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145708605" r:id="rId2"/>
    <p:sldId id="2145708575" r:id="rId3"/>
    <p:sldId id="2145708565" r:id="rId4"/>
    <p:sldId id="2145708520" r:id="rId5"/>
    <p:sldId id="2145708541" r:id="rId6"/>
    <p:sldId id="214570861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119538-B4B4-F847-6D3F-9B3A061C43F7}" v="139" dt="2024-07-29T22:04:49.2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499" y="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nley, James" userId="77a6d5b5-7b34-44b2-8e00-b951e4ee76ac" providerId="ADAL" clId="{312BEF98-5326-49FE-8BF1-6151D70CD937}"/>
    <pc:docChg chg="delSld">
      <pc:chgData name="Finley, James" userId="77a6d5b5-7b34-44b2-8e00-b951e4ee76ac" providerId="ADAL" clId="{312BEF98-5326-49FE-8BF1-6151D70CD937}" dt="2024-07-30T16:41:05.165" v="0" actId="2696"/>
      <pc:docMkLst>
        <pc:docMk/>
      </pc:docMkLst>
      <pc:sldChg chg="del">
        <pc:chgData name="Finley, James" userId="77a6d5b5-7b34-44b2-8e00-b951e4ee76ac" providerId="ADAL" clId="{312BEF98-5326-49FE-8BF1-6151D70CD937}" dt="2024-07-30T16:41:05.165" v="0" actId="2696"/>
        <pc:sldMkLst>
          <pc:docMk/>
          <pc:sldMk cId="1909803707" sldId="2145708610"/>
        </pc:sldMkLst>
      </pc:sldChg>
    </pc:docChg>
  </pc:docChgLst>
  <pc:docChgLst>
    <pc:chgData name="Finley, James" userId="S::james.finley@tea.texas.gov::77a6d5b5-7b34-44b2-8e00-b951e4ee76ac" providerId="AD" clId="Web-{6E119538-B4B4-F847-6D3F-9B3A061C43F7}"/>
    <pc:docChg chg="addSld delSld modSld">
      <pc:chgData name="Finley, James" userId="S::james.finley@tea.texas.gov::77a6d5b5-7b34-44b2-8e00-b951e4ee76ac" providerId="AD" clId="Web-{6E119538-B4B4-F847-6D3F-9B3A061C43F7}" dt="2024-07-29T22:04:48.991" v="96" actId="20577"/>
      <pc:docMkLst>
        <pc:docMk/>
      </pc:docMkLst>
      <pc:sldChg chg="del">
        <pc:chgData name="Finley, James" userId="S::james.finley@tea.texas.gov::77a6d5b5-7b34-44b2-8e00-b951e4ee76ac" providerId="AD" clId="Web-{6E119538-B4B4-F847-6D3F-9B3A061C43F7}" dt="2024-07-29T21:42:03.198" v="6"/>
        <pc:sldMkLst>
          <pc:docMk/>
          <pc:sldMk cId="109857222" sldId="256"/>
        </pc:sldMkLst>
      </pc:sldChg>
      <pc:sldChg chg="add">
        <pc:chgData name="Finley, James" userId="S::james.finley@tea.texas.gov::77a6d5b5-7b34-44b2-8e00-b951e4ee76ac" providerId="AD" clId="Web-{6E119538-B4B4-F847-6D3F-9B3A061C43F7}" dt="2024-07-29T21:40:29.039" v="3"/>
        <pc:sldMkLst>
          <pc:docMk/>
          <pc:sldMk cId="3045676309" sldId="2145708520"/>
        </pc:sldMkLst>
      </pc:sldChg>
      <pc:sldChg chg="add">
        <pc:chgData name="Finley, James" userId="S::james.finley@tea.texas.gov::77a6d5b5-7b34-44b2-8e00-b951e4ee76ac" providerId="AD" clId="Web-{6E119538-B4B4-F847-6D3F-9B3A061C43F7}" dt="2024-07-29T21:41:41.167" v="4"/>
        <pc:sldMkLst>
          <pc:docMk/>
          <pc:sldMk cId="1178511519" sldId="2145708541"/>
        </pc:sldMkLst>
      </pc:sldChg>
      <pc:sldChg chg="add">
        <pc:chgData name="Finley, James" userId="S::james.finley@tea.texas.gov::77a6d5b5-7b34-44b2-8e00-b951e4ee76ac" providerId="AD" clId="Web-{6E119538-B4B4-F847-6D3F-9B3A061C43F7}" dt="2024-07-29T21:40:08.289" v="2"/>
        <pc:sldMkLst>
          <pc:docMk/>
          <pc:sldMk cId="2229992823" sldId="2145708565"/>
        </pc:sldMkLst>
      </pc:sldChg>
      <pc:sldChg chg="add">
        <pc:chgData name="Finley, James" userId="S::james.finley@tea.texas.gov::77a6d5b5-7b34-44b2-8e00-b951e4ee76ac" providerId="AD" clId="Web-{6E119538-B4B4-F847-6D3F-9B3A061C43F7}" dt="2024-07-29T21:39:53.382" v="1"/>
        <pc:sldMkLst>
          <pc:docMk/>
          <pc:sldMk cId="3498246614" sldId="2145708575"/>
        </pc:sldMkLst>
      </pc:sldChg>
      <pc:sldChg chg="add">
        <pc:chgData name="Finley, James" userId="S::james.finley@tea.texas.gov::77a6d5b5-7b34-44b2-8e00-b951e4ee76ac" providerId="AD" clId="Web-{6E119538-B4B4-F847-6D3F-9B3A061C43F7}" dt="2024-07-29T21:39:31.866" v="0"/>
        <pc:sldMkLst>
          <pc:docMk/>
          <pc:sldMk cId="3874539603" sldId="2145708605"/>
        </pc:sldMkLst>
      </pc:sldChg>
      <pc:sldChg chg="add">
        <pc:chgData name="Finley, James" userId="S::james.finley@tea.texas.gov::77a6d5b5-7b34-44b2-8e00-b951e4ee76ac" providerId="AD" clId="Web-{6E119538-B4B4-F847-6D3F-9B3A061C43F7}" dt="2024-07-29T21:41:53.729" v="5"/>
        <pc:sldMkLst>
          <pc:docMk/>
          <pc:sldMk cId="1909803707" sldId="2145708610"/>
        </pc:sldMkLst>
      </pc:sldChg>
      <pc:sldChg chg="addSp delSp modSp new">
        <pc:chgData name="Finley, James" userId="S::james.finley@tea.texas.gov::77a6d5b5-7b34-44b2-8e00-b951e4ee76ac" providerId="AD" clId="Web-{6E119538-B4B4-F847-6D3F-9B3A061C43F7}" dt="2024-07-29T22:04:48.991" v="96" actId="20577"/>
        <pc:sldMkLst>
          <pc:docMk/>
          <pc:sldMk cId="2065735558" sldId="2145708611"/>
        </pc:sldMkLst>
        <pc:spChg chg="add mod">
          <ac:chgData name="Finley, James" userId="S::james.finley@tea.texas.gov::77a6d5b5-7b34-44b2-8e00-b951e4ee76ac" providerId="AD" clId="Web-{6E119538-B4B4-F847-6D3F-9B3A061C43F7}" dt="2024-07-29T22:04:19.553" v="88" actId="1076"/>
          <ac:spMkLst>
            <pc:docMk/>
            <pc:sldMk cId="2065735558" sldId="2145708611"/>
            <ac:spMk id="2" creationId="{795870BF-5121-32C2-9665-07B5DB81D093}"/>
          </ac:spMkLst>
        </pc:spChg>
        <pc:spChg chg="add mod">
          <ac:chgData name="Finley, James" userId="S::james.finley@tea.texas.gov::77a6d5b5-7b34-44b2-8e00-b951e4ee76ac" providerId="AD" clId="Web-{6E119538-B4B4-F847-6D3F-9B3A061C43F7}" dt="2024-07-29T22:04:13.647" v="87" actId="1076"/>
          <ac:spMkLst>
            <pc:docMk/>
            <pc:sldMk cId="2065735558" sldId="2145708611"/>
            <ac:spMk id="5" creationId="{D1B78A63-AE44-1C2E-FE11-818CA853A7D5}"/>
          </ac:spMkLst>
        </pc:spChg>
        <pc:spChg chg="add mod">
          <ac:chgData name="Finley, James" userId="S::james.finley@tea.texas.gov::77a6d5b5-7b34-44b2-8e00-b951e4ee76ac" providerId="AD" clId="Web-{6E119538-B4B4-F847-6D3F-9B3A061C43F7}" dt="2024-07-29T21:58:29.026" v="75" actId="1076"/>
          <ac:spMkLst>
            <pc:docMk/>
            <pc:sldMk cId="2065735558" sldId="2145708611"/>
            <ac:spMk id="6" creationId="{97EC93A0-865D-28B2-60C5-BA636D69BB13}"/>
          </ac:spMkLst>
        </pc:spChg>
        <pc:spChg chg="add mod">
          <ac:chgData name="Finley, James" userId="S::james.finley@tea.texas.gov::77a6d5b5-7b34-44b2-8e00-b951e4ee76ac" providerId="AD" clId="Web-{6E119538-B4B4-F847-6D3F-9B3A061C43F7}" dt="2024-07-29T22:04:48.991" v="96" actId="20577"/>
          <ac:spMkLst>
            <pc:docMk/>
            <pc:sldMk cId="2065735558" sldId="2145708611"/>
            <ac:spMk id="7" creationId="{0FBB9901-0C90-06F1-2C4A-4F0558617CE7}"/>
          </ac:spMkLst>
        </pc:spChg>
        <pc:spChg chg="add mod">
          <ac:chgData name="Finley, James" userId="S::james.finley@tea.texas.gov::77a6d5b5-7b34-44b2-8e00-b951e4ee76ac" providerId="AD" clId="Web-{6E119538-B4B4-F847-6D3F-9B3A061C43F7}" dt="2024-07-29T22:04:03.693" v="86" actId="1076"/>
          <ac:spMkLst>
            <pc:docMk/>
            <pc:sldMk cId="2065735558" sldId="2145708611"/>
            <ac:spMk id="8" creationId="{789D0228-0E17-377D-80FF-13083D0CF748}"/>
          </ac:spMkLst>
        </pc:spChg>
        <pc:graphicFrameChg chg="add del mod modGraphic">
          <ac:chgData name="Finley, James" userId="S::james.finley@tea.texas.gov::77a6d5b5-7b34-44b2-8e00-b951e4ee76ac" providerId="AD" clId="Web-{6E119538-B4B4-F847-6D3F-9B3A061C43F7}" dt="2024-07-29T21:52:16.874" v="17"/>
          <ac:graphicFrameMkLst>
            <pc:docMk/>
            <pc:sldMk cId="2065735558" sldId="2145708611"/>
            <ac:graphicFrameMk id="4" creationId="{2C523DBA-DD4A-F845-D131-8B2B8DB87124}"/>
          </ac:graphicFrameMkLst>
        </pc:graphicFrameChg>
      </pc:sldChg>
      <pc:sldMasterChg chg="addSldLayout">
        <pc:chgData name="Finley, James" userId="S::james.finley@tea.texas.gov::77a6d5b5-7b34-44b2-8e00-b951e4ee76ac" providerId="AD" clId="Web-{6E119538-B4B4-F847-6D3F-9B3A061C43F7}" dt="2024-07-29T21:39:31.866" v="0"/>
        <pc:sldMasterMkLst>
          <pc:docMk/>
          <pc:sldMasterMk cId="2460954070" sldId="2147483660"/>
        </pc:sldMasterMkLst>
        <pc:sldLayoutChg chg="add">
          <pc:chgData name="Finley, James" userId="S::james.finley@tea.texas.gov::77a6d5b5-7b34-44b2-8e00-b951e4ee76ac" providerId="AD" clId="Web-{6E119538-B4B4-F847-6D3F-9B3A061C43F7}" dt="2024-07-29T21:39:31.866" v="0"/>
          <pc:sldLayoutMkLst>
            <pc:docMk/>
            <pc:sldMasterMk cId="2460954070" sldId="2147483660"/>
            <pc:sldLayoutMk cId="289734238"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C6383F-C319-4952-877D-9A8E23A86973}" type="datetimeFigureOut">
              <a:t>7/30/2024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1E0D77-F029-4829-9136-A383445A2AFD}" type="slidenum">
              <a:t>‹#›</a:t>
            </a:fld>
            <a:endParaRPr lang="en-US"/>
          </a:p>
        </p:txBody>
      </p:sp>
    </p:spTree>
    <p:extLst>
      <p:ext uri="{BB962C8B-B14F-4D97-AF65-F5344CB8AC3E}">
        <p14:creationId xmlns:p14="http://schemas.microsoft.com/office/powerpoint/2010/main" val="1267053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7E5FB9-D77C-4860-8877-66141E41E965}" type="slidenum">
              <a:rPr lang="en-US" smtClean="0"/>
              <a:t>1</a:t>
            </a:fld>
            <a:endParaRPr lang="en-US"/>
          </a:p>
        </p:txBody>
      </p:sp>
    </p:spTree>
    <p:extLst>
      <p:ext uri="{BB962C8B-B14F-4D97-AF65-F5344CB8AC3E}">
        <p14:creationId xmlns:p14="http://schemas.microsoft.com/office/powerpoint/2010/main" val="1228537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7E5FB9-D77C-4860-8877-66141E41E965}" type="slidenum">
              <a:rPr lang="en-US" smtClean="0"/>
              <a:t>2</a:t>
            </a:fld>
            <a:endParaRPr lang="en-US"/>
          </a:p>
        </p:txBody>
      </p:sp>
    </p:spTree>
    <p:extLst>
      <p:ext uri="{BB962C8B-B14F-4D97-AF65-F5344CB8AC3E}">
        <p14:creationId xmlns:p14="http://schemas.microsoft.com/office/powerpoint/2010/main" val="905365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9FACDD-CF80-0846-A9D4-A013DD70DEFB}" type="slidenum">
              <a:rPr kumimoji="0" lang="en-US" sz="25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2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1571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9FACDD-CF80-0846-A9D4-A013DD70DEFB}" type="slidenum">
              <a:rPr kumimoji="0" lang="en-US" sz="25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2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623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9FACDD-CF80-0846-A9D4-A013DD70DEFB}" type="slidenum">
              <a:rPr kumimoji="0" lang="en-US" sz="25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2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1550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3423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7/30/2024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7/30/2024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7/30/2024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7/30/2024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5.png"/><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png"/><Relationship Id="rId1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8.svg"/><Relationship Id="rId11" Type="http://schemas.openxmlformats.org/officeDocument/2006/relationships/image" Target="../media/image16.png"/><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hyperlink" Target="https://texas.public.law/statutes/tex._educ._code_section_37.115"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32779F2-007D-7DA0-A5FF-90ACFE0E7DE1}"/>
              </a:ext>
            </a:extLst>
          </p:cNvPr>
          <p:cNvSpPr/>
          <p:nvPr/>
        </p:nvSpPr>
        <p:spPr>
          <a:xfrm>
            <a:off x="1555423" y="3609804"/>
            <a:ext cx="88114" cy="45719"/>
          </a:xfrm>
          <a:prstGeom prst="roundRect">
            <a:avLst/>
          </a:prstGeom>
          <a:solidFill>
            <a:schemeClr val="bg1">
              <a:lumMod val="95000"/>
              <a:alpha val="0"/>
            </a:schemeClr>
          </a:solidFill>
          <a:ln>
            <a:solidFill>
              <a:schemeClr val="tx2">
                <a:lumMod val="50000"/>
                <a:lumOff val="50000"/>
                <a:alpha val="0"/>
              </a:schemeClr>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00" kern="1200">
                <a:solidFill>
                  <a:srgbClr val="011E61">
                    <a:alpha val="0"/>
                  </a:srgbClr>
                </a:solidFill>
              </a:rPr>
              <a:t>Statewide Emergency Management Reporting</a:t>
            </a:r>
          </a:p>
        </p:txBody>
      </p:sp>
      <p:sp>
        <p:nvSpPr>
          <p:cNvPr id="7" name="Rectangle: Rounded Corners 6">
            <a:extLst>
              <a:ext uri="{FF2B5EF4-FFF2-40B4-BE49-F238E27FC236}">
                <a16:creationId xmlns:a16="http://schemas.microsoft.com/office/drawing/2014/main" id="{C53EDE26-3563-8547-2AE3-30DB50A5D36A}"/>
              </a:ext>
            </a:extLst>
          </p:cNvPr>
          <p:cNvSpPr/>
          <p:nvPr/>
        </p:nvSpPr>
        <p:spPr>
          <a:xfrm>
            <a:off x="1555423" y="3609804"/>
            <a:ext cx="88114" cy="45719"/>
          </a:xfrm>
          <a:prstGeom prst="roundRect">
            <a:avLst/>
          </a:prstGeom>
          <a:solidFill>
            <a:schemeClr val="bg1">
              <a:lumMod val="95000"/>
              <a:alpha val="0"/>
            </a:schemeClr>
          </a:solidFill>
          <a:ln>
            <a:solidFill>
              <a:schemeClr val="tx2">
                <a:lumMod val="50000"/>
                <a:lumOff val="50000"/>
                <a:alpha val="0"/>
              </a:schemeClr>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00" kern="1200">
                <a:solidFill>
                  <a:srgbClr val="011E61">
                    <a:alpha val="0"/>
                  </a:srgbClr>
                </a:solidFill>
              </a:rPr>
              <a:t>Standardized Threat Assessment Manual and Instrument</a:t>
            </a:r>
          </a:p>
        </p:txBody>
      </p:sp>
      <p:sp>
        <p:nvSpPr>
          <p:cNvPr id="8" name="Rectangle: Rounded Corners 7">
            <a:extLst>
              <a:ext uri="{FF2B5EF4-FFF2-40B4-BE49-F238E27FC236}">
                <a16:creationId xmlns:a16="http://schemas.microsoft.com/office/drawing/2014/main" id="{25063940-A66F-840E-AA97-E514F38DCC61}"/>
              </a:ext>
            </a:extLst>
          </p:cNvPr>
          <p:cNvSpPr/>
          <p:nvPr/>
        </p:nvSpPr>
        <p:spPr>
          <a:xfrm>
            <a:off x="1555423" y="3609804"/>
            <a:ext cx="88114" cy="45719"/>
          </a:xfrm>
          <a:prstGeom prst="roundRect">
            <a:avLst/>
          </a:prstGeom>
          <a:solidFill>
            <a:schemeClr val="bg1">
              <a:lumMod val="95000"/>
              <a:alpha val="0"/>
            </a:schemeClr>
          </a:solidFill>
          <a:ln>
            <a:solidFill>
              <a:schemeClr val="tx2">
                <a:lumMod val="50000"/>
                <a:lumOff val="50000"/>
                <a:alpha val="0"/>
              </a:schemeClr>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00" kern="1200">
                <a:solidFill>
                  <a:srgbClr val="011E61">
                    <a:alpha val="0"/>
                  </a:srgbClr>
                </a:solidFill>
              </a:rPr>
              <a:t>Document Repository and Sharing</a:t>
            </a:r>
          </a:p>
        </p:txBody>
      </p:sp>
      <p:sp>
        <p:nvSpPr>
          <p:cNvPr id="9" name="Rectangle: Rounded Corners 8">
            <a:extLst>
              <a:ext uri="{FF2B5EF4-FFF2-40B4-BE49-F238E27FC236}">
                <a16:creationId xmlns:a16="http://schemas.microsoft.com/office/drawing/2014/main" id="{13BF2181-D85F-1748-EEBD-F5D57BB19B89}"/>
              </a:ext>
            </a:extLst>
          </p:cNvPr>
          <p:cNvSpPr/>
          <p:nvPr/>
        </p:nvSpPr>
        <p:spPr>
          <a:xfrm>
            <a:off x="1555423" y="3609804"/>
            <a:ext cx="88114" cy="45719"/>
          </a:xfrm>
          <a:prstGeom prst="roundRect">
            <a:avLst/>
          </a:prstGeom>
          <a:solidFill>
            <a:schemeClr val="bg1">
              <a:lumMod val="95000"/>
              <a:alpha val="0"/>
            </a:schemeClr>
          </a:solidFill>
          <a:ln>
            <a:solidFill>
              <a:schemeClr val="tx2">
                <a:lumMod val="50000"/>
                <a:lumOff val="50000"/>
                <a:alpha val="0"/>
              </a:schemeClr>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00" kern="1200">
                <a:solidFill>
                  <a:srgbClr val="011E61">
                    <a:alpha val="0"/>
                  </a:srgbClr>
                </a:solidFill>
              </a:rPr>
              <a:t>Staffing Turnover</a:t>
            </a:r>
          </a:p>
        </p:txBody>
      </p:sp>
      <p:sp>
        <p:nvSpPr>
          <p:cNvPr id="10" name="Rectangle: Rounded Corners 9">
            <a:extLst>
              <a:ext uri="{FF2B5EF4-FFF2-40B4-BE49-F238E27FC236}">
                <a16:creationId xmlns:a16="http://schemas.microsoft.com/office/drawing/2014/main" id="{08803FF7-18AC-DB6C-6AA7-ACB281E8DCAF}"/>
              </a:ext>
            </a:extLst>
          </p:cNvPr>
          <p:cNvSpPr/>
          <p:nvPr/>
        </p:nvSpPr>
        <p:spPr>
          <a:xfrm>
            <a:off x="1555423" y="3609804"/>
            <a:ext cx="88114" cy="45719"/>
          </a:xfrm>
          <a:prstGeom prst="roundRect">
            <a:avLst/>
          </a:prstGeom>
          <a:solidFill>
            <a:schemeClr val="bg1">
              <a:lumMod val="95000"/>
              <a:alpha val="0"/>
            </a:schemeClr>
          </a:solidFill>
          <a:ln>
            <a:solidFill>
              <a:schemeClr val="tx2">
                <a:lumMod val="50000"/>
                <a:lumOff val="50000"/>
                <a:alpha val="0"/>
              </a:schemeClr>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00" kern="1200">
                <a:solidFill>
                  <a:srgbClr val="B72418">
                    <a:alpha val="0"/>
                  </a:srgbClr>
                </a:solidFill>
              </a:rPr>
              <a:t>Historical Data and Documents</a:t>
            </a:r>
          </a:p>
        </p:txBody>
      </p:sp>
      <p:sp>
        <p:nvSpPr>
          <p:cNvPr id="11" name="Rectangle: Rounded Corners 10">
            <a:extLst>
              <a:ext uri="{FF2B5EF4-FFF2-40B4-BE49-F238E27FC236}">
                <a16:creationId xmlns:a16="http://schemas.microsoft.com/office/drawing/2014/main" id="{EF0C60B2-EFAC-0667-3E59-F98886EB738B}"/>
              </a:ext>
            </a:extLst>
          </p:cNvPr>
          <p:cNvSpPr/>
          <p:nvPr/>
        </p:nvSpPr>
        <p:spPr>
          <a:xfrm>
            <a:off x="1555423" y="3609804"/>
            <a:ext cx="88114" cy="45719"/>
          </a:xfrm>
          <a:prstGeom prst="roundRect">
            <a:avLst/>
          </a:prstGeom>
          <a:solidFill>
            <a:schemeClr val="bg1">
              <a:lumMod val="95000"/>
              <a:alpha val="0"/>
            </a:schemeClr>
          </a:solidFill>
          <a:ln>
            <a:solidFill>
              <a:schemeClr val="tx2">
                <a:lumMod val="50000"/>
                <a:lumOff val="50000"/>
                <a:alpha val="0"/>
              </a:schemeClr>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00" kern="1200">
                <a:solidFill>
                  <a:srgbClr val="B72418">
                    <a:alpha val="0"/>
                  </a:srgbClr>
                </a:solidFill>
              </a:rPr>
              <a:t>Statutory Reporting and Data Collection</a:t>
            </a:r>
          </a:p>
        </p:txBody>
      </p:sp>
      <p:sp>
        <p:nvSpPr>
          <p:cNvPr id="12" name="Rectangle: Rounded Corners 11">
            <a:extLst>
              <a:ext uri="{FF2B5EF4-FFF2-40B4-BE49-F238E27FC236}">
                <a16:creationId xmlns:a16="http://schemas.microsoft.com/office/drawing/2014/main" id="{C0A47165-095D-A158-78D7-FF48F129C42A}"/>
              </a:ext>
            </a:extLst>
          </p:cNvPr>
          <p:cNvSpPr/>
          <p:nvPr/>
        </p:nvSpPr>
        <p:spPr>
          <a:xfrm>
            <a:off x="1555423" y="3609804"/>
            <a:ext cx="88114" cy="45719"/>
          </a:xfrm>
          <a:prstGeom prst="roundRect">
            <a:avLst/>
          </a:prstGeom>
          <a:solidFill>
            <a:schemeClr val="bg1">
              <a:lumMod val="95000"/>
              <a:alpha val="0"/>
            </a:schemeClr>
          </a:solidFill>
          <a:ln>
            <a:solidFill>
              <a:schemeClr val="tx2">
                <a:lumMod val="50000"/>
                <a:lumOff val="50000"/>
                <a:alpha val="0"/>
              </a:schemeClr>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00" kern="1200">
                <a:solidFill>
                  <a:srgbClr val="B72418">
                    <a:alpha val="0"/>
                  </a:srgbClr>
                </a:solidFill>
              </a:rPr>
              <a:t>School Safety Requirements and Resources</a:t>
            </a:r>
          </a:p>
        </p:txBody>
      </p:sp>
      <p:sp>
        <p:nvSpPr>
          <p:cNvPr id="13" name="Rectangle: Rounded Corners 12">
            <a:extLst>
              <a:ext uri="{FF2B5EF4-FFF2-40B4-BE49-F238E27FC236}">
                <a16:creationId xmlns:a16="http://schemas.microsoft.com/office/drawing/2014/main" id="{C41296FA-E813-06AC-3884-B1F1692A1FF9}"/>
              </a:ext>
            </a:extLst>
          </p:cNvPr>
          <p:cNvSpPr/>
          <p:nvPr/>
        </p:nvSpPr>
        <p:spPr>
          <a:xfrm>
            <a:off x="1555423" y="3609804"/>
            <a:ext cx="88114" cy="45719"/>
          </a:xfrm>
          <a:prstGeom prst="roundRect">
            <a:avLst/>
          </a:prstGeom>
          <a:solidFill>
            <a:schemeClr val="bg1">
              <a:lumMod val="95000"/>
              <a:alpha val="0"/>
            </a:schemeClr>
          </a:solidFill>
          <a:ln>
            <a:solidFill>
              <a:schemeClr val="tx2">
                <a:lumMod val="50000"/>
                <a:lumOff val="50000"/>
                <a:alpha val="0"/>
              </a:schemeClr>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00" kern="1200">
                <a:solidFill>
                  <a:srgbClr val="B72418">
                    <a:alpha val="0"/>
                  </a:srgbClr>
                </a:solidFill>
              </a:rPr>
              <a:t>Tracking Requirements, Changes, and Implementation Efforts</a:t>
            </a:r>
          </a:p>
        </p:txBody>
      </p:sp>
      <p:sp>
        <p:nvSpPr>
          <p:cNvPr id="14" name="Rectangle: Rounded Corners 13">
            <a:extLst>
              <a:ext uri="{FF2B5EF4-FFF2-40B4-BE49-F238E27FC236}">
                <a16:creationId xmlns:a16="http://schemas.microsoft.com/office/drawing/2014/main" id="{CCC2F079-D689-A40F-E6E4-FD37613EFC27}"/>
              </a:ext>
            </a:extLst>
          </p:cNvPr>
          <p:cNvSpPr/>
          <p:nvPr/>
        </p:nvSpPr>
        <p:spPr>
          <a:xfrm>
            <a:off x="1555423" y="3609804"/>
            <a:ext cx="88114" cy="45719"/>
          </a:xfrm>
          <a:prstGeom prst="roundRect">
            <a:avLst/>
          </a:prstGeom>
          <a:solidFill>
            <a:schemeClr val="bg1">
              <a:lumMod val="95000"/>
              <a:alpha val="0"/>
            </a:schemeClr>
          </a:solidFill>
          <a:ln>
            <a:solidFill>
              <a:schemeClr val="tx2">
                <a:lumMod val="50000"/>
                <a:lumOff val="50000"/>
                <a:alpha val="0"/>
              </a:schemeClr>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00" kern="1200">
                <a:solidFill>
                  <a:srgbClr val="808285">
                    <a:alpha val="0"/>
                  </a:srgbClr>
                </a:solidFill>
              </a:rPr>
              <a:t>Confidentiality of Information</a:t>
            </a:r>
          </a:p>
        </p:txBody>
      </p:sp>
      <p:sp>
        <p:nvSpPr>
          <p:cNvPr id="15" name="Rectangle: Rounded Corners 14">
            <a:extLst>
              <a:ext uri="{FF2B5EF4-FFF2-40B4-BE49-F238E27FC236}">
                <a16:creationId xmlns:a16="http://schemas.microsoft.com/office/drawing/2014/main" id="{8C6D5CE6-3EF5-3326-D111-12B9A2552342}"/>
              </a:ext>
            </a:extLst>
          </p:cNvPr>
          <p:cNvSpPr/>
          <p:nvPr/>
        </p:nvSpPr>
        <p:spPr>
          <a:xfrm>
            <a:off x="1555423" y="3609804"/>
            <a:ext cx="88114" cy="45719"/>
          </a:xfrm>
          <a:prstGeom prst="roundRect">
            <a:avLst/>
          </a:prstGeom>
          <a:solidFill>
            <a:schemeClr val="bg1">
              <a:lumMod val="95000"/>
              <a:alpha val="0"/>
            </a:schemeClr>
          </a:solidFill>
          <a:ln>
            <a:solidFill>
              <a:schemeClr val="tx2">
                <a:lumMod val="50000"/>
                <a:lumOff val="50000"/>
                <a:alpha val="0"/>
              </a:schemeClr>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00" kern="1200">
                <a:solidFill>
                  <a:srgbClr val="808285">
                    <a:alpha val="0"/>
                  </a:srgbClr>
                </a:solidFill>
              </a:rPr>
              <a:t>Stakeholder Engagement and Feedback</a:t>
            </a:r>
          </a:p>
        </p:txBody>
      </p:sp>
      <p:sp>
        <p:nvSpPr>
          <p:cNvPr id="16" name="Rectangle: Rounded Corners 15">
            <a:extLst>
              <a:ext uri="{FF2B5EF4-FFF2-40B4-BE49-F238E27FC236}">
                <a16:creationId xmlns:a16="http://schemas.microsoft.com/office/drawing/2014/main" id="{48550047-0C95-BFDC-D68F-A7EBCDF45511}"/>
              </a:ext>
            </a:extLst>
          </p:cNvPr>
          <p:cNvSpPr/>
          <p:nvPr/>
        </p:nvSpPr>
        <p:spPr>
          <a:xfrm>
            <a:off x="1555423" y="3609804"/>
            <a:ext cx="88114" cy="45719"/>
          </a:xfrm>
          <a:prstGeom prst="roundRect">
            <a:avLst/>
          </a:prstGeom>
          <a:solidFill>
            <a:schemeClr val="bg1">
              <a:lumMod val="95000"/>
              <a:alpha val="0"/>
            </a:schemeClr>
          </a:solidFill>
          <a:ln>
            <a:solidFill>
              <a:schemeClr val="tx2">
                <a:lumMod val="50000"/>
                <a:lumOff val="50000"/>
                <a:alpha val="0"/>
              </a:schemeClr>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00" kern="1200">
                <a:solidFill>
                  <a:srgbClr val="808285">
                    <a:alpha val="0"/>
                  </a:srgbClr>
                </a:solidFill>
              </a:rPr>
              <a:t>Incident Response and After-Action Reporting</a:t>
            </a:r>
          </a:p>
        </p:txBody>
      </p:sp>
      <p:sp>
        <p:nvSpPr>
          <p:cNvPr id="17" name="Rectangle: Rounded Corners 16">
            <a:extLst>
              <a:ext uri="{FF2B5EF4-FFF2-40B4-BE49-F238E27FC236}">
                <a16:creationId xmlns:a16="http://schemas.microsoft.com/office/drawing/2014/main" id="{58131BB2-A1EC-200E-DA36-D05233EC27B2}"/>
              </a:ext>
            </a:extLst>
          </p:cNvPr>
          <p:cNvSpPr/>
          <p:nvPr/>
        </p:nvSpPr>
        <p:spPr>
          <a:xfrm>
            <a:off x="1555423" y="3609804"/>
            <a:ext cx="88114" cy="45719"/>
          </a:xfrm>
          <a:prstGeom prst="roundRect">
            <a:avLst/>
          </a:prstGeom>
          <a:solidFill>
            <a:schemeClr val="bg1">
              <a:lumMod val="95000"/>
              <a:alpha val="0"/>
            </a:schemeClr>
          </a:solidFill>
          <a:ln>
            <a:solidFill>
              <a:schemeClr val="tx2">
                <a:lumMod val="50000"/>
                <a:lumOff val="50000"/>
                <a:alpha val="0"/>
              </a:schemeClr>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00" kern="1200">
                <a:solidFill>
                  <a:srgbClr val="808285">
                    <a:alpha val="0"/>
                  </a:srgbClr>
                </a:solidFill>
              </a:rPr>
              <a:t>Calendar Management</a:t>
            </a:r>
          </a:p>
        </p:txBody>
      </p:sp>
      <p:pic>
        <p:nvPicPr>
          <p:cNvPr id="21" name="Picture 20" descr="A blue and red text on a black background&#10;&#10;Description automatically generated">
            <a:extLst>
              <a:ext uri="{FF2B5EF4-FFF2-40B4-BE49-F238E27FC236}">
                <a16:creationId xmlns:a16="http://schemas.microsoft.com/office/drawing/2014/main" id="{36ADD729-72D0-CBA7-D2B3-D63DB9B777B8}"/>
              </a:ext>
            </a:extLst>
          </p:cNvPr>
          <p:cNvPicPr>
            <a:picLocks noChangeAspect="1"/>
          </p:cNvPicPr>
          <p:nvPr/>
        </p:nvPicPr>
        <p:blipFill rotWithShape="1">
          <a:blip r:embed="rId3"/>
          <a:srcRect l="-2" r="-819"/>
          <a:stretch/>
        </p:blipFill>
        <p:spPr>
          <a:xfrm>
            <a:off x="610629" y="2460396"/>
            <a:ext cx="10970742" cy="2390255"/>
          </a:xfrm>
          <a:prstGeom prst="rect">
            <a:avLst/>
          </a:prstGeom>
        </p:spPr>
      </p:pic>
      <p:pic>
        <p:nvPicPr>
          <p:cNvPr id="24" name="Picture 23" descr="A blue and black background&#10;&#10;Description automatically generated">
            <a:extLst>
              <a:ext uri="{FF2B5EF4-FFF2-40B4-BE49-F238E27FC236}">
                <a16:creationId xmlns:a16="http://schemas.microsoft.com/office/drawing/2014/main" id="{5E886EBA-07A0-7702-418F-7A4DACD4CC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1732" y="-67637"/>
            <a:ext cx="4155776" cy="6967834"/>
          </a:xfrm>
          <a:prstGeom prst="rect">
            <a:avLst/>
          </a:prstGeom>
        </p:spPr>
      </p:pic>
      <p:pic>
        <p:nvPicPr>
          <p:cNvPr id="25" name="Graphic 24">
            <a:extLst>
              <a:ext uri="{FF2B5EF4-FFF2-40B4-BE49-F238E27FC236}">
                <a16:creationId xmlns:a16="http://schemas.microsoft.com/office/drawing/2014/main" id="{B8433C0F-6C6F-1E81-64B5-8EB8A014F6E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2221" y="3003254"/>
            <a:ext cx="3216754" cy="851492"/>
          </a:xfrm>
          <a:prstGeom prst="rect">
            <a:avLst/>
          </a:prstGeom>
          <a:effectLst>
            <a:outerShdw blurRad="50800" dist="38100" dir="2700000" algn="tl" rotWithShape="0">
              <a:prstClr val="black">
                <a:alpha val="11000"/>
              </a:prstClr>
            </a:outerShdw>
          </a:effectLst>
        </p:spPr>
      </p:pic>
      <p:sp>
        <p:nvSpPr>
          <p:cNvPr id="26" name="Freeform: Shape 6">
            <a:extLst>
              <a:ext uri="{FF2B5EF4-FFF2-40B4-BE49-F238E27FC236}">
                <a16:creationId xmlns:a16="http://schemas.microsoft.com/office/drawing/2014/main" id="{80853AAD-3AAE-2667-96CC-11A6B5769480}"/>
              </a:ext>
            </a:extLst>
          </p:cNvPr>
          <p:cNvSpPr/>
          <p:nvPr/>
        </p:nvSpPr>
        <p:spPr>
          <a:xfrm>
            <a:off x="3792848" y="12800058"/>
            <a:ext cx="6982505" cy="2234160"/>
          </a:xfrm>
          <a:prstGeom prst="rect">
            <a:avLst/>
          </a:prstGeom>
          <a:solidFill>
            <a:schemeClr val="bg1">
              <a:lumMod val="95000"/>
            </a:schemeClr>
          </a:solidFill>
          <a:ln>
            <a:solidFill>
              <a:srgbClr val="012169"/>
            </a:solidFill>
          </a:ln>
          <a:effectLst>
            <a:outerShdw blurRad="152400" dist="38100" dir="2700000" sx="102000" sy="102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6805" tIns="166805" rIns="166805" bIns="166805" numCol="1" spcCol="1270" anchor="ctr" anchorCtr="0">
            <a:normAutofit/>
          </a:bodyPr>
          <a:lstStyle/>
          <a:p>
            <a:pPr marL="0" lvl="0" indent="0" algn="ctr" defTabSz="1289050">
              <a:lnSpc>
                <a:spcPct val="90000"/>
              </a:lnSpc>
              <a:spcBef>
                <a:spcPct val="0"/>
              </a:spcBef>
              <a:spcAft>
                <a:spcPct val="35000"/>
              </a:spcAft>
              <a:buNone/>
            </a:pPr>
            <a:r>
              <a:rPr lang="en-US" sz="2900" kern="1200">
                <a:solidFill>
                  <a:srgbClr val="012169"/>
                </a:solidFill>
              </a:rPr>
              <a:t>The Future Expansion of Safety Programs and Supports</a:t>
            </a:r>
          </a:p>
        </p:txBody>
      </p:sp>
      <p:pic>
        <p:nvPicPr>
          <p:cNvPr id="2" name="Graphic 1" descr="Cursor with solid fill">
            <a:extLst>
              <a:ext uri="{FF2B5EF4-FFF2-40B4-BE49-F238E27FC236}">
                <a16:creationId xmlns:a16="http://schemas.microsoft.com/office/drawing/2014/main" id="{930C3D1F-E802-5E71-AAAB-99A6162E6ED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89459" y="4071945"/>
            <a:ext cx="914400" cy="914400"/>
          </a:xfrm>
          <a:prstGeom prst="rect">
            <a:avLst/>
          </a:prstGeom>
        </p:spPr>
      </p:pic>
    </p:spTree>
    <p:extLst>
      <p:ext uri="{BB962C8B-B14F-4D97-AF65-F5344CB8AC3E}">
        <p14:creationId xmlns:p14="http://schemas.microsoft.com/office/powerpoint/2010/main" val="38745396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ADF7EAC-73BF-4366-907D-68FA0F8BA8FF}"/>
              </a:ext>
            </a:extLst>
          </p:cNvPr>
          <p:cNvSpPr/>
          <p:nvPr/>
        </p:nvSpPr>
        <p:spPr>
          <a:xfrm>
            <a:off x="-4304061" y="1211794"/>
            <a:ext cx="3634691" cy="1226606"/>
          </a:xfrm>
          <a:prstGeom prst="rect">
            <a:avLst/>
          </a:prstGeom>
          <a:noFill/>
        </p:spPr>
        <p:txBody>
          <a:bodyPr/>
          <a:lstStyle/>
          <a:p>
            <a:endParaRPr lang="en-US"/>
          </a:p>
        </p:txBody>
      </p:sp>
      <p:sp>
        <p:nvSpPr>
          <p:cNvPr id="4" name="Rectangle 3">
            <a:extLst>
              <a:ext uri="{FF2B5EF4-FFF2-40B4-BE49-F238E27FC236}">
                <a16:creationId xmlns:a16="http://schemas.microsoft.com/office/drawing/2014/main" id="{ACE8F95A-5B79-1A34-284B-B8A2ACACE746}"/>
              </a:ext>
            </a:extLst>
          </p:cNvPr>
          <p:cNvSpPr/>
          <p:nvPr/>
        </p:nvSpPr>
        <p:spPr>
          <a:xfrm>
            <a:off x="-12482298" y="892851"/>
            <a:ext cx="12021299" cy="5965149"/>
          </a:xfrm>
          <a:prstGeom prst="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645EC67-383F-7C0E-2BE6-77CF8F29A41F}"/>
              </a:ext>
            </a:extLst>
          </p:cNvPr>
          <p:cNvSpPr txBox="1"/>
          <p:nvPr/>
        </p:nvSpPr>
        <p:spPr>
          <a:xfrm>
            <a:off x="-12045350" y="2393977"/>
            <a:ext cx="2158891" cy="261610"/>
          </a:xfrm>
          <a:prstGeom prst="rect">
            <a:avLst/>
          </a:prstGeom>
          <a:noFill/>
        </p:spPr>
        <p:txBody>
          <a:bodyPr wrap="square" rtlCol="0">
            <a:spAutoFit/>
          </a:bodyPr>
          <a:lstStyle/>
          <a:p>
            <a:r>
              <a:rPr lang="en-US" sz="1100">
                <a:solidFill>
                  <a:schemeClr val="tx1">
                    <a:lumMod val="75000"/>
                    <a:lumOff val="25000"/>
                  </a:schemeClr>
                </a:solidFill>
                <a:latin typeface="Poppins" panose="00000500000000000000" pitchFamily="2" charset="0"/>
                <a:cs typeface="Poppins" panose="00000500000000000000" pitchFamily="2" charset="0"/>
              </a:rPr>
              <a:t>Emergency Management</a:t>
            </a:r>
          </a:p>
        </p:txBody>
      </p:sp>
      <p:sp>
        <p:nvSpPr>
          <p:cNvPr id="18" name="TextBox 17">
            <a:extLst>
              <a:ext uri="{FF2B5EF4-FFF2-40B4-BE49-F238E27FC236}">
                <a16:creationId xmlns:a16="http://schemas.microsoft.com/office/drawing/2014/main" id="{718B93C6-5D32-8670-A840-1DCA9F5E56F9}"/>
              </a:ext>
            </a:extLst>
          </p:cNvPr>
          <p:cNvSpPr txBox="1"/>
          <p:nvPr/>
        </p:nvSpPr>
        <p:spPr>
          <a:xfrm>
            <a:off x="-12045349" y="3146776"/>
            <a:ext cx="2403967" cy="274320"/>
          </a:xfrm>
          <a:prstGeom prst="rect">
            <a:avLst/>
          </a:prstGeom>
          <a:noFill/>
        </p:spPr>
        <p:txBody>
          <a:bodyPr wrap="square" rtlCol="0">
            <a:spAutoFit/>
          </a:bodyPr>
          <a:lstStyle/>
          <a:p>
            <a:r>
              <a:rPr lang="en-US" sz="1100">
                <a:solidFill>
                  <a:schemeClr val="tx1">
                    <a:lumMod val="75000"/>
                    <a:lumOff val="25000"/>
                  </a:schemeClr>
                </a:solidFill>
                <a:latin typeface="Poppins" panose="00000500000000000000" pitchFamily="2" charset="0"/>
                <a:cs typeface="Poppins" panose="00000500000000000000" pitchFamily="2" charset="0"/>
              </a:rPr>
              <a:t>Behavioral Threat Assessments</a:t>
            </a:r>
          </a:p>
        </p:txBody>
      </p:sp>
      <p:sp>
        <p:nvSpPr>
          <p:cNvPr id="19" name="TextBox 18">
            <a:extLst>
              <a:ext uri="{FF2B5EF4-FFF2-40B4-BE49-F238E27FC236}">
                <a16:creationId xmlns:a16="http://schemas.microsoft.com/office/drawing/2014/main" id="{6AA9FBF8-0166-5842-9560-30F04A0FC8D9}"/>
              </a:ext>
            </a:extLst>
          </p:cNvPr>
          <p:cNvSpPr txBox="1"/>
          <p:nvPr/>
        </p:nvSpPr>
        <p:spPr>
          <a:xfrm>
            <a:off x="-12045350" y="1641179"/>
            <a:ext cx="2269869" cy="261610"/>
          </a:xfrm>
          <a:prstGeom prst="rect">
            <a:avLst/>
          </a:prstGeom>
          <a:noFill/>
        </p:spPr>
        <p:txBody>
          <a:bodyPr wrap="square" rtlCol="0">
            <a:spAutoFit/>
          </a:bodyPr>
          <a:lstStyle/>
          <a:p>
            <a:r>
              <a:rPr lang="en-US" sz="1100">
                <a:solidFill>
                  <a:schemeClr val="tx1">
                    <a:lumMod val="75000"/>
                    <a:lumOff val="25000"/>
                  </a:schemeClr>
                </a:solidFill>
                <a:latin typeface="Poppins" panose="00000500000000000000" pitchFamily="2" charset="0"/>
                <a:cs typeface="Poppins" panose="00000500000000000000" pitchFamily="2" charset="0"/>
              </a:rPr>
              <a:t>Intruder Detection Audits</a:t>
            </a:r>
          </a:p>
        </p:txBody>
      </p:sp>
      <p:sp>
        <p:nvSpPr>
          <p:cNvPr id="20" name="TextBox 19">
            <a:extLst>
              <a:ext uri="{FF2B5EF4-FFF2-40B4-BE49-F238E27FC236}">
                <a16:creationId xmlns:a16="http://schemas.microsoft.com/office/drawing/2014/main" id="{B36ACE7C-4EEF-B50A-8653-08646D4E793B}"/>
              </a:ext>
            </a:extLst>
          </p:cNvPr>
          <p:cNvSpPr txBox="1"/>
          <p:nvPr/>
        </p:nvSpPr>
        <p:spPr>
          <a:xfrm>
            <a:off x="-12045349" y="2017578"/>
            <a:ext cx="2572406" cy="261610"/>
          </a:xfrm>
          <a:prstGeom prst="rect">
            <a:avLst/>
          </a:prstGeom>
          <a:noFill/>
        </p:spPr>
        <p:txBody>
          <a:bodyPr wrap="square" rtlCol="0">
            <a:spAutoFit/>
          </a:bodyPr>
          <a:lstStyle/>
          <a:p>
            <a:r>
              <a:rPr lang="en-US" sz="1100">
                <a:solidFill>
                  <a:schemeClr val="tx1">
                    <a:lumMod val="75000"/>
                    <a:lumOff val="25000"/>
                  </a:schemeClr>
                </a:solidFill>
                <a:latin typeface="Poppins" panose="00000500000000000000" pitchFamily="2" charset="0"/>
                <a:cs typeface="Poppins" panose="00000500000000000000" pitchFamily="2" charset="0"/>
              </a:rPr>
              <a:t>District Vulnerability Assessments</a:t>
            </a:r>
          </a:p>
        </p:txBody>
      </p:sp>
      <p:sp>
        <p:nvSpPr>
          <p:cNvPr id="22" name="TextBox 21">
            <a:extLst>
              <a:ext uri="{FF2B5EF4-FFF2-40B4-BE49-F238E27FC236}">
                <a16:creationId xmlns:a16="http://schemas.microsoft.com/office/drawing/2014/main" id="{35D77D67-1751-B1D0-1A96-ACABBC5C07B2}"/>
              </a:ext>
            </a:extLst>
          </p:cNvPr>
          <p:cNvSpPr txBox="1"/>
          <p:nvPr/>
        </p:nvSpPr>
        <p:spPr>
          <a:xfrm>
            <a:off x="-12045350" y="2770376"/>
            <a:ext cx="2711552" cy="261610"/>
          </a:xfrm>
          <a:prstGeom prst="rect">
            <a:avLst/>
          </a:prstGeom>
          <a:noFill/>
        </p:spPr>
        <p:txBody>
          <a:bodyPr wrap="square" rtlCol="0">
            <a:spAutoFit/>
          </a:bodyPr>
          <a:lstStyle/>
          <a:p>
            <a:r>
              <a:rPr lang="en-US" sz="1100">
                <a:solidFill>
                  <a:schemeClr val="tx1">
                    <a:lumMod val="75000"/>
                    <a:lumOff val="25000"/>
                  </a:schemeClr>
                </a:solidFill>
                <a:latin typeface="Poppins" panose="00000500000000000000" pitchFamily="2" charset="0"/>
                <a:cs typeface="Poppins" panose="00000500000000000000" pitchFamily="2" charset="0"/>
              </a:rPr>
              <a:t>Technical Assistance And Training</a:t>
            </a:r>
          </a:p>
        </p:txBody>
      </p:sp>
      <p:sp>
        <p:nvSpPr>
          <p:cNvPr id="23" name="TextBox 22">
            <a:extLst>
              <a:ext uri="{FF2B5EF4-FFF2-40B4-BE49-F238E27FC236}">
                <a16:creationId xmlns:a16="http://schemas.microsoft.com/office/drawing/2014/main" id="{F6299936-B309-373D-003F-5AA18DF332E8}"/>
              </a:ext>
            </a:extLst>
          </p:cNvPr>
          <p:cNvSpPr txBox="1"/>
          <p:nvPr/>
        </p:nvSpPr>
        <p:spPr>
          <a:xfrm>
            <a:off x="-11977823" y="1103822"/>
            <a:ext cx="2375796" cy="283781"/>
          </a:xfrm>
          <a:prstGeom prst="rect">
            <a:avLst/>
          </a:prstGeom>
          <a:noFill/>
        </p:spPr>
        <p:txBody>
          <a:bodyPr wrap="square" rtlCol="0">
            <a:spAutoFit/>
          </a:bodyPr>
          <a:lstStyle/>
          <a:p>
            <a:r>
              <a:rPr lang="en-US" sz="1200" b="1">
                <a:solidFill>
                  <a:schemeClr val="tx1">
                    <a:lumMod val="75000"/>
                    <a:lumOff val="25000"/>
                  </a:schemeClr>
                </a:solidFill>
                <a:latin typeface="Poppins" panose="00000500000000000000" pitchFamily="2" charset="0"/>
                <a:cs typeface="Poppins" panose="00000500000000000000" pitchFamily="2" charset="0"/>
              </a:rPr>
              <a:t>Program Overview</a:t>
            </a:r>
          </a:p>
        </p:txBody>
      </p:sp>
      <p:pic>
        <p:nvPicPr>
          <p:cNvPr id="24" name="Picture 23" descr="A blue and red text on a black background&#10;&#10;Description automatically generated">
            <a:extLst>
              <a:ext uri="{FF2B5EF4-FFF2-40B4-BE49-F238E27FC236}">
                <a16:creationId xmlns:a16="http://schemas.microsoft.com/office/drawing/2014/main" id="{A1C30849-6D7E-F6AE-8BFE-2CF94ABDB7A1}"/>
              </a:ext>
            </a:extLst>
          </p:cNvPr>
          <p:cNvPicPr>
            <a:picLocks noChangeAspect="1"/>
          </p:cNvPicPr>
          <p:nvPr/>
        </p:nvPicPr>
        <p:blipFill rotWithShape="1">
          <a:blip r:embed="rId3"/>
          <a:srcRect r="78387"/>
          <a:stretch/>
        </p:blipFill>
        <p:spPr>
          <a:xfrm>
            <a:off x="-11832547" y="4877188"/>
            <a:ext cx="1844262" cy="1874405"/>
          </a:xfrm>
          <a:prstGeom prst="rect">
            <a:avLst/>
          </a:prstGeom>
        </p:spPr>
      </p:pic>
      <p:pic>
        <p:nvPicPr>
          <p:cNvPr id="25" name="Graphic 24" descr="Checkbox Crossed outline">
            <a:extLst>
              <a:ext uri="{FF2B5EF4-FFF2-40B4-BE49-F238E27FC236}">
                <a16:creationId xmlns:a16="http://schemas.microsoft.com/office/drawing/2014/main" id="{AD1DABA5-ADC5-88D2-9036-53C78A8F62C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08288" y="918040"/>
            <a:ext cx="632324" cy="632324"/>
          </a:xfrm>
          <a:prstGeom prst="rect">
            <a:avLst/>
          </a:prstGeom>
        </p:spPr>
      </p:pic>
      <p:sp>
        <p:nvSpPr>
          <p:cNvPr id="26" name="TextBox 25">
            <a:extLst>
              <a:ext uri="{FF2B5EF4-FFF2-40B4-BE49-F238E27FC236}">
                <a16:creationId xmlns:a16="http://schemas.microsoft.com/office/drawing/2014/main" id="{D6F4F63E-98E0-64E9-90DC-4A59D3FF1E0B}"/>
              </a:ext>
            </a:extLst>
          </p:cNvPr>
          <p:cNvSpPr txBox="1"/>
          <p:nvPr/>
        </p:nvSpPr>
        <p:spPr>
          <a:xfrm>
            <a:off x="-9130073" y="1050344"/>
            <a:ext cx="2711552" cy="2385268"/>
          </a:xfrm>
          <a:prstGeom prst="rect">
            <a:avLst/>
          </a:prstGeom>
          <a:noFill/>
        </p:spPr>
        <p:txBody>
          <a:bodyPr wrap="square" rtlCol="0">
            <a:spAutoFit/>
          </a:bodyPr>
          <a:lstStyle/>
          <a:p>
            <a:r>
              <a:rPr lang="en-US" sz="1400" b="1">
                <a:latin typeface="Poppins" panose="00000500000000000000" pitchFamily="2" charset="0"/>
                <a:cs typeface="Poppins" panose="00000500000000000000" pitchFamily="2" charset="0"/>
              </a:rPr>
              <a:t>Data Integration</a:t>
            </a:r>
          </a:p>
          <a:p>
            <a:endParaRPr lang="en-US" sz="1400" b="1">
              <a:latin typeface="Poppins" panose="00000500000000000000" pitchFamily="2" charset="0"/>
              <a:cs typeface="Poppins" panose="00000500000000000000" pitchFamily="2" charset="0"/>
            </a:endParaRPr>
          </a:p>
          <a:p>
            <a:r>
              <a:rPr lang="en-US" sz="1100">
                <a:latin typeface="Poppins" panose="00000500000000000000" pitchFamily="2" charset="0"/>
                <a:cs typeface="Poppins" panose="00000500000000000000" pitchFamily="2" charset="0"/>
              </a:rPr>
              <a:t>Student Information Systems</a:t>
            </a:r>
          </a:p>
          <a:p>
            <a:endParaRPr lang="en-US" sz="1100">
              <a:latin typeface="Poppins" panose="00000500000000000000" pitchFamily="2" charset="0"/>
              <a:cs typeface="Poppins" panose="00000500000000000000" pitchFamily="2" charset="0"/>
            </a:endParaRPr>
          </a:p>
          <a:p>
            <a:r>
              <a:rPr lang="en-US" sz="1100">
                <a:latin typeface="Poppins" panose="00000500000000000000" pitchFamily="2" charset="0"/>
                <a:cs typeface="Poppins" panose="00000500000000000000" pitchFamily="2" charset="0"/>
              </a:rPr>
              <a:t>Emergency Operation Plans</a:t>
            </a:r>
          </a:p>
          <a:p>
            <a:endParaRPr lang="en-US" sz="1100">
              <a:latin typeface="Poppins" panose="00000500000000000000" pitchFamily="2" charset="0"/>
              <a:cs typeface="Poppins" panose="00000500000000000000" pitchFamily="2" charset="0"/>
            </a:endParaRPr>
          </a:p>
          <a:p>
            <a:r>
              <a:rPr lang="en-US" sz="1100">
                <a:latin typeface="Poppins" panose="00000500000000000000" pitchFamily="2" charset="0"/>
                <a:cs typeface="Poppins" panose="00000500000000000000" pitchFamily="2" charset="0"/>
              </a:rPr>
              <a:t>Public Education Information </a:t>
            </a:r>
          </a:p>
          <a:p>
            <a:endParaRPr lang="en-US" sz="1100">
              <a:latin typeface="Poppins" panose="00000500000000000000" pitchFamily="2" charset="0"/>
              <a:cs typeface="Poppins" panose="00000500000000000000" pitchFamily="2" charset="0"/>
            </a:endParaRPr>
          </a:p>
          <a:p>
            <a:r>
              <a:rPr lang="en-US" sz="1100">
                <a:latin typeface="Poppins" panose="00000500000000000000" pitchFamily="2" charset="0"/>
                <a:cs typeface="Poppins" panose="00000500000000000000" pitchFamily="2" charset="0"/>
              </a:rPr>
              <a:t>Management System</a:t>
            </a:r>
          </a:p>
          <a:p>
            <a:endParaRPr lang="en-US" sz="1100">
              <a:latin typeface="Poppins" panose="00000500000000000000" pitchFamily="2" charset="0"/>
              <a:cs typeface="Poppins" panose="00000500000000000000" pitchFamily="2" charset="0"/>
            </a:endParaRPr>
          </a:p>
          <a:p>
            <a:r>
              <a:rPr lang="en-US" sz="1100">
                <a:latin typeface="Poppins" panose="00000500000000000000" pitchFamily="2" charset="0"/>
                <a:cs typeface="Poppins" panose="00000500000000000000" pitchFamily="2" charset="0"/>
              </a:rPr>
              <a:t>Waivers</a:t>
            </a:r>
          </a:p>
          <a:p>
            <a:endParaRPr lang="en-US" sz="1100">
              <a:latin typeface="Poppins" panose="00000500000000000000" pitchFamily="2" charset="0"/>
              <a:cs typeface="Poppins" panose="00000500000000000000" pitchFamily="2" charset="0"/>
            </a:endParaRPr>
          </a:p>
          <a:p>
            <a:r>
              <a:rPr lang="en-US" sz="1100">
                <a:latin typeface="Poppins" panose="00000500000000000000" pitchFamily="2" charset="0"/>
                <a:cs typeface="Poppins" panose="00000500000000000000" pitchFamily="2" charset="0"/>
              </a:rPr>
              <a:t>Grants</a:t>
            </a:r>
          </a:p>
        </p:txBody>
      </p:sp>
      <p:sp>
        <p:nvSpPr>
          <p:cNvPr id="28" name="TextBox 27">
            <a:extLst>
              <a:ext uri="{FF2B5EF4-FFF2-40B4-BE49-F238E27FC236}">
                <a16:creationId xmlns:a16="http://schemas.microsoft.com/office/drawing/2014/main" id="{2E93AF07-FAE8-C414-8667-9E078A528B50}"/>
              </a:ext>
            </a:extLst>
          </p:cNvPr>
          <p:cNvSpPr txBox="1"/>
          <p:nvPr/>
        </p:nvSpPr>
        <p:spPr>
          <a:xfrm>
            <a:off x="-3341771" y="1035468"/>
            <a:ext cx="2880771" cy="2046714"/>
          </a:xfrm>
          <a:prstGeom prst="rect">
            <a:avLst/>
          </a:prstGeom>
          <a:noFill/>
        </p:spPr>
        <p:txBody>
          <a:bodyPr wrap="square" rtlCol="0">
            <a:spAutoFit/>
          </a:bodyPr>
          <a:lstStyle/>
          <a:p>
            <a:r>
              <a:rPr lang="en-US" sz="1400" b="1">
                <a:latin typeface="Poppins" panose="00000500000000000000" pitchFamily="2" charset="0"/>
                <a:cs typeface="Poppins" panose="00000500000000000000" pitchFamily="2" charset="0"/>
              </a:rPr>
              <a:t>System Supports</a:t>
            </a:r>
          </a:p>
          <a:p>
            <a:endParaRPr lang="en-US" sz="1400" b="1">
              <a:latin typeface="Poppins" panose="00000500000000000000" pitchFamily="2" charset="0"/>
              <a:cs typeface="Poppins" panose="00000500000000000000" pitchFamily="2" charset="0"/>
            </a:endParaRPr>
          </a:p>
          <a:p>
            <a:r>
              <a:rPr lang="en-US" sz="1100">
                <a:latin typeface="Poppins" panose="00000500000000000000" pitchFamily="2" charset="0"/>
                <a:cs typeface="Poppins" panose="00000500000000000000" pitchFamily="2" charset="0"/>
              </a:rPr>
              <a:t>Helpdesk System</a:t>
            </a:r>
          </a:p>
          <a:p>
            <a:endParaRPr lang="en-US" sz="1100">
              <a:latin typeface="Poppins" panose="00000500000000000000" pitchFamily="2" charset="0"/>
              <a:cs typeface="Poppins" panose="00000500000000000000" pitchFamily="2" charset="0"/>
            </a:endParaRPr>
          </a:p>
          <a:p>
            <a:r>
              <a:rPr lang="en-US" sz="1100">
                <a:latin typeface="Poppins" panose="00000500000000000000" pitchFamily="2" charset="0"/>
                <a:cs typeface="Poppins" panose="00000500000000000000" pitchFamily="2" charset="0"/>
              </a:rPr>
              <a:t>Exercise and Training Registration</a:t>
            </a:r>
          </a:p>
          <a:p>
            <a:endParaRPr lang="en-US" sz="1100">
              <a:latin typeface="Poppins" panose="00000500000000000000" pitchFamily="2" charset="0"/>
              <a:cs typeface="Poppins" panose="00000500000000000000" pitchFamily="2" charset="0"/>
            </a:endParaRPr>
          </a:p>
          <a:p>
            <a:r>
              <a:rPr lang="en-US" sz="1100">
                <a:latin typeface="Poppins" panose="00000500000000000000" pitchFamily="2" charset="0"/>
                <a:cs typeface="Poppins" panose="00000500000000000000" pitchFamily="2" charset="0"/>
              </a:rPr>
              <a:t>Streamlined Required Reporting</a:t>
            </a:r>
          </a:p>
          <a:p>
            <a:endParaRPr lang="en-US" sz="1100">
              <a:latin typeface="Poppins" panose="00000500000000000000" pitchFamily="2" charset="0"/>
              <a:cs typeface="Poppins" panose="00000500000000000000" pitchFamily="2" charset="0"/>
            </a:endParaRPr>
          </a:p>
          <a:p>
            <a:r>
              <a:rPr lang="en-US" sz="1100">
                <a:latin typeface="Poppins" panose="00000500000000000000" pitchFamily="2" charset="0"/>
                <a:cs typeface="Poppins" panose="00000500000000000000" pitchFamily="2" charset="0"/>
              </a:rPr>
              <a:t>On-site Technical Assistance Requests</a:t>
            </a:r>
          </a:p>
          <a:p>
            <a:endParaRPr lang="en-US" sz="1100">
              <a:latin typeface="Poppins" panose="00000500000000000000" pitchFamily="2" charset="0"/>
              <a:cs typeface="Poppins" panose="00000500000000000000" pitchFamily="2" charset="0"/>
            </a:endParaRPr>
          </a:p>
          <a:p>
            <a:r>
              <a:rPr lang="en-US" sz="1100">
                <a:latin typeface="Poppins" panose="00000500000000000000" pitchFamily="2" charset="0"/>
                <a:cs typeface="Poppins" panose="00000500000000000000" pitchFamily="2" charset="0"/>
              </a:rPr>
              <a:t>Centralized Programmatic Reporting</a:t>
            </a:r>
          </a:p>
        </p:txBody>
      </p:sp>
      <p:pic>
        <p:nvPicPr>
          <p:cNvPr id="30" name="Picture 29" descr="A blue and red text on a black background&#10;&#10;Description automatically generated">
            <a:extLst>
              <a:ext uri="{FF2B5EF4-FFF2-40B4-BE49-F238E27FC236}">
                <a16:creationId xmlns:a16="http://schemas.microsoft.com/office/drawing/2014/main" id="{5FEB173A-F1D4-D762-7BF3-D2110ABAC929}"/>
              </a:ext>
            </a:extLst>
          </p:cNvPr>
          <p:cNvPicPr>
            <a:picLocks noChangeAspect="1"/>
          </p:cNvPicPr>
          <p:nvPr/>
        </p:nvPicPr>
        <p:blipFill rotWithShape="1">
          <a:blip r:embed="rId3"/>
          <a:srcRect l="-2" r="-819"/>
          <a:stretch/>
        </p:blipFill>
        <p:spPr>
          <a:xfrm>
            <a:off x="610629" y="2460396"/>
            <a:ext cx="10970742" cy="2390255"/>
          </a:xfrm>
          <a:prstGeom prst="rect">
            <a:avLst/>
          </a:prstGeom>
        </p:spPr>
      </p:pic>
      <p:pic>
        <p:nvPicPr>
          <p:cNvPr id="29" name="Graphic 28" descr="Cursor with solid fill">
            <a:extLst>
              <a:ext uri="{FF2B5EF4-FFF2-40B4-BE49-F238E27FC236}">
                <a16:creationId xmlns:a16="http://schemas.microsoft.com/office/drawing/2014/main" id="{2A2EE4BA-C7EE-7C10-7912-585CA20AE37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70492" y="3418225"/>
            <a:ext cx="914400" cy="914400"/>
          </a:xfrm>
          <a:prstGeom prst="rect">
            <a:avLst/>
          </a:prstGeom>
        </p:spPr>
      </p:pic>
      <p:sp>
        <p:nvSpPr>
          <p:cNvPr id="2" name="TextBox 1">
            <a:extLst>
              <a:ext uri="{FF2B5EF4-FFF2-40B4-BE49-F238E27FC236}">
                <a16:creationId xmlns:a16="http://schemas.microsoft.com/office/drawing/2014/main" id="{1B961E59-B71A-DC45-3F3E-297AC565E086}"/>
              </a:ext>
            </a:extLst>
          </p:cNvPr>
          <p:cNvSpPr txBox="1"/>
          <p:nvPr/>
        </p:nvSpPr>
        <p:spPr>
          <a:xfrm>
            <a:off x="-6562883" y="1060084"/>
            <a:ext cx="3181212" cy="3062377"/>
          </a:xfrm>
          <a:prstGeom prst="rect">
            <a:avLst/>
          </a:prstGeom>
          <a:noFill/>
        </p:spPr>
        <p:txBody>
          <a:bodyPr wrap="square" rtlCol="0">
            <a:spAutoFit/>
          </a:bodyPr>
          <a:lstStyle/>
          <a:p>
            <a:r>
              <a:rPr lang="en-US" sz="1400" b="1">
                <a:latin typeface="Poppins" panose="00000500000000000000" pitchFamily="2" charset="0"/>
                <a:cs typeface="Poppins" panose="00000500000000000000" pitchFamily="2" charset="0"/>
              </a:rPr>
              <a:t>Tools and Resources</a:t>
            </a:r>
          </a:p>
          <a:p>
            <a:endParaRPr lang="en-US" sz="1400" b="1">
              <a:latin typeface="Poppins" panose="00000500000000000000" pitchFamily="2" charset="0"/>
              <a:cs typeface="Poppins" panose="00000500000000000000" pitchFamily="2" charset="0"/>
            </a:endParaRPr>
          </a:p>
          <a:p>
            <a:r>
              <a:rPr lang="en-US" sz="1100">
                <a:latin typeface="Poppins" panose="00000500000000000000" pitchFamily="2" charset="0"/>
                <a:cs typeface="Poppins" panose="00000500000000000000" pitchFamily="2" charset="0"/>
              </a:rPr>
              <a:t>Data Tables and Visualizations</a:t>
            </a:r>
          </a:p>
          <a:p>
            <a:endParaRPr lang="en-US" sz="1100">
              <a:latin typeface="Poppins" panose="00000500000000000000" pitchFamily="2" charset="0"/>
              <a:cs typeface="Poppins" panose="00000500000000000000" pitchFamily="2" charset="0"/>
            </a:endParaRPr>
          </a:p>
          <a:p>
            <a:r>
              <a:rPr lang="en-US" sz="1100">
                <a:latin typeface="Poppins" panose="00000500000000000000" pitchFamily="2" charset="0"/>
                <a:cs typeface="Poppins" panose="00000500000000000000" pitchFamily="2" charset="0"/>
              </a:rPr>
              <a:t>Policy and Rulemaking</a:t>
            </a:r>
          </a:p>
          <a:p>
            <a:endParaRPr lang="en-US" sz="1100">
              <a:latin typeface="Poppins" panose="00000500000000000000" pitchFamily="2" charset="0"/>
              <a:cs typeface="Poppins" panose="00000500000000000000" pitchFamily="2" charset="0"/>
            </a:endParaRPr>
          </a:p>
          <a:p>
            <a:r>
              <a:rPr lang="en-US" sz="1100">
                <a:latin typeface="Poppins" panose="00000500000000000000" pitchFamily="2" charset="0"/>
                <a:cs typeface="Poppins" panose="00000500000000000000" pitchFamily="2" charset="0"/>
              </a:rPr>
              <a:t>Report Creation</a:t>
            </a:r>
          </a:p>
          <a:p>
            <a:endParaRPr lang="en-US" sz="1100">
              <a:latin typeface="Poppins" panose="00000500000000000000" pitchFamily="2" charset="0"/>
              <a:cs typeface="Poppins" panose="00000500000000000000" pitchFamily="2" charset="0"/>
            </a:endParaRPr>
          </a:p>
          <a:p>
            <a:r>
              <a:rPr lang="en-US" sz="1100">
                <a:latin typeface="Poppins" panose="00000500000000000000" pitchFamily="2" charset="0"/>
                <a:cs typeface="Poppins" panose="00000500000000000000" pitchFamily="2" charset="0"/>
              </a:rPr>
              <a:t>Automated Notifications</a:t>
            </a:r>
          </a:p>
          <a:p>
            <a:endParaRPr lang="en-US" sz="1100">
              <a:latin typeface="Poppins" panose="00000500000000000000" pitchFamily="2" charset="0"/>
              <a:cs typeface="Poppins" panose="00000500000000000000" pitchFamily="2" charset="0"/>
            </a:endParaRPr>
          </a:p>
          <a:p>
            <a:r>
              <a:rPr lang="en-US" sz="1100">
                <a:latin typeface="Poppins" panose="00000500000000000000" pitchFamily="2" charset="0"/>
                <a:cs typeface="Poppins" panose="00000500000000000000" pitchFamily="2" charset="0"/>
              </a:rPr>
              <a:t>Action Items Reminders</a:t>
            </a:r>
          </a:p>
          <a:p>
            <a:endParaRPr lang="en-US" sz="1100">
              <a:latin typeface="Poppins" panose="00000500000000000000" pitchFamily="2" charset="0"/>
              <a:cs typeface="Poppins" panose="00000500000000000000" pitchFamily="2" charset="0"/>
            </a:endParaRPr>
          </a:p>
          <a:p>
            <a:r>
              <a:rPr lang="en-US" sz="1100">
                <a:latin typeface="Poppins" panose="00000500000000000000" pitchFamily="2" charset="0"/>
                <a:cs typeface="Poppins" panose="00000500000000000000" pitchFamily="2" charset="0"/>
              </a:rPr>
              <a:t>Direct and System-wide Communications</a:t>
            </a:r>
          </a:p>
          <a:p>
            <a:endParaRPr lang="en-US" sz="1100">
              <a:latin typeface="Poppins" panose="00000500000000000000" pitchFamily="2" charset="0"/>
              <a:cs typeface="Poppins" panose="00000500000000000000" pitchFamily="2" charset="0"/>
            </a:endParaRPr>
          </a:p>
          <a:p>
            <a:r>
              <a:rPr lang="en-US" sz="1100">
                <a:latin typeface="Poppins" panose="00000500000000000000" pitchFamily="2" charset="0"/>
                <a:cs typeface="Poppins" panose="00000500000000000000" pitchFamily="2" charset="0"/>
              </a:rPr>
              <a:t>District Calendar</a:t>
            </a:r>
          </a:p>
          <a:p>
            <a:endParaRPr lang="en-US" sz="1100">
              <a:latin typeface="Poppins" panose="00000500000000000000" pitchFamily="2" charset="0"/>
              <a:cs typeface="Poppins" panose="00000500000000000000" pitchFamily="2" charset="0"/>
            </a:endParaRPr>
          </a:p>
          <a:p>
            <a:r>
              <a:rPr lang="en-US" sz="1100">
                <a:latin typeface="Poppins" panose="00000500000000000000" pitchFamily="2" charset="0"/>
                <a:cs typeface="Poppins" panose="00000500000000000000" pitchFamily="2" charset="0"/>
              </a:rPr>
              <a:t>Door Check Tool</a:t>
            </a:r>
          </a:p>
        </p:txBody>
      </p:sp>
    </p:spTree>
    <p:extLst>
      <p:ext uri="{BB962C8B-B14F-4D97-AF65-F5344CB8AC3E}">
        <p14:creationId xmlns:p14="http://schemas.microsoft.com/office/powerpoint/2010/main" val="3498246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advClick="0" advTm="500">
        <p159:morph option="byObject"/>
      </p:transition>
    </mc:Choice>
    <mc:Fallback xmlns="">
      <p:transition spd="slow" advClick="0" advTm="5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29"/>
                                        </p:tgtEl>
                                      </p:cBhvr>
                                    </p:animEffect>
                                    <p:animScale>
                                      <p:cBhvr>
                                        <p:cTn id="7" dur="250" autoRev="1" fill="hold"/>
                                        <p:tgtEl>
                                          <p:spTgt spid="2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Oval 68" hidden="1">
            <a:extLst>
              <a:ext uri="{FF2B5EF4-FFF2-40B4-BE49-F238E27FC236}">
                <a16:creationId xmlns:a16="http://schemas.microsoft.com/office/drawing/2014/main" id="{A28E2D81-ED20-35DB-5A53-F49754838E7B}"/>
              </a:ext>
            </a:extLst>
          </p:cNvPr>
          <p:cNvSpPr/>
          <p:nvPr/>
        </p:nvSpPr>
        <p:spPr>
          <a:xfrm>
            <a:off x="3503665" y="6426999"/>
            <a:ext cx="219456" cy="222069"/>
          </a:xfrm>
          <a:prstGeom prst="ellipse">
            <a:avLst/>
          </a:prstGeom>
          <a:solidFill>
            <a:schemeClr val="bg1"/>
          </a:solidFill>
          <a:ln w="76200">
            <a:solidFill>
              <a:srgbClr val="011E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hidden="1">
            <a:extLst>
              <a:ext uri="{FF2B5EF4-FFF2-40B4-BE49-F238E27FC236}">
                <a16:creationId xmlns:a16="http://schemas.microsoft.com/office/drawing/2014/main" id="{22080FE2-693C-709F-D6B6-B64FC8AA5079}"/>
              </a:ext>
            </a:extLst>
          </p:cNvPr>
          <p:cNvSpPr/>
          <p:nvPr/>
        </p:nvSpPr>
        <p:spPr>
          <a:xfrm>
            <a:off x="8671859" y="6448941"/>
            <a:ext cx="219456" cy="222069"/>
          </a:xfrm>
          <a:prstGeom prst="ellipse">
            <a:avLst/>
          </a:prstGeom>
          <a:solidFill>
            <a:schemeClr val="bg1"/>
          </a:solidFill>
          <a:ln w="76200">
            <a:solidFill>
              <a:srgbClr val="B724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4B7F55-F4D3-A0F9-4AF8-AA4EF1119A7F}"/>
              </a:ext>
            </a:extLst>
          </p:cNvPr>
          <p:cNvSpPr/>
          <p:nvPr/>
        </p:nvSpPr>
        <p:spPr>
          <a:xfrm>
            <a:off x="8178237" y="1211794"/>
            <a:ext cx="3634691" cy="1226606"/>
          </a:xfrm>
          <a:prstGeom prst="rect">
            <a:avLst/>
          </a:prstGeom>
          <a:noFill/>
        </p:spPr>
        <p:txBody>
          <a:bodyPr/>
          <a:lstStyle/>
          <a:p>
            <a:endParaRPr lang="en-US"/>
          </a:p>
        </p:txBody>
      </p:sp>
      <p:sp>
        <p:nvSpPr>
          <p:cNvPr id="16" name="Rectangle 15">
            <a:extLst>
              <a:ext uri="{FF2B5EF4-FFF2-40B4-BE49-F238E27FC236}">
                <a16:creationId xmlns:a16="http://schemas.microsoft.com/office/drawing/2014/main" id="{30589B82-6AA2-1BE2-EEE9-F7F88B8F7FA3}"/>
              </a:ext>
            </a:extLst>
          </p:cNvPr>
          <p:cNvSpPr/>
          <p:nvPr/>
        </p:nvSpPr>
        <p:spPr>
          <a:xfrm>
            <a:off x="0" y="892851"/>
            <a:ext cx="12021299" cy="5965149"/>
          </a:xfrm>
          <a:prstGeom prst="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3D39080-6ACB-54D0-9DA7-BE251391F030}"/>
              </a:ext>
            </a:extLst>
          </p:cNvPr>
          <p:cNvSpPr/>
          <p:nvPr/>
        </p:nvSpPr>
        <p:spPr>
          <a:xfrm>
            <a:off x="-25400" y="-52439"/>
            <a:ext cx="12217400" cy="945291"/>
          </a:xfrm>
          <a:prstGeom prst="rect">
            <a:avLst/>
          </a:prstGeom>
          <a:solidFill>
            <a:srgbClr val="212C6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blue and white logo&#10;&#10;Description automatically generated">
            <a:extLst>
              <a:ext uri="{FF2B5EF4-FFF2-40B4-BE49-F238E27FC236}">
                <a16:creationId xmlns:a16="http://schemas.microsoft.com/office/drawing/2014/main" id="{4D588FE3-0EB9-DC31-0EDC-D52836F334AB}"/>
              </a:ext>
            </a:extLst>
          </p:cNvPr>
          <p:cNvPicPr>
            <a:picLocks noChangeAspect="1"/>
          </p:cNvPicPr>
          <p:nvPr/>
        </p:nvPicPr>
        <p:blipFill rotWithShape="1">
          <a:blip r:embed="rId3">
            <a:extLst>
              <a:ext uri="{28A0092B-C50C-407E-A947-70E740481C1C}">
                <a14:useLocalDpi xmlns:a14="http://schemas.microsoft.com/office/drawing/2010/main" val="0"/>
              </a:ext>
            </a:extLst>
          </a:blip>
          <a:srcRect t="14656" b="16190"/>
          <a:stretch/>
        </p:blipFill>
        <p:spPr>
          <a:xfrm>
            <a:off x="0" y="-3208"/>
            <a:ext cx="3673733" cy="846828"/>
          </a:xfrm>
          <a:prstGeom prst="rect">
            <a:avLst/>
          </a:prstGeom>
          <a:noFill/>
          <a:effectLst/>
        </p:spPr>
      </p:pic>
      <p:cxnSp>
        <p:nvCxnSpPr>
          <p:cNvPr id="36" name="Straight Connector 35">
            <a:extLst>
              <a:ext uri="{FF2B5EF4-FFF2-40B4-BE49-F238E27FC236}">
                <a16:creationId xmlns:a16="http://schemas.microsoft.com/office/drawing/2014/main" id="{D14E8A66-1713-9062-5258-4C629E4E50D5}"/>
              </a:ext>
            </a:extLst>
          </p:cNvPr>
          <p:cNvCxnSpPr>
            <a:cxnSpLocks/>
          </p:cNvCxnSpPr>
          <p:nvPr/>
        </p:nvCxnSpPr>
        <p:spPr>
          <a:xfrm>
            <a:off x="3613408" y="27044"/>
            <a:ext cx="0" cy="746902"/>
          </a:xfrm>
          <a:prstGeom prst="line">
            <a:avLst/>
          </a:prstGeom>
          <a:ln>
            <a:solidFill>
              <a:srgbClr val="808285"/>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5D7F7D73-DC05-E1D4-83AA-96AAC66B29B8}"/>
              </a:ext>
            </a:extLst>
          </p:cNvPr>
          <p:cNvSpPr txBox="1"/>
          <p:nvPr/>
        </p:nvSpPr>
        <p:spPr>
          <a:xfrm>
            <a:off x="436948" y="2393977"/>
            <a:ext cx="2158891" cy="261610"/>
          </a:xfrm>
          <a:prstGeom prst="rect">
            <a:avLst/>
          </a:prstGeom>
          <a:noFill/>
        </p:spPr>
        <p:txBody>
          <a:bodyPr wrap="square" rtlCol="0">
            <a:spAutoFit/>
          </a:bodyPr>
          <a:lstStyle/>
          <a:p>
            <a:r>
              <a:rPr lang="en-US" sz="1100">
                <a:solidFill>
                  <a:schemeClr val="tx1">
                    <a:lumMod val="75000"/>
                    <a:lumOff val="25000"/>
                  </a:schemeClr>
                </a:solidFill>
                <a:latin typeface="Poppins" panose="00000500000000000000" pitchFamily="2" charset="0"/>
                <a:cs typeface="Poppins" panose="00000500000000000000" pitchFamily="2" charset="0"/>
              </a:rPr>
              <a:t>Emergency Management</a:t>
            </a:r>
          </a:p>
        </p:txBody>
      </p:sp>
      <p:sp>
        <p:nvSpPr>
          <p:cNvPr id="22" name="TextBox 21">
            <a:extLst>
              <a:ext uri="{FF2B5EF4-FFF2-40B4-BE49-F238E27FC236}">
                <a16:creationId xmlns:a16="http://schemas.microsoft.com/office/drawing/2014/main" id="{0DB3CD6E-A0F1-B63E-8F88-F3689277E6FB}"/>
              </a:ext>
            </a:extLst>
          </p:cNvPr>
          <p:cNvSpPr txBox="1"/>
          <p:nvPr/>
        </p:nvSpPr>
        <p:spPr>
          <a:xfrm>
            <a:off x="436949" y="3146776"/>
            <a:ext cx="2403967" cy="274320"/>
          </a:xfrm>
          <a:prstGeom prst="rect">
            <a:avLst/>
          </a:prstGeom>
          <a:noFill/>
        </p:spPr>
        <p:txBody>
          <a:bodyPr wrap="square" rtlCol="0">
            <a:spAutoFit/>
          </a:bodyPr>
          <a:lstStyle/>
          <a:p>
            <a:r>
              <a:rPr lang="en-US" sz="1100">
                <a:solidFill>
                  <a:schemeClr val="tx1">
                    <a:lumMod val="75000"/>
                    <a:lumOff val="25000"/>
                  </a:schemeClr>
                </a:solidFill>
                <a:latin typeface="Poppins" panose="00000500000000000000" pitchFamily="2" charset="0"/>
                <a:cs typeface="Poppins" panose="00000500000000000000" pitchFamily="2" charset="0"/>
              </a:rPr>
              <a:t>Behavioral Threat Assessments</a:t>
            </a:r>
          </a:p>
        </p:txBody>
      </p:sp>
      <p:sp>
        <p:nvSpPr>
          <p:cNvPr id="24" name="TextBox 23">
            <a:extLst>
              <a:ext uri="{FF2B5EF4-FFF2-40B4-BE49-F238E27FC236}">
                <a16:creationId xmlns:a16="http://schemas.microsoft.com/office/drawing/2014/main" id="{3770DC75-31A8-FB9F-C4DB-4CAEC9DD564D}"/>
              </a:ext>
            </a:extLst>
          </p:cNvPr>
          <p:cNvSpPr txBox="1"/>
          <p:nvPr/>
        </p:nvSpPr>
        <p:spPr>
          <a:xfrm>
            <a:off x="436948" y="1641179"/>
            <a:ext cx="2269869" cy="261610"/>
          </a:xfrm>
          <a:prstGeom prst="rect">
            <a:avLst/>
          </a:prstGeom>
          <a:noFill/>
        </p:spPr>
        <p:txBody>
          <a:bodyPr wrap="square" rtlCol="0">
            <a:spAutoFit/>
          </a:bodyPr>
          <a:lstStyle/>
          <a:p>
            <a:r>
              <a:rPr lang="en-US" sz="1100">
                <a:solidFill>
                  <a:schemeClr val="tx1">
                    <a:lumMod val="75000"/>
                    <a:lumOff val="25000"/>
                  </a:schemeClr>
                </a:solidFill>
                <a:latin typeface="Poppins" panose="00000500000000000000" pitchFamily="2" charset="0"/>
                <a:cs typeface="Poppins" panose="00000500000000000000" pitchFamily="2" charset="0"/>
              </a:rPr>
              <a:t>Intruder Detection Audits</a:t>
            </a:r>
          </a:p>
        </p:txBody>
      </p:sp>
      <p:sp>
        <p:nvSpPr>
          <p:cNvPr id="26" name="TextBox 25">
            <a:extLst>
              <a:ext uri="{FF2B5EF4-FFF2-40B4-BE49-F238E27FC236}">
                <a16:creationId xmlns:a16="http://schemas.microsoft.com/office/drawing/2014/main" id="{29408162-0B37-E0A8-FC34-8BC4817585D2}"/>
              </a:ext>
            </a:extLst>
          </p:cNvPr>
          <p:cNvSpPr txBox="1"/>
          <p:nvPr/>
        </p:nvSpPr>
        <p:spPr>
          <a:xfrm>
            <a:off x="436949" y="2017578"/>
            <a:ext cx="2572406" cy="261610"/>
          </a:xfrm>
          <a:prstGeom prst="rect">
            <a:avLst/>
          </a:prstGeom>
          <a:noFill/>
        </p:spPr>
        <p:txBody>
          <a:bodyPr wrap="square" rtlCol="0">
            <a:spAutoFit/>
          </a:bodyPr>
          <a:lstStyle/>
          <a:p>
            <a:r>
              <a:rPr lang="en-US" sz="1100">
                <a:solidFill>
                  <a:schemeClr val="tx1">
                    <a:lumMod val="75000"/>
                    <a:lumOff val="25000"/>
                  </a:schemeClr>
                </a:solidFill>
                <a:latin typeface="Poppins" panose="00000500000000000000" pitchFamily="2" charset="0"/>
                <a:cs typeface="Poppins" panose="00000500000000000000" pitchFamily="2" charset="0"/>
              </a:rPr>
              <a:t>District Vulnerability Assessments</a:t>
            </a:r>
          </a:p>
        </p:txBody>
      </p:sp>
      <p:sp>
        <p:nvSpPr>
          <p:cNvPr id="27" name="TextBox 26">
            <a:extLst>
              <a:ext uri="{FF2B5EF4-FFF2-40B4-BE49-F238E27FC236}">
                <a16:creationId xmlns:a16="http://schemas.microsoft.com/office/drawing/2014/main" id="{2AFFEA37-F532-6734-F57C-0929A33A2368}"/>
              </a:ext>
            </a:extLst>
          </p:cNvPr>
          <p:cNvSpPr txBox="1"/>
          <p:nvPr/>
        </p:nvSpPr>
        <p:spPr>
          <a:xfrm>
            <a:off x="436948" y="2770376"/>
            <a:ext cx="2711552" cy="261610"/>
          </a:xfrm>
          <a:prstGeom prst="rect">
            <a:avLst/>
          </a:prstGeom>
          <a:noFill/>
        </p:spPr>
        <p:txBody>
          <a:bodyPr wrap="square" rtlCol="0">
            <a:spAutoFit/>
          </a:bodyPr>
          <a:lstStyle/>
          <a:p>
            <a:r>
              <a:rPr lang="en-US" sz="1100">
                <a:solidFill>
                  <a:schemeClr val="tx1">
                    <a:lumMod val="75000"/>
                    <a:lumOff val="25000"/>
                  </a:schemeClr>
                </a:solidFill>
                <a:latin typeface="Poppins" panose="00000500000000000000" pitchFamily="2" charset="0"/>
                <a:cs typeface="Poppins" panose="00000500000000000000" pitchFamily="2" charset="0"/>
              </a:rPr>
              <a:t>Technical Assistance And Training</a:t>
            </a:r>
          </a:p>
        </p:txBody>
      </p:sp>
      <p:sp>
        <p:nvSpPr>
          <p:cNvPr id="40" name="TextBox 39">
            <a:extLst>
              <a:ext uri="{FF2B5EF4-FFF2-40B4-BE49-F238E27FC236}">
                <a16:creationId xmlns:a16="http://schemas.microsoft.com/office/drawing/2014/main" id="{4C6E05E8-5A2C-E6A5-A60E-6ADDFCC872A4}"/>
              </a:ext>
            </a:extLst>
          </p:cNvPr>
          <p:cNvSpPr txBox="1"/>
          <p:nvPr/>
        </p:nvSpPr>
        <p:spPr>
          <a:xfrm>
            <a:off x="504475" y="1103822"/>
            <a:ext cx="2375796" cy="307777"/>
          </a:xfrm>
          <a:prstGeom prst="rect">
            <a:avLst/>
          </a:prstGeom>
          <a:noFill/>
        </p:spPr>
        <p:txBody>
          <a:bodyPr wrap="square" rtlCol="0">
            <a:spAutoFit/>
          </a:bodyPr>
          <a:lstStyle/>
          <a:p>
            <a:r>
              <a:rPr lang="en-US" sz="1400" b="1">
                <a:solidFill>
                  <a:schemeClr val="tx1">
                    <a:lumMod val="75000"/>
                    <a:lumOff val="25000"/>
                  </a:schemeClr>
                </a:solidFill>
                <a:latin typeface="Poppins" panose="00000500000000000000" pitchFamily="2" charset="0"/>
                <a:cs typeface="Poppins" panose="00000500000000000000" pitchFamily="2" charset="0"/>
              </a:rPr>
              <a:t>District Dashboard</a:t>
            </a:r>
          </a:p>
        </p:txBody>
      </p:sp>
      <p:pic>
        <p:nvPicPr>
          <p:cNvPr id="41" name="Picture 40" descr="A blue and red text on a black background&#10;&#10;Description automatically generated">
            <a:extLst>
              <a:ext uri="{FF2B5EF4-FFF2-40B4-BE49-F238E27FC236}">
                <a16:creationId xmlns:a16="http://schemas.microsoft.com/office/drawing/2014/main" id="{A1D5F207-8441-9464-C4CA-8F49672714F4}"/>
              </a:ext>
            </a:extLst>
          </p:cNvPr>
          <p:cNvPicPr>
            <a:picLocks noChangeAspect="1"/>
          </p:cNvPicPr>
          <p:nvPr/>
        </p:nvPicPr>
        <p:blipFill rotWithShape="1">
          <a:blip r:embed="rId4"/>
          <a:srcRect r="78387"/>
          <a:stretch/>
        </p:blipFill>
        <p:spPr>
          <a:xfrm>
            <a:off x="649751" y="4877188"/>
            <a:ext cx="1844262" cy="1874405"/>
          </a:xfrm>
          <a:prstGeom prst="rect">
            <a:avLst/>
          </a:prstGeom>
        </p:spPr>
      </p:pic>
      <p:pic>
        <p:nvPicPr>
          <p:cNvPr id="43" name="Graphic 42" descr="Checkbox Crossed outline">
            <a:extLst>
              <a:ext uri="{FF2B5EF4-FFF2-40B4-BE49-F238E27FC236}">
                <a16:creationId xmlns:a16="http://schemas.microsoft.com/office/drawing/2014/main" id="{459B63C3-3475-69C5-36F9-3C2751453BC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990" y="918040"/>
            <a:ext cx="632324" cy="632324"/>
          </a:xfrm>
          <a:prstGeom prst="rect">
            <a:avLst/>
          </a:prstGeom>
        </p:spPr>
      </p:pic>
      <p:pic>
        <p:nvPicPr>
          <p:cNvPr id="47" name="Graphic 46" descr="Cursor with solid fill">
            <a:extLst>
              <a:ext uri="{FF2B5EF4-FFF2-40B4-BE49-F238E27FC236}">
                <a16:creationId xmlns:a16="http://schemas.microsoft.com/office/drawing/2014/main" id="{2918FF02-C321-43D3-0BEF-5DE912E3E2E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0360" y="823407"/>
            <a:ext cx="914400" cy="914400"/>
          </a:xfrm>
          <a:prstGeom prst="rect">
            <a:avLst/>
          </a:prstGeom>
        </p:spPr>
      </p:pic>
      <p:sp>
        <p:nvSpPr>
          <p:cNvPr id="6" name="TextBox 5" hidden="1">
            <a:extLst>
              <a:ext uri="{FF2B5EF4-FFF2-40B4-BE49-F238E27FC236}">
                <a16:creationId xmlns:a16="http://schemas.microsoft.com/office/drawing/2014/main" id="{0CFCD3E2-A88B-4A84-3F2B-CC19FB64995B}"/>
              </a:ext>
            </a:extLst>
          </p:cNvPr>
          <p:cNvSpPr txBox="1"/>
          <p:nvPr/>
        </p:nvSpPr>
        <p:spPr>
          <a:xfrm>
            <a:off x="600498" y="1881364"/>
            <a:ext cx="2711552" cy="600164"/>
          </a:xfrm>
          <a:prstGeom prst="rect">
            <a:avLst/>
          </a:prstGeom>
          <a:noFill/>
        </p:spPr>
        <p:txBody>
          <a:bodyPr wrap="square">
            <a:spAutoFit/>
          </a:bodyPr>
          <a:lstStyle/>
          <a:p>
            <a:r>
              <a:rPr lang="en-US" sz="1100">
                <a:solidFill>
                  <a:schemeClr val="tx1">
                    <a:lumMod val="75000"/>
                    <a:lumOff val="25000"/>
                  </a:schemeClr>
                </a:solidFill>
                <a:latin typeface="Poppins" panose="00000500000000000000" pitchFamily="2" charset="0"/>
                <a:cs typeface="Poppins" panose="00000500000000000000" pitchFamily="2" charset="0"/>
              </a:rPr>
              <a:t>Updated Interface</a:t>
            </a:r>
          </a:p>
          <a:p>
            <a:r>
              <a:rPr lang="en-US" sz="1100">
                <a:solidFill>
                  <a:schemeClr val="tx1">
                    <a:lumMod val="75000"/>
                    <a:lumOff val="25000"/>
                  </a:schemeClr>
                </a:solidFill>
                <a:latin typeface="Poppins" panose="00000500000000000000" pitchFamily="2" charset="0"/>
                <a:cs typeface="Poppins" panose="00000500000000000000" pitchFamily="2" charset="0"/>
              </a:rPr>
              <a:t>Easier Corrective Actions Process</a:t>
            </a:r>
          </a:p>
          <a:p>
            <a:r>
              <a:rPr lang="en-US" sz="1100">
                <a:solidFill>
                  <a:schemeClr val="tx1">
                    <a:lumMod val="75000"/>
                    <a:lumOff val="25000"/>
                  </a:schemeClr>
                </a:solidFill>
                <a:latin typeface="Poppins" panose="00000500000000000000" pitchFamily="2" charset="0"/>
                <a:cs typeface="Poppins" panose="00000500000000000000" pitchFamily="2" charset="0"/>
              </a:rPr>
              <a:t>Optional Door Sweep Tool</a:t>
            </a:r>
          </a:p>
        </p:txBody>
      </p:sp>
      <p:grpSp>
        <p:nvGrpSpPr>
          <p:cNvPr id="7" name="Group 6">
            <a:extLst>
              <a:ext uri="{FF2B5EF4-FFF2-40B4-BE49-F238E27FC236}">
                <a16:creationId xmlns:a16="http://schemas.microsoft.com/office/drawing/2014/main" id="{90AE8B06-31FC-1808-F42D-890533E77EF0}"/>
              </a:ext>
            </a:extLst>
          </p:cNvPr>
          <p:cNvGrpSpPr/>
          <p:nvPr/>
        </p:nvGrpSpPr>
        <p:grpSpPr>
          <a:xfrm>
            <a:off x="11124505" y="45922"/>
            <a:ext cx="896795" cy="797698"/>
            <a:chOff x="11094968" y="-1070479"/>
            <a:chExt cx="896795" cy="797698"/>
          </a:xfrm>
        </p:grpSpPr>
        <p:pic>
          <p:nvPicPr>
            <p:cNvPr id="8" name="Picture 7">
              <a:extLst>
                <a:ext uri="{FF2B5EF4-FFF2-40B4-BE49-F238E27FC236}">
                  <a16:creationId xmlns:a16="http://schemas.microsoft.com/office/drawing/2014/main" id="{C7886C95-647B-6E10-26A8-416F10DB419D}"/>
                </a:ext>
              </a:extLst>
            </p:cNvPr>
            <p:cNvPicPr>
              <a:picLocks noChangeAspect="1"/>
            </p:cNvPicPr>
            <p:nvPr/>
          </p:nvPicPr>
          <p:blipFill>
            <a:blip r:embed="rId9"/>
            <a:stretch>
              <a:fillRect/>
            </a:stretch>
          </p:blipFill>
          <p:spPr>
            <a:xfrm>
              <a:off x="11265974" y="-1070479"/>
              <a:ext cx="554784" cy="579170"/>
            </a:xfrm>
            <a:prstGeom prst="rect">
              <a:avLst/>
            </a:prstGeom>
          </p:spPr>
        </p:pic>
        <p:sp>
          <p:nvSpPr>
            <p:cNvPr id="9" name="TextBox 8">
              <a:extLst>
                <a:ext uri="{FF2B5EF4-FFF2-40B4-BE49-F238E27FC236}">
                  <a16:creationId xmlns:a16="http://schemas.microsoft.com/office/drawing/2014/main" id="{6A407F11-D53A-D84A-F6FC-2376403818D2}"/>
                </a:ext>
              </a:extLst>
            </p:cNvPr>
            <p:cNvSpPr txBox="1"/>
            <p:nvPr/>
          </p:nvSpPr>
          <p:spPr>
            <a:xfrm>
              <a:off x="11094968" y="-549780"/>
              <a:ext cx="896795" cy="276999"/>
            </a:xfrm>
            <a:prstGeom prst="rect">
              <a:avLst/>
            </a:prstGeom>
            <a:noFill/>
          </p:spPr>
          <p:txBody>
            <a:bodyPr wrap="square" rtlCol="0">
              <a:spAutoFit/>
            </a:bodyPr>
            <a:lstStyle/>
            <a:p>
              <a:pPr algn="ctr"/>
              <a:r>
                <a:rPr lang="en-US" sz="1200">
                  <a:solidFill>
                    <a:schemeClr val="bg1"/>
                  </a:solidFill>
                </a:rPr>
                <a:t>Logout</a:t>
              </a:r>
            </a:p>
          </p:txBody>
        </p:sp>
      </p:grpSp>
      <p:sp>
        <p:nvSpPr>
          <p:cNvPr id="2" name="TextBox 1">
            <a:extLst>
              <a:ext uri="{FF2B5EF4-FFF2-40B4-BE49-F238E27FC236}">
                <a16:creationId xmlns:a16="http://schemas.microsoft.com/office/drawing/2014/main" id="{11EFAAFC-5FF9-CD2D-6719-57F5DAAA2632}"/>
              </a:ext>
            </a:extLst>
          </p:cNvPr>
          <p:cNvSpPr txBox="1"/>
          <p:nvPr/>
        </p:nvSpPr>
        <p:spPr>
          <a:xfrm>
            <a:off x="3352226" y="1113060"/>
            <a:ext cx="2711552" cy="2385268"/>
          </a:xfrm>
          <a:prstGeom prst="rect">
            <a:avLst/>
          </a:prstGeom>
          <a:noFill/>
        </p:spPr>
        <p:txBody>
          <a:bodyPr wrap="square" rtlCol="0">
            <a:spAutoFit/>
          </a:bodyPr>
          <a:lstStyle/>
          <a:p>
            <a:r>
              <a:rPr lang="en-US" sz="1400" b="1">
                <a:latin typeface="Poppins" panose="00000500000000000000" pitchFamily="2" charset="0"/>
                <a:cs typeface="Poppins" panose="00000500000000000000" pitchFamily="2" charset="0"/>
              </a:rPr>
              <a:t>Data Integration</a:t>
            </a:r>
          </a:p>
          <a:p>
            <a:endParaRPr lang="en-US" sz="1400" b="1">
              <a:latin typeface="Poppins" panose="00000500000000000000" pitchFamily="2" charset="0"/>
              <a:cs typeface="Poppins" panose="00000500000000000000" pitchFamily="2" charset="0"/>
            </a:endParaRPr>
          </a:p>
          <a:p>
            <a:r>
              <a:rPr lang="en-US" sz="1100">
                <a:latin typeface="Poppins" panose="00000500000000000000" pitchFamily="2" charset="0"/>
                <a:cs typeface="Poppins" panose="00000500000000000000" pitchFamily="2" charset="0"/>
              </a:rPr>
              <a:t>Student Information Systems</a:t>
            </a:r>
          </a:p>
          <a:p>
            <a:endParaRPr lang="en-US" sz="1100">
              <a:latin typeface="Poppins" panose="00000500000000000000" pitchFamily="2" charset="0"/>
              <a:cs typeface="Poppins" panose="00000500000000000000" pitchFamily="2" charset="0"/>
            </a:endParaRPr>
          </a:p>
          <a:p>
            <a:r>
              <a:rPr lang="en-US" sz="1100">
                <a:latin typeface="Poppins" panose="00000500000000000000" pitchFamily="2" charset="0"/>
                <a:cs typeface="Poppins" panose="00000500000000000000" pitchFamily="2" charset="0"/>
              </a:rPr>
              <a:t>Emergency Operation Plans</a:t>
            </a:r>
          </a:p>
          <a:p>
            <a:endParaRPr lang="en-US" sz="1100">
              <a:latin typeface="Poppins" panose="00000500000000000000" pitchFamily="2" charset="0"/>
              <a:cs typeface="Poppins" panose="00000500000000000000" pitchFamily="2" charset="0"/>
            </a:endParaRPr>
          </a:p>
          <a:p>
            <a:r>
              <a:rPr lang="en-US" sz="1100">
                <a:latin typeface="Poppins" panose="00000500000000000000" pitchFamily="2" charset="0"/>
                <a:cs typeface="Poppins" panose="00000500000000000000" pitchFamily="2" charset="0"/>
              </a:rPr>
              <a:t>Public Education Information </a:t>
            </a:r>
          </a:p>
          <a:p>
            <a:endParaRPr lang="en-US" sz="1100">
              <a:latin typeface="Poppins" panose="00000500000000000000" pitchFamily="2" charset="0"/>
              <a:cs typeface="Poppins" panose="00000500000000000000" pitchFamily="2" charset="0"/>
            </a:endParaRPr>
          </a:p>
          <a:p>
            <a:r>
              <a:rPr lang="en-US" sz="1100">
                <a:latin typeface="Poppins" panose="00000500000000000000" pitchFamily="2" charset="0"/>
                <a:cs typeface="Poppins" panose="00000500000000000000" pitchFamily="2" charset="0"/>
              </a:rPr>
              <a:t>Management System</a:t>
            </a:r>
          </a:p>
          <a:p>
            <a:endParaRPr lang="en-US" sz="1100">
              <a:latin typeface="Poppins" panose="00000500000000000000" pitchFamily="2" charset="0"/>
              <a:cs typeface="Poppins" panose="00000500000000000000" pitchFamily="2" charset="0"/>
            </a:endParaRPr>
          </a:p>
          <a:p>
            <a:r>
              <a:rPr lang="en-US" sz="1100">
                <a:latin typeface="Poppins" panose="00000500000000000000" pitchFamily="2" charset="0"/>
                <a:cs typeface="Poppins" panose="00000500000000000000" pitchFamily="2" charset="0"/>
              </a:rPr>
              <a:t>Waivers</a:t>
            </a:r>
          </a:p>
          <a:p>
            <a:endParaRPr lang="en-US" sz="1100">
              <a:latin typeface="Poppins" panose="00000500000000000000" pitchFamily="2" charset="0"/>
              <a:cs typeface="Poppins" panose="00000500000000000000" pitchFamily="2" charset="0"/>
            </a:endParaRPr>
          </a:p>
          <a:p>
            <a:r>
              <a:rPr lang="en-US" sz="1100">
                <a:latin typeface="Poppins" panose="00000500000000000000" pitchFamily="2" charset="0"/>
                <a:cs typeface="Poppins" panose="00000500000000000000" pitchFamily="2" charset="0"/>
              </a:rPr>
              <a:t>Grants</a:t>
            </a:r>
          </a:p>
        </p:txBody>
      </p:sp>
      <p:sp>
        <p:nvSpPr>
          <p:cNvPr id="3" name="TextBox 2">
            <a:extLst>
              <a:ext uri="{FF2B5EF4-FFF2-40B4-BE49-F238E27FC236}">
                <a16:creationId xmlns:a16="http://schemas.microsoft.com/office/drawing/2014/main" id="{3C2690E9-EF88-25D7-62B1-C5F1B7865F82}"/>
              </a:ext>
            </a:extLst>
          </p:cNvPr>
          <p:cNvSpPr txBox="1"/>
          <p:nvPr/>
        </p:nvSpPr>
        <p:spPr>
          <a:xfrm>
            <a:off x="5933917" y="1098184"/>
            <a:ext cx="3181212" cy="3062377"/>
          </a:xfrm>
          <a:prstGeom prst="rect">
            <a:avLst/>
          </a:prstGeom>
          <a:noFill/>
        </p:spPr>
        <p:txBody>
          <a:bodyPr wrap="square" rtlCol="0">
            <a:spAutoFit/>
          </a:bodyPr>
          <a:lstStyle/>
          <a:p>
            <a:r>
              <a:rPr lang="en-US" sz="1400" b="1">
                <a:latin typeface="Poppins" panose="00000500000000000000" pitchFamily="2" charset="0"/>
                <a:cs typeface="Poppins" panose="00000500000000000000" pitchFamily="2" charset="0"/>
              </a:rPr>
              <a:t>Tools and Resources</a:t>
            </a:r>
          </a:p>
          <a:p>
            <a:endParaRPr lang="en-US" sz="1400" b="1">
              <a:latin typeface="Poppins" panose="00000500000000000000" pitchFamily="2" charset="0"/>
              <a:cs typeface="Poppins" panose="00000500000000000000" pitchFamily="2" charset="0"/>
            </a:endParaRPr>
          </a:p>
          <a:p>
            <a:r>
              <a:rPr lang="en-US" sz="1100">
                <a:latin typeface="Poppins" panose="00000500000000000000" pitchFamily="2" charset="0"/>
                <a:cs typeface="Poppins" panose="00000500000000000000" pitchFamily="2" charset="0"/>
              </a:rPr>
              <a:t>Data Tables and Visualizations</a:t>
            </a:r>
          </a:p>
          <a:p>
            <a:endParaRPr lang="en-US" sz="1100">
              <a:latin typeface="Poppins" panose="00000500000000000000" pitchFamily="2" charset="0"/>
              <a:cs typeface="Poppins" panose="00000500000000000000" pitchFamily="2" charset="0"/>
            </a:endParaRPr>
          </a:p>
          <a:p>
            <a:r>
              <a:rPr lang="en-US" sz="1100">
                <a:latin typeface="Poppins" panose="00000500000000000000" pitchFamily="2" charset="0"/>
                <a:cs typeface="Poppins" panose="00000500000000000000" pitchFamily="2" charset="0"/>
              </a:rPr>
              <a:t>Policy and Rulemaking</a:t>
            </a:r>
          </a:p>
          <a:p>
            <a:endParaRPr lang="en-US" sz="1100">
              <a:latin typeface="Poppins" panose="00000500000000000000" pitchFamily="2" charset="0"/>
              <a:cs typeface="Poppins" panose="00000500000000000000" pitchFamily="2" charset="0"/>
            </a:endParaRPr>
          </a:p>
          <a:p>
            <a:r>
              <a:rPr lang="en-US" sz="1100">
                <a:latin typeface="Poppins" panose="00000500000000000000" pitchFamily="2" charset="0"/>
                <a:cs typeface="Poppins" panose="00000500000000000000" pitchFamily="2" charset="0"/>
              </a:rPr>
              <a:t>Report Creation</a:t>
            </a:r>
          </a:p>
          <a:p>
            <a:endParaRPr lang="en-US" sz="1100">
              <a:latin typeface="Poppins" panose="00000500000000000000" pitchFamily="2" charset="0"/>
              <a:cs typeface="Poppins" panose="00000500000000000000" pitchFamily="2" charset="0"/>
            </a:endParaRPr>
          </a:p>
          <a:p>
            <a:r>
              <a:rPr lang="en-US" sz="1100">
                <a:latin typeface="Poppins" panose="00000500000000000000" pitchFamily="2" charset="0"/>
                <a:cs typeface="Poppins" panose="00000500000000000000" pitchFamily="2" charset="0"/>
              </a:rPr>
              <a:t>Automated Notifications</a:t>
            </a:r>
          </a:p>
          <a:p>
            <a:endParaRPr lang="en-US" sz="1100">
              <a:latin typeface="Poppins" panose="00000500000000000000" pitchFamily="2" charset="0"/>
              <a:cs typeface="Poppins" panose="00000500000000000000" pitchFamily="2" charset="0"/>
            </a:endParaRPr>
          </a:p>
          <a:p>
            <a:r>
              <a:rPr lang="en-US" sz="1100">
                <a:latin typeface="Poppins" panose="00000500000000000000" pitchFamily="2" charset="0"/>
                <a:cs typeface="Poppins" panose="00000500000000000000" pitchFamily="2" charset="0"/>
              </a:rPr>
              <a:t>Action Items Reminders</a:t>
            </a:r>
          </a:p>
          <a:p>
            <a:endParaRPr lang="en-US" sz="1100">
              <a:latin typeface="Poppins" panose="00000500000000000000" pitchFamily="2" charset="0"/>
              <a:cs typeface="Poppins" panose="00000500000000000000" pitchFamily="2" charset="0"/>
            </a:endParaRPr>
          </a:p>
          <a:p>
            <a:r>
              <a:rPr lang="en-US" sz="1100">
                <a:latin typeface="Poppins" panose="00000500000000000000" pitchFamily="2" charset="0"/>
                <a:cs typeface="Poppins" panose="00000500000000000000" pitchFamily="2" charset="0"/>
              </a:rPr>
              <a:t>Direct and System-wide Communications</a:t>
            </a:r>
          </a:p>
          <a:p>
            <a:endParaRPr lang="en-US" sz="1100">
              <a:latin typeface="Poppins" panose="00000500000000000000" pitchFamily="2" charset="0"/>
              <a:cs typeface="Poppins" panose="00000500000000000000" pitchFamily="2" charset="0"/>
            </a:endParaRPr>
          </a:p>
          <a:p>
            <a:r>
              <a:rPr lang="en-US" sz="1100">
                <a:latin typeface="Poppins" panose="00000500000000000000" pitchFamily="2" charset="0"/>
                <a:cs typeface="Poppins" panose="00000500000000000000" pitchFamily="2" charset="0"/>
              </a:rPr>
              <a:t>District Calendar</a:t>
            </a:r>
          </a:p>
          <a:p>
            <a:endParaRPr lang="en-US" sz="1100">
              <a:latin typeface="Poppins" panose="00000500000000000000" pitchFamily="2" charset="0"/>
              <a:cs typeface="Poppins" panose="00000500000000000000" pitchFamily="2" charset="0"/>
            </a:endParaRPr>
          </a:p>
          <a:p>
            <a:r>
              <a:rPr lang="en-US" sz="1100">
                <a:latin typeface="Poppins" panose="00000500000000000000" pitchFamily="2" charset="0"/>
                <a:cs typeface="Poppins" panose="00000500000000000000" pitchFamily="2" charset="0"/>
              </a:rPr>
              <a:t>Door Check Tool</a:t>
            </a:r>
          </a:p>
        </p:txBody>
      </p:sp>
      <p:sp>
        <p:nvSpPr>
          <p:cNvPr id="13" name="TextBox 12">
            <a:extLst>
              <a:ext uri="{FF2B5EF4-FFF2-40B4-BE49-F238E27FC236}">
                <a16:creationId xmlns:a16="http://schemas.microsoft.com/office/drawing/2014/main" id="{BE4CA83A-0FBA-D138-C376-01A972721570}"/>
              </a:ext>
            </a:extLst>
          </p:cNvPr>
          <p:cNvSpPr txBox="1"/>
          <p:nvPr/>
        </p:nvSpPr>
        <p:spPr>
          <a:xfrm>
            <a:off x="9140528" y="1098184"/>
            <a:ext cx="2880771" cy="2046714"/>
          </a:xfrm>
          <a:prstGeom prst="rect">
            <a:avLst/>
          </a:prstGeom>
          <a:noFill/>
        </p:spPr>
        <p:txBody>
          <a:bodyPr wrap="square" rtlCol="0">
            <a:spAutoFit/>
          </a:bodyPr>
          <a:lstStyle/>
          <a:p>
            <a:r>
              <a:rPr lang="en-US" sz="1400" b="1">
                <a:latin typeface="Poppins" panose="00000500000000000000" pitchFamily="2" charset="0"/>
                <a:cs typeface="Poppins" panose="00000500000000000000" pitchFamily="2" charset="0"/>
              </a:rPr>
              <a:t>System Supports</a:t>
            </a:r>
          </a:p>
          <a:p>
            <a:endParaRPr lang="en-US" sz="1400" b="1">
              <a:latin typeface="Poppins" panose="00000500000000000000" pitchFamily="2" charset="0"/>
              <a:cs typeface="Poppins" panose="00000500000000000000" pitchFamily="2" charset="0"/>
            </a:endParaRPr>
          </a:p>
          <a:p>
            <a:r>
              <a:rPr lang="en-US" sz="1100">
                <a:latin typeface="Poppins" panose="00000500000000000000" pitchFamily="2" charset="0"/>
                <a:cs typeface="Poppins" panose="00000500000000000000" pitchFamily="2" charset="0"/>
              </a:rPr>
              <a:t>Helpdesk System</a:t>
            </a:r>
          </a:p>
          <a:p>
            <a:endParaRPr lang="en-US" sz="1100">
              <a:latin typeface="Poppins" panose="00000500000000000000" pitchFamily="2" charset="0"/>
              <a:cs typeface="Poppins" panose="00000500000000000000" pitchFamily="2" charset="0"/>
            </a:endParaRPr>
          </a:p>
          <a:p>
            <a:r>
              <a:rPr lang="en-US" sz="1100">
                <a:latin typeface="Poppins" panose="00000500000000000000" pitchFamily="2" charset="0"/>
                <a:cs typeface="Poppins" panose="00000500000000000000" pitchFamily="2" charset="0"/>
              </a:rPr>
              <a:t>Exercise and Training Registration</a:t>
            </a:r>
          </a:p>
          <a:p>
            <a:endParaRPr lang="en-US" sz="1100">
              <a:latin typeface="Poppins" panose="00000500000000000000" pitchFamily="2" charset="0"/>
              <a:cs typeface="Poppins" panose="00000500000000000000" pitchFamily="2" charset="0"/>
            </a:endParaRPr>
          </a:p>
          <a:p>
            <a:r>
              <a:rPr lang="en-US" sz="1100">
                <a:latin typeface="Poppins" panose="00000500000000000000" pitchFamily="2" charset="0"/>
                <a:cs typeface="Poppins" panose="00000500000000000000" pitchFamily="2" charset="0"/>
              </a:rPr>
              <a:t>Streamlined Required Reporting</a:t>
            </a:r>
          </a:p>
          <a:p>
            <a:endParaRPr lang="en-US" sz="1100">
              <a:latin typeface="Poppins" panose="00000500000000000000" pitchFamily="2" charset="0"/>
              <a:cs typeface="Poppins" panose="00000500000000000000" pitchFamily="2" charset="0"/>
            </a:endParaRPr>
          </a:p>
          <a:p>
            <a:r>
              <a:rPr lang="en-US" sz="1100">
                <a:latin typeface="Poppins" panose="00000500000000000000" pitchFamily="2" charset="0"/>
                <a:cs typeface="Poppins" panose="00000500000000000000" pitchFamily="2" charset="0"/>
              </a:rPr>
              <a:t>On-site Technical Assistance Requests</a:t>
            </a:r>
          </a:p>
          <a:p>
            <a:endParaRPr lang="en-US" sz="1100">
              <a:latin typeface="Poppins" panose="00000500000000000000" pitchFamily="2" charset="0"/>
              <a:cs typeface="Poppins" panose="00000500000000000000" pitchFamily="2" charset="0"/>
            </a:endParaRPr>
          </a:p>
          <a:p>
            <a:r>
              <a:rPr lang="en-US" sz="1100">
                <a:latin typeface="Poppins" panose="00000500000000000000" pitchFamily="2" charset="0"/>
                <a:cs typeface="Poppins" panose="00000500000000000000" pitchFamily="2" charset="0"/>
              </a:rPr>
              <a:t>Centralized Programmatic Reporting</a:t>
            </a:r>
          </a:p>
        </p:txBody>
      </p:sp>
      <p:sp>
        <p:nvSpPr>
          <p:cNvPr id="14" name="TextBox 13">
            <a:extLst>
              <a:ext uri="{FF2B5EF4-FFF2-40B4-BE49-F238E27FC236}">
                <a16:creationId xmlns:a16="http://schemas.microsoft.com/office/drawing/2014/main" id="{0950188B-4AF8-7BB3-80C3-DFC8CE3AF00D}"/>
              </a:ext>
            </a:extLst>
          </p:cNvPr>
          <p:cNvSpPr txBox="1"/>
          <p:nvPr/>
        </p:nvSpPr>
        <p:spPr>
          <a:xfrm>
            <a:off x="3613408" y="119373"/>
            <a:ext cx="5636792" cy="523220"/>
          </a:xfrm>
          <a:prstGeom prst="rect">
            <a:avLst/>
          </a:prstGeom>
          <a:noFill/>
        </p:spPr>
        <p:txBody>
          <a:bodyPr wrap="square" rtlCol="0">
            <a:spAutoFit/>
          </a:bodyPr>
          <a:lstStyle/>
          <a:p>
            <a:r>
              <a:rPr lang="en-US" sz="2800" b="1">
                <a:solidFill>
                  <a:srgbClr val="808285"/>
                </a:solidFill>
                <a:latin typeface="Poppins" panose="00000500000000000000" pitchFamily="2" charset="0"/>
                <a:cs typeface="Poppins" panose="00000500000000000000" pitchFamily="2" charset="0"/>
              </a:rPr>
              <a:t>System Overview</a:t>
            </a:r>
          </a:p>
        </p:txBody>
      </p:sp>
      <p:sp>
        <p:nvSpPr>
          <p:cNvPr id="4" name="Rectangle: Rounded Corners 3">
            <a:extLst>
              <a:ext uri="{FF2B5EF4-FFF2-40B4-BE49-F238E27FC236}">
                <a16:creationId xmlns:a16="http://schemas.microsoft.com/office/drawing/2014/main" id="{8C1841BB-BAB9-6109-2CFF-56D87E09937F}"/>
              </a:ext>
            </a:extLst>
          </p:cNvPr>
          <p:cNvSpPr/>
          <p:nvPr/>
        </p:nvSpPr>
        <p:spPr>
          <a:xfrm>
            <a:off x="7770324" y="114300"/>
            <a:ext cx="3297487" cy="579170"/>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solidFill>
                  <a:schemeClr val="bg1">
                    <a:lumMod val="50000"/>
                  </a:schemeClr>
                </a:solidFill>
              </a:rPr>
              <a:t>Search</a:t>
            </a:r>
          </a:p>
        </p:txBody>
      </p:sp>
    </p:spTree>
    <p:extLst>
      <p:ext uri="{BB962C8B-B14F-4D97-AF65-F5344CB8AC3E}">
        <p14:creationId xmlns:p14="http://schemas.microsoft.com/office/powerpoint/2010/main" val="222999282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B912C8-DE7B-D748-5D45-00F763B13FF7}"/>
              </a:ext>
            </a:extLst>
          </p:cNvPr>
          <p:cNvSpPr/>
          <p:nvPr/>
        </p:nvSpPr>
        <p:spPr>
          <a:xfrm>
            <a:off x="3034756" y="4855891"/>
            <a:ext cx="9182644" cy="80502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C4ACE0B-6925-697A-3CA1-E008699E8DD7}"/>
              </a:ext>
            </a:extLst>
          </p:cNvPr>
          <p:cNvSpPr/>
          <p:nvPr/>
        </p:nvSpPr>
        <p:spPr>
          <a:xfrm>
            <a:off x="3009356" y="3247698"/>
            <a:ext cx="9182644" cy="80502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175CFD6-8BA6-A283-6FB6-EAE1165EEC8C}"/>
              </a:ext>
            </a:extLst>
          </p:cNvPr>
          <p:cNvSpPr/>
          <p:nvPr/>
        </p:nvSpPr>
        <p:spPr>
          <a:xfrm>
            <a:off x="3009356" y="1685598"/>
            <a:ext cx="9182644" cy="80502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hidden="1">
            <a:extLst>
              <a:ext uri="{FF2B5EF4-FFF2-40B4-BE49-F238E27FC236}">
                <a16:creationId xmlns:a16="http://schemas.microsoft.com/office/drawing/2014/main" id="{A28E2D81-ED20-35DB-5A53-F49754838E7B}"/>
              </a:ext>
            </a:extLst>
          </p:cNvPr>
          <p:cNvSpPr/>
          <p:nvPr/>
        </p:nvSpPr>
        <p:spPr>
          <a:xfrm>
            <a:off x="3503665" y="6426999"/>
            <a:ext cx="219456" cy="222069"/>
          </a:xfrm>
          <a:prstGeom prst="ellipse">
            <a:avLst/>
          </a:prstGeom>
          <a:solidFill>
            <a:schemeClr val="bg1"/>
          </a:solidFill>
          <a:ln w="76200">
            <a:solidFill>
              <a:srgbClr val="011E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hidden="1">
            <a:extLst>
              <a:ext uri="{FF2B5EF4-FFF2-40B4-BE49-F238E27FC236}">
                <a16:creationId xmlns:a16="http://schemas.microsoft.com/office/drawing/2014/main" id="{22080FE2-693C-709F-D6B6-B64FC8AA5079}"/>
              </a:ext>
            </a:extLst>
          </p:cNvPr>
          <p:cNvSpPr/>
          <p:nvPr/>
        </p:nvSpPr>
        <p:spPr>
          <a:xfrm>
            <a:off x="8671859" y="6448941"/>
            <a:ext cx="219456" cy="222069"/>
          </a:xfrm>
          <a:prstGeom prst="ellipse">
            <a:avLst/>
          </a:prstGeom>
          <a:solidFill>
            <a:schemeClr val="bg1"/>
          </a:solidFill>
          <a:ln w="76200">
            <a:solidFill>
              <a:srgbClr val="B724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4B7F55-F4D3-A0F9-4AF8-AA4EF1119A7F}"/>
              </a:ext>
            </a:extLst>
          </p:cNvPr>
          <p:cNvSpPr/>
          <p:nvPr/>
        </p:nvSpPr>
        <p:spPr>
          <a:xfrm>
            <a:off x="8178237" y="1211794"/>
            <a:ext cx="3634691" cy="1226606"/>
          </a:xfrm>
          <a:prstGeom prst="rect">
            <a:avLst/>
          </a:prstGeom>
          <a:noFill/>
        </p:spPr>
        <p:txBody>
          <a:bodyPr/>
          <a:lstStyle/>
          <a:p>
            <a:endParaRPr lang="en-US"/>
          </a:p>
        </p:txBody>
      </p:sp>
      <p:sp>
        <p:nvSpPr>
          <p:cNvPr id="16" name="Rectangle 15">
            <a:extLst>
              <a:ext uri="{FF2B5EF4-FFF2-40B4-BE49-F238E27FC236}">
                <a16:creationId xmlns:a16="http://schemas.microsoft.com/office/drawing/2014/main" id="{30589B82-6AA2-1BE2-EEE9-F7F88B8F7FA3}"/>
              </a:ext>
            </a:extLst>
          </p:cNvPr>
          <p:cNvSpPr/>
          <p:nvPr/>
        </p:nvSpPr>
        <p:spPr>
          <a:xfrm>
            <a:off x="1" y="892851"/>
            <a:ext cx="3009354" cy="5965149"/>
          </a:xfrm>
          <a:prstGeom prst="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3D39080-6ACB-54D0-9DA7-BE251391F030}"/>
              </a:ext>
            </a:extLst>
          </p:cNvPr>
          <p:cNvSpPr/>
          <p:nvPr/>
        </p:nvSpPr>
        <p:spPr>
          <a:xfrm>
            <a:off x="-25400" y="-52439"/>
            <a:ext cx="12217400" cy="945291"/>
          </a:xfrm>
          <a:prstGeom prst="rect">
            <a:avLst/>
          </a:prstGeom>
          <a:solidFill>
            <a:srgbClr val="212C6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blue and white logo&#10;&#10;Description automatically generated">
            <a:extLst>
              <a:ext uri="{FF2B5EF4-FFF2-40B4-BE49-F238E27FC236}">
                <a16:creationId xmlns:a16="http://schemas.microsoft.com/office/drawing/2014/main" id="{4D588FE3-0EB9-DC31-0EDC-D52836F334AB}"/>
              </a:ext>
            </a:extLst>
          </p:cNvPr>
          <p:cNvPicPr>
            <a:picLocks noChangeAspect="1"/>
          </p:cNvPicPr>
          <p:nvPr/>
        </p:nvPicPr>
        <p:blipFill rotWithShape="1">
          <a:blip r:embed="rId3">
            <a:extLst>
              <a:ext uri="{28A0092B-C50C-407E-A947-70E740481C1C}">
                <a14:useLocalDpi xmlns:a14="http://schemas.microsoft.com/office/drawing/2010/main" val="0"/>
              </a:ext>
            </a:extLst>
          </a:blip>
          <a:srcRect t="14656" b="16190"/>
          <a:stretch/>
        </p:blipFill>
        <p:spPr>
          <a:xfrm>
            <a:off x="0" y="-3208"/>
            <a:ext cx="3673733" cy="846828"/>
          </a:xfrm>
          <a:prstGeom prst="rect">
            <a:avLst/>
          </a:prstGeom>
          <a:effectLst/>
        </p:spPr>
      </p:pic>
      <p:sp>
        <p:nvSpPr>
          <p:cNvPr id="21" name="TextBox 20" hidden="1">
            <a:extLst>
              <a:ext uri="{FF2B5EF4-FFF2-40B4-BE49-F238E27FC236}">
                <a16:creationId xmlns:a16="http://schemas.microsoft.com/office/drawing/2014/main" id="{5D7F7D73-DC05-E1D4-83AA-96AAC66B29B8}"/>
              </a:ext>
            </a:extLst>
          </p:cNvPr>
          <p:cNvSpPr txBox="1"/>
          <p:nvPr/>
        </p:nvSpPr>
        <p:spPr>
          <a:xfrm>
            <a:off x="436948" y="2393977"/>
            <a:ext cx="2216294" cy="261610"/>
          </a:xfrm>
          <a:prstGeom prst="rect">
            <a:avLst/>
          </a:prstGeom>
          <a:noFill/>
        </p:spPr>
        <p:txBody>
          <a:bodyPr wrap="square" rtlCol="0">
            <a:spAutoFit/>
          </a:bodyPr>
          <a:lstStyle/>
          <a:p>
            <a:r>
              <a:rPr lang="en-US" sz="1100">
                <a:solidFill>
                  <a:schemeClr val="tx1">
                    <a:lumMod val="75000"/>
                    <a:lumOff val="25000"/>
                  </a:schemeClr>
                </a:solidFill>
                <a:latin typeface="Poppins" panose="00000500000000000000" pitchFamily="2" charset="0"/>
                <a:cs typeface="Poppins" panose="00000500000000000000" pitchFamily="2" charset="0"/>
              </a:rPr>
              <a:t>Emergency Management</a:t>
            </a:r>
          </a:p>
        </p:txBody>
      </p:sp>
      <p:sp>
        <p:nvSpPr>
          <p:cNvPr id="22" name="TextBox 21" hidden="1">
            <a:extLst>
              <a:ext uri="{FF2B5EF4-FFF2-40B4-BE49-F238E27FC236}">
                <a16:creationId xmlns:a16="http://schemas.microsoft.com/office/drawing/2014/main" id="{0DB3CD6E-A0F1-B63E-8F88-F3689277E6FB}"/>
              </a:ext>
            </a:extLst>
          </p:cNvPr>
          <p:cNvSpPr txBox="1"/>
          <p:nvPr/>
        </p:nvSpPr>
        <p:spPr>
          <a:xfrm>
            <a:off x="436949" y="3146776"/>
            <a:ext cx="2403967" cy="261610"/>
          </a:xfrm>
          <a:prstGeom prst="rect">
            <a:avLst/>
          </a:prstGeom>
          <a:noFill/>
        </p:spPr>
        <p:txBody>
          <a:bodyPr wrap="square" rtlCol="0">
            <a:spAutoFit/>
          </a:bodyPr>
          <a:lstStyle/>
          <a:p>
            <a:r>
              <a:rPr lang="en-US" sz="1100">
                <a:solidFill>
                  <a:schemeClr val="tx1">
                    <a:lumMod val="75000"/>
                    <a:lumOff val="25000"/>
                  </a:schemeClr>
                </a:solidFill>
                <a:latin typeface="Poppins" panose="00000500000000000000" pitchFamily="2" charset="0"/>
                <a:cs typeface="Poppins" panose="00000500000000000000" pitchFamily="2" charset="0"/>
              </a:rPr>
              <a:t>Behavioral Threat Assessments</a:t>
            </a:r>
          </a:p>
        </p:txBody>
      </p:sp>
      <p:sp>
        <p:nvSpPr>
          <p:cNvPr id="24" name="TextBox 23" hidden="1">
            <a:extLst>
              <a:ext uri="{FF2B5EF4-FFF2-40B4-BE49-F238E27FC236}">
                <a16:creationId xmlns:a16="http://schemas.microsoft.com/office/drawing/2014/main" id="{3770DC75-31A8-FB9F-C4DB-4CAEC9DD564D}"/>
              </a:ext>
            </a:extLst>
          </p:cNvPr>
          <p:cNvSpPr txBox="1"/>
          <p:nvPr/>
        </p:nvSpPr>
        <p:spPr>
          <a:xfrm>
            <a:off x="436948" y="1641179"/>
            <a:ext cx="2269869" cy="261610"/>
          </a:xfrm>
          <a:prstGeom prst="rect">
            <a:avLst/>
          </a:prstGeom>
          <a:noFill/>
        </p:spPr>
        <p:txBody>
          <a:bodyPr wrap="square" rtlCol="0">
            <a:spAutoFit/>
          </a:bodyPr>
          <a:lstStyle/>
          <a:p>
            <a:r>
              <a:rPr lang="en-US" sz="1100">
                <a:solidFill>
                  <a:schemeClr val="tx1">
                    <a:lumMod val="75000"/>
                    <a:lumOff val="25000"/>
                  </a:schemeClr>
                </a:solidFill>
                <a:latin typeface="Poppins" panose="00000500000000000000" pitchFamily="2" charset="0"/>
                <a:cs typeface="Poppins" panose="00000500000000000000" pitchFamily="2" charset="0"/>
              </a:rPr>
              <a:t>Intruder Detection Audits</a:t>
            </a:r>
          </a:p>
        </p:txBody>
      </p:sp>
      <p:sp>
        <p:nvSpPr>
          <p:cNvPr id="26" name="TextBox 25" hidden="1">
            <a:extLst>
              <a:ext uri="{FF2B5EF4-FFF2-40B4-BE49-F238E27FC236}">
                <a16:creationId xmlns:a16="http://schemas.microsoft.com/office/drawing/2014/main" id="{29408162-0B37-E0A8-FC34-8BC4817585D2}"/>
              </a:ext>
            </a:extLst>
          </p:cNvPr>
          <p:cNvSpPr txBox="1"/>
          <p:nvPr/>
        </p:nvSpPr>
        <p:spPr>
          <a:xfrm>
            <a:off x="436949" y="2017578"/>
            <a:ext cx="2640804" cy="261610"/>
          </a:xfrm>
          <a:prstGeom prst="rect">
            <a:avLst/>
          </a:prstGeom>
          <a:noFill/>
        </p:spPr>
        <p:txBody>
          <a:bodyPr wrap="square" rtlCol="0">
            <a:spAutoFit/>
          </a:bodyPr>
          <a:lstStyle/>
          <a:p>
            <a:r>
              <a:rPr lang="en-US" sz="1100">
                <a:solidFill>
                  <a:schemeClr val="tx1">
                    <a:lumMod val="75000"/>
                    <a:lumOff val="25000"/>
                  </a:schemeClr>
                </a:solidFill>
                <a:latin typeface="Poppins" panose="00000500000000000000" pitchFamily="2" charset="0"/>
                <a:cs typeface="Poppins" panose="00000500000000000000" pitchFamily="2" charset="0"/>
              </a:rPr>
              <a:t>District Vulnerability Assessments</a:t>
            </a:r>
          </a:p>
        </p:txBody>
      </p:sp>
      <p:sp>
        <p:nvSpPr>
          <p:cNvPr id="27" name="TextBox 26" hidden="1">
            <a:extLst>
              <a:ext uri="{FF2B5EF4-FFF2-40B4-BE49-F238E27FC236}">
                <a16:creationId xmlns:a16="http://schemas.microsoft.com/office/drawing/2014/main" id="{2AFFEA37-F532-6734-F57C-0929A33A2368}"/>
              </a:ext>
            </a:extLst>
          </p:cNvPr>
          <p:cNvSpPr txBox="1"/>
          <p:nvPr/>
        </p:nvSpPr>
        <p:spPr>
          <a:xfrm>
            <a:off x="436948" y="2770376"/>
            <a:ext cx="2711552" cy="261610"/>
          </a:xfrm>
          <a:prstGeom prst="rect">
            <a:avLst/>
          </a:prstGeom>
          <a:noFill/>
        </p:spPr>
        <p:txBody>
          <a:bodyPr wrap="square" rtlCol="0">
            <a:spAutoFit/>
          </a:bodyPr>
          <a:lstStyle/>
          <a:p>
            <a:r>
              <a:rPr lang="en-US" sz="1100">
                <a:solidFill>
                  <a:schemeClr val="tx1">
                    <a:lumMod val="75000"/>
                    <a:lumOff val="25000"/>
                  </a:schemeClr>
                </a:solidFill>
                <a:latin typeface="Poppins" panose="00000500000000000000" pitchFamily="2" charset="0"/>
                <a:cs typeface="Poppins" panose="00000500000000000000" pitchFamily="2" charset="0"/>
              </a:rPr>
              <a:t>Technical Assistance And Training</a:t>
            </a:r>
          </a:p>
        </p:txBody>
      </p:sp>
      <p:sp>
        <p:nvSpPr>
          <p:cNvPr id="50" name="TextBox 49">
            <a:extLst>
              <a:ext uri="{FF2B5EF4-FFF2-40B4-BE49-F238E27FC236}">
                <a16:creationId xmlns:a16="http://schemas.microsoft.com/office/drawing/2014/main" id="{D065AA51-0DE8-6A05-D697-415700445778}"/>
              </a:ext>
            </a:extLst>
          </p:cNvPr>
          <p:cNvSpPr txBox="1"/>
          <p:nvPr/>
        </p:nvSpPr>
        <p:spPr>
          <a:xfrm>
            <a:off x="4845871" y="2605442"/>
            <a:ext cx="5524977" cy="584775"/>
          </a:xfrm>
          <a:prstGeom prst="rect">
            <a:avLst/>
          </a:prstGeom>
          <a:noFill/>
        </p:spPr>
        <p:txBody>
          <a:bodyPr wrap="square" rtlCol="0">
            <a:spAutoFit/>
          </a:bodyPr>
          <a:lstStyle/>
          <a:p>
            <a:pPr algn="r"/>
            <a:r>
              <a:rPr lang="en-US" sz="3200">
                <a:solidFill>
                  <a:schemeClr val="tx1">
                    <a:lumMod val="75000"/>
                    <a:lumOff val="25000"/>
                  </a:schemeClr>
                </a:solidFill>
                <a:latin typeface="Poppins" panose="00000500000000000000" pitchFamily="2" charset="0"/>
                <a:cs typeface="Poppins" panose="00000500000000000000" pitchFamily="2" charset="0"/>
              </a:rPr>
              <a:t>Emergency Management</a:t>
            </a:r>
          </a:p>
        </p:txBody>
      </p:sp>
      <p:sp>
        <p:nvSpPr>
          <p:cNvPr id="52" name="TextBox 51">
            <a:extLst>
              <a:ext uri="{FF2B5EF4-FFF2-40B4-BE49-F238E27FC236}">
                <a16:creationId xmlns:a16="http://schemas.microsoft.com/office/drawing/2014/main" id="{AAAE1C36-5A4E-A8D5-909B-42677A209F97}"/>
              </a:ext>
            </a:extLst>
          </p:cNvPr>
          <p:cNvSpPr txBox="1"/>
          <p:nvPr/>
        </p:nvSpPr>
        <p:spPr>
          <a:xfrm>
            <a:off x="3124983" y="4154480"/>
            <a:ext cx="7245865" cy="584775"/>
          </a:xfrm>
          <a:prstGeom prst="rect">
            <a:avLst/>
          </a:prstGeom>
          <a:noFill/>
        </p:spPr>
        <p:txBody>
          <a:bodyPr wrap="square" rtlCol="0">
            <a:spAutoFit/>
          </a:bodyPr>
          <a:lstStyle/>
          <a:p>
            <a:pPr algn="r"/>
            <a:r>
              <a:rPr lang="en-US" sz="3200">
                <a:solidFill>
                  <a:schemeClr val="tx1">
                    <a:lumMod val="75000"/>
                    <a:lumOff val="25000"/>
                  </a:schemeClr>
                </a:solidFill>
                <a:latin typeface="Poppins" panose="00000500000000000000" pitchFamily="2" charset="0"/>
                <a:cs typeface="Poppins" panose="00000500000000000000" pitchFamily="2" charset="0"/>
              </a:rPr>
              <a:t>Behavioral Threat Assessments</a:t>
            </a:r>
          </a:p>
        </p:txBody>
      </p:sp>
      <p:sp>
        <p:nvSpPr>
          <p:cNvPr id="53" name="TextBox 52">
            <a:extLst>
              <a:ext uri="{FF2B5EF4-FFF2-40B4-BE49-F238E27FC236}">
                <a16:creationId xmlns:a16="http://schemas.microsoft.com/office/drawing/2014/main" id="{F86400DB-6C8D-BAF3-DF44-E8941FB2502C}"/>
              </a:ext>
            </a:extLst>
          </p:cNvPr>
          <p:cNvSpPr txBox="1"/>
          <p:nvPr/>
        </p:nvSpPr>
        <p:spPr>
          <a:xfrm>
            <a:off x="4960171" y="1056404"/>
            <a:ext cx="5410677" cy="584775"/>
          </a:xfrm>
          <a:prstGeom prst="rect">
            <a:avLst/>
          </a:prstGeom>
          <a:noFill/>
        </p:spPr>
        <p:txBody>
          <a:bodyPr wrap="square" rtlCol="0">
            <a:spAutoFit/>
          </a:bodyPr>
          <a:lstStyle/>
          <a:p>
            <a:pPr algn="r"/>
            <a:r>
              <a:rPr lang="en-US" sz="3200">
                <a:solidFill>
                  <a:schemeClr val="tx1">
                    <a:lumMod val="75000"/>
                    <a:lumOff val="25000"/>
                  </a:schemeClr>
                </a:solidFill>
                <a:latin typeface="Poppins" panose="00000500000000000000" pitchFamily="2" charset="0"/>
                <a:cs typeface="Poppins" panose="00000500000000000000" pitchFamily="2" charset="0"/>
              </a:rPr>
              <a:t>Intruder Detection Audits</a:t>
            </a:r>
          </a:p>
        </p:txBody>
      </p:sp>
      <p:sp>
        <p:nvSpPr>
          <p:cNvPr id="56" name="TextBox 55">
            <a:extLst>
              <a:ext uri="{FF2B5EF4-FFF2-40B4-BE49-F238E27FC236}">
                <a16:creationId xmlns:a16="http://schemas.microsoft.com/office/drawing/2014/main" id="{28BD2912-035B-1FD7-0105-FCEDBF8E0124}"/>
              </a:ext>
            </a:extLst>
          </p:cNvPr>
          <p:cNvSpPr txBox="1"/>
          <p:nvPr/>
        </p:nvSpPr>
        <p:spPr>
          <a:xfrm>
            <a:off x="3363986" y="1830923"/>
            <a:ext cx="7006862" cy="584775"/>
          </a:xfrm>
          <a:prstGeom prst="rect">
            <a:avLst/>
          </a:prstGeom>
          <a:noFill/>
        </p:spPr>
        <p:txBody>
          <a:bodyPr wrap="square" rtlCol="0">
            <a:spAutoFit/>
          </a:bodyPr>
          <a:lstStyle/>
          <a:p>
            <a:pPr algn="r"/>
            <a:r>
              <a:rPr lang="en-US" sz="3200">
                <a:solidFill>
                  <a:schemeClr val="tx1">
                    <a:lumMod val="75000"/>
                    <a:lumOff val="25000"/>
                  </a:schemeClr>
                </a:solidFill>
                <a:latin typeface="Poppins" panose="00000500000000000000" pitchFamily="2" charset="0"/>
                <a:cs typeface="Poppins" panose="00000500000000000000" pitchFamily="2" charset="0"/>
              </a:rPr>
              <a:t>District Vulnerability Assessments</a:t>
            </a:r>
          </a:p>
        </p:txBody>
      </p:sp>
      <p:sp>
        <p:nvSpPr>
          <p:cNvPr id="57" name="TextBox 56">
            <a:extLst>
              <a:ext uri="{FF2B5EF4-FFF2-40B4-BE49-F238E27FC236}">
                <a16:creationId xmlns:a16="http://schemas.microsoft.com/office/drawing/2014/main" id="{E402A046-DB13-E285-BFEF-A8CC6D03A28F}"/>
              </a:ext>
            </a:extLst>
          </p:cNvPr>
          <p:cNvSpPr txBox="1"/>
          <p:nvPr/>
        </p:nvSpPr>
        <p:spPr>
          <a:xfrm>
            <a:off x="3124983" y="3379961"/>
            <a:ext cx="7245865" cy="584775"/>
          </a:xfrm>
          <a:prstGeom prst="rect">
            <a:avLst/>
          </a:prstGeom>
          <a:noFill/>
        </p:spPr>
        <p:txBody>
          <a:bodyPr wrap="square" rtlCol="0">
            <a:spAutoFit/>
          </a:bodyPr>
          <a:lstStyle/>
          <a:p>
            <a:pPr algn="r"/>
            <a:r>
              <a:rPr lang="en-US" sz="3200">
                <a:solidFill>
                  <a:schemeClr val="tx1">
                    <a:lumMod val="75000"/>
                    <a:lumOff val="25000"/>
                  </a:schemeClr>
                </a:solidFill>
                <a:latin typeface="Poppins" panose="00000500000000000000" pitchFamily="2" charset="0"/>
                <a:cs typeface="Poppins" panose="00000500000000000000" pitchFamily="2" charset="0"/>
              </a:rPr>
              <a:t>Technical Assistance And Training</a:t>
            </a:r>
          </a:p>
        </p:txBody>
      </p:sp>
      <p:sp>
        <p:nvSpPr>
          <p:cNvPr id="38" name="Rectangle 37">
            <a:extLst>
              <a:ext uri="{FF2B5EF4-FFF2-40B4-BE49-F238E27FC236}">
                <a16:creationId xmlns:a16="http://schemas.microsoft.com/office/drawing/2014/main" id="{F9FC095F-2BA1-DB28-52B8-ADBF9188D093}"/>
              </a:ext>
            </a:extLst>
          </p:cNvPr>
          <p:cNvSpPr/>
          <p:nvPr/>
        </p:nvSpPr>
        <p:spPr>
          <a:xfrm>
            <a:off x="134534" y="1563173"/>
            <a:ext cx="2801546" cy="266931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C6E05E8-5A2C-E6A5-A60E-6ADDFCC872A4}"/>
              </a:ext>
            </a:extLst>
          </p:cNvPr>
          <p:cNvSpPr txBox="1"/>
          <p:nvPr/>
        </p:nvSpPr>
        <p:spPr>
          <a:xfrm>
            <a:off x="504475" y="1103822"/>
            <a:ext cx="2375796" cy="307777"/>
          </a:xfrm>
          <a:prstGeom prst="rect">
            <a:avLst/>
          </a:prstGeom>
          <a:noFill/>
        </p:spPr>
        <p:txBody>
          <a:bodyPr wrap="square" rtlCol="0">
            <a:spAutoFit/>
          </a:bodyPr>
          <a:lstStyle/>
          <a:p>
            <a:r>
              <a:rPr lang="en-US" sz="1400" b="1">
                <a:solidFill>
                  <a:schemeClr val="tx1">
                    <a:lumMod val="75000"/>
                    <a:lumOff val="25000"/>
                  </a:schemeClr>
                </a:solidFill>
                <a:latin typeface="Poppins" panose="00000500000000000000" pitchFamily="2" charset="0"/>
                <a:cs typeface="Poppins" panose="00000500000000000000" pitchFamily="2" charset="0"/>
              </a:rPr>
              <a:t>District Dashboard</a:t>
            </a:r>
          </a:p>
        </p:txBody>
      </p:sp>
      <p:pic>
        <p:nvPicPr>
          <p:cNvPr id="41" name="Picture 40" descr="A blue and red text on a black background&#10;&#10;Description automatically generated">
            <a:extLst>
              <a:ext uri="{FF2B5EF4-FFF2-40B4-BE49-F238E27FC236}">
                <a16:creationId xmlns:a16="http://schemas.microsoft.com/office/drawing/2014/main" id="{A1D5F207-8441-9464-C4CA-8F49672714F4}"/>
              </a:ext>
            </a:extLst>
          </p:cNvPr>
          <p:cNvPicPr>
            <a:picLocks noChangeAspect="1"/>
          </p:cNvPicPr>
          <p:nvPr/>
        </p:nvPicPr>
        <p:blipFill rotWithShape="1">
          <a:blip r:embed="rId4"/>
          <a:srcRect r="78387"/>
          <a:stretch/>
        </p:blipFill>
        <p:spPr>
          <a:xfrm>
            <a:off x="649751" y="4877188"/>
            <a:ext cx="1844262" cy="1874405"/>
          </a:xfrm>
          <a:prstGeom prst="rect">
            <a:avLst/>
          </a:prstGeom>
        </p:spPr>
      </p:pic>
      <p:pic>
        <p:nvPicPr>
          <p:cNvPr id="43" name="Graphic 42" descr="Checkbox Crossed outline">
            <a:extLst>
              <a:ext uri="{FF2B5EF4-FFF2-40B4-BE49-F238E27FC236}">
                <a16:creationId xmlns:a16="http://schemas.microsoft.com/office/drawing/2014/main" id="{459B63C3-3475-69C5-36F9-3C2751453BC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990" y="918040"/>
            <a:ext cx="632324" cy="632324"/>
          </a:xfrm>
          <a:prstGeom prst="rect">
            <a:avLst/>
          </a:prstGeom>
        </p:spPr>
      </p:pic>
      <p:sp>
        <p:nvSpPr>
          <p:cNvPr id="44" name="Rectangle: Rounded Corners 43">
            <a:extLst>
              <a:ext uri="{FF2B5EF4-FFF2-40B4-BE49-F238E27FC236}">
                <a16:creationId xmlns:a16="http://schemas.microsoft.com/office/drawing/2014/main" id="{FF62117B-E501-76BA-F2E3-7B49A453691B}"/>
              </a:ext>
            </a:extLst>
          </p:cNvPr>
          <p:cNvSpPr/>
          <p:nvPr/>
        </p:nvSpPr>
        <p:spPr>
          <a:xfrm>
            <a:off x="5441270" y="6132091"/>
            <a:ext cx="3403600" cy="584775"/>
          </a:xfrm>
          <a:prstGeom prst="roundRect">
            <a:avLst/>
          </a:prstGeom>
          <a:solidFill>
            <a:srgbClr val="00B050"/>
          </a:solidFill>
          <a:ln>
            <a:solidFill>
              <a:srgbClr val="8082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LAUNCH</a:t>
            </a:r>
          </a:p>
        </p:txBody>
      </p:sp>
      <p:pic>
        <p:nvPicPr>
          <p:cNvPr id="47" name="Graphic 46" descr="Cursor with solid fill">
            <a:extLst>
              <a:ext uri="{FF2B5EF4-FFF2-40B4-BE49-F238E27FC236}">
                <a16:creationId xmlns:a16="http://schemas.microsoft.com/office/drawing/2014/main" id="{2918FF02-C321-43D3-0BEF-5DE912E3E2E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646151" y="6085893"/>
            <a:ext cx="914400" cy="914400"/>
          </a:xfrm>
          <a:prstGeom prst="rect">
            <a:avLst/>
          </a:prstGeom>
        </p:spPr>
      </p:pic>
      <p:sp>
        <p:nvSpPr>
          <p:cNvPr id="48" name="TextBox 47">
            <a:extLst>
              <a:ext uri="{FF2B5EF4-FFF2-40B4-BE49-F238E27FC236}">
                <a16:creationId xmlns:a16="http://schemas.microsoft.com/office/drawing/2014/main" id="{12E36B70-B595-DE6E-8567-1912FB6C4EF6}"/>
              </a:ext>
            </a:extLst>
          </p:cNvPr>
          <p:cNvSpPr txBox="1"/>
          <p:nvPr/>
        </p:nvSpPr>
        <p:spPr>
          <a:xfrm>
            <a:off x="4274848" y="4929000"/>
            <a:ext cx="6096000" cy="584775"/>
          </a:xfrm>
          <a:prstGeom prst="rect">
            <a:avLst/>
          </a:prstGeom>
          <a:noFill/>
        </p:spPr>
        <p:txBody>
          <a:bodyPr wrap="square" rtlCol="0">
            <a:spAutoFit/>
          </a:bodyPr>
          <a:lstStyle>
            <a:defPPr>
              <a:defRPr lang="en-US"/>
            </a:defPPr>
            <a:lvl1pPr algn="r">
              <a:defRPr sz="3200">
                <a:solidFill>
                  <a:schemeClr val="tx1">
                    <a:lumMod val="75000"/>
                    <a:lumOff val="25000"/>
                  </a:schemeClr>
                </a:solidFill>
                <a:latin typeface="Poppins" panose="00000500000000000000" pitchFamily="2" charset="0"/>
                <a:cs typeface="Poppins" panose="00000500000000000000" pitchFamily="2" charset="0"/>
              </a:defRPr>
            </a:lvl1pPr>
          </a:lstStyle>
          <a:p>
            <a:r>
              <a:rPr lang="en-US"/>
              <a:t>Resources and Supports</a:t>
            </a:r>
          </a:p>
        </p:txBody>
      </p:sp>
      <p:sp>
        <p:nvSpPr>
          <p:cNvPr id="59" name="Rectangle: Rounded Corners 58">
            <a:extLst>
              <a:ext uri="{FF2B5EF4-FFF2-40B4-BE49-F238E27FC236}">
                <a16:creationId xmlns:a16="http://schemas.microsoft.com/office/drawing/2014/main" id="{57980E3E-238D-9AD7-EE27-3FAEC229E742}"/>
              </a:ext>
            </a:extLst>
          </p:cNvPr>
          <p:cNvSpPr/>
          <p:nvPr/>
        </p:nvSpPr>
        <p:spPr>
          <a:xfrm>
            <a:off x="7770324" y="114300"/>
            <a:ext cx="3297487" cy="579170"/>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solidFill>
                  <a:schemeClr val="bg1">
                    <a:lumMod val="50000"/>
                  </a:schemeClr>
                </a:solidFill>
              </a:rPr>
              <a:t>Search</a:t>
            </a:r>
          </a:p>
        </p:txBody>
      </p:sp>
      <p:pic>
        <p:nvPicPr>
          <p:cNvPr id="2" name="Picture 1" descr="A blue and red logo&#10;&#10;Description automatically generated">
            <a:extLst>
              <a:ext uri="{FF2B5EF4-FFF2-40B4-BE49-F238E27FC236}">
                <a16:creationId xmlns:a16="http://schemas.microsoft.com/office/drawing/2014/main" id="{BE07EDF7-48FA-4958-780F-EE2F98DAE4A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29707" y="3408883"/>
            <a:ext cx="1583520" cy="661559"/>
          </a:xfrm>
          <a:prstGeom prst="rect">
            <a:avLst/>
          </a:prstGeom>
        </p:spPr>
      </p:pic>
      <p:pic>
        <p:nvPicPr>
          <p:cNvPr id="4" name="Picture 3" descr="A blue and red logo&#10;&#10;Description automatically generated">
            <a:extLst>
              <a:ext uri="{FF2B5EF4-FFF2-40B4-BE49-F238E27FC236}">
                <a16:creationId xmlns:a16="http://schemas.microsoft.com/office/drawing/2014/main" id="{1BDCD4E3-E48B-61B3-7C1B-113DBB48848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13074" y="1813050"/>
            <a:ext cx="1578884" cy="659623"/>
          </a:xfrm>
          <a:prstGeom prst="rect">
            <a:avLst/>
          </a:prstGeom>
        </p:spPr>
      </p:pic>
      <p:pic>
        <p:nvPicPr>
          <p:cNvPr id="5" name="Picture 4" descr="A blue and orange logo&#10;&#10;Description automatically generated">
            <a:extLst>
              <a:ext uri="{FF2B5EF4-FFF2-40B4-BE49-F238E27FC236}">
                <a16:creationId xmlns:a16="http://schemas.microsoft.com/office/drawing/2014/main" id="{0E9C6AEC-0D49-ACC3-5B01-0CA64D147A4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29707" y="2587218"/>
            <a:ext cx="1578885" cy="659623"/>
          </a:xfrm>
          <a:prstGeom prst="rect">
            <a:avLst/>
          </a:prstGeom>
        </p:spPr>
      </p:pic>
      <p:pic>
        <p:nvPicPr>
          <p:cNvPr id="6" name="Picture 5" descr="A close up of a logo&#10;&#10;Description automatically generated">
            <a:extLst>
              <a:ext uri="{FF2B5EF4-FFF2-40B4-BE49-F238E27FC236}">
                <a16:creationId xmlns:a16="http://schemas.microsoft.com/office/drawing/2014/main" id="{777DFBE1-06A0-B79A-A6C6-8341735411C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04468" y="1024039"/>
            <a:ext cx="1583520" cy="661559"/>
          </a:xfrm>
          <a:prstGeom prst="rect">
            <a:avLst/>
          </a:prstGeom>
        </p:spPr>
      </p:pic>
      <p:pic>
        <p:nvPicPr>
          <p:cNvPr id="10" name="Picture 9" descr="A red and blue text on a black background&#10;&#10;Description automatically generated">
            <a:extLst>
              <a:ext uri="{FF2B5EF4-FFF2-40B4-BE49-F238E27FC236}">
                <a16:creationId xmlns:a16="http://schemas.microsoft.com/office/drawing/2014/main" id="{FE908086-45DA-D252-B9E5-E437DF370C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529708" y="4167039"/>
            <a:ext cx="1578884" cy="659622"/>
          </a:xfrm>
          <a:prstGeom prst="rect">
            <a:avLst/>
          </a:prstGeom>
        </p:spPr>
      </p:pic>
      <p:grpSp>
        <p:nvGrpSpPr>
          <p:cNvPr id="9" name="Group 8">
            <a:extLst>
              <a:ext uri="{FF2B5EF4-FFF2-40B4-BE49-F238E27FC236}">
                <a16:creationId xmlns:a16="http://schemas.microsoft.com/office/drawing/2014/main" id="{CED8A447-FDC6-D89D-9414-3E447DB0E634}"/>
              </a:ext>
            </a:extLst>
          </p:cNvPr>
          <p:cNvGrpSpPr/>
          <p:nvPr/>
        </p:nvGrpSpPr>
        <p:grpSpPr>
          <a:xfrm>
            <a:off x="11149471" y="45922"/>
            <a:ext cx="896795" cy="814152"/>
            <a:chOff x="11149471" y="45922"/>
            <a:chExt cx="896795" cy="814152"/>
          </a:xfrm>
        </p:grpSpPr>
        <p:pic>
          <p:nvPicPr>
            <p:cNvPr id="11" name="Picture 10">
              <a:extLst>
                <a:ext uri="{FF2B5EF4-FFF2-40B4-BE49-F238E27FC236}">
                  <a16:creationId xmlns:a16="http://schemas.microsoft.com/office/drawing/2014/main" id="{443746E4-6119-25B7-1EB6-95F243F10AC2}"/>
                </a:ext>
              </a:extLst>
            </p:cNvPr>
            <p:cNvPicPr>
              <a:picLocks noChangeAspect="1"/>
            </p:cNvPicPr>
            <p:nvPr/>
          </p:nvPicPr>
          <p:blipFill>
            <a:blip r:embed="rId14"/>
            <a:stretch>
              <a:fillRect/>
            </a:stretch>
          </p:blipFill>
          <p:spPr>
            <a:xfrm>
              <a:off x="11320476" y="45922"/>
              <a:ext cx="554784" cy="579170"/>
            </a:xfrm>
            <a:prstGeom prst="rect">
              <a:avLst/>
            </a:prstGeom>
          </p:spPr>
        </p:pic>
        <p:sp>
          <p:nvSpPr>
            <p:cNvPr id="13" name="TextBox 12">
              <a:extLst>
                <a:ext uri="{FF2B5EF4-FFF2-40B4-BE49-F238E27FC236}">
                  <a16:creationId xmlns:a16="http://schemas.microsoft.com/office/drawing/2014/main" id="{AB83EB51-AF08-6029-4C09-D2EAB29A5836}"/>
                </a:ext>
              </a:extLst>
            </p:cNvPr>
            <p:cNvSpPr txBox="1"/>
            <p:nvPr/>
          </p:nvSpPr>
          <p:spPr>
            <a:xfrm>
              <a:off x="11149471" y="583075"/>
              <a:ext cx="896795" cy="276999"/>
            </a:xfrm>
            <a:prstGeom prst="rect">
              <a:avLst/>
            </a:prstGeom>
            <a:noFill/>
          </p:spPr>
          <p:txBody>
            <a:bodyPr wrap="square" rtlCol="0">
              <a:spAutoFit/>
            </a:bodyPr>
            <a:lstStyle/>
            <a:p>
              <a:pPr algn="ctr"/>
              <a:r>
                <a:rPr lang="en-US" sz="1200">
                  <a:solidFill>
                    <a:schemeClr val="bg1"/>
                  </a:solidFill>
                </a:rPr>
                <a:t>Logout</a:t>
              </a:r>
            </a:p>
          </p:txBody>
        </p:sp>
      </p:grpSp>
    </p:spTree>
    <p:extLst>
      <p:ext uri="{BB962C8B-B14F-4D97-AF65-F5344CB8AC3E}">
        <p14:creationId xmlns:p14="http://schemas.microsoft.com/office/powerpoint/2010/main" val="304567630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DF7899A4-F986-E1AC-C91E-1E5A65ECCC6E}"/>
              </a:ext>
            </a:extLst>
          </p:cNvPr>
          <p:cNvSpPr/>
          <p:nvPr/>
        </p:nvSpPr>
        <p:spPr>
          <a:xfrm>
            <a:off x="9122357" y="2258169"/>
            <a:ext cx="2734056" cy="2168506"/>
          </a:xfrm>
          <a:prstGeom prst="rect">
            <a:avLst/>
          </a:prstGeom>
          <a:no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50000"/>
                  </a:schemeClr>
                </a:solidFill>
              </a:rPr>
              <a:t>Fall 2024</a:t>
            </a:r>
          </a:p>
        </p:txBody>
      </p:sp>
      <p:sp>
        <p:nvSpPr>
          <p:cNvPr id="69" name="Oval 68" hidden="1">
            <a:extLst>
              <a:ext uri="{FF2B5EF4-FFF2-40B4-BE49-F238E27FC236}">
                <a16:creationId xmlns:a16="http://schemas.microsoft.com/office/drawing/2014/main" id="{A28E2D81-ED20-35DB-5A53-F49754838E7B}"/>
              </a:ext>
            </a:extLst>
          </p:cNvPr>
          <p:cNvSpPr/>
          <p:nvPr/>
        </p:nvSpPr>
        <p:spPr>
          <a:xfrm>
            <a:off x="3503665" y="6426999"/>
            <a:ext cx="219456" cy="222069"/>
          </a:xfrm>
          <a:prstGeom prst="ellipse">
            <a:avLst/>
          </a:prstGeom>
          <a:solidFill>
            <a:schemeClr val="bg1"/>
          </a:solidFill>
          <a:ln w="76200">
            <a:solidFill>
              <a:srgbClr val="011E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hidden="1">
            <a:extLst>
              <a:ext uri="{FF2B5EF4-FFF2-40B4-BE49-F238E27FC236}">
                <a16:creationId xmlns:a16="http://schemas.microsoft.com/office/drawing/2014/main" id="{22080FE2-693C-709F-D6B6-B64FC8AA5079}"/>
              </a:ext>
            </a:extLst>
          </p:cNvPr>
          <p:cNvSpPr/>
          <p:nvPr/>
        </p:nvSpPr>
        <p:spPr>
          <a:xfrm>
            <a:off x="8671859" y="6448941"/>
            <a:ext cx="219456" cy="222069"/>
          </a:xfrm>
          <a:prstGeom prst="ellipse">
            <a:avLst/>
          </a:prstGeom>
          <a:solidFill>
            <a:schemeClr val="bg1"/>
          </a:solidFill>
          <a:ln w="76200">
            <a:solidFill>
              <a:srgbClr val="B724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0589B82-6AA2-1BE2-EEE9-F7F88B8F7FA3}"/>
              </a:ext>
            </a:extLst>
          </p:cNvPr>
          <p:cNvSpPr/>
          <p:nvPr/>
        </p:nvSpPr>
        <p:spPr>
          <a:xfrm>
            <a:off x="1" y="892851"/>
            <a:ext cx="3009354" cy="5965149"/>
          </a:xfrm>
          <a:prstGeom prst="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3D39080-6ACB-54D0-9DA7-BE251391F030}"/>
              </a:ext>
            </a:extLst>
          </p:cNvPr>
          <p:cNvSpPr/>
          <p:nvPr/>
        </p:nvSpPr>
        <p:spPr>
          <a:xfrm>
            <a:off x="-25400" y="-52439"/>
            <a:ext cx="12217400" cy="945291"/>
          </a:xfrm>
          <a:prstGeom prst="rect">
            <a:avLst/>
          </a:prstGeom>
          <a:solidFill>
            <a:srgbClr val="212C6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blue and white logo&#10;&#10;Description automatically generated">
            <a:extLst>
              <a:ext uri="{FF2B5EF4-FFF2-40B4-BE49-F238E27FC236}">
                <a16:creationId xmlns:a16="http://schemas.microsoft.com/office/drawing/2014/main" id="{4D588FE3-0EB9-DC31-0EDC-D52836F334AB}"/>
              </a:ext>
            </a:extLst>
          </p:cNvPr>
          <p:cNvPicPr>
            <a:picLocks noChangeAspect="1"/>
          </p:cNvPicPr>
          <p:nvPr/>
        </p:nvPicPr>
        <p:blipFill rotWithShape="1">
          <a:blip r:embed="rId3">
            <a:extLst>
              <a:ext uri="{28A0092B-C50C-407E-A947-70E740481C1C}">
                <a14:useLocalDpi xmlns:a14="http://schemas.microsoft.com/office/drawing/2010/main" val="0"/>
              </a:ext>
            </a:extLst>
          </a:blip>
          <a:srcRect t="14656" b="16190"/>
          <a:stretch/>
        </p:blipFill>
        <p:spPr>
          <a:xfrm>
            <a:off x="0" y="-3208"/>
            <a:ext cx="3673733" cy="846828"/>
          </a:xfrm>
          <a:prstGeom prst="rect">
            <a:avLst/>
          </a:prstGeom>
          <a:effectLst/>
        </p:spPr>
      </p:pic>
      <p:sp>
        <p:nvSpPr>
          <p:cNvPr id="40" name="TextBox 39">
            <a:extLst>
              <a:ext uri="{FF2B5EF4-FFF2-40B4-BE49-F238E27FC236}">
                <a16:creationId xmlns:a16="http://schemas.microsoft.com/office/drawing/2014/main" id="{4C6E05E8-5A2C-E6A5-A60E-6ADDFCC872A4}"/>
              </a:ext>
            </a:extLst>
          </p:cNvPr>
          <p:cNvSpPr txBox="1"/>
          <p:nvPr/>
        </p:nvSpPr>
        <p:spPr>
          <a:xfrm>
            <a:off x="504475" y="1103822"/>
            <a:ext cx="2375796" cy="307777"/>
          </a:xfrm>
          <a:prstGeom prst="rect">
            <a:avLst/>
          </a:prstGeom>
          <a:noFill/>
        </p:spPr>
        <p:txBody>
          <a:bodyPr wrap="square" rtlCol="0">
            <a:spAutoFit/>
          </a:bodyPr>
          <a:lstStyle/>
          <a:p>
            <a:r>
              <a:rPr lang="en-US" sz="1400" b="1">
                <a:solidFill>
                  <a:schemeClr val="tx1">
                    <a:lumMod val="75000"/>
                    <a:lumOff val="25000"/>
                  </a:schemeClr>
                </a:solidFill>
                <a:latin typeface="Poppins" panose="00000500000000000000" pitchFamily="2" charset="0"/>
                <a:cs typeface="Poppins" panose="00000500000000000000" pitchFamily="2" charset="0"/>
              </a:rPr>
              <a:t>Program Overview</a:t>
            </a:r>
          </a:p>
        </p:txBody>
      </p:sp>
      <p:pic>
        <p:nvPicPr>
          <p:cNvPr id="41" name="Picture 40" descr="A blue and red text on a black background&#10;&#10;Description automatically generated">
            <a:extLst>
              <a:ext uri="{FF2B5EF4-FFF2-40B4-BE49-F238E27FC236}">
                <a16:creationId xmlns:a16="http://schemas.microsoft.com/office/drawing/2014/main" id="{A1D5F207-8441-9464-C4CA-8F49672714F4}"/>
              </a:ext>
            </a:extLst>
          </p:cNvPr>
          <p:cNvPicPr>
            <a:picLocks noChangeAspect="1"/>
          </p:cNvPicPr>
          <p:nvPr/>
        </p:nvPicPr>
        <p:blipFill rotWithShape="1">
          <a:blip r:embed="rId4"/>
          <a:srcRect r="78387"/>
          <a:stretch/>
        </p:blipFill>
        <p:spPr>
          <a:xfrm>
            <a:off x="649751" y="4877188"/>
            <a:ext cx="1844262" cy="1874405"/>
          </a:xfrm>
          <a:prstGeom prst="rect">
            <a:avLst/>
          </a:prstGeom>
        </p:spPr>
      </p:pic>
      <p:pic>
        <p:nvPicPr>
          <p:cNvPr id="43" name="Graphic 42" descr="Checkbox Crossed outline">
            <a:extLst>
              <a:ext uri="{FF2B5EF4-FFF2-40B4-BE49-F238E27FC236}">
                <a16:creationId xmlns:a16="http://schemas.microsoft.com/office/drawing/2014/main" id="{459B63C3-3475-69C5-36F9-3C2751453BC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990" y="918040"/>
            <a:ext cx="632324" cy="632324"/>
          </a:xfrm>
          <a:prstGeom prst="rect">
            <a:avLst/>
          </a:prstGeom>
        </p:spPr>
      </p:pic>
      <p:pic>
        <p:nvPicPr>
          <p:cNvPr id="47" name="Graphic 46" descr="Cursor with solid fill">
            <a:extLst>
              <a:ext uri="{FF2B5EF4-FFF2-40B4-BE49-F238E27FC236}">
                <a16:creationId xmlns:a16="http://schemas.microsoft.com/office/drawing/2014/main" id="{2918FF02-C321-43D3-0BEF-5DE912E3E2E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34776" y="3429000"/>
            <a:ext cx="914400" cy="914400"/>
          </a:xfrm>
          <a:prstGeom prst="rect">
            <a:avLst/>
          </a:prstGeom>
        </p:spPr>
      </p:pic>
      <p:sp>
        <p:nvSpPr>
          <p:cNvPr id="6" name="TextBox 5" hidden="1">
            <a:extLst>
              <a:ext uri="{FF2B5EF4-FFF2-40B4-BE49-F238E27FC236}">
                <a16:creationId xmlns:a16="http://schemas.microsoft.com/office/drawing/2014/main" id="{0CFCD3E2-A88B-4A84-3F2B-CC19FB64995B}"/>
              </a:ext>
            </a:extLst>
          </p:cNvPr>
          <p:cNvSpPr txBox="1"/>
          <p:nvPr/>
        </p:nvSpPr>
        <p:spPr>
          <a:xfrm>
            <a:off x="600498" y="1881364"/>
            <a:ext cx="2711552" cy="651460"/>
          </a:xfrm>
          <a:prstGeom prst="rect">
            <a:avLst/>
          </a:prstGeom>
          <a:noFill/>
        </p:spPr>
        <p:txBody>
          <a:bodyPr wrap="square">
            <a:spAutoFit/>
          </a:bodyPr>
          <a:lstStyle/>
          <a:p>
            <a:pPr>
              <a:spcAft>
                <a:spcPts val="200"/>
              </a:spcAft>
            </a:pPr>
            <a:r>
              <a:rPr lang="en-US" sz="1100">
                <a:solidFill>
                  <a:schemeClr val="tx1">
                    <a:lumMod val="75000"/>
                    <a:lumOff val="25000"/>
                  </a:schemeClr>
                </a:solidFill>
                <a:latin typeface="Poppins" panose="00000500000000000000" pitchFamily="2" charset="0"/>
                <a:cs typeface="Poppins" panose="00000500000000000000" pitchFamily="2" charset="0"/>
              </a:rPr>
              <a:t>Updated Interface</a:t>
            </a:r>
          </a:p>
          <a:p>
            <a:pPr>
              <a:spcAft>
                <a:spcPts val="200"/>
              </a:spcAft>
            </a:pPr>
            <a:r>
              <a:rPr lang="en-US" sz="1100">
                <a:solidFill>
                  <a:schemeClr val="tx1">
                    <a:lumMod val="75000"/>
                    <a:lumOff val="25000"/>
                  </a:schemeClr>
                </a:solidFill>
                <a:latin typeface="Poppins" panose="00000500000000000000" pitchFamily="2" charset="0"/>
                <a:cs typeface="Poppins" panose="00000500000000000000" pitchFamily="2" charset="0"/>
              </a:rPr>
              <a:t>Easier Corrective Actions Process</a:t>
            </a:r>
          </a:p>
          <a:p>
            <a:pPr>
              <a:spcAft>
                <a:spcPts val="200"/>
              </a:spcAft>
            </a:pPr>
            <a:r>
              <a:rPr lang="en-US" sz="1100">
                <a:solidFill>
                  <a:schemeClr val="tx1">
                    <a:lumMod val="75000"/>
                    <a:lumOff val="25000"/>
                  </a:schemeClr>
                </a:solidFill>
                <a:latin typeface="Poppins" panose="00000500000000000000" pitchFamily="2" charset="0"/>
                <a:cs typeface="Poppins" panose="00000500000000000000" pitchFamily="2" charset="0"/>
              </a:rPr>
              <a:t>Optional Door Sweep Tool</a:t>
            </a:r>
          </a:p>
        </p:txBody>
      </p:sp>
      <p:sp>
        <p:nvSpPr>
          <p:cNvPr id="2" name="Rectangle: Rounded Corners 1">
            <a:extLst>
              <a:ext uri="{FF2B5EF4-FFF2-40B4-BE49-F238E27FC236}">
                <a16:creationId xmlns:a16="http://schemas.microsoft.com/office/drawing/2014/main" id="{2406635E-7F48-A7FD-24D2-7351B34D7DDC}"/>
              </a:ext>
            </a:extLst>
          </p:cNvPr>
          <p:cNvSpPr/>
          <p:nvPr/>
        </p:nvSpPr>
        <p:spPr>
          <a:xfrm>
            <a:off x="7770324" y="114300"/>
            <a:ext cx="3297487" cy="579170"/>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solidFill>
                  <a:schemeClr val="bg1">
                    <a:lumMod val="50000"/>
                  </a:schemeClr>
                </a:solidFill>
              </a:rPr>
              <a:t>Search</a:t>
            </a:r>
          </a:p>
        </p:txBody>
      </p:sp>
      <p:pic>
        <p:nvPicPr>
          <p:cNvPr id="11" name="Picture 10" descr="A red and blue text on a black background&#10;&#10;Description automatically generated">
            <a:extLst>
              <a:ext uri="{FF2B5EF4-FFF2-40B4-BE49-F238E27FC236}">
                <a16:creationId xmlns:a16="http://schemas.microsoft.com/office/drawing/2014/main" id="{D4062ACD-6572-0726-5D01-C932F3A4CE44}"/>
              </a:ext>
            </a:extLst>
          </p:cNvPr>
          <p:cNvPicPr>
            <a:picLocks noChangeAspect="1"/>
          </p:cNvPicPr>
          <p:nvPr/>
        </p:nvPicPr>
        <p:blipFill rotWithShape="1">
          <a:blip r:embed="rId9">
            <a:extLst>
              <a:ext uri="{28A0092B-C50C-407E-A947-70E740481C1C}">
                <a14:useLocalDpi xmlns:a14="http://schemas.microsoft.com/office/drawing/2010/main" val="0"/>
              </a:ext>
            </a:extLst>
          </a:blip>
          <a:srcRect b="34254"/>
          <a:stretch/>
        </p:blipFill>
        <p:spPr>
          <a:xfrm>
            <a:off x="11067810" y="6516960"/>
            <a:ext cx="1241623" cy="341040"/>
          </a:xfrm>
          <a:prstGeom prst="rect">
            <a:avLst/>
          </a:prstGeom>
        </p:spPr>
      </p:pic>
      <p:grpSp>
        <p:nvGrpSpPr>
          <p:cNvPr id="3" name="Group 2">
            <a:extLst>
              <a:ext uri="{FF2B5EF4-FFF2-40B4-BE49-F238E27FC236}">
                <a16:creationId xmlns:a16="http://schemas.microsoft.com/office/drawing/2014/main" id="{F839A564-0A1A-B8F5-524E-D5BE821FFAE1}"/>
              </a:ext>
            </a:extLst>
          </p:cNvPr>
          <p:cNvGrpSpPr/>
          <p:nvPr/>
        </p:nvGrpSpPr>
        <p:grpSpPr>
          <a:xfrm>
            <a:off x="11149471" y="45922"/>
            <a:ext cx="896795" cy="814152"/>
            <a:chOff x="11149471" y="45922"/>
            <a:chExt cx="896795" cy="814152"/>
          </a:xfrm>
        </p:grpSpPr>
        <p:pic>
          <p:nvPicPr>
            <p:cNvPr id="9" name="Picture 8">
              <a:extLst>
                <a:ext uri="{FF2B5EF4-FFF2-40B4-BE49-F238E27FC236}">
                  <a16:creationId xmlns:a16="http://schemas.microsoft.com/office/drawing/2014/main" id="{B7876305-074E-841B-44D8-ED0F812B1905}"/>
                </a:ext>
              </a:extLst>
            </p:cNvPr>
            <p:cNvPicPr>
              <a:picLocks noChangeAspect="1"/>
            </p:cNvPicPr>
            <p:nvPr/>
          </p:nvPicPr>
          <p:blipFill>
            <a:blip r:embed="rId10"/>
            <a:stretch>
              <a:fillRect/>
            </a:stretch>
          </p:blipFill>
          <p:spPr>
            <a:xfrm>
              <a:off x="11320476" y="45922"/>
              <a:ext cx="554784" cy="579170"/>
            </a:xfrm>
            <a:prstGeom prst="rect">
              <a:avLst/>
            </a:prstGeom>
          </p:spPr>
        </p:pic>
        <p:sp>
          <p:nvSpPr>
            <p:cNvPr id="10" name="TextBox 9">
              <a:extLst>
                <a:ext uri="{FF2B5EF4-FFF2-40B4-BE49-F238E27FC236}">
                  <a16:creationId xmlns:a16="http://schemas.microsoft.com/office/drawing/2014/main" id="{D47109BD-2341-1E24-921C-086EBB144EE1}"/>
                </a:ext>
              </a:extLst>
            </p:cNvPr>
            <p:cNvSpPr txBox="1"/>
            <p:nvPr/>
          </p:nvSpPr>
          <p:spPr>
            <a:xfrm>
              <a:off x="11149471" y="583075"/>
              <a:ext cx="896795" cy="276999"/>
            </a:xfrm>
            <a:prstGeom prst="rect">
              <a:avLst/>
            </a:prstGeom>
            <a:noFill/>
          </p:spPr>
          <p:txBody>
            <a:bodyPr wrap="square" rtlCol="0">
              <a:spAutoFit/>
            </a:bodyPr>
            <a:lstStyle/>
            <a:p>
              <a:pPr algn="ctr"/>
              <a:r>
                <a:rPr lang="en-US" sz="1200">
                  <a:solidFill>
                    <a:schemeClr val="bg1"/>
                  </a:solidFill>
                </a:rPr>
                <a:t>Logout</a:t>
              </a:r>
            </a:p>
          </p:txBody>
        </p:sp>
      </p:grpSp>
      <p:sp>
        <p:nvSpPr>
          <p:cNvPr id="54" name="TextBox 53">
            <a:extLst>
              <a:ext uri="{FF2B5EF4-FFF2-40B4-BE49-F238E27FC236}">
                <a16:creationId xmlns:a16="http://schemas.microsoft.com/office/drawing/2014/main" id="{FE0DCAF1-7538-2013-2F36-E16E41DCECBA}"/>
              </a:ext>
            </a:extLst>
          </p:cNvPr>
          <p:cNvSpPr txBox="1"/>
          <p:nvPr/>
        </p:nvSpPr>
        <p:spPr>
          <a:xfrm>
            <a:off x="3109150" y="1103822"/>
            <a:ext cx="8751596" cy="548521"/>
          </a:xfrm>
          <a:prstGeom prst="round2SameRect">
            <a:avLst/>
          </a:prstGeom>
          <a:solidFill>
            <a:srgbClr val="B72418"/>
          </a:solidFill>
        </p:spPr>
        <p:txBody>
          <a:bodyPr wrap="square" rtlCol="0">
            <a:spAutoFit/>
          </a:bodyPr>
          <a:lstStyle/>
          <a:p>
            <a:r>
              <a:rPr lang="en-US" sz="2800" b="1">
                <a:solidFill>
                  <a:schemeClr val="bg1"/>
                </a:solidFill>
              </a:rPr>
              <a:t>Behavioral Threat Assessments</a:t>
            </a:r>
          </a:p>
        </p:txBody>
      </p:sp>
      <p:sp>
        <p:nvSpPr>
          <p:cNvPr id="59" name="TextBox 58">
            <a:extLst>
              <a:ext uri="{FF2B5EF4-FFF2-40B4-BE49-F238E27FC236}">
                <a16:creationId xmlns:a16="http://schemas.microsoft.com/office/drawing/2014/main" id="{3DDCFBD4-2805-7F92-830B-03EE56FD93D4}"/>
              </a:ext>
            </a:extLst>
          </p:cNvPr>
          <p:cNvSpPr txBox="1"/>
          <p:nvPr/>
        </p:nvSpPr>
        <p:spPr>
          <a:xfrm>
            <a:off x="9117547" y="1863313"/>
            <a:ext cx="2743199" cy="419457"/>
          </a:xfrm>
          <a:prstGeom prst="round2SameRect">
            <a:avLst/>
          </a:prstGeom>
          <a:solidFill>
            <a:srgbClr val="808285"/>
          </a:solidFill>
          <a:ln>
            <a:solidFill>
              <a:srgbClr val="808285"/>
            </a:solidFill>
          </a:ln>
        </p:spPr>
        <p:txBody>
          <a:bodyPr wrap="square" rtlCol="0">
            <a:spAutoFit/>
          </a:bodyPr>
          <a:lstStyle/>
          <a:p>
            <a:pPr marL="800100" indent="-406400"/>
            <a:r>
              <a:rPr lang="en-US" sz="2000" b="1">
                <a:solidFill>
                  <a:schemeClr val="bg1"/>
                </a:solidFill>
              </a:rPr>
              <a:t>Pilot Program</a:t>
            </a:r>
          </a:p>
        </p:txBody>
      </p:sp>
      <p:sp>
        <p:nvSpPr>
          <p:cNvPr id="72" name="TextBox 71">
            <a:extLst>
              <a:ext uri="{FF2B5EF4-FFF2-40B4-BE49-F238E27FC236}">
                <a16:creationId xmlns:a16="http://schemas.microsoft.com/office/drawing/2014/main" id="{CD524C2F-EFF2-4185-E649-4DC2D2F241F4}"/>
              </a:ext>
            </a:extLst>
          </p:cNvPr>
          <p:cNvSpPr txBox="1"/>
          <p:nvPr/>
        </p:nvSpPr>
        <p:spPr>
          <a:xfrm>
            <a:off x="379072" y="2330523"/>
            <a:ext cx="2158891" cy="261610"/>
          </a:xfrm>
          <a:prstGeom prst="rect">
            <a:avLst/>
          </a:prstGeom>
          <a:noFill/>
        </p:spPr>
        <p:txBody>
          <a:bodyPr wrap="square" rtlCol="0">
            <a:spAutoFit/>
          </a:bodyPr>
          <a:lstStyle/>
          <a:p>
            <a:r>
              <a:rPr lang="en-US" sz="1100">
                <a:solidFill>
                  <a:schemeClr val="tx1">
                    <a:lumMod val="75000"/>
                    <a:lumOff val="25000"/>
                  </a:schemeClr>
                </a:solidFill>
                <a:latin typeface="Poppins" panose="00000500000000000000" pitchFamily="2" charset="0"/>
                <a:cs typeface="Poppins" panose="00000500000000000000" pitchFamily="2" charset="0"/>
              </a:rPr>
              <a:t>Emergency Management</a:t>
            </a:r>
          </a:p>
        </p:txBody>
      </p:sp>
      <p:sp>
        <p:nvSpPr>
          <p:cNvPr id="73" name="TextBox 72">
            <a:extLst>
              <a:ext uri="{FF2B5EF4-FFF2-40B4-BE49-F238E27FC236}">
                <a16:creationId xmlns:a16="http://schemas.microsoft.com/office/drawing/2014/main" id="{31114877-9AD1-B645-08D8-F124B8AD57BD}"/>
              </a:ext>
            </a:extLst>
          </p:cNvPr>
          <p:cNvSpPr txBox="1"/>
          <p:nvPr/>
        </p:nvSpPr>
        <p:spPr>
          <a:xfrm>
            <a:off x="379072" y="3083322"/>
            <a:ext cx="2403967" cy="274320"/>
          </a:xfrm>
          <a:prstGeom prst="rect">
            <a:avLst/>
          </a:prstGeom>
          <a:noFill/>
        </p:spPr>
        <p:txBody>
          <a:bodyPr wrap="square" rtlCol="0">
            <a:spAutoFit/>
          </a:bodyPr>
          <a:lstStyle/>
          <a:p>
            <a:r>
              <a:rPr lang="en-US" sz="1100">
                <a:solidFill>
                  <a:schemeClr val="tx1">
                    <a:lumMod val="75000"/>
                    <a:lumOff val="25000"/>
                  </a:schemeClr>
                </a:solidFill>
                <a:latin typeface="Poppins" panose="00000500000000000000" pitchFamily="2" charset="0"/>
                <a:cs typeface="Poppins" panose="00000500000000000000" pitchFamily="2" charset="0"/>
              </a:rPr>
              <a:t>Behavioral Threat Assessments</a:t>
            </a:r>
          </a:p>
        </p:txBody>
      </p:sp>
      <p:sp>
        <p:nvSpPr>
          <p:cNvPr id="74" name="TextBox 73">
            <a:extLst>
              <a:ext uri="{FF2B5EF4-FFF2-40B4-BE49-F238E27FC236}">
                <a16:creationId xmlns:a16="http://schemas.microsoft.com/office/drawing/2014/main" id="{DA3516A7-D778-57B9-2EE8-1EE1B3B61982}"/>
              </a:ext>
            </a:extLst>
          </p:cNvPr>
          <p:cNvSpPr txBox="1"/>
          <p:nvPr/>
        </p:nvSpPr>
        <p:spPr>
          <a:xfrm>
            <a:off x="379072" y="1621439"/>
            <a:ext cx="2269869" cy="261610"/>
          </a:xfrm>
          <a:prstGeom prst="rect">
            <a:avLst/>
          </a:prstGeom>
          <a:noFill/>
        </p:spPr>
        <p:txBody>
          <a:bodyPr wrap="square" rtlCol="0">
            <a:spAutoFit/>
          </a:bodyPr>
          <a:lstStyle/>
          <a:p>
            <a:r>
              <a:rPr lang="en-US" sz="1100">
                <a:solidFill>
                  <a:schemeClr val="tx1">
                    <a:lumMod val="75000"/>
                    <a:lumOff val="25000"/>
                  </a:schemeClr>
                </a:solidFill>
                <a:latin typeface="Poppins" panose="00000500000000000000" pitchFamily="2" charset="0"/>
                <a:cs typeface="Poppins" panose="00000500000000000000" pitchFamily="2" charset="0"/>
              </a:rPr>
              <a:t>Intruder Detection Audits</a:t>
            </a:r>
          </a:p>
        </p:txBody>
      </p:sp>
      <p:sp>
        <p:nvSpPr>
          <p:cNvPr id="75" name="TextBox 74">
            <a:extLst>
              <a:ext uri="{FF2B5EF4-FFF2-40B4-BE49-F238E27FC236}">
                <a16:creationId xmlns:a16="http://schemas.microsoft.com/office/drawing/2014/main" id="{AA994957-FDC5-388E-CA6E-447C5F3B130A}"/>
              </a:ext>
            </a:extLst>
          </p:cNvPr>
          <p:cNvSpPr txBox="1"/>
          <p:nvPr/>
        </p:nvSpPr>
        <p:spPr>
          <a:xfrm>
            <a:off x="379072" y="1954124"/>
            <a:ext cx="2572406" cy="261610"/>
          </a:xfrm>
          <a:prstGeom prst="rect">
            <a:avLst/>
          </a:prstGeom>
          <a:noFill/>
        </p:spPr>
        <p:txBody>
          <a:bodyPr wrap="square" rtlCol="0">
            <a:spAutoFit/>
          </a:bodyPr>
          <a:lstStyle/>
          <a:p>
            <a:r>
              <a:rPr lang="en-US" sz="1100">
                <a:solidFill>
                  <a:schemeClr val="tx1">
                    <a:lumMod val="75000"/>
                    <a:lumOff val="25000"/>
                  </a:schemeClr>
                </a:solidFill>
                <a:latin typeface="Poppins" panose="00000500000000000000" pitchFamily="2" charset="0"/>
                <a:cs typeface="Poppins" panose="00000500000000000000" pitchFamily="2" charset="0"/>
              </a:rPr>
              <a:t>District Vulnerability Assessments</a:t>
            </a:r>
          </a:p>
        </p:txBody>
      </p:sp>
      <p:sp>
        <p:nvSpPr>
          <p:cNvPr id="76" name="TextBox 75">
            <a:extLst>
              <a:ext uri="{FF2B5EF4-FFF2-40B4-BE49-F238E27FC236}">
                <a16:creationId xmlns:a16="http://schemas.microsoft.com/office/drawing/2014/main" id="{39C4B041-6CE1-C184-20DD-FF97BD1EB9CE}"/>
              </a:ext>
            </a:extLst>
          </p:cNvPr>
          <p:cNvSpPr txBox="1"/>
          <p:nvPr/>
        </p:nvSpPr>
        <p:spPr>
          <a:xfrm>
            <a:off x="379072" y="2706922"/>
            <a:ext cx="2711552" cy="261610"/>
          </a:xfrm>
          <a:prstGeom prst="rect">
            <a:avLst/>
          </a:prstGeom>
          <a:noFill/>
        </p:spPr>
        <p:txBody>
          <a:bodyPr wrap="square" rtlCol="0">
            <a:spAutoFit/>
          </a:bodyPr>
          <a:lstStyle/>
          <a:p>
            <a:r>
              <a:rPr lang="en-US" sz="1100">
                <a:solidFill>
                  <a:schemeClr val="tx1">
                    <a:lumMod val="75000"/>
                    <a:lumOff val="25000"/>
                  </a:schemeClr>
                </a:solidFill>
                <a:latin typeface="Poppins" panose="00000500000000000000" pitchFamily="2" charset="0"/>
                <a:cs typeface="Poppins" panose="00000500000000000000" pitchFamily="2" charset="0"/>
              </a:rPr>
              <a:t>Technical Assistance And Training</a:t>
            </a:r>
          </a:p>
        </p:txBody>
      </p:sp>
      <p:pic>
        <p:nvPicPr>
          <p:cNvPr id="38" name="Picture 37">
            <a:extLst>
              <a:ext uri="{FF2B5EF4-FFF2-40B4-BE49-F238E27FC236}">
                <a16:creationId xmlns:a16="http://schemas.microsoft.com/office/drawing/2014/main" id="{CC1A2C14-2A46-0631-E8C5-FF40E990323E}"/>
              </a:ext>
            </a:extLst>
          </p:cNvPr>
          <p:cNvPicPr>
            <a:picLocks noChangeAspect="1"/>
          </p:cNvPicPr>
          <p:nvPr/>
        </p:nvPicPr>
        <p:blipFill>
          <a:blip r:embed="rId11"/>
          <a:stretch>
            <a:fillRect/>
          </a:stretch>
        </p:blipFill>
        <p:spPr>
          <a:xfrm>
            <a:off x="3977429" y="4626630"/>
            <a:ext cx="4237142" cy="2060850"/>
          </a:xfrm>
          <a:prstGeom prst="rect">
            <a:avLst/>
          </a:prstGeom>
        </p:spPr>
      </p:pic>
      <p:sp>
        <p:nvSpPr>
          <p:cNvPr id="5" name="TextBox 4">
            <a:extLst>
              <a:ext uri="{FF2B5EF4-FFF2-40B4-BE49-F238E27FC236}">
                <a16:creationId xmlns:a16="http://schemas.microsoft.com/office/drawing/2014/main" id="{76C77368-3D66-00E0-8B57-856D72ADED2D}"/>
              </a:ext>
            </a:extLst>
          </p:cNvPr>
          <p:cNvSpPr txBox="1"/>
          <p:nvPr/>
        </p:nvSpPr>
        <p:spPr>
          <a:xfrm>
            <a:off x="379071" y="3637603"/>
            <a:ext cx="2403967" cy="261610"/>
          </a:xfrm>
          <a:prstGeom prst="rect">
            <a:avLst/>
          </a:prstGeom>
          <a:noFill/>
        </p:spPr>
        <p:txBody>
          <a:bodyPr wrap="square" rtlCol="0">
            <a:spAutoFit/>
          </a:bodyPr>
          <a:lstStyle>
            <a:defPPr>
              <a:defRPr lang="en-US"/>
            </a:defPPr>
            <a:lvl1pPr>
              <a:defRPr sz="1100">
                <a:solidFill>
                  <a:schemeClr val="tx1">
                    <a:lumMod val="75000"/>
                    <a:lumOff val="25000"/>
                  </a:schemeClr>
                </a:solidFill>
                <a:latin typeface="Poppins" panose="00000500000000000000" pitchFamily="2" charset="0"/>
                <a:cs typeface="Poppins" panose="00000500000000000000" pitchFamily="2" charset="0"/>
              </a:defRPr>
            </a:lvl1pPr>
          </a:lstStyle>
          <a:p>
            <a:r>
              <a:rPr lang="en-US"/>
              <a:t>Resources and Supports</a:t>
            </a:r>
          </a:p>
        </p:txBody>
      </p:sp>
      <p:grpSp>
        <p:nvGrpSpPr>
          <p:cNvPr id="7" name="Group 6">
            <a:extLst>
              <a:ext uri="{FF2B5EF4-FFF2-40B4-BE49-F238E27FC236}">
                <a16:creationId xmlns:a16="http://schemas.microsoft.com/office/drawing/2014/main" id="{F3204261-B868-4B31-E3AB-DEAE60179DE8}"/>
              </a:ext>
            </a:extLst>
          </p:cNvPr>
          <p:cNvGrpSpPr/>
          <p:nvPr/>
        </p:nvGrpSpPr>
        <p:grpSpPr>
          <a:xfrm>
            <a:off x="3109150" y="1801563"/>
            <a:ext cx="5765185" cy="2173143"/>
            <a:chOff x="3315423" y="1838012"/>
            <a:chExt cx="5765185" cy="2173143"/>
          </a:xfrm>
        </p:grpSpPr>
        <p:sp>
          <p:nvSpPr>
            <p:cNvPr id="8" name="Rectangle: Rounded Corners 7">
              <a:extLst>
                <a:ext uri="{FF2B5EF4-FFF2-40B4-BE49-F238E27FC236}">
                  <a16:creationId xmlns:a16="http://schemas.microsoft.com/office/drawing/2014/main" id="{A47206BC-0F5E-FEAE-81D6-E83876FF7653}"/>
                </a:ext>
              </a:extLst>
            </p:cNvPr>
            <p:cNvSpPr/>
            <p:nvPr/>
          </p:nvSpPr>
          <p:spPr>
            <a:xfrm>
              <a:off x="3320138" y="3505673"/>
              <a:ext cx="5755755" cy="505482"/>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274320" rtlCol="0" anchor="ctr"/>
            <a:lstStyle/>
            <a:p>
              <a:r>
                <a:rPr lang="en-US">
                  <a:solidFill>
                    <a:schemeClr val="bg2">
                      <a:lumMod val="25000"/>
                    </a:schemeClr>
                  </a:solidFill>
                </a:rPr>
                <a:t>Trainings and Scenario-based Exercises</a:t>
              </a:r>
            </a:p>
          </p:txBody>
        </p:sp>
        <p:sp>
          <p:nvSpPr>
            <p:cNvPr id="12" name="Rectangle: Rounded Corners 11">
              <a:extLst>
                <a:ext uri="{FF2B5EF4-FFF2-40B4-BE49-F238E27FC236}">
                  <a16:creationId xmlns:a16="http://schemas.microsoft.com/office/drawing/2014/main" id="{E4DFB3D5-69B5-6DE9-157A-3EA4DDF6DB55}"/>
                </a:ext>
              </a:extLst>
            </p:cNvPr>
            <p:cNvSpPr/>
            <p:nvPr/>
          </p:nvSpPr>
          <p:spPr>
            <a:xfrm>
              <a:off x="3315423" y="1838012"/>
              <a:ext cx="5765185" cy="572882"/>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tlCol="0" anchor="ctr"/>
            <a:lstStyle/>
            <a:p>
              <a:r>
                <a:rPr lang="en-US">
                  <a:solidFill>
                    <a:schemeClr val="bg2">
                      <a:lumMod val="25000"/>
                    </a:schemeClr>
                  </a:solidFill>
                </a:rPr>
                <a:t>Complete Behavioral Threat Assessment Manual</a:t>
              </a:r>
            </a:p>
          </p:txBody>
        </p:sp>
        <p:sp>
          <p:nvSpPr>
            <p:cNvPr id="13" name="Rectangle: Rounded Corners 12">
              <a:extLst>
                <a:ext uri="{FF2B5EF4-FFF2-40B4-BE49-F238E27FC236}">
                  <a16:creationId xmlns:a16="http://schemas.microsoft.com/office/drawing/2014/main" id="{A0F1716B-E16D-5454-E3A9-C7B58D99F580}"/>
                </a:ext>
              </a:extLst>
            </p:cNvPr>
            <p:cNvSpPr/>
            <p:nvPr/>
          </p:nvSpPr>
          <p:spPr>
            <a:xfrm>
              <a:off x="3320138" y="2393899"/>
              <a:ext cx="5755755" cy="535697"/>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274320" rtlCol="0" anchor="ctr"/>
            <a:lstStyle/>
            <a:p>
              <a:r>
                <a:rPr lang="en-US">
                  <a:solidFill>
                    <a:schemeClr val="bg2">
                      <a:lumMod val="25000"/>
                    </a:schemeClr>
                  </a:solidFill>
                </a:rPr>
                <a:t>Standardized Online Instrument</a:t>
              </a:r>
            </a:p>
          </p:txBody>
        </p:sp>
        <p:sp>
          <p:nvSpPr>
            <p:cNvPr id="14" name="Rectangle: Rounded Corners 13">
              <a:extLst>
                <a:ext uri="{FF2B5EF4-FFF2-40B4-BE49-F238E27FC236}">
                  <a16:creationId xmlns:a16="http://schemas.microsoft.com/office/drawing/2014/main" id="{8B43CCBE-CDE6-F83C-0DED-C1F3156AA741}"/>
                </a:ext>
              </a:extLst>
            </p:cNvPr>
            <p:cNvSpPr/>
            <p:nvPr/>
          </p:nvSpPr>
          <p:spPr>
            <a:xfrm>
              <a:off x="3320138" y="2949786"/>
              <a:ext cx="5755755" cy="515663"/>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tlCol="0" anchor="ctr"/>
            <a:lstStyle/>
            <a:p>
              <a:r>
                <a:rPr lang="en-US">
                  <a:solidFill>
                    <a:schemeClr val="bg2">
                      <a:lumMod val="25000"/>
                    </a:schemeClr>
                  </a:solidFill>
                </a:rPr>
                <a:t>Transfer of Threat Assessment Data</a:t>
              </a:r>
            </a:p>
          </p:txBody>
        </p:sp>
        <p:sp>
          <p:nvSpPr>
            <p:cNvPr id="15" name="Rectangle 14">
              <a:extLst>
                <a:ext uri="{FF2B5EF4-FFF2-40B4-BE49-F238E27FC236}">
                  <a16:creationId xmlns:a16="http://schemas.microsoft.com/office/drawing/2014/main" id="{89C17092-0625-78B6-5DA9-04AC1FA3A91B}"/>
                </a:ext>
              </a:extLst>
            </p:cNvPr>
            <p:cNvSpPr/>
            <p:nvPr/>
          </p:nvSpPr>
          <p:spPr>
            <a:xfrm>
              <a:off x="3324852" y="1842649"/>
              <a:ext cx="5755756" cy="2168506"/>
            </a:xfrm>
            <a:prstGeom prst="rect">
              <a:avLst/>
            </a:prstGeom>
            <a:no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7851151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5870BF-5121-32C2-9665-07B5DB81D093}"/>
              </a:ext>
            </a:extLst>
          </p:cNvPr>
          <p:cNvSpPr txBox="1"/>
          <p:nvPr/>
        </p:nvSpPr>
        <p:spPr>
          <a:xfrm>
            <a:off x="821473" y="468352"/>
            <a:ext cx="841173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1A1A1A"/>
                </a:solidFill>
                <a:latin typeface="system-ui"/>
              </a:rPr>
              <a:t>Educ. Code Section 37.115</a:t>
            </a:r>
            <a:br>
              <a:rPr lang="en-US" b="1">
                <a:solidFill>
                  <a:srgbClr val="1A1A1A"/>
                </a:solidFill>
                <a:latin typeface="system-ui"/>
              </a:rPr>
            </a:br>
            <a:r>
              <a:rPr lang="en-US">
                <a:solidFill>
                  <a:srgbClr val="1A1A1A"/>
                </a:solidFill>
                <a:latin typeface="system-ui"/>
              </a:rPr>
              <a:t>Threat Assessment and Safe and Supportive School Program and Team</a:t>
            </a:r>
          </a:p>
        </p:txBody>
      </p:sp>
      <p:sp>
        <p:nvSpPr>
          <p:cNvPr id="5" name="TextBox 4">
            <a:extLst>
              <a:ext uri="{FF2B5EF4-FFF2-40B4-BE49-F238E27FC236}">
                <a16:creationId xmlns:a16="http://schemas.microsoft.com/office/drawing/2014/main" id="{D1B78A63-AE44-1C2E-FE11-818CA853A7D5}"/>
              </a:ext>
            </a:extLst>
          </p:cNvPr>
          <p:cNvSpPr txBox="1"/>
          <p:nvPr/>
        </p:nvSpPr>
        <p:spPr>
          <a:xfrm>
            <a:off x="821473" y="4589657"/>
            <a:ext cx="559140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1A1A1A"/>
                </a:solidFill>
                <a:latin typeface="system-ui"/>
              </a:rPr>
              <a:t>Educ. Code Section 25.036</a:t>
            </a:r>
            <a:br>
              <a:rPr lang="en-US" b="1">
                <a:solidFill>
                  <a:srgbClr val="1A1A1A"/>
                </a:solidFill>
                <a:latin typeface="system-ui"/>
              </a:rPr>
            </a:br>
            <a:r>
              <a:rPr lang="en-US">
                <a:solidFill>
                  <a:srgbClr val="1A1A1A"/>
                </a:solidFill>
                <a:latin typeface="system-ui"/>
              </a:rPr>
              <a:t>Transfer of Student</a:t>
            </a:r>
          </a:p>
        </p:txBody>
      </p:sp>
      <p:sp>
        <p:nvSpPr>
          <p:cNvPr id="6" name="TextBox 5">
            <a:extLst>
              <a:ext uri="{FF2B5EF4-FFF2-40B4-BE49-F238E27FC236}">
                <a16:creationId xmlns:a16="http://schemas.microsoft.com/office/drawing/2014/main" id="{97EC93A0-865D-28B2-60C5-BA636D69BB13}"/>
              </a:ext>
            </a:extLst>
          </p:cNvPr>
          <p:cNvSpPr txBox="1"/>
          <p:nvPr/>
        </p:nvSpPr>
        <p:spPr>
          <a:xfrm>
            <a:off x="1890132" y="5235498"/>
            <a:ext cx="994502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212529"/>
                </a:solidFill>
                <a:latin typeface="system-ui"/>
              </a:rPr>
              <a:t>(c) </a:t>
            </a:r>
            <a:r>
              <a:rPr lang="en-US">
                <a:solidFill>
                  <a:srgbClr val="212529"/>
                </a:solidFill>
                <a:latin typeface="system-ui"/>
              </a:rPr>
              <a:t>In the case of a transfer under this section, a child’s school district of residence shall provide the receiving district with the child’s disciplinary record and any threat assessment involving the child’s behavior conducted under Section </a:t>
            </a:r>
            <a:r>
              <a:rPr lang="en-US">
                <a:latin typeface="system-ui"/>
                <a:hlinkClick r:id="rId2"/>
              </a:rPr>
              <a:t>37.115 (Threat Assessment and Safe and Supportive School Program and Team)</a:t>
            </a:r>
            <a:r>
              <a:rPr lang="en-US">
                <a:solidFill>
                  <a:srgbClr val="212529"/>
                </a:solidFill>
                <a:latin typeface="system-ui"/>
              </a:rPr>
              <a:t>.</a:t>
            </a:r>
            <a:endParaRPr lang="en-US"/>
          </a:p>
        </p:txBody>
      </p:sp>
      <p:sp>
        <p:nvSpPr>
          <p:cNvPr id="7" name="TextBox 6">
            <a:extLst>
              <a:ext uri="{FF2B5EF4-FFF2-40B4-BE49-F238E27FC236}">
                <a16:creationId xmlns:a16="http://schemas.microsoft.com/office/drawing/2014/main" id="{0FBB9901-0C90-06F1-2C4A-4F0558617CE7}"/>
              </a:ext>
            </a:extLst>
          </p:cNvPr>
          <p:cNvSpPr txBox="1"/>
          <p:nvPr/>
        </p:nvSpPr>
        <p:spPr>
          <a:xfrm>
            <a:off x="1890133" y="1114193"/>
            <a:ext cx="9926442"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(f-1) </a:t>
            </a:r>
            <a:r>
              <a:rPr lang="en-US"/>
              <a:t>Before a team may conduct a threat assessment of a student, the team must notify the parent of or person standing in parental relation to the student regarding the assessment. In conducting the assessment, the team shall provide an opportunity for the parent or person to:</a:t>
            </a:r>
            <a:endParaRPr lang="en-US" b="1"/>
          </a:p>
          <a:p>
            <a:r>
              <a:rPr lang="en-US" b="1"/>
              <a:t>      (1) </a:t>
            </a:r>
            <a:r>
              <a:rPr lang="en-US"/>
              <a:t>participate in the assessment, either in person or remotely; </a:t>
            </a:r>
            <a:r>
              <a:rPr lang="en-US" b="1">
                <a:solidFill>
                  <a:srgbClr val="2A190B"/>
                </a:solidFill>
              </a:rPr>
              <a:t>and</a:t>
            </a:r>
            <a:endParaRPr lang="en-US"/>
          </a:p>
          <a:p>
            <a:r>
              <a:rPr lang="en-US" b="1"/>
              <a:t>      (2) </a:t>
            </a:r>
            <a:r>
              <a:rPr lang="en-US"/>
              <a:t>submit to the team information regarding the student.</a:t>
            </a:r>
          </a:p>
          <a:p>
            <a:endParaRPr lang="en-US"/>
          </a:p>
          <a:p>
            <a:r>
              <a:rPr lang="en-US" b="1"/>
              <a:t>(f-2) </a:t>
            </a:r>
            <a:r>
              <a:rPr lang="en-US"/>
              <a:t>After completing a threat assessment of a student, the team shall provide to the parent of or person standing in parental relation to the student the </a:t>
            </a:r>
            <a:r>
              <a:rPr lang="en-US" b="1" i="1" u="sng"/>
              <a:t>team’s findings and conclusions</a:t>
            </a:r>
            <a:r>
              <a:rPr lang="en-US"/>
              <a:t> regarding the student.</a:t>
            </a:r>
          </a:p>
        </p:txBody>
      </p:sp>
      <p:sp>
        <p:nvSpPr>
          <p:cNvPr id="8" name="TextBox 7">
            <a:extLst>
              <a:ext uri="{FF2B5EF4-FFF2-40B4-BE49-F238E27FC236}">
                <a16:creationId xmlns:a16="http://schemas.microsoft.com/office/drawing/2014/main" id="{789D0228-0E17-377D-80FF-13083D0CF748}"/>
              </a:ext>
            </a:extLst>
          </p:cNvPr>
          <p:cNvSpPr txBox="1"/>
          <p:nvPr/>
        </p:nvSpPr>
        <p:spPr>
          <a:xfrm>
            <a:off x="1890132" y="3697558"/>
            <a:ext cx="9703418" cy="9465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212529"/>
                </a:solidFill>
                <a:latin typeface="system-ui"/>
              </a:rPr>
              <a:t>(j-1) </a:t>
            </a:r>
            <a:r>
              <a:rPr lang="en-US">
                <a:solidFill>
                  <a:srgbClr val="212529"/>
                </a:solidFill>
                <a:latin typeface="Aptos"/>
              </a:rPr>
              <a:t>Materials and information provided to or produced by a team during a threat assessment of a student under this section must be maintained in the student’s school record until the student’s 24th birthday.</a:t>
            </a:r>
            <a:endParaRPr lang="en-US">
              <a:latin typeface="Aptos"/>
            </a:endParaRPr>
          </a:p>
        </p:txBody>
      </p:sp>
    </p:spTree>
    <p:extLst>
      <p:ext uri="{BB962C8B-B14F-4D97-AF65-F5344CB8AC3E}">
        <p14:creationId xmlns:p14="http://schemas.microsoft.com/office/powerpoint/2010/main" val="20657355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14" ma:contentTypeDescription="Create a new document." ma:contentTypeScope="" ma:versionID="acd0262c3cecfea325db23c93f88613c">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96d3ba2171e376e637e1491a3712e691"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bjectDetectorVersions" minOccurs="0"/>
                <xsd:element ref="ns2:Note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Notes" ma:index="18" nillable="true" ma:displayName="Notes" ma:format="Dropdown" ma:internalName="Notes">
      <xsd:simpleType>
        <xsd:restriction base="dms:Text">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s xmlns="963efe96-9f3c-464d-8c8b-c76864a22ed0" xsi:nil="true"/>
  </documentManagement>
</p:properties>
</file>

<file path=customXml/itemProps1.xml><?xml version="1.0" encoding="utf-8"?>
<ds:datastoreItem xmlns:ds="http://schemas.openxmlformats.org/officeDocument/2006/customXml" ds:itemID="{E6E5A921-F8B0-4250-BA7D-6ED7886F8044}"/>
</file>

<file path=customXml/itemProps2.xml><?xml version="1.0" encoding="utf-8"?>
<ds:datastoreItem xmlns:ds="http://schemas.openxmlformats.org/officeDocument/2006/customXml" ds:itemID="{E47985CA-20AD-4314-BE34-4656BC4C9497}"/>
</file>

<file path=customXml/itemProps3.xml><?xml version="1.0" encoding="utf-8"?>
<ds:datastoreItem xmlns:ds="http://schemas.openxmlformats.org/officeDocument/2006/customXml" ds:itemID="{E7F5FF48-D9C6-47E6-B575-19EAB0B816DF}"/>
</file>

<file path=docProps/app.xml><?xml version="1.0" encoding="utf-8"?>
<Properties xmlns="http://schemas.openxmlformats.org/officeDocument/2006/extended-properties" xmlns:vt="http://schemas.openxmlformats.org/officeDocument/2006/docPropsVTypes">
  <Template>office theme</Template>
  <TotalTime>0</TotalTime>
  <Words>560</Words>
  <Application>Microsoft Office PowerPoint</Application>
  <PresentationFormat>Widescreen</PresentationFormat>
  <Paragraphs>161</Paragraphs>
  <Slides>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Aptos</vt:lpstr>
      <vt:lpstr>Aptos Display</vt:lpstr>
      <vt:lpstr>Arial</vt:lpstr>
      <vt:lpstr>Calibri</vt:lpstr>
      <vt:lpstr>Poppins</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Finley, James</cp:lastModifiedBy>
  <cp:revision>1</cp:revision>
  <dcterms:created xsi:type="dcterms:W3CDTF">2013-07-15T20:26:40Z</dcterms:created>
  <dcterms:modified xsi:type="dcterms:W3CDTF">2024-07-30T16:41:16Z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ies>
</file>