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44"/>
  </p:notesMasterIdLst>
  <p:sldIdLst>
    <p:sldId id="2145706919" r:id="rId5"/>
    <p:sldId id="2145706922" r:id="rId6"/>
    <p:sldId id="430" r:id="rId7"/>
    <p:sldId id="2145706971" r:id="rId8"/>
    <p:sldId id="2145706999" r:id="rId9"/>
    <p:sldId id="2145707025" r:id="rId10"/>
    <p:sldId id="1338" r:id="rId11"/>
    <p:sldId id="2145707023" r:id="rId12"/>
    <p:sldId id="2145706997" r:id="rId13"/>
    <p:sldId id="2145707027" r:id="rId14"/>
    <p:sldId id="2145707014" r:id="rId15"/>
    <p:sldId id="2145706973" r:id="rId16"/>
    <p:sldId id="2145707000" r:id="rId17"/>
    <p:sldId id="2145707001" r:id="rId18"/>
    <p:sldId id="2145707002" r:id="rId19"/>
    <p:sldId id="2145707003" r:id="rId20"/>
    <p:sldId id="2145706974" r:id="rId21"/>
    <p:sldId id="2145707029" r:id="rId22"/>
    <p:sldId id="1346" r:id="rId23"/>
    <p:sldId id="2145706977" r:id="rId24"/>
    <p:sldId id="2145707005" r:id="rId25"/>
    <p:sldId id="2145707004" r:id="rId26"/>
    <p:sldId id="2145706972" r:id="rId27"/>
    <p:sldId id="1341" r:id="rId28"/>
    <p:sldId id="2145707008" r:id="rId29"/>
    <p:sldId id="2145707009" r:id="rId30"/>
    <p:sldId id="2145707013" r:id="rId31"/>
    <p:sldId id="2145707007" r:id="rId32"/>
    <p:sldId id="2145707031" r:id="rId33"/>
    <p:sldId id="1342" r:id="rId34"/>
    <p:sldId id="2145707019" r:id="rId35"/>
    <p:sldId id="2145707017" r:id="rId36"/>
    <p:sldId id="2145707020" r:id="rId37"/>
    <p:sldId id="2145707022" r:id="rId38"/>
    <p:sldId id="2145706975" r:id="rId39"/>
    <p:sldId id="2145707021" r:id="rId40"/>
    <p:sldId id="2145706976" r:id="rId41"/>
    <p:sldId id="2145707006" r:id="rId42"/>
    <p:sldId id="214570696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9694E3F-7625-0E41-0F76-93E2A56F44A0}" name="Briggs, Connor" initials="" userId="S::Connor.Briggs@tea.texas.gov::885b7513-d3fa-4947-add1-efc2b24f04bd" providerId="AD"/>
  <p188:author id="{BF740E41-6A12-D1BD-EA7B-D1155DFB6DDF}" name="Linden, Edward" initials="" userId="S::Edward.Linden@tea.texas.gov::433a1750-097b-48bf-9475-b5c5f617220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654D06DD-B27E-90EE-3F72-3622EB25908E}"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Alfredo Salinas" initials="AS"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E58CFF-1010-4FA9-BF91-AD66BA6C0387}" v="78" dt="2024-03-07T23:54:05.1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1923423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327815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41163-0078 and 41163-0093 are examples of rules that changed because of the way the evaluation campus is now being collected.</a:t>
            </a:r>
          </a:p>
          <a:p>
            <a:endParaRPr lang="en-US">
              <a:solidFill>
                <a:srgbClr val="595959"/>
              </a:solidFill>
            </a:endParaRPr>
          </a:p>
          <a:p>
            <a:r>
              <a:rPr lang="en-US">
                <a:solidFill>
                  <a:srgbClr val="595959"/>
                </a:solidFill>
              </a:rPr>
              <a:t>40100-0017, 40110-0001, and 41163-0073 were removed as they should now be caught by L1 API errors.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28</a:t>
            </a:fld>
            <a:endParaRPr lang="en-US"/>
          </a:p>
        </p:txBody>
      </p:sp>
    </p:spTree>
    <p:extLst>
      <p:ext uri="{BB962C8B-B14F-4D97-AF65-F5344CB8AC3E}">
        <p14:creationId xmlns:p14="http://schemas.microsoft.com/office/powerpoint/2010/main" val="353164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41163-0078 and 41163-0093 are examples of rules that changed because of the way the evaluation campus is now being collected.</a:t>
            </a:r>
          </a:p>
          <a:p>
            <a:endParaRPr lang="en-US">
              <a:solidFill>
                <a:srgbClr val="595959"/>
              </a:solidFill>
            </a:endParaRPr>
          </a:p>
          <a:p>
            <a:r>
              <a:rPr lang="en-US">
                <a:solidFill>
                  <a:srgbClr val="595959"/>
                </a:solidFill>
              </a:rPr>
              <a:t>40100-0017, 40110-0001, and 41163-0073 were removed as they should now be caught by L1 API errors.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243718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2941725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3/11/2024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3/11/2024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3/11/2024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3/11/2024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3/11/2024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3/11/2024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3/11/2024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tealprod.tea.state.tx.us/tims/browse/TSDSKB-621" TargetMode="External"/><Relationship Id="rId7" Type="http://schemas.openxmlformats.org/officeDocument/2006/relationships/hyperlink" Target="https://tealprod.tea.state.tx.us/tims/browse/TSDSKB-650" TargetMode="External"/><Relationship Id="rId2" Type="http://schemas.openxmlformats.org/officeDocument/2006/relationships/hyperlink" Target="https://tealprod.tea.state.tx.us/tims/browse/TSDSKB-620" TargetMode="External"/><Relationship Id="rId1" Type="http://schemas.openxmlformats.org/officeDocument/2006/relationships/slideLayout" Target="../slideLayouts/slideLayout15.xml"/><Relationship Id="rId6" Type="http://schemas.openxmlformats.org/officeDocument/2006/relationships/hyperlink" Target="https://tealprod.tea.state.tx.us/tims/browse/TSDSKB-646" TargetMode="External"/><Relationship Id="rId5" Type="http://schemas.openxmlformats.org/officeDocument/2006/relationships/hyperlink" Target="https://tealprod.tea.state.tx.us/tims/browse/TSDSKB-645" TargetMode="External"/><Relationship Id="rId4" Type="http://schemas.openxmlformats.org/officeDocument/2006/relationships/hyperlink" Target="https://tealprod.tea.state.tx.us/tims/browse/TSDSKB-622"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texasstudentdatasystem.org/tsds/about/resources#KnownIssues" TargetMode="External"/><Relationship Id="rId3" Type="http://schemas.openxmlformats.org/officeDocument/2006/relationships/hyperlink" Target="https://www.texasstudentdatasystem.org/sites/texasstudentdatasystem.org/files/2024_2025_final_domains_0.pdf" TargetMode="External"/><Relationship Id="rId7" Type="http://schemas.openxmlformats.org/officeDocument/2006/relationships/hyperlink" Target="https://www.texasstudentdatasystem.org/sites/texasstudentdatasystem.org/files/2024-2025%20Submission%20Timeline.pdf" TargetMode="External"/><Relationship Id="rId12"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final-data-validation-rules.xlsx" TargetMode="External"/><Relationship Id="rId11" Type="http://schemas.openxmlformats.org/officeDocument/2006/relationships/hyperlink" Target="https://tealprod.tea.state.tx.us/TSDS/Support" TargetMode="External"/><Relationship Id="rId5" Type="http://schemas.openxmlformats.org/officeDocument/2006/relationships/hyperlink" Target="https://www.texasstudentdatasystem.org/sites/texasstudentdatasystem.org/files/2024-2025-final-descriptor-tables.pdf" TargetMode="External"/><Relationship Id="rId10" Type="http://schemas.openxmlformats.org/officeDocument/2006/relationships/hyperlink" Target="https://tea.texas.gov/academics/special-student-populations/review-and-support/early-childhood-transition" TargetMode="External"/><Relationship Id="rId4" Type="http://schemas.openxmlformats.org/officeDocument/2006/relationships/hyperlink" Target="https://www.texasstudentdatasystem.org/sites/texasstudentdatasystem.org/files/2024_2025_final_data_element_definitions_0.pdf" TargetMode="External"/><Relationship Id="rId9" Type="http://schemas.openxmlformats.org/officeDocument/2006/relationships/hyperlink" Target="https://tea.texas.gov/academics/special-student-populations/review-and-support/timely-initial-evaluation-child-fin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CHILD FIND</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596132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b="1">
                <a:solidFill>
                  <a:schemeClr val="bg2">
                    <a:lumMod val="50000"/>
                  </a:schemeClr>
                </a:solidFill>
              </a:rPr>
              <a:t>Delay Reasons </a:t>
            </a:r>
            <a:r>
              <a:rPr lang="en-US">
                <a:solidFill>
                  <a:schemeClr val="bg2">
                    <a:lumMod val="50000"/>
                  </a:schemeClr>
                </a:solidFill>
              </a:rPr>
              <a:t>will be split into two sections</a:t>
            </a:r>
          </a:p>
          <a:p>
            <a:pPr lvl="2">
              <a:buClr>
                <a:srgbClr val="F16038"/>
              </a:buClr>
            </a:pPr>
            <a:r>
              <a:rPr lang="en-US">
                <a:solidFill>
                  <a:schemeClr val="bg2">
                    <a:lumMod val="50000"/>
                  </a:schemeClr>
                </a:solidFill>
              </a:rPr>
              <a:t>Evaluation Delay Reasons</a:t>
            </a:r>
          </a:p>
          <a:p>
            <a:pPr lvl="2">
              <a:buClr>
                <a:srgbClr val="F16038"/>
              </a:buClr>
            </a:pPr>
            <a:r>
              <a:rPr lang="en-US">
                <a:solidFill>
                  <a:schemeClr val="bg2">
                    <a:lumMod val="50000"/>
                  </a:schemeClr>
                </a:solidFill>
              </a:rPr>
              <a:t>Eligibility Delay Reasons</a:t>
            </a:r>
          </a:p>
          <a:p>
            <a:pPr lvl="1">
              <a:buClr>
                <a:srgbClr val="F16038"/>
              </a:buClr>
            </a:pPr>
            <a:r>
              <a:rPr lang="en-US">
                <a:solidFill>
                  <a:schemeClr val="bg2">
                    <a:lumMod val="50000"/>
                  </a:schemeClr>
                </a:solidFill>
              </a:rPr>
              <a:t>The </a:t>
            </a:r>
            <a:r>
              <a:rPr lang="en-US" b="1">
                <a:solidFill>
                  <a:schemeClr val="bg2">
                    <a:lumMod val="50000"/>
                  </a:schemeClr>
                </a:solidFill>
              </a:rPr>
              <a:t>Total</a:t>
            </a:r>
            <a:r>
              <a:rPr lang="en-US">
                <a:solidFill>
                  <a:schemeClr val="bg2">
                    <a:lumMod val="50000"/>
                  </a:schemeClr>
                </a:solidFill>
              </a:rPr>
              <a:t> row will be split into two pieces for each section: </a:t>
            </a:r>
          </a:p>
          <a:p>
            <a:pPr lvl="2">
              <a:buClr>
                <a:srgbClr val="F16038"/>
              </a:buClr>
            </a:pPr>
            <a:r>
              <a:rPr lang="en-US">
                <a:solidFill>
                  <a:schemeClr val="bg2">
                    <a:lumMod val="50000"/>
                  </a:schemeClr>
                </a:solidFill>
              </a:rPr>
              <a:t>Total (In Compliance)</a:t>
            </a:r>
          </a:p>
          <a:p>
            <a:pPr lvl="3">
              <a:buClr>
                <a:srgbClr val="F16038"/>
              </a:buClr>
            </a:pPr>
            <a:r>
              <a:rPr lang="en-US">
                <a:solidFill>
                  <a:schemeClr val="bg2">
                    <a:lumMod val="50000"/>
                  </a:schemeClr>
                </a:solidFill>
              </a:rPr>
              <a:t>For </a:t>
            </a:r>
            <a:r>
              <a:rPr lang="en-US" b="1">
                <a:solidFill>
                  <a:schemeClr val="bg2">
                    <a:lumMod val="50000"/>
                  </a:schemeClr>
                </a:solidFill>
              </a:rPr>
              <a:t>Evaluation Delay Reasons</a:t>
            </a:r>
            <a:r>
              <a:rPr lang="en-US">
                <a:solidFill>
                  <a:schemeClr val="bg2">
                    <a:lumMod val="50000"/>
                  </a:schemeClr>
                </a:solidFill>
              </a:rPr>
              <a:t>, this will include EVALUATION-DELAY-REASON codes equal to </a:t>
            </a:r>
            <a:r>
              <a:rPr lang="en-US" b="1">
                <a:solidFill>
                  <a:schemeClr val="bg2">
                    <a:lumMod val="50000"/>
                  </a:schemeClr>
                </a:solidFill>
              </a:rPr>
              <a:t>‘05’ and ‘07’</a:t>
            </a:r>
            <a:r>
              <a:rPr lang="en-US">
                <a:solidFill>
                  <a:schemeClr val="bg2">
                    <a:lumMod val="50000"/>
                  </a:schemeClr>
                </a:solidFill>
              </a:rPr>
              <a:t>.</a:t>
            </a:r>
          </a:p>
          <a:p>
            <a:pPr lvl="3">
              <a:buClr>
                <a:srgbClr val="F16038"/>
              </a:buClr>
            </a:pPr>
            <a:r>
              <a:rPr lang="en-US">
                <a:solidFill>
                  <a:schemeClr val="bg2">
                    <a:lumMod val="50000"/>
                  </a:schemeClr>
                </a:solidFill>
              </a:rPr>
              <a:t>For </a:t>
            </a:r>
            <a:r>
              <a:rPr lang="en-US" b="1">
                <a:solidFill>
                  <a:schemeClr val="bg2">
                    <a:lumMod val="50000"/>
                  </a:schemeClr>
                </a:solidFill>
              </a:rPr>
              <a:t>Eligibility Delay Reasons</a:t>
            </a:r>
            <a:r>
              <a:rPr lang="en-US">
                <a:solidFill>
                  <a:schemeClr val="bg2">
                    <a:lumMod val="50000"/>
                  </a:schemeClr>
                </a:solidFill>
              </a:rPr>
              <a:t>, this will include ELIGIBILITY-DELAY-REASON codes equal to </a:t>
            </a:r>
            <a:r>
              <a:rPr lang="en-US" b="1">
                <a:solidFill>
                  <a:schemeClr val="bg2">
                    <a:lumMod val="50000"/>
                  </a:schemeClr>
                </a:solidFill>
              </a:rPr>
              <a:t>’05 and ’07’</a:t>
            </a:r>
            <a:r>
              <a:rPr lang="en-US">
                <a:solidFill>
                  <a:schemeClr val="bg2">
                    <a:lumMod val="50000"/>
                  </a:schemeClr>
                </a:solidFill>
              </a:rPr>
              <a:t>.</a:t>
            </a:r>
          </a:p>
          <a:p>
            <a:pPr lvl="2">
              <a:buClr>
                <a:srgbClr val="F16038"/>
              </a:buClr>
            </a:pPr>
            <a:r>
              <a:rPr lang="en-US">
                <a:solidFill>
                  <a:schemeClr val="bg2">
                    <a:lumMod val="50000"/>
                  </a:schemeClr>
                </a:solidFill>
              </a:rPr>
              <a:t>Total (Out of Compliance)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CHF0-100-004 SPPI-12 Aggregate Report. The Evaluation Delay Reasons and the Eligibility Delay Reasons have been highlighted to show their updates. Additionally, the Total (In Compliance) and Total (Out of Compliance) rows have been highlighted in each of the two sections to indicate they are new.">
            <a:extLst>
              <a:ext uri="{FF2B5EF4-FFF2-40B4-BE49-F238E27FC236}">
                <a16:creationId xmlns:a16="http://schemas.microsoft.com/office/drawing/2014/main" id="{0DF77F7E-7D5B-57C4-83C5-8B5A607B6DEE}"/>
              </a:ext>
            </a:extLst>
          </p:cNvPr>
          <p:cNvPicPr>
            <a:picLocks noChangeAspect="1"/>
          </p:cNvPicPr>
          <p:nvPr/>
        </p:nvPicPr>
        <p:blipFill>
          <a:blip r:embed="rId2"/>
          <a:stretch>
            <a:fillRect/>
          </a:stretch>
        </p:blipFill>
        <p:spPr>
          <a:xfrm>
            <a:off x="6769668" y="1052945"/>
            <a:ext cx="4686668" cy="4662216"/>
          </a:xfrm>
          <a:prstGeom prst="rect">
            <a:avLst/>
          </a:prstGeom>
        </p:spPr>
      </p:pic>
    </p:spTree>
    <p:extLst>
      <p:ext uri="{BB962C8B-B14F-4D97-AF65-F5344CB8AC3E}">
        <p14:creationId xmlns:p14="http://schemas.microsoft.com/office/powerpoint/2010/main" val="1630268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validation rules will be updated in the Core application on </a:t>
            </a:r>
            <a:r>
              <a:rPr lang="en-US" b="1">
                <a:solidFill>
                  <a:schemeClr val="bg2">
                    <a:lumMod val="50000"/>
                  </a:schemeClr>
                </a:solidFill>
              </a:rPr>
              <a:t>March 22, 2024</a:t>
            </a:r>
            <a:r>
              <a:rPr lang="en-US">
                <a:solidFill>
                  <a:schemeClr val="bg2">
                    <a:lumMod val="50000"/>
                  </a:schemeClr>
                </a:solidFill>
              </a:rPr>
              <a:t>, to account for the SPPI-11 Eligibility Determination calculation change:</a:t>
            </a:r>
          </a:p>
          <a:p>
            <a:pPr lvl="1">
              <a:buClr>
                <a:srgbClr val="F16038"/>
              </a:buClr>
            </a:pPr>
            <a:r>
              <a:rPr lang="en-US" b="1">
                <a:solidFill>
                  <a:schemeClr val="bg2">
                    <a:lumMod val="50000"/>
                  </a:schemeClr>
                </a:solidFill>
              </a:rPr>
              <a:t>41163-0089</a:t>
            </a:r>
            <a:r>
              <a:rPr lang="en-US">
                <a:solidFill>
                  <a:schemeClr val="bg2">
                    <a:lumMod val="50000"/>
                  </a:schemeClr>
                </a:solidFill>
              </a:rPr>
              <a:t> – If SPPI-11 Eligibility Determination Compliance (calculated value) is "Y", then ELIGIBILITY-DELAY-REASON must be either not reported</a:t>
            </a:r>
            <a:r>
              <a:rPr lang="en-US" strike="sngStrike">
                <a:solidFill>
                  <a:srgbClr val="FF0000"/>
                </a:solidFill>
              </a:rPr>
              <a:t>, "05",</a:t>
            </a:r>
            <a:r>
              <a:rPr lang="en-US">
                <a:solidFill>
                  <a:srgbClr val="FF0000"/>
                </a:solidFill>
              </a:rPr>
              <a:t> </a:t>
            </a:r>
            <a:r>
              <a:rPr lang="en-US">
                <a:solidFill>
                  <a:schemeClr val="bg2">
                    <a:lumMod val="50000"/>
                  </a:schemeClr>
                </a:solidFill>
              </a:rPr>
              <a:t>or "07".</a:t>
            </a:r>
            <a:endParaRPr lang="en-US">
              <a:solidFill>
                <a:schemeClr val="bg2">
                  <a:lumMod val="50000"/>
                </a:schemeClr>
              </a:solidFill>
              <a:cs typeface="Calibri"/>
            </a:endParaRPr>
          </a:p>
          <a:p>
            <a:pPr lvl="1">
              <a:buClr>
                <a:srgbClr val="F16038"/>
              </a:buClr>
            </a:pPr>
            <a:r>
              <a:rPr lang="en-US" b="1">
                <a:solidFill>
                  <a:schemeClr val="bg2">
                    <a:lumMod val="50000"/>
                  </a:schemeClr>
                </a:solidFill>
              </a:rPr>
              <a:t>41163-0090</a:t>
            </a:r>
            <a:r>
              <a:rPr lang="en-US">
                <a:solidFill>
                  <a:schemeClr val="bg2">
                    <a:lumMod val="50000"/>
                  </a:schemeClr>
                </a:solidFill>
              </a:rPr>
              <a:t> – If SPPI-11 Eligibility Determination Compliance (calculated value) is "N", then ELIGIBILITY-DELAY-REASON must be reported and must not be </a:t>
            </a:r>
            <a:r>
              <a:rPr lang="en-US" strike="sngStrike">
                <a:solidFill>
                  <a:srgbClr val="FF0000"/>
                </a:solidFill>
              </a:rPr>
              <a:t>"05" or </a:t>
            </a:r>
            <a:r>
              <a:rPr lang="en-US">
                <a:solidFill>
                  <a:schemeClr val="bg2">
                    <a:lumMod val="50000"/>
                  </a:schemeClr>
                </a:solidFill>
              </a:rPr>
              <a:t>"07".</a:t>
            </a:r>
            <a:endParaRPr lang="en-US">
              <a:solidFill>
                <a:schemeClr val="bg2">
                  <a:lumMod val="50000"/>
                </a:schemeClr>
              </a:solidFill>
              <a:cs typeface="Calibri"/>
            </a:endParaRPr>
          </a:p>
          <a:p>
            <a:pPr>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These changes will be updated in TEDS for the </a:t>
            </a:r>
            <a:r>
              <a:rPr lang="en-US" b="1">
                <a:solidFill>
                  <a:schemeClr val="bg2">
                    <a:lumMod val="50000"/>
                  </a:schemeClr>
                </a:solidFill>
              </a:rPr>
              <a:t>2024-2025</a:t>
            </a:r>
            <a:r>
              <a:rPr lang="en-US">
                <a:solidFill>
                  <a:schemeClr val="bg2">
                    <a:lumMod val="50000"/>
                  </a:schemeClr>
                </a:solidFill>
              </a:rPr>
              <a:t> school year.</a:t>
            </a:r>
            <a:endParaRPr lang="en-US">
              <a:solidFill>
                <a:schemeClr val="bg2">
                  <a:lumMod val="50000"/>
                </a:schemeClr>
              </a:solidFill>
              <a:cs typeface="Calibri"/>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334430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2023-2024 Data Element Changes</a:t>
            </a:r>
          </a:p>
          <a:p>
            <a:pPr lvl="1">
              <a:buClr>
                <a:srgbClr val="F16038"/>
              </a:buClr>
            </a:pPr>
            <a:r>
              <a:rPr lang="en-US" b="1">
                <a:solidFill>
                  <a:schemeClr val="bg2">
                    <a:lumMod val="50000"/>
                  </a:schemeClr>
                </a:solidFill>
              </a:rPr>
              <a:t>ORIGINAL-ECI-SERVICES-DATE (E1737)</a:t>
            </a:r>
            <a:r>
              <a:rPr lang="en-US">
                <a:solidFill>
                  <a:schemeClr val="bg2">
                    <a:lumMod val="50000"/>
                  </a:schemeClr>
                </a:solidFill>
              </a:rPr>
              <a:t>	</a:t>
            </a:r>
          </a:p>
          <a:p>
            <a:pPr lvl="2">
              <a:buClr>
                <a:srgbClr val="F16038"/>
              </a:buClr>
            </a:pPr>
            <a:r>
              <a:rPr lang="en-US">
                <a:solidFill>
                  <a:schemeClr val="bg2">
                    <a:lumMod val="50000"/>
                  </a:schemeClr>
                </a:solidFill>
              </a:rPr>
              <a:t>Replaced EFFECTIVE-DATE and EARLY-CHILDHOOD-INTERV-IND-CODE.</a:t>
            </a:r>
          </a:p>
          <a:p>
            <a:pPr lvl="2">
              <a:buClr>
                <a:srgbClr val="F16038"/>
              </a:buClr>
            </a:pPr>
            <a:r>
              <a:rPr lang="en-US">
                <a:solidFill>
                  <a:schemeClr val="bg2">
                    <a:lumMod val="50000"/>
                  </a:schemeClr>
                </a:solidFill>
              </a:rPr>
              <a:t>Only reported for children receiving early childhood intervention (ECI) services.</a:t>
            </a:r>
          </a:p>
          <a:p>
            <a:pPr lvl="3">
              <a:buClr>
                <a:srgbClr val="F16038"/>
              </a:buClr>
            </a:pPr>
            <a:r>
              <a:rPr lang="en-US">
                <a:solidFill>
                  <a:schemeClr val="bg2">
                    <a:lumMod val="50000"/>
                  </a:schemeClr>
                </a:solidFill>
              </a:rPr>
              <a:t>Date must come </a:t>
            </a:r>
            <a:r>
              <a:rPr lang="en-US" b="1">
                <a:solidFill>
                  <a:schemeClr val="bg2">
                    <a:lumMod val="50000"/>
                  </a:schemeClr>
                </a:solidFill>
              </a:rPr>
              <a:t>before child’s 3</a:t>
            </a:r>
            <a:r>
              <a:rPr lang="en-US" b="1" baseline="30000">
                <a:solidFill>
                  <a:schemeClr val="bg2">
                    <a:lumMod val="50000"/>
                  </a:schemeClr>
                </a:solidFill>
              </a:rPr>
              <a:t>rd</a:t>
            </a:r>
            <a:r>
              <a:rPr lang="en-US" b="1">
                <a:solidFill>
                  <a:schemeClr val="bg2">
                    <a:lumMod val="50000"/>
                  </a:schemeClr>
                </a:solidFill>
              </a:rPr>
              <a:t> birthday</a:t>
            </a:r>
            <a:r>
              <a:rPr lang="en-US">
                <a:solidFill>
                  <a:schemeClr val="bg2">
                    <a:lumMod val="50000"/>
                  </a:schemeClr>
                </a:solidFill>
              </a:rPr>
              <a:t>.</a:t>
            </a:r>
          </a:p>
          <a:p>
            <a:pPr lvl="3">
              <a:buClr>
                <a:srgbClr val="F16038"/>
              </a:buClr>
            </a:pPr>
            <a:r>
              <a:rPr lang="en-US">
                <a:solidFill>
                  <a:schemeClr val="bg2">
                    <a:lumMod val="50000"/>
                  </a:schemeClr>
                </a:solidFill>
              </a:rPr>
              <a:t>Memorandum of Understanding (MOU) between ECI providers and LEAs has been updated to where this date </a:t>
            </a:r>
            <a:r>
              <a:rPr lang="en-US" b="1">
                <a:solidFill>
                  <a:schemeClr val="bg2">
                    <a:lumMod val="50000"/>
                  </a:schemeClr>
                </a:solidFill>
              </a:rPr>
              <a:t>must be supplied </a:t>
            </a:r>
            <a:r>
              <a:rPr lang="en-US">
                <a:solidFill>
                  <a:schemeClr val="bg2">
                    <a:lumMod val="50000"/>
                  </a:schemeClr>
                </a:solidFill>
              </a:rPr>
              <a:t>by the ECI provider.</a:t>
            </a:r>
          </a:p>
          <a:p>
            <a:pPr lvl="2">
              <a:buClr>
                <a:srgbClr val="F16038"/>
              </a:buClr>
            </a:pPr>
            <a:r>
              <a:rPr lang="en-US">
                <a:solidFill>
                  <a:schemeClr val="bg2">
                    <a:lumMod val="50000"/>
                  </a:schemeClr>
                </a:solidFill>
              </a:rPr>
              <a:t>Children reported with a date </a:t>
            </a:r>
            <a:r>
              <a:rPr lang="en-US" b="1">
                <a:solidFill>
                  <a:schemeClr val="bg2">
                    <a:lumMod val="50000"/>
                  </a:schemeClr>
                </a:solidFill>
              </a:rPr>
              <a:t>less than 90 days </a:t>
            </a:r>
            <a:r>
              <a:rPr lang="en-US">
                <a:solidFill>
                  <a:schemeClr val="bg2">
                    <a:lumMod val="50000"/>
                  </a:schemeClr>
                </a:solidFill>
              </a:rPr>
              <a:t>before their 3</a:t>
            </a:r>
            <a:r>
              <a:rPr lang="en-US" baseline="30000">
                <a:solidFill>
                  <a:schemeClr val="bg2">
                    <a:lumMod val="50000"/>
                  </a:schemeClr>
                </a:solidFill>
              </a:rPr>
              <a:t>rd</a:t>
            </a:r>
            <a:r>
              <a:rPr lang="en-US">
                <a:solidFill>
                  <a:schemeClr val="bg2">
                    <a:lumMod val="50000"/>
                  </a:schemeClr>
                </a:solidFill>
              </a:rPr>
              <a:t> birthday will have their compliance calculated through the </a:t>
            </a:r>
            <a:r>
              <a:rPr lang="en-US" b="1">
                <a:solidFill>
                  <a:schemeClr val="bg2">
                    <a:lumMod val="50000"/>
                  </a:schemeClr>
                </a:solidFill>
              </a:rPr>
              <a:t>SPPI-11</a:t>
            </a:r>
            <a:r>
              <a:rPr lang="en-US">
                <a:solidFill>
                  <a:schemeClr val="bg2">
                    <a:lumMod val="50000"/>
                  </a:schemeClr>
                </a:solidFill>
              </a:rPr>
              <a:t> timeline.</a:t>
            </a:r>
          </a:p>
          <a:p>
            <a:pPr lvl="3">
              <a:buClr>
                <a:srgbClr val="F16038"/>
              </a:buClr>
            </a:pPr>
            <a:r>
              <a:rPr lang="en-US">
                <a:solidFill>
                  <a:schemeClr val="bg2">
                    <a:lumMod val="50000"/>
                  </a:schemeClr>
                </a:solidFill>
              </a:rPr>
              <a:t>CHF0-100-002 </a:t>
            </a:r>
            <a:r>
              <a:rPr lang="en-US" i="1">
                <a:solidFill>
                  <a:schemeClr val="bg2">
                    <a:lumMod val="50000"/>
                  </a:schemeClr>
                </a:solidFill>
              </a:rPr>
              <a:t>SPPI-12 Student Compliance Report</a:t>
            </a:r>
            <a:r>
              <a:rPr lang="en-US">
                <a:solidFill>
                  <a:schemeClr val="bg2">
                    <a:lumMod val="50000"/>
                  </a:schemeClr>
                </a:solidFill>
              </a:rPr>
              <a:t> – review the ‘Calc Days </a:t>
            </a:r>
            <a:r>
              <a:rPr lang="en-US" err="1">
                <a:solidFill>
                  <a:schemeClr val="bg2">
                    <a:lumMod val="50000"/>
                  </a:schemeClr>
                </a:solidFill>
              </a:rPr>
              <a:t>Til</a:t>
            </a:r>
            <a:r>
              <a:rPr lang="en-US">
                <a:solidFill>
                  <a:schemeClr val="bg2">
                    <a:lumMod val="50000"/>
                  </a:schemeClr>
                </a:solidFill>
              </a:rPr>
              <a:t> 3</a:t>
            </a:r>
            <a:r>
              <a:rPr lang="en-US" baseline="30000">
                <a:solidFill>
                  <a:schemeClr val="bg2">
                    <a:lumMod val="50000"/>
                  </a:schemeClr>
                </a:solidFill>
              </a:rPr>
              <a:t>rd</a:t>
            </a:r>
            <a:r>
              <a:rPr lang="en-US">
                <a:solidFill>
                  <a:schemeClr val="bg2">
                    <a:lumMod val="50000"/>
                  </a:schemeClr>
                </a:solidFill>
              </a:rPr>
              <a:t> </a:t>
            </a:r>
            <a:r>
              <a:rPr lang="en-US" err="1">
                <a:solidFill>
                  <a:schemeClr val="bg2">
                    <a:lumMod val="50000"/>
                  </a:schemeClr>
                </a:solidFill>
              </a:rPr>
              <a:t>Bday</a:t>
            </a:r>
            <a:r>
              <a:rPr lang="en-US">
                <a:solidFill>
                  <a:schemeClr val="bg2">
                    <a:lumMod val="50000"/>
                  </a:schemeClr>
                </a:solidFill>
              </a:rPr>
              <a:t> Count’ column on this report.</a:t>
            </a:r>
          </a:p>
          <a:p>
            <a:pPr lvl="3">
              <a:buClr>
                <a:srgbClr val="F16038"/>
              </a:buClr>
            </a:pPr>
            <a:r>
              <a:rPr lang="en-US">
                <a:solidFill>
                  <a:schemeClr val="bg2">
                    <a:lumMod val="50000"/>
                  </a:schemeClr>
                </a:solidFill>
              </a:rPr>
              <a:t>These children will show up on both the CHF0-100-001 and CHF0-100-002 reports and will also be counted in both the CHF0-100-003 and CHF0-100-004 reports.</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159068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b="1">
                <a:solidFill>
                  <a:schemeClr val="bg2">
                    <a:lumMod val="50000"/>
                  </a:schemeClr>
                </a:solidFill>
              </a:rPr>
              <a:t>CONSENT-TO-EVALUATION-RECEIVED-DATE (E1738)</a:t>
            </a:r>
          </a:p>
          <a:p>
            <a:pPr lvl="2">
              <a:buClr>
                <a:srgbClr val="F16038"/>
              </a:buClr>
            </a:pPr>
            <a:r>
              <a:rPr lang="en-US">
                <a:solidFill>
                  <a:schemeClr val="bg2">
                    <a:lumMod val="50000"/>
                  </a:schemeClr>
                </a:solidFill>
              </a:rPr>
              <a:t>Replaced PARENTAL-CONSENT-DATE</a:t>
            </a:r>
          </a:p>
          <a:p>
            <a:pPr lvl="2">
              <a:buClr>
                <a:srgbClr val="F16038"/>
              </a:buClr>
            </a:pPr>
            <a:r>
              <a:rPr lang="en-US">
                <a:solidFill>
                  <a:schemeClr val="bg2">
                    <a:lumMod val="50000"/>
                  </a:schemeClr>
                </a:solidFill>
              </a:rPr>
              <a:t>Guidance changes</a:t>
            </a:r>
          </a:p>
          <a:p>
            <a:pPr lvl="3">
              <a:buClr>
                <a:srgbClr val="F16038"/>
              </a:buClr>
            </a:pPr>
            <a:r>
              <a:rPr lang="en-US">
                <a:solidFill>
                  <a:schemeClr val="bg2">
                    <a:lumMod val="50000"/>
                  </a:schemeClr>
                </a:solidFill>
              </a:rPr>
              <a:t>Report the </a:t>
            </a:r>
            <a:r>
              <a:rPr lang="en-US" b="1">
                <a:solidFill>
                  <a:schemeClr val="bg2">
                    <a:lumMod val="50000"/>
                  </a:schemeClr>
                </a:solidFill>
              </a:rPr>
              <a:t>actual date </a:t>
            </a:r>
            <a:r>
              <a:rPr lang="en-US">
                <a:solidFill>
                  <a:schemeClr val="bg2">
                    <a:lumMod val="50000"/>
                  </a:schemeClr>
                </a:solidFill>
              </a:rPr>
              <a:t>the written consent was received by the LEA, not the next instructional date as was the guidance with the previous data element.</a:t>
            </a:r>
          </a:p>
          <a:p>
            <a:pPr lvl="3">
              <a:buClr>
                <a:srgbClr val="F16038"/>
              </a:buClr>
            </a:pPr>
            <a:r>
              <a:rPr lang="en-US">
                <a:solidFill>
                  <a:schemeClr val="bg2">
                    <a:lumMod val="50000"/>
                  </a:schemeClr>
                </a:solidFill>
              </a:rPr>
              <a:t>No longer need to back-date consent received during the summer months.</a:t>
            </a:r>
          </a:p>
          <a:p>
            <a:pPr lvl="1">
              <a:buClr>
                <a:srgbClr val="F16038"/>
              </a:buClr>
            </a:pPr>
            <a:r>
              <a:rPr lang="en-US" b="1">
                <a:solidFill>
                  <a:schemeClr val="bg2">
                    <a:lumMod val="50000"/>
                  </a:schemeClr>
                </a:solidFill>
              </a:rPr>
              <a:t>ECI-TRANSITION-CONFERENCE-DATE (E1713)</a:t>
            </a:r>
          </a:p>
          <a:p>
            <a:pPr lvl="2">
              <a:buClr>
                <a:srgbClr val="F16038"/>
              </a:buClr>
            </a:pPr>
            <a:r>
              <a:rPr lang="en-US">
                <a:solidFill>
                  <a:schemeClr val="bg2">
                    <a:lumMod val="50000"/>
                  </a:schemeClr>
                </a:solidFill>
              </a:rPr>
              <a:t>Only reported for children receiving ECI services.</a:t>
            </a:r>
          </a:p>
          <a:p>
            <a:pPr lvl="2">
              <a:buClr>
                <a:srgbClr val="F16038"/>
              </a:buClr>
            </a:pPr>
            <a:r>
              <a:rPr lang="en-US" b="1">
                <a:solidFill>
                  <a:schemeClr val="bg2">
                    <a:lumMod val="50000"/>
                  </a:schemeClr>
                </a:solidFill>
              </a:rPr>
              <a:t>No longer mandatory. </a:t>
            </a:r>
            <a:r>
              <a:rPr lang="en-US">
                <a:solidFill>
                  <a:schemeClr val="bg2">
                    <a:lumMod val="50000"/>
                  </a:schemeClr>
                </a:solidFill>
              </a:rPr>
              <a:t>This</a:t>
            </a:r>
            <a:r>
              <a:rPr lang="en-US" b="1">
                <a:solidFill>
                  <a:schemeClr val="bg2">
                    <a:lumMod val="50000"/>
                  </a:schemeClr>
                </a:solidFill>
              </a:rPr>
              <a:t> </a:t>
            </a:r>
            <a:r>
              <a:rPr lang="en-US">
                <a:solidFill>
                  <a:schemeClr val="bg2">
                    <a:lumMod val="50000"/>
                  </a:schemeClr>
                </a:solidFill>
              </a:rPr>
              <a:t>does not need to be reported if the parent opted out of the transition conference.</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51026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237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2023-2024 Rule Changes</a:t>
            </a:r>
          </a:p>
          <a:p>
            <a:pPr marL="0" indent="0">
              <a:buClr>
                <a:srgbClr val="F16038"/>
              </a:buClr>
              <a:buNone/>
            </a:pPr>
            <a:r>
              <a:rPr lang="en-US">
                <a:solidFill>
                  <a:schemeClr val="bg2">
                    <a:lumMod val="50000"/>
                  </a:schemeClr>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validation rule information from TEDS for the 2023-2024 school year for rule numbers 41163-0097, 41163-0098, 41163-0099, and 41163-0100.">
            <a:extLst>
              <a:ext uri="{FF2B5EF4-FFF2-40B4-BE49-F238E27FC236}">
                <a16:creationId xmlns:a16="http://schemas.microsoft.com/office/drawing/2014/main" id="{14A87241-5973-AC91-A88E-9B5F5271D352}"/>
              </a:ext>
            </a:extLst>
          </p:cNvPr>
          <p:cNvPicPr>
            <a:picLocks noChangeAspect="1"/>
          </p:cNvPicPr>
          <p:nvPr/>
        </p:nvPicPr>
        <p:blipFill>
          <a:blip r:embed="rId2"/>
          <a:stretch>
            <a:fillRect/>
          </a:stretch>
        </p:blipFill>
        <p:spPr>
          <a:xfrm>
            <a:off x="436989" y="1961665"/>
            <a:ext cx="11318019" cy="3214724"/>
          </a:xfrm>
          <a:prstGeom prst="rect">
            <a:avLst/>
          </a:prstGeom>
        </p:spPr>
      </p:pic>
    </p:spTree>
    <p:extLst>
      <p:ext uri="{BB962C8B-B14F-4D97-AF65-F5344CB8AC3E}">
        <p14:creationId xmlns:p14="http://schemas.microsoft.com/office/powerpoint/2010/main" val="3224670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CHF0-100-005 </a:t>
            </a:r>
            <a:r>
              <a:rPr lang="en-US" i="1">
                <a:solidFill>
                  <a:schemeClr val="bg2">
                    <a:lumMod val="50000"/>
                  </a:schemeClr>
                </a:solidFill>
              </a:rPr>
              <a:t>SPPI-11 Calculations Report</a:t>
            </a:r>
          </a:p>
          <a:p>
            <a:pPr lvl="1">
              <a:buClr>
                <a:srgbClr val="F16038"/>
              </a:buClr>
            </a:pPr>
            <a:r>
              <a:rPr lang="en-US">
                <a:solidFill>
                  <a:schemeClr val="bg2">
                    <a:lumMod val="50000"/>
                  </a:schemeClr>
                </a:solidFill>
              </a:rPr>
              <a:t>The report is available to LEA users in </a:t>
            </a:r>
            <a:r>
              <a:rPr lang="en-US" b="1">
                <a:solidFill>
                  <a:schemeClr val="bg2">
                    <a:lumMod val="50000"/>
                  </a:schemeClr>
                </a:solidFill>
              </a:rPr>
              <a:t>CSV</a:t>
            </a:r>
            <a:r>
              <a:rPr lang="en-US">
                <a:solidFill>
                  <a:schemeClr val="bg2">
                    <a:lumMod val="50000"/>
                  </a:schemeClr>
                </a:solidFill>
              </a:rPr>
              <a:t> format only.</a:t>
            </a:r>
          </a:p>
          <a:p>
            <a:pPr lvl="1">
              <a:buClr>
                <a:srgbClr val="F16038"/>
              </a:buClr>
            </a:pPr>
            <a:r>
              <a:rPr lang="en-US">
                <a:solidFill>
                  <a:schemeClr val="bg2">
                    <a:lumMod val="50000"/>
                  </a:schemeClr>
                </a:solidFill>
              </a:rPr>
              <a:t>It displays all the intermediate </a:t>
            </a:r>
            <a:r>
              <a:rPr lang="en-US" b="1">
                <a:solidFill>
                  <a:schemeClr val="bg2">
                    <a:lumMod val="50000"/>
                  </a:schemeClr>
                </a:solidFill>
              </a:rPr>
              <a:t>calculations</a:t>
            </a:r>
            <a:r>
              <a:rPr lang="en-US">
                <a:solidFill>
                  <a:schemeClr val="bg2">
                    <a:lumMod val="50000"/>
                  </a:schemeClr>
                </a:solidFill>
              </a:rPr>
              <a:t> performed by the Core application that go into determining the SPPI-11 compliance.</a:t>
            </a:r>
          </a:p>
          <a:p>
            <a:pPr lvl="1">
              <a:buClr>
                <a:srgbClr val="F16038"/>
              </a:buClr>
            </a:pPr>
            <a:r>
              <a:rPr lang="en-US">
                <a:solidFill>
                  <a:schemeClr val="bg2">
                    <a:lumMod val="50000"/>
                  </a:schemeClr>
                </a:solidFill>
              </a:rPr>
              <a:t>Users can utilize the report in conjunction with the SPPI-11 compliance flowchart for troubleshooting student non-compliance issues.</a:t>
            </a:r>
          </a:p>
          <a:p>
            <a:pPr marL="457200" lvl="1" indent="0">
              <a:buClr>
                <a:srgbClr val="F16038"/>
              </a:buClr>
              <a:buNone/>
            </a:pPr>
            <a:endParaRPr lang="en-US">
              <a:solidFill>
                <a:schemeClr val="bg2">
                  <a:lumMod val="50000"/>
                </a:schemeClr>
              </a:solidFill>
            </a:endParaRPr>
          </a:p>
          <a:p>
            <a:pPr marL="457200" lvl="1" indent="0">
              <a:buClr>
                <a:srgbClr val="F16038"/>
              </a:buClr>
              <a:buNone/>
            </a:pPr>
            <a:r>
              <a:rPr lang="en-US">
                <a:solidFill>
                  <a:schemeClr val="bg2">
                    <a:lumMod val="50000"/>
                  </a:schemeClr>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15870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REMINDERS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50D33F6C-95A9-D849-B18F-C2833A1605D7}"/>
              </a:ext>
            </a:extLst>
          </p:cNvPr>
          <p:cNvSpPr txBox="1">
            <a:spLocks/>
          </p:cNvSpPr>
          <p:nvPr/>
        </p:nvSpPr>
        <p:spPr>
          <a:xfrm>
            <a:off x="535170" y="1152364"/>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600"/>
              </a:spcBef>
              <a:spcAft>
                <a:spcPts val="600"/>
              </a:spcAft>
              <a:buClr>
                <a:srgbClr val="F16038"/>
              </a:buClr>
            </a:pPr>
            <a:r>
              <a:rPr lang="en-US">
                <a:solidFill>
                  <a:srgbClr val="595959"/>
                </a:solidFill>
              </a:rPr>
              <a:t>Important columns to pay attention to:</a:t>
            </a:r>
          </a:p>
          <a:p>
            <a:pPr lvl="2">
              <a:lnSpc>
                <a:spcPct val="100000"/>
              </a:lnSpc>
              <a:spcBef>
                <a:spcPts val="600"/>
              </a:spcBef>
              <a:spcAft>
                <a:spcPts val="600"/>
              </a:spcAft>
              <a:buClr>
                <a:srgbClr val="F16038"/>
              </a:buClr>
            </a:pPr>
            <a:r>
              <a:rPr lang="en-US" i="1">
                <a:solidFill>
                  <a:srgbClr val="595959"/>
                </a:solidFill>
              </a:rPr>
              <a:t>Calc Days After Consent Count </a:t>
            </a:r>
            <a:r>
              <a:rPr lang="en-US">
                <a:solidFill>
                  <a:srgbClr val="595959"/>
                </a:solidFill>
              </a:rPr>
              <a:t>– indicates the number of instructional days remaining in the school year starting on the parental consent date. This is the first step in determining the compliance timeframe.</a:t>
            </a:r>
          </a:p>
          <a:p>
            <a:pPr lvl="2">
              <a:lnSpc>
                <a:spcPct val="100000"/>
              </a:lnSpc>
              <a:spcBef>
                <a:spcPts val="600"/>
              </a:spcBef>
              <a:spcAft>
                <a:spcPts val="600"/>
              </a:spcAft>
              <a:buClr>
                <a:srgbClr val="F16038"/>
              </a:buClr>
            </a:pPr>
            <a:r>
              <a:rPr lang="en-US" i="1">
                <a:solidFill>
                  <a:srgbClr val="595959"/>
                </a:solidFill>
              </a:rPr>
              <a:t>Calc Init Eval Cutoff Date</a:t>
            </a:r>
            <a:r>
              <a:rPr lang="en-US">
                <a:solidFill>
                  <a:srgbClr val="595959"/>
                </a:solidFill>
              </a:rPr>
              <a:t> – indicates the calculated compliance cutoff date (i.e., due date) for the initial evaluation. An evaluation reported after this date results in non-compliance. </a:t>
            </a:r>
          </a:p>
          <a:p>
            <a:pPr lvl="2">
              <a:lnSpc>
                <a:spcPct val="100000"/>
              </a:lnSpc>
              <a:spcBef>
                <a:spcPts val="600"/>
              </a:spcBef>
              <a:spcAft>
                <a:spcPts val="600"/>
              </a:spcAft>
              <a:buClr>
                <a:srgbClr val="F16038"/>
              </a:buClr>
            </a:pPr>
            <a:r>
              <a:rPr lang="en-US" i="1">
                <a:solidFill>
                  <a:srgbClr val="595959"/>
                </a:solidFill>
              </a:rPr>
              <a:t>Calc Day 30 After Init Eval Date</a:t>
            </a:r>
            <a:r>
              <a:rPr lang="en-US">
                <a:solidFill>
                  <a:srgbClr val="595959"/>
                </a:solidFill>
              </a:rPr>
              <a:t> – indicates the 30</a:t>
            </a:r>
            <a:r>
              <a:rPr lang="en-US" baseline="30000">
                <a:solidFill>
                  <a:srgbClr val="595959"/>
                </a:solidFill>
              </a:rPr>
              <a:t>th</a:t>
            </a:r>
            <a:r>
              <a:rPr lang="en-US">
                <a:solidFill>
                  <a:srgbClr val="595959"/>
                </a:solidFill>
              </a:rPr>
              <a:t> calendar date after the initial evaluation. Under most scenarios, this acts as the cutoff date for the eligibility determination (unless it falls during the summer). </a:t>
            </a:r>
            <a:endParaRPr lang="en-US" i="1">
              <a:solidFill>
                <a:srgbClr val="595959"/>
              </a:solidFill>
            </a:endParaRPr>
          </a:p>
          <a:p>
            <a:pPr lvl="1">
              <a:buClr>
                <a:srgbClr val="F16038"/>
              </a:buClr>
            </a:pPr>
            <a:endParaRPr lang="en-US">
              <a:solidFill>
                <a:schemeClr val="bg2">
                  <a:lumMod val="50000"/>
                </a:schemeClr>
              </a:solidFill>
            </a:endParaRPr>
          </a:p>
          <a:p>
            <a:pPr marL="457200" lvl="1" indent="0">
              <a:buClr>
                <a:srgbClr val="F16038"/>
              </a:buClr>
              <a:buNone/>
            </a:pPr>
            <a:r>
              <a:rPr lang="en-US">
                <a:solidFill>
                  <a:schemeClr val="bg2">
                    <a:lumMod val="50000"/>
                  </a:schemeClr>
                </a:solidFill>
              </a:rPr>
              <a:t>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2704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issues are tentatively scheduled to be resolved in the software release on </a:t>
            </a:r>
            <a:r>
              <a:rPr lang="en-US" b="1">
                <a:solidFill>
                  <a:schemeClr val="bg2">
                    <a:lumMod val="50000"/>
                  </a:schemeClr>
                </a:solidFill>
              </a:rPr>
              <a:t>March 22, 2024</a:t>
            </a:r>
            <a:r>
              <a:rPr lang="en-US">
                <a:solidFill>
                  <a:schemeClr val="bg2">
                    <a:lumMod val="50000"/>
                  </a:schemeClr>
                </a:solidFill>
              </a:rPr>
              <a:t>:</a:t>
            </a:r>
          </a:p>
          <a:p>
            <a:pPr lvl="1">
              <a:buClr>
                <a:srgbClr val="F16038"/>
              </a:buClr>
            </a:pPr>
            <a:r>
              <a:rPr lang="en-US">
                <a:solidFill>
                  <a:schemeClr val="bg2">
                    <a:lumMod val="50000"/>
                  </a:schemeClr>
                </a:solidFill>
              </a:rPr>
              <a:t>For the SPPI-11 Eligibility Determination compliance calculation, the system is calculating a compliance value of ‘Y’ when ELIGIBILITY-DELAY-REASON code ‘05’ is reported. This code is no longer considered an acceptable delay reason for SPPI-11 Eligibility Determination compliance calculations. LEAs who have reported this value will need to re-promote their data to Child Find once a fix has been released.</a:t>
            </a:r>
          </a:p>
          <a:p>
            <a:pPr lvl="1">
              <a:buClr>
                <a:srgbClr val="F16038"/>
              </a:buClr>
            </a:pPr>
            <a:endParaRPr lang="en-US">
              <a:solidFill>
                <a:schemeClr val="bg2">
                  <a:lumMod val="50000"/>
                </a:schemeClr>
              </a:solidFill>
            </a:endParaRPr>
          </a:p>
          <a:p>
            <a:pPr lvl="1">
              <a:buClr>
                <a:srgbClr val="F16038"/>
              </a:buClr>
            </a:pPr>
            <a:r>
              <a:rPr lang="en-US">
                <a:solidFill>
                  <a:schemeClr val="bg2">
                    <a:lumMod val="50000"/>
                  </a:schemeClr>
                </a:solidFill>
              </a:rPr>
              <a:t>The following validation rules are misfiring when ELIGIBILITY-DELAY-REASON code ‘05’ is reported.</a:t>
            </a:r>
          </a:p>
          <a:p>
            <a:pPr lvl="2">
              <a:buClr>
                <a:srgbClr val="F16038"/>
              </a:buClr>
            </a:pPr>
            <a:r>
              <a:rPr lang="en-US">
                <a:solidFill>
                  <a:schemeClr val="bg2">
                    <a:lumMod val="50000"/>
                  </a:schemeClr>
                </a:solidFill>
              </a:rPr>
              <a:t>41163-0089</a:t>
            </a:r>
          </a:p>
          <a:p>
            <a:pPr lvl="2">
              <a:buClr>
                <a:srgbClr val="F16038"/>
              </a:buClr>
            </a:pPr>
            <a:r>
              <a:rPr lang="en-US">
                <a:solidFill>
                  <a:schemeClr val="bg2">
                    <a:lumMod val="50000"/>
                  </a:schemeClr>
                </a:solidFill>
              </a:rPr>
              <a:t>41163-0090</a:t>
            </a: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1258670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237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issue will be resolved with an upcoming software release:</a:t>
            </a:r>
          </a:p>
          <a:p>
            <a:pPr lvl="1">
              <a:buClr>
                <a:srgbClr val="F16038"/>
              </a:buClr>
            </a:pPr>
            <a:r>
              <a:rPr lang="en-US">
                <a:solidFill>
                  <a:schemeClr val="bg2">
                    <a:lumMod val="50000"/>
                  </a:schemeClr>
                </a:solidFill>
              </a:rPr>
              <a:t>For the CHF0-100-004 </a:t>
            </a:r>
            <a:r>
              <a:rPr lang="en-US" i="1">
                <a:solidFill>
                  <a:schemeClr val="bg2">
                    <a:lumMod val="50000"/>
                  </a:schemeClr>
                </a:solidFill>
              </a:rPr>
              <a:t>SPPI-12 Aggregate Report</a:t>
            </a:r>
            <a:r>
              <a:rPr lang="en-US">
                <a:solidFill>
                  <a:schemeClr val="bg2">
                    <a:lumMod val="50000"/>
                  </a:schemeClr>
                </a:solidFill>
              </a:rPr>
              <a:t>, SPPI-12 Measurement Items (b), (c), and (d) do not include checks for ELIGIBILITY-DELAY-REASON codes. This caused the report to display incorrect counts for these three items, as well as an inaccurate measure of the ‘Percent of Children Determined Eligible Who Have an IEP Developed and Implemented by 3</a:t>
            </a:r>
            <a:r>
              <a:rPr lang="en-US" baseline="30000">
                <a:solidFill>
                  <a:schemeClr val="bg2">
                    <a:lumMod val="50000"/>
                  </a:schemeClr>
                </a:solidFill>
              </a:rPr>
              <a:t>rd</a:t>
            </a:r>
            <a:r>
              <a:rPr lang="en-US">
                <a:solidFill>
                  <a:schemeClr val="bg2">
                    <a:lumMod val="50000"/>
                  </a:schemeClr>
                </a:solidFill>
              </a:rPr>
              <a:t> Birthday’ and ‘Number of Children Determined Not in Compliance for SPPI-12’. </a:t>
            </a:r>
            <a:endParaRPr lang="en-US" i="1">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5743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185053419"/>
              </p:ext>
            </p:extLst>
          </p:nvPr>
        </p:nvGraphicFramePr>
        <p:xfrm>
          <a:off x="632178" y="1306688"/>
          <a:ext cx="10950222" cy="27432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eDM</a:t>
                      </a:r>
                    </a:p>
                  </a:txBody>
                  <a:tcPr/>
                </a:tc>
                <a:tc>
                  <a:txBody>
                    <a:bodyPr/>
                    <a:lstStyle/>
                    <a:p>
                      <a:r>
                        <a:rPr lang="en-US" sz="2400"/>
                        <a:t>August 7, 2023</a:t>
                      </a:r>
                    </a:p>
                  </a:txBody>
                  <a:tcPr/>
                </a:tc>
                <a:extLst>
                  <a:ext uri="{0D108BD9-81ED-4DB2-BD59-A6C34878D82A}">
                    <a16:rowId xmlns:a16="http://schemas.microsoft.com/office/drawing/2014/main" val="4075560472"/>
                  </a:ext>
                </a:extLst>
              </a:tr>
              <a:tr h="370840">
                <a:tc>
                  <a:txBody>
                    <a:bodyPr/>
                    <a:lstStyle/>
                    <a:p>
                      <a:r>
                        <a:rPr lang="en-US" sz="2400"/>
                        <a:t>Child Find ready for users to promote data</a:t>
                      </a:r>
                    </a:p>
                  </a:txBody>
                  <a:tcPr/>
                </a:tc>
                <a:tc>
                  <a:txBody>
                    <a:bodyPr/>
                    <a:lstStyle/>
                    <a:p>
                      <a:r>
                        <a:rPr lang="en-US" sz="2400"/>
                        <a:t>September 11, 2023</a:t>
                      </a:r>
                    </a:p>
                  </a:txBody>
                  <a:tcPr/>
                </a:tc>
                <a:extLst>
                  <a:ext uri="{0D108BD9-81ED-4DB2-BD59-A6C34878D82A}">
                    <a16:rowId xmlns:a16="http://schemas.microsoft.com/office/drawing/2014/main" val="1307355544"/>
                  </a:ext>
                </a:extLst>
              </a:tr>
              <a:tr h="370840">
                <a:tc>
                  <a:txBody>
                    <a:bodyPr/>
                    <a:lstStyle/>
                    <a:p>
                      <a:r>
                        <a:rPr lang="en-US" sz="2400"/>
                        <a:t>Child Find ready for users to complete</a:t>
                      </a:r>
                    </a:p>
                  </a:txBody>
                  <a:tcPr/>
                </a:tc>
                <a:tc>
                  <a:txBody>
                    <a:bodyPr/>
                    <a:lstStyle/>
                    <a:p>
                      <a:r>
                        <a:rPr lang="en-US" sz="2400"/>
                        <a:t>May 20, 2024</a:t>
                      </a:r>
                    </a:p>
                  </a:txBody>
                  <a:tcPr/>
                </a:tc>
                <a:extLst>
                  <a:ext uri="{0D108BD9-81ED-4DB2-BD59-A6C34878D82A}">
                    <a16:rowId xmlns:a16="http://schemas.microsoft.com/office/drawing/2014/main" val="4201605557"/>
                  </a:ext>
                </a:extLst>
              </a:tr>
              <a:tr h="370840">
                <a:tc>
                  <a:txBody>
                    <a:bodyPr/>
                    <a:lstStyle/>
                    <a:p>
                      <a:r>
                        <a:rPr lang="en-US" sz="2400"/>
                        <a:t>Child Find Submission due date for LEAs</a:t>
                      </a:r>
                    </a:p>
                  </a:txBody>
                  <a:tcPr/>
                </a:tc>
                <a:tc>
                  <a:txBody>
                    <a:bodyPr/>
                    <a:lstStyle/>
                    <a:p>
                      <a:r>
                        <a:rPr lang="en-US" sz="2400"/>
                        <a:t>July 25, 2024</a:t>
                      </a:r>
                    </a:p>
                  </a:txBody>
                  <a:tcPr/>
                </a:tc>
                <a:extLst>
                  <a:ext uri="{0D108BD9-81ED-4DB2-BD59-A6C34878D82A}">
                    <a16:rowId xmlns:a16="http://schemas.microsoft.com/office/drawing/2014/main" val="1882897518"/>
                  </a:ext>
                </a:extLst>
              </a:tr>
              <a:tr h="370840">
                <a:tc>
                  <a:txBody>
                    <a:bodyPr/>
                    <a:lstStyle/>
                    <a:p>
                      <a:r>
                        <a:rPr lang="en-US" sz="2400"/>
                        <a:t>Child Find data available to customers</a:t>
                      </a:r>
                    </a:p>
                  </a:txBody>
                  <a:tcPr/>
                </a:tc>
                <a:tc>
                  <a:txBody>
                    <a:bodyPr/>
                    <a:lstStyle/>
                    <a:p>
                      <a:r>
                        <a:rPr lang="en-US" sz="2400"/>
                        <a:t>August 8, 2024</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CHILD FIND</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41885"/>
            <a:ext cx="5383212" cy="5009897"/>
          </a:xfrm>
        </p:spPr>
        <p:txBody>
          <a:bodyPr lIns="91440" tIns="45720" rIns="91440" bIns="45720" anchor="t"/>
          <a:lstStyle/>
          <a:p>
            <a:pPr>
              <a:lnSpc>
                <a:spcPct val="100000"/>
              </a:lnSpc>
              <a:spcBef>
                <a:spcPts val="400"/>
              </a:spcBef>
            </a:pPr>
            <a:r>
              <a:rPr lang="en-US" sz="1800" b="1">
                <a:ea typeface="+mn-lt"/>
                <a:cs typeface="+mn-lt"/>
              </a:rPr>
              <a:t>PROGRAM AREA</a:t>
            </a:r>
            <a:endParaRPr lang="en-US" sz="1800">
              <a:cs typeface="Calibri"/>
            </a:endParaRPr>
          </a:p>
          <a:p>
            <a:pPr>
              <a:lnSpc>
                <a:spcPct val="100000"/>
              </a:lnSpc>
              <a:spcBef>
                <a:spcPts val="400"/>
              </a:spcBef>
            </a:pPr>
            <a:r>
              <a:rPr lang="en-US" sz="1800" b="1">
                <a:ea typeface="+mn-lt"/>
                <a:cs typeface="+mn-lt"/>
              </a:rPr>
              <a:t>2023-2024 SCHOOL YEAR</a:t>
            </a:r>
          </a:p>
          <a:p>
            <a:pPr lvl="1">
              <a:lnSpc>
                <a:spcPct val="100000"/>
              </a:lnSpc>
              <a:spcBef>
                <a:spcPts val="400"/>
              </a:spcBef>
            </a:pPr>
            <a:r>
              <a:rPr lang="en-US" sz="1600">
                <a:ea typeface="+mn-lt"/>
                <a:cs typeface="+mn-lt"/>
              </a:rPr>
              <a:t>Submission Updates</a:t>
            </a:r>
          </a:p>
          <a:p>
            <a:pPr lvl="1">
              <a:lnSpc>
                <a:spcPct val="100000"/>
              </a:lnSpc>
              <a:spcBef>
                <a:spcPts val="400"/>
              </a:spcBef>
            </a:pPr>
            <a:r>
              <a:rPr lang="en-US" sz="1600">
                <a:ea typeface="+mn-lt"/>
                <a:cs typeface="+mn-lt"/>
              </a:rPr>
              <a:t>Report Updates</a:t>
            </a:r>
          </a:p>
          <a:p>
            <a:pPr lvl="1">
              <a:lnSpc>
                <a:spcPct val="100000"/>
              </a:lnSpc>
              <a:spcBef>
                <a:spcPts val="400"/>
              </a:spcBef>
            </a:pPr>
            <a:r>
              <a:rPr lang="en-US" sz="1600">
                <a:ea typeface="+mn-lt"/>
                <a:cs typeface="+mn-lt"/>
              </a:rPr>
              <a:t>Business Rule Updates</a:t>
            </a:r>
          </a:p>
          <a:p>
            <a:pPr lvl="1">
              <a:lnSpc>
                <a:spcPct val="100000"/>
              </a:lnSpc>
              <a:spcBef>
                <a:spcPts val="400"/>
              </a:spcBef>
            </a:pPr>
            <a:r>
              <a:rPr lang="en-US" sz="1600">
                <a:ea typeface="+mn-lt"/>
                <a:cs typeface="+mn-lt"/>
              </a:rPr>
              <a:t>Reminders</a:t>
            </a:r>
          </a:p>
          <a:p>
            <a:pPr lvl="1">
              <a:lnSpc>
                <a:spcPct val="100000"/>
              </a:lnSpc>
              <a:spcBef>
                <a:spcPts val="400"/>
              </a:spcBef>
            </a:pPr>
            <a:r>
              <a:rPr lang="en-US" sz="1600">
                <a:ea typeface="+mn-lt"/>
                <a:cs typeface="+mn-lt"/>
              </a:rPr>
              <a:t>Current Known Issues</a:t>
            </a:r>
          </a:p>
          <a:p>
            <a:pPr lvl="1">
              <a:lnSpc>
                <a:spcPct val="100000"/>
              </a:lnSpc>
              <a:spcBef>
                <a:spcPts val="400"/>
              </a:spcBef>
            </a:pPr>
            <a:r>
              <a:rPr lang="en-US" sz="1600">
                <a:ea typeface="+mn-lt"/>
                <a:cs typeface="+mn-lt"/>
              </a:rPr>
              <a:t>Timeline</a:t>
            </a:r>
          </a:p>
          <a:p>
            <a:pPr lvl="1">
              <a:lnSpc>
                <a:spcPct val="100000"/>
              </a:lnSpc>
              <a:spcBef>
                <a:spcPts val="400"/>
              </a:spcBef>
            </a:pPr>
            <a:r>
              <a:rPr lang="en-US" sz="1600">
                <a:ea typeface="+mn-lt"/>
                <a:cs typeface="+mn-lt"/>
              </a:rPr>
              <a:t>Frequently Asked Questions</a:t>
            </a:r>
          </a:p>
          <a:p>
            <a:pPr>
              <a:lnSpc>
                <a:spcPct val="100000"/>
              </a:lnSpc>
              <a:spcBef>
                <a:spcPts val="400"/>
              </a:spcBef>
            </a:pPr>
            <a:r>
              <a:rPr lang="en-US" sz="1800" b="1">
                <a:ea typeface="+mn-lt"/>
                <a:cs typeface="+mn-lt"/>
              </a:rPr>
              <a:t>2024-2025 SCHOOL YEAR</a:t>
            </a:r>
          </a:p>
          <a:p>
            <a:pPr lvl="1">
              <a:lnSpc>
                <a:spcPct val="100000"/>
              </a:lnSpc>
              <a:spcBef>
                <a:spcPts val="400"/>
              </a:spcBef>
            </a:pPr>
            <a:r>
              <a:rPr lang="en-US" sz="1600">
                <a:ea typeface="+mn-lt"/>
                <a:cs typeface="+mn-lt"/>
              </a:rPr>
              <a:t>Application Updates</a:t>
            </a:r>
          </a:p>
          <a:p>
            <a:pPr lvl="1">
              <a:lnSpc>
                <a:spcPct val="100000"/>
              </a:lnSpc>
              <a:spcBef>
                <a:spcPts val="400"/>
              </a:spcBef>
            </a:pPr>
            <a:r>
              <a:rPr lang="en-US" sz="1600">
                <a:ea typeface="+mn-lt"/>
                <a:cs typeface="+mn-lt"/>
              </a:rPr>
              <a:t>TSDS Upgrade Project Updates</a:t>
            </a:r>
          </a:p>
          <a:p>
            <a:pPr>
              <a:lnSpc>
                <a:spcPct val="100000"/>
              </a:lnSpc>
              <a:spcBef>
                <a:spcPts val="400"/>
              </a:spcBef>
            </a:pPr>
            <a:r>
              <a:rPr lang="en-US" sz="1800" b="1">
                <a:ea typeface="+mn-lt"/>
                <a:cs typeface="+mn-lt"/>
              </a:rPr>
              <a:t>CLOSEOUT</a:t>
            </a:r>
          </a:p>
          <a:p>
            <a:pPr lvl="1">
              <a:lnSpc>
                <a:spcPct val="100000"/>
              </a:lnSpc>
              <a:spcBef>
                <a:spcPts val="400"/>
              </a:spcBef>
            </a:pPr>
            <a:r>
              <a:rPr lang="en-US" sz="1600">
                <a:ea typeface="+mn-lt"/>
                <a:cs typeface="+mn-lt"/>
              </a:rPr>
              <a:t>Timeline</a:t>
            </a:r>
          </a:p>
          <a:p>
            <a:pPr lvl="1">
              <a:lnSpc>
                <a:spcPct val="100000"/>
              </a:lnSpc>
              <a:spcBef>
                <a:spcPts val="400"/>
              </a:spcBef>
            </a:pPr>
            <a:r>
              <a:rPr lang="en-US" sz="1600">
                <a:ea typeface="+mn-lt"/>
                <a:cs typeface="+mn-lt"/>
              </a:rPr>
              <a:t>Technical Resources</a:t>
            </a:r>
          </a:p>
          <a:p>
            <a:pPr lvl="1">
              <a:lnSpc>
                <a:spcPct val="100000"/>
              </a:lnSpc>
              <a:spcBef>
                <a:spcPts val="400"/>
              </a:spcBef>
            </a:pPr>
            <a:r>
              <a:rPr lang="en-US" sz="1600">
                <a:ea typeface="+mn-lt"/>
                <a:cs typeface="+mn-lt"/>
              </a:rPr>
              <a:t>Questions</a:t>
            </a:r>
          </a:p>
          <a:p>
            <a:pPr lvl="1">
              <a:lnSpc>
                <a:spcPct val="100000"/>
              </a:lnSpc>
              <a:spcBef>
                <a:spcPts val="400"/>
              </a:spcBef>
            </a:pPr>
            <a:endParaRPr lang="en-US" sz="14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What date should the LEA report for the CONSENT-TO-EVALUATION-RECEIVED-DATE (E1738) if it occurs on the last day of school or over the summer before the new school year begins?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With the removal of PARENTAL-CONSENT-DATE and addition of CONSENT-TO-EVALUATION-RECEIVED-DATE in the 2023-2024 school year, LEAs should now report the date that the written consent was received. This is unlike the guidance from previous years where the next instructional date was to be reported. Additionally, there are no longer any workarounds needed when the date occurs on the last day of school or over the summer.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Which days should be counted for a student for the STUDENT-ABSENCES-WITHIN-TIMEFRAME (E1711) data element? </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A student is considered absent for the school day if the student is not in attendance at the school's official attendance taking time or at the alternate attendance taking time set for that student. A student is considered in attendance if the student is off campus participating in an activity that is approved by the school board and is under the direction of a professional staff member of the school district, or an adjunct staff member who has a minimum of a bachelor's degree and is eligible for participation in the Teacher Retirement System of Texas.</a:t>
            </a:r>
            <a:endParaRPr lang="en-US">
              <a:solidFill>
                <a:srgbClr val="0D6CB9"/>
              </a:solidFill>
            </a:endParaRPr>
          </a:p>
        </p:txBody>
      </p:sp>
    </p:spTree>
    <p:extLst>
      <p:ext uri="{BB962C8B-B14F-4D97-AF65-F5344CB8AC3E}">
        <p14:creationId xmlns:p14="http://schemas.microsoft.com/office/powerpoint/2010/main" val="1949833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I have a child to report for SPPI-12. The ECI provider is not supplying my LEA with the date that the child began receiving ECI services. What should be reported for the child’s ORIGINAL-ECI-SERVICES-DATE (E1737)?</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LEAs should make every effort to obtain the exact date the child began receiving ECI services. The Memorandum of Understanding (MOU) with the ECI provider(s) has been updated to where they must supply this date to an LEA reporting a child for the Child Find data collection. In the event the exact date cannot be obtained, LEAs may use a “proxy” date. For example, LEAs could report the same date being reported for the ECI-NOTIFICATION-DATE (E1712). As always, LEAs should maintain local documentation in this scenario.</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82623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207734" y="2035986"/>
            <a:ext cx="5505959"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51880"/>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application updates for the following:</a:t>
            </a:r>
          </a:p>
          <a:p>
            <a:pPr lvl="1">
              <a:buClr>
                <a:srgbClr val="F16038"/>
              </a:buClr>
            </a:pPr>
            <a:r>
              <a:rPr lang="en-US">
                <a:solidFill>
                  <a:srgbClr val="595959"/>
                </a:solidFill>
              </a:rPr>
              <a:t>Data Elements</a:t>
            </a:r>
          </a:p>
          <a:p>
            <a:pPr lvl="1">
              <a:buClr>
                <a:srgbClr val="F16038"/>
              </a:buClr>
            </a:pPr>
            <a:r>
              <a:rPr lang="en-US">
                <a:solidFill>
                  <a:srgbClr val="595959"/>
                </a:solidFill>
              </a:rPr>
              <a:t>Descriptor Tables</a:t>
            </a:r>
          </a:p>
          <a:p>
            <a:pPr lvl="1">
              <a:buClr>
                <a:srgbClr val="F16038"/>
              </a:buClr>
            </a:pPr>
            <a:r>
              <a:rPr lang="en-US">
                <a:solidFill>
                  <a:srgbClr val="595959"/>
                </a:solidFill>
              </a:rPr>
              <a:t>Reports</a:t>
            </a:r>
          </a:p>
          <a:p>
            <a:pPr lvl="1">
              <a:buClr>
                <a:srgbClr val="F16038"/>
              </a:buClr>
            </a:pPr>
            <a:r>
              <a:rPr lang="en-US">
                <a:solidFill>
                  <a:srgbClr val="595959"/>
                </a:solidFill>
              </a:rPr>
              <a:t>Business Rules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094399559"/>
              </p:ext>
            </p:extLst>
          </p:nvPr>
        </p:nvGraphicFramePr>
        <p:xfrm>
          <a:off x="616877" y="1736634"/>
          <a:ext cx="10950221" cy="3840480"/>
        </p:xfrm>
        <a:graphic>
          <a:graphicData uri="http://schemas.openxmlformats.org/drawingml/2006/table">
            <a:tbl>
              <a:tblPr firstRow="1" bandRow="1">
                <a:tableStyleId>{5C22544A-7EE6-4342-B048-85BDC9FD1C3A}</a:tableStyleId>
              </a:tblPr>
              <a:tblGrid>
                <a:gridCol w="1982612">
                  <a:extLst>
                    <a:ext uri="{9D8B030D-6E8A-4147-A177-3AD203B41FA5}">
                      <a16:colId xmlns:a16="http://schemas.microsoft.com/office/drawing/2014/main" val="1183892384"/>
                    </a:ext>
                  </a:extLst>
                </a:gridCol>
                <a:gridCol w="5053445">
                  <a:extLst>
                    <a:ext uri="{9D8B030D-6E8A-4147-A177-3AD203B41FA5}">
                      <a16:colId xmlns:a16="http://schemas.microsoft.com/office/drawing/2014/main" val="4072202537"/>
                    </a:ext>
                  </a:extLst>
                </a:gridCol>
                <a:gridCol w="3914164">
                  <a:extLst>
                    <a:ext uri="{9D8B030D-6E8A-4147-A177-3AD203B41FA5}">
                      <a16:colId xmlns:a16="http://schemas.microsoft.com/office/drawing/2014/main" val="2711912488"/>
                    </a:ext>
                  </a:extLst>
                </a:gridCol>
              </a:tblGrid>
              <a:tr h="370840">
                <a:tc>
                  <a:txBody>
                    <a:bodyPr/>
                    <a:lstStyle/>
                    <a:p>
                      <a:pPr algn="ctr"/>
                      <a:r>
                        <a:rPr lang="en-US" sz="2400"/>
                        <a:t>Data Element ID</a:t>
                      </a:r>
                    </a:p>
                  </a:txBody>
                  <a:tcPr/>
                </a:tc>
                <a:tc>
                  <a:txBody>
                    <a:bodyPr/>
                    <a:lstStyle/>
                    <a:p>
                      <a:pPr algn="ctr"/>
                      <a:r>
                        <a:rPr lang="en-US" sz="2400"/>
                        <a:t>XML Data Element Name</a:t>
                      </a:r>
                    </a:p>
                  </a:txBody>
                  <a:tcPr/>
                </a:tc>
                <a:tc>
                  <a:txBody>
                    <a:bodyPr/>
                    <a:lstStyle/>
                    <a:p>
                      <a:pPr algn="ctr"/>
                      <a:r>
                        <a:rPr lang="en-US" sz="2400"/>
                        <a:t>Upgrade Data Element Name</a:t>
                      </a:r>
                    </a:p>
                  </a:txBody>
                  <a:tcPr/>
                </a:tc>
                <a:extLst>
                  <a:ext uri="{0D108BD9-81ED-4DB2-BD59-A6C34878D82A}">
                    <a16:rowId xmlns:a16="http://schemas.microsoft.com/office/drawing/2014/main" val="2543380154"/>
                  </a:ext>
                </a:extLst>
              </a:tr>
              <a:tr h="370840">
                <a:tc>
                  <a:txBody>
                    <a:bodyPr/>
                    <a:lstStyle/>
                    <a:p>
                      <a:r>
                        <a:rPr lang="en-US" sz="2400"/>
                        <a:t>E0975</a:t>
                      </a:r>
                    </a:p>
                  </a:txBody>
                  <a:tcPr/>
                </a:tc>
                <a:tc>
                  <a:txBody>
                    <a:bodyPr/>
                    <a:lstStyle/>
                    <a:p>
                      <a:r>
                        <a:rPr lang="en-US" sz="2400"/>
                        <a:t>INSTRUCTIONAL-TRACK-INDICATOR-CODE</a:t>
                      </a:r>
                    </a:p>
                  </a:txBody>
                  <a:tcPr/>
                </a:tc>
                <a:tc>
                  <a:txBody>
                    <a:bodyPr/>
                    <a:lstStyle/>
                    <a:p>
                      <a:r>
                        <a:rPr lang="en-US" sz="2400" err="1"/>
                        <a:t>CalendarCode</a:t>
                      </a:r>
                      <a:endParaRPr lang="en-US" sz="2400"/>
                    </a:p>
                  </a:txBody>
                  <a:tcPr/>
                </a:tc>
                <a:extLst>
                  <a:ext uri="{0D108BD9-81ED-4DB2-BD59-A6C34878D82A}">
                    <a16:rowId xmlns:a16="http://schemas.microsoft.com/office/drawing/2014/main" val="4075560472"/>
                  </a:ext>
                </a:extLst>
              </a:tr>
              <a:tr h="370840">
                <a:tc>
                  <a:txBody>
                    <a:bodyPr/>
                    <a:lstStyle/>
                    <a:p>
                      <a:r>
                        <a:rPr lang="en-US" sz="2400"/>
                        <a:t>E1168</a:t>
                      </a:r>
                    </a:p>
                  </a:txBody>
                  <a:tcPr/>
                </a:tc>
                <a:tc>
                  <a:txBody>
                    <a:bodyPr/>
                    <a:lstStyle/>
                    <a:p>
                      <a:r>
                        <a:rPr lang="en-US" sz="2400"/>
                        <a:t>CALENDAR-DATE</a:t>
                      </a:r>
                    </a:p>
                  </a:txBody>
                  <a:tcPr/>
                </a:tc>
                <a:tc>
                  <a:txBody>
                    <a:bodyPr/>
                    <a:lstStyle/>
                    <a:p>
                      <a:r>
                        <a:rPr lang="en-US" sz="2400"/>
                        <a:t>Date</a:t>
                      </a:r>
                    </a:p>
                  </a:txBody>
                  <a:tcPr/>
                </a:tc>
                <a:extLst>
                  <a:ext uri="{0D108BD9-81ED-4DB2-BD59-A6C34878D82A}">
                    <a16:rowId xmlns:a16="http://schemas.microsoft.com/office/drawing/2014/main" val="2504234632"/>
                  </a:ext>
                </a:extLst>
              </a:tr>
              <a:tr h="370840">
                <a:tc>
                  <a:txBody>
                    <a:bodyPr/>
                    <a:lstStyle/>
                    <a:p>
                      <a:r>
                        <a:rPr lang="en-US" sz="2400"/>
                        <a:t>E1582</a:t>
                      </a:r>
                    </a:p>
                  </a:txBody>
                  <a:tcPr/>
                </a:tc>
                <a:tc>
                  <a:txBody>
                    <a:bodyPr/>
                    <a:lstStyle/>
                    <a:p>
                      <a:r>
                        <a:rPr lang="en-US" sz="2400"/>
                        <a:t>SCHOOL-DAY-EVENT-CODE</a:t>
                      </a:r>
                    </a:p>
                  </a:txBody>
                  <a:tcPr/>
                </a:tc>
                <a:tc>
                  <a:txBody>
                    <a:bodyPr/>
                    <a:lstStyle/>
                    <a:p>
                      <a:r>
                        <a:rPr lang="en-US" sz="2400" err="1"/>
                        <a:t>CalendarEvent</a:t>
                      </a:r>
                      <a:endParaRPr lang="en-US" sz="2400"/>
                    </a:p>
                  </a:txBody>
                  <a:tcPr/>
                </a:tc>
                <a:extLst>
                  <a:ext uri="{0D108BD9-81ED-4DB2-BD59-A6C34878D82A}">
                    <a16:rowId xmlns:a16="http://schemas.microsoft.com/office/drawing/2014/main" val="3294178200"/>
                  </a:ext>
                </a:extLst>
              </a:tr>
              <a:tr h="370840">
                <a:tc>
                  <a:txBody>
                    <a:bodyPr/>
                    <a:lstStyle/>
                    <a:p>
                      <a:r>
                        <a:rPr lang="en-US" sz="2400"/>
                        <a:t>E1600</a:t>
                      </a:r>
                    </a:p>
                  </a:txBody>
                  <a:tcPr/>
                </a:tc>
                <a:tc>
                  <a:txBody>
                    <a:bodyPr/>
                    <a:lstStyle/>
                    <a:p>
                      <a:r>
                        <a:rPr lang="en-US" sz="2400"/>
                        <a:t>INSTRUCTIONAL-PROGRAM-TYPE</a:t>
                      </a:r>
                    </a:p>
                  </a:txBody>
                  <a:tcPr/>
                </a:tc>
                <a:tc>
                  <a:txBody>
                    <a:bodyPr/>
                    <a:lstStyle/>
                    <a:p>
                      <a:r>
                        <a:rPr lang="en-US" sz="2400" err="1"/>
                        <a:t>CalendarType</a:t>
                      </a:r>
                      <a:endParaRPr lang="en-US" sz="2400"/>
                    </a:p>
                  </a:txBody>
                  <a:tcPr/>
                </a:tc>
                <a:extLst>
                  <a:ext uri="{0D108BD9-81ED-4DB2-BD59-A6C34878D82A}">
                    <a16:rowId xmlns:a16="http://schemas.microsoft.com/office/drawing/2014/main" val="960720810"/>
                  </a:ext>
                </a:extLst>
              </a:tr>
              <a:tr h="370840">
                <a:tc>
                  <a:txBody>
                    <a:bodyPr/>
                    <a:lstStyle/>
                    <a:p>
                      <a:r>
                        <a:rPr lang="en-US" sz="2400"/>
                        <a:t>E3051</a:t>
                      </a:r>
                    </a:p>
                    <a:p>
                      <a:r>
                        <a:rPr lang="en-US" sz="2400"/>
                        <a:t>(was E1710)</a:t>
                      </a:r>
                    </a:p>
                  </a:txBody>
                  <a:tcPr/>
                </a:tc>
                <a:tc>
                  <a:txBody>
                    <a:bodyPr/>
                    <a:lstStyle/>
                    <a:p>
                      <a:r>
                        <a:rPr lang="en-US" sz="2400"/>
                        <a:t>CAMPUS-ID-OF-EVALUATION</a:t>
                      </a:r>
                    </a:p>
                  </a:txBody>
                  <a:tcPr/>
                </a:tc>
                <a:tc>
                  <a:txBody>
                    <a:bodyPr/>
                    <a:lstStyle/>
                    <a:p>
                      <a:r>
                        <a:rPr lang="en-US" sz="2400"/>
                        <a:t>Responsibility (where descriptor = ’03’ Evaluation)</a:t>
                      </a:r>
                    </a:p>
                  </a:txBody>
                  <a:tcPr/>
                </a:tc>
                <a:extLst>
                  <a:ext uri="{0D108BD9-81ED-4DB2-BD59-A6C34878D82A}">
                    <a16:rowId xmlns:a16="http://schemas.microsoft.com/office/drawing/2014/main" val="1307355544"/>
                  </a:ext>
                </a:extLst>
              </a:tr>
            </a:tbl>
          </a:graphicData>
        </a:graphic>
      </p:graphicFrame>
      <p:sp>
        <p:nvSpPr>
          <p:cNvPr id="6" name="Content Placeholder 3">
            <a:extLst>
              <a:ext uri="{FF2B5EF4-FFF2-40B4-BE49-F238E27FC236}">
                <a16:creationId xmlns:a16="http://schemas.microsoft.com/office/drawing/2014/main" id="{26DDC25E-25F3-22C7-4B7A-FC4E8696932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Data Element Name Changes:</a:t>
            </a:r>
          </a:p>
        </p:txBody>
      </p:sp>
    </p:spTree>
    <p:extLst>
      <p:ext uri="{BB962C8B-B14F-4D97-AF65-F5344CB8AC3E}">
        <p14:creationId xmlns:p14="http://schemas.microsoft.com/office/powerpoint/2010/main" val="572659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736397577"/>
              </p:ext>
            </p:extLst>
          </p:nvPr>
        </p:nvGraphicFramePr>
        <p:xfrm>
          <a:off x="620888" y="1736634"/>
          <a:ext cx="10950221" cy="3566160"/>
        </p:xfrm>
        <a:graphic>
          <a:graphicData uri="http://schemas.openxmlformats.org/drawingml/2006/table">
            <a:tbl>
              <a:tblPr firstRow="1" bandRow="1">
                <a:tableStyleId>{5C22544A-7EE6-4342-B048-85BDC9FD1C3A}</a:tableStyleId>
              </a:tblPr>
              <a:tblGrid>
                <a:gridCol w="1605076">
                  <a:extLst>
                    <a:ext uri="{9D8B030D-6E8A-4147-A177-3AD203B41FA5}">
                      <a16:colId xmlns:a16="http://schemas.microsoft.com/office/drawing/2014/main" val="1183892384"/>
                    </a:ext>
                  </a:extLst>
                </a:gridCol>
                <a:gridCol w="5430981">
                  <a:extLst>
                    <a:ext uri="{9D8B030D-6E8A-4147-A177-3AD203B41FA5}">
                      <a16:colId xmlns:a16="http://schemas.microsoft.com/office/drawing/2014/main" val="4072202537"/>
                    </a:ext>
                  </a:extLst>
                </a:gridCol>
                <a:gridCol w="3914164">
                  <a:extLst>
                    <a:ext uri="{9D8B030D-6E8A-4147-A177-3AD203B41FA5}">
                      <a16:colId xmlns:a16="http://schemas.microsoft.com/office/drawing/2014/main" val="2711912488"/>
                    </a:ext>
                  </a:extLst>
                </a:gridCol>
              </a:tblGrid>
              <a:tr h="370840">
                <a:tc>
                  <a:txBody>
                    <a:bodyPr/>
                    <a:lstStyle/>
                    <a:p>
                      <a:pPr algn="ctr"/>
                      <a:r>
                        <a:rPr lang="en-US" sz="2400"/>
                        <a:t>Data Element ID</a:t>
                      </a:r>
                    </a:p>
                  </a:txBody>
                  <a:tcPr/>
                </a:tc>
                <a:tc>
                  <a:txBody>
                    <a:bodyPr/>
                    <a:lstStyle/>
                    <a:p>
                      <a:pPr algn="ctr"/>
                      <a:r>
                        <a:rPr lang="en-US" sz="2400"/>
                        <a:t>XML Data Element Name</a:t>
                      </a:r>
                    </a:p>
                  </a:txBody>
                  <a:tcPr/>
                </a:tc>
                <a:tc>
                  <a:txBody>
                    <a:bodyPr/>
                    <a:lstStyle/>
                    <a:p>
                      <a:pPr algn="ctr"/>
                      <a:r>
                        <a:rPr lang="en-US" sz="2400"/>
                        <a:t>Upgrade Data Element Name</a:t>
                      </a:r>
                    </a:p>
                  </a:txBody>
                  <a:tcPr/>
                </a:tc>
                <a:extLst>
                  <a:ext uri="{0D108BD9-81ED-4DB2-BD59-A6C34878D82A}">
                    <a16:rowId xmlns:a16="http://schemas.microsoft.com/office/drawing/2014/main" val="2543380154"/>
                  </a:ext>
                </a:extLst>
              </a:tr>
              <a:tr h="370840">
                <a:tc>
                  <a:txBody>
                    <a:bodyPr/>
                    <a:lstStyle/>
                    <a:p>
                      <a:r>
                        <a:rPr lang="en-US" sz="2400"/>
                        <a:t>E1711</a:t>
                      </a:r>
                    </a:p>
                  </a:txBody>
                  <a:tcPr/>
                </a:tc>
                <a:tc>
                  <a:txBody>
                    <a:bodyPr/>
                    <a:lstStyle/>
                    <a:p>
                      <a:r>
                        <a:rPr lang="en-US" sz="2400"/>
                        <a:t>STUDENT-ABSENCES-WITHIN-TIMEFRAME</a:t>
                      </a:r>
                    </a:p>
                  </a:txBody>
                  <a:tcPr/>
                </a:tc>
                <a:tc>
                  <a:txBody>
                    <a:bodyPr/>
                    <a:lstStyle/>
                    <a:p>
                      <a:r>
                        <a:rPr lang="en-US" sz="2400" err="1"/>
                        <a:t>EvaluationDelayDays</a:t>
                      </a:r>
                      <a:endParaRPr lang="en-US" sz="2400"/>
                    </a:p>
                  </a:txBody>
                  <a:tcPr/>
                </a:tc>
                <a:extLst>
                  <a:ext uri="{0D108BD9-81ED-4DB2-BD59-A6C34878D82A}">
                    <a16:rowId xmlns:a16="http://schemas.microsoft.com/office/drawing/2014/main" val="4201605557"/>
                  </a:ext>
                </a:extLst>
              </a:tr>
              <a:tr h="370840">
                <a:tc>
                  <a:txBody>
                    <a:bodyPr/>
                    <a:lstStyle/>
                    <a:p>
                      <a:r>
                        <a:rPr lang="en-US" sz="2400"/>
                        <a:t>E1712</a:t>
                      </a:r>
                    </a:p>
                  </a:txBody>
                  <a:tcPr/>
                </a:tc>
                <a:tc>
                  <a:txBody>
                    <a:bodyPr/>
                    <a:lstStyle/>
                    <a:p>
                      <a:r>
                        <a:rPr lang="en-US" sz="2400"/>
                        <a:t>ECI-NOTIFICATION-DATE</a:t>
                      </a:r>
                    </a:p>
                  </a:txBody>
                  <a:tcPr/>
                </a:tc>
                <a:tc>
                  <a:txBody>
                    <a:bodyPr/>
                    <a:lstStyle/>
                    <a:p>
                      <a:r>
                        <a:rPr lang="en-US" sz="2400" err="1"/>
                        <a:t>TransitionNotificationDate</a:t>
                      </a:r>
                      <a:endParaRPr lang="en-US" sz="2400"/>
                    </a:p>
                  </a:txBody>
                  <a:tcPr/>
                </a:tc>
                <a:extLst>
                  <a:ext uri="{0D108BD9-81ED-4DB2-BD59-A6C34878D82A}">
                    <a16:rowId xmlns:a16="http://schemas.microsoft.com/office/drawing/2014/main" val="3338120438"/>
                  </a:ext>
                </a:extLst>
              </a:tr>
              <a:tr h="370840">
                <a:tc>
                  <a:txBody>
                    <a:bodyPr/>
                    <a:lstStyle/>
                    <a:p>
                      <a:r>
                        <a:rPr lang="en-US" sz="2400"/>
                        <a:t>E1713</a:t>
                      </a:r>
                    </a:p>
                  </a:txBody>
                  <a:tcPr/>
                </a:tc>
                <a:tc>
                  <a:txBody>
                    <a:bodyPr/>
                    <a:lstStyle/>
                    <a:p>
                      <a:r>
                        <a:rPr lang="en-US" sz="2400"/>
                        <a:t>ECI-TRANSITION-CONFERENCE-DATE</a:t>
                      </a:r>
                    </a:p>
                  </a:txBody>
                  <a:tcPr/>
                </a:tc>
                <a:tc>
                  <a:txBody>
                    <a:bodyPr/>
                    <a:lstStyle/>
                    <a:p>
                      <a:r>
                        <a:rPr lang="en-US" sz="2400" err="1"/>
                        <a:t>TransitionConferenceDate</a:t>
                      </a:r>
                      <a:endParaRPr lang="en-US" sz="2400"/>
                    </a:p>
                  </a:txBody>
                  <a:tcPr/>
                </a:tc>
                <a:extLst>
                  <a:ext uri="{0D108BD9-81ED-4DB2-BD59-A6C34878D82A}">
                    <a16:rowId xmlns:a16="http://schemas.microsoft.com/office/drawing/2014/main" val="138994295"/>
                  </a:ext>
                </a:extLst>
              </a:tr>
              <a:tr h="370840">
                <a:tc>
                  <a:txBody>
                    <a:bodyPr/>
                    <a:lstStyle/>
                    <a:p>
                      <a:r>
                        <a:rPr lang="en-US" sz="2400"/>
                        <a:t>E1715</a:t>
                      </a:r>
                    </a:p>
                  </a:txBody>
                  <a:tcPr/>
                </a:tc>
                <a:tc>
                  <a:txBody>
                    <a:bodyPr/>
                    <a:lstStyle/>
                    <a:p>
                      <a:r>
                        <a:rPr lang="en-US" sz="2400"/>
                        <a:t>INITIAL-EVALUATION-DATE</a:t>
                      </a:r>
                    </a:p>
                  </a:txBody>
                  <a:tcPr/>
                </a:tc>
                <a:tc>
                  <a:txBody>
                    <a:bodyPr/>
                    <a:lstStyle/>
                    <a:p>
                      <a:r>
                        <a:rPr lang="en-US" sz="2400" err="1"/>
                        <a:t>EligibilityEvaluationDate</a:t>
                      </a:r>
                      <a:endParaRPr lang="en-US" sz="2400"/>
                    </a:p>
                  </a:txBody>
                  <a:tcPr/>
                </a:tc>
                <a:extLst>
                  <a:ext uri="{0D108BD9-81ED-4DB2-BD59-A6C34878D82A}">
                    <a16:rowId xmlns:a16="http://schemas.microsoft.com/office/drawing/2014/main" val="1882897518"/>
                  </a:ext>
                </a:extLst>
              </a:tr>
              <a:tr h="370840">
                <a:tc>
                  <a:txBody>
                    <a:bodyPr/>
                    <a:lstStyle/>
                    <a:p>
                      <a:r>
                        <a:rPr lang="en-US" sz="2400"/>
                        <a:t>E1716</a:t>
                      </a:r>
                    </a:p>
                  </a:txBody>
                  <a:tcPr/>
                </a:tc>
                <a:tc>
                  <a:txBody>
                    <a:bodyPr/>
                    <a:lstStyle/>
                    <a:p>
                      <a:r>
                        <a:rPr lang="en-US" sz="2400"/>
                        <a:t>SPED-ELIGIBILITY-DETERMINATION-DATE</a:t>
                      </a:r>
                    </a:p>
                  </a:txBody>
                  <a:tcPr/>
                </a:tc>
                <a:tc>
                  <a:txBody>
                    <a:bodyPr/>
                    <a:lstStyle/>
                    <a:p>
                      <a:r>
                        <a:rPr lang="en-US" sz="2400" err="1"/>
                        <a:t>EligibilityDeterminationDate</a:t>
                      </a:r>
                      <a:endParaRPr lang="en-US" sz="2400"/>
                    </a:p>
                  </a:txBody>
                  <a:tcPr/>
                </a:tc>
                <a:extLst>
                  <a:ext uri="{0D108BD9-81ED-4DB2-BD59-A6C34878D82A}">
                    <a16:rowId xmlns:a16="http://schemas.microsoft.com/office/drawing/2014/main" val="1251886356"/>
                  </a:ext>
                </a:extLst>
              </a:tr>
              <a:tr h="370840">
                <a:tc>
                  <a:txBody>
                    <a:bodyPr/>
                    <a:lstStyle/>
                    <a:p>
                      <a:r>
                        <a:rPr lang="en-US" sz="2400"/>
                        <a:t>E1717</a:t>
                      </a:r>
                    </a:p>
                  </a:txBody>
                  <a:tcPr/>
                </a:tc>
                <a:tc>
                  <a:txBody>
                    <a:bodyPr/>
                    <a:lstStyle/>
                    <a:p>
                      <a:r>
                        <a:rPr lang="en-US" sz="2400"/>
                        <a:t>SPED-ELIGIBILITY-DETERMINATION-CODE</a:t>
                      </a:r>
                    </a:p>
                  </a:txBody>
                  <a:tcPr/>
                </a:tc>
                <a:tc>
                  <a:txBody>
                    <a:bodyPr/>
                    <a:lstStyle/>
                    <a:p>
                      <a:r>
                        <a:rPr lang="en-US" sz="2400" err="1"/>
                        <a:t>IDEAIndicator</a:t>
                      </a:r>
                      <a:endParaRPr lang="en-US" sz="2400"/>
                    </a:p>
                  </a:txBody>
                  <a:tcPr/>
                </a:tc>
                <a:extLst>
                  <a:ext uri="{0D108BD9-81ED-4DB2-BD59-A6C34878D82A}">
                    <a16:rowId xmlns:a16="http://schemas.microsoft.com/office/drawing/2014/main" val="2643484466"/>
                  </a:ext>
                </a:extLst>
              </a:tr>
            </a:tbl>
          </a:graphicData>
        </a:graphic>
      </p:graphicFrame>
      <p:sp>
        <p:nvSpPr>
          <p:cNvPr id="6" name="Content Placeholder 3">
            <a:extLst>
              <a:ext uri="{FF2B5EF4-FFF2-40B4-BE49-F238E27FC236}">
                <a16:creationId xmlns:a16="http://schemas.microsoft.com/office/drawing/2014/main" id="{26DDC25E-25F3-22C7-4B7A-FC4E8696932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Data Element Name Changes:</a:t>
            </a:r>
          </a:p>
        </p:txBody>
      </p:sp>
    </p:spTree>
    <p:extLst>
      <p:ext uri="{BB962C8B-B14F-4D97-AF65-F5344CB8AC3E}">
        <p14:creationId xmlns:p14="http://schemas.microsoft.com/office/powerpoint/2010/main" val="3378267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550861727"/>
              </p:ext>
            </p:extLst>
          </p:nvPr>
        </p:nvGraphicFramePr>
        <p:xfrm>
          <a:off x="620888" y="1736634"/>
          <a:ext cx="10950221" cy="3108960"/>
        </p:xfrm>
        <a:graphic>
          <a:graphicData uri="http://schemas.openxmlformats.org/drawingml/2006/table">
            <a:tbl>
              <a:tblPr firstRow="1" bandRow="1">
                <a:tableStyleId>{5C22544A-7EE6-4342-B048-85BDC9FD1C3A}</a:tableStyleId>
              </a:tblPr>
              <a:tblGrid>
                <a:gridCol w="2465212">
                  <a:extLst>
                    <a:ext uri="{9D8B030D-6E8A-4147-A177-3AD203B41FA5}">
                      <a16:colId xmlns:a16="http://schemas.microsoft.com/office/drawing/2014/main" val="1183892384"/>
                    </a:ext>
                  </a:extLst>
                </a:gridCol>
                <a:gridCol w="4570845">
                  <a:extLst>
                    <a:ext uri="{9D8B030D-6E8A-4147-A177-3AD203B41FA5}">
                      <a16:colId xmlns:a16="http://schemas.microsoft.com/office/drawing/2014/main" val="4072202537"/>
                    </a:ext>
                  </a:extLst>
                </a:gridCol>
                <a:gridCol w="3914164">
                  <a:extLst>
                    <a:ext uri="{9D8B030D-6E8A-4147-A177-3AD203B41FA5}">
                      <a16:colId xmlns:a16="http://schemas.microsoft.com/office/drawing/2014/main" val="2711912488"/>
                    </a:ext>
                  </a:extLst>
                </a:gridCol>
              </a:tblGrid>
              <a:tr h="370840">
                <a:tc>
                  <a:txBody>
                    <a:bodyPr/>
                    <a:lstStyle/>
                    <a:p>
                      <a:pPr algn="ctr"/>
                      <a:r>
                        <a:rPr lang="en-US" sz="2400"/>
                        <a:t>Descriptor Table ID</a:t>
                      </a:r>
                    </a:p>
                  </a:txBody>
                  <a:tcPr/>
                </a:tc>
                <a:tc>
                  <a:txBody>
                    <a:bodyPr/>
                    <a:lstStyle/>
                    <a:p>
                      <a:pPr algn="ctr"/>
                      <a:r>
                        <a:rPr lang="en-US" sz="2400"/>
                        <a:t>XML Code Table Name</a:t>
                      </a:r>
                    </a:p>
                  </a:txBody>
                  <a:tcPr/>
                </a:tc>
                <a:tc>
                  <a:txBody>
                    <a:bodyPr/>
                    <a:lstStyle/>
                    <a:p>
                      <a:pPr algn="ctr"/>
                      <a:r>
                        <a:rPr lang="en-US" sz="2400"/>
                        <a:t>Upgrade Descriptor Table Name</a:t>
                      </a:r>
                    </a:p>
                  </a:txBody>
                  <a:tcPr/>
                </a:tc>
                <a:extLst>
                  <a:ext uri="{0D108BD9-81ED-4DB2-BD59-A6C34878D82A}">
                    <a16:rowId xmlns:a16="http://schemas.microsoft.com/office/drawing/2014/main" val="2543380154"/>
                  </a:ext>
                </a:extLst>
              </a:tr>
              <a:tr h="370840">
                <a:tc>
                  <a:txBody>
                    <a:bodyPr/>
                    <a:lstStyle/>
                    <a:p>
                      <a:r>
                        <a:rPr lang="en-US" sz="2400"/>
                        <a:t>C208</a:t>
                      </a:r>
                    </a:p>
                  </a:txBody>
                  <a:tcPr/>
                </a:tc>
                <a:tc>
                  <a:txBody>
                    <a:bodyPr/>
                    <a:lstStyle/>
                    <a:p>
                      <a:r>
                        <a:rPr lang="en-US" sz="2400"/>
                        <a:t>SCHOOL-DAY-EVENT-CODE</a:t>
                      </a:r>
                    </a:p>
                  </a:txBody>
                  <a:tcPr/>
                </a:tc>
                <a:tc>
                  <a:txBody>
                    <a:bodyPr/>
                    <a:lstStyle/>
                    <a:p>
                      <a:r>
                        <a:rPr lang="en-US" sz="2400" err="1"/>
                        <a:t>CalendarEvent</a:t>
                      </a:r>
                      <a:endParaRPr lang="en-US" sz="2400"/>
                    </a:p>
                  </a:txBody>
                  <a:tcPr/>
                </a:tc>
                <a:extLst>
                  <a:ext uri="{0D108BD9-81ED-4DB2-BD59-A6C34878D82A}">
                    <a16:rowId xmlns:a16="http://schemas.microsoft.com/office/drawing/2014/main" val="3294178200"/>
                  </a:ext>
                </a:extLst>
              </a:tr>
              <a:tr h="370840">
                <a:tc>
                  <a:txBody>
                    <a:bodyPr/>
                    <a:lstStyle/>
                    <a:p>
                      <a:r>
                        <a:rPr lang="en-US" sz="2400"/>
                        <a:t>C215</a:t>
                      </a:r>
                    </a:p>
                  </a:txBody>
                  <a:tcPr/>
                </a:tc>
                <a:tc>
                  <a:txBody>
                    <a:bodyPr/>
                    <a:lstStyle/>
                    <a:p>
                      <a:r>
                        <a:rPr lang="en-US" sz="2400"/>
                        <a:t>INSTRUCTIONAL-PROGRAM-TYPE</a:t>
                      </a:r>
                    </a:p>
                  </a:txBody>
                  <a:tcPr/>
                </a:tc>
                <a:tc>
                  <a:txBody>
                    <a:bodyPr/>
                    <a:lstStyle/>
                    <a:p>
                      <a:r>
                        <a:rPr lang="en-US" sz="2400" err="1"/>
                        <a:t>CalendarType</a:t>
                      </a:r>
                      <a:endParaRPr lang="en-US" sz="2400"/>
                    </a:p>
                  </a:txBody>
                  <a:tcPr/>
                </a:tc>
                <a:extLst>
                  <a:ext uri="{0D108BD9-81ED-4DB2-BD59-A6C34878D82A}">
                    <a16:rowId xmlns:a16="http://schemas.microsoft.com/office/drawing/2014/main" val="960720810"/>
                  </a:ext>
                </a:extLst>
              </a:tr>
              <a:tr h="370840">
                <a:tc>
                  <a:txBody>
                    <a:bodyPr/>
                    <a:lstStyle/>
                    <a:p>
                      <a:r>
                        <a:rPr lang="en-US" sz="2400"/>
                        <a:t>C339</a:t>
                      </a:r>
                    </a:p>
                  </a:txBody>
                  <a:tcPr/>
                </a:tc>
                <a:tc>
                  <a:txBody>
                    <a:bodyPr/>
                    <a:lstStyle/>
                    <a:p>
                      <a:r>
                        <a:rPr lang="en-US" sz="2400" i="0"/>
                        <a:t>N/A</a:t>
                      </a:r>
                    </a:p>
                  </a:txBody>
                  <a:tcPr/>
                </a:tc>
                <a:tc>
                  <a:txBody>
                    <a:bodyPr/>
                    <a:lstStyle/>
                    <a:p>
                      <a:r>
                        <a:rPr lang="en-US" sz="2400" i="0"/>
                        <a:t>Responsibility</a:t>
                      </a:r>
                    </a:p>
                  </a:txBody>
                  <a:tcPr/>
                </a:tc>
                <a:extLst>
                  <a:ext uri="{0D108BD9-81ED-4DB2-BD59-A6C34878D82A}">
                    <a16:rowId xmlns:a16="http://schemas.microsoft.com/office/drawing/2014/main" val="1056568690"/>
                  </a:ext>
                </a:extLst>
              </a:tr>
              <a:tr h="370840">
                <a:tc>
                  <a:txBody>
                    <a:bodyPr/>
                    <a:lstStyle/>
                    <a:p>
                      <a:r>
                        <a:rPr lang="en-US" sz="2400"/>
                        <a:t>C347 (was DC164)</a:t>
                      </a:r>
                    </a:p>
                  </a:txBody>
                  <a:tcPr/>
                </a:tc>
                <a:tc>
                  <a:txBody>
                    <a:bodyPr/>
                    <a:lstStyle/>
                    <a:p>
                      <a:r>
                        <a:rPr lang="en-US" sz="2400"/>
                        <a:t>DELAY-REASON-CODE</a:t>
                      </a:r>
                    </a:p>
                  </a:txBody>
                  <a:tcPr/>
                </a:tc>
                <a:tc>
                  <a:txBody>
                    <a:bodyPr/>
                    <a:lstStyle/>
                    <a:p>
                      <a:r>
                        <a:rPr lang="en-US" sz="2400" err="1"/>
                        <a:t>EligibilityDelayReason</a:t>
                      </a:r>
                      <a:endParaRPr lang="en-US" sz="2400"/>
                    </a:p>
                  </a:txBody>
                  <a:tcPr/>
                </a:tc>
                <a:extLst>
                  <a:ext uri="{0D108BD9-81ED-4DB2-BD59-A6C34878D82A}">
                    <a16:rowId xmlns:a16="http://schemas.microsoft.com/office/drawing/2014/main" val="2198865017"/>
                  </a:ext>
                </a:extLst>
              </a:tr>
              <a:tr h="370840">
                <a:tc>
                  <a:txBody>
                    <a:bodyPr/>
                    <a:lstStyle/>
                    <a:p>
                      <a:r>
                        <a:rPr lang="en-US" sz="2400"/>
                        <a:t>C348 (was DC164)</a:t>
                      </a:r>
                    </a:p>
                  </a:txBody>
                  <a:tcPr/>
                </a:tc>
                <a:tc>
                  <a:txBody>
                    <a:bodyPr/>
                    <a:lstStyle/>
                    <a:p>
                      <a:r>
                        <a:rPr lang="en-US" sz="2400"/>
                        <a:t>DELAY-REASON-CODE</a:t>
                      </a:r>
                    </a:p>
                  </a:txBody>
                  <a:tcPr/>
                </a:tc>
                <a:tc>
                  <a:txBody>
                    <a:bodyPr/>
                    <a:lstStyle/>
                    <a:p>
                      <a:r>
                        <a:rPr lang="en-US" sz="2400" err="1"/>
                        <a:t>EvaluationDelayReason</a:t>
                      </a:r>
                      <a:endParaRPr lang="en-US" sz="2400"/>
                    </a:p>
                  </a:txBody>
                  <a:tcPr/>
                </a:tc>
                <a:extLst>
                  <a:ext uri="{0D108BD9-81ED-4DB2-BD59-A6C34878D82A}">
                    <a16:rowId xmlns:a16="http://schemas.microsoft.com/office/drawing/2014/main" val="1307355544"/>
                  </a:ext>
                </a:extLst>
              </a:tr>
            </a:tbl>
          </a:graphicData>
        </a:graphic>
      </p:graphicFrame>
      <p:sp>
        <p:nvSpPr>
          <p:cNvPr id="6" name="Content Placeholder 3">
            <a:extLst>
              <a:ext uri="{FF2B5EF4-FFF2-40B4-BE49-F238E27FC236}">
                <a16:creationId xmlns:a16="http://schemas.microsoft.com/office/drawing/2014/main" id="{26DDC25E-25F3-22C7-4B7A-FC4E86969328}"/>
              </a:ext>
            </a:extLst>
          </p:cNvPr>
          <p:cNvSpPr txBox="1">
            <a:spLocks/>
          </p:cNvSpPr>
          <p:nvPr/>
        </p:nvSpPr>
        <p:spPr>
          <a:xfrm>
            <a:off x="535171" y="113300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Descriptor Table Name Changes:</a:t>
            </a:r>
          </a:p>
        </p:txBody>
      </p:sp>
    </p:spTree>
    <p:extLst>
      <p:ext uri="{BB962C8B-B14F-4D97-AF65-F5344CB8AC3E}">
        <p14:creationId xmlns:p14="http://schemas.microsoft.com/office/powerpoint/2010/main" val="85075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ea typeface="Calibri"/>
                <a:cs typeface="Calibri"/>
              </a:rPr>
              <a:t>Business Rule Changes:</a:t>
            </a:r>
          </a:p>
          <a:p>
            <a:pPr lvl="1">
              <a:buClr>
                <a:srgbClr val="F16038"/>
              </a:buClr>
            </a:pPr>
            <a:r>
              <a:rPr lang="en-US">
                <a:solidFill>
                  <a:srgbClr val="595959"/>
                </a:solidFill>
                <a:ea typeface="Calibri"/>
                <a:cs typeface="Calibri"/>
              </a:rPr>
              <a:t>The following business rule has been </a:t>
            </a:r>
            <a:r>
              <a:rPr lang="en-US" b="1">
                <a:solidFill>
                  <a:srgbClr val="595959"/>
                </a:solidFill>
                <a:ea typeface="Calibri"/>
                <a:cs typeface="Calibri"/>
              </a:rPr>
              <a:t>added</a:t>
            </a:r>
            <a:r>
              <a:rPr lang="en-US">
                <a:solidFill>
                  <a:srgbClr val="595959"/>
                </a:solidFill>
                <a:ea typeface="Calibri"/>
                <a:cs typeface="Calibri"/>
              </a:rPr>
              <a:t> to ensure all students reported for Child Find are also reported with an evaluation campus. </a:t>
            </a:r>
          </a:p>
          <a:p>
            <a:pPr lvl="2">
              <a:buClr>
                <a:srgbClr val="F16038"/>
              </a:buClr>
            </a:pPr>
            <a:r>
              <a:rPr lang="en-US">
                <a:solidFill>
                  <a:srgbClr val="595959"/>
                </a:solidFill>
                <a:ea typeface="Calibri"/>
                <a:cs typeface="Calibri"/>
              </a:rPr>
              <a:t>The evaluation campus is the </a:t>
            </a:r>
            <a:r>
              <a:rPr lang="en-US" err="1">
                <a:solidFill>
                  <a:srgbClr val="595959"/>
                </a:solidFill>
                <a:ea typeface="Calibri"/>
                <a:cs typeface="Calibri"/>
              </a:rPr>
              <a:t>EducationOrganization</a:t>
            </a:r>
            <a:r>
              <a:rPr lang="en-US">
                <a:solidFill>
                  <a:srgbClr val="595959"/>
                </a:solidFill>
                <a:ea typeface="Calibri"/>
                <a:cs typeface="Calibri"/>
              </a:rPr>
              <a:t> (reference) reported in the </a:t>
            </a:r>
            <a:r>
              <a:rPr lang="en-US" err="1">
                <a:solidFill>
                  <a:srgbClr val="595959"/>
                </a:solidFill>
                <a:ea typeface="Calibri"/>
                <a:cs typeface="Calibri"/>
              </a:rPr>
              <a:t>StudentEducationOrganizationResponsibilityAssociation</a:t>
            </a:r>
            <a:r>
              <a:rPr lang="en-US">
                <a:solidFill>
                  <a:srgbClr val="595959"/>
                </a:solidFill>
                <a:ea typeface="Calibri"/>
                <a:cs typeface="Calibri"/>
              </a:rPr>
              <a:t> where Responsibility (E3051) = ‘03’ (Evaluation).</a:t>
            </a:r>
          </a:p>
          <a:p>
            <a:pPr marL="457200" lvl="1" indent="0">
              <a:buClr>
                <a:srgbClr val="F16038"/>
              </a:buClr>
              <a:buNone/>
            </a:pPr>
            <a:endParaRPr lang="en-US">
              <a:solidFill>
                <a:srgbClr val="595959"/>
              </a:solidFill>
              <a:ea typeface="Calibri"/>
              <a:cs typeface="Calibri"/>
            </a:endParaRPr>
          </a:p>
          <a:p>
            <a:pPr lvl="1">
              <a:buClr>
                <a:srgbClr val="F16038"/>
              </a:buClr>
            </a:pPr>
            <a:endParaRPr lang="en-US">
              <a:solidFill>
                <a:srgbClr val="595959"/>
              </a:solidFill>
              <a:ea typeface="Calibri"/>
              <a:cs typeface="Calibri"/>
            </a:endParaRPr>
          </a:p>
          <a:p>
            <a:pPr>
              <a:buClr>
                <a:srgbClr val="F16038"/>
              </a:buClr>
            </a:pPr>
            <a:endParaRPr lang="en-US">
              <a:solidFill>
                <a:srgbClr val="595959"/>
              </a:solidFill>
              <a:ea typeface="Calibri"/>
              <a:cs typeface="Calibri"/>
            </a:endParaRPr>
          </a:p>
          <a:p>
            <a:pPr>
              <a:buClr>
                <a:srgbClr val="F16038"/>
              </a:buClr>
            </a:pPr>
            <a:endParaRPr lang="en-US">
              <a:solidFill>
                <a:srgbClr val="595959"/>
              </a:solidFill>
            </a:endParaRPr>
          </a:p>
          <a:p>
            <a:pPr>
              <a:buClr>
                <a:srgbClr val="F16038"/>
              </a:buClr>
            </a:pPr>
            <a:endParaRPr lang="en-US">
              <a:solidFill>
                <a:srgbClr val="595959"/>
              </a:solidFill>
            </a:endParaRPr>
          </a:p>
          <a:p>
            <a:pPr>
              <a:buClr>
                <a:srgbClr val="F16038"/>
              </a:buClr>
            </a:pPr>
            <a:endParaRPr lang="en-US">
              <a:solidFill>
                <a:srgbClr val="595959"/>
              </a:solidFill>
            </a:endParaRPr>
          </a:p>
          <a:p>
            <a:pPr marL="0" indent="0">
              <a:buClr>
                <a:srgbClr val="D8D8D8"/>
              </a:buClr>
              <a:buNone/>
            </a:pPr>
            <a:endParaRPr lang="en-US">
              <a:solidFill>
                <a:srgbClr val="0D6CB9"/>
              </a:solidFill>
              <a:ea typeface="Calibri" panose="020F0502020204030204"/>
              <a:cs typeface="Calibri" panose="020F0502020204030204"/>
            </a:endParaRPr>
          </a:p>
          <a:p>
            <a:pPr marL="0" indent="0">
              <a:buFont typeface="Wingdings" panose="05000000000000000000" pitchFamily="2" charset="2"/>
              <a:buNone/>
            </a:pPr>
            <a:endParaRPr lang="en-US">
              <a:solidFill>
                <a:srgbClr val="0D6CB9"/>
              </a:solidFill>
            </a:endParaRPr>
          </a:p>
        </p:txBody>
      </p:sp>
      <p:pic>
        <p:nvPicPr>
          <p:cNvPr id="4" name="Picture 2" descr="A screenshot of the validation rule information from TEDS for rule number 41163-0093 for the 2024-2025 school year. Changes to the rule text have been highlighted.">
            <a:extLst>
              <a:ext uri="{FF2B5EF4-FFF2-40B4-BE49-F238E27FC236}">
                <a16:creationId xmlns:a16="http://schemas.microsoft.com/office/drawing/2014/main" id="{71E25A94-72A3-CB2B-587E-A03A82BCC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4" y="3438525"/>
            <a:ext cx="1000125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64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6188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ea typeface="Calibri"/>
                <a:cs typeface="Calibri"/>
              </a:rPr>
              <a:t>Business Rule Changes:</a:t>
            </a:r>
          </a:p>
          <a:p>
            <a:pPr lvl="1">
              <a:buClr>
                <a:srgbClr val="F16038"/>
              </a:buClr>
            </a:pPr>
            <a:r>
              <a:rPr lang="en-US">
                <a:solidFill>
                  <a:srgbClr val="595959"/>
                </a:solidFill>
                <a:ea typeface="Calibri"/>
                <a:cs typeface="Calibri"/>
              </a:rPr>
              <a:t>The following rule has been </a:t>
            </a:r>
            <a:r>
              <a:rPr lang="en-US" b="1">
                <a:solidFill>
                  <a:srgbClr val="595959"/>
                </a:solidFill>
                <a:ea typeface="Calibri"/>
                <a:cs typeface="Calibri"/>
              </a:rPr>
              <a:t>updated</a:t>
            </a:r>
            <a:r>
              <a:rPr lang="en-US">
                <a:solidFill>
                  <a:srgbClr val="595959"/>
                </a:solidFill>
                <a:ea typeface="Calibri"/>
                <a:cs typeface="Calibri"/>
              </a:rPr>
              <a:t> to reflect the terminology changes made to the collection of evaluation campus information.</a:t>
            </a:r>
          </a:p>
          <a:p>
            <a:pPr lvl="2">
              <a:buClr>
                <a:srgbClr val="F16038"/>
              </a:buClr>
            </a:pPr>
            <a:r>
              <a:rPr lang="en-US" b="1">
                <a:solidFill>
                  <a:srgbClr val="595959"/>
                </a:solidFill>
                <a:ea typeface="Calibri"/>
                <a:cs typeface="Calibri"/>
              </a:rPr>
              <a:t>41163-0078</a:t>
            </a:r>
            <a:r>
              <a:rPr lang="en-US">
                <a:solidFill>
                  <a:srgbClr val="595959"/>
                </a:solidFill>
                <a:ea typeface="Calibri"/>
                <a:cs typeface="Calibri"/>
              </a:rPr>
              <a:t> states that the </a:t>
            </a:r>
            <a:r>
              <a:rPr lang="en-US" err="1">
                <a:solidFill>
                  <a:srgbClr val="595959"/>
                </a:solidFill>
                <a:ea typeface="Calibri"/>
                <a:cs typeface="Calibri"/>
              </a:rPr>
              <a:t>SchoolId</a:t>
            </a:r>
            <a:r>
              <a:rPr lang="en-US">
                <a:solidFill>
                  <a:srgbClr val="595959"/>
                </a:solidFill>
                <a:ea typeface="Calibri"/>
                <a:cs typeface="Calibri"/>
              </a:rPr>
              <a:t> reported with a Responsibility = ‘03’ (Evaluation) must match an entry registered with TEA.</a:t>
            </a:r>
          </a:p>
          <a:p>
            <a:pPr lvl="2">
              <a:buClr>
                <a:srgbClr val="F16038"/>
              </a:buClr>
            </a:pPr>
            <a:r>
              <a:rPr lang="en-US">
                <a:solidFill>
                  <a:srgbClr val="595959"/>
                </a:solidFill>
                <a:ea typeface="Calibri"/>
                <a:cs typeface="Calibri"/>
              </a:rPr>
              <a:t>In the XML submission, this rule stated that the CAMPUS-ID-OF-EVALUATION must be a valid campus.</a:t>
            </a:r>
          </a:p>
          <a:p>
            <a:pPr lvl="1">
              <a:buClr>
                <a:srgbClr val="F16038"/>
              </a:buClr>
            </a:pPr>
            <a:endParaRPr lang="en-US">
              <a:solidFill>
                <a:srgbClr val="595959"/>
              </a:solidFill>
              <a:ea typeface="Calibri"/>
              <a:cs typeface="Calibri"/>
            </a:endParaRPr>
          </a:p>
          <a:p>
            <a:pPr>
              <a:buClr>
                <a:srgbClr val="F16038"/>
              </a:buClr>
            </a:pPr>
            <a:endParaRPr lang="en-US">
              <a:solidFill>
                <a:srgbClr val="595959"/>
              </a:solidFill>
              <a:ea typeface="Calibri"/>
              <a:cs typeface="Calibri"/>
            </a:endParaRPr>
          </a:p>
          <a:p>
            <a:pPr marL="0" indent="0">
              <a:buClr>
                <a:srgbClr val="F16038"/>
              </a:buClr>
              <a:buNone/>
            </a:pPr>
            <a:endParaRPr lang="en-US">
              <a:solidFill>
                <a:srgbClr val="595959"/>
              </a:solidFill>
            </a:endParaRPr>
          </a:p>
          <a:p>
            <a:pPr>
              <a:buClr>
                <a:srgbClr val="F16038"/>
              </a:buClr>
            </a:pPr>
            <a:endParaRPr lang="en-US">
              <a:solidFill>
                <a:srgbClr val="595959"/>
              </a:solidFill>
            </a:endParaRPr>
          </a:p>
          <a:p>
            <a:pPr>
              <a:buClr>
                <a:srgbClr val="F16038"/>
              </a:buClr>
            </a:pPr>
            <a:endParaRPr lang="en-US">
              <a:solidFill>
                <a:srgbClr val="595959"/>
              </a:solidFill>
            </a:endParaRPr>
          </a:p>
          <a:p>
            <a:pPr marL="0" indent="0">
              <a:buClr>
                <a:srgbClr val="D8D8D8"/>
              </a:buClr>
              <a:buNone/>
            </a:pPr>
            <a:endParaRPr lang="en-US">
              <a:solidFill>
                <a:srgbClr val="0D6CB9"/>
              </a:solidFill>
              <a:ea typeface="Calibri" panose="020F0502020204030204"/>
              <a:cs typeface="Calibri" panose="020F0502020204030204"/>
            </a:endParaRPr>
          </a:p>
          <a:p>
            <a:pPr marL="0" indent="0">
              <a:buFont typeface="Wingdings" panose="05000000000000000000" pitchFamily="2" charset="2"/>
              <a:buNone/>
            </a:pPr>
            <a:endParaRPr lang="en-US">
              <a:solidFill>
                <a:srgbClr val="0D6CB9"/>
              </a:solidFill>
            </a:endParaRPr>
          </a:p>
        </p:txBody>
      </p:sp>
      <p:pic>
        <p:nvPicPr>
          <p:cNvPr id="2052" name="Picture 4" descr="A screenshot of the validation rule information from TEDS for rule number 41163-0078 for the 2024-2025 school year. Changes to the rule text have been highlighted.">
            <a:extLst>
              <a:ext uri="{FF2B5EF4-FFF2-40B4-BE49-F238E27FC236}">
                <a16:creationId xmlns:a16="http://schemas.microsoft.com/office/drawing/2014/main" id="{DE6BBEB2-3339-D306-C22F-75D860A37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4" y="3817777"/>
            <a:ext cx="10001250" cy="149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72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Special Populations Strategic Supports and Reporting Division</a:t>
            </a:r>
          </a:p>
          <a:p>
            <a:pPr lvl="1">
              <a:buClr>
                <a:srgbClr val="F16038"/>
              </a:buClr>
            </a:pPr>
            <a:r>
              <a:rPr lang="en-US" b="1">
                <a:solidFill>
                  <a:schemeClr val="bg2">
                    <a:lumMod val="50000"/>
                  </a:schemeClr>
                </a:solidFill>
              </a:rPr>
              <a:t>Donna Holmes </a:t>
            </a:r>
            <a:r>
              <a:rPr lang="en-US">
                <a:solidFill>
                  <a:schemeClr val="bg2">
                    <a:lumMod val="50000"/>
                  </a:schemeClr>
                </a:solidFill>
              </a:rPr>
              <a:t>– State Performance Plan and Website Coordinator</a:t>
            </a:r>
          </a:p>
          <a:p>
            <a:pPr lvl="1">
              <a:buClr>
                <a:srgbClr val="F16038"/>
              </a:buClr>
            </a:pPr>
            <a:r>
              <a:rPr lang="en-US">
                <a:solidFill>
                  <a:schemeClr val="bg2">
                    <a:lumMod val="50000"/>
                  </a:schemeClr>
                </a:solidFill>
              </a:rPr>
              <a:t>Program-related questions can be submitted through TIMS and will be routed accordingly.</a:t>
            </a:r>
          </a:p>
          <a:p>
            <a:pPr marL="457200" lvl="1" indent="0">
              <a:buClr>
                <a:srgbClr val="F16038"/>
              </a:buClr>
              <a:buNone/>
            </a:pPr>
            <a:endParaRPr lang="en-US">
              <a:solidFill>
                <a:schemeClr val="bg2">
                  <a:lumMod val="50000"/>
                </a:schemeClr>
              </a:solidFill>
            </a:endParaRPr>
          </a:p>
          <a:p>
            <a:pPr>
              <a:buClr>
                <a:srgbClr val="F16038"/>
              </a:buClr>
            </a:pPr>
            <a:r>
              <a:rPr lang="en-US">
                <a:solidFill>
                  <a:srgbClr val="595959"/>
                </a:solidFill>
              </a:rPr>
              <a:t>Monitoring, Review and Support</a:t>
            </a:r>
          </a:p>
          <a:p>
            <a:pPr lvl="1">
              <a:buClr>
                <a:srgbClr val="F16038"/>
              </a:buClr>
            </a:pPr>
            <a:r>
              <a:rPr lang="en-US" b="1">
                <a:solidFill>
                  <a:schemeClr val="bg2">
                    <a:lumMod val="50000"/>
                  </a:schemeClr>
                </a:solidFill>
              </a:rPr>
              <a:t>Lori Merrell</a:t>
            </a:r>
            <a:r>
              <a:rPr lang="en-US">
                <a:solidFill>
                  <a:schemeClr val="bg2">
                    <a:lumMod val="50000"/>
                  </a:schemeClr>
                </a:solidFill>
              </a:rPr>
              <a:t>, MS CCC/SLP – Director</a:t>
            </a:r>
          </a:p>
          <a:p>
            <a:pPr>
              <a:buClr>
                <a:srgbClr val="F16038"/>
              </a:buClr>
            </a:pP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16603"/>
            <a:ext cx="11275829" cy="467757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Additional Changes:</a:t>
            </a:r>
          </a:p>
          <a:p>
            <a:pPr lvl="1">
              <a:buClr>
                <a:srgbClr val="F16038"/>
              </a:buClr>
            </a:pPr>
            <a:r>
              <a:rPr lang="en-US">
                <a:solidFill>
                  <a:srgbClr val="595959"/>
                </a:solidFill>
              </a:rPr>
              <a:t>Reporting enrolled vs non-enrolled students.</a:t>
            </a:r>
          </a:p>
          <a:p>
            <a:pPr lvl="2">
              <a:buClr>
                <a:srgbClr val="F16038"/>
              </a:buClr>
            </a:pPr>
            <a:r>
              <a:rPr lang="en-US">
                <a:solidFill>
                  <a:schemeClr val="bg2">
                    <a:lumMod val="50000"/>
                  </a:schemeClr>
                </a:solidFill>
              </a:rPr>
              <a:t>Data reported for both enrolled and non-enrolled students:</a:t>
            </a:r>
          </a:p>
          <a:p>
            <a:pPr lvl="3">
              <a:buClr>
                <a:srgbClr val="F16038"/>
              </a:buClr>
            </a:pPr>
            <a:r>
              <a:rPr lang="en-US" b="1">
                <a:solidFill>
                  <a:schemeClr val="bg2">
                    <a:lumMod val="50000"/>
                  </a:schemeClr>
                </a:solidFill>
              </a:rPr>
              <a:t>Student Identification and Demographics</a:t>
            </a:r>
          </a:p>
          <a:p>
            <a:pPr lvl="3">
              <a:buClr>
                <a:srgbClr val="F16038"/>
              </a:buClr>
            </a:pPr>
            <a:r>
              <a:rPr lang="en-US" b="1" err="1">
                <a:solidFill>
                  <a:schemeClr val="bg2">
                    <a:lumMod val="50000"/>
                  </a:schemeClr>
                </a:solidFill>
              </a:rPr>
              <a:t>StudentEducationOrganizationResponsibilityAssociation</a:t>
            </a:r>
            <a:endParaRPr lang="en-US" b="1">
              <a:solidFill>
                <a:schemeClr val="bg2">
                  <a:lumMod val="50000"/>
                </a:schemeClr>
              </a:solidFill>
            </a:endParaRPr>
          </a:p>
          <a:p>
            <a:pPr lvl="4">
              <a:buClr>
                <a:srgbClr val="F16038"/>
              </a:buClr>
            </a:pPr>
            <a:r>
              <a:rPr lang="en-US">
                <a:solidFill>
                  <a:schemeClr val="bg2">
                    <a:lumMod val="50000"/>
                  </a:schemeClr>
                </a:solidFill>
              </a:rPr>
              <a:t>The combination of the </a:t>
            </a:r>
            <a:r>
              <a:rPr lang="en-US" err="1">
                <a:solidFill>
                  <a:schemeClr val="bg2">
                    <a:lumMod val="50000"/>
                  </a:schemeClr>
                </a:solidFill>
              </a:rPr>
              <a:t>EducationOrganization</a:t>
            </a:r>
            <a:r>
              <a:rPr lang="en-US">
                <a:solidFill>
                  <a:schemeClr val="bg2">
                    <a:lumMod val="50000"/>
                  </a:schemeClr>
                </a:solidFill>
              </a:rPr>
              <a:t> reference and Responsibility (E3051) where the descriptor is ‘03’ (Evaluation) replaces the CAMPUS-ID-OF-EVALUATION data element.</a:t>
            </a:r>
          </a:p>
          <a:p>
            <a:pPr lvl="4">
              <a:buClr>
                <a:srgbClr val="F16038"/>
              </a:buClr>
            </a:pPr>
            <a:r>
              <a:rPr lang="en-US">
                <a:solidFill>
                  <a:schemeClr val="bg2">
                    <a:lumMod val="50000"/>
                  </a:schemeClr>
                </a:solidFill>
              </a:rPr>
              <a:t>If multiple records are reported, the application will promote the one with the latest </a:t>
            </a:r>
            <a:r>
              <a:rPr lang="en-US" err="1">
                <a:solidFill>
                  <a:schemeClr val="bg2">
                    <a:lumMod val="50000"/>
                  </a:schemeClr>
                </a:solidFill>
              </a:rPr>
              <a:t>BeginDate</a:t>
            </a:r>
            <a:r>
              <a:rPr lang="en-US">
                <a:solidFill>
                  <a:schemeClr val="bg2">
                    <a:lumMod val="50000"/>
                  </a:schemeClr>
                </a:solidFill>
              </a:rPr>
              <a:t> (E3010).</a:t>
            </a:r>
          </a:p>
          <a:p>
            <a:pPr marL="1371600" lvl="3" indent="0">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Student Education Organization Responsibility Association entity from TEDS for the 2024-2025 school year.">
            <a:extLst>
              <a:ext uri="{FF2B5EF4-FFF2-40B4-BE49-F238E27FC236}">
                <a16:creationId xmlns:a16="http://schemas.microsoft.com/office/drawing/2014/main" id="{F4A8596E-7982-67B4-BA2B-04397898CA4A}"/>
              </a:ext>
            </a:extLst>
          </p:cNvPr>
          <p:cNvPicPr>
            <a:picLocks noChangeAspect="1"/>
          </p:cNvPicPr>
          <p:nvPr/>
        </p:nvPicPr>
        <p:blipFill>
          <a:blip r:embed="rId2"/>
          <a:stretch>
            <a:fillRect/>
          </a:stretch>
        </p:blipFill>
        <p:spPr>
          <a:xfrm>
            <a:off x="586549" y="3832270"/>
            <a:ext cx="11018899" cy="2057969"/>
          </a:xfrm>
          <a:prstGeom prst="rect">
            <a:avLst/>
          </a:prstGeom>
        </p:spPr>
      </p:pic>
    </p:spTree>
    <p:extLst>
      <p:ext uri="{BB962C8B-B14F-4D97-AF65-F5344CB8AC3E}">
        <p14:creationId xmlns:p14="http://schemas.microsoft.com/office/powerpoint/2010/main" val="4117805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766011"/>
            <a:ext cx="11275829" cy="472816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bg2">
                    <a:lumMod val="50000"/>
                  </a:schemeClr>
                </a:solidFill>
              </a:rPr>
              <a:t>Additional Changes:</a:t>
            </a:r>
          </a:p>
          <a:p>
            <a:pPr lvl="1">
              <a:buClr>
                <a:srgbClr val="F16038"/>
              </a:buClr>
            </a:pPr>
            <a:r>
              <a:rPr lang="en-US" b="1" err="1">
                <a:solidFill>
                  <a:schemeClr val="bg2">
                    <a:lumMod val="50000"/>
                  </a:schemeClr>
                </a:solidFill>
              </a:rPr>
              <a:t>StudentSpecialEducationProgramEligibilityAssociation</a:t>
            </a:r>
            <a:r>
              <a:rPr lang="en-US" b="1">
                <a:solidFill>
                  <a:schemeClr val="bg2">
                    <a:lumMod val="50000"/>
                  </a:schemeClr>
                </a:solidFill>
              </a:rPr>
              <a:t> (TX)</a:t>
            </a:r>
          </a:p>
          <a:p>
            <a:pPr lvl="2">
              <a:buClr>
                <a:srgbClr val="F16038"/>
              </a:buClr>
            </a:pPr>
            <a:r>
              <a:rPr lang="en-US" err="1">
                <a:solidFill>
                  <a:schemeClr val="bg2">
                    <a:lumMod val="50000"/>
                  </a:schemeClr>
                </a:solidFill>
              </a:rPr>
              <a:t>OriginalECIServicesDate</a:t>
            </a:r>
            <a:r>
              <a:rPr lang="en-US">
                <a:solidFill>
                  <a:schemeClr val="bg2">
                    <a:lumMod val="50000"/>
                  </a:schemeClr>
                </a:solidFill>
              </a:rPr>
              <a:t> (E1737), </a:t>
            </a:r>
            <a:r>
              <a:rPr lang="en-US" err="1">
                <a:solidFill>
                  <a:schemeClr val="bg2">
                    <a:lumMod val="50000"/>
                  </a:schemeClr>
                </a:solidFill>
              </a:rPr>
              <a:t>TransitionNotificationDate</a:t>
            </a:r>
            <a:r>
              <a:rPr lang="en-US">
                <a:solidFill>
                  <a:schemeClr val="bg2">
                    <a:lumMod val="50000"/>
                  </a:schemeClr>
                </a:solidFill>
              </a:rPr>
              <a:t> (E1712), and </a:t>
            </a:r>
            <a:r>
              <a:rPr lang="en-US" err="1">
                <a:solidFill>
                  <a:schemeClr val="bg2">
                    <a:lumMod val="50000"/>
                  </a:schemeClr>
                </a:solidFill>
              </a:rPr>
              <a:t>TransitionConferenceDate</a:t>
            </a:r>
            <a:r>
              <a:rPr lang="en-US">
                <a:solidFill>
                  <a:schemeClr val="bg2">
                    <a:lumMod val="50000"/>
                  </a:schemeClr>
                </a:solidFill>
              </a:rPr>
              <a:t> (E1713) are only reported for children receiving ECI services.</a:t>
            </a:r>
          </a:p>
          <a:p>
            <a:pPr lvl="1">
              <a:buClr>
                <a:srgbClr val="F16038"/>
              </a:buClr>
            </a:pPr>
            <a:r>
              <a:rPr lang="en-US">
                <a:solidFill>
                  <a:schemeClr val="bg2">
                    <a:lumMod val="50000"/>
                  </a:schemeClr>
                </a:solidFill>
              </a:rPr>
              <a:t>Data reported only for enrolled students:</a:t>
            </a:r>
          </a:p>
          <a:p>
            <a:pPr lvl="2">
              <a:buClr>
                <a:srgbClr val="F16038"/>
              </a:buClr>
            </a:pPr>
            <a:r>
              <a:rPr lang="en-US" b="1" err="1">
                <a:solidFill>
                  <a:schemeClr val="bg2">
                    <a:lumMod val="50000"/>
                  </a:schemeClr>
                </a:solidFill>
              </a:rPr>
              <a:t>StudentSchoolAssociation</a:t>
            </a:r>
            <a:endParaRPr lang="en-US" b="1">
              <a:solidFill>
                <a:schemeClr val="bg2">
                  <a:lumMod val="50000"/>
                </a:schemeClr>
              </a:solidFill>
            </a:endParaRPr>
          </a:p>
          <a:p>
            <a:pPr lvl="2">
              <a:buClr>
                <a:srgbClr val="F16038"/>
              </a:buClr>
            </a:pPr>
            <a:endParaRPr lang="en-US" b="1">
              <a:solidFill>
                <a:schemeClr val="bg2">
                  <a:lumMod val="50000"/>
                </a:schemeClr>
              </a:solidFill>
            </a:endParaRPr>
          </a:p>
          <a:p>
            <a:pPr lvl="3">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Student Special Education Program Eligibility Association (TX) entity from TEDS for the 2024-2025 school year.">
            <a:extLst>
              <a:ext uri="{FF2B5EF4-FFF2-40B4-BE49-F238E27FC236}">
                <a16:creationId xmlns:a16="http://schemas.microsoft.com/office/drawing/2014/main" id="{8BFE7538-C4C8-A071-9423-772747D64048}"/>
              </a:ext>
            </a:extLst>
          </p:cNvPr>
          <p:cNvPicPr>
            <a:picLocks noChangeAspect="1"/>
          </p:cNvPicPr>
          <p:nvPr/>
        </p:nvPicPr>
        <p:blipFill>
          <a:blip r:embed="rId2"/>
          <a:stretch>
            <a:fillRect/>
          </a:stretch>
        </p:blipFill>
        <p:spPr>
          <a:xfrm>
            <a:off x="1399674" y="2924550"/>
            <a:ext cx="8225402" cy="3087133"/>
          </a:xfrm>
          <a:prstGeom prst="rect">
            <a:avLst/>
          </a:prstGeom>
        </p:spPr>
      </p:pic>
    </p:spTree>
    <p:extLst>
      <p:ext uri="{BB962C8B-B14F-4D97-AF65-F5344CB8AC3E}">
        <p14:creationId xmlns:p14="http://schemas.microsoft.com/office/powerpoint/2010/main" val="6522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Additional Changes:</a:t>
            </a:r>
          </a:p>
          <a:p>
            <a:pPr lvl="1">
              <a:buClr>
                <a:srgbClr val="F16038"/>
              </a:buClr>
            </a:pPr>
            <a:r>
              <a:rPr lang="en-US">
                <a:solidFill>
                  <a:srgbClr val="595959"/>
                </a:solidFill>
              </a:rPr>
              <a:t>Reporting calendar data</a:t>
            </a:r>
          </a:p>
          <a:p>
            <a:pPr lvl="2">
              <a:buClr>
                <a:srgbClr val="F16038"/>
              </a:buClr>
            </a:pPr>
            <a:r>
              <a:rPr lang="en-US">
                <a:solidFill>
                  <a:schemeClr val="bg2">
                    <a:lumMod val="50000"/>
                  </a:schemeClr>
                </a:solidFill>
              </a:rPr>
              <a:t>Child Find calendar data comes from the following two entities:</a:t>
            </a:r>
          </a:p>
          <a:p>
            <a:pPr lvl="3">
              <a:buClr>
                <a:srgbClr val="F16038"/>
              </a:buClr>
            </a:pPr>
            <a:r>
              <a:rPr lang="en-US" b="1">
                <a:solidFill>
                  <a:schemeClr val="bg2">
                    <a:lumMod val="50000"/>
                  </a:schemeClr>
                </a:solidFill>
              </a:rPr>
              <a:t>Calendar</a:t>
            </a:r>
          </a:p>
          <a:p>
            <a:pPr lvl="4">
              <a:buClr>
                <a:srgbClr val="F16038"/>
              </a:buClr>
            </a:pPr>
            <a:r>
              <a:rPr lang="en-US" err="1">
                <a:solidFill>
                  <a:schemeClr val="bg2">
                    <a:lumMod val="50000"/>
                  </a:schemeClr>
                </a:solidFill>
              </a:rPr>
              <a:t>CalendarCode</a:t>
            </a:r>
            <a:r>
              <a:rPr lang="en-US">
                <a:solidFill>
                  <a:schemeClr val="bg2">
                    <a:lumMod val="50000"/>
                  </a:schemeClr>
                </a:solidFill>
              </a:rPr>
              <a:t> (E0975) replaces the INSTRUCTIONAL-TRACK-INDICATOR-CODE and has changed in length from 2 to 60 characters.</a:t>
            </a:r>
          </a:p>
          <a:p>
            <a:pPr lvl="3">
              <a:buClr>
                <a:srgbClr val="F16038"/>
              </a:buClr>
            </a:pPr>
            <a:r>
              <a:rPr lang="en-US" b="1" err="1">
                <a:solidFill>
                  <a:schemeClr val="bg2">
                    <a:lumMod val="50000"/>
                  </a:schemeClr>
                </a:solidFill>
              </a:rPr>
              <a:t>CalendarDate</a:t>
            </a:r>
            <a:endParaRPr lang="en-US" b="1">
              <a:solidFill>
                <a:schemeClr val="bg2">
                  <a:lumMod val="50000"/>
                </a:schemeClr>
              </a:solidFill>
            </a:endParaRPr>
          </a:p>
          <a:p>
            <a:pPr lvl="4">
              <a:buClr>
                <a:srgbClr val="F16038"/>
              </a:buClr>
            </a:pPr>
            <a:r>
              <a:rPr lang="en-US">
                <a:solidFill>
                  <a:schemeClr val="bg2">
                    <a:lumMod val="50000"/>
                  </a:schemeClr>
                </a:solidFill>
              </a:rPr>
              <a:t>The Date (E1168) data element is counted toward the SPPI-11 initial evaluation compliance timeframe where the </a:t>
            </a:r>
            <a:r>
              <a:rPr lang="en-US" err="1">
                <a:solidFill>
                  <a:schemeClr val="bg2">
                    <a:lumMod val="50000"/>
                  </a:schemeClr>
                </a:solidFill>
              </a:rPr>
              <a:t>CalendarEvent</a:t>
            </a:r>
            <a:r>
              <a:rPr lang="en-US">
                <a:solidFill>
                  <a:schemeClr val="bg2">
                    <a:lumMod val="50000"/>
                  </a:schemeClr>
                </a:solidFill>
              </a:rPr>
              <a:t> (E1582) descriptor is reported as ‘01’ (Instructional Day).</a:t>
            </a:r>
            <a:endParaRPr lang="en-US">
              <a:solidFill>
                <a:srgbClr val="0D6CB9"/>
              </a:solidFill>
            </a:endParaRPr>
          </a:p>
          <a:p>
            <a:pPr lvl="2">
              <a:buClr>
                <a:srgbClr val="F16038"/>
              </a:buClr>
            </a:pPr>
            <a:r>
              <a:rPr lang="en-US">
                <a:solidFill>
                  <a:schemeClr val="bg2">
                    <a:lumMod val="50000"/>
                  </a:schemeClr>
                </a:solidFill>
              </a:rPr>
              <a:t>Current issues being addressed:</a:t>
            </a:r>
          </a:p>
          <a:p>
            <a:pPr lvl="3">
              <a:buClr>
                <a:srgbClr val="F16038"/>
              </a:buClr>
            </a:pPr>
            <a:r>
              <a:rPr lang="en-US">
                <a:solidFill>
                  <a:schemeClr val="bg2">
                    <a:lumMod val="50000"/>
                  </a:schemeClr>
                </a:solidFill>
              </a:rPr>
              <a:t>Updating default calendar logic for non-enrolled students.</a:t>
            </a:r>
          </a:p>
          <a:p>
            <a:pPr lvl="3">
              <a:buClr>
                <a:srgbClr val="F16038"/>
              </a:buClr>
            </a:pPr>
            <a:r>
              <a:rPr lang="en-US">
                <a:solidFill>
                  <a:schemeClr val="bg2">
                    <a:lumMod val="50000"/>
                  </a:schemeClr>
                </a:solidFill>
              </a:rPr>
              <a:t>Updating report layout to account for longer </a:t>
            </a:r>
            <a:r>
              <a:rPr lang="en-US" err="1">
                <a:solidFill>
                  <a:schemeClr val="bg2">
                    <a:lumMod val="50000"/>
                  </a:schemeClr>
                </a:solidFill>
              </a:rPr>
              <a:t>CalendarCode</a:t>
            </a:r>
            <a:r>
              <a:rPr lang="en-US">
                <a:solidFill>
                  <a:schemeClr val="bg2">
                    <a:lumMod val="50000"/>
                  </a:schemeClr>
                </a:solidFill>
              </a:rPr>
              <a:t> values.</a:t>
            </a:r>
          </a:p>
        </p:txBody>
      </p:sp>
    </p:spTree>
    <p:extLst>
      <p:ext uri="{BB962C8B-B14F-4D97-AF65-F5344CB8AC3E}">
        <p14:creationId xmlns:p14="http://schemas.microsoft.com/office/powerpoint/2010/main" val="1956121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Additional Changes:</a:t>
            </a:r>
          </a:p>
        </p:txBody>
      </p:sp>
      <p:pic>
        <p:nvPicPr>
          <p:cNvPr id="5" name="Picture 4" descr="A screenshot of the Calendar and Calendar Date entities from TEDS for the 2024-2025 school year.">
            <a:extLst>
              <a:ext uri="{FF2B5EF4-FFF2-40B4-BE49-F238E27FC236}">
                <a16:creationId xmlns:a16="http://schemas.microsoft.com/office/drawing/2014/main" id="{BFB02FCB-7482-1387-7C93-1D55FA222AC3}"/>
              </a:ext>
            </a:extLst>
          </p:cNvPr>
          <p:cNvPicPr>
            <a:picLocks noChangeAspect="1"/>
          </p:cNvPicPr>
          <p:nvPr/>
        </p:nvPicPr>
        <p:blipFill>
          <a:blip r:embed="rId2"/>
          <a:stretch>
            <a:fillRect/>
          </a:stretch>
        </p:blipFill>
        <p:spPr>
          <a:xfrm>
            <a:off x="1591238" y="1662333"/>
            <a:ext cx="9009524" cy="3533333"/>
          </a:xfrm>
          <a:prstGeom prst="rect">
            <a:avLst/>
          </a:prstGeom>
        </p:spPr>
      </p:pic>
    </p:spTree>
    <p:extLst>
      <p:ext uri="{BB962C8B-B14F-4D97-AF65-F5344CB8AC3E}">
        <p14:creationId xmlns:p14="http://schemas.microsoft.com/office/powerpoint/2010/main" val="2661026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sz="2600">
                <a:solidFill>
                  <a:srgbClr val="595959"/>
                </a:solidFill>
              </a:rPr>
              <a:t>More details will be provided in the TSDS Summer Training.  </a:t>
            </a:r>
            <a:endParaRPr lang="en-US" sz="2600">
              <a:solidFill>
                <a:srgbClr val="FF0000"/>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10432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2</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1235540646"/>
              </p:ext>
            </p:extLst>
          </p:nvPr>
        </p:nvGraphicFramePr>
        <p:xfrm>
          <a:off x="632178" y="1326566"/>
          <a:ext cx="10950222" cy="22860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Child Find</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Child Find ready for users to complete</a:t>
                      </a:r>
                    </a:p>
                  </a:txBody>
                  <a:tcPr/>
                </a:tc>
                <a:tc>
                  <a:txBody>
                    <a:bodyPr/>
                    <a:lstStyle/>
                    <a:p>
                      <a:r>
                        <a:rPr lang="en-US" sz="2400"/>
                        <a:t>May 19, 2025</a:t>
                      </a:r>
                    </a:p>
                  </a:txBody>
                  <a:tcPr/>
                </a:tc>
                <a:extLst>
                  <a:ext uri="{0D108BD9-81ED-4DB2-BD59-A6C34878D82A}">
                    <a16:rowId xmlns:a16="http://schemas.microsoft.com/office/drawing/2014/main" val="4201605557"/>
                  </a:ext>
                </a:extLst>
              </a:tr>
              <a:tr h="370840">
                <a:tc>
                  <a:txBody>
                    <a:bodyPr/>
                    <a:lstStyle/>
                    <a:p>
                      <a:r>
                        <a:rPr lang="en-US" sz="2400"/>
                        <a:t>Child Find Submission due date for LEAs</a:t>
                      </a:r>
                    </a:p>
                  </a:txBody>
                  <a:tcPr/>
                </a:tc>
                <a:tc>
                  <a:txBody>
                    <a:bodyPr/>
                    <a:lstStyle/>
                    <a:p>
                      <a:r>
                        <a:rPr lang="en-US" sz="2400"/>
                        <a:t>July 31, 2025</a:t>
                      </a:r>
                    </a:p>
                  </a:txBody>
                  <a:tcPr/>
                </a:tc>
                <a:extLst>
                  <a:ext uri="{0D108BD9-81ED-4DB2-BD59-A6C34878D82A}">
                    <a16:rowId xmlns:a16="http://schemas.microsoft.com/office/drawing/2014/main" val="1882897518"/>
                  </a:ext>
                </a:extLst>
              </a:tr>
              <a:tr h="370840">
                <a:tc>
                  <a:txBody>
                    <a:bodyPr/>
                    <a:lstStyle/>
                    <a:p>
                      <a:r>
                        <a:rPr lang="en-US" sz="2400"/>
                        <a:t>Child Find data available to customers</a:t>
                      </a:r>
                    </a:p>
                  </a:txBody>
                  <a:tcPr/>
                </a:tc>
                <a:tc>
                  <a:txBody>
                    <a:bodyPr/>
                    <a:lstStyle/>
                    <a:p>
                      <a:r>
                        <a:rPr lang="en-US" sz="2400"/>
                        <a:t>August 14, 2025</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988269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TIMS Knowledge Base Articles</a:t>
            </a:r>
          </a:p>
          <a:p>
            <a:pPr lvl="1">
              <a:lnSpc>
                <a:spcPct val="100000"/>
              </a:lnSpc>
              <a:spcBef>
                <a:spcPts val="600"/>
              </a:spcBef>
              <a:spcAft>
                <a:spcPts val="600"/>
              </a:spcAft>
              <a:buClr>
                <a:srgbClr val="F16038"/>
              </a:buClr>
            </a:pPr>
            <a:r>
              <a:rPr lang="en-US">
                <a:solidFill>
                  <a:srgbClr val="595959"/>
                </a:solidFill>
                <a:hlinkClick r:id="rId2"/>
              </a:rPr>
              <a:t>TSDSKB-620</a:t>
            </a:r>
            <a:r>
              <a:rPr lang="en-US">
                <a:solidFill>
                  <a:srgbClr val="595959"/>
                </a:solidFill>
              </a:rPr>
              <a:t>: SPPI-11 Compliance Flowchart</a:t>
            </a:r>
          </a:p>
          <a:p>
            <a:pPr lvl="1">
              <a:lnSpc>
                <a:spcPct val="100000"/>
              </a:lnSpc>
              <a:spcBef>
                <a:spcPts val="600"/>
              </a:spcBef>
              <a:spcAft>
                <a:spcPts val="600"/>
              </a:spcAft>
              <a:buClr>
                <a:srgbClr val="F16038"/>
              </a:buClr>
            </a:pPr>
            <a:r>
              <a:rPr lang="en-US">
                <a:solidFill>
                  <a:srgbClr val="595959"/>
                </a:solidFill>
                <a:hlinkClick r:id="rId3"/>
              </a:rPr>
              <a:t>TSDSKB-621</a:t>
            </a:r>
            <a:r>
              <a:rPr lang="en-US">
                <a:solidFill>
                  <a:srgbClr val="595959"/>
                </a:solidFill>
              </a:rPr>
              <a:t>: SPPI-12 Compliance Flowchart</a:t>
            </a:r>
          </a:p>
          <a:p>
            <a:pPr lvl="1">
              <a:lnSpc>
                <a:spcPct val="100000"/>
              </a:lnSpc>
              <a:spcBef>
                <a:spcPts val="600"/>
              </a:spcBef>
              <a:spcAft>
                <a:spcPts val="600"/>
              </a:spcAft>
              <a:buClr>
                <a:srgbClr val="F16038"/>
              </a:buClr>
            </a:pPr>
            <a:r>
              <a:rPr lang="en-US">
                <a:solidFill>
                  <a:srgbClr val="595959"/>
                </a:solidFill>
                <a:hlinkClick r:id="rId4"/>
              </a:rPr>
              <a:t>TSDSKB-622</a:t>
            </a:r>
            <a:r>
              <a:rPr lang="en-US">
                <a:solidFill>
                  <a:srgbClr val="595959"/>
                </a:solidFill>
              </a:rPr>
              <a:t>: Child Find Frequently Asked Questions</a:t>
            </a:r>
          </a:p>
          <a:p>
            <a:pPr lvl="1">
              <a:lnSpc>
                <a:spcPct val="100000"/>
              </a:lnSpc>
              <a:spcBef>
                <a:spcPts val="600"/>
              </a:spcBef>
              <a:spcAft>
                <a:spcPts val="600"/>
              </a:spcAft>
              <a:buClr>
                <a:srgbClr val="F16038"/>
              </a:buClr>
            </a:pPr>
            <a:r>
              <a:rPr lang="en-US">
                <a:solidFill>
                  <a:srgbClr val="595959"/>
                </a:solidFill>
                <a:hlinkClick r:id="rId5"/>
              </a:rPr>
              <a:t>TSDSKB-645</a:t>
            </a:r>
            <a:r>
              <a:rPr lang="en-US">
                <a:solidFill>
                  <a:srgbClr val="595959"/>
                </a:solidFill>
              </a:rPr>
              <a:t>: SPPI-12 Frequently Asked Questions</a:t>
            </a:r>
          </a:p>
          <a:p>
            <a:pPr lvl="1">
              <a:lnSpc>
                <a:spcPct val="100000"/>
              </a:lnSpc>
              <a:spcBef>
                <a:spcPts val="600"/>
              </a:spcBef>
              <a:spcAft>
                <a:spcPts val="600"/>
              </a:spcAft>
              <a:buClr>
                <a:srgbClr val="F16038"/>
              </a:buClr>
            </a:pPr>
            <a:r>
              <a:rPr lang="en-US">
                <a:solidFill>
                  <a:srgbClr val="595959"/>
                </a:solidFill>
                <a:hlinkClick r:id="rId6"/>
              </a:rPr>
              <a:t>TSDKSB-646</a:t>
            </a:r>
            <a:r>
              <a:rPr lang="en-US">
                <a:solidFill>
                  <a:srgbClr val="595959"/>
                </a:solidFill>
              </a:rPr>
              <a:t>: SPPI-11 Frequently Asked Questions</a:t>
            </a:r>
          </a:p>
          <a:p>
            <a:pPr lvl="1">
              <a:lnSpc>
                <a:spcPct val="100000"/>
              </a:lnSpc>
              <a:spcBef>
                <a:spcPts val="600"/>
              </a:spcBef>
              <a:spcAft>
                <a:spcPts val="600"/>
              </a:spcAft>
              <a:buClr>
                <a:srgbClr val="F16038"/>
              </a:buClr>
            </a:pPr>
            <a:r>
              <a:rPr lang="en-US">
                <a:solidFill>
                  <a:srgbClr val="595959"/>
                </a:solidFill>
                <a:hlinkClick r:id="rId7"/>
              </a:rPr>
              <a:t>TSDSKB-650</a:t>
            </a:r>
            <a:r>
              <a:rPr lang="en-US">
                <a:solidFill>
                  <a:srgbClr val="595959"/>
                </a:solidFill>
              </a:rPr>
              <a:t>: Child Find Interactive Flowchart</a:t>
            </a:r>
          </a:p>
          <a:p>
            <a:pPr marL="0" indent="0">
              <a:lnSpc>
                <a:spcPct val="100000"/>
              </a:lnSpc>
              <a:spcBef>
                <a:spcPts val="600"/>
              </a:spcBef>
              <a:spcAft>
                <a:spcPts val="600"/>
              </a:spcAft>
              <a:buClr>
                <a:srgbClr val="F16038"/>
              </a:buClr>
              <a:buNone/>
            </a:pPr>
            <a:r>
              <a:rPr lang="en-US" i="1">
                <a:solidFill>
                  <a:srgbClr val="595959"/>
                </a:solidFill>
              </a:rPr>
              <a:t>Please Note – these KB articles will be updated to account for the SPPI-11 Eligibility Determination compliance calculation change.</a:t>
            </a:r>
          </a:p>
          <a:p>
            <a:pPr marL="0" indent="0">
              <a:buFont typeface="Wingdings" panose="05000000000000000000" pitchFamily="2" charset="2"/>
              <a:buNone/>
            </a:pPr>
            <a:endParaRPr lang="en-US" i="1">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a:solidFill>
                  <a:srgbClr val="595959"/>
                </a:solidFill>
                <a:ea typeface="Calibri" panose="020F0502020204030204"/>
                <a:cs typeface="Calibri" panose="020F0502020204030204"/>
              </a:rPr>
              <a:t>Technical Support</a:t>
            </a:r>
          </a:p>
          <a:p>
            <a:pPr lvl="1">
              <a:buClr>
                <a:srgbClr val="F16038"/>
              </a:buClr>
            </a:pPr>
            <a:r>
              <a:rPr lang="en-US" sz="2000">
                <a:solidFill>
                  <a:srgbClr val="595959"/>
                </a:solidFill>
                <a:ea typeface="Calibri"/>
                <a:cs typeface="Calibri"/>
                <a:hlinkClick r:id="rId2"/>
              </a:rPr>
              <a:t>TSDSCustomerSupport@tea.texas.gov</a:t>
            </a:r>
            <a:r>
              <a:rPr lang="en-US" sz="2000">
                <a:solidFill>
                  <a:srgbClr val="595959"/>
                </a:solidFill>
                <a:ea typeface="Calibri"/>
                <a:cs typeface="Calibri"/>
              </a:rPr>
              <a:t> </a:t>
            </a:r>
            <a:endParaRPr lang="en-US" sz="2000">
              <a:ea typeface="Calibri"/>
              <a:cs typeface="Calibri"/>
            </a:endParaRPr>
          </a:p>
          <a:p>
            <a:pPr>
              <a:lnSpc>
                <a:spcPct val="100000"/>
              </a:lnSpc>
              <a:spcBef>
                <a:spcPts val="0"/>
              </a:spcBef>
              <a:buClr>
                <a:srgbClr val="F16038"/>
              </a:buClr>
            </a:pPr>
            <a:r>
              <a:rPr lang="en-US" sz="2400">
                <a:solidFill>
                  <a:srgbClr val="595959"/>
                </a:solidFill>
                <a:ea typeface="Calibri"/>
                <a:cs typeface="Calibri"/>
              </a:rPr>
              <a:t>Technical Specification</a:t>
            </a:r>
          </a:p>
          <a:p>
            <a:pPr lvl="1">
              <a:lnSpc>
                <a:spcPct val="100000"/>
              </a:lnSpc>
              <a:spcBef>
                <a:spcPts val="0"/>
              </a:spcBef>
              <a:buClr>
                <a:srgbClr val="F16038"/>
              </a:buClr>
            </a:pPr>
            <a:r>
              <a:rPr lang="en-US" sz="2000">
                <a:solidFill>
                  <a:srgbClr val="595959"/>
                </a:solidFill>
                <a:hlinkClick r:id="rId3"/>
              </a:rPr>
              <a:t>2024-2025 Domains</a:t>
            </a:r>
            <a:endParaRPr lang="en-US" sz="2000">
              <a:solidFill>
                <a:srgbClr val="595959"/>
              </a:solidFill>
              <a:ea typeface="Calibri"/>
              <a:cs typeface="Calibri"/>
            </a:endParaRPr>
          </a:p>
          <a:p>
            <a:pPr lvl="1">
              <a:lnSpc>
                <a:spcPct val="100000"/>
              </a:lnSpc>
              <a:spcBef>
                <a:spcPts val="0"/>
              </a:spcBef>
              <a:buClr>
                <a:srgbClr val="F16038"/>
              </a:buClr>
            </a:pPr>
            <a:r>
              <a:rPr lang="en-US" sz="2000">
                <a:solidFill>
                  <a:srgbClr val="595959"/>
                </a:solidFill>
                <a:hlinkClick r:id="rId4"/>
              </a:rPr>
              <a:t>2024-2025 Data Element Definitions</a:t>
            </a:r>
            <a:endParaRPr lang="en-US" sz="2000">
              <a:solidFill>
                <a:srgbClr val="595959"/>
              </a:solidFill>
              <a:ea typeface="Calibri"/>
              <a:cs typeface="Calibri"/>
              <a:hlinkClick r:id="" action="ppaction://noaction"/>
            </a:endParaRPr>
          </a:p>
          <a:p>
            <a:pPr lvl="1">
              <a:lnSpc>
                <a:spcPct val="100000"/>
              </a:lnSpc>
              <a:spcBef>
                <a:spcPts val="0"/>
              </a:spcBef>
              <a:buClr>
                <a:srgbClr val="F16038"/>
              </a:buClr>
            </a:pPr>
            <a:r>
              <a:rPr lang="en-US" sz="2000">
                <a:solidFill>
                  <a:srgbClr val="595959"/>
                </a:solidFill>
                <a:hlinkClick r:id="rId5"/>
              </a:rPr>
              <a:t>2024-2025 Descriptor Tables</a:t>
            </a:r>
            <a:endParaRPr lang="en-US" sz="2000">
              <a:solidFill>
                <a:srgbClr val="595959"/>
              </a:solidFill>
              <a:ea typeface="Calibri"/>
              <a:cs typeface="Calibri"/>
              <a:hlinkClick r:id="" action="ppaction://noaction"/>
            </a:endParaRPr>
          </a:p>
          <a:p>
            <a:pPr lvl="1">
              <a:lnSpc>
                <a:spcPct val="100000"/>
              </a:lnSpc>
              <a:spcBef>
                <a:spcPts val="0"/>
              </a:spcBef>
              <a:buClr>
                <a:srgbClr val="F16038"/>
              </a:buClr>
            </a:pPr>
            <a:r>
              <a:rPr lang="en-US" sz="2000">
                <a:solidFill>
                  <a:srgbClr val="595959"/>
                </a:solidFill>
                <a:hlinkClick r:id="rId6"/>
              </a:rPr>
              <a:t>2024-2025 Data Validation Rules</a:t>
            </a:r>
            <a:endParaRPr lang="en-US" sz="2000">
              <a:solidFill>
                <a:srgbClr val="595959"/>
              </a:solidFill>
              <a:ea typeface="Calibri"/>
              <a:cs typeface="Calibri"/>
              <a:hlinkClick r:id="" action="ppaction://noaction"/>
            </a:endParaRPr>
          </a:p>
          <a:p>
            <a:pPr lvl="1">
              <a:lnSpc>
                <a:spcPct val="100000"/>
              </a:lnSpc>
              <a:spcBef>
                <a:spcPts val="0"/>
              </a:spcBef>
              <a:buClr>
                <a:srgbClr val="F16038"/>
              </a:buClr>
            </a:pPr>
            <a:r>
              <a:rPr lang="en-US" sz="2000">
                <a:solidFill>
                  <a:srgbClr val="595959"/>
                </a:solidFill>
                <a:cs typeface="Calibri"/>
                <a:hlinkClick r:id="rId7"/>
              </a:rPr>
              <a:t>2024-2025 Data Submission Timelines</a:t>
            </a:r>
            <a:endParaRPr lang="en-US" sz="2000">
              <a:solidFill>
                <a:srgbClr val="595959"/>
              </a:solidFill>
              <a:cs typeface="Calibri"/>
            </a:endParaRPr>
          </a:p>
          <a:p>
            <a:pPr lvl="1">
              <a:lnSpc>
                <a:spcPct val="100000"/>
              </a:lnSpc>
              <a:spcBef>
                <a:spcPts val="0"/>
              </a:spcBef>
              <a:buClr>
                <a:srgbClr val="F16038"/>
              </a:buClr>
            </a:pPr>
            <a:r>
              <a:rPr lang="en-US" sz="2000">
                <a:solidFill>
                  <a:srgbClr val="595959"/>
                </a:solidFill>
                <a:ea typeface="Calibri"/>
                <a:cs typeface="Calibri"/>
                <a:hlinkClick r:id="rId8"/>
              </a:rPr>
              <a:t>Known Issues</a:t>
            </a:r>
            <a:endParaRPr lang="en-US" sz="2000">
              <a:solidFill>
                <a:srgbClr val="595959"/>
              </a:solidFill>
              <a:ea typeface="Calibri"/>
              <a:cs typeface="Calibri"/>
              <a:hlinkClick r:id="" action="ppaction://noaction"/>
            </a:endParaRPr>
          </a:p>
          <a:p>
            <a:pPr>
              <a:lnSpc>
                <a:spcPct val="100000"/>
              </a:lnSpc>
              <a:spcBef>
                <a:spcPts val="0"/>
              </a:spcBef>
              <a:buClr>
                <a:srgbClr val="F16038"/>
              </a:buClr>
            </a:pPr>
            <a:r>
              <a:rPr lang="en-US" sz="2400">
                <a:solidFill>
                  <a:srgbClr val="595959"/>
                </a:solidFill>
              </a:rPr>
              <a:t>Program Area Documentation</a:t>
            </a:r>
          </a:p>
          <a:p>
            <a:pPr lvl="1">
              <a:lnSpc>
                <a:spcPct val="100000"/>
              </a:lnSpc>
              <a:spcBef>
                <a:spcPts val="0"/>
              </a:spcBef>
              <a:buClr>
                <a:srgbClr val="F16038"/>
              </a:buClr>
            </a:pPr>
            <a:r>
              <a:rPr lang="en-US" sz="2000">
                <a:ea typeface="+mn-lt"/>
                <a:cs typeface="+mn-lt"/>
                <a:hlinkClick r:id="rId9"/>
              </a:rPr>
              <a:t>SPPI-11 Guidance Documents</a:t>
            </a:r>
            <a:endParaRPr lang="en-US" sz="2000">
              <a:ea typeface="+mn-lt"/>
              <a:cs typeface="+mn-lt"/>
            </a:endParaRPr>
          </a:p>
          <a:p>
            <a:pPr lvl="1">
              <a:lnSpc>
                <a:spcPct val="100000"/>
              </a:lnSpc>
              <a:spcBef>
                <a:spcPts val="0"/>
              </a:spcBef>
              <a:buClr>
                <a:srgbClr val="F16038"/>
              </a:buClr>
            </a:pPr>
            <a:r>
              <a:rPr lang="en-US" sz="2000">
                <a:ea typeface="+mn-lt"/>
                <a:cs typeface="+mn-lt"/>
                <a:hlinkClick r:id="rId10"/>
              </a:rPr>
              <a:t>SPPI-12 Guidance Documents</a:t>
            </a:r>
            <a:endParaRPr lang="en-US" sz="2000">
              <a:ea typeface="+mn-lt"/>
              <a:cs typeface="+mn-lt"/>
            </a:endParaRPr>
          </a:p>
          <a:p>
            <a:pPr>
              <a:buClr>
                <a:srgbClr val="F16038"/>
              </a:buClr>
            </a:pPr>
            <a:r>
              <a:rPr lang="en-US" sz="2000">
                <a:solidFill>
                  <a:srgbClr val="595959"/>
                </a:solidFill>
                <a:ea typeface="Calibri"/>
                <a:cs typeface="Calibri"/>
              </a:rPr>
              <a:t>TSDS Incident Management System (TIMS)</a:t>
            </a:r>
          </a:p>
          <a:p>
            <a:pPr lvl="1">
              <a:spcBef>
                <a:spcPts val="300"/>
              </a:spcBef>
              <a:buClr>
                <a:srgbClr val="F16038"/>
              </a:buClr>
            </a:pPr>
            <a:r>
              <a:rPr lang="en-US" sz="2000">
                <a:solidFill>
                  <a:srgbClr val="172B4D"/>
                </a:solidFill>
                <a:ea typeface="+mn-lt"/>
                <a:cs typeface="+mn-lt"/>
                <a:hlinkClick r:id="rId11"/>
              </a:rPr>
              <a:t>TSDS Incident Management System (TIMS) Support Application</a:t>
            </a:r>
            <a:endParaRPr lang="en-US" sz="2000">
              <a:solidFill>
                <a:srgbClr val="595959"/>
              </a:solidFill>
              <a:ea typeface="Calibri" panose="020F0502020204030204"/>
              <a:cs typeface="Calibri" panose="020F0502020204030204"/>
            </a:endParaRPr>
          </a:p>
          <a:p>
            <a:pPr lvl="1">
              <a:buClr>
                <a:srgbClr val="F16038"/>
              </a:buClr>
            </a:pPr>
            <a:r>
              <a:rPr lang="en-US" sz="2000">
                <a:solidFill>
                  <a:srgbClr val="172B4D"/>
                </a:solidFill>
                <a:ea typeface="+mn-lt"/>
                <a:cs typeface="+mn-lt"/>
                <a:hlinkClick r:id="rId12"/>
              </a:rPr>
              <a:t>TIMS Knowledge Base Article Repository</a:t>
            </a:r>
            <a:endParaRPr lang="en-US" sz="2000"/>
          </a:p>
          <a:p>
            <a:pPr lvl="1">
              <a:lnSpc>
                <a:spcPct val="100000"/>
              </a:lnSpc>
              <a:spcBef>
                <a:spcPts val="0"/>
              </a:spcBef>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04216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11180" y="2088765"/>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 </a:t>
            </a:r>
            <a:r>
              <a:rPr lang="en-US" sz="4000">
                <a:solidFill>
                  <a:schemeClr val="bg1"/>
                </a:solidFill>
                <a:cs typeface="Calibri"/>
              </a:rPr>
              <a:t>1</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The following code value has been </a:t>
            </a:r>
            <a:r>
              <a:rPr lang="en-US" b="1">
                <a:solidFill>
                  <a:schemeClr val="bg2">
                    <a:lumMod val="50000"/>
                  </a:schemeClr>
                </a:solidFill>
              </a:rPr>
              <a:t>removed</a:t>
            </a:r>
            <a:r>
              <a:rPr lang="en-US">
                <a:solidFill>
                  <a:schemeClr val="bg2">
                    <a:lumMod val="50000"/>
                  </a:schemeClr>
                </a:solidFill>
              </a:rPr>
              <a:t> as an acceptable ELIGIBILITY-DELAY-REASON for SPPI-11 Eligibility Determination </a:t>
            </a:r>
            <a:r>
              <a:rPr lang="en-US" b="1">
                <a:solidFill>
                  <a:schemeClr val="bg2">
                    <a:lumMod val="50000"/>
                  </a:schemeClr>
                </a:solidFill>
              </a:rPr>
              <a:t>compliance calculations</a:t>
            </a:r>
            <a:r>
              <a:rPr lang="en-US">
                <a:solidFill>
                  <a:schemeClr val="bg2">
                    <a:lumMod val="50000"/>
                  </a:schemeClr>
                </a:solidFill>
              </a:rPr>
              <a:t>:</a:t>
            </a:r>
          </a:p>
          <a:p>
            <a:pPr lvl="1">
              <a:buClr>
                <a:srgbClr val="F16038"/>
              </a:buClr>
            </a:pPr>
            <a:r>
              <a:rPr lang="en-US" b="1">
                <a:solidFill>
                  <a:schemeClr val="bg2">
                    <a:lumMod val="50000"/>
                  </a:schemeClr>
                </a:solidFill>
              </a:rPr>
              <a:t>05</a:t>
            </a:r>
            <a:r>
              <a:rPr lang="en-US">
                <a:solidFill>
                  <a:schemeClr val="bg2">
                    <a:lumMod val="50000"/>
                  </a:schemeClr>
                </a:solidFill>
              </a:rPr>
              <a:t> – </a:t>
            </a:r>
            <a:r>
              <a:rPr lang="en-US" i="1">
                <a:solidFill>
                  <a:schemeClr val="bg2">
                    <a:lumMod val="50000"/>
                  </a:schemeClr>
                </a:solidFill>
              </a:rPr>
              <a:t>Parent Delay (Detailed Records Maintained by LEA Regarding a Parent of a Child who Repeatedly Fails or Refuses to Produce the Child for the Evaluation or Eligibility Determination)</a:t>
            </a:r>
            <a:endParaRPr lang="en-US">
              <a:solidFill>
                <a:schemeClr val="bg2">
                  <a:lumMod val="50000"/>
                </a:schemeClr>
              </a:solidFill>
            </a:endParaRPr>
          </a:p>
          <a:p>
            <a:pPr>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ELIGIBILITY-DELAY-REASON code </a:t>
            </a:r>
            <a:r>
              <a:rPr lang="en-US" b="1">
                <a:solidFill>
                  <a:schemeClr val="bg2">
                    <a:lumMod val="50000"/>
                  </a:schemeClr>
                </a:solidFill>
              </a:rPr>
              <a:t>‘05’ </a:t>
            </a:r>
            <a:r>
              <a:rPr lang="en-US">
                <a:solidFill>
                  <a:schemeClr val="bg2">
                    <a:lumMod val="50000"/>
                  </a:schemeClr>
                </a:solidFill>
              </a:rPr>
              <a:t>can still be reported but will </a:t>
            </a:r>
            <a:r>
              <a:rPr lang="en-US" b="1">
                <a:solidFill>
                  <a:schemeClr val="bg2">
                    <a:lumMod val="50000"/>
                  </a:schemeClr>
                </a:solidFill>
              </a:rPr>
              <a:t>no longer</a:t>
            </a:r>
            <a:r>
              <a:rPr lang="en-US">
                <a:solidFill>
                  <a:schemeClr val="bg2">
                    <a:lumMod val="50000"/>
                  </a:schemeClr>
                </a:solidFill>
              </a:rPr>
              <a:t> automatically mark the student as </a:t>
            </a:r>
            <a:r>
              <a:rPr lang="en-US" b="1">
                <a:solidFill>
                  <a:schemeClr val="bg2">
                    <a:lumMod val="50000"/>
                  </a:schemeClr>
                </a:solidFill>
              </a:rPr>
              <a:t>compliant</a:t>
            </a:r>
            <a:r>
              <a:rPr lang="en-US">
                <a:solidFill>
                  <a:schemeClr val="bg2">
                    <a:lumMod val="50000"/>
                  </a:schemeClr>
                </a:solidFill>
              </a:rPr>
              <a:t> for their eligibility determination.</a:t>
            </a:r>
          </a:p>
          <a:p>
            <a:pPr marL="457200" lvl="1" indent="0">
              <a:buClr>
                <a:srgbClr val="F16038"/>
              </a:buClr>
              <a:buNone/>
            </a:pPr>
            <a:endParaRPr lang="en-US">
              <a:solidFill>
                <a:schemeClr val="bg2">
                  <a:lumMod val="50000"/>
                </a:schemeClr>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91928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 </a:t>
            </a:r>
            <a:r>
              <a:rPr lang="en-US" sz="4000">
                <a:solidFill>
                  <a:schemeClr val="bg1"/>
                </a:solidFill>
                <a:cs typeface="Calibri"/>
              </a:rPr>
              <a:t>2</a:t>
            </a: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7141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LEAs that reported an ELIGIBILITY-DELAY-REASON code ‘05’ for any of their students prior to </a:t>
            </a:r>
            <a:r>
              <a:rPr lang="en-US" b="1">
                <a:solidFill>
                  <a:schemeClr val="bg2">
                    <a:lumMod val="50000"/>
                  </a:schemeClr>
                </a:solidFill>
              </a:rPr>
              <a:t>March 23, 2024</a:t>
            </a:r>
            <a:r>
              <a:rPr lang="en-US">
                <a:solidFill>
                  <a:schemeClr val="bg2">
                    <a:lumMod val="50000"/>
                  </a:schemeClr>
                </a:solidFill>
              </a:rPr>
              <a:t>, must </a:t>
            </a:r>
            <a:r>
              <a:rPr lang="en-US" b="1">
                <a:solidFill>
                  <a:schemeClr val="bg2">
                    <a:lumMod val="50000"/>
                  </a:schemeClr>
                </a:solidFill>
              </a:rPr>
              <a:t>re-promote </a:t>
            </a:r>
            <a:r>
              <a:rPr lang="en-US">
                <a:solidFill>
                  <a:schemeClr val="bg2">
                    <a:lumMod val="50000"/>
                  </a:schemeClr>
                </a:solidFill>
              </a:rPr>
              <a:t>their Child Find data prior to marking the submission as ‘Complete’.</a:t>
            </a:r>
          </a:p>
          <a:p>
            <a:pPr lvl="1">
              <a:buClr>
                <a:srgbClr val="F16038"/>
              </a:buClr>
            </a:pPr>
            <a:r>
              <a:rPr lang="en-US">
                <a:solidFill>
                  <a:schemeClr val="bg2">
                    <a:lumMod val="50000"/>
                  </a:schemeClr>
                </a:solidFill>
              </a:rPr>
              <a:t>TEA will be reaching out to LEAs who have reported this value and have not re-promoted their data.</a:t>
            </a:r>
            <a:endParaRPr lang="en-US">
              <a:solidFill>
                <a:schemeClr val="bg2">
                  <a:lumMod val="50000"/>
                </a:schemeClr>
              </a:solidFill>
              <a:ea typeface="Calibri"/>
              <a:cs typeface="Calibri"/>
            </a:endParaRPr>
          </a:p>
          <a:p>
            <a:pPr>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This change </a:t>
            </a:r>
            <a:r>
              <a:rPr lang="en-US" b="1">
                <a:solidFill>
                  <a:schemeClr val="bg2">
                    <a:lumMod val="50000"/>
                  </a:schemeClr>
                </a:solidFill>
              </a:rPr>
              <a:t>does not affect </a:t>
            </a:r>
            <a:r>
              <a:rPr lang="en-US">
                <a:solidFill>
                  <a:schemeClr val="bg2">
                    <a:lumMod val="50000"/>
                  </a:schemeClr>
                </a:solidFill>
              </a:rPr>
              <a:t>the </a:t>
            </a:r>
            <a:r>
              <a:rPr lang="en-US" b="1">
                <a:solidFill>
                  <a:schemeClr val="bg2">
                    <a:lumMod val="50000"/>
                  </a:schemeClr>
                </a:solidFill>
              </a:rPr>
              <a:t>SPPI-11 initial evaluation </a:t>
            </a:r>
            <a:r>
              <a:rPr lang="en-US">
                <a:solidFill>
                  <a:schemeClr val="bg2">
                    <a:lumMod val="50000"/>
                  </a:schemeClr>
                </a:solidFill>
              </a:rPr>
              <a:t>compliance, </a:t>
            </a:r>
            <a:r>
              <a:rPr lang="en-US" b="1">
                <a:solidFill>
                  <a:schemeClr val="bg2">
                    <a:lumMod val="50000"/>
                  </a:schemeClr>
                </a:solidFill>
              </a:rPr>
              <a:t>nor</a:t>
            </a:r>
            <a:r>
              <a:rPr lang="en-US">
                <a:solidFill>
                  <a:schemeClr val="bg2">
                    <a:lumMod val="50000"/>
                  </a:schemeClr>
                </a:solidFill>
              </a:rPr>
              <a:t> the compliance calculated for </a:t>
            </a:r>
            <a:r>
              <a:rPr lang="en-US" b="1">
                <a:solidFill>
                  <a:schemeClr val="bg2">
                    <a:lumMod val="50000"/>
                  </a:schemeClr>
                </a:solidFill>
              </a:rPr>
              <a:t>SPPI-12. </a:t>
            </a:r>
            <a:r>
              <a:rPr lang="en-US">
                <a:solidFill>
                  <a:schemeClr val="bg2">
                    <a:lumMod val="50000"/>
                  </a:schemeClr>
                </a:solidFill>
              </a:rPr>
              <a:t>Code ‘05’ is still considered an acceptable delay reason for those compliance calculations.</a:t>
            </a:r>
            <a:endParaRPr lang="en-US">
              <a:solidFill>
                <a:schemeClr val="bg2">
                  <a:lumMod val="50000"/>
                </a:schemeClr>
              </a:solidFill>
              <a:ea typeface="Calibri"/>
              <a:cs typeface="Calibri"/>
            </a:endParaRPr>
          </a:p>
          <a:p>
            <a:pPr lvl="1">
              <a:buClr>
                <a:srgbClr val="F16038"/>
              </a:buClr>
            </a:pPr>
            <a:r>
              <a:rPr lang="en-US">
                <a:solidFill>
                  <a:schemeClr val="bg2">
                    <a:lumMod val="50000"/>
                  </a:schemeClr>
                </a:solidFill>
              </a:rPr>
              <a:t>Additionally, ELIGIBILITY-DELAY-REASON code </a:t>
            </a:r>
            <a:r>
              <a:rPr lang="en-US" b="1">
                <a:solidFill>
                  <a:schemeClr val="bg2">
                    <a:lumMod val="50000"/>
                  </a:schemeClr>
                </a:solidFill>
              </a:rPr>
              <a:t>‘07’ </a:t>
            </a:r>
            <a:r>
              <a:rPr lang="en-US">
                <a:solidFill>
                  <a:schemeClr val="bg2">
                    <a:lumMod val="50000"/>
                  </a:schemeClr>
                </a:solidFill>
              </a:rPr>
              <a:t>is still considered an acceptable delay reason for SPPI-11 Eligibility Determination compliance calculations. </a:t>
            </a:r>
            <a:endParaRPr lang="en-US">
              <a:solidFill>
                <a:schemeClr val="bg2">
                  <a:lumMod val="50000"/>
                </a:schemeClr>
              </a:solidFill>
              <a:ea typeface="Calibri"/>
              <a:cs typeface="Calibri"/>
            </a:endParaRPr>
          </a:p>
          <a:p>
            <a:pPr lvl="1">
              <a:buClr>
                <a:srgbClr val="F16038"/>
              </a:buClr>
            </a:pPr>
            <a:endParaRPr lang="en-US">
              <a:solidFill>
                <a:schemeClr val="bg2">
                  <a:lumMod val="50000"/>
                </a:schemeClr>
              </a:solidFill>
            </a:endParaRPr>
          </a:p>
          <a:p>
            <a:pPr marL="457200" lvl="1" indent="0">
              <a:buClr>
                <a:srgbClr val="F16038"/>
              </a:buClr>
              <a:buNone/>
            </a:pPr>
            <a:endParaRPr lang="en-US">
              <a:solidFill>
                <a:schemeClr val="bg2">
                  <a:lumMod val="50000"/>
                </a:schemeClr>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01979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142839"/>
            <a:ext cx="11121658"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CHF0-100-003 </a:t>
            </a:r>
            <a:r>
              <a:rPr lang="en-US" i="1">
                <a:solidFill>
                  <a:srgbClr val="595959"/>
                </a:solidFill>
              </a:rPr>
              <a:t>SPPI-11 Aggregate Report </a:t>
            </a:r>
            <a:r>
              <a:rPr lang="en-US">
                <a:solidFill>
                  <a:srgbClr val="595959"/>
                </a:solidFill>
              </a:rPr>
              <a:t>– tentatively scheduled for the </a:t>
            </a:r>
            <a:r>
              <a:rPr lang="en-US" b="1">
                <a:solidFill>
                  <a:srgbClr val="595959"/>
                </a:solidFill>
              </a:rPr>
              <a:t>April 19, 2024, </a:t>
            </a:r>
            <a:r>
              <a:rPr lang="en-US">
                <a:solidFill>
                  <a:srgbClr val="595959"/>
                </a:solidFill>
              </a:rPr>
              <a:t>software release.</a:t>
            </a:r>
          </a:p>
          <a:p>
            <a:pPr lvl="1">
              <a:buClr>
                <a:srgbClr val="F16038"/>
              </a:buClr>
            </a:pPr>
            <a:r>
              <a:rPr lang="en-US" b="1">
                <a:solidFill>
                  <a:schemeClr val="bg2">
                    <a:lumMod val="50000"/>
                  </a:schemeClr>
                </a:solidFill>
              </a:rPr>
              <a:t>SPPI-11 Measurement Items</a:t>
            </a:r>
            <a:endParaRPr lang="en-US" b="1">
              <a:solidFill>
                <a:schemeClr val="bg2">
                  <a:lumMod val="50000"/>
                </a:schemeClr>
              </a:solidFill>
              <a:ea typeface="Calibri"/>
              <a:cs typeface="Calibri"/>
            </a:endParaRPr>
          </a:p>
          <a:p>
            <a:pPr lvl="2">
              <a:buClr>
                <a:srgbClr val="F16038"/>
              </a:buClr>
            </a:pPr>
            <a:r>
              <a:rPr lang="en-US">
                <a:solidFill>
                  <a:schemeClr val="bg2">
                    <a:lumMod val="50000"/>
                  </a:schemeClr>
                </a:solidFill>
              </a:rPr>
              <a:t>Row (b) label will be updated to indicate the measurement is for SPPI-11a.</a:t>
            </a:r>
            <a:endParaRPr lang="en-US">
              <a:solidFill>
                <a:schemeClr val="bg2">
                  <a:lumMod val="50000"/>
                </a:schemeClr>
              </a:solidFill>
              <a:ea typeface="Calibri"/>
              <a:cs typeface="Calibri"/>
            </a:endParaRPr>
          </a:p>
          <a:p>
            <a:pPr lvl="2">
              <a:buClr>
                <a:srgbClr val="F16038"/>
              </a:buClr>
            </a:pPr>
            <a:r>
              <a:rPr lang="en-US">
                <a:solidFill>
                  <a:schemeClr val="bg2">
                    <a:lumMod val="50000"/>
                  </a:schemeClr>
                </a:solidFill>
              </a:rPr>
              <a:t>Row (c) label will be updated to indicate the measurement is for SPPI-11b.</a:t>
            </a:r>
            <a:endParaRPr lang="en-US">
              <a:solidFill>
                <a:schemeClr val="bg2">
                  <a:lumMod val="50000"/>
                </a:schemeClr>
              </a:solidFill>
              <a:ea typeface="Calibri"/>
              <a:cs typeface="Calibri"/>
            </a:endParaRPr>
          </a:p>
          <a:p>
            <a:pPr lvl="2">
              <a:buClr>
                <a:srgbClr val="F16038"/>
              </a:buClr>
            </a:pPr>
            <a:r>
              <a:rPr lang="en-US">
                <a:solidFill>
                  <a:schemeClr val="bg2">
                    <a:lumMod val="50000"/>
                  </a:schemeClr>
                </a:solidFill>
              </a:rPr>
              <a:t>Number of Children Not in SPPI-11 Compliance will be split into two pieces – SPPI-11a and SPPI-11b.</a:t>
            </a:r>
            <a:endParaRPr lang="en-US">
              <a:solidFill>
                <a:schemeClr val="bg2">
                  <a:lumMod val="50000"/>
                </a:schemeClr>
              </a:solidFill>
              <a:ea typeface="Calibri"/>
              <a:cs typeface="Calibri"/>
            </a:endParaRPr>
          </a:p>
          <a:p>
            <a:pPr marL="0" indent="0">
              <a:buFont typeface="Wingdings" panose="05000000000000000000" pitchFamily="2" charset="2"/>
              <a:buNone/>
            </a:pPr>
            <a:endParaRPr lang="en-US">
              <a:solidFill>
                <a:srgbClr val="0D6CB9"/>
              </a:solidFill>
            </a:endParaRPr>
          </a:p>
        </p:txBody>
      </p:sp>
      <p:pic>
        <p:nvPicPr>
          <p:cNvPr id="4" name="Picture 3" descr="A screenshot of the CHF0-100-003 SPPI-11 Aggregate Report. In the SPPI-11 Measurement Items of the report, changes to the row (b) and (c) labels have been highlighted, as well as changes to the 'Number of Children Not in SPPI-11 Compliance' rows.">
            <a:extLst>
              <a:ext uri="{FF2B5EF4-FFF2-40B4-BE49-F238E27FC236}">
                <a16:creationId xmlns:a16="http://schemas.microsoft.com/office/drawing/2014/main" id="{29A271B5-9A6C-08FA-F6F7-F780B87F018A}"/>
              </a:ext>
            </a:extLst>
          </p:cNvPr>
          <p:cNvPicPr>
            <a:picLocks noChangeAspect="1"/>
          </p:cNvPicPr>
          <p:nvPr/>
        </p:nvPicPr>
        <p:blipFill>
          <a:blip r:embed="rId2"/>
          <a:stretch>
            <a:fillRect/>
          </a:stretch>
        </p:blipFill>
        <p:spPr>
          <a:xfrm>
            <a:off x="2812773" y="3370215"/>
            <a:ext cx="7553740" cy="2634013"/>
          </a:xfrm>
          <a:prstGeom prst="rect">
            <a:avLst/>
          </a:prstGeom>
        </p:spPr>
      </p:pic>
    </p:spTree>
    <p:extLst>
      <p:ext uri="{BB962C8B-B14F-4D97-AF65-F5344CB8AC3E}">
        <p14:creationId xmlns:p14="http://schemas.microsoft.com/office/powerpoint/2010/main" val="347062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5961323"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F16038"/>
              </a:buClr>
            </a:pPr>
            <a:r>
              <a:rPr lang="en-US" b="1">
                <a:solidFill>
                  <a:schemeClr val="bg2">
                    <a:lumMod val="50000"/>
                  </a:schemeClr>
                </a:solidFill>
              </a:rPr>
              <a:t>Delay Reasons </a:t>
            </a:r>
            <a:r>
              <a:rPr lang="en-US">
                <a:solidFill>
                  <a:schemeClr val="bg2">
                    <a:lumMod val="50000"/>
                  </a:schemeClr>
                </a:solidFill>
              </a:rPr>
              <a:t>will be split into two sections</a:t>
            </a:r>
          </a:p>
          <a:p>
            <a:pPr lvl="2">
              <a:buClr>
                <a:srgbClr val="F16038"/>
              </a:buClr>
            </a:pPr>
            <a:r>
              <a:rPr lang="en-US">
                <a:solidFill>
                  <a:schemeClr val="bg2">
                    <a:lumMod val="50000"/>
                  </a:schemeClr>
                </a:solidFill>
              </a:rPr>
              <a:t>Evaluation Delay Reasons (SPPI-11a) </a:t>
            </a:r>
          </a:p>
          <a:p>
            <a:pPr lvl="2">
              <a:buClr>
                <a:srgbClr val="F16038"/>
              </a:buClr>
            </a:pPr>
            <a:r>
              <a:rPr lang="en-US">
                <a:solidFill>
                  <a:schemeClr val="bg2">
                    <a:lumMod val="50000"/>
                  </a:schemeClr>
                </a:solidFill>
              </a:rPr>
              <a:t>Eligibility Delay Reasons (SPPI-11b)</a:t>
            </a:r>
          </a:p>
          <a:p>
            <a:pPr lvl="1">
              <a:buClr>
                <a:srgbClr val="F16038"/>
              </a:buClr>
            </a:pPr>
            <a:r>
              <a:rPr lang="en-US">
                <a:solidFill>
                  <a:schemeClr val="bg2">
                    <a:lumMod val="50000"/>
                  </a:schemeClr>
                </a:solidFill>
              </a:rPr>
              <a:t>The </a:t>
            </a:r>
            <a:r>
              <a:rPr lang="en-US" b="1">
                <a:solidFill>
                  <a:schemeClr val="bg2">
                    <a:lumMod val="50000"/>
                  </a:schemeClr>
                </a:solidFill>
              </a:rPr>
              <a:t>Total</a:t>
            </a:r>
            <a:r>
              <a:rPr lang="en-US">
                <a:solidFill>
                  <a:schemeClr val="bg2">
                    <a:lumMod val="50000"/>
                  </a:schemeClr>
                </a:solidFill>
              </a:rPr>
              <a:t> row will be split into two pieces for each section: </a:t>
            </a:r>
          </a:p>
          <a:p>
            <a:pPr lvl="2">
              <a:buClr>
                <a:srgbClr val="F16038"/>
              </a:buClr>
            </a:pPr>
            <a:r>
              <a:rPr lang="en-US">
                <a:solidFill>
                  <a:schemeClr val="bg2">
                    <a:lumMod val="50000"/>
                  </a:schemeClr>
                </a:solidFill>
              </a:rPr>
              <a:t>Total (In Compliance)</a:t>
            </a:r>
          </a:p>
          <a:p>
            <a:pPr lvl="3">
              <a:buClr>
                <a:srgbClr val="F16038"/>
              </a:buClr>
            </a:pPr>
            <a:r>
              <a:rPr lang="en-US">
                <a:solidFill>
                  <a:schemeClr val="bg2">
                    <a:lumMod val="50000"/>
                  </a:schemeClr>
                </a:solidFill>
              </a:rPr>
              <a:t>For</a:t>
            </a:r>
            <a:r>
              <a:rPr lang="en-US" b="1">
                <a:solidFill>
                  <a:schemeClr val="bg2">
                    <a:lumMod val="50000"/>
                  </a:schemeClr>
                </a:solidFill>
              </a:rPr>
              <a:t> SPPI-11a</a:t>
            </a:r>
            <a:r>
              <a:rPr lang="en-US">
                <a:solidFill>
                  <a:schemeClr val="bg2">
                    <a:lumMod val="50000"/>
                  </a:schemeClr>
                </a:solidFill>
              </a:rPr>
              <a:t>, this will include EVALUATION-DELAY-REASON codes equal to </a:t>
            </a:r>
            <a:r>
              <a:rPr lang="en-US" b="1">
                <a:solidFill>
                  <a:schemeClr val="bg2">
                    <a:lumMod val="50000"/>
                  </a:schemeClr>
                </a:solidFill>
              </a:rPr>
              <a:t>‘05’ and ‘07’</a:t>
            </a:r>
            <a:r>
              <a:rPr lang="en-US">
                <a:solidFill>
                  <a:schemeClr val="bg2">
                    <a:lumMod val="50000"/>
                  </a:schemeClr>
                </a:solidFill>
              </a:rPr>
              <a:t>.</a:t>
            </a:r>
          </a:p>
          <a:p>
            <a:pPr lvl="3">
              <a:buClr>
                <a:srgbClr val="F16038"/>
              </a:buClr>
            </a:pPr>
            <a:r>
              <a:rPr lang="en-US">
                <a:solidFill>
                  <a:schemeClr val="bg2">
                    <a:lumMod val="50000"/>
                  </a:schemeClr>
                </a:solidFill>
              </a:rPr>
              <a:t>For </a:t>
            </a:r>
            <a:r>
              <a:rPr lang="en-US" b="1">
                <a:solidFill>
                  <a:schemeClr val="bg2">
                    <a:lumMod val="50000"/>
                  </a:schemeClr>
                </a:solidFill>
              </a:rPr>
              <a:t>SPPI-11b</a:t>
            </a:r>
            <a:r>
              <a:rPr lang="en-US">
                <a:solidFill>
                  <a:schemeClr val="bg2">
                    <a:lumMod val="50000"/>
                  </a:schemeClr>
                </a:solidFill>
              </a:rPr>
              <a:t>, this will include ELIGIBILITY-DELAY-REASON code equal to </a:t>
            </a:r>
            <a:r>
              <a:rPr lang="en-US" b="1">
                <a:solidFill>
                  <a:schemeClr val="bg2">
                    <a:lumMod val="50000"/>
                  </a:schemeClr>
                </a:solidFill>
              </a:rPr>
              <a:t>’07’ </a:t>
            </a:r>
            <a:r>
              <a:rPr lang="en-US">
                <a:solidFill>
                  <a:schemeClr val="bg2">
                    <a:lumMod val="50000"/>
                  </a:schemeClr>
                </a:solidFill>
              </a:rPr>
              <a:t>only.</a:t>
            </a:r>
          </a:p>
          <a:p>
            <a:pPr lvl="2">
              <a:buClr>
                <a:srgbClr val="F16038"/>
              </a:buClr>
            </a:pPr>
            <a:r>
              <a:rPr lang="en-US">
                <a:solidFill>
                  <a:schemeClr val="bg2">
                    <a:lumMod val="50000"/>
                  </a:schemeClr>
                </a:solidFill>
              </a:rPr>
              <a:t>Total (Out of Compliance)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2" descr="A screenshot of the CHF0-100-003 SPPI-11 Aggregate Report. The Evaluation Delay Reasons (SPPI-11a) and the Eligibility Delay Reasons (SPPI-11b) have been highlighted to show their updates. Additionally, the Total (In Compliance) and Total (Out of Compliance) rows have been highlighted in each of the two sections to indicate they are new.">
            <a:extLst>
              <a:ext uri="{FF2B5EF4-FFF2-40B4-BE49-F238E27FC236}">
                <a16:creationId xmlns:a16="http://schemas.microsoft.com/office/drawing/2014/main" id="{1D1C15BC-589D-F2CB-FDA3-71FD269B1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377" y="1080310"/>
            <a:ext cx="4368800" cy="471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948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CHF0-100-004 </a:t>
            </a:r>
            <a:r>
              <a:rPr lang="en-US" i="1">
                <a:solidFill>
                  <a:schemeClr val="bg2">
                    <a:lumMod val="50000"/>
                  </a:schemeClr>
                </a:solidFill>
              </a:rPr>
              <a:t>SPPI-12 Aggregate Report </a:t>
            </a:r>
            <a:r>
              <a:rPr lang="en-US">
                <a:solidFill>
                  <a:srgbClr val="595959"/>
                </a:solidFill>
              </a:rPr>
              <a:t>– tentatively scheduled for the </a:t>
            </a:r>
            <a:r>
              <a:rPr lang="en-US" b="1">
                <a:solidFill>
                  <a:srgbClr val="595959"/>
                </a:solidFill>
              </a:rPr>
              <a:t>April 19, 2024, </a:t>
            </a:r>
            <a:r>
              <a:rPr lang="en-US">
                <a:solidFill>
                  <a:srgbClr val="595959"/>
                </a:solidFill>
              </a:rPr>
              <a:t>software release.</a:t>
            </a:r>
            <a:endParaRPr lang="en-US" i="1">
              <a:solidFill>
                <a:schemeClr val="bg2">
                  <a:lumMod val="50000"/>
                </a:schemeClr>
              </a:solidFill>
            </a:endParaRPr>
          </a:p>
          <a:p>
            <a:pPr lvl="1">
              <a:buClr>
                <a:srgbClr val="F16038"/>
              </a:buClr>
            </a:pPr>
            <a:r>
              <a:rPr lang="en-US" b="1">
                <a:solidFill>
                  <a:schemeClr val="bg2">
                    <a:lumMod val="50000"/>
                  </a:schemeClr>
                </a:solidFill>
              </a:rPr>
              <a:t>SPPI-12 Measurement Items</a:t>
            </a:r>
          </a:p>
          <a:p>
            <a:pPr lvl="2">
              <a:buClr>
                <a:srgbClr val="F16038"/>
              </a:buClr>
            </a:pPr>
            <a:r>
              <a:rPr lang="en-US">
                <a:solidFill>
                  <a:schemeClr val="bg2">
                    <a:lumMod val="50000"/>
                  </a:schemeClr>
                </a:solidFill>
              </a:rPr>
              <a:t>Row (b), (c), and (d) calculations will be updated to include ELIGIBILITY-DELAY-REASON.</a:t>
            </a:r>
          </a:p>
          <a:p>
            <a:pPr marL="0" indent="0">
              <a:buFont typeface="Wingdings" panose="05000000000000000000" pitchFamily="2" charset="2"/>
              <a:buNone/>
            </a:pPr>
            <a:endParaRPr lang="en-US">
              <a:solidFill>
                <a:srgbClr val="0D6CB9"/>
              </a:solidFill>
            </a:endParaRPr>
          </a:p>
        </p:txBody>
      </p:sp>
      <p:pic>
        <p:nvPicPr>
          <p:cNvPr id="4" name="Picture 3" descr="A screenshot of the CHF0-100-004 SPPI-12 Aggregate Report. In the SPPI-12 Measurement Items of the report, rows (b), (c), and (d) have been highlighted to indicate they will be updated.">
            <a:extLst>
              <a:ext uri="{FF2B5EF4-FFF2-40B4-BE49-F238E27FC236}">
                <a16:creationId xmlns:a16="http://schemas.microsoft.com/office/drawing/2014/main" id="{9EC11A0F-10C8-2727-0E91-8902227FE231}"/>
              </a:ext>
            </a:extLst>
          </p:cNvPr>
          <p:cNvPicPr>
            <a:picLocks noChangeAspect="1"/>
          </p:cNvPicPr>
          <p:nvPr/>
        </p:nvPicPr>
        <p:blipFill>
          <a:blip r:embed="rId2"/>
          <a:stretch>
            <a:fillRect/>
          </a:stretch>
        </p:blipFill>
        <p:spPr>
          <a:xfrm>
            <a:off x="2704289" y="2733791"/>
            <a:ext cx="7205996" cy="3148687"/>
          </a:xfrm>
          <a:prstGeom prst="rect">
            <a:avLst/>
          </a:prstGeom>
        </p:spPr>
      </p:pic>
    </p:spTree>
    <p:extLst>
      <p:ext uri="{BB962C8B-B14F-4D97-AF65-F5344CB8AC3E}">
        <p14:creationId xmlns:p14="http://schemas.microsoft.com/office/powerpoint/2010/main" val="52996865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23A3C93F-F816-44C0-AC8B-53B0E5810BAA}">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19692CD-7339-4E15-8B85-65EB8EAE7D52}">
  <ds:schemaRefs>
    <ds:schemaRef ds:uri="http://purl.org/dc/dcmitype/"/>
    <ds:schemaRef ds:uri="http://schemas.microsoft.com/office/infopath/2007/PartnerControls"/>
    <ds:schemaRef ds:uri="http://purl.org/dc/elements/1.1/"/>
    <ds:schemaRef ds:uri="http://schemas.microsoft.com/office/2006/metadata/properties"/>
    <ds:schemaRef ds:uri="533e3360-6378-4210-ada2-16ccdb17d2cd"/>
    <ds:schemaRef ds:uri="http://schemas.microsoft.com/office/2006/documentManagement/types"/>
    <ds:schemaRef ds:uri="http://purl.org/dc/terms/"/>
    <ds:schemaRef ds:uri="http://schemas.openxmlformats.org/package/2006/metadata/core-properties"/>
    <ds:schemaRef ds:uri="963efe96-9f3c-464d-8c8b-c76864a22ed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2542</Words>
  <Application>Microsoft Office PowerPoint</Application>
  <PresentationFormat>Widescreen</PresentationFormat>
  <Paragraphs>336</Paragraphs>
  <Slides>39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Courier New</vt:lpstr>
      <vt:lpstr>Wingdings</vt:lpstr>
      <vt:lpstr>2_Office Theme</vt:lpstr>
      <vt:lpstr>TITLE SLIDE: ESC Vendor Training for One Component</vt:lpstr>
      <vt:lpstr>AGENDA – CHILD FIND</vt:lpstr>
      <vt:lpstr>PROGRAM AREA UPDATES &amp; GUIDANCE</vt:lpstr>
      <vt:lpstr>TITLE SLIDE: 2023-2024 School Year</vt:lpstr>
      <vt:lpstr>SUBMISSION UPDATES 1</vt:lpstr>
      <vt:lpstr>SUBMISSION UPDATES 2</vt:lpstr>
      <vt:lpstr>REPORT UPDATES 1</vt:lpstr>
      <vt:lpstr>REPORT UPDATES 2</vt:lpstr>
      <vt:lpstr>REPORT UPDATES 3</vt:lpstr>
      <vt:lpstr>REPORT UPDATES 4</vt:lpstr>
      <vt:lpstr>BUSINESS RULE UPDATES</vt:lpstr>
      <vt:lpstr>REMINDERS 1</vt:lpstr>
      <vt:lpstr>REMINDERS 2</vt:lpstr>
      <vt:lpstr>REMINDERS 3</vt:lpstr>
      <vt:lpstr>REMINDERS 4</vt:lpstr>
      <vt:lpstr>REMINDERS 5</vt:lpstr>
      <vt:lpstr>CURRENT KNOWN ISSUES 1</vt:lpstr>
      <vt:lpstr>CURRENT KNOWN ISSUES 2</vt:lpstr>
      <vt:lpstr>TIMELINE 1</vt:lpstr>
      <vt:lpstr>FREQUENTLY ASKED QUESTIONS 1</vt:lpstr>
      <vt:lpstr>FREQUENTLY ASKED QUESTIONS 2</vt:lpstr>
      <vt:lpstr>FREQUENTLY ASKED QUESTIONS 3</vt:lpstr>
      <vt:lpstr>TITLE SLIDE: 2024-2025 School Year</vt:lpstr>
      <vt:lpstr>APPLICATION UPDATES</vt:lpstr>
      <vt:lpstr>TSDS UPGRADE PROJECT UPDATES 1</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TSDS UPGRADE PROJECT UPDATES 8</vt:lpstr>
      <vt:lpstr>TSDS UPGRADE PROJECT UPDATES 9</vt:lpstr>
      <vt:lpstr>TSDS UPGRADE PROJECT UPDATES 10</vt:lpstr>
      <vt:lpstr>TITLE SLIDE: Closeout</vt:lpstr>
      <vt:lpstr>TIMELINE 2</vt:lpstr>
      <vt:lpstr>TECHNICAL RESOURCES 1</vt:lpstr>
      <vt:lpstr>TECHNICAL RESOURCES 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Child Find</dc:title>
  <dc:creator>Ulrich, Melanie</dc:creator>
  <cp:lastModifiedBy>Ollervidez, Leticia</cp:lastModifiedBy>
  <cp:revision>2</cp:revision>
  <dcterms:created xsi:type="dcterms:W3CDTF">2020-11-05T16:39:19Z</dcterms:created>
  <dcterms:modified xsi:type="dcterms:W3CDTF">2024-03-11T16:56:13Z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