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3"/>
  </p:notesMasterIdLst>
  <p:sldIdLst>
    <p:sldId id="2145706919" r:id="rId5"/>
    <p:sldId id="2145706922" r:id="rId6"/>
    <p:sldId id="430" r:id="rId7"/>
    <p:sldId id="2145707021" r:id="rId8"/>
    <p:sldId id="1338" r:id="rId9"/>
    <p:sldId id="2145707002" r:id="rId10"/>
    <p:sldId id="2145707022" r:id="rId11"/>
    <p:sldId id="1341" r:id="rId12"/>
    <p:sldId id="2145707005" r:id="rId13"/>
    <p:sldId id="2145707006" r:id="rId14"/>
    <p:sldId id="1342" r:id="rId15"/>
    <p:sldId id="1343" r:id="rId16"/>
    <p:sldId id="1345" r:id="rId17"/>
    <p:sldId id="2145707017" r:id="rId18"/>
    <p:sldId id="2145707018" r:id="rId19"/>
    <p:sldId id="2145707020" r:id="rId20"/>
    <p:sldId id="2145707019" r:id="rId21"/>
    <p:sldId id="2145707012" r:id="rId22"/>
    <p:sldId id="2145707014" r:id="rId23"/>
    <p:sldId id="2145706975" r:id="rId24"/>
    <p:sldId id="1346" r:id="rId25"/>
    <p:sldId id="2145706977" r:id="rId26"/>
    <p:sldId id="2145707007" r:id="rId27"/>
    <p:sldId id="2145707008" r:id="rId28"/>
    <p:sldId id="2145707009" r:id="rId29"/>
    <p:sldId id="2145707010" r:id="rId30"/>
    <p:sldId id="2145706976" r:id="rId31"/>
    <p:sldId id="21457069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Alfredo Salinas" initials="AS"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AAC69"/>
    <a:srgbClr val="CDDBF7"/>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52D69-8E2D-4AEE-8D98-EFD53FEA3228}" v="6" dt="2024-03-12T20:16:24.203"/>
    <p1510:client id="{56736E13-536C-4520-98EC-FB358EA406EA}" v="12" dt="2024-03-12T20:27:21.839"/>
    <p1510:client id="{8B69272F-1C96-4FF9-ABED-4CEECF45F02F}" v="58" dt="2024-03-12T20:59:49.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4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16079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DC014 ASSESSMENT-REPORTING-METHOD-TYPE -&gt; C328 </a:t>
            </a:r>
            <a:r>
              <a:rPr lang="en-US" sz="1100" err="1">
                <a:effectLst/>
                <a:latin typeface="Calibri" panose="020F0502020204030204" pitchFamily="34" charset="0"/>
                <a:ea typeface="Calibri" panose="020F0502020204030204" pitchFamily="34" charset="0"/>
                <a:cs typeface="Arial" panose="020B0604020202020204" pitchFamily="34" charset="0"/>
              </a:rPr>
              <a:t>AssessmentReportingMethod</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C328 only includes values used in ECDS</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16-“Percentile”</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22-“Raw Score”</a:t>
            </a: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DC002 ACADEMIC-SUBJECT-TYPE -&gt; C325 </a:t>
            </a:r>
            <a:r>
              <a:rPr lang="en-US" sz="1100" err="1">
                <a:effectLst/>
                <a:latin typeface="Calibri" panose="020F0502020204030204" pitchFamily="34" charset="0"/>
                <a:ea typeface="Calibri" panose="020F0502020204030204" pitchFamily="34" charset="0"/>
                <a:cs typeface="Arial" panose="020B0604020202020204" pitchFamily="34" charset="0"/>
              </a:rPr>
              <a:t>AcademicSubject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C325 only uses values used in ECDS</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02-Composite</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10-Mathematics</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20-Emergent Literacy Reading</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21-Emergent Literacy Writing</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22-Language and Communication</a:t>
            </a:r>
          </a:p>
          <a:p>
            <a:pPr marL="1600200" marR="0" lvl="3" indent="-228600">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Arial" panose="020B0604020202020204" pitchFamily="34" charset="0"/>
              </a:rPr>
              <a:t>23-Health and Wellness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305676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90816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8AB50-E180-DC20-E49F-B11CEE334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18711-92D7-C707-A1F4-362A645C1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6A889-4DE0-16E2-6AF9-A4CD500E9D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rgbClr val="595959"/>
                </a:solidFill>
              </a:rPr>
              <a:t>ResultDatatypeType</a:t>
            </a:r>
            <a:r>
              <a:rPr lang="en-US" sz="1200">
                <a:solidFill>
                  <a:srgbClr val="595959"/>
                </a:solidFill>
              </a:rPr>
              <a:t>: not</a:t>
            </a:r>
          </a:p>
          <a:p>
            <a:endParaRPr lang="en-US"/>
          </a:p>
        </p:txBody>
      </p:sp>
      <p:sp>
        <p:nvSpPr>
          <p:cNvPr id="4" name="Slide Number Placeholder 3">
            <a:extLst>
              <a:ext uri="{FF2B5EF4-FFF2-40B4-BE49-F238E27FC236}">
                <a16:creationId xmlns:a16="http://schemas.microsoft.com/office/drawing/2014/main" id="{CF4723EE-7BBF-08EA-95F4-A594A057217B}"/>
              </a:ext>
            </a:extLst>
          </p:cNvPr>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269293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136B-6EF2-4DCE-B060-61FD473C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8CEA-36C2-E419-3FD8-EF776B02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A4D04-91A0-E716-F980-7B5155CF0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17E0DD-8108-46C9-0FDA-45901BC2FF29}"/>
              </a:ext>
            </a:extLst>
          </p:cNvPr>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15795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2259687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xasstudentdatasystem.org/sites/texasstudentdatasystem.org/files/tsds-upgrade-project-ecds-kg-promotion-logic.pdf"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ECDS%20KG%20Promotion%20Logic%20(DRAFT).docx?d=wd35e2c00532a47cd8981daea3bb80a6d&amp;csf=1&amp;web=1&amp;e=brWFHX"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texasstudentdatasystem.org/sites/texasstudentdatasystem.org/files/tsds-upgrade-project-ecds-kg-promotion-logic.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Parallel%20Year%20-%20Test%20Cases/TSDS%20Upgrade%20Project%20-%20ECDS%20KG%20Test%20Cases%20(DRAFT).docx?d=wf9e59a6a41884d64a19d0e6833056452&amp;csf=1&amp;web=1&amp;e=1CJR6y"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texasstudentdatasystem.org/sites/texasstudentdatasystem.org/files/tsds-upgrade-project-ecds-kg-test-cases.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20Submission%20Timeline.pdf"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ata-validation-rules.xlsx" TargetMode="External"/><Relationship Id="rId5" Type="http://schemas.openxmlformats.org/officeDocument/2006/relationships/hyperlink" Target="https://www.texasstudentdatasystem.org/sites/texasstudentdatasystem.org/files/2024-2025-preliminary-descriptor-tables_2.pdf" TargetMode="External"/><Relationship Id="rId10" Type="http://schemas.openxmlformats.org/officeDocument/2006/relationships/hyperlink" Target="https://tealprod.tea.state.tx.us/tims/issues/?filter=11815" TargetMode="External"/><Relationship Id="rId4" Type="http://schemas.openxmlformats.org/officeDocument/2006/relationships/hyperlink" Target="https://www.texasstudentdatasystem.org/sites/texasstudentdatasystem.org/files/2024-2025-preliminary-data-element-definitions_0.pdf" TargetMode="External"/><Relationship Id="rId9" Type="http://schemas.openxmlformats.org/officeDocument/2006/relationships/hyperlink" Target="https://tealprod.tea.state.tx.us/TSDS/Suppo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https://app.smartsheet.com/b/form/4d5f51a7bf624ae884e5f21c31fa5853"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D6CB9"/>
                </a:solidFill>
                <a:latin typeface="Calibri"/>
                <a:cs typeface="Calibri"/>
                <a:sym typeface="+mj-lt"/>
              </a:rPr>
              <a:t>ECDS KINDERGARTEN</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948660"/>
            <a:ext cx="11275829" cy="454551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16038"/>
              </a:buClr>
            </a:pPr>
            <a:r>
              <a:rPr lang="en-US" b="1">
                <a:solidFill>
                  <a:srgbClr val="595959"/>
                </a:solidFill>
              </a:rPr>
              <a:t>Application Updates:</a:t>
            </a:r>
          </a:p>
          <a:p>
            <a:pPr lvl="1">
              <a:lnSpc>
                <a:spcPct val="100000"/>
              </a:lnSpc>
              <a:spcBef>
                <a:spcPts val="600"/>
              </a:spcBef>
              <a:buClr>
                <a:srgbClr val="F16038"/>
              </a:buClr>
            </a:pPr>
            <a:r>
              <a:rPr lang="en-US">
                <a:solidFill>
                  <a:srgbClr val="595959"/>
                </a:solidFill>
              </a:rPr>
              <a:t>Load Assessment Data</a:t>
            </a:r>
          </a:p>
          <a:p>
            <a:pPr lvl="2">
              <a:buClr>
                <a:srgbClr val="F16038"/>
              </a:buClr>
            </a:pPr>
            <a:r>
              <a:rPr lang="en-US">
                <a:solidFill>
                  <a:srgbClr val="595959"/>
                </a:solidFill>
              </a:rPr>
              <a:t>Removal of the ‘Load Assessments’ button and the ECDS Load Assessment Data page: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6" name="Group 5" descr="Screenshot showing the removal of the ‘Load Assessments’ button and the ECDS Load Assessment Data page for the ECDS KG submission for the 2024-2025 school year.&#10;">
            <a:extLst>
              <a:ext uri="{FF2B5EF4-FFF2-40B4-BE49-F238E27FC236}">
                <a16:creationId xmlns:a16="http://schemas.microsoft.com/office/drawing/2014/main" id="{7398D528-40F9-279F-A3D7-17B9642E8F22}"/>
              </a:ext>
            </a:extLst>
          </p:cNvPr>
          <p:cNvGrpSpPr/>
          <p:nvPr/>
        </p:nvGrpSpPr>
        <p:grpSpPr>
          <a:xfrm>
            <a:off x="2457077" y="2582949"/>
            <a:ext cx="7572294" cy="3368329"/>
            <a:chOff x="2338954" y="2381823"/>
            <a:chExt cx="7690417" cy="3569455"/>
          </a:xfrm>
        </p:grpSpPr>
        <p:pic>
          <p:nvPicPr>
            <p:cNvPr id="5" name="Picture 4">
              <a:extLst>
                <a:ext uri="{FF2B5EF4-FFF2-40B4-BE49-F238E27FC236}">
                  <a16:creationId xmlns:a16="http://schemas.microsoft.com/office/drawing/2014/main" id="{BDEE7EE0-BE79-3D46-2466-0D5579DCEE81}"/>
                </a:ext>
              </a:extLst>
            </p:cNvPr>
            <p:cNvPicPr>
              <a:picLocks noChangeAspect="1"/>
            </p:cNvPicPr>
            <p:nvPr/>
          </p:nvPicPr>
          <p:blipFill rotWithShape="1">
            <a:blip r:embed="rId3"/>
            <a:srcRect b="33128"/>
            <a:stretch/>
          </p:blipFill>
          <p:spPr>
            <a:xfrm>
              <a:off x="2338954" y="2381823"/>
              <a:ext cx="7391376" cy="3525013"/>
            </a:xfrm>
            <a:prstGeom prst="rect">
              <a:avLst/>
            </a:prstGeom>
          </p:spPr>
        </p:pic>
        <p:sp>
          <p:nvSpPr>
            <p:cNvPr id="4" name="Rectangle 3">
              <a:extLst>
                <a:ext uri="{FF2B5EF4-FFF2-40B4-BE49-F238E27FC236}">
                  <a16:creationId xmlns:a16="http://schemas.microsoft.com/office/drawing/2014/main" id="{544DD768-3B7D-CA0F-FC64-880E896CF3C2}"/>
                </a:ext>
              </a:extLst>
            </p:cNvPr>
            <p:cNvSpPr/>
            <p:nvPr/>
          </p:nvSpPr>
          <p:spPr>
            <a:xfrm>
              <a:off x="9231086" y="5479044"/>
              <a:ext cx="798285" cy="472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64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5" name="Content Placeholder 4">
            <a:extLst>
              <a:ext uri="{FF2B5EF4-FFF2-40B4-BE49-F238E27FC236}">
                <a16:creationId xmlns:a16="http://schemas.microsoft.com/office/drawing/2014/main" id="{2C4B13DA-7835-8417-F95A-A1A79D534169}"/>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Data Element Name Changes:</a:t>
            </a:r>
          </a:p>
        </p:txBody>
      </p:sp>
      <p:graphicFrame>
        <p:nvGraphicFramePr>
          <p:cNvPr id="2" name="Table 3">
            <a:extLst>
              <a:ext uri="{FF2B5EF4-FFF2-40B4-BE49-F238E27FC236}">
                <a16:creationId xmlns:a16="http://schemas.microsoft.com/office/drawing/2014/main" id="{377F2592-7435-2CB7-2F92-CAAF2DCA648D}"/>
              </a:ext>
            </a:extLst>
          </p:cNvPr>
          <p:cNvGraphicFramePr>
            <a:graphicFrameLocks noGrp="1"/>
          </p:cNvGraphicFramePr>
          <p:nvPr>
            <p:extLst>
              <p:ext uri="{D42A27DB-BD31-4B8C-83A1-F6EECF244321}">
                <p14:modId xmlns:p14="http://schemas.microsoft.com/office/powerpoint/2010/main" val="296015963"/>
              </p:ext>
            </p:extLst>
          </p:nvPr>
        </p:nvGraphicFramePr>
        <p:xfrm>
          <a:off x="1091474" y="1717145"/>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E1127</a:t>
                      </a:r>
                    </a:p>
                  </a:txBody>
                  <a:tcPr/>
                </a:tc>
                <a:tc>
                  <a:txBody>
                    <a:bodyPr/>
                    <a:lstStyle/>
                    <a:p>
                      <a:r>
                        <a:rPr lang="en-US"/>
                        <a:t>ASSESSMENT TITLE</a:t>
                      </a:r>
                    </a:p>
                  </a:txBody>
                  <a:tcPr/>
                </a:tc>
                <a:tc>
                  <a:txBody>
                    <a:bodyPr/>
                    <a:lstStyle/>
                    <a:p>
                      <a:r>
                        <a:rPr lang="en-US" err="1"/>
                        <a:t>TitleofAssessment</a:t>
                      </a:r>
                      <a:endParaRPr lang="en-US"/>
                    </a:p>
                  </a:txBody>
                  <a:tcPr/>
                </a:tc>
                <a:extLst>
                  <a:ext uri="{0D108BD9-81ED-4DB2-BD59-A6C34878D82A}">
                    <a16:rowId xmlns:a16="http://schemas.microsoft.com/office/drawing/2014/main" val="967701964"/>
                  </a:ext>
                </a:extLst>
              </a:tr>
              <a:tr h="392356">
                <a:tc>
                  <a:txBody>
                    <a:bodyPr/>
                    <a:lstStyle/>
                    <a:p>
                      <a:r>
                        <a:rPr lang="en-US"/>
                        <a:t>E1359</a:t>
                      </a:r>
                    </a:p>
                  </a:txBody>
                  <a:tcPr/>
                </a:tc>
                <a:tc>
                  <a:txBody>
                    <a:bodyPr/>
                    <a:lstStyle/>
                    <a:p>
                      <a:r>
                        <a:rPr lang="en-US"/>
                        <a:t>SCORE RESULT</a:t>
                      </a:r>
                    </a:p>
                  </a:txBody>
                  <a:tcPr/>
                </a:tc>
                <a:tc>
                  <a:txBody>
                    <a:bodyPr/>
                    <a:lstStyle/>
                    <a:p>
                      <a:r>
                        <a:rPr lang="en-US"/>
                        <a:t>Result</a:t>
                      </a:r>
                    </a:p>
                  </a:txBody>
                  <a:tcPr/>
                </a:tc>
                <a:extLst>
                  <a:ext uri="{0D108BD9-81ED-4DB2-BD59-A6C34878D82A}">
                    <a16:rowId xmlns:a16="http://schemas.microsoft.com/office/drawing/2014/main" val="2526284025"/>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4164105440"/>
                  </a:ext>
                </a:extLst>
              </a:tr>
              <a:tr h="392356">
                <a:tc>
                  <a:txBody>
                    <a:bodyPr/>
                    <a:lstStyle/>
                    <a:p>
                      <a:r>
                        <a:rPr lang="en-US"/>
                        <a:t>E3010 (was E1069)</a:t>
                      </a:r>
                    </a:p>
                  </a:txBody>
                  <a:tcPr/>
                </a:tc>
                <a:tc>
                  <a:txBody>
                    <a:bodyPr/>
                    <a:lstStyle/>
                    <a:p>
                      <a:r>
                        <a:rPr lang="en-US"/>
                        <a:t>STUDENT-BEGIN-DATE</a:t>
                      </a:r>
                    </a:p>
                  </a:txBody>
                  <a:tcPr/>
                </a:tc>
                <a:tc>
                  <a:txBody>
                    <a:bodyPr/>
                    <a:lstStyle/>
                    <a:p>
                      <a:r>
                        <a:rPr lang="en-US" err="1"/>
                        <a:t>BeginDate</a:t>
                      </a:r>
                      <a:endParaRPr lang="en-US"/>
                    </a:p>
                  </a:txBody>
                  <a:tcPr/>
                </a:tc>
                <a:extLst>
                  <a:ext uri="{0D108BD9-81ED-4DB2-BD59-A6C34878D82A}">
                    <a16:rowId xmlns:a16="http://schemas.microsoft.com/office/drawing/2014/main" val="470226411"/>
                  </a:ext>
                </a:extLst>
              </a:tr>
              <a:tr h="392356">
                <a:tc>
                  <a:txBody>
                    <a:bodyPr/>
                    <a:lstStyle/>
                    <a:p>
                      <a:r>
                        <a:rPr lang="en-US"/>
                        <a:t>E3020 (was E1070)</a:t>
                      </a:r>
                    </a:p>
                  </a:txBody>
                  <a:tcPr/>
                </a:tc>
                <a:tc>
                  <a:txBody>
                    <a:bodyPr/>
                    <a:lstStyle/>
                    <a:p>
                      <a:r>
                        <a:rPr lang="en-US"/>
                        <a:t>STUDENT-END-DATE</a:t>
                      </a:r>
                    </a:p>
                  </a:txBody>
                  <a:tcPr/>
                </a:tc>
                <a:tc>
                  <a:txBody>
                    <a:bodyPr/>
                    <a:lstStyle/>
                    <a:p>
                      <a:r>
                        <a:rPr lang="en-US" err="1"/>
                        <a:t>EndDate</a:t>
                      </a:r>
                      <a:endParaRPr lang="en-US"/>
                    </a:p>
                  </a:txBody>
                  <a:tcPr/>
                </a:tc>
                <a:extLst>
                  <a:ext uri="{0D108BD9-81ED-4DB2-BD59-A6C34878D82A}">
                    <a16:rowId xmlns:a16="http://schemas.microsoft.com/office/drawing/2014/main" val="4160825699"/>
                  </a:ext>
                </a:extLst>
              </a:tr>
              <a:tr h="392356">
                <a:tc>
                  <a:txBody>
                    <a:bodyPr/>
                    <a:lstStyle/>
                    <a:p>
                      <a:r>
                        <a:rPr lang="en-US"/>
                        <a:t>E3010 (was E1065)</a:t>
                      </a:r>
                    </a:p>
                  </a:txBody>
                  <a:tcPr/>
                </a:tc>
                <a:tc>
                  <a:txBody>
                    <a:bodyPr/>
                    <a:lstStyle/>
                    <a:p>
                      <a:r>
                        <a:rPr lang="en-US"/>
                        <a:t>ASSIGNMENT-BEGIN-DATE</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 (was E1066)</a:t>
                      </a:r>
                    </a:p>
                  </a:txBody>
                  <a:tcPr/>
                </a:tc>
                <a:tc>
                  <a:txBody>
                    <a:bodyPr/>
                    <a:lstStyle/>
                    <a:p>
                      <a:r>
                        <a:rPr lang="en-US"/>
                        <a:t>ASSIGNMENT-END-DATE</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411780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5" name="Content Placeholder 4">
            <a:extLst>
              <a:ext uri="{FF2B5EF4-FFF2-40B4-BE49-F238E27FC236}">
                <a16:creationId xmlns:a16="http://schemas.microsoft.com/office/drawing/2014/main" id="{72E93D87-EDA1-D925-0810-63FD701B8876}"/>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Descriptor Table Name Changes:</a:t>
            </a:r>
          </a:p>
        </p:txBody>
      </p:sp>
      <p:graphicFrame>
        <p:nvGraphicFramePr>
          <p:cNvPr id="2" name="Table 3">
            <a:extLst>
              <a:ext uri="{FF2B5EF4-FFF2-40B4-BE49-F238E27FC236}">
                <a16:creationId xmlns:a16="http://schemas.microsoft.com/office/drawing/2014/main" id="{C5104427-EBB2-A45B-020C-257B569BA178}"/>
              </a:ext>
            </a:extLst>
          </p:cNvPr>
          <p:cNvGraphicFramePr>
            <a:graphicFrameLocks noGrp="1"/>
          </p:cNvGraphicFramePr>
          <p:nvPr>
            <p:extLst>
              <p:ext uri="{D42A27DB-BD31-4B8C-83A1-F6EECF244321}">
                <p14:modId xmlns:p14="http://schemas.microsoft.com/office/powerpoint/2010/main" val="1360352121"/>
              </p:ext>
            </p:extLst>
          </p:nvPr>
        </p:nvGraphicFramePr>
        <p:xfrm>
          <a:off x="1283585" y="1999009"/>
          <a:ext cx="9624828" cy="1854285"/>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C328 (was DC014)</a:t>
                      </a:r>
                    </a:p>
                  </a:txBody>
                  <a:tcPr/>
                </a:tc>
                <a:tc>
                  <a:txBody>
                    <a:bodyPr/>
                    <a:lstStyle/>
                    <a:p>
                      <a:r>
                        <a:rPr lang="en-US"/>
                        <a:t>ASSESSMENT-REPORTING-METHOD</a:t>
                      </a:r>
                    </a:p>
                  </a:txBody>
                  <a:tcPr/>
                </a:tc>
                <a:tc>
                  <a:txBody>
                    <a:bodyPr/>
                    <a:lstStyle/>
                    <a:p>
                      <a:r>
                        <a:rPr lang="en-US" err="1"/>
                        <a:t>AssessmentReportingMethod</a:t>
                      </a:r>
                      <a:endParaRPr lang="en-US"/>
                    </a:p>
                  </a:txBody>
                  <a:tcPr/>
                </a:tc>
                <a:extLst>
                  <a:ext uri="{0D108BD9-81ED-4DB2-BD59-A6C34878D82A}">
                    <a16:rowId xmlns:a16="http://schemas.microsoft.com/office/drawing/2014/main" val="967701964"/>
                  </a:ext>
                </a:extLst>
              </a:tr>
              <a:tr h="392356">
                <a:tc>
                  <a:txBody>
                    <a:bodyPr/>
                    <a:lstStyle/>
                    <a:p>
                      <a:r>
                        <a:rPr lang="en-US"/>
                        <a:t>C325 (was DC002)</a:t>
                      </a:r>
                    </a:p>
                  </a:txBody>
                  <a:tcPr/>
                </a:tc>
                <a:tc>
                  <a:txBody>
                    <a:bodyPr/>
                    <a:lstStyle/>
                    <a:p>
                      <a:r>
                        <a:rPr lang="en-US"/>
                        <a:t>ACADEMIC-SUBJECT-TYPE</a:t>
                      </a:r>
                    </a:p>
                  </a:txBody>
                  <a:tcPr/>
                </a:tc>
                <a:tc>
                  <a:txBody>
                    <a:bodyPr/>
                    <a:lstStyle/>
                    <a:p>
                      <a:r>
                        <a:rPr lang="en-US" err="1"/>
                        <a:t>AcademicSubject</a:t>
                      </a:r>
                      <a:endParaRPr lang="en-US"/>
                    </a:p>
                  </a:txBody>
                  <a:tcPr/>
                </a:tc>
                <a:extLst>
                  <a:ext uri="{0D108BD9-81ED-4DB2-BD59-A6C34878D82A}">
                    <a16:rowId xmlns:a16="http://schemas.microsoft.com/office/drawing/2014/main" val="2526284025"/>
                  </a:ext>
                </a:extLst>
              </a:tr>
              <a:tr h="392356">
                <a:tc>
                  <a:txBody>
                    <a:bodyPr/>
                    <a:lstStyle/>
                    <a:p>
                      <a:r>
                        <a:rPr lang="en-US"/>
                        <a:t>C061 (was DC079)</a:t>
                      </a:r>
                    </a:p>
                  </a:txBody>
                  <a:tcPr/>
                </a:tc>
                <a:tc>
                  <a:txBody>
                    <a:bodyPr/>
                    <a:lstStyle/>
                    <a:p>
                      <a:r>
                        <a:rPr lang="en-US"/>
                        <a:t>EMERGENT-BILINGUAL-TYPE</a:t>
                      </a:r>
                    </a:p>
                  </a:txBody>
                  <a:tcPr/>
                </a:tc>
                <a:tc>
                  <a:txBody>
                    <a:bodyPr/>
                    <a:lstStyle/>
                    <a:p>
                      <a:r>
                        <a:rPr lang="en-US"/>
                        <a:t>EmergentBilingualIndicator</a:t>
                      </a:r>
                    </a:p>
                  </a:txBody>
                  <a:tcPr/>
                </a:tc>
                <a:extLst>
                  <a:ext uri="{0D108BD9-81ED-4DB2-BD59-A6C34878D82A}">
                    <a16:rowId xmlns:a16="http://schemas.microsoft.com/office/drawing/2014/main" val="4164105440"/>
                  </a:ext>
                </a:extLst>
              </a:tr>
            </a:tbl>
          </a:graphicData>
        </a:graphic>
      </p:graphicFrame>
    </p:spTree>
    <p:extLst>
      <p:ext uri="{BB962C8B-B14F-4D97-AF65-F5344CB8AC3E}">
        <p14:creationId xmlns:p14="http://schemas.microsoft.com/office/powerpoint/2010/main" val="372824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Business Rule Changes:</a:t>
            </a:r>
          </a:p>
          <a:p>
            <a:pPr lvl="1">
              <a:buClr>
                <a:srgbClr val="F16038"/>
              </a:buClr>
            </a:pPr>
            <a:r>
              <a:rPr lang="en-US">
                <a:solidFill>
                  <a:srgbClr val="595959"/>
                </a:solidFill>
              </a:rPr>
              <a:t>Uses codes instead of descriptors to trigger validations:</a:t>
            </a:r>
          </a:p>
          <a:p>
            <a:pPr lvl="2">
              <a:buClr>
                <a:srgbClr val="F16038"/>
              </a:buClr>
            </a:pPr>
            <a:r>
              <a:rPr lang="en-US">
                <a:solidFill>
                  <a:srgbClr val="595959"/>
                </a:solidFill>
              </a:rPr>
              <a:t>“With </a:t>
            </a:r>
            <a:r>
              <a:rPr lang="en-US" err="1">
                <a:solidFill>
                  <a:srgbClr val="595959"/>
                </a:solidFill>
              </a:rPr>
              <a:t>ReportAssessmentType</a:t>
            </a:r>
            <a:r>
              <a:rPr lang="en-US">
                <a:solidFill>
                  <a:srgbClr val="595959"/>
                </a:solidFill>
              </a:rPr>
              <a:t> is "01" (ECDS - KG)</a:t>
            </a:r>
            <a:endParaRPr lang="en-US">
              <a:solidFill>
                <a:srgbClr val="0D6CB9"/>
              </a:solidFill>
            </a:endParaRPr>
          </a:p>
        </p:txBody>
      </p:sp>
      <p:pic>
        <p:nvPicPr>
          <p:cNvPr id="4" name="Picture 3" descr="A screenshot of validation rule information updates for 40110-0179 from TEDS  for the 2023-2024  school year.">
            <a:extLst>
              <a:ext uri="{FF2B5EF4-FFF2-40B4-BE49-F238E27FC236}">
                <a16:creationId xmlns:a16="http://schemas.microsoft.com/office/drawing/2014/main" id="{2B40D242-057E-6FCC-B07B-B3C5A2D5060D}"/>
              </a:ext>
            </a:extLst>
          </p:cNvPr>
          <p:cNvPicPr>
            <a:picLocks noChangeAspect="1"/>
          </p:cNvPicPr>
          <p:nvPr/>
        </p:nvPicPr>
        <p:blipFill>
          <a:blip r:embed="rId2"/>
          <a:stretch>
            <a:fillRect/>
          </a:stretch>
        </p:blipFill>
        <p:spPr>
          <a:xfrm>
            <a:off x="904874" y="2652712"/>
            <a:ext cx="10382250" cy="1552575"/>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A71AE-D7E6-2338-E0C8-B95086192E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8384EA-D538-2DB8-9E3F-D19087FDC936}"/>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00C50CDB-65E8-A101-5821-3C0CDC569CFD}"/>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Business validation logic requires that a </a:t>
            </a:r>
            <a:r>
              <a:rPr lang="en-US" err="1">
                <a:solidFill>
                  <a:srgbClr val="595959"/>
                </a:solidFill>
              </a:rPr>
              <a:t>BeginDate</a:t>
            </a:r>
            <a:r>
              <a:rPr lang="en-US">
                <a:solidFill>
                  <a:srgbClr val="595959"/>
                </a:solidFill>
              </a:rPr>
              <a:t> and </a:t>
            </a:r>
            <a:r>
              <a:rPr lang="en-US" err="1">
                <a:solidFill>
                  <a:srgbClr val="595959"/>
                </a:solidFill>
              </a:rPr>
              <a:t>EndDate</a:t>
            </a:r>
            <a:r>
              <a:rPr lang="en-US">
                <a:solidFill>
                  <a:srgbClr val="595959"/>
                </a:solidFill>
              </a:rPr>
              <a:t> must be populated. </a:t>
            </a:r>
            <a:endParaRPr lang="en-US">
              <a:solidFill>
                <a:srgbClr val="595959"/>
              </a:solidFill>
              <a:ea typeface="Calibri"/>
              <a:cs typeface="Calibri"/>
            </a:endParaRPr>
          </a:p>
          <a:p>
            <a:pPr lvl="1">
              <a:buClr>
                <a:srgbClr val="F16038"/>
              </a:buClr>
            </a:pPr>
            <a:endParaRPr lang="en-US">
              <a:solidFill>
                <a:srgbClr val="595959"/>
              </a:solidFill>
              <a:ea typeface="Calibri"/>
              <a:cs typeface="Calibri"/>
            </a:endParaRPr>
          </a:p>
        </p:txBody>
      </p:sp>
      <p:pic>
        <p:nvPicPr>
          <p:cNvPr id="5" name="Picture 4" descr="A screenshot of validation rule information updates for 30305-0025 from TEDS  for the 2023-2024  school year.">
            <a:extLst>
              <a:ext uri="{FF2B5EF4-FFF2-40B4-BE49-F238E27FC236}">
                <a16:creationId xmlns:a16="http://schemas.microsoft.com/office/drawing/2014/main" id="{94605982-898D-6D14-C91C-71DF9A92C321}"/>
              </a:ext>
            </a:extLst>
          </p:cNvPr>
          <p:cNvPicPr>
            <a:picLocks noChangeAspect="1"/>
          </p:cNvPicPr>
          <p:nvPr/>
        </p:nvPicPr>
        <p:blipFill>
          <a:blip r:embed="rId2"/>
          <a:stretch>
            <a:fillRect/>
          </a:stretch>
        </p:blipFill>
        <p:spPr>
          <a:xfrm>
            <a:off x="885825" y="2752725"/>
            <a:ext cx="10420350" cy="1352550"/>
          </a:xfrm>
          <a:prstGeom prst="rect">
            <a:avLst/>
          </a:prstGeom>
        </p:spPr>
      </p:pic>
    </p:spTree>
    <p:extLst>
      <p:ext uri="{BB962C8B-B14F-4D97-AF65-F5344CB8AC3E}">
        <p14:creationId xmlns:p14="http://schemas.microsoft.com/office/powerpoint/2010/main" val="372447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Promotion Logic:</a:t>
            </a:r>
          </a:p>
          <a:p>
            <a:pPr lvl="1">
              <a:buClr>
                <a:srgbClr val="F16038"/>
              </a:buClr>
            </a:pPr>
            <a:r>
              <a:rPr lang="en-US">
                <a:solidFill>
                  <a:srgbClr val="595959"/>
                </a:solidFill>
                <a:hlinkClick r:id="rId3"/>
              </a:rPr>
              <a:t>ECDS Kindergarten Promotion Logic</a:t>
            </a:r>
            <a:endParaRPr lang="en-US">
              <a:solidFill>
                <a:srgbClr val="595959"/>
              </a:solidFill>
            </a:endParaRPr>
          </a:p>
          <a:p>
            <a:pPr lvl="1">
              <a:buClr>
                <a:srgbClr val="F16038"/>
              </a:buClr>
            </a:pPr>
            <a:endParaRPr lang="en-US" sz="2000">
              <a:solidFill>
                <a:srgbClr val="595959"/>
              </a:solidFill>
            </a:endParaRPr>
          </a:p>
          <a:p>
            <a:pPr lvl="1">
              <a:buClr>
                <a:srgbClr val="F16038"/>
              </a:buClr>
            </a:pPr>
            <a:r>
              <a:rPr lang="en-US">
                <a:solidFill>
                  <a:srgbClr val="595959"/>
                </a:solidFill>
              </a:rPr>
              <a:t>Student &gt; Enrollment (School Association) and Student &gt; Student Section Categories/Subcategories:</a:t>
            </a:r>
          </a:p>
          <a:p>
            <a:pPr lvl="2">
              <a:buClr>
                <a:srgbClr val="F16038"/>
              </a:buClr>
            </a:pPr>
            <a:r>
              <a:rPr lang="en-US">
                <a:solidFill>
                  <a:srgbClr val="595959"/>
                </a:solidFill>
              </a:rPr>
              <a:t>New promotion logic for E1517 </a:t>
            </a:r>
            <a:r>
              <a:rPr lang="en-US" err="1">
                <a:solidFill>
                  <a:srgbClr val="595959"/>
                </a:solidFill>
              </a:rPr>
              <a:t>EntryGradeLevel</a:t>
            </a:r>
            <a:r>
              <a:rPr lang="en-US">
                <a:solidFill>
                  <a:srgbClr val="595959"/>
                </a:solidFill>
              </a:rPr>
              <a:t> based on ECDS KG submission due date.</a:t>
            </a:r>
          </a:p>
          <a:p>
            <a:pPr lvl="2">
              <a:buClr>
                <a:srgbClr val="F16038"/>
              </a:buClr>
            </a:pPr>
            <a:endParaRPr lang="en-US">
              <a:solidFill>
                <a:schemeClr val="tx1"/>
              </a:solidFill>
            </a:endParaRPr>
          </a:p>
          <a:p>
            <a:pPr lvl="1">
              <a:buClr>
                <a:srgbClr val="F16038"/>
              </a:buClr>
            </a:pPr>
            <a:r>
              <a:rPr lang="en-US">
                <a:solidFill>
                  <a:srgbClr val="595959"/>
                </a:solidFill>
              </a:rPr>
              <a:t>Assessment &gt; AssessmentMetadata and Student &gt; Student Assessment Categories/Subcategories:</a:t>
            </a:r>
          </a:p>
          <a:p>
            <a:pPr lvl="2">
              <a:buClr>
                <a:srgbClr val="F16038"/>
              </a:buClr>
            </a:pPr>
            <a:r>
              <a:rPr lang="en-US">
                <a:solidFill>
                  <a:srgbClr val="595959"/>
                </a:solidFill>
              </a:rPr>
              <a:t>New promotion logic for E1144 Assessment Identifier that will convert the code value reported for the </a:t>
            </a:r>
            <a:r>
              <a:rPr lang="en-US" err="1">
                <a:solidFill>
                  <a:srgbClr val="595959"/>
                </a:solidFill>
              </a:rPr>
              <a:t>AssessmentIdentifier</a:t>
            </a:r>
            <a:r>
              <a:rPr lang="en-US">
                <a:solidFill>
                  <a:srgbClr val="595959"/>
                </a:solidFill>
              </a:rPr>
              <a:t> from the C312 code value to the short description.</a:t>
            </a:r>
          </a:p>
          <a:p>
            <a:pPr marL="457200" lvl="1" indent="0">
              <a:buClr>
                <a:srgbClr val="F16038"/>
              </a:buClr>
              <a:buNone/>
            </a:pPr>
            <a:endParaRPr lang="en-US" sz="2800">
              <a:solidFill>
                <a:srgbClr val="0D6CB9"/>
              </a:solidFill>
            </a:endParaRPr>
          </a:p>
        </p:txBody>
      </p:sp>
    </p:spTree>
    <p:extLst>
      <p:ext uri="{BB962C8B-B14F-4D97-AF65-F5344CB8AC3E}">
        <p14:creationId xmlns:p14="http://schemas.microsoft.com/office/powerpoint/2010/main" val="282841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886E-6B29-A7DE-C0B6-5BE123F940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C5F9EA-F292-6C03-6EE2-2B7E9DE6285A}"/>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r>
              <a:rPr lang="en-US" sz="4000">
                <a:cs typeface="Calibri"/>
              </a:rPr>
              <a:t>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516D5374-8113-B680-EFEE-CA8A8BC762ED}"/>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a:t>
            </a:r>
            <a:endParaRPr lang="en-US">
              <a:solidFill>
                <a:srgbClr val="595959"/>
              </a:solidFill>
              <a:hlinkClick r:id="rId3"/>
            </a:endParaRPr>
          </a:p>
          <a:p>
            <a:pPr lvl="1">
              <a:buClr>
                <a:srgbClr val="F16038"/>
              </a:buClr>
            </a:pPr>
            <a:r>
              <a:rPr lang="en-US">
                <a:solidFill>
                  <a:srgbClr val="595959"/>
                </a:solidFill>
                <a:hlinkClick r:id="rId4"/>
              </a:rPr>
              <a:t>ECDS Kindergarten Promotion Logic</a:t>
            </a:r>
            <a:endParaRPr lang="en-US">
              <a:solidFill>
                <a:srgbClr val="595959"/>
              </a:solidFill>
            </a:endParaRPr>
          </a:p>
          <a:p>
            <a:pPr lvl="2">
              <a:buClr>
                <a:srgbClr val="F16038"/>
              </a:buClr>
            </a:pPr>
            <a:endParaRPr lang="en-US" sz="1800">
              <a:solidFill>
                <a:srgbClr val="595959"/>
              </a:solidFill>
            </a:endParaRPr>
          </a:p>
          <a:p>
            <a:pPr lvl="1">
              <a:buClr>
                <a:srgbClr val="F16038"/>
              </a:buClr>
            </a:pPr>
            <a:r>
              <a:rPr lang="en-US">
                <a:solidFill>
                  <a:srgbClr val="595959"/>
                </a:solidFill>
              </a:rPr>
              <a:t>Student &gt; Student Basic Information:</a:t>
            </a:r>
          </a:p>
          <a:p>
            <a:pPr lvl="2">
              <a:buClr>
                <a:srgbClr val="F16038"/>
              </a:buClr>
            </a:pPr>
            <a:r>
              <a:rPr lang="en-US">
                <a:solidFill>
                  <a:srgbClr val="595959"/>
                </a:solidFill>
              </a:rPr>
              <a:t>New base promotion logic using E1517 </a:t>
            </a:r>
            <a:r>
              <a:rPr lang="en-US" err="1">
                <a:solidFill>
                  <a:srgbClr val="595959"/>
                </a:solidFill>
              </a:rPr>
              <a:t>EntryGradeLevel</a:t>
            </a:r>
            <a:r>
              <a:rPr lang="en-US">
                <a:solidFill>
                  <a:srgbClr val="595959"/>
                </a:solidFill>
              </a:rPr>
              <a:t> based on ECDS KG submission due date.</a:t>
            </a:r>
          </a:p>
          <a:p>
            <a:pPr lvl="2">
              <a:buClr>
                <a:srgbClr val="F16038"/>
              </a:buClr>
            </a:pPr>
            <a:endParaRPr lang="en-US" sz="1800">
              <a:solidFill>
                <a:srgbClr val="595959"/>
              </a:solidFill>
            </a:endParaRPr>
          </a:p>
          <a:p>
            <a:pPr lvl="1">
              <a:buClr>
                <a:srgbClr val="F16038"/>
              </a:buClr>
            </a:pPr>
            <a:r>
              <a:rPr lang="en-US" err="1">
                <a:solidFill>
                  <a:srgbClr val="595959"/>
                </a:solidFill>
              </a:rPr>
              <a:t>ResultDatatypeType</a:t>
            </a:r>
            <a:endParaRPr lang="en-US">
              <a:solidFill>
                <a:srgbClr val="595959"/>
              </a:solidFill>
            </a:endParaRPr>
          </a:p>
          <a:p>
            <a:pPr lvl="2">
              <a:buClr>
                <a:srgbClr val="F16038"/>
              </a:buClr>
            </a:pPr>
            <a:r>
              <a:rPr lang="en-US">
                <a:solidFill>
                  <a:srgbClr val="595959"/>
                </a:solidFill>
              </a:rPr>
              <a:t>Ed-fi data element required for Landing Zone only; not used in promotion logic.</a:t>
            </a:r>
          </a:p>
          <a:p>
            <a:pPr marL="457200" lvl="1" indent="0">
              <a:buClr>
                <a:srgbClr val="F16038"/>
              </a:buClr>
              <a:buNone/>
            </a:pPr>
            <a:endParaRPr lang="en-US" sz="2800">
              <a:solidFill>
                <a:srgbClr val="0D6CB9"/>
              </a:solidFill>
            </a:endParaRPr>
          </a:p>
        </p:txBody>
      </p:sp>
    </p:spTree>
    <p:extLst>
      <p:ext uri="{BB962C8B-B14F-4D97-AF65-F5344CB8AC3E}">
        <p14:creationId xmlns:p14="http://schemas.microsoft.com/office/powerpoint/2010/main" val="319088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6E7D-266A-44D8-CB73-35B5837711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5E7A40-C956-7CF8-8F7E-EA21D2BC26AF}"/>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3E6E81C4-EDC1-17E7-CF06-3059DAAB193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Test Cases:</a:t>
            </a:r>
            <a:endParaRPr lang="en-US" sz="1800">
              <a:solidFill>
                <a:srgbClr val="595959"/>
              </a:solidFill>
              <a:hlinkClick r:id="rId3"/>
            </a:endParaRPr>
          </a:p>
          <a:p>
            <a:pPr lvl="1">
              <a:buClr>
                <a:srgbClr val="F16038"/>
              </a:buClr>
            </a:pPr>
            <a:r>
              <a:rPr lang="en-US">
                <a:solidFill>
                  <a:srgbClr val="595959"/>
                </a:solidFill>
                <a:hlinkClick r:id="rId4"/>
              </a:rPr>
              <a:t>ECDS Kindergarten Test Cases</a:t>
            </a:r>
            <a:endParaRPr lang="en-US">
              <a:solidFill>
                <a:srgbClr val="595959"/>
              </a:solidFill>
            </a:endParaRPr>
          </a:p>
          <a:p>
            <a:pPr lvl="2">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Test Case 1 – Student Assessment Completion </a:t>
            </a:r>
          </a:p>
          <a:p>
            <a:pPr lvl="2">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2 – Assessment Summary </a:t>
            </a:r>
          </a:p>
          <a:p>
            <a:pPr lvl="2">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3 – Teacher Data </a:t>
            </a:r>
          </a:p>
          <a:p>
            <a:pPr lvl="2">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4 – Student Data </a:t>
            </a:r>
          </a:p>
        </p:txBody>
      </p:sp>
    </p:spTree>
    <p:extLst>
      <p:ext uri="{BB962C8B-B14F-4D97-AF65-F5344CB8AC3E}">
        <p14:creationId xmlns:p14="http://schemas.microsoft.com/office/powerpoint/2010/main" val="139565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Assessment Updates:</a:t>
            </a:r>
          </a:p>
          <a:p>
            <a:pPr lvl="1">
              <a:buClr>
                <a:srgbClr val="F16038"/>
              </a:buClr>
            </a:pPr>
            <a:r>
              <a:rPr lang="en-US">
                <a:solidFill>
                  <a:srgbClr val="595959"/>
                </a:solidFill>
              </a:rPr>
              <a:t>ECDS </a:t>
            </a:r>
            <a:r>
              <a:rPr lang="en-US" err="1">
                <a:solidFill>
                  <a:srgbClr val="595959"/>
                </a:solidFill>
              </a:rPr>
              <a:t>AssesssmentMetadata</a:t>
            </a:r>
            <a:r>
              <a:rPr lang="en-US">
                <a:solidFill>
                  <a:srgbClr val="595959"/>
                </a:solidFill>
              </a:rPr>
              <a:t> is now pre-coded in the IODS</a:t>
            </a:r>
          </a:p>
          <a:p>
            <a:pPr lvl="2">
              <a:buClr>
                <a:srgbClr val="F16038"/>
              </a:buClr>
            </a:pPr>
            <a:r>
              <a:rPr lang="en-US">
                <a:solidFill>
                  <a:srgbClr val="595959"/>
                </a:solidFill>
              </a:rPr>
              <a:t>ECDS KG assessment vendors will only need to send the following from the StudentAssessment entity:</a:t>
            </a:r>
          </a:p>
          <a:p>
            <a:pPr lvl="3">
              <a:buClr>
                <a:srgbClr val="F16038"/>
              </a:buClr>
            </a:pPr>
            <a:r>
              <a:rPr lang="en-US">
                <a:solidFill>
                  <a:srgbClr val="595959"/>
                </a:solidFill>
              </a:rPr>
              <a:t>Student (Reference)</a:t>
            </a:r>
          </a:p>
          <a:p>
            <a:pPr lvl="3">
              <a:buClr>
                <a:srgbClr val="F16038"/>
              </a:buClr>
            </a:pPr>
            <a:r>
              <a:rPr lang="en-US">
                <a:solidFill>
                  <a:srgbClr val="595959"/>
                </a:solidFill>
              </a:rPr>
              <a:t>Assessment (Reference)</a:t>
            </a:r>
          </a:p>
          <a:p>
            <a:pPr lvl="3">
              <a:buClr>
                <a:srgbClr val="F16038"/>
              </a:buClr>
            </a:pPr>
            <a:r>
              <a:rPr lang="en-US">
                <a:solidFill>
                  <a:srgbClr val="595959"/>
                </a:solidFill>
              </a:rPr>
              <a:t>E1127 </a:t>
            </a:r>
            <a:r>
              <a:rPr lang="en-US" err="1">
                <a:solidFill>
                  <a:srgbClr val="595959"/>
                </a:solidFill>
              </a:rPr>
              <a:t>TitleofAssessment</a:t>
            </a:r>
            <a:endParaRPr lang="en-US">
              <a:solidFill>
                <a:srgbClr val="595959"/>
              </a:solidFill>
            </a:endParaRPr>
          </a:p>
          <a:p>
            <a:pPr lvl="3">
              <a:buClr>
                <a:srgbClr val="F16038"/>
              </a:buClr>
            </a:pPr>
            <a:r>
              <a:rPr lang="en-US">
                <a:solidFill>
                  <a:srgbClr val="595959"/>
                </a:solidFill>
              </a:rPr>
              <a:t>E1573 </a:t>
            </a:r>
            <a:r>
              <a:rPr lang="en-US" err="1">
                <a:solidFill>
                  <a:srgbClr val="595959"/>
                </a:solidFill>
              </a:rPr>
              <a:t>ReportAssessmentType</a:t>
            </a:r>
            <a:endParaRPr lang="en-US">
              <a:solidFill>
                <a:srgbClr val="595959"/>
              </a:solidFill>
            </a:endParaRPr>
          </a:p>
          <a:p>
            <a:pPr lvl="3">
              <a:buClr>
                <a:srgbClr val="F16038"/>
              </a:buClr>
            </a:pPr>
            <a:r>
              <a:rPr lang="en-US">
                <a:solidFill>
                  <a:srgbClr val="595959"/>
                </a:solidFill>
              </a:rPr>
              <a:t>E1097 Academic Subject</a:t>
            </a:r>
          </a:p>
          <a:p>
            <a:pPr lvl="3">
              <a:buClr>
                <a:srgbClr val="F16038"/>
              </a:buClr>
            </a:pPr>
            <a:r>
              <a:rPr lang="en-US">
                <a:solidFill>
                  <a:srgbClr val="595959"/>
                </a:solidFill>
              </a:rPr>
              <a:t>E1129 </a:t>
            </a:r>
            <a:r>
              <a:rPr lang="en-US" err="1">
                <a:solidFill>
                  <a:srgbClr val="595959"/>
                </a:solidFill>
              </a:rPr>
              <a:t>AssessedGradeLevel</a:t>
            </a:r>
            <a:endParaRPr lang="en-US">
              <a:solidFill>
                <a:srgbClr val="595959"/>
              </a:solidFill>
            </a:endParaRPr>
          </a:p>
          <a:p>
            <a:pPr lvl="3">
              <a:buClr>
                <a:srgbClr val="F16038"/>
              </a:buClr>
            </a:pPr>
            <a:r>
              <a:rPr lang="en-US">
                <a:solidFill>
                  <a:srgbClr val="595959"/>
                </a:solidFill>
              </a:rPr>
              <a:t>E1396 </a:t>
            </a:r>
            <a:r>
              <a:rPr lang="en-US" err="1">
                <a:solidFill>
                  <a:srgbClr val="595959"/>
                </a:solidFill>
              </a:rPr>
              <a:t>AdministrationDate</a:t>
            </a:r>
            <a:endParaRPr lang="en-US">
              <a:solidFill>
                <a:srgbClr val="595959"/>
              </a:solidFill>
            </a:endParaRPr>
          </a:p>
          <a:p>
            <a:pPr lvl="3">
              <a:buClr>
                <a:srgbClr val="F16038"/>
              </a:buClr>
            </a:pPr>
            <a:r>
              <a:rPr lang="en-US">
                <a:solidFill>
                  <a:srgbClr val="595959"/>
                </a:solidFill>
              </a:rPr>
              <a:t>E1154 </a:t>
            </a:r>
            <a:r>
              <a:rPr lang="en-US" err="1">
                <a:solidFill>
                  <a:srgbClr val="595959"/>
                </a:solidFill>
              </a:rPr>
              <a:t>AssessmentReportingMethod</a:t>
            </a:r>
            <a:endParaRPr lang="en-US">
              <a:solidFill>
                <a:srgbClr val="595959"/>
              </a:solidFill>
            </a:endParaRPr>
          </a:p>
          <a:p>
            <a:pPr lvl="3">
              <a:buClr>
                <a:srgbClr val="F16038"/>
              </a:buClr>
            </a:pPr>
            <a:r>
              <a:rPr lang="en-US">
                <a:solidFill>
                  <a:srgbClr val="595959"/>
                </a:solidFill>
              </a:rPr>
              <a:t>E1359 Result</a:t>
            </a:r>
          </a:p>
          <a:p>
            <a:pPr lvl="3">
              <a:buClr>
                <a:srgbClr val="F16038"/>
              </a:buClr>
            </a:pPr>
            <a:r>
              <a:rPr lang="en-US">
                <a:solidFill>
                  <a:srgbClr val="595959"/>
                </a:solidFill>
              </a:rPr>
              <a:t>E3052 </a:t>
            </a:r>
            <a:r>
              <a:rPr lang="en-US" err="1">
                <a:solidFill>
                  <a:srgbClr val="595959"/>
                </a:solidFill>
              </a:rPr>
              <a:t>ResultDatatypeType</a:t>
            </a:r>
            <a:r>
              <a:rPr lang="en-US">
                <a:solidFill>
                  <a:srgbClr val="595959"/>
                </a:solidFill>
              </a:rPr>
              <a:t> (ODS only)</a:t>
            </a: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01081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11</a:t>
            </a:r>
            <a:endParaRPr lang="en-US" sz="4000">
              <a:solidFill>
                <a:schemeClr val="bg1"/>
              </a:solidFill>
            </a:endParaRPr>
          </a:p>
        </p:txBody>
      </p:sp>
      <p:sp>
        <p:nvSpPr>
          <p:cNvPr id="2" name="Content Placeholder 3" descr="Screenshot showing that an LEA will need to assign an assessment claim set to receive student assessment data from their ECDS assessment vendor. &#10;">
            <a:extLst>
              <a:ext uri="{FF2B5EF4-FFF2-40B4-BE49-F238E27FC236}">
                <a16:creationId xmlns:a16="http://schemas.microsoft.com/office/drawing/2014/main" id="{A9340FBA-B2B8-749B-6AD9-F86C2D3EA7D5}"/>
              </a:ext>
            </a:extLst>
          </p:cNvPr>
          <p:cNvSpPr txBox="1">
            <a:spLocks/>
          </p:cNvSpPr>
          <p:nvPr/>
        </p:nvSpPr>
        <p:spPr>
          <a:xfrm>
            <a:off x="458084" y="781050"/>
            <a:ext cx="11275829" cy="410609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bg2">
                    <a:lumMod val="50000"/>
                  </a:schemeClr>
                </a:solidFill>
              </a:rPr>
              <a:t>Assessment Updates:</a:t>
            </a:r>
          </a:p>
          <a:p>
            <a:pPr lvl="1">
              <a:buClr>
                <a:srgbClr val="F16038"/>
              </a:buClr>
            </a:pPr>
            <a:r>
              <a:rPr lang="en-US">
                <a:solidFill>
                  <a:schemeClr val="bg2">
                    <a:lumMod val="50000"/>
                  </a:schemeClr>
                </a:solidFill>
              </a:rPr>
              <a:t>Assessment claim sets:</a:t>
            </a:r>
          </a:p>
          <a:p>
            <a:pPr lvl="2">
              <a:buClr>
                <a:srgbClr val="F16038"/>
              </a:buClr>
            </a:pPr>
            <a:r>
              <a:rPr lang="en-US">
                <a:solidFill>
                  <a:schemeClr val="bg2">
                    <a:lumMod val="50000"/>
                  </a:schemeClr>
                </a:solidFill>
              </a:rPr>
              <a:t>An LEA will need to assign an assessment claim set to receive student assessment data from their ECDS assessment vendor. </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Screenshot showing that an LEA will need to assign an assessment claim set to receive student assessment data from their ECDS assessment vendor. ">
            <a:extLst>
              <a:ext uri="{FF2B5EF4-FFF2-40B4-BE49-F238E27FC236}">
                <a16:creationId xmlns:a16="http://schemas.microsoft.com/office/drawing/2014/main" id="{F77C9CEF-B097-7028-69D2-EA7DF8C3AFFE}"/>
              </a:ext>
            </a:extLst>
          </p:cNvPr>
          <p:cNvPicPr>
            <a:picLocks noChangeAspect="1"/>
          </p:cNvPicPr>
          <p:nvPr/>
        </p:nvPicPr>
        <p:blipFill rotWithShape="1">
          <a:blip r:embed="rId3"/>
          <a:srcRect l="19676" t="15567" r="19753" b="30741"/>
          <a:stretch/>
        </p:blipFill>
        <p:spPr bwMode="auto">
          <a:xfrm>
            <a:off x="2508472" y="2214685"/>
            <a:ext cx="6763118" cy="37469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73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ECDS KINDERGARTEN</a:t>
            </a:r>
            <a:endParaRPr lang="en-US" sz="4000">
              <a:cs typeface="Calibri"/>
            </a:endParaRP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2000" b="1">
                <a:ea typeface="+mn-lt"/>
                <a:cs typeface="+mn-lt"/>
              </a:rPr>
              <a:t>PROGRAM AREA</a:t>
            </a:r>
            <a:endParaRPr lang="en-US" sz="900">
              <a:cs typeface="Calibri"/>
            </a:endParaRPr>
          </a:p>
          <a:p>
            <a:pPr>
              <a:lnSpc>
                <a:spcPct val="100000"/>
              </a:lnSpc>
              <a:spcBef>
                <a:spcPts val="400"/>
              </a:spcBef>
            </a:pPr>
            <a:r>
              <a:rPr lang="en-US" sz="2000" b="1">
                <a:ea typeface="+mn-lt"/>
                <a:cs typeface="+mn-lt"/>
              </a:rPr>
              <a:t>2024-2025 SCHOOL YEAR</a:t>
            </a:r>
          </a:p>
          <a:p>
            <a:pPr lvl="1">
              <a:lnSpc>
                <a:spcPct val="100000"/>
              </a:lnSpc>
              <a:spcBef>
                <a:spcPts val="400"/>
              </a:spcBef>
            </a:pPr>
            <a:r>
              <a:rPr lang="en-US" sz="1800">
                <a:ea typeface="+mn-lt"/>
                <a:cs typeface="+mn-lt"/>
              </a:rPr>
              <a:t>Application Updates</a:t>
            </a:r>
          </a:p>
          <a:p>
            <a:pPr lvl="1">
              <a:lnSpc>
                <a:spcPct val="100000"/>
              </a:lnSpc>
              <a:spcBef>
                <a:spcPts val="400"/>
              </a:spcBef>
            </a:pPr>
            <a:r>
              <a:rPr lang="en-US" sz="1800">
                <a:ea typeface="+mn-lt"/>
                <a:cs typeface="+mn-lt"/>
              </a:rPr>
              <a:t>Report Updates</a:t>
            </a:r>
          </a:p>
          <a:p>
            <a:pPr lvl="1">
              <a:lnSpc>
                <a:spcPct val="100000"/>
              </a:lnSpc>
              <a:spcBef>
                <a:spcPts val="400"/>
              </a:spcBef>
            </a:pPr>
            <a:r>
              <a:rPr lang="en-US" sz="1800">
                <a:ea typeface="+mn-lt"/>
                <a:cs typeface="+mn-lt"/>
              </a:rPr>
              <a:t>TSDS Upgrade Project Updates</a:t>
            </a:r>
          </a:p>
          <a:p>
            <a:pPr>
              <a:lnSpc>
                <a:spcPct val="100000"/>
              </a:lnSpc>
              <a:spcBef>
                <a:spcPts val="400"/>
              </a:spcBef>
            </a:pPr>
            <a:r>
              <a:rPr lang="en-US" sz="2000" b="1">
                <a:ea typeface="+mn-lt"/>
                <a:cs typeface="+mn-lt"/>
              </a:rPr>
              <a:t>CLOSEOUT</a:t>
            </a:r>
          </a:p>
          <a:p>
            <a:pPr lvl="1">
              <a:lnSpc>
                <a:spcPct val="100000"/>
              </a:lnSpc>
              <a:spcBef>
                <a:spcPts val="400"/>
              </a:spcBef>
            </a:pPr>
            <a:r>
              <a:rPr lang="en-US" sz="1800">
                <a:ea typeface="+mn-lt"/>
                <a:cs typeface="+mn-lt"/>
              </a:rPr>
              <a:t>Timeline</a:t>
            </a:r>
          </a:p>
          <a:p>
            <a:pPr lvl="1">
              <a:lnSpc>
                <a:spcPct val="100000"/>
              </a:lnSpc>
              <a:spcBef>
                <a:spcPts val="400"/>
              </a:spcBef>
            </a:pPr>
            <a:r>
              <a:rPr lang="en-US" sz="1800">
                <a:ea typeface="+mn-lt"/>
                <a:cs typeface="+mn-lt"/>
              </a:rPr>
              <a:t>Frequently Asked Questions</a:t>
            </a:r>
          </a:p>
          <a:p>
            <a:pPr lvl="1">
              <a:lnSpc>
                <a:spcPct val="100000"/>
              </a:lnSpc>
              <a:spcBef>
                <a:spcPts val="400"/>
              </a:spcBef>
            </a:pPr>
            <a:r>
              <a:rPr lang="en-US" sz="1800">
                <a:ea typeface="+mn-lt"/>
                <a:cs typeface="+mn-lt"/>
              </a:rPr>
              <a:t>Technical Resources</a:t>
            </a:r>
          </a:p>
          <a:p>
            <a:pPr lvl="1">
              <a:lnSpc>
                <a:spcPct val="100000"/>
              </a:lnSpc>
              <a:spcBef>
                <a:spcPts val="400"/>
              </a:spcBef>
            </a:pPr>
            <a:r>
              <a:rPr lang="en-US" sz="1800">
                <a:ea typeface="+mn-lt"/>
                <a:cs typeface="+mn-lt"/>
              </a:rPr>
              <a:t>Questions</a:t>
            </a:r>
            <a:endParaRPr lang="en-US" sz="16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661821637"/>
              </p:ext>
            </p:extLst>
          </p:nvPr>
        </p:nvGraphicFramePr>
        <p:xfrm>
          <a:off x="632178" y="1306688"/>
          <a:ext cx="10950222" cy="22860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Early Childhood Data System Collection (ECDS) - KG</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ECDS Kindergarten ready for users to complete</a:t>
                      </a:r>
                    </a:p>
                  </a:txBody>
                  <a:tcPr/>
                </a:tc>
                <a:tc>
                  <a:txBody>
                    <a:bodyPr/>
                    <a:lstStyle/>
                    <a:p>
                      <a:r>
                        <a:rPr lang="en-US" sz="2400"/>
                        <a:t>November 11, 2024</a:t>
                      </a:r>
                    </a:p>
                  </a:txBody>
                  <a:tcPr/>
                </a:tc>
                <a:extLst>
                  <a:ext uri="{0D108BD9-81ED-4DB2-BD59-A6C34878D82A}">
                    <a16:rowId xmlns:a16="http://schemas.microsoft.com/office/drawing/2014/main" val="1307355544"/>
                  </a:ext>
                </a:extLst>
              </a:tr>
              <a:tr h="370840">
                <a:tc>
                  <a:txBody>
                    <a:bodyPr/>
                    <a:lstStyle/>
                    <a:p>
                      <a:r>
                        <a:rPr lang="en-US" sz="2400"/>
                        <a:t>ECDS Kindergarten Submission due date for LEAs</a:t>
                      </a:r>
                    </a:p>
                  </a:txBody>
                  <a:tcPr/>
                </a:tc>
                <a:tc>
                  <a:txBody>
                    <a:bodyPr/>
                    <a:lstStyle/>
                    <a:p>
                      <a:r>
                        <a:rPr lang="en-US" sz="2400"/>
                        <a:t>January 30, 2025</a:t>
                      </a:r>
                    </a:p>
                  </a:txBody>
                  <a:tcPr/>
                </a:tc>
                <a:extLst>
                  <a:ext uri="{0D108BD9-81ED-4DB2-BD59-A6C34878D82A}">
                    <a16:rowId xmlns:a16="http://schemas.microsoft.com/office/drawing/2014/main" val="4201605557"/>
                  </a:ext>
                </a:extLst>
              </a:tr>
              <a:tr h="370840">
                <a:tc>
                  <a:txBody>
                    <a:bodyPr/>
                    <a:lstStyle/>
                    <a:p>
                      <a:r>
                        <a:rPr lang="en-US" sz="2400"/>
                        <a:t>ECDS Kindergarten data available to customers</a:t>
                      </a:r>
                    </a:p>
                  </a:txBody>
                  <a:tcPr/>
                </a:tc>
                <a:tc>
                  <a:txBody>
                    <a:bodyPr/>
                    <a:lstStyle/>
                    <a:p>
                      <a:r>
                        <a:rPr lang="en-US" sz="2400"/>
                        <a:t>February 13, 2025</a:t>
                      </a:r>
                    </a:p>
                  </a:txBody>
                  <a:tcPr/>
                </a:tc>
                <a:extLst>
                  <a:ext uri="{0D108BD9-81ED-4DB2-BD59-A6C34878D82A}">
                    <a16:rowId xmlns:a16="http://schemas.microsoft.com/office/drawing/2014/main" val="1882897518"/>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Will LEAs need to provide ECDS KG assessment vendors a key/secret for them to send student assessment data?</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Yes.  All LEAs will need to work with their respective ECDS KG assessment vendor (CLI or Amplify) to provide the key/secret information to send ECDS KG assessment data to the IODS. Also, an LEA will need to ensure the proper ‘Assessment Vendor’ claim set is used when generating the key/secret information.</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How often will ECDS KG assessment vendors be sending assessment data to the IODS?</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 frequency of ECDS KG assessment data sent by ECDS KG assessment vendors to the IODS will be established by the respective vendor with guidance from the Early Childhood Education program area.</a:t>
            </a:r>
            <a:endParaRPr lang="en-US">
              <a:solidFill>
                <a:srgbClr val="0D6CB9"/>
              </a:solidFill>
            </a:endParaRPr>
          </a:p>
        </p:txBody>
      </p:sp>
    </p:spTree>
    <p:extLst>
      <p:ext uri="{BB962C8B-B14F-4D97-AF65-F5344CB8AC3E}">
        <p14:creationId xmlns:p14="http://schemas.microsoft.com/office/powerpoint/2010/main" val="4920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6651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Will ECDS KG assessment vendors be able to send “non-Commissioner” approved assessment data to the IODS?</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Assessment vendors can send any additional assessment data that conforms to Ed-Fi standards for an LEA's local use. An LEA would need to coordinate with their vendor(s) and complete any necessary setup in the DMC.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1410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What will happen if the SIS vendor has not yet loaded student data to the IODS and the ECDS assessment vendor tries to send student assessment data?</a:t>
            </a:r>
            <a:endParaRPr lang="en-US" b="1">
              <a:solidFill>
                <a:srgbClr val="595959"/>
              </a:solidFill>
              <a:cs typeface="Calibri"/>
            </a:endParaRP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None/>
            </a:pPr>
            <a:r>
              <a:rPr lang="en-US" sz="2400">
                <a:solidFill>
                  <a:schemeClr val="bg2">
                    <a:lumMod val="50000"/>
                  </a:schemeClr>
                </a:solidFill>
                <a:ea typeface="+mn-lt"/>
                <a:cs typeface="+mn-lt"/>
              </a:rPr>
              <a:t>A</a:t>
            </a:r>
            <a:r>
              <a:rPr lang="en-US" sz="2400">
                <a:solidFill>
                  <a:schemeClr val="bg2">
                    <a:lumMod val="50000"/>
                  </a:schemeClr>
                </a:solidFill>
              </a:rPr>
              <a:t> Level 1 API validation error will trigger if no student information has been submitted by the SIS:</a:t>
            </a:r>
          </a:p>
          <a:p>
            <a:pPr lvl="1">
              <a:lnSpc>
                <a:spcPct val="100000"/>
              </a:lnSpc>
              <a:spcBef>
                <a:spcPts val="0"/>
              </a:spcBef>
            </a:pPr>
            <a:r>
              <a:rPr lang="en-US" sz="2000">
                <a:solidFill>
                  <a:schemeClr val="bg2">
                    <a:lumMod val="50000"/>
                  </a:schemeClr>
                </a:solidFill>
              </a:rPr>
              <a:t>Example:  ("message": "Access to the resource item could not be authorized because the 'Student' was not found”)</a:t>
            </a:r>
            <a:r>
              <a:rPr lang="en-US" sz="2000">
                <a:solidFill>
                  <a:schemeClr val="bg2">
                    <a:lumMod val="50000"/>
                  </a:schemeClr>
                </a:solidFill>
                <a:cs typeface="Calibri"/>
              </a:rPr>
              <a:t>. </a:t>
            </a:r>
          </a:p>
          <a:p>
            <a:pPr marL="0" indent="0">
              <a:lnSpc>
                <a:spcPct val="100000"/>
              </a:lnSpc>
              <a:spcBef>
                <a:spcPts val="0"/>
              </a:spcBef>
              <a:buNone/>
            </a:pPr>
            <a:r>
              <a:rPr lang="en-US" sz="2400">
                <a:solidFill>
                  <a:schemeClr val="bg2">
                    <a:lumMod val="50000"/>
                  </a:schemeClr>
                </a:solidFill>
                <a:cs typeface="Calibri"/>
              </a:rPr>
              <a:t>The LEA will need to work with their source system vendors to resolve the Level 1 API validation error. </a:t>
            </a:r>
            <a:endParaRPr lang="en-US" sz="2400">
              <a:solidFill>
                <a:schemeClr val="bg2">
                  <a:lumMod val="50000"/>
                </a:schemeClr>
              </a:solidFill>
            </a:endParaRPr>
          </a:p>
        </p:txBody>
      </p:sp>
    </p:spTree>
    <p:extLst>
      <p:ext uri="{BB962C8B-B14F-4D97-AF65-F5344CB8AC3E}">
        <p14:creationId xmlns:p14="http://schemas.microsoft.com/office/powerpoint/2010/main" val="3431722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Will an LEA need to continue to send student UID information to ECDS KG assessment vendors for them to generate assessment data to send to the IODS?</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Yes, LEAs will need to provide student UID information to their respective ECDS assessment vendor for them to generate the student assessment result information to be sent to the IODS. </a:t>
            </a:r>
            <a:endParaRPr lang="en-US">
              <a:solidFill>
                <a:srgbClr val="0D6CB9"/>
              </a:solidFill>
            </a:endParaRPr>
          </a:p>
        </p:txBody>
      </p:sp>
    </p:spTree>
    <p:extLst>
      <p:ext uri="{BB962C8B-B14F-4D97-AF65-F5344CB8AC3E}">
        <p14:creationId xmlns:p14="http://schemas.microsoft.com/office/powerpoint/2010/main" val="388271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46977B08-A180-B870-2245-B3137F7E3D36}"/>
              </a:ext>
            </a:extLst>
          </p:cNvPr>
          <p:cNvSpPr txBox="1">
            <a:spLocks/>
          </p:cNvSpPr>
          <p:nvPr/>
        </p:nvSpPr>
        <p:spPr>
          <a:xfrm>
            <a:off x="535170" y="98408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ea typeface="Calibri" panose="020F0502020204030204"/>
                <a:cs typeface="Calibri" panose="020F0502020204030204"/>
              </a:rPr>
              <a:t>Technical Support</a:t>
            </a:r>
          </a:p>
          <a:p>
            <a:pPr lvl="1">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buClr>
                <a:srgbClr val="F16038"/>
              </a:buClr>
            </a:pPr>
            <a:r>
              <a:rPr lang="en-US">
                <a:solidFill>
                  <a:srgbClr val="595959"/>
                </a:solidFill>
                <a:ea typeface="Calibri"/>
                <a:cs typeface="Calibri"/>
              </a:rPr>
              <a:t>Technical Specification</a:t>
            </a:r>
          </a:p>
          <a:p>
            <a:pPr lvl="1">
              <a:buClr>
                <a:srgbClr val="F16038"/>
              </a:buClr>
            </a:pPr>
            <a:r>
              <a:rPr lang="en-US">
                <a:solidFill>
                  <a:srgbClr val="595959"/>
                </a:solidFill>
                <a:hlinkClick r:id="rId3"/>
              </a:rPr>
              <a:t>2024-2025 Domains</a:t>
            </a:r>
            <a:endParaRPr lang="en-US">
              <a:solidFill>
                <a:srgbClr val="595959"/>
              </a:solidFill>
              <a:ea typeface="Calibri"/>
              <a:cs typeface="Calibri"/>
            </a:endParaRPr>
          </a:p>
          <a:p>
            <a:pPr lvl="1">
              <a:buClr>
                <a:srgbClr val="F16038"/>
              </a:buClr>
            </a:pPr>
            <a:r>
              <a:rPr lang="en-US">
                <a:solidFill>
                  <a:srgbClr val="595959"/>
                </a:solidFill>
                <a:hlinkClick r:id="rId4"/>
              </a:rPr>
              <a:t>2024-2025 Data Element Definitions</a:t>
            </a:r>
            <a:endParaRPr lang="en-US">
              <a:solidFill>
                <a:srgbClr val="595959"/>
              </a:solidFill>
              <a:ea typeface="Calibri"/>
              <a:cs typeface="Calibri"/>
              <a:hlinkClick r:id="" action="ppaction://noaction"/>
            </a:endParaRPr>
          </a:p>
          <a:p>
            <a:pPr lvl="1">
              <a:buClr>
                <a:srgbClr val="F16038"/>
              </a:buClr>
            </a:pPr>
            <a:r>
              <a:rPr lang="en-US">
                <a:solidFill>
                  <a:srgbClr val="595959"/>
                </a:solidFill>
                <a:hlinkClick r:id="rId5"/>
              </a:rPr>
              <a:t>2024-2025 Descriptor Tables</a:t>
            </a:r>
            <a:endParaRPr lang="en-US">
              <a:solidFill>
                <a:srgbClr val="595959"/>
              </a:solidFill>
              <a:ea typeface="Calibri"/>
              <a:cs typeface="Calibri"/>
              <a:hlinkClick r:id="" action="ppaction://noaction"/>
            </a:endParaRPr>
          </a:p>
          <a:p>
            <a:pPr lvl="1">
              <a:buClr>
                <a:srgbClr val="F16038"/>
              </a:buClr>
            </a:pPr>
            <a:r>
              <a:rPr lang="en-US">
                <a:solidFill>
                  <a:srgbClr val="595959"/>
                </a:solidFill>
                <a:hlinkClick r:id="rId6"/>
              </a:rPr>
              <a:t>2024-2025 Data Validation Rules</a:t>
            </a:r>
            <a:endParaRPr lang="en-US">
              <a:solidFill>
                <a:srgbClr val="595959"/>
              </a:solidFill>
              <a:ea typeface="Calibri"/>
              <a:cs typeface="Calibri"/>
              <a:hlinkClick r:id="" action="ppaction://noaction"/>
            </a:endParaRPr>
          </a:p>
          <a:p>
            <a:pPr lvl="1">
              <a:buClr>
                <a:srgbClr val="F16038"/>
              </a:buClr>
            </a:pPr>
            <a:r>
              <a:rPr lang="en-US">
                <a:solidFill>
                  <a:srgbClr val="595959"/>
                </a:solidFill>
                <a:cs typeface="Calibri"/>
                <a:hlinkClick r:id="rId7"/>
              </a:rPr>
              <a:t>2024-2025 Data Submission Timelines</a:t>
            </a:r>
            <a:endParaRPr lang="en-US">
              <a:solidFill>
                <a:srgbClr val="595959"/>
              </a:solidFill>
              <a:cs typeface="Calibri"/>
            </a:endParaRPr>
          </a:p>
          <a:p>
            <a:pPr lvl="1">
              <a:buClr>
                <a:srgbClr val="F16038"/>
              </a:buClr>
            </a:pPr>
            <a:r>
              <a:rPr lang="en-US" sz="2400">
                <a:solidFill>
                  <a:srgbClr val="595959"/>
                </a:solidFill>
                <a:ea typeface="Calibri"/>
                <a:cs typeface="Calibri"/>
                <a:hlinkClick r:id="rId8"/>
              </a:rPr>
              <a:t>Known Issues</a:t>
            </a:r>
            <a:endParaRPr lang="en-US" sz="2400">
              <a:solidFill>
                <a:srgbClr val="595959"/>
              </a:solidFill>
              <a:ea typeface="Calibri"/>
              <a:cs typeface="Calibri"/>
              <a:hlinkClick r:id="" action="ppaction://noaction"/>
            </a:endParaRPr>
          </a:p>
          <a:p>
            <a:pPr>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9"/>
              </a:rPr>
              <a:t>TSDS Incident Management System (TIMS) Support Application</a:t>
            </a:r>
            <a:endParaRPr lang="en-US">
              <a:solidFill>
                <a:srgbClr val="595959"/>
              </a:solidFill>
              <a:ea typeface="Calibri" panose="020F0502020204030204"/>
              <a:cs typeface="Calibri" panose="020F0502020204030204"/>
            </a:endParaRPr>
          </a:p>
          <a:p>
            <a:pPr lvl="1">
              <a:buClr>
                <a:srgbClr val="F16038"/>
              </a:buClr>
            </a:pPr>
            <a:r>
              <a:rPr lang="en-US">
                <a:solidFill>
                  <a:srgbClr val="172B4D"/>
                </a:solidFill>
                <a:ea typeface="+mn-lt"/>
                <a:cs typeface="+mn-lt"/>
                <a:hlinkClick r:id="rId10"/>
              </a:rPr>
              <a:t>TIMS Knowledge Base Article Repository</a:t>
            </a:r>
            <a:endParaRPr lang="en-US"/>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810493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Early Childhood Education Division</a:t>
            </a:r>
          </a:p>
          <a:p>
            <a:pPr lvl="1">
              <a:buClr>
                <a:srgbClr val="F16038"/>
              </a:buClr>
            </a:pPr>
            <a:r>
              <a:rPr lang="en-US" b="1">
                <a:solidFill>
                  <a:schemeClr val="bg2">
                    <a:lumMod val="50000"/>
                  </a:schemeClr>
                </a:solidFill>
              </a:rPr>
              <a:t>Tori Lee </a:t>
            </a:r>
            <a:r>
              <a:rPr lang="en-US">
                <a:solidFill>
                  <a:schemeClr val="bg2">
                    <a:lumMod val="50000"/>
                  </a:schemeClr>
                </a:solidFill>
              </a:rPr>
              <a:t>– Division Director</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Sylina Valdez </a:t>
            </a:r>
            <a:r>
              <a:rPr lang="en-US">
                <a:solidFill>
                  <a:schemeClr val="bg2">
                    <a:lumMod val="50000"/>
                  </a:schemeClr>
                </a:solidFill>
              </a:rPr>
              <a:t>– Programs Director</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Rebecca Matz </a:t>
            </a:r>
            <a:r>
              <a:rPr lang="en-US">
                <a:solidFill>
                  <a:schemeClr val="bg2">
                    <a:lumMod val="50000"/>
                  </a:schemeClr>
                </a:solidFill>
              </a:rPr>
              <a:t>– Program and Enrollment Specialist</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Magali Farooqi </a:t>
            </a:r>
            <a:r>
              <a:rPr lang="en-US">
                <a:solidFill>
                  <a:schemeClr val="bg2">
                    <a:lumMod val="50000"/>
                  </a:schemeClr>
                </a:solidFill>
              </a:rPr>
              <a:t>– Early Childhood Assessment Specialist</a:t>
            </a:r>
            <a:endParaRPr lang="en-US">
              <a:solidFill>
                <a:schemeClr val="bg2">
                  <a:lumMod val="50000"/>
                </a:schemeClr>
              </a:solidFill>
              <a:ea typeface="Calibri"/>
              <a:cs typeface="Calibri"/>
            </a:endParaRPr>
          </a:p>
          <a:p>
            <a:pPr lvl="1">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Program-related questions can be submitted to the </a:t>
            </a:r>
            <a:r>
              <a:rPr lang="en-US">
                <a:solidFill>
                  <a:schemeClr val="bg2">
                    <a:lumMod val="50000"/>
                  </a:schemeClr>
                </a:solidFill>
                <a:hlinkClick r:id="rId2">
                  <a:extLst>
                    <a:ext uri="{A12FA001-AC4F-418D-AE19-62706E023703}">
                      <ahyp:hlinkClr xmlns:ahyp="http://schemas.microsoft.com/office/drawing/2018/hyperlinkcolor" val="tx"/>
                    </a:ext>
                  </a:extLst>
                </a:hlinkClick>
              </a:rPr>
              <a:t>Early Child Education Support Portal</a:t>
            </a:r>
            <a:endParaRPr lang="en-US">
              <a:solidFill>
                <a:schemeClr val="bg2">
                  <a:lumMod val="50000"/>
                </a:schemeClr>
              </a:solidFill>
              <a:ea typeface="Calibri"/>
              <a:cs typeface="Calibri"/>
              <a:hlinkClick r:id="rId2">
                <a:extLst>
                  <a:ext uri="{A12FA001-AC4F-418D-AE19-62706E023703}">
                    <ahyp:hlinkClr xmlns:ahyp="http://schemas.microsoft.com/office/drawing/2018/hyperlinkcolor" val="tx"/>
                  </a:ext>
                </a:extLst>
              </a:hlinkClick>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051110" y="2203793"/>
            <a:ext cx="5794311" cy="1754326"/>
          </a:xfrm>
          <a:prstGeom prst="rect">
            <a:avLst/>
          </a:prstGeom>
          <a:noFill/>
        </p:spPr>
        <p:txBody>
          <a:bodyPr wrap="square">
            <a:spAutoFit/>
          </a:bodyPr>
          <a:lstStyle/>
          <a:p>
            <a:pPr marL="0" indent="0" algn="ctr">
              <a:buNone/>
            </a:pPr>
            <a:r>
              <a:rPr lang="en-US" sz="5400">
                <a:solidFill>
                  <a:srgbClr val="FFFFFF"/>
                </a:solidFill>
              </a:rPr>
              <a:t>2024-2025</a:t>
            </a:r>
          </a:p>
          <a:p>
            <a:pPr marL="0" indent="0" algn="ctr">
              <a:buNone/>
            </a:pPr>
            <a:r>
              <a:rPr lang="en-US" sz="5400">
                <a:solidFill>
                  <a:srgbClr val="FFFFFF"/>
                </a:solidFill>
              </a:rPr>
              <a:t>SCHOOL YEAR</a:t>
            </a:r>
          </a:p>
        </p:txBody>
      </p:sp>
    </p:spTree>
    <p:extLst>
      <p:ext uri="{BB962C8B-B14F-4D97-AF65-F5344CB8AC3E}">
        <p14:creationId xmlns:p14="http://schemas.microsoft.com/office/powerpoint/2010/main" val="429084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application updates for the following</a:t>
            </a:r>
          </a:p>
          <a:p>
            <a:pPr lvl="1">
              <a:buClr>
                <a:srgbClr val="F16038"/>
              </a:buClr>
            </a:pPr>
            <a:r>
              <a:rPr lang="en-US">
                <a:solidFill>
                  <a:srgbClr val="595959"/>
                </a:solidFill>
              </a:rPr>
              <a:t>Data Elements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47062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ECDS KG reports will be updated so that the header logic displays either “Promoted” or “Completed” for other Prepare/Finalize statuses. For example, “Validated, Validated without Assessments” would display “Promoted” on reports:</a:t>
            </a:r>
            <a:br>
              <a:rPr lang="en-US">
                <a:solidFill>
                  <a:srgbClr val="595959"/>
                </a:solidFill>
              </a:rPr>
            </a:br>
            <a:endParaRPr lang="en-US">
              <a:solidFill>
                <a:srgbClr val="595959"/>
              </a:solidFill>
            </a:endParaRPr>
          </a:p>
          <a:p>
            <a:pPr lvl="1">
              <a:buClr>
                <a:srgbClr val="F16038"/>
              </a:buClr>
            </a:pPr>
            <a:r>
              <a:rPr lang="en-US">
                <a:solidFill>
                  <a:srgbClr val="595959"/>
                </a:solidFill>
              </a:rPr>
              <a:t>ECD0-000-001 Early Childhood Assessment Completion</a:t>
            </a:r>
          </a:p>
          <a:p>
            <a:pPr lvl="1">
              <a:buClr>
                <a:srgbClr val="F16038"/>
              </a:buClr>
            </a:pPr>
            <a:r>
              <a:rPr lang="en-US">
                <a:solidFill>
                  <a:srgbClr val="595959"/>
                </a:solidFill>
              </a:rPr>
              <a:t>ECD0-000-002 Early Childhood Assessment Summary</a:t>
            </a:r>
          </a:p>
          <a:p>
            <a:pPr lvl="1">
              <a:buClr>
                <a:srgbClr val="F16038"/>
              </a:buClr>
            </a:pPr>
            <a:r>
              <a:rPr lang="en-US">
                <a:solidFill>
                  <a:srgbClr val="595959"/>
                </a:solidFill>
              </a:rPr>
              <a:t>ECD0-000-004 Early Childhood KG Data Submission</a:t>
            </a:r>
          </a:p>
          <a:p>
            <a:pPr lvl="1">
              <a:buClr>
                <a:srgbClr val="F16038"/>
              </a:buClr>
            </a:pPr>
            <a:r>
              <a:rPr lang="en-US">
                <a:solidFill>
                  <a:srgbClr val="595959"/>
                </a:solidFill>
              </a:rPr>
              <a:t>ECD0-000-005 Early Childhood Incomplete Assessment Data</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62920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a:t>
            </a:r>
            <a:endParaRPr lang="en-US" sz="4000">
              <a:solidFill>
                <a:schemeClr val="bg1"/>
              </a:solidFill>
            </a:endParaRPr>
          </a:p>
        </p:txBody>
      </p:sp>
      <p:pic>
        <p:nvPicPr>
          <p:cNvPr id="5" name="Picture 4" descr="ECDS Prepare Finalize Submission  screen showing Organization Data Status for what will display on the ECD0-000-004 report.  &#10;">
            <a:extLst>
              <a:ext uri="{FF2B5EF4-FFF2-40B4-BE49-F238E27FC236}">
                <a16:creationId xmlns:a16="http://schemas.microsoft.com/office/drawing/2014/main" id="{BE255678-00AF-A2AE-8993-6B08F8F4D5C8}"/>
              </a:ext>
            </a:extLst>
          </p:cNvPr>
          <p:cNvPicPr>
            <a:picLocks noChangeAspect="1"/>
          </p:cNvPicPr>
          <p:nvPr/>
        </p:nvPicPr>
        <p:blipFill>
          <a:blip r:embed="rId2"/>
          <a:stretch>
            <a:fillRect/>
          </a:stretch>
        </p:blipFill>
        <p:spPr>
          <a:xfrm>
            <a:off x="99619" y="2679405"/>
            <a:ext cx="11992760" cy="2432742"/>
          </a:xfrm>
          <a:prstGeom prst="rect">
            <a:avLst/>
          </a:prstGeom>
        </p:spPr>
      </p:pic>
      <p:sp>
        <p:nvSpPr>
          <p:cNvPr id="8" name="Content Placeholder 3">
            <a:extLst>
              <a:ext uri="{FF2B5EF4-FFF2-40B4-BE49-F238E27FC236}">
                <a16:creationId xmlns:a16="http://schemas.microsoft.com/office/drawing/2014/main" id="{3419178D-394D-5D41-BB14-B47EA0D441A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ECDS KG report mockup will display either “Promoted” or “Completed” for other Prepare/Finalize statuses. “N/A” will no longer display:</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3617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Application Updates:</a:t>
            </a:r>
          </a:p>
          <a:p>
            <a:pPr lvl="1">
              <a:buClr>
                <a:srgbClr val="F16038"/>
              </a:buClr>
            </a:pPr>
            <a:r>
              <a:rPr lang="en-US">
                <a:solidFill>
                  <a:srgbClr val="595959"/>
                </a:solidFill>
              </a:rPr>
              <a:t>Load Assessment Data</a:t>
            </a:r>
          </a:p>
          <a:p>
            <a:pPr lvl="2">
              <a:buClr>
                <a:srgbClr val="F16038"/>
              </a:buClr>
            </a:pPr>
            <a:r>
              <a:rPr lang="en-US">
                <a:solidFill>
                  <a:srgbClr val="595959"/>
                </a:solidFill>
              </a:rPr>
              <a:t>Starting in the 2024-2025 school year, the "Load Assessment Data" functionality in the Core application will no longer be available as ECDS vendors will now be sending student assessment data to TSDS via API transactions. LEAs will need to coordinate with their vendor to ensure proper setup and configuration to have the data loaded into the IODS.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Application Updates:</a:t>
            </a:r>
          </a:p>
          <a:p>
            <a:pPr lvl="1">
              <a:buClr>
                <a:srgbClr val="F16038"/>
              </a:buClr>
            </a:pPr>
            <a:r>
              <a:rPr lang="en-US">
                <a:solidFill>
                  <a:srgbClr val="595959"/>
                </a:solidFill>
              </a:rPr>
              <a:t>Load Assessment Data</a:t>
            </a:r>
          </a:p>
          <a:p>
            <a:pPr lvl="2">
              <a:buClr>
                <a:srgbClr val="F16038"/>
              </a:buClr>
            </a:pPr>
            <a:r>
              <a:rPr lang="en-US">
                <a:solidFill>
                  <a:schemeClr val="bg2">
                    <a:lumMod val="50000"/>
                  </a:schemeClr>
                </a:solidFill>
              </a:rPr>
              <a:t>Removal of ‘Load </a:t>
            </a:r>
            <a:r>
              <a:rPr lang="en-US">
                <a:solidFill>
                  <a:srgbClr val="595959"/>
                </a:solidFill>
              </a:rPr>
              <a:t>Assessment</a:t>
            </a:r>
            <a:r>
              <a:rPr lang="en-US">
                <a:solidFill>
                  <a:schemeClr val="bg2">
                    <a:lumMod val="50000"/>
                  </a:schemeClr>
                </a:solidFill>
              </a:rPr>
              <a:t> Data’ functionality under the Data Promotions tab:</a:t>
            </a:r>
          </a:p>
          <a:p>
            <a:pPr lvl="3">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creenshot showing the removal of ‘Load Assessment Data’ functionality under the Data Promotions tab for ECDS KG in the 2024-2025 school year.&#10;">
            <a:extLst>
              <a:ext uri="{FF2B5EF4-FFF2-40B4-BE49-F238E27FC236}">
                <a16:creationId xmlns:a16="http://schemas.microsoft.com/office/drawing/2014/main" id="{1DBAA6AC-ED06-5548-C431-9189204007FA}"/>
              </a:ext>
            </a:extLst>
          </p:cNvPr>
          <p:cNvPicPr>
            <a:picLocks noChangeAspect="1"/>
          </p:cNvPicPr>
          <p:nvPr/>
        </p:nvPicPr>
        <p:blipFill rotWithShape="1">
          <a:blip r:embed="rId2"/>
          <a:srcRect r="2680"/>
          <a:stretch/>
        </p:blipFill>
        <p:spPr>
          <a:xfrm>
            <a:off x="1110546" y="2569910"/>
            <a:ext cx="10125075" cy="3339234"/>
          </a:xfrm>
          <a:prstGeom prst="rect">
            <a:avLst/>
          </a:prstGeom>
        </p:spPr>
      </p:pic>
    </p:spTree>
    <p:extLst>
      <p:ext uri="{BB962C8B-B14F-4D97-AF65-F5344CB8AC3E}">
        <p14:creationId xmlns:p14="http://schemas.microsoft.com/office/powerpoint/2010/main" val="158589409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78504B02-339A-43C6-AA65-71AFF3AB9FD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http://schemas.microsoft.com/office/infopath/2007/PartnerControl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963efe96-9f3c-464d-8c8b-c76864a22ed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1316</Words>
  <Application>Microsoft Office PowerPoint</Application>
  <PresentationFormat>Widescreen</PresentationFormat>
  <Paragraphs>226</Paragraphs>
  <Slides>28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Courier New</vt:lpstr>
      <vt:lpstr>Symbol</vt:lpstr>
      <vt:lpstr>Wingdings</vt:lpstr>
      <vt:lpstr>2_Office Theme</vt:lpstr>
      <vt:lpstr>TITLE SLIDE: ESC Vendor Training for One Component</vt:lpstr>
      <vt:lpstr>AGENDA – ECDS KINDERGARTEN</vt:lpstr>
      <vt:lpstr>PROGRAM AREA UPDATES &amp; GUIDANCE</vt:lpstr>
      <vt:lpstr>TITLE SLIDE: 2024-2025 School Year</vt:lpstr>
      <vt:lpstr>APPLICATION UPDATES</vt:lpstr>
      <vt:lpstr>REPORT UPDATES</vt:lpstr>
      <vt:lpstr>REPORT UPDATES 1</vt:lpstr>
      <vt:lpstr>TSDS UPGRADE PROJECT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 7</vt:lpstr>
      <vt:lpstr>TSDS UPGRADE PROJECT UPDATES 9</vt:lpstr>
      <vt:lpstr>TSDS UPGRADE PROJECT UPDATES 10</vt:lpstr>
      <vt:lpstr>TSDS UPGRADE PROJECT UPDATES 11</vt:lpstr>
      <vt:lpstr>TITLE SLIDE: Closeout</vt:lpstr>
      <vt:lpstr>TIMELINE</vt:lpstr>
      <vt:lpstr>FREQUENTLY ASKED QUESTIONS</vt:lpstr>
      <vt:lpstr>FREQUENTLY ASKED QUESTIONS 1</vt:lpstr>
      <vt:lpstr>FREQUENTLY ASKED QUESTIONS 2</vt:lpstr>
      <vt:lpstr>FREQUENTLY ASKED QUESTIONS 3</vt:lpstr>
      <vt:lpstr>FREQUENTLY ASKED QUESTIONS 5</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ECDS KG</dc:title>
  <dc:creator>Edward.Linden@tea.texas.gov</dc:creator>
  <cp:lastModifiedBy>Muffoletto, Jamie</cp:lastModifiedBy>
  <cp:revision>2</cp:revision>
  <dcterms:created xsi:type="dcterms:W3CDTF">2020-11-05T16:39:19Z</dcterms:created>
  <dcterms:modified xsi:type="dcterms:W3CDTF">2024-03-12T20:59:49Z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