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42"/>
  </p:notesMasterIdLst>
  <p:sldIdLst>
    <p:sldId id="2145706919" r:id="rId5"/>
    <p:sldId id="2145707017" r:id="rId6"/>
    <p:sldId id="2145707018" r:id="rId7"/>
    <p:sldId id="1363" r:id="rId8"/>
    <p:sldId id="1364" r:id="rId9"/>
    <p:sldId id="430" r:id="rId10"/>
    <p:sldId id="2145706971" r:id="rId11"/>
    <p:sldId id="2145707025" r:id="rId12"/>
    <p:sldId id="2145707026" r:id="rId13"/>
    <p:sldId id="2145706999" r:id="rId14"/>
    <p:sldId id="2145707035" r:id="rId15"/>
    <p:sldId id="2145707036" r:id="rId16"/>
    <p:sldId id="2145707037" r:id="rId17"/>
    <p:sldId id="2145707038" r:id="rId18"/>
    <p:sldId id="1338" r:id="rId19"/>
    <p:sldId id="2145707027" r:id="rId20"/>
    <p:sldId id="2145707028" r:id="rId21"/>
    <p:sldId id="2145707029" r:id="rId22"/>
    <p:sldId id="2145707014" r:id="rId23"/>
    <p:sldId id="2145706973" r:id="rId24"/>
    <p:sldId id="2145707031" r:id="rId25"/>
    <p:sldId id="2145707032" r:id="rId26"/>
    <p:sldId id="2145707033" r:id="rId27"/>
    <p:sldId id="2145706972" r:id="rId28"/>
    <p:sldId id="2145707039" r:id="rId29"/>
    <p:sldId id="2145707042" r:id="rId30"/>
    <p:sldId id="2145707043" r:id="rId31"/>
    <p:sldId id="2145707044" r:id="rId32"/>
    <p:sldId id="2145707040" r:id="rId33"/>
    <p:sldId id="2145707013" r:id="rId34"/>
    <p:sldId id="1345" r:id="rId35"/>
    <p:sldId id="2145707041" r:id="rId36"/>
    <p:sldId id="2145707005" r:id="rId37"/>
    <p:sldId id="2145706975" r:id="rId38"/>
    <p:sldId id="1346" r:id="rId39"/>
    <p:sldId id="2145707008" r:id="rId40"/>
    <p:sldId id="214570696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BF740E41-6A12-D1BD-EA7B-D1155DFB6DDF}" name="Linden, Edward" initials="LE" userId="S::Edward.Linden@tea.texas.gov::433a1750-097b-48bf-9475-b5c5f6172203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D640D5B4-7498-496A-9FD6-2B4F363C0616}" name="Pruitt, Donna" initials="PD" userId="S::Donna.Pruitt@tea.texas.gov::f6622e25-b5bf-4a3b-9fc8-ceb0ab749e45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856D94DE-37B1-D641-7707-F050FA0D2B36}" name="Pruitt, Donna" initials="PD" userId="S::donna.pruitt@tea.texas.gov::f6622e25-b5bf-4a3b-9fc8-ceb0ab749e45" providerId="AD"/>
  <p188:author id="{780B30E9-CD73-2CC8-5EFE-A32214077596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C69"/>
    <a:srgbClr val="CDDBF7"/>
    <a:srgbClr val="FFFFFF"/>
    <a:srgbClr val="0D6CB9"/>
    <a:srgbClr val="F48668"/>
    <a:srgbClr val="FEFA5E"/>
    <a:srgbClr val="DAE649"/>
    <a:srgbClr val="9B9B9B"/>
    <a:srgbClr val="C2DAED"/>
    <a:srgbClr val="F7A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2E1DC-E629-4CDA-8D61-C1C1872D4589}" v="1" dt="2024-03-12T21:17:30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6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7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4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includes the contacts for the EC program area as a reference. We’re happy to support you with any program related questions. We’ve also included the link to our ECE support portal where you can submit any questions or support requests.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3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DC096 PROGRAM-TYPE-&gt;C303 </a:t>
            </a:r>
            <a:r>
              <a:rPr lang="en-US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ProgramType</a:t>
            </a: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C303 now only includes the following values: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04 Bilingual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 Career and Technical Education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English as a Second Language (ESL)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 Special Education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 Title I Part A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DC142 DISABILITY TYPE-&gt;C053 Disability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C053 descriptor value updates (description reassigned to new code values)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01-Orthopedic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02-Other Health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03-Deaf And Hard Of Hearing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04-Deaf And Hard Of Hearing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05-Deaf-Blindness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06-Intellectual Disability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07-Emotional Disturbance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08-Specific Learning Disability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09-Speech or Language Impairment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10-Autism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12-Developmental Delay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13-Traumatic Brain Injury</a:t>
            </a:r>
          </a:p>
          <a:p>
            <a:pPr marL="2057400" marR="0" lvl="4" indent="-2286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14-Noncategorical Early Childhood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41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xasstudentdatasystem.org/sites/texasstudentdatasystem.org/files/2023-2024-ecds-assessment-specifications.pdf" TargetMode="Externa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smartsheet.com/b/form/4d5f51a7bf624ae884e5f21c31fa5853" TargetMode="Externa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xasstudentdatasystem.org/tsds/about/resources#KnownIssues" TargetMode="External"/><Relationship Id="rId3" Type="http://schemas.openxmlformats.org/officeDocument/2006/relationships/hyperlink" Target="https://www.texasstudentdatasystem.org/sites/texasstudentdatasystem.org/files/2024-2025-preliminary-domains_0.pdf" TargetMode="External"/><Relationship Id="rId7" Type="http://schemas.openxmlformats.org/officeDocument/2006/relationships/hyperlink" Target="https://www.texasstudentdatasystem.org/sites/texasstudentdatasystem.org/files/2024-2025%20Submission%20Timeline.pdf" TargetMode="External"/><Relationship Id="rId2" Type="http://schemas.openxmlformats.org/officeDocument/2006/relationships/hyperlink" Target="mailto:TSDSCustomerSupport@tea.texas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texasstudentdatasystem.org/sites/texasstudentdatasystem.org/files/2024-2025-preliminary-data-validation-rules.xlsx" TargetMode="External"/><Relationship Id="rId11" Type="http://schemas.openxmlformats.org/officeDocument/2006/relationships/hyperlink" Target="https://tealprod.tea.state.tx.us/tims/browse/TSDSKB-558" TargetMode="External"/><Relationship Id="rId5" Type="http://schemas.openxmlformats.org/officeDocument/2006/relationships/hyperlink" Target="https://www.texasstudentdatasystem.org/sites/texasstudentdatasystem.org/files/2024-2025-preliminary-descriptor-tables_2.pdf" TargetMode="External"/><Relationship Id="rId10" Type="http://schemas.openxmlformats.org/officeDocument/2006/relationships/hyperlink" Target="https://tealprod.tea.state.tx.us/tims/issues/?filter=11815" TargetMode="External"/><Relationship Id="rId4" Type="http://schemas.openxmlformats.org/officeDocument/2006/relationships/hyperlink" Target="https://www.texasstudentdatasystem.org/sites/texasstudentdatasystem.org/files/2024-2025-preliminary-data-element-definitions_0.pdf" TargetMode="External"/><Relationship Id="rId9" Type="http://schemas.openxmlformats.org/officeDocument/2006/relationships/hyperlink" Target="https://tealprod.tea.state.tx.us/TSDS/Suppor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martsheet.com/b/form/4d5f51a7bf624ae884e5f21c31fa585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>
            <a:normAutofit fontScale="90000"/>
          </a:bodyPr>
          <a:lstStyle/>
          <a:p>
            <a:r>
              <a:rPr lang="en-US"/>
              <a:t>TITLE</a:t>
            </a:r>
            <a:r>
              <a:rPr lang="en-US" baseline="0"/>
              <a:t> SLIDE: ESC Vendor Training for One Component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15666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ECDS PREKINDERGARTEN</a:t>
            </a:r>
          </a:p>
          <a:p>
            <a:pPr algn="ctr">
              <a:defRPr/>
            </a:pPr>
            <a:r>
              <a:rPr lang="en-US" sz="2400" b="1">
                <a:solidFill>
                  <a:srgbClr val="0D6CB9"/>
                </a:solidFill>
              </a:rPr>
              <a:t>MARCH 19-21, 2024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CODE TABLE UPDATES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DC152 PK-SCHOOL-TYPE code value description has been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updated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From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: 07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– Public Pre-K Head Start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To: 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07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– Public Pre-K Head Start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(LEA Grantee)</a:t>
            </a:r>
          </a:p>
          <a:p>
            <a:pPr lvl="2">
              <a:buClr>
                <a:srgbClr val="F16038"/>
              </a:buClr>
            </a:pPr>
            <a:endParaRPr lang="en-US" i="1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DC154 ASSESSMENT-TITLE-CODE has been updated for the 2023-2024 school year for ECDS PK assessments: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Refer to: </a:t>
            </a:r>
            <a:r>
              <a:rPr lang="en-US">
                <a:solidFill>
                  <a:schemeClr val="bg2">
                    <a:lumMod val="50000"/>
                  </a:schemeClr>
                </a:solidFill>
                <a:hlinkClick r:id="rId2"/>
              </a:rPr>
              <a:t>ECDS Assessment Specifications</a:t>
            </a: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8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CODE TABLE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C207 PK-TEACHER-REQUIREMENT code table values have been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deleted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02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At least eight years’ experience of teaching in a nationally accredited child care program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04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A graduate or undergraduate degree in early childhood education or early childhood special education</a:t>
            </a:r>
          </a:p>
          <a:p>
            <a:pPr lvl="2">
              <a:buClr>
                <a:srgbClr val="F16038"/>
              </a:buClr>
            </a:pPr>
            <a:endParaRPr lang="en-US" i="1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 i="1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2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CODE TABLE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C207 PK-TEACHER-REQUIREMENT code table values have been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added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Subheading above code 01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 For teachers in a LEA-provided Prekindergarten Classroom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07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An associate or baccalaureate degree in early childhood education or a related field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08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At least eight years’ experience of teaching in a nationally accredited child care program or Texas Rising Star Program</a:t>
            </a:r>
          </a:p>
          <a:p>
            <a:pPr marL="914400" lvl="2" indent="0">
              <a:buClr>
                <a:srgbClr val="F16038"/>
              </a:buClr>
              <a:buNone/>
            </a:pPr>
            <a:endParaRPr lang="en-US" i="1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4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CODE TABLE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53898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C207 PK-TEACHER-REQUIREMENT code table values have been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added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Subheading above code 09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 For teachers in a Prekindergarten Classroom provided by an entity with which a school district contracts to provide a Prekindergarten program (29.167) (b-1)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09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Contract Entity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- At least two years’ experience of teaching in a nationally accredited child care program or Texas Rising Star Program and a Child Development Associate (CDA) credential or another early childhood education credential approved by the agency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10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Contract Entity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- At least two years’ experience of teaching in a nationally accredited child care program or Texas Rising Star Program and a certification offered through a training center accredited by Association Montessori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Internationale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or through the Montessori Accreditation Council for Teacher Education</a:t>
            </a:r>
          </a:p>
          <a:p>
            <a:pPr lvl="2">
              <a:buClr>
                <a:srgbClr val="F16038"/>
              </a:buClr>
            </a:pPr>
            <a:endParaRPr lang="en-US" i="1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6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CODE TABLE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C207 PK-TEACHER-REQUIREMENT code table values have been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added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11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Contract Entity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- Been employed as a prekindergarten teacher in a school district that has ensured specific prekindergarten professional development requirements have been me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12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Contract Entity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- An associate or baccalaureate degree in early childhood or a related field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13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Contract Entity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- At least eight years’ experience of teaching in a nationally accredited child care program or Texas Rising Star Program</a:t>
            </a:r>
          </a:p>
          <a:p>
            <a:pPr lvl="2">
              <a:buClr>
                <a:srgbClr val="F16038"/>
              </a:buClr>
            </a:pPr>
            <a:endParaRPr lang="en-US" i="1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11216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ECD0-000-006 </a:t>
            </a:r>
            <a:r>
              <a:rPr lang="en-US" i="1">
                <a:solidFill>
                  <a:srgbClr val="595959"/>
                </a:solidFill>
              </a:rPr>
              <a:t>Early Childhood PK Data Submission: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Removal of PROGRAM-EVALUATION-TYPE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Add CHILD-CARE-OPERATION-NUMBER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6" name="Picture 5" descr="ECD0-000-006 report sample showing Removal of PROGRAM-EVALUATION-TYPE&#10;and Add CHILD-CARE-OPERATION-NUMBER&#10;">
            <a:extLst>
              <a:ext uri="{FF2B5EF4-FFF2-40B4-BE49-F238E27FC236}">
                <a16:creationId xmlns:a16="http://schemas.microsoft.com/office/drawing/2014/main" id="{3FFAA62B-DBC3-B66E-9E11-3783DC6A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4" y="2638586"/>
            <a:ext cx="100774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2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11216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ECD0-000-007 </a:t>
            </a:r>
            <a:r>
              <a:rPr lang="en-US" i="1">
                <a:solidFill>
                  <a:srgbClr val="595959"/>
                </a:solidFill>
              </a:rPr>
              <a:t>Early Childhood PK Completion: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Removal of CHILD-CARE-OPERATION-NUMBER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Add of PROGRAM-EVALUATION-TYPE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ECD0-000-007 report sample showing Removal of CHILD-CARE-OPERATION-NUMBER and add of PROGRAM-EVALUATION-TYPE.">
            <a:extLst>
              <a:ext uri="{FF2B5EF4-FFF2-40B4-BE49-F238E27FC236}">
                <a16:creationId xmlns:a16="http://schemas.microsoft.com/office/drawing/2014/main" id="{000AA53E-AAB2-A0E8-6EB8-F74771EF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30" y="2459783"/>
            <a:ext cx="11403940" cy="34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6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11216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ECD0-000-010 </a:t>
            </a:r>
            <a:r>
              <a:rPr lang="en-US" i="1">
                <a:solidFill>
                  <a:srgbClr val="595959"/>
                </a:solidFill>
              </a:rPr>
              <a:t>Early Childhood High Quality PK Components Completion: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Page 1 of report: Add of Program Evaluation Type Code column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6" name="Picture 5" descr="ECD0-000-010 ESC Level report sample showing add of Program Evaluation Type  Code column.">
            <a:extLst>
              <a:ext uri="{FF2B5EF4-FFF2-40B4-BE49-F238E27FC236}">
                <a16:creationId xmlns:a16="http://schemas.microsoft.com/office/drawing/2014/main" id="{2436F1E3-302B-5C71-1994-9F184FE8F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1" y="2185033"/>
            <a:ext cx="11159932" cy="251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10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6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112165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ECD0-000-010 </a:t>
            </a:r>
            <a:r>
              <a:rPr lang="en-US" i="1">
                <a:solidFill>
                  <a:srgbClr val="595959"/>
                </a:solidFill>
              </a:rPr>
              <a:t>Early Childhood High Quality PK Components Completion: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Page 2 of report: LEAs with a Family Engagement Plan URL column, and LEAs without a Family Engagement Plan URL column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ECD0-000-010 ESC Level report sample showing new page 2 forLEAs with a Family Engagement Plan URL column, and LEAs without a Family Engagement Plan URL column">
            <a:extLst>
              <a:ext uri="{FF2B5EF4-FFF2-40B4-BE49-F238E27FC236}">
                <a16:creationId xmlns:a16="http://schemas.microsoft.com/office/drawing/2014/main" id="{DD0B93CC-77E0-B66B-CF14-AD305917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83" y="2379502"/>
            <a:ext cx="11433403" cy="35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32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validation rule has been deleted in the Core application: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10010-0021: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If at least one CHILD-CARE-OPERATION-NUMBER is reported for a Local Education Agency, then at least one Course Section should be reported with PK-SCHOOL-TYPE "Public Pre-K Licensed Child Care", "Public Pre-K Head Start", or "In-District Charter Partnership".</a:t>
            </a:r>
            <a:endParaRPr lang="en-US" i="1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the deleted validation rule information from TEDS for rule number 10010-0021 for the 2023-2024 school year.">
            <a:extLst>
              <a:ext uri="{FF2B5EF4-FFF2-40B4-BE49-F238E27FC236}">
                <a16:creationId xmlns:a16="http://schemas.microsoft.com/office/drawing/2014/main" id="{2A148294-27F2-5DBA-588D-FD2BFEE1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19" y="3120624"/>
            <a:ext cx="10682378" cy="23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0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/>
              <a:t>AGENDA – ECDS PREKINDERGARTEN</a:t>
            </a:r>
          </a:p>
        </p:txBody>
      </p:sp>
      <p:pic>
        <p:nvPicPr>
          <p:cNvPr id="9" name="Picture 8" descr="Hourglass and a calendar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8558"/>
          <a:stretch/>
        </p:blipFill>
        <p:spPr>
          <a:xfrm>
            <a:off x="304974" y="881561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2380" y="790576"/>
            <a:ext cx="5383212" cy="515168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400" b="1">
                <a:ea typeface="+mn-lt"/>
                <a:cs typeface="+mn-lt"/>
              </a:rPr>
              <a:t>PROGRAM AREA</a:t>
            </a:r>
            <a:endParaRPr lang="en-US" sz="1400"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400" b="1">
                <a:ea typeface="+mn-lt"/>
                <a:cs typeface="+mn-lt"/>
              </a:rPr>
              <a:t>2023-2024 SCHOOL YEAR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Data Element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Code Table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Report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Business Rule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Reminders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Timeline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Frequently Asked Questions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400" b="1">
                <a:ea typeface="+mn-lt"/>
                <a:cs typeface="+mn-lt"/>
              </a:rPr>
              <a:t>2024-2025 SCHOOL YEAR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Application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Descriptor Table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Report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Business Rule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TSDS Upgrade Updates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400" b="1">
                <a:ea typeface="+mn-lt"/>
                <a:cs typeface="+mn-lt"/>
              </a:rPr>
              <a:t>CLOSEOUT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Timeline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Technical Resources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400">
                <a:ea typeface="+mn-lt"/>
                <a:cs typeface="+mn-lt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887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REMINDERS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0D33F6C-95A9-D849-B18F-C2833A1605D7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Prekindergarten Assessment Data: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LEAs will need to obtain their BOY/EOY PK assessment data directly from their ECDS pre-K assessment vendor and load into the ODS, as they have done in prior years.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LEAs must load their Student Parent Extension xml from their SIS before the LEA loads their Prekindergarten Assessment Metadata and Student Assessment Data into the ODS.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LEAs are encouraged to work as soon as possible with their ECDS PK assessment vendors to resolve any issues with their BOY/EOY assessment data related to missing or incorrect student UIDs.</a:t>
            </a:r>
          </a:p>
          <a:p>
            <a:pPr marL="1371600" lvl="3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68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REMINDERS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0D33F6C-95A9-D849-B18F-C2833A1605D7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063126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Prekindergarten Reports: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LEAs should run all their ECDS PK reports and verify the student, staff, course/section, High Quality PK Data and assessment information and counts before completing their ECDS PK submission: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ECD0-000-006 Early Childhood PK Data Submission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ECD0-000-007 Early Childhood PK Completion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ECD0-000-008 Early Childhood PK Proficiency Summary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ECD0-000-009 Early Childhood Public PK Missing Assessment Data</a:t>
            </a: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ESCs can monitor and assist LEAs with confirming if they are meeting their High-Quality PK requirements by running the following report: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ECD0-000-010 Early Childhood High Quality PK Components Completion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1371600" lvl="3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18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</a:t>
            </a:r>
            <a:endParaRPr lang="en-US" sz="40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40897"/>
              </p:ext>
            </p:extLst>
          </p:nvPr>
        </p:nvGraphicFramePr>
        <p:xfrm>
          <a:off x="632178" y="1306688"/>
          <a:ext cx="10950222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Early Childhood Data System Collection (ECDS) - PK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eDM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7,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ready for users to promote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November 13,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2,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/>
                        <a:t>Private Prekindergarten application deadline for BPD (Business Partner Directory) Org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30,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/>
                        <a:t>ECDS Prekindergarten Submission due date for LEAs and Private Prekindergarten Organizations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June 27,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11,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680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688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r>
              <a:rPr lang="en-US" b="1">
                <a:solidFill>
                  <a:srgbClr val="595959"/>
                </a:solidFill>
              </a:rPr>
              <a:t>Are PK Classroom Aides reported for the ECDS PK Submission?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endParaRPr lang="en-US" b="1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PK Aides are required to be reported for the PK ECDS submission if they provide instructional services for a particular class. 'PK Educational Aide' code is listed in the TEDS Code table DC143 CLASSROOM-POSITON-TYPE-CODE.  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6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2024-2025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035986"/>
            <a:ext cx="4665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2024-2025</a:t>
            </a:r>
          </a:p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3816888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APPLICATION UPDATES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No application updates for the following: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Data Elements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4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DESCRIPTOR TABLE UPDATES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C207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PKTeacherRequirement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descriptor table values have been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added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98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Be employed as a prekindergarten teacher in a school district with no additional high-quality prekindergarten qualification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99 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Contract Entity – employed as a prekindergarten teacher in a school district with no additional high-quality prekindergarten qualifications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75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REPORT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reports will be impacted by the C207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PKTeacherRequirement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descriptor table values that will be added: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ECD0-000-006 Early Childhood PK Data Submission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ECD0-000-010 Early Childhood High Quality PK Components Completion</a:t>
            </a: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3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82199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business rules will be impacted by the C207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PKTeacherRequirement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descriptor table values that will be added: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30040-0049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30040-0057</a:t>
            </a: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65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</a:t>
            </a:r>
            <a:endParaRPr lang="en-US" sz="40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A6EAE2-81D6-4A12-C9BC-2EE7B9F54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904580"/>
            <a:ext cx="10623762" cy="4942409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9F134EF8-E83E-774C-5AA3-C2CECDF14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850010"/>
              </p:ext>
            </p:extLst>
          </p:nvPr>
        </p:nvGraphicFramePr>
        <p:xfrm>
          <a:off x="947095" y="1363823"/>
          <a:ext cx="9624824" cy="4600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339">
                  <a:extLst>
                    <a:ext uri="{9D8B030D-6E8A-4147-A177-3AD203B41FA5}">
                      <a16:colId xmlns:a16="http://schemas.microsoft.com/office/drawing/2014/main" val="4096978940"/>
                    </a:ext>
                  </a:extLst>
                </a:gridCol>
                <a:gridCol w="3495673">
                  <a:extLst>
                    <a:ext uri="{9D8B030D-6E8A-4147-A177-3AD203B41FA5}">
                      <a16:colId xmlns:a16="http://schemas.microsoft.com/office/drawing/2014/main" val="1148185853"/>
                    </a:ext>
                  </a:extLst>
                </a:gridCol>
                <a:gridCol w="3821812">
                  <a:extLst>
                    <a:ext uri="{9D8B030D-6E8A-4147-A177-3AD203B41FA5}">
                      <a16:colId xmlns:a16="http://schemas.microsoft.com/office/drawing/2014/main" val="4130512639"/>
                    </a:ext>
                  </a:extLst>
                </a:gridCol>
              </a:tblGrid>
              <a:tr h="677217">
                <a:tc>
                  <a:txBody>
                    <a:bodyPr/>
                    <a:lstStyle/>
                    <a:p>
                      <a:r>
                        <a:rPr lang="en-US"/>
                        <a:t>Data Element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XML Data Element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Upgrade Data Element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9744193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ASSESSMENT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TitleofAssessment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0196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SCORE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84025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E1056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CLASS-ID-NUMBER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SectionIdentifier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05440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226411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E1070)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825699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E3010 (was E1065)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ASSIGNMENT-BEGIN-DATE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BeginDate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469702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E3020 (was E1066)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ASSIGNMENT-END-DATE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EndDate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134554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E0790 (was E1390)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EMERGENT-BILINGUAL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EmergentBilingualIndicator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382001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E3044 (was E1079)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PRIMARY-PK-FUNDING-SOURCE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PKFundingSource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747632"/>
                  </a:ext>
                </a:extLst>
              </a:tr>
              <a:tr h="392356">
                <a:tc>
                  <a:txBody>
                    <a:bodyPr/>
                    <a:lstStyle/>
                    <a:p>
                      <a:r>
                        <a:rPr lang="en-US"/>
                        <a:t>E3044 (was E1080)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SECONDARY-PK-FUNDING-SOURCE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PKFundingSource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550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74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UPDATES &amp; GUIDANCE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Early Childhood Education Division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Tori Lee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Division Director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Sylina Valdez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Programs Director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Rebecca Matz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Program and Enrollment Specialist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Magali Farooqi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– Early Childhood Assessment Specialist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Program-related questions can be submitted to the </a:t>
            </a:r>
            <a:r>
              <a:rPr lang="en-US">
                <a:solidFill>
                  <a:schemeClr val="bg2">
                    <a:lumMod val="50000"/>
                  </a:schemeClr>
                </a:solidFill>
                <a:hlinkClick r:id="rId2"/>
              </a:rPr>
              <a:t>Early Child Education Support Portal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51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919496"/>
              </p:ext>
            </p:extLst>
          </p:nvPr>
        </p:nvGraphicFramePr>
        <p:xfrm>
          <a:off x="712380" y="1809062"/>
          <a:ext cx="1062376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015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3393808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483993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Descriptor Table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XML Code Table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Upgrade Descriptor Table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C061 (was DC079)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EMERGENT-BILINGUAL-TYPE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EmergentBilingualIndicator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C303 (was DC096)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ProgramType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C310 (was DC152)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/>
                        <a:t>PK-SCHOOL-TYPE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0" err="1"/>
                        <a:t>PKSchoolType</a:t>
                      </a:r>
                      <a:endParaRPr lang="en-US" sz="1800" i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6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C311 (was DC153)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STUDENT-INSTRUCTION-TYPE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PKStudentInstruction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86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C312 (was DC154)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ASSESSMENT-TITLE-CODE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/>
                        <a:t>TitleOfAssessment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BD10C1-6C0F-3557-2722-A8CE230B802C}"/>
              </a:ext>
            </a:extLst>
          </p:cNvPr>
          <p:cNvSpPr txBox="1">
            <a:spLocks/>
          </p:cNvSpPr>
          <p:nvPr/>
        </p:nvSpPr>
        <p:spPr>
          <a:xfrm>
            <a:off x="712380" y="904580"/>
            <a:ext cx="10623762" cy="49424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Descriptor Table Name Changes:</a:t>
            </a:r>
          </a:p>
        </p:txBody>
      </p:sp>
    </p:spTree>
    <p:extLst>
      <p:ext uri="{BB962C8B-B14F-4D97-AF65-F5344CB8AC3E}">
        <p14:creationId xmlns:p14="http://schemas.microsoft.com/office/powerpoint/2010/main" val="85075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Uses codes instead of descriptors to trigger validations: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“If </a:t>
            </a:r>
            <a:r>
              <a:rPr lang="en-US" err="1">
                <a:solidFill>
                  <a:srgbClr val="595959"/>
                </a:solidFill>
              </a:rPr>
              <a:t>ReportAssessmentType</a:t>
            </a:r>
            <a:r>
              <a:rPr lang="en-US">
                <a:solidFill>
                  <a:srgbClr val="595959"/>
                </a:solidFill>
              </a:rPr>
              <a:t> is  "02" (ECDS - PK)…”</a:t>
            </a:r>
          </a:p>
          <a:p>
            <a:pPr lvl="2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validation rule information updates for 46010-0002, 46010-0004, 60010-0006 from TEDS for rule number 10010-0021 for the 2024-2025 school year.">
            <a:extLst>
              <a:ext uri="{FF2B5EF4-FFF2-40B4-BE49-F238E27FC236}">
                <a16:creationId xmlns:a16="http://schemas.microsoft.com/office/drawing/2014/main" id="{B90BD8D0-CE92-3C66-2EAF-28B28BF6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885" y="2258266"/>
            <a:ext cx="9494230" cy="36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4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Business validation logic requires that a </a:t>
            </a:r>
            <a:r>
              <a:rPr lang="en-US" err="1">
                <a:solidFill>
                  <a:srgbClr val="595959"/>
                </a:solidFill>
              </a:rPr>
              <a:t>BeginDate</a:t>
            </a:r>
            <a:r>
              <a:rPr lang="en-US">
                <a:solidFill>
                  <a:srgbClr val="595959"/>
                </a:solidFill>
              </a:rPr>
              <a:t> and </a:t>
            </a:r>
            <a:r>
              <a:rPr lang="en-US" err="1">
                <a:solidFill>
                  <a:srgbClr val="595959"/>
                </a:solidFill>
              </a:rPr>
              <a:t>EndDate</a:t>
            </a:r>
            <a:r>
              <a:rPr lang="en-US">
                <a:solidFill>
                  <a:srgbClr val="595959"/>
                </a:solidFill>
              </a:rPr>
              <a:t> must be populated:</a:t>
            </a: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3" descr="A screenshot of validation rule information updates for 30305-0025 and 40110-0184 from TEDS  for the 2024-2025 school year.">
            <a:extLst>
              <a:ext uri="{FF2B5EF4-FFF2-40B4-BE49-F238E27FC236}">
                <a16:creationId xmlns:a16="http://schemas.microsoft.com/office/drawing/2014/main" id="{A9D08EEF-3DC9-1551-2440-BA5CE5E2D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28" y="2118511"/>
            <a:ext cx="9815544" cy="38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32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9E05-1A25-0A1E-5D37-A6EEB659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5ADDD7-5B5C-978A-D77A-9B023547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BC48140-71C7-F57B-F7D7-29A5F34FB2D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Promotion Logic Guide &amp; Test Cases Coming Soon!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More details will be provided in the TSDS Summer Training.</a:t>
            </a: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3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Closeout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570601"/>
            <a:ext cx="4665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CLOSEOUT</a:t>
            </a:r>
          </a:p>
        </p:txBody>
      </p:sp>
    </p:spTree>
    <p:extLst>
      <p:ext uri="{BB962C8B-B14F-4D97-AF65-F5344CB8AC3E}">
        <p14:creationId xmlns:p14="http://schemas.microsoft.com/office/powerpoint/2010/main" val="502125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487817"/>
              </p:ext>
            </p:extLst>
          </p:nvPr>
        </p:nvGraphicFramePr>
        <p:xfrm>
          <a:off x="632178" y="1306688"/>
          <a:ext cx="1095022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Early Childhood Data System Collection (ECDS) - PK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November 11,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Private Prekindergarten application deadline for BPD (Business Partner Directory) Org</a:t>
                      </a:r>
                    </a:p>
                    <a:p>
                      <a:r>
                        <a:rPr lang="en-US" sz="2400"/>
                        <a:t>number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29,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Submission due date for LEAs and Private Prekindergarten</a:t>
                      </a:r>
                    </a:p>
                    <a:p>
                      <a:r>
                        <a:rPr lang="en-US" sz="2400"/>
                        <a:t>Organizations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June 26,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ECDS Prekindergarten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10,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99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867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C7837-9F29-06DA-F932-41F15651F14E}"/>
              </a:ext>
            </a:extLst>
          </p:cNvPr>
          <p:cNvSpPr txBox="1">
            <a:spLocks/>
          </p:cNvSpPr>
          <p:nvPr/>
        </p:nvSpPr>
        <p:spPr>
          <a:xfrm>
            <a:off x="687570" y="893291"/>
            <a:ext cx="11275829" cy="4467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Support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TSDSCustomerSupport@tea.texas.gov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Specifications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3"/>
              </a:rPr>
              <a:t>2024-2025 Domains</a:t>
            </a:r>
            <a:r>
              <a:rPr lang="en-US">
                <a:solidFill>
                  <a:srgbClr val="595959"/>
                </a:solidFill>
              </a:rPr>
              <a:t>​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4"/>
              </a:rPr>
              <a:t>2024-2025 Data Element Definitions</a:t>
            </a:r>
            <a:r>
              <a:rPr lang="en-US">
                <a:solidFill>
                  <a:srgbClr val="595959"/>
                </a:solidFill>
              </a:rPr>
              <a:t>​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5"/>
              </a:rPr>
              <a:t>2024-2025 Descriptor Tables</a:t>
            </a:r>
            <a:r>
              <a:rPr lang="en-US">
                <a:solidFill>
                  <a:srgbClr val="595959"/>
                </a:solidFill>
              </a:rPr>
              <a:t>​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6"/>
              </a:rPr>
              <a:t>2024-2025 Data Validation Rules</a:t>
            </a:r>
            <a:r>
              <a:rPr lang="en-US">
                <a:solidFill>
                  <a:srgbClr val="595959"/>
                </a:solidFill>
              </a:rPr>
              <a:t>​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7"/>
              </a:rPr>
              <a:t>2024-2025 Data Submission Timelines</a:t>
            </a:r>
            <a:endParaRPr lang="en-US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sz="2400">
                <a:solidFill>
                  <a:srgbClr val="595959"/>
                </a:solidFill>
                <a:ea typeface="Calibri"/>
                <a:cs typeface="Calibri"/>
                <a:hlinkClick r:id="rId8"/>
              </a:rPr>
              <a:t>Known Issues</a:t>
            </a:r>
            <a:endParaRPr lang="en-US" sz="2400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TSDS Incident Management System (TIMS)</a:t>
            </a:r>
          </a:p>
          <a:p>
            <a:pPr lvl="1">
              <a:spcBef>
                <a:spcPts val="300"/>
              </a:spcBef>
              <a:buClr>
                <a:srgbClr val="F16038"/>
              </a:buClr>
            </a:pPr>
            <a:r>
              <a:rPr lang="en-US">
                <a:solidFill>
                  <a:srgbClr val="172B4D"/>
                </a:solidFill>
                <a:ea typeface="+mn-lt"/>
                <a:cs typeface="+mn-lt"/>
                <a:hlinkClick r:id="rId9"/>
              </a:rPr>
              <a:t>TSDS Incident Management System (TIMS) Support Application</a:t>
            </a:r>
            <a:endParaRPr lang="en-US">
              <a:solidFill>
                <a:srgbClr val="595959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72B4D"/>
                </a:solidFill>
                <a:effectLst/>
                <a:uLnTx/>
                <a:uFillTx/>
                <a:ea typeface="+mn-ea"/>
                <a:cs typeface="Calibri"/>
                <a:hlinkClick r:id="rId10"/>
              </a:rPr>
              <a:t>TIMS Knowledge Base Article Repository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  <a:cs typeface="Calibri"/>
              <a:hlinkClick r:id="rId11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01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565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rgbClr val="CA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cs typeface="Calibri"/>
              </a:rPr>
              <a:t>EC Program Area Updates &amp; Guidance</a:t>
            </a:r>
            <a:endParaRPr lang="en-US" sz="40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674508" y="893291"/>
            <a:ext cx="10842982" cy="45915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ECDS Kindergarten Assessment Guidance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student information is loaded timely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ECDS Prekindergarten Assessment Update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Commissioner's list has been extended through SY 23-24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New list will be implemented in SY 24-25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High-Quality Prekindergarten ECDS reporting Update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 23-24: Family engagement definition, program evaluation moved to LEA level, Pre-K School Type and Child Care Operation number to course section level, PK Teacher Requirement code table updated to align with HB 2729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 24-25: PK Teacher Requirement code table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add’l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update to add a “does not meet” code and will generate a fatal error if left blank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HQPK touchpoints work and takeaways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84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cs typeface="Calibri"/>
              </a:rPr>
              <a:t>PK School Type Code Table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35171" y="779516"/>
            <a:ext cx="10842982" cy="5689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CE807A7-DCC1-0FC8-D085-876046A8F13D}"/>
              </a:ext>
            </a:extLst>
          </p:cNvPr>
          <p:cNvGraphicFramePr>
            <a:graphicFrameLocks noGrp="1"/>
          </p:cNvGraphicFramePr>
          <p:nvPr/>
        </p:nvGraphicFramePr>
        <p:xfrm>
          <a:off x="673181" y="806417"/>
          <a:ext cx="10842982" cy="572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8101">
                  <a:extLst>
                    <a:ext uri="{9D8B030D-6E8A-4147-A177-3AD203B41FA5}">
                      <a16:colId xmlns:a16="http://schemas.microsoft.com/office/drawing/2014/main" val="3317557996"/>
                    </a:ext>
                  </a:extLst>
                </a:gridCol>
                <a:gridCol w="7404881">
                  <a:extLst>
                    <a:ext uri="{9D8B030D-6E8A-4147-A177-3AD203B41FA5}">
                      <a16:colId xmlns:a16="http://schemas.microsoft.com/office/drawing/2014/main" val="2114021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14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01 Non-Public Pre-K Head Start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would be reported for a standalone Head Start not associated with a school district.​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625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02 Public Pre-K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would be reported for public school programs implementing prekindergarten programs (excluding partnerships).​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47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05 Non-Public Pre-K Licensed Child Care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would be reported for standalone child care providers not associated with a school district.​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75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07 Public Pre-K Head Start ​ (LEA Grantee)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would be reported for public prekindergarten Head Start classrooms where the LEA is the Head Start grantee. (This school type code will 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 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require the LEA to submit a Child Care Operation Number.)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9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08 Public Pre-K Licensed Child Care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would be reported for public prekindergarten programs that partner directly with a licensed child care provider to dually enroll students (includes partnership classrooms where children are dually enrolled in both the LEA and child care provider site). (This school type code 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WILL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require the LEA to submit a Child Care Operation Number.)​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121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10 Non-Public Pre-K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would be reported for private prekindergarten providers not associated with a school district.​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19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11 In-District Charter Partnership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would be reported for prekindergarten programs that are operated through an in-district charter partnership. The board of the LEA has authorized a non-profit organization, government entity, institute of higher education, and/or an existing charter as an in-district charter.​ (This school type code 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WILL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require the LEA to submit a Child Care Operation Number.)​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95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Public Pre-K Head Start (Non-LEA Grantee)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would be reported for public prekindergarten programs that partner with a Head Start program and the Head Start grantee is not an LEA. (This school type code 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WILL 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require the LEA to submit a Child Care Operation Number.)​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19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99 Other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would be reported when any of the codes do not describe the program.​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73794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419C78B-6086-4331-1AF5-CD256E71D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4252" y="3191423"/>
            <a:ext cx="10842982" cy="895548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1ACEC-A554-A8D0-ED2B-85687F19B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4252" y="4467437"/>
            <a:ext cx="10842982" cy="94740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5A086C-CA89-1CB6-077E-F65CFF246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5837" y="5441740"/>
            <a:ext cx="10841397" cy="688165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3EC1C-546E-7ECB-0B91-05228CB08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181" y="2424862"/>
            <a:ext cx="10842982" cy="766561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8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Early Childhood Program Area Contacts</a:t>
            </a:r>
            <a:endParaRPr lang="en-US" sz="4000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Childhood Education (ECE) Division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Sylina Valdez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Program Director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Rebecca Matz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Program, Enrollment, and Partnership Specialist 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Magali Farooqi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Assessment Specialist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Lauren Gomez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, Curriculum and Instruction Specialist 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Jennifer Bruning,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Family Engagement Specialist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ECE Support Portal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2023-2024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522CB-2D75-26D7-D3F7-60099CBF3883}"/>
              </a:ext>
            </a:extLst>
          </p:cNvPr>
          <p:cNvSpPr txBox="1"/>
          <p:nvPr/>
        </p:nvSpPr>
        <p:spPr>
          <a:xfrm>
            <a:off x="3763317" y="2035986"/>
            <a:ext cx="4665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2023-2024</a:t>
            </a:r>
          </a:p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97997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ELEMENT UPDATES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53398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data element was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removed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from sub complex TX-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ChildCarePartnership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which is part of complex type </a:t>
            </a:r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LocalEducationAgency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E1726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CHILD-CARE-OPERATION-NUMBER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existing data element was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added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to complex type SectionExtension as optional (Y) for the ECDS Prekindergarten Submission:</a:t>
            </a:r>
          </a:p>
          <a:p>
            <a:pPr lvl="1">
              <a:buClr>
                <a:srgbClr val="F16038"/>
              </a:buClr>
            </a:pP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E1726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CHILD-CARE-OPERATION-NUMBER</a:t>
            </a:r>
          </a:p>
          <a:p>
            <a:pPr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9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ELEMENT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7EDE99E-CC8D-C334-0BED-7590C6DB0299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The following data element E1555 PK-SCHOOL-TYPE definition and reporting requirements were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updated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From: “PK-SCHOOL-TYPE indicates the PK program that is offered at the campus/course/section level.”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To: “PK-SCHOOL-TYPE indicates the 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type of prekindergarten program that is offered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b="1">
                <a:solidFill>
                  <a:schemeClr val="bg2">
                    <a:lumMod val="50000"/>
                  </a:schemeClr>
                </a:solidFill>
              </a:rPr>
              <a:t>”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5767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2" ma:contentTypeDescription="Create a new document." ma:contentTypeScope="" ma:versionID="61be41fbab527aafca117aa937dbe69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6af5aa91e209f2f586bdf63844e3e9c3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NT Service\spsearch</DisplayName>
        <AccountId>3</AccountId>
        <AccountType/>
      </UserInfo>
      <UserInfo>
        <DisplayName>Calder, Dianne</DisplayName>
        <AccountId>132</AccountId>
        <AccountType/>
      </UserInfo>
    </SharedWithUsers>
    <Notes xmlns="963efe96-9f3c-464d-8c8b-c76864a22ed0" xsi:nil="true"/>
  </documentManagement>
</p:properties>
</file>

<file path=customXml/itemProps1.xml><?xml version="1.0" encoding="utf-8"?>
<ds:datastoreItem xmlns:ds="http://schemas.openxmlformats.org/officeDocument/2006/customXml" ds:itemID="{A73C4C2B-5E92-4B25-A795-BCC461C14886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9692CD-7339-4E15-8B85-65EB8EAE7D5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533e3360-6378-4210-ada2-16ccdb17d2cd"/>
    <ds:schemaRef ds:uri="http://schemas.microsoft.com/office/infopath/2007/PartnerControls"/>
    <ds:schemaRef ds:uri="963efe96-9f3c-464d-8c8b-c76864a22ed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1</TotalTime>
  <Words>2252</Words>
  <Application>Microsoft Office PowerPoint</Application>
  <PresentationFormat>Widescreen</PresentationFormat>
  <Paragraphs>338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Courier New</vt:lpstr>
      <vt:lpstr>Symbol</vt:lpstr>
      <vt:lpstr>Wingdings</vt:lpstr>
      <vt:lpstr>2_Office Theme</vt:lpstr>
      <vt:lpstr>TITLE SLIDE: ESC Vendor Training for One Component</vt:lpstr>
      <vt:lpstr>AGENDA – ECDS PREKINDERGARTEN</vt:lpstr>
      <vt:lpstr>PROGRAM AREA UPDATES &amp; GUIDANCE</vt:lpstr>
      <vt:lpstr>EC Program Area Updates &amp; Guidance</vt:lpstr>
      <vt:lpstr>PK School Type Code Table</vt:lpstr>
      <vt:lpstr>Early Childhood Program Area Contacts</vt:lpstr>
      <vt:lpstr>TITLE SLIDE: 2023-2024 School Year</vt:lpstr>
      <vt:lpstr>DATA ELEMENT UPDATES</vt:lpstr>
      <vt:lpstr>DATA ELEMENT UPDATES 1</vt:lpstr>
      <vt:lpstr>CODE TABLE UPDATES</vt:lpstr>
      <vt:lpstr>CODE TABLE UPDATES 3</vt:lpstr>
      <vt:lpstr>CODE TABLE UPDATES 1</vt:lpstr>
      <vt:lpstr>CODE TABLE UPDATES 2</vt:lpstr>
      <vt:lpstr>CODE TABLE UPDATES 5</vt:lpstr>
      <vt:lpstr>REPORT UPDATES</vt:lpstr>
      <vt:lpstr>REPORT UPDATES 2</vt:lpstr>
      <vt:lpstr>REPORT UPDATES 1</vt:lpstr>
      <vt:lpstr>REPORT UPDATES 6</vt:lpstr>
      <vt:lpstr>BUSINESS RULE UPDATES</vt:lpstr>
      <vt:lpstr>REMINDERS</vt:lpstr>
      <vt:lpstr>REMINDERS 1</vt:lpstr>
      <vt:lpstr>TIMELINE</vt:lpstr>
      <vt:lpstr>FREQUENTLY ASKED QUESTIONS</vt:lpstr>
      <vt:lpstr>TITLE SLIDE: 2024-2025 School Year</vt:lpstr>
      <vt:lpstr>APPLICATION UPDATES</vt:lpstr>
      <vt:lpstr>DESCRIPTOR TABLE UPDATES</vt:lpstr>
      <vt:lpstr>REPORT UPDATES 3</vt:lpstr>
      <vt:lpstr>BUSINESS RULE UPDATES 2</vt:lpstr>
      <vt:lpstr>TSDS UPGRADE PROJECT UPDATES</vt:lpstr>
      <vt:lpstr>TSDS UPGRADE PROJECT UPDATES 3</vt:lpstr>
      <vt:lpstr>TSDS UPGRADE PROJECT UPDATES 2</vt:lpstr>
      <vt:lpstr>TSDS UPGRADE PROJECT UPDATES 4</vt:lpstr>
      <vt:lpstr>TSDS UPGRADE PROJECT UPDATES 5</vt:lpstr>
      <vt:lpstr>TITLE SLIDE: Closeout</vt:lpstr>
      <vt:lpstr>TIMELINE 3</vt:lpstr>
      <vt:lpstr>TECHNICAL RESOURCES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2024-2025 ESC Vendor Training ECDS PK</dc:title>
  <dc:creator>Edward.Linden@tea.texas.gov</dc:creator>
  <cp:lastModifiedBy>Muffoletto, Jamie</cp:lastModifiedBy>
  <cp:revision>2</cp:revision>
  <dcterms:created xsi:type="dcterms:W3CDTF">2020-11-05T16:39:19Z</dcterms:created>
  <dcterms:modified xsi:type="dcterms:W3CDTF">2024-03-12T21:18:02Z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