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9" r:id="rId4"/>
  </p:sldMasterIdLst>
  <p:notesMasterIdLst>
    <p:notesMasterId r:id="rId57"/>
  </p:notesMasterIdLst>
  <p:sldIdLst>
    <p:sldId id="2145706919" r:id="rId5"/>
    <p:sldId id="2145706922" r:id="rId6"/>
    <p:sldId id="2145706971" r:id="rId7"/>
    <p:sldId id="2145707095" r:id="rId8"/>
    <p:sldId id="2145707094" r:id="rId9"/>
    <p:sldId id="10812" r:id="rId10"/>
    <p:sldId id="2145707097" r:id="rId11"/>
    <p:sldId id="2145707098" r:id="rId12"/>
    <p:sldId id="2145707099" r:id="rId13"/>
    <p:sldId id="10836" r:id="rId14"/>
    <p:sldId id="2145707096" r:id="rId15"/>
    <p:sldId id="2145707090" r:id="rId16"/>
    <p:sldId id="10842" r:id="rId17"/>
    <p:sldId id="2145707093" r:id="rId18"/>
    <p:sldId id="2145707104" r:id="rId19"/>
    <p:sldId id="2145707123" r:id="rId20"/>
    <p:sldId id="2145707124" r:id="rId21"/>
    <p:sldId id="2145707000" r:id="rId22"/>
    <p:sldId id="2145707100" r:id="rId23"/>
    <p:sldId id="10820" r:id="rId24"/>
    <p:sldId id="2145707101" r:id="rId25"/>
    <p:sldId id="2145707102" r:id="rId26"/>
    <p:sldId id="2145707125" r:id="rId27"/>
    <p:sldId id="2145707126" r:id="rId28"/>
    <p:sldId id="2145706999" r:id="rId29"/>
    <p:sldId id="2145707106" r:id="rId30"/>
    <p:sldId id="2145707107" r:id="rId31"/>
    <p:sldId id="2145707115" r:id="rId32"/>
    <p:sldId id="2145707108" r:id="rId33"/>
    <p:sldId id="2145707109" r:id="rId34"/>
    <p:sldId id="2145707110" r:id="rId35"/>
    <p:sldId id="2145707111" r:id="rId36"/>
    <p:sldId id="2145707112" r:id="rId37"/>
    <p:sldId id="2145707113" r:id="rId38"/>
    <p:sldId id="2145707114" r:id="rId39"/>
    <p:sldId id="2145707116" r:id="rId40"/>
    <p:sldId id="2145707117" r:id="rId41"/>
    <p:sldId id="2145707118" r:id="rId42"/>
    <p:sldId id="2145707128" r:id="rId43"/>
    <p:sldId id="2145707127" r:id="rId44"/>
    <p:sldId id="2145707132" r:id="rId45"/>
    <p:sldId id="2145707001" r:id="rId46"/>
    <p:sldId id="2145707103" r:id="rId47"/>
    <p:sldId id="2145707129" r:id="rId48"/>
    <p:sldId id="2145707130" r:id="rId49"/>
    <p:sldId id="2145707119" r:id="rId50"/>
    <p:sldId id="2145707120" r:id="rId51"/>
    <p:sldId id="2145707121" r:id="rId52"/>
    <p:sldId id="2145707122" r:id="rId53"/>
    <p:sldId id="2145707131" r:id="rId54"/>
    <p:sldId id="2145707133" r:id="rId55"/>
    <p:sldId id="214570696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595959"/>
    <a:srgbClr val="CAAC69"/>
    <a:srgbClr val="CDDBF7"/>
    <a:srgbClr val="FFFFFF"/>
    <a:srgbClr val="0D6CB9"/>
    <a:srgbClr val="F48668"/>
    <a:srgbClr val="FEFA5E"/>
    <a:srgbClr val="DAE649"/>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44BE7-80F0-4AE7-A7D2-B339922E6630}" v="254" dt="2024-03-11T16:43:40.355"/>
    <p1510:client id="{D3678C87-9F28-5177-7BC4-90A307C32A75}" v="6" dt="2024-03-10T21:41:17.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537" autoAdjust="0"/>
  </p:normalViewPr>
  <p:slideViewPr>
    <p:cSldViewPr snapToGrid="0">
      <p:cViewPr varScale="1">
        <p:scale>
          <a:sx n="103" d="100"/>
          <a:sy n="103" d="100"/>
        </p:scale>
        <p:origin x="792"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dirty="0"/>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dirty="0"/>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11</a:t>
            </a:fld>
            <a:endParaRPr lang="en-US"/>
          </a:p>
        </p:txBody>
      </p:sp>
    </p:spTree>
    <p:extLst>
      <p:ext uri="{BB962C8B-B14F-4D97-AF65-F5344CB8AC3E}">
        <p14:creationId xmlns:p14="http://schemas.microsoft.com/office/powerpoint/2010/main" val="4163298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12</a:t>
            </a:fld>
            <a:endParaRPr lang="en-US"/>
          </a:p>
        </p:txBody>
      </p:sp>
    </p:spTree>
    <p:extLst>
      <p:ext uri="{BB962C8B-B14F-4D97-AF65-F5344CB8AC3E}">
        <p14:creationId xmlns:p14="http://schemas.microsoft.com/office/powerpoint/2010/main" val="2025673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13</a:t>
            </a:fld>
            <a:endParaRPr lang="en-US"/>
          </a:p>
        </p:txBody>
      </p:sp>
    </p:spTree>
    <p:extLst>
      <p:ext uri="{BB962C8B-B14F-4D97-AF65-F5344CB8AC3E}">
        <p14:creationId xmlns:p14="http://schemas.microsoft.com/office/powerpoint/2010/main" val="2065567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955EA-5E3E-47E1-B30A-E13497DD97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30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955EA-5E3E-47E1-B30A-E13497DD97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6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dirty="0"/>
          </a:p>
        </p:txBody>
      </p:sp>
    </p:spTree>
    <p:extLst>
      <p:ext uri="{BB962C8B-B14F-4D97-AF65-F5344CB8AC3E}">
        <p14:creationId xmlns:p14="http://schemas.microsoft.com/office/powerpoint/2010/main" val="498924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dirty="0"/>
          </a:p>
        </p:txBody>
      </p:sp>
    </p:spTree>
    <p:extLst>
      <p:ext uri="{BB962C8B-B14F-4D97-AF65-F5344CB8AC3E}">
        <p14:creationId xmlns:p14="http://schemas.microsoft.com/office/powerpoint/2010/main" val="1913826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20</a:t>
            </a:fld>
            <a:endParaRPr lang="en-US"/>
          </a:p>
        </p:txBody>
      </p:sp>
    </p:spTree>
    <p:extLst>
      <p:ext uri="{BB962C8B-B14F-4D97-AF65-F5344CB8AC3E}">
        <p14:creationId xmlns:p14="http://schemas.microsoft.com/office/powerpoint/2010/main" val="4077083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21</a:t>
            </a:fld>
            <a:endParaRPr lang="en-US"/>
          </a:p>
        </p:txBody>
      </p:sp>
    </p:spTree>
    <p:extLst>
      <p:ext uri="{BB962C8B-B14F-4D97-AF65-F5344CB8AC3E}">
        <p14:creationId xmlns:p14="http://schemas.microsoft.com/office/powerpoint/2010/main" val="79026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22</a:t>
            </a:fld>
            <a:endParaRPr lang="en-US"/>
          </a:p>
        </p:txBody>
      </p:sp>
    </p:spTree>
    <p:extLst>
      <p:ext uri="{BB962C8B-B14F-4D97-AF65-F5344CB8AC3E}">
        <p14:creationId xmlns:p14="http://schemas.microsoft.com/office/powerpoint/2010/main" val="7165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dirty="0"/>
          </a:p>
        </p:txBody>
      </p:sp>
    </p:spTree>
    <p:extLst>
      <p:ext uri="{BB962C8B-B14F-4D97-AF65-F5344CB8AC3E}">
        <p14:creationId xmlns:p14="http://schemas.microsoft.com/office/powerpoint/2010/main" val="640235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dirty="0"/>
          </a:p>
        </p:txBody>
      </p:sp>
    </p:spTree>
    <p:extLst>
      <p:ext uri="{BB962C8B-B14F-4D97-AF65-F5344CB8AC3E}">
        <p14:creationId xmlns:p14="http://schemas.microsoft.com/office/powerpoint/2010/main" val="234205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dirty="0"/>
          </a:p>
        </p:txBody>
      </p:sp>
    </p:spTree>
    <p:extLst>
      <p:ext uri="{BB962C8B-B14F-4D97-AF65-F5344CB8AC3E}">
        <p14:creationId xmlns:p14="http://schemas.microsoft.com/office/powerpoint/2010/main" val="427732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dirty="0"/>
          </a:p>
        </p:txBody>
      </p:sp>
    </p:spTree>
    <p:extLst>
      <p:ext uri="{BB962C8B-B14F-4D97-AF65-F5344CB8AC3E}">
        <p14:creationId xmlns:p14="http://schemas.microsoft.com/office/powerpoint/2010/main" val="3799862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dirty="0"/>
          </a:p>
        </p:txBody>
      </p:sp>
    </p:spTree>
    <p:extLst>
      <p:ext uri="{BB962C8B-B14F-4D97-AF65-F5344CB8AC3E}">
        <p14:creationId xmlns:p14="http://schemas.microsoft.com/office/powerpoint/2010/main" val="2484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46</a:t>
            </a:fld>
            <a:endParaRPr lang="en-US" dirty="0"/>
          </a:p>
        </p:txBody>
      </p:sp>
    </p:spTree>
    <p:extLst>
      <p:ext uri="{BB962C8B-B14F-4D97-AF65-F5344CB8AC3E}">
        <p14:creationId xmlns:p14="http://schemas.microsoft.com/office/powerpoint/2010/main" val="106120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dirty="0"/>
          </a:p>
        </p:txBody>
      </p:sp>
    </p:spTree>
    <p:extLst>
      <p:ext uri="{BB962C8B-B14F-4D97-AF65-F5344CB8AC3E}">
        <p14:creationId xmlns:p14="http://schemas.microsoft.com/office/powerpoint/2010/main" val="194638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dirty="0"/>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5</a:t>
            </a:fld>
            <a:endParaRPr lang="en-US"/>
          </a:p>
        </p:txBody>
      </p:sp>
    </p:spTree>
    <p:extLst>
      <p:ext uri="{BB962C8B-B14F-4D97-AF65-F5344CB8AC3E}">
        <p14:creationId xmlns:p14="http://schemas.microsoft.com/office/powerpoint/2010/main" val="390758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6</a:t>
            </a:fld>
            <a:endParaRPr lang="en-US"/>
          </a:p>
        </p:txBody>
      </p:sp>
    </p:spTree>
    <p:extLst>
      <p:ext uri="{BB962C8B-B14F-4D97-AF65-F5344CB8AC3E}">
        <p14:creationId xmlns:p14="http://schemas.microsoft.com/office/powerpoint/2010/main" val="36874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7</a:t>
            </a:fld>
            <a:endParaRPr lang="en-US"/>
          </a:p>
        </p:txBody>
      </p:sp>
    </p:spTree>
    <p:extLst>
      <p:ext uri="{BB962C8B-B14F-4D97-AF65-F5344CB8AC3E}">
        <p14:creationId xmlns:p14="http://schemas.microsoft.com/office/powerpoint/2010/main" val="286105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8</a:t>
            </a:fld>
            <a:endParaRPr lang="en-US"/>
          </a:p>
        </p:txBody>
      </p:sp>
    </p:spTree>
    <p:extLst>
      <p:ext uri="{BB962C8B-B14F-4D97-AF65-F5344CB8AC3E}">
        <p14:creationId xmlns:p14="http://schemas.microsoft.com/office/powerpoint/2010/main" val="41266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955EA-5E3E-47E1-B30A-E13497DD9789}" type="slidenum">
              <a:rPr lang="en-US" smtClean="0"/>
              <a:t>9</a:t>
            </a:fld>
            <a:endParaRPr lang="en-US"/>
          </a:p>
        </p:txBody>
      </p:sp>
    </p:spTree>
    <p:extLst>
      <p:ext uri="{BB962C8B-B14F-4D97-AF65-F5344CB8AC3E}">
        <p14:creationId xmlns:p14="http://schemas.microsoft.com/office/powerpoint/2010/main" val="292590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10393-8FB6-49E1-9596-EE5F3B6AFE3C}" type="slidenum">
              <a:rPr lang="en-US" smtClean="0"/>
              <a:t>10</a:t>
            </a:fld>
            <a:endParaRPr lang="en-US"/>
          </a:p>
        </p:txBody>
      </p:sp>
    </p:spTree>
    <p:extLst>
      <p:ext uri="{BB962C8B-B14F-4D97-AF65-F5344CB8AC3E}">
        <p14:creationId xmlns:p14="http://schemas.microsoft.com/office/powerpoint/2010/main" val="394773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3/11/2024</a:t>
            </a:fld>
            <a:endParaRPr lang="en-US" dirty="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3/11/2024</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3/11/2024</a:t>
            </a:fld>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3/11/2024</a:t>
            </a:fld>
            <a:endParaRPr lang="en-US" dirty="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dirty="0"/>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Picture Placeholder 10"/>
          <p:cNvSpPr>
            <a:spLocks noGrp="1"/>
          </p:cNvSpPr>
          <p:nvPr>
            <p:ph type="pic" sz="quarter" idx="13"/>
          </p:nvPr>
        </p:nvSpPr>
        <p:spPr>
          <a:xfrm>
            <a:off x="0" y="1268412"/>
            <a:ext cx="12192000" cy="5589588"/>
          </a:xfrm>
        </p:spPr>
        <p:txBody>
          <a:bodyPr/>
          <a:lstStyle/>
          <a:p>
            <a:endParaRPr lang="en-US" dirty="0"/>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r="-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dirty="0"/>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3/11/2024</a:t>
            </a:fld>
            <a:endParaRPr lang="en-US" dirty="0"/>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dirty="0"/>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texasstudentdatasystem.org/sites/texasstudentdatasystem.org/files/2024_2025_final_data_element_definitions_0.pdf"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dirty="0"/>
              <a:t>TITLE</a:t>
            </a:r>
            <a:r>
              <a:rPr lang="en-US" baseline="0" dirty="0"/>
              <a:t> SLIDE: ESC Vendor Training for One Component</a:t>
            </a:r>
            <a:endParaRPr lang="en-US" dirty="0"/>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dirty="0"/>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dirty="0">
                <a:solidFill>
                  <a:srgbClr val="0D6CB9"/>
                </a:solidFill>
                <a:latin typeface="Calibri"/>
                <a:cs typeface="Calibri"/>
                <a:sym typeface="+mj-lt"/>
              </a:rPr>
              <a:t>KEY CONCEPTS IN THE TSDS UPGRADE PROJECT</a:t>
            </a:r>
            <a:br>
              <a:rPr lang="en-US" sz="4000" dirty="0">
                <a:solidFill>
                  <a:srgbClr val="0D6CB9"/>
                </a:solidFill>
                <a:latin typeface="Calibri"/>
                <a:cs typeface="Calibri"/>
                <a:sym typeface="+mj-lt"/>
              </a:rPr>
            </a:br>
            <a:r>
              <a:rPr lang="en-US" sz="2400" b="1" dirty="0">
                <a:solidFill>
                  <a:srgbClr val="0D6CB9"/>
                </a:solidFill>
              </a:rPr>
              <a:t>MARCH 19-21, 2024</a:t>
            </a:r>
            <a:endParaRPr kumimoji="0" lang="en-US" sz="2000" b="1"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63C8-5371-4D83-8B09-A5E0FB66F9D9}"/>
              </a:ext>
            </a:extLst>
          </p:cNvPr>
          <p:cNvSpPr>
            <a:spLocks noGrp="1"/>
          </p:cNvSpPr>
          <p:nvPr>
            <p:ph type="title"/>
          </p:nvPr>
        </p:nvSpPr>
        <p:spPr>
          <a:xfrm>
            <a:off x="478021" y="37298"/>
            <a:ext cx="11121657" cy="751350"/>
          </a:xfrm>
        </p:spPr>
        <p:txBody>
          <a:bodyPr>
            <a:normAutofit/>
          </a:bodyPr>
          <a:lstStyle/>
          <a:p>
            <a:r>
              <a:rPr lang="en-US" dirty="0"/>
              <a:t>LanguageInstructionProgramService Data Element</a:t>
            </a:r>
          </a:p>
        </p:txBody>
      </p:sp>
      <p:pic>
        <p:nvPicPr>
          <p:cNvPr id="5" name="Picture 4" descr="Student language instruction program association entity screenshot">
            <a:extLst>
              <a:ext uri="{FF2B5EF4-FFF2-40B4-BE49-F238E27FC236}">
                <a16:creationId xmlns:a16="http://schemas.microsoft.com/office/drawing/2014/main" id="{64B5BE7D-B2AE-B173-BD25-86B88105303A}"/>
              </a:ext>
            </a:extLst>
          </p:cNvPr>
          <p:cNvPicPr>
            <a:picLocks noChangeAspect="1"/>
          </p:cNvPicPr>
          <p:nvPr/>
        </p:nvPicPr>
        <p:blipFill>
          <a:blip r:embed="rId3"/>
          <a:stretch>
            <a:fillRect/>
          </a:stretch>
        </p:blipFill>
        <p:spPr>
          <a:xfrm>
            <a:off x="1925630" y="958903"/>
            <a:ext cx="8226438" cy="2368296"/>
          </a:xfrm>
          <a:prstGeom prst="rect">
            <a:avLst/>
          </a:prstGeom>
          <a:effectLst>
            <a:outerShdw blurRad="279400" dist="139700" dir="2700000" algn="ctr" rotWithShape="0">
              <a:srgbClr val="000000">
                <a:alpha val="65000"/>
              </a:srgbClr>
            </a:outerShdw>
          </a:effectLst>
        </p:spPr>
      </p:pic>
      <p:sp>
        <p:nvSpPr>
          <p:cNvPr id="8" name="TextBox 7">
            <a:extLst>
              <a:ext uri="{FF2B5EF4-FFF2-40B4-BE49-F238E27FC236}">
                <a16:creationId xmlns:a16="http://schemas.microsoft.com/office/drawing/2014/main" id="{841C0008-B52D-4C5D-9D5B-CF8B4F2908C0}"/>
              </a:ext>
            </a:extLst>
          </p:cNvPr>
          <p:cNvSpPr txBox="1"/>
          <p:nvPr/>
        </p:nvSpPr>
        <p:spPr>
          <a:xfrm rot="10800000" flipV="1">
            <a:off x="155341" y="4801465"/>
            <a:ext cx="7367675" cy="1200329"/>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595959"/>
                </a:solidFill>
                <a:cs typeface="Calibri"/>
              </a:rPr>
              <a:t>BILINGUAL-PROGRAM-TYPE-CODE</a:t>
            </a:r>
            <a:r>
              <a:rPr lang="en-US" sz="1800" dirty="0">
                <a:solidFill>
                  <a:srgbClr val="0070C0"/>
                </a:solidFill>
                <a:cs typeface="Calibri"/>
              </a:rPr>
              <a:t> </a:t>
            </a:r>
            <a:r>
              <a:rPr lang="en-US" sz="1800" dirty="0">
                <a:solidFill>
                  <a:srgbClr val="D93C10"/>
                </a:solidFill>
                <a:cs typeface="Calibri"/>
              </a:rPr>
              <a:t>(E1042)</a:t>
            </a:r>
            <a:endParaRPr lang="en-US" dirty="0">
              <a:solidFill>
                <a:srgbClr val="0070C0"/>
              </a:solidFill>
              <a:cs typeface="Calibri"/>
            </a:endParaRPr>
          </a:p>
          <a:p>
            <a:r>
              <a:rPr lang="en-US" dirty="0">
                <a:solidFill>
                  <a:srgbClr val="595959"/>
                </a:solidFill>
                <a:cs typeface="Calibri"/>
              </a:rPr>
              <a:t>ESL-PROGRAM-TYPE-CODE</a:t>
            </a:r>
            <a:r>
              <a:rPr lang="en-US" sz="1800" dirty="0">
                <a:solidFill>
                  <a:srgbClr val="0070C0"/>
                </a:solidFill>
                <a:cs typeface="Calibri"/>
              </a:rPr>
              <a:t> </a:t>
            </a:r>
            <a:r>
              <a:rPr lang="en-US" sz="1800" dirty="0">
                <a:solidFill>
                  <a:srgbClr val="D93C10"/>
                </a:solidFill>
                <a:cs typeface="Calibri"/>
              </a:rPr>
              <a:t>(E1043)</a:t>
            </a:r>
          </a:p>
          <a:p>
            <a:r>
              <a:rPr lang="en-US" sz="1800" dirty="0">
                <a:solidFill>
                  <a:srgbClr val="595959"/>
                </a:solidFill>
                <a:cs typeface="Calibri"/>
              </a:rPr>
              <a:t>ALTERNATIVE-LANGUAGE-PROGRAM-CODE</a:t>
            </a:r>
            <a:r>
              <a:rPr lang="en-US" sz="1800" dirty="0">
                <a:solidFill>
                  <a:srgbClr val="0070C0"/>
                </a:solidFill>
                <a:cs typeface="Calibri"/>
              </a:rPr>
              <a:t> </a:t>
            </a:r>
            <a:r>
              <a:rPr lang="en-US" sz="1800" dirty="0">
                <a:solidFill>
                  <a:srgbClr val="D93C10"/>
                </a:solidFill>
                <a:cs typeface="Calibri"/>
              </a:rPr>
              <a:t>(E1642)</a:t>
            </a:r>
            <a:r>
              <a:rPr lang="en-US" sz="1800" dirty="0">
                <a:solidFill>
                  <a:srgbClr val="0070C0"/>
                </a:solidFill>
                <a:cs typeface="Calibri"/>
              </a:rPr>
              <a:t> </a:t>
            </a:r>
            <a:endParaRPr lang="en-US" dirty="0"/>
          </a:p>
        </p:txBody>
      </p:sp>
      <p:sp>
        <p:nvSpPr>
          <p:cNvPr id="9" name="Arrow: Right 8">
            <a:extLst>
              <a:ext uri="{FF2B5EF4-FFF2-40B4-BE49-F238E27FC236}">
                <a16:creationId xmlns:a16="http://schemas.microsoft.com/office/drawing/2014/main" id="{804A6965-179A-573C-6582-A1490D04262D}"/>
              </a:ext>
              <a:ext uri="{C183D7F6-B498-43B3-948B-1728B52AA6E4}">
                <adec:decorative xmlns:adec="http://schemas.microsoft.com/office/drawing/2017/decorative" val="1"/>
              </a:ext>
            </a:extLst>
          </p:cNvPr>
          <p:cNvSpPr/>
          <p:nvPr/>
        </p:nvSpPr>
        <p:spPr>
          <a:xfrm rot="5400000">
            <a:off x="7255430" y="3354869"/>
            <a:ext cx="535173"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anguage instruction program service descriptor table screenshot">
            <a:extLst>
              <a:ext uri="{FF2B5EF4-FFF2-40B4-BE49-F238E27FC236}">
                <a16:creationId xmlns:a16="http://schemas.microsoft.com/office/drawing/2014/main" id="{58BED01E-B960-E201-8BEF-69D698D0AE0C}"/>
              </a:ext>
            </a:extLst>
          </p:cNvPr>
          <p:cNvPicPr>
            <a:picLocks noChangeAspect="1"/>
          </p:cNvPicPr>
          <p:nvPr/>
        </p:nvPicPr>
        <p:blipFill>
          <a:blip r:embed="rId4"/>
          <a:stretch>
            <a:fillRect/>
          </a:stretch>
        </p:blipFill>
        <p:spPr>
          <a:xfrm>
            <a:off x="6211946" y="3894443"/>
            <a:ext cx="4456580" cy="1773936"/>
          </a:xfrm>
          <a:prstGeom prst="rect">
            <a:avLst/>
          </a:prstGeom>
          <a:effectLst>
            <a:outerShdw blurRad="279400" dist="139700" dir="2700000" algn="ctr" rotWithShape="0">
              <a:srgbClr val="000000">
                <a:alpha val="65000"/>
              </a:srgbClr>
            </a:outerShdw>
          </a:effectLst>
        </p:spPr>
      </p:pic>
      <p:sp>
        <p:nvSpPr>
          <p:cNvPr id="3" name="Slide Number Placeholder 2">
            <a:extLst>
              <a:ext uri="{FF2B5EF4-FFF2-40B4-BE49-F238E27FC236}">
                <a16:creationId xmlns:a16="http://schemas.microsoft.com/office/drawing/2014/main" id="{6FAC76F1-DB08-E0D8-0FE4-DA0019AAFFF5}"/>
              </a:ext>
            </a:extLst>
          </p:cNvPr>
          <p:cNvSpPr>
            <a:spLocks noGrp="1"/>
          </p:cNvSpPr>
          <p:nvPr>
            <p:ph type="sldNum" sz="quarter" idx="4"/>
          </p:nvPr>
        </p:nvSpPr>
        <p:spPr/>
        <p:txBody>
          <a:bodyPr/>
          <a:lstStyle/>
          <a:p>
            <a:fld id="{69C126A4-BD19-47E2-8A0E-0DE1B9D8C925}" type="slidenum">
              <a:rPr lang="en-US" smtClean="0"/>
              <a:pPr/>
              <a:t>10</a:t>
            </a:fld>
            <a:endParaRPr lang="en-US" dirty="0"/>
          </a:p>
        </p:txBody>
      </p:sp>
    </p:spTree>
    <p:extLst>
      <p:ext uri="{BB962C8B-B14F-4D97-AF65-F5344CB8AC3E}">
        <p14:creationId xmlns:p14="http://schemas.microsoft.com/office/powerpoint/2010/main" val="3636820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479352" y="115130"/>
            <a:ext cx="11621386" cy="751350"/>
          </a:xfrm>
        </p:spPr>
        <p:txBody>
          <a:bodyPr/>
          <a:lstStyle/>
          <a:p>
            <a:r>
              <a:rPr lang="en-US" dirty="0"/>
              <a:t>CTEProgramService</a:t>
            </a:r>
          </a:p>
        </p:txBody>
      </p:sp>
      <p:pic>
        <p:nvPicPr>
          <p:cNvPr id="8" name="Picture 7" descr="Student CTE program association screenshot.">
            <a:extLst>
              <a:ext uri="{FF2B5EF4-FFF2-40B4-BE49-F238E27FC236}">
                <a16:creationId xmlns:a16="http://schemas.microsoft.com/office/drawing/2014/main" id="{3339562F-6B81-60FA-6746-2CB36A997D0F}"/>
              </a:ext>
            </a:extLst>
          </p:cNvPr>
          <p:cNvPicPr>
            <a:picLocks noChangeAspect="1"/>
          </p:cNvPicPr>
          <p:nvPr/>
        </p:nvPicPr>
        <p:blipFill>
          <a:blip r:embed="rId3"/>
          <a:stretch>
            <a:fillRect/>
          </a:stretch>
        </p:blipFill>
        <p:spPr>
          <a:xfrm>
            <a:off x="1042416" y="1206542"/>
            <a:ext cx="10495258" cy="2368296"/>
          </a:xfrm>
          <a:prstGeom prst="rect">
            <a:avLst/>
          </a:prstGeom>
          <a:effectLst>
            <a:outerShdw blurRad="279400" dist="139700" dir="2700000" algn="ctr" rotWithShape="0">
              <a:srgbClr val="000000">
                <a:alpha val="65000"/>
              </a:srgbClr>
            </a:outerShdw>
          </a:effectLst>
        </p:spPr>
      </p:pic>
      <p:sp>
        <p:nvSpPr>
          <p:cNvPr id="12" name="Arrow: Right 11">
            <a:extLst>
              <a:ext uri="{FF2B5EF4-FFF2-40B4-BE49-F238E27FC236}">
                <a16:creationId xmlns:a16="http://schemas.microsoft.com/office/drawing/2014/main" id="{D7576C46-EBD9-A895-C709-965F8CAE7738}"/>
              </a:ext>
              <a:ext uri="{C183D7F6-B498-43B3-948B-1728B52AA6E4}">
                <adec:decorative xmlns:adec="http://schemas.microsoft.com/office/drawing/2017/decorative" val="1"/>
              </a:ext>
            </a:extLst>
          </p:cNvPr>
          <p:cNvSpPr/>
          <p:nvPr/>
        </p:nvSpPr>
        <p:spPr>
          <a:xfrm rot="5400000">
            <a:off x="6379111" y="3612054"/>
            <a:ext cx="554262"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0F0C3E-D2E1-47F3-B810-D6A25AEAA94C}"/>
              </a:ext>
            </a:extLst>
          </p:cNvPr>
          <p:cNvSpPr txBox="1"/>
          <p:nvPr/>
        </p:nvSpPr>
        <p:spPr>
          <a:xfrm rot="10800000" flipV="1">
            <a:off x="107716" y="4840501"/>
            <a:ext cx="7367675" cy="1200329"/>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595959"/>
                </a:solidFill>
                <a:cs typeface="Calibri"/>
              </a:rPr>
              <a:t>SGL-PARENT-SGL-PREG-WOMAN-CODE</a:t>
            </a:r>
            <a:r>
              <a:rPr lang="en-US" sz="1800" dirty="0">
                <a:solidFill>
                  <a:srgbClr val="0070C0"/>
                </a:solidFill>
                <a:cs typeface="Calibri"/>
              </a:rPr>
              <a:t> </a:t>
            </a:r>
            <a:r>
              <a:rPr lang="en-US" sz="1800" dirty="0">
                <a:solidFill>
                  <a:srgbClr val="D93C10"/>
                </a:solidFill>
                <a:cs typeface="Calibri"/>
              </a:rPr>
              <a:t>(E0829)</a:t>
            </a:r>
            <a:endParaRPr lang="en-US" dirty="0">
              <a:solidFill>
                <a:srgbClr val="0070C0"/>
              </a:solidFill>
              <a:cs typeface="Calibri"/>
            </a:endParaRPr>
          </a:p>
          <a:p>
            <a:r>
              <a:rPr lang="en-US" dirty="0">
                <a:solidFill>
                  <a:srgbClr val="595959"/>
                </a:solidFill>
                <a:cs typeface="Calibri"/>
              </a:rPr>
              <a:t>OUT-OF-WORKFORCE-INDIVIDUAL</a:t>
            </a:r>
            <a:r>
              <a:rPr lang="en-US" sz="1800" dirty="0">
                <a:solidFill>
                  <a:srgbClr val="0070C0"/>
                </a:solidFill>
                <a:cs typeface="Calibri"/>
              </a:rPr>
              <a:t> </a:t>
            </a:r>
            <a:r>
              <a:rPr lang="en-US" sz="1800" dirty="0">
                <a:solidFill>
                  <a:srgbClr val="D93C10"/>
                </a:solidFill>
                <a:cs typeface="Calibri"/>
              </a:rPr>
              <a:t>(E1039)</a:t>
            </a:r>
          </a:p>
          <a:p>
            <a:r>
              <a:rPr lang="en-US" sz="1800" dirty="0">
                <a:solidFill>
                  <a:srgbClr val="595959"/>
                </a:solidFill>
                <a:cs typeface="Calibri"/>
              </a:rPr>
              <a:t>TRANSPORTATION-CTE-SUPPORT-SERVICE</a:t>
            </a:r>
            <a:r>
              <a:rPr lang="en-US" sz="1800" dirty="0">
                <a:solidFill>
                  <a:srgbClr val="0070C0"/>
                </a:solidFill>
                <a:cs typeface="Calibri"/>
              </a:rPr>
              <a:t> </a:t>
            </a:r>
            <a:r>
              <a:rPr lang="en-US" sz="1800" dirty="0">
                <a:solidFill>
                  <a:srgbClr val="D93C10"/>
                </a:solidFill>
                <a:cs typeface="Calibri"/>
              </a:rPr>
              <a:t>(E0917)</a:t>
            </a:r>
            <a:r>
              <a:rPr lang="en-US" sz="1800" dirty="0">
                <a:solidFill>
                  <a:srgbClr val="0070C0"/>
                </a:solidFill>
                <a:cs typeface="Calibri"/>
              </a:rPr>
              <a:t> </a:t>
            </a:r>
            <a:endParaRPr lang="en-US" dirty="0"/>
          </a:p>
        </p:txBody>
      </p:sp>
      <p:pic>
        <p:nvPicPr>
          <p:cNvPr id="11" name="Picture 10" descr="CTE Program Service descriptor table screenshot.">
            <a:extLst>
              <a:ext uri="{FF2B5EF4-FFF2-40B4-BE49-F238E27FC236}">
                <a16:creationId xmlns:a16="http://schemas.microsoft.com/office/drawing/2014/main" id="{6F65936C-FE79-5BE3-9C8C-7FD167954410}"/>
              </a:ext>
            </a:extLst>
          </p:cNvPr>
          <p:cNvPicPr>
            <a:picLocks noChangeAspect="1"/>
          </p:cNvPicPr>
          <p:nvPr/>
        </p:nvPicPr>
        <p:blipFill>
          <a:blip r:embed="rId4"/>
          <a:stretch>
            <a:fillRect/>
          </a:stretch>
        </p:blipFill>
        <p:spPr>
          <a:xfrm>
            <a:off x="5205455" y="4129099"/>
            <a:ext cx="6433823" cy="1773936"/>
          </a:xfrm>
          <a:prstGeom prst="rect">
            <a:avLst/>
          </a:prstGeom>
          <a:effectLst>
            <a:outerShdw blurRad="279400" dist="139700" dir="2700000" algn="ctr" rotWithShape="0">
              <a:srgbClr val="000000">
                <a:alpha val="65000"/>
              </a:srgbClr>
            </a:outerShdw>
          </a:effectLst>
        </p:spPr>
      </p:pic>
      <p:sp>
        <p:nvSpPr>
          <p:cNvPr id="3" name="Slide Number Placeholder 2">
            <a:extLst>
              <a:ext uri="{FF2B5EF4-FFF2-40B4-BE49-F238E27FC236}">
                <a16:creationId xmlns:a16="http://schemas.microsoft.com/office/drawing/2014/main" id="{60BBE6DE-CFE9-C7AF-BDEF-FF7E22DE4B52}"/>
              </a:ext>
            </a:extLst>
          </p:cNvPr>
          <p:cNvSpPr>
            <a:spLocks noGrp="1"/>
          </p:cNvSpPr>
          <p:nvPr>
            <p:ph type="sldNum" sz="quarter" idx="4"/>
          </p:nvPr>
        </p:nvSpPr>
        <p:spPr/>
        <p:txBody>
          <a:bodyPr/>
          <a:lstStyle/>
          <a:p>
            <a:fld id="{69C126A4-BD19-47E2-8A0E-0DE1B9D8C925}" type="slidenum">
              <a:rPr lang="en-US" smtClean="0"/>
              <a:pPr/>
              <a:t>11</a:t>
            </a:fld>
            <a:endParaRPr lang="en-US" dirty="0"/>
          </a:p>
        </p:txBody>
      </p:sp>
    </p:spTree>
    <p:extLst>
      <p:ext uri="{BB962C8B-B14F-4D97-AF65-F5344CB8AC3E}">
        <p14:creationId xmlns:p14="http://schemas.microsoft.com/office/powerpoint/2010/main" val="24695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447424" y="163445"/>
            <a:ext cx="11621386" cy="751350"/>
          </a:xfrm>
        </p:spPr>
        <p:txBody>
          <a:bodyPr/>
          <a:lstStyle/>
          <a:p>
            <a:r>
              <a:rPr lang="en-US" dirty="0" err="1"/>
              <a:t>LanguageUse</a:t>
            </a:r>
            <a:r>
              <a:rPr lang="en-US" dirty="0"/>
              <a:t> and Language Data Elements</a:t>
            </a:r>
          </a:p>
        </p:txBody>
      </p:sp>
      <p:pic>
        <p:nvPicPr>
          <p:cNvPr id="5" name="Picture 4" descr="Student education organization association entity screenshot.">
            <a:extLst>
              <a:ext uri="{FF2B5EF4-FFF2-40B4-BE49-F238E27FC236}">
                <a16:creationId xmlns:a16="http://schemas.microsoft.com/office/drawing/2014/main" id="{4697B764-D3C9-DBE0-8D0E-A69B350A344A}"/>
              </a:ext>
            </a:extLst>
          </p:cNvPr>
          <p:cNvPicPr>
            <a:picLocks noChangeAspect="1"/>
          </p:cNvPicPr>
          <p:nvPr/>
        </p:nvPicPr>
        <p:blipFill>
          <a:blip r:embed="rId3"/>
          <a:stretch>
            <a:fillRect/>
          </a:stretch>
        </p:blipFill>
        <p:spPr>
          <a:xfrm>
            <a:off x="2520784" y="1153936"/>
            <a:ext cx="7150431" cy="2368296"/>
          </a:xfrm>
          <a:prstGeom prst="rect">
            <a:avLst/>
          </a:prstGeom>
          <a:effectLst>
            <a:outerShdw blurRad="279400" dist="139700" dir="2700000" algn="ctr" rotWithShape="0">
              <a:srgbClr val="000000">
                <a:alpha val="65000"/>
              </a:srgbClr>
            </a:outerShdw>
          </a:effectLst>
        </p:spPr>
      </p:pic>
      <p:sp>
        <p:nvSpPr>
          <p:cNvPr id="11" name="Arrow: Right 10">
            <a:extLst>
              <a:ext uri="{FF2B5EF4-FFF2-40B4-BE49-F238E27FC236}">
                <a16:creationId xmlns:a16="http://schemas.microsoft.com/office/drawing/2014/main" id="{B8182A79-4AB1-9F98-14A2-470EDF9FEC1C}"/>
              </a:ext>
              <a:ext uri="{C183D7F6-B498-43B3-948B-1728B52AA6E4}">
                <adec:decorative xmlns:adec="http://schemas.microsoft.com/office/drawing/2017/decorative" val="1"/>
              </a:ext>
            </a:extLst>
          </p:cNvPr>
          <p:cNvSpPr/>
          <p:nvPr/>
        </p:nvSpPr>
        <p:spPr>
          <a:xfrm rot="5400000">
            <a:off x="5134771" y="3517913"/>
            <a:ext cx="471192"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anguage use descriptor table screenshot.">
            <a:extLst>
              <a:ext uri="{FF2B5EF4-FFF2-40B4-BE49-F238E27FC236}">
                <a16:creationId xmlns:a16="http://schemas.microsoft.com/office/drawing/2014/main" id="{F9E4D610-F2CD-915F-3649-C869EDE0063B}"/>
              </a:ext>
            </a:extLst>
          </p:cNvPr>
          <p:cNvPicPr>
            <a:picLocks noChangeAspect="1"/>
          </p:cNvPicPr>
          <p:nvPr/>
        </p:nvPicPr>
        <p:blipFill>
          <a:blip r:embed="rId4"/>
          <a:stretch>
            <a:fillRect/>
          </a:stretch>
        </p:blipFill>
        <p:spPr>
          <a:xfrm>
            <a:off x="3914833" y="3993423"/>
            <a:ext cx="7137920" cy="1371600"/>
          </a:xfrm>
          <a:prstGeom prst="rect">
            <a:avLst/>
          </a:prstGeom>
          <a:effectLst>
            <a:outerShdw blurRad="279400" dist="139700" dir="2700000" algn="ctr" rotWithShape="0">
              <a:srgbClr val="000000">
                <a:alpha val="65000"/>
              </a:srgbClr>
            </a:outerShdw>
          </a:effectLst>
        </p:spPr>
      </p:pic>
      <p:sp>
        <p:nvSpPr>
          <p:cNvPr id="15" name="TextBox 14">
            <a:extLst>
              <a:ext uri="{FF2B5EF4-FFF2-40B4-BE49-F238E27FC236}">
                <a16:creationId xmlns:a16="http://schemas.microsoft.com/office/drawing/2014/main" id="{A2A6182F-A5B2-4DC1-BCE8-4BF4DC611D65}"/>
              </a:ext>
            </a:extLst>
          </p:cNvPr>
          <p:cNvSpPr txBox="1"/>
          <p:nvPr/>
        </p:nvSpPr>
        <p:spPr>
          <a:xfrm rot="10800000" flipV="1">
            <a:off x="110908" y="5143769"/>
            <a:ext cx="3990251" cy="923330"/>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595959"/>
                </a:solidFill>
                <a:cs typeface="Calibri"/>
              </a:rPr>
              <a:t>HOME-LANGUAGE-CODE</a:t>
            </a:r>
            <a:r>
              <a:rPr lang="en-US" sz="1800" dirty="0">
                <a:solidFill>
                  <a:srgbClr val="0070C0"/>
                </a:solidFill>
                <a:cs typeface="Calibri"/>
              </a:rPr>
              <a:t> </a:t>
            </a:r>
            <a:r>
              <a:rPr lang="en-US" sz="1800" dirty="0">
                <a:solidFill>
                  <a:srgbClr val="D93C10"/>
                </a:solidFill>
                <a:cs typeface="Calibri"/>
              </a:rPr>
              <a:t>(E0895)</a:t>
            </a:r>
            <a:r>
              <a:rPr lang="en-US" sz="1800" dirty="0">
                <a:solidFill>
                  <a:srgbClr val="0070C0"/>
                </a:solidFill>
                <a:cs typeface="Calibri"/>
              </a:rPr>
              <a:t>, </a:t>
            </a:r>
          </a:p>
          <a:p>
            <a:r>
              <a:rPr lang="en-US" sz="1800" dirty="0">
                <a:solidFill>
                  <a:srgbClr val="595959"/>
                </a:solidFill>
                <a:cs typeface="Calibri"/>
              </a:rPr>
              <a:t>STUDENT-LANGUAGE-CODE</a:t>
            </a:r>
            <a:r>
              <a:rPr lang="en-US" sz="1800" dirty="0">
                <a:solidFill>
                  <a:srgbClr val="0070C0"/>
                </a:solidFill>
                <a:cs typeface="Calibri"/>
              </a:rPr>
              <a:t> </a:t>
            </a:r>
            <a:r>
              <a:rPr lang="en-US" sz="1800" dirty="0">
                <a:solidFill>
                  <a:srgbClr val="D93C10"/>
                </a:solidFill>
                <a:cs typeface="Calibri"/>
              </a:rPr>
              <a:t>(E1590)</a:t>
            </a:r>
            <a:r>
              <a:rPr lang="en-US" sz="1800" dirty="0">
                <a:solidFill>
                  <a:srgbClr val="0070C0"/>
                </a:solidFill>
                <a:cs typeface="Calibri"/>
              </a:rPr>
              <a:t> </a:t>
            </a:r>
            <a:endParaRPr lang="en-US" dirty="0"/>
          </a:p>
        </p:txBody>
      </p:sp>
      <p:sp>
        <p:nvSpPr>
          <p:cNvPr id="3" name="Slide Number Placeholder 2">
            <a:extLst>
              <a:ext uri="{FF2B5EF4-FFF2-40B4-BE49-F238E27FC236}">
                <a16:creationId xmlns:a16="http://schemas.microsoft.com/office/drawing/2014/main" id="{36154F4D-CA3E-4889-DDD0-403D67951B5F}"/>
              </a:ext>
            </a:extLst>
          </p:cNvPr>
          <p:cNvSpPr>
            <a:spLocks noGrp="1"/>
          </p:cNvSpPr>
          <p:nvPr>
            <p:ph type="sldNum" sz="quarter" idx="4"/>
          </p:nvPr>
        </p:nvSpPr>
        <p:spPr/>
        <p:txBody>
          <a:bodyPr/>
          <a:lstStyle/>
          <a:p>
            <a:fld id="{69C126A4-BD19-47E2-8A0E-0DE1B9D8C925}" type="slidenum">
              <a:rPr lang="en-US" smtClean="0"/>
              <a:pPr/>
              <a:t>12</a:t>
            </a:fld>
            <a:endParaRPr lang="en-US" dirty="0"/>
          </a:p>
        </p:txBody>
      </p:sp>
    </p:spTree>
    <p:extLst>
      <p:ext uri="{BB962C8B-B14F-4D97-AF65-F5344CB8AC3E}">
        <p14:creationId xmlns:p14="http://schemas.microsoft.com/office/powerpoint/2010/main" val="2827469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450777" y="29405"/>
            <a:ext cx="11621386" cy="751350"/>
          </a:xfrm>
        </p:spPr>
        <p:txBody>
          <a:bodyPr/>
          <a:lstStyle/>
          <a:p>
            <a:r>
              <a:rPr lang="en-US" dirty="0"/>
              <a:t>Truancy Data Element</a:t>
            </a:r>
          </a:p>
        </p:txBody>
      </p:sp>
      <p:pic>
        <p:nvPicPr>
          <p:cNvPr id="4" name="Picture 3" descr="Student education organization association screenshot.">
            <a:extLst>
              <a:ext uri="{FF2B5EF4-FFF2-40B4-BE49-F238E27FC236}">
                <a16:creationId xmlns:a16="http://schemas.microsoft.com/office/drawing/2014/main" id="{6342E211-0169-215E-4BFB-D492A5FB60C7}"/>
              </a:ext>
            </a:extLst>
          </p:cNvPr>
          <p:cNvPicPr>
            <a:picLocks noChangeAspect="1"/>
          </p:cNvPicPr>
          <p:nvPr/>
        </p:nvPicPr>
        <p:blipFill>
          <a:blip r:embed="rId3"/>
          <a:stretch>
            <a:fillRect/>
          </a:stretch>
        </p:blipFill>
        <p:spPr>
          <a:xfrm>
            <a:off x="2286343" y="1184332"/>
            <a:ext cx="7619313" cy="2368296"/>
          </a:xfrm>
          <a:prstGeom prst="rect">
            <a:avLst/>
          </a:prstGeom>
          <a:effectLst>
            <a:outerShdw blurRad="279400" dist="139700" dir="2700000" algn="ctr" rotWithShape="0">
              <a:srgbClr val="000000">
                <a:alpha val="65000"/>
              </a:srgbClr>
            </a:outerShdw>
          </a:effectLst>
        </p:spPr>
      </p:pic>
      <p:sp>
        <p:nvSpPr>
          <p:cNvPr id="13" name="Arrow: Right 12">
            <a:extLst>
              <a:ext uri="{FF2B5EF4-FFF2-40B4-BE49-F238E27FC236}">
                <a16:creationId xmlns:a16="http://schemas.microsoft.com/office/drawing/2014/main" id="{31C63B09-0281-74F1-0D17-01C488D9B323}"/>
              </a:ext>
              <a:ext uri="{C183D7F6-B498-43B3-948B-1728B52AA6E4}">
                <adec:decorative xmlns:adec="http://schemas.microsoft.com/office/drawing/2017/decorative" val="1"/>
              </a:ext>
            </a:extLst>
          </p:cNvPr>
          <p:cNvSpPr/>
          <p:nvPr/>
        </p:nvSpPr>
        <p:spPr>
          <a:xfrm rot="5400000">
            <a:off x="7123875" y="3616855"/>
            <a:ext cx="512533"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570BF4-A72D-4548-9E7C-0BCE2CFB81B2}"/>
              </a:ext>
            </a:extLst>
          </p:cNvPr>
          <p:cNvSpPr txBox="1"/>
          <p:nvPr/>
        </p:nvSpPr>
        <p:spPr>
          <a:xfrm rot="10800000" flipV="1">
            <a:off x="139896" y="4857781"/>
            <a:ext cx="6121574" cy="1200329"/>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595959"/>
                </a:solidFill>
                <a:cs typeface="Calibri"/>
              </a:rPr>
              <a:t>EXCESSIVE-UNEXCUSED-ABSENCE-INDICATOR-CODE</a:t>
            </a:r>
            <a:r>
              <a:rPr lang="en-US" sz="1800" dirty="0">
                <a:solidFill>
                  <a:srgbClr val="0070C0"/>
                </a:solidFill>
                <a:cs typeface="Calibri"/>
              </a:rPr>
              <a:t> </a:t>
            </a:r>
            <a:r>
              <a:rPr lang="en-US" sz="1800" dirty="0">
                <a:solidFill>
                  <a:srgbClr val="D93C10"/>
                </a:solidFill>
                <a:cs typeface="Calibri"/>
              </a:rPr>
              <a:t>(E1657)</a:t>
            </a:r>
            <a:r>
              <a:rPr lang="en-US" sz="1800" dirty="0">
                <a:solidFill>
                  <a:srgbClr val="0070C0"/>
                </a:solidFill>
                <a:cs typeface="Calibri"/>
              </a:rPr>
              <a:t> </a:t>
            </a:r>
          </a:p>
          <a:p>
            <a:r>
              <a:rPr lang="en-US" sz="1800" dirty="0">
                <a:solidFill>
                  <a:srgbClr val="595959"/>
                </a:solidFill>
                <a:cs typeface="Calibri"/>
              </a:rPr>
              <a:t>TRUANCY-PREVENTION-MEASURE-INDICATOR-CODE</a:t>
            </a:r>
            <a:r>
              <a:rPr lang="en-US" sz="1800" dirty="0">
                <a:solidFill>
                  <a:srgbClr val="0070C0"/>
                </a:solidFill>
                <a:cs typeface="Calibri"/>
              </a:rPr>
              <a:t> </a:t>
            </a:r>
            <a:r>
              <a:rPr lang="en-US" sz="1800" dirty="0">
                <a:solidFill>
                  <a:srgbClr val="D93C10"/>
                </a:solidFill>
                <a:cs typeface="Calibri"/>
              </a:rPr>
              <a:t>(E1658)</a:t>
            </a:r>
            <a:r>
              <a:rPr lang="en-US" sz="1800" dirty="0">
                <a:solidFill>
                  <a:srgbClr val="0070C0"/>
                </a:solidFill>
                <a:cs typeface="Calibri"/>
              </a:rPr>
              <a:t> </a:t>
            </a:r>
            <a:r>
              <a:rPr lang="en-US" sz="1800" dirty="0">
                <a:solidFill>
                  <a:srgbClr val="595959"/>
                </a:solidFill>
                <a:cs typeface="Calibri"/>
              </a:rPr>
              <a:t>TRUANCY-COMPLAINT-FILED-INDICATOR-CODE</a:t>
            </a:r>
            <a:r>
              <a:rPr lang="en-US" sz="1800" dirty="0">
                <a:solidFill>
                  <a:srgbClr val="0070C0"/>
                </a:solidFill>
                <a:cs typeface="Calibri"/>
              </a:rPr>
              <a:t> </a:t>
            </a:r>
            <a:r>
              <a:rPr lang="en-US" sz="1800" dirty="0">
                <a:solidFill>
                  <a:srgbClr val="D93C10"/>
                </a:solidFill>
                <a:cs typeface="Calibri"/>
              </a:rPr>
              <a:t>(E1658)</a:t>
            </a:r>
            <a:r>
              <a:rPr lang="en-US" sz="1800" dirty="0">
                <a:solidFill>
                  <a:srgbClr val="0070C0"/>
                </a:solidFill>
                <a:cs typeface="Calibri"/>
              </a:rPr>
              <a:t> </a:t>
            </a:r>
            <a:endParaRPr lang="en-US" dirty="0"/>
          </a:p>
        </p:txBody>
      </p:sp>
      <p:pic>
        <p:nvPicPr>
          <p:cNvPr id="12" name="Picture 11" descr="Truancy descriptor table screenshot.">
            <a:extLst>
              <a:ext uri="{FF2B5EF4-FFF2-40B4-BE49-F238E27FC236}">
                <a16:creationId xmlns:a16="http://schemas.microsoft.com/office/drawing/2014/main" id="{4A9744F8-7519-C53C-4717-87B3F927A288}"/>
              </a:ext>
            </a:extLst>
          </p:cNvPr>
          <p:cNvPicPr>
            <a:picLocks noChangeAspect="1"/>
          </p:cNvPicPr>
          <p:nvPr/>
        </p:nvPicPr>
        <p:blipFill>
          <a:blip r:embed="rId4"/>
          <a:stretch>
            <a:fillRect/>
          </a:stretch>
        </p:blipFill>
        <p:spPr>
          <a:xfrm>
            <a:off x="5970629" y="4171981"/>
            <a:ext cx="5823134" cy="1371600"/>
          </a:xfrm>
          <a:prstGeom prst="rect">
            <a:avLst/>
          </a:prstGeom>
          <a:effectLst>
            <a:outerShdw blurRad="279400" dist="139700" dir="2700000" algn="ctr" rotWithShape="0">
              <a:srgbClr val="000000">
                <a:alpha val="65000"/>
              </a:srgbClr>
            </a:outerShdw>
          </a:effectLst>
        </p:spPr>
      </p:pic>
      <p:sp>
        <p:nvSpPr>
          <p:cNvPr id="3" name="Slide Number Placeholder 2">
            <a:extLst>
              <a:ext uri="{FF2B5EF4-FFF2-40B4-BE49-F238E27FC236}">
                <a16:creationId xmlns:a16="http://schemas.microsoft.com/office/drawing/2014/main" id="{FB3EAA42-9320-38EA-8B1B-14967E353F60}"/>
              </a:ext>
            </a:extLst>
          </p:cNvPr>
          <p:cNvSpPr>
            <a:spLocks noGrp="1"/>
          </p:cNvSpPr>
          <p:nvPr>
            <p:ph type="sldNum" sz="quarter" idx="4"/>
          </p:nvPr>
        </p:nvSpPr>
        <p:spPr/>
        <p:txBody>
          <a:bodyPr/>
          <a:lstStyle/>
          <a:p>
            <a:fld id="{69C126A4-BD19-47E2-8A0E-0DE1B9D8C925}" type="slidenum">
              <a:rPr lang="en-US" smtClean="0"/>
              <a:pPr/>
              <a:t>13</a:t>
            </a:fld>
            <a:endParaRPr lang="en-US" dirty="0"/>
          </a:p>
        </p:txBody>
      </p:sp>
    </p:spTree>
    <p:extLst>
      <p:ext uri="{BB962C8B-B14F-4D97-AF65-F5344CB8AC3E}">
        <p14:creationId xmlns:p14="http://schemas.microsoft.com/office/powerpoint/2010/main" val="241801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04091" y="163352"/>
            <a:ext cx="11621386" cy="751350"/>
          </a:xfrm>
        </p:spPr>
        <p:txBody>
          <a:bodyPr>
            <a:normAutofit/>
          </a:bodyPr>
          <a:lstStyle/>
          <a:p>
            <a:r>
              <a:rPr lang="en-US" sz="3600" dirty="0" err="1"/>
              <a:t>EndorsementPursuing</a:t>
            </a:r>
            <a:r>
              <a:rPr lang="en-US" sz="3600" dirty="0"/>
              <a:t> Data Element</a:t>
            </a:r>
            <a:endParaRPr lang="en-US" dirty="0">
              <a:solidFill>
                <a:schemeClr val="bg1"/>
              </a:solidFill>
            </a:endParaRPr>
          </a:p>
        </p:txBody>
      </p:sp>
      <p:pic>
        <p:nvPicPr>
          <p:cNvPr id="6" name="Picture 5" descr="Student academic record entity screenshot.">
            <a:extLst>
              <a:ext uri="{FF2B5EF4-FFF2-40B4-BE49-F238E27FC236}">
                <a16:creationId xmlns:a16="http://schemas.microsoft.com/office/drawing/2014/main" id="{E48D17A0-C1DB-2B3D-E59A-03CA5649B22B}"/>
              </a:ext>
            </a:extLst>
          </p:cNvPr>
          <p:cNvPicPr>
            <a:picLocks noChangeAspect="1"/>
          </p:cNvPicPr>
          <p:nvPr/>
        </p:nvPicPr>
        <p:blipFill>
          <a:blip r:embed="rId3"/>
          <a:stretch>
            <a:fillRect/>
          </a:stretch>
        </p:blipFill>
        <p:spPr>
          <a:xfrm>
            <a:off x="2548084" y="1214205"/>
            <a:ext cx="7095831" cy="2368296"/>
          </a:xfrm>
          <a:prstGeom prst="rect">
            <a:avLst/>
          </a:prstGeom>
          <a:effectLst>
            <a:outerShdw blurRad="279400" dist="139700" dir="2700000" algn="ctr" rotWithShape="0">
              <a:srgbClr val="000000">
                <a:alpha val="65000"/>
              </a:srgbClr>
            </a:outerShdw>
          </a:effectLst>
        </p:spPr>
      </p:pic>
      <p:sp>
        <p:nvSpPr>
          <p:cNvPr id="4" name="Content Placeholder 4">
            <a:extLst>
              <a:ext uri="{FF2B5EF4-FFF2-40B4-BE49-F238E27FC236}">
                <a16:creationId xmlns:a16="http://schemas.microsoft.com/office/drawing/2014/main" id="{83E45E7E-003A-470E-90DA-E823D74B5E84}"/>
              </a:ext>
            </a:extLst>
          </p:cNvPr>
          <p:cNvSpPr>
            <a:spLocks noGrp="1"/>
          </p:cNvSpPr>
          <p:nvPr>
            <p:ph idx="1"/>
          </p:nvPr>
        </p:nvSpPr>
        <p:spPr>
          <a:xfrm>
            <a:off x="111048" y="4227148"/>
            <a:ext cx="6951781" cy="751350"/>
          </a:xfrm>
        </p:spPr>
        <p:txBody>
          <a:bodyPr lIns="91440" tIns="45720" rIns="91440" bIns="45720" anchor="t"/>
          <a:lstStyle/>
          <a:p>
            <a:pPr marL="0" indent="0">
              <a:lnSpc>
                <a:spcPct val="100000"/>
              </a:lnSpc>
              <a:spcBef>
                <a:spcPts val="0"/>
              </a:spcBef>
              <a:buNone/>
            </a:pPr>
            <a:r>
              <a:rPr lang="en-US" sz="2000" b="1" dirty="0">
                <a:solidFill>
                  <a:srgbClr val="F16038"/>
                </a:solidFill>
                <a:cs typeface="Calibri"/>
              </a:rPr>
              <a:t>Data Elements: </a:t>
            </a:r>
          </a:p>
          <a:p>
            <a:pPr marL="0" indent="0">
              <a:lnSpc>
                <a:spcPct val="100000"/>
              </a:lnSpc>
              <a:spcBef>
                <a:spcPts val="0"/>
              </a:spcBef>
              <a:buNone/>
            </a:pPr>
            <a:r>
              <a:rPr lang="en-US" sz="1800" dirty="0">
                <a:solidFill>
                  <a:srgbClr val="595959"/>
                </a:solidFill>
                <a:cs typeface="Calibri"/>
              </a:rPr>
              <a:t>STEM-ENDORSEMENT-INDICATOR-CODE</a:t>
            </a:r>
            <a:r>
              <a:rPr lang="en-US" sz="1800" dirty="0">
                <a:solidFill>
                  <a:srgbClr val="0070C0"/>
                </a:solidFill>
                <a:cs typeface="Calibri"/>
              </a:rPr>
              <a:t> </a:t>
            </a:r>
            <a:r>
              <a:rPr lang="en-US" sz="1800" dirty="0">
                <a:solidFill>
                  <a:srgbClr val="D93C10"/>
                </a:solidFill>
                <a:cs typeface="Calibri"/>
              </a:rPr>
              <a:t>(E1544) </a:t>
            </a:r>
          </a:p>
          <a:p>
            <a:pPr marL="0" indent="0">
              <a:lnSpc>
                <a:spcPct val="100000"/>
              </a:lnSpc>
              <a:spcBef>
                <a:spcPts val="0"/>
              </a:spcBef>
              <a:buNone/>
            </a:pPr>
            <a:r>
              <a:rPr lang="en-US" sz="1800" dirty="0">
                <a:solidFill>
                  <a:srgbClr val="595959"/>
                </a:solidFill>
                <a:cs typeface="Calibri"/>
              </a:rPr>
              <a:t>BUSINESS-AND-INDUSTRY-ENDORSEMENT-INDICATOR-CODE</a:t>
            </a:r>
            <a:r>
              <a:rPr lang="en-US" sz="1800" dirty="0">
                <a:solidFill>
                  <a:srgbClr val="0070C0"/>
                </a:solidFill>
                <a:cs typeface="Calibri"/>
              </a:rPr>
              <a:t> </a:t>
            </a:r>
            <a:r>
              <a:rPr lang="en-US" sz="1800" dirty="0">
                <a:solidFill>
                  <a:srgbClr val="D93C10"/>
                </a:solidFill>
                <a:cs typeface="Calibri"/>
              </a:rPr>
              <a:t>(E1545) </a:t>
            </a:r>
            <a:r>
              <a:rPr lang="en-US" sz="1800" dirty="0">
                <a:solidFill>
                  <a:srgbClr val="595959"/>
                </a:solidFill>
                <a:cs typeface="Calibri"/>
              </a:rPr>
              <a:t>PUBLIC-SERVICES-ENDORSEMENT-INDICATOR-CODE</a:t>
            </a:r>
            <a:r>
              <a:rPr lang="en-US" sz="1800" dirty="0">
                <a:solidFill>
                  <a:srgbClr val="0070C0"/>
                </a:solidFill>
                <a:cs typeface="Calibri"/>
              </a:rPr>
              <a:t> </a:t>
            </a:r>
            <a:r>
              <a:rPr lang="en-US" sz="1800" dirty="0">
                <a:solidFill>
                  <a:srgbClr val="D93C10"/>
                </a:solidFill>
                <a:cs typeface="Calibri"/>
              </a:rPr>
              <a:t>(E1546)</a:t>
            </a:r>
          </a:p>
          <a:p>
            <a:pPr marL="0" indent="0">
              <a:lnSpc>
                <a:spcPct val="100000"/>
              </a:lnSpc>
              <a:spcBef>
                <a:spcPts val="0"/>
              </a:spcBef>
              <a:buNone/>
            </a:pPr>
            <a:r>
              <a:rPr lang="en-US" sz="1800" dirty="0">
                <a:solidFill>
                  <a:srgbClr val="595959"/>
                </a:solidFill>
                <a:cs typeface="Calibri"/>
              </a:rPr>
              <a:t>ARTS-AND-HUMANITIES-INDICATOR-CODE</a:t>
            </a:r>
            <a:r>
              <a:rPr lang="en-US" sz="1800" dirty="0">
                <a:solidFill>
                  <a:srgbClr val="0070C0"/>
                </a:solidFill>
                <a:cs typeface="Calibri"/>
              </a:rPr>
              <a:t> </a:t>
            </a:r>
            <a:r>
              <a:rPr lang="en-US" sz="1800" dirty="0">
                <a:solidFill>
                  <a:srgbClr val="D93C10"/>
                </a:solidFill>
                <a:cs typeface="Calibri"/>
              </a:rPr>
              <a:t>(E1547) </a:t>
            </a:r>
          </a:p>
          <a:p>
            <a:pPr marL="0" indent="0">
              <a:lnSpc>
                <a:spcPct val="100000"/>
              </a:lnSpc>
              <a:spcBef>
                <a:spcPts val="0"/>
              </a:spcBef>
              <a:buNone/>
            </a:pPr>
            <a:r>
              <a:rPr lang="en-US" sz="1800" dirty="0">
                <a:solidFill>
                  <a:srgbClr val="595959"/>
                </a:solidFill>
                <a:cs typeface="Calibri"/>
              </a:rPr>
              <a:t>MULTI-DISCIPLINARY-STUDIES-ENDORSEMENT-INDICATOR-CODE</a:t>
            </a:r>
            <a:r>
              <a:rPr lang="en-US" sz="1800" dirty="0">
                <a:solidFill>
                  <a:srgbClr val="0070C0"/>
                </a:solidFill>
                <a:cs typeface="Calibri"/>
              </a:rPr>
              <a:t> </a:t>
            </a:r>
            <a:r>
              <a:rPr lang="en-US" sz="1800" dirty="0">
                <a:solidFill>
                  <a:srgbClr val="D93C10"/>
                </a:solidFill>
                <a:cs typeface="Calibri"/>
              </a:rPr>
              <a:t>(E1548)</a:t>
            </a:r>
          </a:p>
        </p:txBody>
      </p:sp>
      <p:sp>
        <p:nvSpPr>
          <p:cNvPr id="11" name="Arrow: Right 10">
            <a:extLst>
              <a:ext uri="{FF2B5EF4-FFF2-40B4-BE49-F238E27FC236}">
                <a16:creationId xmlns:a16="http://schemas.microsoft.com/office/drawing/2014/main" id="{256CB364-9EBB-8AB5-3771-D234B5770D5F}"/>
              </a:ext>
              <a:ext uri="{C183D7F6-B498-43B3-948B-1728B52AA6E4}">
                <adec:decorative xmlns:adec="http://schemas.microsoft.com/office/drawing/2017/decorative" val="1"/>
              </a:ext>
            </a:extLst>
          </p:cNvPr>
          <p:cNvSpPr/>
          <p:nvPr/>
        </p:nvSpPr>
        <p:spPr>
          <a:xfrm rot="5400000">
            <a:off x="7784953" y="3556902"/>
            <a:ext cx="428628"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ndorsement pursuing descriptor table screenshot.">
            <a:extLst>
              <a:ext uri="{FF2B5EF4-FFF2-40B4-BE49-F238E27FC236}">
                <a16:creationId xmlns:a16="http://schemas.microsoft.com/office/drawing/2014/main" id="{41654023-92E9-ACC6-2AAB-3C15AF5F5D8C}"/>
              </a:ext>
            </a:extLst>
          </p:cNvPr>
          <p:cNvPicPr>
            <a:picLocks noChangeAspect="1"/>
          </p:cNvPicPr>
          <p:nvPr/>
        </p:nvPicPr>
        <p:blipFill>
          <a:blip r:embed="rId4"/>
          <a:stretch>
            <a:fillRect/>
          </a:stretch>
        </p:blipFill>
        <p:spPr>
          <a:xfrm>
            <a:off x="7062829" y="4011130"/>
            <a:ext cx="4100134" cy="1773936"/>
          </a:xfrm>
          <a:prstGeom prst="rect">
            <a:avLst/>
          </a:prstGeom>
          <a:effectLst>
            <a:outerShdw blurRad="279400" dist="139700" dir="2700000" algn="ctr" rotWithShape="0">
              <a:srgbClr val="000000">
                <a:alpha val="65000"/>
              </a:srgbClr>
            </a:outerShdw>
          </a:effectLst>
        </p:spPr>
      </p:pic>
      <p:sp>
        <p:nvSpPr>
          <p:cNvPr id="3" name="Slide Number Placeholder 2">
            <a:extLst>
              <a:ext uri="{FF2B5EF4-FFF2-40B4-BE49-F238E27FC236}">
                <a16:creationId xmlns:a16="http://schemas.microsoft.com/office/drawing/2014/main" id="{8D6D7E94-83DF-2D65-C789-C70CE17B7CAF}"/>
              </a:ext>
            </a:extLst>
          </p:cNvPr>
          <p:cNvSpPr>
            <a:spLocks noGrp="1"/>
          </p:cNvSpPr>
          <p:nvPr>
            <p:ph type="sldNum" sz="quarter" idx="4"/>
          </p:nvPr>
        </p:nvSpPr>
        <p:spPr/>
        <p:txBody>
          <a:bodyPr/>
          <a:lstStyle/>
          <a:p>
            <a:fld id="{69C126A4-BD19-47E2-8A0E-0DE1B9D8C925}" type="slidenum">
              <a:rPr lang="en-US" smtClean="0"/>
              <a:pPr/>
              <a:t>14</a:t>
            </a:fld>
            <a:endParaRPr lang="en-US" dirty="0"/>
          </a:p>
        </p:txBody>
      </p:sp>
    </p:spTree>
    <p:extLst>
      <p:ext uri="{BB962C8B-B14F-4D97-AF65-F5344CB8AC3E}">
        <p14:creationId xmlns:p14="http://schemas.microsoft.com/office/powerpoint/2010/main" val="306018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04091" y="163352"/>
            <a:ext cx="11621386" cy="751350"/>
          </a:xfrm>
        </p:spPr>
        <p:txBody>
          <a:bodyPr>
            <a:normAutofit/>
          </a:bodyPr>
          <a:lstStyle/>
          <a:p>
            <a:r>
              <a:rPr lang="en-US" sz="3600" dirty="0" err="1"/>
              <a:t>EndorsementCompleted</a:t>
            </a:r>
            <a:r>
              <a:rPr lang="en-US" sz="3600" dirty="0"/>
              <a:t> Data Element</a:t>
            </a:r>
            <a:endParaRPr lang="en-US" dirty="0">
              <a:solidFill>
                <a:schemeClr val="bg1"/>
              </a:solidFill>
            </a:endParaRPr>
          </a:p>
        </p:txBody>
      </p:sp>
      <p:sp>
        <p:nvSpPr>
          <p:cNvPr id="4" name="Content Placeholder 4">
            <a:extLst>
              <a:ext uri="{FF2B5EF4-FFF2-40B4-BE49-F238E27FC236}">
                <a16:creationId xmlns:a16="http://schemas.microsoft.com/office/drawing/2014/main" id="{83E45E7E-003A-470E-90DA-E823D74B5E84}"/>
              </a:ext>
            </a:extLst>
          </p:cNvPr>
          <p:cNvSpPr>
            <a:spLocks noGrp="1"/>
          </p:cNvSpPr>
          <p:nvPr>
            <p:ph idx="1"/>
          </p:nvPr>
        </p:nvSpPr>
        <p:spPr>
          <a:xfrm>
            <a:off x="111048" y="4227148"/>
            <a:ext cx="6951781" cy="751350"/>
          </a:xfrm>
        </p:spPr>
        <p:txBody>
          <a:bodyPr lIns="91440" tIns="45720" rIns="91440" bIns="45720" anchor="t"/>
          <a:lstStyle/>
          <a:p>
            <a:pPr marL="0" indent="0">
              <a:lnSpc>
                <a:spcPct val="100000"/>
              </a:lnSpc>
              <a:spcBef>
                <a:spcPts val="0"/>
              </a:spcBef>
              <a:buNone/>
            </a:pPr>
            <a:r>
              <a:rPr lang="en-US" sz="2000" b="1" dirty="0">
                <a:solidFill>
                  <a:srgbClr val="F16038"/>
                </a:solidFill>
                <a:cs typeface="Calibri"/>
              </a:rPr>
              <a:t>Data Elements: </a:t>
            </a:r>
          </a:p>
          <a:p>
            <a:pPr marL="0" indent="0">
              <a:lnSpc>
                <a:spcPct val="100000"/>
              </a:lnSpc>
              <a:spcBef>
                <a:spcPts val="0"/>
              </a:spcBef>
              <a:buNone/>
            </a:pPr>
            <a:r>
              <a:rPr lang="en-US" sz="1800" dirty="0">
                <a:solidFill>
                  <a:srgbClr val="595959"/>
                </a:solidFill>
                <a:cs typeface="Calibri"/>
              </a:rPr>
              <a:t>STEM-ENDORSEMENT-INDICATOR-CODE</a:t>
            </a:r>
            <a:r>
              <a:rPr lang="en-US" sz="1800" dirty="0">
                <a:solidFill>
                  <a:srgbClr val="0070C0"/>
                </a:solidFill>
                <a:cs typeface="Calibri"/>
              </a:rPr>
              <a:t> </a:t>
            </a:r>
            <a:r>
              <a:rPr lang="en-US" sz="1800" dirty="0">
                <a:solidFill>
                  <a:srgbClr val="D93C10"/>
                </a:solidFill>
                <a:cs typeface="Calibri"/>
              </a:rPr>
              <a:t>(E1544) </a:t>
            </a:r>
          </a:p>
          <a:p>
            <a:pPr marL="0" indent="0">
              <a:lnSpc>
                <a:spcPct val="100000"/>
              </a:lnSpc>
              <a:spcBef>
                <a:spcPts val="0"/>
              </a:spcBef>
              <a:buNone/>
            </a:pPr>
            <a:r>
              <a:rPr lang="en-US" sz="1800" dirty="0">
                <a:solidFill>
                  <a:srgbClr val="595959"/>
                </a:solidFill>
                <a:cs typeface="Calibri"/>
              </a:rPr>
              <a:t>BUSINESS-AND-INDUSTRY-ENDORSEMENT-INDICATOR-CODE</a:t>
            </a:r>
            <a:r>
              <a:rPr lang="en-US" sz="1800" dirty="0">
                <a:solidFill>
                  <a:srgbClr val="0070C0"/>
                </a:solidFill>
                <a:cs typeface="Calibri"/>
              </a:rPr>
              <a:t> </a:t>
            </a:r>
            <a:r>
              <a:rPr lang="en-US" sz="1800" dirty="0">
                <a:solidFill>
                  <a:srgbClr val="D93C10"/>
                </a:solidFill>
                <a:cs typeface="Calibri"/>
              </a:rPr>
              <a:t>(E1545) </a:t>
            </a:r>
            <a:r>
              <a:rPr lang="en-US" sz="1800" dirty="0">
                <a:solidFill>
                  <a:srgbClr val="595959"/>
                </a:solidFill>
                <a:cs typeface="Calibri"/>
              </a:rPr>
              <a:t>PUBLIC-SERVICES-ENDORSEMENT-INDICATOR-CODE</a:t>
            </a:r>
            <a:r>
              <a:rPr lang="en-US" sz="1800" dirty="0">
                <a:solidFill>
                  <a:srgbClr val="0070C0"/>
                </a:solidFill>
                <a:cs typeface="Calibri"/>
              </a:rPr>
              <a:t> </a:t>
            </a:r>
            <a:r>
              <a:rPr lang="en-US" sz="1800" dirty="0">
                <a:solidFill>
                  <a:srgbClr val="D93C10"/>
                </a:solidFill>
                <a:cs typeface="Calibri"/>
              </a:rPr>
              <a:t>(E1546)</a:t>
            </a:r>
          </a:p>
          <a:p>
            <a:pPr marL="0" indent="0">
              <a:lnSpc>
                <a:spcPct val="100000"/>
              </a:lnSpc>
              <a:spcBef>
                <a:spcPts val="0"/>
              </a:spcBef>
              <a:buNone/>
            </a:pPr>
            <a:r>
              <a:rPr lang="en-US" sz="1800" dirty="0">
                <a:solidFill>
                  <a:srgbClr val="595959"/>
                </a:solidFill>
                <a:cs typeface="Calibri"/>
              </a:rPr>
              <a:t>ARTS-AND-HUMANITIES-INDICATOR-CODE</a:t>
            </a:r>
            <a:r>
              <a:rPr lang="en-US" sz="1800" dirty="0">
                <a:solidFill>
                  <a:srgbClr val="0070C0"/>
                </a:solidFill>
                <a:cs typeface="Calibri"/>
              </a:rPr>
              <a:t> </a:t>
            </a:r>
            <a:r>
              <a:rPr lang="en-US" sz="1800" dirty="0">
                <a:solidFill>
                  <a:srgbClr val="D93C10"/>
                </a:solidFill>
                <a:cs typeface="Calibri"/>
              </a:rPr>
              <a:t>(E1547) </a:t>
            </a:r>
          </a:p>
          <a:p>
            <a:pPr marL="0" indent="0">
              <a:lnSpc>
                <a:spcPct val="100000"/>
              </a:lnSpc>
              <a:spcBef>
                <a:spcPts val="0"/>
              </a:spcBef>
              <a:buNone/>
            </a:pPr>
            <a:r>
              <a:rPr lang="en-US" sz="1800" dirty="0">
                <a:solidFill>
                  <a:srgbClr val="595959"/>
                </a:solidFill>
                <a:cs typeface="Calibri"/>
              </a:rPr>
              <a:t>MULTI-DISCIPLINARY-STUDIES-ENDORSEMENT-INDICATOR-CODE</a:t>
            </a:r>
            <a:r>
              <a:rPr lang="en-US" sz="1800" dirty="0">
                <a:solidFill>
                  <a:srgbClr val="0070C0"/>
                </a:solidFill>
                <a:cs typeface="Calibri"/>
              </a:rPr>
              <a:t> </a:t>
            </a:r>
            <a:r>
              <a:rPr lang="en-US" sz="1800" dirty="0">
                <a:solidFill>
                  <a:srgbClr val="D93C10"/>
                </a:solidFill>
                <a:cs typeface="Calibri"/>
              </a:rPr>
              <a:t>(E1548)</a:t>
            </a:r>
          </a:p>
        </p:txBody>
      </p:sp>
      <p:pic>
        <p:nvPicPr>
          <p:cNvPr id="5" name="Picture 4" descr="Student academic record entity screenshot.">
            <a:extLst>
              <a:ext uri="{FF2B5EF4-FFF2-40B4-BE49-F238E27FC236}">
                <a16:creationId xmlns:a16="http://schemas.microsoft.com/office/drawing/2014/main" id="{C8191CB2-BCE5-AB9B-E32B-63906A837CB1}"/>
              </a:ext>
            </a:extLst>
          </p:cNvPr>
          <p:cNvPicPr>
            <a:picLocks noChangeAspect="1"/>
          </p:cNvPicPr>
          <p:nvPr/>
        </p:nvPicPr>
        <p:blipFill>
          <a:blip r:embed="rId3"/>
          <a:stretch>
            <a:fillRect/>
          </a:stretch>
        </p:blipFill>
        <p:spPr>
          <a:xfrm>
            <a:off x="7062829" y="4152518"/>
            <a:ext cx="4679633" cy="1773936"/>
          </a:xfrm>
          <a:prstGeom prst="rect">
            <a:avLst/>
          </a:prstGeom>
          <a:effectLst>
            <a:outerShdw blurRad="279400" dist="139700" dir="2700000" algn="ctr" rotWithShape="0">
              <a:srgbClr val="000000">
                <a:alpha val="65000"/>
              </a:srgbClr>
            </a:outerShdw>
          </a:effectLst>
        </p:spPr>
      </p:pic>
      <p:sp>
        <p:nvSpPr>
          <p:cNvPr id="11" name="Arrow: Right 10">
            <a:extLst>
              <a:ext uri="{FF2B5EF4-FFF2-40B4-BE49-F238E27FC236}">
                <a16:creationId xmlns:a16="http://schemas.microsoft.com/office/drawing/2014/main" id="{256CB364-9EBB-8AB5-3771-D234B5770D5F}"/>
              </a:ext>
              <a:ext uri="{C183D7F6-B498-43B3-948B-1728B52AA6E4}">
                <adec:decorative xmlns:adec="http://schemas.microsoft.com/office/drawing/2017/decorative" val="1"/>
              </a:ext>
            </a:extLst>
          </p:cNvPr>
          <p:cNvSpPr/>
          <p:nvPr/>
        </p:nvSpPr>
        <p:spPr>
          <a:xfrm rot="5400000">
            <a:off x="7656164" y="3747001"/>
            <a:ext cx="705256"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ndorsement completed descriptor table screenshot.">
            <a:extLst>
              <a:ext uri="{FF2B5EF4-FFF2-40B4-BE49-F238E27FC236}">
                <a16:creationId xmlns:a16="http://schemas.microsoft.com/office/drawing/2014/main" id="{F08DF7D7-3C7F-3A15-6AEE-B05F14987B9E}"/>
              </a:ext>
            </a:extLst>
          </p:cNvPr>
          <p:cNvPicPr>
            <a:picLocks noChangeAspect="1"/>
          </p:cNvPicPr>
          <p:nvPr/>
        </p:nvPicPr>
        <p:blipFill>
          <a:blip r:embed="rId4"/>
          <a:stretch>
            <a:fillRect/>
          </a:stretch>
        </p:blipFill>
        <p:spPr>
          <a:xfrm>
            <a:off x="2548084" y="1265992"/>
            <a:ext cx="7095831" cy="2368296"/>
          </a:xfrm>
          <a:prstGeom prst="rect">
            <a:avLst/>
          </a:prstGeom>
          <a:effectLst>
            <a:outerShdw blurRad="279400" dist="139700" dir="2700000" algn="ctr" rotWithShape="0">
              <a:srgbClr val="000000">
                <a:alpha val="65000"/>
              </a:srgbClr>
            </a:outerShdw>
          </a:effectLst>
        </p:spPr>
      </p:pic>
      <p:pic>
        <p:nvPicPr>
          <p:cNvPr id="12" name="Picture 11">
            <a:extLst>
              <a:ext uri="{FF2B5EF4-FFF2-40B4-BE49-F238E27FC236}">
                <a16:creationId xmlns:a16="http://schemas.microsoft.com/office/drawing/2014/main" id="{459C1318-80CA-4EA1-D226-983C1D9B08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48084" y="1847850"/>
            <a:ext cx="1804841" cy="176682"/>
          </a:xfrm>
          <a:prstGeom prst="rect">
            <a:avLst/>
          </a:prstGeom>
        </p:spPr>
      </p:pic>
      <p:sp>
        <p:nvSpPr>
          <p:cNvPr id="3" name="Slide Number Placeholder 2">
            <a:extLst>
              <a:ext uri="{FF2B5EF4-FFF2-40B4-BE49-F238E27FC236}">
                <a16:creationId xmlns:a16="http://schemas.microsoft.com/office/drawing/2014/main" id="{5492C6E4-1E74-4E8C-125A-9ED5B2AE2176}"/>
              </a:ext>
            </a:extLst>
          </p:cNvPr>
          <p:cNvSpPr>
            <a:spLocks noGrp="1"/>
          </p:cNvSpPr>
          <p:nvPr>
            <p:ph type="sldNum" sz="quarter" idx="4"/>
          </p:nvPr>
        </p:nvSpPr>
        <p:spPr/>
        <p:txBody>
          <a:bodyPr/>
          <a:lstStyle/>
          <a:p>
            <a:fld id="{69C126A4-BD19-47E2-8A0E-0DE1B9D8C925}" type="slidenum">
              <a:rPr lang="en-US" smtClean="0"/>
              <a:pPr/>
              <a:t>15</a:t>
            </a:fld>
            <a:endParaRPr lang="en-US" dirty="0"/>
          </a:p>
        </p:txBody>
      </p:sp>
    </p:spTree>
    <p:extLst>
      <p:ext uri="{BB962C8B-B14F-4D97-AF65-F5344CB8AC3E}">
        <p14:creationId xmlns:p14="http://schemas.microsoft.com/office/powerpoint/2010/main" val="3759916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Combining Data Elements – PEIMS Example</a:t>
            </a:r>
            <a:endParaRPr lang="en-US" dirty="0"/>
          </a:p>
        </p:txBody>
      </p:sp>
      <p:pic>
        <p:nvPicPr>
          <p:cNvPr id="2" name="Picture 1" descr="StudentAcademicRecord entity and EndorsementCompleted data element screenshot">
            <a:extLst>
              <a:ext uri="{FF2B5EF4-FFF2-40B4-BE49-F238E27FC236}">
                <a16:creationId xmlns:a16="http://schemas.microsoft.com/office/drawing/2014/main" id="{12A36C0F-A419-017D-3498-6448F4FBF7CC}"/>
              </a:ext>
            </a:extLst>
          </p:cNvPr>
          <p:cNvPicPr>
            <a:picLocks noChangeAspect="1"/>
          </p:cNvPicPr>
          <p:nvPr/>
        </p:nvPicPr>
        <p:blipFill>
          <a:blip r:embed="rId2"/>
          <a:stretch>
            <a:fillRect/>
          </a:stretch>
        </p:blipFill>
        <p:spPr>
          <a:xfrm>
            <a:off x="2548083" y="1060704"/>
            <a:ext cx="7095831" cy="2368296"/>
          </a:xfrm>
          <a:prstGeom prst="rect">
            <a:avLst/>
          </a:prstGeom>
          <a:effectLst>
            <a:outerShdw blurRad="279400" dist="139700" dir="2700000" algn="ctr" rotWithShape="0">
              <a:srgbClr val="000000">
                <a:alpha val="65000"/>
              </a:srgbClr>
            </a:outerShdw>
          </a:effectLst>
        </p:spPr>
      </p:pic>
      <p:pic>
        <p:nvPicPr>
          <p:cNvPr id="5" name="Picture 4" descr="Screenshot from the Prior Year Leaver promotion logic">
            <a:extLst>
              <a:ext uri="{FF2B5EF4-FFF2-40B4-BE49-F238E27FC236}">
                <a16:creationId xmlns:a16="http://schemas.microsoft.com/office/drawing/2014/main" id="{DEB377F9-2CF3-15D1-56DC-D0034812E0CC}"/>
              </a:ext>
            </a:extLst>
          </p:cNvPr>
          <p:cNvPicPr>
            <a:picLocks noChangeAspect="1"/>
          </p:cNvPicPr>
          <p:nvPr/>
        </p:nvPicPr>
        <p:blipFill>
          <a:blip r:embed="rId3"/>
          <a:stretch>
            <a:fillRect/>
          </a:stretch>
        </p:blipFill>
        <p:spPr>
          <a:xfrm>
            <a:off x="1828098" y="3830014"/>
            <a:ext cx="8752113" cy="751350"/>
          </a:xfrm>
          <a:prstGeom prst="rect">
            <a:avLst/>
          </a:prstGeom>
          <a:effectLst>
            <a:outerShdw dist="139700" algn="ctr" rotWithShape="0">
              <a:schemeClr val="bg1"/>
            </a:outerShdw>
          </a:effectLst>
        </p:spPr>
      </p:pic>
      <p:sp>
        <p:nvSpPr>
          <p:cNvPr id="8" name="Content Placeholder 4">
            <a:extLst>
              <a:ext uri="{FF2B5EF4-FFF2-40B4-BE49-F238E27FC236}">
                <a16:creationId xmlns:a16="http://schemas.microsoft.com/office/drawing/2014/main" id="{C38BA183-1534-5D23-66FD-1EECE1B73C74}"/>
              </a:ext>
            </a:extLst>
          </p:cNvPr>
          <p:cNvSpPr txBox="1">
            <a:spLocks/>
          </p:cNvSpPr>
          <p:nvPr/>
        </p:nvSpPr>
        <p:spPr>
          <a:xfrm>
            <a:off x="356848" y="4581364"/>
            <a:ext cx="11545780" cy="14261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PEIMS Fall Submission: </a:t>
            </a:r>
          </a:p>
          <a:p>
            <a:pPr marL="0" indent="0">
              <a:lnSpc>
                <a:spcPct val="100000"/>
              </a:lnSpc>
              <a:spcBef>
                <a:spcPts val="0"/>
              </a:spcBef>
              <a:buFont typeface="Wingdings" panose="05000000000000000000" pitchFamily="2" charset="2"/>
              <a:buNone/>
            </a:pPr>
            <a:r>
              <a:rPr lang="en-US" sz="1800" dirty="0" err="1">
                <a:solidFill>
                  <a:srgbClr val="595959"/>
                </a:solidFill>
                <a:cs typeface="Calibri"/>
              </a:rPr>
              <a:t>EndorsementCompleted</a:t>
            </a:r>
            <a:r>
              <a:rPr lang="en-US" sz="1800" dirty="0">
                <a:solidFill>
                  <a:srgbClr val="0070C0"/>
                </a:solidFill>
                <a:cs typeface="Calibri"/>
              </a:rPr>
              <a:t> </a:t>
            </a:r>
            <a:r>
              <a:rPr lang="en-US" sz="1800" dirty="0">
                <a:solidFill>
                  <a:srgbClr val="D93C10"/>
                </a:solidFill>
                <a:cs typeface="Calibri"/>
              </a:rPr>
              <a:t>(E3021) </a:t>
            </a:r>
            <a:r>
              <a:rPr lang="en-US" sz="1800" dirty="0">
                <a:solidFill>
                  <a:schemeClr val="tx1"/>
                </a:solidFill>
                <a:cs typeface="Calibri"/>
              </a:rPr>
              <a:t>is</a:t>
            </a:r>
            <a:r>
              <a:rPr lang="en-US" sz="1800" dirty="0">
                <a:solidFill>
                  <a:srgbClr val="595959"/>
                </a:solidFill>
                <a:cs typeface="Calibri"/>
              </a:rPr>
              <a:t> used to promote completed endorsements for School Graduation Program sub-category. TEA will promote a value of ‘2’ regardless of </a:t>
            </a:r>
            <a:r>
              <a:rPr lang="en-US" sz="1800" dirty="0" err="1">
                <a:solidFill>
                  <a:srgbClr val="595959"/>
                </a:solidFill>
                <a:cs typeface="Calibri"/>
              </a:rPr>
              <a:t>EndorsementCompleted</a:t>
            </a:r>
            <a:r>
              <a:rPr lang="en-US" sz="1800" dirty="0">
                <a:solidFill>
                  <a:srgbClr val="595959"/>
                </a:solidFill>
                <a:cs typeface="Calibri"/>
              </a:rPr>
              <a:t> descriptor reported, if no </a:t>
            </a:r>
            <a:r>
              <a:rPr lang="en-US" sz="1800" dirty="0" err="1">
                <a:solidFill>
                  <a:srgbClr val="595959"/>
                </a:solidFill>
                <a:cs typeface="Calibri"/>
              </a:rPr>
              <a:t>EndorsementCompleted</a:t>
            </a:r>
            <a:r>
              <a:rPr lang="en-US" sz="1800" dirty="0">
                <a:solidFill>
                  <a:srgbClr val="595959"/>
                </a:solidFill>
                <a:cs typeface="Calibri"/>
              </a:rPr>
              <a:t> is reported, TEA will promote a value of ‘0’.  This logic is used to align with 2023-2024 production promotions for parallel testing and verifications. </a:t>
            </a:r>
          </a:p>
        </p:txBody>
      </p:sp>
      <p:sp>
        <p:nvSpPr>
          <p:cNvPr id="6" name="Arrow: Right 5">
            <a:extLst>
              <a:ext uri="{FF2B5EF4-FFF2-40B4-BE49-F238E27FC236}">
                <a16:creationId xmlns:a16="http://schemas.microsoft.com/office/drawing/2014/main" id="{73CFC66B-9DF9-846B-E63B-C0D589A55DDD}"/>
              </a:ext>
              <a:ext uri="{C183D7F6-B498-43B3-948B-1728B52AA6E4}">
                <adec:decorative xmlns:adec="http://schemas.microsoft.com/office/drawing/2017/decorative" val="1"/>
              </a:ext>
            </a:extLst>
          </p:cNvPr>
          <p:cNvSpPr/>
          <p:nvPr/>
        </p:nvSpPr>
        <p:spPr>
          <a:xfrm rot="5400000">
            <a:off x="5637138" y="3371157"/>
            <a:ext cx="437886"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8F1F2F5-B806-F93B-370F-E4C4C6B59B05}"/>
              </a:ext>
            </a:extLst>
          </p:cNvPr>
          <p:cNvSpPr>
            <a:spLocks noGrp="1"/>
          </p:cNvSpPr>
          <p:nvPr>
            <p:ph type="sldNum" sz="quarter" idx="4"/>
          </p:nvPr>
        </p:nvSpPr>
        <p:spPr/>
        <p:txBody>
          <a:bodyPr/>
          <a:lstStyle/>
          <a:p>
            <a:fld id="{69C126A4-BD19-47E2-8A0E-0DE1B9D8C925}" type="slidenum">
              <a:rPr lang="en-US" smtClean="0"/>
              <a:pPr/>
              <a:t>16</a:t>
            </a:fld>
            <a:endParaRPr lang="en-US" dirty="0"/>
          </a:p>
        </p:txBody>
      </p:sp>
    </p:spTree>
    <p:extLst>
      <p:ext uri="{BB962C8B-B14F-4D97-AF65-F5344CB8AC3E}">
        <p14:creationId xmlns:p14="http://schemas.microsoft.com/office/powerpoint/2010/main" val="86703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Combining Data Elements – Core Collection Example</a:t>
            </a:r>
            <a:endParaRPr lang="en-US" dirty="0"/>
          </a:p>
        </p:txBody>
      </p:sp>
      <p:pic>
        <p:nvPicPr>
          <p:cNvPr id="5" name="Picture 4" descr="Student education organization association entity screenshot.">
            <a:extLst>
              <a:ext uri="{FF2B5EF4-FFF2-40B4-BE49-F238E27FC236}">
                <a16:creationId xmlns:a16="http://schemas.microsoft.com/office/drawing/2014/main" id="{8521054E-F859-9BDA-32A5-631F34C4D894}"/>
              </a:ext>
            </a:extLst>
          </p:cNvPr>
          <p:cNvPicPr>
            <a:picLocks noChangeAspect="1"/>
          </p:cNvPicPr>
          <p:nvPr/>
        </p:nvPicPr>
        <p:blipFill>
          <a:blip r:embed="rId2"/>
          <a:stretch>
            <a:fillRect/>
          </a:stretch>
        </p:blipFill>
        <p:spPr>
          <a:xfrm>
            <a:off x="2520784" y="1153936"/>
            <a:ext cx="7150431" cy="2368296"/>
          </a:xfrm>
          <a:prstGeom prst="rect">
            <a:avLst/>
          </a:prstGeom>
          <a:effectLst>
            <a:outerShdw blurRad="279400" dist="139700" dir="2700000" algn="ctr" rotWithShape="0">
              <a:srgbClr val="000000">
                <a:alpha val="65000"/>
              </a:srgbClr>
            </a:outerShdw>
          </a:effectLst>
        </p:spPr>
      </p:pic>
      <p:pic>
        <p:nvPicPr>
          <p:cNvPr id="10" name="Picture 9" descr="Screenshot from the Prior Year Leaver promotion logic.">
            <a:extLst>
              <a:ext uri="{FF2B5EF4-FFF2-40B4-BE49-F238E27FC236}">
                <a16:creationId xmlns:a16="http://schemas.microsoft.com/office/drawing/2014/main" id="{117430B0-E6FD-CAD8-66F3-834D764087EA}"/>
              </a:ext>
            </a:extLst>
          </p:cNvPr>
          <p:cNvPicPr>
            <a:picLocks noChangeAspect="1"/>
          </p:cNvPicPr>
          <p:nvPr/>
        </p:nvPicPr>
        <p:blipFill>
          <a:blip r:embed="rId3"/>
          <a:stretch>
            <a:fillRect/>
          </a:stretch>
        </p:blipFill>
        <p:spPr>
          <a:xfrm>
            <a:off x="467428" y="3996462"/>
            <a:ext cx="11257143" cy="628571"/>
          </a:xfrm>
          <a:prstGeom prst="rect">
            <a:avLst/>
          </a:prstGeom>
          <a:effectLst>
            <a:outerShdw blurRad="279400" dist="139700" dir="2700000" algn="ctr" rotWithShape="0">
              <a:srgbClr val="000000">
                <a:alpha val="65000"/>
              </a:srgbClr>
            </a:outerShdw>
          </a:effectLst>
        </p:spPr>
      </p:pic>
      <p:sp>
        <p:nvSpPr>
          <p:cNvPr id="11" name="Content Placeholder 4">
            <a:extLst>
              <a:ext uri="{FF2B5EF4-FFF2-40B4-BE49-F238E27FC236}">
                <a16:creationId xmlns:a16="http://schemas.microsoft.com/office/drawing/2014/main" id="{E712C5E1-2724-61E0-1474-BF208396EF88}"/>
              </a:ext>
            </a:extLst>
          </p:cNvPr>
          <p:cNvSpPr txBox="1">
            <a:spLocks/>
          </p:cNvSpPr>
          <p:nvPr/>
        </p:nvSpPr>
        <p:spPr>
          <a:xfrm>
            <a:off x="356848" y="4897056"/>
            <a:ext cx="11545780" cy="7513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SPPI-14: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Language</a:t>
            </a:r>
            <a:r>
              <a:rPr lang="en-US" sz="1800" dirty="0">
                <a:solidFill>
                  <a:srgbClr val="0070C0"/>
                </a:solidFill>
                <a:cs typeface="Calibri"/>
              </a:rPr>
              <a:t> </a:t>
            </a:r>
            <a:r>
              <a:rPr lang="en-US" sz="1800" dirty="0">
                <a:solidFill>
                  <a:srgbClr val="D93C10"/>
                </a:solidFill>
                <a:cs typeface="Calibri"/>
              </a:rPr>
              <a:t>(E3033) </a:t>
            </a:r>
            <a:r>
              <a:rPr lang="en-US" sz="1800" dirty="0">
                <a:solidFill>
                  <a:srgbClr val="595959"/>
                </a:solidFill>
                <a:cs typeface="Calibri"/>
              </a:rPr>
              <a:t>and </a:t>
            </a:r>
            <a:r>
              <a:rPr lang="en-US" sz="1800" dirty="0" err="1">
                <a:solidFill>
                  <a:srgbClr val="595959"/>
                </a:solidFill>
                <a:cs typeface="Calibri"/>
              </a:rPr>
              <a:t>LanguageUse</a:t>
            </a:r>
            <a:r>
              <a:rPr lang="en-US" sz="1800" dirty="0">
                <a:solidFill>
                  <a:srgbClr val="595959"/>
                </a:solidFill>
                <a:cs typeface="Calibri"/>
              </a:rPr>
              <a:t> </a:t>
            </a:r>
            <a:r>
              <a:rPr lang="en-US" sz="1800" dirty="0">
                <a:solidFill>
                  <a:srgbClr val="D93C10"/>
                </a:solidFill>
                <a:cs typeface="Calibri"/>
              </a:rPr>
              <a:t>(E3035) </a:t>
            </a:r>
            <a:r>
              <a:rPr lang="en-US" sz="1800" dirty="0">
                <a:solidFill>
                  <a:srgbClr val="595959"/>
                </a:solidFill>
                <a:cs typeface="Calibri"/>
              </a:rPr>
              <a:t>are used to promote just the student’s Home Language for SPPI-14 reporting. Any Language reported with a </a:t>
            </a:r>
            <a:r>
              <a:rPr lang="en-US" sz="1800" dirty="0" err="1">
                <a:solidFill>
                  <a:srgbClr val="595959"/>
                </a:solidFill>
                <a:cs typeface="Calibri"/>
              </a:rPr>
              <a:t>LanguageUse</a:t>
            </a:r>
            <a:r>
              <a:rPr lang="en-US" sz="1800" dirty="0">
                <a:solidFill>
                  <a:srgbClr val="595959"/>
                </a:solidFill>
                <a:cs typeface="Calibri"/>
              </a:rPr>
              <a:t> value of ‘Student Language’ will be ignored by the promotion logic. </a:t>
            </a:r>
          </a:p>
        </p:txBody>
      </p:sp>
      <p:sp>
        <p:nvSpPr>
          <p:cNvPr id="6" name="Arrow: Right 5">
            <a:extLst>
              <a:ext uri="{FF2B5EF4-FFF2-40B4-BE49-F238E27FC236}">
                <a16:creationId xmlns:a16="http://schemas.microsoft.com/office/drawing/2014/main" id="{30E6BCC1-663E-3CCF-424C-90DD5C63032D}"/>
              </a:ext>
              <a:ext uri="{C183D7F6-B498-43B3-948B-1728B52AA6E4}">
                <adec:decorative xmlns:adec="http://schemas.microsoft.com/office/drawing/2017/decorative" val="1"/>
              </a:ext>
            </a:extLst>
          </p:cNvPr>
          <p:cNvSpPr/>
          <p:nvPr/>
        </p:nvSpPr>
        <p:spPr>
          <a:xfrm rot="5400000">
            <a:off x="5134771" y="3517913"/>
            <a:ext cx="471192"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6EE30E2-2C38-4F39-72DA-10055D647A83}"/>
              </a:ext>
            </a:extLst>
          </p:cNvPr>
          <p:cNvSpPr>
            <a:spLocks noGrp="1"/>
          </p:cNvSpPr>
          <p:nvPr>
            <p:ph type="sldNum" sz="quarter" idx="4"/>
          </p:nvPr>
        </p:nvSpPr>
        <p:spPr/>
        <p:txBody>
          <a:bodyPr/>
          <a:lstStyle/>
          <a:p>
            <a:fld id="{69C126A4-BD19-47E2-8A0E-0DE1B9D8C925}" type="slidenum">
              <a:rPr lang="en-US" smtClean="0"/>
              <a:pPr/>
              <a:t>17</a:t>
            </a:fld>
            <a:endParaRPr lang="en-US" dirty="0"/>
          </a:p>
        </p:txBody>
      </p:sp>
    </p:spTree>
    <p:extLst>
      <p:ext uri="{BB962C8B-B14F-4D97-AF65-F5344CB8AC3E}">
        <p14:creationId xmlns:p14="http://schemas.microsoft.com/office/powerpoint/2010/main" val="2309518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Begin and End Dates</a:t>
            </a: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dirty="0">
                <a:solidFill>
                  <a:srgbClr val="FFFFFF"/>
                </a:solidFill>
              </a:rPr>
              <a:t>Begin and End Dates</a:t>
            </a:r>
          </a:p>
        </p:txBody>
      </p:sp>
    </p:spTree>
    <p:extLst>
      <p:ext uri="{BB962C8B-B14F-4D97-AF65-F5344CB8AC3E}">
        <p14:creationId xmlns:p14="http://schemas.microsoft.com/office/powerpoint/2010/main" val="8375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Begin and End Dates </a:t>
            </a:r>
            <a:r>
              <a:rPr lang="en-US" dirty="0">
                <a:solidFill>
                  <a:schemeClr val="bg1"/>
                </a:solidFill>
                <a:cs typeface="Calibri"/>
              </a:rPr>
              <a:t>1</a:t>
            </a:r>
            <a:endParaRPr lang="en-US"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300" dirty="0">
                <a:solidFill>
                  <a:srgbClr val="595959"/>
                </a:solidFill>
              </a:rPr>
              <a:t>To “effective date” some data elements, TEA will begin collecting the data element combined with a BeginDate and EndDate in a “set.” Some sets will have more than one data element that will be associated with the BeginDate. The BeginDate and EndDate will allow TEA to promote the correct data for snapshot purposes.</a:t>
            </a:r>
          </a:p>
          <a:p>
            <a:pPr>
              <a:buClr>
                <a:srgbClr val="F16038"/>
              </a:buClr>
            </a:pPr>
            <a:r>
              <a:rPr lang="en-US" sz="2300" dirty="0">
                <a:solidFill>
                  <a:srgbClr val="595959"/>
                </a:solidFill>
              </a:rPr>
              <a:t>The BeginDate will be specific to one or more data elements and will be required to be reported with the data element.</a:t>
            </a:r>
          </a:p>
          <a:p>
            <a:pPr>
              <a:buClr>
                <a:srgbClr val="F16038"/>
              </a:buClr>
            </a:pPr>
            <a:r>
              <a:rPr lang="en-US" sz="2300" dirty="0">
                <a:solidFill>
                  <a:srgbClr val="595959"/>
                </a:solidFill>
              </a:rPr>
              <a:t>The EndDate will only be reported when the data element becomes false. The EndDate will be the first day of non-participation in the program.</a:t>
            </a:r>
          </a:p>
        </p:txBody>
      </p:sp>
      <p:pic>
        <p:nvPicPr>
          <p:cNvPr id="5" name="Picture 4" descr="Sample data element with BeginDate and EndDate screenshot.">
            <a:extLst>
              <a:ext uri="{FF2B5EF4-FFF2-40B4-BE49-F238E27FC236}">
                <a16:creationId xmlns:a16="http://schemas.microsoft.com/office/drawing/2014/main" id="{E1559311-203D-A27A-F8F1-A907D06DB762}"/>
              </a:ext>
            </a:extLst>
          </p:cNvPr>
          <p:cNvPicPr>
            <a:picLocks noChangeAspect="1"/>
          </p:cNvPicPr>
          <p:nvPr/>
        </p:nvPicPr>
        <p:blipFill>
          <a:blip r:embed="rId3"/>
          <a:stretch>
            <a:fillRect/>
          </a:stretch>
        </p:blipFill>
        <p:spPr>
          <a:xfrm>
            <a:off x="647783" y="4124016"/>
            <a:ext cx="10896432" cy="1370161"/>
          </a:xfrm>
          <a:prstGeom prst="rect">
            <a:avLst/>
          </a:prstGeom>
        </p:spPr>
      </p:pic>
      <p:sp>
        <p:nvSpPr>
          <p:cNvPr id="2" name="Slide Number Placeholder 1">
            <a:extLst>
              <a:ext uri="{FF2B5EF4-FFF2-40B4-BE49-F238E27FC236}">
                <a16:creationId xmlns:a16="http://schemas.microsoft.com/office/drawing/2014/main" id="{C41E8222-DFCB-396C-9A97-10ABB6DFA566}"/>
              </a:ext>
            </a:extLst>
          </p:cNvPr>
          <p:cNvSpPr>
            <a:spLocks noGrp="1"/>
          </p:cNvSpPr>
          <p:nvPr>
            <p:ph type="sldNum" sz="quarter" idx="4"/>
          </p:nvPr>
        </p:nvSpPr>
        <p:spPr/>
        <p:txBody>
          <a:bodyPr/>
          <a:lstStyle/>
          <a:p>
            <a:fld id="{69C126A4-BD19-47E2-8A0E-0DE1B9D8C925}" type="slidenum">
              <a:rPr lang="en-US" smtClean="0"/>
              <a:pPr/>
              <a:t>19</a:t>
            </a:fld>
            <a:endParaRPr lang="en-US" dirty="0"/>
          </a:p>
        </p:txBody>
      </p:sp>
    </p:spTree>
    <p:extLst>
      <p:ext uri="{BB962C8B-B14F-4D97-AF65-F5344CB8AC3E}">
        <p14:creationId xmlns:p14="http://schemas.microsoft.com/office/powerpoint/2010/main" val="367877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dirty="0"/>
              <a:t>AGENDA – KEY CONCEPTS</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569505" y="1861511"/>
            <a:ext cx="5383212" cy="1839415"/>
          </a:xfrm>
        </p:spPr>
        <p:txBody>
          <a:bodyPr lIns="91440" tIns="45720" rIns="91440" bIns="45720" anchor="t"/>
          <a:lstStyle/>
          <a:p>
            <a:pPr>
              <a:lnSpc>
                <a:spcPct val="100000"/>
              </a:lnSpc>
              <a:spcBef>
                <a:spcPts val="400"/>
              </a:spcBef>
            </a:pPr>
            <a:r>
              <a:rPr lang="en-US" sz="2400" b="1" dirty="0">
                <a:ea typeface="+mn-lt"/>
                <a:cs typeface="+mn-lt"/>
              </a:rPr>
              <a:t>COMBINING DATA ELEMENTS</a:t>
            </a:r>
            <a:endParaRPr lang="en-US" sz="2400" dirty="0">
              <a:cs typeface="Calibri"/>
            </a:endParaRPr>
          </a:p>
          <a:p>
            <a:pPr>
              <a:lnSpc>
                <a:spcPct val="100000"/>
              </a:lnSpc>
              <a:spcBef>
                <a:spcPts val="400"/>
              </a:spcBef>
            </a:pPr>
            <a:r>
              <a:rPr lang="en-US" sz="2400" b="1" dirty="0">
                <a:ea typeface="+mn-lt"/>
                <a:cs typeface="+mn-lt"/>
              </a:rPr>
              <a:t>BEGIN AND END DATES</a:t>
            </a:r>
          </a:p>
          <a:p>
            <a:pPr>
              <a:lnSpc>
                <a:spcPct val="100000"/>
              </a:lnSpc>
              <a:spcBef>
                <a:spcPts val="400"/>
              </a:spcBef>
            </a:pPr>
            <a:r>
              <a:rPr lang="en-US" sz="2400" b="1" dirty="0">
                <a:ea typeface="+mn-lt"/>
                <a:cs typeface="+mn-lt"/>
              </a:rPr>
              <a:t>ZERO DESCRIPTORS</a:t>
            </a:r>
          </a:p>
          <a:p>
            <a:pPr>
              <a:lnSpc>
                <a:spcPct val="100000"/>
              </a:lnSpc>
              <a:spcBef>
                <a:spcPts val="400"/>
              </a:spcBef>
            </a:pPr>
            <a:r>
              <a:rPr lang="en-US" sz="2400" b="1" dirty="0">
                <a:ea typeface="+mn-lt"/>
                <a:cs typeface="+mn-lt"/>
              </a:rPr>
              <a:t>LANDING ZONE/NOT PROMOTED</a:t>
            </a:r>
          </a:p>
          <a:p>
            <a:pPr>
              <a:lnSpc>
                <a:spcPct val="100000"/>
              </a:lnSpc>
              <a:spcBef>
                <a:spcPts val="400"/>
              </a:spcBef>
            </a:pPr>
            <a:r>
              <a:rPr lang="en-US" sz="2400" b="1" dirty="0">
                <a:ea typeface="+mn-lt"/>
                <a:cs typeface="+mn-lt"/>
              </a:rPr>
              <a:t>CORE DESCRIPTOR TABLES</a:t>
            </a:r>
          </a:p>
          <a:p>
            <a:pPr>
              <a:lnSpc>
                <a:spcPct val="100000"/>
              </a:lnSpc>
              <a:spcBef>
                <a:spcPts val="400"/>
              </a:spcBef>
            </a:pPr>
            <a:r>
              <a:rPr lang="en-US" sz="2400" b="1" dirty="0">
                <a:ea typeface="+mn-lt"/>
                <a:cs typeface="+mn-lt"/>
              </a:rPr>
              <a:t>BEST PRACTICES</a:t>
            </a:r>
          </a:p>
          <a:p>
            <a:pPr>
              <a:lnSpc>
                <a:spcPct val="100000"/>
              </a:lnSpc>
              <a:spcBef>
                <a:spcPts val="400"/>
              </a:spcBef>
            </a:pPr>
            <a:r>
              <a:rPr lang="en-US" sz="2400" b="1" dirty="0">
                <a:ea typeface="+mn-lt"/>
                <a:cs typeface="+mn-lt"/>
              </a:rPr>
              <a:t>QUESTIONS</a:t>
            </a:r>
          </a:p>
        </p:txBody>
      </p:sp>
    </p:spTree>
    <p:extLst>
      <p:ext uri="{BB962C8B-B14F-4D97-AF65-F5344CB8AC3E}">
        <p14:creationId xmlns:p14="http://schemas.microsoft.com/office/powerpoint/2010/main" val="164091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Entity with BeginDate Data Element </a:t>
            </a:r>
          </a:p>
        </p:txBody>
      </p:sp>
      <p:graphicFrame>
        <p:nvGraphicFramePr>
          <p:cNvPr id="3" name="Table 4">
            <a:extLst>
              <a:ext uri="{FF2B5EF4-FFF2-40B4-BE49-F238E27FC236}">
                <a16:creationId xmlns:a16="http://schemas.microsoft.com/office/drawing/2014/main" id="{C7207DAC-16B9-4909-9725-4F14BBCD98BA}"/>
              </a:ext>
            </a:extLst>
          </p:cNvPr>
          <p:cNvGraphicFramePr>
            <a:graphicFrameLocks noGrp="1"/>
          </p:cNvGraphicFramePr>
          <p:nvPr>
            <p:extLst>
              <p:ext uri="{D42A27DB-BD31-4B8C-83A1-F6EECF244321}">
                <p14:modId xmlns:p14="http://schemas.microsoft.com/office/powerpoint/2010/main" val="2959136178"/>
              </p:ext>
            </p:extLst>
          </p:nvPr>
        </p:nvGraphicFramePr>
        <p:xfrm>
          <a:off x="289047" y="932180"/>
          <a:ext cx="5631269" cy="4688840"/>
        </p:xfrm>
        <a:graphic>
          <a:graphicData uri="http://schemas.openxmlformats.org/drawingml/2006/table">
            <a:tbl>
              <a:tblPr firstRow="1" bandRow="1">
                <a:tableStyleId>{5C22544A-7EE6-4342-B048-85BDC9FD1C3A}</a:tableStyleId>
              </a:tblPr>
              <a:tblGrid>
                <a:gridCol w="2978028">
                  <a:extLst>
                    <a:ext uri="{9D8B030D-6E8A-4147-A177-3AD203B41FA5}">
                      <a16:colId xmlns:a16="http://schemas.microsoft.com/office/drawing/2014/main" val="813539181"/>
                    </a:ext>
                  </a:extLst>
                </a:gridCol>
                <a:gridCol w="1295400">
                  <a:extLst>
                    <a:ext uri="{9D8B030D-6E8A-4147-A177-3AD203B41FA5}">
                      <a16:colId xmlns:a16="http://schemas.microsoft.com/office/drawing/2014/main" val="3087470693"/>
                    </a:ext>
                  </a:extLst>
                </a:gridCol>
                <a:gridCol w="1357841">
                  <a:extLst>
                    <a:ext uri="{9D8B030D-6E8A-4147-A177-3AD203B41FA5}">
                      <a16:colId xmlns:a16="http://schemas.microsoft.com/office/drawing/2014/main" val="2113187533"/>
                    </a:ext>
                  </a:extLst>
                </a:gridCol>
              </a:tblGrid>
              <a:tr h="370840">
                <a:tc>
                  <a:txBody>
                    <a:bodyPr/>
                    <a:lstStyle/>
                    <a:p>
                      <a:endParaRPr lang="en-US" dirty="0"/>
                    </a:p>
                  </a:txBody>
                  <a:tcPr/>
                </a:tc>
                <a:tc>
                  <a:txBody>
                    <a:bodyPr/>
                    <a:lstStyle/>
                    <a:p>
                      <a:pPr algn="ctr"/>
                      <a:r>
                        <a:rPr lang="en-US" dirty="0"/>
                        <a:t>Current School </a:t>
                      </a:r>
                    </a:p>
                    <a:p>
                      <a:pPr algn="ctr"/>
                      <a:r>
                        <a:rPr lang="en-US" dirty="0"/>
                        <a:t>Year Only</a:t>
                      </a:r>
                    </a:p>
                  </a:txBody>
                  <a:tcPr/>
                </a:tc>
                <a:tc>
                  <a:txBody>
                    <a:bodyPr/>
                    <a:lstStyle/>
                    <a:p>
                      <a:pPr algn="ctr" rtl="0" fontAlgn="base"/>
                      <a:r>
                        <a:rPr lang="en-US" sz="1800" b="1" i="0" kern="1200">
                          <a:solidFill>
                            <a:schemeClr val="lt1"/>
                          </a:solidFill>
                          <a:effectLst/>
                          <a:latin typeface="+mn-lt"/>
                          <a:ea typeface="+mn-ea"/>
                          <a:cs typeface="+mn-cs"/>
                        </a:rPr>
                        <a:t>Current or </a:t>
                      </a:r>
                    </a:p>
                    <a:p>
                      <a:pPr algn="ctr" rtl="0" fontAlgn="base"/>
                      <a:r>
                        <a:rPr lang="en-US" sz="1800" b="1" i="0" kern="1200">
                          <a:solidFill>
                            <a:schemeClr val="lt1"/>
                          </a:solidFill>
                          <a:effectLst/>
                          <a:latin typeface="+mn-lt"/>
                          <a:ea typeface="+mn-ea"/>
                          <a:cs typeface="+mn-cs"/>
                        </a:rPr>
                        <a:t>Prior​</a:t>
                      </a:r>
                    </a:p>
                    <a:p>
                      <a:pPr algn="ctr" rtl="0" fontAlgn="base"/>
                      <a:r>
                        <a:rPr lang="en-US" sz="1800" b="1" i="0" kern="1200">
                          <a:solidFill>
                            <a:schemeClr val="lt1"/>
                          </a:solidFill>
                          <a:effectLst/>
                          <a:latin typeface="+mn-lt"/>
                          <a:ea typeface="+mn-ea"/>
                          <a:cs typeface="+mn-cs"/>
                        </a:rPr>
                        <a:t> School Year</a:t>
                      </a:r>
                    </a:p>
                  </a:txBody>
                  <a:tcPr/>
                </a:tc>
                <a:extLst>
                  <a:ext uri="{0D108BD9-81ED-4DB2-BD59-A6C34878D82A}">
                    <a16:rowId xmlns:a16="http://schemas.microsoft.com/office/drawing/2014/main" val="1300813908"/>
                  </a:ext>
                </a:extLst>
              </a:tr>
              <a:tr h="370840">
                <a:tc>
                  <a:txBody>
                    <a:bodyPr/>
                    <a:lstStyle/>
                    <a:p>
                      <a:r>
                        <a:rPr lang="en-US" dirty="0">
                          <a:solidFill>
                            <a:srgbClr val="595959"/>
                          </a:solidFill>
                        </a:rPr>
                        <a:t>CTEProgramService</a:t>
                      </a: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1511694714"/>
                  </a:ext>
                </a:extLst>
              </a:tr>
              <a:tr h="370840">
                <a:tc>
                  <a:txBody>
                    <a:bodyPr/>
                    <a:lstStyle/>
                    <a:p>
                      <a:r>
                        <a:rPr lang="en-US" dirty="0" err="1">
                          <a:solidFill>
                            <a:srgbClr val="595959"/>
                          </a:solidFill>
                        </a:rPr>
                        <a:t>StudentTitleIPartAProgramAssociationSet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858981424"/>
                  </a:ext>
                </a:extLst>
              </a:tr>
              <a:tr h="370840">
                <a:tc>
                  <a:txBody>
                    <a:bodyPr/>
                    <a:lstStyle/>
                    <a:p>
                      <a:r>
                        <a:rPr lang="en-US" dirty="0" err="1">
                          <a:solidFill>
                            <a:srgbClr val="595959"/>
                          </a:solidFill>
                        </a:rPr>
                        <a:t>StudentSPEDProgramAssociationSet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042471256"/>
                  </a:ext>
                </a:extLst>
              </a:tr>
              <a:tr h="370840">
                <a:tc>
                  <a:txBody>
                    <a:bodyPr/>
                    <a:lstStyle/>
                    <a:p>
                      <a:r>
                        <a:rPr lang="en-US" dirty="0" err="1">
                          <a:solidFill>
                            <a:srgbClr val="595959"/>
                          </a:solidFill>
                        </a:rPr>
                        <a:t>InstructionalSettingSet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306750862"/>
                  </a:ext>
                </a:extLst>
              </a:tr>
              <a:tr h="370840">
                <a:tc>
                  <a:txBody>
                    <a:bodyPr/>
                    <a:lstStyle/>
                    <a:p>
                      <a:r>
                        <a:rPr lang="en-US" dirty="0" err="1">
                          <a:solidFill>
                            <a:srgbClr val="595959"/>
                          </a:solidFill>
                        </a:rPr>
                        <a:t>DisabilitySet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126871665"/>
                  </a:ext>
                </a:extLst>
              </a:tr>
              <a:tr h="370840">
                <a:tc>
                  <a:txBody>
                    <a:bodyPr/>
                    <a:lstStyle/>
                    <a:p>
                      <a:r>
                        <a:rPr lang="en-US" dirty="0">
                          <a:solidFill>
                            <a:srgbClr val="595959"/>
                          </a:solidFill>
                        </a:rPr>
                        <a:t>SpecialEducationProgramService</a:t>
                      </a: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800568887"/>
                  </a:ext>
                </a:extLst>
              </a:tr>
              <a:tr h="370840">
                <a:tc>
                  <a:txBody>
                    <a:bodyPr/>
                    <a:lstStyle/>
                    <a:p>
                      <a:r>
                        <a:rPr lang="en-US" dirty="0" err="1">
                          <a:solidFill>
                            <a:srgbClr val="595959"/>
                          </a:solidFill>
                        </a:rPr>
                        <a:t>StudentResFacAssocSet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1740232473"/>
                  </a:ext>
                </a:extLst>
              </a:tr>
              <a:tr h="370840">
                <a:tc>
                  <a:txBody>
                    <a:bodyPr/>
                    <a:lstStyle/>
                    <a:p>
                      <a:r>
                        <a:rPr lang="en-US" dirty="0" err="1">
                          <a:solidFill>
                            <a:srgbClr val="595959"/>
                          </a:solidFill>
                        </a:rPr>
                        <a:t>ParentalPermissionSet</a:t>
                      </a:r>
                      <a:endParaRPr lang="en-US" dirty="0">
                        <a:solidFill>
                          <a:srgbClr val="595959"/>
                        </a:solidFill>
                      </a:endParaRPr>
                    </a:p>
                  </a:txBody>
                  <a:tcPr/>
                </a:tc>
                <a:tc>
                  <a:txBody>
                    <a:bodyPr/>
                    <a:lstStyle/>
                    <a:p>
                      <a:pPr algn="ctr"/>
                      <a:endParaRPr lang="en-US">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51789248"/>
                  </a:ext>
                </a:extLst>
              </a:tr>
            </a:tbl>
          </a:graphicData>
        </a:graphic>
      </p:graphicFrame>
      <p:graphicFrame>
        <p:nvGraphicFramePr>
          <p:cNvPr id="7" name="Table 4">
            <a:extLst>
              <a:ext uri="{FF2B5EF4-FFF2-40B4-BE49-F238E27FC236}">
                <a16:creationId xmlns:a16="http://schemas.microsoft.com/office/drawing/2014/main" id="{D7D6B02F-45BD-48C3-9A8B-8E8CCAC86BFA}"/>
              </a:ext>
            </a:extLst>
          </p:cNvPr>
          <p:cNvGraphicFramePr>
            <a:graphicFrameLocks noGrp="1"/>
          </p:cNvGraphicFramePr>
          <p:nvPr>
            <p:extLst>
              <p:ext uri="{D42A27DB-BD31-4B8C-83A1-F6EECF244321}">
                <p14:modId xmlns:p14="http://schemas.microsoft.com/office/powerpoint/2010/main" val="3765514118"/>
              </p:ext>
            </p:extLst>
          </p:nvPr>
        </p:nvGraphicFramePr>
        <p:xfrm>
          <a:off x="6420153" y="932180"/>
          <a:ext cx="5630333" cy="4419600"/>
        </p:xfrm>
        <a:graphic>
          <a:graphicData uri="http://schemas.openxmlformats.org/drawingml/2006/table">
            <a:tbl>
              <a:tblPr firstRow="1" bandRow="1">
                <a:tableStyleId>{5C22544A-7EE6-4342-B048-85BDC9FD1C3A}</a:tableStyleId>
              </a:tblPr>
              <a:tblGrid>
                <a:gridCol w="3114372">
                  <a:extLst>
                    <a:ext uri="{9D8B030D-6E8A-4147-A177-3AD203B41FA5}">
                      <a16:colId xmlns:a16="http://schemas.microsoft.com/office/drawing/2014/main" val="813539181"/>
                    </a:ext>
                  </a:extLst>
                </a:gridCol>
                <a:gridCol w="1152525">
                  <a:extLst>
                    <a:ext uri="{9D8B030D-6E8A-4147-A177-3AD203B41FA5}">
                      <a16:colId xmlns:a16="http://schemas.microsoft.com/office/drawing/2014/main" val="3087470693"/>
                    </a:ext>
                  </a:extLst>
                </a:gridCol>
                <a:gridCol w="1363436">
                  <a:extLst>
                    <a:ext uri="{9D8B030D-6E8A-4147-A177-3AD203B41FA5}">
                      <a16:colId xmlns:a16="http://schemas.microsoft.com/office/drawing/2014/main" val="2113187533"/>
                    </a:ext>
                  </a:extLst>
                </a:gridCol>
              </a:tblGrid>
              <a:tr h="370840">
                <a:tc>
                  <a:txBody>
                    <a:bodyPr/>
                    <a:lstStyle/>
                    <a:p>
                      <a:endParaRPr lang="en-US"/>
                    </a:p>
                  </a:txBody>
                  <a:tcPr/>
                </a:tc>
                <a:tc>
                  <a:txBody>
                    <a:bodyPr/>
                    <a:lstStyle/>
                    <a:p>
                      <a:pPr algn="ctr"/>
                      <a:r>
                        <a:rPr lang="en-US"/>
                        <a:t>Current School Year Only</a:t>
                      </a:r>
                    </a:p>
                  </a:txBody>
                  <a:tcPr/>
                </a:tc>
                <a:tc>
                  <a:txBody>
                    <a:bodyPr/>
                    <a:lstStyle/>
                    <a:p>
                      <a:pPr algn="ctr" rtl="0" fontAlgn="base"/>
                      <a:r>
                        <a:rPr lang="en-US" sz="1800" b="1" i="0" kern="1200" dirty="0">
                          <a:solidFill>
                            <a:schemeClr val="lt1"/>
                          </a:solidFill>
                          <a:effectLst/>
                          <a:latin typeface="+mn-lt"/>
                          <a:ea typeface="+mn-ea"/>
                          <a:cs typeface="+mn-cs"/>
                        </a:rPr>
                        <a:t>Current or</a:t>
                      </a:r>
                    </a:p>
                    <a:p>
                      <a:pPr algn="ctr" rtl="0" fontAlgn="base"/>
                      <a:r>
                        <a:rPr lang="en-US" sz="1800" b="1" i="0" kern="1200" dirty="0">
                          <a:solidFill>
                            <a:schemeClr val="lt1"/>
                          </a:solidFill>
                          <a:effectLst/>
                          <a:latin typeface="+mn-lt"/>
                          <a:ea typeface="+mn-ea"/>
                          <a:cs typeface="+mn-cs"/>
                        </a:rPr>
                        <a:t>Prior​</a:t>
                      </a:r>
                    </a:p>
                    <a:p>
                      <a:pPr algn="ctr" rtl="0" fontAlgn="base"/>
                      <a:r>
                        <a:rPr lang="en-US" sz="1800" b="1" i="0" kern="1200" dirty="0">
                          <a:solidFill>
                            <a:schemeClr val="lt1"/>
                          </a:solidFill>
                          <a:effectLst/>
                          <a:latin typeface="+mn-lt"/>
                          <a:ea typeface="+mn-ea"/>
                          <a:cs typeface="+mn-cs"/>
                        </a:rPr>
                        <a:t> School Year</a:t>
                      </a:r>
                    </a:p>
                  </a:txBody>
                  <a:tcPr/>
                </a:tc>
                <a:extLst>
                  <a:ext uri="{0D108BD9-81ED-4DB2-BD59-A6C34878D82A}">
                    <a16:rowId xmlns:a16="http://schemas.microsoft.com/office/drawing/2014/main" val="1300813908"/>
                  </a:ext>
                </a:extLst>
              </a:tr>
              <a:tr h="370840">
                <a:tc>
                  <a:txBody>
                    <a:bodyPr/>
                    <a:lstStyle/>
                    <a:p>
                      <a:r>
                        <a:rPr lang="en-US" dirty="0">
                          <a:solidFill>
                            <a:srgbClr val="595959"/>
                          </a:solidFill>
                        </a:rPr>
                        <a:t>LanguageInstructionProgramService</a:t>
                      </a:r>
                    </a:p>
                  </a:txBody>
                  <a:tcPr/>
                </a:tc>
                <a:tc>
                  <a:txBody>
                    <a:bodyPr/>
                    <a:lstStyle/>
                    <a:p>
                      <a:pPr algn="ctr"/>
                      <a:endParaRPr lang="en-US">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1511694714"/>
                  </a:ext>
                </a:extLst>
              </a:tr>
              <a:tr h="370840">
                <a:tc>
                  <a:txBody>
                    <a:bodyPr/>
                    <a:lstStyle/>
                    <a:p>
                      <a:r>
                        <a:rPr lang="en-US" dirty="0" err="1">
                          <a:solidFill>
                            <a:srgbClr val="595959"/>
                          </a:solidFill>
                        </a:rPr>
                        <a:t>CampusEnrollmentTypeSet</a:t>
                      </a:r>
                      <a:endParaRPr lang="en-US" dirty="0">
                        <a:solidFill>
                          <a:srgbClr val="595959"/>
                        </a:solidFill>
                      </a:endParaRPr>
                    </a:p>
                  </a:txBody>
                  <a:tcPr/>
                </a:tc>
                <a:tc>
                  <a:txBody>
                    <a:bodyPr/>
                    <a:lstStyle/>
                    <a:p>
                      <a:pPr algn="ctr"/>
                      <a:endParaRPr lang="en-US">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858981424"/>
                  </a:ext>
                </a:extLst>
              </a:tr>
              <a:tr h="370840">
                <a:tc>
                  <a:txBody>
                    <a:bodyPr/>
                    <a:lstStyle/>
                    <a:p>
                      <a:r>
                        <a:rPr lang="en-US" dirty="0" err="1">
                          <a:solidFill>
                            <a:srgbClr val="595959"/>
                          </a:solidFill>
                        </a:rPr>
                        <a:t>NSLPTypeSet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2042471256"/>
                  </a:ext>
                </a:extLst>
              </a:tr>
              <a:tr h="370840">
                <a:tc>
                  <a:txBody>
                    <a:bodyPr/>
                    <a:lstStyle/>
                    <a:p>
                      <a:r>
                        <a:rPr lang="en-US" dirty="0" err="1">
                          <a:solidFill>
                            <a:srgbClr val="595959"/>
                          </a:solidFill>
                        </a:rPr>
                        <a:t>StudentEducationOrganizationResponsibilityAssociation</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306750862"/>
                  </a:ext>
                </a:extLst>
              </a:tr>
              <a:tr h="370840">
                <a:tc>
                  <a:txBody>
                    <a:bodyPr/>
                    <a:lstStyle/>
                    <a:p>
                      <a:r>
                        <a:rPr lang="en-US" dirty="0" err="1">
                          <a:solidFill>
                            <a:srgbClr val="595959"/>
                          </a:solidFill>
                        </a:rPr>
                        <a:t>BudgetExt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126871665"/>
                  </a:ext>
                </a:extLst>
              </a:tr>
              <a:tr h="370840">
                <a:tc>
                  <a:txBody>
                    <a:bodyPr/>
                    <a:lstStyle/>
                    <a:p>
                      <a:r>
                        <a:rPr lang="en-US" dirty="0">
                          <a:solidFill>
                            <a:srgbClr val="595959"/>
                          </a:solidFill>
                        </a:rPr>
                        <a:t>PayrollExt</a:t>
                      </a: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800568887"/>
                  </a:ext>
                </a:extLst>
              </a:tr>
              <a:tr h="370840">
                <a:tc>
                  <a:txBody>
                    <a:bodyPr/>
                    <a:lstStyle/>
                    <a:p>
                      <a:r>
                        <a:rPr lang="en-US" dirty="0" err="1">
                          <a:solidFill>
                            <a:srgbClr val="595959"/>
                          </a:solidFill>
                        </a:rPr>
                        <a:t>ReportingPeriodExt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1740232473"/>
                  </a:ext>
                </a:extLst>
              </a:tr>
              <a:tr h="370840">
                <a:tc>
                  <a:txBody>
                    <a:bodyPr/>
                    <a:lstStyle/>
                    <a:p>
                      <a:r>
                        <a:rPr lang="en-US" dirty="0" err="1">
                          <a:solidFill>
                            <a:srgbClr val="595959"/>
                          </a:solidFill>
                        </a:rPr>
                        <a:t>StaffTypeSet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51789248"/>
                  </a:ext>
                </a:extLst>
              </a:tr>
            </a:tbl>
          </a:graphicData>
        </a:graphic>
      </p:graphicFrame>
      <p:sp>
        <p:nvSpPr>
          <p:cNvPr id="4" name="Slide Number Placeholder 3">
            <a:extLst>
              <a:ext uri="{FF2B5EF4-FFF2-40B4-BE49-F238E27FC236}">
                <a16:creationId xmlns:a16="http://schemas.microsoft.com/office/drawing/2014/main" id="{FB09C84E-1B0E-C8E3-4FD2-2A8981DB7DBE}"/>
              </a:ext>
            </a:extLst>
          </p:cNvPr>
          <p:cNvSpPr>
            <a:spLocks noGrp="1"/>
          </p:cNvSpPr>
          <p:nvPr>
            <p:ph type="sldNum" sz="quarter" idx="4"/>
          </p:nvPr>
        </p:nvSpPr>
        <p:spPr/>
        <p:txBody>
          <a:bodyPr/>
          <a:lstStyle/>
          <a:p>
            <a:fld id="{69C126A4-BD19-47E2-8A0E-0DE1B9D8C925}" type="slidenum">
              <a:rPr lang="en-US" smtClean="0"/>
              <a:pPr/>
              <a:t>20</a:t>
            </a:fld>
            <a:endParaRPr lang="en-US" dirty="0"/>
          </a:p>
        </p:txBody>
      </p:sp>
    </p:spTree>
    <p:extLst>
      <p:ext uri="{BB962C8B-B14F-4D97-AF65-F5344CB8AC3E}">
        <p14:creationId xmlns:p14="http://schemas.microsoft.com/office/powerpoint/2010/main" val="2162698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Entity with BeginDate Data Element </a:t>
            </a:r>
            <a:r>
              <a:rPr lang="en-US" dirty="0">
                <a:solidFill>
                  <a:schemeClr val="bg1"/>
                </a:solidFill>
              </a:rPr>
              <a:t>1</a:t>
            </a:r>
            <a:r>
              <a:rPr lang="en-US" dirty="0"/>
              <a:t> </a:t>
            </a:r>
          </a:p>
        </p:txBody>
      </p:sp>
      <p:graphicFrame>
        <p:nvGraphicFramePr>
          <p:cNvPr id="3" name="Table 4">
            <a:extLst>
              <a:ext uri="{FF2B5EF4-FFF2-40B4-BE49-F238E27FC236}">
                <a16:creationId xmlns:a16="http://schemas.microsoft.com/office/drawing/2014/main" id="{C7207DAC-16B9-4909-9725-4F14BBCD98BA}"/>
              </a:ext>
            </a:extLst>
          </p:cNvPr>
          <p:cNvGraphicFramePr>
            <a:graphicFrameLocks noGrp="1"/>
          </p:cNvGraphicFramePr>
          <p:nvPr>
            <p:extLst>
              <p:ext uri="{D42A27DB-BD31-4B8C-83A1-F6EECF244321}">
                <p14:modId xmlns:p14="http://schemas.microsoft.com/office/powerpoint/2010/main" val="2930965099"/>
              </p:ext>
            </p:extLst>
          </p:nvPr>
        </p:nvGraphicFramePr>
        <p:xfrm>
          <a:off x="289047" y="932180"/>
          <a:ext cx="5631269" cy="4790440"/>
        </p:xfrm>
        <a:graphic>
          <a:graphicData uri="http://schemas.openxmlformats.org/drawingml/2006/table">
            <a:tbl>
              <a:tblPr firstRow="1" bandRow="1">
                <a:tableStyleId>{5C22544A-7EE6-4342-B048-85BDC9FD1C3A}</a:tableStyleId>
              </a:tblPr>
              <a:tblGrid>
                <a:gridCol w="2958978">
                  <a:extLst>
                    <a:ext uri="{9D8B030D-6E8A-4147-A177-3AD203B41FA5}">
                      <a16:colId xmlns:a16="http://schemas.microsoft.com/office/drawing/2014/main" val="813539181"/>
                    </a:ext>
                  </a:extLst>
                </a:gridCol>
                <a:gridCol w="1304925">
                  <a:extLst>
                    <a:ext uri="{9D8B030D-6E8A-4147-A177-3AD203B41FA5}">
                      <a16:colId xmlns:a16="http://schemas.microsoft.com/office/drawing/2014/main" val="3087470693"/>
                    </a:ext>
                  </a:extLst>
                </a:gridCol>
                <a:gridCol w="1367366">
                  <a:extLst>
                    <a:ext uri="{9D8B030D-6E8A-4147-A177-3AD203B41FA5}">
                      <a16:colId xmlns:a16="http://schemas.microsoft.com/office/drawing/2014/main" val="2113187533"/>
                    </a:ext>
                  </a:extLst>
                </a:gridCol>
              </a:tblGrid>
              <a:tr h="370840">
                <a:tc>
                  <a:txBody>
                    <a:bodyPr/>
                    <a:lstStyle/>
                    <a:p>
                      <a:endParaRPr lang="en-US" dirty="0"/>
                    </a:p>
                  </a:txBody>
                  <a:tcPr/>
                </a:tc>
                <a:tc>
                  <a:txBody>
                    <a:bodyPr/>
                    <a:lstStyle/>
                    <a:p>
                      <a:pPr algn="ctr"/>
                      <a:r>
                        <a:rPr lang="en-US" dirty="0"/>
                        <a:t>Current School </a:t>
                      </a:r>
                    </a:p>
                    <a:p>
                      <a:pPr algn="ctr"/>
                      <a:r>
                        <a:rPr lang="en-US" dirty="0"/>
                        <a:t>Year Only</a:t>
                      </a:r>
                    </a:p>
                  </a:txBody>
                  <a:tcPr/>
                </a:tc>
                <a:tc>
                  <a:txBody>
                    <a:bodyPr/>
                    <a:lstStyle/>
                    <a:p>
                      <a:pPr algn="ctr" rtl="0" fontAlgn="base"/>
                      <a:r>
                        <a:rPr lang="en-US" sz="1800" b="1" i="0" kern="1200">
                          <a:solidFill>
                            <a:schemeClr val="lt1"/>
                          </a:solidFill>
                          <a:effectLst/>
                          <a:latin typeface="+mn-lt"/>
                          <a:ea typeface="+mn-ea"/>
                          <a:cs typeface="+mn-cs"/>
                        </a:rPr>
                        <a:t>Current or </a:t>
                      </a:r>
                    </a:p>
                    <a:p>
                      <a:pPr algn="ctr" rtl="0" fontAlgn="base"/>
                      <a:r>
                        <a:rPr lang="en-US" sz="1800" b="1" i="0" kern="1200">
                          <a:solidFill>
                            <a:schemeClr val="lt1"/>
                          </a:solidFill>
                          <a:effectLst/>
                          <a:latin typeface="+mn-lt"/>
                          <a:ea typeface="+mn-ea"/>
                          <a:cs typeface="+mn-cs"/>
                        </a:rPr>
                        <a:t>Prior​</a:t>
                      </a:r>
                    </a:p>
                    <a:p>
                      <a:pPr algn="ctr" rtl="0" fontAlgn="base"/>
                      <a:r>
                        <a:rPr lang="en-US" sz="1800" b="1" i="0" kern="1200">
                          <a:solidFill>
                            <a:schemeClr val="lt1"/>
                          </a:solidFill>
                          <a:effectLst/>
                          <a:latin typeface="+mn-lt"/>
                          <a:ea typeface="+mn-ea"/>
                          <a:cs typeface="+mn-cs"/>
                        </a:rPr>
                        <a:t> School Year</a:t>
                      </a:r>
                    </a:p>
                  </a:txBody>
                  <a:tcPr/>
                </a:tc>
                <a:extLst>
                  <a:ext uri="{0D108BD9-81ED-4DB2-BD59-A6C34878D82A}">
                    <a16:rowId xmlns:a16="http://schemas.microsoft.com/office/drawing/2014/main" val="1300813908"/>
                  </a:ext>
                </a:extLst>
              </a:tr>
              <a:tr h="370840">
                <a:tc>
                  <a:txBody>
                    <a:bodyPr/>
                    <a:lstStyle/>
                    <a:p>
                      <a:r>
                        <a:rPr lang="en-US" dirty="0" err="1">
                          <a:solidFill>
                            <a:srgbClr val="595959"/>
                          </a:solidFill>
                        </a:rPr>
                        <a:t>ParaprofessionalCertificationSet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1511694714"/>
                  </a:ext>
                </a:extLst>
              </a:tr>
              <a:tr h="370840">
                <a:tc>
                  <a:txBody>
                    <a:bodyPr/>
                    <a:lstStyle/>
                    <a:p>
                      <a:r>
                        <a:rPr lang="en-US" dirty="0">
                          <a:solidFill>
                            <a:srgbClr val="595959"/>
                          </a:solidFill>
                        </a:rPr>
                        <a:t>StaffEducationOrganizationAssignmentAssociation</a:t>
                      </a: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858981424"/>
                  </a:ext>
                </a:extLst>
              </a:tr>
              <a:tr h="370840">
                <a:tc>
                  <a:txBody>
                    <a:bodyPr/>
                    <a:lstStyle/>
                    <a:p>
                      <a:r>
                        <a:rPr lang="en-US" dirty="0">
                          <a:solidFill>
                            <a:srgbClr val="595959"/>
                          </a:solidFill>
                        </a:rPr>
                        <a:t>StaffServiceSet</a:t>
                      </a:r>
                    </a:p>
                  </a:txBody>
                  <a:tcPr/>
                </a:tc>
                <a:tc>
                  <a:txBody>
                    <a:bodyPr/>
                    <a:lstStyle/>
                    <a:p>
                      <a:pPr algn="ctr"/>
                      <a:endParaRPr lang="en-US">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042471256"/>
                  </a:ext>
                </a:extLst>
              </a:tr>
              <a:tr h="370840">
                <a:tc>
                  <a:txBody>
                    <a:bodyPr/>
                    <a:lstStyle/>
                    <a:p>
                      <a:r>
                        <a:rPr lang="en-US" dirty="0" err="1">
                          <a:solidFill>
                            <a:srgbClr val="595959"/>
                          </a:solidFill>
                        </a:rPr>
                        <a:t>AuxiliaryRoleIdSet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306750862"/>
                  </a:ext>
                </a:extLst>
              </a:tr>
              <a:tr h="370840">
                <a:tc>
                  <a:txBody>
                    <a:bodyPr/>
                    <a:lstStyle/>
                    <a:p>
                      <a:r>
                        <a:rPr lang="en-US" dirty="0" err="1">
                          <a:solidFill>
                            <a:srgbClr val="595959"/>
                          </a:solidFill>
                        </a:rPr>
                        <a:t>EmploymentPeriod</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126871665"/>
                  </a:ext>
                </a:extLst>
              </a:tr>
              <a:tr h="370840">
                <a:tc>
                  <a:txBody>
                    <a:bodyPr/>
                    <a:lstStyle/>
                    <a:p>
                      <a:r>
                        <a:rPr lang="en-US" dirty="0" err="1">
                          <a:solidFill>
                            <a:srgbClr val="595959"/>
                          </a:solidFill>
                        </a:rPr>
                        <a:t>StaffCohortAssociation</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800568887"/>
                  </a:ext>
                </a:extLst>
              </a:tr>
              <a:tr h="370840">
                <a:tc>
                  <a:txBody>
                    <a:bodyPr/>
                    <a:lstStyle/>
                    <a:p>
                      <a:r>
                        <a:rPr lang="en-US" dirty="0" err="1">
                          <a:solidFill>
                            <a:srgbClr val="595959"/>
                          </a:solidFill>
                        </a:rPr>
                        <a:t>StudentCohortAssociation</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1740232473"/>
                  </a:ext>
                </a:extLst>
              </a:tr>
              <a:tr h="370840">
                <a:tc>
                  <a:txBody>
                    <a:bodyPr/>
                    <a:lstStyle/>
                    <a:p>
                      <a:r>
                        <a:rPr lang="en-US" dirty="0" err="1">
                          <a:solidFill>
                            <a:srgbClr val="595959"/>
                          </a:solidFill>
                        </a:rPr>
                        <a:t>StudentCensusBlockGroupSet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251789248"/>
                  </a:ext>
                </a:extLst>
              </a:tr>
              <a:tr h="370840">
                <a:tc>
                  <a:txBody>
                    <a:bodyPr/>
                    <a:lstStyle/>
                    <a:p>
                      <a:r>
                        <a:rPr lang="en-US" dirty="0" err="1">
                          <a:solidFill>
                            <a:srgbClr val="595959"/>
                          </a:solidFill>
                        </a:rPr>
                        <a:t>CrisisEventSet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2728104702"/>
                  </a:ext>
                </a:extLst>
              </a:tr>
            </a:tbl>
          </a:graphicData>
        </a:graphic>
      </p:graphicFrame>
      <p:graphicFrame>
        <p:nvGraphicFramePr>
          <p:cNvPr id="7" name="Table 4">
            <a:extLst>
              <a:ext uri="{FF2B5EF4-FFF2-40B4-BE49-F238E27FC236}">
                <a16:creationId xmlns:a16="http://schemas.microsoft.com/office/drawing/2014/main" id="{D7D6B02F-45BD-48C3-9A8B-8E8CCAC86BFA}"/>
              </a:ext>
            </a:extLst>
          </p:cNvPr>
          <p:cNvGraphicFramePr>
            <a:graphicFrameLocks noGrp="1"/>
          </p:cNvGraphicFramePr>
          <p:nvPr>
            <p:extLst>
              <p:ext uri="{D42A27DB-BD31-4B8C-83A1-F6EECF244321}">
                <p14:modId xmlns:p14="http://schemas.microsoft.com/office/powerpoint/2010/main" val="1589376130"/>
              </p:ext>
            </p:extLst>
          </p:nvPr>
        </p:nvGraphicFramePr>
        <p:xfrm>
          <a:off x="6420153" y="932180"/>
          <a:ext cx="5630333" cy="4622800"/>
        </p:xfrm>
        <a:graphic>
          <a:graphicData uri="http://schemas.openxmlformats.org/drawingml/2006/table">
            <a:tbl>
              <a:tblPr firstRow="1" bandRow="1">
                <a:tableStyleId>{5C22544A-7EE6-4342-B048-85BDC9FD1C3A}</a:tableStyleId>
              </a:tblPr>
              <a:tblGrid>
                <a:gridCol w="3057222">
                  <a:extLst>
                    <a:ext uri="{9D8B030D-6E8A-4147-A177-3AD203B41FA5}">
                      <a16:colId xmlns:a16="http://schemas.microsoft.com/office/drawing/2014/main" val="813539181"/>
                    </a:ext>
                  </a:extLst>
                </a:gridCol>
                <a:gridCol w="1200150">
                  <a:extLst>
                    <a:ext uri="{9D8B030D-6E8A-4147-A177-3AD203B41FA5}">
                      <a16:colId xmlns:a16="http://schemas.microsoft.com/office/drawing/2014/main" val="3087470693"/>
                    </a:ext>
                  </a:extLst>
                </a:gridCol>
                <a:gridCol w="1372961">
                  <a:extLst>
                    <a:ext uri="{9D8B030D-6E8A-4147-A177-3AD203B41FA5}">
                      <a16:colId xmlns:a16="http://schemas.microsoft.com/office/drawing/2014/main" val="2113187533"/>
                    </a:ext>
                  </a:extLst>
                </a:gridCol>
              </a:tblGrid>
              <a:tr h="370840">
                <a:tc>
                  <a:txBody>
                    <a:bodyPr/>
                    <a:lstStyle/>
                    <a:p>
                      <a:endParaRPr lang="en-US"/>
                    </a:p>
                  </a:txBody>
                  <a:tcPr/>
                </a:tc>
                <a:tc>
                  <a:txBody>
                    <a:bodyPr/>
                    <a:lstStyle/>
                    <a:p>
                      <a:pPr algn="ctr"/>
                      <a:r>
                        <a:rPr lang="en-US"/>
                        <a:t>Current School Year Only</a:t>
                      </a:r>
                    </a:p>
                  </a:txBody>
                  <a:tcPr/>
                </a:tc>
                <a:tc>
                  <a:txBody>
                    <a:bodyPr/>
                    <a:lstStyle/>
                    <a:p>
                      <a:pPr algn="ctr" rtl="0" fontAlgn="base"/>
                      <a:r>
                        <a:rPr lang="en-US" sz="1800" b="1" i="0" kern="1200">
                          <a:solidFill>
                            <a:schemeClr val="lt1"/>
                          </a:solidFill>
                          <a:effectLst/>
                          <a:latin typeface="+mn-lt"/>
                          <a:ea typeface="+mn-ea"/>
                          <a:cs typeface="+mn-cs"/>
                        </a:rPr>
                        <a:t>Current or </a:t>
                      </a:r>
                    </a:p>
                    <a:p>
                      <a:pPr algn="ctr" rtl="0" fontAlgn="base"/>
                      <a:r>
                        <a:rPr lang="en-US" sz="1800" b="1" i="0" kern="1200">
                          <a:solidFill>
                            <a:schemeClr val="lt1"/>
                          </a:solidFill>
                          <a:effectLst/>
                          <a:latin typeface="+mn-lt"/>
                          <a:ea typeface="+mn-ea"/>
                          <a:cs typeface="+mn-cs"/>
                        </a:rPr>
                        <a:t>Prior​</a:t>
                      </a:r>
                    </a:p>
                    <a:p>
                      <a:pPr algn="ctr" rtl="0" fontAlgn="base"/>
                      <a:r>
                        <a:rPr lang="en-US" sz="1800" b="1" i="0" kern="1200">
                          <a:solidFill>
                            <a:schemeClr val="lt1"/>
                          </a:solidFill>
                          <a:effectLst/>
                          <a:latin typeface="+mn-lt"/>
                          <a:ea typeface="+mn-ea"/>
                          <a:cs typeface="+mn-cs"/>
                        </a:rPr>
                        <a:t> School Year</a:t>
                      </a:r>
                    </a:p>
                  </a:txBody>
                  <a:tcPr/>
                </a:tc>
                <a:extLst>
                  <a:ext uri="{0D108BD9-81ED-4DB2-BD59-A6C34878D82A}">
                    <a16:rowId xmlns:a16="http://schemas.microsoft.com/office/drawing/2014/main" val="1300813908"/>
                  </a:ext>
                </a:extLst>
              </a:tr>
              <a:tr h="370840">
                <a:tc>
                  <a:txBody>
                    <a:bodyPr/>
                    <a:lstStyle/>
                    <a:p>
                      <a:r>
                        <a:rPr lang="en-US" dirty="0" err="1">
                          <a:solidFill>
                            <a:srgbClr val="595959"/>
                          </a:solidFill>
                        </a:rPr>
                        <a:t>EmergentBilingualSet</a:t>
                      </a:r>
                      <a:endParaRPr lang="en-US" dirty="0">
                        <a:solidFill>
                          <a:srgbClr val="595959"/>
                        </a:solidFill>
                      </a:endParaRPr>
                    </a:p>
                  </a:txBody>
                  <a:tcPr/>
                </a:tc>
                <a:tc>
                  <a:txBody>
                    <a:bodyPr/>
                    <a:lstStyle/>
                    <a:p>
                      <a:pPr algn="ctr"/>
                      <a:endParaRPr lang="en-US">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1511694714"/>
                  </a:ext>
                </a:extLst>
              </a:tr>
              <a:tr h="370840">
                <a:tc>
                  <a:txBody>
                    <a:bodyPr/>
                    <a:lstStyle/>
                    <a:p>
                      <a:r>
                        <a:rPr lang="en-US" dirty="0" err="1">
                          <a:solidFill>
                            <a:srgbClr val="595959"/>
                          </a:solidFill>
                        </a:rPr>
                        <a:t>TruancySet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2858981424"/>
                  </a:ext>
                </a:extLst>
              </a:tr>
              <a:tr h="370840">
                <a:tc>
                  <a:txBody>
                    <a:bodyPr/>
                    <a:lstStyle/>
                    <a:p>
                      <a:r>
                        <a:rPr lang="en-US" dirty="0" err="1">
                          <a:solidFill>
                            <a:srgbClr val="595959"/>
                          </a:solidFill>
                        </a:rPr>
                        <a:t>DyslexiaServicesSet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2042471256"/>
                  </a:ext>
                </a:extLst>
              </a:tr>
              <a:tr h="370840">
                <a:tc>
                  <a:txBody>
                    <a:bodyPr/>
                    <a:lstStyle/>
                    <a:p>
                      <a:r>
                        <a:rPr lang="en-US" dirty="0" err="1">
                          <a:solidFill>
                            <a:srgbClr val="595959"/>
                          </a:solidFill>
                        </a:rPr>
                        <a:t>EconomicDisadvantageSet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306750862"/>
                  </a:ext>
                </a:extLst>
              </a:tr>
              <a:tr h="370840">
                <a:tc>
                  <a:txBody>
                    <a:bodyPr/>
                    <a:lstStyle/>
                    <a:p>
                      <a:r>
                        <a:rPr lang="en-US" dirty="0" err="1">
                          <a:solidFill>
                            <a:srgbClr val="595959"/>
                          </a:solidFill>
                        </a:rPr>
                        <a:t>FosterCareTypeSet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126871665"/>
                  </a:ext>
                </a:extLst>
              </a:tr>
              <a:tr h="370840">
                <a:tc>
                  <a:txBody>
                    <a:bodyPr/>
                    <a:lstStyle/>
                    <a:p>
                      <a:r>
                        <a:rPr lang="en-US" dirty="0" err="1">
                          <a:solidFill>
                            <a:srgbClr val="595959"/>
                          </a:solidFill>
                        </a:rPr>
                        <a:t>HomelessStatusSet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800568887"/>
                  </a:ext>
                </a:extLst>
              </a:tr>
              <a:tr h="370840">
                <a:tc>
                  <a:txBody>
                    <a:bodyPr/>
                    <a:lstStyle/>
                    <a:p>
                      <a:r>
                        <a:rPr lang="en-US" dirty="0" err="1">
                          <a:solidFill>
                            <a:srgbClr val="595959"/>
                          </a:solidFill>
                        </a:rPr>
                        <a:t>UnaccompaniedYouthSet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1740232473"/>
                  </a:ext>
                </a:extLst>
              </a:tr>
              <a:tr h="370840">
                <a:tc>
                  <a:txBody>
                    <a:bodyPr/>
                    <a:lstStyle/>
                    <a:p>
                      <a:r>
                        <a:rPr lang="en-US" dirty="0" err="1">
                          <a:solidFill>
                            <a:srgbClr val="595959"/>
                          </a:solidFill>
                        </a:rPr>
                        <a:t>UnschooledAsyleeRefugeeSet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51789248"/>
                  </a:ext>
                </a:extLst>
              </a:tr>
              <a:tr h="370840">
                <a:tc>
                  <a:txBody>
                    <a:bodyPr/>
                    <a:lstStyle/>
                    <a:p>
                      <a:r>
                        <a:rPr lang="en-US" dirty="0" err="1">
                          <a:solidFill>
                            <a:srgbClr val="595959"/>
                          </a:solidFill>
                        </a:rPr>
                        <a:t>EarlyReadingIndicatorSet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2205631161"/>
                  </a:ext>
                </a:extLst>
              </a:tr>
              <a:tr h="370840">
                <a:tc>
                  <a:txBody>
                    <a:bodyPr/>
                    <a:lstStyle/>
                    <a:p>
                      <a:r>
                        <a:rPr lang="en-US" dirty="0" err="1">
                          <a:solidFill>
                            <a:srgbClr val="595959"/>
                          </a:solidFill>
                        </a:rPr>
                        <a:t>MilitaryConnectedStudentSet</a:t>
                      </a:r>
                      <a:endParaRPr lang="en-US" dirty="0">
                        <a:solidFill>
                          <a:srgbClr val="595959"/>
                        </a:solidFill>
                      </a:endParaRP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2255684605"/>
                  </a:ext>
                </a:extLst>
              </a:tr>
            </a:tbl>
          </a:graphicData>
        </a:graphic>
      </p:graphicFrame>
      <p:sp>
        <p:nvSpPr>
          <p:cNvPr id="4" name="Slide Number Placeholder 3">
            <a:extLst>
              <a:ext uri="{FF2B5EF4-FFF2-40B4-BE49-F238E27FC236}">
                <a16:creationId xmlns:a16="http://schemas.microsoft.com/office/drawing/2014/main" id="{B19D598F-6C5E-EF25-05D1-E8610C81D65E}"/>
              </a:ext>
            </a:extLst>
          </p:cNvPr>
          <p:cNvSpPr>
            <a:spLocks noGrp="1"/>
          </p:cNvSpPr>
          <p:nvPr>
            <p:ph type="sldNum" sz="quarter" idx="4"/>
          </p:nvPr>
        </p:nvSpPr>
        <p:spPr/>
        <p:txBody>
          <a:bodyPr/>
          <a:lstStyle/>
          <a:p>
            <a:fld id="{69C126A4-BD19-47E2-8A0E-0DE1B9D8C925}" type="slidenum">
              <a:rPr lang="en-US" smtClean="0"/>
              <a:pPr/>
              <a:t>21</a:t>
            </a:fld>
            <a:endParaRPr lang="en-US" dirty="0"/>
          </a:p>
        </p:txBody>
      </p:sp>
    </p:spTree>
    <p:extLst>
      <p:ext uri="{BB962C8B-B14F-4D97-AF65-F5344CB8AC3E}">
        <p14:creationId xmlns:p14="http://schemas.microsoft.com/office/powerpoint/2010/main" val="411741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875-0311-4024-88FA-D51B396087F0}"/>
              </a:ext>
            </a:extLst>
          </p:cNvPr>
          <p:cNvSpPr>
            <a:spLocks noGrp="1"/>
          </p:cNvSpPr>
          <p:nvPr>
            <p:ph type="title"/>
          </p:nvPr>
        </p:nvSpPr>
        <p:spPr>
          <a:xfrm>
            <a:off x="289047" y="153230"/>
            <a:ext cx="11121657" cy="751350"/>
          </a:xfrm>
        </p:spPr>
        <p:txBody>
          <a:bodyPr>
            <a:normAutofit/>
          </a:bodyPr>
          <a:lstStyle/>
          <a:p>
            <a:r>
              <a:rPr lang="en-US" dirty="0"/>
              <a:t>Entity with BeginDate Data Element </a:t>
            </a:r>
            <a:r>
              <a:rPr lang="en-US" dirty="0">
                <a:solidFill>
                  <a:schemeClr val="bg1"/>
                </a:solidFill>
              </a:rPr>
              <a:t>2</a:t>
            </a:r>
            <a:r>
              <a:rPr lang="en-US" dirty="0"/>
              <a:t> </a:t>
            </a:r>
          </a:p>
        </p:txBody>
      </p:sp>
      <p:graphicFrame>
        <p:nvGraphicFramePr>
          <p:cNvPr id="3" name="Table 4">
            <a:extLst>
              <a:ext uri="{FF2B5EF4-FFF2-40B4-BE49-F238E27FC236}">
                <a16:creationId xmlns:a16="http://schemas.microsoft.com/office/drawing/2014/main" id="{C7207DAC-16B9-4909-9725-4F14BBCD98BA}"/>
              </a:ext>
            </a:extLst>
          </p:cNvPr>
          <p:cNvGraphicFramePr>
            <a:graphicFrameLocks noGrp="1"/>
          </p:cNvGraphicFramePr>
          <p:nvPr>
            <p:extLst>
              <p:ext uri="{D42A27DB-BD31-4B8C-83A1-F6EECF244321}">
                <p14:modId xmlns:p14="http://schemas.microsoft.com/office/powerpoint/2010/main" val="74863670"/>
              </p:ext>
            </p:extLst>
          </p:nvPr>
        </p:nvGraphicFramePr>
        <p:xfrm>
          <a:off x="3280365" y="1303020"/>
          <a:ext cx="5631269" cy="3510280"/>
        </p:xfrm>
        <a:graphic>
          <a:graphicData uri="http://schemas.openxmlformats.org/drawingml/2006/table">
            <a:tbl>
              <a:tblPr firstRow="1" bandRow="1">
                <a:tableStyleId>{5C22544A-7EE6-4342-B048-85BDC9FD1C3A}</a:tableStyleId>
              </a:tblPr>
              <a:tblGrid>
                <a:gridCol w="2958978">
                  <a:extLst>
                    <a:ext uri="{9D8B030D-6E8A-4147-A177-3AD203B41FA5}">
                      <a16:colId xmlns:a16="http://schemas.microsoft.com/office/drawing/2014/main" val="813539181"/>
                    </a:ext>
                  </a:extLst>
                </a:gridCol>
                <a:gridCol w="1304925">
                  <a:extLst>
                    <a:ext uri="{9D8B030D-6E8A-4147-A177-3AD203B41FA5}">
                      <a16:colId xmlns:a16="http://schemas.microsoft.com/office/drawing/2014/main" val="3087470693"/>
                    </a:ext>
                  </a:extLst>
                </a:gridCol>
                <a:gridCol w="1367366">
                  <a:extLst>
                    <a:ext uri="{9D8B030D-6E8A-4147-A177-3AD203B41FA5}">
                      <a16:colId xmlns:a16="http://schemas.microsoft.com/office/drawing/2014/main" val="2113187533"/>
                    </a:ext>
                  </a:extLst>
                </a:gridCol>
              </a:tblGrid>
              <a:tr h="370840">
                <a:tc>
                  <a:txBody>
                    <a:bodyPr/>
                    <a:lstStyle/>
                    <a:p>
                      <a:endParaRPr lang="en-US" dirty="0"/>
                    </a:p>
                  </a:txBody>
                  <a:tcPr/>
                </a:tc>
                <a:tc>
                  <a:txBody>
                    <a:bodyPr/>
                    <a:lstStyle/>
                    <a:p>
                      <a:pPr algn="ctr"/>
                      <a:r>
                        <a:rPr lang="en-US" dirty="0"/>
                        <a:t>Current School </a:t>
                      </a:r>
                    </a:p>
                    <a:p>
                      <a:pPr algn="ctr"/>
                      <a:r>
                        <a:rPr lang="en-US" dirty="0"/>
                        <a:t>Year Only</a:t>
                      </a:r>
                    </a:p>
                  </a:txBody>
                  <a:tcPr/>
                </a:tc>
                <a:tc>
                  <a:txBody>
                    <a:bodyPr/>
                    <a:lstStyle/>
                    <a:p>
                      <a:pPr algn="ctr" rtl="0" fontAlgn="base"/>
                      <a:r>
                        <a:rPr lang="en-US" sz="1800" b="1" i="0" kern="1200">
                          <a:solidFill>
                            <a:schemeClr val="lt1"/>
                          </a:solidFill>
                          <a:effectLst/>
                          <a:latin typeface="+mn-lt"/>
                          <a:ea typeface="+mn-ea"/>
                          <a:cs typeface="+mn-cs"/>
                        </a:rPr>
                        <a:t>Current or </a:t>
                      </a:r>
                    </a:p>
                    <a:p>
                      <a:pPr algn="ctr" rtl="0" fontAlgn="base"/>
                      <a:r>
                        <a:rPr lang="en-US" sz="1800" b="1" i="0" kern="1200">
                          <a:solidFill>
                            <a:schemeClr val="lt1"/>
                          </a:solidFill>
                          <a:effectLst/>
                          <a:latin typeface="+mn-lt"/>
                          <a:ea typeface="+mn-ea"/>
                          <a:cs typeface="+mn-cs"/>
                        </a:rPr>
                        <a:t>Prior​</a:t>
                      </a:r>
                    </a:p>
                    <a:p>
                      <a:pPr algn="ctr" rtl="0" fontAlgn="base"/>
                      <a:r>
                        <a:rPr lang="en-US" sz="1800" b="1" i="0" kern="1200">
                          <a:solidFill>
                            <a:schemeClr val="lt1"/>
                          </a:solidFill>
                          <a:effectLst/>
                          <a:latin typeface="+mn-lt"/>
                          <a:ea typeface="+mn-ea"/>
                          <a:cs typeface="+mn-cs"/>
                        </a:rPr>
                        <a:t> School Year</a:t>
                      </a:r>
                    </a:p>
                  </a:txBody>
                  <a:tcPr/>
                </a:tc>
                <a:extLst>
                  <a:ext uri="{0D108BD9-81ED-4DB2-BD59-A6C34878D82A}">
                    <a16:rowId xmlns:a16="http://schemas.microsoft.com/office/drawing/2014/main" val="1300813908"/>
                  </a:ext>
                </a:extLst>
              </a:tr>
              <a:tr h="370840">
                <a:tc>
                  <a:txBody>
                    <a:bodyPr/>
                    <a:lstStyle/>
                    <a:p>
                      <a:r>
                        <a:rPr lang="en-US" dirty="0" err="1">
                          <a:solidFill>
                            <a:srgbClr val="595959"/>
                          </a:solidFill>
                        </a:rPr>
                        <a:t>DyslexiaRiskSet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1511694714"/>
                  </a:ext>
                </a:extLst>
              </a:tr>
              <a:tr h="370840">
                <a:tc>
                  <a:txBody>
                    <a:bodyPr/>
                    <a:lstStyle/>
                    <a:p>
                      <a:r>
                        <a:rPr lang="en-US" dirty="0" err="1">
                          <a:solidFill>
                            <a:srgbClr val="595959"/>
                          </a:solidFill>
                        </a:rPr>
                        <a:t>PKProgramTypeSet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2858981424"/>
                  </a:ext>
                </a:extLst>
              </a:tr>
              <a:tr h="370840">
                <a:tc>
                  <a:txBody>
                    <a:bodyPr/>
                    <a:lstStyle/>
                    <a:p>
                      <a:r>
                        <a:rPr lang="en-US" dirty="0" err="1">
                          <a:solidFill>
                            <a:srgbClr val="595959"/>
                          </a:solidFill>
                        </a:rPr>
                        <a:t>PKFundingSourceSet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2042471256"/>
                  </a:ext>
                </a:extLst>
              </a:tr>
              <a:tr h="370840">
                <a:tc>
                  <a:txBody>
                    <a:bodyPr/>
                    <a:lstStyle/>
                    <a:p>
                      <a:r>
                        <a:rPr lang="en-US" dirty="0">
                          <a:solidFill>
                            <a:srgbClr val="595959"/>
                          </a:solidFill>
                        </a:rPr>
                        <a:t>StudentCharacteristic</a:t>
                      </a:r>
                    </a:p>
                  </a:txBody>
                  <a:tcPr/>
                </a:tc>
                <a:tc>
                  <a:txBody>
                    <a:bodyPr/>
                    <a:lstStyle/>
                    <a:p>
                      <a:pPr algn="ctr"/>
                      <a:endParaRPr lang="en-US" dirty="0">
                        <a:solidFill>
                          <a:srgbClr val="595959"/>
                        </a:solidFill>
                      </a:endParaRPr>
                    </a:p>
                  </a:txBody>
                  <a:tcPr/>
                </a:tc>
                <a:tc>
                  <a:txBody>
                    <a:bodyPr/>
                    <a:lstStyle/>
                    <a:p>
                      <a:pPr algn="ctr"/>
                      <a:r>
                        <a:rPr lang="en-US" dirty="0">
                          <a:solidFill>
                            <a:srgbClr val="595959"/>
                          </a:solidFill>
                        </a:rPr>
                        <a:t>X</a:t>
                      </a:r>
                    </a:p>
                  </a:txBody>
                  <a:tcPr/>
                </a:tc>
                <a:extLst>
                  <a:ext uri="{0D108BD9-81ED-4DB2-BD59-A6C34878D82A}">
                    <a16:rowId xmlns:a16="http://schemas.microsoft.com/office/drawing/2014/main" val="306750862"/>
                  </a:ext>
                </a:extLst>
              </a:tr>
              <a:tr h="370840">
                <a:tc>
                  <a:txBody>
                    <a:bodyPr/>
                    <a:lstStyle/>
                    <a:p>
                      <a:r>
                        <a:rPr lang="en-US" dirty="0" err="1">
                          <a:solidFill>
                            <a:srgbClr val="595959"/>
                          </a:solidFill>
                        </a:rPr>
                        <a:t>SectionSet</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a:solidFill>
                          <a:srgbClr val="595959"/>
                        </a:solidFill>
                      </a:endParaRPr>
                    </a:p>
                  </a:txBody>
                  <a:tcPr/>
                </a:tc>
                <a:extLst>
                  <a:ext uri="{0D108BD9-81ED-4DB2-BD59-A6C34878D82A}">
                    <a16:rowId xmlns:a16="http://schemas.microsoft.com/office/drawing/2014/main" val="126871665"/>
                  </a:ext>
                </a:extLst>
              </a:tr>
              <a:tr h="370840">
                <a:tc>
                  <a:txBody>
                    <a:bodyPr/>
                    <a:lstStyle/>
                    <a:p>
                      <a:r>
                        <a:rPr lang="en-US" dirty="0">
                          <a:solidFill>
                            <a:srgbClr val="595959"/>
                          </a:solidFill>
                        </a:rPr>
                        <a:t>StaffSectionAssociation</a:t>
                      </a: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800568887"/>
                  </a:ext>
                </a:extLst>
              </a:tr>
              <a:tr h="370840">
                <a:tc>
                  <a:txBody>
                    <a:bodyPr/>
                    <a:lstStyle/>
                    <a:p>
                      <a:r>
                        <a:rPr lang="en-US" dirty="0" err="1">
                          <a:solidFill>
                            <a:srgbClr val="595959"/>
                          </a:solidFill>
                        </a:rPr>
                        <a:t>StudentSectionAssociation</a:t>
                      </a:r>
                      <a:endParaRPr lang="en-US" dirty="0">
                        <a:solidFill>
                          <a:srgbClr val="595959"/>
                        </a:solidFill>
                      </a:endParaRPr>
                    </a:p>
                  </a:txBody>
                  <a:tcPr/>
                </a:tc>
                <a:tc>
                  <a:txBody>
                    <a:bodyPr/>
                    <a:lstStyle/>
                    <a:p>
                      <a:pPr algn="ctr"/>
                      <a:r>
                        <a:rPr lang="en-US" dirty="0">
                          <a:solidFill>
                            <a:srgbClr val="595959"/>
                          </a:solidFill>
                        </a:rPr>
                        <a:t>X</a:t>
                      </a:r>
                    </a:p>
                  </a:txBody>
                  <a:tcPr/>
                </a:tc>
                <a:tc>
                  <a:txBody>
                    <a:bodyPr/>
                    <a:lstStyle/>
                    <a:p>
                      <a:pPr algn="ctr"/>
                      <a:endParaRPr lang="en-US" dirty="0">
                        <a:solidFill>
                          <a:srgbClr val="595959"/>
                        </a:solidFill>
                      </a:endParaRPr>
                    </a:p>
                  </a:txBody>
                  <a:tcPr/>
                </a:tc>
                <a:extLst>
                  <a:ext uri="{0D108BD9-81ED-4DB2-BD59-A6C34878D82A}">
                    <a16:rowId xmlns:a16="http://schemas.microsoft.com/office/drawing/2014/main" val="1740232473"/>
                  </a:ext>
                </a:extLst>
              </a:tr>
            </a:tbl>
          </a:graphicData>
        </a:graphic>
      </p:graphicFrame>
      <p:sp>
        <p:nvSpPr>
          <p:cNvPr id="4" name="Slide Number Placeholder 3">
            <a:extLst>
              <a:ext uri="{FF2B5EF4-FFF2-40B4-BE49-F238E27FC236}">
                <a16:creationId xmlns:a16="http://schemas.microsoft.com/office/drawing/2014/main" id="{C95FAC70-5AF9-EC26-8643-44A0745E414B}"/>
              </a:ext>
            </a:extLst>
          </p:cNvPr>
          <p:cNvSpPr>
            <a:spLocks noGrp="1"/>
          </p:cNvSpPr>
          <p:nvPr>
            <p:ph type="sldNum" sz="quarter" idx="4"/>
          </p:nvPr>
        </p:nvSpPr>
        <p:spPr/>
        <p:txBody>
          <a:bodyPr/>
          <a:lstStyle/>
          <a:p>
            <a:fld id="{69C126A4-BD19-47E2-8A0E-0DE1B9D8C925}" type="slidenum">
              <a:rPr lang="en-US" smtClean="0"/>
              <a:pPr/>
              <a:t>22</a:t>
            </a:fld>
            <a:endParaRPr lang="en-US" dirty="0"/>
          </a:p>
        </p:txBody>
      </p:sp>
      <p:sp>
        <p:nvSpPr>
          <p:cNvPr id="8" name="TextBox 7">
            <a:extLst>
              <a:ext uri="{FF2B5EF4-FFF2-40B4-BE49-F238E27FC236}">
                <a16:creationId xmlns:a16="http://schemas.microsoft.com/office/drawing/2014/main" id="{5FE36EAB-AF22-2B0D-ED8D-DA3FE14DC389}"/>
              </a:ext>
            </a:extLst>
          </p:cNvPr>
          <p:cNvSpPr txBox="1"/>
          <p:nvPr/>
        </p:nvSpPr>
        <p:spPr>
          <a:xfrm>
            <a:off x="422986" y="5211740"/>
            <a:ext cx="11346025"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16038"/>
              </a:buClr>
              <a:buSzTx/>
              <a:buFontTx/>
              <a:buNone/>
              <a:tabLst/>
              <a:defRPr/>
            </a:pPr>
            <a:r>
              <a:rPr lang="en-US" sz="2300" dirty="0">
                <a:solidFill>
                  <a:srgbClr val="595959"/>
                </a:solidFill>
                <a:latin typeface="Calibri" panose="020F0502020204030204"/>
              </a:rPr>
              <a:t>Specific BeginDate definitions can be found in the </a:t>
            </a:r>
            <a:r>
              <a:rPr lang="en-US" sz="2300" dirty="0">
                <a:solidFill>
                  <a:srgbClr val="F06039"/>
                </a:solidFill>
                <a:latin typeface="Calibri" panose="020F0502020204030204"/>
                <a:hlinkClick r:id="rId3">
                  <a:extLst>
                    <a:ext uri="{A12FA001-AC4F-418D-AE19-62706E023703}">
                      <ahyp:hlinkClr xmlns:ahyp="http://schemas.microsoft.com/office/drawing/2018/hyperlinkcolor" val="tx"/>
                    </a:ext>
                  </a:extLst>
                </a:hlinkClick>
              </a:rPr>
              <a:t>All Data Elements </a:t>
            </a:r>
            <a:r>
              <a:rPr lang="en-US" sz="2300" dirty="0">
                <a:solidFill>
                  <a:srgbClr val="F16038"/>
                </a:solidFill>
                <a:latin typeface="Calibri" panose="020F0502020204030204"/>
                <a:hlinkClick r:id="rId3">
                  <a:extLst>
                    <a:ext uri="{A12FA001-AC4F-418D-AE19-62706E023703}">
                      <ahyp:hlinkClr xmlns:ahyp="http://schemas.microsoft.com/office/drawing/2018/hyperlinkcolor" val="tx"/>
                    </a:ext>
                  </a:extLst>
                </a:hlinkClick>
              </a:rPr>
              <a:t>Definitions</a:t>
            </a:r>
            <a:r>
              <a:rPr lang="en-US" sz="2300" dirty="0">
                <a:solidFill>
                  <a:srgbClr val="595959"/>
                </a:solidFill>
                <a:latin typeface="Calibri" panose="020F0502020204030204"/>
              </a:rPr>
              <a:t> document.</a:t>
            </a:r>
            <a:endParaRPr kumimoji="0" lang="en-US" sz="2300"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541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Begin and End Dates – PEIMS Example </a:t>
            </a:r>
            <a:r>
              <a:rPr lang="en-US" dirty="0">
                <a:solidFill>
                  <a:schemeClr val="bg1"/>
                </a:solidFill>
                <a:cs typeface="Calibri"/>
              </a:rPr>
              <a:t>1</a:t>
            </a:r>
            <a:endParaRPr lang="en-US" dirty="0"/>
          </a:p>
        </p:txBody>
      </p:sp>
      <p:pic>
        <p:nvPicPr>
          <p:cNvPr id="4" name="Picture 3" descr="Screenshot from the PK Program Type Set common type.">
            <a:extLst>
              <a:ext uri="{FF2B5EF4-FFF2-40B4-BE49-F238E27FC236}">
                <a16:creationId xmlns:a16="http://schemas.microsoft.com/office/drawing/2014/main" id="{430855E9-2871-38BB-E96C-21EC22EFF3DD}"/>
              </a:ext>
            </a:extLst>
          </p:cNvPr>
          <p:cNvPicPr>
            <a:picLocks noChangeAspect="1"/>
          </p:cNvPicPr>
          <p:nvPr/>
        </p:nvPicPr>
        <p:blipFill>
          <a:blip r:embed="rId3"/>
          <a:stretch>
            <a:fillRect/>
          </a:stretch>
        </p:blipFill>
        <p:spPr>
          <a:xfrm>
            <a:off x="1083914" y="1234983"/>
            <a:ext cx="9861183" cy="1022080"/>
          </a:xfrm>
          <a:prstGeom prst="rect">
            <a:avLst/>
          </a:prstGeom>
          <a:ln>
            <a:solidFill>
              <a:schemeClr val="tx1"/>
            </a:solidFill>
          </a:ln>
          <a:effectLst>
            <a:outerShdw blurRad="279400" dist="139700" dir="2700000" algn="ctr" rotWithShape="0">
              <a:srgbClr val="000000">
                <a:alpha val="65000"/>
              </a:srgbClr>
            </a:outerShdw>
          </a:effectLst>
        </p:spPr>
      </p:pic>
      <p:pic>
        <p:nvPicPr>
          <p:cNvPr id="6" name="Picture 5" descr="Screenshot from the student identification and demographics promotion logic.">
            <a:extLst>
              <a:ext uri="{FF2B5EF4-FFF2-40B4-BE49-F238E27FC236}">
                <a16:creationId xmlns:a16="http://schemas.microsoft.com/office/drawing/2014/main" id="{07137965-C497-5B44-0256-F4F84FE7A1DE}"/>
              </a:ext>
            </a:extLst>
          </p:cNvPr>
          <p:cNvPicPr>
            <a:picLocks noChangeAspect="1"/>
          </p:cNvPicPr>
          <p:nvPr/>
        </p:nvPicPr>
        <p:blipFill>
          <a:blip r:embed="rId4"/>
          <a:stretch>
            <a:fillRect/>
          </a:stretch>
        </p:blipFill>
        <p:spPr>
          <a:xfrm>
            <a:off x="1656343" y="2850623"/>
            <a:ext cx="8716324" cy="830126"/>
          </a:xfrm>
          <a:prstGeom prst="rect">
            <a:avLst/>
          </a:prstGeom>
          <a:ln>
            <a:solidFill>
              <a:schemeClr val="tx1"/>
            </a:solidFill>
          </a:ln>
          <a:effectLst>
            <a:outerShdw blurRad="279400" dist="139700" dir="2700000" algn="ctr" rotWithShape="0">
              <a:srgbClr val="000000">
                <a:alpha val="65000"/>
              </a:srgbClr>
            </a:outerShdw>
          </a:effectLst>
        </p:spPr>
      </p:pic>
      <p:sp>
        <p:nvSpPr>
          <p:cNvPr id="7" name="Arrow: Right 6">
            <a:extLst>
              <a:ext uri="{FF2B5EF4-FFF2-40B4-BE49-F238E27FC236}">
                <a16:creationId xmlns:a16="http://schemas.microsoft.com/office/drawing/2014/main" id="{9132974B-D9C9-F85A-B4D6-96C9B54BDA78}"/>
              </a:ext>
              <a:ext uri="{C183D7F6-B498-43B3-948B-1728B52AA6E4}">
                <adec:decorative xmlns:adec="http://schemas.microsoft.com/office/drawing/2017/decorative" val="1"/>
              </a:ext>
            </a:extLst>
          </p:cNvPr>
          <p:cNvSpPr/>
          <p:nvPr/>
        </p:nvSpPr>
        <p:spPr>
          <a:xfrm rot="5400000">
            <a:off x="5710447" y="2306648"/>
            <a:ext cx="608116"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790B64E3-9D86-3144-79FE-904EE3814A0F}"/>
              </a:ext>
            </a:extLst>
          </p:cNvPr>
          <p:cNvSpPr txBox="1">
            <a:spLocks/>
          </p:cNvSpPr>
          <p:nvPr/>
        </p:nvSpPr>
        <p:spPr>
          <a:xfrm>
            <a:off x="323109" y="4395365"/>
            <a:ext cx="11545780" cy="12276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PEIMS Fall Submission: </a:t>
            </a:r>
          </a:p>
          <a:p>
            <a:pPr marL="0" indent="0">
              <a:lnSpc>
                <a:spcPct val="100000"/>
              </a:lnSpc>
              <a:spcBef>
                <a:spcPts val="0"/>
              </a:spcBef>
              <a:buFont typeface="Wingdings" panose="05000000000000000000" pitchFamily="2" charset="2"/>
              <a:buNone/>
            </a:pPr>
            <a:r>
              <a:rPr lang="en-US" sz="1800" dirty="0" err="1">
                <a:solidFill>
                  <a:srgbClr val="595959"/>
                </a:solidFill>
                <a:cs typeface="Calibri"/>
              </a:rPr>
              <a:t>BeginDate</a:t>
            </a:r>
            <a:r>
              <a:rPr lang="en-US" sz="1800" dirty="0">
                <a:solidFill>
                  <a:srgbClr val="0070C0"/>
                </a:solidFill>
                <a:cs typeface="Calibri"/>
              </a:rPr>
              <a:t> </a:t>
            </a:r>
            <a:r>
              <a:rPr lang="en-US" sz="1800" dirty="0">
                <a:solidFill>
                  <a:srgbClr val="D93C10"/>
                </a:solidFill>
                <a:cs typeface="Calibri"/>
              </a:rPr>
              <a:t>(E3010) </a:t>
            </a:r>
            <a:r>
              <a:rPr lang="en-US" sz="1800" dirty="0">
                <a:solidFill>
                  <a:srgbClr val="595959"/>
                </a:solidFill>
                <a:cs typeface="Calibri"/>
              </a:rPr>
              <a:t>and </a:t>
            </a:r>
            <a:r>
              <a:rPr lang="en-US" sz="1800" dirty="0" err="1">
                <a:solidFill>
                  <a:srgbClr val="595959"/>
                </a:solidFill>
                <a:cs typeface="Calibri"/>
              </a:rPr>
              <a:t>EndDate</a:t>
            </a:r>
            <a:r>
              <a:rPr lang="en-US" sz="1800" dirty="0">
                <a:solidFill>
                  <a:srgbClr val="595959"/>
                </a:solidFill>
                <a:cs typeface="Calibri"/>
              </a:rPr>
              <a:t> </a:t>
            </a:r>
            <a:r>
              <a:rPr lang="en-US" sz="1800" dirty="0">
                <a:solidFill>
                  <a:srgbClr val="D93C10"/>
                </a:solidFill>
                <a:cs typeface="Calibri"/>
              </a:rPr>
              <a:t>(E3020) </a:t>
            </a:r>
            <a:r>
              <a:rPr lang="en-US" sz="1800" dirty="0">
                <a:solidFill>
                  <a:srgbClr val="595959"/>
                </a:solidFill>
                <a:cs typeface="Calibri"/>
              </a:rPr>
              <a:t>are used to promote the student’s </a:t>
            </a:r>
            <a:r>
              <a:rPr lang="en-US" sz="1800" dirty="0" err="1">
                <a:solidFill>
                  <a:srgbClr val="595959"/>
                </a:solidFill>
                <a:cs typeface="Calibri"/>
              </a:rPr>
              <a:t>PKProgramType</a:t>
            </a:r>
            <a:r>
              <a:rPr lang="en-US" sz="1800" dirty="0">
                <a:solidFill>
                  <a:srgbClr val="595959"/>
                </a:solidFill>
                <a:cs typeface="Calibri"/>
              </a:rPr>
              <a:t> </a:t>
            </a:r>
            <a:r>
              <a:rPr lang="en-US" sz="1800" dirty="0">
                <a:solidFill>
                  <a:srgbClr val="D93C10"/>
                </a:solidFill>
                <a:cs typeface="Calibri"/>
              </a:rPr>
              <a:t>(E1078) </a:t>
            </a:r>
            <a:r>
              <a:rPr lang="en-US" sz="1800" dirty="0">
                <a:solidFill>
                  <a:srgbClr val="595959"/>
                </a:solidFill>
                <a:cs typeface="Calibri"/>
              </a:rPr>
              <a:t>for PEIMS Fall Submission. The indicator will be promoted based on a </a:t>
            </a:r>
            <a:r>
              <a:rPr lang="en-US" sz="1800" dirty="0" err="1">
                <a:solidFill>
                  <a:srgbClr val="595959"/>
                </a:solidFill>
                <a:cs typeface="Calibri"/>
              </a:rPr>
              <a:t>BeginDate</a:t>
            </a:r>
            <a:r>
              <a:rPr lang="en-US" sz="1800" dirty="0">
                <a:solidFill>
                  <a:srgbClr val="595959"/>
                </a:solidFill>
                <a:cs typeface="Calibri"/>
              </a:rPr>
              <a:t> that is on or before the PEIMS Fall Snapshot date and an </a:t>
            </a:r>
            <a:r>
              <a:rPr lang="en-US" sz="1800" dirty="0" err="1">
                <a:solidFill>
                  <a:srgbClr val="595959"/>
                </a:solidFill>
                <a:cs typeface="Calibri"/>
              </a:rPr>
              <a:t>EndDate</a:t>
            </a:r>
            <a:r>
              <a:rPr lang="en-US" sz="1800" dirty="0">
                <a:solidFill>
                  <a:srgbClr val="595959"/>
                </a:solidFill>
                <a:cs typeface="Calibri"/>
              </a:rPr>
              <a:t> that is either not reported or is after the PEIMS Fall Snapshot date.</a:t>
            </a:r>
          </a:p>
        </p:txBody>
      </p:sp>
      <p:sp>
        <p:nvSpPr>
          <p:cNvPr id="2" name="Slide Number Placeholder 1">
            <a:extLst>
              <a:ext uri="{FF2B5EF4-FFF2-40B4-BE49-F238E27FC236}">
                <a16:creationId xmlns:a16="http://schemas.microsoft.com/office/drawing/2014/main" id="{088366FD-5DE4-C0F1-678C-0F4F749C45D0}"/>
              </a:ext>
            </a:extLst>
          </p:cNvPr>
          <p:cNvSpPr>
            <a:spLocks noGrp="1"/>
          </p:cNvSpPr>
          <p:nvPr>
            <p:ph type="sldNum" sz="quarter" idx="4"/>
          </p:nvPr>
        </p:nvSpPr>
        <p:spPr/>
        <p:txBody>
          <a:bodyPr/>
          <a:lstStyle/>
          <a:p>
            <a:fld id="{69C126A4-BD19-47E2-8A0E-0DE1B9D8C925}" type="slidenum">
              <a:rPr lang="en-US" smtClean="0"/>
              <a:pPr/>
              <a:t>23</a:t>
            </a:fld>
            <a:endParaRPr lang="en-US" dirty="0"/>
          </a:p>
        </p:txBody>
      </p:sp>
    </p:spTree>
    <p:extLst>
      <p:ext uri="{BB962C8B-B14F-4D97-AF65-F5344CB8AC3E}">
        <p14:creationId xmlns:p14="http://schemas.microsoft.com/office/powerpoint/2010/main" val="383822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Begin and End Dates – Core Collection Example </a:t>
            </a:r>
            <a:r>
              <a:rPr lang="en-US" dirty="0">
                <a:solidFill>
                  <a:schemeClr val="bg1"/>
                </a:solidFill>
                <a:cs typeface="Calibri"/>
              </a:rPr>
              <a:t>1</a:t>
            </a:r>
            <a:endParaRPr lang="en-US" dirty="0"/>
          </a:p>
        </p:txBody>
      </p:sp>
      <p:sp>
        <p:nvSpPr>
          <p:cNvPr id="13" name="Arrow: Right 12">
            <a:extLst>
              <a:ext uri="{FF2B5EF4-FFF2-40B4-BE49-F238E27FC236}">
                <a16:creationId xmlns:a16="http://schemas.microsoft.com/office/drawing/2014/main" id="{6E60DF07-89D9-95AC-ACEE-18C9A43A4B0D}"/>
              </a:ext>
              <a:ext uri="{C183D7F6-B498-43B3-948B-1728B52AA6E4}">
                <adec:decorative xmlns:adec="http://schemas.microsoft.com/office/drawing/2017/decorative" val="1"/>
              </a:ext>
            </a:extLst>
          </p:cNvPr>
          <p:cNvSpPr/>
          <p:nvPr/>
        </p:nvSpPr>
        <p:spPr>
          <a:xfrm rot="5400000">
            <a:off x="5830907" y="2670440"/>
            <a:ext cx="471192"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creenshot from the emergent bilingual set common type.">
            <a:extLst>
              <a:ext uri="{FF2B5EF4-FFF2-40B4-BE49-F238E27FC236}">
                <a16:creationId xmlns:a16="http://schemas.microsoft.com/office/drawing/2014/main" id="{FE8C3F0B-B04B-5FB2-A5DD-36443ED89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266" y="936301"/>
            <a:ext cx="7610475" cy="1695450"/>
          </a:xfrm>
          <a:prstGeom prst="rect">
            <a:avLst/>
          </a:prstGeom>
          <a:effectLst>
            <a:outerShdw blurRad="2794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descr="Screenshot from the student identification and demographics promotion logic.">
            <a:extLst>
              <a:ext uri="{FF2B5EF4-FFF2-40B4-BE49-F238E27FC236}">
                <a16:creationId xmlns:a16="http://schemas.microsoft.com/office/drawing/2014/main" id="{D4A97DF5-0B78-323C-34AD-50444E823986}"/>
              </a:ext>
            </a:extLst>
          </p:cNvPr>
          <p:cNvPicPr>
            <a:picLocks noChangeAspect="1"/>
          </p:cNvPicPr>
          <p:nvPr/>
        </p:nvPicPr>
        <p:blipFill>
          <a:blip r:embed="rId4"/>
          <a:stretch>
            <a:fillRect/>
          </a:stretch>
        </p:blipFill>
        <p:spPr>
          <a:xfrm>
            <a:off x="1376028" y="3200642"/>
            <a:ext cx="9380952" cy="1380952"/>
          </a:xfrm>
          <a:prstGeom prst="rect">
            <a:avLst/>
          </a:prstGeom>
          <a:effectLst>
            <a:outerShdw blurRad="279400" dist="139700" dir="2700000" algn="ctr" rotWithShape="0">
              <a:srgbClr val="000000">
                <a:alpha val="65000"/>
              </a:srgbClr>
            </a:outerShdw>
          </a:effectLst>
        </p:spPr>
      </p:pic>
      <p:sp>
        <p:nvSpPr>
          <p:cNvPr id="16" name="Content Placeholder 4">
            <a:extLst>
              <a:ext uri="{FF2B5EF4-FFF2-40B4-BE49-F238E27FC236}">
                <a16:creationId xmlns:a16="http://schemas.microsoft.com/office/drawing/2014/main" id="{9A47D0C7-E83B-6DB0-6B43-89D29FA99147}"/>
              </a:ext>
            </a:extLst>
          </p:cNvPr>
          <p:cNvSpPr txBox="1">
            <a:spLocks/>
          </p:cNvSpPr>
          <p:nvPr/>
        </p:nvSpPr>
        <p:spPr>
          <a:xfrm>
            <a:off x="356848" y="4788904"/>
            <a:ext cx="11545780" cy="7513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ECDS KG Submission : </a:t>
            </a:r>
          </a:p>
          <a:p>
            <a:pPr marL="0" indent="0">
              <a:lnSpc>
                <a:spcPct val="100000"/>
              </a:lnSpc>
              <a:spcBef>
                <a:spcPts val="0"/>
              </a:spcBef>
              <a:buFont typeface="Wingdings" panose="05000000000000000000" pitchFamily="2" charset="2"/>
              <a:buNone/>
            </a:pPr>
            <a:r>
              <a:rPr lang="en-US" sz="1800" dirty="0" err="1">
                <a:solidFill>
                  <a:srgbClr val="595959"/>
                </a:solidFill>
                <a:cs typeface="Calibri"/>
              </a:rPr>
              <a:t>BeginDate</a:t>
            </a:r>
            <a:r>
              <a:rPr lang="en-US" sz="1800" dirty="0">
                <a:solidFill>
                  <a:srgbClr val="0070C0"/>
                </a:solidFill>
                <a:cs typeface="Calibri"/>
              </a:rPr>
              <a:t> </a:t>
            </a:r>
            <a:r>
              <a:rPr lang="en-US" sz="1800" dirty="0">
                <a:solidFill>
                  <a:srgbClr val="D93C10"/>
                </a:solidFill>
                <a:cs typeface="Calibri"/>
              </a:rPr>
              <a:t>(E3010) </a:t>
            </a:r>
            <a:r>
              <a:rPr lang="en-US" sz="1800" dirty="0">
                <a:solidFill>
                  <a:srgbClr val="595959"/>
                </a:solidFill>
                <a:cs typeface="Calibri"/>
              </a:rPr>
              <a:t>and </a:t>
            </a:r>
            <a:r>
              <a:rPr lang="en-US" sz="1800" dirty="0" err="1">
                <a:solidFill>
                  <a:srgbClr val="595959"/>
                </a:solidFill>
                <a:cs typeface="Calibri"/>
              </a:rPr>
              <a:t>EndDate</a:t>
            </a:r>
            <a:r>
              <a:rPr lang="en-US" sz="1800" dirty="0">
                <a:solidFill>
                  <a:srgbClr val="595959"/>
                </a:solidFill>
                <a:cs typeface="Calibri"/>
              </a:rPr>
              <a:t> </a:t>
            </a:r>
            <a:r>
              <a:rPr lang="en-US" sz="1800" dirty="0">
                <a:solidFill>
                  <a:srgbClr val="D93C10"/>
                </a:solidFill>
                <a:cs typeface="Calibri"/>
              </a:rPr>
              <a:t>(E3020) </a:t>
            </a:r>
            <a:r>
              <a:rPr lang="en-US" sz="1800" dirty="0">
                <a:solidFill>
                  <a:srgbClr val="595959"/>
                </a:solidFill>
                <a:cs typeface="Calibri"/>
              </a:rPr>
              <a:t>are used to promote the student’s </a:t>
            </a:r>
            <a:r>
              <a:rPr lang="en-US" sz="1800" dirty="0" err="1">
                <a:solidFill>
                  <a:srgbClr val="595959"/>
                </a:solidFill>
                <a:cs typeface="Calibri"/>
              </a:rPr>
              <a:t>EmergentBilingualIndicator</a:t>
            </a:r>
            <a:r>
              <a:rPr lang="en-US" sz="1800" dirty="0">
                <a:solidFill>
                  <a:srgbClr val="595959"/>
                </a:solidFill>
                <a:cs typeface="Calibri"/>
              </a:rPr>
              <a:t> </a:t>
            </a:r>
            <a:r>
              <a:rPr lang="en-US" sz="1800" dirty="0">
                <a:solidFill>
                  <a:srgbClr val="D93C10"/>
                </a:solidFill>
                <a:cs typeface="Calibri"/>
              </a:rPr>
              <a:t>(E0790) </a:t>
            </a:r>
            <a:r>
              <a:rPr lang="en-US" sz="1800" dirty="0">
                <a:solidFill>
                  <a:srgbClr val="595959"/>
                </a:solidFill>
                <a:cs typeface="Calibri"/>
              </a:rPr>
              <a:t>for ECDS KG reporting. The latest indicator will be promoted based on a </a:t>
            </a:r>
            <a:r>
              <a:rPr lang="en-US" sz="1800" dirty="0" err="1">
                <a:solidFill>
                  <a:srgbClr val="595959"/>
                </a:solidFill>
                <a:cs typeface="Calibri"/>
              </a:rPr>
              <a:t>BeginDate</a:t>
            </a:r>
            <a:r>
              <a:rPr lang="en-US" sz="1800" dirty="0">
                <a:solidFill>
                  <a:srgbClr val="595959"/>
                </a:solidFill>
                <a:cs typeface="Calibri"/>
              </a:rPr>
              <a:t> on or prior to the ECDS KG Submission due date and an </a:t>
            </a:r>
            <a:r>
              <a:rPr lang="en-US" sz="1800" dirty="0" err="1">
                <a:solidFill>
                  <a:srgbClr val="595959"/>
                </a:solidFill>
                <a:cs typeface="Calibri"/>
              </a:rPr>
              <a:t>EndDate</a:t>
            </a:r>
            <a:r>
              <a:rPr lang="en-US" sz="1800" dirty="0">
                <a:solidFill>
                  <a:srgbClr val="595959"/>
                </a:solidFill>
                <a:cs typeface="Calibri"/>
              </a:rPr>
              <a:t> that is either not reported or is after the ECDS KG Submission due date.</a:t>
            </a:r>
          </a:p>
        </p:txBody>
      </p:sp>
      <p:sp>
        <p:nvSpPr>
          <p:cNvPr id="2" name="Slide Number Placeholder 1">
            <a:extLst>
              <a:ext uri="{FF2B5EF4-FFF2-40B4-BE49-F238E27FC236}">
                <a16:creationId xmlns:a16="http://schemas.microsoft.com/office/drawing/2014/main" id="{28FCB35C-A041-387A-C07A-1D45E5C5E55A}"/>
              </a:ext>
            </a:extLst>
          </p:cNvPr>
          <p:cNvSpPr>
            <a:spLocks noGrp="1"/>
          </p:cNvSpPr>
          <p:nvPr>
            <p:ph type="sldNum" sz="quarter" idx="4"/>
          </p:nvPr>
        </p:nvSpPr>
        <p:spPr/>
        <p:txBody>
          <a:bodyPr/>
          <a:lstStyle/>
          <a:p>
            <a:fld id="{69C126A4-BD19-47E2-8A0E-0DE1B9D8C925}" type="slidenum">
              <a:rPr lang="en-US" smtClean="0"/>
              <a:pPr/>
              <a:t>24</a:t>
            </a:fld>
            <a:endParaRPr lang="en-US" dirty="0"/>
          </a:p>
        </p:txBody>
      </p:sp>
    </p:spTree>
    <p:extLst>
      <p:ext uri="{BB962C8B-B14F-4D97-AF65-F5344CB8AC3E}">
        <p14:creationId xmlns:p14="http://schemas.microsoft.com/office/powerpoint/2010/main" val="351774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2023-2024 School Year1</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dirty="0">
                <a:solidFill>
                  <a:srgbClr val="FFFFFF"/>
                </a:solidFill>
              </a:rPr>
              <a:t>Zero Descriptors</a:t>
            </a:r>
          </a:p>
        </p:txBody>
      </p:sp>
    </p:spTree>
    <p:extLst>
      <p:ext uri="{BB962C8B-B14F-4D97-AF65-F5344CB8AC3E}">
        <p14:creationId xmlns:p14="http://schemas.microsoft.com/office/powerpoint/2010/main" val="2691349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Zero Descriptors</a:t>
            </a:r>
            <a:endParaRPr lang="en-US"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300" dirty="0">
                <a:solidFill>
                  <a:srgbClr val="595959"/>
                </a:solidFill>
              </a:rPr>
              <a:t>When TEA released the TSDS Upgrade Project data standards, LEAs and vendors asked why the LEA must report a data element when the student was not participating in the program captured by the data element.</a:t>
            </a:r>
          </a:p>
          <a:p>
            <a:pPr>
              <a:buClr>
                <a:srgbClr val="F16038"/>
              </a:buClr>
            </a:pPr>
            <a:r>
              <a:rPr lang="en-US" sz="2300" dirty="0">
                <a:solidFill>
                  <a:srgbClr val="595959"/>
                </a:solidFill>
              </a:rPr>
              <a:t>TEA removed certain zero descriptors from the descriptor tables listed on the following slides. The LEA will no longer report the data element with the zero descriptor. The data elements on the next slides will only be reported when there is a valid descriptor for the student.</a:t>
            </a:r>
          </a:p>
          <a:p>
            <a:pPr>
              <a:buClr>
                <a:srgbClr val="F16038"/>
              </a:buClr>
            </a:pPr>
            <a:r>
              <a:rPr lang="en-US" sz="2300" dirty="0">
                <a:solidFill>
                  <a:srgbClr val="595959"/>
                </a:solidFill>
              </a:rPr>
              <a:t>Some zero descriptors remained in tables such as </a:t>
            </a:r>
            <a:r>
              <a:rPr lang="en-US" sz="2300" dirty="0" err="1">
                <a:solidFill>
                  <a:srgbClr val="595959"/>
                </a:solidFill>
              </a:rPr>
              <a:t>EconomicDisadvantage</a:t>
            </a:r>
            <a:r>
              <a:rPr lang="en-US" sz="2300" dirty="0">
                <a:solidFill>
                  <a:srgbClr val="595959"/>
                </a:solidFill>
              </a:rPr>
              <a:t>, </a:t>
            </a:r>
            <a:r>
              <a:rPr lang="en-US" sz="2300" dirty="0" err="1">
                <a:solidFill>
                  <a:srgbClr val="595959"/>
                </a:solidFill>
              </a:rPr>
              <a:t>ADAEligibility</a:t>
            </a:r>
            <a:r>
              <a:rPr lang="en-US" sz="2300" dirty="0">
                <a:solidFill>
                  <a:srgbClr val="595959"/>
                </a:solidFill>
              </a:rPr>
              <a:t>, </a:t>
            </a:r>
            <a:r>
              <a:rPr lang="en-US" sz="2300" dirty="0" err="1">
                <a:solidFill>
                  <a:srgbClr val="595959"/>
                </a:solidFill>
              </a:rPr>
              <a:t>ArmedServicesVocAptBattery</a:t>
            </a:r>
            <a:r>
              <a:rPr lang="en-US" sz="2300" dirty="0">
                <a:solidFill>
                  <a:srgbClr val="595959"/>
                </a:solidFill>
              </a:rPr>
              <a:t>, </a:t>
            </a:r>
            <a:r>
              <a:rPr lang="en-US" sz="2300" dirty="0" err="1">
                <a:solidFill>
                  <a:srgbClr val="595959"/>
                </a:solidFill>
              </a:rPr>
              <a:t>CourseSequence</a:t>
            </a:r>
            <a:r>
              <a:rPr lang="en-US" sz="2300" dirty="0">
                <a:solidFill>
                  <a:srgbClr val="595959"/>
                </a:solidFill>
              </a:rPr>
              <a:t>, DisciplineActionLengthDifferenceReason, </a:t>
            </a:r>
            <a:r>
              <a:rPr lang="en-US" sz="2300" dirty="0" err="1">
                <a:solidFill>
                  <a:srgbClr val="595959"/>
                </a:solidFill>
              </a:rPr>
              <a:t>DyslexiaServices</a:t>
            </a:r>
            <a:r>
              <a:rPr lang="en-US" sz="2300" dirty="0">
                <a:solidFill>
                  <a:srgbClr val="595959"/>
                </a:solidFill>
              </a:rPr>
              <a:t>, </a:t>
            </a:r>
            <a:r>
              <a:rPr lang="en-US" sz="2300" dirty="0" err="1">
                <a:solidFill>
                  <a:srgbClr val="595959"/>
                </a:solidFill>
              </a:rPr>
              <a:t>InstructionalSetting</a:t>
            </a:r>
            <a:r>
              <a:rPr lang="en-US" sz="2300" dirty="0">
                <a:solidFill>
                  <a:srgbClr val="595959"/>
                </a:solidFill>
              </a:rPr>
              <a:t>, </a:t>
            </a:r>
            <a:r>
              <a:rPr lang="en-US" sz="2300" dirty="0" err="1">
                <a:solidFill>
                  <a:srgbClr val="595959"/>
                </a:solidFill>
              </a:rPr>
              <a:t>GiftedTalentedProgram</a:t>
            </a:r>
            <a:r>
              <a:rPr lang="en-US" sz="2300" dirty="0">
                <a:solidFill>
                  <a:srgbClr val="595959"/>
                </a:solidFill>
              </a:rPr>
              <a:t>, </a:t>
            </a:r>
            <a:r>
              <a:rPr lang="en-US" sz="2300" dirty="0" err="1">
                <a:solidFill>
                  <a:srgbClr val="595959"/>
                </a:solidFill>
              </a:rPr>
              <a:t>LevelOfEducation</a:t>
            </a:r>
            <a:r>
              <a:rPr lang="en-US" sz="2300" dirty="0">
                <a:solidFill>
                  <a:srgbClr val="595959"/>
                </a:solidFill>
              </a:rPr>
              <a:t>, </a:t>
            </a:r>
            <a:r>
              <a:rPr lang="en-US" sz="2300" dirty="0" err="1">
                <a:solidFill>
                  <a:srgbClr val="595959"/>
                </a:solidFill>
              </a:rPr>
              <a:t>NonCampusBasedInstruction</a:t>
            </a:r>
            <a:r>
              <a:rPr lang="en-US" sz="2300" dirty="0">
                <a:solidFill>
                  <a:srgbClr val="595959"/>
                </a:solidFill>
              </a:rPr>
              <a:t>, </a:t>
            </a:r>
            <a:r>
              <a:rPr lang="en-US" sz="2300" dirty="0" err="1">
                <a:solidFill>
                  <a:srgbClr val="595959"/>
                </a:solidFill>
              </a:rPr>
              <a:t>NSLPType</a:t>
            </a:r>
            <a:r>
              <a:rPr lang="en-US" sz="2300" dirty="0">
                <a:solidFill>
                  <a:srgbClr val="595959"/>
                </a:solidFill>
              </a:rPr>
              <a:t>, </a:t>
            </a:r>
            <a:r>
              <a:rPr lang="en-US" sz="2300" dirty="0" err="1">
                <a:solidFill>
                  <a:srgbClr val="595959"/>
                </a:solidFill>
              </a:rPr>
              <a:t>ToolOrAssessmentUsed</a:t>
            </a:r>
            <a:r>
              <a:rPr lang="en-US" sz="2300" dirty="0">
                <a:solidFill>
                  <a:srgbClr val="595959"/>
                </a:solidFill>
              </a:rPr>
              <a:t>, </a:t>
            </a:r>
            <a:r>
              <a:rPr lang="en-US" sz="2300" dirty="0" err="1">
                <a:solidFill>
                  <a:srgbClr val="595959"/>
                </a:solidFill>
              </a:rPr>
              <a:t>IncidentLocation</a:t>
            </a:r>
            <a:r>
              <a:rPr lang="en-US" sz="2300" dirty="0">
                <a:solidFill>
                  <a:srgbClr val="595959"/>
                </a:solidFill>
              </a:rPr>
              <a:t>, </a:t>
            </a:r>
            <a:r>
              <a:rPr lang="en-US" sz="2300" dirty="0" err="1">
                <a:solidFill>
                  <a:srgbClr val="595959"/>
                </a:solidFill>
              </a:rPr>
              <a:t>PKProgramEvaluationType</a:t>
            </a:r>
            <a:r>
              <a:rPr lang="en-US" sz="2300" dirty="0">
                <a:solidFill>
                  <a:srgbClr val="595959"/>
                </a:solidFill>
              </a:rPr>
              <a:t>, and SpecialEducationProgramService. These zero descriptors provide important information about the student, staff, or campus.</a:t>
            </a:r>
          </a:p>
        </p:txBody>
      </p:sp>
      <p:sp>
        <p:nvSpPr>
          <p:cNvPr id="2" name="Slide Number Placeholder 1">
            <a:extLst>
              <a:ext uri="{FF2B5EF4-FFF2-40B4-BE49-F238E27FC236}">
                <a16:creationId xmlns:a16="http://schemas.microsoft.com/office/drawing/2014/main" id="{CA96F847-74DE-97DF-40EA-E3B59CA17365}"/>
              </a:ext>
            </a:extLst>
          </p:cNvPr>
          <p:cNvSpPr>
            <a:spLocks noGrp="1"/>
          </p:cNvSpPr>
          <p:nvPr>
            <p:ph type="sldNum" sz="quarter" idx="4"/>
          </p:nvPr>
        </p:nvSpPr>
        <p:spPr/>
        <p:txBody>
          <a:bodyPr/>
          <a:lstStyle/>
          <a:p>
            <a:fld id="{69C126A4-BD19-47E2-8A0E-0DE1B9D8C925}" type="slidenum">
              <a:rPr lang="en-US" smtClean="0"/>
              <a:pPr/>
              <a:t>26</a:t>
            </a:fld>
            <a:endParaRPr lang="en-US" dirty="0"/>
          </a:p>
        </p:txBody>
      </p:sp>
    </p:spTree>
    <p:extLst>
      <p:ext uri="{BB962C8B-B14F-4D97-AF65-F5344CB8AC3E}">
        <p14:creationId xmlns:p14="http://schemas.microsoft.com/office/powerpoint/2010/main" val="834887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ChildCountFunding</a:t>
            </a:r>
            <a:r>
              <a:rPr lang="en-US" dirty="0">
                <a:cs typeface="Calibri"/>
              </a:rPr>
              <a:t> Descriptor Table</a:t>
            </a:r>
            <a:endParaRPr lang="en-US" dirty="0"/>
          </a:p>
        </p:txBody>
      </p:sp>
      <p:pic>
        <p:nvPicPr>
          <p:cNvPr id="5" name="Picture 4" descr="Child count funding descriptor table screenshot.">
            <a:extLst>
              <a:ext uri="{FF2B5EF4-FFF2-40B4-BE49-F238E27FC236}">
                <a16:creationId xmlns:a16="http://schemas.microsoft.com/office/drawing/2014/main" id="{3631F659-87C0-F921-6993-CE1869C36B71}"/>
              </a:ext>
            </a:extLst>
          </p:cNvPr>
          <p:cNvPicPr>
            <a:picLocks noChangeAspect="1"/>
          </p:cNvPicPr>
          <p:nvPr/>
        </p:nvPicPr>
        <p:blipFill>
          <a:blip r:embed="rId2"/>
          <a:stretch>
            <a:fillRect/>
          </a:stretch>
        </p:blipFill>
        <p:spPr>
          <a:xfrm>
            <a:off x="2895765" y="3695739"/>
            <a:ext cx="9010319" cy="2114472"/>
          </a:xfrm>
          <a:prstGeom prst="rect">
            <a:avLst/>
          </a:prstGeom>
          <a:effectLst>
            <a:outerShdw blurRad="279400" dist="139700" dir="2700000" algn="ctr" rotWithShape="0">
              <a:srgbClr val="000000">
                <a:alpha val="65000"/>
              </a:srgbClr>
            </a:outerShdw>
          </a:effectLst>
        </p:spPr>
      </p:pic>
      <p:pic>
        <p:nvPicPr>
          <p:cNvPr id="7" name="Picture 6" descr="Student SPED program association set common type screenshot.">
            <a:extLst>
              <a:ext uri="{FF2B5EF4-FFF2-40B4-BE49-F238E27FC236}">
                <a16:creationId xmlns:a16="http://schemas.microsoft.com/office/drawing/2014/main" id="{A12AA4EC-E2C5-E941-8207-B565F0CE17B9}"/>
              </a:ext>
            </a:extLst>
          </p:cNvPr>
          <p:cNvPicPr>
            <a:picLocks noChangeAspect="1"/>
          </p:cNvPicPr>
          <p:nvPr/>
        </p:nvPicPr>
        <p:blipFill>
          <a:blip r:embed="rId3"/>
          <a:stretch>
            <a:fillRect/>
          </a:stretch>
        </p:blipFill>
        <p:spPr>
          <a:xfrm>
            <a:off x="535171" y="1047789"/>
            <a:ext cx="9178588" cy="2273216"/>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4EB169D8-9DEA-7487-0C81-91140061F629}"/>
              </a:ext>
            </a:extLst>
          </p:cNvPr>
          <p:cNvSpPr>
            <a:spLocks noGrp="1"/>
          </p:cNvSpPr>
          <p:nvPr>
            <p:ph type="sldNum" sz="quarter" idx="4"/>
          </p:nvPr>
        </p:nvSpPr>
        <p:spPr/>
        <p:txBody>
          <a:bodyPr/>
          <a:lstStyle/>
          <a:p>
            <a:fld id="{69C126A4-BD19-47E2-8A0E-0DE1B9D8C925}" type="slidenum">
              <a:rPr lang="en-US" smtClean="0"/>
              <a:pPr/>
              <a:t>27</a:t>
            </a:fld>
            <a:endParaRPr lang="en-US" dirty="0"/>
          </a:p>
        </p:txBody>
      </p:sp>
    </p:spTree>
    <p:extLst>
      <p:ext uri="{BB962C8B-B14F-4D97-AF65-F5344CB8AC3E}">
        <p14:creationId xmlns:p14="http://schemas.microsoft.com/office/powerpoint/2010/main" val="3911842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PPCDServiceLocation</a:t>
            </a:r>
            <a:r>
              <a:rPr lang="en-US" dirty="0">
                <a:cs typeface="Calibri"/>
              </a:rPr>
              <a:t> Descriptor Table</a:t>
            </a:r>
            <a:endParaRPr lang="en-US" dirty="0"/>
          </a:p>
        </p:txBody>
      </p:sp>
      <p:pic>
        <p:nvPicPr>
          <p:cNvPr id="6" name="Picture 5" descr="Student SPED program association set entity screenshot.">
            <a:extLst>
              <a:ext uri="{FF2B5EF4-FFF2-40B4-BE49-F238E27FC236}">
                <a16:creationId xmlns:a16="http://schemas.microsoft.com/office/drawing/2014/main" id="{84584FF2-DBE4-A395-E2BC-CBDBA53DECCD}"/>
              </a:ext>
            </a:extLst>
          </p:cNvPr>
          <p:cNvPicPr>
            <a:picLocks noChangeAspect="1"/>
          </p:cNvPicPr>
          <p:nvPr/>
        </p:nvPicPr>
        <p:blipFill>
          <a:blip r:embed="rId2"/>
          <a:stretch>
            <a:fillRect/>
          </a:stretch>
        </p:blipFill>
        <p:spPr>
          <a:xfrm>
            <a:off x="649471" y="2646383"/>
            <a:ext cx="6319958" cy="1565233"/>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C368C129-E52A-C517-AA7A-BE0C943A8792}"/>
              </a:ext>
            </a:extLst>
          </p:cNvPr>
          <p:cNvSpPr>
            <a:spLocks noGrp="1"/>
          </p:cNvSpPr>
          <p:nvPr>
            <p:ph type="sldNum" sz="quarter" idx="4"/>
          </p:nvPr>
        </p:nvSpPr>
        <p:spPr/>
        <p:txBody>
          <a:bodyPr/>
          <a:lstStyle/>
          <a:p>
            <a:fld id="{69C126A4-BD19-47E2-8A0E-0DE1B9D8C925}" type="slidenum">
              <a:rPr lang="en-US" smtClean="0"/>
              <a:pPr/>
              <a:t>28</a:t>
            </a:fld>
            <a:endParaRPr lang="en-US" dirty="0"/>
          </a:p>
        </p:txBody>
      </p:sp>
      <p:pic>
        <p:nvPicPr>
          <p:cNvPr id="7" name="Picture 6" descr="Screenshot of the PPCD Service Location descriptor table.">
            <a:extLst>
              <a:ext uri="{FF2B5EF4-FFF2-40B4-BE49-F238E27FC236}">
                <a16:creationId xmlns:a16="http://schemas.microsoft.com/office/drawing/2014/main" id="{97D954E8-E2C5-D1E9-E489-DE4FF0F6731E}"/>
              </a:ext>
            </a:extLst>
          </p:cNvPr>
          <p:cNvPicPr>
            <a:picLocks noChangeAspect="1"/>
          </p:cNvPicPr>
          <p:nvPr/>
        </p:nvPicPr>
        <p:blipFill>
          <a:blip r:embed="rId3"/>
          <a:stretch>
            <a:fillRect/>
          </a:stretch>
        </p:blipFill>
        <p:spPr>
          <a:xfrm>
            <a:off x="7529783" y="1097279"/>
            <a:ext cx="3899420" cy="4663440"/>
          </a:xfrm>
          <a:prstGeom prst="rect">
            <a:avLst/>
          </a:prstGeom>
          <a:effectLst>
            <a:outerShdw blurRad="279400" dist="139700" dir="2700000" algn="ctr" rotWithShape="0">
              <a:srgbClr val="000000">
                <a:alpha val="65000"/>
              </a:srgbClr>
            </a:outerShdw>
          </a:effectLst>
        </p:spPr>
      </p:pic>
    </p:spTree>
    <p:extLst>
      <p:ext uri="{BB962C8B-B14F-4D97-AF65-F5344CB8AC3E}">
        <p14:creationId xmlns:p14="http://schemas.microsoft.com/office/powerpoint/2010/main" val="2771095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CTEProgramService Descriptor Table</a:t>
            </a:r>
            <a:endParaRPr lang="en-US" dirty="0"/>
          </a:p>
        </p:txBody>
      </p:sp>
      <p:pic>
        <p:nvPicPr>
          <p:cNvPr id="4" name="Picture 3" descr="CTE program service descriptor table screenshot.">
            <a:extLst>
              <a:ext uri="{FF2B5EF4-FFF2-40B4-BE49-F238E27FC236}">
                <a16:creationId xmlns:a16="http://schemas.microsoft.com/office/drawing/2014/main" id="{67A53B72-E26F-83C9-AA02-3993BBBB1497}"/>
              </a:ext>
            </a:extLst>
          </p:cNvPr>
          <p:cNvPicPr>
            <a:picLocks noChangeAspect="1"/>
          </p:cNvPicPr>
          <p:nvPr/>
        </p:nvPicPr>
        <p:blipFill>
          <a:blip r:embed="rId2"/>
          <a:stretch>
            <a:fillRect/>
          </a:stretch>
        </p:blipFill>
        <p:spPr>
          <a:xfrm>
            <a:off x="3949681" y="3429000"/>
            <a:ext cx="7707147" cy="2385870"/>
          </a:xfrm>
          <a:prstGeom prst="rect">
            <a:avLst/>
          </a:prstGeom>
          <a:effectLst>
            <a:outerShdw blurRad="279400" dist="139700" dir="2700000" algn="ctr" rotWithShape="0">
              <a:srgbClr val="000000">
                <a:alpha val="65000"/>
              </a:srgbClr>
            </a:outerShdw>
          </a:effectLst>
        </p:spPr>
      </p:pic>
      <p:pic>
        <p:nvPicPr>
          <p:cNvPr id="7" name="Picture 6" descr="CTE program service common type screenshot.">
            <a:extLst>
              <a:ext uri="{FF2B5EF4-FFF2-40B4-BE49-F238E27FC236}">
                <a16:creationId xmlns:a16="http://schemas.microsoft.com/office/drawing/2014/main" id="{4EC7512D-6F1F-C189-FAFD-C00AB96D71CA}"/>
              </a:ext>
            </a:extLst>
          </p:cNvPr>
          <p:cNvPicPr>
            <a:picLocks noChangeAspect="1"/>
          </p:cNvPicPr>
          <p:nvPr/>
        </p:nvPicPr>
        <p:blipFill>
          <a:blip r:embed="rId3"/>
          <a:stretch>
            <a:fillRect/>
          </a:stretch>
        </p:blipFill>
        <p:spPr>
          <a:xfrm>
            <a:off x="535171" y="1350986"/>
            <a:ext cx="9194462" cy="1298527"/>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FDB142B6-C056-C21F-3EB0-C81B356D7CB3}"/>
              </a:ext>
            </a:extLst>
          </p:cNvPr>
          <p:cNvSpPr>
            <a:spLocks noGrp="1"/>
          </p:cNvSpPr>
          <p:nvPr>
            <p:ph type="sldNum" sz="quarter" idx="4"/>
          </p:nvPr>
        </p:nvSpPr>
        <p:spPr/>
        <p:txBody>
          <a:bodyPr/>
          <a:lstStyle/>
          <a:p>
            <a:fld id="{69C126A4-BD19-47E2-8A0E-0DE1B9D8C925}" type="slidenum">
              <a:rPr lang="en-US" smtClean="0"/>
              <a:pPr/>
              <a:t>29</a:t>
            </a:fld>
            <a:endParaRPr lang="en-US" dirty="0"/>
          </a:p>
        </p:txBody>
      </p:sp>
    </p:spTree>
    <p:extLst>
      <p:ext uri="{BB962C8B-B14F-4D97-AF65-F5344CB8AC3E}">
        <p14:creationId xmlns:p14="http://schemas.microsoft.com/office/powerpoint/2010/main" val="1633421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2023-2024 School Year</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dirty="0">
                <a:solidFill>
                  <a:srgbClr val="FFFFFF"/>
                </a:solidFill>
              </a:rPr>
              <a:t>Combining Data Elements</a:t>
            </a:r>
          </a:p>
        </p:txBody>
      </p:sp>
    </p:spTree>
    <p:extLst>
      <p:ext uri="{BB962C8B-B14F-4D97-AF65-F5344CB8AC3E}">
        <p14:creationId xmlns:p14="http://schemas.microsoft.com/office/powerpoint/2010/main" val="97997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Disability Descriptor Table</a:t>
            </a:r>
            <a:endParaRPr lang="en-US" dirty="0"/>
          </a:p>
        </p:txBody>
      </p:sp>
      <p:pic>
        <p:nvPicPr>
          <p:cNvPr id="8" name="Picture 7" descr="Disability common type screenshot.">
            <a:extLst>
              <a:ext uri="{FF2B5EF4-FFF2-40B4-BE49-F238E27FC236}">
                <a16:creationId xmlns:a16="http://schemas.microsoft.com/office/drawing/2014/main" id="{26B79EB6-5131-B04D-9ACC-799087C0452D}"/>
              </a:ext>
            </a:extLst>
          </p:cNvPr>
          <p:cNvPicPr>
            <a:picLocks noChangeAspect="1"/>
          </p:cNvPicPr>
          <p:nvPr/>
        </p:nvPicPr>
        <p:blipFill>
          <a:blip r:embed="rId2"/>
          <a:stretch>
            <a:fillRect/>
          </a:stretch>
        </p:blipFill>
        <p:spPr>
          <a:xfrm>
            <a:off x="181144" y="2741172"/>
            <a:ext cx="6686381" cy="1375656"/>
          </a:xfrm>
          <a:prstGeom prst="rect">
            <a:avLst/>
          </a:prstGeom>
          <a:effectLst>
            <a:outerShdw blurRad="279400" dist="139700" dir="2700000" algn="ctr" rotWithShape="0">
              <a:srgbClr val="000000">
                <a:alpha val="65000"/>
              </a:srgbClr>
            </a:outerShdw>
          </a:effectLst>
        </p:spPr>
      </p:pic>
      <p:pic>
        <p:nvPicPr>
          <p:cNvPr id="6" name="Picture 5" descr="Disability descriptor table screenshot.">
            <a:extLst>
              <a:ext uri="{FF2B5EF4-FFF2-40B4-BE49-F238E27FC236}">
                <a16:creationId xmlns:a16="http://schemas.microsoft.com/office/drawing/2014/main" id="{4AA2AAAC-0129-14D2-C37B-98BC0D1E6DA1}"/>
              </a:ext>
            </a:extLst>
          </p:cNvPr>
          <p:cNvPicPr>
            <a:picLocks noChangeAspect="1"/>
          </p:cNvPicPr>
          <p:nvPr/>
        </p:nvPicPr>
        <p:blipFill>
          <a:blip r:embed="rId3"/>
          <a:stretch>
            <a:fillRect/>
          </a:stretch>
        </p:blipFill>
        <p:spPr>
          <a:xfrm>
            <a:off x="7124065" y="1799395"/>
            <a:ext cx="4637538" cy="3259209"/>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D278D96E-EC63-52D6-9B19-C3AA497B9FBE}"/>
              </a:ext>
            </a:extLst>
          </p:cNvPr>
          <p:cNvSpPr>
            <a:spLocks noGrp="1"/>
          </p:cNvSpPr>
          <p:nvPr>
            <p:ph type="sldNum" sz="quarter" idx="4"/>
          </p:nvPr>
        </p:nvSpPr>
        <p:spPr/>
        <p:txBody>
          <a:bodyPr/>
          <a:lstStyle/>
          <a:p>
            <a:fld id="{69C126A4-BD19-47E2-8A0E-0DE1B9D8C925}" type="slidenum">
              <a:rPr lang="en-US" smtClean="0"/>
              <a:pPr/>
              <a:t>30</a:t>
            </a:fld>
            <a:endParaRPr lang="en-US" dirty="0"/>
          </a:p>
        </p:txBody>
      </p:sp>
    </p:spTree>
    <p:extLst>
      <p:ext uri="{BB962C8B-B14F-4D97-AF65-F5344CB8AC3E}">
        <p14:creationId xmlns:p14="http://schemas.microsoft.com/office/powerpoint/2010/main" val="77470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EmergentBilingualIndicator</a:t>
            </a:r>
            <a:r>
              <a:rPr lang="en-US" dirty="0">
                <a:cs typeface="Calibri"/>
              </a:rPr>
              <a:t> Descriptor Table</a:t>
            </a:r>
            <a:endParaRPr lang="en-US" dirty="0"/>
          </a:p>
        </p:txBody>
      </p:sp>
      <p:pic>
        <p:nvPicPr>
          <p:cNvPr id="6" name="Picture 5" descr="Emergent bilingual set common type screenshot.">
            <a:extLst>
              <a:ext uri="{FF2B5EF4-FFF2-40B4-BE49-F238E27FC236}">
                <a16:creationId xmlns:a16="http://schemas.microsoft.com/office/drawing/2014/main" id="{5FADDFB8-6946-35C8-BA45-780A56093B63}"/>
              </a:ext>
            </a:extLst>
          </p:cNvPr>
          <p:cNvPicPr>
            <a:picLocks noChangeAspect="1"/>
          </p:cNvPicPr>
          <p:nvPr/>
        </p:nvPicPr>
        <p:blipFill>
          <a:blip r:embed="rId2"/>
          <a:stretch>
            <a:fillRect/>
          </a:stretch>
        </p:blipFill>
        <p:spPr>
          <a:xfrm>
            <a:off x="497353" y="2836887"/>
            <a:ext cx="7313429" cy="1184226"/>
          </a:xfrm>
          <a:prstGeom prst="rect">
            <a:avLst/>
          </a:prstGeom>
          <a:effectLst>
            <a:outerShdw blurRad="279400" dist="139700" dir="2700000" algn="ctr" rotWithShape="0">
              <a:srgbClr val="000000">
                <a:alpha val="65000"/>
              </a:srgbClr>
            </a:outerShdw>
          </a:effectLst>
        </p:spPr>
      </p:pic>
      <p:pic>
        <p:nvPicPr>
          <p:cNvPr id="4" name="Picture 3" descr="Emergent bilingual indicator descriptor table screenshot.">
            <a:extLst>
              <a:ext uri="{FF2B5EF4-FFF2-40B4-BE49-F238E27FC236}">
                <a16:creationId xmlns:a16="http://schemas.microsoft.com/office/drawing/2014/main" id="{96E94181-D3E4-0AF1-E167-74CD0F3B207B}"/>
              </a:ext>
            </a:extLst>
          </p:cNvPr>
          <p:cNvPicPr>
            <a:picLocks noChangeAspect="1"/>
          </p:cNvPicPr>
          <p:nvPr/>
        </p:nvPicPr>
        <p:blipFill>
          <a:blip r:embed="rId3"/>
          <a:stretch>
            <a:fillRect/>
          </a:stretch>
        </p:blipFill>
        <p:spPr>
          <a:xfrm>
            <a:off x="8037931" y="1419225"/>
            <a:ext cx="3618897" cy="3600450"/>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9D4A884F-D199-E756-C08C-F94B3C51FC39}"/>
              </a:ext>
            </a:extLst>
          </p:cNvPr>
          <p:cNvSpPr>
            <a:spLocks noGrp="1"/>
          </p:cNvSpPr>
          <p:nvPr>
            <p:ph type="sldNum" sz="quarter" idx="4"/>
          </p:nvPr>
        </p:nvSpPr>
        <p:spPr/>
        <p:txBody>
          <a:bodyPr/>
          <a:lstStyle/>
          <a:p>
            <a:fld id="{69C126A4-BD19-47E2-8A0E-0DE1B9D8C925}" type="slidenum">
              <a:rPr lang="en-US" smtClean="0"/>
              <a:pPr/>
              <a:t>31</a:t>
            </a:fld>
            <a:endParaRPr lang="en-US" dirty="0"/>
          </a:p>
        </p:txBody>
      </p:sp>
    </p:spTree>
    <p:extLst>
      <p:ext uri="{BB962C8B-B14F-4D97-AF65-F5344CB8AC3E}">
        <p14:creationId xmlns:p14="http://schemas.microsoft.com/office/powerpoint/2010/main" val="220268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FosterCareType</a:t>
            </a:r>
            <a:r>
              <a:rPr lang="en-US" dirty="0">
                <a:cs typeface="Calibri"/>
              </a:rPr>
              <a:t> Descriptor Table</a:t>
            </a:r>
            <a:endParaRPr lang="en-US" dirty="0"/>
          </a:p>
        </p:txBody>
      </p:sp>
      <p:pic>
        <p:nvPicPr>
          <p:cNvPr id="4" name="Picture 3" descr="Foster care type descriptor table screenshot.">
            <a:extLst>
              <a:ext uri="{FF2B5EF4-FFF2-40B4-BE49-F238E27FC236}">
                <a16:creationId xmlns:a16="http://schemas.microsoft.com/office/drawing/2014/main" id="{50124BA4-A03D-CB79-2491-1BBA7A8F1DBE}"/>
              </a:ext>
            </a:extLst>
          </p:cNvPr>
          <p:cNvPicPr>
            <a:picLocks noChangeAspect="1"/>
          </p:cNvPicPr>
          <p:nvPr/>
        </p:nvPicPr>
        <p:blipFill>
          <a:blip r:embed="rId2"/>
          <a:stretch>
            <a:fillRect/>
          </a:stretch>
        </p:blipFill>
        <p:spPr>
          <a:xfrm>
            <a:off x="5418822" y="3117920"/>
            <a:ext cx="6238006" cy="2644705"/>
          </a:xfrm>
          <a:prstGeom prst="rect">
            <a:avLst/>
          </a:prstGeom>
          <a:effectLst>
            <a:outerShdw blurRad="279400" dist="139700" dir="2700000" algn="ctr" rotWithShape="0">
              <a:srgbClr val="000000">
                <a:alpha val="65000"/>
              </a:srgbClr>
            </a:outerShdw>
          </a:effectLst>
        </p:spPr>
      </p:pic>
      <p:pic>
        <p:nvPicPr>
          <p:cNvPr id="6" name="Picture 5" descr="Foster care type set common type screenshot.">
            <a:extLst>
              <a:ext uri="{FF2B5EF4-FFF2-40B4-BE49-F238E27FC236}">
                <a16:creationId xmlns:a16="http://schemas.microsoft.com/office/drawing/2014/main" id="{336ABB7F-3AB1-6E34-AC83-1F6A8F615B06}"/>
              </a:ext>
            </a:extLst>
          </p:cNvPr>
          <p:cNvPicPr>
            <a:picLocks noChangeAspect="1"/>
          </p:cNvPicPr>
          <p:nvPr/>
        </p:nvPicPr>
        <p:blipFill>
          <a:blip r:embed="rId3"/>
          <a:stretch>
            <a:fillRect/>
          </a:stretch>
        </p:blipFill>
        <p:spPr>
          <a:xfrm>
            <a:off x="535171" y="1263674"/>
            <a:ext cx="9054767" cy="1301702"/>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FC125D2F-7D4A-3D78-6844-A373F72D9F1C}"/>
              </a:ext>
            </a:extLst>
          </p:cNvPr>
          <p:cNvSpPr>
            <a:spLocks noGrp="1"/>
          </p:cNvSpPr>
          <p:nvPr>
            <p:ph type="sldNum" sz="quarter" idx="4"/>
          </p:nvPr>
        </p:nvSpPr>
        <p:spPr/>
        <p:txBody>
          <a:bodyPr/>
          <a:lstStyle/>
          <a:p>
            <a:fld id="{69C126A4-BD19-47E2-8A0E-0DE1B9D8C925}" type="slidenum">
              <a:rPr lang="en-US" smtClean="0"/>
              <a:pPr/>
              <a:t>32</a:t>
            </a:fld>
            <a:endParaRPr lang="en-US" dirty="0"/>
          </a:p>
        </p:txBody>
      </p:sp>
    </p:spTree>
    <p:extLst>
      <p:ext uri="{BB962C8B-B14F-4D97-AF65-F5344CB8AC3E}">
        <p14:creationId xmlns:p14="http://schemas.microsoft.com/office/powerpoint/2010/main" val="2233151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HomelessStatus</a:t>
            </a:r>
            <a:r>
              <a:rPr lang="en-US" dirty="0">
                <a:cs typeface="Calibri"/>
              </a:rPr>
              <a:t> Descriptor Table</a:t>
            </a:r>
            <a:endParaRPr lang="en-US" dirty="0"/>
          </a:p>
        </p:txBody>
      </p:sp>
      <p:pic>
        <p:nvPicPr>
          <p:cNvPr id="4" name="Picture 3" descr="Homeless status descriptor table screenshot.">
            <a:extLst>
              <a:ext uri="{FF2B5EF4-FFF2-40B4-BE49-F238E27FC236}">
                <a16:creationId xmlns:a16="http://schemas.microsoft.com/office/drawing/2014/main" id="{3C80799D-E197-4870-4F4F-F4D5708954ED}"/>
              </a:ext>
            </a:extLst>
          </p:cNvPr>
          <p:cNvPicPr>
            <a:picLocks noChangeAspect="1"/>
          </p:cNvPicPr>
          <p:nvPr/>
        </p:nvPicPr>
        <p:blipFill>
          <a:blip r:embed="rId2"/>
          <a:stretch>
            <a:fillRect/>
          </a:stretch>
        </p:blipFill>
        <p:spPr>
          <a:xfrm>
            <a:off x="5331760" y="2901780"/>
            <a:ext cx="6345539" cy="2868805"/>
          </a:xfrm>
          <a:prstGeom prst="rect">
            <a:avLst/>
          </a:prstGeom>
          <a:effectLst>
            <a:outerShdw blurRad="279400" dist="139700" dir="2700000" algn="ctr" rotWithShape="0">
              <a:srgbClr val="000000">
                <a:alpha val="65000"/>
              </a:srgbClr>
            </a:outerShdw>
          </a:effectLst>
        </p:spPr>
      </p:pic>
      <p:pic>
        <p:nvPicPr>
          <p:cNvPr id="6" name="Picture 5" descr="Homeless status set common type screenshot.">
            <a:extLst>
              <a:ext uri="{FF2B5EF4-FFF2-40B4-BE49-F238E27FC236}">
                <a16:creationId xmlns:a16="http://schemas.microsoft.com/office/drawing/2014/main" id="{D8CCC083-7160-3633-2DF6-DAA4135F1EB5}"/>
              </a:ext>
            </a:extLst>
          </p:cNvPr>
          <p:cNvPicPr>
            <a:picLocks noChangeAspect="1"/>
          </p:cNvPicPr>
          <p:nvPr/>
        </p:nvPicPr>
        <p:blipFill>
          <a:blip r:embed="rId3"/>
          <a:stretch>
            <a:fillRect/>
          </a:stretch>
        </p:blipFill>
        <p:spPr>
          <a:xfrm>
            <a:off x="303379" y="1262559"/>
            <a:ext cx="9051592" cy="1269953"/>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46DD5659-D854-52E6-26D3-47103E25D4D7}"/>
              </a:ext>
            </a:extLst>
          </p:cNvPr>
          <p:cNvSpPr>
            <a:spLocks noGrp="1"/>
          </p:cNvSpPr>
          <p:nvPr>
            <p:ph type="sldNum" sz="quarter" idx="4"/>
          </p:nvPr>
        </p:nvSpPr>
        <p:spPr/>
        <p:txBody>
          <a:bodyPr/>
          <a:lstStyle/>
          <a:p>
            <a:fld id="{69C126A4-BD19-47E2-8A0E-0DE1B9D8C925}" type="slidenum">
              <a:rPr lang="en-US" smtClean="0"/>
              <a:pPr/>
              <a:t>33</a:t>
            </a:fld>
            <a:endParaRPr lang="en-US" dirty="0"/>
          </a:p>
        </p:txBody>
      </p:sp>
    </p:spTree>
    <p:extLst>
      <p:ext uri="{BB962C8B-B14F-4D97-AF65-F5344CB8AC3E}">
        <p14:creationId xmlns:p14="http://schemas.microsoft.com/office/powerpoint/2010/main" val="1725466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MilitaryConnectedStudent</a:t>
            </a:r>
            <a:r>
              <a:rPr lang="en-US" dirty="0">
                <a:cs typeface="Calibri"/>
              </a:rPr>
              <a:t> Descriptor Table</a:t>
            </a:r>
            <a:endParaRPr lang="en-US" dirty="0"/>
          </a:p>
        </p:txBody>
      </p:sp>
      <p:pic>
        <p:nvPicPr>
          <p:cNvPr id="6" name="Picture 5" descr="Military connected student set common type.">
            <a:extLst>
              <a:ext uri="{FF2B5EF4-FFF2-40B4-BE49-F238E27FC236}">
                <a16:creationId xmlns:a16="http://schemas.microsoft.com/office/drawing/2014/main" id="{15F25D5D-54DB-515C-AE3E-383C7226CF06}"/>
              </a:ext>
            </a:extLst>
          </p:cNvPr>
          <p:cNvPicPr>
            <a:picLocks noChangeAspect="1"/>
          </p:cNvPicPr>
          <p:nvPr/>
        </p:nvPicPr>
        <p:blipFill>
          <a:blip r:embed="rId2"/>
          <a:stretch>
            <a:fillRect/>
          </a:stretch>
        </p:blipFill>
        <p:spPr>
          <a:xfrm>
            <a:off x="458972" y="2694001"/>
            <a:ext cx="7132454" cy="1052946"/>
          </a:xfrm>
          <a:prstGeom prst="rect">
            <a:avLst/>
          </a:prstGeom>
          <a:effectLst>
            <a:outerShdw blurRad="279400" dist="139700" dir="2700000" algn="ctr" rotWithShape="0">
              <a:srgbClr val="000000">
                <a:alpha val="65000"/>
              </a:srgbClr>
            </a:outerShdw>
          </a:effectLst>
        </p:spPr>
      </p:pic>
      <p:pic>
        <p:nvPicPr>
          <p:cNvPr id="4" name="Picture 3" descr="Military connected student descriptor table screenshot.">
            <a:extLst>
              <a:ext uri="{FF2B5EF4-FFF2-40B4-BE49-F238E27FC236}">
                <a16:creationId xmlns:a16="http://schemas.microsoft.com/office/drawing/2014/main" id="{26C7AC1F-AEE3-86F2-9A37-BA9677EF4235}"/>
              </a:ext>
            </a:extLst>
          </p:cNvPr>
          <p:cNvPicPr>
            <a:picLocks noChangeAspect="1"/>
          </p:cNvPicPr>
          <p:nvPr/>
        </p:nvPicPr>
        <p:blipFill>
          <a:blip r:embed="rId3"/>
          <a:stretch>
            <a:fillRect/>
          </a:stretch>
        </p:blipFill>
        <p:spPr>
          <a:xfrm>
            <a:off x="7881602" y="1270496"/>
            <a:ext cx="3851426" cy="3892054"/>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8E42371B-DA8F-49FC-1FDF-761EDE309685}"/>
              </a:ext>
            </a:extLst>
          </p:cNvPr>
          <p:cNvSpPr>
            <a:spLocks noGrp="1"/>
          </p:cNvSpPr>
          <p:nvPr>
            <p:ph type="sldNum" sz="quarter" idx="4"/>
          </p:nvPr>
        </p:nvSpPr>
        <p:spPr/>
        <p:txBody>
          <a:bodyPr/>
          <a:lstStyle/>
          <a:p>
            <a:fld id="{69C126A4-BD19-47E2-8A0E-0DE1B9D8C925}" type="slidenum">
              <a:rPr lang="en-US" smtClean="0"/>
              <a:pPr/>
              <a:t>34</a:t>
            </a:fld>
            <a:endParaRPr lang="en-US" dirty="0"/>
          </a:p>
        </p:txBody>
      </p:sp>
    </p:spTree>
    <p:extLst>
      <p:ext uri="{BB962C8B-B14F-4D97-AF65-F5344CB8AC3E}">
        <p14:creationId xmlns:p14="http://schemas.microsoft.com/office/powerpoint/2010/main" val="3162153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PKProgramType</a:t>
            </a:r>
            <a:r>
              <a:rPr lang="en-US" dirty="0">
                <a:cs typeface="Calibri"/>
              </a:rPr>
              <a:t> Descriptor Table</a:t>
            </a:r>
            <a:endParaRPr lang="en-US" dirty="0"/>
          </a:p>
        </p:txBody>
      </p:sp>
      <p:pic>
        <p:nvPicPr>
          <p:cNvPr id="6" name="Picture 5" descr="PK program type set common type screenshot.">
            <a:extLst>
              <a:ext uri="{FF2B5EF4-FFF2-40B4-BE49-F238E27FC236}">
                <a16:creationId xmlns:a16="http://schemas.microsoft.com/office/drawing/2014/main" id="{4255D71D-1C87-D99A-042D-46BAF2BCD59C}"/>
              </a:ext>
            </a:extLst>
          </p:cNvPr>
          <p:cNvPicPr>
            <a:picLocks noChangeAspect="1"/>
          </p:cNvPicPr>
          <p:nvPr/>
        </p:nvPicPr>
        <p:blipFill>
          <a:blip r:embed="rId2"/>
          <a:stretch>
            <a:fillRect/>
          </a:stretch>
        </p:blipFill>
        <p:spPr>
          <a:xfrm>
            <a:off x="535171" y="1123974"/>
            <a:ext cx="7580129" cy="1080228"/>
          </a:xfrm>
          <a:prstGeom prst="rect">
            <a:avLst/>
          </a:prstGeom>
          <a:effectLst>
            <a:outerShdw blurRad="279400" dist="139700" dir="2700000" algn="ctr" rotWithShape="0">
              <a:srgbClr val="000000">
                <a:alpha val="65000"/>
              </a:srgbClr>
            </a:outerShdw>
          </a:effectLst>
        </p:spPr>
      </p:pic>
      <p:pic>
        <p:nvPicPr>
          <p:cNvPr id="4" name="Picture 3" descr="PK program type descriptor table screenshot.">
            <a:extLst>
              <a:ext uri="{FF2B5EF4-FFF2-40B4-BE49-F238E27FC236}">
                <a16:creationId xmlns:a16="http://schemas.microsoft.com/office/drawing/2014/main" id="{7BF65B86-01B3-359D-0783-38D615D87FEB}"/>
              </a:ext>
            </a:extLst>
          </p:cNvPr>
          <p:cNvPicPr>
            <a:picLocks noChangeAspect="1"/>
          </p:cNvPicPr>
          <p:nvPr/>
        </p:nvPicPr>
        <p:blipFill>
          <a:blip r:embed="rId3"/>
          <a:stretch>
            <a:fillRect/>
          </a:stretch>
        </p:blipFill>
        <p:spPr>
          <a:xfrm>
            <a:off x="7029449" y="2619909"/>
            <a:ext cx="4627379" cy="3192990"/>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8074DB70-EFDD-92E8-5E99-FAC36EF312A8}"/>
              </a:ext>
            </a:extLst>
          </p:cNvPr>
          <p:cNvSpPr>
            <a:spLocks noGrp="1"/>
          </p:cNvSpPr>
          <p:nvPr>
            <p:ph type="sldNum" sz="quarter" idx="4"/>
          </p:nvPr>
        </p:nvSpPr>
        <p:spPr/>
        <p:txBody>
          <a:bodyPr/>
          <a:lstStyle/>
          <a:p>
            <a:fld id="{69C126A4-BD19-47E2-8A0E-0DE1B9D8C925}" type="slidenum">
              <a:rPr lang="en-US" smtClean="0"/>
              <a:pPr/>
              <a:t>35</a:t>
            </a:fld>
            <a:endParaRPr lang="en-US" dirty="0"/>
          </a:p>
        </p:txBody>
      </p:sp>
    </p:spTree>
    <p:extLst>
      <p:ext uri="{BB962C8B-B14F-4D97-AF65-F5344CB8AC3E}">
        <p14:creationId xmlns:p14="http://schemas.microsoft.com/office/powerpoint/2010/main" val="1380589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StudentAttribution</a:t>
            </a:r>
            <a:r>
              <a:rPr lang="en-US" dirty="0">
                <a:cs typeface="Calibri"/>
              </a:rPr>
              <a:t> Descriptor Table</a:t>
            </a:r>
            <a:endParaRPr lang="en-US" dirty="0"/>
          </a:p>
        </p:txBody>
      </p:sp>
      <p:pic>
        <p:nvPicPr>
          <p:cNvPr id="7" name="Picture 6" descr="student school association entity screenshot.">
            <a:extLst>
              <a:ext uri="{FF2B5EF4-FFF2-40B4-BE49-F238E27FC236}">
                <a16:creationId xmlns:a16="http://schemas.microsoft.com/office/drawing/2014/main" id="{B6C75930-F093-5D76-5D9A-9A8755D4B5FD}"/>
              </a:ext>
            </a:extLst>
          </p:cNvPr>
          <p:cNvPicPr>
            <a:picLocks noChangeAspect="1"/>
          </p:cNvPicPr>
          <p:nvPr/>
        </p:nvPicPr>
        <p:blipFill rotWithShape="1">
          <a:blip r:embed="rId2"/>
          <a:srcRect r="1172"/>
          <a:stretch/>
        </p:blipFill>
        <p:spPr>
          <a:xfrm>
            <a:off x="330367" y="893291"/>
            <a:ext cx="6470483" cy="3050059"/>
          </a:xfrm>
          <a:prstGeom prst="rect">
            <a:avLst/>
          </a:prstGeom>
          <a:effectLst>
            <a:outerShdw blurRad="279400" dist="139700" dir="2700000" algn="ctr" rotWithShape="0">
              <a:srgbClr val="000000">
                <a:alpha val="65000"/>
              </a:srgbClr>
            </a:outerShdw>
          </a:effectLst>
        </p:spPr>
      </p:pic>
      <p:pic>
        <p:nvPicPr>
          <p:cNvPr id="4" name="Picture 3" descr="Student attribution descriptor table screenshot.">
            <a:extLst>
              <a:ext uri="{FF2B5EF4-FFF2-40B4-BE49-F238E27FC236}">
                <a16:creationId xmlns:a16="http://schemas.microsoft.com/office/drawing/2014/main" id="{4F6DC95C-D499-EB0B-27A0-17B797057551}"/>
              </a:ext>
            </a:extLst>
          </p:cNvPr>
          <p:cNvPicPr>
            <a:picLocks noChangeAspect="1"/>
          </p:cNvPicPr>
          <p:nvPr/>
        </p:nvPicPr>
        <p:blipFill>
          <a:blip r:embed="rId3"/>
          <a:stretch>
            <a:fillRect/>
          </a:stretch>
        </p:blipFill>
        <p:spPr>
          <a:xfrm>
            <a:off x="7057868" y="2002503"/>
            <a:ext cx="4598960" cy="3361929"/>
          </a:xfrm>
          <a:prstGeom prst="rect">
            <a:avLst/>
          </a:prstGeom>
          <a:effectLst>
            <a:outerShdw blurRad="279400" dist="139700" dir="2700000" algn="ctr" rotWithShape="0">
              <a:srgbClr val="000000">
                <a:alpha val="65000"/>
              </a:srgbClr>
            </a:outerShdw>
          </a:effectLst>
        </p:spPr>
      </p:pic>
      <p:sp>
        <p:nvSpPr>
          <p:cNvPr id="5" name="TextBox 4">
            <a:extLst>
              <a:ext uri="{FF2B5EF4-FFF2-40B4-BE49-F238E27FC236}">
                <a16:creationId xmlns:a16="http://schemas.microsoft.com/office/drawing/2014/main" id="{96CA5DFB-8811-F38B-D87A-AAAF2B684158}"/>
              </a:ext>
            </a:extLst>
          </p:cNvPr>
          <p:cNvSpPr txBox="1"/>
          <p:nvPr/>
        </p:nvSpPr>
        <p:spPr>
          <a:xfrm rot="10800000" flipV="1">
            <a:off x="9940146" y="5624314"/>
            <a:ext cx="6121574" cy="369332"/>
          </a:xfrm>
          <a:prstGeom prst="rect">
            <a:avLst/>
          </a:prstGeom>
          <a:noFill/>
        </p:spPr>
        <p:txBody>
          <a:bodyPr wrap="square">
            <a:spAutoFit/>
          </a:bodyPr>
          <a:lstStyle/>
          <a:p>
            <a:r>
              <a:rPr lang="en-US" sz="1800" b="1" dirty="0">
                <a:solidFill>
                  <a:srgbClr val="F16038"/>
                </a:solidFill>
                <a:cs typeface="Calibri"/>
              </a:rPr>
              <a:t>Not Complete Table</a:t>
            </a:r>
            <a:endParaRPr lang="en-US" dirty="0"/>
          </a:p>
        </p:txBody>
      </p:sp>
      <p:sp>
        <p:nvSpPr>
          <p:cNvPr id="2" name="Slide Number Placeholder 1">
            <a:extLst>
              <a:ext uri="{FF2B5EF4-FFF2-40B4-BE49-F238E27FC236}">
                <a16:creationId xmlns:a16="http://schemas.microsoft.com/office/drawing/2014/main" id="{91527892-6170-946D-ECB2-8FACF664B2C3}"/>
              </a:ext>
            </a:extLst>
          </p:cNvPr>
          <p:cNvSpPr>
            <a:spLocks noGrp="1"/>
          </p:cNvSpPr>
          <p:nvPr>
            <p:ph type="sldNum" sz="quarter" idx="4"/>
          </p:nvPr>
        </p:nvSpPr>
        <p:spPr/>
        <p:txBody>
          <a:bodyPr/>
          <a:lstStyle/>
          <a:p>
            <a:fld id="{69C126A4-BD19-47E2-8A0E-0DE1B9D8C925}" type="slidenum">
              <a:rPr lang="en-US" smtClean="0"/>
              <a:pPr/>
              <a:t>36</a:t>
            </a:fld>
            <a:endParaRPr lang="en-US" dirty="0"/>
          </a:p>
        </p:txBody>
      </p:sp>
    </p:spTree>
    <p:extLst>
      <p:ext uri="{BB962C8B-B14F-4D97-AF65-F5344CB8AC3E}">
        <p14:creationId xmlns:p14="http://schemas.microsoft.com/office/powerpoint/2010/main" val="362912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TitleIPartAParticipant</a:t>
            </a:r>
            <a:r>
              <a:rPr lang="en-US" dirty="0">
                <a:cs typeface="Calibri"/>
              </a:rPr>
              <a:t> Descriptor Table</a:t>
            </a:r>
            <a:endParaRPr lang="en-US" dirty="0"/>
          </a:p>
        </p:txBody>
      </p:sp>
      <p:pic>
        <p:nvPicPr>
          <p:cNvPr id="4" name="Picture 3" descr="Student title I Part A program association set common type screenshot.">
            <a:extLst>
              <a:ext uri="{FF2B5EF4-FFF2-40B4-BE49-F238E27FC236}">
                <a16:creationId xmlns:a16="http://schemas.microsoft.com/office/drawing/2014/main" id="{E900F31F-B13E-85C9-F1CA-314BBD03C340}"/>
              </a:ext>
            </a:extLst>
          </p:cNvPr>
          <p:cNvPicPr>
            <a:picLocks noChangeAspect="1"/>
          </p:cNvPicPr>
          <p:nvPr/>
        </p:nvPicPr>
        <p:blipFill>
          <a:blip r:embed="rId2"/>
          <a:stretch>
            <a:fillRect/>
          </a:stretch>
        </p:blipFill>
        <p:spPr>
          <a:xfrm>
            <a:off x="7361108" y="2863016"/>
            <a:ext cx="3830768" cy="2939410"/>
          </a:xfrm>
          <a:prstGeom prst="rect">
            <a:avLst/>
          </a:prstGeom>
          <a:effectLst>
            <a:outerShdw blurRad="279400" dist="139700" dir="2700000" algn="ctr" rotWithShape="0">
              <a:srgbClr val="000000">
                <a:alpha val="65000"/>
              </a:srgbClr>
            </a:outerShdw>
          </a:effectLst>
        </p:spPr>
      </p:pic>
      <p:pic>
        <p:nvPicPr>
          <p:cNvPr id="6" name="Picture 5" descr="Title I Part A Participant descriptor table.">
            <a:extLst>
              <a:ext uri="{FF2B5EF4-FFF2-40B4-BE49-F238E27FC236}">
                <a16:creationId xmlns:a16="http://schemas.microsoft.com/office/drawing/2014/main" id="{BA6403AE-9558-70C3-3A0C-FA6E31F0AA17}"/>
              </a:ext>
            </a:extLst>
          </p:cNvPr>
          <p:cNvPicPr>
            <a:picLocks noChangeAspect="1"/>
          </p:cNvPicPr>
          <p:nvPr/>
        </p:nvPicPr>
        <p:blipFill>
          <a:blip r:embed="rId3"/>
          <a:stretch>
            <a:fillRect/>
          </a:stretch>
        </p:blipFill>
        <p:spPr>
          <a:xfrm>
            <a:off x="535171" y="1055574"/>
            <a:ext cx="9156363" cy="1682688"/>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0F2A0693-3624-DB7E-18F6-1556A5A1E3CA}"/>
              </a:ext>
            </a:extLst>
          </p:cNvPr>
          <p:cNvSpPr>
            <a:spLocks noGrp="1"/>
          </p:cNvSpPr>
          <p:nvPr>
            <p:ph type="sldNum" sz="quarter" idx="4"/>
          </p:nvPr>
        </p:nvSpPr>
        <p:spPr/>
        <p:txBody>
          <a:bodyPr/>
          <a:lstStyle/>
          <a:p>
            <a:fld id="{69C126A4-BD19-47E2-8A0E-0DE1B9D8C925}" type="slidenum">
              <a:rPr lang="en-US" smtClean="0"/>
              <a:pPr/>
              <a:t>37</a:t>
            </a:fld>
            <a:endParaRPr lang="en-US" dirty="0"/>
          </a:p>
        </p:txBody>
      </p:sp>
    </p:spTree>
    <p:extLst>
      <p:ext uri="{BB962C8B-B14F-4D97-AF65-F5344CB8AC3E}">
        <p14:creationId xmlns:p14="http://schemas.microsoft.com/office/powerpoint/2010/main" val="677464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err="1">
                <a:cs typeface="Calibri"/>
              </a:rPr>
              <a:t>UnschooledAsyleeRefugee</a:t>
            </a:r>
            <a:r>
              <a:rPr lang="en-US" dirty="0">
                <a:cs typeface="Calibri"/>
              </a:rPr>
              <a:t> Descriptor Table</a:t>
            </a:r>
            <a:endParaRPr lang="en-US" dirty="0"/>
          </a:p>
        </p:txBody>
      </p:sp>
      <p:pic>
        <p:nvPicPr>
          <p:cNvPr id="6" name="Picture 5" descr="Unschooled asylee refugee set common type screenshot.">
            <a:extLst>
              <a:ext uri="{FF2B5EF4-FFF2-40B4-BE49-F238E27FC236}">
                <a16:creationId xmlns:a16="http://schemas.microsoft.com/office/drawing/2014/main" id="{F28DD439-E880-7CC5-A410-2814299727CD}"/>
              </a:ext>
            </a:extLst>
          </p:cNvPr>
          <p:cNvPicPr>
            <a:picLocks noChangeAspect="1"/>
          </p:cNvPicPr>
          <p:nvPr/>
        </p:nvPicPr>
        <p:blipFill>
          <a:blip r:embed="rId2"/>
          <a:stretch>
            <a:fillRect/>
          </a:stretch>
        </p:blipFill>
        <p:spPr>
          <a:xfrm>
            <a:off x="535171" y="1176360"/>
            <a:ext cx="10355624" cy="1471589"/>
          </a:xfrm>
          <a:prstGeom prst="rect">
            <a:avLst/>
          </a:prstGeom>
          <a:effectLst>
            <a:outerShdw blurRad="279400" dist="139700" dir="2700000" algn="ctr" rotWithShape="0">
              <a:srgbClr val="000000">
                <a:alpha val="65000"/>
              </a:srgbClr>
            </a:outerShdw>
          </a:effectLst>
        </p:spPr>
      </p:pic>
      <p:pic>
        <p:nvPicPr>
          <p:cNvPr id="4" name="Picture 3" descr="Unschooled asylee refugee descriptor table screenshot.">
            <a:extLst>
              <a:ext uri="{FF2B5EF4-FFF2-40B4-BE49-F238E27FC236}">
                <a16:creationId xmlns:a16="http://schemas.microsoft.com/office/drawing/2014/main" id="{65270D86-31F2-C87E-6E00-201732552C51}"/>
              </a:ext>
            </a:extLst>
          </p:cNvPr>
          <p:cNvPicPr>
            <a:picLocks noChangeAspect="1"/>
          </p:cNvPicPr>
          <p:nvPr/>
        </p:nvPicPr>
        <p:blipFill>
          <a:blip r:embed="rId3"/>
          <a:stretch>
            <a:fillRect/>
          </a:stretch>
        </p:blipFill>
        <p:spPr>
          <a:xfrm>
            <a:off x="3367140" y="3429000"/>
            <a:ext cx="8615309" cy="2325662"/>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12C97109-6E0C-AFCE-7560-FE93861F6DBC}"/>
              </a:ext>
            </a:extLst>
          </p:cNvPr>
          <p:cNvSpPr>
            <a:spLocks noGrp="1"/>
          </p:cNvSpPr>
          <p:nvPr>
            <p:ph type="sldNum" sz="quarter" idx="4"/>
          </p:nvPr>
        </p:nvSpPr>
        <p:spPr/>
        <p:txBody>
          <a:bodyPr/>
          <a:lstStyle/>
          <a:p>
            <a:fld id="{69C126A4-BD19-47E2-8A0E-0DE1B9D8C925}" type="slidenum">
              <a:rPr lang="en-US" smtClean="0"/>
              <a:pPr/>
              <a:t>38</a:t>
            </a:fld>
            <a:endParaRPr lang="en-US" dirty="0"/>
          </a:p>
        </p:txBody>
      </p:sp>
    </p:spTree>
    <p:extLst>
      <p:ext uri="{BB962C8B-B14F-4D97-AF65-F5344CB8AC3E}">
        <p14:creationId xmlns:p14="http://schemas.microsoft.com/office/powerpoint/2010/main" val="3226955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Zero Descriptors – PEIMS Example</a:t>
            </a:r>
            <a:endParaRPr lang="en-US" dirty="0"/>
          </a:p>
        </p:txBody>
      </p:sp>
      <p:pic>
        <p:nvPicPr>
          <p:cNvPr id="1032" name="Picture 8" descr="Screenshot of the Unschooled asylee refugee set common type.">
            <a:extLst>
              <a:ext uri="{FF2B5EF4-FFF2-40B4-BE49-F238E27FC236}">
                <a16:creationId xmlns:a16="http://schemas.microsoft.com/office/drawing/2014/main" id="{E93C22EC-AEF0-8A73-1F56-823EE771D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263801"/>
            <a:ext cx="9991725" cy="1207256"/>
          </a:xfrm>
          <a:prstGeom prst="rect">
            <a:avLst/>
          </a:prstGeom>
          <a:effectLst>
            <a:outerShdw blurRad="2794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8771F0C9-578C-7374-4F2C-00E972EB3DF5}"/>
              </a:ext>
            </a:extLst>
          </p:cNvPr>
          <p:cNvSpPr txBox="1">
            <a:spLocks/>
          </p:cNvSpPr>
          <p:nvPr/>
        </p:nvSpPr>
        <p:spPr>
          <a:xfrm>
            <a:off x="535171" y="3429000"/>
            <a:ext cx="11545780" cy="13280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PEIMS Fall Submission: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A student who has not been identified as an </a:t>
            </a:r>
            <a:r>
              <a:rPr lang="en-US" sz="1800">
                <a:solidFill>
                  <a:srgbClr val="595959"/>
                </a:solidFill>
                <a:cs typeface="Calibri"/>
              </a:rPr>
              <a:t>unschooled asylee or </a:t>
            </a:r>
            <a:r>
              <a:rPr lang="en-US" sz="1800" dirty="0">
                <a:solidFill>
                  <a:srgbClr val="595959"/>
                </a:solidFill>
                <a:cs typeface="Calibri"/>
              </a:rPr>
              <a:t>refugee does not need to be reported with any value for the </a:t>
            </a:r>
            <a:r>
              <a:rPr lang="en-US" sz="1800" dirty="0" err="1">
                <a:solidFill>
                  <a:srgbClr val="595959"/>
                </a:solidFill>
                <a:cs typeface="Calibri"/>
              </a:rPr>
              <a:t>UnschooledAsyleeRefugee</a:t>
            </a:r>
            <a:r>
              <a:rPr lang="en-US" sz="1800" dirty="0">
                <a:solidFill>
                  <a:srgbClr val="595959"/>
                </a:solidFill>
                <a:cs typeface="Calibri"/>
              </a:rPr>
              <a:t> </a:t>
            </a:r>
            <a:r>
              <a:rPr lang="en-US" sz="1800" dirty="0">
                <a:solidFill>
                  <a:srgbClr val="D93C10"/>
                </a:solidFill>
                <a:cs typeface="Calibri"/>
              </a:rPr>
              <a:t>(E1076) </a:t>
            </a:r>
            <a:r>
              <a:rPr lang="en-US" sz="1800" dirty="0">
                <a:solidFill>
                  <a:srgbClr val="595959"/>
                </a:solidFill>
                <a:cs typeface="Calibri"/>
              </a:rPr>
              <a:t>data element for the PEIMS Fall Submission. In this instance, no data for the entire </a:t>
            </a:r>
            <a:r>
              <a:rPr lang="en-US" sz="1800" dirty="0" err="1">
                <a:solidFill>
                  <a:srgbClr val="595959"/>
                </a:solidFill>
                <a:cs typeface="Calibri"/>
              </a:rPr>
              <a:t>UnschooledAsyleeRefugeeSet</a:t>
            </a:r>
            <a:r>
              <a:rPr lang="en-US" sz="1800" dirty="0">
                <a:solidFill>
                  <a:srgbClr val="595959"/>
                </a:solidFill>
                <a:cs typeface="Calibri"/>
              </a:rPr>
              <a:t> (TX) common type would not be reported for the student.</a:t>
            </a:r>
          </a:p>
        </p:txBody>
      </p:sp>
      <p:sp>
        <p:nvSpPr>
          <p:cNvPr id="2" name="Slide Number Placeholder 1">
            <a:extLst>
              <a:ext uri="{FF2B5EF4-FFF2-40B4-BE49-F238E27FC236}">
                <a16:creationId xmlns:a16="http://schemas.microsoft.com/office/drawing/2014/main" id="{F528D556-2F24-E398-1058-7C65DB818FCD}"/>
              </a:ext>
            </a:extLst>
          </p:cNvPr>
          <p:cNvSpPr>
            <a:spLocks noGrp="1"/>
          </p:cNvSpPr>
          <p:nvPr>
            <p:ph type="sldNum" sz="quarter" idx="4"/>
          </p:nvPr>
        </p:nvSpPr>
        <p:spPr/>
        <p:txBody>
          <a:bodyPr/>
          <a:lstStyle/>
          <a:p>
            <a:fld id="{69C126A4-BD19-47E2-8A0E-0DE1B9D8C925}" type="slidenum">
              <a:rPr lang="en-US" smtClean="0"/>
              <a:pPr/>
              <a:t>39</a:t>
            </a:fld>
            <a:endParaRPr lang="en-US" dirty="0"/>
          </a:p>
        </p:txBody>
      </p:sp>
    </p:spTree>
    <p:extLst>
      <p:ext uri="{BB962C8B-B14F-4D97-AF65-F5344CB8AC3E}">
        <p14:creationId xmlns:p14="http://schemas.microsoft.com/office/powerpoint/2010/main" val="3265539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Combining Data Elements</a:t>
            </a:r>
            <a:endParaRPr lang="en-US"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8"/>
            <a:ext cx="11275829" cy="46864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300" dirty="0">
                <a:solidFill>
                  <a:srgbClr val="595959"/>
                </a:solidFill>
              </a:rPr>
              <a:t>Ed-Fi has a descriptor concept that TEA will now use to report student characteristics and services. </a:t>
            </a:r>
            <a:r>
              <a:rPr lang="en-US" sz="2300" dirty="0" err="1">
                <a:solidFill>
                  <a:srgbClr val="F16038"/>
                </a:solidFill>
              </a:rPr>
              <a:t>StudentCharacteristic</a:t>
            </a:r>
            <a:r>
              <a:rPr lang="en-US" sz="2300" dirty="0">
                <a:solidFill>
                  <a:srgbClr val="595959"/>
                </a:solidFill>
              </a:rPr>
              <a:t> (E3063) is a descriptor that captures important characteristics of the student’s environment or situation. </a:t>
            </a:r>
            <a:r>
              <a:rPr lang="en-US" sz="2300" dirty="0">
                <a:solidFill>
                  <a:srgbClr val="F16038"/>
                </a:solidFill>
              </a:rPr>
              <a:t>SpecialEducationProgramService</a:t>
            </a:r>
            <a:r>
              <a:rPr lang="en-US" sz="2300" dirty="0">
                <a:solidFill>
                  <a:srgbClr val="595959"/>
                </a:solidFill>
              </a:rPr>
              <a:t> (E3058) is a descriptor that defines the services provided by an education organization to populations of students associated with a special education program. </a:t>
            </a:r>
          </a:p>
          <a:p>
            <a:pPr>
              <a:buClr>
                <a:srgbClr val="F16038"/>
              </a:buClr>
            </a:pPr>
            <a:r>
              <a:rPr lang="en-US" sz="2300" dirty="0">
                <a:solidFill>
                  <a:srgbClr val="595959"/>
                </a:solidFill>
              </a:rPr>
              <a:t>To align better with Ed-Fi, TEA is also using some Ed-Fi data elements such as </a:t>
            </a:r>
            <a:r>
              <a:rPr lang="en-US" sz="2300" dirty="0">
                <a:solidFill>
                  <a:srgbClr val="F16038"/>
                </a:solidFill>
              </a:rPr>
              <a:t>Responsibility</a:t>
            </a:r>
            <a:r>
              <a:rPr lang="en-US" sz="2300" dirty="0">
                <a:solidFill>
                  <a:srgbClr val="595959"/>
                </a:solidFill>
              </a:rPr>
              <a:t> (E3051), </a:t>
            </a:r>
            <a:r>
              <a:rPr lang="en-US" sz="2300" dirty="0">
                <a:solidFill>
                  <a:srgbClr val="F16038"/>
                </a:solidFill>
              </a:rPr>
              <a:t>LanguageInstructionProgramService</a:t>
            </a:r>
            <a:r>
              <a:rPr lang="en-US" sz="2300" dirty="0">
                <a:solidFill>
                  <a:srgbClr val="595959"/>
                </a:solidFill>
              </a:rPr>
              <a:t> (E3034), and </a:t>
            </a:r>
            <a:r>
              <a:rPr lang="en-US" sz="2300" dirty="0">
                <a:solidFill>
                  <a:srgbClr val="F16038"/>
                </a:solidFill>
              </a:rPr>
              <a:t>CTEProgramService</a:t>
            </a:r>
            <a:r>
              <a:rPr lang="en-US" sz="2300" dirty="0">
                <a:solidFill>
                  <a:srgbClr val="595959"/>
                </a:solidFill>
              </a:rPr>
              <a:t> (E3012) to combine multiple TEA data elements into a corresponding descriptor table. </a:t>
            </a:r>
          </a:p>
          <a:p>
            <a:pPr>
              <a:buClr>
                <a:srgbClr val="F16038"/>
              </a:buClr>
            </a:pPr>
            <a:r>
              <a:rPr lang="en-US" sz="2300" dirty="0">
                <a:solidFill>
                  <a:srgbClr val="595959"/>
                </a:solidFill>
              </a:rPr>
              <a:t>Ed-Fi also offers some data elements, such as </a:t>
            </a:r>
            <a:r>
              <a:rPr lang="en-US" sz="2300" dirty="0" err="1">
                <a:solidFill>
                  <a:srgbClr val="F16038"/>
                </a:solidFill>
              </a:rPr>
              <a:t>LanguageUse</a:t>
            </a:r>
            <a:r>
              <a:rPr lang="en-US" sz="2300" dirty="0">
                <a:solidFill>
                  <a:srgbClr val="595959"/>
                </a:solidFill>
              </a:rPr>
              <a:t> (E3035) and </a:t>
            </a:r>
            <a:r>
              <a:rPr lang="en-US" sz="2300" dirty="0">
                <a:solidFill>
                  <a:srgbClr val="F16038"/>
                </a:solidFill>
              </a:rPr>
              <a:t>Language</a:t>
            </a:r>
            <a:r>
              <a:rPr lang="en-US" sz="2300" dirty="0">
                <a:solidFill>
                  <a:srgbClr val="595959"/>
                </a:solidFill>
              </a:rPr>
              <a:t> (E3033), where TEA could use two data elements together to replace existing TEA data elements.</a:t>
            </a:r>
          </a:p>
          <a:p>
            <a:pPr>
              <a:buClr>
                <a:srgbClr val="F16038"/>
              </a:buClr>
            </a:pPr>
            <a:r>
              <a:rPr lang="en-US" sz="2300" dirty="0">
                <a:solidFill>
                  <a:srgbClr val="595959"/>
                </a:solidFill>
              </a:rPr>
              <a:t>Lastly, TEA created some extended data elements such as </a:t>
            </a:r>
            <a:r>
              <a:rPr lang="en-US" sz="2300" dirty="0">
                <a:solidFill>
                  <a:srgbClr val="F16038"/>
                </a:solidFill>
              </a:rPr>
              <a:t>Truancy</a:t>
            </a:r>
            <a:r>
              <a:rPr lang="en-US" sz="2300" dirty="0">
                <a:solidFill>
                  <a:srgbClr val="595959"/>
                </a:solidFill>
              </a:rPr>
              <a:t> (E3068), </a:t>
            </a:r>
            <a:r>
              <a:rPr lang="en-US" sz="2300" dirty="0" err="1">
                <a:solidFill>
                  <a:srgbClr val="F16038"/>
                </a:solidFill>
              </a:rPr>
              <a:t>EndorsementPursuing</a:t>
            </a:r>
            <a:r>
              <a:rPr lang="en-US" sz="2300" dirty="0">
                <a:solidFill>
                  <a:srgbClr val="595959"/>
                </a:solidFill>
              </a:rPr>
              <a:t> (E3022), and </a:t>
            </a:r>
            <a:r>
              <a:rPr lang="en-US" sz="2300" dirty="0" err="1">
                <a:solidFill>
                  <a:srgbClr val="F16038"/>
                </a:solidFill>
              </a:rPr>
              <a:t>EndorsementCompleted</a:t>
            </a:r>
            <a:r>
              <a:rPr lang="en-US" sz="2300" dirty="0">
                <a:solidFill>
                  <a:srgbClr val="595959"/>
                </a:solidFill>
              </a:rPr>
              <a:t> (E3021) to combine multiple TEA data elements into a corresponding descriptor table.</a:t>
            </a:r>
          </a:p>
        </p:txBody>
      </p:sp>
      <p:sp>
        <p:nvSpPr>
          <p:cNvPr id="2" name="Slide Number Placeholder 1">
            <a:extLst>
              <a:ext uri="{FF2B5EF4-FFF2-40B4-BE49-F238E27FC236}">
                <a16:creationId xmlns:a16="http://schemas.microsoft.com/office/drawing/2014/main" id="{95A824A7-D326-175A-0A8D-D87E8B24E949}"/>
              </a:ext>
            </a:extLst>
          </p:cNvPr>
          <p:cNvSpPr>
            <a:spLocks noGrp="1"/>
          </p:cNvSpPr>
          <p:nvPr>
            <p:ph type="sldNum" sz="quarter" idx="4"/>
          </p:nvPr>
        </p:nvSpPr>
        <p:spPr/>
        <p:txBody>
          <a:bodyPr/>
          <a:lstStyle/>
          <a:p>
            <a:fld id="{69C126A4-BD19-47E2-8A0E-0DE1B9D8C925}" type="slidenum">
              <a:rPr lang="en-US" smtClean="0"/>
              <a:pPr/>
              <a:t>4</a:t>
            </a:fld>
            <a:endParaRPr lang="en-US" dirty="0"/>
          </a:p>
        </p:txBody>
      </p:sp>
    </p:spTree>
    <p:extLst>
      <p:ext uri="{BB962C8B-B14F-4D97-AF65-F5344CB8AC3E}">
        <p14:creationId xmlns:p14="http://schemas.microsoft.com/office/powerpoint/2010/main" val="1242823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Zero Descriptors – Core Collection Example</a:t>
            </a:r>
            <a:endParaRPr lang="en-US" dirty="0"/>
          </a:p>
        </p:txBody>
      </p:sp>
      <p:pic>
        <p:nvPicPr>
          <p:cNvPr id="4" name="Picture 3" descr="Screenshot of the student education organization association entity.">
            <a:extLst>
              <a:ext uri="{FF2B5EF4-FFF2-40B4-BE49-F238E27FC236}">
                <a16:creationId xmlns:a16="http://schemas.microsoft.com/office/drawing/2014/main" id="{331D9057-300A-C30D-0B13-0B72D6E03770}"/>
              </a:ext>
            </a:extLst>
          </p:cNvPr>
          <p:cNvPicPr>
            <a:picLocks noChangeAspect="1"/>
          </p:cNvPicPr>
          <p:nvPr/>
        </p:nvPicPr>
        <p:blipFill>
          <a:blip r:embed="rId2"/>
          <a:stretch>
            <a:fillRect/>
          </a:stretch>
        </p:blipFill>
        <p:spPr>
          <a:xfrm>
            <a:off x="1576952" y="1199115"/>
            <a:ext cx="9038095" cy="3161905"/>
          </a:xfrm>
          <a:prstGeom prst="rect">
            <a:avLst/>
          </a:prstGeom>
          <a:effectLst>
            <a:outerShdw blurRad="279400" dist="139700" dir="2700000" algn="ctr" rotWithShape="0">
              <a:srgbClr val="000000">
                <a:alpha val="65000"/>
              </a:srgbClr>
            </a:outerShdw>
          </a:effectLst>
        </p:spPr>
      </p:pic>
      <p:sp>
        <p:nvSpPr>
          <p:cNvPr id="5" name="Content Placeholder 4">
            <a:extLst>
              <a:ext uri="{FF2B5EF4-FFF2-40B4-BE49-F238E27FC236}">
                <a16:creationId xmlns:a16="http://schemas.microsoft.com/office/drawing/2014/main" id="{8EFD0098-F005-F1BA-C41F-3AFC475B4E4E}"/>
              </a:ext>
            </a:extLst>
          </p:cNvPr>
          <p:cNvSpPr txBox="1">
            <a:spLocks/>
          </p:cNvSpPr>
          <p:nvPr/>
        </p:nvSpPr>
        <p:spPr>
          <a:xfrm>
            <a:off x="356848" y="4631592"/>
            <a:ext cx="11545780" cy="7513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ECDS KG Submission: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A student who has not been identified as emergent bilingual and is not being monitored does not need to be reported with any value for the </a:t>
            </a:r>
            <a:r>
              <a:rPr lang="en-US" sz="1800" dirty="0" err="1">
                <a:solidFill>
                  <a:srgbClr val="595959"/>
                </a:solidFill>
                <a:cs typeface="Calibri"/>
              </a:rPr>
              <a:t>EmergentBilingualIndicator</a:t>
            </a:r>
            <a:r>
              <a:rPr lang="en-US" sz="1800" dirty="0">
                <a:solidFill>
                  <a:srgbClr val="595959"/>
                </a:solidFill>
                <a:cs typeface="Calibri"/>
              </a:rPr>
              <a:t> </a:t>
            </a:r>
            <a:r>
              <a:rPr lang="en-US" sz="1800" dirty="0">
                <a:solidFill>
                  <a:srgbClr val="D93C10"/>
                </a:solidFill>
                <a:cs typeface="Calibri"/>
              </a:rPr>
              <a:t>(E0790) </a:t>
            </a:r>
            <a:r>
              <a:rPr lang="en-US" sz="1800" dirty="0">
                <a:solidFill>
                  <a:srgbClr val="595959"/>
                </a:solidFill>
                <a:cs typeface="Calibri"/>
              </a:rPr>
              <a:t>data element for the ECDS KG Submission. In this instance, no data for the entire </a:t>
            </a:r>
            <a:r>
              <a:rPr lang="en-US" sz="1800" dirty="0" err="1">
                <a:solidFill>
                  <a:srgbClr val="595959"/>
                </a:solidFill>
                <a:cs typeface="Calibri"/>
              </a:rPr>
              <a:t>EmergentBilingualSet</a:t>
            </a:r>
            <a:r>
              <a:rPr lang="en-US" sz="1800" dirty="0">
                <a:solidFill>
                  <a:srgbClr val="595959"/>
                </a:solidFill>
                <a:cs typeface="Calibri"/>
              </a:rPr>
              <a:t> (TX) common type would be reported for the student.</a:t>
            </a:r>
            <a:endParaRPr lang="en-US" sz="1800" dirty="0">
              <a:solidFill>
                <a:srgbClr val="595959"/>
              </a:solidFill>
              <a:ea typeface="Calibri"/>
              <a:cs typeface="Calibri"/>
            </a:endParaRPr>
          </a:p>
        </p:txBody>
      </p:sp>
      <p:sp>
        <p:nvSpPr>
          <p:cNvPr id="2" name="Slide Number Placeholder 1">
            <a:extLst>
              <a:ext uri="{FF2B5EF4-FFF2-40B4-BE49-F238E27FC236}">
                <a16:creationId xmlns:a16="http://schemas.microsoft.com/office/drawing/2014/main" id="{E0DCAABB-5E42-ABC7-7B41-4EBA166EFD92}"/>
              </a:ext>
            </a:extLst>
          </p:cNvPr>
          <p:cNvSpPr>
            <a:spLocks noGrp="1"/>
          </p:cNvSpPr>
          <p:nvPr>
            <p:ph type="sldNum" sz="quarter" idx="4"/>
          </p:nvPr>
        </p:nvSpPr>
        <p:spPr/>
        <p:txBody>
          <a:bodyPr/>
          <a:lstStyle/>
          <a:p>
            <a:fld id="{69C126A4-BD19-47E2-8A0E-0DE1B9D8C925}" type="slidenum">
              <a:rPr lang="en-US" smtClean="0"/>
              <a:pPr/>
              <a:t>40</a:t>
            </a:fld>
            <a:endParaRPr lang="en-US" dirty="0"/>
          </a:p>
        </p:txBody>
      </p:sp>
    </p:spTree>
    <p:extLst>
      <p:ext uri="{BB962C8B-B14F-4D97-AF65-F5344CB8AC3E}">
        <p14:creationId xmlns:p14="http://schemas.microsoft.com/office/powerpoint/2010/main" val="2964355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Zero Descriptors – Core Collection Example </a:t>
            </a:r>
            <a:r>
              <a:rPr lang="en-US" dirty="0">
                <a:solidFill>
                  <a:schemeClr val="bg1"/>
                </a:solidFill>
                <a:cs typeface="Calibri"/>
              </a:rPr>
              <a:t>1</a:t>
            </a:r>
            <a:endParaRPr lang="en-US" dirty="0"/>
          </a:p>
        </p:txBody>
      </p:sp>
      <p:sp>
        <p:nvSpPr>
          <p:cNvPr id="5" name="Content Placeholder 4">
            <a:extLst>
              <a:ext uri="{FF2B5EF4-FFF2-40B4-BE49-F238E27FC236}">
                <a16:creationId xmlns:a16="http://schemas.microsoft.com/office/drawing/2014/main" id="{8EFD0098-F005-F1BA-C41F-3AFC475B4E4E}"/>
              </a:ext>
            </a:extLst>
          </p:cNvPr>
          <p:cNvSpPr txBox="1">
            <a:spLocks/>
          </p:cNvSpPr>
          <p:nvPr/>
        </p:nvSpPr>
        <p:spPr>
          <a:xfrm>
            <a:off x="356848" y="4631592"/>
            <a:ext cx="11545780" cy="7513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Special Education Language Acquisition (SELA) Submission: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A student who is being reported for the SELA Submission and has not been assessed must still be reported with a value of ‘00’ (Not Assessed) for the </a:t>
            </a:r>
            <a:r>
              <a:rPr lang="en-US" sz="1800" dirty="0" err="1">
                <a:solidFill>
                  <a:srgbClr val="595959"/>
                </a:solidFill>
                <a:cs typeface="Calibri"/>
              </a:rPr>
              <a:t>ToolOrAssessmentUsed</a:t>
            </a:r>
            <a:r>
              <a:rPr lang="en-US" sz="1800" dirty="0">
                <a:solidFill>
                  <a:srgbClr val="595959"/>
                </a:solidFill>
                <a:cs typeface="Calibri"/>
              </a:rPr>
              <a:t> </a:t>
            </a:r>
            <a:r>
              <a:rPr lang="en-US" sz="1800" dirty="0">
                <a:solidFill>
                  <a:srgbClr val="D93C10"/>
                </a:solidFill>
                <a:cs typeface="Calibri"/>
              </a:rPr>
              <a:t>(E1668) </a:t>
            </a:r>
            <a:r>
              <a:rPr lang="en-US" sz="1800" dirty="0">
                <a:solidFill>
                  <a:srgbClr val="595959"/>
                </a:solidFill>
                <a:cs typeface="Calibri"/>
              </a:rPr>
              <a:t>data element. This helps ensure this critical piece of data wasn’t omitted inadvertently. </a:t>
            </a:r>
          </a:p>
        </p:txBody>
      </p:sp>
      <p:pic>
        <p:nvPicPr>
          <p:cNvPr id="6" name="Picture 5" descr="Screenshot of the descriptor table tool or assessment used.">
            <a:extLst>
              <a:ext uri="{FF2B5EF4-FFF2-40B4-BE49-F238E27FC236}">
                <a16:creationId xmlns:a16="http://schemas.microsoft.com/office/drawing/2014/main" id="{2B0D6DBB-90AD-84A2-2E81-A107CAD14920}"/>
              </a:ext>
            </a:extLst>
          </p:cNvPr>
          <p:cNvPicPr>
            <a:picLocks noChangeAspect="1"/>
          </p:cNvPicPr>
          <p:nvPr/>
        </p:nvPicPr>
        <p:blipFill>
          <a:blip r:embed="rId2"/>
          <a:stretch>
            <a:fillRect/>
          </a:stretch>
        </p:blipFill>
        <p:spPr>
          <a:xfrm>
            <a:off x="2724571" y="1330295"/>
            <a:ext cx="6742857" cy="2761905"/>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CA8C4490-317A-BC28-6C59-6010087F9C81}"/>
              </a:ext>
            </a:extLst>
          </p:cNvPr>
          <p:cNvSpPr>
            <a:spLocks noGrp="1"/>
          </p:cNvSpPr>
          <p:nvPr>
            <p:ph type="sldNum" sz="quarter" idx="4"/>
          </p:nvPr>
        </p:nvSpPr>
        <p:spPr/>
        <p:txBody>
          <a:bodyPr/>
          <a:lstStyle/>
          <a:p>
            <a:fld id="{69C126A4-BD19-47E2-8A0E-0DE1B9D8C925}" type="slidenum">
              <a:rPr lang="en-US" smtClean="0"/>
              <a:pPr/>
              <a:t>41</a:t>
            </a:fld>
            <a:endParaRPr lang="en-US" dirty="0"/>
          </a:p>
        </p:txBody>
      </p:sp>
    </p:spTree>
    <p:extLst>
      <p:ext uri="{BB962C8B-B14F-4D97-AF65-F5344CB8AC3E}">
        <p14:creationId xmlns:p14="http://schemas.microsoft.com/office/powerpoint/2010/main" val="397290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2023-2024 School Year2</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dirty="0">
                <a:solidFill>
                  <a:srgbClr val="FFFFFF"/>
                </a:solidFill>
              </a:rPr>
              <a:t>Landing Zone Not Promoted</a:t>
            </a:r>
          </a:p>
        </p:txBody>
      </p:sp>
    </p:spTree>
    <p:extLst>
      <p:ext uri="{BB962C8B-B14F-4D97-AF65-F5344CB8AC3E}">
        <p14:creationId xmlns:p14="http://schemas.microsoft.com/office/powerpoint/2010/main" val="3024587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Landing Zone/Not Promoted Data Elements</a:t>
            </a:r>
            <a:endParaRPr lang="en-US"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300" dirty="0">
                <a:solidFill>
                  <a:srgbClr val="595959"/>
                </a:solidFill>
              </a:rPr>
              <a:t>To better align with Ed-Fi, TEA is using as many of the Entities provided in the Ed-Fi model as possible for state reporting. In some instances, data elements are part of the key or mandatory for Ed-Fi but not used by TEA. These data elements will be loaded into the Landing Zone but will not be promoted to the Core Collection or PEIMS Data Marts.</a:t>
            </a:r>
          </a:p>
        </p:txBody>
      </p:sp>
      <p:graphicFrame>
        <p:nvGraphicFramePr>
          <p:cNvPr id="2" name="Table 4">
            <a:extLst>
              <a:ext uri="{FF2B5EF4-FFF2-40B4-BE49-F238E27FC236}">
                <a16:creationId xmlns:a16="http://schemas.microsoft.com/office/drawing/2014/main" id="{5B1CBCC8-4401-1155-3C6F-1130ABDA7BAC}"/>
              </a:ext>
            </a:extLst>
          </p:cNvPr>
          <p:cNvGraphicFramePr>
            <a:graphicFrameLocks noGrp="1"/>
          </p:cNvGraphicFramePr>
          <p:nvPr>
            <p:extLst>
              <p:ext uri="{D42A27DB-BD31-4B8C-83A1-F6EECF244321}">
                <p14:modId xmlns:p14="http://schemas.microsoft.com/office/powerpoint/2010/main" val="444370597"/>
              </p:ext>
            </p:extLst>
          </p:nvPr>
        </p:nvGraphicFramePr>
        <p:xfrm>
          <a:off x="535170" y="2938991"/>
          <a:ext cx="11121657" cy="1854200"/>
        </p:xfrm>
        <a:graphic>
          <a:graphicData uri="http://schemas.openxmlformats.org/drawingml/2006/table">
            <a:tbl>
              <a:tblPr firstRow="1" bandRow="1">
                <a:tableStyleId>{5C22544A-7EE6-4342-B048-85BDC9FD1C3A}</a:tableStyleId>
              </a:tblPr>
              <a:tblGrid>
                <a:gridCol w="3707219">
                  <a:extLst>
                    <a:ext uri="{9D8B030D-6E8A-4147-A177-3AD203B41FA5}">
                      <a16:colId xmlns:a16="http://schemas.microsoft.com/office/drawing/2014/main" val="1268545418"/>
                    </a:ext>
                  </a:extLst>
                </a:gridCol>
                <a:gridCol w="3707219">
                  <a:extLst>
                    <a:ext uri="{9D8B030D-6E8A-4147-A177-3AD203B41FA5}">
                      <a16:colId xmlns:a16="http://schemas.microsoft.com/office/drawing/2014/main" val="3514044720"/>
                    </a:ext>
                  </a:extLst>
                </a:gridCol>
                <a:gridCol w="3707219">
                  <a:extLst>
                    <a:ext uri="{9D8B030D-6E8A-4147-A177-3AD203B41FA5}">
                      <a16:colId xmlns:a16="http://schemas.microsoft.com/office/drawing/2014/main" val="1852767829"/>
                    </a:ext>
                  </a:extLst>
                </a:gridCol>
              </a:tblGrid>
              <a:tr h="370840">
                <a:tc>
                  <a:txBody>
                    <a:bodyPr/>
                    <a:lstStyle/>
                    <a:p>
                      <a:r>
                        <a:rPr lang="en-US" dirty="0"/>
                        <a:t>Landing Zone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18149003"/>
                  </a:ext>
                </a:extLst>
              </a:tr>
              <a:tr h="370840">
                <a:tc>
                  <a:txBody>
                    <a:bodyPr/>
                    <a:lstStyle/>
                    <a:p>
                      <a:r>
                        <a:rPr lang="en-US" dirty="0" err="1">
                          <a:solidFill>
                            <a:srgbClr val="595959"/>
                          </a:solidFill>
                        </a:rPr>
                        <a:t>AssessmentTitle</a:t>
                      </a:r>
                      <a:endParaRPr lang="en-US" dirty="0">
                        <a:solidFill>
                          <a:srgbClr val="595959"/>
                        </a:solidFill>
                      </a:endParaRPr>
                    </a:p>
                  </a:txBody>
                  <a:tcPr/>
                </a:tc>
                <a:tc>
                  <a:txBody>
                    <a:bodyPr/>
                    <a:lstStyle/>
                    <a:p>
                      <a:r>
                        <a:rPr lang="en-US" dirty="0" err="1">
                          <a:solidFill>
                            <a:srgbClr val="595959"/>
                          </a:solidFill>
                        </a:rPr>
                        <a:t>IncidentDate</a:t>
                      </a:r>
                      <a:endParaRPr lang="en-US" dirty="0">
                        <a:solidFill>
                          <a:srgbClr val="595959"/>
                        </a:solidFill>
                      </a:endParaRPr>
                    </a:p>
                  </a:txBody>
                  <a:tcPr/>
                </a:tc>
                <a:tc>
                  <a:txBody>
                    <a:bodyPr/>
                    <a:lstStyle/>
                    <a:p>
                      <a:r>
                        <a:rPr lang="en-US" dirty="0" err="1">
                          <a:solidFill>
                            <a:srgbClr val="595959"/>
                          </a:solidFill>
                        </a:rPr>
                        <a:t>AchievementCategory</a:t>
                      </a:r>
                      <a:endParaRPr lang="en-US" dirty="0">
                        <a:solidFill>
                          <a:srgbClr val="595959"/>
                        </a:solidFill>
                      </a:endParaRPr>
                    </a:p>
                  </a:txBody>
                  <a:tcPr/>
                </a:tc>
                <a:extLst>
                  <a:ext uri="{0D108BD9-81ED-4DB2-BD59-A6C34878D82A}">
                    <a16:rowId xmlns:a16="http://schemas.microsoft.com/office/drawing/2014/main" val="2377910829"/>
                  </a:ext>
                </a:extLst>
              </a:tr>
              <a:tr h="370840">
                <a:tc>
                  <a:txBody>
                    <a:bodyPr/>
                    <a:lstStyle/>
                    <a:p>
                      <a:r>
                        <a:rPr lang="en-US" dirty="0">
                          <a:solidFill>
                            <a:srgbClr val="595959"/>
                          </a:solidFill>
                        </a:rPr>
                        <a:t>Session Entity</a:t>
                      </a:r>
                    </a:p>
                  </a:txBody>
                  <a:tcPr/>
                </a:tc>
                <a:tc>
                  <a:txBody>
                    <a:bodyPr/>
                    <a:lstStyle/>
                    <a:p>
                      <a:r>
                        <a:rPr lang="en-US" dirty="0" err="1">
                          <a:solidFill>
                            <a:srgbClr val="595959"/>
                          </a:solidFill>
                        </a:rPr>
                        <a:t>EmploymentStatus</a:t>
                      </a:r>
                      <a:endParaRPr lang="en-US" dirty="0">
                        <a:solidFill>
                          <a:srgbClr val="595959"/>
                        </a:solidFill>
                      </a:endParaRPr>
                    </a:p>
                  </a:txBody>
                  <a:tcPr/>
                </a:tc>
                <a:tc>
                  <a:txBody>
                    <a:bodyPr/>
                    <a:lstStyle/>
                    <a:p>
                      <a:r>
                        <a:rPr lang="en-US" dirty="0">
                          <a:solidFill>
                            <a:srgbClr val="595959"/>
                          </a:solidFill>
                        </a:rPr>
                        <a:t>Term</a:t>
                      </a:r>
                    </a:p>
                  </a:txBody>
                  <a:tcPr/>
                </a:tc>
                <a:extLst>
                  <a:ext uri="{0D108BD9-81ED-4DB2-BD59-A6C34878D82A}">
                    <a16:rowId xmlns:a16="http://schemas.microsoft.com/office/drawing/2014/main" val="1043467429"/>
                  </a:ext>
                </a:extLst>
              </a:tr>
              <a:tr h="370840">
                <a:tc>
                  <a:txBody>
                    <a:bodyPr/>
                    <a:lstStyle/>
                    <a:p>
                      <a:r>
                        <a:rPr lang="en-US" dirty="0" err="1">
                          <a:solidFill>
                            <a:srgbClr val="595959"/>
                          </a:solidFill>
                        </a:rPr>
                        <a:t>EarnedCredits</a:t>
                      </a:r>
                      <a:endParaRPr lang="en-US" dirty="0">
                        <a:solidFill>
                          <a:srgbClr val="595959"/>
                        </a:solidFill>
                      </a:endParaRPr>
                    </a:p>
                  </a:txBody>
                  <a:tcPr/>
                </a:tc>
                <a:tc>
                  <a:txBody>
                    <a:bodyPr/>
                    <a:lstStyle/>
                    <a:p>
                      <a:r>
                        <a:rPr lang="en-US" dirty="0" err="1">
                          <a:solidFill>
                            <a:srgbClr val="595959"/>
                          </a:solidFill>
                        </a:rPr>
                        <a:t>ApplicationIdentifier</a:t>
                      </a:r>
                      <a:endParaRPr lang="en-US" dirty="0">
                        <a:solidFill>
                          <a:srgbClr val="595959"/>
                        </a:solidFill>
                      </a:endParaRPr>
                    </a:p>
                  </a:txBody>
                  <a:tcPr/>
                </a:tc>
                <a:tc>
                  <a:txBody>
                    <a:bodyPr/>
                    <a:lstStyle/>
                    <a:p>
                      <a:r>
                        <a:rPr lang="en-US" dirty="0" err="1">
                          <a:solidFill>
                            <a:srgbClr val="595959"/>
                          </a:solidFill>
                        </a:rPr>
                        <a:t>CohortType</a:t>
                      </a:r>
                      <a:endParaRPr lang="en-US" dirty="0">
                        <a:solidFill>
                          <a:srgbClr val="595959"/>
                        </a:solidFill>
                      </a:endParaRPr>
                    </a:p>
                  </a:txBody>
                  <a:tcPr/>
                </a:tc>
                <a:extLst>
                  <a:ext uri="{0D108BD9-81ED-4DB2-BD59-A6C34878D82A}">
                    <a16:rowId xmlns:a16="http://schemas.microsoft.com/office/drawing/2014/main" val="2268597910"/>
                  </a:ext>
                </a:extLst>
              </a:tr>
              <a:tr h="370840">
                <a:tc>
                  <a:txBody>
                    <a:bodyPr/>
                    <a:lstStyle/>
                    <a:p>
                      <a:r>
                        <a:rPr lang="en-US" dirty="0" err="1">
                          <a:solidFill>
                            <a:srgbClr val="595959"/>
                          </a:solidFill>
                        </a:rPr>
                        <a:t>NumberOfParts</a:t>
                      </a:r>
                      <a:endParaRPr lang="en-US" dirty="0">
                        <a:solidFill>
                          <a:srgbClr val="595959"/>
                        </a:solidFill>
                      </a:endParaRPr>
                    </a:p>
                  </a:txBody>
                  <a:tcPr/>
                </a:tc>
                <a:tc>
                  <a:txBody>
                    <a:bodyPr/>
                    <a:lstStyle/>
                    <a:p>
                      <a:endParaRPr lang="en-US" dirty="0">
                        <a:solidFill>
                          <a:srgbClr val="595959"/>
                        </a:solidFill>
                      </a:endParaRPr>
                    </a:p>
                  </a:txBody>
                  <a:tcPr/>
                </a:tc>
                <a:tc>
                  <a:txBody>
                    <a:bodyPr/>
                    <a:lstStyle/>
                    <a:p>
                      <a:endParaRPr lang="en-US" dirty="0">
                        <a:solidFill>
                          <a:srgbClr val="595959"/>
                        </a:solidFill>
                      </a:endParaRPr>
                    </a:p>
                  </a:txBody>
                  <a:tcPr/>
                </a:tc>
                <a:extLst>
                  <a:ext uri="{0D108BD9-81ED-4DB2-BD59-A6C34878D82A}">
                    <a16:rowId xmlns:a16="http://schemas.microsoft.com/office/drawing/2014/main" val="1299958579"/>
                  </a:ext>
                </a:extLst>
              </a:tr>
            </a:tbl>
          </a:graphicData>
        </a:graphic>
      </p:graphicFrame>
      <p:sp>
        <p:nvSpPr>
          <p:cNvPr id="5" name="Slide Number Placeholder 4">
            <a:extLst>
              <a:ext uri="{FF2B5EF4-FFF2-40B4-BE49-F238E27FC236}">
                <a16:creationId xmlns:a16="http://schemas.microsoft.com/office/drawing/2014/main" id="{3C555BFC-0553-D687-15E3-8A37C36741EB}"/>
              </a:ext>
            </a:extLst>
          </p:cNvPr>
          <p:cNvSpPr>
            <a:spLocks noGrp="1"/>
          </p:cNvSpPr>
          <p:nvPr>
            <p:ph type="sldNum" sz="quarter" idx="4"/>
          </p:nvPr>
        </p:nvSpPr>
        <p:spPr/>
        <p:txBody>
          <a:bodyPr/>
          <a:lstStyle/>
          <a:p>
            <a:fld id="{69C126A4-BD19-47E2-8A0E-0DE1B9D8C925}" type="slidenum">
              <a:rPr lang="en-US" smtClean="0"/>
              <a:pPr/>
              <a:t>43</a:t>
            </a:fld>
            <a:endParaRPr lang="en-US" dirty="0"/>
          </a:p>
        </p:txBody>
      </p:sp>
    </p:spTree>
    <p:extLst>
      <p:ext uri="{BB962C8B-B14F-4D97-AF65-F5344CB8AC3E}">
        <p14:creationId xmlns:p14="http://schemas.microsoft.com/office/powerpoint/2010/main" val="1110513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Landing Zone/Not Promoted – PEIMS Example</a:t>
            </a:r>
            <a:endParaRPr lang="en-US" dirty="0"/>
          </a:p>
        </p:txBody>
      </p:sp>
      <p:pic>
        <p:nvPicPr>
          <p:cNvPr id="6" name="Picture 5" descr="Screenshot of the staff education organization employment association.">
            <a:extLst>
              <a:ext uri="{FF2B5EF4-FFF2-40B4-BE49-F238E27FC236}">
                <a16:creationId xmlns:a16="http://schemas.microsoft.com/office/drawing/2014/main" id="{342D8102-D17A-DB84-9782-DC499FDBB690}"/>
              </a:ext>
            </a:extLst>
          </p:cNvPr>
          <p:cNvPicPr>
            <a:picLocks noChangeAspect="1"/>
          </p:cNvPicPr>
          <p:nvPr/>
        </p:nvPicPr>
        <p:blipFill>
          <a:blip r:embed="rId2"/>
          <a:stretch>
            <a:fillRect/>
          </a:stretch>
        </p:blipFill>
        <p:spPr>
          <a:xfrm>
            <a:off x="2102773" y="1252953"/>
            <a:ext cx="7986452" cy="1028789"/>
          </a:xfrm>
          <a:prstGeom prst="rect">
            <a:avLst/>
          </a:prstGeom>
          <a:effectLst>
            <a:outerShdw blurRad="279400" dist="139700" dir="2700000" algn="ctr" rotWithShape="0">
              <a:srgbClr val="000000">
                <a:alpha val="65000"/>
              </a:srgbClr>
            </a:outerShdw>
          </a:effectLst>
        </p:spPr>
      </p:pic>
      <p:sp>
        <p:nvSpPr>
          <p:cNvPr id="7" name="Content Placeholder 4">
            <a:extLst>
              <a:ext uri="{FF2B5EF4-FFF2-40B4-BE49-F238E27FC236}">
                <a16:creationId xmlns:a16="http://schemas.microsoft.com/office/drawing/2014/main" id="{09614215-2D67-3130-B7A5-FA267E57F12E}"/>
              </a:ext>
            </a:extLst>
          </p:cNvPr>
          <p:cNvSpPr txBox="1">
            <a:spLocks/>
          </p:cNvSpPr>
          <p:nvPr/>
        </p:nvSpPr>
        <p:spPr>
          <a:xfrm>
            <a:off x="323109" y="3053325"/>
            <a:ext cx="11545780" cy="15229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PEIMS Fall Submission: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The PEIMS Fall Submission utilizes the StaffEducationOrganizationEmploymentAssociation entity. With the exception of the </a:t>
            </a:r>
            <a:r>
              <a:rPr lang="en-US" sz="1800" dirty="0" err="1">
                <a:solidFill>
                  <a:srgbClr val="595959"/>
                </a:solidFill>
                <a:cs typeface="Calibri"/>
              </a:rPr>
              <a:t>EmploymentStatus</a:t>
            </a:r>
            <a:r>
              <a:rPr lang="en-US" sz="1800" dirty="0">
                <a:solidFill>
                  <a:srgbClr val="595959"/>
                </a:solidFill>
                <a:cs typeface="Calibri"/>
              </a:rPr>
              <a:t>, all data elements in this entity are either promoted to the PEIMS Data Mart or used in the PEIMS Fall Submission promotion logic. </a:t>
            </a:r>
            <a:r>
              <a:rPr lang="en-US" sz="1800" dirty="0" err="1">
                <a:solidFill>
                  <a:srgbClr val="595959"/>
                </a:solidFill>
                <a:cs typeface="Calibri"/>
              </a:rPr>
              <a:t>EmploymentStatus</a:t>
            </a:r>
            <a:r>
              <a:rPr lang="en-US" sz="1800" dirty="0">
                <a:solidFill>
                  <a:srgbClr val="595959"/>
                </a:solidFill>
                <a:cs typeface="Calibri"/>
              </a:rPr>
              <a:t> is not needed for state reporting and is retained in the Landing Zone.</a:t>
            </a:r>
          </a:p>
        </p:txBody>
      </p:sp>
      <p:sp>
        <p:nvSpPr>
          <p:cNvPr id="2" name="Slide Number Placeholder 1">
            <a:extLst>
              <a:ext uri="{FF2B5EF4-FFF2-40B4-BE49-F238E27FC236}">
                <a16:creationId xmlns:a16="http://schemas.microsoft.com/office/drawing/2014/main" id="{7B583770-9044-C64E-6C35-2FB494FD1F3F}"/>
              </a:ext>
            </a:extLst>
          </p:cNvPr>
          <p:cNvSpPr>
            <a:spLocks noGrp="1"/>
          </p:cNvSpPr>
          <p:nvPr>
            <p:ph type="sldNum" sz="quarter" idx="4"/>
          </p:nvPr>
        </p:nvSpPr>
        <p:spPr/>
        <p:txBody>
          <a:bodyPr/>
          <a:lstStyle/>
          <a:p>
            <a:fld id="{69C126A4-BD19-47E2-8A0E-0DE1B9D8C925}" type="slidenum">
              <a:rPr lang="en-US" smtClean="0"/>
              <a:pPr/>
              <a:t>44</a:t>
            </a:fld>
            <a:endParaRPr lang="en-US" dirty="0"/>
          </a:p>
        </p:txBody>
      </p:sp>
    </p:spTree>
    <p:extLst>
      <p:ext uri="{BB962C8B-B14F-4D97-AF65-F5344CB8AC3E}">
        <p14:creationId xmlns:p14="http://schemas.microsoft.com/office/powerpoint/2010/main" val="3159478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92575" y="132610"/>
            <a:ext cx="11121657" cy="751350"/>
          </a:xfrm>
        </p:spPr>
        <p:txBody>
          <a:bodyPr>
            <a:normAutofit/>
          </a:bodyPr>
          <a:lstStyle/>
          <a:p>
            <a:r>
              <a:rPr lang="en-US" dirty="0">
                <a:cs typeface="Calibri"/>
              </a:rPr>
              <a:t>Landing Zone/Not Promoted – Core Collection Example</a:t>
            </a:r>
            <a:endParaRPr lang="en-US" dirty="0"/>
          </a:p>
        </p:txBody>
      </p:sp>
      <p:sp>
        <p:nvSpPr>
          <p:cNvPr id="5" name="Content Placeholder 4">
            <a:extLst>
              <a:ext uri="{FF2B5EF4-FFF2-40B4-BE49-F238E27FC236}">
                <a16:creationId xmlns:a16="http://schemas.microsoft.com/office/drawing/2014/main" id="{AE69D4D2-3333-65F9-CF3E-484AFB6581F0}"/>
              </a:ext>
            </a:extLst>
          </p:cNvPr>
          <p:cNvSpPr txBox="1">
            <a:spLocks/>
          </p:cNvSpPr>
          <p:nvPr/>
        </p:nvSpPr>
        <p:spPr>
          <a:xfrm>
            <a:off x="356848" y="4788904"/>
            <a:ext cx="11545780" cy="7513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Charter School Waitlist (CSW) Submission: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The only TSDS Data Submission that utilizes the </a:t>
            </a:r>
            <a:r>
              <a:rPr lang="en-US" sz="1800" dirty="0" err="1">
                <a:solidFill>
                  <a:srgbClr val="595959"/>
                </a:solidFill>
                <a:cs typeface="Calibri"/>
              </a:rPr>
              <a:t>StudentApplication</a:t>
            </a:r>
            <a:r>
              <a:rPr lang="en-US" sz="1800" dirty="0">
                <a:solidFill>
                  <a:srgbClr val="595959"/>
                </a:solidFill>
                <a:cs typeface="Calibri"/>
              </a:rPr>
              <a:t> (TX) entity is Charter School Waitlist. With the exception of the </a:t>
            </a:r>
            <a:r>
              <a:rPr lang="en-US" sz="1800" dirty="0" err="1">
                <a:solidFill>
                  <a:srgbClr val="595959"/>
                </a:solidFill>
                <a:cs typeface="Calibri"/>
              </a:rPr>
              <a:t>ApplicationIdentifier</a:t>
            </a:r>
            <a:r>
              <a:rPr lang="en-US" sz="1800" dirty="0">
                <a:solidFill>
                  <a:srgbClr val="595959"/>
                </a:solidFill>
                <a:cs typeface="Calibri"/>
              </a:rPr>
              <a:t>, all data elements in this entity are either promoted to the CSW Data Mart or used in the CSW promotion logic. </a:t>
            </a:r>
            <a:r>
              <a:rPr lang="en-US" sz="1800" dirty="0" err="1">
                <a:solidFill>
                  <a:srgbClr val="595959"/>
                </a:solidFill>
                <a:cs typeface="Calibri"/>
              </a:rPr>
              <a:t>ApplicationIdentifier</a:t>
            </a:r>
            <a:r>
              <a:rPr lang="en-US" sz="1800" dirty="0">
                <a:solidFill>
                  <a:srgbClr val="595959"/>
                </a:solidFill>
                <a:cs typeface="Calibri"/>
              </a:rPr>
              <a:t> is not needed for state reporting and is retained in the Landing Zone.</a:t>
            </a:r>
          </a:p>
        </p:txBody>
      </p:sp>
      <p:pic>
        <p:nvPicPr>
          <p:cNvPr id="11" name="Picture 10" descr="Screenshot of the student application entity.">
            <a:extLst>
              <a:ext uri="{FF2B5EF4-FFF2-40B4-BE49-F238E27FC236}">
                <a16:creationId xmlns:a16="http://schemas.microsoft.com/office/drawing/2014/main" id="{A96E8DE2-B68A-2233-09C4-2BE9B18E9C2B}"/>
              </a:ext>
            </a:extLst>
          </p:cNvPr>
          <p:cNvPicPr>
            <a:picLocks noChangeAspect="1"/>
          </p:cNvPicPr>
          <p:nvPr/>
        </p:nvPicPr>
        <p:blipFill>
          <a:blip r:embed="rId2"/>
          <a:stretch>
            <a:fillRect/>
          </a:stretch>
        </p:blipFill>
        <p:spPr>
          <a:xfrm>
            <a:off x="2576050" y="911155"/>
            <a:ext cx="6317366" cy="3753912"/>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3D0D89AE-9FC8-C089-A3C8-61A43B804601}"/>
              </a:ext>
            </a:extLst>
          </p:cNvPr>
          <p:cNvSpPr>
            <a:spLocks noGrp="1"/>
          </p:cNvSpPr>
          <p:nvPr>
            <p:ph type="sldNum" sz="quarter" idx="4"/>
          </p:nvPr>
        </p:nvSpPr>
        <p:spPr/>
        <p:txBody>
          <a:bodyPr/>
          <a:lstStyle/>
          <a:p>
            <a:fld id="{69C126A4-BD19-47E2-8A0E-0DE1B9D8C925}" type="slidenum">
              <a:rPr lang="en-US" smtClean="0"/>
              <a:pPr/>
              <a:t>45</a:t>
            </a:fld>
            <a:endParaRPr lang="en-US" dirty="0"/>
          </a:p>
        </p:txBody>
      </p:sp>
    </p:spTree>
    <p:extLst>
      <p:ext uri="{BB962C8B-B14F-4D97-AF65-F5344CB8AC3E}">
        <p14:creationId xmlns:p14="http://schemas.microsoft.com/office/powerpoint/2010/main" val="3272011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2023-2024 School Year3</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420417" y="1997886"/>
            <a:ext cx="5047308" cy="1938992"/>
          </a:xfrm>
          <a:prstGeom prst="rect">
            <a:avLst/>
          </a:prstGeom>
          <a:noFill/>
        </p:spPr>
        <p:txBody>
          <a:bodyPr wrap="square">
            <a:spAutoFit/>
          </a:bodyPr>
          <a:lstStyle/>
          <a:p>
            <a:pPr marL="0" indent="0" algn="ctr">
              <a:buNone/>
            </a:pPr>
            <a:r>
              <a:rPr lang="en-US" sz="6000" dirty="0">
                <a:solidFill>
                  <a:srgbClr val="FFFFFF"/>
                </a:solidFill>
              </a:rPr>
              <a:t>Core Descriptor Tables</a:t>
            </a:r>
          </a:p>
        </p:txBody>
      </p:sp>
    </p:spTree>
    <p:extLst>
      <p:ext uri="{BB962C8B-B14F-4D97-AF65-F5344CB8AC3E}">
        <p14:creationId xmlns:p14="http://schemas.microsoft.com/office/powerpoint/2010/main" val="3344311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Core Descriptor Table Changes</a:t>
            </a:r>
            <a:endParaRPr lang="en-US"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300" dirty="0">
                <a:solidFill>
                  <a:srgbClr val="595959"/>
                </a:solidFill>
              </a:rPr>
              <a:t>In the current XML version of the Texas Education Data Standards, the core collection-only data elements that are associated with a code table are reported using the translation and not the code listed in the table. Additionally, the core collection-only tables began with the letters ‘DC’.</a:t>
            </a:r>
          </a:p>
          <a:p>
            <a:pPr>
              <a:buClr>
                <a:srgbClr val="F16038"/>
              </a:buClr>
            </a:pPr>
            <a:r>
              <a:rPr lang="en-US" sz="2300" dirty="0">
                <a:solidFill>
                  <a:srgbClr val="595959"/>
                </a:solidFill>
              </a:rPr>
              <a:t>In the TSDS Upgrade Project, the core collection-only data elements associated with a descriptor table are reported using the descriptor and not the short or long description. The ‘DC’ numbered tables have also been replaced.</a:t>
            </a:r>
          </a:p>
        </p:txBody>
      </p:sp>
      <p:sp>
        <p:nvSpPr>
          <p:cNvPr id="2" name="Slide Number Placeholder 1">
            <a:extLst>
              <a:ext uri="{FF2B5EF4-FFF2-40B4-BE49-F238E27FC236}">
                <a16:creationId xmlns:a16="http://schemas.microsoft.com/office/drawing/2014/main" id="{C97CE3E0-B764-62DD-1B64-270DA8D60F96}"/>
              </a:ext>
            </a:extLst>
          </p:cNvPr>
          <p:cNvSpPr>
            <a:spLocks noGrp="1"/>
          </p:cNvSpPr>
          <p:nvPr>
            <p:ph type="sldNum" sz="quarter" idx="4"/>
          </p:nvPr>
        </p:nvSpPr>
        <p:spPr/>
        <p:txBody>
          <a:bodyPr/>
          <a:lstStyle/>
          <a:p>
            <a:fld id="{69C126A4-BD19-47E2-8A0E-0DE1B9D8C925}" type="slidenum">
              <a:rPr lang="en-US" smtClean="0"/>
              <a:pPr/>
              <a:t>47</a:t>
            </a:fld>
            <a:endParaRPr lang="en-US" dirty="0"/>
          </a:p>
        </p:txBody>
      </p:sp>
    </p:spTree>
    <p:extLst>
      <p:ext uri="{BB962C8B-B14F-4D97-AF65-F5344CB8AC3E}">
        <p14:creationId xmlns:p14="http://schemas.microsoft.com/office/powerpoint/2010/main" val="1341058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Old and New Descriptor Table Names</a:t>
            </a:r>
            <a:endParaRPr lang="en-US" dirty="0"/>
          </a:p>
        </p:txBody>
      </p:sp>
      <p:graphicFrame>
        <p:nvGraphicFramePr>
          <p:cNvPr id="2" name="Table 1">
            <a:extLst>
              <a:ext uri="{FF2B5EF4-FFF2-40B4-BE49-F238E27FC236}">
                <a16:creationId xmlns:a16="http://schemas.microsoft.com/office/drawing/2014/main" id="{93AC618B-F39C-CE18-C07D-3A165EF226AB}"/>
              </a:ext>
            </a:extLst>
          </p:cNvPr>
          <p:cNvGraphicFramePr>
            <a:graphicFrameLocks noGrp="1"/>
          </p:cNvGraphicFramePr>
          <p:nvPr>
            <p:extLst>
              <p:ext uri="{D42A27DB-BD31-4B8C-83A1-F6EECF244321}">
                <p14:modId xmlns:p14="http://schemas.microsoft.com/office/powerpoint/2010/main" val="3597381192"/>
              </p:ext>
            </p:extLst>
          </p:nvPr>
        </p:nvGraphicFramePr>
        <p:xfrm>
          <a:off x="441913" y="1225550"/>
          <a:ext cx="11308172" cy="4714240"/>
        </p:xfrm>
        <a:graphic>
          <a:graphicData uri="http://schemas.openxmlformats.org/drawingml/2006/table">
            <a:tbl>
              <a:tblPr firstRow="1" bandRow="1">
                <a:tableStyleId>{5C22544A-7EE6-4342-B048-85BDC9FD1C3A}</a:tableStyleId>
              </a:tblPr>
              <a:tblGrid>
                <a:gridCol w="834852">
                  <a:extLst>
                    <a:ext uri="{9D8B030D-6E8A-4147-A177-3AD203B41FA5}">
                      <a16:colId xmlns:a16="http://schemas.microsoft.com/office/drawing/2014/main" val="3508229951"/>
                    </a:ext>
                  </a:extLst>
                </a:gridCol>
                <a:gridCol w="5068897">
                  <a:extLst>
                    <a:ext uri="{9D8B030D-6E8A-4147-A177-3AD203B41FA5}">
                      <a16:colId xmlns:a16="http://schemas.microsoft.com/office/drawing/2014/main" val="1091943813"/>
                    </a:ext>
                  </a:extLst>
                </a:gridCol>
                <a:gridCol w="761535">
                  <a:extLst>
                    <a:ext uri="{9D8B030D-6E8A-4147-A177-3AD203B41FA5}">
                      <a16:colId xmlns:a16="http://schemas.microsoft.com/office/drawing/2014/main" val="593302554"/>
                    </a:ext>
                  </a:extLst>
                </a:gridCol>
                <a:gridCol w="4642888">
                  <a:extLst>
                    <a:ext uri="{9D8B030D-6E8A-4147-A177-3AD203B41FA5}">
                      <a16:colId xmlns:a16="http://schemas.microsoft.com/office/drawing/2014/main" val="1420440139"/>
                    </a:ext>
                  </a:extLst>
                </a:gridCol>
              </a:tblGrid>
              <a:tr h="194213">
                <a:tc>
                  <a:txBody>
                    <a:bodyPr/>
                    <a:lstStyle/>
                    <a:p>
                      <a:endParaRPr lang="en-US" dirty="0"/>
                    </a:p>
                  </a:txBody>
                  <a:tcPr/>
                </a:tc>
                <a:tc>
                  <a:txBody>
                    <a:bodyPr/>
                    <a:lstStyle/>
                    <a:p>
                      <a:r>
                        <a:rPr lang="en-US" dirty="0"/>
                        <a:t>Old Code Table</a:t>
                      </a:r>
                    </a:p>
                  </a:txBody>
                  <a:tcPr/>
                </a:tc>
                <a:tc>
                  <a:txBody>
                    <a:bodyPr/>
                    <a:lstStyle/>
                    <a:p>
                      <a:endParaRPr lang="en-US" dirty="0"/>
                    </a:p>
                  </a:txBody>
                  <a:tcPr/>
                </a:tc>
                <a:tc>
                  <a:txBody>
                    <a:bodyPr/>
                    <a:lstStyle/>
                    <a:p>
                      <a:r>
                        <a:rPr lang="en-US" dirty="0"/>
                        <a:t>New Descriptor Table</a:t>
                      </a:r>
                    </a:p>
                  </a:txBody>
                  <a:tcPr/>
                </a:tc>
                <a:extLst>
                  <a:ext uri="{0D108BD9-81ED-4DB2-BD59-A6C34878D82A}">
                    <a16:rowId xmlns:a16="http://schemas.microsoft.com/office/drawing/2014/main" val="3836332913"/>
                  </a:ext>
                </a:extLst>
              </a:tr>
              <a:tr h="370840">
                <a:tc>
                  <a:txBody>
                    <a:bodyPr/>
                    <a:lstStyle/>
                    <a:p>
                      <a:r>
                        <a:rPr lang="en-US" sz="1800" dirty="0">
                          <a:solidFill>
                            <a:srgbClr val="595959"/>
                          </a:solidFill>
                          <a:cs typeface="Calibri"/>
                        </a:rPr>
                        <a:t>DC006</a:t>
                      </a:r>
                      <a:endParaRPr lang="en-US" dirty="0">
                        <a:solidFill>
                          <a:srgbClr val="595959"/>
                        </a:solidFill>
                      </a:endParaRPr>
                    </a:p>
                  </a:txBody>
                  <a:tcPr/>
                </a:tc>
                <a:tc>
                  <a:txBody>
                    <a:bodyPr/>
                    <a:lstStyle/>
                    <a:p>
                      <a:r>
                        <a:rPr lang="en-US" sz="1800" dirty="0">
                          <a:solidFill>
                            <a:srgbClr val="595959"/>
                          </a:solidFill>
                          <a:cs typeface="Calibri"/>
                        </a:rPr>
                        <a:t>ADDRESS-TYPE</a:t>
                      </a:r>
                      <a:endParaRPr lang="en-US" dirty="0">
                        <a:solidFill>
                          <a:srgbClr val="595959"/>
                        </a:solidFill>
                      </a:endParaRPr>
                    </a:p>
                  </a:txBody>
                  <a:tcPr/>
                </a:tc>
                <a:tc>
                  <a:txBody>
                    <a:bodyPr/>
                    <a:lstStyle/>
                    <a:p>
                      <a:r>
                        <a:rPr lang="en-US" dirty="0">
                          <a:solidFill>
                            <a:srgbClr val="595959"/>
                          </a:solidFill>
                        </a:rPr>
                        <a:t>C300</a:t>
                      </a:r>
                    </a:p>
                  </a:txBody>
                  <a:tcPr/>
                </a:tc>
                <a:tc>
                  <a:txBody>
                    <a:bodyPr/>
                    <a:lstStyle/>
                    <a:p>
                      <a:r>
                        <a:rPr lang="en-US" dirty="0" err="1">
                          <a:solidFill>
                            <a:srgbClr val="595959"/>
                          </a:solidFill>
                        </a:rPr>
                        <a:t>AddressType</a:t>
                      </a:r>
                      <a:endParaRPr lang="en-US" dirty="0">
                        <a:solidFill>
                          <a:srgbClr val="595959"/>
                        </a:solidFill>
                      </a:endParaRPr>
                    </a:p>
                  </a:txBody>
                  <a:tcPr/>
                </a:tc>
                <a:extLst>
                  <a:ext uri="{0D108BD9-81ED-4DB2-BD59-A6C34878D82A}">
                    <a16:rowId xmlns:a16="http://schemas.microsoft.com/office/drawing/2014/main" val="1238699583"/>
                  </a:ext>
                </a:extLst>
              </a:tr>
              <a:tr h="370840">
                <a:tc>
                  <a:txBody>
                    <a:bodyPr/>
                    <a:lstStyle/>
                    <a:p>
                      <a:r>
                        <a:rPr lang="en-US" sz="1800" dirty="0">
                          <a:solidFill>
                            <a:srgbClr val="595959"/>
                          </a:solidFill>
                          <a:cs typeface="Calibri"/>
                        </a:rPr>
                        <a:t>DC163</a:t>
                      </a:r>
                      <a:endParaRPr lang="en-US" dirty="0">
                        <a:solidFill>
                          <a:srgbClr val="595959"/>
                        </a:solidFill>
                      </a:endParaRPr>
                    </a:p>
                  </a:txBody>
                  <a:tcPr/>
                </a:tc>
                <a:tc>
                  <a:txBody>
                    <a:bodyPr/>
                    <a:lstStyle/>
                    <a:p>
                      <a:r>
                        <a:rPr lang="en-US" sz="1800" dirty="0">
                          <a:solidFill>
                            <a:srgbClr val="595959"/>
                          </a:solidFill>
                          <a:cs typeface="Calibri"/>
                        </a:rPr>
                        <a:t>ASSESSMENT-RESULTS-OBTAINED-CODE</a:t>
                      </a:r>
                      <a:endParaRPr lang="en-US" dirty="0">
                        <a:solidFill>
                          <a:srgbClr val="595959"/>
                        </a:solidFill>
                      </a:endParaRPr>
                    </a:p>
                  </a:txBody>
                  <a:tcPr/>
                </a:tc>
                <a:tc>
                  <a:txBody>
                    <a:bodyPr/>
                    <a:lstStyle/>
                    <a:p>
                      <a:r>
                        <a:rPr lang="en-US" dirty="0">
                          <a:solidFill>
                            <a:srgbClr val="595959"/>
                          </a:solidFill>
                        </a:rPr>
                        <a:t>C321</a:t>
                      </a:r>
                    </a:p>
                  </a:txBody>
                  <a:tcPr/>
                </a:tc>
                <a:tc>
                  <a:txBody>
                    <a:bodyPr/>
                    <a:lstStyle/>
                    <a:p>
                      <a:r>
                        <a:rPr lang="en-US" dirty="0" err="1">
                          <a:solidFill>
                            <a:srgbClr val="595959"/>
                          </a:solidFill>
                        </a:rPr>
                        <a:t>AssessmentResultsObtained</a:t>
                      </a:r>
                      <a:endParaRPr lang="en-US" dirty="0">
                        <a:solidFill>
                          <a:srgbClr val="595959"/>
                        </a:solidFill>
                      </a:endParaRPr>
                    </a:p>
                  </a:txBody>
                  <a:tcPr/>
                </a:tc>
                <a:extLst>
                  <a:ext uri="{0D108BD9-81ED-4DB2-BD59-A6C34878D82A}">
                    <a16:rowId xmlns:a16="http://schemas.microsoft.com/office/drawing/2014/main" val="4063233896"/>
                  </a:ext>
                </a:extLst>
              </a:tr>
              <a:tr h="370840">
                <a:tc>
                  <a:txBody>
                    <a:bodyPr/>
                    <a:lstStyle/>
                    <a:p>
                      <a:r>
                        <a:rPr lang="en-US" sz="1800" dirty="0">
                          <a:solidFill>
                            <a:srgbClr val="595959"/>
                          </a:solidFill>
                          <a:cs typeface="Calibri"/>
                        </a:rPr>
                        <a:t>DC143</a:t>
                      </a:r>
                      <a:endParaRPr lang="en-US" dirty="0">
                        <a:solidFill>
                          <a:srgbClr val="595959"/>
                        </a:solidFill>
                      </a:endParaRPr>
                    </a:p>
                  </a:txBody>
                  <a:tcPr/>
                </a:tc>
                <a:tc>
                  <a:txBody>
                    <a:bodyPr/>
                    <a:lstStyle/>
                    <a:p>
                      <a:r>
                        <a:rPr lang="en-US" sz="1800" dirty="0">
                          <a:solidFill>
                            <a:srgbClr val="595959"/>
                          </a:solidFill>
                          <a:cs typeface="Calibri"/>
                        </a:rPr>
                        <a:t>CLASSROOM-POSITION-TYPE</a:t>
                      </a:r>
                      <a:endParaRPr lang="en-US" dirty="0">
                        <a:solidFill>
                          <a:srgbClr val="595959"/>
                        </a:solidFill>
                      </a:endParaRPr>
                    </a:p>
                  </a:txBody>
                  <a:tcPr/>
                </a:tc>
                <a:tc>
                  <a:txBody>
                    <a:bodyPr/>
                    <a:lstStyle/>
                    <a:p>
                      <a:r>
                        <a:rPr lang="en-US" dirty="0">
                          <a:solidFill>
                            <a:srgbClr val="595959"/>
                          </a:solidFill>
                        </a:rPr>
                        <a:t>C309</a:t>
                      </a:r>
                    </a:p>
                  </a:txBody>
                  <a:tcPr/>
                </a:tc>
                <a:tc>
                  <a:txBody>
                    <a:bodyPr/>
                    <a:lstStyle/>
                    <a:p>
                      <a:r>
                        <a:rPr lang="en-US" dirty="0" err="1">
                          <a:solidFill>
                            <a:srgbClr val="595959"/>
                          </a:solidFill>
                        </a:rPr>
                        <a:t>ClassroomPosition</a:t>
                      </a:r>
                      <a:endParaRPr lang="en-US" dirty="0">
                        <a:solidFill>
                          <a:srgbClr val="595959"/>
                        </a:solidFill>
                      </a:endParaRPr>
                    </a:p>
                  </a:txBody>
                  <a:tcPr/>
                </a:tc>
                <a:extLst>
                  <a:ext uri="{0D108BD9-81ED-4DB2-BD59-A6C34878D82A}">
                    <a16:rowId xmlns:a16="http://schemas.microsoft.com/office/drawing/2014/main" val="2516917946"/>
                  </a:ext>
                </a:extLst>
              </a:tr>
              <a:tr h="370840">
                <a:tc>
                  <a:txBody>
                    <a:bodyPr/>
                    <a:lstStyle/>
                    <a:p>
                      <a:r>
                        <a:rPr lang="en-US" sz="1800" dirty="0">
                          <a:solidFill>
                            <a:srgbClr val="595959"/>
                          </a:solidFill>
                          <a:cs typeface="Calibri"/>
                        </a:rPr>
                        <a:t>DC057</a:t>
                      </a:r>
                      <a:endParaRPr lang="en-US" dirty="0">
                        <a:solidFill>
                          <a:srgbClr val="595959"/>
                        </a:solidFill>
                      </a:endParaRPr>
                    </a:p>
                  </a:txBody>
                  <a:tcPr/>
                </a:tc>
                <a:tc>
                  <a:txBody>
                    <a:bodyPr/>
                    <a:lstStyle/>
                    <a:p>
                      <a:r>
                        <a:rPr lang="en-US" sz="1800" dirty="0">
                          <a:solidFill>
                            <a:srgbClr val="595959"/>
                          </a:solidFill>
                          <a:cs typeface="Calibri"/>
                        </a:rPr>
                        <a:t>ELECTRONIC-MAIL-ADDRESS-TYPE</a:t>
                      </a:r>
                      <a:endParaRPr lang="en-US" dirty="0">
                        <a:solidFill>
                          <a:srgbClr val="595959"/>
                        </a:solidFill>
                      </a:endParaRPr>
                    </a:p>
                  </a:txBody>
                  <a:tcPr/>
                </a:tc>
                <a:tc>
                  <a:txBody>
                    <a:bodyPr/>
                    <a:lstStyle/>
                    <a:p>
                      <a:r>
                        <a:rPr lang="en-US" sz="1800" dirty="0">
                          <a:solidFill>
                            <a:srgbClr val="595959"/>
                          </a:solidFill>
                          <a:cs typeface="Calibri"/>
                        </a:rPr>
                        <a:t>C302</a:t>
                      </a:r>
                      <a:endParaRPr lang="en-US" dirty="0">
                        <a:solidFill>
                          <a:srgbClr val="595959"/>
                        </a:solidFill>
                      </a:endParaRPr>
                    </a:p>
                  </a:txBody>
                  <a:tcPr/>
                </a:tc>
                <a:tc>
                  <a:txBody>
                    <a:bodyPr/>
                    <a:lstStyle/>
                    <a:p>
                      <a:r>
                        <a:rPr lang="en-US" dirty="0" err="1">
                          <a:solidFill>
                            <a:srgbClr val="595959"/>
                          </a:solidFill>
                        </a:rPr>
                        <a:t>ElectronicMailType</a:t>
                      </a:r>
                      <a:endParaRPr lang="en-US" dirty="0">
                        <a:solidFill>
                          <a:srgbClr val="595959"/>
                        </a:solidFill>
                      </a:endParaRPr>
                    </a:p>
                  </a:txBody>
                  <a:tcPr/>
                </a:tc>
                <a:extLst>
                  <a:ext uri="{0D108BD9-81ED-4DB2-BD59-A6C34878D82A}">
                    <a16:rowId xmlns:a16="http://schemas.microsoft.com/office/drawing/2014/main" val="1551292813"/>
                  </a:ext>
                </a:extLst>
              </a:tr>
              <a:tr h="370840">
                <a:tc>
                  <a:txBody>
                    <a:bodyPr/>
                    <a:lstStyle/>
                    <a:p>
                      <a:r>
                        <a:rPr lang="en-US" sz="1800" dirty="0">
                          <a:solidFill>
                            <a:srgbClr val="595959"/>
                          </a:solidFill>
                          <a:cs typeface="Calibri"/>
                        </a:rPr>
                        <a:t>DC157</a:t>
                      </a:r>
                      <a:endParaRPr lang="en-US" dirty="0">
                        <a:solidFill>
                          <a:srgbClr val="595959"/>
                        </a:solidFill>
                      </a:endParaRPr>
                    </a:p>
                  </a:txBody>
                  <a:tcPr/>
                </a:tc>
                <a:tc>
                  <a:txBody>
                    <a:bodyPr/>
                    <a:lstStyle/>
                    <a:p>
                      <a:r>
                        <a:rPr lang="en-US" sz="1800" dirty="0">
                          <a:solidFill>
                            <a:srgbClr val="595959"/>
                          </a:solidFill>
                          <a:cs typeface="Calibri"/>
                        </a:rPr>
                        <a:t>FREQUENCY-OF-SERVICES-CODE</a:t>
                      </a:r>
                      <a:endParaRPr lang="en-US" dirty="0">
                        <a:solidFill>
                          <a:srgbClr val="595959"/>
                        </a:solidFill>
                      </a:endParaRPr>
                    </a:p>
                  </a:txBody>
                  <a:tcPr/>
                </a:tc>
                <a:tc>
                  <a:txBody>
                    <a:bodyPr/>
                    <a:lstStyle/>
                    <a:p>
                      <a:r>
                        <a:rPr lang="en-US" sz="1800" dirty="0">
                          <a:solidFill>
                            <a:srgbClr val="595959"/>
                          </a:solidFill>
                          <a:cs typeface="Calibri"/>
                        </a:rPr>
                        <a:t>C315</a:t>
                      </a:r>
                      <a:endParaRPr lang="en-US" dirty="0">
                        <a:solidFill>
                          <a:srgbClr val="595959"/>
                        </a:solidFill>
                      </a:endParaRPr>
                    </a:p>
                  </a:txBody>
                  <a:tcPr/>
                </a:tc>
                <a:tc>
                  <a:txBody>
                    <a:bodyPr/>
                    <a:lstStyle/>
                    <a:p>
                      <a:r>
                        <a:rPr lang="en-US" dirty="0" err="1">
                          <a:solidFill>
                            <a:srgbClr val="595959"/>
                          </a:solidFill>
                        </a:rPr>
                        <a:t>FrequencyOfServices</a:t>
                      </a:r>
                      <a:endParaRPr lang="en-US" dirty="0">
                        <a:solidFill>
                          <a:srgbClr val="595959"/>
                        </a:solidFill>
                      </a:endParaRPr>
                    </a:p>
                  </a:txBody>
                  <a:tcPr/>
                </a:tc>
                <a:extLst>
                  <a:ext uri="{0D108BD9-81ED-4DB2-BD59-A6C34878D82A}">
                    <a16:rowId xmlns:a16="http://schemas.microsoft.com/office/drawing/2014/main" val="473598642"/>
                  </a:ext>
                </a:extLst>
              </a:tr>
              <a:tr h="370840">
                <a:tc>
                  <a:txBody>
                    <a:bodyPr/>
                    <a:lstStyle/>
                    <a:p>
                      <a:r>
                        <a:rPr lang="en-US" sz="1800" dirty="0">
                          <a:solidFill>
                            <a:srgbClr val="595959"/>
                          </a:solidFill>
                          <a:cs typeface="Calibri"/>
                        </a:rPr>
                        <a:t>DC161</a:t>
                      </a:r>
                      <a:endParaRPr lang="en-US" dirty="0">
                        <a:solidFill>
                          <a:srgbClr val="595959"/>
                        </a:solidFill>
                      </a:endParaRPr>
                    </a:p>
                  </a:txBody>
                  <a:tcPr/>
                </a:tc>
                <a:tc>
                  <a:txBody>
                    <a:bodyPr/>
                    <a:lstStyle/>
                    <a:p>
                      <a:r>
                        <a:rPr lang="en-US" sz="1800" dirty="0">
                          <a:solidFill>
                            <a:srgbClr val="595959"/>
                          </a:solidFill>
                          <a:cs typeface="Calibri"/>
                        </a:rPr>
                        <a:t>AVERAGE-TIME-CODE</a:t>
                      </a:r>
                      <a:endParaRPr lang="en-US" dirty="0">
                        <a:solidFill>
                          <a:srgbClr val="595959"/>
                        </a:solidFill>
                      </a:endParaRPr>
                    </a:p>
                  </a:txBody>
                  <a:tcPr/>
                </a:tc>
                <a:tc>
                  <a:txBody>
                    <a:bodyPr/>
                    <a:lstStyle/>
                    <a:p>
                      <a:r>
                        <a:rPr lang="en-US" sz="1800" dirty="0">
                          <a:solidFill>
                            <a:srgbClr val="595959"/>
                          </a:solidFill>
                          <a:cs typeface="Calibri"/>
                        </a:rPr>
                        <a:t>C319</a:t>
                      </a:r>
                      <a:endParaRPr lang="en-US" dirty="0">
                        <a:solidFill>
                          <a:srgbClr val="595959"/>
                        </a:solidFill>
                      </a:endParaRPr>
                    </a:p>
                  </a:txBody>
                  <a:tcPr/>
                </a:tc>
                <a:tc>
                  <a:txBody>
                    <a:bodyPr/>
                    <a:lstStyle/>
                    <a:p>
                      <a:r>
                        <a:rPr lang="en-US" dirty="0" err="1">
                          <a:solidFill>
                            <a:srgbClr val="595959"/>
                          </a:solidFill>
                        </a:rPr>
                        <a:t>HearingAmplificationDailyUse</a:t>
                      </a:r>
                      <a:endParaRPr lang="en-US" dirty="0">
                        <a:solidFill>
                          <a:srgbClr val="595959"/>
                        </a:solidFill>
                      </a:endParaRPr>
                    </a:p>
                  </a:txBody>
                  <a:tcPr/>
                </a:tc>
                <a:extLst>
                  <a:ext uri="{0D108BD9-81ED-4DB2-BD59-A6C34878D82A}">
                    <a16:rowId xmlns:a16="http://schemas.microsoft.com/office/drawing/2014/main" val="1751840310"/>
                  </a:ext>
                </a:extLst>
              </a:tr>
              <a:tr h="370840">
                <a:tc>
                  <a:txBody>
                    <a:bodyPr/>
                    <a:lstStyle/>
                    <a:p>
                      <a:r>
                        <a:rPr lang="en-US" sz="1800" dirty="0">
                          <a:solidFill>
                            <a:srgbClr val="595959"/>
                          </a:solidFill>
                          <a:cs typeface="Calibri"/>
                        </a:rPr>
                        <a:t>DC160</a:t>
                      </a:r>
                      <a:endParaRPr lang="en-US" dirty="0">
                        <a:solidFill>
                          <a:srgbClr val="595959"/>
                        </a:solidFill>
                      </a:endParaRPr>
                    </a:p>
                  </a:txBody>
                  <a:tcPr/>
                </a:tc>
                <a:tc>
                  <a:txBody>
                    <a:bodyPr/>
                    <a:lstStyle/>
                    <a:p>
                      <a:r>
                        <a:rPr lang="en-US" sz="1800" dirty="0">
                          <a:solidFill>
                            <a:srgbClr val="595959"/>
                          </a:solidFill>
                          <a:cs typeface="Calibri"/>
                        </a:rPr>
                        <a:t>PERIOD-OF-TIME-ACCESS-CODE</a:t>
                      </a:r>
                      <a:endParaRPr lang="en-US" dirty="0">
                        <a:solidFill>
                          <a:srgbClr val="595959"/>
                        </a:solidFill>
                      </a:endParaRPr>
                    </a:p>
                  </a:txBody>
                  <a:tcPr/>
                </a:tc>
                <a:tc>
                  <a:txBody>
                    <a:bodyPr/>
                    <a:lstStyle/>
                    <a:p>
                      <a:r>
                        <a:rPr lang="en-US" sz="1800" dirty="0">
                          <a:solidFill>
                            <a:srgbClr val="595959"/>
                          </a:solidFill>
                          <a:cs typeface="Calibri"/>
                        </a:rPr>
                        <a:t>C318</a:t>
                      </a:r>
                      <a:endParaRPr lang="en-US" dirty="0">
                        <a:solidFill>
                          <a:srgbClr val="595959"/>
                        </a:solidFill>
                      </a:endParaRPr>
                    </a:p>
                  </a:txBody>
                  <a:tcPr/>
                </a:tc>
                <a:tc>
                  <a:txBody>
                    <a:bodyPr/>
                    <a:lstStyle/>
                    <a:p>
                      <a:r>
                        <a:rPr lang="en-US" dirty="0" err="1">
                          <a:solidFill>
                            <a:srgbClr val="595959"/>
                          </a:solidFill>
                        </a:rPr>
                        <a:t>HearingAmplificationAccess</a:t>
                      </a:r>
                      <a:endParaRPr lang="en-US" dirty="0">
                        <a:solidFill>
                          <a:srgbClr val="595959"/>
                        </a:solidFill>
                      </a:endParaRPr>
                    </a:p>
                  </a:txBody>
                  <a:tcPr/>
                </a:tc>
                <a:extLst>
                  <a:ext uri="{0D108BD9-81ED-4DB2-BD59-A6C34878D82A}">
                    <a16:rowId xmlns:a16="http://schemas.microsoft.com/office/drawing/2014/main" val="2843319417"/>
                  </a:ext>
                </a:extLst>
              </a:tr>
              <a:tr h="370840">
                <a:tc>
                  <a:txBody>
                    <a:bodyPr/>
                    <a:lstStyle/>
                    <a:p>
                      <a:r>
                        <a:rPr lang="en-US" sz="1800" dirty="0">
                          <a:solidFill>
                            <a:srgbClr val="595959"/>
                          </a:solidFill>
                          <a:cs typeface="Calibri"/>
                        </a:rPr>
                        <a:t>DC159</a:t>
                      </a:r>
                      <a:endParaRPr lang="en-US" dirty="0">
                        <a:solidFill>
                          <a:srgbClr val="595959"/>
                        </a:solidFill>
                      </a:endParaRPr>
                    </a:p>
                  </a:txBody>
                  <a:tcPr/>
                </a:tc>
                <a:tc>
                  <a:txBody>
                    <a:bodyPr/>
                    <a:lstStyle/>
                    <a:p>
                      <a:r>
                        <a:rPr lang="en-US" sz="1800" dirty="0">
                          <a:solidFill>
                            <a:srgbClr val="595959"/>
                          </a:solidFill>
                          <a:cs typeface="Calibri"/>
                        </a:rPr>
                        <a:t>HEARING-AMPLIFICATION-CODE</a:t>
                      </a:r>
                      <a:endParaRPr lang="en-US" dirty="0">
                        <a:solidFill>
                          <a:srgbClr val="595959"/>
                        </a:solidFill>
                      </a:endParaRPr>
                    </a:p>
                  </a:txBody>
                  <a:tcPr/>
                </a:tc>
                <a:tc>
                  <a:txBody>
                    <a:bodyPr/>
                    <a:lstStyle/>
                    <a:p>
                      <a:r>
                        <a:rPr lang="en-US" sz="1800" dirty="0">
                          <a:solidFill>
                            <a:srgbClr val="595959"/>
                          </a:solidFill>
                          <a:cs typeface="Calibri"/>
                        </a:rPr>
                        <a:t>C317</a:t>
                      </a:r>
                      <a:endParaRPr lang="en-US" dirty="0">
                        <a:solidFill>
                          <a:srgbClr val="595959"/>
                        </a:solidFill>
                      </a:endParaRPr>
                    </a:p>
                  </a:txBody>
                  <a:tcPr/>
                </a:tc>
                <a:tc>
                  <a:txBody>
                    <a:bodyPr/>
                    <a:lstStyle/>
                    <a:p>
                      <a:r>
                        <a:rPr lang="en-US" dirty="0" err="1">
                          <a:solidFill>
                            <a:srgbClr val="595959"/>
                          </a:solidFill>
                        </a:rPr>
                        <a:t>HearingAmplificationType</a:t>
                      </a:r>
                      <a:endParaRPr lang="en-US" dirty="0">
                        <a:solidFill>
                          <a:srgbClr val="595959"/>
                        </a:solidFill>
                      </a:endParaRPr>
                    </a:p>
                  </a:txBody>
                  <a:tcPr/>
                </a:tc>
                <a:extLst>
                  <a:ext uri="{0D108BD9-81ED-4DB2-BD59-A6C34878D82A}">
                    <a16:rowId xmlns:a16="http://schemas.microsoft.com/office/drawing/2014/main" val="2212703094"/>
                  </a:ext>
                </a:extLst>
              </a:tr>
              <a:tr h="370840">
                <a:tc>
                  <a:txBody>
                    <a:bodyPr/>
                    <a:lstStyle/>
                    <a:p>
                      <a:r>
                        <a:rPr lang="en-US" sz="1800" dirty="0">
                          <a:solidFill>
                            <a:srgbClr val="595959"/>
                          </a:solidFill>
                          <a:cs typeface="Calibri"/>
                        </a:rPr>
                        <a:t>DC158</a:t>
                      </a:r>
                      <a:endParaRPr lang="en-US" dirty="0">
                        <a:solidFill>
                          <a:srgbClr val="595959"/>
                        </a:solidFill>
                      </a:endParaRPr>
                    </a:p>
                  </a:txBody>
                  <a:tcPr/>
                </a:tc>
                <a:tc>
                  <a:txBody>
                    <a:bodyPr/>
                    <a:lstStyle/>
                    <a:p>
                      <a:r>
                        <a:rPr lang="en-US" sz="1800" dirty="0">
                          <a:solidFill>
                            <a:srgbClr val="595959"/>
                          </a:solidFill>
                          <a:cs typeface="Calibri"/>
                        </a:rPr>
                        <a:t>HOURS-SPENT-SERVICES-CODE</a:t>
                      </a:r>
                      <a:endParaRPr lang="en-US" dirty="0">
                        <a:solidFill>
                          <a:srgbClr val="595959"/>
                        </a:solidFill>
                      </a:endParaRPr>
                    </a:p>
                  </a:txBody>
                  <a:tcPr/>
                </a:tc>
                <a:tc>
                  <a:txBody>
                    <a:bodyPr/>
                    <a:lstStyle/>
                    <a:p>
                      <a:r>
                        <a:rPr lang="en-US" dirty="0">
                          <a:solidFill>
                            <a:srgbClr val="595959"/>
                          </a:solidFill>
                        </a:rPr>
                        <a:t>C316</a:t>
                      </a:r>
                    </a:p>
                  </a:txBody>
                  <a:tcPr/>
                </a:tc>
                <a:tc>
                  <a:txBody>
                    <a:bodyPr/>
                    <a:lstStyle/>
                    <a:p>
                      <a:r>
                        <a:rPr lang="en-US" dirty="0" err="1">
                          <a:solidFill>
                            <a:srgbClr val="595959"/>
                          </a:solidFill>
                        </a:rPr>
                        <a:t>HoursSpentReceivingServices</a:t>
                      </a:r>
                      <a:endParaRPr lang="en-US" dirty="0">
                        <a:solidFill>
                          <a:srgbClr val="595959"/>
                        </a:solidFill>
                      </a:endParaRPr>
                    </a:p>
                  </a:txBody>
                  <a:tcPr/>
                </a:tc>
                <a:extLst>
                  <a:ext uri="{0D108BD9-81ED-4DB2-BD59-A6C34878D82A}">
                    <a16:rowId xmlns:a16="http://schemas.microsoft.com/office/drawing/2014/main" val="904158889"/>
                  </a:ext>
                </a:extLst>
              </a:tr>
              <a:tr h="370840">
                <a:tc>
                  <a:txBody>
                    <a:bodyPr/>
                    <a:lstStyle/>
                    <a:p>
                      <a:r>
                        <a:rPr lang="en-US" dirty="0">
                          <a:solidFill>
                            <a:srgbClr val="595959"/>
                          </a:solidFill>
                        </a:rPr>
                        <a:t>DC156</a:t>
                      </a:r>
                    </a:p>
                  </a:txBody>
                  <a:tcPr/>
                </a:tc>
                <a:tc>
                  <a:txBody>
                    <a:bodyPr/>
                    <a:lstStyle/>
                    <a:p>
                      <a:r>
                        <a:rPr lang="en-US" dirty="0">
                          <a:solidFill>
                            <a:srgbClr val="595959"/>
                          </a:solidFill>
                        </a:rPr>
                        <a:t>LANGUAGE-ACQUISITION-SERVICES-PROVIDED-CODE</a:t>
                      </a:r>
                    </a:p>
                  </a:txBody>
                  <a:tcPr/>
                </a:tc>
                <a:tc>
                  <a:txBody>
                    <a:bodyPr/>
                    <a:lstStyle/>
                    <a:p>
                      <a:r>
                        <a:rPr lang="en-US" dirty="0">
                          <a:solidFill>
                            <a:srgbClr val="595959"/>
                          </a:solidFill>
                        </a:rPr>
                        <a:t>C314</a:t>
                      </a:r>
                    </a:p>
                  </a:txBody>
                  <a:tcPr/>
                </a:tc>
                <a:tc>
                  <a:txBody>
                    <a:bodyPr/>
                    <a:lstStyle/>
                    <a:p>
                      <a:r>
                        <a:rPr lang="en-US" dirty="0" err="1">
                          <a:solidFill>
                            <a:srgbClr val="595959"/>
                          </a:solidFill>
                        </a:rPr>
                        <a:t>LangAcqServicesProvided</a:t>
                      </a:r>
                      <a:endParaRPr lang="en-US" dirty="0">
                        <a:solidFill>
                          <a:srgbClr val="595959"/>
                        </a:solidFill>
                      </a:endParaRPr>
                    </a:p>
                  </a:txBody>
                  <a:tcPr/>
                </a:tc>
                <a:extLst>
                  <a:ext uri="{0D108BD9-81ED-4DB2-BD59-A6C34878D82A}">
                    <a16:rowId xmlns:a16="http://schemas.microsoft.com/office/drawing/2014/main" val="1004279203"/>
                  </a:ext>
                </a:extLst>
              </a:tr>
              <a:tr h="370840">
                <a:tc>
                  <a:txBody>
                    <a:bodyPr/>
                    <a:lstStyle/>
                    <a:p>
                      <a:r>
                        <a:rPr lang="en-US" dirty="0">
                          <a:solidFill>
                            <a:srgbClr val="595959"/>
                          </a:solidFill>
                        </a:rPr>
                        <a:t>DC162</a:t>
                      </a:r>
                    </a:p>
                  </a:txBody>
                  <a:tcPr/>
                </a:tc>
                <a:tc>
                  <a:txBody>
                    <a:bodyPr/>
                    <a:lstStyle/>
                    <a:p>
                      <a:r>
                        <a:rPr lang="en-US" dirty="0">
                          <a:solidFill>
                            <a:srgbClr val="595959"/>
                          </a:solidFill>
                        </a:rPr>
                        <a:t>TOOL-ASSESSMENT-CODE</a:t>
                      </a:r>
                    </a:p>
                  </a:txBody>
                  <a:tcPr/>
                </a:tc>
                <a:tc>
                  <a:txBody>
                    <a:bodyPr/>
                    <a:lstStyle/>
                    <a:p>
                      <a:r>
                        <a:rPr lang="en-US" dirty="0">
                          <a:solidFill>
                            <a:srgbClr val="595959"/>
                          </a:solidFill>
                        </a:rPr>
                        <a:t>C320</a:t>
                      </a:r>
                    </a:p>
                  </a:txBody>
                  <a:tcPr/>
                </a:tc>
                <a:tc>
                  <a:txBody>
                    <a:bodyPr/>
                    <a:lstStyle/>
                    <a:p>
                      <a:r>
                        <a:rPr lang="en-US" dirty="0" err="1">
                          <a:solidFill>
                            <a:srgbClr val="595959"/>
                          </a:solidFill>
                        </a:rPr>
                        <a:t>ToolOrAssessmentUsed</a:t>
                      </a:r>
                      <a:endParaRPr lang="en-US" dirty="0">
                        <a:solidFill>
                          <a:srgbClr val="595959"/>
                        </a:solidFill>
                      </a:endParaRPr>
                    </a:p>
                  </a:txBody>
                  <a:tcPr/>
                </a:tc>
                <a:extLst>
                  <a:ext uri="{0D108BD9-81ED-4DB2-BD59-A6C34878D82A}">
                    <a16:rowId xmlns:a16="http://schemas.microsoft.com/office/drawing/2014/main" val="593469123"/>
                  </a:ext>
                </a:extLst>
              </a:tr>
            </a:tbl>
          </a:graphicData>
        </a:graphic>
      </p:graphicFrame>
      <p:sp>
        <p:nvSpPr>
          <p:cNvPr id="4" name="Slide Number Placeholder 3">
            <a:extLst>
              <a:ext uri="{FF2B5EF4-FFF2-40B4-BE49-F238E27FC236}">
                <a16:creationId xmlns:a16="http://schemas.microsoft.com/office/drawing/2014/main" id="{41C506C3-9CEB-DFF3-D93F-B564B31B9DBF}"/>
              </a:ext>
            </a:extLst>
          </p:cNvPr>
          <p:cNvSpPr>
            <a:spLocks noGrp="1"/>
          </p:cNvSpPr>
          <p:nvPr>
            <p:ph type="sldNum" sz="quarter" idx="4"/>
          </p:nvPr>
        </p:nvSpPr>
        <p:spPr/>
        <p:txBody>
          <a:bodyPr/>
          <a:lstStyle/>
          <a:p>
            <a:fld id="{69C126A4-BD19-47E2-8A0E-0DE1B9D8C925}" type="slidenum">
              <a:rPr lang="en-US" smtClean="0"/>
              <a:pPr/>
              <a:t>48</a:t>
            </a:fld>
            <a:endParaRPr lang="en-US" dirty="0"/>
          </a:p>
        </p:txBody>
      </p:sp>
    </p:spTree>
    <p:extLst>
      <p:ext uri="{BB962C8B-B14F-4D97-AF65-F5344CB8AC3E}">
        <p14:creationId xmlns:p14="http://schemas.microsoft.com/office/powerpoint/2010/main" val="4168667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Old and New Descriptor Table Names </a:t>
            </a:r>
            <a:r>
              <a:rPr lang="en-US" dirty="0">
                <a:solidFill>
                  <a:schemeClr val="bg1"/>
                </a:solidFill>
                <a:cs typeface="Calibri"/>
              </a:rPr>
              <a:t>1</a:t>
            </a:r>
            <a:endParaRPr lang="en-US" dirty="0"/>
          </a:p>
        </p:txBody>
      </p:sp>
      <p:graphicFrame>
        <p:nvGraphicFramePr>
          <p:cNvPr id="2" name="Table 1">
            <a:extLst>
              <a:ext uri="{FF2B5EF4-FFF2-40B4-BE49-F238E27FC236}">
                <a16:creationId xmlns:a16="http://schemas.microsoft.com/office/drawing/2014/main" id="{93AC618B-F39C-CE18-C07D-3A165EF226AB}"/>
              </a:ext>
            </a:extLst>
          </p:cNvPr>
          <p:cNvGraphicFramePr>
            <a:graphicFrameLocks noGrp="1"/>
          </p:cNvGraphicFramePr>
          <p:nvPr>
            <p:extLst>
              <p:ext uri="{D42A27DB-BD31-4B8C-83A1-F6EECF244321}">
                <p14:modId xmlns:p14="http://schemas.microsoft.com/office/powerpoint/2010/main" val="3918664393"/>
              </p:ext>
            </p:extLst>
          </p:nvPr>
        </p:nvGraphicFramePr>
        <p:xfrm>
          <a:off x="441913" y="1225550"/>
          <a:ext cx="11308172" cy="4343400"/>
        </p:xfrm>
        <a:graphic>
          <a:graphicData uri="http://schemas.openxmlformats.org/drawingml/2006/table">
            <a:tbl>
              <a:tblPr firstRow="1" bandRow="1">
                <a:tableStyleId>{5C22544A-7EE6-4342-B048-85BDC9FD1C3A}</a:tableStyleId>
              </a:tblPr>
              <a:tblGrid>
                <a:gridCol w="834852">
                  <a:extLst>
                    <a:ext uri="{9D8B030D-6E8A-4147-A177-3AD203B41FA5}">
                      <a16:colId xmlns:a16="http://schemas.microsoft.com/office/drawing/2014/main" val="3508229951"/>
                    </a:ext>
                  </a:extLst>
                </a:gridCol>
                <a:gridCol w="5068897">
                  <a:extLst>
                    <a:ext uri="{9D8B030D-6E8A-4147-A177-3AD203B41FA5}">
                      <a16:colId xmlns:a16="http://schemas.microsoft.com/office/drawing/2014/main" val="1091943813"/>
                    </a:ext>
                  </a:extLst>
                </a:gridCol>
                <a:gridCol w="761535">
                  <a:extLst>
                    <a:ext uri="{9D8B030D-6E8A-4147-A177-3AD203B41FA5}">
                      <a16:colId xmlns:a16="http://schemas.microsoft.com/office/drawing/2014/main" val="593302554"/>
                    </a:ext>
                  </a:extLst>
                </a:gridCol>
                <a:gridCol w="4642888">
                  <a:extLst>
                    <a:ext uri="{9D8B030D-6E8A-4147-A177-3AD203B41FA5}">
                      <a16:colId xmlns:a16="http://schemas.microsoft.com/office/drawing/2014/main" val="1420440139"/>
                    </a:ext>
                  </a:extLst>
                </a:gridCol>
              </a:tblGrid>
              <a:tr h="194213">
                <a:tc>
                  <a:txBody>
                    <a:bodyPr/>
                    <a:lstStyle/>
                    <a:p>
                      <a:endParaRPr lang="en-US" dirty="0"/>
                    </a:p>
                  </a:txBody>
                  <a:tcPr/>
                </a:tc>
                <a:tc>
                  <a:txBody>
                    <a:bodyPr/>
                    <a:lstStyle/>
                    <a:p>
                      <a:r>
                        <a:rPr lang="en-US" dirty="0"/>
                        <a:t>Old Code Table</a:t>
                      </a:r>
                    </a:p>
                  </a:txBody>
                  <a:tcPr/>
                </a:tc>
                <a:tc>
                  <a:txBody>
                    <a:bodyPr/>
                    <a:lstStyle/>
                    <a:p>
                      <a:endParaRPr lang="en-US" dirty="0"/>
                    </a:p>
                  </a:txBody>
                  <a:tcPr/>
                </a:tc>
                <a:tc>
                  <a:txBody>
                    <a:bodyPr/>
                    <a:lstStyle/>
                    <a:p>
                      <a:r>
                        <a:rPr lang="en-US" dirty="0"/>
                        <a:t>New Descriptor Table</a:t>
                      </a:r>
                    </a:p>
                  </a:txBody>
                  <a:tcPr/>
                </a:tc>
                <a:extLst>
                  <a:ext uri="{0D108BD9-81ED-4DB2-BD59-A6C34878D82A}">
                    <a16:rowId xmlns:a16="http://schemas.microsoft.com/office/drawing/2014/main" val="3836332913"/>
                  </a:ext>
                </a:extLst>
              </a:tr>
              <a:tr h="370840">
                <a:tc>
                  <a:txBody>
                    <a:bodyPr/>
                    <a:lstStyle/>
                    <a:p>
                      <a:r>
                        <a:rPr lang="en-US" dirty="0">
                          <a:solidFill>
                            <a:srgbClr val="595959"/>
                          </a:solidFill>
                        </a:rPr>
                        <a:t>DC152</a:t>
                      </a:r>
                    </a:p>
                  </a:txBody>
                  <a:tcPr/>
                </a:tc>
                <a:tc>
                  <a:txBody>
                    <a:bodyPr/>
                    <a:lstStyle/>
                    <a:p>
                      <a:r>
                        <a:rPr lang="en-US" dirty="0">
                          <a:solidFill>
                            <a:srgbClr val="595959"/>
                          </a:solidFill>
                        </a:rPr>
                        <a:t>PK-SCHOOL-TYPE</a:t>
                      </a:r>
                    </a:p>
                  </a:txBody>
                  <a:tcPr/>
                </a:tc>
                <a:tc>
                  <a:txBody>
                    <a:bodyPr/>
                    <a:lstStyle/>
                    <a:p>
                      <a:r>
                        <a:rPr lang="en-US" dirty="0">
                          <a:solidFill>
                            <a:srgbClr val="595959"/>
                          </a:solidFill>
                        </a:rPr>
                        <a:t>C310</a:t>
                      </a:r>
                    </a:p>
                  </a:txBody>
                  <a:tcPr/>
                </a:tc>
                <a:tc>
                  <a:txBody>
                    <a:bodyPr/>
                    <a:lstStyle/>
                    <a:p>
                      <a:r>
                        <a:rPr lang="en-US" dirty="0" err="1">
                          <a:solidFill>
                            <a:srgbClr val="595959"/>
                          </a:solidFill>
                        </a:rPr>
                        <a:t>PKSchoolType</a:t>
                      </a:r>
                      <a:endParaRPr lang="en-US" dirty="0">
                        <a:solidFill>
                          <a:srgbClr val="595959"/>
                        </a:solidFill>
                      </a:endParaRPr>
                    </a:p>
                  </a:txBody>
                  <a:tcPr/>
                </a:tc>
                <a:extLst>
                  <a:ext uri="{0D108BD9-81ED-4DB2-BD59-A6C34878D82A}">
                    <a16:rowId xmlns:a16="http://schemas.microsoft.com/office/drawing/2014/main" val="1238699583"/>
                  </a:ext>
                </a:extLst>
              </a:tr>
              <a:tr h="370840">
                <a:tc>
                  <a:txBody>
                    <a:bodyPr/>
                    <a:lstStyle/>
                    <a:p>
                      <a:r>
                        <a:rPr lang="en-US" dirty="0">
                          <a:solidFill>
                            <a:srgbClr val="595959"/>
                          </a:solidFill>
                        </a:rPr>
                        <a:t>DC153</a:t>
                      </a:r>
                    </a:p>
                  </a:txBody>
                  <a:tcPr/>
                </a:tc>
                <a:tc>
                  <a:txBody>
                    <a:bodyPr/>
                    <a:lstStyle/>
                    <a:p>
                      <a:r>
                        <a:rPr lang="en-US" dirty="0">
                          <a:solidFill>
                            <a:srgbClr val="595959"/>
                          </a:solidFill>
                        </a:rPr>
                        <a:t>STUDENT-INSTRUCTION-TYPE</a:t>
                      </a:r>
                    </a:p>
                  </a:txBody>
                  <a:tcPr/>
                </a:tc>
                <a:tc>
                  <a:txBody>
                    <a:bodyPr/>
                    <a:lstStyle/>
                    <a:p>
                      <a:r>
                        <a:rPr lang="en-US" dirty="0">
                          <a:solidFill>
                            <a:srgbClr val="595959"/>
                          </a:solidFill>
                        </a:rPr>
                        <a:t>C311</a:t>
                      </a:r>
                    </a:p>
                  </a:txBody>
                  <a:tcPr/>
                </a:tc>
                <a:tc>
                  <a:txBody>
                    <a:bodyPr/>
                    <a:lstStyle/>
                    <a:p>
                      <a:r>
                        <a:rPr lang="en-US" dirty="0" err="1">
                          <a:solidFill>
                            <a:srgbClr val="595959"/>
                          </a:solidFill>
                        </a:rPr>
                        <a:t>PKStudentInstruction</a:t>
                      </a:r>
                      <a:endParaRPr lang="en-US" dirty="0">
                        <a:solidFill>
                          <a:srgbClr val="595959"/>
                        </a:solidFill>
                      </a:endParaRPr>
                    </a:p>
                  </a:txBody>
                  <a:tcPr/>
                </a:tc>
                <a:extLst>
                  <a:ext uri="{0D108BD9-81ED-4DB2-BD59-A6C34878D82A}">
                    <a16:rowId xmlns:a16="http://schemas.microsoft.com/office/drawing/2014/main" val="4063233896"/>
                  </a:ext>
                </a:extLst>
              </a:tr>
              <a:tr h="370840">
                <a:tc>
                  <a:txBody>
                    <a:bodyPr/>
                    <a:lstStyle/>
                    <a:p>
                      <a:r>
                        <a:rPr lang="en-US" dirty="0">
                          <a:solidFill>
                            <a:srgbClr val="595959"/>
                          </a:solidFill>
                        </a:rPr>
                        <a:t>DC155</a:t>
                      </a:r>
                    </a:p>
                  </a:txBody>
                  <a:tcPr/>
                </a:tc>
                <a:tc>
                  <a:txBody>
                    <a:bodyPr/>
                    <a:lstStyle/>
                    <a:p>
                      <a:r>
                        <a:rPr lang="en-US" dirty="0">
                          <a:solidFill>
                            <a:srgbClr val="595959"/>
                          </a:solidFill>
                        </a:rPr>
                        <a:t>PREFERRED-HOME-COMMUNICATION-CODE</a:t>
                      </a:r>
                    </a:p>
                  </a:txBody>
                  <a:tcPr/>
                </a:tc>
                <a:tc>
                  <a:txBody>
                    <a:bodyPr/>
                    <a:lstStyle/>
                    <a:p>
                      <a:r>
                        <a:rPr lang="en-US" dirty="0">
                          <a:solidFill>
                            <a:srgbClr val="595959"/>
                          </a:solidFill>
                        </a:rPr>
                        <a:t>C313</a:t>
                      </a:r>
                    </a:p>
                  </a:txBody>
                  <a:tcPr/>
                </a:tc>
                <a:tc>
                  <a:txBody>
                    <a:bodyPr/>
                    <a:lstStyle/>
                    <a:p>
                      <a:r>
                        <a:rPr lang="en-US" dirty="0">
                          <a:solidFill>
                            <a:srgbClr val="595959"/>
                          </a:solidFill>
                        </a:rPr>
                        <a:t>PreferredHomeCommunicationMethod</a:t>
                      </a:r>
                    </a:p>
                  </a:txBody>
                  <a:tcPr/>
                </a:tc>
                <a:extLst>
                  <a:ext uri="{0D108BD9-81ED-4DB2-BD59-A6C34878D82A}">
                    <a16:rowId xmlns:a16="http://schemas.microsoft.com/office/drawing/2014/main" val="2516917946"/>
                  </a:ext>
                </a:extLst>
              </a:tr>
              <a:tr h="370840">
                <a:tc>
                  <a:txBody>
                    <a:bodyPr/>
                    <a:lstStyle/>
                    <a:p>
                      <a:r>
                        <a:rPr lang="en-US" dirty="0">
                          <a:solidFill>
                            <a:srgbClr val="595959"/>
                          </a:solidFill>
                        </a:rPr>
                        <a:t>DC096</a:t>
                      </a:r>
                    </a:p>
                  </a:txBody>
                  <a:tcPr/>
                </a:tc>
                <a:tc>
                  <a:txBody>
                    <a:bodyPr/>
                    <a:lstStyle/>
                    <a:p>
                      <a:r>
                        <a:rPr lang="en-US" dirty="0">
                          <a:solidFill>
                            <a:srgbClr val="595959"/>
                          </a:solidFill>
                        </a:rPr>
                        <a:t>PROGRAM-TYPE</a:t>
                      </a:r>
                    </a:p>
                  </a:txBody>
                  <a:tcPr/>
                </a:tc>
                <a:tc>
                  <a:txBody>
                    <a:bodyPr/>
                    <a:lstStyle/>
                    <a:p>
                      <a:r>
                        <a:rPr lang="en-US" dirty="0">
                          <a:solidFill>
                            <a:srgbClr val="595959"/>
                          </a:solidFill>
                        </a:rPr>
                        <a:t>C303</a:t>
                      </a:r>
                    </a:p>
                  </a:txBody>
                  <a:tcPr/>
                </a:tc>
                <a:tc>
                  <a:txBody>
                    <a:bodyPr/>
                    <a:lstStyle/>
                    <a:p>
                      <a:r>
                        <a:rPr lang="en-US" dirty="0" err="1">
                          <a:solidFill>
                            <a:srgbClr val="595959"/>
                          </a:solidFill>
                        </a:rPr>
                        <a:t>ProgramType</a:t>
                      </a:r>
                      <a:endParaRPr lang="en-US" dirty="0">
                        <a:solidFill>
                          <a:srgbClr val="595959"/>
                        </a:solidFill>
                      </a:endParaRPr>
                    </a:p>
                  </a:txBody>
                  <a:tcPr/>
                </a:tc>
                <a:extLst>
                  <a:ext uri="{0D108BD9-81ED-4DB2-BD59-A6C34878D82A}">
                    <a16:rowId xmlns:a16="http://schemas.microsoft.com/office/drawing/2014/main" val="1551292813"/>
                  </a:ext>
                </a:extLst>
              </a:tr>
              <a:tr h="370840">
                <a:tc>
                  <a:txBody>
                    <a:bodyPr/>
                    <a:lstStyle/>
                    <a:p>
                      <a:r>
                        <a:rPr lang="en-US" dirty="0">
                          <a:solidFill>
                            <a:srgbClr val="595959"/>
                          </a:solidFill>
                        </a:rPr>
                        <a:t>DC097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95959"/>
                          </a:solidFill>
                        </a:rPr>
                        <a:t>RACE-ITEM-TYPE</a:t>
                      </a:r>
                    </a:p>
                  </a:txBody>
                  <a:tcPr/>
                </a:tc>
                <a:tc>
                  <a:txBody>
                    <a:bodyPr/>
                    <a:lstStyle/>
                    <a:p>
                      <a:r>
                        <a:rPr lang="en-US" dirty="0">
                          <a:solidFill>
                            <a:srgbClr val="595959"/>
                          </a:solidFill>
                        </a:rPr>
                        <a:t>C304</a:t>
                      </a:r>
                    </a:p>
                  </a:txBody>
                  <a:tcPr/>
                </a:tc>
                <a:tc>
                  <a:txBody>
                    <a:bodyPr/>
                    <a:lstStyle/>
                    <a:p>
                      <a:r>
                        <a:rPr lang="en-US" dirty="0">
                          <a:solidFill>
                            <a:srgbClr val="595959"/>
                          </a:solidFill>
                        </a:rPr>
                        <a:t>Race</a:t>
                      </a:r>
                    </a:p>
                  </a:txBody>
                  <a:tcPr/>
                </a:tc>
                <a:extLst>
                  <a:ext uri="{0D108BD9-81ED-4DB2-BD59-A6C34878D82A}">
                    <a16:rowId xmlns:a16="http://schemas.microsoft.com/office/drawing/2014/main" val="473598642"/>
                  </a:ext>
                </a:extLst>
              </a:tr>
              <a:tr h="370840">
                <a:tc>
                  <a:txBody>
                    <a:bodyPr/>
                    <a:lstStyle/>
                    <a:p>
                      <a:r>
                        <a:rPr lang="en-US" dirty="0">
                          <a:solidFill>
                            <a:srgbClr val="595959"/>
                          </a:solidFill>
                        </a:rPr>
                        <a:t>DC105</a:t>
                      </a:r>
                    </a:p>
                  </a:txBody>
                  <a:tcPr/>
                </a:tc>
                <a:tc>
                  <a:txBody>
                    <a:bodyPr/>
                    <a:lstStyle/>
                    <a:p>
                      <a:r>
                        <a:rPr lang="en-US" dirty="0">
                          <a:solidFill>
                            <a:srgbClr val="595959"/>
                          </a:solidFill>
                        </a:rPr>
                        <a:t>RELATION-TYPE</a:t>
                      </a:r>
                    </a:p>
                  </a:txBody>
                  <a:tcPr/>
                </a:tc>
                <a:tc>
                  <a:txBody>
                    <a:bodyPr/>
                    <a:lstStyle/>
                    <a:p>
                      <a:r>
                        <a:rPr lang="en-US" dirty="0">
                          <a:solidFill>
                            <a:srgbClr val="595959"/>
                          </a:solidFill>
                        </a:rPr>
                        <a:t>C305</a:t>
                      </a:r>
                    </a:p>
                  </a:txBody>
                  <a:tcPr/>
                </a:tc>
                <a:tc>
                  <a:txBody>
                    <a:bodyPr/>
                    <a:lstStyle/>
                    <a:p>
                      <a:r>
                        <a:rPr lang="en-US" dirty="0">
                          <a:solidFill>
                            <a:srgbClr val="595959"/>
                          </a:solidFill>
                        </a:rPr>
                        <a:t>Relation</a:t>
                      </a:r>
                    </a:p>
                  </a:txBody>
                  <a:tcPr/>
                </a:tc>
                <a:extLst>
                  <a:ext uri="{0D108BD9-81ED-4DB2-BD59-A6C34878D82A}">
                    <a16:rowId xmlns:a16="http://schemas.microsoft.com/office/drawing/2014/main" val="1751840310"/>
                  </a:ext>
                </a:extLst>
              </a:tr>
              <a:tr h="370840">
                <a:tc>
                  <a:txBody>
                    <a:bodyPr/>
                    <a:lstStyle/>
                    <a:p>
                      <a:r>
                        <a:rPr lang="en-US" dirty="0">
                          <a:solidFill>
                            <a:srgbClr val="595959"/>
                          </a:solidFill>
                        </a:rPr>
                        <a:t>DC123</a:t>
                      </a:r>
                    </a:p>
                  </a:txBody>
                  <a:tcPr/>
                </a:tc>
                <a:tc>
                  <a:txBody>
                    <a:bodyPr/>
                    <a:lstStyle/>
                    <a:p>
                      <a:r>
                        <a:rPr lang="en-US" dirty="0">
                          <a:solidFill>
                            <a:srgbClr val="595959"/>
                          </a:solidFill>
                        </a:rPr>
                        <a:t>REPORT-ASSESSMENT-TYPE-CODE</a:t>
                      </a:r>
                    </a:p>
                  </a:txBody>
                  <a:tcPr/>
                </a:tc>
                <a:tc>
                  <a:txBody>
                    <a:bodyPr/>
                    <a:lstStyle/>
                    <a:p>
                      <a:r>
                        <a:rPr lang="en-US" dirty="0">
                          <a:solidFill>
                            <a:srgbClr val="595959"/>
                          </a:solidFill>
                        </a:rPr>
                        <a:t>C306</a:t>
                      </a:r>
                    </a:p>
                  </a:txBody>
                  <a:tcPr/>
                </a:tc>
                <a:tc>
                  <a:txBody>
                    <a:bodyPr/>
                    <a:lstStyle/>
                    <a:p>
                      <a:r>
                        <a:rPr lang="en-US" dirty="0" err="1">
                          <a:solidFill>
                            <a:srgbClr val="595959"/>
                          </a:solidFill>
                        </a:rPr>
                        <a:t>ReportAssessmentType</a:t>
                      </a:r>
                      <a:endParaRPr lang="en-US" dirty="0">
                        <a:solidFill>
                          <a:srgbClr val="595959"/>
                        </a:solidFill>
                      </a:endParaRPr>
                    </a:p>
                  </a:txBody>
                  <a:tcPr/>
                </a:tc>
                <a:extLst>
                  <a:ext uri="{0D108BD9-81ED-4DB2-BD59-A6C34878D82A}">
                    <a16:rowId xmlns:a16="http://schemas.microsoft.com/office/drawing/2014/main" val="2843319417"/>
                  </a:ext>
                </a:extLst>
              </a:tr>
              <a:tr h="370840">
                <a:tc>
                  <a:txBody>
                    <a:bodyPr/>
                    <a:lstStyle/>
                    <a:p>
                      <a:r>
                        <a:rPr lang="en-US" dirty="0">
                          <a:solidFill>
                            <a:srgbClr val="595959"/>
                          </a:solidFill>
                        </a:rPr>
                        <a:t>DC124</a:t>
                      </a:r>
                    </a:p>
                  </a:txBody>
                  <a:tcPr/>
                </a:tc>
                <a:tc>
                  <a:txBody>
                    <a:bodyPr/>
                    <a:lstStyle/>
                    <a:p>
                      <a:r>
                        <a:rPr lang="en-US" dirty="0">
                          <a:solidFill>
                            <a:srgbClr val="595959"/>
                          </a:solidFill>
                        </a:rPr>
                        <a:t>STATE-ABBREVIATION-TYPE</a:t>
                      </a:r>
                    </a:p>
                  </a:txBody>
                  <a:tcPr/>
                </a:tc>
                <a:tc>
                  <a:txBody>
                    <a:bodyPr/>
                    <a:lstStyle/>
                    <a:p>
                      <a:r>
                        <a:rPr lang="en-US" dirty="0">
                          <a:solidFill>
                            <a:srgbClr val="595959"/>
                          </a:solidFill>
                        </a:rPr>
                        <a:t>C307</a:t>
                      </a:r>
                    </a:p>
                  </a:txBody>
                  <a:tcPr/>
                </a:tc>
                <a:tc>
                  <a:txBody>
                    <a:bodyPr/>
                    <a:lstStyle/>
                    <a:p>
                      <a:r>
                        <a:rPr lang="en-US" dirty="0" err="1">
                          <a:solidFill>
                            <a:srgbClr val="595959"/>
                          </a:solidFill>
                        </a:rPr>
                        <a:t>StateAbbreviation</a:t>
                      </a:r>
                      <a:endParaRPr lang="en-US" dirty="0">
                        <a:solidFill>
                          <a:srgbClr val="595959"/>
                        </a:solidFill>
                      </a:endParaRPr>
                    </a:p>
                  </a:txBody>
                  <a:tcPr/>
                </a:tc>
                <a:extLst>
                  <a:ext uri="{0D108BD9-81ED-4DB2-BD59-A6C34878D82A}">
                    <a16:rowId xmlns:a16="http://schemas.microsoft.com/office/drawing/2014/main" val="2212703094"/>
                  </a:ext>
                </a:extLst>
              </a:tr>
              <a:tr h="370840">
                <a:tc>
                  <a:txBody>
                    <a:bodyPr/>
                    <a:lstStyle/>
                    <a:p>
                      <a:r>
                        <a:rPr lang="en-US" dirty="0">
                          <a:solidFill>
                            <a:srgbClr val="595959"/>
                          </a:solidFill>
                        </a:rPr>
                        <a:t>DC165</a:t>
                      </a:r>
                    </a:p>
                  </a:txBody>
                  <a:tcPr/>
                </a:tc>
                <a:tc>
                  <a:txBody>
                    <a:bodyPr/>
                    <a:lstStyle/>
                    <a:p>
                      <a:r>
                        <a:rPr lang="en-US" dirty="0">
                          <a:solidFill>
                            <a:srgbClr val="595959"/>
                          </a:solidFill>
                        </a:rPr>
                        <a:t>TEACHER-INCENTIVE-ALLOTMENT-DESIGNATION-CODE</a:t>
                      </a:r>
                    </a:p>
                  </a:txBody>
                  <a:tcPr/>
                </a:tc>
                <a:tc>
                  <a:txBody>
                    <a:bodyPr/>
                    <a:lstStyle/>
                    <a:p>
                      <a:r>
                        <a:rPr lang="en-US" dirty="0">
                          <a:solidFill>
                            <a:srgbClr val="595959"/>
                          </a:solidFill>
                        </a:rPr>
                        <a:t>C322</a:t>
                      </a:r>
                    </a:p>
                  </a:txBody>
                  <a:tcPr/>
                </a:tc>
                <a:tc>
                  <a:txBody>
                    <a:bodyPr/>
                    <a:lstStyle/>
                    <a:p>
                      <a:r>
                        <a:rPr lang="en-US" dirty="0" err="1">
                          <a:solidFill>
                            <a:srgbClr val="595959"/>
                          </a:solidFill>
                        </a:rPr>
                        <a:t>TeacherIncentiveAllotmentDesignation</a:t>
                      </a:r>
                      <a:endParaRPr lang="en-US" dirty="0">
                        <a:solidFill>
                          <a:srgbClr val="595959"/>
                        </a:solidFill>
                      </a:endParaRPr>
                    </a:p>
                  </a:txBody>
                  <a:tcPr/>
                </a:tc>
                <a:extLst>
                  <a:ext uri="{0D108BD9-81ED-4DB2-BD59-A6C34878D82A}">
                    <a16:rowId xmlns:a16="http://schemas.microsoft.com/office/drawing/2014/main" val="904158889"/>
                  </a:ext>
                </a:extLst>
              </a:tr>
              <a:tr h="370840">
                <a:tc>
                  <a:txBody>
                    <a:bodyPr/>
                    <a:lstStyle/>
                    <a:p>
                      <a:r>
                        <a:rPr lang="en-US" dirty="0">
                          <a:solidFill>
                            <a:srgbClr val="595959"/>
                          </a:solidFill>
                        </a:rPr>
                        <a:t>DC133</a:t>
                      </a:r>
                    </a:p>
                  </a:txBody>
                  <a:tcPr/>
                </a:tc>
                <a:tc>
                  <a:txBody>
                    <a:bodyPr/>
                    <a:lstStyle/>
                    <a:p>
                      <a:r>
                        <a:rPr lang="en-US" dirty="0">
                          <a:solidFill>
                            <a:srgbClr val="595959"/>
                          </a:solidFill>
                        </a:rPr>
                        <a:t>TELEPHONE-NUMBER-TYPE</a:t>
                      </a:r>
                    </a:p>
                  </a:txBody>
                  <a:tcPr/>
                </a:tc>
                <a:tc>
                  <a:txBody>
                    <a:bodyPr/>
                    <a:lstStyle/>
                    <a:p>
                      <a:r>
                        <a:rPr lang="en-US" dirty="0">
                          <a:solidFill>
                            <a:srgbClr val="595959"/>
                          </a:solidFill>
                        </a:rPr>
                        <a:t>C308</a:t>
                      </a:r>
                    </a:p>
                  </a:txBody>
                  <a:tcPr/>
                </a:tc>
                <a:tc>
                  <a:txBody>
                    <a:bodyPr/>
                    <a:lstStyle/>
                    <a:p>
                      <a:r>
                        <a:rPr lang="en-US" dirty="0" err="1">
                          <a:solidFill>
                            <a:srgbClr val="595959"/>
                          </a:solidFill>
                        </a:rPr>
                        <a:t>TelephoneNumberType</a:t>
                      </a:r>
                      <a:endParaRPr lang="en-US" dirty="0">
                        <a:solidFill>
                          <a:srgbClr val="595959"/>
                        </a:solidFill>
                      </a:endParaRPr>
                    </a:p>
                  </a:txBody>
                  <a:tcPr/>
                </a:tc>
                <a:extLst>
                  <a:ext uri="{0D108BD9-81ED-4DB2-BD59-A6C34878D82A}">
                    <a16:rowId xmlns:a16="http://schemas.microsoft.com/office/drawing/2014/main" val="1004279203"/>
                  </a:ext>
                </a:extLst>
              </a:tr>
            </a:tbl>
          </a:graphicData>
        </a:graphic>
      </p:graphicFrame>
      <p:sp>
        <p:nvSpPr>
          <p:cNvPr id="4" name="Slide Number Placeholder 3">
            <a:extLst>
              <a:ext uri="{FF2B5EF4-FFF2-40B4-BE49-F238E27FC236}">
                <a16:creationId xmlns:a16="http://schemas.microsoft.com/office/drawing/2014/main" id="{2D060565-DA49-8A68-A133-1A3900DC6292}"/>
              </a:ext>
            </a:extLst>
          </p:cNvPr>
          <p:cNvSpPr>
            <a:spLocks noGrp="1"/>
          </p:cNvSpPr>
          <p:nvPr>
            <p:ph type="sldNum" sz="quarter" idx="4"/>
          </p:nvPr>
        </p:nvSpPr>
        <p:spPr/>
        <p:txBody>
          <a:bodyPr/>
          <a:lstStyle/>
          <a:p>
            <a:fld id="{69C126A4-BD19-47E2-8A0E-0DE1B9D8C925}" type="slidenum">
              <a:rPr lang="en-US" smtClean="0"/>
              <a:pPr/>
              <a:t>49</a:t>
            </a:fld>
            <a:endParaRPr lang="en-US" dirty="0"/>
          </a:p>
        </p:txBody>
      </p:sp>
    </p:spTree>
    <p:extLst>
      <p:ext uri="{BB962C8B-B14F-4D97-AF65-F5344CB8AC3E}">
        <p14:creationId xmlns:p14="http://schemas.microsoft.com/office/powerpoint/2010/main" val="2215610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23479" y="164832"/>
            <a:ext cx="11621386" cy="751350"/>
          </a:xfrm>
        </p:spPr>
        <p:txBody>
          <a:bodyPr/>
          <a:lstStyle/>
          <a:p>
            <a:r>
              <a:rPr lang="en-US" dirty="0"/>
              <a:t>StudentCharacteristic Data Element</a:t>
            </a:r>
          </a:p>
        </p:txBody>
      </p:sp>
      <p:pic>
        <p:nvPicPr>
          <p:cNvPr id="12" name="Picture 11" descr="Student Education Organization Association entity screen shot">
            <a:extLst>
              <a:ext uri="{FF2B5EF4-FFF2-40B4-BE49-F238E27FC236}">
                <a16:creationId xmlns:a16="http://schemas.microsoft.com/office/drawing/2014/main" id="{B1FD3A8A-8AB1-2636-CB50-1305E69FB3D2}"/>
              </a:ext>
            </a:extLst>
          </p:cNvPr>
          <p:cNvPicPr>
            <a:picLocks noChangeAspect="1"/>
          </p:cNvPicPr>
          <p:nvPr/>
        </p:nvPicPr>
        <p:blipFill>
          <a:blip r:embed="rId3"/>
          <a:stretch>
            <a:fillRect/>
          </a:stretch>
        </p:blipFill>
        <p:spPr>
          <a:xfrm>
            <a:off x="2465398" y="1057790"/>
            <a:ext cx="7115893" cy="2371210"/>
          </a:xfrm>
          <a:prstGeom prst="rect">
            <a:avLst/>
          </a:prstGeom>
          <a:effectLst>
            <a:outerShdw blurRad="279400" dist="139700" dir="2700000" algn="ctr" rotWithShape="0">
              <a:srgbClr val="000000">
                <a:alpha val="65000"/>
              </a:srgbClr>
            </a:outerShdw>
          </a:effectLst>
        </p:spPr>
      </p:pic>
      <p:sp>
        <p:nvSpPr>
          <p:cNvPr id="24" name="Arrow: Right 23">
            <a:extLst>
              <a:ext uri="{FF2B5EF4-FFF2-40B4-BE49-F238E27FC236}">
                <a16:creationId xmlns:a16="http://schemas.microsoft.com/office/drawing/2014/main" id="{901067B3-F3A3-4588-C6AC-2887F27FC17C}"/>
              </a:ext>
              <a:ext uri="{C183D7F6-B498-43B3-948B-1728B52AA6E4}">
                <adec:decorative xmlns:adec="http://schemas.microsoft.com/office/drawing/2017/decorative" val="1"/>
              </a:ext>
            </a:extLst>
          </p:cNvPr>
          <p:cNvSpPr/>
          <p:nvPr/>
        </p:nvSpPr>
        <p:spPr>
          <a:xfrm rot="5400000">
            <a:off x="2297634" y="3502156"/>
            <a:ext cx="626150"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Student Characteristic descriptor table screen shot">
            <a:extLst>
              <a:ext uri="{FF2B5EF4-FFF2-40B4-BE49-F238E27FC236}">
                <a16:creationId xmlns:a16="http://schemas.microsoft.com/office/drawing/2014/main" id="{B87054EB-A539-A882-6E08-04E884D09643}"/>
              </a:ext>
            </a:extLst>
          </p:cNvPr>
          <p:cNvPicPr>
            <a:picLocks noChangeAspect="1"/>
          </p:cNvPicPr>
          <p:nvPr/>
        </p:nvPicPr>
        <p:blipFill>
          <a:blip r:embed="rId4"/>
          <a:stretch>
            <a:fillRect/>
          </a:stretch>
        </p:blipFill>
        <p:spPr>
          <a:xfrm>
            <a:off x="790714" y="4055148"/>
            <a:ext cx="3494678" cy="1776872"/>
          </a:xfrm>
          <a:prstGeom prst="rect">
            <a:avLst/>
          </a:prstGeom>
          <a:effectLst>
            <a:outerShdw blurRad="279400" dist="139700" dir="2700000" algn="ctr" rotWithShape="0">
              <a:srgbClr val="000000">
                <a:alpha val="65000"/>
              </a:srgbClr>
            </a:outerShdw>
          </a:effectLst>
        </p:spPr>
      </p:pic>
      <p:sp>
        <p:nvSpPr>
          <p:cNvPr id="25" name="Arrow: Right 24">
            <a:extLst>
              <a:ext uri="{FF2B5EF4-FFF2-40B4-BE49-F238E27FC236}">
                <a16:creationId xmlns:a16="http://schemas.microsoft.com/office/drawing/2014/main" id="{7F6AD309-5DC1-F077-2CBA-7C7866352371}"/>
              </a:ext>
              <a:ext uri="{C183D7F6-B498-43B3-948B-1728B52AA6E4}">
                <adec:decorative xmlns:adec="http://schemas.microsoft.com/office/drawing/2017/decorative" val="1"/>
              </a:ext>
            </a:extLst>
          </p:cNvPr>
          <p:cNvSpPr/>
          <p:nvPr/>
        </p:nvSpPr>
        <p:spPr>
          <a:xfrm rot="5400000">
            <a:off x="8254633" y="3447724"/>
            <a:ext cx="517285"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econd half of the student characteristic descriptor table screen shot">
            <a:extLst>
              <a:ext uri="{FF2B5EF4-FFF2-40B4-BE49-F238E27FC236}">
                <a16:creationId xmlns:a16="http://schemas.microsoft.com/office/drawing/2014/main" id="{7E7457D6-39FD-48CE-1CF9-F4FCF4DF121D}"/>
              </a:ext>
            </a:extLst>
          </p:cNvPr>
          <p:cNvPicPr>
            <a:picLocks noChangeAspect="1"/>
          </p:cNvPicPr>
          <p:nvPr/>
        </p:nvPicPr>
        <p:blipFill>
          <a:blip r:embed="rId5"/>
          <a:stretch>
            <a:fillRect/>
          </a:stretch>
        </p:blipFill>
        <p:spPr>
          <a:xfrm>
            <a:off x="7514374" y="3946283"/>
            <a:ext cx="3493008" cy="1994602"/>
          </a:xfrm>
          <a:prstGeom prst="rect">
            <a:avLst/>
          </a:prstGeom>
          <a:effectLst>
            <a:outerShdw blurRad="279400" dist="139700" dir="2700000" algn="ctr" rotWithShape="0">
              <a:srgbClr val="000000">
                <a:alpha val="65000"/>
              </a:srgbClr>
            </a:outerShdw>
          </a:effectLst>
        </p:spPr>
      </p:pic>
      <p:sp>
        <p:nvSpPr>
          <p:cNvPr id="3" name="Slide Number Placeholder 2">
            <a:extLst>
              <a:ext uri="{FF2B5EF4-FFF2-40B4-BE49-F238E27FC236}">
                <a16:creationId xmlns:a16="http://schemas.microsoft.com/office/drawing/2014/main" id="{3A69164B-DBC5-BFF3-1B77-BC7EBF10EEB1}"/>
              </a:ext>
            </a:extLst>
          </p:cNvPr>
          <p:cNvSpPr>
            <a:spLocks noGrp="1"/>
          </p:cNvSpPr>
          <p:nvPr>
            <p:ph type="sldNum" sz="quarter" idx="4"/>
          </p:nvPr>
        </p:nvSpPr>
        <p:spPr/>
        <p:txBody>
          <a:bodyPr/>
          <a:lstStyle/>
          <a:p>
            <a:fld id="{69C126A4-BD19-47E2-8A0E-0DE1B9D8C925}" type="slidenum">
              <a:rPr lang="en-US" smtClean="0"/>
              <a:pPr/>
              <a:t>5</a:t>
            </a:fld>
            <a:endParaRPr lang="en-US" dirty="0"/>
          </a:p>
        </p:txBody>
      </p:sp>
    </p:spTree>
    <p:extLst>
      <p:ext uri="{BB962C8B-B14F-4D97-AF65-F5344CB8AC3E}">
        <p14:creationId xmlns:p14="http://schemas.microsoft.com/office/powerpoint/2010/main" val="3339989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Core Descriptor Table Changes - Example</a:t>
            </a:r>
            <a:endParaRPr lang="en-US" dirty="0"/>
          </a:p>
        </p:txBody>
      </p:sp>
      <p:pic>
        <p:nvPicPr>
          <p:cNvPr id="4" name="Picture 3" descr="Screenshot of the DC code table for preferred home communication code.">
            <a:extLst>
              <a:ext uri="{FF2B5EF4-FFF2-40B4-BE49-F238E27FC236}">
                <a16:creationId xmlns:a16="http://schemas.microsoft.com/office/drawing/2014/main" id="{1E4C81F4-95C0-ACA8-01A7-2C611182E034}"/>
              </a:ext>
            </a:extLst>
          </p:cNvPr>
          <p:cNvPicPr>
            <a:picLocks noChangeAspect="1"/>
          </p:cNvPicPr>
          <p:nvPr/>
        </p:nvPicPr>
        <p:blipFill>
          <a:blip r:embed="rId3"/>
          <a:stretch>
            <a:fillRect/>
          </a:stretch>
        </p:blipFill>
        <p:spPr>
          <a:xfrm>
            <a:off x="535172" y="1339816"/>
            <a:ext cx="6652210" cy="2624433"/>
          </a:xfrm>
          <a:prstGeom prst="rect">
            <a:avLst/>
          </a:prstGeom>
          <a:effectLst>
            <a:outerShdw blurRad="279400" dist="139700" dir="2700000" algn="ctr" rotWithShape="0">
              <a:srgbClr val="000000">
                <a:alpha val="65000"/>
              </a:srgbClr>
            </a:outerShdw>
          </a:effectLst>
        </p:spPr>
      </p:pic>
      <p:sp>
        <p:nvSpPr>
          <p:cNvPr id="9" name="Content Placeholder 4">
            <a:extLst>
              <a:ext uri="{FF2B5EF4-FFF2-40B4-BE49-F238E27FC236}">
                <a16:creationId xmlns:a16="http://schemas.microsoft.com/office/drawing/2014/main" id="{EF66475B-2B16-2661-8456-3D5C7EE9FCE3}"/>
              </a:ext>
            </a:extLst>
          </p:cNvPr>
          <p:cNvSpPr txBox="1">
            <a:spLocks/>
          </p:cNvSpPr>
          <p:nvPr/>
        </p:nvSpPr>
        <p:spPr>
          <a:xfrm>
            <a:off x="7377080" y="937519"/>
            <a:ext cx="4736262" cy="7513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000" b="1" dirty="0">
                <a:solidFill>
                  <a:srgbClr val="F16038"/>
                </a:solidFill>
                <a:cs typeface="Calibri"/>
              </a:rPr>
              <a:t>SELA Submission: </a:t>
            </a:r>
          </a:p>
          <a:p>
            <a:pPr marL="0" indent="0">
              <a:lnSpc>
                <a:spcPct val="100000"/>
              </a:lnSpc>
              <a:spcBef>
                <a:spcPts val="0"/>
              </a:spcBef>
              <a:buFont typeface="Wingdings" panose="05000000000000000000" pitchFamily="2" charset="2"/>
              <a:buNone/>
            </a:pPr>
            <a:r>
              <a:rPr lang="en-US" sz="1800" dirty="0">
                <a:solidFill>
                  <a:srgbClr val="595959"/>
                </a:solidFill>
                <a:cs typeface="Calibri"/>
              </a:rPr>
              <a:t>PREFERRED-HOME-COMMUNICATION-CODE</a:t>
            </a:r>
            <a:r>
              <a:rPr lang="en-US" sz="1800" dirty="0">
                <a:solidFill>
                  <a:srgbClr val="0070C0"/>
                </a:solidFill>
                <a:cs typeface="Calibri"/>
              </a:rPr>
              <a:t> </a:t>
            </a:r>
            <a:r>
              <a:rPr lang="en-US" sz="1800" dirty="0">
                <a:solidFill>
                  <a:srgbClr val="D93C10"/>
                </a:solidFill>
                <a:cs typeface="Calibri"/>
              </a:rPr>
              <a:t>(DC155) </a:t>
            </a:r>
            <a:r>
              <a:rPr lang="en-US" sz="1800" dirty="0">
                <a:solidFill>
                  <a:srgbClr val="595959"/>
                </a:solidFill>
                <a:cs typeface="Calibri"/>
              </a:rPr>
              <a:t>will now be descriptor table PreferredHomeCommunicationMethod </a:t>
            </a:r>
            <a:r>
              <a:rPr lang="en-US" sz="1800" dirty="0">
                <a:solidFill>
                  <a:srgbClr val="D93C10"/>
                </a:solidFill>
                <a:cs typeface="Calibri"/>
              </a:rPr>
              <a:t>(C313)</a:t>
            </a:r>
            <a:r>
              <a:rPr lang="en-US" sz="1800" dirty="0">
                <a:solidFill>
                  <a:srgbClr val="595959"/>
                </a:solidFill>
                <a:cs typeface="Calibri"/>
              </a:rPr>
              <a:t>.</a:t>
            </a:r>
            <a:r>
              <a:rPr lang="en-US" sz="1800" dirty="0">
                <a:solidFill>
                  <a:srgbClr val="D93C10"/>
                </a:solidFill>
                <a:cs typeface="Calibri"/>
              </a:rPr>
              <a:t> </a:t>
            </a:r>
            <a:r>
              <a:rPr lang="en-US" sz="1800" dirty="0">
                <a:solidFill>
                  <a:srgbClr val="595959"/>
                </a:solidFill>
                <a:cs typeface="Calibri"/>
              </a:rPr>
              <a:t>While the table mostly remains the same, vendors will now supply the Descriptor value in </a:t>
            </a:r>
            <a:r>
              <a:rPr lang="en-US" sz="1800">
                <a:solidFill>
                  <a:srgbClr val="595959"/>
                </a:solidFill>
                <a:cs typeface="Calibri"/>
              </a:rPr>
              <a:t>the API </a:t>
            </a:r>
            <a:r>
              <a:rPr lang="en-US" sz="1800" dirty="0">
                <a:solidFill>
                  <a:srgbClr val="595959"/>
                </a:solidFill>
                <a:cs typeface="Calibri"/>
              </a:rPr>
              <a:t>rather than the Translation. For example, ’01’ will be supplied instead of ‘Visual’.</a:t>
            </a:r>
          </a:p>
        </p:txBody>
      </p:sp>
      <p:sp>
        <p:nvSpPr>
          <p:cNvPr id="8" name="Arrow: Bent-Up 7">
            <a:extLst>
              <a:ext uri="{FF2B5EF4-FFF2-40B4-BE49-F238E27FC236}">
                <a16:creationId xmlns:a16="http://schemas.microsoft.com/office/drawing/2014/main" id="{4B5DC93A-7EDC-CDC1-62C4-2169B2853640}"/>
              </a:ext>
              <a:ext uri="{C183D7F6-B498-43B3-948B-1728B52AA6E4}">
                <adec:decorative xmlns:adec="http://schemas.microsoft.com/office/drawing/2017/decorative" val="1"/>
              </a:ext>
            </a:extLst>
          </p:cNvPr>
          <p:cNvSpPr/>
          <p:nvPr/>
        </p:nvSpPr>
        <p:spPr>
          <a:xfrm rot="5400000">
            <a:off x="3097444" y="4043988"/>
            <a:ext cx="793205" cy="1088742"/>
          </a:xfrm>
          <a:prstGeom prst="bentUp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shot of the C313 table for preferred home communication method.">
            <a:extLst>
              <a:ext uri="{FF2B5EF4-FFF2-40B4-BE49-F238E27FC236}">
                <a16:creationId xmlns:a16="http://schemas.microsoft.com/office/drawing/2014/main" id="{474811BA-BCA0-0C20-B077-C8EA740FCA0F}"/>
              </a:ext>
            </a:extLst>
          </p:cNvPr>
          <p:cNvPicPr>
            <a:picLocks noChangeAspect="1"/>
          </p:cNvPicPr>
          <p:nvPr/>
        </p:nvPicPr>
        <p:blipFill>
          <a:blip r:embed="rId4"/>
          <a:stretch>
            <a:fillRect/>
          </a:stretch>
        </p:blipFill>
        <p:spPr>
          <a:xfrm>
            <a:off x="5193702" y="3566648"/>
            <a:ext cx="6819048" cy="2295238"/>
          </a:xfrm>
          <a:prstGeom prst="rect">
            <a:avLst/>
          </a:prstGeom>
          <a:effectLst>
            <a:outerShdw blurRad="2794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876639E6-CA02-14B3-4141-F0B8973CC422}"/>
              </a:ext>
            </a:extLst>
          </p:cNvPr>
          <p:cNvSpPr>
            <a:spLocks noGrp="1"/>
          </p:cNvSpPr>
          <p:nvPr>
            <p:ph type="sldNum" sz="quarter" idx="4"/>
          </p:nvPr>
        </p:nvSpPr>
        <p:spPr/>
        <p:txBody>
          <a:bodyPr/>
          <a:lstStyle/>
          <a:p>
            <a:fld id="{69C126A4-BD19-47E2-8A0E-0DE1B9D8C925}" type="slidenum">
              <a:rPr lang="en-US" smtClean="0"/>
              <a:pPr/>
              <a:t>50</a:t>
            </a:fld>
            <a:endParaRPr lang="en-US" dirty="0"/>
          </a:p>
        </p:txBody>
      </p:sp>
    </p:spTree>
    <p:extLst>
      <p:ext uri="{BB962C8B-B14F-4D97-AF65-F5344CB8AC3E}">
        <p14:creationId xmlns:p14="http://schemas.microsoft.com/office/powerpoint/2010/main" val="3959379321"/>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dirty="0">
                <a:cs typeface="Calibri"/>
              </a:rPr>
              <a:t>Best Practices</a:t>
            </a:r>
            <a:endParaRPr lang="en-US"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1" y="1142839"/>
            <a:ext cx="102159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595959"/>
                </a:solidFill>
              </a:rPr>
              <a:t>In the TSDS Upgrade Project, the </a:t>
            </a:r>
            <a:r>
              <a:rPr lang="en-US" sz="2400" dirty="0">
                <a:solidFill>
                  <a:srgbClr val="F16038"/>
                </a:solidFill>
              </a:rPr>
              <a:t>first day of school</a:t>
            </a:r>
            <a:r>
              <a:rPr lang="en-US" sz="2400" dirty="0">
                <a:solidFill>
                  <a:srgbClr val="595959"/>
                </a:solidFill>
              </a:rPr>
              <a:t> is defined as the EARLIEST instructional day for the given LEA from the </a:t>
            </a:r>
            <a:r>
              <a:rPr lang="en-US" sz="2400" dirty="0" err="1">
                <a:solidFill>
                  <a:srgbClr val="595959"/>
                </a:solidFill>
              </a:rPr>
              <a:t>CalendarDate</a:t>
            </a:r>
            <a:r>
              <a:rPr lang="en-US" sz="2400" dirty="0">
                <a:solidFill>
                  <a:srgbClr val="595959"/>
                </a:solidFill>
              </a:rPr>
              <a:t>. The first day of school is used in the promotion logic for several of the submissions that collect data for the entire school year, such as the PEIMS Summer Submission and RF Tracker.</a:t>
            </a:r>
          </a:p>
          <a:p>
            <a:pPr lvl="1">
              <a:buClr>
                <a:srgbClr val="F16038"/>
              </a:buClr>
            </a:pPr>
            <a:r>
              <a:rPr lang="en-US" sz="2000" dirty="0">
                <a:solidFill>
                  <a:srgbClr val="595959"/>
                </a:solidFill>
              </a:rPr>
              <a:t>Best Practice – the LEA must load the Calendar information first so TEA can determine the </a:t>
            </a:r>
            <a:r>
              <a:rPr lang="en-US" sz="2000" dirty="0">
                <a:solidFill>
                  <a:srgbClr val="F16038"/>
                </a:solidFill>
              </a:rPr>
              <a:t>first day of school</a:t>
            </a:r>
            <a:r>
              <a:rPr lang="en-US" sz="2000" dirty="0">
                <a:solidFill>
                  <a:srgbClr val="595959"/>
                </a:solidFill>
              </a:rPr>
              <a:t>.</a:t>
            </a:r>
          </a:p>
        </p:txBody>
      </p:sp>
      <p:sp>
        <p:nvSpPr>
          <p:cNvPr id="2" name="Slide Number Placeholder 1">
            <a:extLst>
              <a:ext uri="{FF2B5EF4-FFF2-40B4-BE49-F238E27FC236}">
                <a16:creationId xmlns:a16="http://schemas.microsoft.com/office/drawing/2014/main" id="{F48F67B4-BD14-96D2-3875-80BD4972CD01}"/>
              </a:ext>
            </a:extLst>
          </p:cNvPr>
          <p:cNvSpPr>
            <a:spLocks noGrp="1"/>
          </p:cNvSpPr>
          <p:nvPr>
            <p:ph type="sldNum" sz="quarter" idx="4"/>
          </p:nvPr>
        </p:nvSpPr>
        <p:spPr/>
        <p:txBody>
          <a:bodyPr/>
          <a:lstStyle/>
          <a:p>
            <a:fld id="{69C126A4-BD19-47E2-8A0E-0DE1B9D8C925}" type="slidenum">
              <a:rPr lang="en-US" smtClean="0"/>
              <a:pPr/>
              <a:t>51</a:t>
            </a:fld>
            <a:endParaRPr lang="en-US" dirty="0"/>
          </a:p>
        </p:txBody>
      </p:sp>
    </p:spTree>
    <p:extLst>
      <p:ext uri="{BB962C8B-B14F-4D97-AF65-F5344CB8AC3E}">
        <p14:creationId xmlns:p14="http://schemas.microsoft.com/office/powerpoint/2010/main" val="2703080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dirty="0"/>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23479" y="143803"/>
            <a:ext cx="11621386" cy="751350"/>
          </a:xfrm>
        </p:spPr>
        <p:txBody>
          <a:bodyPr>
            <a:normAutofit/>
          </a:bodyPr>
          <a:lstStyle/>
          <a:p>
            <a:r>
              <a:rPr lang="en-US" dirty="0"/>
              <a:t>Combined for StudentCharacteristic</a:t>
            </a:r>
            <a:endParaRPr lang="en-US" dirty="0">
              <a:solidFill>
                <a:schemeClr val="bg1"/>
              </a:solidFill>
            </a:endParaRPr>
          </a:p>
        </p:txBody>
      </p:sp>
      <p:graphicFrame>
        <p:nvGraphicFramePr>
          <p:cNvPr id="3" name="Table 3">
            <a:extLst>
              <a:ext uri="{FF2B5EF4-FFF2-40B4-BE49-F238E27FC236}">
                <a16:creationId xmlns:a16="http://schemas.microsoft.com/office/drawing/2014/main" id="{331D5054-C9AC-1CD8-4D9F-C0C966F230C8}"/>
              </a:ext>
            </a:extLst>
          </p:cNvPr>
          <p:cNvGraphicFramePr>
            <a:graphicFrameLocks noGrp="1"/>
          </p:cNvGraphicFramePr>
          <p:nvPr>
            <p:extLst>
              <p:ext uri="{D42A27DB-BD31-4B8C-83A1-F6EECF244321}">
                <p14:modId xmlns:p14="http://schemas.microsoft.com/office/powerpoint/2010/main" val="4078334628"/>
              </p:ext>
            </p:extLst>
          </p:nvPr>
        </p:nvGraphicFramePr>
        <p:xfrm>
          <a:off x="369259" y="1257300"/>
          <a:ext cx="11308172" cy="4343400"/>
        </p:xfrm>
        <a:graphic>
          <a:graphicData uri="http://schemas.openxmlformats.org/drawingml/2006/table">
            <a:tbl>
              <a:tblPr firstRow="1" bandRow="1">
                <a:tableStyleId>{5C22544A-7EE6-4342-B048-85BDC9FD1C3A}</a:tableStyleId>
              </a:tblPr>
              <a:tblGrid>
                <a:gridCol w="834852">
                  <a:extLst>
                    <a:ext uri="{9D8B030D-6E8A-4147-A177-3AD203B41FA5}">
                      <a16:colId xmlns:a16="http://schemas.microsoft.com/office/drawing/2014/main" val="248399693"/>
                    </a:ext>
                  </a:extLst>
                </a:gridCol>
                <a:gridCol w="5068897">
                  <a:extLst>
                    <a:ext uri="{9D8B030D-6E8A-4147-A177-3AD203B41FA5}">
                      <a16:colId xmlns:a16="http://schemas.microsoft.com/office/drawing/2014/main" val="943126844"/>
                    </a:ext>
                  </a:extLst>
                </a:gridCol>
                <a:gridCol w="761535">
                  <a:extLst>
                    <a:ext uri="{9D8B030D-6E8A-4147-A177-3AD203B41FA5}">
                      <a16:colId xmlns:a16="http://schemas.microsoft.com/office/drawing/2014/main" val="2959189893"/>
                    </a:ext>
                  </a:extLst>
                </a:gridCol>
                <a:gridCol w="4642888">
                  <a:extLst>
                    <a:ext uri="{9D8B030D-6E8A-4147-A177-3AD203B41FA5}">
                      <a16:colId xmlns:a16="http://schemas.microsoft.com/office/drawing/2014/main" val="3021791368"/>
                    </a:ext>
                  </a:extLst>
                </a:gridCol>
              </a:tblGrid>
              <a:tr h="194213">
                <a:tc>
                  <a:txBody>
                    <a:bodyPr/>
                    <a:lstStyle/>
                    <a:p>
                      <a:endParaRPr lang="en-US" dirty="0"/>
                    </a:p>
                  </a:txBody>
                  <a:tcPr/>
                </a:tc>
                <a:tc>
                  <a:txBody>
                    <a:bodyPr/>
                    <a:lstStyle/>
                    <a:p>
                      <a:r>
                        <a:rPr lang="en-US" dirty="0"/>
                        <a:t>Data Element Name</a:t>
                      </a:r>
                    </a:p>
                  </a:txBody>
                  <a:tcPr/>
                </a:tc>
                <a:tc>
                  <a:txBody>
                    <a:bodyPr/>
                    <a:lstStyle/>
                    <a:p>
                      <a:endParaRPr lang="en-US" dirty="0"/>
                    </a:p>
                  </a:txBody>
                  <a:tcPr/>
                </a:tc>
                <a:tc>
                  <a:txBody>
                    <a:bodyPr/>
                    <a:lstStyle/>
                    <a:p>
                      <a:r>
                        <a:rPr lang="en-US" dirty="0"/>
                        <a:t>Data Element Name</a:t>
                      </a:r>
                    </a:p>
                  </a:txBody>
                  <a:tcPr/>
                </a:tc>
                <a:extLst>
                  <a:ext uri="{0D108BD9-81ED-4DB2-BD59-A6C34878D82A}">
                    <a16:rowId xmlns:a16="http://schemas.microsoft.com/office/drawing/2014/main" val="3216521386"/>
                  </a:ext>
                </a:extLst>
              </a:tr>
              <a:tr h="370840">
                <a:tc>
                  <a:txBody>
                    <a:bodyPr/>
                    <a:lstStyle/>
                    <a:p>
                      <a:r>
                        <a:rPr lang="en-US" sz="1800" dirty="0">
                          <a:solidFill>
                            <a:srgbClr val="595959"/>
                          </a:solidFill>
                          <a:cs typeface="Calibri"/>
                        </a:rPr>
                        <a:t>E0919</a:t>
                      </a:r>
                      <a:endParaRPr lang="en-US" dirty="0"/>
                    </a:p>
                  </a:txBody>
                  <a:tcPr/>
                </a:tc>
                <a:tc>
                  <a:txBody>
                    <a:bodyPr/>
                    <a:lstStyle/>
                    <a:p>
                      <a:r>
                        <a:rPr lang="en-US" sz="1800" dirty="0">
                          <a:solidFill>
                            <a:srgbClr val="595959"/>
                          </a:solidFill>
                          <a:cs typeface="Calibri"/>
                        </a:rPr>
                        <a:t>AT-RISK-INDICATOR-CODE</a:t>
                      </a:r>
                      <a:endParaRPr lang="en-US" dirty="0"/>
                    </a:p>
                  </a:txBody>
                  <a:tcPr/>
                </a:tc>
                <a:tc>
                  <a:txBody>
                    <a:bodyPr/>
                    <a:lstStyle/>
                    <a:p>
                      <a:r>
                        <a:rPr lang="en-US" sz="1800" dirty="0">
                          <a:solidFill>
                            <a:srgbClr val="595959"/>
                          </a:solidFill>
                          <a:cs typeface="Calibri"/>
                        </a:rPr>
                        <a:t>E0797</a:t>
                      </a:r>
                      <a:endParaRPr lang="en-US" dirty="0"/>
                    </a:p>
                  </a:txBody>
                  <a:tcPr/>
                </a:tc>
                <a:tc>
                  <a:txBody>
                    <a:bodyPr/>
                    <a:lstStyle/>
                    <a:p>
                      <a:r>
                        <a:rPr lang="en-US" sz="1800" dirty="0">
                          <a:solidFill>
                            <a:srgbClr val="595959"/>
                          </a:solidFill>
                          <a:cs typeface="Calibri"/>
                        </a:rPr>
                        <a:t>IMMIGRANT-INDICATOR-CODE</a:t>
                      </a:r>
                      <a:endParaRPr lang="en-US" dirty="0"/>
                    </a:p>
                  </a:txBody>
                  <a:tcPr/>
                </a:tc>
                <a:extLst>
                  <a:ext uri="{0D108BD9-81ED-4DB2-BD59-A6C34878D82A}">
                    <a16:rowId xmlns:a16="http://schemas.microsoft.com/office/drawing/2014/main" val="2698305257"/>
                  </a:ext>
                </a:extLst>
              </a:tr>
              <a:tr h="370840">
                <a:tc>
                  <a:txBody>
                    <a:bodyPr/>
                    <a:lstStyle/>
                    <a:p>
                      <a:r>
                        <a:rPr lang="en-US" sz="1800" dirty="0">
                          <a:solidFill>
                            <a:srgbClr val="595959"/>
                          </a:solidFill>
                          <a:cs typeface="Calibri"/>
                        </a:rPr>
                        <a:t>E0984</a:t>
                      </a:r>
                      <a:endParaRPr lang="en-US" dirty="0"/>
                    </a:p>
                  </a:txBody>
                  <a:tcPr/>
                </a:tc>
                <a:tc>
                  <a:txBody>
                    <a:bodyPr/>
                    <a:lstStyle/>
                    <a:p>
                      <a:r>
                        <a:rPr lang="en-US" sz="1800" dirty="0">
                          <a:solidFill>
                            <a:srgbClr val="595959"/>
                          </a:solidFill>
                          <a:cs typeface="Calibri"/>
                        </a:rPr>
                        <a:t>MIGRANT-INDICATOR-CODE</a:t>
                      </a:r>
                      <a:endParaRPr lang="en-US" dirty="0"/>
                    </a:p>
                  </a:txBody>
                  <a:tcPr/>
                </a:tc>
                <a:tc>
                  <a:txBody>
                    <a:bodyPr/>
                    <a:lstStyle/>
                    <a:p>
                      <a:r>
                        <a:rPr lang="en-US" sz="1800" dirty="0">
                          <a:solidFill>
                            <a:srgbClr val="595959"/>
                          </a:solidFill>
                          <a:cs typeface="Calibri"/>
                        </a:rPr>
                        <a:t>E1530</a:t>
                      </a:r>
                      <a:endParaRPr lang="en-US" dirty="0"/>
                    </a:p>
                  </a:txBody>
                  <a:tcPr/>
                </a:tc>
                <a:tc>
                  <a:txBody>
                    <a:bodyPr/>
                    <a:lstStyle/>
                    <a:p>
                      <a:r>
                        <a:rPr lang="en-US" sz="1800" dirty="0">
                          <a:solidFill>
                            <a:srgbClr val="595959"/>
                          </a:solidFill>
                          <a:cs typeface="Calibri"/>
                        </a:rPr>
                        <a:t>DYSLEXIA-INDICATOR-CODE</a:t>
                      </a:r>
                      <a:endParaRPr lang="en-US" dirty="0"/>
                    </a:p>
                  </a:txBody>
                  <a:tcPr/>
                </a:tc>
                <a:extLst>
                  <a:ext uri="{0D108BD9-81ED-4DB2-BD59-A6C34878D82A}">
                    <a16:rowId xmlns:a16="http://schemas.microsoft.com/office/drawing/2014/main" val="1370706355"/>
                  </a:ext>
                </a:extLst>
              </a:tr>
              <a:tr h="370840">
                <a:tc>
                  <a:txBody>
                    <a:bodyPr/>
                    <a:lstStyle/>
                    <a:p>
                      <a:r>
                        <a:rPr lang="en-US" sz="1800" dirty="0">
                          <a:solidFill>
                            <a:srgbClr val="595959"/>
                          </a:solidFill>
                          <a:cs typeface="Calibri"/>
                        </a:rPr>
                        <a:t>E1559</a:t>
                      </a:r>
                      <a:endParaRPr lang="en-US" dirty="0"/>
                    </a:p>
                  </a:txBody>
                  <a:tcPr/>
                </a:tc>
                <a:tc>
                  <a:txBody>
                    <a:bodyPr/>
                    <a:lstStyle/>
                    <a:p>
                      <a:r>
                        <a:rPr lang="en-US" sz="1800" dirty="0">
                          <a:solidFill>
                            <a:srgbClr val="595959"/>
                          </a:solidFill>
                          <a:cs typeface="Calibri"/>
                        </a:rPr>
                        <a:t>T-STEM-INDICATOR-CODE</a:t>
                      </a:r>
                      <a:endParaRPr lang="en-US" dirty="0"/>
                    </a:p>
                  </a:txBody>
                  <a:tcPr/>
                </a:tc>
                <a:tc>
                  <a:txBody>
                    <a:bodyPr/>
                    <a:lstStyle/>
                    <a:p>
                      <a:r>
                        <a:rPr lang="en-US" sz="1800" dirty="0">
                          <a:solidFill>
                            <a:srgbClr val="595959"/>
                          </a:solidFill>
                          <a:cs typeface="Calibri"/>
                        </a:rPr>
                        <a:t>E1560</a:t>
                      </a:r>
                      <a:endParaRPr lang="en-US" dirty="0"/>
                    </a:p>
                  </a:txBody>
                  <a:tcPr/>
                </a:tc>
                <a:tc>
                  <a:txBody>
                    <a:bodyPr/>
                    <a:lstStyle/>
                    <a:p>
                      <a:r>
                        <a:rPr lang="en-US" sz="1800" dirty="0">
                          <a:solidFill>
                            <a:srgbClr val="595959"/>
                          </a:solidFill>
                          <a:cs typeface="Calibri"/>
                        </a:rPr>
                        <a:t>ECHS-INDICATOR-CODE</a:t>
                      </a:r>
                      <a:endParaRPr lang="en-US" dirty="0"/>
                    </a:p>
                  </a:txBody>
                  <a:tcPr/>
                </a:tc>
                <a:extLst>
                  <a:ext uri="{0D108BD9-81ED-4DB2-BD59-A6C34878D82A}">
                    <a16:rowId xmlns:a16="http://schemas.microsoft.com/office/drawing/2014/main" val="2302904167"/>
                  </a:ext>
                </a:extLst>
              </a:tr>
              <a:tr h="370840">
                <a:tc>
                  <a:txBody>
                    <a:bodyPr/>
                    <a:lstStyle/>
                    <a:p>
                      <a:r>
                        <a:rPr lang="en-US" sz="1800" dirty="0">
                          <a:solidFill>
                            <a:srgbClr val="595959"/>
                          </a:solidFill>
                          <a:cs typeface="Calibri"/>
                        </a:rPr>
                        <a:t>E1612</a:t>
                      </a:r>
                      <a:endParaRPr lang="en-US" dirty="0"/>
                    </a:p>
                  </a:txBody>
                  <a:tcPr/>
                </a:tc>
                <a:tc>
                  <a:txBody>
                    <a:bodyPr/>
                    <a:lstStyle/>
                    <a:p>
                      <a:r>
                        <a:rPr lang="en-US" sz="1800" dirty="0">
                          <a:solidFill>
                            <a:srgbClr val="595959"/>
                          </a:solidFill>
                          <a:cs typeface="Calibri"/>
                        </a:rPr>
                        <a:t>P-TECH-INDICATOR-CODE</a:t>
                      </a:r>
                      <a:endParaRPr lang="en-US" dirty="0"/>
                    </a:p>
                  </a:txBody>
                  <a:tcPr/>
                </a:tc>
                <a:tc>
                  <a:txBody>
                    <a:bodyPr/>
                    <a:lstStyle/>
                    <a:p>
                      <a:r>
                        <a:rPr lang="en-US" sz="1800" dirty="0">
                          <a:solidFill>
                            <a:srgbClr val="595959"/>
                          </a:solidFill>
                          <a:cs typeface="Calibri"/>
                        </a:rPr>
                        <a:t>E1647</a:t>
                      </a:r>
                      <a:endParaRPr lang="en-US" dirty="0"/>
                    </a:p>
                  </a:txBody>
                  <a:tcPr/>
                </a:tc>
                <a:tc>
                  <a:txBody>
                    <a:bodyPr/>
                    <a:lstStyle/>
                    <a:p>
                      <a:r>
                        <a:rPr lang="en-US" sz="1800" dirty="0">
                          <a:solidFill>
                            <a:srgbClr val="595959"/>
                          </a:solidFill>
                          <a:cs typeface="Calibri"/>
                        </a:rPr>
                        <a:t>NEW-TECH-INDICATOR-CODE</a:t>
                      </a:r>
                      <a:endParaRPr lang="en-US" dirty="0"/>
                    </a:p>
                  </a:txBody>
                  <a:tcPr/>
                </a:tc>
                <a:extLst>
                  <a:ext uri="{0D108BD9-81ED-4DB2-BD59-A6C34878D82A}">
                    <a16:rowId xmlns:a16="http://schemas.microsoft.com/office/drawing/2014/main" val="293985331"/>
                  </a:ext>
                </a:extLst>
              </a:tr>
              <a:tr h="370840">
                <a:tc>
                  <a:txBody>
                    <a:bodyPr/>
                    <a:lstStyle/>
                    <a:p>
                      <a:r>
                        <a:rPr lang="en-US" sz="1800" dirty="0">
                          <a:solidFill>
                            <a:srgbClr val="595959"/>
                          </a:solidFill>
                          <a:cs typeface="Calibri"/>
                        </a:rPr>
                        <a:t>E1564</a:t>
                      </a:r>
                      <a:endParaRPr lang="en-US" dirty="0"/>
                    </a:p>
                  </a:txBody>
                  <a:tcPr/>
                </a:tc>
                <a:tc>
                  <a:txBody>
                    <a:bodyPr/>
                    <a:lstStyle/>
                    <a:p>
                      <a:r>
                        <a:rPr lang="en-US" sz="1800" dirty="0">
                          <a:solidFill>
                            <a:srgbClr val="595959"/>
                          </a:solidFill>
                          <a:cs typeface="Calibri"/>
                        </a:rPr>
                        <a:t>IEP-CONTINUER-INDICATOR-CODE</a:t>
                      </a:r>
                      <a:endParaRPr lang="en-US" dirty="0"/>
                    </a:p>
                  </a:txBody>
                  <a:tcPr/>
                </a:tc>
                <a:tc>
                  <a:txBody>
                    <a:bodyPr/>
                    <a:lstStyle/>
                    <a:p>
                      <a:r>
                        <a:rPr lang="en-US" sz="1800" dirty="0">
                          <a:solidFill>
                            <a:srgbClr val="595959"/>
                          </a:solidFill>
                          <a:cs typeface="Calibri"/>
                        </a:rPr>
                        <a:t>E1601</a:t>
                      </a:r>
                      <a:endParaRPr lang="en-US" dirty="0"/>
                    </a:p>
                  </a:txBody>
                  <a:tcPr/>
                </a:tc>
                <a:tc>
                  <a:txBody>
                    <a:bodyPr/>
                    <a:lstStyle/>
                    <a:p>
                      <a:r>
                        <a:rPr lang="en-US" sz="1800" dirty="0">
                          <a:solidFill>
                            <a:srgbClr val="595959"/>
                          </a:solidFill>
                          <a:cs typeface="Calibri"/>
                        </a:rPr>
                        <a:t>STAR-OF-TEXAS-INDICATOR-CODE</a:t>
                      </a:r>
                      <a:endParaRPr lang="en-US" dirty="0"/>
                    </a:p>
                  </a:txBody>
                  <a:tcPr/>
                </a:tc>
                <a:extLst>
                  <a:ext uri="{0D108BD9-81ED-4DB2-BD59-A6C34878D82A}">
                    <a16:rowId xmlns:a16="http://schemas.microsoft.com/office/drawing/2014/main" val="3080987629"/>
                  </a:ext>
                </a:extLst>
              </a:tr>
              <a:tr h="370840">
                <a:tc>
                  <a:txBody>
                    <a:bodyPr/>
                    <a:lstStyle/>
                    <a:p>
                      <a:r>
                        <a:rPr lang="en-US" sz="1800" dirty="0">
                          <a:solidFill>
                            <a:srgbClr val="595959"/>
                          </a:solidFill>
                          <a:cs typeface="Calibri"/>
                        </a:rPr>
                        <a:t>E1649</a:t>
                      </a:r>
                      <a:endParaRPr lang="en-US" dirty="0"/>
                    </a:p>
                  </a:txBody>
                  <a:tcPr/>
                </a:tc>
                <a:tc>
                  <a:txBody>
                    <a:bodyPr/>
                    <a:lstStyle/>
                    <a:p>
                      <a:r>
                        <a:rPr lang="en-US" sz="1800" dirty="0">
                          <a:solidFill>
                            <a:srgbClr val="595959"/>
                          </a:solidFill>
                          <a:cs typeface="Calibri"/>
                        </a:rPr>
                        <a:t>PK-ELIGIBLE-PREVIOUS-YEAR-INDICATOR-CODE</a:t>
                      </a:r>
                      <a:endParaRPr lang="en-US" dirty="0"/>
                    </a:p>
                  </a:txBody>
                  <a:tcPr/>
                </a:tc>
                <a:tc>
                  <a:txBody>
                    <a:bodyPr/>
                    <a:lstStyle/>
                    <a:p>
                      <a:r>
                        <a:rPr lang="en-US" sz="1800" dirty="0">
                          <a:solidFill>
                            <a:srgbClr val="595959"/>
                          </a:solidFill>
                          <a:cs typeface="Calibri"/>
                        </a:rPr>
                        <a:t>E1603</a:t>
                      </a:r>
                      <a:endParaRPr lang="en-US" dirty="0"/>
                    </a:p>
                  </a:txBody>
                  <a:tcPr/>
                </a:tc>
                <a:tc>
                  <a:txBody>
                    <a:bodyPr/>
                    <a:lstStyle/>
                    <a:p>
                      <a:r>
                        <a:rPr lang="en-US" sz="1800" dirty="0">
                          <a:solidFill>
                            <a:srgbClr val="595959"/>
                          </a:solidFill>
                          <a:cs typeface="Calibri"/>
                        </a:rPr>
                        <a:t>SECTION-504-INDICATOR-CODE</a:t>
                      </a:r>
                      <a:endParaRPr lang="en-US" dirty="0"/>
                    </a:p>
                  </a:txBody>
                  <a:tcPr/>
                </a:tc>
                <a:extLst>
                  <a:ext uri="{0D108BD9-81ED-4DB2-BD59-A6C34878D82A}">
                    <a16:rowId xmlns:a16="http://schemas.microsoft.com/office/drawing/2014/main" val="1055683729"/>
                  </a:ext>
                </a:extLst>
              </a:tr>
              <a:tr h="370840">
                <a:tc>
                  <a:txBody>
                    <a:bodyPr/>
                    <a:lstStyle/>
                    <a:p>
                      <a:r>
                        <a:rPr lang="en-US" sz="1800" dirty="0">
                          <a:solidFill>
                            <a:srgbClr val="595959"/>
                          </a:solidFill>
                          <a:cs typeface="Calibri"/>
                        </a:rPr>
                        <a:t>E1602</a:t>
                      </a:r>
                      <a:endParaRPr lang="en-US" dirty="0"/>
                    </a:p>
                  </a:txBody>
                  <a:tcPr/>
                </a:tc>
                <a:tc>
                  <a:txBody>
                    <a:bodyPr/>
                    <a:lstStyle/>
                    <a:p>
                      <a:r>
                        <a:rPr lang="en-US" sz="1800" dirty="0">
                          <a:solidFill>
                            <a:srgbClr val="595959"/>
                          </a:solidFill>
                          <a:cs typeface="Calibri"/>
                        </a:rPr>
                        <a:t>INTERVENTION-STRATEGY-INDICATOR-CODE</a:t>
                      </a:r>
                      <a:endParaRPr lang="en-US" dirty="0"/>
                    </a:p>
                  </a:txBody>
                  <a:tcPr/>
                </a:tc>
                <a:tc>
                  <a:txBody>
                    <a:bodyPr/>
                    <a:lstStyle/>
                    <a:p>
                      <a:r>
                        <a:rPr lang="en-US" sz="1800" dirty="0">
                          <a:solidFill>
                            <a:srgbClr val="595959"/>
                          </a:solidFill>
                          <a:cs typeface="Calibri"/>
                        </a:rPr>
                        <a:t>E1432</a:t>
                      </a:r>
                      <a:endParaRPr lang="en-US" dirty="0"/>
                    </a:p>
                  </a:txBody>
                  <a:tcPr/>
                </a:tc>
                <a:tc>
                  <a:txBody>
                    <a:bodyPr/>
                    <a:lstStyle/>
                    <a:p>
                      <a:r>
                        <a:rPr lang="en-US" sz="1800" dirty="0">
                          <a:solidFill>
                            <a:srgbClr val="595959"/>
                          </a:solidFill>
                          <a:cs typeface="Calibri"/>
                        </a:rPr>
                        <a:t>PREGNANCY-RELATED-SERVICES</a:t>
                      </a:r>
                      <a:endParaRPr lang="en-US" dirty="0"/>
                    </a:p>
                  </a:txBody>
                  <a:tcPr/>
                </a:tc>
                <a:extLst>
                  <a:ext uri="{0D108BD9-81ED-4DB2-BD59-A6C34878D82A}">
                    <a16:rowId xmlns:a16="http://schemas.microsoft.com/office/drawing/2014/main" val="631403529"/>
                  </a:ext>
                </a:extLst>
              </a:tr>
              <a:tr h="370840">
                <a:tc>
                  <a:txBody>
                    <a:bodyPr/>
                    <a:lstStyle/>
                    <a:p>
                      <a:r>
                        <a:rPr lang="en-US" sz="1800" dirty="0">
                          <a:solidFill>
                            <a:srgbClr val="595959"/>
                          </a:solidFill>
                          <a:cs typeface="Calibri"/>
                        </a:rPr>
                        <a:t>E1660</a:t>
                      </a:r>
                      <a:endParaRPr lang="en-US" dirty="0"/>
                    </a:p>
                  </a:txBody>
                  <a:tcPr/>
                </a:tc>
                <a:tc>
                  <a:txBody>
                    <a:bodyPr/>
                    <a:lstStyle/>
                    <a:p>
                      <a:r>
                        <a:rPr lang="en-US" sz="1800" dirty="0">
                          <a:solidFill>
                            <a:srgbClr val="595959"/>
                          </a:solidFill>
                          <a:cs typeface="Calibri"/>
                        </a:rPr>
                        <a:t>ADULT-PREVIOUS-ATTENDANCE-INDICATOR-CODE</a:t>
                      </a:r>
                      <a:endParaRPr lang="en-US" dirty="0"/>
                    </a:p>
                  </a:txBody>
                  <a:tcPr/>
                </a:tc>
                <a:tc>
                  <a:txBody>
                    <a:bodyPr/>
                    <a:lstStyle/>
                    <a:p>
                      <a:r>
                        <a:rPr lang="en-US" sz="1800" dirty="0">
                          <a:solidFill>
                            <a:srgbClr val="595959"/>
                          </a:solidFill>
                          <a:cs typeface="Calibri"/>
                        </a:rPr>
                        <a:t>E0034</a:t>
                      </a:r>
                      <a:endParaRPr lang="en-US" dirty="0"/>
                    </a:p>
                  </a:txBody>
                  <a:tcPr/>
                </a:tc>
                <a:tc>
                  <a:txBody>
                    <a:bodyPr/>
                    <a:lstStyle/>
                    <a:p>
                      <a:r>
                        <a:rPr lang="en-US" sz="1800" dirty="0">
                          <a:solidFill>
                            <a:srgbClr val="595959"/>
                          </a:solidFill>
                          <a:cs typeface="Calibri"/>
                        </a:rPr>
                        <a:t>GIFTED-TALENTED-INDICATOR-CODE</a:t>
                      </a:r>
                      <a:endParaRPr lang="en-US" dirty="0"/>
                    </a:p>
                  </a:txBody>
                  <a:tcPr/>
                </a:tc>
                <a:extLst>
                  <a:ext uri="{0D108BD9-81ED-4DB2-BD59-A6C34878D82A}">
                    <a16:rowId xmlns:a16="http://schemas.microsoft.com/office/drawing/2014/main" val="1037236835"/>
                  </a:ext>
                </a:extLst>
              </a:tr>
              <a:tr h="370840">
                <a:tc>
                  <a:txBody>
                    <a:bodyPr/>
                    <a:lstStyle/>
                    <a:p>
                      <a:r>
                        <a:rPr lang="en-US" sz="1800" dirty="0">
                          <a:solidFill>
                            <a:srgbClr val="595959"/>
                          </a:solidFill>
                          <a:cs typeface="Calibri"/>
                        </a:rPr>
                        <a:t>E1730</a:t>
                      </a:r>
                      <a:endParaRPr lang="en-US" dirty="0"/>
                    </a:p>
                  </a:txBody>
                  <a:tcPr/>
                </a:tc>
                <a:tc>
                  <a:txBody>
                    <a:bodyPr/>
                    <a:lstStyle/>
                    <a:p>
                      <a:r>
                        <a:rPr lang="en-US" sz="1800" dirty="0">
                          <a:solidFill>
                            <a:srgbClr val="595959"/>
                          </a:solidFill>
                          <a:cs typeface="Calibri"/>
                        </a:rPr>
                        <a:t>GENERAL-EDUCATION-HOMEBOUND-INDICATOR</a:t>
                      </a:r>
                      <a:endParaRPr lang="en-US" dirty="0"/>
                    </a:p>
                  </a:txBody>
                  <a:tcPr/>
                </a:tc>
                <a:tc>
                  <a:txBody>
                    <a:bodyPr/>
                    <a:lstStyle/>
                    <a:p>
                      <a:r>
                        <a:rPr lang="en-US" sz="1800" dirty="0">
                          <a:solidFill>
                            <a:srgbClr val="595959"/>
                          </a:solidFill>
                          <a:cs typeface="Calibri"/>
                        </a:rPr>
                        <a:t>E1729</a:t>
                      </a:r>
                      <a:endParaRPr lang="en-US" dirty="0"/>
                    </a:p>
                  </a:txBody>
                  <a:tcPr/>
                </a:tc>
                <a:tc>
                  <a:txBody>
                    <a:bodyPr/>
                    <a:lstStyle/>
                    <a:p>
                      <a:r>
                        <a:rPr lang="en-US" sz="1800" dirty="0">
                          <a:solidFill>
                            <a:srgbClr val="595959"/>
                          </a:solidFill>
                          <a:cs typeface="Calibri"/>
                        </a:rPr>
                        <a:t>PARENT-REQUEST-RETENTION-INDICATOR</a:t>
                      </a:r>
                      <a:endParaRPr lang="en-US" dirty="0"/>
                    </a:p>
                  </a:txBody>
                  <a:tcPr/>
                </a:tc>
                <a:extLst>
                  <a:ext uri="{0D108BD9-81ED-4DB2-BD59-A6C34878D82A}">
                    <a16:rowId xmlns:a16="http://schemas.microsoft.com/office/drawing/2014/main" val="2281225866"/>
                  </a:ext>
                </a:extLst>
              </a:tr>
              <a:tr h="370840">
                <a:tc>
                  <a:txBody>
                    <a:bodyPr/>
                    <a:lstStyle/>
                    <a:p>
                      <a:r>
                        <a:rPr lang="en-US" sz="1800" dirty="0">
                          <a:solidFill>
                            <a:srgbClr val="595959"/>
                          </a:solidFill>
                          <a:cs typeface="Calibri"/>
                        </a:rPr>
                        <a:t>E1028</a:t>
                      </a:r>
                      <a:endParaRPr lang="en-US" dirty="0"/>
                    </a:p>
                  </a:txBody>
                  <a:tcPr/>
                </a:tc>
                <a:tc>
                  <a:txBody>
                    <a:bodyPr/>
                    <a:lstStyle/>
                    <a:p>
                      <a:r>
                        <a:rPr lang="en-US" sz="1800" dirty="0">
                          <a:solidFill>
                            <a:srgbClr val="595959"/>
                          </a:solidFill>
                          <a:cs typeface="Calibri"/>
                        </a:rPr>
                        <a:t>BILINGUAL/ESL-SUMMER-SCHOOL-INDICATOR-CODE </a:t>
                      </a:r>
                      <a:endParaRPr lang="en-US" dirty="0"/>
                    </a:p>
                  </a:txBody>
                  <a:tcPr/>
                </a:tc>
                <a:tc>
                  <a:txBody>
                    <a:bodyPr/>
                    <a:lstStyle/>
                    <a:p>
                      <a:r>
                        <a:rPr lang="en-US" sz="1800" dirty="0">
                          <a:solidFill>
                            <a:srgbClr val="595959"/>
                          </a:solidFill>
                          <a:cs typeface="Calibri"/>
                        </a:rPr>
                        <a:t>E1672</a:t>
                      </a:r>
                      <a:endParaRPr lang="en-US" dirty="0"/>
                    </a:p>
                  </a:txBody>
                  <a:tcPr/>
                </a:tc>
                <a:tc>
                  <a:txBody>
                    <a:bodyPr/>
                    <a:lstStyle/>
                    <a:p>
                      <a:r>
                        <a:rPr lang="en-US" sz="1800" dirty="0">
                          <a:solidFill>
                            <a:srgbClr val="595959"/>
                          </a:solidFill>
                          <a:cs typeface="Calibri"/>
                        </a:rPr>
                        <a:t>ADDITIONAL-DAYS-PROGRAM-PARTICIPATION-INDICATOR-CODE</a:t>
                      </a:r>
                      <a:endParaRPr lang="en-US" dirty="0"/>
                    </a:p>
                  </a:txBody>
                  <a:tcPr/>
                </a:tc>
                <a:extLst>
                  <a:ext uri="{0D108BD9-81ED-4DB2-BD59-A6C34878D82A}">
                    <a16:rowId xmlns:a16="http://schemas.microsoft.com/office/drawing/2014/main" val="1757368767"/>
                  </a:ext>
                </a:extLst>
              </a:tr>
            </a:tbl>
          </a:graphicData>
        </a:graphic>
      </p:graphicFrame>
      <p:sp>
        <p:nvSpPr>
          <p:cNvPr id="4" name="Slide Number Placeholder 3">
            <a:extLst>
              <a:ext uri="{FF2B5EF4-FFF2-40B4-BE49-F238E27FC236}">
                <a16:creationId xmlns:a16="http://schemas.microsoft.com/office/drawing/2014/main" id="{E192E77E-52B3-9B03-24FA-EF18111A1FD2}"/>
              </a:ext>
            </a:extLst>
          </p:cNvPr>
          <p:cNvSpPr>
            <a:spLocks noGrp="1"/>
          </p:cNvSpPr>
          <p:nvPr>
            <p:ph type="sldNum" sz="quarter" idx="4"/>
          </p:nvPr>
        </p:nvSpPr>
        <p:spPr/>
        <p:txBody>
          <a:bodyPr/>
          <a:lstStyle/>
          <a:p>
            <a:fld id="{69C126A4-BD19-47E2-8A0E-0DE1B9D8C925}" type="slidenum">
              <a:rPr lang="en-US" smtClean="0"/>
              <a:pPr/>
              <a:t>6</a:t>
            </a:fld>
            <a:endParaRPr lang="en-US" dirty="0"/>
          </a:p>
        </p:txBody>
      </p:sp>
    </p:spTree>
    <p:extLst>
      <p:ext uri="{BB962C8B-B14F-4D97-AF65-F5344CB8AC3E}">
        <p14:creationId xmlns:p14="http://schemas.microsoft.com/office/powerpoint/2010/main" val="85811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42333" y="153228"/>
            <a:ext cx="11621386" cy="751350"/>
          </a:xfrm>
        </p:spPr>
        <p:txBody>
          <a:bodyPr/>
          <a:lstStyle/>
          <a:p>
            <a:r>
              <a:rPr lang="en-US" sz="3600" dirty="0"/>
              <a:t>SpecialEducationProgramService Data Element</a:t>
            </a:r>
            <a:endParaRPr lang="en-US" dirty="0"/>
          </a:p>
        </p:txBody>
      </p:sp>
      <p:pic>
        <p:nvPicPr>
          <p:cNvPr id="4" name="Picture 3" descr="Student special education program association entity screen shot">
            <a:extLst>
              <a:ext uri="{FF2B5EF4-FFF2-40B4-BE49-F238E27FC236}">
                <a16:creationId xmlns:a16="http://schemas.microsoft.com/office/drawing/2014/main" id="{AAC36E60-937D-CC83-52BB-F7EC55244314}"/>
              </a:ext>
            </a:extLst>
          </p:cNvPr>
          <p:cNvPicPr>
            <a:picLocks noChangeAspect="1"/>
          </p:cNvPicPr>
          <p:nvPr/>
        </p:nvPicPr>
        <p:blipFill>
          <a:blip r:embed="rId3"/>
          <a:stretch>
            <a:fillRect/>
          </a:stretch>
        </p:blipFill>
        <p:spPr>
          <a:xfrm>
            <a:off x="2562576" y="982640"/>
            <a:ext cx="6921537" cy="2368296"/>
          </a:xfrm>
          <a:prstGeom prst="rect">
            <a:avLst/>
          </a:prstGeom>
          <a:effectLst>
            <a:outerShdw blurRad="279400" dist="139700" dir="2700000" algn="ctr" rotWithShape="0">
              <a:srgbClr val="000000">
                <a:alpha val="65000"/>
              </a:srgbClr>
            </a:outerShdw>
          </a:effectLst>
        </p:spPr>
      </p:pic>
      <p:sp>
        <p:nvSpPr>
          <p:cNvPr id="24" name="Arrow: Right 23">
            <a:extLst>
              <a:ext uri="{FF2B5EF4-FFF2-40B4-BE49-F238E27FC236}">
                <a16:creationId xmlns:a16="http://schemas.microsoft.com/office/drawing/2014/main" id="{901067B3-F3A3-4588-C6AC-2887F27FC17C}"/>
              </a:ext>
              <a:ext uri="{C183D7F6-B498-43B3-948B-1728B52AA6E4}">
                <adec:decorative xmlns:adec="http://schemas.microsoft.com/office/drawing/2017/decorative" val="1"/>
              </a:ext>
            </a:extLst>
          </p:cNvPr>
          <p:cNvSpPr/>
          <p:nvPr/>
        </p:nvSpPr>
        <p:spPr>
          <a:xfrm rot="5400000">
            <a:off x="2297634" y="3502156"/>
            <a:ext cx="626150"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pecial education program service part one of descriptor table screen shot">
            <a:extLst>
              <a:ext uri="{FF2B5EF4-FFF2-40B4-BE49-F238E27FC236}">
                <a16:creationId xmlns:a16="http://schemas.microsoft.com/office/drawing/2014/main" id="{8EFB7A3A-FD65-307E-F233-02C3AF9A660F}"/>
              </a:ext>
            </a:extLst>
          </p:cNvPr>
          <p:cNvPicPr>
            <a:picLocks noChangeAspect="1"/>
          </p:cNvPicPr>
          <p:nvPr/>
        </p:nvPicPr>
        <p:blipFill>
          <a:blip r:embed="rId4"/>
          <a:stretch>
            <a:fillRect/>
          </a:stretch>
        </p:blipFill>
        <p:spPr>
          <a:xfrm>
            <a:off x="1150992" y="4055148"/>
            <a:ext cx="2767650" cy="1773936"/>
          </a:xfrm>
          <a:prstGeom prst="rect">
            <a:avLst/>
          </a:prstGeom>
          <a:effectLst>
            <a:outerShdw blurRad="279400" dist="139700" dir="2700000" algn="ctr" rotWithShape="0">
              <a:srgbClr val="000000">
                <a:alpha val="65000"/>
              </a:srgbClr>
            </a:outerShdw>
          </a:effectLst>
        </p:spPr>
      </p:pic>
      <p:sp>
        <p:nvSpPr>
          <p:cNvPr id="25" name="Arrow: Right 24">
            <a:extLst>
              <a:ext uri="{FF2B5EF4-FFF2-40B4-BE49-F238E27FC236}">
                <a16:creationId xmlns:a16="http://schemas.microsoft.com/office/drawing/2014/main" id="{7F6AD309-5DC1-F077-2CBA-7C7866352371}"/>
              </a:ext>
              <a:ext uri="{C183D7F6-B498-43B3-948B-1728B52AA6E4}">
                <adec:decorative xmlns:adec="http://schemas.microsoft.com/office/drawing/2017/decorative" val="1"/>
              </a:ext>
            </a:extLst>
          </p:cNvPr>
          <p:cNvSpPr/>
          <p:nvPr/>
        </p:nvSpPr>
        <p:spPr>
          <a:xfrm rot="5400000">
            <a:off x="8257032" y="3445325"/>
            <a:ext cx="512487"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pecial education program service part two of descriptor table screenshot">
            <a:extLst>
              <a:ext uri="{FF2B5EF4-FFF2-40B4-BE49-F238E27FC236}">
                <a16:creationId xmlns:a16="http://schemas.microsoft.com/office/drawing/2014/main" id="{102631A7-67CF-5102-870E-7CDEBBCEDE37}"/>
              </a:ext>
            </a:extLst>
          </p:cNvPr>
          <p:cNvPicPr>
            <a:picLocks noChangeAspect="1"/>
          </p:cNvPicPr>
          <p:nvPr/>
        </p:nvPicPr>
        <p:blipFill>
          <a:blip r:embed="rId5"/>
          <a:stretch>
            <a:fillRect/>
          </a:stretch>
        </p:blipFill>
        <p:spPr>
          <a:xfrm>
            <a:off x="7073096" y="3941485"/>
            <a:ext cx="2880360" cy="2001262"/>
          </a:xfrm>
          <a:prstGeom prst="rect">
            <a:avLst/>
          </a:prstGeom>
          <a:effectLst>
            <a:outerShdw blurRad="279400" dist="139700" dir="2700000" algn="ctr" rotWithShape="0">
              <a:srgbClr val="000000">
                <a:alpha val="65000"/>
              </a:srgbClr>
            </a:outerShdw>
          </a:effectLst>
        </p:spPr>
      </p:pic>
      <p:sp>
        <p:nvSpPr>
          <p:cNvPr id="3" name="Slide Number Placeholder 2">
            <a:extLst>
              <a:ext uri="{FF2B5EF4-FFF2-40B4-BE49-F238E27FC236}">
                <a16:creationId xmlns:a16="http://schemas.microsoft.com/office/drawing/2014/main" id="{EBF68AC0-5C12-0D50-FD7F-3272E087DDA6}"/>
              </a:ext>
            </a:extLst>
          </p:cNvPr>
          <p:cNvSpPr>
            <a:spLocks noGrp="1"/>
          </p:cNvSpPr>
          <p:nvPr>
            <p:ph type="sldNum" sz="quarter" idx="4"/>
          </p:nvPr>
        </p:nvSpPr>
        <p:spPr/>
        <p:txBody>
          <a:bodyPr/>
          <a:lstStyle/>
          <a:p>
            <a:fld id="{69C126A4-BD19-47E2-8A0E-0DE1B9D8C925}" type="slidenum">
              <a:rPr lang="en-US" smtClean="0"/>
              <a:pPr/>
              <a:t>7</a:t>
            </a:fld>
            <a:endParaRPr lang="en-US" dirty="0"/>
          </a:p>
        </p:txBody>
      </p:sp>
    </p:spTree>
    <p:extLst>
      <p:ext uri="{BB962C8B-B14F-4D97-AF65-F5344CB8AC3E}">
        <p14:creationId xmlns:p14="http://schemas.microsoft.com/office/powerpoint/2010/main" val="2070612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23737" y="162657"/>
            <a:ext cx="10477344" cy="751350"/>
          </a:xfrm>
        </p:spPr>
        <p:txBody>
          <a:bodyPr>
            <a:normAutofit/>
          </a:bodyPr>
          <a:lstStyle/>
          <a:p>
            <a:r>
              <a:rPr lang="en-US" dirty="0"/>
              <a:t>Combined for SpecialEducationProgramService</a:t>
            </a:r>
            <a:endParaRPr lang="en-US" dirty="0">
              <a:solidFill>
                <a:schemeClr val="bg1"/>
              </a:solidFill>
            </a:endParaRPr>
          </a:p>
        </p:txBody>
      </p:sp>
      <p:graphicFrame>
        <p:nvGraphicFramePr>
          <p:cNvPr id="3" name="Table 3">
            <a:extLst>
              <a:ext uri="{FF2B5EF4-FFF2-40B4-BE49-F238E27FC236}">
                <a16:creationId xmlns:a16="http://schemas.microsoft.com/office/drawing/2014/main" id="{331D5054-C9AC-1CD8-4D9F-C0C966F230C8}"/>
              </a:ext>
            </a:extLst>
          </p:cNvPr>
          <p:cNvGraphicFramePr>
            <a:graphicFrameLocks noGrp="1"/>
          </p:cNvGraphicFramePr>
          <p:nvPr>
            <p:extLst>
              <p:ext uri="{D42A27DB-BD31-4B8C-83A1-F6EECF244321}">
                <p14:modId xmlns:p14="http://schemas.microsoft.com/office/powerpoint/2010/main" val="3346557566"/>
              </p:ext>
            </p:extLst>
          </p:nvPr>
        </p:nvGraphicFramePr>
        <p:xfrm>
          <a:off x="369259" y="1257300"/>
          <a:ext cx="11308172" cy="3703320"/>
        </p:xfrm>
        <a:graphic>
          <a:graphicData uri="http://schemas.openxmlformats.org/drawingml/2006/table">
            <a:tbl>
              <a:tblPr firstRow="1" bandRow="1">
                <a:tableStyleId>{5C22544A-7EE6-4342-B048-85BDC9FD1C3A}</a:tableStyleId>
              </a:tblPr>
              <a:tblGrid>
                <a:gridCol w="834852">
                  <a:extLst>
                    <a:ext uri="{9D8B030D-6E8A-4147-A177-3AD203B41FA5}">
                      <a16:colId xmlns:a16="http://schemas.microsoft.com/office/drawing/2014/main" val="248399693"/>
                    </a:ext>
                  </a:extLst>
                </a:gridCol>
                <a:gridCol w="5068897">
                  <a:extLst>
                    <a:ext uri="{9D8B030D-6E8A-4147-A177-3AD203B41FA5}">
                      <a16:colId xmlns:a16="http://schemas.microsoft.com/office/drawing/2014/main" val="943126844"/>
                    </a:ext>
                  </a:extLst>
                </a:gridCol>
                <a:gridCol w="761535">
                  <a:extLst>
                    <a:ext uri="{9D8B030D-6E8A-4147-A177-3AD203B41FA5}">
                      <a16:colId xmlns:a16="http://schemas.microsoft.com/office/drawing/2014/main" val="2959189893"/>
                    </a:ext>
                  </a:extLst>
                </a:gridCol>
                <a:gridCol w="4642888">
                  <a:extLst>
                    <a:ext uri="{9D8B030D-6E8A-4147-A177-3AD203B41FA5}">
                      <a16:colId xmlns:a16="http://schemas.microsoft.com/office/drawing/2014/main" val="3021791368"/>
                    </a:ext>
                  </a:extLst>
                </a:gridCol>
              </a:tblGrid>
              <a:tr h="194213">
                <a:tc>
                  <a:txBody>
                    <a:bodyPr/>
                    <a:lstStyle/>
                    <a:p>
                      <a:endParaRPr lang="en-US" dirty="0"/>
                    </a:p>
                  </a:txBody>
                  <a:tcPr/>
                </a:tc>
                <a:tc>
                  <a:txBody>
                    <a:bodyPr/>
                    <a:lstStyle/>
                    <a:p>
                      <a:r>
                        <a:rPr lang="en-US" dirty="0"/>
                        <a:t>Data Element Name</a:t>
                      </a:r>
                    </a:p>
                  </a:txBody>
                  <a:tcPr/>
                </a:tc>
                <a:tc>
                  <a:txBody>
                    <a:bodyPr/>
                    <a:lstStyle/>
                    <a:p>
                      <a:endParaRPr lang="en-US" dirty="0"/>
                    </a:p>
                  </a:txBody>
                  <a:tcPr/>
                </a:tc>
                <a:tc>
                  <a:txBody>
                    <a:bodyPr/>
                    <a:lstStyle/>
                    <a:p>
                      <a:r>
                        <a:rPr lang="en-US" dirty="0"/>
                        <a:t>Data Element Name</a:t>
                      </a:r>
                    </a:p>
                  </a:txBody>
                  <a:tcPr/>
                </a:tc>
                <a:extLst>
                  <a:ext uri="{0D108BD9-81ED-4DB2-BD59-A6C34878D82A}">
                    <a16:rowId xmlns:a16="http://schemas.microsoft.com/office/drawing/2014/main" val="3216521386"/>
                  </a:ext>
                </a:extLst>
              </a:tr>
              <a:tr h="370840">
                <a:tc>
                  <a:txBody>
                    <a:bodyPr/>
                    <a:lstStyle/>
                    <a:p>
                      <a:r>
                        <a:rPr lang="en-US" sz="1800" dirty="0">
                          <a:solidFill>
                            <a:srgbClr val="595959"/>
                          </a:solidFill>
                          <a:cs typeface="Calibri"/>
                        </a:rPr>
                        <a:t>E0833</a:t>
                      </a:r>
                      <a:endParaRPr lang="en-US" dirty="0"/>
                    </a:p>
                  </a:txBody>
                  <a:tcPr/>
                </a:tc>
                <a:tc>
                  <a:txBody>
                    <a:bodyPr/>
                    <a:lstStyle/>
                    <a:p>
                      <a:r>
                        <a:rPr lang="en-US" sz="1800" dirty="0">
                          <a:solidFill>
                            <a:srgbClr val="595959"/>
                          </a:solidFill>
                          <a:cs typeface="Calibri"/>
                        </a:rPr>
                        <a:t>REG-DAY-SCH-PROG-DEAF-CODE</a:t>
                      </a:r>
                      <a:endParaRPr lang="en-US" dirty="0"/>
                    </a:p>
                  </a:txBody>
                  <a:tcPr/>
                </a:tc>
                <a:tc>
                  <a:txBody>
                    <a:bodyPr/>
                    <a:lstStyle/>
                    <a:p>
                      <a:r>
                        <a:rPr lang="en-US" sz="1800" dirty="0">
                          <a:solidFill>
                            <a:srgbClr val="595959"/>
                          </a:solidFill>
                          <a:cs typeface="Calibri"/>
                        </a:rPr>
                        <a:t>E0838</a:t>
                      </a:r>
                      <a:endParaRPr lang="en-US" dirty="0"/>
                    </a:p>
                  </a:txBody>
                  <a:tcPr/>
                </a:tc>
                <a:tc>
                  <a:txBody>
                    <a:bodyPr/>
                    <a:lstStyle/>
                    <a:p>
                      <a:r>
                        <a:rPr lang="en-US" sz="1800" dirty="0">
                          <a:solidFill>
                            <a:srgbClr val="595959"/>
                          </a:solidFill>
                          <a:cs typeface="Calibri"/>
                        </a:rPr>
                        <a:t>AUDIOLOGICAL-SERV-IND-CODE</a:t>
                      </a:r>
                      <a:endParaRPr lang="en-US" dirty="0"/>
                    </a:p>
                  </a:txBody>
                  <a:tcPr/>
                </a:tc>
                <a:extLst>
                  <a:ext uri="{0D108BD9-81ED-4DB2-BD59-A6C34878D82A}">
                    <a16:rowId xmlns:a16="http://schemas.microsoft.com/office/drawing/2014/main" val="2698305257"/>
                  </a:ext>
                </a:extLst>
              </a:tr>
              <a:tr h="370840">
                <a:tc>
                  <a:txBody>
                    <a:bodyPr/>
                    <a:lstStyle/>
                    <a:p>
                      <a:r>
                        <a:rPr lang="en-US" sz="1800" dirty="0">
                          <a:solidFill>
                            <a:srgbClr val="595959"/>
                          </a:solidFill>
                          <a:cs typeface="Calibri"/>
                        </a:rPr>
                        <a:t>E0840</a:t>
                      </a:r>
                      <a:endParaRPr lang="en-US" dirty="0"/>
                    </a:p>
                  </a:txBody>
                  <a:tcPr/>
                </a:tc>
                <a:tc>
                  <a:txBody>
                    <a:bodyPr/>
                    <a:lstStyle/>
                    <a:p>
                      <a:r>
                        <a:rPr lang="en-US" sz="1800" dirty="0">
                          <a:solidFill>
                            <a:srgbClr val="595959"/>
                          </a:solidFill>
                          <a:cs typeface="Calibri"/>
                        </a:rPr>
                        <a:t>COUNSELING-SERVICES-IND-CODE</a:t>
                      </a:r>
                      <a:endParaRPr lang="en-US" dirty="0"/>
                    </a:p>
                  </a:txBody>
                  <a:tcPr/>
                </a:tc>
                <a:tc>
                  <a:txBody>
                    <a:bodyPr/>
                    <a:lstStyle/>
                    <a:p>
                      <a:r>
                        <a:rPr lang="en-US" sz="1800" dirty="0">
                          <a:solidFill>
                            <a:srgbClr val="595959"/>
                          </a:solidFill>
                          <a:cs typeface="Calibri"/>
                        </a:rPr>
                        <a:t>E0841</a:t>
                      </a:r>
                      <a:endParaRPr lang="en-US" dirty="0"/>
                    </a:p>
                  </a:txBody>
                  <a:tcPr/>
                </a:tc>
                <a:tc>
                  <a:txBody>
                    <a:bodyPr/>
                    <a:lstStyle/>
                    <a:p>
                      <a:r>
                        <a:rPr lang="en-US" sz="1800" dirty="0">
                          <a:solidFill>
                            <a:srgbClr val="595959"/>
                          </a:solidFill>
                          <a:cs typeface="Calibri"/>
                        </a:rPr>
                        <a:t>MEDICAL-DIAGNOSTIC-SERV-IND-CODE</a:t>
                      </a:r>
                      <a:endParaRPr lang="en-US" dirty="0"/>
                    </a:p>
                  </a:txBody>
                  <a:tcPr/>
                </a:tc>
                <a:extLst>
                  <a:ext uri="{0D108BD9-81ED-4DB2-BD59-A6C34878D82A}">
                    <a16:rowId xmlns:a16="http://schemas.microsoft.com/office/drawing/2014/main" val="1370706355"/>
                  </a:ext>
                </a:extLst>
              </a:tr>
              <a:tr h="370840">
                <a:tc>
                  <a:txBody>
                    <a:bodyPr/>
                    <a:lstStyle/>
                    <a:p>
                      <a:r>
                        <a:rPr lang="en-US" sz="1800" dirty="0">
                          <a:solidFill>
                            <a:srgbClr val="595959"/>
                          </a:solidFill>
                          <a:cs typeface="Calibri"/>
                        </a:rPr>
                        <a:t>E0843</a:t>
                      </a:r>
                      <a:endParaRPr lang="en-US" dirty="0"/>
                    </a:p>
                  </a:txBody>
                  <a:tcPr/>
                </a:tc>
                <a:tc>
                  <a:txBody>
                    <a:bodyPr/>
                    <a:lstStyle/>
                    <a:p>
                      <a:r>
                        <a:rPr lang="en-US" sz="1800" dirty="0">
                          <a:solidFill>
                            <a:srgbClr val="595959"/>
                          </a:solidFill>
                          <a:cs typeface="Calibri"/>
                        </a:rPr>
                        <a:t>OCCUPATIONAL-THERAPY-IND-CODE</a:t>
                      </a:r>
                      <a:endParaRPr lang="en-US" dirty="0"/>
                    </a:p>
                  </a:txBody>
                  <a:tcPr/>
                </a:tc>
                <a:tc>
                  <a:txBody>
                    <a:bodyPr/>
                    <a:lstStyle/>
                    <a:p>
                      <a:r>
                        <a:rPr lang="en-US" sz="1800" dirty="0">
                          <a:solidFill>
                            <a:srgbClr val="595959"/>
                          </a:solidFill>
                          <a:cs typeface="Calibri"/>
                        </a:rPr>
                        <a:t>E0844</a:t>
                      </a:r>
                      <a:endParaRPr lang="en-US" dirty="0"/>
                    </a:p>
                  </a:txBody>
                  <a:tcPr/>
                </a:tc>
                <a:tc>
                  <a:txBody>
                    <a:bodyPr/>
                    <a:lstStyle/>
                    <a:p>
                      <a:r>
                        <a:rPr lang="en-US" sz="1800" dirty="0">
                          <a:solidFill>
                            <a:srgbClr val="595959"/>
                          </a:solidFill>
                          <a:cs typeface="Calibri"/>
                        </a:rPr>
                        <a:t>ORIENT-MOBILITY-TRNG-IND-CODE</a:t>
                      </a:r>
                      <a:endParaRPr lang="en-US" dirty="0"/>
                    </a:p>
                  </a:txBody>
                  <a:tcPr/>
                </a:tc>
                <a:extLst>
                  <a:ext uri="{0D108BD9-81ED-4DB2-BD59-A6C34878D82A}">
                    <a16:rowId xmlns:a16="http://schemas.microsoft.com/office/drawing/2014/main" val="2302904167"/>
                  </a:ext>
                </a:extLst>
              </a:tr>
              <a:tr h="370840">
                <a:tc>
                  <a:txBody>
                    <a:bodyPr/>
                    <a:lstStyle/>
                    <a:p>
                      <a:r>
                        <a:rPr lang="en-US" sz="1800" dirty="0">
                          <a:solidFill>
                            <a:srgbClr val="595959"/>
                          </a:solidFill>
                          <a:cs typeface="Calibri"/>
                        </a:rPr>
                        <a:t>E0845</a:t>
                      </a:r>
                      <a:endParaRPr lang="en-US" dirty="0"/>
                    </a:p>
                  </a:txBody>
                  <a:tcPr/>
                </a:tc>
                <a:tc>
                  <a:txBody>
                    <a:bodyPr/>
                    <a:lstStyle/>
                    <a:p>
                      <a:r>
                        <a:rPr lang="en-US" sz="1800" dirty="0">
                          <a:solidFill>
                            <a:srgbClr val="595959"/>
                          </a:solidFill>
                          <a:cs typeface="Calibri"/>
                        </a:rPr>
                        <a:t>PHYSICAL-THERAPY-IND-CODE</a:t>
                      </a:r>
                      <a:endParaRPr lang="en-US" dirty="0"/>
                    </a:p>
                  </a:txBody>
                  <a:tcPr/>
                </a:tc>
                <a:tc>
                  <a:txBody>
                    <a:bodyPr/>
                    <a:lstStyle/>
                    <a:p>
                      <a:r>
                        <a:rPr lang="en-US" sz="1800" dirty="0">
                          <a:solidFill>
                            <a:srgbClr val="595959"/>
                          </a:solidFill>
                          <a:cs typeface="Calibri"/>
                        </a:rPr>
                        <a:t>E0846</a:t>
                      </a:r>
                      <a:endParaRPr lang="en-US" dirty="0"/>
                    </a:p>
                  </a:txBody>
                  <a:tcPr/>
                </a:tc>
                <a:tc>
                  <a:txBody>
                    <a:bodyPr/>
                    <a:lstStyle/>
                    <a:p>
                      <a:r>
                        <a:rPr lang="en-US" sz="1800" dirty="0">
                          <a:solidFill>
                            <a:srgbClr val="595959"/>
                          </a:solidFill>
                          <a:cs typeface="Calibri"/>
                        </a:rPr>
                        <a:t>PSYCHOLOGICAL-SERVICES-IND-CODE</a:t>
                      </a:r>
                      <a:endParaRPr lang="en-US" dirty="0"/>
                    </a:p>
                  </a:txBody>
                  <a:tcPr/>
                </a:tc>
                <a:extLst>
                  <a:ext uri="{0D108BD9-81ED-4DB2-BD59-A6C34878D82A}">
                    <a16:rowId xmlns:a16="http://schemas.microsoft.com/office/drawing/2014/main" val="293985331"/>
                  </a:ext>
                </a:extLst>
              </a:tr>
              <a:tr h="370840">
                <a:tc>
                  <a:txBody>
                    <a:bodyPr/>
                    <a:lstStyle/>
                    <a:p>
                      <a:r>
                        <a:rPr lang="en-US" sz="1800" dirty="0">
                          <a:solidFill>
                            <a:srgbClr val="595959"/>
                          </a:solidFill>
                          <a:cs typeface="Calibri"/>
                        </a:rPr>
                        <a:t>E0847</a:t>
                      </a:r>
                      <a:endParaRPr lang="en-US" dirty="0"/>
                    </a:p>
                  </a:txBody>
                  <a:tcPr/>
                </a:tc>
                <a:tc>
                  <a:txBody>
                    <a:bodyPr/>
                    <a:lstStyle/>
                    <a:p>
                      <a:r>
                        <a:rPr lang="en-US" sz="1800" dirty="0">
                          <a:solidFill>
                            <a:srgbClr val="595959"/>
                          </a:solidFill>
                          <a:cs typeface="Calibri"/>
                        </a:rPr>
                        <a:t>RECREATION-IND-CODE</a:t>
                      </a:r>
                      <a:endParaRPr lang="en-US" dirty="0"/>
                    </a:p>
                  </a:txBody>
                  <a:tcPr/>
                </a:tc>
                <a:tc>
                  <a:txBody>
                    <a:bodyPr/>
                    <a:lstStyle/>
                    <a:p>
                      <a:r>
                        <a:rPr lang="en-US" sz="1800" dirty="0">
                          <a:solidFill>
                            <a:srgbClr val="595959"/>
                          </a:solidFill>
                          <a:cs typeface="Calibri"/>
                        </a:rPr>
                        <a:t>E0848</a:t>
                      </a:r>
                      <a:endParaRPr lang="en-US" dirty="0"/>
                    </a:p>
                  </a:txBody>
                  <a:tcPr/>
                </a:tc>
                <a:tc>
                  <a:txBody>
                    <a:bodyPr/>
                    <a:lstStyle/>
                    <a:p>
                      <a:r>
                        <a:rPr lang="en-US" sz="1800" dirty="0">
                          <a:solidFill>
                            <a:srgbClr val="595959"/>
                          </a:solidFill>
                          <a:cs typeface="Calibri"/>
                        </a:rPr>
                        <a:t>SCHOOL-HEALTH-SERVICES-IND-CODE</a:t>
                      </a:r>
                      <a:endParaRPr lang="en-US" dirty="0"/>
                    </a:p>
                  </a:txBody>
                  <a:tcPr/>
                </a:tc>
                <a:extLst>
                  <a:ext uri="{0D108BD9-81ED-4DB2-BD59-A6C34878D82A}">
                    <a16:rowId xmlns:a16="http://schemas.microsoft.com/office/drawing/2014/main" val="3080987629"/>
                  </a:ext>
                </a:extLst>
              </a:tr>
              <a:tr h="370840">
                <a:tc>
                  <a:txBody>
                    <a:bodyPr/>
                    <a:lstStyle/>
                    <a:p>
                      <a:r>
                        <a:rPr lang="en-US" sz="1800" dirty="0">
                          <a:solidFill>
                            <a:srgbClr val="595959"/>
                          </a:solidFill>
                          <a:cs typeface="Calibri"/>
                        </a:rPr>
                        <a:t>E0849</a:t>
                      </a:r>
                      <a:endParaRPr lang="en-US" dirty="0"/>
                    </a:p>
                  </a:txBody>
                  <a:tcPr/>
                </a:tc>
                <a:tc>
                  <a:txBody>
                    <a:bodyPr/>
                    <a:lstStyle/>
                    <a:p>
                      <a:r>
                        <a:rPr lang="en-US" sz="1800" dirty="0">
                          <a:solidFill>
                            <a:srgbClr val="595959"/>
                          </a:solidFill>
                          <a:cs typeface="Calibri"/>
                        </a:rPr>
                        <a:t>SOCIAL-WORK-SERVICES-IND-CODE</a:t>
                      </a:r>
                      <a:endParaRPr lang="en-US" dirty="0"/>
                    </a:p>
                  </a:txBody>
                  <a:tcPr/>
                </a:tc>
                <a:tc>
                  <a:txBody>
                    <a:bodyPr/>
                    <a:lstStyle/>
                    <a:p>
                      <a:r>
                        <a:rPr lang="en-US" sz="1800" dirty="0">
                          <a:solidFill>
                            <a:srgbClr val="595959"/>
                          </a:solidFill>
                          <a:cs typeface="Calibri"/>
                        </a:rPr>
                        <a:t>E0851</a:t>
                      </a:r>
                      <a:endParaRPr lang="en-US" dirty="0"/>
                    </a:p>
                  </a:txBody>
                  <a:tcPr/>
                </a:tc>
                <a:tc>
                  <a:txBody>
                    <a:bodyPr/>
                    <a:lstStyle/>
                    <a:p>
                      <a:r>
                        <a:rPr lang="en-US" sz="1800" dirty="0">
                          <a:solidFill>
                            <a:srgbClr val="595959"/>
                          </a:solidFill>
                          <a:cs typeface="Calibri"/>
                        </a:rPr>
                        <a:t>TRANSPORTATION-INDICATOR-CODE</a:t>
                      </a:r>
                      <a:endParaRPr lang="en-US" dirty="0"/>
                    </a:p>
                  </a:txBody>
                  <a:tcPr/>
                </a:tc>
                <a:extLst>
                  <a:ext uri="{0D108BD9-81ED-4DB2-BD59-A6C34878D82A}">
                    <a16:rowId xmlns:a16="http://schemas.microsoft.com/office/drawing/2014/main" val="1055683729"/>
                  </a:ext>
                </a:extLst>
              </a:tr>
              <a:tr h="370840">
                <a:tc>
                  <a:txBody>
                    <a:bodyPr/>
                    <a:lstStyle/>
                    <a:p>
                      <a:r>
                        <a:rPr lang="en-US" sz="1800" dirty="0">
                          <a:solidFill>
                            <a:srgbClr val="595959"/>
                          </a:solidFill>
                          <a:cs typeface="Calibri"/>
                        </a:rPr>
                        <a:t>E0857</a:t>
                      </a:r>
                      <a:endParaRPr lang="en-US" dirty="0"/>
                    </a:p>
                  </a:txBody>
                  <a:tcPr/>
                </a:tc>
                <a:tc>
                  <a:txBody>
                    <a:bodyPr/>
                    <a:lstStyle/>
                    <a:p>
                      <a:r>
                        <a:rPr lang="en-US" sz="1800" dirty="0">
                          <a:solidFill>
                            <a:srgbClr val="595959"/>
                          </a:solidFill>
                          <a:cs typeface="Calibri"/>
                        </a:rPr>
                        <a:t>SPEECH-THERAPY-INDICATOR-CODE</a:t>
                      </a:r>
                      <a:endParaRPr lang="en-US" dirty="0"/>
                    </a:p>
                  </a:txBody>
                  <a:tcPr/>
                </a:tc>
                <a:tc>
                  <a:txBody>
                    <a:bodyPr/>
                    <a:lstStyle/>
                    <a:p>
                      <a:r>
                        <a:rPr lang="en-US" sz="1800" dirty="0">
                          <a:solidFill>
                            <a:srgbClr val="595959"/>
                          </a:solidFill>
                          <a:cs typeface="Calibri"/>
                        </a:rPr>
                        <a:t>E0899</a:t>
                      </a:r>
                      <a:endParaRPr lang="en-US" dirty="0"/>
                    </a:p>
                  </a:txBody>
                  <a:tcPr/>
                </a:tc>
                <a:tc>
                  <a:txBody>
                    <a:bodyPr/>
                    <a:lstStyle/>
                    <a:p>
                      <a:r>
                        <a:rPr lang="en-US" sz="1800" dirty="0">
                          <a:solidFill>
                            <a:srgbClr val="595959"/>
                          </a:solidFill>
                          <a:cs typeface="Calibri"/>
                        </a:rPr>
                        <a:t>PRESCHL-PROG-CHLDRN-WITH-DISAB-IND-CD</a:t>
                      </a:r>
                      <a:endParaRPr lang="en-US" dirty="0"/>
                    </a:p>
                  </a:txBody>
                  <a:tcPr/>
                </a:tc>
                <a:extLst>
                  <a:ext uri="{0D108BD9-81ED-4DB2-BD59-A6C34878D82A}">
                    <a16:rowId xmlns:a16="http://schemas.microsoft.com/office/drawing/2014/main" val="631403529"/>
                  </a:ext>
                </a:extLst>
              </a:tr>
              <a:tr h="370840">
                <a:tc>
                  <a:txBody>
                    <a:bodyPr/>
                    <a:lstStyle/>
                    <a:p>
                      <a:r>
                        <a:rPr lang="en-US" sz="1800" dirty="0">
                          <a:solidFill>
                            <a:srgbClr val="595959"/>
                          </a:solidFill>
                          <a:cs typeface="Calibri"/>
                        </a:rPr>
                        <a:t>E0900</a:t>
                      </a:r>
                      <a:endParaRPr lang="en-US" dirty="0"/>
                    </a:p>
                  </a:txBody>
                  <a:tcPr/>
                </a:tc>
                <a:tc>
                  <a:txBody>
                    <a:bodyPr/>
                    <a:lstStyle/>
                    <a:p>
                      <a:r>
                        <a:rPr lang="en-US" sz="1800" dirty="0">
                          <a:solidFill>
                            <a:srgbClr val="595959"/>
                          </a:solidFill>
                          <a:cs typeface="Calibri"/>
                        </a:rPr>
                        <a:t>EARLY-CHILDHOOD-INTERV-IND-CODE</a:t>
                      </a:r>
                      <a:endParaRPr lang="en-US" dirty="0"/>
                    </a:p>
                  </a:txBody>
                  <a:tcPr/>
                </a:tc>
                <a:tc>
                  <a:txBody>
                    <a:bodyPr/>
                    <a:lstStyle/>
                    <a:p>
                      <a:r>
                        <a:rPr lang="en-US" sz="1800" dirty="0">
                          <a:solidFill>
                            <a:srgbClr val="595959"/>
                          </a:solidFill>
                          <a:cs typeface="Calibri"/>
                        </a:rPr>
                        <a:t>E0997</a:t>
                      </a:r>
                      <a:endParaRPr lang="en-US" dirty="0"/>
                    </a:p>
                  </a:txBody>
                  <a:tcPr/>
                </a:tc>
                <a:tc>
                  <a:txBody>
                    <a:bodyPr/>
                    <a:lstStyle/>
                    <a:p>
                      <a:r>
                        <a:rPr lang="en-US" sz="1800" dirty="0">
                          <a:solidFill>
                            <a:srgbClr val="595959"/>
                          </a:solidFill>
                          <a:cs typeface="Calibri"/>
                        </a:rPr>
                        <a:t>ASSISTIVE-TECH-INDICATOR-CODE</a:t>
                      </a:r>
                      <a:endParaRPr lang="en-US" dirty="0"/>
                    </a:p>
                  </a:txBody>
                  <a:tcPr/>
                </a:tc>
                <a:extLst>
                  <a:ext uri="{0D108BD9-81ED-4DB2-BD59-A6C34878D82A}">
                    <a16:rowId xmlns:a16="http://schemas.microsoft.com/office/drawing/2014/main" val="1037236835"/>
                  </a:ext>
                </a:extLst>
              </a:tr>
              <a:tr h="370840">
                <a:tc>
                  <a:txBody>
                    <a:bodyPr/>
                    <a:lstStyle/>
                    <a:p>
                      <a:r>
                        <a:rPr lang="en-US" sz="1800" dirty="0">
                          <a:solidFill>
                            <a:srgbClr val="595959"/>
                          </a:solidFill>
                          <a:cs typeface="Calibri"/>
                        </a:rPr>
                        <a:t>E1040</a:t>
                      </a:r>
                      <a:endParaRPr lang="en-US" dirty="0"/>
                    </a:p>
                  </a:txBody>
                  <a:tcPr/>
                </a:tc>
                <a:tc>
                  <a:txBody>
                    <a:bodyPr/>
                    <a:lstStyle/>
                    <a:p>
                      <a:r>
                        <a:rPr lang="en-US" sz="1800" dirty="0">
                          <a:solidFill>
                            <a:srgbClr val="595959"/>
                          </a:solidFill>
                          <a:cs typeface="Calibri"/>
                        </a:rPr>
                        <a:t>INTERPRETING-SERVICES-TYPE-CODE</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81225866"/>
                  </a:ext>
                </a:extLst>
              </a:tr>
            </a:tbl>
          </a:graphicData>
        </a:graphic>
      </p:graphicFrame>
      <p:sp>
        <p:nvSpPr>
          <p:cNvPr id="4" name="Slide Number Placeholder 3">
            <a:extLst>
              <a:ext uri="{FF2B5EF4-FFF2-40B4-BE49-F238E27FC236}">
                <a16:creationId xmlns:a16="http://schemas.microsoft.com/office/drawing/2014/main" id="{74B3815E-0FB8-2ED0-ECB7-894A1E1FE1A1}"/>
              </a:ext>
            </a:extLst>
          </p:cNvPr>
          <p:cNvSpPr>
            <a:spLocks noGrp="1"/>
          </p:cNvSpPr>
          <p:nvPr>
            <p:ph type="sldNum" sz="quarter" idx="4"/>
          </p:nvPr>
        </p:nvSpPr>
        <p:spPr/>
        <p:txBody>
          <a:bodyPr/>
          <a:lstStyle/>
          <a:p>
            <a:fld id="{69C126A4-BD19-47E2-8A0E-0DE1B9D8C925}" type="slidenum">
              <a:rPr lang="en-US" smtClean="0"/>
              <a:pPr/>
              <a:t>8</a:t>
            </a:fld>
            <a:endParaRPr lang="en-US" dirty="0"/>
          </a:p>
        </p:txBody>
      </p:sp>
    </p:spTree>
    <p:extLst>
      <p:ext uri="{BB962C8B-B14F-4D97-AF65-F5344CB8AC3E}">
        <p14:creationId xmlns:p14="http://schemas.microsoft.com/office/powerpoint/2010/main" val="41721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30D2-98B3-44BB-8859-77FE0BEBB0EF}"/>
              </a:ext>
            </a:extLst>
          </p:cNvPr>
          <p:cNvSpPr>
            <a:spLocks noGrp="1"/>
          </p:cNvSpPr>
          <p:nvPr>
            <p:ph type="title"/>
          </p:nvPr>
        </p:nvSpPr>
        <p:spPr>
          <a:xfrm>
            <a:off x="523479" y="164832"/>
            <a:ext cx="11621386" cy="751350"/>
          </a:xfrm>
        </p:spPr>
        <p:txBody>
          <a:bodyPr/>
          <a:lstStyle/>
          <a:p>
            <a:r>
              <a:rPr lang="en-US" dirty="0"/>
              <a:t>Responsibility Data Element</a:t>
            </a:r>
          </a:p>
        </p:txBody>
      </p:sp>
      <p:pic>
        <p:nvPicPr>
          <p:cNvPr id="4" name="Picture 3" descr="Student education organization responsibility association entity screenshot">
            <a:extLst>
              <a:ext uri="{FF2B5EF4-FFF2-40B4-BE49-F238E27FC236}">
                <a16:creationId xmlns:a16="http://schemas.microsoft.com/office/drawing/2014/main" id="{0AC4B0D9-3420-C3D2-3F6C-FFD634A09B4E}"/>
              </a:ext>
            </a:extLst>
          </p:cNvPr>
          <p:cNvPicPr>
            <a:picLocks noChangeAspect="1"/>
          </p:cNvPicPr>
          <p:nvPr/>
        </p:nvPicPr>
        <p:blipFill>
          <a:blip r:embed="rId3"/>
          <a:stretch>
            <a:fillRect/>
          </a:stretch>
        </p:blipFill>
        <p:spPr>
          <a:xfrm>
            <a:off x="1343025" y="1023571"/>
            <a:ext cx="9911985" cy="1875667"/>
          </a:xfrm>
          <a:prstGeom prst="rect">
            <a:avLst/>
          </a:prstGeom>
          <a:effectLst>
            <a:outerShdw blurRad="279400" dist="139700" dir="2700000" algn="ctr" rotWithShape="0">
              <a:srgbClr val="000000">
                <a:alpha val="65000"/>
              </a:srgbClr>
            </a:outerShdw>
          </a:effectLst>
        </p:spPr>
      </p:pic>
      <p:sp>
        <p:nvSpPr>
          <p:cNvPr id="24" name="Arrow: Right 23">
            <a:extLst>
              <a:ext uri="{FF2B5EF4-FFF2-40B4-BE49-F238E27FC236}">
                <a16:creationId xmlns:a16="http://schemas.microsoft.com/office/drawing/2014/main" id="{901067B3-F3A3-4588-C6AC-2887F27FC17C}"/>
              </a:ext>
              <a:ext uri="{C183D7F6-B498-43B3-948B-1728B52AA6E4}">
                <adec:decorative xmlns:adec="http://schemas.microsoft.com/office/drawing/2017/decorative" val="1"/>
              </a:ext>
            </a:extLst>
          </p:cNvPr>
          <p:cNvSpPr/>
          <p:nvPr/>
        </p:nvSpPr>
        <p:spPr>
          <a:xfrm rot="5400000">
            <a:off x="5638369" y="3078505"/>
            <a:ext cx="776209" cy="479834"/>
          </a:xfrm>
          <a:prstGeom prst="rightArrow">
            <a:avLst/>
          </a:prstGeom>
          <a:solidFill>
            <a:srgbClr val="F16038"/>
          </a:solidFill>
          <a:ln>
            <a:solidFill>
              <a:srgbClr val="F16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sponsibility descriptor table screenshot">
            <a:extLst>
              <a:ext uri="{FF2B5EF4-FFF2-40B4-BE49-F238E27FC236}">
                <a16:creationId xmlns:a16="http://schemas.microsoft.com/office/drawing/2014/main" id="{80E2D43E-E427-63D9-F58D-A4903160F0F1}"/>
              </a:ext>
            </a:extLst>
          </p:cNvPr>
          <p:cNvPicPr>
            <a:picLocks noChangeAspect="1"/>
          </p:cNvPicPr>
          <p:nvPr/>
        </p:nvPicPr>
        <p:blipFill>
          <a:blip r:embed="rId4"/>
          <a:stretch>
            <a:fillRect/>
          </a:stretch>
        </p:blipFill>
        <p:spPr>
          <a:xfrm>
            <a:off x="4361543" y="3706526"/>
            <a:ext cx="7315200" cy="1454788"/>
          </a:xfrm>
          <a:prstGeom prst="rect">
            <a:avLst/>
          </a:prstGeom>
          <a:effectLst>
            <a:outerShdw blurRad="279400" dist="139700" dir="2700000" algn="ctr" rotWithShape="0">
              <a:srgbClr val="000000">
                <a:alpha val="65000"/>
              </a:srgbClr>
            </a:outerShdw>
          </a:effectLst>
        </p:spPr>
      </p:pic>
      <p:sp>
        <p:nvSpPr>
          <p:cNvPr id="7" name="TextBox 6">
            <a:extLst>
              <a:ext uri="{FF2B5EF4-FFF2-40B4-BE49-F238E27FC236}">
                <a16:creationId xmlns:a16="http://schemas.microsoft.com/office/drawing/2014/main" id="{CF7F03F9-B091-359F-D434-45E83F409415}"/>
              </a:ext>
            </a:extLst>
          </p:cNvPr>
          <p:cNvSpPr txBox="1"/>
          <p:nvPr/>
        </p:nvSpPr>
        <p:spPr>
          <a:xfrm rot="10800000" flipV="1">
            <a:off x="77832" y="5045272"/>
            <a:ext cx="5056142" cy="923330"/>
          </a:xfrm>
          <a:prstGeom prst="rect">
            <a:avLst/>
          </a:prstGeom>
          <a:noFill/>
        </p:spPr>
        <p:txBody>
          <a:bodyPr wrap="square">
            <a:spAutoFit/>
          </a:bodyPr>
          <a:lstStyle/>
          <a:p>
            <a:r>
              <a:rPr lang="en-US" sz="1800" b="1" dirty="0">
                <a:solidFill>
                  <a:srgbClr val="F16038"/>
                </a:solidFill>
                <a:cs typeface="Calibri"/>
              </a:rPr>
              <a:t>Data Elements: </a:t>
            </a:r>
          </a:p>
          <a:p>
            <a:r>
              <a:rPr lang="en-US" sz="1800" dirty="0">
                <a:solidFill>
                  <a:srgbClr val="595959"/>
                </a:solidFill>
                <a:cs typeface="Calibri"/>
              </a:rPr>
              <a:t>CAMPUS-ID-OF-EVALUATION</a:t>
            </a:r>
            <a:r>
              <a:rPr lang="en-US" sz="1800" dirty="0">
                <a:solidFill>
                  <a:srgbClr val="0070C0"/>
                </a:solidFill>
                <a:cs typeface="Calibri"/>
              </a:rPr>
              <a:t> </a:t>
            </a:r>
            <a:r>
              <a:rPr lang="en-US" sz="1800" dirty="0">
                <a:solidFill>
                  <a:srgbClr val="D93C10"/>
                </a:solidFill>
                <a:cs typeface="Calibri"/>
              </a:rPr>
              <a:t>(E1710)</a:t>
            </a:r>
            <a:r>
              <a:rPr lang="en-US" sz="1800" dirty="0">
                <a:solidFill>
                  <a:srgbClr val="0070C0"/>
                </a:solidFill>
                <a:cs typeface="Calibri"/>
              </a:rPr>
              <a:t>, </a:t>
            </a:r>
          </a:p>
          <a:p>
            <a:r>
              <a:rPr lang="en-US" sz="1800" dirty="0">
                <a:solidFill>
                  <a:srgbClr val="595959"/>
                </a:solidFill>
                <a:cs typeface="Calibri"/>
              </a:rPr>
              <a:t>NON-ENROLLED-STUDENT-UIL-ACTIVITY</a:t>
            </a:r>
            <a:r>
              <a:rPr lang="en-US" sz="1800" dirty="0">
                <a:solidFill>
                  <a:srgbClr val="0070C0"/>
                </a:solidFill>
                <a:cs typeface="Calibri"/>
              </a:rPr>
              <a:t> </a:t>
            </a:r>
            <a:r>
              <a:rPr lang="en-US" sz="1800" dirty="0">
                <a:solidFill>
                  <a:srgbClr val="D93C10"/>
                </a:solidFill>
                <a:cs typeface="Calibri"/>
              </a:rPr>
              <a:t>(E1739)</a:t>
            </a:r>
            <a:r>
              <a:rPr lang="en-US" sz="1800" dirty="0">
                <a:solidFill>
                  <a:srgbClr val="0070C0"/>
                </a:solidFill>
                <a:cs typeface="Calibri"/>
              </a:rPr>
              <a:t> </a:t>
            </a:r>
            <a:endParaRPr lang="en-US" dirty="0"/>
          </a:p>
        </p:txBody>
      </p:sp>
      <p:sp>
        <p:nvSpPr>
          <p:cNvPr id="3" name="Slide Number Placeholder 2">
            <a:extLst>
              <a:ext uri="{FF2B5EF4-FFF2-40B4-BE49-F238E27FC236}">
                <a16:creationId xmlns:a16="http://schemas.microsoft.com/office/drawing/2014/main" id="{0EB4531F-B74F-9B61-D6B5-1E97CA81588A}"/>
              </a:ext>
            </a:extLst>
          </p:cNvPr>
          <p:cNvSpPr>
            <a:spLocks noGrp="1"/>
          </p:cNvSpPr>
          <p:nvPr>
            <p:ph type="sldNum" sz="quarter" idx="4"/>
          </p:nvPr>
        </p:nvSpPr>
        <p:spPr/>
        <p:txBody>
          <a:bodyPr/>
          <a:lstStyle/>
          <a:p>
            <a:fld id="{69C126A4-BD19-47E2-8A0E-0DE1B9D8C925}" type="slidenum">
              <a:rPr lang="en-US" smtClean="0"/>
              <a:pPr/>
              <a:t>9</a:t>
            </a:fld>
            <a:endParaRPr lang="en-US" dirty="0"/>
          </a:p>
        </p:txBody>
      </p:sp>
    </p:spTree>
    <p:extLst>
      <p:ext uri="{BB962C8B-B14F-4D97-AF65-F5344CB8AC3E}">
        <p14:creationId xmlns:p14="http://schemas.microsoft.com/office/powerpoint/2010/main" val="132480356"/>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63E0E-68C7-4B5B-AE3C-A8A685832C02}">
  <ds:schemaRefs>
    <ds:schemaRef ds:uri="http://schemas.microsoft.com/sharepoint/v3/contenttype/forms"/>
  </ds:schemaRefs>
</ds:datastoreItem>
</file>

<file path=customXml/itemProps2.xml><?xml version="1.0" encoding="utf-8"?>
<ds:datastoreItem xmlns:ds="http://schemas.openxmlformats.org/officeDocument/2006/customXml" ds:itemID="{83BFA01C-5A72-460D-8FC3-C0CDD04DD4BE}">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533e3360-6378-4210-ada2-16ccdb17d2cd"/>
    <ds:schemaRef ds:uri="http://purl.org/dc/terms/"/>
    <ds:schemaRef ds:uri="963efe96-9f3c-464d-8c8b-c76864a22ed0"/>
    <ds:schemaRef ds:uri="http://www.w3.org/XML/1998/namespace"/>
  </ds:schemaRefs>
</ds:datastoreItem>
</file>

<file path=customXml/itemProps3.xml><?xml version="1.0" encoding="utf-8"?>
<ds:datastoreItem xmlns:ds="http://schemas.openxmlformats.org/officeDocument/2006/customXml" ds:itemID="{917D182F-7546-4185-8577-CEC95257D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2152</Words>
  <Application>Microsoft Office PowerPoint</Application>
  <PresentationFormat>Widescreen</PresentationFormat>
  <Paragraphs>488</Paragraphs>
  <Slides>52</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Courier New</vt:lpstr>
      <vt:lpstr>Wingdings</vt:lpstr>
      <vt:lpstr>2_Office Theme</vt:lpstr>
      <vt:lpstr>TITLE SLIDE: ESC Vendor Training for One Component</vt:lpstr>
      <vt:lpstr>AGENDA – KEY CONCEPTS</vt:lpstr>
      <vt:lpstr>TITLE SLIDE: 2023-2024 School Year</vt:lpstr>
      <vt:lpstr>Combining Data Elements</vt:lpstr>
      <vt:lpstr>StudentCharacteristic Data Element</vt:lpstr>
      <vt:lpstr>Combined for StudentCharacteristic</vt:lpstr>
      <vt:lpstr>SpecialEducationProgramService Data Element</vt:lpstr>
      <vt:lpstr>Combined for SpecialEducationProgramService</vt:lpstr>
      <vt:lpstr>Responsibility Data Element</vt:lpstr>
      <vt:lpstr>LanguageInstructionProgramService Data Element</vt:lpstr>
      <vt:lpstr>CTEProgramService</vt:lpstr>
      <vt:lpstr>LanguageUse and Language Data Elements</vt:lpstr>
      <vt:lpstr>Truancy Data Element</vt:lpstr>
      <vt:lpstr>EndorsementPursuing Data Element</vt:lpstr>
      <vt:lpstr>EndorsementCompleted Data Element</vt:lpstr>
      <vt:lpstr>Combining Data Elements – PEIMS Example</vt:lpstr>
      <vt:lpstr>Combining Data Elements – Core Collection Example</vt:lpstr>
      <vt:lpstr>Begin and End Dates</vt:lpstr>
      <vt:lpstr>Begin and End Dates 1</vt:lpstr>
      <vt:lpstr>Entity with BeginDate Data Element </vt:lpstr>
      <vt:lpstr>Entity with BeginDate Data Element 1 </vt:lpstr>
      <vt:lpstr>Entity with BeginDate Data Element 2 </vt:lpstr>
      <vt:lpstr>Begin and End Dates – PEIMS Example 1</vt:lpstr>
      <vt:lpstr>Begin and End Dates – Core Collection Example 1</vt:lpstr>
      <vt:lpstr>TITLE SLIDE: 2023-2024 School Year1</vt:lpstr>
      <vt:lpstr>Zero Descriptors</vt:lpstr>
      <vt:lpstr>ChildCountFunding Descriptor Table</vt:lpstr>
      <vt:lpstr>PPCDServiceLocation Descriptor Table</vt:lpstr>
      <vt:lpstr>CTEProgramService Descriptor Table</vt:lpstr>
      <vt:lpstr>Disability Descriptor Table</vt:lpstr>
      <vt:lpstr>EmergentBilingualIndicator Descriptor Table</vt:lpstr>
      <vt:lpstr>FosterCareType Descriptor Table</vt:lpstr>
      <vt:lpstr>HomelessStatus Descriptor Table</vt:lpstr>
      <vt:lpstr>MilitaryConnectedStudent Descriptor Table</vt:lpstr>
      <vt:lpstr>PKProgramType Descriptor Table</vt:lpstr>
      <vt:lpstr>StudentAttribution Descriptor Table</vt:lpstr>
      <vt:lpstr>TitleIPartAParticipant Descriptor Table</vt:lpstr>
      <vt:lpstr>UnschooledAsyleeRefugee Descriptor Table</vt:lpstr>
      <vt:lpstr>Zero Descriptors – PEIMS Example</vt:lpstr>
      <vt:lpstr>Zero Descriptors – Core Collection Example</vt:lpstr>
      <vt:lpstr>Zero Descriptors – Core Collection Example 1</vt:lpstr>
      <vt:lpstr>TITLE SLIDE: 2023-2024 School Year2</vt:lpstr>
      <vt:lpstr>Landing Zone/Not Promoted Data Elements</vt:lpstr>
      <vt:lpstr>Landing Zone/Not Promoted – PEIMS Example</vt:lpstr>
      <vt:lpstr>Landing Zone/Not Promoted – Core Collection Example</vt:lpstr>
      <vt:lpstr>TITLE SLIDE: 2023-2024 School Year3</vt:lpstr>
      <vt:lpstr>Core Descriptor Table Changes</vt:lpstr>
      <vt:lpstr>Old and New Descriptor Table Names</vt:lpstr>
      <vt:lpstr>Old and New Descriptor Table Names 1</vt:lpstr>
      <vt:lpstr>Core Descriptor Table Changes - Example</vt:lpstr>
      <vt:lpstr>Best Practices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TSDS ESC Vendor Training Key Concepts</dc:title>
  <dc:creator/>
  <cp:lastModifiedBy/>
  <cp:revision>11</cp:revision>
  <dcterms:created xsi:type="dcterms:W3CDTF">2024-02-19T23:39:52Z</dcterms:created>
  <dcterms:modified xsi:type="dcterms:W3CDTF">2024-03-11T16:43:40Z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