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E4E400_7DCBB1C9.xml" ContentType="application/vnd.ms-powerpoint.comments+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44"/>
  </p:notesMasterIdLst>
  <p:sldIdLst>
    <p:sldId id="2145706919" r:id="rId5"/>
    <p:sldId id="2145706922" r:id="rId6"/>
    <p:sldId id="430" r:id="rId7"/>
    <p:sldId id="2145706971" r:id="rId8"/>
    <p:sldId id="2145707029" r:id="rId9"/>
    <p:sldId id="1338" r:id="rId10"/>
    <p:sldId id="2145706995" r:id="rId11"/>
    <p:sldId id="2145706999" r:id="rId12"/>
    <p:sldId id="2145707000" r:id="rId13"/>
    <p:sldId id="2145707001" r:id="rId14"/>
    <p:sldId id="2145706997" r:id="rId15"/>
    <p:sldId id="2145707030" r:id="rId16"/>
    <p:sldId id="2145707031" r:id="rId17"/>
    <p:sldId id="2145707002" r:id="rId18"/>
    <p:sldId id="2145707003" r:id="rId19"/>
    <p:sldId id="2145707025" r:id="rId20"/>
    <p:sldId id="2145706996" r:id="rId21"/>
    <p:sldId id="2145707006" r:id="rId22"/>
    <p:sldId id="2145707004" r:id="rId23"/>
    <p:sldId id="2145707026" r:id="rId24"/>
    <p:sldId id="1341" r:id="rId25"/>
    <p:sldId id="1342" r:id="rId26"/>
    <p:sldId id="1345" r:id="rId27"/>
    <p:sldId id="2145707019" r:id="rId28"/>
    <p:sldId id="2145707020" r:id="rId29"/>
    <p:sldId id="2145707021" r:id="rId30"/>
    <p:sldId id="2145707016" r:id="rId31"/>
    <p:sldId id="2145707012" r:id="rId32"/>
    <p:sldId id="2145707013" r:id="rId33"/>
    <p:sldId id="2145707014" r:id="rId34"/>
    <p:sldId id="2145707022" r:id="rId35"/>
    <p:sldId id="2145707023" r:id="rId36"/>
    <p:sldId id="2145707024" r:id="rId37"/>
    <p:sldId id="2145707015" r:id="rId38"/>
    <p:sldId id="2145707005" r:id="rId39"/>
    <p:sldId id="2145706975" r:id="rId40"/>
    <p:sldId id="2145707017" r:id="rId41"/>
    <p:sldId id="2145707008" r:id="rId42"/>
    <p:sldId id="21457069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FF4C063B-4FC0-3A2E-9CD3-E5B57F255495}" name="DeSantis, Candice" initials="DC" userId="S::candice.desantis@tea.texas.gov::ebf7425b-4c1c-4725-9788-d1206430aedf"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880FD-9C95-435F-AE6A-B8FC148B377F}" v="63" dt="2024-03-12T21:33:01.051"/>
    <p1510:client id="{0B28AFF9-4F47-4661-96BD-76F35AB73F36}" v="7" dt="2024-03-11T21:52:33.493"/>
    <p1510:client id="{3A1A8176-1F98-4EDC-98DE-3B9A7888AEBF}" v="895" dt="2024-03-11T22:39:48.249"/>
    <p1510:client id="{498A88B0-FBC7-4A6D-AAD8-711118998E7F}" v="2" dt="2024-03-12T13:18:02.285"/>
    <p1510:client id="{87CEB693-8388-4D0E-AE43-506ECBB45E96}" v="69" vWet="71" dt="2024-03-12T20:37:48.277"/>
    <p1510:client id="{973303EC-01F9-4EC1-9802-174B915909D9}" v="99" vWet="101" dt="2024-03-12T19:37:05.344"/>
    <p1510:client id="{9A23D67A-1E68-729D-C4E9-75FC15100CFC}" v="1" dt="2024-03-12T18:15:18.830"/>
    <p1510:client id="{A67564C3-6175-4260-BC5B-479B7F951AED}" v="26" dt="2024-03-12T17:42:52.040"/>
    <p1510:client id="{BEFA5F05-6D8E-4AB3-8142-6DFB5897E56B}" v="2" dt="2024-03-12T18:16:22.054"/>
    <p1510:client id="{C5AC7EEB-44EC-4BC4-9E5E-B12FD4E7259A}" v="22" dt="2024-03-12T20:44:02.982"/>
    <p1510:client id="{D849D547-5D8B-96C0-079D-88C644726BC4}" v="110" dt="2024-03-12T19:37:25.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28" y="1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s>
</file>

<file path=ppt/comments/modernComment_7FE4E400_7DCBB1C9.xml><?xml version="1.0" encoding="utf-8"?>
<p188:cmLst xmlns:a="http://schemas.openxmlformats.org/drawingml/2006/main" xmlns:r="http://schemas.openxmlformats.org/officeDocument/2006/relationships" xmlns:p188="http://schemas.microsoft.com/office/powerpoint/2018/8/main">
  <p188:cm id="{84801C9A-7780-48E4-84D6-A58A351F36CF}" authorId="{94E8E657-BE84-5DCD-0B20-67E8B1793911}" status="resolved" created="2024-02-26T16:55:42.092" complete="100000">
    <pc:sldMkLst xmlns:pc="http://schemas.microsoft.com/office/powerpoint/2013/main/command">
      <pc:docMk/>
      <pc:sldMk cId="2110501321" sldId="2145707008"/>
    </pc:sldMkLst>
    <p188:replyLst>
      <p188:reply id="{8D0ABA69-FF8C-447A-BD89-095723C8FE78}" authorId="{A582DA48-7D9E-31AD-F8C7-11F055059304}" created="2024-02-27T14:58:59.544">
        <p188:txBody>
          <a:bodyPr/>
          <a:lstStyle/>
          <a:p>
            <a:r>
              <a:rPr lang="en-US"/>
              <a:t>I think so, we have different resource links for TWEDS versus upgrade project links.</a:t>
            </a:r>
          </a:p>
        </p188:txBody>
      </p188:reply>
    </p188:replyLst>
    <p188:txBody>
      <a:bodyPr/>
      <a:lstStyle/>
      <a:p>
        <a:r>
          <a:rPr lang="en-US"/>
          <a:t>Do we need slide 18 if we have this one?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cs typeface="Calibri"/>
              </a:rPr>
              <a:t>CTE AUTO-CALCULATION UPDATES</a:t>
            </a:r>
            <a:endParaRPr lang="en-US" b="1"/>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407145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cs typeface="Calibri"/>
              </a:rPr>
              <a:t>CTE CODE TABLE UPDATES</a:t>
            </a:r>
            <a:endParaRPr lang="en-US" b="1"/>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266332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cs typeface="Calibri"/>
              </a:rPr>
              <a:t>CTE CODE TABLE UPDATES</a:t>
            </a:r>
            <a:endParaRPr lang="en-US" b="1"/>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332932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cs typeface="Calibri"/>
              </a:rPr>
              <a:t>CODE TABLE UPDATES</a:t>
            </a:r>
            <a:endParaRPr lang="en-US" b="1"/>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19069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cs typeface="Calibri"/>
              </a:rPr>
              <a:t>CODE TABLE UPDATES</a:t>
            </a:r>
            <a:endParaRPr lang="en-US" b="1"/>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2531371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cs typeface="Calibri"/>
              </a:rPr>
              <a:t>CODE TABLE UPDATES</a:t>
            </a:r>
            <a:endParaRPr lang="en-US" b="1"/>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160155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cs typeface="Calibri"/>
              </a:rPr>
              <a:t>CTE AUTO-CALCULATION UPDATES</a:t>
            </a:r>
            <a:endParaRPr lang="en-US" b="1"/>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41776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3/12/2024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mailto:Lacy.Freeman@tea.texas.gov"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texasstudentdatasystem.org/tsds/texas-education-data-standards-references"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hyperlink" Target="https://www.texasstudentdatasystem.org/sites/texasstudentdatasystem.org/files/2024-2025-preliminary-data-validation-rules.xlsx" TargetMode="External"/><Relationship Id="rId13" Type="http://schemas.openxmlformats.org/officeDocument/2006/relationships/hyperlink" Target="https://tealprod.tea.state.tx.us/tims/browse/TSDSKB-558" TargetMode="External"/><Relationship Id="rId3" Type="http://schemas.openxmlformats.org/officeDocument/2006/relationships/hyperlink" Target="mailto:TSDSCustomerSupport@tea.texas.gov" TargetMode="External"/><Relationship Id="rId7" Type="http://schemas.openxmlformats.org/officeDocument/2006/relationships/hyperlink" Target="https://www.texasstudentdatasystem.org/sites/texasstudentdatasystem.org/files/2024-2025-preliminary-descriptor-tables_2.pdf" TargetMode="External"/><Relationship Id="rId12" Type="http://schemas.openxmlformats.org/officeDocument/2006/relationships/hyperlink" Target="https://tealprod.tea.state.tx.us/tims/issues/?filter=11815" TargetMode="External"/><Relationship Id="rId2" Type="http://schemas.microsoft.com/office/2018/10/relationships/comments" Target="../comments/modernComment_7FE4E400_7DCBB1C9.xm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preliminary-data-element-definitions_0.pdf" TargetMode="External"/><Relationship Id="rId11" Type="http://schemas.openxmlformats.org/officeDocument/2006/relationships/hyperlink" Target="https://tealprod.tea.state.tx.us/TSDS/Support" TargetMode="External"/><Relationship Id="rId5" Type="http://schemas.openxmlformats.org/officeDocument/2006/relationships/hyperlink" Target="https://www.texasstudentdatasystem.org/sites/texasstudentdatasystem.org/files/2024-2025-preliminary-domains_0.pdf" TargetMode="External"/><Relationship Id="rId10" Type="http://schemas.openxmlformats.org/officeDocument/2006/relationships/hyperlink" Target="https://www.texasstudentdatasystem.org/tsds/about/resources#KnownIssues" TargetMode="External"/><Relationship Id="rId4" Type="http://schemas.openxmlformats.org/officeDocument/2006/relationships/hyperlink" Target="https://tealprod.tea.state.tx.us/TWEDS" TargetMode="External"/><Relationship Id="rId9" Type="http://schemas.openxmlformats.org/officeDocument/2006/relationships/hyperlink" Target="https://www.texasstudentdatasystem.org/sites/texasstudentdatasystem.org/files/2024-2025%20Submission%20Timeline.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EXTENDED YEAR</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667D-16DF-0E2C-DC53-D22BCB1E5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68CEF1-569C-E381-1CCF-850A30EE5917}"/>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98D725E1-1EE0-8633-806A-B860FA01D94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 (cont.):</a:t>
            </a:r>
          </a:p>
          <a:p>
            <a:pPr lvl="2">
              <a:lnSpc>
                <a:spcPct val="100000"/>
              </a:lnSpc>
              <a:spcBef>
                <a:spcPts val="600"/>
              </a:spcBef>
              <a:spcAft>
                <a:spcPts val="600"/>
              </a:spcAft>
              <a:buClr>
                <a:srgbClr val="F16038"/>
              </a:buClr>
            </a:pPr>
            <a:r>
              <a:rPr lang="en-US">
                <a:solidFill>
                  <a:srgbClr val="595959"/>
                </a:solidFill>
              </a:rPr>
              <a:t>N1260001 Cyber Citizenship</a:t>
            </a:r>
          </a:p>
          <a:p>
            <a:pPr lvl="2">
              <a:lnSpc>
                <a:spcPct val="100000"/>
              </a:lnSpc>
              <a:spcBef>
                <a:spcPts val="600"/>
              </a:spcBef>
              <a:spcAft>
                <a:spcPts val="600"/>
              </a:spcAft>
              <a:buClr>
                <a:srgbClr val="F16038"/>
              </a:buClr>
            </a:pPr>
            <a:r>
              <a:rPr lang="en-US">
                <a:solidFill>
                  <a:srgbClr val="595959"/>
                </a:solidFill>
              </a:rPr>
              <a:t>N1303756 Gateway To Technology (PLTW) (First Time Taken)</a:t>
            </a:r>
          </a:p>
          <a:p>
            <a:pPr lvl="2">
              <a:lnSpc>
                <a:spcPct val="100000"/>
              </a:lnSpc>
              <a:spcBef>
                <a:spcPts val="600"/>
              </a:spcBef>
              <a:spcAft>
                <a:spcPts val="600"/>
              </a:spcAft>
              <a:buClr>
                <a:srgbClr val="F16038"/>
              </a:buClr>
            </a:pPr>
            <a:r>
              <a:rPr lang="en-US">
                <a:solidFill>
                  <a:srgbClr val="595959"/>
                </a:solidFill>
              </a:rPr>
              <a:t>N1303757 Gateway To Technology (PLTW) (Second Time Taken)</a:t>
            </a:r>
          </a:p>
          <a:p>
            <a:pPr lvl="2">
              <a:lnSpc>
                <a:spcPct val="100000"/>
              </a:lnSpc>
              <a:spcBef>
                <a:spcPts val="600"/>
              </a:spcBef>
              <a:spcAft>
                <a:spcPts val="600"/>
              </a:spcAft>
              <a:buClr>
                <a:srgbClr val="F16038"/>
              </a:buClr>
            </a:pPr>
            <a:r>
              <a:rPr lang="en-US">
                <a:solidFill>
                  <a:srgbClr val="595959"/>
                </a:solidFill>
              </a:rPr>
              <a:t>N1303758 Gateway To Technology (PLTW) (Third Time Taken)</a:t>
            </a:r>
          </a:p>
          <a:p>
            <a:pPr lvl="2">
              <a:lnSpc>
                <a:spcPct val="100000"/>
              </a:lnSpc>
              <a:spcBef>
                <a:spcPts val="600"/>
              </a:spcBef>
              <a:spcAft>
                <a:spcPts val="600"/>
              </a:spcAft>
              <a:buClr>
                <a:srgbClr val="F16038"/>
              </a:buClr>
            </a:pPr>
            <a:r>
              <a:rPr lang="en-US">
                <a:solidFill>
                  <a:srgbClr val="595959"/>
                </a:solidFill>
              </a:rPr>
              <a:t>N1303759 Gateway To Technology (PLTW) (Fourth Time Taken)</a:t>
            </a:r>
          </a:p>
          <a:p>
            <a:pPr lvl="2">
              <a:lnSpc>
                <a:spcPct val="100000"/>
              </a:lnSpc>
              <a:spcBef>
                <a:spcPts val="600"/>
              </a:spcBef>
              <a:spcAft>
                <a:spcPts val="600"/>
              </a:spcAft>
              <a:buClr>
                <a:srgbClr val="F16038"/>
              </a:buClr>
            </a:pPr>
            <a:r>
              <a:rPr lang="en-US">
                <a:solidFill>
                  <a:srgbClr val="595959"/>
                </a:solidFill>
              </a:rPr>
              <a:t>N1303752 Texas Pre-Freshman Engineering Program I</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95239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Flexible attendance reports will be updated to reflect the Adjusted Eligible Equivalent days.  </a:t>
            </a:r>
          </a:p>
          <a:p>
            <a:pPr lvl="1">
              <a:lnSpc>
                <a:spcPct val="100000"/>
              </a:lnSpc>
              <a:spcBef>
                <a:spcPts val="300"/>
              </a:spcBef>
              <a:spcAft>
                <a:spcPts val="600"/>
              </a:spcAft>
              <a:buClr>
                <a:srgbClr val="F16038"/>
              </a:buClr>
            </a:pPr>
            <a:r>
              <a:rPr lang="en-US">
                <a:solidFill>
                  <a:srgbClr val="595959"/>
                </a:solidFill>
              </a:rPr>
              <a:t>Adjusted Eligible Equivalent Days is calculated as the lesser of the Eligible Equivalent Days or NUMBER-DAYS-TAUGHT (E0935).  (Per student, campus, instructional track, reporting period and grade level)</a:t>
            </a:r>
            <a:endParaRPr lang="en-US" strike="sngStrike">
              <a:solidFill>
                <a:srgbClr val="595959"/>
              </a:solidFill>
            </a:endParaRPr>
          </a:p>
          <a:p>
            <a:pPr lvl="1">
              <a:lnSpc>
                <a:spcPct val="100000"/>
              </a:lnSpc>
              <a:spcBef>
                <a:spcPts val="300"/>
              </a:spcBef>
              <a:spcAft>
                <a:spcPts val="600"/>
              </a:spcAft>
              <a:buClr>
                <a:srgbClr val="F16038"/>
              </a:buClr>
            </a:pPr>
            <a:r>
              <a:rPr lang="en-US">
                <a:solidFill>
                  <a:srgbClr val="595959"/>
                </a:solidFill>
              </a:rPr>
              <a:t>TEA has determined that LEAs reported Eligible Equivalent days that were greater than the number of days taught. </a:t>
            </a:r>
            <a:endParaRPr lang="en-US">
              <a:solidFill>
                <a:srgbClr val="595959"/>
              </a:solidFill>
              <a:cs typeface="Calibri"/>
            </a:endParaRPr>
          </a:p>
          <a:p>
            <a:pPr lvl="1">
              <a:lnSpc>
                <a:spcPct val="100000"/>
              </a:lnSpc>
              <a:spcBef>
                <a:spcPts val="300"/>
              </a:spcBef>
              <a:spcAft>
                <a:spcPts val="600"/>
              </a:spcAft>
              <a:buClr>
                <a:srgbClr val="F16038"/>
              </a:buClr>
            </a:pPr>
            <a:r>
              <a:rPr lang="en-US">
                <a:solidFill>
                  <a:srgbClr val="595959"/>
                </a:solidFill>
              </a:rPr>
              <a:t>LEAs will only get funded on the Adjusted Eligible Equivalent Days.</a:t>
            </a:r>
            <a:endParaRPr lang="en-US">
              <a:solidFill>
                <a:srgbClr val="595959"/>
              </a:solidFill>
              <a:cs typeface="Calibri"/>
            </a:endParaRPr>
          </a:p>
          <a:p>
            <a:pPr marL="914400" lvl="2" indent="0">
              <a:lnSpc>
                <a:spcPct val="100000"/>
              </a:lnSpc>
              <a:spcBef>
                <a:spcPts val="300"/>
              </a:spcBef>
              <a:spcAft>
                <a:spcPts val="3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1078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300"/>
              </a:spcBef>
              <a:spcAft>
                <a:spcPts val="300"/>
              </a:spcAft>
              <a:buClr>
                <a:srgbClr val="F16038"/>
              </a:buClr>
            </a:pPr>
            <a:r>
              <a:rPr lang="en-US">
                <a:solidFill>
                  <a:srgbClr val="595959"/>
                </a:solidFill>
              </a:rPr>
              <a:t>PDM4-130-001 Flex Attendance - Superintendent's Report of Student Attendance</a:t>
            </a:r>
            <a:endParaRPr lang="en-US">
              <a:solidFill>
                <a:srgbClr val="595959"/>
              </a:solidFill>
              <a:ea typeface="Calibri"/>
              <a:cs typeface="Calibri"/>
            </a:endParaRPr>
          </a:p>
          <a:p>
            <a:pPr lvl="2">
              <a:lnSpc>
                <a:spcPct val="100000"/>
              </a:lnSpc>
              <a:spcBef>
                <a:spcPts val="300"/>
              </a:spcBef>
              <a:spcAft>
                <a:spcPts val="300"/>
              </a:spcAft>
              <a:buClr>
                <a:srgbClr val="F16038"/>
              </a:buClr>
            </a:pPr>
            <a:r>
              <a:rPr lang="en-US">
                <a:solidFill>
                  <a:srgbClr val="595959"/>
                </a:solidFill>
              </a:rPr>
              <a:t>Replacing Row(D) </a:t>
            </a:r>
          </a:p>
          <a:p>
            <a:pPr lvl="3">
              <a:lnSpc>
                <a:spcPct val="100000"/>
              </a:lnSpc>
              <a:spcBef>
                <a:spcPts val="300"/>
              </a:spcBef>
              <a:spcAft>
                <a:spcPts val="300"/>
              </a:spcAft>
              <a:buClr>
                <a:srgbClr val="F16038"/>
              </a:buClr>
            </a:pPr>
            <a:r>
              <a:rPr lang="en-US">
                <a:solidFill>
                  <a:srgbClr val="595959"/>
                </a:solidFill>
              </a:rPr>
              <a:t>Old – Equivalent Days Present (Eligible Equivalent Days + Ineligible Equivalent Days)</a:t>
            </a:r>
          </a:p>
          <a:p>
            <a:pPr lvl="3">
              <a:lnSpc>
                <a:spcPct val="100000"/>
              </a:lnSpc>
              <a:spcBef>
                <a:spcPts val="300"/>
              </a:spcBef>
              <a:spcAft>
                <a:spcPts val="300"/>
              </a:spcAft>
              <a:buClr>
                <a:srgbClr val="F16038"/>
              </a:buClr>
            </a:pPr>
            <a:r>
              <a:rPr lang="en-US">
                <a:solidFill>
                  <a:srgbClr val="595959"/>
                </a:solidFill>
              </a:rPr>
              <a:t>New -  Total Adjusted Eligible Equivalent Days Present</a:t>
            </a:r>
          </a:p>
          <a:p>
            <a:pPr lvl="2">
              <a:lnSpc>
                <a:spcPct val="100000"/>
              </a:lnSpc>
              <a:spcBef>
                <a:spcPts val="300"/>
              </a:spcBef>
              <a:spcAft>
                <a:spcPts val="300"/>
              </a:spcAft>
              <a:buClr>
                <a:srgbClr val="F16038"/>
              </a:buClr>
            </a:pPr>
            <a:r>
              <a:rPr lang="en-US">
                <a:solidFill>
                  <a:srgbClr val="595959"/>
                </a:solidFill>
                <a:ea typeface="Calibri"/>
                <a:cs typeface="Calibri"/>
              </a:rPr>
              <a:t>Adding footnote: ‘The Adjusted Eligible Equivalent Days is the lesser of </a:t>
            </a:r>
            <a:r>
              <a:rPr lang="en-US">
                <a:solidFill>
                  <a:srgbClr val="595959"/>
                </a:solidFill>
              </a:rPr>
              <a:t>Eligible Equivalent Days and Number of Days Taught. LEAs cannot be funded for more than Number of Days Taught in each reporting period.’</a:t>
            </a:r>
            <a:endParaRPr lang="en-US">
              <a:solidFill>
                <a:srgbClr val="595959"/>
              </a:solidFill>
              <a:ea typeface="Calibri"/>
              <a:cs typeface="Calibri"/>
            </a:endParaRPr>
          </a:p>
          <a:p>
            <a:pPr lvl="3">
              <a:lnSpc>
                <a:spcPct val="100000"/>
              </a:lnSpc>
              <a:spcBef>
                <a:spcPts val="300"/>
              </a:spcBef>
              <a:spcAft>
                <a:spcPts val="300"/>
              </a:spcAft>
              <a:buClr>
                <a:srgbClr val="F16038"/>
              </a:buClr>
            </a:pPr>
            <a:endParaRPr lang="en-US">
              <a:solidFill>
                <a:srgbClr val="595959"/>
              </a:solidFill>
              <a:ea typeface="Calibri"/>
              <a:cs typeface="Calibri"/>
            </a:endParaRPr>
          </a:p>
          <a:p>
            <a:pPr marL="914400" lvl="2" indent="0">
              <a:lnSpc>
                <a:spcPct val="100000"/>
              </a:lnSpc>
              <a:spcBef>
                <a:spcPts val="300"/>
              </a:spcBef>
              <a:spcAft>
                <a:spcPts val="3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9" name="Picture 8" descr="Print screen of report with new row.">
            <a:extLst>
              <a:ext uri="{FF2B5EF4-FFF2-40B4-BE49-F238E27FC236}">
                <a16:creationId xmlns:a16="http://schemas.microsoft.com/office/drawing/2014/main" id="{23D8AB94-D5D5-C3D8-AA66-CEB8AD92BE10}"/>
              </a:ext>
            </a:extLst>
          </p:cNvPr>
          <p:cNvPicPr>
            <a:picLocks noChangeAspect="1"/>
          </p:cNvPicPr>
          <p:nvPr/>
        </p:nvPicPr>
        <p:blipFill>
          <a:blip r:embed="rId2"/>
          <a:stretch>
            <a:fillRect/>
          </a:stretch>
        </p:blipFill>
        <p:spPr>
          <a:xfrm>
            <a:off x="1028699" y="3429000"/>
            <a:ext cx="9915525" cy="2440086"/>
          </a:xfrm>
          <a:prstGeom prst="rect">
            <a:avLst/>
          </a:prstGeom>
        </p:spPr>
      </p:pic>
    </p:spTree>
    <p:extLst>
      <p:ext uri="{BB962C8B-B14F-4D97-AF65-F5344CB8AC3E}">
        <p14:creationId xmlns:p14="http://schemas.microsoft.com/office/powerpoint/2010/main" val="300113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300"/>
              </a:spcBef>
              <a:spcAft>
                <a:spcPts val="300"/>
              </a:spcAft>
              <a:buClr>
                <a:srgbClr val="F16038"/>
              </a:buClr>
            </a:pPr>
            <a:r>
              <a:rPr lang="en-US">
                <a:solidFill>
                  <a:srgbClr val="595959"/>
                </a:solidFill>
              </a:rPr>
              <a:t>PDM4-131-001 Roster of Students Generating Flexible Attendance Data</a:t>
            </a:r>
            <a:endParaRPr lang="en-US">
              <a:solidFill>
                <a:srgbClr val="595959"/>
              </a:solidFill>
              <a:ea typeface="Calibri"/>
              <a:cs typeface="Calibri"/>
            </a:endParaRPr>
          </a:p>
          <a:p>
            <a:pPr lvl="2">
              <a:lnSpc>
                <a:spcPct val="100000"/>
              </a:lnSpc>
              <a:spcBef>
                <a:spcPts val="300"/>
              </a:spcBef>
              <a:spcAft>
                <a:spcPts val="300"/>
              </a:spcAft>
              <a:buClr>
                <a:srgbClr val="F16038"/>
              </a:buClr>
            </a:pPr>
            <a:r>
              <a:rPr lang="en-US">
                <a:solidFill>
                  <a:srgbClr val="595959"/>
                </a:solidFill>
              </a:rPr>
              <a:t>If Elig </a:t>
            </a:r>
            <a:r>
              <a:rPr lang="en-US" err="1">
                <a:solidFill>
                  <a:srgbClr val="595959"/>
                </a:solidFill>
              </a:rPr>
              <a:t>Eqiv</a:t>
            </a:r>
            <a:r>
              <a:rPr lang="en-US">
                <a:solidFill>
                  <a:srgbClr val="595959"/>
                </a:solidFill>
              </a:rPr>
              <a:t> Days is greater than Days Taught, an ‘*’ will be placed to the right of Elig </a:t>
            </a:r>
            <a:r>
              <a:rPr lang="en-US" err="1">
                <a:solidFill>
                  <a:srgbClr val="595959"/>
                </a:solidFill>
              </a:rPr>
              <a:t>Eqiv</a:t>
            </a:r>
            <a:r>
              <a:rPr lang="en-US">
                <a:solidFill>
                  <a:srgbClr val="595959"/>
                </a:solidFill>
              </a:rPr>
              <a:t> Days.</a:t>
            </a:r>
            <a:endParaRPr lang="en-US">
              <a:solidFill>
                <a:srgbClr val="595959"/>
              </a:solidFill>
              <a:ea typeface="Calibri"/>
              <a:cs typeface="Calibri"/>
            </a:endParaRPr>
          </a:p>
          <a:p>
            <a:pPr lvl="2">
              <a:lnSpc>
                <a:spcPct val="100000"/>
              </a:lnSpc>
              <a:spcBef>
                <a:spcPts val="300"/>
              </a:spcBef>
              <a:spcAft>
                <a:spcPts val="300"/>
              </a:spcAft>
              <a:buClr>
                <a:srgbClr val="F16038"/>
              </a:buClr>
            </a:pPr>
            <a:r>
              <a:rPr lang="en-US">
                <a:solidFill>
                  <a:srgbClr val="595959"/>
                </a:solidFill>
              </a:rPr>
              <a:t>Adding footnote:  ‘Eligible Equivalent Days is greater than Number of Days Taught. LEAs cannot be funded for more than Number of Days Taught in each reporting period.’</a:t>
            </a:r>
            <a:endParaRPr lang="en-US">
              <a:solidFill>
                <a:srgbClr val="595959"/>
              </a:solidFill>
              <a:ea typeface="Calibri"/>
              <a:cs typeface="Calibri"/>
            </a:endParaRPr>
          </a:p>
          <a:p>
            <a:pPr marL="914400" lvl="2" indent="0">
              <a:lnSpc>
                <a:spcPct val="100000"/>
              </a:lnSpc>
              <a:spcBef>
                <a:spcPts val="300"/>
              </a:spcBef>
              <a:spcAft>
                <a:spcPts val="3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Print screen of report showing asterisk.">
            <a:extLst>
              <a:ext uri="{FF2B5EF4-FFF2-40B4-BE49-F238E27FC236}">
                <a16:creationId xmlns:a16="http://schemas.microsoft.com/office/drawing/2014/main" id="{61D92763-6692-1595-03B0-5A32C1FF0CB3}"/>
              </a:ext>
            </a:extLst>
          </p:cNvPr>
          <p:cNvPicPr>
            <a:picLocks noChangeAspect="1"/>
          </p:cNvPicPr>
          <p:nvPr/>
        </p:nvPicPr>
        <p:blipFill>
          <a:blip r:embed="rId2"/>
          <a:stretch>
            <a:fillRect/>
          </a:stretch>
        </p:blipFill>
        <p:spPr>
          <a:xfrm>
            <a:off x="535170" y="2690163"/>
            <a:ext cx="11430000" cy="2522113"/>
          </a:xfrm>
          <a:prstGeom prst="rect">
            <a:avLst/>
          </a:prstGeom>
        </p:spPr>
      </p:pic>
    </p:spTree>
    <p:extLst>
      <p:ext uri="{BB962C8B-B14F-4D97-AF65-F5344CB8AC3E}">
        <p14:creationId xmlns:p14="http://schemas.microsoft.com/office/powerpoint/2010/main" val="228469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AAB1E-611E-2811-A279-AB7CD2CCB6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E38B8A-0174-8193-3DEE-850FA5EBCF21}"/>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469FA154-EE2E-3F34-4C5F-2FAA1D222BE1}"/>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Business Rule 42401-0005</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1-0005 description">
            <a:extLst>
              <a:ext uri="{FF2B5EF4-FFF2-40B4-BE49-F238E27FC236}">
                <a16:creationId xmlns:a16="http://schemas.microsoft.com/office/drawing/2014/main" id="{925ECDDF-0A07-4BE9-0E5B-909DB2187A34}"/>
              </a:ext>
            </a:extLst>
          </p:cNvPr>
          <p:cNvPicPr>
            <a:picLocks noChangeAspect="1"/>
          </p:cNvPicPr>
          <p:nvPr/>
        </p:nvPicPr>
        <p:blipFill>
          <a:blip r:embed="rId2"/>
          <a:stretch>
            <a:fillRect/>
          </a:stretch>
        </p:blipFill>
        <p:spPr>
          <a:xfrm>
            <a:off x="790575" y="2035953"/>
            <a:ext cx="10620375" cy="1481170"/>
          </a:xfrm>
          <a:prstGeom prst="rect">
            <a:avLst/>
          </a:prstGeom>
        </p:spPr>
      </p:pic>
    </p:spTree>
    <p:extLst>
      <p:ext uri="{BB962C8B-B14F-4D97-AF65-F5344CB8AC3E}">
        <p14:creationId xmlns:p14="http://schemas.microsoft.com/office/powerpoint/2010/main" val="2153194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67CA2-A53B-4C9C-8B00-AA4F47ACD4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CB3F00-517B-FC2D-547D-59B279F14E43}"/>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86A6C8C1-C61E-B8BB-FD7C-60602DBE9BED}"/>
              </a:ext>
            </a:extLst>
          </p:cNvPr>
          <p:cNvSpPr txBox="1">
            <a:spLocks/>
          </p:cNvSpPr>
          <p:nvPr/>
        </p:nvSpPr>
        <p:spPr>
          <a:xfrm>
            <a:off x="535170" y="1142839"/>
            <a:ext cx="11275829" cy="58144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Data Validation Rule 42400-0094</a:t>
            </a:r>
            <a:endParaRPr lang="en-US">
              <a:solidFill>
                <a:srgbClr val="0D6CB9"/>
              </a:solidFill>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ea typeface="Calibri"/>
              <a:cs typeface="Calibri"/>
            </a:endParaRPr>
          </a:p>
          <a:p>
            <a:pPr>
              <a:lnSpc>
                <a:spcPct val="100000"/>
              </a:lnSpc>
              <a:spcBef>
                <a:spcPts val="600"/>
              </a:spcBef>
              <a:spcAft>
                <a:spcPts val="600"/>
              </a:spcAft>
              <a:buClr>
                <a:srgbClr val="F16038"/>
              </a:buClr>
            </a:pPr>
            <a:endParaRPr lang="en-US">
              <a:solidFill>
                <a:srgbClr val="595959"/>
              </a:solidFill>
              <a:ea typeface="Calibri"/>
              <a:cs typeface="Calibri"/>
            </a:endParaRPr>
          </a:p>
          <a:p>
            <a:pPr marL="0" indent="0">
              <a:buNone/>
            </a:pPr>
            <a:endParaRPr lang="en-US">
              <a:solidFill>
                <a:srgbClr val="0D6CB9"/>
              </a:solidFill>
              <a:ea typeface="Calibri" panose="020F0502020204030204"/>
              <a:cs typeface="Calibri" panose="020F0502020204030204"/>
            </a:endParaRPr>
          </a:p>
        </p:txBody>
      </p:sp>
      <p:pic>
        <p:nvPicPr>
          <p:cNvPr id="4" name="Picture 3" descr="Visual of rule 42400-0094 description">
            <a:extLst>
              <a:ext uri="{FF2B5EF4-FFF2-40B4-BE49-F238E27FC236}">
                <a16:creationId xmlns:a16="http://schemas.microsoft.com/office/drawing/2014/main" id="{B7DB71D1-F4B4-2FE4-2A3A-F2734CA4562F}"/>
              </a:ext>
            </a:extLst>
          </p:cNvPr>
          <p:cNvPicPr>
            <a:picLocks noChangeAspect="1"/>
          </p:cNvPicPr>
          <p:nvPr/>
        </p:nvPicPr>
        <p:blipFill>
          <a:blip r:embed="rId2"/>
          <a:stretch>
            <a:fillRect/>
          </a:stretch>
        </p:blipFill>
        <p:spPr>
          <a:xfrm>
            <a:off x="704490" y="1871176"/>
            <a:ext cx="11027435" cy="1836064"/>
          </a:xfrm>
          <a:prstGeom prst="rect">
            <a:avLst/>
          </a:prstGeom>
        </p:spPr>
      </p:pic>
    </p:spTree>
    <p:extLst>
      <p:ext uri="{BB962C8B-B14F-4D97-AF65-F5344CB8AC3E}">
        <p14:creationId xmlns:p14="http://schemas.microsoft.com/office/powerpoint/2010/main" val="1333877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67CA2-A53B-4C9C-8B00-AA4F47ACD4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CB3F00-517B-FC2D-547D-59B279F14E43}"/>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86A6C8C1-C61E-B8BB-FD7C-60602DBE9BED}"/>
              </a:ext>
            </a:extLst>
          </p:cNvPr>
          <p:cNvSpPr txBox="1">
            <a:spLocks/>
          </p:cNvSpPr>
          <p:nvPr/>
        </p:nvSpPr>
        <p:spPr>
          <a:xfrm>
            <a:off x="535170" y="1142839"/>
            <a:ext cx="11275829" cy="7106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Data Validation Rule 42400-0095</a:t>
            </a:r>
            <a:endParaRPr lang="en-US">
              <a:solidFill>
                <a:srgbClr val="0D6CB9"/>
              </a:solidFill>
            </a:endParaRPr>
          </a:p>
          <a:p>
            <a:pPr marL="0" indent="0">
              <a:buClr>
                <a:srgbClr val="D8D8D8"/>
              </a:buClr>
              <a:buNone/>
            </a:pPr>
            <a:endParaRPr lang="en-US">
              <a:solidFill>
                <a:srgbClr val="0D6CB9"/>
              </a:solidFill>
              <a:ea typeface="Calibri"/>
              <a:cs typeface="Calibri"/>
            </a:endParaRPr>
          </a:p>
        </p:txBody>
      </p:sp>
      <p:pic>
        <p:nvPicPr>
          <p:cNvPr id="4" name="Picture 3" descr="Visual of rule 42400-0095 description&#10;">
            <a:extLst>
              <a:ext uri="{FF2B5EF4-FFF2-40B4-BE49-F238E27FC236}">
                <a16:creationId xmlns:a16="http://schemas.microsoft.com/office/drawing/2014/main" id="{2C563F49-6308-9E73-51F9-2BFA7EF715A2}"/>
              </a:ext>
            </a:extLst>
          </p:cNvPr>
          <p:cNvPicPr>
            <a:picLocks noChangeAspect="1"/>
          </p:cNvPicPr>
          <p:nvPr/>
        </p:nvPicPr>
        <p:blipFill>
          <a:blip r:embed="rId2"/>
          <a:stretch>
            <a:fillRect/>
          </a:stretch>
        </p:blipFill>
        <p:spPr>
          <a:xfrm>
            <a:off x="819509" y="1864272"/>
            <a:ext cx="10883661" cy="1921758"/>
          </a:xfrm>
          <a:prstGeom prst="rect">
            <a:avLst/>
          </a:prstGeom>
        </p:spPr>
      </p:pic>
    </p:spTree>
    <p:extLst>
      <p:ext uri="{BB962C8B-B14F-4D97-AF65-F5344CB8AC3E}">
        <p14:creationId xmlns:p14="http://schemas.microsoft.com/office/powerpoint/2010/main" val="1807547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a:t>
            </a:r>
            <a:endParaRPr lang="en-US" sz="4000"/>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Issue: Based upon LEAs informing TEA of students being reported with incorrect CTE indicators, the CTE team has confirmed several charter school campuses are having their Regional Program of Study Concentrators (Code 6) and Completers (Code 7) incorrectly reverted to an Explorer (Code E). It is also possible that some students’ data are incorrectly coded as a 6 or 7 and should be an E, based on the physical location of the school.  </a:t>
            </a:r>
          </a:p>
          <a:p>
            <a:pPr>
              <a:lnSpc>
                <a:spcPct val="100000"/>
              </a:lnSpc>
              <a:spcBef>
                <a:spcPts val="600"/>
              </a:spcBef>
              <a:spcAft>
                <a:spcPts val="600"/>
              </a:spcAft>
              <a:buClr>
                <a:srgbClr val="F16038"/>
              </a:buClr>
            </a:pPr>
            <a:r>
              <a:rPr lang="en-US">
                <a:solidFill>
                  <a:srgbClr val="595959"/>
                </a:solidFill>
              </a:rPr>
              <a:t>This may indicate the “ESC Geographic Region” field, used to determine if a campus is in an approved region, is adopting the charter school authorizer/district “ESC Geographic Region” value, instead of the ESC value, for the physical charter campus location.</a:t>
            </a:r>
          </a:p>
        </p:txBody>
      </p:sp>
    </p:spTree>
    <p:extLst>
      <p:ext uri="{BB962C8B-B14F-4D97-AF65-F5344CB8AC3E}">
        <p14:creationId xmlns:p14="http://schemas.microsoft.com/office/powerpoint/2010/main" val="3938024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9239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Solution: Affected Charter LEAs will have a </a:t>
            </a:r>
            <a:r>
              <a:rPr lang="en-US" u="sng">
                <a:solidFill>
                  <a:srgbClr val="595959"/>
                </a:solidFill>
              </a:rPr>
              <a:t>Campus-level Geographic Region</a:t>
            </a:r>
            <a:r>
              <a:rPr lang="en-US">
                <a:solidFill>
                  <a:srgbClr val="595959"/>
                </a:solidFill>
              </a:rPr>
              <a:t> assigned according to the charter campuses physical address.</a:t>
            </a:r>
          </a:p>
          <a:p>
            <a:pPr>
              <a:lnSpc>
                <a:spcPct val="100000"/>
              </a:lnSpc>
              <a:spcBef>
                <a:spcPts val="600"/>
              </a:spcBef>
              <a:spcAft>
                <a:spcPts val="600"/>
              </a:spcAft>
              <a:buClr>
                <a:srgbClr val="F16038"/>
              </a:buClr>
            </a:pPr>
            <a:r>
              <a:rPr lang="en-US">
                <a:solidFill>
                  <a:srgbClr val="595959"/>
                </a:solidFill>
              </a:rPr>
              <a:t>Campus-level Geographic Region will be implemented in a TEA application that will pass ESC region to </a:t>
            </a:r>
            <a:r>
              <a:rPr lang="en-US" err="1">
                <a:solidFill>
                  <a:srgbClr val="595959"/>
                </a:solidFill>
              </a:rPr>
              <a:t>AskTED</a:t>
            </a:r>
            <a:r>
              <a:rPr lang="en-US">
                <a:solidFill>
                  <a:srgbClr val="595959"/>
                </a:solidFill>
              </a:rPr>
              <a:t> using the physical street address located in </a:t>
            </a:r>
            <a:r>
              <a:rPr lang="en-US" err="1">
                <a:solidFill>
                  <a:srgbClr val="595959"/>
                </a:solidFill>
              </a:rPr>
              <a:t>AskTED</a:t>
            </a:r>
            <a:r>
              <a:rPr lang="en-US">
                <a:solidFill>
                  <a:srgbClr val="595959"/>
                </a:solidFill>
              </a:rPr>
              <a:t> for the charter campuses.</a:t>
            </a:r>
          </a:p>
          <a:p>
            <a:pPr>
              <a:lnSpc>
                <a:spcPct val="100000"/>
              </a:lnSpc>
              <a:spcBef>
                <a:spcPts val="600"/>
              </a:spcBef>
              <a:spcAft>
                <a:spcPts val="600"/>
              </a:spcAft>
              <a:buClr>
                <a:srgbClr val="F16038"/>
              </a:buClr>
            </a:pPr>
            <a:r>
              <a:rPr lang="en-US">
                <a:solidFill>
                  <a:srgbClr val="595959"/>
                </a:solidFill>
              </a:rPr>
              <a:t>The new Campus-level Geographic Region will not be visible to the LEA; however, it will be used when TEA processes the auto-calculated CTE indicators after the PEIMS Summer First Submission, PEIMS Summer Resubmission, PEIMS Extended Year First Submission and PEIMS Extended Year Resubmission.</a:t>
            </a:r>
          </a:p>
          <a:p>
            <a:pPr lvl="1">
              <a:lnSpc>
                <a:spcPct val="100000"/>
              </a:lnSpc>
              <a:spcBef>
                <a:spcPts val="600"/>
              </a:spcBef>
              <a:spcAft>
                <a:spcPts val="600"/>
              </a:spcAft>
              <a:buClr>
                <a:srgbClr val="F16038"/>
              </a:buClr>
            </a:pPr>
            <a:endParaRPr lang="en-US">
              <a:solidFill>
                <a:srgbClr val="595959"/>
              </a:solidFill>
            </a:endParaRPr>
          </a:p>
        </p:txBody>
      </p:sp>
    </p:spTree>
    <p:extLst>
      <p:ext uri="{BB962C8B-B14F-4D97-AF65-F5344CB8AC3E}">
        <p14:creationId xmlns:p14="http://schemas.microsoft.com/office/powerpoint/2010/main" val="3913170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0126-0266-A24C-1FB9-1B32F30868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9AA1-CFE4-30E8-11C5-2BE5E5CC9749}"/>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88E7F944-872A-5E00-D39F-3BEBE1AE3D13}"/>
              </a:ext>
            </a:extLst>
          </p:cNvPr>
          <p:cNvGraphicFramePr>
            <a:graphicFrameLocks noGrp="1"/>
          </p:cNvGraphicFramePr>
          <p:nvPr>
            <p:extLst>
              <p:ext uri="{D42A27DB-BD31-4B8C-83A1-F6EECF244321}">
                <p14:modId xmlns:p14="http://schemas.microsoft.com/office/powerpoint/2010/main" val="20250395"/>
              </p:ext>
            </p:extLst>
          </p:nvPr>
        </p:nvGraphicFramePr>
        <p:xfrm>
          <a:off x="632178" y="1306688"/>
          <a:ext cx="10950222" cy="414528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PEIMS Extended Year Submission (Submission 4)</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000" b="0" i="0" kern="1200">
                          <a:solidFill>
                            <a:srgbClr val="242424"/>
                          </a:solidFill>
                          <a:effectLst/>
                          <a:latin typeface="+mn-lt"/>
                          <a:ea typeface="+mn-ea"/>
                          <a:cs typeface="+mn-cs"/>
                        </a:rPr>
                        <a:t>TSDS PEIMS ready to load data to eDM</a:t>
                      </a:r>
                    </a:p>
                  </a:txBody>
                  <a:tcPr marL="76200" marR="7620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000" b="0" i="0" kern="1200">
                          <a:solidFill>
                            <a:srgbClr val="242424"/>
                          </a:solidFill>
                          <a:effectLst/>
                          <a:latin typeface="+mn-lt"/>
                          <a:ea typeface="+mn-ea"/>
                          <a:cs typeface="+mn-cs"/>
                        </a:rPr>
                        <a:t>August 7, 2023</a:t>
                      </a:r>
                    </a:p>
                  </a:txBody>
                  <a:tcPr marL="76200" marR="76200"/>
                </a:tc>
                <a:extLst>
                  <a:ext uri="{0D108BD9-81ED-4DB2-BD59-A6C34878D82A}">
                    <a16:rowId xmlns:a16="http://schemas.microsoft.com/office/drawing/2014/main" val="2907254342"/>
                  </a:ext>
                </a:extLst>
              </a:tr>
              <a:tr h="370840">
                <a:tc>
                  <a:txBody>
                    <a:bodyPr/>
                    <a:lstStyle/>
                    <a:p>
                      <a:pPr fontAlgn="t"/>
                      <a:r>
                        <a:rPr lang="en-US" sz="2000">
                          <a:solidFill>
                            <a:srgbClr val="242424"/>
                          </a:solidFill>
                          <a:effectLst/>
                          <a:latin typeface="+mn-lt"/>
                        </a:rPr>
                        <a:t>PEIMS Extended Year Submission ready for users to promote data</a:t>
                      </a:r>
                    </a:p>
                  </a:txBody>
                  <a:tcPr marL="76200" marR="76200"/>
                </a:tc>
                <a:tc>
                  <a:txBody>
                    <a:bodyPr/>
                    <a:lstStyle/>
                    <a:p>
                      <a:pPr fontAlgn="t"/>
                      <a:r>
                        <a:rPr lang="en-US" sz="2000">
                          <a:solidFill>
                            <a:srgbClr val="242424"/>
                          </a:solidFill>
                          <a:effectLst/>
                          <a:latin typeface="+mn-lt"/>
                        </a:rPr>
                        <a:t>March 25, 2024</a:t>
                      </a:r>
                    </a:p>
                  </a:txBody>
                  <a:tcPr marL="76200" marR="76200"/>
                </a:tc>
                <a:extLst>
                  <a:ext uri="{0D108BD9-81ED-4DB2-BD59-A6C34878D82A}">
                    <a16:rowId xmlns:a16="http://schemas.microsoft.com/office/drawing/2014/main" val="4075560472"/>
                  </a:ext>
                </a:extLst>
              </a:tr>
              <a:tr h="370840">
                <a:tc>
                  <a:txBody>
                    <a:bodyPr/>
                    <a:lstStyle/>
                    <a:p>
                      <a:pPr fontAlgn="t"/>
                      <a:r>
                        <a:rPr lang="en-US" sz="2000">
                          <a:solidFill>
                            <a:srgbClr val="242424"/>
                          </a:solidFill>
                          <a:effectLst/>
                          <a:latin typeface="+mn-lt"/>
                        </a:rPr>
                        <a:t>TSDS PEIMS Extended Year ready for users to complete, approve, and accept submissions</a:t>
                      </a:r>
                    </a:p>
                  </a:txBody>
                  <a:tcPr marL="76200" marR="76200"/>
                </a:tc>
                <a:tc>
                  <a:txBody>
                    <a:bodyPr/>
                    <a:lstStyle/>
                    <a:p>
                      <a:pPr fontAlgn="t"/>
                      <a:r>
                        <a:rPr lang="en-US" sz="2000">
                          <a:solidFill>
                            <a:srgbClr val="242424"/>
                          </a:solidFill>
                          <a:effectLst/>
                          <a:latin typeface="+mn-lt"/>
                        </a:rPr>
                        <a:t>July 29, 2024</a:t>
                      </a:r>
                    </a:p>
                  </a:txBody>
                  <a:tcPr marL="76200" marR="76200"/>
                </a:tc>
                <a:extLst>
                  <a:ext uri="{0D108BD9-81ED-4DB2-BD59-A6C34878D82A}">
                    <a16:rowId xmlns:a16="http://schemas.microsoft.com/office/drawing/2014/main" val="1307355544"/>
                  </a:ext>
                </a:extLst>
              </a:tr>
              <a:tr h="370840">
                <a:tc>
                  <a:txBody>
                    <a:bodyPr/>
                    <a:lstStyle/>
                    <a:p>
                      <a:pPr fontAlgn="t"/>
                      <a:r>
                        <a:rPr lang="en-US" sz="2000">
                          <a:solidFill>
                            <a:srgbClr val="242424"/>
                          </a:solidFill>
                          <a:effectLst/>
                          <a:latin typeface="+mn-lt"/>
                        </a:rPr>
                        <a:t>Requests to retire Unique IDs due at TEA for PEIMS Extended Year First Submission</a:t>
                      </a:r>
                    </a:p>
                  </a:txBody>
                  <a:tcPr marL="76200" marR="76200"/>
                </a:tc>
                <a:tc>
                  <a:txBody>
                    <a:bodyPr/>
                    <a:lstStyle/>
                    <a:p>
                      <a:pPr fontAlgn="t"/>
                      <a:r>
                        <a:rPr lang="en-US" sz="2000">
                          <a:solidFill>
                            <a:srgbClr val="242424"/>
                          </a:solidFill>
                          <a:effectLst/>
                          <a:latin typeface="+mn-lt"/>
                        </a:rPr>
                        <a:t>August 23, 2024</a:t>
                      </a:r>
                    </a:p>
                  </a:txBody>
                  <a:tcPr marL="76200" marR="76200"/>
                </a:tc>
                <a:extLst>
                  <a:ext uri="{0D108BD9-81ED-4DB2-BD59-A6C34878D82A}">
                    <a16:rowId xmlns:a16="http://schemas.microsoft.com/office/drawing/2014/main" val="4201605557"/>
                  </a:ext>
                </a:extLst>
              </a:tr>
              <a:tr h="370840">
                <a:tc>
                  <a:txBody>
                    <a:bodyPr/>
                    <a:lstStyle/>
                    <a:p>
                      <a:pPr fontAlgn="t"/>
                      <a:r>
                        <a:rPr lang="en-US" sz="2000" b="0">
                          <a:solidFill>
                            <a:srgbClr val="242424"/>
                          </a:solidFill>
                          <a:effectLst/>
                          <a:latin typeface="+mn-lt"/>
                        </a:rPr>
                        <a:t>PEIMS Extended Year First Submission due date for LEAs</a:t>
                      </a:r>
                    </a:p>
                  </a:txBody>
                  <a:tcPr marL="76200" marR="76200"/>
                </a:tc>
                <a:tc>
                  <a:txBody>
                    <a:bodyPr/>
                    <a:lstStyle/>
                    <a:p>
                      <a:pPr fontAlgn="t"/>
                      <a:r>
                        <a:rPr lang="en-US" sz="2000">
                          <a:solidFill>
                            <a:srgbClr val="242424"/>
                          </a:solidFill>
                          <a:effectLst/>
                          <a:latin typeface="+mn-lt"/>
                        </a:rPr>
                        <a:t>August 29, 2024</a:t>
                      </a:r>
                    </a:p>
                  </a:txBody>
                  <a:tcPr marL="76200" marR="76200"/>
                </a:tc>
                <a:extLst>
                  <a:ext uri="{0D108BD9-81ED-4DB2-BD59-A6C34878D82A}">
                    <a16:rowId xmlns:a16="http://schemas.microsoft.com/office/drawing/2014/main" val="1882897518"/>
                  </a:ext>
                </a:extLst>
              </a:tr>
              <a:tr h="370840">
                <a:tc>
                  <a:txBody>
                    <a:bodyPr/>
                    <a:lstStyle/>
                    <a:p>
                      <a:pPr fontAlgn="t"/>
                      <a:r>
                        <a:rPr lang="en-US" sz="2000">
                          <a:solidFill>
                            <a:srgbClr val="242424"/>
                          </a:solidFill>
                          <a:effectLst/>
                          <a:latin typeface="+mn-lt"/>
                        </a:rPr>
                        <a:t>Requests to retire Unique IDs due at TEA for PEIMS Extended Year Resubmission</a:t>
                      </a:r>
                    </a:p>
                  </a:txBody>
                  <a:tcPr marL="76200" marR="76200"/>
                </a:tc>
                <a:tc>
                  <a:txBody>
                    <a:bodyPr/>
                    <a:lstStyle/>
                    <a:p>
                      <a:pPr fontAlgn="t"/>
                      <a:r>
                        <a:rPr lang="en-US" sz="2000">
                          <a:solidFill>
                            <a:srgbClr val="242424"/>
                          </a:solidFill>
                          <a:effectLst/>
                          <a:latin typeface="+mn-lt"/>
                        </a:rPr>
                        <a:t>September 13, 2024</a:t>
                      </a:r>
                    </a:p>
                  </a:txBody>
                  <a:tcPr marL="76200" marR="76200"/>
                </a:tc>
                <a:extLst>
                  <a:ext uri="{0D108BD9-81ED-4DB2-BD59-A6C34878D82A}">
                    <a16:rowId xmlns:a16="http://schemas.microsoft.com/office/drawing/2014/main" val="1251886356"/>
                  </a:ext>
                </a:extLst>
              </a:tr>
              <a:tr h="370840">
                <a:tc>
                  <a:txBody>
                    <a:bodyPr/>
                    <a:lstStyle/>
                    <a:p>
                      <a:pPr fontAlgn="t"/>
                      <a:r>
                        <a:rPr lang="en-US" sz="2000" b="0">
                          <a:solidFill>
                            <a:srgbClr val="242424"/>
                          </a:solidFill>
                          <a:effectLst/>
                          <a:latin typeface="+mn-lt"/>
                        </a:rPr>
                        <a:t>PEIMS Extended Year Resubmission due date for LEAs</a:t>
                      </a:r>
                    </a:p>
                  </a:txBody>
                  <a:tcPr marL="76200" marR="76200"/>
                </a:tc>
                <a:tc>
                  <a:txBody>
                    <a:bodyPr/>
                    <a:lstStyle/>
                    <a:p>
                      <a:pPr fontAlgn="t"/>
                      <a:r>
                        <a:rPr lang="en-US" sz="2000">
                          <a:solidFill>
                            <a:srgbClr val="242424"/>
                          </a:solidFill>
                          <a:effectLst/>
                          <a:latin typeface="+mn-lt"/>
                        </a:rPr>
                        <a:t>September 19, 2024</a:t>
                      </a:r>
                    </a:p>
                  </a:txBody>
                  <a:tcPr marL="76200" marR="76200"/>
                </a:tc>
                <a:extLst>
                  <a:ext uri="{0D108BD9-81ED-4DB2-BD59-A6C34878D82A}">
                    <a16:rowId xmlns:a16="http://schemas.microsoft.com/office/drawing/2014/main" val="3749850416"/>
                  </a:ext>
                </a:extLst>
              </a:tr>
            </a:tbl>
          </a:graphicData>
        </a:graphic>
      </p:graphicFrame>
    </p:spTree>
    <p:extLst>
      <p:ext uri="{BB962C8B-B14F-4D97-AF65-F5344CB8AC3E}">
        <p14:creationId xmlns:p14="http://schemas.microsoft.com/office/powerpoint/2010/main" val="2511835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EXTENDED YEAR</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83212" cy="5009897"/>
          </a:xfrm>
        </p:spPr>
        <p:txBody>
          <a:bodyPr lIns="91440" tIns="45720" rIns="91440" bIns="45720" anchor="t"/>
          <a:lstStyle/>
          <a:p>
            <a:pPr>
              <a:lnSpc>
                <a:spcPct val="100000"/>
              </a:lnSpc>
              <a:spcBef>
                <a:spcPts val="400"/>
              </a:spcBef>
            </a:pPr>
            <a:r>
              <a:rPr lang="en-US" sz="1600" b="1">
                <a:ea typeface="+mn-lt"/>
                <a:cs typeface="+mn-lt"/>
              </a:rPr>
              <a:t>PROGRAM AREA</a:t>
            </a:r>
            <a:endParaRPr lang="en-US" sz="700">
              <a:cs typeface="Calibri"/>
            </a:endParaRPr>
          </a:p>
          <a:p>
            <a:pPr>
              <a:lnSpc>
                <a:spcPct val="100000"/>
              </a:lnSpc>
              <a:spcBef>
                <a:spcPts val="400"/>
              </a:spcBef>
            </a:pPr>
            <a:r>
              <a:rPr lang="en-US" sz="1600" b="1">
                <a:ea typeface="+mn-lt"/>
                <a:cs typeface="+mn-lt"/>
              </a:rPr>
              <a:t>2023-2024 SCHOOL YEAR</a:t>
            </a:r>
          </a:p>
          <a:p>
            <a:pPr lvl="1">
              <a:lnSpc>
                <a:spcPct val="100000"/>
              </a:lnSpc>
              <a:spcBef>
                <a:spcPts val="400"/>
              </a:spcBef>
            </a:pPr>
            <a:r>
              <a:rPr lang="en-US" sz="1400">
                <a:ea typeface="+mn-lt"/>
                <a:cs typeface="+mn-lt"/>
              </a:rPr>
              <a:t>Submission Updates</a:t>
            </a:r>
          </a:p>
          <a:p>
            <a:pPr lvl="1">
              <a:lnSpc>
                <a:spcPct val="100000"/>
              </a:lnSpc>
              <a:spcBef>
                <a:spcPts val="400"/>
              </a:spcBef>
            </a:pPr>
            <a:r>
              <a:rPr lang="en-US" sz="1400">
                <a:ea typeface="+mn-lt"/>
                <a:cs typeface="+mn-lt"/>
              </a:rPr>
              <a:t>Code Table Updates</a:t>
            </a:r>
          </a:p>
          <a:p>
            <a:pPr lvl="1">
              <a:lnSpc>
                <a:spcPct val="100000"/>
              </a:lnSpc>
              <a:spcBef>
                <a:spcPts val="400"/>
              </a:spcBef>
            </a:pPr>
            <a:r>
              <a:rPr lang="en-US" sz="1400">
                <a:ea typeface="+mn-lt"/>
                <a:cs typeface="+mn-lt"/>
              </a:rPr>
              <a:t>Report Updates</a:t>
            </a:r>
          </a:p>
          <a:p>
            <a:pPr lvl="1">
              <a:lnSpc>
                <a:spcPct val="100000"/>
              </a:lnSpc>
              <a:spcBef>
                <a:spcPts val="400"/>
              </a:spcBef>
            </a:pPr>
            <a:r>
              <a:rPr lang="en-US" sz="1400">
                <a:ea typeface="+mn-lt"/>
                <a:cs typeface="+mn-lt"/>
              </a:rPr>
              <a:t>Business Rule Updates</a:t>
            </a:r>
          </a:p>
          <a:p>
            <a:pPr lvl="1">
              <a:lnSpc>
                <a:spcPct val="100000"/>
              </a:lnSpc>
              <a:spcBef>
                <a:spcPts val="400"/>
              </a:spcBef>
            </a:pPr>
            <a:r>
              <a:rPr lang="en-US" sz="1400">
                <a:ea typeface="+mn-lt"/>
                <a:cs typeface="+mn-lt"/>
              </a:rPr>
              <a:t>Timeline</a:t>
            </a:r>
          </a:p>
          <a:p>
            <a:pPr>
              <a:lnSpc>
                <a:spcPct val="100000"/>
              </a:lnSpc>
              <a:spcBef>
                <a:spcPts val="400"/>
              </a:spcBef>
            </a:pPr>
            <a:r>
              <a:rPr lang="en-US" sz="1600" b="1">
                <a:ea typeface="+mn-lt"/>
                <a:cs typeface="+mn-lt"/>
              </a:rPr>
              <a:t>2024-2025 SCHOOL YEAR</a:t>
            </a:r>
          </a:p>
          <a:p>
            <a:pPr lvl="1">
              <a:lnSpc>
                <a:spcPct val="100000"/>
              </a:lnSpc>
              <a:spcBef>
                <a:spcPts val="400"/>
              </a:spcBef>
            </a:pPr>
            <a:r>
              <a:rPr lang="en-US" sz="1400">
                <a:ea typeface="+mn-lt"/>
                <a:cs typeface="+mn-lt"/>
              </a:rPr>
              <a:t>Application Updates</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Business Rule Updates</a:t>
            </a:r>
          </a:p>
          <a:p>
            <a:pPr lvl="1">
              <a:lnSpc>
                <a:spcPct val="100000"/>
              </a:lnSpc>
              <a:spcBef>
                <a:spcPts val="400"/>
              </a:spcBef>
            </a:pPr>
            <a:r>
              <a:rPr lang="en-US" sz="1400">
                <a:ea typeface="+mn-lt"/>
                <a:cs typeface="+mn-lt"/>
              </a:rPr>
              <a:t>TSDS Upgrade Project Updates</a:t>
            </a:r>
          </a:p>
          <a:p>
            <a:pPr>
              <a:lnSpc>
                <a:spcPct val="100000"/>
              </a:lnSpc>
              <a:spcBef>
                <a:spcPts val="400"/>
              </a:spcBef>
            </a:pPr>
            <a:r>
              <a:rPr lang="en-US" sz="1600" b="1">
                <a:ea typeface="+mn-lt"/>
                <a:cs typeface="+mn-lt"/>
              </a:rPr>
              <a:t>CLOSEOUT</a:t>
            </a:r>
            <a:endParaRPr lang="en-US" sz="700">
              <a:cs typeface="Calibri"/>
            </a:endParaRPr>
          </a:p>
          <a:p>
            <a:pPr lvl="1">
              <a:lnSpc>
                <a:spcPct val="100000"/>
              </a:lnSpc>
              <a:spcBef>
                <a:spcPts val="400"/>
              </a:spcBef>
            </a:pPr>
            <a:r>
              <a:rPr lang="en-US" sz="1400">
                <a:ea typeface="+mn-lt"/>
                <a:cs typeface="+mn-lt"/>
              </a:rPr>
              <a:t>Timeline</a:t>
            </a:r>
          </a:p>
          <a:p>
            <a:pPr lvl="1">
              <a:lnSpc>
                <a:spcPct val="100000"/>
              </a:lnSpc>
              <a:spcBef>
                <a:spcPts val="400"/>
              </a:spcBef>
            </a:pPr>
            <a:r>
              <a:rPr lang="en-US" sz="1400">
                <a:ea typeface="+mn-lt"/>
                <a:cs typeface="+mn-lt"/>
              </a:rPr>
              <a:t>Technical Resources</a:t>
            </a:r>
          </a:p>
          <a:p>
            <a:pPr lvl="1">
              <a:lnSpc>
                <a:spcPct val="100000"/>
              </a:lnSpc>
              <a:spcBef>
                <a:spcPts val="400"/>
              </a:spcBef>
            </a:pPr>
            <a:r>
              <a:rPr lang="en-US" sz="1400">
                <a:ea typeface="+mn-lt"/>
                <a:cs typeface="+mn-lt"/>
              </a:rPr>
              <a:t>Questions</a:t>
            </a:r>
            <a:endParaRPr lang="en-US" sz="12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051110" y="2203793"/>
            <a:ext cx="5794311" cy="1754326"/>
          </a:xfrm>
          <a:prstGeom prst="rect">
            <a:avLst/>
          </a:prstGeom>
          <a:noFill/>
        </p:spPr>
        <p:txBody>
          <a:bodyPr wrap="square">
            <a:spAutoFit/>
          </a:bodyPr>
          <a:lstStyle/>
          <a:p>
            <a:pPr marL="0" indent="0" algn="ctr">
              <a:buNone/>
            </a:pPr>
            <a:r>
              <a:rPr lang="en-US" sz="5400">
                <a:solidFill>
                  <a:srgbClr val="FFFFFF"/>
                </a:solidFill>
              </a:rPr>
              <a:t>2024-2025</a:t>
            </a:r>
          </a:p>
          <a:p>
            <a:pPr marL="0" indent="0" algn="ctr">
              <a:buNone/>
            </a:pPr>
            <a:r>
              <a:rPr lang="en-US" sz="5400">
                <a:solidFill>
                  <a:srgbClr val="FFFFFF"/>
                </a:solidFill>
              </a:rPr>
              <a:t>SCHOOL YEAR</a:t>
            </a:r>
          </a:p>
        </p:txBody>
      </p:sp>
    </p:spTree>
    <p:extLst>
      <p:ext uri="{BB962C8B-B14F-4D97-AF65-F5344CB8AC3E}">
        <p14:creationId xmlns:p14="http://schemas.microsoft.com/office/powerpoint/2010/main" val="3422244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772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application updates:</a:t>
            </a:r>
          </a:p>
          <a:p>
            <a:pPr lvl="1">
              <a:buClr>
                <a:srgbClr val="F16038"/>
              </a:buClr>
            </a:pPr>
            <a:r>
              <a:rPr lang="en-US">
                <a:solidFill>
                  <a:srgbClr val="595959"/>
                </a:solidFill>
              </a:rPr>
              <a:t>Descriptor table</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ReportingPeriodExt</a:t>
            </a:r>
            <a:r>
              <a:rPr lang="en-US">
                <a:solidFill>
                  <a:srgbClr val="595959"/>
                </a:solidFill>
              </a:rPr>
              <a:t> (TX) entity</a:t>
            </a:r>
          </a:p>
          <a:p>
            <a:pPr lvl="1">
              <a:buClr>
                <a:srgbClr val="F16038"/>
              </a:buClr>
            </a:pPr>
            <a:r>
              <a:rPr lang="en-US" err="1">
                <a:solidFill>
                  <a:srgbClr val="595959"/>
                </a:solidFill>
              </a:rPr>
              <a:t>CalendarDate</a:t>
            </a:r>
            <a:r>
              <a:rPr lang="en-US">
                <a:solidFill>
                  <a:srgbClr val="595959"/>
                </a:solidFill>
              </a:rPr>
              <a:t> (reference) data element</a:t>
            </a:r>
          </a:p>
          <a:p>
            <a:pPr lvl="2">
              <a:buClr>
                <a:srgbClr val="F16038"/>
              </a:buClr>
            </a:pPr>
            <a:r>
              <a:rPr lang="en-US" i="1">
                <a:solidFill>
                  <a:schemeClr val="bg2">
                    <a:lumMod val="50000"/>
                  </a:schemeClr>
                </a:solidFill>
              </a:rPr>
              <a:t>may have multiple instances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Visual of ReportingPeriodExt Entity">
            <a:extLst>
              <a:ext uri="{FF2B5EF4-FFF2-40B4-BE49-F238E27FC236}">
                <a16:creationId xmlns:a16="http://schemas.microsoft.com/office/drawing/2014/main" id="{5D81D8C7-FD86-0456-183E-88B2A4520751}"/>
              </a:ext>
            </a:extLst>
          </p:cNvPr>
          <p:cNvPicPr>
            <a:picLocks noChangeAspect="1"/>
          </p:cNvPicPr>
          <p:nvPr/>
        </p:nvPicPr>
        <p:blipFill>
          <a:blip r:embed="rId2"/>
          <a:stretch>
            <a:fillRect/>
          </a:stretch>
        </p:blipFill>
        <p:spPr>
          <a:xfrm>
            <a:off x="663346" y="2638042"/>
            <a:ext cx="11019475" cy="1889924"/>
          </a:xfrm>
          <a:prstGeom prst="rect">
            <a:avLst/>
          </a:prstGeom>
        </p:spPr>
      </p:pic>
    </p:spTree>
    <p:extLst>
      <p:ext uri="{BB962C8B-B14F-4D97-AF65-F5344CB8AC3E}">
        <p14:creationId xmlns:p14="http://schemas.microsoft.com/office/powerpoint/2010/main" val="4117805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Rules 10020-0051, 10020-0052:</a:t>
            </a:r>
          </a:p>
          <a:p>
            <a:pPr lvl="1">
              <a:buClr>
                <a:srgbClr val="F16038"/>
              </a:buClr>
            </a:pPr>
            <a:endParaRPr lang="en-US">
              <a:solidFill>
                <a:schemeClr val="bg2">
                  <a:lumMod val="50000"/>
                </a:schemeClr>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10020-0051 and 10020-0052 description&#10;">
            <a:extLst>
              <a:ext uri="{FF2B5EF4-FFF2-40B4-BE49-F238E27FC236}">
                <a16:creationId xmlns:a16="http://schemas.microsoft.com/office/drawing/2014/main" id="{91662E09-9047-5354-8500-A164BD27BF40}"/>
              </a:ext>
            </a:extLst>
          </p:cNvPr>
          <p:cNvPicPr>
            <a:picLocks noChangeAspect="1"/>
          </p:cNvPicPr>
          <p:nvPr/>
        </p:nvPicPr>
        <p:blipFill>
          <a:blip r:embed="rId2"/>
          <a:stretch>
            <a:fillRect/>
          </a:stretch>
        </p:blipFill>
        <p:spPr>
          <a:xfrm>
            <a:off x="742894" y="2006194"/>
            <a:ext cx="10427970" cy="2276475"/>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 </a:t>
            </a:r>
            <a:r>
              <a:rPr lang="en-US">
                <a:solidFill>
                  <a:schemeClr val="bg2">
                    <a:lumMod val="50000"/>
                  </a:schemeClr>
                </a:solidFill>
              </a:rPr>
              <a:t>42401-0005:</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1-0005 description&#10;">
            <a:extLst>
              <a:ext uri="{FF2B5EF4-FFF2-40B4-BE49-F238E27FC236}">
                <a16:creationId xmlns:a16="http://schemas.microsoft.com/office/drawing/2014/main" id="{6836B3A9-6B22-02AA-3F6B-E8F35A58042D}"/>
              </a:ext>
            </a:extLst>
          </p:cNvPr>
          <p:cNvPicPr>
            <a:picLocks noChangeAspect="1"/>
          </p:cNvPicPr>
          <p:nvPr/>
        </p:nvPicPr>
        <p:blipFill>
          <a:blip r:embed="rId2"/>
          <a:stretch>
            <a:fillRect/>
          </a:stretch>
        </p:blipFill>
        <p:spPr>
          <a:xfrm>
            <a:off x="947738" y="2200275"/>
            <a:ext cx="10420350" cy="2305050"/>
          </a:xfrm>
          <a:prstGeom prst="rect">
            <a:avLst/>
          </a:prstGeom>
        </p:spPr>
      </p:pic>
    </p:spTree>
    <p:extLst>
      <p:ext uri="{BB962C8B-B14F-4D97-AF65-F5344CB8AC3E}">
        <p14:creationId xmlns:p14="http://schemas.microsoft.com/office/powerpoint/2010/main" val="1055325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 </a:t>
            </a:r>
            <a:r>
              <a:rPr lang="en-US">
                <a:solidFill>
                  <a:schemeClr val="bg2">
                    <a:lumMod val="50000"/>
                  </a:schemeClr>
                </a:solidFill>
              </a:rPr>
              <a:t>43415-0056:</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3415-0006 description&#10;">
            <a:extLst>
              <a:ext uri="{FF2B5EF4-FFF2-40B4-BE49-F238E27FC236}">
                <a16:creationId xmlns:a16="http://schemas.microsoft.com/office/drawing/2014/main" id="{E1B11BB3-B225-4B86-2BE5-AF607FD79090}"/>
              </a:ext>
            </a:extLst>
          </p:cNvPr>
          <p:cNvPicPr>
            <a:picLocks noChangeAspect="1"/>
          </p:cNvPicPr>
          <p:nvPr/>
        </p:nvPicPr>
        <p:blipFill>
          <a:blip r:embed="rId2"/>
          <a:stretch>
            <a:fillRect/>
          </a:stretch>
        </p:blipFill>
        <p:spPr>
          <a:xfrm>
            <a:off x="769361" y="2211388"/>
            <a:ext cx="10826461" cy="1800225"/>
          </a:xfrm>
          <a:prstGeom prst="rect">
            <a:avLst/>
          </a:prstGeom>
        </p:spPr>
      </p:pic>
    </p:spTree>
    <p:extLst>
      <p:ext uri="{BB962C8B-B14F-4D97-AF65-F5344CB8AC3E}">
        <p14:creationId xmlns:p14="http://schemas.microsoft.com/office/powerpoint/2010/main" val="1321127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Validation Rule </a:t>
            </a:r>
            <a:r>
              <a:rPr lang="en-US">
                <a:solidFill>
                  <a:schemeClr val="bg2">
                    <a:lumMod val="50000"/>
                  </a:schemeClr>
                </a:solidFill>
              </a:rPr>
              <a:t>42500-0051:</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2500-0051 description&#10;">
            <a:extLst>
              <a:ext uri="{FF2B5EF4-FFF2-40B4-BE49-F238E27FC236}">
                <a16:creationId xmlns:a16="http://schemas.microsoft.com/office/drawing/2014/main" id="{7851D613-1EDA-D044-67E2-BC109F6C2246}"/>
              </a:ext>
            </a:extLst>
          </p:cNvPr>
          <p:cNvPicPr>
            <a:picLocks noChangeAspect="1"/>
          </p:cNvPicPr>
          <p:nvPr/>
        </p:nvPicPr>
        <p:blipFill>
          <a:blip r:embed="rId2"/>
          <a:stretch>
            <a:fillRect/>
          </a:stretch>
        </p:blipFill>
        <p:spPr>
          <a:xfrm>
            <a:off x="729932" y="2205672"/>
            <a:ext cx="10457815" cy="1948815"/>
          </a:xfrm>
          <a:prstGeom prst="rect">
            <a:avLst/>
          </a:prstGeom>
        </p:spPr>
      </p:pic>
    </p:spTree>
    <p:extLst>
      <p:ext uri="{BB962C8B-B14F-4D97-AF65-F5344CB8AC3E}">
        <p14:creationId xmlns:p14="http://schemas.microsoft.com/office/powerpoint/2010/main" val="2912063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a:t>
            </a:r>
            <a:endParaRPr lang="en-US" sz="4000"/>
          </a:p>
        </p:txBody>
      </p:sp>
      <p:sp>
        <p:nvSpPr>
          <p:cNvPr id="4" name="Content Placeholder 3">
            <a:extLst>
              <a:ext uri="{FF2B5EF4-FFF2-40B4-BE49-F238E27FC236}">
                <a16:creationId xmlns:a16="http://schemas.microsoft.com/office/drawing/2014/main" id="{DB907F20-2A95-3DD0-4E14-B0020CF96B85}"/>
              </a:ext>
            </a:extLst>
          </p:cNvPr>
          <p:cNvSpPr>
            <a:spLocks noGrp="1"/>
          </p:cNvSpPr>
          <p:nvPr>
            <p:ph idx="1"/>
          </p:nvPr>
        </p:nvSpPr>
        <p:spPr>
          <a:xfrm>
            <a:off x="712380" y="912269"/>
            <a:ext cx="10623762" cy="4934720"/>
          </a:xfrm>
        </p:spPr>
        <p:txBody>
          <a:bodyPr/>
          <a:lstStyle/>
          <a:p>
            <a:r>
              <a:rPr lang="en-US" b="1">
                <a:solidFill>
                  <a:schemeClr val="tx1">
                    <a:lumMod val="65000"/>
                    <a:lumOff val="35000"/>
                  </a:schemeClr>
                </a:solidFill>
              </a:rPr>
              <a:t>Data Element Name Changes:</a:t>
            </a: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extLst>
              <p:ext uri="{D42A27DB-BD31-4B8C-83A1-F6EECF244321}">
                <p14:modId xmlns:p14="http://schemas.microsoft.com/office/powerpoint/2010/main" val="1610360108"/>
              </p:ext>
            </p:extLst>
          </p:nvPr>
        </p:nvGraphicFramePr>
        <p:xfrm>
          <a:off x="1099836" y="1495651"/>
          <a:ext cx="9848850" cy="4450080"/>
        </p:xfrm>
        <a:graphic>
          <a:graphicData uri="http://schemas.openxmlformats.org/drawingml/2006/table">
            <a:tbl>
              <a:tblPr firstRow="1" bandRow="1">
                <a:tableStyleId>{5C22544A-7EE6-4342-B048-85BDC9FD1C3A}</a:tableStyleId>
              </a:tblPr>
              <a:tblGrid>
                <a:gridCol w="2423158">
                  <a:extLst>
                    <a:ext uri="{9D8B030D-6E8A-4147-A177-3AD203B41FA5}">
                      <a16:colId xmlns:a16="http://schemas.microsoft.com/office/drawing/2014/main" val="4164300634"/>
                    </a:ext>
                  </a:extLst>
                </a:gridCol>
                <a:gridCol w="4142742">
                  <a:extLst>
                    <a:ext uri="{9D8B030D-6E8A-4147-A177-3AD203B41FA5}">
                      <a16:colId xmlns:a16="http://schemas.microsoft.com/office/drawing/2014/main" val="309057972"/>
                    </a:ext>
                  </a:extLst>
                </a:gridCol>
                <a:gridCol w="3282950">
                  <a:extLst>
                    <a:ext uri="{9D8B030D-6E8A-4147-A177-3AD203B41FA5}">
                      <a16:colId xmlns:a16="http://schemas.microsoft.com/office/drawing/2014/main" val="728772616"/>
                    </a:ext>
                  </a:extLst>
                </a:gridCol>
              </a:tblGrid>
              <a:tr h="370840">
                <a:tc>
                  <a:txBody>
                    <a:bodyPr/>
                    <a:lstStyle/>
                    <a:p>
                      <a:r>
                        <a:rPr lang="en-US"/>
                        <a:t>Data Element ID</a:t>
                      </a:r>
                    </a:p>
                  </a:txBody>
                  <a:tcPr/>
                </a:tc>
                <a:tc>
                  <a:txBody>
                    <a:bodyPr/>
                    <a:lstStyle/>
                    <a:p>
                      <a:r>
                        <a:rPr lang="en-US"/>
                        <a:t>XML Data Element Name</a:t>
                      </a:r>
                    </a:p>
                  </a:txBody>
                  <a:tcPr/>
                </a:tc>
                <a:tc>
                  <a:txBody>
                    <a:bodyPr/>
                    <a:lstStyle/>
                    <a:p>
                      <a:r>
                        <a:rPr lang="en-US"/>
                        <a:t>Upgrade Data Element Name</a:t>
                      </a:r>
                    </a:p>
                  </a:txBody>
                  <a:tcPr/>
                </a:tc>
                <a:extLst>
                  <a:ext uri="{0D108BD9-81ED-4DB2-BD59-A6C34878D82A}">
                    <a16:rowId xmlns:a16="http://schemas.microsoft.com/office/drawing/2014/main" val="704927137"/>
                  </a:ext>
                </a:extLst>
              </a:tr>
              <a:tr h="370840">
                <a:tc>
                  <a:txBody>
                    <a:bodyPr/>
                    <a:lstStyle/>
                    <a:p>
                      <a:r>
                        <a:rPr lang="en-US"/>
                        <a:t>E0975</a:t>
                      </a:r>
                    </a:p>
                  </a:txBody>
                  <a:tcPr/>
                </a:tc>
                <a:tc>
                  <a:txBody>
                    <a:bodyPr/>
                    <a:lstStyle/>
                    <a:p>
                      <a:r>
                        <a:rPr lang="en-US"/>
                        <a:t>INSTRUCTIONAL-TRACK-INDICATOR-CODE</a:t>
                      </a:r>
                    </a:p>
                  </a:txBody>
                  <a:tcPr/>
                </a:tc>
                <a:tc>
                  <a:txBody>
                    <a:bodyPr/>
                    <a:lstStyle/>
                    <a:p>
                      <a:r>
                        <a:rPr lang="en-US"/>
                        <a:t>CalendarCode</a:t>
                      </a:r>
                    </a:p>
                  </a:txBody>
                  <a:tcPr/>
                </a:tc>
                <a:extLst>
                  <a:ext uri="{0D108BD9-81ED-4DB2-BD59-A6C34878D82A}">
                    <a16:rowId xmlns:a16="http://schemas.microsoft.com/office/drawing/2014/main" val="2561171675"/>
                  </a:ext>
                </a:extLst>
              </a:tr>
              <a:tr h="370840">
                <a:tc>
                  <a:txBody>
                    <a:bodyPr/>
                    <a:lstStyle/>
                    <a:p>
                      <a:r>
                        <a:rPr lang="en-US"/>
                        <a:t>E1585</a:t>
                      </a:r>
                    </a:p>
                  </a:txBody>
                  <a:tcPr/>
                </a:tc>
                <a:tc>
                  <a:txBody>
                    <a:bodyPr/>
                    <a:lstStyle/>
                    <a:p>
                      <a:r>
                        <a:rPr lang="en-US"/>
                        <a:t>SCHOOL-DAY-EVENT-CODE</a:t>
                      </a:r>
                    </a:p>
                  </a:txBody>
                  <a:tcPr/>
                </a:tc>
                <a:tc>
                  <a:txBody>
                    <a:bodyPr/>
                    <a:lstStyle/>
                    <a:p>
                      <a:r>
                        <a:rPr lang="en-US" err="1"/>
                        <a:t>CalendarEvent</a:t>
                      </a:r>
                      <a:endParaRPr lang="en-US"/>
                    </a:p>
                  </a:txBody>
                  <a:tcPr/>
                </a:tc>
                <a:extLst>
                  <a:ext uri="{0D108BD9-81ED-4DB2-BD59-A6C34878D82A}">
                    <a16:rowId xmlns:a16="http://schemas.microsoft.com/office/drawing/2014/main" val="59778987"/>
                  </a:ext>
                </a:extLst>
              </a:tr>
              <a:tr h="370840">
                <a:tc>
                  <a:txBody>
                    <a:bodyPr/>
                    <a:lstStyle/>
                    <a:p>
                      <a:r>
                        <a:rPr lang="en-US"/>
                        <a:t>E1600</a:t>
                      </a:r>
                    </a:p>
                  </a:txBody>
                  <a:tcPr/>
                </a:tc>
                <a:tc>
                  <a:txBody>
                    <a:bodyPr/>
                    <a:lstStyle/>
                    <a:p>
                      <a:r>
                        <a:rPr lang="en-US"/>
                        <a:t>INSTRUCTIONAL-PROGRAM-TYPE</a:t>
                      </a:r>
                    </a:p>
                  </a:txBody>
                  <a:tcPr/>
                </a:tc>
                <a:tc>
                  <a:txBody>
                    <a:bodyPr/>
                    <a:lstStyle/>
                    <a:p>
                      <a:r>
                        <a:rPr lang="en-US" err="1"/>
                        <a:t>CalendarType</a:t>
                      </a:r>
                      <a:endParaRPr lang="en-US"/>
                    </a:p>
                  </a:txBody>
                  <a:tcPr/>
                </a:tc>
                <a:extLst>
                  <a:ext uri="{0D108BD9-81ED-4DB2-BD59-A6C34878D82A}">
                    <a16:rowId xmlns:a16="http://schemas.microsoft.com/office/drawing/2014/main" val="1034733377"/>
                  </a:ext>
                </a:extLst>
              </a:tr>
              <a:tr h="370840">
                <a:tc>
                  <a:txBody>
                    <a:bodyPr/>
                    <a:lstStyle/>
                    <a:p>
                      <a:r>
                        <a:rPr lang="en-US"/>
                        <a:t>E0949</a:t>
                      </a:r>
                    </a:p>
                  </a:txBody>
                  <a:tcPr/>
                </a:tc>
                <a:tc>
                  <a:txBody>
                    <a:bodyPr/>
                    <a:lstStyle/>
                    <a:p>
                      <a:r>
                        <a:rPr lang="en-US"/>
                        <a:t>PASS/FAIL-CREDIT-INDICATOR-CODE</a:t>
                      </a:r>
                    </a:p>
                  </a:txBody>
                  <a:tcPr/>
                </a:tc>
                <a:tc>
                  <a:txBody>
                    <a:bodyPr/>
                    <a:lstStyle/>
                    <a:p>
                      <a:r>
                        <a:rPr lang="en-US" err="1"/>
                        <a:t>CourseAttemptResult</a:t>
                      </a:r>
                      <a:endParaRPr lang="en-US"/>
                    </a:p>
                  </a:txBody>
                  <a:tcPr/>
                </a:tc>
                <a:extLst>
                  <a:ext uri="{0D108BD9-81ED-4DB2-BD59-A6C34878D82A}">
                    <a16:rowId xmlns:a16="http://schemas.microsoft.com/office/drawing/2014/main" val="2455322969"/>
                  </a:ext>
                </a:extLst>
              </a:tr>
              <a:tr h="370840">
                <a:tc>
                  <a:txBody>
                    <a:bodyPr/>
                    <a:lstStyle/>
                    <a:p>
                      <a:r>
                        <a:rPr lang="en-US"/>
                        <a:t>E3071</a:t>
                      </a:r>
                    </a:p>
                  </a:txBody>
                  <a:tcPr/>
                </a:tc>
                <a:tc>
                  <a:txBody>
                    <a:bodyPr/>
                    <a:lstStyle/>
                    <a:p>
                      <a:r>
                        <a:rPr lang="en-US"/>
                        <a:t>SERVICE-ID</a:t>
                      </a:r>
                    </a:p>
                  </a:txBody>
                  <a:tcPr/>
                </a:tc>
                <a:tc>
                  <a:txBody>
                    <a:bodyPr/>
                    <a:lstStyle/>
                    <a:p>
                      <a:r>
                        <a:rPr lang="en-US" err="1"/>
                        <a:t>CourseCode</a:t>
                      </a:r>
                      <a:endParaRPr lang="en-US"/>
                    </a:p>
                  </a:txBody>
                  <a:tcPr/>
                </a:tc>
                <a:extLst>
                  <a:ext uri="{0D108BD9-81ED-4DB2-BD59-A6C34878D82A}">
                    <a16:rowId xmlns:a16="http://schemas.microsoft.com/office/drawing/2014/main" val="3003328962"/>
                  </a:ext>
                </a:extLst>
              </a:tr>
              <a:tr h="370840">
                <a:tc>
                  <a:txBody>
                    <a:bodyPr/>
                    <a:lstStyle/>
                    <a:p>
                      <a:r>
                        <a:rPr lang="en-US"/>
                        <a:t>E1168</a:t>
                      </a:r>
                    </a:p>
                  </a:txBody>
                  <a:tcPr/>
                </a:tc>
                <a:tc>
                  <a:txBody>
                    <a:bodyPr/>
                    <a:lstStyle/>
                    <a:p>
                      <a:r>
                        <a:rPr lang="en-US"/>
                        <a:t>CALENDAR-DATE</a:t>
                      </a:r>
                    </a:p>
                  </a:txBody>
                  <a:tcPr/>
                </a:tc>
                <a:tc>
                  <a:txBody>
                    <a:bodyPr/>
                    <a:lstStyle/>
                    <a:p>
                      <a:r>
                        <a:rPr lang="en-US"/>
                        <a:t>Date</a:t>
                      </a:r>
                    </a:p>
                  </a:txBody>
                  <a:tcPr/>
                </a:tc>
                <a:extLst>
                  <a:ext uri="{0D108BD9-81ED-4DB2-BD59-A6C34878D82A}">
                    <a16:rowId xmlns:a16="http://schemas.microsoft.com/office/drawing/2014/main" val="1460082926"/>
                  </a:ext>
                </a:extLst>
              </a:tr>
              <a:tr h="370840">
                <a:tc>
                  <a:txBody>
                    <a:bodyPr/>
                    <a:lstStyle/>
                    <a:p>
                      <a:r>
                        <a:rPr lang="en-US"/>
                        <a:t>E0173</a:t>
                      </a:r>
                    </a:p>
                  </a:txBody>
                  <a:tcPr/>
                </a:tc>
                <a:tc>
                  <a:txBody>
                    <a:bodyPr/>
                    <a:lstStyle/>
                    <a:p>
                      <a:r>
                        <a:rPr lang="en-US"/>
                        <a:t>INSTRUCTIONAL-SETTING-CODE</a:t>
                      </a:r>
                    </a:p>
                  </a:txBody>
                  <a:tcPr/>
                </a:tc>
                <a:tc>
                  <a:txBody>
                    <a:bodyPr/>
                    <a:lstStyle/>
                    <a:p>
                      <a:r>
                        <a:rPr lang="en-US" err="1"/>
                        <a:t>InstructionalSetting</a:t>
                      </a:r>
                      <a:endParaRPr lang="en-US"/>
                    </a:p>
                  </a:txBody>
                  <a:tcPr/>
                </a:tc>
                <a:extLst>
                  <a:ext uri="{0D108BD9-81ED-4DB2-BD59-A6C34878D82A}">
                    <a16:rowId xmlns:a16="http://schemas.microsoft.com/office/drawing/2014/main" val="418838858"/>
                  </a:ext>
                </a:extLst>
              </a:tr>
              <a:tr h="370840">
                <a:tc>
                  <a:txBody>
                    <a:bodyPr/>
                    <a:lstStyle/>
                    <a:p>
                      <a:r>
                        <a:rPr lang="en-US"/>
                        <a:t>E1056</a:t>
                      </a:r>
                    </a:p>
                  </a:txBody>
                  <a:tcPr/>
                </a:tc>
                <a:tc>
                  <a:txBody>
                    <a:bodyPr/>
                    <a:lstStyle/>
                    <a:p>
                      <a:r>
                        <a:rPr lang="en-US"/>
                        <a:t>CLASS-ID-NUMBER </a:t>
                      </a:r>
                    </a:p>
                  </a:txBody>
                  <a:tcPr/>
                </a:tc>
                <a:tc>
                  <a:txBody>
                    <a:bodyPr/>
                    <a:lstStyle/>
                    <a:p>
                      <a:r>
                        <a:rPr lang="en-US" err="1"/>
                        <a:t>SectionIdentifier</a:t>
                      </a:r>
                      <a:endParaRPr lang="en-US"/>
                    </a:p>
                  </a:txBody>
                  <a:tcPr/>
                </a:tc>
                <a:extLst>
                  <a:ext uri="{0D108BD9-81ED-4DB2-BD59-A6C34878D82A}">
                    <a16:rowId xmlns:a16="http://schemas.microsoft.com/office/drawing/2014/main" val="2019718327"/>
                  </a:ext>
                </a:extLst>
              </a:tr>
              <a:tr h="370840">
                <a:tc>
                  <a:txBody>
                    <a:bodyPr/>
                    <a:lstStyle/>
                    <a:p>
                      <a:r>
                        <a:rPr lang="en-US"/>
                        <a:t>E3063</a:t>
                      </a:r>
                    </a:p>
                  </a:txBody>
                  <a:tcPr/>
                </a:tc>
                <a:tc>
                  <a:txBody>
                    <a:bodyPr/>
                    <a:lstStyle/>
                    <a:p>
                      <a:r>
                        <a:rPr lang="en-US"/>
                        <a:t>Various</a:t>
                      </a:r>
                    </a:p>
                  </a:txBody>
                  <a:tcPr/>
                </a:tc>
                <a:tc>
                  <a:txBody>
                    <a:bodyPr/>
                    <a:lstStyle/>
                    <a:p>
                      <a:r>
                        <a:rPr lang="en-US" err="1"/>
                        <a:t>StudentCharacteristic</a:t>
                      </a:r>
                      <a:endParaRPr lang="en-US"/>
                    </a:p>
                  </a:txBody>
                  <a:tcPr/>
                </a:tc>
                <a:extLst>
                  <a:ext uri="{0D108BD9-81ED-4DB2-BD59-A6C34878D82A}">
                    <a16:rowId xmlns:a16="http://schemas.microsoft.com/office/drawing/2014/main" val="533532965"/>
                  </a:ext>
                </a:extLst>
              </a:tr>
              <a:tr h="370840">
                <a:tc>
                  <a:txBody>
                    <a:bodyPr/>
                    <a:lstStyle/>
                    <a:p>
                      <a:r>
                        <a:rPr lang="en-US"/>
                        <a:t>E3010</a:t>
                      </a:r>
                    </a:p>
                  </a:txBody>
                  <a:tcPr/>
                </a:tc>
                <a:tc>
                  <a:txBody>
                    <a:bodyPr/>
                    <a:lstStyle/>
                    <a:p>
                      <a:r>
                        <a:rPr lang="en-US"/>
                        <a:t>N/A</a:t>
                      </a:r>
                    </a:p>
                  </a:txBody>
                  <a:tcPr/>
                </a:tc>
                <a:tc>
                  <a:txBody>
                    <a:bodyPr/>
                    <a:lstStyle/>
                    <a:p>
                      <a:r>
                        <a:rPr lang="en-US" err="1"/>
                        <a:t>BeginDate</a:t>
                      </a:r>
                      <a:endParaRPr lang="en-US"/>
                    </a:p>
                  </a:txBody>
                  <a:tcPr/>
                </a:tc>
                <a:extLst>
                  <a:ext uri="{0D108BD9-81ED-4DB2-BD59-A6C34878D82A}">
                    <a16:rowId xmlns:a16="http://schemas.microsoft.com/office/drawing/2014/main" val="2999595600"/>
                  </a:ext>
                </a:extLst>
              </a:tr>
              <a:tr h="370840">
                <a:tc>
                  <a:txBody>
                    <a:bodyPr/>
                    <a:lstStyle/>
                    <a:p>
                      <a:r>
                        <a:rPr lang="en-US"/>
                        <a:t>E3020</a:t>
                      </a:r>
                    </a:p>
                  </a:txBody>
                  <a:tcPr/>
                </a:tc>
                <a:tc>
                  <a:txBody>
                    <a:bodyPr/>
                    <a:lstStyle/>
                    <a:p>
                      <a:r>
                        <a:rPr lang="en-US"/>
                        <a:t>N/A</a:t>
                      </a:r>
                    </a:p>
                  </a:txBody>
                  <a:tcPr/>
                </a:tc>
                <a:tc>
                  <a:txBody>
                    <a:bodyPr/>
                    <a:lstStyle/>
                    <a:p>
                      <a:r>
                        <a:rPr lang="en-US" err="1"/>
                        <a:t>EndDate</a:t>
                      </a:r>
                      <a:endParaRPr lang="en-US"/>
                    </a:p>
                  </a:txBody>
                  <a:tcPr/>
                </a:tc>
                <a:extLst>
                  <a:ext uri="{0D108BD9-81ED-4DB2-BD59-A6C34878D82A}">
                    <a16:rowId xmlns:a16="http://schemas.microsoft.com/office/drawing/2014/main" val="628860195"/>
                  </a:ext>
                </a:extLst>
              </a:tr>
            </a:tbl>
          </a:graphicData>
        </a:graphic>
      </p:graphicFrame>
    </p:spTree>
    <p:extLst>
      <p:ext uri="{BB962C8B-B14F-4D97-AF65-F5344CB8AC3E}">
        <p14:creationId xmlns:p14="http://schemas.microsoft.com/office/powerpoint/2010/main" val="983751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changing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changing from 14 to 255 characters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06138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1"/>
          </p:nvPr>
        </p:nvSpPr>
        <p:spPr>
          <a:xfrm>
            <a:off x="712380" y="2095500"/>
            <a:ext cx="5383620" cy="3541261"/>
          </a:xfr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13"/>
          </p:nvPr>
        </p:nvSpPr>
        <p:spPr>
          <a:xfrm>
            <a:off x="6450417" y="1981200"/>
            <a:ext cx="5383620" cy="3674779"/>
          </a:xfrm>
        </p:spPr>
        <p:txBody>
          <a:bodyPr/>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endParaRPr lang="en-US">
              <a:solidFill>
                <a:schemeClr val="bg2">
                  <a:lumMod val="50000"/>
                </a:schemeClr>
              </a:solidFill>
            </a:endParaRPr>
          </a:p>
          <a:p>
            <a:pPr lvl="2">
              <a:buClr>
                <a:srgbClr val="F16038"/>
              </a:buClr>
            </a:pPr>
            <a:r>
              <a:rPr lang="en-US" err="1">
                <a:solidFill>
                  <a:schemeClr val="bg2">
                    <a:lumMod val="50000"/>
                  </a:schemeClr>
                </a:solidFill>
              </a:rPr>
              <a:t>RegionalDaySchoolProgramForDeaf</a:t>
            </a:r>
            <a:endParaRPr lang="en-US">
              <a:solidFill>
                <a:schemeClr val="bg2">
                  <a:lumMod val="50000"/>
                </a:schemeClr>
              </a:solidFill>
            </a:endParaRP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965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College, Career, and Military Preparation Division</a:t>
            </a:r>
          </a:p>
          <a:p>
            <a:pPr lvl="1">
              <a:buClr>
                <a:srgbClr val="F16038"/>
              </a:buClr>
            </a:pPr>
            <a:r>
              <a:rPr lang="en-US" b="1">
                <a:solidFill>
                  <a:schemeClr val="bg2">
                    <a:lumMod val="50000"/>
                  </a:schemeClr>
                </a:solidFill>
              </a:rPr>
              <a:t>Lacy Freeman </a:t>
            </a:r>
            <a:r>
              <a:rPr lang="en-US">
                <a:solidFill>
                  <a:schemeClr val="bg2">
                    <a:lumMod val="50000"/>
                  </a:schemeClr>
                </a:solidFill>
              </a:rPr>
              <a:t>- Statewide Career and Technical Education Coordinator</a:t>
            </a:r>
          </a:p>
          <a:p>
            <a:pPr lvl="2">
              <a:buClr>
                <a:srgbClr val="F16038"/>
              </a:buClr>
            </a:pPr>
            <a:r>
              <a:rPr lang="en-US">
                <a:solidFill>
                  <a:schemeClr val="bg2">
                    <a:lumMod val="50000"/>
                  </a:schemeClr>
                </a:solidFill>
                <a:hlinkClick r:id="rId2"/>
              </a:rPr>
              <a:t>Lacy.Freeman@tea.texas.gov</a:t>
            </a: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changing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changing from 14 to 255 characters</a:t>
            </a:r>
          </a:p>
          <a:p>
            <a:pPr lvl="1">
              <a:buClr>
                <a:srgbClr val="F16038"/>
              </a:buClr>
            </a:pPr>
            <a:r>
              <a:rPr lang="en-US">
                <a:solidFill>
                  <a:srgbClr val="595959"/>
                </a:solidFill>
              </a:rPr>
              <a:t>TEA is currently analyzing other potential report impacts and will provide more information in the upcoming TSDS Summer Training.</a:t>
            </a:r>
          </a:p>
          <a:p>
            <a:pPr lvl="1">
              <a:buClr>
                <a:srgbClr val="F16038"/>
              </a:buClr>
            </a:pPr>
            <a:r>
              <a:rPr lang="en-US">
                <a:solidFill>
                  <a:srgbClr val="595959"/>
                </a:solidFill>
              </a:rPr>
              <a:t>TEA is actively working to update impacted reports by the start of the 2024-2025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59700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Added new rule 10050-000G for 2024-2025 to clarify required fields.</a:t>
            </a:r>
          </a:p>
          <a:p>
            <a:pPr lvl="1">
              <a:buClr>
                <a:srgbClr val="F16038"/>
              </a:buClr>
            </a:pPr>
            <a:r>
              <a:rPr lang="en-US">
                <a:solidFill>
                  <a:srgbClr val="595959"/>
                </a:solidFill>
              </a:rPr>
              <a:t>The </a:t>
            </a:r>
            <a:r>
              <a:rPr lang="en-US" err="1">
                <a:solidFill>
                  <a:srgbClr val="595959"/>
                </a:solidFill>
              </a:rPr>
              <a:t>eDM</a:t>
            </a:r>
            <a:r>
              <a:rPr lang="en-US">
                <a:solidFill>
                  <a:srgbClr val="595959"/>
                </a:solidFill>
              </a:rPr>
              <a:t> file manager XSD validation is now a PDM validation rule to verify all required fields are promoted to PDM</a:t>
            </a:r>
            <a:r>
              <a:rPr lang="en-US">
                <a:solidFill>
                  <a:schemeClr val="bg2">
                    <a:lumMod val="50000"/>
                  </a:schemeClr>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Rule 10050-000G description">
            <a:extLst>
              <a:ext uri="{FF2B5EF4-FFF2-40B4-BE49-F238E27FC236}">
                <a16:creationId xmlns:a16="http://schemas.microsoft.com/office/drawing/2014/main" id="{9856A3E5-9B23-F09D-5221-44827D0B3BAE}"/>
              </a:ext>
            </a:extLst>
          </p:cNvPr>
          <p:cNvPicPr>
            <a:picLocks noChangeAspect="1"/>
          </p:cNvPicPr>
          <p:nvPr/>
        </p:nvPicPr>
        <p:blipFill>
          <a:blip r:embed="rId2"/>
          <a:stretch>
            <a:fillRect/>
          </a:stretch>
        </p:blipFill>
        <p:spPr>
          <a:xfrm>
            <a:off x="847090" y="2992537"/>
            <a:ext cx="10761980" cy="1410335"/>
          </a:xfrm>
          <a:prstGeom prst="rect">
            <a:avLst/>
          </a:prstGeom>
        </p:spPr>
      </p:pic>
    </p:spTree>
    <p:extLst>
      <p:ext uri="{BB962C8B-B14F-4D97-AF65-F5344CB8AC3E}">
        <p14:creationId xmlns:p14="http://schemas.microsoft.com/office/powerpoint/2010/main" val="4063199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StaffSectionAssociation</a:t>
            </a:r>
            <a:r>
              <a:rPr lang="en-US">
                <a:solidFill>
                  <a:srgbClr val="595959"/>
                </a:solidFill>
              </a:rPr>
              <a:t> was not a complex type from XML that was promoted but this Entity is promoted.</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30040-0053 description">
            <a:extLst>
              <a:ext uri="{FF2B5EF4-FFF2-40B4-BE49-F238E27FC236}">
                <a16:creationId xmlns:a16="http://schemas.microsoft.com/office/drawing/2014/main" id="{0A403166-E2EC-1843-F32D-C9BEDE12D7C1}"/>
              </a:ext>
            </a:extLst>
          </p:cNvPr>
          <p:cNvPicPr>
            <a:picLocks noChangeAspect="1"/>
          </p:cNvPicPr>
          <p:nvPr/>
        </p:nvPicPr>
        <p:blipFill>
          <a:blip r:embed="rId2"/>
          <a:stretch>
            <a:fillRect/>
          </a:stretch>
        </p:blipFill>
        <p:spPr>
          <a:xfrm>
            <a:off x="885825" y="2743200"/>
            <a:ext cx="10572750" cy="1391920"/>
          </a:xfrm>
          <a:prstGeom prst="rect">
            <a:avLst/>
          </a:prstGeom>
        </p:spPr>
      </p:pic>
    </p:spTree>
    <p:extLst>
      <p:ext uri="{BB962C8B-B14F-4D97-AF65-F5344CB8AC3E}">
        <p14:creationId xmlns:p14="http://schemas.microsoft.com/office/powerpoint/2010/main" val="3202118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Where to find which courses are eligible for HS credit = “Y”?</a:t>
            </a:r>
          </a:p>
          <a:p>
            <a:pPr lvl="2">
              <a:buClr>
                <a:srgbClr val="F16038"/>
              </a:buClr>
            </a:pPr>
            <a:r>
              <a:rPr lang="en-US">
                <a:solidFill>
                  <a:srgbClr val="595959"/>
                </a:solidFill>
              </a:rPr>
              <a:t>References document from TEDS upgrade page</a:t>
            </a:r>
          </a:p>
          <a:p>
            <a:pPr lvl="3">
              <a:buClr>
                <a:srgbClr val="F16038"/>
              </a:buClr>
            </a:pPr>
            <a:r>
              <a:rPr lang="en-US" u="sng">
                <a:solidFill>
                  <a:srgbClr val="0563C1"/>
                </a:solidFill>
                <a:effectLst/>
                <a:ea typeface="Calibri" panose="020F0502020204030204" pitchFamily="34" charset="0"/>
                <a:cs typeface="Arial" panose="020B0604020202020204" pitchFamily="34" charset="0"/>
                <a:hlinkClick r:id="rId2"/>
              </a:rPr>
              <a:t>https://www.texasstudentdatasystem.org/tsds/texas-education-data-standards-references</a:t>
            </a:r>
            <a:endParaRPr lang="en-US">
              <a:effectLst/>
              <a:ea typeface="Calibri" panose="020F0502020204030204" pitchFamily="34" charset="0"/>
              <a:cs typeface="Arial" panose="020B0604020202020204" pitchFamily="34" charset="0"/>
            </a:endParaRPr>
          </a:p>
          <a:p>
            <a:pPr lvl="2">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descr="Visual of rule 30090-0125 description">
            <a:extLst>
              <a:ext uri="{FF2B5EF4-FFF2-40B4-BE49-F238E27FC236}">
                <a16:creationId xmlns:a16="http://schemas.microsoft.com/office/drawing/2014/main" id="{48D0E3AF-9F46-7BA6-58FE-D7C63326F641}"/>
              </a:ext>
            </a:extLst>
          </p:cNvPr>
          <p:cNvPicPr>
            <a:picLocks noChangeAspect="1"/>
          </p:cNvPicPr>
          <p:nvPr/>
        </p:nvPicPr>
        <p:blipFill>
          <a:blip r:embed="rId3"/>
          <a:stretch>
            <a:fillRect/>
          </a:stretch>
        </p:blipFill>
        <p:spPr>
          <a:xfrm>
            <a:off x="791209" y="3057842"/>
            <a:ext cx="10609580" cy="1564005"/>
          </a:xfrm>
          <a:prstGeom prst="rect">
            <a:avLst/>
          </a:prstGeom>
        </p:spPr>
      </p:pic>
    </p:spTree>
    <p:extLst>
      <p:ext uri="{BB962C8B-B14F-4D97-AF65-F5344CB8AC3E}">
        <p14:creationId xmlns:p14="http://schemas.microsoft.com/office/powerpoint/2010/main" val="3803237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CourseCompletionIndicator</a:t>
            </a:r>
            <a:r>
              <a:rPr lang="en-US">
                <a:solidFill>
                  <a:srgbClr val="595959"/>
                </a:solidFill>
              </a:rPr>
              <a:t> must be ‘TRUE’ (Boolean) </a:t>
            </a:r>
          </a:p>
          <a:p>
            <a:pPr lvl="2">
              <a:buClr>
                <a:srgbClr val="F16038"/>
              </a:buClr>
            </a:pPr>
            <a:r>
              <a:rPr lang="en-US">
                <a:solidFill>
                  <a:srgbClr val="595959"/>
                </a:solidFill>
              </a:rPr>
              <a:t>Boolean true or false versus a code of 1 or 0.</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10-0204 description&#10;">
            <a:extLst>
              <a:ext uri="{FF2B5EF4-FFF2-40B4-BE49-F238E27FC236}">
                <a16:creationId xmlns:a16="http://schemas.microsoft.com/office/drawing/2014/main" id="{BBEDE69F-DFFB-182F-0298-781B38957858}"/>
              </a:ext>
            </a:extLst>
          </p:cNvPr>
          <p:cNvPicPr>
            <a:picLocks noChangeAspect="1"/>
          </p:cNvPicPr>
          <p:nvPr/>
        </p:nvPicPr>
        <p:blipFill>
          <a:blip r:embed="rId2"/>
          <a:stretch>
            <a:fillRect/>
          </a:stretch>
        </p:blipFill>
        <p:spPr>
          <a:xfrm>
            <a:off x="643000" y="2701883"/>
            <a:ext cx="10648704" cy="1701636"/>
          </a:xfrm>
          <a:prstGeom prst="rect">
            <a:avLst/>
          </a:prstGeom>
        </p:spPr>
      </p:pic>
    </p:spTree>
    <p:extLst>
      <p:ext uri="{BB962C8B-B14F-4D97-AF65-F5344CB8AC3E}">
        <p14:creationId xmlns:p14="http://schemas.microsoft.com/office/powerpoint/2010/main" val="1242944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 Guide &amp; Test Cases Coming Soon!</a:t>
            </a:r>
          </a:p>
          <a:p>
            <a:pPr lvl="1">
              <a:buClr>
                <a:srgbClr val="F16038"/>
              </a:buClr>
            </a:pPr>
            <a:r>
              <a:rPr lang="en-US">
                <a:solidFill>
                  <a:srgbClr val="595959"/>
                </a:solidFill>
              </a:rPr>
              <a:t>More details will be provided in the TSDS Summer Training.</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49663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AEFEF0F5-886A-E00F-831E-0E52909F6CAE}"/>
              </a:ext>
            </a:extLst>
          </p:cNvPr>
          <p:cNvGraphicFramePr>
            <a:graphicFrameLocks noGrp="1"/>
          </p:cNvGraphicFramePr>
          <p:nvPr>
            <p:extLst>
              <p:ext uri="{D42A27DB-BD31-4B8C-83A1-F6EECF244321}">
                <p14:modId xmlns:p14="http://schemas.microsoft.com/office/powerpoint/2010/main" val="2219240265"/>
              </p:ext>
            </p:extLst>
          </p:nvPr>
        </p:nvGraphicFramePr>
        <p:xfrm>
          <a:off x="620888" y="1051560"/>
          <a:ext cx="10950222" cy="475488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PEIMS Extended Year Submission (Submission 4) </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PEIMS ready to load data to IODS</a:t>
                      </a:r>
                    </a:p>
                  </a:txBody>
                  <a:tcPr/>
                </a:tc>
                <a:tc>
                  <a:txBody>
                    <a:bodyPr/>
                    <a:lstStyle/>
                    <a:p>
                      <a:r>
                        <a:rPr lang="en-US" sz="2400"/>
                        <a:t>August 5, 2024</a:t>
                      </a:r>
                    </a:p>
                  </a:txBody>
                  <a:tcPr/>
                </a:tc>
                <a:extLst>
                  <a:ext uri="{0D108BD9-81ED-4DB2-BD59-A6C34878D82A}">
                    <a16:rowId xmlns:a16="http://schemas.microsoft.com/office/drawing/2014/main" val="2535958500"/>
                  </a:ext>
                </a:extLst>
              </a:tr>
              <a:tr h="370840">
                <a:tc>
                  <a:txBody>
                    <a:bodyPr/>
                    <a:lstStyle/>
                    <a:p>
                      <a:r>
                        <a:rPr lang="en-US" sz="2400"/>
                        <a:t>TSDS PEIMS ready for users to complete, approve, and accept submissions</a:t>
                      </a:r>
                    </a:p>
                  </a:txBody>
                  <a:tcPr/>
                </a:tc>
                <a:tc>
                  <a:txBody>
                    <a:bodyPr/>
                    <a:lstStyle/>
                    <a:p>
                      <a:r>
                        <a:rPr lang="en-US" sz="2400"/>
                        <a:t>July 28, 2025 </a:t>
                      </a:r>
                    </a:p>
                  </a:txBody>
                  <a:tcPr/>
                </a:tc>
                <a:extLst>
                  <a:ext uri="{0D108BD9-81ED-4DB2-BD59-A6C34878D82A}">
                    <a16:rowId xmlns:a16="http://schemas.microsoft.com/office/drawing/2014/main" val="4075560472"/>
                  </a:ext>
                </a:extLst>
              </a:tr>
              <a:tr h="370840">
                <a:tc>
                  <a:txBody>
                    <a:bodyPr/>
                    <a:lstStyle/>
                    <a:p>
                      <a:r>
                        <a:rPr lang="en-US" sz="2400"/>
                        <a:t>Requests to retire Unique IDs due at TEA for PEIMS Extended Year First Submission </a:t>
                      </a:r>
                    </a:p>
                  </a:txBody>
                  <a:tcPr/>
                </a:tc>
                <a:tc>
                  <a:txBody>
                    <a:bodyPr/>
                    <a:lstStyle/>
                    <a:p>
                      <a:r>
                        <a:rPr lang="en-US" sz="2400"/>
                        <a:t>August 22, 2025</a:t>
                      </a:r>
                    </a:p>
                  </a:txBody>
                  <a:tcPr/>
                </a:tc>
                <a:extLst>
                  <a:ext uri="{0D108BD9-81ED-4DB2-BD59-A6C34878D82A}">
                    <a16:rowId xmlns:a16="http://schemas.microsoft.com/office/drawing/2014/main" val="1307355544"/>
                  </a:ext>
                </a:extLst>
              </a:tr>
              <a:tr h="370840">
                <a:tc>
                  <a:txBody>
                    <a:bodyPr/>
                    <a:lstStyle/>
                    <a:p>
                      <a:r>
                        <a:rPr lang="en-US" sz="2400"/>
                        <a:t>PEIMS Extended Year First Submission due date for LEAs </a:t>
                      </a:r>
                    </a:p>
                  </a:txBody>
                  <a:tcPr/>
                </a:tc>
                <a:tc>
                  <a:txBody>
                    <a:bodyPr/>
                    <a:lstStyle/>
                    <a:p>
                      <a:r>
                        <a:rPr lang="en-US" sz="2400"/>
                        <a:t>August 28, 2025</a:t>
                      </a:r>
                    </a:p>
                  </a:txBody>
                  <a:tcPr/>
                </a:tc>
                <a:extLst>
                  <a:ext uri="{0D108BD9-81ED-4DB2-BD59-A6C34878D82A}">
                    <a16:rowId xmlns:a16="http://schemas.microsoft.com/office/drawing/2014/main" val="4201605557"/>
                  </a:ext>
                </a:extLst>
              </a:tr>
              <a:tr h="370840">
                <a:tc>
                  <a:txBody>
                    <a:bodyPr/>
                    <a:lstStyle/>
                    <a:p>
                      <a:r>
                        <a:rPr lang="en-US" sz="2400"/>
                        <a:t>Requests to retire Unique IDs due at TEA for PEIMS Extended Year Resubmission </a:t>
                      </a:r>
                    </a:p>
                  </a:txBody>
                  <a:tcPr/>
                </a:tc>
                <a:tc>
                  <a:txBody>
                    <a:bodyPr/>
                    <a:lstStyle/>
                    <a:p>
                      <a:r>
                        <a:rPr lang="en-US" sz="2400"/>
                        <a:t>September 12, 2025</a:t>
                      </a:r>
                    </a:p>
                  </a:txBody>
                  <a:tcPr/>
                </a:tc>
                <a:extLst>
                  <a:ext uri="{0D108BD9-81ED-4DB2-BD59-A6C34878D82A}">
                    <a16:rowId xmlns:a16="http://schemas.microsoft.com/office/drawing/2014/main" val="1882897518"/>
                  </a:ext>
                </a:extLst>
              </a:tr>
              <a:tr h="370840">
                <a:tc>
                  <a:txBody>
                    <a:bodyPr/>
                    <a:lstStyle/>
                    <a:p>
                      <a:r>
                        <a:rPr lang="en-US" sz="2400"/>
                        <a:t>PEIMS Extended Year Resubmission due date for LEAs </a:t>
                      </a:r>
                    </a:p>
                  </a:txBody>
                  <a:tcPr/>
                </a:tc>
                <a:tc>
                  <a:txBody>
                    <a:bodyPr/>
                    <a:lstStyle/>
                    <a:p>
                      <a:r>
                        <a:rPr lang="en-US" sz="2400"/>
                        <a:t>September 18, 2025</a:t>
                      </a:r>
                    </a:p>
                  </a:txBody>
                  <a:tcPr/>
                </a:tc>
                <a:extLst>
                  <a:ext uri="{0D108BD9-81ED-4DB2-BD59-A6C34878D82A}">
                    <a16:rowId xmlns:a16="http://schemas.microsoft.com/office/drawing/2014/main" val="1251886356"/>
                  </a:ext>
                </a:extLst>
              </a:tr>
              <a:tr h="370840">
                <a:tc>
                  <a:txBody>
                    <a:bodyPr/>
                    <a:lstStyle/>
                    <a:p>
                      <a:r>
                        <a:rPr lang="en-US" sz="2400"/>
                        <a:t>PEIMS Extended Year data available to customers </a:t>
                      </a:r>
                    </a:p>
                  </a:txBody>
                  <a:tcPr/>
                </a:tc>
                <a:tc>
                  <a:txBody>
                    <a:bodyPr/>
                    <a:lstStyle/>
                    <a:p>
                      <a:r>
                        <a:rPr lang="en-US" sz="2400"/>
                        <a:t>October 16, 2025</a:t>
                      </a:r>
                    </a:p>
                  </a:txBody>
                  <a:tcPr/>
                </a:tc>
                <a:extLst>
                  <a:ext uri="{0D108BD9-81ED-4DB2-BD59-A6C34878D82A}">
                    <a16:rowId xmlns:a16="http://schemas.microsoft.com/office/drawing/2014/main" val="3749850416"/>
                  </a:ext>
                </a:extLst>
              </a:tr>
            </a:tbl>
          </a:graphicData>
        </a:graphic>
      </p:graphicFrame>
    </p:spTree>
    <p:extLst>
      <p:ext uri="{BB962C8B-B14F-4D97-AF65-F5344CB8AC3E}">
        <p14:creationId xmlns:p14="http://schemas.microsoft.com/office/powerpoint/2010/main" val="293632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descr="Links for technical resources">
            <a:extLst>
              <a:ext uri="{FF2B5EF4-FFF2-40B4-BE49-F238E27FC236}">
                <a16:creationId xmlns:a16="http://schemas.microsoft.com/office/drawing/2014/main" id="{BCACBEB1-B82A-D8C4-DF37-15B20D10245B}"/>
              </a:ext>
            </a:extLst>
          </p:cNvPr>
          <p:cNvSpPr txBox="1">
            <a:spLocks/>
          </p:cNvSpPr>
          <p:nvPr/>
        </p:nvSpPr>
        <p:spPr>
          <a:xfrm>
            <a:off x="-1417455" y="22286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6E8C7837-9F29-06DA-F932-41F15651F14E}"/>
              </a:ext>
            </a:extLst>
          </p:cNvPr>
          <p:cNvSpPr txBox="1">
            <a:spLocks/>
          </p:cNvSpPr>
          <p:nvPr/>
        </p:nvSpPr>
        <p:spPr>
          <a:xfrm>
            <a:off x="687570" y="844131"/>
            <a:ext cx="11275829" cy="446753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defRPr/>
            </a:pPr>
            <a:r>
              <a:rPr kumimoji="0" lang="en-US" sz="2400" b="0" i="0" u="none" strike="noStrike" kern="1200" cap="none" spc="0" normalizeH="0" baseline="0" noProof="0">
                <a:ln>
                  <a:noFill/>
                </a:ln>
                <a:solidFill>
                  <a:srgbClr val="595959"/>
                </a:solidFill>
                <a:effectLst/>
                <a:uLnTx/>
                <a:uFillTx/>
                <a:latin typeface="Calibri" panose="020F0502020204030204"/>
                <a:ea typeface="+mn-ea"/>
                <a:cs typeface="+mn-cs"/>
              </a:rPr>
              <a:t>Technical Support</a:t>
            </a:r>
          </a:p>
          <a:p>
            <a:pPr lvl="1">
              <a:lnSpc>
                <a:spcPct val="100000"/>
              </a:lnSpc>
              <a:spcBef>
                <a:spcPts val="0"/>
              </a:spcBef>
              <a:buClr>
                <a:srgbClr val="F16038"/>
              </a:buClr>
              <a:defRPr/>
            </a:pPr>
            <a:r>
              <a:rPr kumimoji="0" lang="en-US" sz="2000" b="0" i="0" u="none" strike="noStrike" kern="1200" cap="none" spc="0" normalizeH="0" baseline="0" noProof="0">
                <a:ln>
                  <a:noFill/>
                </a:ln>
                <a:solidFill>
                  <a:srgbClr val="595959"/>
                </a:solidFill>
                <a:effectLst/>
                <a:uLnTx/>
                <a:uFillTx/>
                <a:latin typeface="Calibri" panose="020F0502020204030204"/>
                <a:ea typeface="+mn-ea"/>
                <a:cs typeface="+mn-cs"/>
                <a:hlinkClick r:id="rId3"/>
              </a:rPr>
              <a:t>TSDSCustomerSupport@tea.texas.gov</a:t>
            </a:r>
            <a:r>
              <a:rPr kumimoji="0" lang="en-US" sz="2000" b="0" i="0" u="none" strike="noStrike" kern="1200" cap="none" spc="0" normalizeH="0" baseline="0" noProof="0">
                <a:ln>
                  <a:noFill/>
                </a:ln>
                <a:solidFill>
                  <a:srgbClr val="595959"/>
                </a:solidFill>
                <a:effectLst/>
                <a:uLnTx/>
                <a:uFillTx/>
                <a:latin typeface="Calibri" panose="020F0502020204030204"/>
                <a:ea typeface="+mn-ea"/>
                <a:cs typeface="+mn-cs"/>
              </a:rPr>
              <a:t> </a:t>
            </a:r>
            <a:endParaRPr kumimoji="0" lang="en-US" sz="2000" b="0" i="0" u="none" strike="noStrike" kern="1200" cap="none" spc="0" normalizeH="0" baseline="0" noProof="0">
              <a:ln>
                <a:noFill/>
              </a:ln>
              <a:solidFill>
                <a:srgbClr val="595959"/>
              </a:solidFill>
              <a:effectLst/>
              <a:uLnTx/>
              <a:uFillTx/>
              <a:latin typeface="Calibri" panose="020F0502020204030204"/>
              <a:ea typeface="Calibri"/>
              <a:cs typeface="Calibri"/>
            </a:endParaRPr>
          </a:p>
          <a:p>
            <a:pPr>
              <a:lnSpc>
                <a:spcPct val="100000"/>
              </a:lnSpc>
              <a:spcBef>
                <a:spcPts val="600"/>
              </a:spcBef>
              <a:spcAft>
                <a:spcPts val="600"/>
              </a:spcAft>
              <a:buClr>
                <a:srgbClr val="F16038"/>
              </a:buClr>
              <a:defRPr/>
            </a:pPr>
            <a:r>
              <a:rPr kumimoji="0" lang="en-US" sz="2400" b="0" i="0" u="none" strike="noStrike" kern="1200" cap="none" spc="0" normalizeH="0" baseline="0" noProof="0">
                <a:ln>
                  <a:noFill/>
                </a:ln>
                <a:solidFill>
                  <a:srgbClr val="595959"/>
                </a:solidFill>
                <a:effectLst/>
                <a:uLnTx/>
                <a:uFillTx/>
                <a:latin typeface="Calibri" panose="020F0502020204030204"/>
                <a:ea typeface="+mn-ea"/>
                <a:cs typeface="+mn-cs"/>
              </a:rPr>
              <a:t>Technical Specifications</a:t>
            </a:r>
          </a:p>
          <a:p>
            <a:pPr lvl="1">
              <a:buClr>
                <a:srgbClr val="F16038"/>
              </a:buClr>
            </a:pPr>
            <a:r>
              <a:rPr kumimoji="0" lang="en-US" sz="2000" b="0" i="0" u="none" strike="noStrike" kern="1200" cap="none" spc="0" normalizeH="0" baseline="0" noProof="0">
                <a:ln>
                  <a:noFill/>
                </a:ln>
                <a:solidFill>
                  <a:srgbClr val="595959"/>
                </a:solidFill>
                <a:effectLst/>
                <a:uLnTx/>
                <a:uFillTx/>
                <a:latin typeface="Calibri" panose="020F0502020204030204"/>
                <a:ea typeface="+mn-ea"/>
                <a:cs typeface="+mn-cs"/>
                <a:hlinkClick r:id="rId4"/>
              </a:rPr>
              <a:t>2023-2024 TSDS Web-Enabled Data Standards (TWEDS)</a:t>
            </a:r>
            <a:r>
              <a:rPr kumimoji="0" lang="en-US" sz="2000" b="0" i="0" u="none" strike="noStrike" kern="1200" cap="none" spc="0" normalizeH="0" baseline="0" noProof="0">
                <a:ln>
                  <a:noFill/>
                </a:ln>
                <a:solidFill>
                  <a:srgbClr val="595959"/>
                </a:solidFill>
                <a:effectLst/>
                <a:uLnTx/>
                <a:uFillTx/>
                <a:latin typeface="Calibri" panose="020F0502020204030204"/>
                <a:ea typeface="+mn-ea"/>
                <a:cs typeface="+mn-cs"/>
              </a:rPr>
              <a:t>​</a:t>
            </a:r>
            <a:endParaRPr kumimoji="0" lang="en-US" sz="2000" b="0" i="0" u="none" strike="noStrike" kern="1200" cap="none" spc="0" normalizeH="0" baseline="0" noProof="0">
              <a:ln>
                <a:noFill/>
              </a:ln>
              <a:solidFill>
                <a:srgbClr val="595959"/>
              </a:solidFill>
              <a:effectLst/>
              <a:uLnTx/>
              <a:uFillTx/>
              <a:latin typeface="Calibri" panose="020F0502020204030204"/>
              <a:ea typeface="Calibri"/>
              <a:cs typeface="Calibri"/>
            </a:endParaRPr>
          </a:p>
          <a:p>
            <a:pPr lvl="1">
              <a:buClr>
                <a:srgbClr val="F16038"/>
              </a:buClr>
            </a:pPr>
            <a:r>
              <a:rPr lang="en-US" sz="2000">
                <a:solidFill>
                  <a:srgbClr val="595959"/>
                </a:solidFill>
                <a:hlinkClick r:id="rId5"/>
              </a:rPr>
              <a:t>2024-2025 Domains</a:t>
            </a:r>
            <a:r>
              <a:rPr lang="en-US" sz="2000">
                <a:solidFill>
                  <a:srgbClr val="595959"/>
                </a:solidFill>
              </a:rPr>
              <a:t>​</a:t>
            </a:r>
          </a:p>
          <a:p>
            <a:pPr lvl="1">
              <a:buClr>
                <a:srgbClr val="F16038"/>
              </a:buClr>
            </a:pPr>
            <a:r>
              <a:rPr lang="en-US" sz="2000">
                <a:solidFill>
                  <a:srgbClr val="595959"/>
                </a:solidFill>
                <a:hlinkClick r:id="rId6"/>
              </a:rPr>
              <a:t>2024-2025 Data Element Definitions</a:t>
            </a:r>
            <a:r>
              <a:rPr lang="en-US" sz="2000">
                <a:solidFill>
                  <a:srgbClr val="595959"/>
                </a:solidFill>
              </a:rPr>
              <a:t>​</a:t>
            </a:r>
          </a:p>
          <a:p>
            <a:pPr lvl="1">
              <a:buClr>
                <a:srgbClr val="F16038"/>
              </a:buClr>
            </a:pPr>
            <a:r>
              <a:rPr lang="en-US" sz="2000">
                <a:solidFill>
                  <a:srgbClr val="595959"/>
                </a:solidFill>
                <a:hlinkClick r:id="rId7"/>
              </a:rPr>
              <a:t>2024-2025 Descriptor Tables</a:t>
            </a:r>
            <a:r>
              <a:rPr lang="en-US" sz="2000">
                <a:solidFill>
                  <a:srgbClr val="595959"/>
                </a:solidFill>
              </a:rPr>
              <a:t>​</a:t>
            </a:r>
          </a:p>
          <a:p>
            <a:pPr lvl="1">
              <a:buClr>
                <a:srgbClr val="F16038"/>
              </a:buClr>
            </a:pPr>
            <a:r>
              <a:rPr lang="en-US" sz="2000">
                <a:solidFill>
                  <a:srgbClr val="595959"/>
                </a:solidFill>
                <a:hlinkClick r:id="rId8"/>
              </a:rPr>
              <a:t>2024-2025 Data Validation Rules</a:t>
            </a:r>
            <a:r>
              <a:rPr lang="en-US" sz="2000">
                <a:solidFill>
                  <a:srgbClr val="595959"/>
                </a:solidFill>
              </a:rPr>
              <a:t>​</a:t>
            </a:r>
          </a:p>
          <a:p>
            <a:pPr lvl="1">
              <a:buClr>
                <a:srgbClr val="F16038"/>
              </a:buClr>
            </a:pPr>
            <a:r>
              <a:rPr lang="en-US" sz="2000">
                <a:solidFill>
                  <a:srgbClr val="595959"/>
                </a:solidFill>
                <a:hlinkClick r:id="rId9"/>
              </a:rPr>
              <a:t>2024-2025 Data Submission Timelines</a:t>
            </a:r>
            <a:endParaRPr lang="en-US" sz="2000">
              <a:solidFill>
                <a:srgbClr val="595959"/>
              </a:solidFill>
            </a:endParaRPr>
          </a:p>
          <a:p>
            <a:pPr lvl="1">
              <a:buClr>
                <a:srgbClr val="F16038"/>
              </a:buClr>
            </a:pPr>
            <a:r>
              <a:rPr lang="en-US" sz="2000">
                <a:solidFill>
                  <a:srgbClr val="595959"/>
                </a:solidFill>
                <a:ea typeface="Calibri"/>
                <a:cs typeface="Calibri"/>
                <a:hlinkClick r:id="rId10"/>
              </a:rPr>
              <a:t>Known Issues</a:t>
            </a:r>
            <a:endParaRPr lang="en-US" sz="2000">
              <a:solidFill>
                <a:srgbClr val="595959"/>
              </a:solidFill>
              <a:ea typeface="Calibri"/>
              <a:cs typeface="Calibri"/>
              <a:hlinkClick r:id="" action="ppaction://noaction"/>
            </a:endParaRPr>
          </a:p>
          <a:p>
            <a:pPr>
              <a:lnSpc>
                <a:spcPct val="100000"/>
              </a:lnSpc>
              <a:spcBef>
                <a:spcPts val="600"/>
              </a:spcBef>
              <a:spcAft>
                <a:spcPts val="600"/>
              </a:spcAft>
              <a:buClr>
                <a:srgbClr val="F16038"/>
              </a:buClr>
              <a:defRPr/>
            </a:pPr>
            <a:r>
              <a:rPr kumimoji="0" lang="en-US" sz="2400" b="0" i="0" u="none" strike="noStrike" kern="1200" cap="none" spc="0" normalizeH="0" baseline="0" noProof="0">
                <a:ln>
                  <a:noFill/>
                </a:ln>
                <a:solidFill>
                  <a:srgbClr val="595959"/>
                </a:solidFill>
                <a:effectLst/>
                <a:uLnTx/>
                <a:uFillTx/>
                <a:latin typeface="Calibri" panose="020F0502020204030204"/>
                <a:ea typeface="+mn-ea"/>
                <a:cs typeface="Calibri"/>
              </a:rPr>
              <a:t>TSDS Incident Management System (TIMS)</a:t>
            </a:r>
          </a:p>
          <a:p>
            <a:pPr lvl="1">
              <a:spcBef>
                <a:spcPts val="300"/>
              </a:spcBef>
              <a:buClr>
                <a:srgbClr val="F16038"/>
              </a:buClr>
            </a:pPr>
            <a:r>
              <a:rPr lang="en-US" sz="2000">
                <a:solidFill>
                  <a:srgbClr val="172B4D"/>
                </a:solidFill>
                <a:ea typeface="+mn-lt"/>
                <a:cs typeface="+mn-lt"/>
                <a:hlinkClick r:id="rId11"/>
              </a:rPr>
              <a:t>TSDS Incident Management System (TIMS) Support Application</a:t>
            </a:r>
            <a:endParaRPr lang="en-US" sz="2000">
              <a:solidFill>
                <a:srgbClr val="595959"/>
              </a:solidFill>
              <a:ea typeface="Calibri" panose="020F0502020204030204"/>
              <a:cs typeface="Calibri" panose="020F0502020204030204"/>
            </a:endParaRPr>
          </a:p>
          <a:p>
            <a:pPr lvl="1">
              <a:lnSpc>
                <a:spcPct val="100000"/>
              </a:lnSpc>
              <a:spcBef>
                <a:spcPts val="0"/>
              </a:spcBef>
              <a:buClr>
                <a:srgbClr val="F16038"/>
              </a:buClr>
              <a:defRPr/>
            </a:pPr>
            <a:r>
              <a:rPr kumimoji="0" lang="en-US" sz="2000" b="0" i="0" u="none" strike="noStrike" kern="1200" cap="none" spc="0" normalizeH="0" baseline="0" noProof="0">
                <a:ln>
                  <a:noFill/>
                </a:ln>
                <a:solidFill>
                  <a:srgbClr val="172B4D"/>
                </a:solidFill>
                <a:effectLst/>
                <a:uLnTx/>
                <a:uFillTx/>
                <a:ea typeface="+mn-ea"/>
                <a:cs typeface="Calibri"/>
                <a:hlinkClick r:id="rId12"/>
              </a:rPr>
              <a:t>TIMS Knowledge Base Article Repository</a:t>
            </a:r>
            <a:endParaRPr kumimoji="0" lang="en-US" sz="2000" b="0" i="0" u="none" strike="noStrike" kern="1200" cap="none" spc="0" normalizeH="0" baseline="0" noProof="0">
              <a:ln>
                <a:noFill/>
              </a:ln>
              <a:solidFill>
                <a:srgbClr val="595959"/>
              </a:solidFill>
              <a:effectLst/>
              <a:uLnTx/>
              <a:uFillTx/>
              <a:ea typeface="+mn-ea"/>
              <a:cs typeface="Calibri"/>
              <a:hlinkClick r:id="rId13"/>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110501321"/>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1888440"/>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submission updates for the following:</a:t>
            </a:r>
          </a:p>
          <a:p>
            <a:pPr lvl="1">
              <a:buClr>
                <a:srgbClr val="F16038"/>
              </a:buClr>
            </a:pPr>
            <a:r>
              <a:rPr lang="en-US">
                <a:solidFill>
                  <a:srgbClr val="595959"/>
                </a:solidFill>
              </a:rPr>
              <a:t>Data Elements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98215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Modified the CAREER-AND-TECHNICAL-ED-IND-CD (C142) translations.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C142 code table">
            <a:extLst>
              <a:ext uri="{FF2B5EF4-FFF2-40B4-BE49-F238E27FC236}">
                <a16:creationId xmlns:a16="http://schemas.microsoft.com/office/drawing/2014/main" id="{07D27390-EE04-D971-7FF1-3C10F09F9B05}"/>
              </a:ext>
            </a:extLst>
          </p:cNvPr>
          <p:cNvPicPr>
            <a:picLocks noChangeAspect="1"/>
          </p:cNvPicPr>
          <p:nvPr/>
        </p:nvPicPr>
        <p:blipFill>
          <a:blip r:embed="rId3"/>
          <a:stretch>
            <a:fillRect/>
          </a:stretch>
        </p:blipFill>
        <p:spPr>
          <a:xfrm>
            <a:off x="4132505" y="1418896"/>
            <a:ext cx="3926991" cy="4353035"/>
          </a:xfrm>
          <a:prstGeom prst="rect">
            <a:avLst/>
          </a:prstGeom>
        </p:spPr>
      </p:pic>
    </p:spTree>
    <p:extLst>
      <p:ext uri="{BB962C8B-B14F-4D97-AF65-F5344CB8AC3E}">
        <p14:creationId xmlns:p14="http://schemas.microsoft.com/office/powerpoint/2010/main" val="347062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D2E0-D980-D8EF-4ED4-DE60DEA202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783A00-5D10-3CA3-0161-DF007308A9CF}"/>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2D0F6B76-85C0-70A8-9572-6BD046313A8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added:</a:t>
            </a:r>
          </a:p>
          <a:p>
            <a:pPr lvl="2">
              <a:lnSpc>
                <a:spcPct val="100000"/>
              </a:lnSpc>
              <a:spcBef>
                <a:spcPts val="600"/>
              </a:spcBef>
              <a:spcAft>
                <a:spcPts val="600"/>
              </a:spcAft>
              <a:buClr>
                <a:srgbClr val="F16038"/>
              </a:buClr>
            </a:pPr>
            <a:r>
              <a:rPr lang="en-US">
                <a:solidFill>
                  <a:srgbClr val="595959"/>
                </a:solidFill>
              </a:rPr>
              <a:t>12700110 Career and College Exploration (First Time Taken)</a:t>
            </a:r>
          </a:p>
          <a:p>
            <a:pPr lvl="2">
              <a:lnSpc>
                <a:spcPct val="100000"/>
              </a:lnSpc>
              <a:spcBef>
                <a:spcPts val="600"/>
              </a:spcBef>
              <a:spcAft>
                <a:spcPts val="600"/>
              </a:spcAft>
              <a:buClr>
                <a:srgbClr val="F16038"/>
              </a:buClr>
            </a:pPr>
            <a:r>
              <a:rPr lang="en-US">
                <a:solidFill>
                  <a:srgbClr val="595959"/>
                </a:solidFill>
              </a:rPr>
              <a:t>12700120 Career and College Exploration (Second Time Taken)</a:t>
            </a:r>
          </a:p>
          <a:p>
            <a:pPr lvl="2">
              <a:lnSpc>
                <a:spcPct val="100000"/>
              </a:lnSpc>
              <a:spcBef>
                <a:spcPts val="600"/>
              </a:spcBef>
              <a:spcAft>
                <a:spcPts val="600"/>
              </a:spcAft>
              <a:buClr>
                <a:srgbClr val="F16038"/>
              </a:buClr>
            </a:pPr>
            <a:r>
              <a:rPr lang="en-US">
                <a:solidFill>
                  <a:srgbClr val="595959"/>
                </a:solidFill>
              </a:rPr>
              <a:t>N1110035 Elements of Data Science</a:t>
            </a:r>
          </a:p>
          <a:p>
            <a:pPr lvl="2">
              <a:lnSpc>
                <a:spcPct val="100000"/>
              </a:lnSpc>
              <a:spcBef>
                <a:spcPts val="600"/>
              </a:spcBef>
              <a:spcAft>
                <a:spcPts val="600"/>
              </a:spcAft>
              <a:buClr>
                <a:srgbClr val="F16038"/>
              </a:buClr>
            </a:pPr>
            <a:r>
              <a:rPr lang="en-US">
                <a:solidFill>
                  <a:srgbClr val="595959"/>
                </a:solidFill>
              </a:rPr>
              <a:t>N1130030 Ethnic Studies:  American Indian/Native Studies</a:t>
            </a:r>
          </a:p>
          <a:p>
            <a:pPr lvl="2">
              <a:lnSpc>
                <a:spcPct val="100000"/>
              </a:lnSpc>
              <a:spcBef>
                <a:spcPts val="600"/>
              </a:spcBef>
              <a:spcAft>
                <a:spcPts val="600"/>
              </a:spcAft>
              <a:buClr>
                <a:srgbClr val="F16038"/>
              </a:buClr>
            </a:pPr>
            <a:r>
              <a:rPr lang="en-US">
                <a:solidFill>
                  <a:srgbClr val="595959"/>
                </a:solidFill>
              </a:rPr>
              <a:t>N1290062 Multilingual Acculturation Studies for Newcomers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0390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FFFB-E57C-59C4-010B-BA1F26972F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0F96F7-73F4-8F33-1457-219F62339FD2}"/>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73637FDD-AF69-191E-3F76-2BEC653011A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Code ’13036300’ changed as follows: </a:t>
            </a:r>
          </a:p>
          <a:p>
            <a:pPr lvl="2">
              <a:lnSpc>
                <a:spcPct val="100000"/>
              </a:lnSpc>
              <a:spcBef>
                <a:spcPts val="600"/>
              </a:spcBef>
              <a:spcAft>
                <a:spcPts val="600"/>
              </a:spcAft>
              <a:buClr>
                <a:srgbClr val="F16038"/>
              </a:buClr>
            </a:pPr>
            <a:r>
              <a:rPr lang="en-US">
                <a:solidFill>
                  <a:srgbClr val="595959"/>
                </a:solidFill>
              </a:rPr>
              <a:t>Description changed from ‘Principles of Biosciences’ to ‘Principles of Bioscience’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20578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94F1-2473-FBC7-5DFF-5CDDFE289D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00CD04-D146-EADD-D415-4A9F0B200A0D}"/>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0FBD83AC-42F6-166C-EE8C-1F5A6BA188E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a:t>
            </a:r>
          </a:p>
          <a:p>
            <a:pPr lvl="2">
              <a:lnSpc>
                <a:spcPct val="100000"/>
              </a:lnSpc>
              <a:spcBef>
                <a:spcPts val="600"/>
              </a:spcBef>
              <a:spcAft>
                <a:spcPts val="600"/>
              </a:spcAft>
              <a:buClr>
                <a:srgbClr val="F16038"/>
              </a:buClr>
            </a:pPr>
            <a:r>
              <a:rPr lang="en-US">
                <a:solidFill>
                  <a:srgbClr val="595959"/>
                </a:solidFill>
              </a:rPr>
              <a:t>12700300 College and Career Readiness</a:t>
            </a:r>
          </a:p>
          <a:p>
            <a:pPr lvl="2">
              <a:lnSpc>
                <a:spcPct val="100000"/>
              </a:lnSpc>
              <a:spcBef>
                <a:spcPts val="600"/>
              </a:spcBef>
              <a:spcAft>
                <a:spcPts val="600"/>
              </a:spcAft>
              <a:buClr>
                <a:srgbClr val="F16038"/>
              </a:buClr>
            </a:pPr>
            <a:r>
              <a:rPr lang="en-US">
                <a:solidFill>
                  <a:srgbClr val="595959"/>
                </a:solidFill>
              </a:rPr>
              <a:t>12700400 Investigating Careers (First Time Taken)</a:t>
            </a:r>
          </a:p>
          <a:p>
            <a:pPr lvl="2">
              <a:lnSpc>
                <a:spcPct val="100000"/>
              </a:lnSpc>
              <a:spcBef>
                <a:spcPts val="600"/>
              </a:spcBef>
              <a:spcAft>
                <a:spcPts val="600"/>
              </a:spcAft>
              <a:buClr>
                <a:srgbClr val="F16038"/>
              </a:buClr>
            </a:pPr>
            <a:r>
              <a:rPr lang="en-US">
                <a:solidFill>
                  <a:srgbClr val="595959"/>
                </a:solidFill>
              </a:rPr>
              <a:t>12700410 Investigating Careers (Second Time Taken)</a:t>
            </a:r>
          </a:p>
          <a:p>
            <a:pPr lvl="2">
              <a:lnSpc>
                <a:spcPct val="100000"/>
              </a:lnSpc>
              <a:spcBef>
                <a:spcPts val="600"/>
              </a:spcBef>
              <a:spcAft>
                <a:spcPts val="600"/>
              </a:spcAft>
              <a:buClr>
                <a:srgbClr val="F16038"/>
              </a:buClr>
            </a:pPr>
            <a:r>
              <a:rPr lang="en-US">
                <a:solidFill>
                  <a:srgbClr val="595959"/>
                </a:solidFill>
              </a:rPr>
              <a:t>12700420 Investigating Careers (Third Time Taken)</a:t>
            </a:r>
          </a:p>
          <a:p>
            <a:pPr lvl="2">
              <a:lnSpc>
                <a:spcPct val="100000"/>
              </a:lnSpc>
              <a:spcBef>
                <a:spcPts val="600"/>
              </a:spcBef>
              <a:spcAft>
                <a:spcPts val="600"/>
              </a:spcAft>
              <a:buClr>
                <a:srgbClr val="F16038"/>
              </a:buClr>
            </a:pPr>
            <a:r>
              <a:rPr lang="en-US">
                <a:solidFill>
                  <a:srgbClr val="595959"/>
                </a:solidFill>
              </a:rPr>
              <a:t>12700430 Investigating Careers (Fourth Time Taken)</a:t>
            </a:r>
          </a:p>
          <a:p>
            <a:pPr lvl="2">
              <a:lnSpc>
                <a:spcPct val="100000"/>
              </a:lnSpc>
              <a:spcBef>
                <a:spcPts val="600"/>
              </a:spcBef>
              <a:spcAft>
                <a:spcPts val="600"/>
              </a:spcAft>
              <a:buClr>
                <a:srgbClr val="F16038"/>
              </a:buClr>
            </a:pPr>
            <a:r>
              <a:rPr lang="en-US">
                <a:solidFill>
                  <a:srgbClr val="595959"/>
                </a:solidFill>
              </a:rPr>
              <a:t>N1160011 Functional Fitness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120857950"/>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schemas.microsoft.com/office/2006/metadata/properties"/>
    <ds:schemaRef ds:uri="533e3360-6378-4210-ada2-16ccdb17d2cd"/>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963efe96-9f3c-464d-8c8b-c76864a22ed0"/>
    <ds:schemaRef ds:uri="http://www.w3.org/XML/1998/namespace"/>
  </ds:schemaRefs>
</ds:datastoreItem>
</file>

<file path=customXml/itemProps3.xml><?xml version="1.0" encoding="utf-8"?>
<ds:datastoreItem xmlns:ds="http://schemas.openxmlformats.org/officeDocument/2006/customXml" ds:itemID="{DDC7135E-80EA-4A18-AF56-11EC1F1DBEA4}">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1627</Words>
  <Application>Microsoft Office PowerPoint</Application>
  <PresentationFormat>Widescreen</PresentationFormat>
  <Paragraphs>278</Paragraphs>
  <Slides>39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Courier New</vt:lpstr>
      <vt:lpstr>Wingdings</vt:lpstr>
      <vt:lpstr>2_Office Theme</vt:lpstr>
      <vt:lpstr>TITLE SLIDE: ESC Vendor Training for One Component</vt:lpstr>
      <vt:lpstr>AGENDA – EXTENDED YEAR</vt:lpstr>
      <vt:lpstr>PROGRAM AREA UPDATES &amp; GUIDANCE</vt:lpstr>
      <vt:lpstr>TITLE SLIDE: 2023-2024 School Year</vt:lpstr>
      <vt:lpstr>SUBMISSION UPDATES</vt:lpstr>
      <vt:lpstr>CODE TABLE UPDATES</vt:lpstr>
      <vt:lpstr>CODE TABLE UPDATES 1</vt:lpstr>
      <vt:lpstr>CODE TABLE UPDATES 3</vt:lpstr>
      <vt:lpstr>CODE TABLE UPDATES 2</vt:lpstr>
      <vt:lpstr>CODE TABLE UPDATES 4</vt:lpstr>
      <vt:lpstr>REPORT UPDATES 1</vt:lpstr>
      <vt:lpstr>REPORT UPDATES 2</vt:lpstr>
      <vt:lpstr>REPORT UPDATES 3</vt:lpstr>
      <vt:lpstr>BUSINESS RULE UPDATES</vt:lpstr>
      <vt:lpstr>BUSINESS RULE UPDATES 1</vt:lpstr>
      <vt:lpstr>BUSINESS RULE UPDATES 3</vt:lpstr>
      <vt:lpstr>CURRENT KNOWN ISSUES</vt:lpstr>
      <vt:lpstr>CURRENT KNOWN ISSUES 1</vt:lpstr>
      <vt:lpstr>TIMELINE</vt:lpstr>
      <vt:lpstr>TITLE SLIDE: 2024-2025 School Year</vt:lpstr>
      <vt:lpstr>APPLICATION UPDATES</vt:lpstr>
      <vt:lpstr>DATA ELEMENT UPDATES</vt:lpstr>
      <vt:lpstr>BUSINESS RULE UPDATES 4</vt:lpstr>
      <vt:lpstr>BUSINESS RULE UPDATES 2</vt:lpstr>
      <vt:lpstr>BUSINESS RULE UPDATES 5</vt:lpstr>
      <vt:lpstr>BUSINESS RULE UPDATES 7</vt:lpstr>
      <vt:lpstr>TSDS UPGRADE PROJECT UPDATES</vt:lpstr>
      <vt:lpstr>TSDS UPGRADE PROJECT UPDATES 1</vt:lpstr>
      <vt:lpstr>TSDS UPGRADE PROJECT UPDATES 2</vt:lpstr>
      <vt:lpstr>TSDS UPGRADE PROJECT UPDATES  2</vt:lpstr>
      <vt:lpstr>TSDS UPGRADE PROJECT UPDATES 5</vt:lpstr>
      <vt:lpstr>TSDS UPGRADE PROJECT UPDATES 6</vt:lpstr>
      <vt:lpstr>TSDS UPGRADE PROJECT UPDATES 7</vt:lpstr>
      <vt:lpstr>TSDS UPGRADE PROJECT UPDATES 8</vt:lpstr>
      <vt:lpstr>TSDS UPGRADE PROJECT UPDATES 9</vt:lpstr>
      <vt:lpstr>TITLE SLIDE: Closeout</vt:lpstr>
      <vt:lpstr>TIMELINE 1</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Extended Year</dc:title>
  <dc:creator>Candice.DeSantis@tea.texas.gov</dc:creator>
  <cp:lastModifiedBy>Muffoletto, Jamie</cp:lastModifiedBy>
  <cp:revision>2</cp:revision>
  <dcterms:created xsi:type="dcterms:W3CDTF">2020-11-05T16:39:19Z</dcterms:created>
  <dcterms:modified xsi:type="dcterms:W3CDTF">2024-03-12T21:33:01Z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