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23"/>
  </p:notesMasterIdLst>
  <p:sldIdLst>
    <p:sldId id="2145706919" r:id="rId5"/>
    <p:sldId id="2145706922" r:id="rId6"/>
    <p:sldId id="430" r:id="rId7"/>
    <p:sldId id="2145707004" r:id="rId8"/>
    <p:sldId id="1341" r:id="rId9"/>
    <p:sldId id="1344" r:id="rId10"/>
    <p:sldId id="1345" r:id="rId11"/>
    <p:sldId id="2145706995" r:id="rId12"/>
    <p:sldId id="2145706996" r:id="rId13"/>
    <p:sldId id="2145706997" r:id="rId14"/>
    <p:sldId id="2145706998" r:id="rId15"/>
    <p:sldId id="2145707003" r:id="rId16"/>
    <p:sldId id="2145706999" r:id="rId17"/>
    <p:sldId id="2145707000" r:id="rId18"/>
    <p:sldId id="2145706975" r:id="rId19"/>
    <p:sldId id="1346" r:id="rId20"/>
    <p:sldId id="2145706976" r:id="rId21"/>
    <p:sldId id="21457069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4D4214-1674-A13C-E000-284B90853438}" name="Adaky, Kathy" initials="AK" userId="S::Kathy.Adaky@tea.texas.gov::8c2da59b-9e4a-4960-a749-115f3818b707" providerId="AD"/>
  <p188:author id="{EAA6F014-0ED0-F075-066B-9E6B80F7B81C}" name="Polo, Beth" initials="PB" userId="S::beth.polo@tea.texas.gov::217503ae-afe6-4379-9001-e6919c8c2fa0" providerId="AD"/>
  <p188:author id="{B1191B19-2472-382F-EA3F-CBF579031473}" name="Hanson, Terri" initials="HT" userId="S::Terri.Hanson@tea.texas.gov::a02fd813-d4f3-43fd-83dd-7393041517de" providerId="AD"/>
  <p188:author id="{11347E1E-8906-BEDD-8A47-FB9718A54F28}" name="Stehouwer, Mark" initials="SM" userId="S::mark.stehouwer@tea.texas.gov::588e2f27-43b6-467b-b318-f8c62bd440d0" providerId="AD"/>
  <p188:author id="{C9518D25-69F9-9526-63B2-C15EB6E068CC}" name="Butler, David" initials="BD" userId="S::David.Butler@tea.texas.gov::e5831356-7759-43f3-884a-24eb754c7293" providerId="AD"/>
  <p188:author id="{FF4C063B-4FC0-3A2E-9CD3-E5B57F255495}" name="DeSantis, Candice" initials="DC" userId="S::candice.desantis@tea.texas.gov::ebf7425b-4c1c-4725-9788-d1206430aedf" providerId="AD"/>
  <p188:author id="{A582DA48-7D9E-31AD-F8C7-11F055059304}" name="DeSantis, Candice" initials="CD" userId="S::Candice.DeSantis@tea.texas.gov::ebf7425b-4c1c-4725-9788-d1206430aedf" providerId="AD"/>
  <p188:author id="{DC4D774C-9497-7F7F-EF7B-A7BB31449806}" name="Muffoletto, Jamie" initials="MJ" userId="S::Jamie.Muffoletto@tea.texas.gov::daf1e3c6-8137-448a-b141-d23049d419b5" providerId="AD"/>
  <p188:author id="{94E8E657-BE84-5DCD-0B20-67E8B1793911}" name="Johnson, Scott" initials="JS" userId="S::Scott.Johnson@tea.texas.gov::bec97677-f0c6-4bfb-b610-83dc74061801" providerId="AD"/>
  <p188:author id="{04816165-A551-92C0-EA48-4DFCE1FE46A9}" name="Simons, Leanne" initials="SL" userId="S::leanne.simons@tea.texas.gov::f0b41770-584b-4844-b5c5-b29dec998724" providerId="AD"/>
  <p188:author id="{00513F6E-B2A7-8FD4-EB4B-5CAF9057E4FC}" name="Muffoletto, Jamie" initials="MJ" userId="S::jamie.muffoletto@tea.texas.gov::daf1e3c6-8137-448a-b141-d23049d419b5" providerId="AD"/>
  <p188:author id="{0EDAE688-48AF-04B4-4C1B-0C171595B470}" name="Butler, David" initials="BD" userId="S::david.butler@tea.texas.gov::e5831356-7759-43f3-884a-24eb754c7293" providerId="AD"/>
  <p188:author id="{D640D5B4-7498-496A-9FD6-2B4F363C0616}" name="Pruitt, Donna" initials="PD" userId="S::Donna.Pruitt@tea.texas.gov::f6622e25-b5bf-4a3b-9fc8-ceb0ab749e45" providerId="AD"/>
  <p188:author id="{00FD78C6-F5B4-48DA-D242-CDA18768A854}" name="Johnson, Scott" initials="JS" userId="S::scott.johnson@tea.texas.gov::bec97677-f0c6-4bfb-b610-83dc74061801" providerId="AD"/>
  <p188:author id="{856D94DE-37B1-D641-7707-F050FA0D2B36}" name="Pruitt, Donna" initials="PD" userId="S::donna.pruitt@tea.texas.gov::f6622e25-b5bf-4a3b-9fc8-ceb0ab749e45" providerId="AD"/>
  <p188:author id="{780B30E9-CD73-2CC8-5EFE-A32214077596}" name="Salinas, Alfredo" initials="SA" userId="S::Alfredo.Salinas@tea.texas.gov::8eb031a1-f34f-4bd0-8b04-be67c643340a" providerId="AD"/>
  <p188:author id="{A9065AF7-46C9-0673-C014-D4FF12DA83ED}" name="Salinas, Alfredo" initials="SA" userId="S::alfredo.salinas@tea.texas.gov::8eb031a1-f34f-4bd0-8b04-be67c643340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riggs, Connor" initials="BC" lastIdx="2" clrIdx="6">
    <p:extLst>
      <p:ext uri="{19B8F6BF-5375-455C-9EA6-DF929625EA0E}">
        <p15:presenceInfo xmlns:p15="http://schemas.microsoft.com/office/powerpoint/2012/main" userId="S::connor.briggs@tea.texas.gov::885b7513-d3fa-4947-add1-efc2b24f04bd" providerId="AD"/>
      </p:ext>
    </p:extLst>
  </p:cmAuthor>
  <p:cmAuthor id="1" name="Johnson, Scott" initials="JS" lastIdx="19" clrIdx="0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8" name="Sharp, Stephanie" initials="SS" lastIdx="8" clrIdx="7">
    <p:extLst>
      <p:ext uri="{19B8F6BF-5375-455C-9EA6-DF929625EA0E}">
        <p15:presenceInfo xmlns:p15="http://schemas.microsoft.com/office/powerpoint/2012/main" userId="S::Stephanie.Sharp@tea.texas.gov::4b7f997e-11e2-446b-b7b6-32dc105769b7" providerId="AD"/>
      </p:ext>
    </p:extLst>
  </p:cmAuthor>
  <p:cmAuthor id="2" name="Linden, Edward" initials="LE" lastIdx="2" clrIdx="1">
    <p:extLst>
      <p:ext uri="{19B8F6BF-5375-455C-9EA6-DF929625EA0E}">
        <p15:presenceInfo xmlns:p15="http://schemas.microsoft.com/office/powerpoint/2012/main" userId="S::Edward.Linden@tea.texas.gov::433a1750-097b-48bf-9475-b5c5f6172203" providerId="AD"/>
      </p:ext>
    </p:extLst>
  </p:cmAuthor>
  <p:cmAuthor id="9" name="Hanson, Terri" initials="HT" lastIdx="2" clrIdx="8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  <p:cmAuthor id="3" name="Simons, Leanne" initials="SL" lastIdx="17" clrIdx="2">
    <p:extLst>
      <p:ext uri="{19B8F6BF-5375-455C-9EA6-DF929625EA0E}">
        <p15:presenceInfo xmlns:p15="http://schemas.microsoft.com/office/powerpoint/2012/main" userId="S::leanne.simons@tea.texas.gov::f0b41770-584b-4844-b5c5-b29dec998724" providerId="AD"/>
      </p:ext>
    </p:extLst>
  </p:cmAuthor>
  <p:cmAuthor id="4" name="Jamie Muffoletto" initials="JM" lastIdx="5" clrIdx="3">
    <p:extLst>
      <p:ext uri="{19B8F6BF-5375-455C-9EA6-DF929625EA0E}">
        <p15:presenceInfo xmlns:p15="http://schemas.microsoft.com/office/powerpoint/2012/main" userId="S::Jamie.Muffoletto@tea.texas.gov::daf1e3c6-8137-448a-b141-d23049d419b5" providerId="AD"/>
      </p:ext>
    </p:extLst>
  </p:cmAuthor>
  <p:cmAuthor id="5" name="Connor Briggs" initials="CB" lastIdx="23" clrIdx="4">
    <p:extLst>
      <p:ext uri="{19B8F6BF-5375-455C-9EA6-DF929625EA0E}">
        <p15:presenceInfo xmlns:p15="http://schemas.microsoft.com/office/powerpoint/2012/main" userId="Connor Briggs" providerId="None"/>
      </p:ext>
    </p:extLst>
  </p:cmAuthor>
  <p:cmAuthor id="6" name="Polo, Beth" initials="PB" lastIdx="3" clrIdx="5">
    <p:extLst>
      <p:ext uri="{19B8F6BF-5375-455C-9EA6-DF929625EA0E}">
        <p15:presenceInfo xmlns:p15="http://schemas.microsoft.com/office/powerpoint/2012/main" userId="S::Beth.Polo@tea.texas.gov::217503ae-afe6-4379-9001-e6919c8c2fa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AC69"/>
    <a:srgbClr val="CDDBF7"/>
    <a:srgbClr val="FFFFFF"/>
    <a:srgbClr val="0D6CB9"/>
    <a:srgbClr val="F48668"/>
    <a:srgbClr val="FEFA5E"/>
    <a:srgbClr val="DAE649"/>
    <a:srgbClr val="9B9B9B"/>
    <a:srgbClr val="C2DAED"/>
    <a:srgbClr val="F7A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FF0F6-2C0C-0C7E-C74C-C18D36A39B32}" v="1" dt="2024-03-11T21:32:53.042"/>
    <p1510:client id="{25E082A5-540B-CF92-2089-8C0FDDA9B6DF}" v="2" dt="2024-03-11T21:36:32.014"/>
    <p1510:client id="{292F8DB4-F9AE-BFB6-E970-0C699216BF1C}" v="1" dt="2024-03-12T16:22:35.443"/>
    <p1510:client id="{4301E612-E267-0CE8-1E02-2604CB2481CE}" v="2" dt="2024-03-11T21:10:32.630"/>
    <p1510:client id="{C7DD4C26-5E40-4A44-87D8-AF8F703CE8F3}" v="27" dt="2024-03-12T20:50:26.142"/>
    <p1510:client id="{DF6A1BD9-7EDA-4AD7-B744-6A6A6A141CB8}" v="248" vWet="254" dt="2024-03-12T16:22:53.009"/>
    <p1510:client id="{FCF4C50B-D31B-4FB8-83C6-330E6FADE1F0}" v="4" dt="2024-03-12T20:35:52.231"/>
    <p1510:client id="{FE6C5F2A-43D8-4F7A-B7A4-F6574D690836}" v="6" vWet="8" dt="2024-03-12T16:21:54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8" y="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5E38-04D7-4CC0-AF82-3E5D8CB519DD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9ABE-7AB9-4D3A-BEA5-45E799BD6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2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21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73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25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8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98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1" r:id="rId2"/>
    <p:sldLayoutId id="2147483742" r:id="rId3"/>
    <p:sldLayoutId id="2147483748" r:id="rId4"/>
    <p:sldLayoutId id="2147483746" r:id="rId5"/>
    <p:sldLayoutId id="2147483747" r:id="rId6"/>
    <p:sldLayoutId id="2147483744" r:id="rId7"/>
    <p:sldLayoutId id="2147483745" r:id="rId8"/>
    <p:sldLayoutId id="2147483725" r:id="rId9"/>
    <p:sldLayoutId id="2147483756" r:id="rId10"/>
    <p:sldLayoutId id="2147483749" r:id="rId11"/>
    <p:sldLayoutId id="2147483750" r:id="rId12"/>
    <p:sldLayoutId id="2147483751" r:id="rId13"/>
    <p:sldLayoutId id="2147483753" r:id="rId14"/>
    <p:sldLayoutId id="2147483752" r:id="rId15"/>
    <p:sldLayoutId id="2147483720" r:id="rId16"/>
    <p:sldLayoutId id="2147483754" r:id="rId17"/>
    <p:sldLayoutId id="2147483757" r:id="rId18"/>
    <p:sldLayoutId id="2147483758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55" r:id="rId29"/>
    <p:sldLayoutId id="214748377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xasstudentdatasystem.org/sites/texasstudentdatasystem.org/files/tsds-upgrade-project-peims-mid-year-promotion-logic.pdf" TargetMode="Externa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xasstudentdatasystem.org/sites/texasstudentdatasystem.org/files/tsds-upgrade-project-peims-mid-year-test-cases.pdf" TargetMode="Externa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xasstudentdatasystem.org/tsds/about/resources#KnownIssues" TargetMode="External"/><Relationship Id="rId3" Type="http://schemas.openxmlformats.org/officeDocument/2006/relationships/hyperlink" Target="https://www.texasstudentdatasystem.org/sites/texasstudentdatasystem.org/files/2024_2025_final_domains_0.pdf" TargetMode="External"/><Relationship Id="rId7" Type="http://schemas.openxmlformats.org/officeDocument/2006/relationships/hyperlink" Target="https://www.texasstudentdatasystem.org/sites/texasstudentdatasystem.org/files/2024-2025%20Submission%20Timeline.pdf" TargetMode="External"/><Relationship Id="rId2" Type="http://schemas.openxmlformats.org/officeDocument/2006/relationships/hyperlink" Target="mailto:TSDSCustomerSupport@tea.texas.gov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texasstudentdatasystem.org/sites/texasstudentdatasystem.org/files/2024-2025-final-data-validation-rules.xlsx" TargetMode="External"/><Relationship Id="rId5" Type="http://schemas.openxmlformats.org/officeDocument/2006/relationships/hyperlink" Target="https://www.texasstudentdatasystem.org/sites/texasstudentdatasystem.org/files/2024-2025-final-descriptor-tables.pdf" TargetMode="External"/><Relationship Id="rId10" Type="http://schemas.openxmlformats.org/officeDocument/2006/relationships/hyperlink" Target="https://tealprod.tea.state.tx.us/tims/issues/?filter=11815" TargetMode="External"/><Relationship Id="rId4" Type="http://schemas.openxmlformats.org/officeDocument/2006/relationships/hyperlink" Target="https://www.texasstudentdatasystem.org/sites/texasstudentdatasystem.org/files/2024_2025_final_data_element_definitions_0.pdf" TargetMode="External"/><Relationship Id="rId9" Type="http://schemas.openxmlformats.org/officeDocument/2006/relationships/hyperlink" Target="https://tealprod.tea.state.tx.us/TSDS/Suppor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financialaccountability@tea.texas.gov" TargetMode="External"/><Relationship Id="rId2" Type="http://schemas.openxmlformats.org/officeDocument/2006/relationships/hyperlink" Target="mailto:sfinance@tea.texas.gov" TargetMode="Externa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A8D557E-B87E-5812-3C09-A5C15ABE9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8439"/>
            <a:ext cx="9144000" cy="1455651"/>
          </a:xfrm>
        </p:spPr>
        <p:txBody>
          <a:bodyPr>
            <a:normAutofit fontScale="90000"/>
          </a:bodyPr>
          <a:lstStyle/>
          <a:p>
            <a:r>
              <a:rPr lang="en-US"/>
              <a:t>TITLE</a:t>
            </a:r>
            <a:r>
              <a:rPr lang="en-US" baseline="0"/>
              <a:t> SLIDE: ESC Vendor Training for One Component</a:t>
            </a:r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168F187D-A5AD-0D06-3D86-5762D6D3B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5096"/>
            <a:ext cx="9144000" cy="851564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3FA3FEEE-6FB4-6546-6580-17D5B579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6" b="15666"/>
          <a:stretch/>
        </p:blipFill>
        <p:spPr>
          <a:xfrm>
            <a:off x="20" y="1268412"/>
            <a:ext cx="12191980" cy="5589588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CA94F1D-B058-B160-7052-5BCED1320363}"/>
              </a:ext>
            </a:extLst>
          </p:cNvPr>
          <p:cNvSpPr/>
          <p:nvPr/>
        </p:nvSpPr>
        <p:spPr>
          <a:xfrm>
            <a:off x="0" y="4421871"/>
            <a:ext cx="12192000" cy="216877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srgbClr val="0D6CB9"/>
                </a:solidFill>
                <a:latin typeface="Calibri"/>
                <a:cs typeface="Calibri"/>
                <a:sym typeface="+mj-lt"/>
              </a:rPr>
              <a:t>PEIMS MID-YEAR</a:t>
            </a:r>
            <a:br>
              <a:rPr lang="en-US" sz="4000">
                <a:solidFill>
                  <a:srgbClr val="0D6CB9"/>
                </a:solidFill>
                <a:latin typeface="Calibri"/>
                <a:cs typeface="Calibri"/>
                <a:sym typeface="+mj-lt"/>
              </a:rPr>
            </a:br>
            <a:r>
              <a:rPr lang="en-US" sz="2400" b="1">
                <a:solidFill>
                  <a:srgbClr val="0D6CB9"/>
                </a:solidFill>
              </a:rPr>
              <a:t>MARCH 19-21, 2024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D6C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487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55728-B671-FE2F-DAEE-8041D9C24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7F2DC9-F78A-595B-781E-8A92CF2CC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TSDS UPGRADE PROJECT UPDATES</a:t>
            </a:r>
            <a:r>
              <a:rPr lang="en-US" sz="4000">
                <a:solidFill>
                  <a:schemeClr val="bg1"/>
                </a:solidFill>
                <a:cs typeface="Calibri"/>
              </a:rPr>
              <a:t>1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1F31811-571B-DAC3-710A-2C7EA0068B2C}"/>
              </a:ext>
            </a:extLst>
          </p:cNvPr>
          <p:cNvSpPr txBox="1">
            <a:spLocks/>
          </p:cNvSpPr>
          <p:nvPr/>
        </p:nvSpPr>
        <p:spPr>
          <a:xfrm>
            <a:off x="535171" y="1150861"/>
            <a:ext cx="112758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71525">
              <a:buClr>
                <a:srgbClr val="F16038"/>
              </a:buClr>
            </a:pPr>
            <a:r>
              <a:rPr lang="en-US" b="1">
                <a:solidFill>
                  <a:srgbClr val="595959"/>
                </a:solidFill>
              </a:rPr>
              <a:t>Descriptor Name Changes</a:t>
            </a:r>
            <a:endParaRPr lang="en-US" b="1">
              <a:solidFill>
                <a:srgbClr val="595959"/>
              </a:solidFill>
              <a:cs typeface="Calibri"/>
            </a:endParaRP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C9B1C4FD-6D3A-9B5E-0FC9-B1191E75A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003731"/>
              </p:ext>
            </p:extLst>
          </p:nvPr>
        </p:nvGraphicFramePr>
        <p:xfrm>
          <a:off x="1283585" y="1999009"/>
          <a:ext cx="9624828" cy="2638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40">
                  <a:extLst>
                    <a:ext uri="{9D8B030D-6E8A-4147-A177-3AD203B41FA5}">
                      <a16:colId xmlns:a16="http://schemas.microsoft.com/office/drawing/2014/main" val="4096978940"/>
                    </a:ext>
                  </a:extLst>
                </a:gridCol>
                <a:gridCol w="3495675">
                  <a:extLst>
                    <a:ext uri="{9D8B030D-6E8A-4147-A177-3AD203B41FA5}">
                      <a16:colId xmlns:a16="http://schemas.microsoft.com/office/drawing/2014/main" val="1148185853"/>
                    </a:ext>
                  </a:extLst>
                </a:gridCol>
                <a:gridCol w="3821813">
                  <a:extLst>
                    <a:ext uri="{9D8B030D-6E8A-4147-A177-3AD203B41FA5}">
                      <a16:colId xmlns:a16="http://schemas.microsoft.com/office/drawing/2014/main" val="4130512639"/>
                    </a:ext>
                  </a:extLst>
                </a:gridCol>
              </a:tblGrid>
              <a:tr h="677217">
                <a:tc>
                  <a:txBody>
                    <a:bodyPr/>
                    <a:lstStyle/>
                    <a:p>
                      <a:r>
                        <a:rPr lang="en-US"/>
                        <a:t>Descriptor 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XML Code Table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Upgrade Descriptor 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744193"/>
                  </a:ext>
                </a:extLst>
              </a:tr>
              <a:tr h="392356">
                <a:tc>
                  <a:txBody>
                    <a:bodyPr/>
                    <a:lstStyle/>
                    <a:p>
                      <a:r>
                        <a:rPr lang="en-US"/>
                        <a:t>C145A (was C145)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FUND-CODE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ActualFund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701964"/>
                  </a:ext>
                </a:extLst>
              </a:tr>
              <a:tr h="392356">
                <a:tc>
                  <a:txBody>
                    <a:bodyPr/>
                    <a:lstStyle/>
                    <a:p>
                      <a:r>
                        <a:rPr lang="en-US"/>
                        <a:t>C146A (was C146)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FUNCTION-CODE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ActualFunction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284025"/>
                  </a:ext>
                </a:extLst>
              </a:tr>
              <a:tr h="392356">
                <a:tc>
                  <a:txBody>
                    <a:bodyPr/>
                    <a:lstStyle/>
                    <a:p>
                      <a:r>
                        <a:rPr lang="en-US"/>
                        <a:t>C159A (was C159)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OBJECT-CODE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ActualObject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105440"/>
                  </a:ext>
                </a:extLst>
              </a:tr>
              <a:tr h="392356">
                <a:tc>
                  <a:txBody>
                    <a:bodyPr/>
                    <a:lstStyle/>
                    <a:p>
                      <a:r>
                        <a:rPr lang="en-US"/>
                        <a:t>C147A (was C147)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PROGRAM-INTENT-CODE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ActualProgramIntent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226411"/>
                  </a:ext>
                </a:extLst>
              </a:tr>
              <a:tr h="392356">
                <a:tc>
                  <a:txBody>
                    <a:bodyPr/>
                    <a:lstStyle/>
                    <a:p>
                      <a:r>
                        <a:rPr lang="en-US"/>
                        <a:t>C145S (was C145)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FUND-CODE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SSAFund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825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9892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57771-7FCC-334F-9F14-D4C934012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F7A28C-E3DC-F302-1D08-5310B3C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TSDS UPGRADE PROJECT UPDATES</a:t>
            </a:r>
            <a:r>
              <a:rPr lang="en-US" sz="4000">
                <a:solidFill>
                  <a:schemeClr val="bg1"/>
                </a:solidFill>
                <a:cs typeface="Calibri"/>
              </a:rPr>
              <a:t>3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8" name="Content Placeholder 3" descr="Rule 20032-0155 description">
            <a:extLst>
              <a:ext uri="{FF2B5EF4-FFF2-40B4-BE49-F238E27FC236}">
                <a16:creationId xmlns:a16="http://schemas.microsoft.com/office/drawing/2014/main" id="{894703B1-3C1D-0CAB-2B7A-304C4B0EF25E}"/>
              </a:ext>
            </a:extLst>
          </p:cNvPr>
          <p:cNvSpPr txBox="1">
            <a:spLocks/>
          </p:cNvSpPr>
          <p:nvPr/>
        </p:nvSpPr>
        <p:spPr>
          <a:xfrm>
            <a:off x="535170" y="1142839"/>
            <a:ext cx="112758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0F89445-EC4E-A04E-FCA6-E5ACC1C8060F}"/>
              </a:ext>
            </a:extLst>
          </p:cNvPr>
          <p:cNvSpPr txBox="1">
            <a:spLocks/>
          </p:cNvSpPr>
          <p:nvPr/>
        </p:nvSpPr>
        <p:spPr>
          <a:xfrm>
            <a:off x="458085" y="1007870"/>
            <a:ext cx="10882706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71525">
              <a:buClr>
                <a:srgbClr val="F16038"/>
              </a:buClr>
            </a:pPr>
            <a:r>
              <a:rPr lang="en-US" b="1">
                <a:solidFill>
                  <a:srgbClr val="595959"/>
                </a:solidFill>
              </a:rPr>
              <a:t>Business Rule Changes:</a:t>
            </a:r>
          </a:p>
          <a:p>
            <a:pPr lvl="1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Rule text has been updated to reflect the change in the data element name.</a:t>
            </a:r>
            <a:endParaRPr lang="en-US">
              <a:solidFill>
                <a:srgbClr val="595959"/>
              </a:solidFill>
              <a:cs typeface="Calibri"/>
            </a:endParaRPr>
          </a:p>
          <a:p>
            <a:pPr lvl="1" defTabSz="771525">
              <a:buClr>
                <a:srgbClr val="F16038"/>
              </a:buClr>
            </a:pPr>
            <a:endParaRPr lang="en-US">
              <a:solidFill>
                <a:srgbClr val="595959"/>
              </a:solidFill>
            </a:endParaRPr>
          </a:p>
          <a:p>
            <a:pPr marL="0" indent="0" defTabSz="771525">
              <a:buClr>
                <a:srgbClr val="D8D8D8"/>
              </a:buClr>
              <a:buNone/>
            </a:pPr>
            <a:endParaRPr lang="en-US">
              <a:solidFill>
                <a:srgbClr val="0D6CB9"/>
              </a:solidFill>
            </a:endParaRPr>
          </a:p>
        </p:txBody>
      </p:sp>
      <p:pic>
        <p:nvPicPr>
          <p:cNvPr id="4" name="Picture 3" descr="Rule 20032-0155 desription">
            <a:extLst>
              <a:ext uri="{FF2B5EF4-FFF2-40B4-BE49-F238E27FC236}">
                <a16:creationId xmlns:a16="http://schemas.microsoft.com/office/drawing/2014/main" id="{7407B6FA-B9B2-30B6-01B4-502B0CFBD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763" y="2454893"/>
            <a:ext cx="92773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02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57771-7FCC-334F-9F14-D4C934012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F7A28C-E3DC-F302-1D08-5310B3CB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TSDS UPGRADE PROJECT UPDATES</a:t>
            </a:r>
            <a:r>
              <a:rPr lang="en-US" sz="4000">
                <a:solidFill>
                  <a:schemeClr val="bg1"/>
                </a:solidFill>
                <a:cs typeface="Calibri"/>
              </a:rPr>
              <a:t>2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8" name="Content Placeholder 3" descr="Rule 20033-0006 description">
            <a:extLst>
              <a:ext uri="{FF2B5EF4-FFF2-40B4-BE49-F238E27FC236}">
                <a16:creationId xmlns:a16="http://schemas.microsoft.com/office/drawing/2014/main" id="{894703B1-3C1D-0CAB-2B7A-304C4B0EF25E}"/>
              </a:ext>
            </a:extLst>
          </p:cNvPr>
          <p:cNvSpPr txBox="1">
            <a:spLocks/>
          </p:cNvSpPr>
          <p:nvPr/>
        </p:nvSpPr>
        <p:spPr>
          <a:xfrm>
            <a:off x="535170" y="1142839"/>
            <a:ext cx="112758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0F89445-EC4E-A04E-FCA6-E5ACC1C8060F}"/>
              </a:ext>
            </a:extLst>
          </p:cNvPr>
          <p:cNvSpPr txBox="1">
            <a:spLocks/>
          </p:cNvSpPr>
          <p:nvPr/>
        </p:nvSpPr>
        <p:spPr>
          <a:xfrm>
            <a:off x="458084" y="1007870"/>
            <a:ext cx="11275829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71525">
              <a:buClr>
                <a:srgbClr val="F16038"/>
              </a:buClr>
            </a:pPr>
            <a:r>
              <a:rPr lang="en-US" b="1">
                <a:solidFill>
                  <a:srgbClr val="595959"/>
                </a:solidFill>
              </a:rPr>
              <a:t>Business Rule Changes:</a:t>
            </a:r>
          </a:p>
          <a:p>
            <a:pPr lvl="1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Rule text has been updated to reflect a change to show the new data element name and entity name.</a:t>
            </a:r>
            <a:endParaRPr lang="en-US">
              <a:solidFill>
                <a:srgbClr val="595959"/>
              </a:solidFill>
              <a:cs typeface="Calibri"/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</p:txBody>
      </p:sp>
      <p:pic>
        <p:nvPicPr>
          <p:cNvPr id="2" name="Picture 1" descr="rule 20033-0006 description">
            <a:extLst>
              <a:ext uri="{FF2B5EF4-FFF2-40B4-BE49-F238E27FC236}">
                <a16:creationId xmlns:a16="http://schemas.microsoft.com/office/drawing/2014/main" id="{3BB80FB8-DC73-A418-324C-AD25B1E2F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66" y="2531369"/>
            <a:ext cx="10084499" cy="157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160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FDCCFF-82C6-9C5E-F811-EDD9C22C9D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6E681A-8208-38F0-F609-E39E801F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TSDS UPGRADE PROJECT UPDATES</a:t>
            </a:r>
            <a:r>
              <a:rPr lang="en-US" sz="4000">
                <a:solidFill>
                  <a:schemeClr val="bg1"/>
                </a:solidFill>
                <a:cs typeface="Calibri"/>
              </a:rPr>
              <a:t>5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8" name="Content Placeholder 3" descr="Promotion logic link.">
            <a:extLst>
              <a:ext uri="{FF2B5EF4-FFF2-40B4-BE49-F238E27FC236}">
                <a16:creationId xmlns:a16="http://schemas.microsoft.com/office/drawing/2014/main" id="{9CB4A630-FA81-1C79-44C4-4647F2F5EC16}"/>
              </a:ext>
            </a:extLst>
          </p:cNvPr>
          <p:cNvSpPr txBox="1">
            <a:spLocks/>
          </p:cNvSpPr>
          <p:nvPr/>
        </p:nvSpPr>
        <p:spPr>
          <a:xfrm>
            <a:off x="535170" y="1142839"/>
            <a:ext cx="112758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76F16D3-514B-0BA6-D18E-9F8D75E12EA5}"/>
              </a:ext>
            </a:extLst>
          </p:cNvPr>
          <p:cNvSpPr txBox="1">
            <a:spLocks/>
          </p:cNvSpPr>
          <p:nvPr/>
        </p:nvSpPr>
        <p:spPr>
          <a:xfrm>
            <a:off x="458084" y="1007870"/>
            <a:ext cx="112758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71525">
              <a:buClr>
                <a:srgbClr val="F16038"/>
              </a:buClr>
            </a:pPr>
            <a:r>
              <a:rPr lang="en-US" b="1">
                <a:solidFill>
                  <a:srgbClr val="595959"/>
                </a:solidFill>
              </a:rPr>
              <a:t>Promotion Logic:</a:t>
            </a:r>
          </a:p>
          <a:p>
            <a:pPr lvl="1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  <a:hlinkClick r:id="rId2"/>
              </a:rPr>
              <a:t>PEIMS Mid-year Promotion Logic</a:t>
            </a:r>
            <a:endParaRPr lang="en-US">
              <a:solidFill>
                <a:srgbClr val="595959"/>
              </a:solidFill>
            </a:endParaRPr>
          </a:p>
          <a:p>
            <a:pPr marL="457200" lvl="1" indent="0" defTabSz="771525">
              <a:buClr>
                <a:srgbClr val="F16038"/>
              </a:buClr>
              <a:buNone/>
            </a:pPr>
            <a:endParaRPr lang="en-US">
              <a:solidFill>
                <a:srgbClr val="595959"/>
              </a:solidFill>
            </a:endParaRPr>
          </a:p>
          <a:p>
            <a:pPr lvl="1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Finance &gt; Actual</a:t>
            </a:r>
          </a:p>
          <a:p>
            <a:pPr lvl="2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The latest </a:t>
            </a:r>
            <a:r>
              <a:rPr lang="en-US" err="1">
                <a:solidFill>
                  <a:srgbClr val="595959"/>
                </a:solidFill>
              </a:rPr>
              <a:t>ActualExt.BeginDate</a:t>
            </a:r>
            <a:endParaRPr lang="en-US">
              <a:solidFill>
                <a:srgbClr val="595959"/>
              </a:solidFill>
            </a:endParaRPr>
          </a:p>
          <a:p>
            <a:pPr lvl="2" defTabSz="771525">
              <a:buClr>
                <a:srgbClr val="F16038"/>
              </a:buClr>
            </a:pPr>
            <a:endParaRPr lang="en-US">
              <a:solidFill>
                <a:srgbClr val="595959"/>
              </a:solidFill>
            </a:endParaRPr>
          </a:p>
          <a:p>
            <a:pPr lvl="1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Finance &gt; Shared Services Arrangement Actual</a:t>
            </a:r>
          </a:p>
          <a:p>
            <a:pPr lvl="2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Data is promoted as is.</a:t>
            </a:r>
          </a:p>
        </p:txBody>
      </p:sp>
    </p:spTree>
    <p:extLst>
      <p:ext uri="{BB962C8B-B14F-4D97-AF65-F5344CB8AC3E}">
        <p14:creationId xmlns:p14="http://schemas.microsoft.com/office/powerpoint/2010/main" val="524108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7484E9-D096-7D5B-1202-984011D83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7ACB9F-21C6-DE8E-0133-D7883D7E1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TSDS UPGRADE PROJECT UPDATES</a:t>
            </a:r>
            <a:r>
              <a:rPr lang="en-US" sz="4000">
                <a:solidFill>
                  <a:schemeClr val="bg1"/>
                </a:solidFill>
                <a:cs typeface="Calibri"/>
              </a:rPr>
              <a:t>6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8" name="Content Placeholder 3" descr="Promotion logic link.">
            <a:extLst>
              <a:ext uri="{FF2B5EF4-FFF2-40B4-BE49-F238E27FC236}">
                <a16:creationId xmlns:a16="http://schemas.microsoft.com/office/drawing/2014/main" id="{1642B4D6-3E9A-DAD3-32C0-B0BC211EA353}"/>
              </a:ext>
            </a:extLst>
          </p:cNvPr>
          <p:cNvSpPr txBox="1">
            <a:spLocks/>
          </p:cNvSpPr>
          <p:nvPr/>
        </p:nvSpPr>
        <p:spPr>
          <a:xfrm>
            <a:off x="535170" y="1142839"/>
            <a:ext cx="112758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02B66A9-1259-08D2-2575-4570FC59B631}"/>
              </a:ext>
            </a:extLst>
          </p:cNvPr>
          <p:cNvSpPr txBox="1">
            <a:spLocks/>
          </p:cNvSpPr>
          <p:nvPr/>
        </p:nvSpPr>
        <p:spPr>
          <a:xfrm>
            <a:off x="458084" y="1007870"/>
            <a:ext cx="112758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71525">
              <a:buClr>
                <a:srgbClr val="F16038"/>
              </a:buClr>
            </a:pPr>
            <a:r>
              <a:rPr lang="en-US" b="1">
                <a:solidFill>
                  <a:srgbClr val="595959"/>
                </a:solidFill>
              </a:rPr>
              <a:t>Test Cases:</a:t>
            </a:r>
            <a:endParaRPr lang="en-US" b="1">
              <a:solidFill>
                <a:srgbClr val="595959"/>
              </a:solidFill>
              <a:hlinkClick r:id="rId2"/>
            </a:endParaRPr>
          </a:p>
          <a:p>
            <a:pPr lvl="1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  <a:hlinkClick r:id="rId2"/>
              </a:rPr>
              <a:t>PEIMS Mid-year Test Cases</a:t>
            </a:r>
            <a:endParaRPr lang="en-US">
              <a:solidFill>
                <a:srgbClr val="595959"/>
              </a:solidFill>
            </a:endParaRPr>
          </a:p>
          <a:p>
            <a:pPr lvl="1" defTabSz="771525">
              <a:buClr>
                <a:srgbClr val="F16038"/>
              </a:buClr>
            </a:pPr>
            <a:endParaRPr lang="en-US">
              <a:solidFill>
                <a:srgbClr val="595959"/>
              </a:solidFill>
            </a:endParaRPr>
          </a:p>
          <a:p>
            <a:pPr lvl="1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Test Case 2 - Shared Services Arrangement Financial</a:t>
            </a:r>
          </a:p>
          <a:p>
            <a:pPr lvl="2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PDM2-100-015 Actual SSA Financial Summary by Fund &amp; SSA Type</a:t>
            </a:r>
          </a:p>
          <a:p>
            <a:pPr lvl="2" defTabSz="771525">
              <a:buClr>
                <a:srgbClr val="F16038"/>
              </a:buClr>
            </a:pPr>
            <a:endParaRPr lang="en-US">
              <a:solidFill>
                <a:srgbClr val="595959"/>
              </a:solidFill>
            </a:endParaRPr>
          </a:p>
          <a:p>
            <a:pPr lvl="1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Test Case 3 - Actual Financial</a:t>
            </a:r>
          </a:p>
          <a:p>
            <a:pPr lvl="2" defTabSz="771525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PDM2-100-016 Actual Financial Data</a:t>
            </a:r>
            <a:endParaRPr lang="en-US">
              <a:solidFill>
                <a:srgbClr val="0D6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86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A8D557E-B87E-5812-3C09-A5C15ABE9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8439"/>
            <a:ext cx="9144000" cy="14556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>
                <a:latin typeface="+mn-lt"/>
                <a:ea typeface="+mj-ea"/>
                <a:cs typeface="+mj-cs"/>
              </a:rPr>
              <a:t>TITLE</a:t>
            </a:r>
            <a:r>
              <a:rPr lang="en-US" sz="4800" b="1" kern="1200" baseline="0">
                <a:latin typeface="+mn-lt"/>
                <a:ea typeface="+mj-ea"/>
                <a:cs typeface="+mj-cs"/>
              </a:rPr>
              <a:t> SLIDE: Closeout</a:t>
            </a:r>
            <a:endParaRPr lang="en-US" sz="4800" b="1" kern="1200">
              <a:latin typeface="+mn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94F1D-B058-B160-7052-5BCED1320363}"/>
              </a:ext>
            </a:extLst>
          </p:cNvPr>
          <p:cNvSpPr/>
          <p:nvPr/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defRPr/>
            </a:pPr>
            <a:r>
              <a:rPr lang="en-US" sz="2400" b="1" kern="1200" spc="140" baseline="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NAME OF COMPONENT (ALL CAPS)</a:t>
            </a:r>
            <a:br>
              <a:rPr lang="en-US" sz="2400" b="1" kern="1200" spc="140" baseline="0">
                <a:solidFill>
                  <a:srgbClr val="44546A"/>
                </a:solidFill>
                <a:latin typeface="+mn-lt"/>
                <a:ea typeface="+mn-ea"/>
                <a:cs typeface="+mn-cs"/>
              </a:rPr>
            </a:br>
            <a:r>
              <a:rPr lang="en-US" sz="2400" b="1" kern="1200" spc="140" baseline="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MARCH 19-21, 2024</a:t>
            </a:r>
            <a:endParaRPr kumimoji="0" lang="en-US" sz="2400" b="1" i="0" u="none" strike="noStrike" kern="1200" cap="none" spc="14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Placeholder 10" descr="Blackboard and yellow chairs in a classroom">
            <a:extLst>
              <a:ext uri="{FF2B5EF4-FFF2-40B4-BE49-F238E27FC236}">
                <a16:creationId xmlns:a16="http://schemas.microsoft.com/office/drawing/2014/main" id="{3FA3FEEE-6FB4-6546-6580-17D5B5795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" b="9248"/>
          <a:stretch/>
        </p:blipFill>
        <p:spPr>
          <a:xfrm>
            <a:off x="20" y="1268412"/>
            <a:ext cx="12191980" cy="558958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5F3CC2-D26C-87F4-379B-E80454480A1A}"/>
              </a:ext>
            </a:extLst>
          </p:cNvPr>
          <p:cNvSpPr txBox="1"/>
          <p:nvPr/>
        </p:nvSpPr>
        <p:spPr>
          <a:xfrm>
            <a:off x="3763317" y="2570601"/>
            <a:ext cx="46653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6000">
                <a:solidFill>
                  <a:srgbClr val="FFFFFF"/>
                </a:solidFill>
              </a:rPr>
              <a:t>CLOSEOUT</a:t>
            </a:r>
          </a:p>
        </p:txBody>
      </p:sp>
    </p:spTree>
    <p:extLst>
      <p:ext uri="{BB962C8B-B14F-4D97-AF65-F5344CB8AC3E}">
        <p14:creationId xmlns:p14="http://schemas.microsoft.com/office/powerpoint/2010/main" val="502125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TIMELINE</a:t>
            </a:r>
            <a:endParaRPr lang="en-US" sz="400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8A4B757-DCAC-FE7D-58DD-57F767937D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457818"/>
              </p:ext>
            </p:extLst>
          </p:nvPr>
        </p:nvGraphicFramePr>
        <p:xfrm>
          <a:off x="632178" y="1306688"/>
          <a:ext cx="1095022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95733">
                  <a:extLst>
                    <a:ext uri="{9D8B030D-6E8A-4147-A177-3AD203B41FA5}">
                      <a16:colId xmlns:a16="http://schemas.microsoft.com/office/drawing/2014/main" val="1183892384"/>
                    </a:ext>
                  </a:extLst>
                </a:gridCol>
                <a:gridCol w="2754489">
                  <a:extLst>
                    <a:ext uri="{9D8B030D-6E8A-4147-A177-3AD203B41FA5}">
                      <a16:colId xmlns:a16="http://schemas.microsoft.com/office/drawing/2014/main" val="2711912488"/>
                    </a:ext>
                  </a:extLst>
                </a:gridCol>
              </a:tblGrid>
              <a:tr h="305137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PEIMS Mid-Year Submission (Submission 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380154"/>
                  </a:ext>
                </a:extLst>
              </a:tr>
              <a:tr h="305137">
                <a:tc>
                  <a:txBody>
                    <a:bodyPr/>
                    <a:lstStyle/>
                    <a:p>
                      <a:r>
                        <a:rPr lang="en-US" sz="2400"/>
                        <a:t>TSDS PEIMS ready to load data to IODS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August 5,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697896"/>
                  </a:ext>
                </a:extLst>
              </a:tr>
              <a:tr h="549247">
                <a:tc>
                  <a:txBody>
                    <a:bodyPr/>
                    <a:lstStyle/>
                    <a:p>
                      <a:r>
                        <a:rPr lang="en-US" sz="2400"/>
                        <a:t>TSDS PEIMS ready for users to complete, approve, and accept submissions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December 16, 2024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560472"/>
                  </a:ext>
                </a:extLst>
              </a:tr>
              <a:tr h="305137">
                <a:tc>
                  <a:txBody>
                    <a:bodyPr/>
                    <a:lstStyle/>
                    <a:p>
                      <a:r>
                        <a:rPr lang="en-US" sz="2400"/>
                        <a:t>PEIMS Mid-Year First Submission due date for LEAs and ESCs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January 23, 2025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355544"/>
                  </a:ext>
                </a:extLst>
              </a:tr>
              <a:tr h="305137">
                <a:tc>
                  <a:txBody>
                    <a:bodyPr/>
                    <a:lstStyle/>
                    <a:p>
                      <a:r>
                        <a:rPr lang="en-US" sz="2400"/>
                        <a:t>PEIMS Mid-Year Resubmission due date for LEAs and ESCs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February 13, 2025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605557"/>
                  </a:ext>
                </a:extLst>
              </a:tr>
              <a:tr h="305137">
                <a:tc>
                  <a:txBody>
                    <a:bodyPr/>
                    <a:lstStyle/>
                    <a:p>
                      <a:r>
                        <a:rPr lang="en-US" sz="2400"/>
                        <a:t>PEIMS Mid-Year data available to customers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March 6, 2025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2897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867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TECHNICAL RESOURCES</a:t>
            </a:r>
            <a:endParaRPr lang="en-US" sz="400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CACBEB1-B82A-D8C4-DF37-15B20D10245B}"/>
              </a:ext>
            </a:extLst>
          </p:cNvPr>
          <p:cNvSpPr txBox="1">
            <a:spLocks/>
          </p:cNvSpPr>
          <p:nvPr/>
        </p:nvSpPr>
        <p:spPr>
          <a:xfrm>
            <a:off x="535170" y="984089"/>
            <a:ext cx="11275829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  <a:ea typeface="Calibri" panose="020F0502020204030204"/>
                <a:cs typeface="Calibri" panose="020F0502020204030204"/>
              </a:rPr>
              <a:t>Technical Support</a:t>
            </a: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  <a:ea typeface="Calibri"/>
                <a:cs typeface="Calibri"/>
                <a:hlinkClick r:id="rId2"/>
              </a:rPr>
              <a:t>TSDSCustomerSupport@tea.texas.gov</a:t>
            </a:r>
            <a:r>
              <a:rPr lang="en-US">
                <a:solidFill>
                  <a:srgbClr val="595959"/>
                </a:solidFill>
                <a:ea typeface="Calibri"/>
                <a:cs typeface="Calibri"/>
              </a:rPr>
              <a:t> </a:t>
            </a:r>
            <a:endParaRPr lang="en-US">
              <a:ea typeface="Calibri"/>
              <a:cs typeface="Calibri"/>
            </a:endParaRPr>
          </a:p>
          <a:p>
            <a:pPr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  <a:ea typeface="Calibri"/>
                <a:cs typeface="Calibri"/>
              </a:rPr>
              <a:t>Technical Specification</a:t>
            </a: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  <a:hlinkClick r:id="rId3"/>
              </a:rPr>
              <a:t>2024-2025 Domains</a:t>
            </a:r>
            <a:endParaRPr lang="en-US">
              <a:solidFill>
                <a:srgbClr val="595959"/>
              </a:solidFill>
              <a:ea typeface="Calibri"/>
              <a:cs typeface="Calibri"/>
            </a:endParaRP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  <a:hlinkClick r:id="rId4"/>
              </a:rPr>
              <a:t>2024-2025 Data Element Definitions</a:t>
            </a:r>
            <a:endParaRPr lang="en-US">
              <a:solidFill>
                <a:srgbClr val="595959"/>
              </a:solidFill>
              <a:ea typeface="Calibri"/>
              <a:cs typeface="Calibri"/>
              <a:hlinkClick r:id="" action="ppaction://noaction"/>
            </a:endParaRP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  <a:hlinkClick r:id="rId5"/>
              </a:rPr>
              <a:t>2024-2025 Descriptor Tables</a:t>
            </a:r>
            <a:endParaRPr lang="en-US">
              <a:solidFill>
                <a:srgbClr val="595959"/>
              </a:solidFill>
              <a:ea typeface="Calibri"/>
              <a:cs typeface="Calibri"/>
              <a:hlinkClick r:id="" action="ppaction://noaction"/>
            </a:endParaRP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  <a:hlinkClick r:id="rId6"/>
              </a:rPr>
              <a:t>2024-2025 Data Validation Rules</a:t>
            </a:r>
            <a:endParaRPr lang="en-US">
              <a:solidFill>
                <a:srgbClr val="595959"/>
              </a:solidFill>
              <a:ea typeface="Calibri"/>
              <a:cs typeface="Calibri"/>
              <a:hlinkClick r:id="" action="ppaction://noaction"/>
            </a:endParaRP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  <a:cs typeface="Calibri"/>
                <a:hlinkClick r:id="rId7"/>
              </a:rPr>
              <a:t>2024-2025 Data Submission Timelines</a:t>
            </a:r>
            <a:endParaRPr lang="en-US">
              <a:solidFill>
                <a:srgbClr val="595959"/>
              </a:solidFill>
              <a:cs typeface="Calibri"/>
            </a:endParaRPr>
          </a:p>
          <a:p>
            <a:pPr lvl="1">
              <a:buClr>
                <a:srgbClr val="F16038"/>
              </a:buClr>
            </a:pPr>
            <a:r>
              <a:rPr lang="en-US" sz="2400">
                <a:solidFill>
                  <a:srgbClr val="595959"/>
                </a:solidFill>
                <a:ea typeface="Calibri"/>
                <a:cs typeface="Calibri"/>
                <a:hlinkClick r:id="rId8"/>
              </a:rPr>
              <a:t>Known Issues</a:t>
            </a:r>
            <a:endParaRPr lang="en-US" sz="2400">
              <a:solidFill>
                <a:srgbClr val="595959"/>
              </a:solidFill>
              <a:ea typeface="Calibri"/>
              <a:cs typeface="Calibri"/>
              <a:hlinkClick r:id="" action="ppaction://noaction"/>
            </a:endParaRPr>
          </a:p>
          <a:p>
            <a:pPr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  <a:ea typeface="Calibri"/>
                <a:cs typeface="Calibri"/>
              </a:rPr>
              <a:t>TSDS Incident Management System (TIMS)</a:t>
            </a:r>
          </a:p>
          <a:p>
            <a:pPr lvl="1">
              <a:spcBef>
                <a:spcPts val="300"/>
              </a:spcBef>
              <a:buClr>
                <a:srgbClr val="F16038"/>
              </a:buClr>
            </a:pPr>
            <a:r>
              <a:rPr lang="en-US">
                <a:solidFill>
                  <a:srgbClr val="172B4D"/>
                </a:solidFill>
                <a:ea typeface="+mn-lt"/>
                <a:cs typeface="+mn-lt"/>
                <a:hlinkClick r:id="rId9"/>
              </a:rPr>
              <a:t>TSDS Incident Management System (TIMS) Support Application</a:t>
            </a:r>
            <a:endParaRPr lang="en-US">
              <a:solidFill>
                <a:srgbClr val="595959"/>
              </a:solidFill>
              <a:ea typeface="Calibri" panose="020F0502020204030204"/>
              <a:cs typeface="Calibri" panose="020F0502020204030204"/>
            </a:endParaRP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172B4D"/>
                </a:solidFill>
                <a:ea typeface="+mn-lt"/>
                <a:cs typeface="+mn-lt"/>
                <a:hlinkClick r:id="rId10"/>
              </a:rPr>
              <a:t>TIMS Knowledge Base Article Repository</a:t>
            </a:r>
            <a:endParaRPr lang="en-US"/>
          </a:p>
          <a:p>
            <a:pPr lvl="1">
              <a:buClr>
                <a:srgbClr val="F16038"/>
              </a:buClr>
            </a:pPr>
            <a:endParaRPr lang="en-US">
              <a:solidFill>
                <a:srgbClr val="595959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solidFill>
                <a:srgbClr val="0D6CB9"/>
              </a:solidFill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en-US">
              <a:solidFill>
                <a:srgbClr val="0D6CB9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0493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CFF7BFF-6F72-68FB-A90F-85F2D8E51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8439"/>
            <a:ext cx="9144000" cy="1455651"/>
          </a:xfrm>
        </p:spPr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FAB8AAB-DEF2-C803-B717-A2AA5C77F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5096"/>
            <a:ext cx="9144000" cy="851564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Content Placeholder 4" descr="Wooden blocks with question marks">
            <a:extLst>
              <a:ext uri="{FF2B5EF4-FFF2-40B4-BE49-F238E27FC236}">
                <a16:creationId xmlns:a16="http://schemas.microsoft.com/office/drawing/2014/main" id="{4ED5B1EF-E4FE-2F47-20B4-6FAE8516C2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8" b="15658"/>
          <a:stretch/>
        </p:blipFill>
        <p:spPr>
          <a:xfrm>
            <a:off x="20" y="1268412"/>
            <a:ext cx="12191980" cy="5589588"/>
          </a:xfrm>
          <a:prstGeom prst="rect">
            <a:avLst/>
          </a:prstGeom>
          <a:noFill/>
          <a:ln w="130175"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1A2D7E-A666-0C49-3AFC-F3413DC41BC2}"/>
              </a:ext>
            </a:extLst>
          </p:cNvPr>
          <p:cNvSpPr/>
          <p:nvPr/>
        </p:nvSpPr>
        <p:spPr>
          <a:xfrm>
            <a:off x="1805768" y="3429000"/>
            <a:ext cx="8770248" cy="853440"/>
          </a:xfrm>
          <a:prstGeom prst="roundRect">
            <a:avLst/>
          </a:prstGeom>
          <a:solidFill>
            <a:srgbClr val="CAAC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48435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30C576-04C3-107C-650F-650C6A72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974" y="130211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sz="4000"/>
              <a:t>AGENDA – PEIMS MID-YEAR</a:t>
            </a:r>
            <a:endParaRPr lang="en-US" sz="4000">
              <a:cs typeface="Calibri"/>
            </a:endParaRPr>
          </a:p>
        </p:txBody>
      </p:sp>
      <p:pic>
        <p:nvPicPr>
          <p:cNvPr id="9" name="Picture 8" descr="Hourglass and a calendar">
            <a:extLst>
              <a:ext uri="{FF2B5EF4-FFF2-40B4-BE49-F238E27FC236}">
                <a16:creationId xmlns:a16="http://schemas.microsoft.com/office/drawing/2014/main" id="{1F7694DA-30E4-F62B-A433-0F734C31B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" r="8558"/>
          <a:stretch/>
        </p:blipFill>
        <p:spPr>
          <a:xfrm>
            <a:off x="304974" y="881561"/>
            <a:ext cx="11507151" cy="5044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0773B04-EA28-7C3E-6372-D181D8E283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2380" y="932360"/>
            <a:ext cx="5383212" cy="5009897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1">
                <a:ea typeface="+mn-lt"/>
                <a:cs typeface="+mn-lt"/>
              </a:rPr>
              <a:t>PROGRAM AREA</a:t>
            </a:r>
            <a:endParaRPr lang="en-US" sz="900"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1">
                <a:ea typeface="+mn-lt"/>
                <a:cs typeface="+mn-lt"/>
              </a:rPr>
              <a:t>2024-2025 SCHOOL YEAR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>
                <a:ea typeface="+mn-lt"/>
                <a:cs typeface="+mn-lt"/>
              </a:rPr>
              <a:t>Application Updates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>
                <a:ea typeface="+mn-lt"/>
                <a:cs typeface="+mn-lt"/>
              </a:rPr>
              <a:t>Report Updates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>
                <a:ea typeface="+mn-lt"/>
                <a:cs typeface="+mn-lt"/>
              </a:rPr>
              <a:t>Business Rule Updates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>
                <a:ea typeface="+mn-lt"/>
                <a:cs typeface="+mn-lt"/>
              </a:rPr>
              <a:t>TSDS Upgrade Project Updates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1">
                <a:ea typeface="+mn-lt"/>
                <a:cs typeface="+mn-lt"/>
              </a:rPr>
              <a:t>CLOSEOUT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>
                <a:ea typeface="+mn-lt"/>
                <a:cs typeface="+mn-lt"/>
              </a:rPr>
              <a:t>Timeline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>
                <a:ea typeface="+mn-lt"/>
                <a:cs typeface="+mn-lt"/>
              </a:rPr>
              <a:t>Technical Resources</a:t>
            </a:r>
          </a:p>
          <a:p>
            <a:pPr lvl="1">
              <a:lnSpc>
                <a:spcPct val="100000"/>
              </a:lnSpc>
              <a:spcBef>
                <a:spcPts val="400"/>
              </a:spcBef>
            </a:pPr>
            <a:r>
              <a:rPr lang="en-US" sz="1800">
                <a:ea typeface="+mn-lt"/>
                <a:cs typeface="+mn-lt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574992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PROGRAM AREA UPDATES &amp; GUIDANCE</a:t>
            </a:r>
            <a:endParaRPr lang="en-US" sz="4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108A9-0AF5-B834-1A36-5CDAAAE473F0}"/>
              </a:ext>
            </a:extLst>
          </p:cNvPr>
          <p:cNvSpPr txBox="1">
            <a:spLocks/>
          </p:cNvSpPr>
          <p:nvPr/>
        </p:nvSpPr>
        <p:spPr>
          <a:xfrm>
            <a:off x="430916" y="920208"/>
            <a:ext cx="11275829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State Funding program-related questions can be submitted to the State Funding Division:</a:t>
            </a:r>
            <a:endParaRPr lang="en-US">
              <a:solidFill>
                <a:srgbClr val="595959"/>
              </a:solidFill>
              <a:ea typeface="Calibri"/>
              <a:cs typeface="Calibri"/>
            </a:endParaRP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chemeClr val="bg2">
                    <a:lumMod val="50000"/>
                  </a:schemeClr>
                </a:solidFill>
              </a:rPr>
              <a:t>Email: </a:t>
            </a:r>
            <a:r>
              <a:rPr lang="en-US">
                <a:solidFill>
                  <a:schemeClr val="bg2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sfinance@tea.texas.gov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chemeClr val="bg2">
                    <a:lumMod val="50000"/>
                  </a:schemeClr>
                </a:solidFill>
              </a:rPr>
              <a:t>Phone: (512) 463-9238</a:t>
            </a:r>
          </a:p>
          <a:p>
            <a:pPr lvl="1">
              <a:buClr>
                <a:srgbClr val="F16038"/>
              </a:buClr>
            </a:pPr>
            <a:endParaRPr lang="en-US">
              <a:solidFill>
                <a:schemeClr val="bg2">
                  <a:lumMod val="50000"/>
                </a:schemeClr>
              </a:solidFill>
              <a:ea typeface="Calibri"/>
              <a:cs typeface="Calibri"/>
            </a:endParaRPr>
          </a:p>
          <a:p>
            <a:pPr>
              <a:buClr>
                <a:srgbClr val="F16038"/>
              </a:buClr>
            </a:pPr>
            <a:r>
              <a:rPr lang="en-US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Financial Accountability program-related questions can be submitted to the Financial Accountability Division:</a:t>
            </a: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Email: </a:t>
            </a:r>
            <a:r>
              <a:rPr lang="en-US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  <a:hlinkClick r:id="rId3"/>
              </a:rPr>
              <a:t>financialaccountability@tea.texas.gov</a:t>
            </a:r>
            <a:endParaRPr lang="en-US">
              <a:solidFill>
                <a:schemeClr val="bg2">
                  <a:lumMod val="50000"/>
                </a:schemeClr>
              </a:solidFill>
              <a:ea typeface="Calibri"/>
              <a:cs typeface="Calibri"/>
            </a:endParaRP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chemeClr val="bg2">
                    <a:lumMod val="50000"/>
                  </a:schemeClr>
                </a:solidFill>
                <a:ea typeface="Calibri"/>
                <a:cs typeface="Calibri"/>
              </a:rPr>
              <a:t>Phone: (512) 463-9095</a:t>
            </a:r>
          </a:p>
          <a:p>
            <a:pPr marL="0" indent="0">
              <a:buClr>
                <a:srgbClr val="F16038"/>
              </a:buClr>
              <a:buNone/>
            </a:pPr>
            <a:endParaRPr lang="en-US">
              <a:solidFill>
                <a:schemeClr val="bg2">
                  <a:lumMod val="50000"/>
                </a:schemeClr>
              </a:solidFill>
              <a:ea typeface="Calibri"/>
              <a:cs typeface="Calibri"/>
            </a:endParaRPr>
          </a:p>
          <a:p>
            <a:pPr marL="0" indent="0">
              <a:buClr>
                <a:srgbClr val="D8D8D8"/>
              </a:buClr>
              <a:buNone/>
            </a:pPr>
            <a:endParaRPr lang="en-US">
              <a:solidFill>
                <a:srgbClr val="0D6CB9"/>
              </a:solidFill>
              <a:ea typeface="Calibri"/>
              <a:cs typeface="Calibri"/>
            </a:endParaRPr>
          </a:p>
          <a:p>
            <a:pPr marL="0" indent="0">
              <a:buClr>
                <a:srgbClr val="D8D8D8"/>
              </a:buClr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77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1A8D557E-B87E-5812-3C09-A5C15ABE9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58439"/>
            <a:ext cx="9144000" cy="14556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>
                <a:latin typeface="+mn-lt"/>
                <a:ea typeface="+mj-ea"/>
                <a:cs typeface="+mj-cs"/>
              </a:rPr>
              <a:t>TITLE</a:t>
            </a:r>
            <a:r>
              <a:rPr lang="en-US" sz="4800" b="1" kern="1200" baseline="0">
                <a:latin typeface="+mn-lt"/>
                <a:ea typeface="+mj-ea"/>
                <a:cs typeface="+mj-cs"/>
              </a:rPr>
              <a:t> SLIDE: 2024-2025 School Year</a:t>
            </a:r>
            <a:endParaRPr lang="en-US" sz="4800" b="1" kern="1200">
              <a:latin typeface="+mn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94F1D-B058-B160-7052-5BCED1320363}"/>
              </a:ext>
            </a:extLst>
          </p:cNvPr>
          <p:cNvSpPr/>
          <p:nvPr/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defRPr/>
            </a:pPr>
            <a:r>
              <a:rPr lang="en-US" sz="2400" b="1" kern="1200" spc="140" baseline="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NAME OF COMPONENT (ALL CAPS)</a:t>
            </a:r>
            <a:br>
              <a:rPr lang="en-US" sz="2400" b="1" kern="1200" spc="140" baseline="0">
                <a:solidFill>
                  <a:srgbClr val="44546A"/>
                </a:solidFill>
                <a:latin typeface="+mn-lt"/>
                <a:ea typeface="+mn-ea"/>
                <a:cs typeface="+mn-cs"/>
              </a:rPr>
            </a:br>
            <a:r>
              <a:rPr lang="en-US" sz="2400" b="1" kern="1200" spc="140" baseline="0">
                <a:solidFill>
                  <a:srgbClr val="44546A"/>
                </a:solidFill>
                <a:latin typeface="+mn-lt"/>
                <a:ea typeface="+mn-ea"/>
                <a:cs typeface="+mn-cs"/>
              </a:rPr>
              <a:t>MARCH 19-21, 2024</a:t>
            </a:r>
            <a:endParaRPr kumimoji="0" lang="en-US" sz="2400" b="1" i="0" u="none" strike="noStrike" kern="1200" cap="none" spc="14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Placeholder 10" descr="Blackboard and yellow chairs in a classroom">
            <a:extLst>
              <a:ext uri="{FF2B5EF4-FFF2-40B4-BE49-F238E27FC236}">
                <a16:creationId xmlns:a16="http://schemas.microsoft.com/office/drawing/2014/main" id="{3FA3FEEE-6FB4-6546-6580-17D5B5795B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" b="9248"/>
          <a:stretch/>
        </p:blipFill>
        <p:spPr>
          <a:xfrm>
            <a:off x="20" y="1268412"/>
            <a:ext cx="12191980" cy="558958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5F3CC2-D26C-87F4-379B-E80454480A1A}"/>
              </a:ext>
            </a:extLst>
          </p:cNvPr>
          <p:cNvSpPr txBox="1"/>
          <p:nvPr/>
        </p:nvSpPr>
        <p:spPr>
          <a:xfrm>
            <a:off x="3051110" y="2203793"/>
            <a:ext cx="57943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5400">
                <a:solidFill>
                  <a:srgbClr val="FFFFFF"/>
                </a:solidFill>
              </a:rPr>
              <a:t>2024-2025</a:t>
            </a:r>
          </a:p>
          <a:p>
            <a:pPr marL="0" indent="0" algn="ctr">
              <a:buNone/>
            </a:pPr>
            <a:r>
              <a:rPr lang="en-US" sz="5400">
                <a:solidFill>
                  <a:srgbClr val="FFFFFF"/>
                </a:solidFill>
              </a:rPr>
              <a:t>SCHOOL YEAR</a:t>
            </a:r>
          </a:p>
        </p:txBody>
      </p:sp>
    </p:spTree>
    <p:extLst>
      <p:ext uri="{BB962C8B-B14F-4D97-AF65-F5344CB8AC3E}">
        <p14:creationId xmlns:p14="http://schemas.microsoft.com/office/powerpoint/2010/main" val="4290844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APPLICATION UPDATES</a:t>
            </a:r>
            <a:endParaRPr lang="en-US" sz="400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A9340FBA-B2B8-749B-6AD9-F86C2D3EA7D5}"/>
              </a:ext>
            </a:extLst>
          </p:cNvPr>
          <p:cNvSpPr txBox="1">
            <a:spLocks/>
          </p:cNvSpPr>
          <p:nvPr/>
        </p:nvSpPr>
        <p:spPr>
          <a:xfrm>
            <a:off x="535170" y="1142839"/>
            <a:ext cx="112758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No application updates for the following:</a:t>
            </a: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Data Elements</a:t>
            </a: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Descriptor Tables</a:t>
            </a:r>
          </a:p>
          <a:p>
            <a:pPr lvl="1">
              <a:buClr>
                <a:srgbClr val="F16038"/>
              </a:buClr>
            </a:pP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59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REPORT UPDATES</a:t>
            </a:r>
            <a:endParaRPr lang="en-US" sz="40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864D9-523E-5124-E3F3-B00997F73C58}"/>
              </a:ext>
            </a:extLst>
          </p:cNvPr>
          <p:cNvSpPr txBox="1">
            <a:spLocks/>
          </p:cNvSpPr>
          <p:nvPr/>
        </p:nvSpPr>
        <p:spPr>
          <a:xfrm>
            <a:off x="535170" y="1142839"/>
            <a:ext cx="11275829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Financial Organization Units on Financial Reports</a:t>
            </a: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There have been multiple TIMS tickets regarding Organization Units 699 not showing in the aggregated data on LEA’s financial reports.</a:t>
            </a: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An issue has been identified where the reports are not displaying all administration organization units in the Campus ID selection parameter for these reports.</a:t>
            </a:r>
            <a:endParaRPr lang="en-US">
              <a:solidFill>
                <a:srgbClr val="595959"/>
              </a:solidFill>
              <a:cs typeface="Calibri"/>
            </a:endParaRPr>
          </a:p>
          <a:p>
            <a:pPr lvl="1"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TEA is actively working to determine a corrective action to resolve this issue by the start of the 2024-2025 school year.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4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BUSINESS RULE UPDATES</a:t>
            </a:r>
            <a:endParaRPr lang="en-US" sz="4000"/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CACBEB1-B82A-D8C4-DF37-15B20D10245B}"/>
              </a:ext>
            </a:extLst>
          </p:cNvPr>
          <p:cNvSpPr txBox="1">
            <a:spLocks/>
          </p:cNvSpPr>
          <p:nvPr/>
        </p:nvSpPr>
        <p:spPr>
          <a:xfrm>
            <a:off x="535170" y="1142839"/>
            <a:ext cx="112758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Added Data Validation Rule </a:t>
            </a:r>
            <a:r>
              <a:rPr lang="en-US">
                <a:solidFill>
                  <a:schemeClr val="tx1">
                    <a:lumMod val="65000"/>
                    <a:lumOff val="35000"/>
                  </a:schemeClr>
                </a:solidFill>
              </a:rPr>
              <a:t>20032-0154</a:t>
            </a:r>
            <a:r>
              <a:rPr lang="en-US">
                <a:solidFill>
                  <a:srgbClr val="595959"/>
                </a:solidFill>
              </a:rPr>
              <a:t>: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</p:txBody>
      </p:sp>
      <p:pic>
        <p:nvPicPr>
          <p:cNvPr id="5" name="Picture 4" descr="Rule 20032-0154 description">
            <a:extLst>
              <a:ext uri="{FF2B5EF4-FFF2-40B4-BE49-F238E27FC236}">
                <a16:creationId xmlns:a16="http://schemas.microsoft.com/office/drawing/2014/main" id="{7C0ED94A-FF78-ACA3-2F23-4DFFC0294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1839433"/>
            <a:ext cx="9372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5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86B3F-3CA4-58CF-8359-CCF3BB073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137ABB-A347-0ED4-5CC7-345B32E43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BUSINESS RULE UPDATES</a:t>
            </a:r>
            <a:r>
              <a:rPr lang="en-US" sz="4000">
                <a:solidFill>
                  <a:schemeClr val="bg1"/>
                </a:solidFill>
                <a:cs typeface="Calibri"/>
              </a:rPr>
              <a:t>1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BBA1732-A151-5E2E-8901-A5FA7B689E10}"/>
              </a:ext>
            </a:extLst>
          </p:cNvPr>
          <p:cNvSpPr txBox="1">
            <a:spLocks/>
          </p:cNvSpPr>
          <p:nvPr/>
        </p:nvSpPr>
        <p:spPr>
          <a:xfrm>
            <a:off x="535170" y="1142839"/>
            <a:ext cx="112758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16038"/>
              </a:buClr>
            </a:pPr>
            <a:r>
              <a:rPr lang="en-US">
                <a:solidFill>
                  <a:srgbClr val="595959"/>
                </a:solidFill>
              </a:rPr>
              <a:t>Added Data Validation Rule 20032-0155: </a:t>
            </a:r>
            <a:endParaRPr lang="en-US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  <a:p>
            <a:pPr marL="0" indent="0">
              <a:buFont typeface="Wingdings" panose="05000000000000000000" pitchFamily="2" charset="2"/>
              <a:buNone/>
            </a:pPr>
            <a:endParaRPr lang="en-US">
              <a:solidFill>
                <a:srgbClr val="0D6CB9"/>
              </a:solidFill>
            </a:endParaRPr>
          </a:p>
        </p:txBody>
      </p:sp>
      <p:pic>
        <p:nvPicPr>
          <p:cNvPr id="4" name="Picture 3" descr="Visual of rule 20032-0155 description">
            <a:extLst>
              <a:ext uri="{FF2B5EF4-FFF2-40B4-BE49-F238E27FC236}">
                <a16:creationId xmlns:a16="http://schemas.microsoft.com/office/drawing/2014/main" id="{74C57A04-C1C1-2011-D8D4-572650E13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1951074"/>
            <a:ext cx="927735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2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052FD-BA1A-5B62-F555-F4ACAD17D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A2691E-A851-F209-BC60-BE33C7AF3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171" y="141941"/>
            <a:ext cx="11121657" cy="751350"/>
          </a:xfrm>
        </p:spPr>
        <p:txBody>
          <a:bodyPr>
            <a:normAutofit/>
          </a:bodyPr>
          <a:lstStyle/>
          <a:p>
            <a:r>
              <a:rPr lang="en-US" sz="4000">
                <a:cs typeface="Calibri"/>
              </a:rPr>
              <a:t>TSDS UPGRADE PROJECT UPDATES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9904CD1-DD12-18B7-2455-6E09C1F69ACA}"/>
              </a:ext>
            </a:extLst>
          </p:cNvPr>
          <p:cNvSpPr txBox="1">
            <a:spLocks/>
          </p:cNvSpPr>
          <p:nvPr/>
        </p:nvSpPr>
        <p:spPr>
          <a:xfrm>
            <a:off x="535170" y="1142839"/>
            <a:ext cx="112758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2"/>
              </a:buClr>
            </a:pP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</a:rPr>
              <a:t>Data Element Name Changes: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75D1D094-4968-9B49-2C55-F6861D990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66514"/>
              </p:ext>
            </p:extLst>
          </p:nvPr>
        </p:nvGraphicFramePr>
        <p:xfrm>
          <a:off x="1282860" y="1961015"/>
          <a:ext cx="9624824" cy="3423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339">
                  <a:extLst>
                    <a:ext uri="{9D8B030D-6E8A-4147-A177-3AD203B41FA5}">
                      <a16:colId xmlns:a16="http://schemas.microsoft.com/office/drawing/2014/main" val="4096978940"/>
                    </a:ext>
                  </a:extLst>
                </a:gridCol>
                <a:gridCol w="3495673">
                  <a:extLst>
                    <a:ext uri="{9D8B030D-6E8A-4147-A177-3AD203B41FA5}">
                      <a16:colId xmlns:a16="http://schemas.microsoft.com/office/drawing/2014/main" val="1148185853"/>
                    </a:ext>
                  </a:extLst>
                </a:gridCol>
                <a:gridCol w="3821812">
                  <a:extLst>
                    <a:ext uri="{9D8B030D-6E8A-4147-A177-3AD203B41FA5}">
                      <a16:colId xmlns:a16="http://schemas.microsoft.com/office/drawing/2014/main" val="4130512639"/>
                    </a:ext>
                  </a:extLst>
                </a:gridCol>
              </a:tblGrid>
              <a:tr h="677217">
                <a:tc>
                  <a:txBody>
                    <a:bodyPr/>
                    <a:lstStyle/>
                    <a:p>
                      <a:r>
                        <a:rPr lang="en-US"/>
                        <a:t>Data Element 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XML Data Element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Upgrade Data Element Name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9744193"/>
                  </a:ext>
                </a:extLst>
              </a:tr>
              <a:tr h="392356">
                <a:tc>
                  <a:txBody>
                    <a:bodyPr/>
                    <a:lstStyle/>
                    <a:p>
                      <a:r>
                        <a:rPr lang="en-US"/>
                        <a:t>E0316A (was E0316)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FUND-CODE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ActualFund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701964"/>
                  </a:ext>
                </a:extLst>
              </a:tr>
              <a:tr h="392356">
                <a:tc>
                  <a:txBody>
                    <a:bodyPr/>
                    <a:lstStyle/>
                    <a:p>
                      <a:r>
                        <a:rPr lang="en-US"/>
                        <a:t>E0317A (was E0317)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FUNCTION-CODE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ActualFunction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284025"/>
                  </a:ext>
                </a:extLst>
              </a:tr>
              <a:tr h="392356">
                <a:tc>
                  <a:txBody>
                    <a:bodyPr/>
                    <a:lstStyle/>
                    <a:p>
                      <a:r>
                        <a:rPr lang="en-US"/>
                        <a:t>E3018A (was E0318)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OBJECT-CODE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ActualObject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105440"/>
                  </a:ext>
                </a:extLst>
              </a:tr>
              <a:tr h="392356">
                <a:tc>
                  <a:txBody>
                    <a:bodyPr/>
                    <a:lstStyle/>
                    <a:p>
                      <a:r>
                        <a:rPr lang="en-US"/>
                        <a:t>E0320A (was E0320)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PROGRAM-INTENT-CODE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ActualProgramIntent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226411"/>
                  </a:ext>
                </a:extLst>
              </a:tr>
              <a:tr h="392356">
                <a:tc>
                  <a:txBody>
                    <a:bodyPr/>
                    <a:lstStyle/>
                    <a:p>
                      <a:r>
                        <a:rPr lang="en-US"/>
                        <a:t>E0316S (was E0316)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FUND-CODE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SSAFund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825699"/>
                  </a:ext>
                </a:extLst>
              </a:tr>
              <a:tr h="392356">
                <a:tc>
                  <a:txBody>
                    <a:bodyPr/>
                    <a:lstStyle/>
                    <a:p>
                      <a:r>
                        <a:rPr lang="en-US"/>
                        <a:t>E3010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BeginDate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469702"/>
                  </a:ext>
                </a:extLst>
              </a:tr>
              <a:tr h="392356">
                <a:tc>
                  <a:txBody>
                    <a:bodyPr/>
                    <a:lstStyle/>
                    <a:p>
                      <a:r>
                        <a:rPr lang="en-US"/>
                        <a:t>E3020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EndDate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134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88869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F06039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12" ma:contentTypeDescription="Create a new document." ma:contentTypeScope="" ma:versionID="61be41fbab527aafca117aa937dbe69e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6af5aa91e209f2f586bdf63844e3e9c3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Note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3e3360-6378-4210-ada2-16ccdb17d2cd">
      <UserInfo>
        <DisplayName>NT Service\spsearch</DisplayName>
        <AccountId>3</AccountId>
        <AccountType/>
      </UserInfo>
      <UserInfo>
        <DisplayName>Calder, Dianne</DisplayName>
        <AccountId>132</AccountId>
        <AccountType/>
      </UserInfo>
    </SharedWithUsers>
    <Notes xmlns="963efe96-9f3c-464d-8c8b-c76864a22ed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9A580E-71FF-4DD2-A0CE-A2FB67341EB9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19692CD-7339-4E15-8B85-65EB8EAE7D52}">
  <ds:schemaRefs>
    <ds:schemaRef ds:uri="533e3360-6378-4210-ada2-16ccdb17d2cd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963efe96-9f3c-464d-8c8b-c76864a22ed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438415F-CA52-4AC6-B74C-FE95CEB90D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TEA_Presentation_Template_Light_option</Template>
  <TotalTime>0</TotalTime>
  <Words>620</Words>
  <Application>Microsoft Office PowerPoint</Application>
  <PresentationFormat>Widescreen</PresentationFormat>
  <Paragraphs>147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2_Office Theme</vt:lpstr>
      <vt:lpstr>TITLE SLIDE: ESC Vendor Training for One Component</vt:lpstr>
      <vt:lpstr>AGENDA – PEIMS MID-YEAR</vt:lpstr>
      <vt:lpstr>PROGRAM AREA UPDATES &amp; GUIDANCE</vt:lpstr>
      <vt:lpstr>TITLE SLIDE: 2024-2025 School Year</vt:lpstr>
      <vt:lpstr>APPLICATION UPDATES</vt:lpstr>
      <vt:lpstr>REPORT UPDATES</vt:lpstr>
      <vt:lpstr>BUSINESS RULE UPDATES</vt:lpstr>
      <vt:lpstr>BUSINESS RULE UPDATES1</vt:lpstr>
      <vt:lpstr>TSDS UPGRADE PROJECT UPDATES</vt:lpstr>
      <vt:lpstr>TSDS UPGRADE PROJECT UPDATES1</vt:lpstr>
      <vt:lpstr>TSDS UPGRADE PROJECT UPDATES3</vt:lpstr>
      <vt:lpstr>TSDS UPGRADE PROJECT UPDATES2</vt:lpstr>
      <vt:lpstr>TSDS UPGRADE PROJECT UPDATES5</vt:lpstr>
      <vt:lpstr>TSDS UPGRADE PROJECT UPDATES6</vt:lpstr>
      <vt:lpstr>TITLE SLIDE: Closeout</vt:lpstr>
      <vt:lpstr>TIMELINE</vt:lpstr>
      <vt:lpstr>TECHNICAL 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2024-2025 ESC Vendor Training Mid-year</dc:title>
  <dc:creator>Candice.DeSantis@tea.texas.gov</dc:creator>
  <cp:lastModifiedBy>Muffoletto, Jamie</cp:lastModifiedBy>
  <cp:revision>2</cp:revision>
  <dcterms:created xsi:type="dcterms:W3CDTF">2020-11-05T16:39:19Z</dcterms:created>
  <dcterms:modified xsi:type="dcterms:W3CDTF">2024-03-12T20:50:26Z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