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77"/>
  </p:notesMasterIdLst>
  <p:sldIdLst>
    <p:sldId id="2145706919" r:id="rId5"/>
    <p:sldId id="2145706922" r:id="rId6"/>
    <p:sldId id="430" r:id="rId7"/>
    <p:sldId id="2145707070" r:id="rId8"/>
    <p:sldId id="2145706974" r:id="rId9"/>
    <p:sldId id="2145706971" r:id="rId10"/>
    <p:sldId id="2145706995" r:id="rId11"/>
    <p:sldId id="2145707007" r:id="rId12"/>
    <p:sldId id="2145706996" r:id="rId13"/>
    <p:sldId id="2145706999" r:id="rId14"/>
    <p:sldId id="2145707000" r:id="rId15"/>
    <p:sldId id="2145707001" r:id="rId16"/>
    <p:sldId id="2145706997" r:id="rId17"/>
    <p:sldId id="2145707008" r:id="rId18"/>
    <p:sldId id="2145707067" r:id="rId19"/>
    <p:sldId id="2145707068" r:id="rId20"/>
    <p:sldId id="2145707069" r:id="rId21"/>
    <p:sldId id="2145707009" r:id="rId22"/>
    <p:sldId id="1372" r:id="rId23"/>
    <p:sldId id="1374" r:id="rId24"/>
    <p:sldId id="1375" r:id="rId25"/>
    <p:sldId id="1377" r:id="rId26"/>
    <p:sldId id="1387" r:id="rId27"/>
    <p:sldId id="1380" r:id="rId28"/>
    <p:sldId id="1543" r:id="rId29"/>
    <p:sldId id="2145707002" r:id="rId30"/>
    <p:sldId id="2145707006" r:id="rId31"/>
    <p:sldId id="1346" r:id="rId32"/>
    <p:sldId id="2145706972" r:id="rId33"/>
    <p:sldId id="1341" r:id="rId34"/>
    <p:sldId id="2145707016" r:id="rId35"/>
    <p:sldId id="2145707051" r:id="rId36"/>
    <p:sldId id="2145707052" r:id="rId37"/>
    <p:sldId id="2145707053" r:id="rId38"/>
    <p:sldId id="2145707056" r:id="rId39"/>
    <p:sldId id="2145707057" r:id="rId40"/>
    <p:sldId id="2145707015" r:id="rId41"/>
    <p:sldId id="2145707024" r:id="rId42"/>
    <p:sldId id="2145707029" r:id="rId43"/>
    <p:sldId id="2145707017" r:id="rId44"/>
    <p:sldId id="2145707020" r:id="rId45"/>
    <p:sldId id="2145707021" r:id="rId46"/>
    <p:sldId id="2145707025" r:id="rId47"/>
    <p:sldId id="2145707026" r:id="rId48"/>
    <p:sldId id="2145707027" r:id="rId49"/>
    <p:sldId id="2145707028" r:id="rId50"/>
    <p:sldId id="2145707030" r:id="rId51"/>
    <p:sldId id="2145707031" r:id="rId52"/>
    <p:sldId id="2145707032" r:id="rId53"/>
    <p:sldId id="2145707033" r:id="rId54"/>
    <p:sldId id="1345" r:id="rId55"/>
    <p:sldId id="2145707054" r:id="rId56"/>
    <p:sldId id="2145707055" r:id="rId57"/>
    <p:sldId id="2145707050" r:id="rId58"/>
    <p:sldId id="2145707034" r:id="rId59"/>
    <p:sldId id="2145707036" r:id="rId60"/>
    <p:sldId id="2145707035" r:id="rId61"/>
    <p:sldId id="2145707048" r:id="rId62"/>
    <p:sldId id="2145707047" r:id="rId63"/>
    <p:sldId id="2145707058" r:id="rId64"/>
    <p:sldId id="2145707066" r:id="rId65"/>
    <p:sldId id="2145707065" r:id="rId66"/>
    <p:sldId id="2145707013" r:id="rId67"/>
    <p:sldId id="2145707059" r:id="rId68"/>
    <p:sldId id="2145707061" r:id="rId69"/>
    <p:sldId id="2145707022" r:id="rId70"/>
    <p:sldId id="2145707063" r:id="rId71"/>
    <p:sldId id="2145707005" r:id="rId72"/>
    <p:sldId id="2145706975" r:id="rId73"/>
    <p:sldId id="2145707004" r:id="rId74"/>
    <p:sldId id="2145707062" r:id="rId75"/>
    <p:sldId id="214570696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FF4C063B-4FC0-3A2E-9CD3-E5B57F255495}" name="DeSantis, Candice" initials="DC" userId="S::candice.desantis@tea.texas.gov::ebf7425b-4c1c-4725-9788-d1206430aedf"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3"/>
    <a:srgbClr val="ADAFB3"/>
    <a:srgbClr val="EAEAEA"/>
    <a:srgbClr val="CDDBF7"/>
    <a:srgbClr val="C2DAED"/>
    <a:srgbClr val="CAAC69"/>
    <a:srgbClr val="FFFFFF"/>
    <a:srgbClr val="0D6CB9"/>
    <a:srgbClr val="F48668"/>
    <a:srgbClr val="FEFA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12C2E4-4CDA-4F65-94BD-3CFBCA0F86E9}" v="1" dt="2024-03-13T16:21:07.175"/>
    <p1510:client id="{AECBAAAB-3836-484E-9664-6EFD17AAD3C1}" v="1134" vWet="1136" dt="2024-03-13T14:41:37.695"/>
    <p1510:client id="{C4A1AC58-6519-361A-AE63-3F7C38C93233}" v="3" dt="2024-03-13T15:47:01.580"/>
    <p1510:client id="{D54D4707-4035-4B64-B007-9ECE805247C0}" v="15" dt="2024-03-13T15:13:01.288"/>
    <p1510:client id="{D6327771-1A1C-4B53-ACFB-DE858B855B93}" v="1937" dt="2024-03-13T15:58:52.574"/>
    <p1510:client id="{E2E2E254-35B9-4BE2-9523-1812A7E51D8D}" v="1334" dt="2024-03-13T14:46:04.9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5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CTE AUTO-CALCULATION UPDATES</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27</a:t>
            </a:fld>
            <a:endParaRPr lang="en-US"/>
          </a:p>
        </p:txBody>
      </p:sp>
    </p:spTree>
    <p:extLst>
      <p:ext uri="{BB962C8B-B14F-4D97-AF65-F5344CB8AC3E}">
        <p14:creationId xmlns:p14="http://schemas.microsoft.com/office/powerpoint/2010/main" val="272259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457503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133387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4046248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41</a:t>
            </a:fld>
            <a:endParaRPr lang="en-US"/>
          </a:p>
        </p:txBody>
      </p:sp>
    </p:spTree>
    <p:extLst>
      <p:ext uri="{BB962C8B-B14F-4D97-AF65-F5344CB8AC3E}">
        <p14:creationId xmlns:p14="http://schemas.microsoft.com/office/powerpoint/2010/main" val="111816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42</a:t>
            </a:fld>
            <a:endParaRPr lang="en-US"/>
          </a:p>
        </p:txBody>
      </p:sp>
    </p:spTree>
    <p:extLst>
      <p:ext uri="{BB962C8B-B14F-4D97-AF65-F5344CB8AC3E}">
        <p14:creationId xmlns:p14="http://schemas.microsoft.com/office/powerpoint/2010/main" val="3967427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43</a:t>
            </a:fld>
            <a:endParaRPr lang="en-US"/>
          </a:p>
        </p:txBody>
      </p:sp>
    </p:spTree>
    <p:extLst>
      <p:ext uri="{BB962C8B-B14F-4D97-AF65-F5344CB8AC3E}">
        <p14:creationId xmlns:p14="http://schemas.microsoft.com/office/powerpoint/2010/main" val="150265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44</a:t>
            </a:fld>
            <a:endParaRPr lang="en-US"/>
          </a:p>
        </p:txBody>
      </p:sp>
    </p:spTree>
    <p:extLst>
      <p:ext uri="{BB962C8B-B14F-4D97-AF65-F5344CB8AC3E}">
        <p14:creationId xmlns:p14="http://schemas.microsoft.com/office/powerpoint/2010/main" val="355022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45</a:t>
            </a:fld>
            <a:endParaRPr lang="en-US"/>
          </a:p>
        </p:txBody>
      </p:sp>
    </p:spTree>
    <p:extLst>
      <p:ext uri="{BB962C8B-B14F-4D97-AF65-F5344CB8AC3E}">
        <p14:creationId xmlns:p14="http://schemas.microsoft.com/office/powerpoint/2010/main" val="408305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46</a:t>
            </a:fld>
            <a:endParaRPr lang="en-US"/>
          </a:p>
        </p:txBody>
      </p:sp>
    </p:spTree>
    <p:extLst>
      <p:ext uri="{BB962C8B-B14F-4D97-AF65-F5344CB8AC3E}">
        <p14:creationId xmlns:p14="http://schemas.microsoft.com/office/powerpoint/2010/main" val="386960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47</a:t>
            </a:fld>
            <a:endParaRPr lang="en-US"/>
          </a:p>
        </p:txBody>
      </p:sp>
    </p:spTree>
    <p:extLst>
      <p:ext uri="{BB962C8B-B14F-4D97-AF65-F5344CB8AC3E}">
        <p14:creationId xmlns:p14="http://schemas.microsoft.com/office/powerpoint/2010/main" val="3123393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48</a:t>
            </a:fld>
            <a:endParaRPr lang="en-US"/>
          </a:p>
        </p:txBody>
      </p:sp>
    </p:spTree>
    <p:extLst>
      <p:ext uri="{BB962C8B-B14F-4D97-AF65-F5344CB8AC3E}">
        <p14:creationId xmlns:p14="http://schemas.microsoft.com/office/powerpoint/2010/main" val="3692007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49</a:t>
            </a:fld>
            <a:endParaRPr lang="en-US"/>
          </a:p>
        </p:txBody>
      </p:sp>
    </p:spTree>
    <p:extLst>
      <p:ext uri="{BB962C8B-B14F-4D97-AF65-F5344CB8AC3E}">
        <p14:creationId xmlns:p14="http://schemas.microsoft.com/office/powerpoint/2010/main" val="106814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50</a:t>
            </a:fld>
            <a:endParaRPr lang="en-US"/>
          </a:p>
        </p:txBody>
      </p:sp>
    </p:spTree>
    <p:extLst>
      <p:ext uri="{BB962C8B-B14F-4D97-AF65-F5344CB8AC3E}">
        <p14:creationId xmlns:p14="http://schemas.microsoft.com/office/powerpoint/2010/main" val="3136314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3397996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595959"/>
                </a:solidFill>
              </a:rPr>
              <a:t>Overview</a:t>
            </a: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55</a:t>
            </a:fld>
            <a:endParaRPr lang="en-US"/>
          </a:p>
        </p:txBody>
      </p:sp>
    </p:spTree>
    <p:extLst>
      <p:ext uri="{BB962C8B-B14F-4D97-AF65-F5344CB8AC3E}">
        <p14:creationId xmlns:p14="http://schemas.microsoft.com/office/powerpoint/2010/main" val="2655734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56</a:t>
            </a:fld>
            <a:endParaRPr lang="en-US"/>
          </a:p>
        </p:txBody>
      </p:sp>
    </p:spTree>
    <p:extLst>
      <p:ext uri="{BB962C8B-B14F-4D97-AF65-F5344CB8AC3E}">
        <p14:creationId xmlns:p14="http://schemas.microsoft.com/office/powerpoint/2010/main" val="2474160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57</a:t>
            </a:fld>
            <a:endParaRPr lang="en-US"/>
          </a:p>
        </p:txBody>
      </p:sp>
    </p:spTree>
    <p:extLst>
      <p:ext uri="{BB962C8B-B14F-4D97-AF65-F5344CB8AC3E}">
        <p14:creationId xmlns:p14="http://schemas.microsoft.com/office/powerpoint/2010/main" val="2988094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58</a:t>
            </a:fld>
            <a:endParaRPr lang="en-US"/>
          </a:p>
        </p:txBody>
      </p:sp>
    </p:spTree>
    <p:extLst>
      <p:ext uri="{BB962C8B-B14F-4D97-AF65-F5344CB8AC3E}">
        <p14:creationId xmlns:p14="http://schemas.microsoft.com/office/powerpoint/2010/main" val="260156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59</a:t>
            </a:fld>
            <a:endParaRPr lang="en-US"/>
          </a:p>
        </p:txBody>
      </p:sp>
    </p:spTree>
    <p:extLst>
      <p:ext uri="{BB962C8B-B14F-4D97-AF65-F5344CB8AC3E}">
        <p14:creationId xmlns:p14="http://schemas.microsoft.com/office/powerpoint/2010/main" val="2653493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Data Element Name Changes:</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64</a:t>
            </a:fld>
            <a:endParaRPr lang="en-US"/>
          </a:p>
        </p:txBody>
      </p:sp>
    </p:spTree>
    <p:extLst>
      <p:ext uri="{BB962C8B-B14F-4D97-AF65-F5344CB8AC3E}">
        <p14:creationId xmlns:p14="http://schemas.microsoft.com/office/powerpoint/2010/main" val="3132527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69</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72</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40412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2616569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42327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a:p>
        </p:txBody>
      </p:sp>
    </p:spTree>
    <p:extLst>
      <p:ext uri="{BB962C8B-B14F-4D97-AF65-F5344CB8AC3E}">
        <p14:creationId xmlns:p14="http://schemas.microsoft.com/office/powerpoint/2010/main" val="2335723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269953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Calibri"/>
              </a:rPr>
              <a:t>CTE AUTO-CALCULATION UPDATES </a:t>
            </a: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3058796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3/13/2024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3/13/2024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3/13/2024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3/13/2024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3/13/2024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hyperlink" Target="mailto:colby.self@tea.texas.gov" TargetMode="External"/><Relationship Id="rId2" Type="http://schemas.openxmlformats.org/officeDocument/2006/relationships/hyperlink" Target="mailto:christopher.dewitt@tea.texas.gov" TargetMode="External"/><Relationship Id="rId1" Type="http://schemas.openxmlformats.org/officeDocument/2006/relationships/slideLayout" Target="../slideLayouts/slideLayout15.xml"/><Relationship Id="rId5" Type="http://schemas.openxmlformats.org/officeDocument/2006/relationships/hyperlink" Target="mailto:Kristi.mccorquodale@tea.texas.gov" TargetMode="External"/><Relationship Id="rId4" Type="http://schemas.openxmlformats.org/officeDocument/2006/relationships/hyperlink" Target="mailto:Lacy.Freeman@tea.texas.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tea.texas.gov/academics/college-career-and-military-prep/career-and-technical-education/regional-programs-of-study" TargetMode="External"/><Relationship Id="rId2" Type="http://schemas.openxmlformats.org/officeDocument/2006/relationships/hyperlink" Target="https://tea.texas.gov/academics/college-career-and-military-prep/career-and-technical-education/approved-statewide-cte-programs-of-study"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mailto:CharterAskTED@tea.texas.gov" TargetMode="External"/><Relationship Id="rId2" Type="http://schemas.openxmlformats.org/officeDocument/2006/relationships/hyperlink" Target="https://tea.co1.qualtrics.com/jfe/form/SV_9sixIdSvUSRPm9E" TargetMode="Externa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8" Type="http://schemas.openxmlformats.org/officeDocument/2006/relationships/hyperlink" Target="https://www.texasstudentdatasystem.org/sites/texasstudentdatasystem.org/files/2024-2025%20Submission%20Timeline.pdf" TargetMode="External"/><Relationship Id="rId3" Type="http://schemas.openxmlformats.org/officeDocument/2006/relationships/hyperlink" Target="https://www.texasstudentdatasystem.org/sites/texasstudentdatasystem.org/files/2024-2025-preliminary-domains_0.pdf" TargetMode="External"/><Relationship Id="rId7" Type="http://schemas.openxmlformats.org/officeDocument/2006/relationships/hyperlink" Target="https://www.texasstudentdatasystem.org/sites/texasstudentdatasystem.org/files/2024-2025-final-data-validation-rules.xlsx"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preliminary-descriptor-tables_2.pdf" TargetMode="External"/><Relationship Id="rId11" Type="http://schemas.openxmlformats.org/officeDocument/2006/relationships/hyperlink" Target="https://tealprod.tea.state.tx.us/tims/issues/?filter=11815" TargetMode="External"/><Relationship Id="rId5" Type="http://schemas.openxmlformats.org/officeDocument/2006/relationships/hyperlink" Target="https://www.texasstudentdatasystem.org/sites/texasstudentdatasystem.org/files/2024_2025_final_data_element_definitions_0.pdf" TargetMode="External"/><Relationship Id="rId10" Type="http://schemas.openxmlformats.org/officeDocument/2006/relationships/hyperlink" Target="https://tealprod.tea.state.tx.us/TSDS/Support" TargetMode="External"/><Relationship Id="rId4" Type="http://schemas.openxmlformats.org/officeDocument/2006/relationships/hyperlink" Target="https://tealprod.tea.state.tx.us/TWEDS" TargetMode="External"/><Relationship Id="rId9" Type="http://schemas.openxmlformats.org/officeDocument/2006/relationships/hyperlink" Target="https://www.texasstudentdatasystem.org/tsds/about/resources#KnownIssue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PEIMS SUMMER</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FFFFB-E57C-59C4-010B-BA1F26972F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0F96F7-73F4-8F33-1457-219F62339FD2}"/>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73637FDD-AF69-191E-3F76-2BEC653011A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Code ’13036300’ changed as follows: </a:t>
            </a:r>
          </a:p>
          <a:p>
            <a:pPr lvl="2">
              <a:lnSpc>
                <a:spcPct val="100000"/>
              </a:lnSpc>
              <a:spcBef>
                <a:spcPts val="600"/>
              </a:spcBef>
              <a:spcAft>
                <a:spcPts val="600"/>
              </a:spcAft>
              <a:buClr>
                <a:srgbClr val="F16038"/>
              </a:buClr>
            </a:pPr>
            <a:r>
              <a:rPr lang="en-US">
                <a:solidFill>
                  <a:srgbClr val="595959"/>
                </a:solidFill>
              </a:rPr>
              <a:t>Description changed from ‘Principles of Biosciences’ to ‘Principles of Bioscience’.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62057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94F1-2473-FBC7-5DFF-5CDDFE289D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00CD04-D146-EADD-D415-4A9F0B200A0D}"/>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0FBD83AC-42F6-166C-EE8C-1F5A6BA188E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a:t>
            </a:r>
          </a:p>
          <a:p>
            <a:pPr lvl="2">
              <a:lnSpc>
                <a:spcPct val="100000"/>
              </a:lnSpc>
              <a:spcBef>
                <a:spcPts val="600"/>
              </a:spcBef>
              <a:spcAft>
                <a:spcPts val="600"/>
              </a:spcAft>
              <a:buClr>
                <a:srgbClr val="F16038"/>
              </a:buClr>
            </a:pPr>
            <a:r>
              <a:rPr lang="en-US">
                <a:solidFill>
                  <a:srgbClr val="595959"/>
                </a:solidFill>
              </a:rPr>
              <a:t>12700300 College and Career Readiness</a:t>
            </a:r>
          </a:p>
          <a:p>
            <a:pPr lvl="2">
              <a:lnSpc>
                <a:spcPct val="100000"/>
              </a:lnSpc>
              <a:spcBef>
                <a:spcPts val="600"/>
              </a:spcBef>
              <a:spcAft>
                <a:spcPts val="600"/>
              </a:spcAft>
              <a:buClr>
                <a:srgbClr val="F16038"/>
              </a:buClr>
            </a:pPr>
            <a:r>
              <a:rPr lang="en-US">
                <a:solidFill>
                  <a:srgbClr val="595959"/>
                </a:solidFill>
              </a:rPr>
              <a:t>12700400 Investigating Careers (First Time Taken)</a:t>
            </a:r>
          </a:p>
          <a:p>
            <a:pPr lvl="2">
              <a:lnSpc>
                <a:spcPct val="100000"/>
              </a:lnSpc>
              <a:spcBef>
                <a:spcPts val="600"/>
              </a:spcBef>
              <a:spcAft>
                <a:spcPts val="600"/>
              </a:spcAft>
              <a:buClr>
                <a:srgbClr val="F16038"/>
              </a:buClr>
            </a:pPr>
            <a:r>
              <a:rPr lang="en-US">
                <a:solidFill>
                  <a:srgbClr val="595959"/>
                </a:solidFill>
              </a:rPr>
              <a:t>12700410 Investigating Careers (Second Time Taken)</a:t>
            </a:r>
          </a:p>
          <a:p>
            <a:pPr lvl="2">
              <a:lnSpc>
                <a:spcPct val="100000"/>
              </a:lnSpc>
              <a:spcBef>
                <a:spcPts val="600"/>
              </a:spcBef>
              <a:spcAft>
                <a:spcPts val="600"/>
              </a:spcAft>
              <a:buClr>
                <a:srgbClr val="F16038"/>
              </a:buClr>
            </a:pPr>
            <a:r>
              <a:rPr lang="en-US">
                <a:solidFill>
                  <a:srgbClr val="595959"/>
                </a:solidFill>
              </a:rPr>
              <a:t>12700420 Investigating Careers (Third Time Taken)</a:t>
            </a:r>
          </a:p>
          <a:p>
            <a:pPr lvl="2">
              <a:lnSpc>
                <a:spcPct val="100000"/>
              </a:lnSpc>
              <a:spcBef>
                <a:spcPts val="600"/>
              </a:spcBef>
              <a:spcAft>
                <a:spcPts val="600"/>
              </a:spcAft>
              <a:buClr>
                <a:srgbClr val="F16038"/>
              </a:buClr>
            </a:pPr>
            <a:r>
              <a:rPr lang="en-US">
                <a:solidFill>
                  <a:srgbClr val="595959"/>
                </a:solidFill>
              </a:rPr>
              <a:t>12700430 Investigating Careers (Fourth Time Taken)</a:t>
            </a:r>
          </a:p>
          <a:p>
            <a:pPr lvl="2">
              <a:lnSpc>
                <a:spcPct val="100000"/>
              </a:lnSpc>
              <a:spcBef>
                <a:spcPts val="600"/>
              </a:spcBef>
              <a:spcAft>
                <a:spcPts val="600"/>
              </a:spcAft>
              <a:buClr>
                <a:srgbClr val="F16038"/>
              </a:buClr>
            </a:pPr>
            <a:r>
              <a:rPr lang="en-US">
                <a:solidFill>
                  <a:srgbClr val="595959"/>
                </a:solidFill>
              </a:rPr>
              <a:t>N1160011 Functional Fitness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12085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7667D-16DF-0E2C-DC53-D22BCB1E5C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68CEF1-569C-E381-1CCF-850A30EE5917}"/>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98D725E1-1EE0-8633-806A-B860FA01D94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 (cont.):</a:t>
            </a:r>
          </a:p>
          <a:p>
            <a:pPr lvl="2">
              <a:lnSpc>
                <a:spcPct val="100000"/>
              </a:lnSpc>
              <a:spcBef>
                <a:spcPts val="600"/>
              </a:spcBef>
              <a:spcAft>
                <a:spcPts val="600"/>
              </a:spcAft>
              <a:buClr>
                <a:srgbClr val="F16038"/>
              </a:buClr>
            </a:pPr>
            <a:r>
              <a:rPr lang="en-US">
                <a:solidFill>
                  <a:srgbClr val="595959"/>
                </a:solidFill>
              </a:rPr>
              <a:t>N1260001 Cyber Citizenship</a:t>
            </a:r>
          </a:p>
          <a:p>
            <a:pPr lvl="2">
              <a:lnSpc>
                <a:spcPct val="100000"/>
              </a:lnSpc>
              <a:spcBef>
                <a:spcPts val="600"/>
              </a:spcBef>
              <a:spcAft>
                <a:spcPts val="600"/>
              </a:spcAft>
              <a:buClr>
                <a:srgbClr val="F16038"/>
              </a:buClr>
            </a:pPr>
            <a:r>
              <a:rPr lang="en-US">
                <a:solidFill>
                  <a:srgbClr val="595959"/>
                </a:solidFill>
              </a:rPr>
              <a:t>N1303756 Gateway To Technology (PLTW) (First Time Taken)</a:t>
            </a:r>
          </a:p>
          <a:p>
            <a:pPr lvl="2">
              <a:lnSpc>
                <a:spcPct val="100000"/>
              </a:lnSpc>
              <a:spcBef>
                <a:spcPts val="600"/>
              </a:spcBef>
              <a:spcAft>
                <a:spcPts val="600"/>
              </a:spcAft>
              <a:buClr>
                <a:srgbClr val="F16038"/>
              </a:buClr>
            </a:pPr>
            <a:r>
              <a:rPr lang="en-US">
                <a:solidFill>
                  <a:srgbClr val="595959"/>
                </a:solidFill>
              </a:rPr>
              <a:t>N1303757 Gateway To Technology (PLTW) (Second Time Taken)</a:t>
            </a:r>
          </a:p>
          <a:p>
            <a:pPr lvl="2">
              <a:lnSpc>
                <a:spcPct val="100000"/>
              </a:lnSpc>
              <a:spcBef>
                <a:spcPts val="600"/>
              </a:spcBef>
              <a:spcAft>
                <a:spcPts val="600"/>
              </a:spcAft>
              <a:buClr>
                <a:srgbClr val="F16038"/>
              </a:buClr>
            </a:pPr>
            <a:r>
              <a:rPr lang="en-US">
                <a:solidFill>
                  <a:srgbClr val="595959"/>
                </a:solidFill>
              </a:rPr>
              <a:t>N1303758 Gateway To Technology (PLTW) (Third Time Taken)</a:t>
            </a:r>
          </a:p>
          <a:p>
            <a:pPr lvl="2">
              <a:lnSpc>
                <a:spcPct val="100000"/>
              </a:lnSpc>
              <a:spcBef>
                <a:spcPts val="600"/>
              </a:spcBef>
              <a:spcAft>
                <a:spcPts val="600"/>
              </a:spcAft>
              <a:buClr>
                <a:srgbClr val="F16038"/>
              </a:buClr>
            </a:pPr>
            <a:r>
              <a:rPr lang="en-US">
                <a:solidFill>
                  <a:srgbClr val="595959"/>
                </a:solidFill>
              </a:rPr>
              <a:t>N1303759 Gateway To Technology (PLTW) (Fourth Time Taken)</a:t>
            </a:r>
          </a:p>
          <a:p>
            <a:pPr lvl="2">
              <a:lnSpc>
                <a:spcPct val="100000"/>
              </a:lnSpc>
              <a:spcBef>
                <a:spcPts val="600"/>
              </a:spcBef>
              <a:spcAft>
                <a:spcPts val="600"/>
              </a:spcAft>
              <a:buClr>
                <a:srgbClr val="F16038"/>
              </a:buClr>
            </a:pPr>
            <a:r>
              <a:rPr lang="en-US">
                <a:solidFill>
                  <a:srgbClr val="595959"/>
                </a:solidFill>
              </a:rPr>
              <a:t>N1303752 Texas Pre-Freshman Engineering Program I</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95239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11</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Flexible attendance reports will be updated to reflect the Adjusted Eligible Equivalent days.  </a:t>
            </a:r>
          </a:p>
          <a:p>
            <a:pPr lvl="1">
              <a:lnSpc>
                <a:spcPct val="100000"/>
              </a:lnSpc>
              <a:spcBef>
                <a:spcPts val="300"/>
              </a:spcBef>
              <a:spcAft>
                <a:spcPts val="600"/>
              </a:spcAft>
              <a:buClr>
                <a:srgbClr val="F16038"/>
              </a:buClr>
            </a:pPr>
            <a:r>
              <a:rPr lang="en-US">
                <a:solidFill>
                  <a:srgbClr val="595959"/>
                </a:solidFill>
              </a:rPr>
              <a:t>Adjusted Eligible Equivalent Days is calculated as the lesser of the Eligible Equivalent Days or NUMBER-DAYS-TAUGHT (E0935).  (Per student, campus, instructional track, reporting period and grade level)</a:t>
            </a:r>
            <a:endParaRPr lang="en-US" strike="sngStrike">
              <a:solidFill>
                <a:srgbClr val="595959"/>
              </a:solidFill>
            </a:endParaRPr>
          </a:p>
          <a:p>
            <a:pPr lvl="1">
              <a:lnSpc>
                <a:spcPct val="100000"/>
              </a:lnSpc>
              <a:spcBef>
                <a:spcPts val="300"/>
              </a:spcBef>
              <a:spcAft>
                <a:spcPts val="600"/>
              </a:spcAft>
              <a:buClr>
                <a:srgbClr val="F16038"/>
              </a:buClr>
            </a:pPr>
            <a:r>
              <a:rPr lang="en-US">
                <a:solidFill>
                  <a:srgbClr val="595959"/>
                </a:solidFill>
              </a:rPr>
              <a:t>TEA has determined that LEAs reported Eligible Equivalent days that were greater than the number of days taught.</a:t>
            </a:r>
          </a:p>
          <a:p>
            <a:pPr lvl="1">
              <a:lnSpc>
                <a:spcPct val="100000"/>
              </a:lnSpc>
              <a:spcBef>
                <a:spcPts val="300"/>
              </a:spcBef>
              <a:spcAft>
                <a:spcPts val="600"/>
              </a:spcAft>
              <a:buClr>
                <a:srgbClr val="F16038"/>
              </a:buClr>
            </a:pPr>
            <a:r>
              <a:rPr lang="en-US">
                <a:solidFill>
                  <a:srgbClr val="595959"/>
                </a:solidFill>
              </a:rPr>
              <a:t>LEAs are funded on the Adjusted Eligible Equivalent Days.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610786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 will be updated to use the adjusted eligible days for the flexible attendance funding calculations.  The data for this report comes from the post-load calculations run during the</a:t>
            </a:r>
            <a:r>
              <a:rPr lang="en-US">
                <a:solidFill>
                  <a:schemeClr val="accent3"/>
                </a:solidFill>
              </a:rPr>
              <a:t> </a:t>
            </a:r>
            <a:r>
              <a:rPr lang="en-US">
                <a:solidFill>
                  <a:srgbClr val="595959"/>
                </a:solidFill>
              </a:rPr>
              <a:t>promotion process.</a:t>
            </a:r>
          </a:p>
          <a:p>
            <a:pPr lvl="1">
              <a:lnSpc>
                <a:spcPct val="100000"/>
              </a:lnSpc>
              <a:spcBef>
                <a:spcPts val="300"/>
              </a:spcBef>
              <a:spcAft>
                <a:spcPts val="600"/>
              </a:spcAft>
              <a:buClr>
                <a:srgbClr val="F16038"/>
              </a:buClr>
            </a:pPr>
            <a:r>
              <a:rPr lang="en-US">
                <a:solidFill>
                  <a:srgbClr val="595959"/>
                </a:solidFill>
              </a:rPr>
              <a:t>PDM3-130-005 Comparison of Current and Prior Year Attendance</a:t>
            </a:r>
          </a:p>
          <a:p>
            <a:pPr marL="914400" lvl="2" indent="0">
              <a:lnSpc>
                <a:spcPct val="100000"/>
              </a:lnSpc>
              <a:spcBef>
                <a:spcPts val="300"/>
              </a:spcBef>
              <a:spcAft>
                <a:spcPts val="600"/>
              </a:spcAft>
              <a:buClr>
                <a:srgbClr val="F1603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86889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32</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were updated with the following:</a:t>
            </a:r>
          </a:p>
          <a:p>
            <a:pPr lvl="1">
              <a:lnSpc>
                <a:spcPct val="100000"/>
              </a:lnSpc>
              <a:spcBef>
                <a:spcPts val="300"/>
              </a:spcBef>
              <a:spcAft>
                <a:spcPts val="300"/>
              </a:spcAft>
              <a:buClr>
                <a:srgbClr val="F16038"/>
              </a:buClr>
            </a:pPr>
            <a:r>
              <a:rPr lang="en-US">
                <a:solidFill>
                  <a:srgbClr val="595959"/>
                </a:solidFill>
              </a:rPr>
              <a:t>  Replacing Row(D) </a:t>
            </a:r>
          </a:p>
          <a:p>
            <a:pPr lvl="2">
              <a:lnSpc>
                <a:spcPct val="100000"/>
              </a:lnSpc>
              <a:spcBef>
                <a:spcPts val="300"/>
              </a:spcBef>
              <a:spcAft>
                <a:spcPts val="300"/>
              </a:spcAft>
              <a:buClr>
                <a:srgbClr val="F16038"/>
              </a:buClr>
            </a:pPr>
            <a:r>
              <a:rPr lang="en-US">
                <a:solidFill>
                  <a:srgbClr val="595959"/>
                </a:solidFill>
              </a:rPr>
              <a:t>Old – Equivalent Days Present (Eligible Equivalent Days + Ineligible Equivalent Days)</a:t>
            </a:r>
          </a:p>
          <a:p>
            <a:pPr lvl="2">
              <a:lnSpc>
                <a:spcPct val="100000"/>
              </a:lnSpc>
              <a:spcBef>
                <a:spcPts val="300"/>
              </a:spcBef>
              <a:spcAft>
                <a:spcPts val="300"/>
              </a:spcAft>
              <a:buClr>
                <a:srgbClr val="F16038"/>
              </a:buClr>
            </a:pPr>
            <a:r>
              <a:rPr lang="en-US">
                <a:solidFill>
                  <a:srgbClr val="595959"/>
                </a:solidFill>
              </a:rPr>
              <a:t>New -  Total Adjusted Eligible Equivalent Days Present</a:t>
            </a:r>
          </a:p>
          <a:p>
            <a:pPr lvl="1">
              <a:lnSpc>
                <a:spcPct val="100000"/>
              </a:lnSpc>
              <a:spcBef>
                <a:spcPts val="300"/>
              </a:spcBef>
              <a:spcAft>
                <a:spcPts val="300"/>
              </a:spcAft>
              <a:buClr>
                <a:srgbClr val="F16038"/>
              </a:buClr>
            </a:pPr>
            <a:r>
              <a:rPr lang="en-US">
                <a:solidFill>
                  <a:srgbClr val="595959"/>
                </a:solidFill>
                <a:ea typeface="Calibri"/>
                <a:cs typeface="Calibri"/>
              </a:rPr>
              <a:t>Add</a:t>
            </a:r>
            <a:r>
              <a:rPr lang="en-US">
                <a:solidFill>
                  <a:srgbClr val="595959"/>
                </a:solidFill>
                <a:cs typeface="Calibri"/>
              </a:rPr>
              <a:t>ed</a:t>
            </a:r>
            <a:r>
              <a:rPr lang="en-US">
                <a:solidFill>
                  <a:srgbClr val="595959"/>
                </a:solidFill>
                <a:ea typeface="Calibri"/>
                <a:cs typeface="Calibri"/>
              </a:rPr>
              <a:t> footnote: ‘The Adjusted Eligible Equivalent Days is the lesser of </a:t>
            </a:r>
            <a:r>
              <a:rPr lang="en-US">
                <a:solidFill>
                  <a:srgbClr val="595959"/>
                </a:solidFill>
              </a:rPr>
              <a:t>Eligible Equivalent Days and Number of Days Taught. LEAs cannot be funded for more than Number of Days Taught in each reporting period.’</a:t>
            </a:r>
          </a:p>
          <a:p>
            <a:pPr lvl="2">
              <a:lnSpc>
                <a:spcPct val="100000"/>
              </a:lnSpc>
              <a:spcBef>
                <a:spcPts val="300"/>
              </a:spcBef>
              <a:spcAft>
                <a:spcPts val="600"/>
              </a:spcAft>
              <a:buClr>
                <a:srgbClr val="F16038"/>
              </a:buClr>
            </a:pPr>
            <a:r>
              <a:rPr lang="en-US">
                <a:solidFill>
                  <a:srgbClr val="595959"/>
                </a:solidFill>
              </a:rPr>
              <a:t>PDM3-130-011 Flex Attendance - Superintendent's Report of Student Attendance </a:t>
            </a:r>
          </a:p>
          <a:p>
            <a:pPr lvl="2">
              <a:lnSpc>
                <a:spcPct val="100000"/>
              </a:lnSpc>
              <a:spcBef>
                <a:spcPts val="300"/>
              </a:spcBef>
              <a:spcAft>
                <a:spcPts val="600"/>
              </a:spcAft>
              <a:buClr>
                <a:srgbClr val="F16038"/>
              </a:buClr>
            </a:pPr>
            <a:r>
              <a:rPr lang="en-US">
                <a:solidFill>
                  <a:srgbClr val="595959"/>
                </a:solidFill>
              </a:rPr>
              <a:t>PDM3-130-014 Flex Attendance - Superintendent's Summary Report of Student Attendance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057400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4</a:t>
            </a:r>
            <a:endParaRPr lang="en-US" sz="4000">
              <a:solidFill>
                <a:schemeClr val="bg1"/>
              </a:solidFill>
            </a:endParaRPr>
          </a:p>
        </p:txBody>
      </p:sp>
      <p:sp>
        <p:nvSpPr>
          <p:cNvPr id="2" name="Content Placeholder 3" descr="Sample report of TSDS PEIMS Flex Attendance - Superintendent's Report of Student Attendance - PDM3-130-011.">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Print screen of Report PDM3-130-011 - Flex Attendance - Superintendent's Report of Student Attendance">
            <a:extLst>
              <a:ext uri="{FF2B5EF4-FFF2-40B4-BE49-F238E27FC236}">
                <a16:creationId xmlns:a16="http://schemas.microsoft.com/office/drawing/2014/main" id="{4E4205F2-361B-7399-6D79-32B3136A23CD}"/>
              </a:ext>
            </a:extLst>
          </p:cNvPr>
          <p:cNvPicPr>
            <a:picLocks noChangeAspect="1"/>
          </p:cNvPicPr>
          <p:nvPr/>
        </p:nvPicPr>
        <p:blipFill>
          <a:blip r:embed="rId2"/>
          <a:stretch>
            <a:fillRect/>
          </a:stretch>
        </p:blipFill>
        <p:spPr>
          <a:xfrm>
            <a:off x="535169" y="1059101"/>
            <a:ext cx="10067925" cy="2113755"/>
          </a:xfrm>
          <a:prstGeom prst="rect">
            <a:avLst/>
          </a:prstGeom>
        </p:spPr>
      </p:pic>
      <p:pic>
        <p:nvPicPr>
          <p:cNvPr id="9" name="Picture 8" descr="Print screen of report PDM3-130-014 Flex Attendance - Superintendent's Summary Report of Student Attendance">
            <a:extLst>
              <a:ext uri="{FF2B5EF4-FFF2-40B4-BE49-F238E27FC236}">
                <a16:creationId xmlns:a16="http://schemas.microsoft.com/office/drawing/2014/main" id="{A02E16ED-DC77-84E4-601B-6A651CF11584}"/>
              </a:ext>
            </a:extLst>
          </p:cNvPr>
          <p:cNvPicPr>
            <a:picLocks noChangeAspect="1"/>
          </p:cNvPicPr>
          <p:nvPr/>
        </p:nvPicPr>
        <p:blipFill>
          <a:blip r:embed="rId3"/>
          <a:stretch>
            <a:fillRect/>
          </a:stretch>
        </p:blipFill>
        <p:spPr>
          <a:xfrm>
            <a:off x="535169" y="3319978"/>
            <a:ext cx="10067925" cy="2447925"/>
          </a:xfrm>
          <a:prstGeom prst="rect">
            <a:avLst/>
          </a:prstGeom>
        </p:spPr>
      </p:pic>
    </p:spTree>
    <p:extLst>
      <p:ext uri="{BB962C8B-B14F-4D97-AF65-F5344CB8AC3E}">
        <p14:creationId xmlns:p14="http://schemas.microsoft.com/office/powerpoint/2010/main" val="2308992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 will be updated.  </a:t>
            </a:r>
          </a:p>
          <a:p>
            <a:pPr lvl="1">
              <a:lnSpc>
                <a:spcPct val="100000"/>
              </a:lnSpc>
              <a:spcBef>
                <a:spcPts val="300"/>
              </a:spcBef>
              <a:spcAft>
                <a:spcPts val="600"/>
              </a:spcAft>
              <a:buClr>
                <a:srgbClr val="F16038"/>
              </a:buClr>
            </a:pPr>
            <a:r>
              <a:rPr lang="en-US">
                <a:solidFill>
                  <a:srgbClr val="595959"/>
                </a:solidFill>
              </a:rPr>
              <a:t>PDM3-131-012 Roster of Students Generating Flexible Attendance Data </a:t>
            </a:r>
          </a:p>
          <a:p>
            <a:pPr lvl="2">
              <a:lnSpc>
                <a:spcPct val="100000"/>
              </a:lnSpc>
              <a:spcBef>
                <a:spcPts val="300"/>
              </a:spcBef>
              <a:spcAft>
                <a:spcPts val="300"/>
              </a:spcAft>
              <a:buClr>
                <a:srgbClr val="F16038"/>
              </a:buClr>
            </a:pPr>
            <a:r>
              <a:rPr lang="en-US">
                <a:solidFill>
                  <a:srgbClr val="595959"/>
                </a:solidFill>
              </a:rPr>
              <a:t>If </a:t>
            </a:r>
            <a:r>
              <a:rPr lang="en-US" err="1">
                <a:solidFill>
                  <a:srgbClr val="595959"/>
                </a:solidFill>
              </a:rPr>
              <a:t>Elig</a:t>
            </a:r>
            <a:r>
              <a:rPr lang="en-US">
                <a:solidFill>
                  <a:srgbClr val="595959"/>
                </a:solidFill>
              </a:rPr>
              <a:t> </a:t>
            </a:r>
            <a:r>
              <a:rPr lang="en-US" err="1">
                <a:solidFill>
                  <a:srgbClr val="595959"/>
                </a:solidFill>
              </a:rPr>
              <a:t>Eqiv</a:t>
            </a:r>
            <a:r>
              <a:rPr lang="en-US">
                <a:solidFill>
                  <a:srgbClr val="595959"/>
                </a:solidFill>
              </a:rPr>
              <a:t> Days is greater than Days Taught, an ‘*’ will be placed to the right of </a:t>
            </a:r>
            <a:r>
              <a:rPr lang="en-US" err="1">
                <a:solidFill>
                  <a:srgbClr val="595959"/>
                </a:solidFill>
              </a:rPr>
              <a:t>Elig</a:t>
            </a:r>
            <a:r>
              <a:rPr lang="en-US">
                <a:solidFill>
                  <a:srgbClr val="595959"/>
                </a:solidFill>
              </a:rPr>
              <a:t> </a:t>
            </a:r>
            <a:r>
              <a:rPr lang="en-US" err="1">
                <a:solidFill>
                  <a:srgbClr val="595959"/>
                </a:solidFill>
              </a:rPr>
              <a:t>Eqiv</a:t>
            </a:r>
            <a:r>
              <a:rPr lang="en-US">
                <a:solidFill>
                  <a:srgbClr val="595959"/>
                </a:solidFill>
              </a:rPr>
              <a:t> Days.</a:t>
            </a:r>
            <a:endParaRPr lang="en-US">
              <a:solidFill>
                <a:srgbClr val="595959"/>
              </a:solidFill>
              <a:ea typeface="Calibri"/>
              <a:cs typeface="Calibri"/>
            </a:endParaRPr>
          </a:p>
          <a:p>
            <a:pPr lvl="2">
              <a:lnSpc>
                <a:spcPct val="100000"/>
              </a:lnSpc>
              <a:spcBef>
                <a:spcPts val="300"/>
              </a:spcBef>
              <a:spcAft>
                <a:spcPts val="300"/>
              </a:spcAft>
              <a:buClr>
                <a:srgbClr val="F16038"/>
              </a:buClr>
            </a:pPr>
            <a:r>
              <a:rPr lang="en-US">
                <a:solidFill>
                  <a:srgbClr val="595959"/>
                </a:solidFill>
              </a:rPr>
              <a:t>Adding footnote:  ‘Eligible Equivalent Days is greater than Number of Days Taught. LEAs cannot be funded for more than Number of Days Taught in each reporting period.’</a:t>
            </a: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Print screen of report PDM3-131-012 Roster of Students Generating FLexible Attendance data showing asterisk next to Elig Equiv Days&#10;">
            <a:extLst>
              <a:ext uri="{FF2B5EF4-FFF2-40B4-BE49-F238E27FC236}">
                <a16:creationId xmlns:a16="http://schemas.microsoft.com/office/drawing/2014/main" id="{32B425F4-F1E2-A6D1-CCB5-ECE9EA4CAC4F}"/>
              </a:ext>
            </a:extLst>
          </p:cNvPr>
          <p:cNvPicPr>
            <a:picLocks noChangeAspect="1"/>
          </p:cNvPicPr>
          <p:nvPr/>
        </p:nvPicPr>
        <p:blipFill>
          <a:blip r:embed="rId2"/>
          <a:stretch>
            <a:fillRect/>
          </a:stretch>
        </p:blipFill>
        <p:spPr>
          <a:xfrm>
            <a:off x="710214" y="3091419"/>
            <a:ext cx="10514120" cy="2556893"/>
          </a:xfrm>
          <a:prstGeom prst="rect">
            <a:avLst/>
          </a:prstGeom>
        </p:spPr>
      </p:pic>
    </p:spTree>
    <p:extLst>
      <p:ext uri="{BB962C8B-B14F-4D97-AF65-F5344CB8AC3E}">
        <p14:creationId xmlns:p14="http://schemas.microsoft.com/office/powerpoint/2010/main" val="2999190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will be updated to display the Adjusted Eligible Equivalent Days instead of the Eligible Equivalent Days.  </a:t>
            </a:r>
          </a:p>
          <a:p>
            <a:pPr lvl="1">
              <a:lnSpc>
                <a:spcPct val="100000"/>
              </a:lnSpc>
              <a:spcBef>
                <a:spcPts val="300"/>
              </a:spcBef>
              <a:spcAft>
                <a:spcPts val="600"/>
              </a:spcAft>
              <a:buClr>
                <a:srgbClr val="F16038"/>
              </a:buClr>
            </a:pPr>
            <a:r>
              <a:rPr lang="en-US">
                <a:solidFill>
                  <a:srgbClr val="595959"/>
                </a:solidFill>
              </a:rPr>
              <a:t>PDM3-130-012 Flex Attendance - Superintendent's Report of Career &amp; Technical Education Eligible Days</a:t>
            </a:r>
          </a:p>
          <a:p>
            <a:pPr lvl="1">
              <a:lnSpc>
                <a:spcPct val="100000"/>
              </a:lnSpc>
              <a:spcBef>
                <a:spcPts val="300"/>
              </a:spcBef>
              <a:spcAft>
                <a:spcPts val="600"/>
              </a:spcAft>
              <a:buClr>
                <a:srgbClr val="F16038"/>
              </a:buClr>
            </a:pPr>
            <a:r>
              <a:rPr lang="en-US">
                <a:solidFill>
                  <a:srgbClr val="595959"/>
                </a:solidFill>
              </a:rPr>
              <a:t>PDM3-130-015 Flex Attendance - Superintendent's Report of Special Education Eligible Days and Excess Hours</a:t>
            </a:r>
          </a:p>
          <a:p>
            <a:pPr marL="914400" lvl="2" indent="0">
              <a:lnSpc>
                <a:spcPct val="100000"/>
              </a:lnSpc>
              <a:spcBef>
                <a:spcPts val="300"/>
              </a:spcBef>
              <a:spcAft>
                <a:spcPts val="3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40362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940682" cy="751350"/>
          </a:xfrm>
        </p:spPr>
        <p:txBody>
          <a:bodyPr>
            <a:normAutofit/>
          </a:bodyPr>
          <a:lstStyle/>
          <a:p>
            <a:r>
              <a:rPr lang="en-US" sz="4000">
                <a:cs typeface="Calibri"/>
              </a:rPr>
              <a:t>REMINDERS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893291"/>
            <a:ext cx="11121656"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During the 87th legislative session, Senate Bill</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SB) 1615 was passed, which amended Chapter 12 of the TEC by adding Subchapter G, “Adult High School Charter School Program.” Additionally, SB 1615 transferred existing TEC sections 29.259(j) and (k) to Subchapter G, Chapter 12, TEC§ 12.263, Adult Education Program Funding. Under Section 12.263,</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 any student attending an adult high school charter school program may be eligible for funding under the state compensatory education (SCE) allotment. </a:t>
            </a:r>
            <a:r>
              <a:rPr lang="en-US" b="1">
                <a:solidFill>
                  <a:srgbClr val="595959"/>
                </a:solidFill>
                <a:effectLst/>
                <a:ea typeface="Calibri" panose="020F0502020204030204" pitchFamily="34" charset="0"/>
                <a:cs typeface="Times New Roman"/>
              </a:rPr>
              <a:t>The Excel Center (For Adults) is the only charter currently operating under TEC§ 29.259.</a:t>
            </a:r>
            <a:r>
              <a:rPr lang="en-US">
                <a:solidFill>
                  <a:srgbClr val="595959"/>
                </a:solidFill>
                <a:ea typeface="Calibri" panose="020F0502020204030204" pitchFamily="34" charset="0"/>
                <a:cs typeface="Times New Roman"/>
              </a:rPr>
              <a:t> </a:t>
            </a:r>
            <a:endParaRPr lang="en-US">
              <a:solidFill>
                <a:srgbClr val="595959"/>
              </a:solidFill>
            </a:endParaRPr>
          </a:p>
        </p:txBody>
      </p:sp>
    </p:spTree>
    <p:extLst>
      <p:ext uri="{BB962C8B-B14F-4D97-AF65-F5344CB8AC3E}">
        <p14:creationId xmlns:p14="http://schemas.microsoft.com/office/powerpoint/2010/main" val="2232509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PEIMS SUMMER</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789198"/>
            <a:ext cx="11507151" cy="5142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738159"/>
            <a:ext cx="5383212" cy="5152144"/>
          </a:xfrm>
        </p:spPr>
        <p:txBody>
          <a:bodyPr lIns="91440" tIns="45720" rIns="91440" bIns="45720" anchor="t"/>
          <a:lstStyle/>
          <a:p>
            <a:pPr>
              <a:lnSpc>
                <a:spcPct val="100000"/>
              </a:lnSpc>
              <a:spcBef>
                <a:spcPts val="400"/>
              </a:spcBef>
            </a:pPr>
            <a:r>
              <a:rPr lang="en-US" sz="1600" b="1">
                <a:ea typeface="+mn-lt"/>
                <a:cs typeface="+mn-lt"/>
              </a:rPr>
              <a:t>PROGRAM AREA</a:t>
            </a:r>
            <a:endParaRPr lang="en-US" sz="700">
              <a:cs typeface="Calibri"/>
            </a:endParaRPr>
          </a:p>
          <a:p>
            <a:pPr>
              <a:lnSpc>
                <a:spcPct val="100000"/>
              </a:lnSpc>
              <a:spcBef>
                <a:spcPts val="400"/>
              </a:spcBef>
            </a:pPr>
            <a:r>
              <a:rPr lang="en-US" sz="1600" b="1">
                <a:ea typeface="+mn-lt"/>
                <a:cs typeface="+mn-lt"/>
              </a:rPr>
              <a:t>2023-2024 SCHOOL YEAR</a:t>
            </a:r>
          </a:p>
          <a:p>
            <a:pPr lvl="1">
              <a:lnSpc>
                <a:spcPct val="100000"/>
              </a:lnSpc>
              <a:spcBef>
                <a:spcPts val="400"/>
              </a:spcBef>
            </a:pPr>
            <a:r>
              <a:rPr lang="en-US" sz="1400">
                <a:ea typeface="+mn-lt"/>
                <a:cs typeface="+mn-lt"/>
              </a:rPr>
              <a:t>Submission Updates</a:t>
            </a:r>
          </a:p>
          <a:p>
            <a:pPr lvl="1">
              <a:lnSpc>
                <a:spcPct val="100000"/>
              </a:lnSpc>
              <a:spcBef>
                <a:spcPts val="400"/>
              </a:spcBef>
            </a:pPr>
            <a:r>
              <a:rPr lang="en-US" sz="1400">
                <a:ea typeface="+mn-lt"/>
                <a:cs typeface="+mn-lt"/>
              </a:rPr>
              <a:t>Code Table Updates</a:t>
            </a:r>
          </a:p>
          <a:p>
            <a:pPr lvl="1">
              <a:lnSpc>
                <a:spcPct val="100000"/>
              </a:lnSpc>
              <a:spcBef>
                <a:spcPts val="400"/>
              </a:spcBef>
            </a:pPr>
            <a:r>
              <a:rPr lang="en-US" sz="1400">
                <a:ea typeface="+mn-lt"/>
                <a:cs typeface="+mn-lt"/>
              </a:rPr>
              <a:t>Report Updates</a:t>
            </a:r>
          </a:p>
          <a:p>
            <a:pPr lvl="1">
              <a:lnSpc>
                <a:spcPct val="100000"/>
              </a:lnSpc>
              <a:spcBef>
                <a:spcPts val="400"/>
              </a:spcBef>
            </a:pPr>
            <a:r>
              <a:rPr lang="en-US" sz="1400">
                <a:ea typeface="+mn-lt"/>
                <a:cs typeface="+mn-lt"/>
              </a:rPr>
              <a:t>Reminders</a:t>
            </a:r>
          </a:p>
          <a:p>
            <a:pPr lvl="1">
              <a:lnSpc>
                <a:spcPct val="100000"/>
              </a:lnSpc>
              <a:spcBef>
                <a:spcPts val="400"/>
              </a:spcBef>
            </a:pPr>
            <a:r>
              <a:rPr lang="en-US" sz="1400">
                <a:ea typeface="+mn-lt"/>
                <a:cs typeface="+mn-lt"/>
              </a:rPr>
              <a:t>Current Known Issues</a:t>
            </a:r>
          </a:p>
          <a:p>
            <a:pPr lvl="1">
              <a:lnSpc>
                <a:spcPct val="100000"/>
              </a:lnSpc>
              <a:spcBef>
                <a:spcPts val="400"/>
              </a:spcBef>
            </a:pPr>
            <a:r>
              <a:rPr lang="en-US" sz="1400">
                <a:ea typeface="+mn-lt"/>
                <a:cs typeface="+mn-lt"/>
              </a:rPr>
              <a:t>Timeline</a:t>
            </a:r>
          </a:p>
          <a:p>
            <a:pPr>
              <a:lnSpc>
                <a:spcPct val="100000"/>
              </a:lnSpc>
              <a:spcBef>
                <a:spcPts val="400"/>
              </a:spcBef>
            </a:pPr>
            <a:r>
              <a:rPr lang="en-US" sz="1600" b="1">
                <a:ea typeface="+mn-lt"/>
                <a:cs typeface="+mn-lt"/>
              </a:rPr>
              <a:t>2024-2025 SCHOOL YEAR</a:t>
            </a:r>
          </a:p>
          <a:p>
            <a:pPr lvl="1">
              <a:lnSpc>
                <a:spcPct val="100000"/>
              </a:lnSpc>
              <a:spcBef>
                <a:spcPts val="400"/>
              </a:spcBef>
            </a:pPr>
            <a:r>
              <a:rPr lang="en-US" sz="1400">
                <a:ea typeface="+mn-lt"/>
                <a:cs typeface="+mn-lt"/>
              </a:rPr>
              <a:t>Application Updates</a:t>
            </a:r>
          </a:p>
          <a:p>
            <a:pPr lvl="1">
              <a:lnSpc>
                <a:spcPct val="100000"/>
              </a:lnSpc>
              <a:spcBef>
                <a:spcPts val="400"/>
              </a:spcBef>
            </a:pPr>
            <a:r>
              <a:rPr lang="en-US" sz="1400">
                <a:ea typeface="+mn-lt"/>
                <a:cs typeface="+mn-lt"/>
              </a:rPr>
              <a:t>Data Element Updates</a:t>
            </a:r>
          </a:p>
          <a:p>
            <a:pPr lvl="1">
              <a:lnSpc>
                <a:spcPct val="100000"/>
              </a:lnSpc>
              <a:spcBef>
                <a:spcPts val="400"/>
              </a:spcBef>
            </a:pPr>
            <a:r>
              <a:rPr lang="en-US" sz="1400">
                <a:ea typeface="+mn-lt"/>
                <a:cs typeface="+mn-lt"/>
              </a:rPr>
              <a:t>Descriptor Table Updates</a:t>
            </a:r>
          </a:p>
          <a:p>
            <a:pPr lvl="1">
              <a:lnSpc>
                <a:spcPct val="100000"/>
              </a:lnSpc>
              <a:spcBef>
                <a:spcPts val="400"/>
              </a:spcBef>
            </a:pPr>
            <a:r>
              <a:rPr lang="en-US" sz="1400">
                <a:ea typeface="+mn-lt"/>
                <a:cs typeface="+mn-lt"/>
              </a:rPr>
              <a:t>Report Updates</a:t>
            </a:r>
          </a:p>
          <a:p>
            <a:pPr lvl="1">
              <a:lnSpc>
                <a:spcPct val="100000"/>
              </a:lnSpc>
              <a:spcBef>
                <a:spcPts val="400"/>
              </a:spcBef>
            </a:pPr>
            <a:r>
              <a:rPr lang="en-US" sz="1400">
                <a:ea typeface="+mn-lt"/>
                <a:cs typeface="+mn-lt"/>
              </a:rPr>
              <a:t>Business Rule Updates</a:t>
            </a:r>
          </a:p>
          <a:p>
            <a:pPr lvl="1">
              <a:lnSpc>
                <a:spcPct val="100000"/>
              </a:lnSpc>
              <a:spcBef>
                <a:spcPts val="400"/>
              </a:spcBef>
            </a:pPr>
            <a:r>
              <a:rPr lang="en-US" sz="1400">
                <a:ea typeface="+mn-lt"/>
                <a:cs typeface="+mn-lt"/>
              </a:rPr>
              <a:t>TSDS Upgrade Project Updates</a:t>
            </a:r>
          </a:p>
          <a:p>
            <a:pPr>
              <a:lnSpc>
                <a:spcPct val="100000"/>
              </a:lnSpc>
              <a:spcBef>
                <a:spcPts val="400"/>
              </a:spcBef>
            </a:pPr>
            <a:r>
              <a:rPr lang="en-US" sz="1600" b="1">
                <a:ea typeface="+mn-lt"/>
                <a:cs typeface="+mn-lt"/>
              </a:rPr>
              <a:t>CLOSEOUT</a:t>
            </a:r>
            <a:endParaRPr lang="en-US" sz="1800" b="1">
              <a:ea typeface="+mn-lt"/>
              <a:cs typeface="+mn-lt"/>
            </a:endParaRPr>
          </a:p>
          <a:p>
            <a:pPr lvl="1">
              <a:lnSpc>
                <a:spcPct val="100000"/>
              </a:lnSpc>
              <a:spcBef>
                <a:spcPts val="400"/>
              </a:spcBef>
            </a:pPr>
            <a:r>
              <a:rPr lang="en-US" sz="1400">
                <a:ea typeface="+mn-lt"/>
                <a:cs typeface="+mn-lt"/>
              </a:rPr>
              <a:t>Timeline</a:t>
            </a:r>
          </a:p>
          <a:p>
            <a:pPr lvl="1">
              <a:lnSpc>
                <a:spcPct val="100000"/>
              </a:lnSpc>
              <a:spcBef>
                <a:spcPts val="400"/>
              </a:spcBef>
            </a:pPr>
            <a:r>
              <a:rPr lang="en-US" sz="1400">
                <a:ea typeface="+mn-lt"/>
                <a:cs typeface="+mn-lt"/>
              </a:rPr>
              <a:t>Technical Resources</a:t>
            </a:r>
          </a:p>
          <a:p>
            <a:pPr lvl="1">
              <a:lnSpc>
                <a:spcPct val="100000"/>
              </a:lnSpc>
              <a:spcBef>
                <a:spcPts val="400"/>
              </a:spcBef>
            </a:pPr>
            <a:r>
              <a:rPr lang="en-US" sz="1400">
                <a:ea typeface="+mn-lt"/>
                <a:cs typeface="+mn-lt"/>
              </a:rPr>
              <a:t>Questions</a:t>
            </a:r>
            <a:endParaRPr lang="en-US" sz="12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725813" cy="751350"/>
          </a:xfrm>
        </p:spPr>
        <p:txBody>
          <a:bodyPr>
            <a:noAutofit/>
          </a:bodyPr>
          <a:lstStyle/>
          <a:p>
            <a:r>
              <a:rPr lang="en-US" sz="4000">
                <a:cs typeface="Calibri"/>
              </a:rPr>
              <a:t>REMINDERS </a:t>
            </a:r>
            <a:r>
              <a:rPr lang="en-US" sz="4000">
                <a:solidFill>
                  <a:schemeClr val="bg1"/>
                </a:solidFill>
                <a:cs typeface="Calibri"/>
              </a:rPr>
              <a:t>2</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893291"/>
            <a:ext cx="11121656" cy="447442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pPr lvl="1">
              <a:lnSpc>
                <a:spcPct val="100000"/>
              </a:lnSpc>
              <a:spcBef>
                <a:spcPts val="600"/>
              </a:spcBef>
              <a:spcAft>
                <a:spcPts val="600"/>
              </a:spcAft>
              <a:buClr>
                <a:srgbClr val="F16038"/>
              </a:buClr>
            </a:pPr>
            <a:r>
              <a:rPr lang="en-US">
                <a:solidFill>
                  <a:srgbClr val="595959"/>
                </a:solidFill>
              </a:rPr>
              <a:t>Currently, TEA collects a STUDENT-CENSUS-BLOCK-GROUP (E1648) for all economically disadvantaged students enrolled as of the PEIMS Fall snapshot date (last Friday in October) and is reported in the PEIMS Fall Submission to calculate the SCE allotment funding. However, the changes in SB 1615 allow any economically disadvantaged student attending an adult high school charter school program to be included in the calculations for SCE allotment funding regardless of enrollment date. Therefore, for TEA to calculate the appropriate SCE allotment funding, the </a:t>
            </a:r>
            <a:r>
              <a:rPr lang="en-US" b="1">
                <a:solidFill>
                  <a:srgbClr val="595959"/>
                </a:solidFill>
              </a:rPr>
              <a:t>STUDENT-CENSUS-BLOCK-GROUP (E1648) </a:t>
            </a:r>
            <a:r>
              <a:rPr lang="en-US">
                <a:solidFill>
                  <a:srgbClr val="595959"/>
                </a:solidFill>
              </a:rPr>
              <a:t>must be collected for any economically disadvantaged student who attended a charter operating under TEC §29.259 at any time during the school year.</a:t>
            </a:r>
          </a:p>
        </p:txBody>
      </p:sp>
    </p:spTree>
    <p:extLst>
      <p:ext uri="{BB962C8B-B14F-4D97-AF65-F5344CB8AC3E}">
        <p14:creationId xmlns:p14="http://schemas.microsoft.com/office/powerpoint/2010/main" val="3041660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151837"/>
            <a:ext cx="10735710" cy="751350"/>
          </a:xfrm>
        </p:spPr>
        <p:txBody>
          <a:bodyPr>
            <a:normAutofit/>
          </a:bodyPr>
          <a:lstStyle/>
          <a:p>
            <a:r>
              <a:rPr lang="en-US" sz="4000">
                <a:cs typeface="Calibri"/>
              </a:rPr>
              <a:t>REMINDERS </a:t>
            </a:r>
            <a:r>
              <a:rPr lang="en-US" sz="4000">
                <a:solidFill>
                  <a:schemeClr val="bg1"/>
                </a:solidFill>
                <a:cs typeface="Calibri"/>
              </a:rPr>
              <a:t>3</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903187"/>
            <a:ext cx="11121657" cy="459099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Data Element Updates:</a:t>
            </a:r>
          </a:p>
          <a:p>
            <a:pPr lvl="1">
              <a:lnSpc>
                <a:spcPct val="100000"/>
              </a:lnSpc>
              <a:spcBef>
                <a:spcPts val="600"/>
              </a:spcBef>
              <a:spcAft>
                <a:spcPts val="600"/>
              </a:spcAft>
              <a:buClr>
                <a:srgbClr val="F16038"/>
              </a:buClr>
            </a:pPr>
            <a:r>
              <a:rPr lang="en-US">
                <a:solidFill>
                  <a:srgbClr val="595959"/>
                </a:solidFill>
              </a:rPr>
              <a:t>Added the existing data element </a:t>
            </a:r>
            <a:r>
              <a:rPr lang="en-US" b="1">
                <a:solidFill>
                  <a:srgbClr val="595959"/>
                </a:solidFill>
              </a:rPr>
              <a:t>STUDENT-CENSUS-BLOCK-GROUP (E1648</a:t>
            </a:r>
            <a:r>
              <a:rPr lang="en-US">
                <a:solidFill>
                  <a:srgbClr val="595959"/>
                </a:solidFill>
              </a:rPr>
              <a:t>) to the </a:t>
            </a:r>
            <a:r>
              <a:rPr lang="en-US" b="1" err="1">
                <a:solidFill>
                  <a:srgbClr val="595959"/>
                </a:solidFill>
              </a:rPr>
              <a:t>StudentExtension</a:t>
            </a:r>
            <a:r>
              <a:rPr lang="en-US">
                <a:solidFill>
                  <a:srgbClr val="595959"/>
                </a:solidFill>
              </a:rPr>
              <a:t> complex type as optional for the PEIMS Summer Submission:</a:t>
            </a:r>
            <a:endParaRPr lang="en-US">
              <a:solidFill>
                <a:srgbClr val="595959"/>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Screenshot of the StudentExtension complex type for the PEIMS Summer Submission from the Texas Education Data Standards.">
            <a:extLst>
              <a:ext uri="{FF2B5EF4-FFF2-40B4-BE49-F238E27FC236}">
                <a16:creationId xmlns:a16="http://schemas.microsoft.com/office/drawing/2014/main" id="{71D23B29-5E35-DE64-5256-41FBD84E1FF9}"/>
              </a:ext>
            </a:extLst>
          </p:cNvPr>
          <p:cNvPicPr>
            <a:picLocks noChangeAspect="1"/>
          </p:cNvPicPr>
          <p:nvPr/>
        </p:nvPicPr>
        <p:blipFill>
          <a:blip r:embed="rId3"/>
          <a:stretch>
            <a:fillRect/>
          </a:stretch>
        </p:blipFill>
        <p:spPr>
          <a:xfrm>
            <a:off x="3298430" y="2315903"/>
            <a:ext cx="5204820" cy="3535492"/>
          </a:xfrm>
          <a:prstGeom prst="rect">
            <a:avLst/>
          </a:prstGeom>
        </p:spPr>
      </p:pic>
    </p:spTree>
    <p:extLst>
      <p:ext uri="{BB962C8B-B14F-4D97-AF65-F5344CB8AC3E}">
        <p14:creationId xmlns:p14="http://schemas.microsoft.com/office/powerpoint/2010/main" val="620209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189937"/>
            <a:ext cx="10725814" cy="751350"/>
          </a:xfrm>
        </p:spPr>
        <p:txBody>
          <a:bodyPr>
            <a:normAutofit/>
          </a:bodyPr>
          <a:lstStyle/>
          <a:p>
            <a:r>
              <a:rPr lang="en-US" sz="3600">
                <a:cs typeface="Calibri"/>
              </a:rPr>
              <a:t>REMINDERS </a:t>
            </a:r>
            <a:r>
              <a:rPr lang="en-US" sz="3600">
                <a:solidFill>
                  <a:schemeClr val="bg1"/>
                </a:solidFill>
                <a:cs typeface="Calibri"/>
              </a:rPr>
              <a:t>4</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941287"/>
            <a:ext cx="11121657" cy="45528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effectLst/>
                <a:ea typeface="Calibri" panose="020F0502020204030204" pitchFamily="34" charset="0"/>
                <a:cs typeface="Times New Roman"/>
              </a:rPr>
              <a:t>Data Element Updates:</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Updated Data Element Reporting Requirements:</a:t>
            </a:r>
          </a:p>
          <a:p>
            <a:pPr lvl="2">
              <a:lnSpc>
                <a:spcPct val="100000"/>
              </a:lnSpc>
              <a:spcBef>
                <a:spcPts val="600"/>
              </a:spcBef>
              <a:spcAft>
                <a:spcPts val="600"/>
              </a:spcAft>
              <a:buClr>
                <a:srgbClr val="F16038"/>
              </a:buClr>
            </a:pPr>
            <a:r>
              <a:rPr lang="en-US" err="1">
                <a:solidFill>
                  <a:srgbClr val="595959"/>
                </a:solidFill>
                <a:ea typeface="Calibri" panose="020F0502020204030204" pitchFamily="34" charset="0"/>
                <a:cs typeface="Calibri"/>
              </a:rPr>
              <a:t>StudentExtension</a:t>
            </a:r>
            <a:r>
              <a:rPr lang="en-US">
                <a:solidFill>
                  <a:srgbClr val="595959"/>
                </a:solidFill>
                <a:ea typeface="Calibri" panose="020F0502020204030204" pitchFamily="34" charset="0"/>
                <a:cs typeface="Calibri"/>
              </a:rPr>
              <a:t> complex type</a:t>
            </a:r>
          </a:p>
          <a:p>
            <a:pPr marL="457200" lvl="1" indent="0">
              <a:lnSpc>
                <a:spcPct val="100000"/>
              </a:lnSpc>
              <a:spcBef>
                <a:spcPts val="600"/>
              </a:spcBef>
              <a:spcAft>
                <a:spcPts val="600"/>
              </a:spcAft>
              <a:buClr>
                <a:srgbClr val="F16038"/>
              </a:buClr>
              <a:buNone/>
            </a:pPr>
            <a:endParaRPr lang="en-US">
              <a:solidFill>
                <a:srgbClr val="595959"/>
              </a:solidFill>
              <a:cs typeface="Calibri"/>
            </a:endParaRPr>
          </a:p>
        </p:txBody>
      </p:sp>
      <p:pic>
        <p:nvPicPr>
          <p:cNvPr id="5" name="Picture 4">
            <a:extLst>
              <a:ext uri="{FF2B5EF4-FFF2-40B4-BE49-F238E27FC236}">
                <a16:creationId xmlns:a16="http://schemas.microsoft.com/office/drawing/2014/main" id="{CC2306A8-2C01-9895-B6E9-432843A2F9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3410" y="2670561"/>
            <a:ext cx="5012301" cy="3033758"/>
          </a:xfrm>
          <a:prstGeom prst="rect">
            <a:avLst/>
          </a:prstGeom>
        </p:spPr>
      </p:pic>
    </p:spTree>
    <p:extLst>
      <p:ext uri="{BB962C8B-B14F-4D97-AF65-F5344CB8AC3E}">
        <p14:creationId xmlns:p14="http://schemas.microsoft.com/office/powerpoint/2010/main" val="352266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141941"/>
            <a:ext cx="10731133" cy="751350"/>
          </a:xfrm>
        </p:spPr>
        <p:txBody>
          <a:bodyPr>
            <a:normAutofit/>
          </a:bodyPr>
          <a:lstStyle/>
          <a:p>
            <a:r>
              <a:rPr lang="en-US" sz="4000">
                <a:cs typeface="Calibri"/>
              </a:rPr>
              <a:t>REMINDERS </a:t>
            </a:r>
            <a:r>
              <a:rPr lang="en-US" sz="4000">
                <a:solidFill>
                  <a:schemeClr val="bg1"/>
                </a:solidFill>
                <a:cs typeface="Calibri"/>
              </a:rPr>
              <a:t>5</a:t>
            </a:r>
            <a:endParaRPr lang="en-US" sz="4000">
              <a:solidFill>
                <a:schemeClr val="bg1"/>
              </a:solidFill>
            </a:endParaRPr>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893291"/>
            <a:ext cx="11121657"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Report Updates:</a:t>
            </a:r>
          </a:p>
          <a:p>
            <a:pPr lvl="1">
              <a:lnSpc>
                <a:spcPct val="100000"/>
              </a:lnSpc>
              <a:spcBef>
                <a:spcPts val="600"/>
              </a:spcBef>
              <a:spcAft>
                <a:spcPts val="600"/>
              </a:spcAft>
              <a:buClr>
                <a:srgbClr val="F16038"/>
              </a:buClr>
            </a:pPr>
            <a:r>
              <a:rPr lang="en-US">
                <a:solidFill>
                  <a:srgbClr val="595959"/>
                </a:solidFill>
              </a:rPr>
              <a:t>A new report has been developed and released for the student census block group data.</a:t>
            </a:r>
          </a:p>
          <a:p>
            <a:pPr lvl="2">
              <a:lnSpc>
                <a:spcPct val="100000"/>
              </a:lnSpc>
              <a:spcBef>
                <a:spcPts val="600"/>
              </a:spcBef>
              <a:spcAft>
                <a:spcPts val="600"/>
              </a:spcAft>
              <a:buClr>
                <a:srgbClr val="F16038"/>
              </a:buClr>
            </a:pPr>
            <a:r>
              <a:rPr lang="en-US">
                <a:solidFill>
                  <a:srgbClr val="595959"/>
                </a:solidFill>
              </a:rPr>
              <a:t>PDM3-120-023 Student Census Block Group Roster</a:t>
            </a:r>
          </a:p>
          <a:p>
            <a:pPr>
              <a:lnSpc>
                <a:spcPct val="100000"/>
              </a:lnSpc>
              <a:spcBef>
                <a:spcPts val="600"/>
              </a:spcBef>
              <a:spcAft>
                <a:spcPts val="600"/>
              </a:spcAft>
              <a:buClr>
                <a:srgbClr val="F16038"/>
              </a:buClr>
            </a:pPr>
            <a:endParaRPr lang="en-US">
              <a:solidFill>
                <a:srgbClr val="0D6CB9"/>
              </a:solidFill>
            </a:endParaRPr>
          </a:p>
        </p:txBody>
      </p:sp>
      <p:pic>
        <p:nvPicPr>
          <p:cNvPr id="10" name="Picture 9">
            <a:extLst>
              <a:ext uri="{FF2B5EF4-FFF2-40B4-BE49-F238E27FC236}">
                <a16:creationId xmlns:a16="http://schemas.microsoft.com/office/drawing/2014/main" id="{81415B23-49DC-32C8-C45A-C4F7125164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9701" y="2485281"/>
            <a:ext cx="10917126" cy="3455862"/>
          </a:xfrm>
          <a:prstGeom prst="rect">
            <a:avLst/>
          </a:prstGeom>
          <a:ln w="9525">
            <a:solidFill>
              <a:schemeClr val="tx1"/>
            </a:solidFill>
          </a:ln>
        </p:spPr>
      </p:pic>
      <p:sp>
        <p:nvSpPr>
          <p:cNvPr id="2" name="TextBox 1">
            <a:extLst>
              <a:ext uri="{FF2B5EF4-FFF2-40B4-BE49-F238E27FC236}">
                <a16:creationId xmlns:a16="http://schemas.microsoft.com/office/drawing/2014/main" id="{A40A8545-ADDF-E72B-A8D3-B61CC65B7BEE}"/>
              </a:ext>
            </a:extLst>
          </p:cNvPr>
          <p:cNvSpPr txBox="1"/>
          <p:nvPr/>
        </p:nvSpPr>
        <p:spPr>
          <a:xfrm>
            <a:off x="9324975" y="6121031"/>
            <a:ext cx="30956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Updated since Spring 2023 training</a:t>
            </a:r>
          </a:p>
        </p:txBody>
      </p:sp>
    </p:spTree>
    <p:extLst>
      <p:ext uri="{BB962C8B-B14F-4D97-AF65-F5344CB8AC3E}">
        <p14:creationId xmlns:p14="http://schemas.microsoft.com/office/powerpoint/2010/main" val="68848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721607" cy="751350"/>
          </a:xfrm>
        </p:spPr>
        <p:txBody>
          <a:bodyPr>
            <a:normAutofit/>
          </a:bodyPr>
          <a:lstStyle/>
          <a:p>
            <a:r>
              <a:rPr lang="en-US" sz="4000">
                <a:cs typeface="Calibri"/>
              </a:rPr>
              <a:t>REMINDERS </a:t>
            </a:r>
            <a:r>
              <a:rPr lang="en-US" sz="4000">
                <a:solidFill>
                  <a:schemeClr val="bg1"/>
                </a:solidFill>
                <a:cs typeface="Calibri"/>
              </a:rPr>
              <a:t>6</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893291"/>
            <a:ext cx="5963495" cy="7688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Business Rule Updates:</a:t>
            </a:r>
          </a:p>
          <a:p>
            <a:pPr lvl="1">
              <a:lnSpc>
                <a:spcPct val="100000"/>
              </a:lnSpc>
              <a:spcBef>
                <a:spcPts val="600"/>
              </a:spcBef>
              <a:spcAft>
                <a:spcPts val="600"/>
              </a:spcAft>
              <a:buClr>
                <a:srgbClr val="F16038"/>
              </a:buClr>
            </a:pPr>
            <a:r>
              <a:rPr lang="en-US">
                <a:solidFill>
                  <a:srgbClr val="595959"/>
                </a:solidFill>
              </a:rPr>
              <a:t>Added New Business Rules</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Rule 40100-0241 displays and states For a student enrolled at the Excel Center (for Adults) (227827), if ECONOMIC-DISADVANTAGE is not &quot;00&quot;, and HOMELESS-STATUS-CODE is &quot;0&quot;, and STUDENT-ATTRIBUTION-CODE is not &quot;21&quot; or &quot;23&quot;, then STUDENT-CENSUS-BLOCK-GROUP must not be blank. this means For a student enrolled at the Excel Center (for Adults) (227827), TX-StudentCensusBlockGroup must be reported for economically disadvantaged students, excluding homeless students and those residing in a residential facility who are not regularly assigned to the district.">
            <a:extLst>
              <a:ext uri="{FF2B5EF4-FFF2-40B4-BE49-F238E27FC236}">
                <a16:creationId xmlns:a16="http://schemas.microsoft.com/office/drawing/2014/main" id="{7D850F88-0C09-A0F2-A9B5-93A11961993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218881" y="2045562"/>
            <a:ext cx="9354185" cy="1764665"/>
          </a:xfrm>
          <a:prstGeom prst="rect">
            <a:avLst/>
          </a:prstGeom>
        </p:spPr>
      </p:pic>
      <p:pic>
        <p:nvPicPr>
          <p:cNvPr id="6" name="Picture 5" descr="Rule 40100-0242 displays and states For a student enrolled at the Excel Center (for Adults) (227827), if ECONOMIC-DISADVANTAGE is &quot;00&quot;, or HOMELESS-STATUS-CODE is not &quot;0&quot;, or STUDENT-ATTRIBUTION-CODE is &quot;21&quot; or &quot;23&quot;, then STUDENT-CENSUS-BLOCK-GROUP must be blank. this means For a student enrolled at the Excel Center (for Adults) (227827), TX-StudentCensusBlockGroup must not be reported for students who are not economically disadvantaged, who are homeless, or who are residing in a residential facility but are not regularly assigned to the district.">
            <a:extLst>
              <a:ext uri="{FF2B5EF4-FFF2-40B4-BE49-F238E27FC236}">
                <a16:creationId xmlns:a16="http://schemas.microsoft.com/office/drawing/2014/main" id="{40C10908-FE0B-EE43-FC16-DC29AA00BF0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218880" y="3926611"/>
            <a:ext cx="9354185" cy="1737360"/>
          </a:xfrm>
          <a:prstGeom prst="rect">
            <a:avLst/>
          </a:prstGeom>
        </p:spPr>
      </p:pic>
    </p:spTree>
    <p:extLst>
      <p:ext uri="{BB962C8B-B14F-4D97-AF65-F5344CB8AC3E}">
        <p14:creationId xmlns:p14="http://schemas.microsoft.com/office/powerpoint/2010/main" val="2883334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A413715-08BC-8B95-D1B2-417EBB42DFB1}"/>
              </a:ext>
              <a:ext uri="{C183D7F6-B498-43B3-948B-1728B52AA6E4}">
                <adec:decorative xmlns:adec="http://schemas.microsoft.com/office/drawing/2017/decorative" val="0"/>
              </a:ext>
            </a:extLst>
          </p:cNvPr>
          <p:cNvSpPr txBox="1">
            <a:spLocks noGrp="1"/>
          </p:cNvSpPr>
          <p:nvPr>
            <p:ph type="title" idx="4294967295"/>
          </p:nvPr>
        </p:nvSpPr>
        <p:spPr>
          <a:xfrm>
            <a:off x="535171" y="167806"/>
            <a:ext cx="10586486" cy="75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100" b="1" i="0" u="none" strike="noStrike" kern="1200" cap="none" spc="0" normalizeH="0" baseline="0" noProof="0">
                <a:ln>
                  <a:noFill/>
                </a:ln>
                <a:effectLst/>
                <a:uLnTx/>
                <a:uFillTx/>
                <a:latin typeface="+mn-lt"/>
                <a:ea typeface="+mj-ea"/>
                <a:cs typeface="Calibri"/>
              </a:rPr>
              <a:t>REMINDERS </a:t>
            </a:r>
            <a:r>
              <a:rPr kumimoji="0" lang="en-US" sz="4100" b="1" i="0" u="none" strike="noStrike" kern="1200" cap="none" spc="0" normalizeH="0" baseline="0" noProof="0">
                <a:ln>
                  <a:noFill/>
                </a:ln>
                <a:solidFill>
                  <a:schemeClr val="bg1"/>
                </a:solidFill>
                <a:effectLst/>
                <a:uLnTx/>
                <a:uFillTx/>
                <a:latin typeface="+mn-lt"/>
                <a:ea typeface="+mj-ea"/>
                <a:cs typeface="Calibri"/>
              </a:rPr>
              <a:t>7</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sp>
        <p:nvSpPr>
          <p:cNvPr id="4" name="Content Placeholder 3">
            <a:extLst>
              <a:ext uri="{FF2B5EF4-FFF2-40B4-BE49-F238E27FC236}">
                <a16:creationId xmlns:a16="http://schemas.microsoft.com/office/drawing/2014/main" id="{42B9543A-29DC-7557-DE05-A169CC24E455}"/>
              </a:ext>
              <a:ext uri="{C183D7F6-B498-43B3-948B-1728B52AA6E4}">
                <adec:decorative xmlns:adec="http://schemas.microsoft.com/office/drawing/2017/decorative" val="0"/>
              </a:ext>
            </a:extLst>
          </p:cNvPr>
          <p:cNvSpPr txBox="1">
            <a:spLocks/>
          </p:cNvSpPr>
          <p:nvPr/>
        </p:nvSpPr>
        <p:spPr>
          <a:xfrm>
            <a:off x="535171" y="919156"/>
            <a:ext cx="5963495" cy="7429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Business Rule Updates:</a:t>
            </a:r>
          </a:p>
          <a:p>
            <a:pPr lvl="1">
              <a:lnSpc>
                <a:spcPct val="100000"/>
              </a:lnSpc>
              <a:spcBef>
                <a:spcPts val="600"/>
              </a:spcBef>
              <a:spcAft>
                <a:spcPts val="600"/>
              </a:spcAft>
              <a:buClr>
                <a:srgbClr val="F16038"/>
              </a:buClr>
            </a:pPr>
            <a:r>
              <a:rPr lang="en-US">
                <a:solidFill>
                  <a:srgbClr val="595959"/>
                </a:solidFill>
              </a:rPr>
              <a:t>Added New Business Rules</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descr="The rule 40100-0243 displays and states For a student who is NOT enrolled at the Excel Center (for Adults) (227827), STUDENT-CENSUS-BLOCK-GROUP must be blank. this means Census block group data is only reported in PEIMS Submission 3 for students who are enrolled at the Excel Center (for Adults) (227827).">
            <a:extLst>
              <a:ext uri="{FF2B5EF4-FFF2-40B4-BE49-F238E27FC236}">
                <a16:creationId xmlns:a16="http://schemas.microsoft.com/office/drawing/2014/main" id="{4EBA19CE-DC4B-5E7A-55ED-8147D334F3FD}"/>
              </a:ext>
              <a:ext uri="{C183D7F6-B498-43B3-948B-1728B52AA6E4}">
                <adec:decorative xmlns:adec="http://schemas.microsoft.com/office/drawing/2017/decorative" val="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35171" y="1957070"/>
            <a:ext cx="10753090" cy="1471930"/>
          </a:xfrm>
          <a:prstGeom prst="rect">
            <a:avLst/>
          </a:prstGeom>
        </p:spPr>
      </p:pic>
    </p:spTree>
    <p:extLst>
      <p:ext uri="{BB962C8B-B14F-4D97-AF65-F5344CB8AC3E}">
        <p14:creationId xmlns:p14="http://schemas.microsoft.com/office/powerpoint/2010/main" val="2654108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Issue: Based upon LEAs informing TEA of students being reported with incorrect CTE indicators, the CTE team has confirmed several charter school campuses are having their Regional Program of Study Concentrators (Code ‘6’) and Completers (Code ‘7’) incorrectly reverted to an Explorer (Code ‘E’). It is also possible that some students’ data are incorrectly coded as a ‘6’ or ‘7’ and should be an ‘E’, based on the physical location of the school.  </a:t>
            </a:r>
          </a:p>
          <a:p>
            <a:pPr>
              <a:lnSpc>
                <a:spcPct val="100000"/>
              </a:lnSpc>
              <a:spcBef>
                <a:spcPts val="600"/>
              </a:spcBef>
              <a:spcAft>
                <a:spcPts val="600"/>
              </a:spcAft>
              <a:buClr>
                <a:srgbClr val="F16038"/>
              </a:buClr>
            </a:pPr>
            <a:r>
              <a:rPr lang="en-US">
                <a:solidFill>
                  <a:srgbClr val="595959"/>
                </a:solidFill>
              </a:rPr>
              <a:t>This may indicate the “ESC Geographic Region” field, used to determine if a campus is in an approved region, is adopting the charter school authorizer/district “ESC Geographic Region” value, instead of the ESC value, for the physical charter campus location.</a:t>
            </a:r>
          </a:p>
        </p:txBody>
      </p:sp>
    </p:spTree>
    <p:extLst>
      <p:ext uri="{BB962C8B-B14F-4D97-AF65-F5344CB8AC3E}">
        <p14:creationId xmlns:p14="http://schemas.microsoft.com/office/powerpoint/2010/main" val="3938024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9239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Solution: Affected Charter LEAs will have a </a:t>
            </a:r>
            <a:r>
              <a:rPr lang="en-US" u="sng">
                <a:solidFill>
                  <a:srgbClr val="595959"/>
                </a:solidFill>
              </a:rPr>
              <a:t>Campus-level Geographic Region</a:t>
            </a:r>
            <a:r>
              <a:rPr lang="en-US">
                <a:solidFill>
                  <a:srgbClr val="595959"/>
                </a:solidFill>
              </a:rPr>
              <a:t> assigned according to the charter campuses physical address.</a:t>
            </a:r>
          </a:p>
          <a:p>
            <a:pPr>
              <a:lnSpc>
                <a:spcPct val="100000"/>
              </a:lnSpc>
              <a:spcBef>
                <a:spcPts val="600"/>
              </a:spcBef>
              <a:spcAft>
                <a:spcPts val="600"/>
              </a:spcAft>
              <a:buClr>
                <a:srgbClr val="F16038"/>
              </a:buClr>
            </a:pPr>
            <a:r>
              <a:rPr lang="en-US">
                <a:solidFill>
                  <a:srgbClr val="595959"/>
                </a:solidFill>
              </a:rPr>
              <a:t>Campus-level Geographic Region will be implemented in a TEA application that will pass ESC region to </a:t>
            </a:r>
            <a:r>
              <a:rPr lang="en-US" err="1">
                <a:solidFill>
                  <a:srgbClr val="595959"/>
                </a:solidFill>
              </a:rPr>
              <a:t>AskTED</a:t>
            </a:r>
            <a:r>
              <a:rPr lang="en-US">
                <a:solidFill>
                  <a:srgbClr val="595959"/>
                </a:solidFill>
              </a:rPr>
              <a:t> using the physical street address located in </a:t>
            </a:r>
            <a:r>
              <a:rPr lang="en-US" err="1">
                <a:solidFill>
                  <a:srgbClr val="595959"/>
                </a:solidFill>
              </a:rPr>
              <a:t>AskTED</a:t>
            </a:r>
            <a:r>
              <a:rPr lang="en-US">
                <a:solidFill>
                  <a:srgbClr val="595959"/>
                </a:solidFill>
              </a:rPr>
              <a:t> for the charter campuses.</a:t>
            </a:r>
          </a:p>
          <a:p>
            <a:pPr>
              <a:lnSpc>
                <a:spcPct val="100000"/>
              </a:lnSpc>
              <a:spcBef>
                <a:spcPts val="600"/>
              </a:spcBef>
              <a:spcAft>
                <a:spcPts val="600"/>
              </a:spcAft>
              <a:buClr>
                <a:srgbClr val="F16038"/>
              </a:buClr>
            </a:pPr>
            <a:r>
              <a:rPr lang="en-US">
                <a:solidFill>
                  <a:srgbClr val="595959"/>
                </a:solidFill>
              </a:rPr>
              <a:t>The new Campus-level Geographic Region will not be visible to the LEA; however, it will be used when TEA processes the auto-calculated CTE indicators after PEIMS Summer First Submission, PEIMS Summer Resubmission, PEIMS Extended Year First Submission and PEIMS Extended Year Resubmission.</a:t>
            </a:r>
          </a:p>
          <a:p>
            <a:pPr lvl="1">
              <a:lnSpc>
                <a:spcPct val="100000"/>
              </a:lnSpc>
              <a:spcBef>
                <a:spcPts val="600"/>
              </a:spcBef>
              <a:spcAft>
                <a:spcPts val="600"/>
              </a:spcAft>
              <a:buClr>
                <a:srgbClr val="F16038"/>
              </a:buClr>
            </a:pPr>
            <a:endParaRPr lang="en-US">
              <a:solidFill>
                <a:srgbClr val="595959"/>
              </a:solidFill>
            </a:endParaRPr>
          </a:p>
        </p:txBody>
      </p:sp>
    </p:spTree>
    <p:extLst>
      <p:ext uri="{BB962C8B-B14F-4D97-AF65-F5344CB8AC3E}">
        <p14:creationId xmlns:p14="http://schemas.microsoft.com/office/powerpoint/2010/main" val="391317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2" name="Table 1">
            <a:extLst>
              <a:ext uri="{FF2B5EF4-FFF2-40B4-BE49-F238E27FC236}">
                <a16:creationId xmlns:a16="http://schemas.microsoft.com/office/drawing/2014/main" id="{80F59164-5D89-8532-92E5-AAB064EA0ACC}"/>
              </a:ext>
            </a:extLst>
          </p:cNvPr>
          <p:cNvGraphicFramePr>
            <a:graphicFrameLocks noGrp="1"/>
          </p:cNvGraphicFramePr>
          <p:nvPr>
            <p:extLst>
              <p:ext uri="{D42A27DB-BD31-4B8C-83A1-F6EECF244321}">
                <p14:modId xmlns:p14="http://schemas.microsoft.com/office/powerpoint/2010/main" val="3229736527"/>
              </p:ext>
            </p:extLst>
          </p:nvPr>
        </p:nvGraphicFramePr>
        <p:xfrm>
          <a:off x="866274" y="726108"/>
          <a:ext cx="10289406" cy="5158125"/>
        </p:xfrm>
        <a:graphic>
          <a:graphicData uri="http://schemas.openxmlformats.org/drawingml/2006/table">
            <a:tbl>
              <a:tblPr firstRow="1"/>
              <a:tblGrid>
                <a:gridCol w="7703773">
                  <a:extLst>
                    <a:ext uri="{9D8B030D-6E8A-4147-A177-3AD203B41FA5}">
                      <a16:colId xmlns:a16="http://schemas.microsoft.com/office/drawing/2014/main" val="755196934"/>
                    </a:ext>
                  </a:extLst>
                </a:gridCol>
                <a:gridCol w="2585633">
                  <a:extLst>
                    <a:ext uri="{9D8B030D-6E8A-4147-A177-3AD203B41FA5}">
                      <a16:colId xmlns:a16="http://schemas.microsoft.com/office/drawing/2014/main" val="4107334140"/>
                    </a:ext>
                  </a:extLst>
                </a:gridCol>
              </a:tblGrid>
              <a:tr h="350914">
                <a:tc>
                  <a:txBody>
                    <a:bodyPr/>
                    <a:lstStyle/>
                    <a:p>
                      <a:pPr algn="ctr" fontAlgn="base"/>
                      <a:r>
                        <a:rPr lang="en-US" sz="1800" b="1" i="0">
                          <a:solidFill>
                            <a:srgbClr val="FFFFFF"/>
                          </a:solidFill>
                          <a:effectLst/>
                          <a:latin typeface="Calibri" panose="020F0502020204030204" pitchFamily="34" charset="0"/>
                        </a:rPr>
                        <a:t>PEIMS Summer Submission ​(Submission 4)</a:t>
                      </a:r>
                      <a:endParaRPr lang="en-US" sz="1400" b="1" i="0">
                        <a:solidFill>
                          <a:srgbClr val="FFFFFF"/>
                        </a:solidFill>
                        <a:effectLst/>
                      </a:endParaRPr>
                    </a:p>
                  </a:txBody>
                  <a:tcPr marL="70183" marR="70183" marT="35091" marB="35091">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0D6CB9"/>
                    </a:solidFill>
                  </a:tcPr>
                </a:tc>
                <a:tc>
                  <a:txBody>
                    <a:bodyPr/>
                    <a:lstStyle/>
                    <a:p>
                      <a:pPr algn="ctr" fontAlgn="base"/>
                      <a:r>
                        <a:rPr lang="en-US" sz="1800" b="1" i="0">
                          <a:solidFill>
                            <a:srgbClr val="FFFFFF"/>
                          </a:solidFill>
                          <a:effectLst/>
                          <a:latin typeface="Calibri" panose="020F0502020204030204" pitchFamily="34" charset="0"/>
                        </a:rPr>
                        <a:t>Date​</a:t>
                      </a:r>
                      <a:endParaRPr lang="en-US" sz="1400" b="1" i="0">
                        <a:solidFill>
                          <a:srgbClr val="FFFFFF"/>
                        </a:solidFill>
                        <a:effectLst/>
                      </a:endParaRPr>
                    </a:p>
                  </a:txBody>
                  <a:tcPr marL="70183" marR="70183" marT="35091" marB="35091">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0D6CB9"/>
                    </a:solidFill>
                  </a:tcPr>
                </a:tc>
                <a:extLst>
                  <a:ext uri="{0D108BD9-81ED-4DB2-BD59-A6C34878D82A}">
                    <a16:rowId xmlns:a16="http://schemas.microsoft.com/office/drawing/2014/main" val="437236572"/>
                  </a:ext>
                </a:extLst>
              </a:tr>
              <a:tr h="446176">
                <a:tc>
                  <a:txBody>
                    <a:bodyPr/>
                    <a:lstStyle/>
                    <a:p>
                      <a:pPr marL="0" algn="l" defTabSz="914400" rtl="0" eaLnBrk="1" fontAlgn="base" latinLnBrk="0" hangingPunct="1"/>
                      <a:r>
                        <a:rPr lang="en-US" sz="1600" b="0" i="0" kern="1200">
                          <a:solidFill>
                            <a:srgbClr val="242424"/>
                          </a:solidFill>
                          <a:effectLst/>
                          <a:latin typeface="+mn-lt"/>
                          <a:ea typeface="+mn-ea"/>
                          <a:cs typeface="+mn-cs"/>
                        </a:rPr>
                        <a:t>TSDS PEIMS ready to load data to </a:t>
                      </a:r>
                      <a:r>
                        <a:rPr lang="en-US" sz="1600" b="0" i="0" kern="1200" err="1">
                          <a:solidFill>
                            <a:srgbClr val="242424"/>
                          </a:solidFill>
                          <a:effectLst/>
                          <a:latin typeface="+mn-lt"/>
                          <a:ea typeface="+mn-ea"/>
                          <a:cs typeface="+mn-cs"/>
                        </a:rPr>
                        <a:t>eDM</a:t>
                      </a:r>
                      <a:endParaRPr lang="en-US" sz="1600" b="0" i="0" kern="1200">
                        <a:solidFill>
                          <a:srgbClr val="242424"/>
                        </a:solidFill>
                        <a:effectLst/>
                        <a:latin typeface="+mn-lt"/>
                        <a:ea typeface="+mn-ea"/>
                        <a:cs typeface="+mn-cs"/>
                      </a:endParaRP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marL="0" algn="l" defTabSz="914400" rtl="0" eaLnBrk="1" fontAlgn="base" latinLnBrk="0" hangingPunct="1"/>
                      <a:r>
                        <a:rPr lang="en-US" sz="1600" b="0" i="0" kern="1200">
                          <a:solidFill>
                            <a:srgbClr val="242424"/>
                          </a:solidFill>
                          <a:effectLst/>
                          <a:latin typeface="+mn-lt"/>
                          <a:ea typeface="+mn-ea"/>
                          <a:cs typeface="+mn-cs"/>
                        </a:rPr>
                        <a:t>August 7, 2023</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155392458"/>
                  </a:ext>
                </a:extLst>
              </a:tr>
              <a:tr h="446176">
                <a:tc>
                  <a:txBody>
                    <a:bodyPr/>
                    <a:lstStyle/>
                    <a:p>
                      <a:pPr algn="l" fontAlgn="base"/>
                      <a:r>
                        <a:rPr lang="en-US" sz="1600" b="0" i="0">
                          <a:solidFill>
                            <a:srgbClr val="242424"/>
                          </a:solidFill>
                          <a:effectLst/>
                          <a:latin typeface="+mn-lt"/>
                        </a:rPr>
                        <a:t>PEIMS Summer Submission ready for users to promote data</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tc>
                  <a:txBody>
                    <a:bodyPr/>
                    <a:lstStyle/>
                    <a:p>
                      <a:pPr algn="l" fontAlgn="base"/>
                      <a:r>
                        <a:rPr lang="en-US" sz="1600" b="0" i="0">
                          <a:solidFill>
                            <a:srgbClr val="242424"/>
                          </a:solidFill>
                          <a:effectLst/>
                          <a:latin typeface="+mn-lt"/>
                        </a:rPr>
                        <a:t>February 26,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extLst>
                  <a:ext uri="{0D108BD9-81ED-4DB2-BD59-A6C34878D82A}">
                    <a16:rowId xmlns:a16="http://schemas.microsoft.com/office/drawing/2014/main" val="3696361182"/>
                  </a:ext>
                </a:extLst>
              </a:tr>
              <a:tr h="353535">
                <a:tc>
                  <a:txBody>
                    <a:bodyPr/>
                    <a:lstStyle/>
                    <a:p>
                      <a:pPr algn="l" fontAlgn="base"/>
                      <a:r>
                        <a:rPr lang="en-US" sz="1600" b="0" i="0">
                          <a:solidFill>
                            <a:srgbClr val="242424"/>
                          </a:solidFill>
                          <a:effectLst/>
                          <a:latin typeface="+mn-lt"/>
                        </a:rPr>
                        <a:t>TSDS PEIMS Summer ready for users to complete, approve, and accept submissions</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algn="l" fontAlgn="base"/>
                      <a:r>
                        <a:rPr lang="en-US" sz="1600" b="0" i="0">
                          <a:solidFill>
                            <a:srgbClr val="242424"/>
                          </a:solidFill>
                          <a:effectLst/>
                          <a:latin typeface="+mn-lt"/>
                        </a:rPr>
                        <a:t>May 20,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1945536785"/>
                  </a:ext>
                </a:extLst>
              </a:tr>
              <a:tr h="491280">
                <a:tc>
                  <a:txBody>
                    <a:bodyPr/>
                    <a:lstStyle/>
                    <a:p>
                      <a:pPr algn="l" fontAlgn="base"/>
                      <a:r>
                        <a:rPr lang="en-US" sz="1600" b="0" i="0">
                          <a:solidFill>
                            <a:srgbClr val="242424"/>
                          </a:solidFill>
                          <a:effectLst/>
                          <a:latin typeface="+mn-lt"/>
                        </a:rPr>
                        <a:t>Requests to retire Unique IDs due at TEA for PEIMS Summer First Submission</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tc>
                  <a:txBody>
                    <a:bodyPr/>
                    <a:lstStyle/>
                    <a:p>
                      <a:pPr algn="l" fontAlgn="base"/>
                      <a:r>
                        <a:rPr lang="en-US" sz="1600" b="0" i="0">
                          <a:solidFill>
                            <a:srgbClr val="242424"/>
                          </a:solidFill>
                          <a:effectLst/>
                          <a:latin typeface="+mn-lt"/>
                        </a:rPr>
                        <a:t>June 14,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extLst>
                  <a:ext uri="{0D108BD9-81ED-4DB2-BD59-A6C34878D82A}">
                    <a16:rowId xmlns:a16="http://schemas.microsoft.com/office/drawing/2014/main" val="3151539741"/>
                  </a:ext>
                </a:extLst>
              </a:tr>
              <a:tr h="280731">
                <a:tc>
                  <a:txBody>
                    <a:bodyPr/>
                    <a:lstStyle/>
                    <a:p>
                      <a:pPr algn="l" fontAlgn="base"/>
                      <a:r>
                        <a:rPr lang="en-US" sz="1600" b="0" i="0">
                          <a:solidFill>
                            <a:srgbClr val="242424"/>
                          </a:solidFill>
                          <a:effectLst/>
                          <a:latin typeface="+mn-lt"/>
                        </a:rPr>
                        <a:t>PEIMS Summer First Submission due date for LEAs</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algn="l" fontAlgn="base"/>
                      <a:r>
                        <a:rPr lang="en-US" sz="1600" b="0" i="0">
                          <a:solidFill>
                            <a:srgbClr val="242424"/>
                          </a:solidFill>
                          <a:effectLst/>
                          <a:latin typeface="+mn-lt"/>
                        </a:rPr>
                        <a:t>June 20,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3788833643"/>
                  </a:ext>
                </a:extLst>
              </a:tr>
              <a:tr h="491280">
                <a:tc>
                  <a:txBody>
                    <a:bodyPr/>
                    <a:lstStyle/>
                    <a:p>
                      <a:pPr algn="l" fontAlgn="base"/>
                      <a:r>
                        <a:rPr lang="en-US" sz="1600" b="0" i="0">
                          <a:solidFill>
                            <a:srgbClr val="242424"/>
                          </a:solidFill>
                          <a:effectLst/>
                          <a:latin typeface="+mn-lt"/>
                        </a:rPr>
                        <a:t>Requests to retire Unique IDs due at TEA for PEIMS Summer Resubmission</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tc>
                  <a:txBody>
                    <a:bodyPr/>
                    <a:lstStyle/>
                    <a:p>
                      <a:pPr algn="l" fontAlgn="base"/>
                      <a:r>
                        <a:rPr lang="en-US" sz="1600" b="0" i="0">
                          <a:solidFill>
                            <a:srgbClr val="242424"/>
                          </a:solidFill>
                          <a:effectLst/>
                          <a:latin typeface="+mn-lt"/>
                        </a:rPr>
                        <a:t>July 12,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extLst>
                  <a:ext uri="{0D108BD9-81ED-4DB2-BD59-A6C34878D82A}">
                    <a16:rowId xmlns:a16="http://schemas.microsoft.com/office/drawing/2014/main" val="52910537"/>
                  </a:ext>
                </a:extLst>
              </a:tr>
              <a:tr h="1965120">
                <a:tc>
                  <a:txBody>
                    <a:bodyPr/>
                    <a:lstStyle/>
                    <a:p>
                      <a:pPr algn="l" fontAlgn="base"/>
                      <a:r>
                        <a:rPr lang="en-US" sz="1600" b="0" i="0">
                          <a:solidFill>
                            <a:srgbClr val="242424"/>
                          </a:solidFill>
                          <a:effectLst/>
                          <a:latin typeface="+mn-lt"/>
                        </a:rPr>
                        <a:t>PEIMS Summer Resubmission due date for LEAs</a:t>
                      </a:r>
                      <a:r>
                        <a:rPr lang="en-US" sz="1600" b="0" i="0">
                          <a:solidFill>
                            <a:srgbClr val="000000"/>
                          </a:solidFill>
                          <a:effectLst/>
                          <a:latin typeface="+mn-lt"/>
                        </a:rPr>
                        <a:t>​</a:t>
                      </a:r>
                    </a:p>
                    <a:p>
                      <a:pPr algn="l" fontAlgn="base"/>
                      <a:endParaRPr lang="en-US" sz="1600" b="0" i="0">
                        <a:solidFill>
                          <a:srgbClr val="000000"/>
                        </a:solidFill>
                        <a:effectLst/>
                        <a:latin typeface="+mn-lt"/>
                      </a:endParaRPr>
                    </a:p>
                    <a:p>
                      <a:pPr algn="l" fontAlgn="base"/>
                      <a:r>
                        <a:rPr lang="en-US" sz="1600" b="0" i="0">
                          <a:solidFill>
                            <a:srgbClr val="242424"/>
                          </a:solidFill>
                          <a:effectLst/>
                          <a:latin typeface="+mn-lt"/>
                        </a:rPr>
                        <a:t>LEAs registered with TEA with year-round tracks ending later than June 20, 2024 may delay PEIMS Summer Resubmission until two weeks following completion of the latest year-round track or August 15, 2024, whichever comes first. However, the initial data delivery for submission 3 must still be made by June 20, 2024, for all LEAs. In no case will any resubmission be processed after August 15, 2024.  Data corrections made after August 15, 2024 will be processed by State Funding.</a:t>
                      </a:r>
                      <a:r>
                        <a:rPr lang="en-US" sz="1600" b="0" i="0">
                          <a:solidFill>
                            <a:srgbClr val="000000"/>
                          </a:solidFill>
                          <a:effectLst/>
                          <a:latin typeface="+mn-lt"/>
                        </a:rPr>
                        <a:t>​</a:t>
                      </a:r>
                    </a:p>
                    <a:p>
                      <a:pPr algn="l" fontAlgn="base"/>
                      <a:endParaRPr lang="en-US" sz="1600" b="0" i="0">
                        <a:solidFill>
                          <a:srgbClr val="000000"/>
                        </a:solidFill>
                        <a:effectLst/>
                        <a:latin typeface="+mn-lt"/>
                      </a:endParaRP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algn="l" fontAlgn="base"/>
                      <a:r>
                        <a:rPr lang="en-US" sz="1600" b="0" i="0">
                          <a:solidFill>
                            <a:srgbClr val="242424"/>
                          </a:solidFill>
                          <a:effectLst/>
                          <a:latin typeface="+mn-lt"/>
                        </a:rPr>
                        <a:t>July 18,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4286363555"/>
                  </a:ext>
                </a:extLst>
              </a:tr>
            </a:tbl>
          </a:graphicData>
        </a:graphic>
      </p:graphicFrame>
    </p:spTree>
    <p:extLst>
      <p:ext uri="{BB962C8B-B14F-4D97-AF65-F5344CB8AC3E}">
        <p14:creationId xmlns:p14="http://schemas.microsoft.com/office/powerpoint/2010/main" val="1310346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062021"/>
            <a:ext cx="11275829" cy="486743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District Innovation and School Models Division</a:t>
            </a:r>
          </a:p>
          <a:p>
            <a:pPr lvl="1">
              <a:buClr>
                <a:srgbClr val="F16038"/>
              </a:buClr>
            </a:pPr>
            <a:r>
              <a:rPr lang="en-US">
                <a:solidFill>
                  <a:schemeClr val="bg2">
                    <a:lumMod val="50000"/>
                  </a:schemeClr>
                </a:solidFill>
              </a:rPr>
              <a:t>Christopher DeWitt, Director of District Innovation and School Models</a:t>
            </a:r>
          </a:p>
          <a:p>
            <a:pPr lvl="2">
              <a:buClr>
                <a:srgbClr val="F16038"/>
              </a:buClr>
            </a:pPr>
            <a:r>
              <a:rPr lang="en-US">
                <a:solidFill>
                  <a:schemeClr val="bg2">
                    <a:lumMod val="50000"/>
                  </a:schemeClr>
                </a:solidFill>
                <a:hlinkClick r:id="rId2"/>
              </a:rPr>
              <a:t>christopher.dewitt@tea.texas.gov</a:t>
            </a:r>
            <a:endParaRPr lang="en-US">
              <a:solidFill>
                <a:schemeClr val="bg2">
                  <a:lumMod val="50000"/>
                </a:schemeClr>
              </a:solidFill>
            </a:endParaRPr>
          </a:p>
          <a:p>
            <a:pPr>
              <a:buClr>
                <a:srgbClr val="F16038"/>
              </a:buClr>
            </a:pPr>
            <a:r>
              <a:rPr lang="en-US">
                <a:solidFill>
                  <a:schemeClr val="bg2">
                    <a:lumMod val="50000"/>
                  </a:schemeClr>
                </a:solidFill>
              </a:rPr>
              <a:t>Texas Tutoring Supports Division</a:t>
            </a:r>
          </a:p>
          <a:p>
            <a:pPr lvl="1">
              <a:buClr>
                <a:srgbClr val="F16038"/>
              </a:buClr>
            </a:pPr>
            <a:r>
              <a:rPr lang="en-US">
                <a:solidFill>
                  <a:schemeClr val="bg2">
                    <a:lumMod val="50000"/>
                  </a:schemeClr>
                </a:solidFill>
              </a:rPr>
              <a:t>Colby Self, Director of Texas Tutoring Supports</a:t>
            </a:r>
          </a:p>
          <a:p>
            <a:pPr lvl="2">
              <a:buClr>
                <a:srgbClr val="F16038"/>
              </a:buClr>
            </a:pPr>
            <a:r>
              <a:rPr lang="en-US">
                <a:solidFill>
                  <a:schemeClr val="bg2">
                    <a:lumMod val="50000"/>
                  </a:schemeClr>
                </a:solidFill>
                <a:hlinkClick r:id="rId3"/>
              </a:rPr>
              <a:t>colby.self@tea.texas.gov</a:t>
            </a:r>
            <a:endParaRPr lang="en-US">
              <a:solidFill>
                <a:schemeClr val="bg2">
                  <a:lumMod val="50000"/>
                </a:schemeClr>
              </a:solidFill>
            </a:endParaRPr>
          </a:p>
          <a:p>
            <a:pPr>
              <a:buClr>
                <a:srgbClr val="F16038"/>
              </a:buClr>
            </a:pPr>
            <a:r>
              <a:rPr lang="en-US">
                <a:solidFill>
                  <a:schemeClr val="bg2">
                    <a:lumMod val="50000"/>
                  </a:schemeClr>
                </a:solidFill>
              </a:rPr>
              <a:t>College, Career, and Military Preparation Division​</a:t>
            </a:r>
          </a:p>
          <a:p>
            <a:pPr lvl="1">
              <a:buClr>
                <a:srgbClr val="F16038"/>
              </a:buClr>
            </a:pPr>
            <a:r>
              <a:rPr lang="en-US">
                <a:solidFill>
                  <a:schemeClr val="bg2">
                    <a:lumMod val="50000"/>
                  </a:schemeClr>
                </a:solidFill>
              </a:rPr>
              <a:t>Lacy Freeman, Statewide Career and Technical Education Coordinator</a:t>
            </a:r>
          </a:p>
          <a:p>
            <a:pPr lvl="2">
              <a:buClr>
                <a:srgbClr val="F16038"/>
              </a:buClr>
            </a:pPr>
            <a:r>
              <a:rPr lang="en-US">
                <a:solidFill>
                  <a:schemeClr val="bg2">
                    <a:lumMod val="50000"/>
                  </a:schemeClr>
                </a:solidFill>
                <a:hlinkClick r:id="rId4"/>
              </a:rPr>
              <a:t>lacy.freeman@tea.texas.gov</a:t>
            </a:r>
            <a:endParaRPr lang="en-US">
              <a:solidFill>
                <a:schemeClr val="bg2">
                  <a:lumMod val="50000"/>
                </a:schemeClr>
              </a:solidFill>
            </a:endParaRPr>
          </a:p>
          <a:p>
            <a:pPr>
              <a:buClr>
                <a:srgbClr val="F16038"/>
              </a:buClr>
            </a:pPr>
            <a:r>
              <a:rPr lang="en-US">
                <a:solidFill>
                  <a:schemeClr val="bg2">
                    <a:lumMod val="50000"/>
                  </a:schemeClr>
                </a:solidFill>
              </a:rPr>
              <a:t>State Funding Division</a:t>
            </a:r>
          </a:p>
          <a:p>
            <a:pPr lvl="1">
              <a:buClr>
                <a:srgbClr val="F16038"/>
              </a:buClr>
            </a:pPr>
            <a:r>
              <a:rPr lang="en-US">
                <a:solidFill>
                  <a:schemeClr val="bg2">
                    <a:lumMod val="50000"/>
                  </a:schemeClr>
                </a:solidFill>
              </a:rPr>
              <a:t>Kristi McCorquodale, Bond Guarantee Program Analyst</a:t>
            </a:r>
          </a:p>
          <a:p>
            <a:pPr lvl="2">
              <a:buClr>
                <a:srgbClr val="F16038"/>
              </a:buClr>
            </a:pPr>
            <a:r>
              <a:rPr lang="en-US">
                <a:solidFill>
                  <a:schemeClr val="bg2">
                    <a:lumMod val="50000"/>
                  </a:schemeClr>
                </a:solidFill>
                <a:hlinkClick r:id="rId5"/>
              </a:rPr>
              <a:t>kristi.mccorquodale@tea.texas.gov</a:t>
            </a:r>
            <a:endParaRPr lang="en-US">
              <a:solidFill>
                <a:schemeClr val="bg2">
                  <a:lumMod val="50000"/>
                </a:schemeClr>
              </a:solidFill>
            </a:endParaRPr>
          </a:p>
          <a:p>
            <a:pPr lvl="2">
              <a:buClr>
                <a:srgbClr val="F16038"/>
              </a:buClr>
            </a:pPr>
            <a:endParaRPr lang="en-US">
              <a:solidFill>
                <a:schemeClr val="bg2">
                  <a:lumMod val="50000"/>
                </a:schemeClr>
              </a:solidFill>
            </a:endParaRPr>
          </a:p>
          <a:p>
            <a:pPr lvl="2">
              <a:buClr>
                <a:srgbClr val="F16038"/>
              </a:buClr>
            </a:pP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following PEIMS application functionality will be updated to include new data elements: ​</a:t>
            </a:r>
          </a:p>
          <a:p>
            <a:pPr lvl="1">
              <a:buClr>
                <a:srgbClr val="F16038"/>
              </a:buClr>
            </a:pPr>
            <a:r>
              <a:rPr lang="en-US">
                <a:solidFill>
                  <a:srgbClr val="595959"/>
                </a:solidFill>
              </a:rPr>
              <a:t>Data Search​</a:t>
            </a:r>
          </a:p>
          <a:p>
            <a:pPr lvl="1">
              <a:buClr>
                <a:srgbClr val="F16038"/>
              </a:buClr>
            </a:pPr>
            <a:r>
              <a:rPr lang="en-US">
                <a:solidFill>
                  <a:srgbClr val="595959"/>
                </a:solidFill>
              </a:rPr>
              <a:t>Data Retrieval​</a:t>
            </a:r>
          </a:p>
          <a:p>
            <a:pPr lvl="1">
              <a:buClr>
                <a:srgbClr val="F16038"/>
              </a:buClr>
            </a:pPr>
            <a:r>
              <a:rPr lang="en-US">
                <a:solidFill>
                  <a:srgbClr val="595959"/>
                </a:solidFill>
              </a:rPr>
              <a:t>Data Element Summary</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err="1">
                <a:solidFill>
                  <a:srgbClr val="595959"/>
                </a:solidFill>
              </a:rPr>
              <a:t>ReportingPeriodExt</a:t>
            </a:r>
            <a:r>
              <a:rPr lang="en-US">
                <a:solidFill>
                  <a:srgbClr val="595959"/>
                </a:solidFill>
              </a:rPr>
              <a:t> (TX) entity</a:t>
            </a:r>
          </a:p>
          <a:p>
            <a:pPr lvl="1">
              <a:buClr>
                <a:srgbClr val="F16038"/>
              </a:buClr>
            </a:pPr>
            <a:r>
              <a:rPr lang="en-US" err="1">
                <a:solidFill>
                  <a:srgbClr val="595959"/>
                </a:solidFill>
              </a:rPr>
              <a:t>CalendarDate</a:t>
            </a:r>
            <a:r>
              <a:rPr lang="en-US">
                <a:solidFill>
                  <a:srgbClr val="595959"/>
                </a:solidFill>
              </a:rPr>
              <a:t> (reference) data element</a:t>
            </a:r>
          </a:p>
          <a:p>
            <a:pPr lvl="2">
              <a:buClr>
                <a:srgbClr val="F16038"/>
              </a:buClr>
            </a:pPr>
            <a:r>
              <a:rPr lang="en-US" i="1">
                <a:solidFill>
                  <a:schemeClr val="bg2">
                    <a:lumMod val="50000"/>
                  </a:schemeClr>
                </a:solidFill>
              </a:rPr>
              <a:t>may have multiple instances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Screenshot of the ReportingPeriodExt entity from the 2024-2025 Texas Education Data Standards.">
            <a:extLst>
              <a:ext uri="{FF2B5EF4-FFF2-40B4-BE49-F238E27FC236}">
                <a16:creationId xmlns:a16="http://schemas.microsoft.com/office/drawing/2014/main" id="{5D81D8C7-FD86-0456-183E-88B2A4520751}"/>
              </a:ext>
            </a:extLst>
          </p:cNvPr>
          <p:cNvPicPr>
            <a:picLocks noChangeAspect="1"/>
          </p:cNvPicPr>
          <p:nvPr/>
        </p:nvPicPr>
        <p:blipFill>
          <a:blip r:embed="rId2"/>
          <a:stretch>
            <a:fillRect/>
          </a:stretch>
        </p:blipFill>
        <p:spPr>
          <a:xfrm>
            <a:off x="663346" y="2638042"/>
            <a:ext cx="11019475" cy="1889924"/>
          </a:xfrm>
          <a:prstGeom prst="rect">
            <a:avLst/>
          </a:prstGeom>
        </p:spPr>
      </p:pic>
    </p:spTree>
    <p:extLst>
      <p:ext uri="{BB962C8B-B14F-4D97-AF65-F5344CB8AC3E}">
        <p14:creationId xmlns:p14="http://schemas.microsoft.com/office/powerpoint/2010/main" val="2340256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0B and 40100-0241 description">
            <a:extLst>
              <a:ext uri="{FF2B5EF4-FFF2-40B4-BE49-F238E27FC236}">
                <a16:creationId xmlns:a16="http://schemas.microsoft.com/office/drawing/2014/main" id="{7533CDFF-7A09-F55D-C7A5-D0484204E772}"/>
              </a:ext>
            </a:extLst>
          </p:cNvPr>
          <p:cNvPicPr>
            <a:picLocks noChangeAspect="1"/>
          </p:cNvPicPr>
          <p:nvPr/>
        </p:nvPicPr>
        <p:blipFill>
          <a:blip r:embed="rId2"/>
          <a:stretch>
            <a:fillRect/>
          </a:stretch>
        </p:blipFill>
        <p:spPr>
          <a:xfrm>
            <a:off x="893026" y="1715422"/>
            <a:ext cx="10553625" cy="3935153"/>
          </a:xfrm>
          <a:prstGeom prst="rect">
            <a:avLst/>
          </a:prstGeom>
        </p:spPr>
      </p:pic>
    </p:spTree>
    <p:extLst>
      <p:ext uri="{BB962C8B-B14F-4D97-AF65-F5344CB8AC3E}">
        <p14:creationId xmlns:p14="http://schemas.microsoft.com/office/powerpoint/2010/main" val="3361906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42 and 41163-0003 description">
            <a:extLst>
              <a:ext uri="{FF2B5EF4-FFF2-40B4-BE49-F238E27FC236}">
                <a16:creationId xmlns:a16="http://schemas.microsoft.com/office/drawing/2014/main" id="{F022AFFC-9789-CAAE-1BB4-CBFBC8A54377}"/>
              </a:ext>
            </a:extLst>
          </p:cNvPr>
          <p:cNvPicPr>
            <a:picLocks noChangeAspect="1"/>
          </p:cNvPicPr>
          <p:nvPr/>
        </p:nvPicPr>
        <p:blipFill>
          <a:blip r:embed="rId2"/>
          <a:stretch>
            <a:fillRect/>
          </a:stretch>
        </p:blipFill>
        <p:spPr>
          <a:xfrm>
            <a:off x="832323" y="1844730"/>
            <a:ext cx="10429317" cy="3262117"/>
          </a:xfrm>
          <a:prstGeom prst="rect">
            <a:avLst/>
          </a:prstGeom>
        </p:spPr>
      </p:pic>
    </p:spTree>
    <p:extLst>
      <p:ext uri="{BB962C8B-B14F-4D97-AF65-F5344CB8AC3E}">
        <p14:creationId xmlns:p14="http://schemas.microsoft.com/office/powerpoint/2010/main" val="1016476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lvl="1">
              <a:buClr>
                <a:srgbClr val="F16038"/>
              </a:buClr>
            </a:pP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0-0071, 42401-0005 and 43415-0056 description">
            <a:extLst>
              <a:ext uri="{FF2B5EF4-FFF2-40B4-BE49-F238E27FC236}">
                <a16:creationId xmlns:a16="http://schemas.microsoft.com/office/drawing/2014/main" id="{89E9753F-3422-936C-AC11-9D011ABB9CC6}"/>
              </a:ext>
            </a:extLst>
          </p:cNvPr>
          <p:cNvPicPr>
            <a:picLocks noChangeAspect="1"/>
          </p:cNvPicPr>
          <p:nvPr/>
        </p:nvPicPr>
        <p:blipFill>
          <a:blip r:embed="rId2"/>
          <a:stretch>
            <a:fillRect/>
          </a:stretch>
        </p:blipFill>
        <p:spPr>
          <a:xfrm>
            <a:off x="2339494" y="1589125"/>
            <a:ext cx="7506956" cy="4294668"/>
          </a:xfrm>
          <a:prstGeom prst="rect">
            <a:avLst/>
          </a:prstGeom>
        </p:spPr>
      </p:pic>
    </p:spTree>
    <p:extLst>
      <p:ext uri="{BB962C8B-B14F-4D97-AF65-F5344CB8AC3E}">
        <p14:creationId xmlns:p14="http://schemas.microsoft.com/office/powerpoint/2010/main" val="3837132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marL="0" indent="0">
              <a:buClr>
                <a:srgbClr val="D8D8D8"/>
              </a:buClr>
              <a:buNone/>
            </a:pPr>
            <a:endParaRPr lang="en-US">
              <a:solidFill>
                <a:srgbClr val="0D6CB9"/>
              </a:solidFill>
              <a:cs typeface="Calibri"/>
            </a:endParaRPr>
          </a:p>
          <a:p>
            <a:pPr marL="0" indent="0">
              <a:buFont typeface="Wingdings" panose="05000000000000000000" pitchFamily="2" charset="2"/>
              <a:buNone/>
            </a:pPr>
            <a:endParaRPr lang="en-US">
              <a:solidFill>
                <a:srgbClr val="0D6CB9"/>
              </a:solidFill>
            </a:endParaRPr>
          </a:p>
        </p:txBody>
      </p:sp>
      <p:pic>
        <p:nvPicPr>
          <p:cNvPr id="1026" name="Picture 2">
            <a:extLst>
              <a:ext uri="{FF2B5EF4-FFF2-40B4-BE49-F238E27FC236}">
                <a16:creationId xmlns:a16="http://schemas.microsoft.com/office/drawing/2014/main" id="{F3B79A1C-26A1-8C08-EA8F-B2C1A937AA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9" y="2656520"/>
            <a:ext cx="895350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771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Deleted Business Rules:</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3 description">
            <a:extLst>
              <a:ext uri="{FF2B5EF4-FFF2-40B4-BE49-F238E27FC236}">
                <a16:creationId xmlns:a16="http://schemas.microsoft.com/office/drawing/2014/main" id="{C45C2DAA-5872-6B01-7832-25E3F9D1E76C}"/>
              </a:ext>
            </a:extLst>
          </p:cNvPr>
          <p:cNvPicPr>
            <a:picLocks noChangeAspect="1"/>
          </p:cNvPicPr>
          <p:nvPr/>
        </p:nvPicPr>
        <p:blipFill>
          <a:blip r:embed="rId2"/>
          <a:stretch>
            <a:fillRect/>
          </a:stretch>
        </p:blipFill>
        <p:spPr>
          <a:xfrm>
            <a:off x="851680" y="1938198"/>
            <a:ext cx="9887061" cy="1845287"/>
          </a:xfrm>
          <a:prstGeom prst="rect">
            <a:avLst/>
          </a:prstGeom>
        </p:spPr>
      </p:pic>
    </p:spTree>
    <p:extLst>
      <p:ext uri="{BB962C8B-B14F-4D97-AF65-F5344CB8AC3E}">
        <p14:creationId xmlns:p14="http://schemas.microsoft.com/office/powerpoint/2010/main" val="1757416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Legislative Update (HB1416) – Accelerated Instruction:</a:t>
            </a:r>
          </a:p>
          <a:p>
            <a:pPr lvl="1">
              <a:buClr>
                <a:srgbClr val="F16038"/>
              </a:buClr>
            </a:pPr>
            <a:r>
              <a:rPr lang="en-US" sz="2200">
                <a:solidFill>
                  <a:schemeClr val="bg2">
                    <a:lumMod val="50000"/>
                  </a:schemeClr>
                </a:solidFill>
              </a:rPr>
              <a:t>HB 1416, passed during the 88th legislative session, amends Section 28.0211, Education Code related to accelerated and supplemental instruction for students. Each student that fails to achieve at least satisfactory performance on each assessment instrument administered under Section 39.023, Education Code must be provided supplemental instruction for no less than 15 hours or 30 hours for a student whose performance on the applicable assessment instrument was significantly below satisfactory, as defined by commissioner rule.</a:t>
            </a:r>
            <a:endParaRPr lang="en-US" sz="2200">
              <a:solidFill>
                <a:schemeClr val="bg2">
                  <a:lumMod val="50000"/>
                </a:schemeClr>
              </a:solidFill>
              <a:ea typeface="Calibri"/>
              <a:cs typeface="Calibri"/>
            </a:endParaRP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The Texas Tutoring Supports division at the Texas Education Agency (TEA) has requested that local education agencies (LEAs) have a method to transfer the accelerated education plan developed for each student when the student transfers to a new LEA. Additionally, the division has requested that information be reported to TEA to monitor and evaluate the effectiveness of the accelerated instruction provided by each LEA.</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656111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0</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 to the </a:t>
            </a:r>
            <a:r>
              <a:rPr lang="en-US" err="1">
                <a:solidFill>
                  <a:srgbClr val="595959"/>
                </a:solidFill>
              </a:rPr>
              <a:t>StudentEducationOrganizationAssociation</a:t>
            </a:r>
            <a:r>
              <a:rPr lang="en-US">
                <a:solidFill>
                  <a:srgbClr val="595959"/>
                </a:solidFill>
              </a:rPr>
              <a:t> entity in the Student Identification and Demographics domain.</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93F482B-9559-A6A2-02E2-6F99793FAF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2934" y="2497257"/>
            <a:ext cx="10966130" cy="2606266"/>
          </a:xfrm>
          <a:prstGeom prst="rect">
            <a:avLst/>
          </a:prstGeom>
        </p:spPr>
      </p:pic>
    </p:spTree>
    <p:extLst>
      <p:ext uri="{BB962C8B-B14F-4D97-AF65-F5344CB8AC3E}">
        <p14:creationId xmlns:p14="http://schemas.microsoft.com/office/powerpoint/2010/main" val="2560793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a:cs typeface="Calibri"/>
              </a:rPr>
              <a:t>DATA ELEMENT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250E357C-5AF3-A41D-368B-0A815423E0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1211" y="1539076"/>
            <a:ext cx="5601185" cy="3779848"/>
          </a:xfrm>
          <a:prstGeom prst="rect">
            <a:avLst/>
          </a:prstGeom>
        </p:spPr>
      </p:pic>
    </p:spTree>
    <p:extLst>
      <p:ext uri="{BB962C8B-B14F-4D97-AF65-F5344CB8AC3E}">
        <p14:creationId xmlns:p14="http://schemas.microsoft.com/office/powerpoint/2010/main" val="2962227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317038"/>
            <a:ext cx="11121657" cy="751350"/>
          </a:xfrm>
        </p:spPr>
        <p:txBody>
          <a:bodyPr>
            <a:normAutofit fontScale="90000"/>
          </a:bodyPr>
          <a:lstStyle/>
          <a:p>
            <a:r>
              <a:rPr lang="en-US" sz="4000" b="1" u="sng" dirty="0"/>
              <a:t>REGIONAL PROGRAM OF STUDY CALCULATIONS </a:t>
            </a:r>
            <a:br>
              <a:rPr lang="en-US" sz="4000" b="1" u="sng" dirty="0"/>
            </a:br>
            <a:r>
              <a:rPr lang="en-US" sz="4000" b="1" u="sng" dirty="0"/>
              <a:t>FOR CTE INDICATORS</a:t>
            </a:r>
            <a:endParaRPr lang="en-US" sz="4000" dirty="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296223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House Bill 773 (87R) added students who successfully complete a program of study in career and technical education (CTE) to the list of indicators that can be used to calculate college, career, and military readiness (CCMR).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local education agency (LEA) may offer any approved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statewide programs of study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Autocoding is used to calculate the CTE indicators for participants (code 5), explorers (non-downgraded code E), concentrators (code 6), and completers (code 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Regional programs of study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meet a specialized industry need within a particular region(s). Therefore, regional programs of study are approved for use in regions that apply and successfully show labor market demand.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CTE indicators of students who are enrolled in regional programs of study are calculated based on their campus’ address and associated region.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regional programs of study for the 2023-2024* school year are:</a:t>
            </a:r>
          </a:p>
          <a:p>
            <a:pPr marL="0" indent="0">
              <a:buFont typeface="Wingdings" panose="05000000000000000000" pitchFamily="2" charset="2"/>
              <a:buNone/>
            </a:pPr>
            <a:endParaRPr lang="en-US" sz="1800"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6" name="TextBox 5">
            <a:extLst>
              <a:ext uri="{FF2B5EF4-FFF2-40B4-BE49-F238E27FC236}">
                <a16:creationId xmlns:a16="http://schemas.microsoft.com/office/drawing/2014/main" id="{A2DEEC5B-C35C-17AA-6842-00899C2BD377}"/>
              </a:ext>
            </a:extLst>
          </p:cNvPr>
          <p:cNvSpPr txBox="1"/>
          <p:nvPr/>
        </p:nvSpPr>
        <p:spPr>
          <a:xfrm>
            <a:off x="1229036" y="4105072"/>
            <a:ext cx="10038080" cy="1477328"/>
          </a:xfrm>
          <a:prstGeom prst="rect">
            <a:avLst/>
          </a:prstGeom>
          <a:noFill/>
        </p:spPr>
        <p:txBody>
          <a:bodyPr wrap="square" numCol="2" rtlCol="0">
            <a:spAutoFit/>
          </a:bodyPr>
          <a:lstStyle/>
          <a:p>
            <a:pPr marL="285750" indent="-285750">
              <a:buFont typeface="Arial" panose="020B0604020202020204" pitchFamily="34" charset="0"/>
              <a:buChar char="•"/>
            </a:pPr>
            <a:r>
              <a:rPr lang="en-US" dirty="0"/>
              <a:t>Printing and Imaging			</a:t>
            </a:r>
          </a:p>
          <a:p>
            <a:pPr marL="285750" indent="-285750">
              <a:buFont typeface="Arial" panose="020B0604020202020204" pitchFamily="34" charset="0"/>
              <a:buChar char="•"/>
            </a:pPr>
            <a:r>
              <a:rPr lang="en-US" dirty="0"/>
              <a:t>Retail Management</a:t>
            </a:r>
          </a:p>
          <a:p>
            <a:pPr marL="285750" indent="-285750">
              <a:buFont typeface="Arial" panose="020B0604020202020204" pitchFamily="34" charset="0"/>
              <a:buChar char="•"/>
            </a:pPr>
            <a:r>
              <a:rPr lang="en-US" dirty="0"/>
              <a:t>Cosmetology and Personal Care Services</a:t>
            </a:r>
          </a:p>
          <a:p>
            <a:pPr marL="285750" indent="-285750" algn="just">
              <a:buFont typeface="Arial" panose="020B0604020202020204" pitchFamily="34" charset="0"/>
              <a:buChar char="•"/>
            </a:pPr>
            <a:r>
              <a:rPr lang="en-US" dirty="0"/>
              <a:t>Industrial Maintenance</a:t>
            </a:r>
          </a:p>
          <a:p>
            <a:endParaRPr lang="en-US" dirty="0"/>
          </a:p>
          <a:p>
            <a:pPr marL="285750" indent="-285750">
              <a:buFont typeface="Arial" panose="020B0604020202020204" pitchFamily="34" charset="0"/>
              <a:buChar char="•"/>
            </a:pPr>
            <a:r>
              <a:rPr lang="en-US" dirty="0"/>
              <a:t>Geospatial Engineering and Land Surveying</a:t>
            </a:r>
          </a:p>
          <a:p>
            <a:pPr marL="285750" indent="-285750">
              <a:buFont typeface="Arial" panose="020B0604020202020204" pitchFamily="34" charset="0"/>
              <a:buChar char="•"/>
            </a:pPr>
            <a:r>
              <a:rPr lang="en-US" dirty="0"/>
              <a:t>Aviation</a:t>
            </a:r>
          </a:p>
          <a:p>
            <a:pPr marL="285750" indent="-285750">
              <a:buFont typeface="Arial" panose="020B0604020202020204" pitchFamily="34" charset="0"/>
              <a:buChar char="•"/>
            </a:pPr>
            <a:r>
              <a:rPr lang="en-US" dirty="0"/>
              <a:t>Drone</a:t>
            </a:r>
          </a:p>
          <a:p>
            <a:pPr marL="285750" indent="-285750">
              <a:buFont typeface="Arial" panose="020B0604020202020204" pitchFamily="34" charset="0"/>
              <a:buChar char="•"/>
            </a:pPr>
            <a:r>
              <a:rPr lang="en-US" dirty="0"/>
              <a:t>Maritime</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BCD6E63C-B9FA-D060-AB31-267B52AF6656}"/>
              </a:ext>
            </a:extLst>
          </p:cNvPr>
          <p:cNvSpPr txBox="1"/>
          <p:nvPr/>
        </p:nvSpPr>
        <p:spPr>
          <a:xfrm>
            <a:off x="603547" y="5561272"/>
            <a:ext cx="9601200" cy="369332"/>
          </a:xfrm>
          <a:prstGeom prst="rect">
            <a:avLst/>
          </a:prstGeom>
          <a:noFill/>
        </p:spPr>
        <p:txBody>
          <a:bodyPr wrap="square" rtlCol="0">
            <a:spAutoFit/>
          </a:bodyPr>
          <a:lstStyle/>
          <a:p>
            <a:r>
              <a:rPr lang="en-US" dirty="0"/>
              <a:t>*Regional programs of study will be updated on the website for the 2024-25 school year.</a:t>
            </a:r>
          </a:p>
        </p:txBody>
      </p:sp>
    </p:spTree>
    <p:extLst>
      <p:ext uri="{BB962C8B-B14F-4D97-AF65-F5344CB8AC3E}">
        <p14:creationId xmlns:p14="http://schemas.microsoft.com/office/powerpoint/2010/main" val="70503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common type </a:t>
            </a:r>
            <a:r>
              <a:rPr lang="en-US" err="1">
                <a:solidFill>
                  <a:srgbClr val="595959"/>
                </a:solidFill>
              </a:rPr>
              <a:t>AcceleratedInstructionSet</a:t>
            </a:r>
            <a:r>
              <a:rPr lang="en-US">
                <a:solidFill>
                  <a:srgbClr val="595959"/>
                </a:solidFill>
              </a:rPr>
              <a:t> to the StudentEducationOrganizationAssociation entity in the Student Identification and Demographics domain for the PEIMS Summer Submission that includes the following data elements:</a:t>
            </a:r>
          </a:p>
          <a:p>
            <a:pPr lvl="1">
              <a:buClr>
                <a:srgbClr val="F16038"/>
              </a:buClr>
            </a:pPr>
            <a:r>
              <a:rPr lang="en-US">
                <a:solidFill>
                  <a:srgbClr val="595959"/>
                </a:solidFill>
              </a:rPr>
              <a:t>E3084 </a:t>
            </a:r>
            <a:r>
              <a:rPr lang="en-US" err="1">
                <a:solidFill>
                  <a:srgbClr val="595959"/>
                </a:solidFill>
              </a:rPr>
              <a:t>AcceleratedInstructionSubject</a:t>
            </a:r>
            <a:endParaRPr lang="en-US">
              <a:solidFill>
                <a:srgbClr val="595959"/>
              </a:solidFill>
            </a:endParaRPr>
          </a:p>
          <a:p>
            <a:pPr lvl="1">
              <a:buClr>
                <a:srgbClr val="F16038"/>
              </a:buClr>
            </a:pPr>
            <a:r>
              <a:rPr lang="en-US">
                <a:solidFill>
                  <a:srgbClr val="595959"/>
                </a:solidFill>
              </a:rPr>
              <a:t>E3085 </a:t>
            </a:r>
            <a:r>
              <a:rPr lang="en-US" err="1">
                <a:solidFill>
                  <a:srgbClr val="595959"/>
                </a:solidFill>
              </a:rPr>
              <a:t>StudentAcceleratedInstructionParticipation</a:t>
            </a:r>
            <a:endParaRPr lang="en-US">
              <a:solidFill>
                <a:srgbClr val="595959"/>
              </a:solidFill>
            </a:endParaRPr>
          </a:p>
          <a:p>
            <a:pPr lvl="1">
              <a:buClr>
                <a:srgbClr val="F16038"/>
              </a:buClr>
            </a:pPr>
            <a:r>
              <a:rPr lang="en-US">
                <a:solidFill>
                  <a:srgbClr val="595959"/>
                </a:solidFill>
              </a:rPr>
              <a:t>E3086 </a:t>
            </a:r>
            <a:r>
              <a:rPr lang="en-US" err="1">
                <a:solidFill>
                  <a:srgbClr val="595959"/>
                </a:solidFill>
              </a:rPr>
              <a:t>AssignedHoursAcceleratedInstruction</a:t>
            </a:r>
            <a:r>
              <a:rPr lang="en-US">
                <a:solidFill>
                  <a:srgbClr val="595959"/>
                </a:solidFill>
              </a:rPr>
              <a:t> </a:t>
            </a:r>
          </a:p>
          <a:p>
            <a:pPr lvl="1">
              <a:buClr>
                <a:srgbClr val="F16038"/>
              </a:buClr>
            </a:pPr>
            <a:r>
              <a:rPr lang="en-US">
                <a:solidFill>
                  <a:srgbClr val="595959"/>
                </a:solidFill>
              </a:rPr>
              <a:t>E3087 </a:t>
            </a:r>
            <a:r>
              <a:rPr lang="en-US" err="1">
                <a:solidFill>
                  <a:srgbClr val="595959"/>
                </a:solidFill>
              </a:rPr>
              <a:t>CompletedHoursAcceleratedInstruction</a:t>
            </a:r>
            <a:endParaRPr lang="en-US">
              <a:solidFill>
                <a:srgbClr val="595959"/>
              </a:solidFill>
            </a:endParaRPr>
          </a:p>
          <a:p>
            <a:pPr lvl="1">
              <a:buClr>
                <a:srgbClr val="F16038"/>
              </a:buClr>
            </a:pPr>
            <a:r>
              <a:rPr lang="en-US">
                <a:solidFill>
                  <a:srgbClr val="595959"/>
                </a:solidFill>
              </a:rPr>
              <a:t>E3088 </a:t>
            </a:r>
            <a:r>
              <a:rPr lang="en-US" err="1">
                <a:solidFill>
                  <a:srgbClr val="595959"/>
                </a:solidFill>
              </a:rPr>
              <a:t>DifferenceReasonHoursAcceleratedInstruction</a:t>
            </a:r>
            <a:endParaRPr lang="en-US">
              <a:solidFill>
                <a:srgbClr val="595959"/>
              </a:solidFill>
            </a:endParaRP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3974051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3</a:t>
            </a:r>
            <a:endParaRPr lang="en-US" sz="4000">
              <a:solidFill>
                <a:schemeClr val="bg1"/>
              </a:solidFill>
            </a:endParaRPr>
          </a:p>
        </p:txBody>
      </p:sp>
      <p:pic>
        <p:nvPicPr>
          <p:cNvPr id="5" name="Picture 4">
            <a:extLst>
              <a:ext uri="{FF2B5EF4-FFF2-40B4-BE49-F238E27FC236}">
                <a16:creationId xmlns:a16="http://schemas.microsoft.com/office/drawing/2014/main" id="{A29DA162-A985-3D66-7F02-285C4645C4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261" y="1702306"/>
            <a:ext cx="11019475" cy="3177815"/>
          </a:xfrm>
          <a:prstGeom prst="rect">
            <a:avLst/>
          </a:prstGeom>
        </p:spPr>
      </p:pic>
      <p:sp>
        <p:nvSpPr>
          <p:cNvPr id="2" name="Content Placeholder 3">
            <a:extLst>
              <a:ext uri="{FF2B5EF4-FFF2-40B4-BE49-F238E27FC236}">
                <a16:creationId xmlns:a16="http://schemas.microsoft.com/office/drawing/2014/main" id="{D4EDBBFB-75F3-35F6-90C9-D29B9152A541}"/>
              </a:ext>
            </a:extLst>
          </p:cNvPr>
          <p:cNvSpPr txBox="1">
            <a:spLocks/>
          </p:cNvSpPr>
          <p:nvPr/>
        </p:nvSpPr>
        <p:spPr>
          <a:xfrm>
            <a:off x="535170" y="835540"/>
            <a:ext cx="11275829" cy="45464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common type </a:t>
            </a:r>
            <a:r>
              <a:rPr lang="en-US" err="1">
                <a:solidFill>
                  <a:srgbClr val="595959"/>
                </a:solidFill>
              </a:rPr>
              <a:t>AcceleratedInstructionSet</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938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E3084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8" name="Picture 7">
            <a:extLst>
              <a:ext uri="{FF2B5EF4-FFF2-40B4-BE49-F238E27FC236}">
                <a16:creationId xmlns:a16="http://schemas.microsoft.com/office/drawing/2014/main" id="{52F43E07-5DDA-CCFC-182A-4BF12957A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1596" y="1495433"/>
            <a:ext cx="5608806" cy="3802710"/>
          </a:xfrm>
          <a:prstGeom prst="rect">
            <a:avLst/>
          </a:prstGeom>
        </p:spPr>
      </p:pic>
    </p:spTree>
    <p:extLst>
      <p:ext uri="{BB962C8B-B14F-4D97-AF65-F5344CB8AC3E}">
        <p14:creationId xmlns:p14="http://schemas.microsoft.com/office/powerpoint/2010/main" val="1020858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38150" y="835540"/>
            <a:ext cx="1148715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E3085 </a:t>
            </a:r>
            <a:r>
              <a:rPr lang="en-US" err="1">
                <a:solidFill>
                  <a:srgbClr val="595959"/>
                </a:solidFill>
              </a:rPr>
              <a:t>StudentAcceleratedInstructionParticipation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7EA9EDE-F28D-CDDB-01DE-B303E77949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373502"/>
            <a:ext cx="5601185" cy="4046571"/>
          </a:xfrm>
          <a:prstGeom prst="rect">
            <a:avLst/>
          </a:prstGeom>
        </p:spPr>
      </p:pic>
    </p:spTree>
    <p:extLst>
      <p:ext uri="{BB962C8B-B14F-4D97-AF65-F5344CB8AC3E}">
        <p14:creationId xmlns:p14="http://schemas.microsoft.com/office/powerpoint/2010/main" val="2023846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E3086 </a:t>
            </a:r>
            <a:r>
              <a:rPr lang="en-US" err="1">
                <a:solidFill>
                  <a:srgbClr val="595959"/>
                </a:solidFill>
              </a:rPr>
              <a:t>AssignedHoursAcceleratedInstruction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4429F15B-EB58-EEF0-D8EF-418067A6F0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96231"/>
            <a:ext cx="5601185" cy="3665538"/>
          </a:xfrm>
          <a:prstGeom prst="rect">
            <a:avLst/>
          </a:prstGeom>
        </p:spPr>
      </p:pic>
    </p:spTree>
    <p:extLst>
      <p:ext uri="{BB962C8B-B14F-4D97-AF65-F5344CB8AC3E}">
        <p14:creationId xmlns:p14="http://schemas.microsoft.com/office/powerpoint/2010/main" val="488853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E3087 </a:t>
            </a:r>
            <a:r>
              <a:rPr lang="en-US" err="1">
                <a:solidFill>
                  <a:srgbClr val="595959"/>
                </a:solidFill>
              </a:rPr>
              <a:t>CompletedHoursAcceleratedInstruction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AF3A7FC2-37EB-DE26-E7DC-44EACBC17C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67829"/>
            <a:ext cx="5601185" cy="3657917"/>
          </a:xfrm>
          <a:prstGeom prst="rect">
            <a:avLst/>
          </a:prstGeom>
        </p:spPr>
      </p:pic>
    </p:spTree>
    <p:extLst>
      <p:ext uri="{BB962C8B-B14F-4D97-AF65-F5344CB8AC3E}">
        <p14:creationId xmlns:p14="http://schemas.microsoft.com/office/powerpoint/2010/main" val="1615091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85926" y="148613"/>
            <a:ext cx="10716708" cy="751350"/>
          </a:xfrm>
        </p:spPr>
        <p:txBody>
          <a:bodyPr>
            <a:normAutofit/>
          </a:bodyPr>
          <a:lstStyle/>
          <a:p>
            <a:r>
              <a:rPr lang="en-US" sz="4000">
                <a:cs typeface="Calibri"/>
              </a:rPr>
              <a:t>DATA ELEMENT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85926" y="835540"/>
            <a:ext cx="1153940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E3088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BF04FA8B-A282-6CD7-EE2A-E5A35DC1C7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06838" y="1792639"/>
            <a:ext cx="5578323" cy="3894157"/>
          </a:xfrm>
          <a:prstGeom prst="rect">
            <a:avLst/>
          </a:prstGeom>
        </p:spPr>
      </p:pic>
    </p:spTree>
    <p:extLst>
      <p:ext uri="{BB962C8B-B14F-4D97-AF65-F5344CB8AC3E}">
        <p14:creationId xmlns:p14="http://schemas.microsoft.com/office/powerpoint/2010/main" val="2188169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52762" y="148613"/>
            <a:ext cx="10849871" cy="751350"/>
          </a:xfrm>
        </p:spPr>
        <p:txBody>
          <a:bodyPr>
            <a:normAutofit/>
          </a:bodyPr>
          <a:lstStyle/>
          <a:p>
            <a:r>
              <a:rPr lang="en-US" sz="4000">
                <a:cs typeface="Calibri"/>
              </a:rPr>
              <a:t>DESCRIPTOR TABLE UPDATES</a:t>
            </a:r>
            <a:endParaRPr lang="en-US" sz="4000"/>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52762" y="835540"/>
            <a:ext cx="11672564"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C352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descr="Screenshot of the new descriptor table C352 AcceleratedInstructionSubject from the 2024-2025 Texas Education Data Standards.">
            <a:extLst>
              <a:ext uri="{FF2B5EF4-FFF2-40B4-BE49-F238E27FC236}">
                <a16:creationId xmlns:a16="http://schemas.microsoft.com/office/drawing/2014/main" id="{C638E563-9201-C6DC-9429-34220B117479}"/>
              </a:ext>
            </a:extLst>
          </p:cNvPr>
          <p:cNvPicPr>
            <a:picLocks noChangeAspect="1"/>
          </p:cNvPicPr>
          <p:nvPr/>
        </p:nvPicPr>
        <p:blipFill>
          <a:blip r:embed="rId3"/>
          <a:stretch>
            <a:fillRect/>
          </a:stretch>
        </p:blipFill>
        <p:spPr>
          <a:xfrm>
            <a:off x="1912257" y="2242258"/>
            <a:ext cx="8367485" cy="2309060"/>
          </a:xfrm>
          <a:prstGeom prst="rect">
            <a:avLst/>
          </a:prstGeom>
        </p:spPr>
      </p:pic>
    </p:spTree>
    <p:extLst>
      <p:ext uri="{BB962C8B-B14F-4D97-AF65-F5344CB8AC3E}">
        <p14:creationId xmlns:p14="http://schemas.microsoft.com/office/powerpoint/2010/main" val="2387322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79394" y="148613"/>
            <a:ext cx="10823239" cy="751350"/>
          </a:xfrm>
        </p:spPr>
        <p:txBody>
          <a:bodyPr>
            <a:normAutofit/>
          </a:bodyPr>
          <a:lstStyle/>
          <a:p>
            <a:r>
              <a:rPr lang="en-US" sz="4000">
                <a:cs typeface="Calibri"/>
              </a:rPr>
              <a:t>DESCRIPTOR TABLE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79394" y="835540"/>
            <a:ext cx="11645932"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C353 </a:t>
            </a:r>
            <a:r>
              <a:rPr lang="en-US" err="1">
                <a:solidFill>
                  <a:srgbClr val="595959"/>
                </a:solidFill>
              </a:rPr>
              <a:t>StudentAcceleratedInstructionParticipation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5D5E7BA3-70FF-5E50-0AC5-99E934E2EE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4637" y="1780148"/>
            <a:ext cx="8382726" cy="3635055"/>
          </a:xfrm>
          <a:prstGeom prst="rect">
            <a:avLst/>
          </a:prstGeom>
        </p:spPr>
      </p:pic>
    </p:spTree>
    <p:extLst>
      <p:ext uri="{BB962C8B-B14F-4D97-AF65-F5344CB8AC3E}">
        <p14:creationId xmlns:p14="http://schemas.microsoft.com/office/powerpoint/2010/main" val="2765289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88272" y="148613"/>
            <a:ext cx="10757211" cy="751350"/>
          </a:xfrm>
        </p:spPr>
        <p:txBody>
          <a:bodyPr>
            <a:normAutofit/>
          </a:bodyPr>
          <a:lstStyle/>
          <a:p>
            <a:r>
              <a:rPr lang="en-US" sz="4000">
                <a:cs typeface="Calibri"/>
              </a:rPr>
              <a:t>DESCRIPTOR TABLE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88272" y="835540"/>
            <a:ext cx="11703728"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C354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8B0D7588-2D58-87C3-F962-5B73267867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5514" y="1852309"/>
            <a:ext cx="8382726" cy="3810330"/>
          </a:xfrm>
          <a:prstGeom prst="rect">
            <a:avLst/>
          </a:prstGeom>
        </p:spPr>
      </p:pic>
    </p:spTree>
    <p:extLst>
      <p:ext uri="{BB962C8B-B14F-4D97-AF65-F5344CB8AC3E}">
        <p14:creationId xmlns:p14="http://schemas.microsoft.com/office/powerpoint/2010/main" val="89095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278128"/>
            <a:ext cx="11121657" cy="751350"/>
          </a:xfrm>
        </p:spPr>
        <p:txBody>
          <a:bodyPr>
            <a:normAutofit fontScale="90000"/>
          </a:bodyPr>
          <a:lstStyle/>
          <a:p>
            <a:r>
              <a:rPr lang="en-US" sz="4000" b="1" u="sng" dirty="0"/>
              <a:t>REGIONAL PROGRAM OF STUDY CALCULATIONS </a:t>
            </a:r>
            <a:br>
              <a:rPr lang="en-US" sz="4000" b="1" u="sng" dirty="0"/>
            </a:br>
            <a:r>
              <a:rPr lang="en-US" sz="4000" b="1" u="sng" dirty="0"/>
              <a:t>FOR CTE INDICATORS </a:t>
            </a:r>
            <a:endParaRPr lang="en-US" sz="4000" dirty="0"/>
          </a:p>
        </p:txBody>
      </p:sp>
      <p:sp>
        <p:nvSpPr>
          <p:cNvPr id="2" name="Content Placeholder 3">
            <a:extLst>
              <a:ext uri="{FF2B5EF4-FFF2-40B4-BE49-F238E27FC236}">
                <a16:creationId xmlns:a16="http://schemas.microsoft.com/office/drawing/2014/main" id="{8CC618F0-BDEB-59B8-E3F6-E86447FE4A65}"/>
              </a:ext>
            </a:extLst>
          </p:cNvPr>
          <p:cNvSpPr txBox="1">
            <a:spLocks/>
          </p:cNvSpPr>
          <p:nvPr/>
        </p:nvSpPr>
        <p:spPr>
          <a:xfrm>
            <a:off x="535170" y="1142839"/>
            <a:ext cx="11275829" cy="483967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16038"/>
              </a:buClr>
              <a:buNone/>
            </a:pPr>
            <a:endParaRPr lang="en-US" sz="800" b="1" dirty="0">
              <a:solidFill>
                <a:schemeClr val="tx1"/>
              </a:solidFill>
            </a:endParaRPr>
          </a:p>
          <a:p>
            <a:pPr marL="0" indent="0">
              <a:buClr>
                <a:srgbClr val="F16038"/>
              </a:buClr>
              <a:buNone/>
            </a:pPr>
            <a:r>
              <a:rPr lang="en-US" sz="2400" b="1" dirty="0">
                <a:solidFill>
                  <a:schemeClr val="tx1"/>
                </a:solidFill>
              </a:rPr>
              <a:t>What does this mean for my LEA?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Independent School Districts (ISDs):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Ensure the campus’ physical address is correct in AskTED. ISD TED administrators can update their own campuses.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Charter Schools: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mn-cs"/>
              </a:rPr>
              <a:t>Charter school administrators should request changes to the campus’ physical address by submitting the  </a:t>
            </a: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mn-cs"/>
                <a:hlinkClick r:id="rId2"/>
              </a:rPr>
              <a:t>All-In-One Charter School Update Form</a:t>
            </a:r>
            <a:r>
              <a:rPr kumimoji="0" lang="en-US" sz="2000" b="0" i="0" u="none" strike="noStrike" kern="1200" cap="none" spc="0" normalizeH="0" baseline="0" noProof="0" dirty="0">
                <a:ln>
                  <a:noFill/>
                </a:ln>
                <a:solidFill>
                  <a:srgbClr val="1F1F1F"/>
                </a:solidFill>
                <a:effectLst/>
                <a:uLnTx/>
                <a:uFillTx/>
                <a:ea typeface="Calibri" panose="020F0502020204030204" pitchFamily="34" charset="0"/>
                <a:cs typeface="+mn-cs"/>
              </a:rPr>
              <a:t> or emailing </a:t>
            </a:r>
            <a:r>
              <a:rPr kumimoji="0" lang="en-US" sz="2000" b="0" i="0" u="sng" strike="noStrike" kern="1200" cap="none" spc="0" normalizeH="0" baseline="0" noProof="0" dirty="0">
                <a:ln>
                  <a:noFill/>
                </a:ln>
                <a:solidFill>
                  <a:srgbClr val="005786"/>
                </a:solidFill>
                <a:effectLst/>
                <a:uLnTx/>
                <a:uFillTx/>
                <a:ea typeface="Calibri" panose="020F0502020204030204" pitchFamily="34" charset="0"/>
                <a:cs typeface="+mn-cs"/>
                <a:hlinkClick r:id="rId3"/>
              </a:rPr>
              <a:t>CharterAskTED@tea.texas.gov</a:t>
            </a: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Why is it important to list the correct physical address of the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Each school’s physical address will be used to link it to the region in which the school is located. Ensuring the correct physical address is listed in AskTED will facilitate the correct autocoding of CTE indicators for students who are enrolled in a regional program of study, potentially affecting CCMR.</a:t>
            </a:r>
          </a:p>
          <a:p>
            <a:pPr marL="0" indent="0">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258670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Two new reports will be added to the PEIMS Summer Submission.</a:t>
            </a:r>
          </a:p>
          <a:p>
            <a:pPr lvl="1">
              <a:buClr>
                <a:srgbClr val="F16038"/>
              </a:buClr>
            </a:pPr>
            <a:r>
              <a:rPr lang="en-US">
                <a:solidFill>
                  <a:srgbClr val="595959"/>
                </a:solidFill>
              </a:rPr>
              <a:t>One student level, roster style report.</a:t>
            </a:r>
          </a:p>
          <a:p>
            <a:pPr lvl="1">
              <a:buClr>
                <a:srgbClr val="F16038"/>
              </a:buClr>
            </a:pPr>
            <a:r>
              <a:rPr lang="en-US">
                <a:solidFill>
                  <a:srgbClr val="595959"/>
                </a:solidFill>
              </a:rPr>
              <a:t>One campus, summary style report.</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929690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10020-0051 and 10020-0052 description">
            <a:extLst>
              <a:ext uri="{FF2B5EF4-FFF2-40B4-BE49-F238E27FC236}">
                <a16:creationId xmlns:a16="http://schemas.microsoft.com/office/drawing/2014/main" id="{8082A623-820B-FA76-ECD2-A59922A29C3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17996" y="2044255"/>
            <a:ext cx="10903061" cy="2421912"/>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4 and 40100-0255 description">
            <a:extLst>
              <a:ext uri="{FF2B5EF4-FFF2-40B4-BE49-F238E27FC236}">
                <a16:creationId xmlns:a16="http://schemas.microsoft.com/office/drawing/2014/main" id="{0DE31A11-2FA4-59DB-B326-1E8CAD311F53}"/>
              </a:ext>
            </a:extLst>
          </p:cNvPr>
          <p:cNvPicPr>
            <a:picLocks noChangeAspect="1"/>
          </p:cNvPicPr>
          <p:nvPr/>
        </p:nvPicPr>
        <p:blipFill>
          <a:blip r:embed="rId2"/>
          <a:stretch>
            <a:fillRect/>
          </a:stretch>
        </p:blipFill>
        <p:spPr>
          <a:xfrm>
            <a:off x="690646" y="1924551"/>
            <a:ext cx="10677023" cy="2344932"/>
          </a:xfrm>
          <a:prstGeom prst="rect">
            <a:avLst/>
          </a:prstGeom>
        </p:spPr>
      </p:pic>
    </p:spTree>
    <p:extLst>
      <p:ext uri="{BB962C8B-B14F-4D97-AF65-F5344CB8AC3E}">
        <p14:creationId xmlns:p14="http://schemas.microsoft.com/office/powerpoint/2010/main" val="1974507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0100-0256 and 40100-0257 description">
            <a:extLst>
              <a:ext uri="{FF2B5EF4-FFF2-40B4-BE49-F238E27FC236}">
                <a16:creationId xmlns:a16="http://schemas.microsoft.com/office/drawing/2014/main" id="{D5357C8D-9F37-BE5A-A117-5132B100BF07}"/>
              </a:ext>
            </a:extLst>
          </p:cNvPr>
          <p:cNvPicPr>
            <a:picLocks noChangeAspect="1"/>
          </p:cNvPicPr>
          <p:nvPr/>
        </p:nvPicPr>
        <p:blipFill>
          <a:blip r:embed="rId2"/>
          <a:stretch>
            <a:fillRect/>
          </a:stretch>
        </p:blipFill>
        <p:spPr>
          <a:xfrm>
            <a:off x="864129" y="1714165"/>
            <a:ext cx="10548408" cy="3879738"/>
          </a:xfrm>
          <a:prstGeom prst="rect">
            <a:avLst/>
          </a:prstGeom>
        </p:spPr>
      </p:pic>
    </p:spTree>
    <p:extLst>
      <p:ext uri="{BB962C8B-B14F-4D97-AF65-F5344CB8AC3E}">
        <p14:creationId xmlns:p14="http://schemas.microsoft.com/office/powerpoint/2010/main" val="205981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11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business rules:</a:t>
            </a:r>
          </a:p>
          <a:p>
            <a:pPr lvl="1">
              <a:buClr>
                <a:srgbClr val="F16038"/>
              </a:buClr>
            </a:pPr>
            <a:endParaRPr lang="en-US">
              <a:solidFill>
                <a:srgbClr val="6C6C6C"/>
              </a:solidFill>
              <a:ea typeface="Calibri"/>
              <a:cs typeface="Calibri"/>
            </a:endParaRPr>
          </a:p>
          <a:p>
            <a:pPr lvl="1">
              <a:buClr>
                <a:srgbClr val="F16038"/>
              </a:buClr>
            </a:pPr>
            <a:endParaRPr lang="en-US">
              <a:solidFill>
                <a:schemeClr val="bg2">
                  <a:lumMod val="50000"/>
                </a:schemeClr>
              </a:solidFill>
            </a:endParaRPr>
          </a:p>
        </p:txBody>
      </p:sp>
      <p:pic>
        <p:nvPicPr>
          <p:cNvPr id="4" name="Picture 3" descr="Visual of rule 40100-0258 and 40100-0259 description">
            <a:extLst>
              <a:ext uri="{FF2B5EF4-FFF2-40B4-BE49-F238E27FC236}">
                <a16:creationId xmlns:a16="http://schemas.microsoft.com/office/drawing/2014/main" id="{E32C3C12-D29A-08FC-9A92-BFFA6D272F79}"/>
              </a:ext>
            </a:extLst>
          </p:cNvPr>
          <p:cNvPicPr>
            <a:picLocks noChangeAspect="1"/>
          </p:cNvPicPr>
          <p:nvPr/>
        </p:nvPicPr>
        <p:blipFill>
          <a:blip r:embed="rId3"/>
          <a:stretch>
            <a:fillRect/>
          </a:stretch>
        </p:blipFill>
        <p:spPr>
          <a:xfrm>
            <a:off x="594199" y="1593712"/>
            <a:ext cx="10754058" cy="3167033"/>
          </a:xfrm>
          <a:prstGeom prst="rect">
            <a:avLst/>
          </a:prstGeom>
        </p:spPr>
      </p:pic>
    </p:spTree>
    <p:extLst>
      <p:ext uri="{BB962C8B-B14F-4D97-AF65-F5344CB8AC3E}">
        <p14:creationId xmlns:p14="http://schemas.microsoft.com/office/powerpoint/2010/main" val="2969742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Legislative Update (HB 2209) – Rural Pathway Excellence Partnership </a:t>
            </a:r>
          </a:p>
          <a:p>
            <a:pPr lvl="1">
              <a:buClr>
                <a:srgbClr val="F16038"/>
              </a:buClr>
            </a:pPr>
            <a:r>
              <a:rPr lang="en-US" sz="2200">
                <a:solidFill>
                  <a:schemeClr val="bg2">
                    <a:lumMod val="50000"/>
                  </a:schemeClr>
                </a:solidFill>
              </a:rPr>
              <a:t>HB 2209, passed during the 88th Legislative Regular Session, added Texas Education Code Section 29.912 for the Rural Pathway Excellence Partnership (R-PEP). This partnership allows rural school districts to enter into agreements with other districts to develop rural college and career pathway partnerships. The funding for the program comes from the Foundation School Program. The program area has requested a student-level indicator to determine which students participate in the R-PEP program. The indicator will be used to calculate the ADA allotment funding.</a:t>
            </a: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During the October 17, 2023, ITF meeting, the committee approved a student level-indicator to indicate the students who participate in a Rural Pathway Excellence Partnership (R-PEP) program as outlined by HB 2209, passed during the 88th Legislative Regular Session.  Since then, the program area has requested an additional data element be added to track the hours a student participates in the R-PEP program.</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899463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a:t>DATA ELEMENT UPDATES </a:t>
            </a:r>
            <a:r>
              <a:rPr lang="en-US" sz="4000">
                <a:solidFill>
                  <a:schemeClr val="bg1"/>
                </a:solidFill>
              </a:rPr>
              <a:t>9</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E3090 </a:t>
            </a:r>
            <a:r>
              <a:rPr lang="en-US" err="1">
                <a:solidFill>
                  <a:srgbClr val="595959"/>
                </a:solidFill>
              </a:rPr>
              <a:t>NumberOfHoursInRPEP</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1028" name="Picture 4">
            <a:extLst>
              <a:ext uri="{FF2B5EF4-FFF2-40B4-BE49-F238E27FC236}">
                <a16:creationId xmlns:a16="http://schemas.microsoft.com/office/drawing/2014/main" id="{6A0D9103-53A9-F40C-02BD-B5344FA0CFF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7" y="1414463"/>
            <a:ext cx="6829425"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785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DESCRIPTOR TABLE UPDATES </a:t>
            </a:r>
            <a:r>
              <a:rPr lang="en-US" sz="4000">
                <a:solidFill>
                  <a:schemeClr val="bg1"/>
                </a:solidFill>
              </a:rPr>
              <a:t>3</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to the (C344) </a:t>
            </a:r>
            <a:r>
              <a:rPr lang="en-US" err="1">
                <a:solidFill>
                  <a:srgbClr val="595959"/>
                </a:solidFill>
              </a:rPr>
              <a:t>StudentCharacteristic</a:t>
            </a:r>
            <a:r>
              <a:rPr lang="en-US">
                <a:solidFill>
                  <a:srgbClr val="595959"/>
                </a:solidFill>
              </a:rPr>
              <a:t> descriptor table.</a:t>
            </a:r>
          </a:p>
          <a:p>
            <a:pPr>
              <a:buClr>
                <a:srgbClr val="F16038"/>
              </a:buClr>
            </a:pPr>
            <a:r>
              <a:rPr lang="en-US">
                <a:solidFill>
                  <a:schemeClr val="bg2">
                    <a:lumMod val="50000"/>
                  </a:schemeClr>
                </a:solidFill>
              </a:rPr>
              <a:t>The </a:t>
            </a:r>
            <a:r>
              <a:rPr lang="en-US" u="sng">
                <a:solidFill>
                  <a:schemeClr val="bg2">
                    <a:lumMod val="50000"/>
                  </a:schemeClr>
                </a:solidFill>
              </a:rPr>
              <a:t>Rural Pathway Excellence Partnership Participation</a:t>
            </a:r>
            <a:r>
              <a:rPr lang="en-US">
                <a:solidFill>
                  <a:schemeClr val="bg2">
                    <a:lumMod val="50000"/>
                  </a:schemeClr>
                </a:solidFill>
              </a:rPr>
              <a:t> student characteristic indicates the student participated in the Rural Pathway Excellence Partnership program.</a:t>
            </a: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A0AEFD6A-9E04-9AE4-E0CA-9FAA027C8C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7927" y="2842151"/>
            <a:ext cx="8230313" cy="2507197"/>
          </a:xfrm>
          <a:prstGeom prst="rect">
            <a:avLst/>
          </a:prstGeom>
        </p:spPr>
      </p:pic>
    </p:spTree>
    <p:extLst>
      <p:ext uri="{BB962C8B-B14F-4D97-AF65-F5344CB8AC3E}">
        <p14:creationId xmlns:p14="http://schemas.microsoft.com/office/powerpoint/2010/main" val="1862026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REPORT UPDATES </a:t>
            </a:r>
            <a:r>
              <a:rPr lang="en-US" sz="4000">
                <a:solidFill>
                  <a:schemeClr val="bg1"/>
                </a:solidFill>
              </a:rPr>
              <a:t>26</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PEIMS Summer Reports will be analyzed to determine changes needed for the 2024-2025 school year for the new Rural Pathways Data Elements.</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7844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BUSINESS RULE UPDATES </a:t>
            </a:r>
            <a:r>
              <a:rPr lang="en-US" sz="4000">
                <a:solidFill>
                  <a:schemeClr val="bg1"/>
                </a:solidFill>
              </a:rPr>
              <a:t>12</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business rules:</a:t>
            </a:r>
          </a:p>
          <a:p>
            <a:pPr lvl="1">
              <a:buClr>
                <a:srgbClr val="F16038"/>
              </a:buClr>
            </a:pPr>
            <a:endParaRPr lang="en-US">
              <a:solidFill>
                <a:srgbClr val="595959"/>
              </a:solidFill>
              <a:ea typeface="Calibri"/>
              <a:cs typeface="Calibri"/>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descr="Visual of rule 42400-0096, 42400-0097 and 42400-0098 description">
            <a:extLst>
              <a:ext uri="{FF2B5EF4-FFF2-40B4-BE49-F238E27FC236}">
                <a16:creationId xmlns:a16="http://schemas.microsoft.com/office/drawing/2014/main" id="{01C46771-F839-150C-C91F-13628EEB0C35}"/>
              </a:ext>
            </a:extLst>
          </p:cNvPr>
          <p:cNvPicPr>
            <a:picLocks noChangeAspect="1"/>
          </p:cNvPicPr>
          <p:nvPr/>
        </p:nvPicPr>
        <p:blipFill>
          <a:blip r:embed="rId3"/>
          <a:stretch>
            <a:fillRect/>
          </a:stretch>
        </p:blipFill>
        <p:spPr>
          <a:xfrm>
            <a:off x="760878" y="1325601"/>
            <a:ext cx="10552537" cy="4070504"/>
          </a:xfrm>
          <a:prstGeom prst="rect">
            <a:avLst/>
          </a:prstGeom>
        </p:spPr>
      </p:pic>
    </p:spTree>
    <p:extLst>
      <p:ext uri="{BB962C8B-B14F-4D97-AF65-F5344CB8AC3E}">
        <p14:creationId xmlns:p14="http://schemas.microsoft.com/office/powerpoint/2010/main" val="1279984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2023-2024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2023-2024</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9799716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31208"/>
            <a:ext cx="11275829" cy="518859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Removing the column Data Element.</a:t>
            </a:r>
          </a:p>
          <a:p>
            <a:pPr lvl="1">
              <a:buClr>
                <a:srgbClr val="F16038"/>
              </a:buClr>
            </a:pPr>
            <a:r>
              <a:rPr lang="en-US">
                <a:solidFill>
                  <a:srgbClr val="595959"/>
                </a:solidFill>
              </a:rPr>
              <a:t>Removing the column Code Table.</a:t>
            </a:r>
          </a:p>
          <a:p>
            <a:pPr lvl="1">
              <a:buClr>
                <a:srgbClr val="F16038"/>
              </a:buClr>
            </a:pPr>
            <a:r>
              <a:rPr lang="en-US">
                <a:solidFill>
                  <a:srgbClr val="595959"/>
                </a:solidFill>
              </a:rPr>
              <a:t>Removing the column </a:t>
            </a:r>
            <a:r>
              <a:rPr lang="en-US" err="1">
                <a:solidFill>
                  <a:srgbClr val="595959"/>
                </a:solidFill>
              </a:rPr>
              <a:t>Subcat</a:t>
            </a:r>
            <a:r>
              <a:rPr lang="en-US">
                <a:solidFill>
                  <a:srgbClr val="595959"/>
                </a:solidFill>
              </a:rPr>
              <a:t>.</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AFC562E3-B33B-FF3B-4B35-7246F2DA2C12}"/>
              </a:ext>
            </a:extLst>
          </p:cNvPr>
          <p:cNvSpPr txBox="1"/>
          <p:nvPr/>
        </p:nvSpPr>
        <p:spPr>
          <a:xfrm>
            <a:off x="1319212" y="3221788"/>
            <a:ext cx="809625" cy="369332"/>
          </a:xfrm>
          <a:prstGeom prst="rect">
            <a:avLst/>
          </a:prstGeom>
          <a:noFill/>
        </p:spPr>
        <p:txBody>
          <a:bodyPr wrap="square" rtlCol="0">
            <a:spAutoFit/>
          </a:bodyPr>
          <a:lstStyle/>
          <a:p>
            <a:r>
              <a:rPr lang="en-US"/>
              <a:t>Before</a:t>
            </a:r>
          </a:p>
        </p:txBody>
      </p:sp>
      <p:pic>
        <p:nvPicPr>
          <p:cNvPr id="7" name="Picture 6" descr="Screenshot of the Dyslexia Indicator Code from the 2023-2024 Texas Education Data Standards.  This is labeled as, &quot;Before&quot;.">
            <a:extLst>
              <a:ext uri="{FF2B5EF4-FFF2-40B4-BE49-F238E27FC236}">
                <a16:creationId xmlns:a16="http://schemas.microsoft.com/office/drawing/2014/main" id="{744A128C-FF8A-63A3-AF52-9D0B3EF7A30A}"/>
              </a:ext>
            </a:extLst>
          </p:cNvPr>
          <p:cNvPicPr>
            <a:picLocks noChangeAspect="1"/>
          </p:cNvPicPr>
          <p:nvPr/>
        </p:nvPicPr>
        <p:blipFill>
          <a:blip r:embed="rId2"/>
          <a:stretch>
            <a:fillRect/>
          </a:stretch>
        </p:blipFill>
        <p:spPr>
          <a:xfrm>
            <a:off x="2403789" y="2580261"/>
            <a:ext cx="7384420" cy="1455546"/>
          </a:xfrm>
          <a:prstGeom prst="rect">
            <a:avLst/>
          </a:prstGeom>
          <a:effectLst>
            <a:softEdge rad="12700"/>
          </a:effectLst>
        </p:spPr>
      </p:pic>
      <p:sp>
        <p:nvSpPr>
          <p:cNvPr id="6" name="TextBox 5">
            <a:extLst>
              <a:ext uri="{FF2B5EF4-FFF2-40B4-BE49-F238E27FC236}">
                <a16:creationId xmlns:a16="http://schemas.microsoft.com/office/drawing/2014/main" id="{7B9106D3-C906-7D4E-2C85-47B35F45D221}"/>
              </a:ext>
            </a:extLst>
          </p:cNvPr>
          <p:cNvSpPr txBox="1"/>
          <p:nvPr/>
        </p:nvSpPr>
        <p:spPr>
          <a:xfrm>
            <a:off x="2695575" y="4765003"/>
            <a:ext cx="809625" cy="369332"/>
          </a:xfrm>
          <a:prstGeom prst="rect">
            <a:avLst/>
          </a:prstGeom>
          <a:noFill/>
        </p:spPr>
        <p:txBody>
          <a:bodyPr wrap="square" rtlCol="0">
            <a:spAutoFit/>
          </a:bodyPr>
          <a:lstStyle/>
          <a:p>
            <a:r>
              <a:rPr lang="en-US"/>
              <a:t>After</a:t>
            </a:r>
          </a:p>
        </p:txBody>
      </p:sp>
      <p:pic>
        <p:nvPicPr>
          <p:cNvPr id="9" name="Picture 8" descr="Screenshot of the Dyslexia Indicator Code from the 2024-2025 Texas Education Data Standards.  This is labeled as &quot;After&quot;.">
            <a:extLst>
              <a:ext uri="{FF2B5EF4-FFF2-40B4-BE49-F238E27FC236}">
                <a16:creationId xmlns:a16="http://schemas.microsoft.com/office/drawing/2014/main" id="{F5495CFD-A14C-9A7A-DA9C-A0A84D8EF333}"/>
              </a:ext>
            </a:extLst>
          </p:cNvPr>
          <p:cNvPicPr>
            <a:picLocks noChangeAspect="1"/>
          </p:cNvPicPr>
          <p:nvPr/>
        </p:nvPicPr>
        <p:blipFill>
          <a:blip r:embed="rId3"/>
          <a:stretch>
            <a:fillRect/>
          </a:stretch>
        </p:blipFill>
        <p:spPr>
          <a:xfrm>
            <a:off x="3672629" y="4145145"/>
            <a:ext cx="4846740" cy="1371719"/>
          </a:xfrm>
          <a:prstGeom prst="rect">
            <a:avLst/>
          </a:prstGeom>
        </p:spPr>
      </p:pic>
    </p:spTree>
    <p:extLst>
      <p:ext uri="{BB962C8B-B14F-4D97-AF65-F5344CB8AC3E}">
        <p14:creationId xmlns:p14="http://schemas.microsoft.com/office/powerpoint/2010/main" val="1706138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New Data Elements &amp; Descriptors will use new format</a:t>
            </a:r>
          </a:p>
          <a:p>
            <a:pPr lvl="2">
              <a:buClr>
                <a:srgbClr val="F16038"/>
              </a:buClr>
            </a:pPr>
            <a:r>
              <a:rPr lang="en-US">
                <a:solidFill>
                  <a:srgbClr val="595959"/>
                </a:solidFill>
              </a:rPr>
              <a:t>Ex: New </a:t>
            </a:r>
            <a:r>
              <a:rPr lang="en-US" err="1">
                <a:solidFill>
                  <a:srgbClr val="595959"/>
                </a:solidFill>
              </a:rPr>
              <a:t>StudentCharacteristic</a:t>
            </a:r>
            <a:r>
              <a:rPr lang="en-US">
                <a:solidFill>
                  <a:srgbClr val="595959"/>
                </a:solidFill>
              </a:rPr>
              <a:t> – 22 (R-PEP Participation)</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E509761A-D369-74E6-0B0E-15DB65244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1181" y="2880358"/>
            <a:ext cx="5029636" cy="1486029"/>
          </a:xfrm>
          <a:prstGeom prst="rect">
            <a:avLst/>
          </a:prstGeom>
        </p:spPr>
      </p:pic>
    </p:spTree>
    <p:extLst>
      <p:ext uri="{BB962C8B-B14F-4D97-AF65-F5344CB8AC3E}">
        <p14:creationId xmlns:p14="http://schemas.microsoft.com/office/powerpoint/2010/main" val="1767502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Length Changes:</a:t>
            </a:r>
          </a:p>
          <a:p>
            <a:pPr lvl="1">
              <a:buClr>
                <a:srgbClr val="F16038"/>
              </a:buClr>
            </a:pPr>
            <a:r>
              <a:rPr lang="en-US" err="1">
                <a:solidFill>
                  <a:srgbClr val="595959"/>
                </a:solidFill>
              </a:rPr>
              <a:t>CalendarCode</a:t>
            </a:r>
            <a:endParaRPr lang="en-US">
              <a:solidFill>
                <a:srgbClr val="595959"/>
              </a:solidFill>
            </a:endParaRPr>
          </a:p>
          <a:p>
            <a:pPr lvl="2">
              <a:buClr>
                <a:srgbClr val="F16038"/>
              </a:buClr>
            </a:pPr>
            <a:r>
              <a:rPr lang="en-US">
                <a:solidFill>
                  <a:srgbClr val="595959"/>
                </a:solidFill>
              </a:rPr>
              <a:t>Length changing from 2 to 60 characters.</a:t>
            </a:r>
          </a:p>
          <a:p>
            <a:pPr lvl="1">
              <a:buClr>
                <a:srgbClr val="F16038"/>
              </a:buClr>
            </a:pPr>
            <a:r>
              <a:rPr lang="en-US" err="1">
                <a:solidFill>
                  <a:srgbClr val="595959"/>
                </a:solidFill>
              </a:rPr>
              <a:t>SectionIdentifier</a:t>
            </a:r>
            <a:endParaRPr lang="en-US">
              <a:solidFill>
                <a:srgbClr val="595959"/>
              </a:solidFill>
            </a:endParaRPr>
          </a:p>
          <a:p>
            <a:pPr lvl="2">
              <a:buClr>
                <a:srgbClr val="F16038"/>
              </a:buClr>
            </a:pPr>
            <a:r>
              <a:rPr lang="en-US">
                <a:solidFill>
                  <a:srgbClr val="595959"/>
                </a:solidFill>
              </a:rPr>
              <a:t>Length changing from 14 to 255 characters.</a:t>
            </a:r>
          </a:p>
          <a:p>
            <a:pPr lvl="1">
              <a:buClr>
                <a:srgbClr val="F16038"/>
              </a:buClr>
            </a:pPr>
            <a:r>
              <a:rPr lang="en-US" err="1">
                <a:solidFill>
                  <a:srgbClr val="595959"/>
                </a:solidFill>
              </a:rPr>
              <a:t>IncidentIdentifier</a:t>
            </a:r>
            <a:endParaRPr lang="en-US">
              <a:solidFill>
                <a:srgbClr val="595959"/>
              </a:solidFill>
            </a:endParaRPr>
          </a:p>
          <a:p>
            <a:pPr lvl="2">
              <a:buClr>
                <a:srgbClr val="F16038"/>
              </a:buClr>
            </a:pPr>
            <a:r>
              <a:rPr lang="en-US">
                <a:solidFill>
                  <a:srgbClr val="595959"/>
                </a:solidFill>
              </a:rPr>
              <a:t>Length changing from 6 to 20 characters.</a:t>
            </a: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12375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2" name="Content Placeholder 1">
            <a:extLst>
              <a:ext uri="{FF2B5EF4-FFF2-40B4-BE49-F238E27FC236}">
                <a16:creationId xmlns:a16="http://schemas.microsoft.com/office/drawing/2014/main" id="{0C7F7BFA-4F2D-2BE3-318F-0676D7D642F1}"/>
              </a:ext>
            </a:extLst>
          </p:cNvPr>
          <p:cNvSpPr>
            <a:spLocks noGrp="1"/>
          </p:cNvSpPr>
          <p:nvPr>
            <p:ph idx="1"/>
          </p:nvPr>
        </p:nvSpPr>
        <p:spPr>
          <a:xfrm>
            <a:off x="712380" y="2095500"/>
            <a:ext cx="5383620" cy="3541261"/>
          </a:xfrm>
        </p:spPr>
        <p:txBody>
          <a:bodyPr/>
          <a:lstStyle/>
          <a:p>
            <a:pPr lvl="2">
              <a:buClr>
                <a:srgbClr val="F16038"/>
              </a:buClr>
            </a:pPr>
            <a:r>
              <a:rPr lang="en-US" err="1">
                <a:solidFill>
                  <a:schemeClr val="bg2">
                    <a:lumMod val="50000"/>
                  </a:schemeClr>
                </a:solidFill>
              </a:rPr>
              <a:t>ChildCountFunding</a:t>
            </a:r>
            <a:endParaRPr lang="en-US">
              <a:solidFill>
                <a:schemeClr val="bg2">
                  <a:lumMod val="50000"/>
                </a:schemeClr>
              </a:solidFill>
            </a:endParaRPr>
          </a:p>
          <a:p>
            <a:pPr lvl="2">
              <a:buClr>
                <a:srgbClr val="F16038"/>
              </a:buClr>
            </a:pPr>
            <a:r>
              <a:rPr lang="en-US">
                <a:solidFill>
                  <a:schemeClr val="bg2">
                    <a:lumMod val="50000"/>
                  </a:schemeClr>
                </a:solidFill>
              </a:rPr>
              <a:t>Disability</a:t>
            </a:r>
          </a:p>
          <a:p>
            <a:pPr lvl="2">
              <a:buClr>
                <a:srgbClr val="F16038"/>
              </a:buClr>
            </a:pPr>
            <a:r>
              <a:rPr lang="en-US" err="1">
                <a:solidFill>
                  <a:schemeClr val="bg2">
                    <a:lumMod val="50000"/>
                  </a:schemeClr>
                </a:solidFill>
              </a:rPr>
              <a:t>EmergentBilingualIndicator</a:t>
            </a:r>
            <a:endParaRPr lang="en-US">
              <a:solidFill>
                <a:schemeClr val="bg2">
                  <a:lumMod val="50000"/>
                </a:schemeClr>
              </a:solidFill>
            </a:endParaRPr>
          </a:p>
          <a:p>
            <a:pPr lvl="2">
              <a:buClr>
                <a:srgbClr val="F16038"/>
              </a:buClr>
            </a:pPr>
            <a:r>
              <a:rPr lang="en-US" err="1">
                <a:solidFill>
                  <a:schemeClr val="bg2">
                    <a:lumMod val="50000"/>
                  </a:schemeClr>
                </a:solidFill>
              </a:rPr>
              <a:t>FosterCareType</a:t>
            </a:r>
            <a:endParaRPr lang="en-US">
              <a:solidFill>
                <a:schemeClr val="bg2">
                  <a:lumMod val="50000"/>
                </a:schemeClr>
              </a:solidFill>
            </a:endParaRPr>
          </a:p>
          <a:p>
            <a:pPr lvl="2">
              <a:buClr>
                <a:srgbClr val="F16038"/>
              </a:buClr>
            </a:pPr>
            <a:r>
              <a:rPr lang="en-US" err="1">
                <a:solidFill>
                  <a:schemeClr val="bg2">
                    <a:lumMod val="50000"/>
                  </a:schemeClr>
                </a:solidFill>
              </a:rPr>
              <a:t>HomelessStatus</a:t>
            </a:r>
            <a:endParaRPr lang="en-US">
              <a:solidFill>
                <a:schemeClr val="bg2">
                  <a:lumMod val="50000"/>
                </a:schemeClr>
              </a:solidFill>
            </a:endParaRPr>
          </a:p>
          <a:p>
            <a:pPr lvl="2">
              <a:buClr>
                <a:srgbClr val="F16038"/>
              </a:buClr>
            </a:pPr>
            <a:r>
              <a:rPr lang="en-US" err="1">
                <a:solidFill>
                  <a:schemeClr val="bg2">
                    <a:lumMod val="50000"/>
                  </a:schemeClr>
                </a:solidFill>
              </a:rPr>
              <a:t>MilitaryConnectedStudent</a:t>
            </a:r>
            <a:endParaRPr lang="en-US">
              <a:solidFill>
                <a:schemeClr val="bg2">
                  <a:lumMod val="50000"/>
                </a:schemeClr>
              </a:solidFill>
            </a:endParaRPr>
          </a:p>
          <a:p>
            <a:endParaRPr lang="en-US"/>
          </a:p>
        </p:txBody>
      </p:sp>
      <p:sp>
        <p:nvSpPr>
          <p:cNvPr id="5" name="Content Placeholder 4">
            <a:extLst>
              <a:ext uri="{FF2B5EF4-FFF2-40B4-BE49-F238E27FC236}">
                <a16:creationId xmlns:a16="http://schemas.microsoft.com/office/drawing/2014/main" id="{6602B604-7294-0270-AFB6-635C0F81FD64}"/>
              </a:ext>
            </a:extLst>
          </p:cNvPr>
          <p:cNvSpPr>
            <a:spLocks noGrp="1"/>
          </p:cNvSpPr>
          <p:nvPr>
            <p:ph idx="13"/>
          </p:nvPr>
        </p:nvSpPr>
        <p:spPr>
          <a:xfrm>
            <a:off x="6450417" y="2026920"/>
            <a:ext cx="5383620" cy="3674779"/>
          </a:xfrm>
        </p:spPr>
        <p:txBody>
          <a:bodyPr/>
          <a:lstStyle/>
          <a:p>
            <a:pPr lvl="2">
              <a:buClr>
                <a:srgbClr val="F16038"/>
              </a:buClr>
            </a:pPr>
            <a:r>
              <a:rPr lang="en-US" err="1">
                <a:solidFill>
                  <a:schemeClr val="bg2">
                    <a:lumMod val="50000"/>
                  </a:schemeClr>
                </a:solidFill>
              </a:rPr>
              <a:t>PKProgramType</a:t>
            </a:r>
            <a:endParaRPr lang="en-US">
              <a:solidFill>
                <a:schemeClr val="bg2">
                  <a:lumMod val="50000"/>
                </a:schemeClr>
              </a:solidFill>
            </a:endParaRPr>
          </a:p>
          <a:p>
            <a:pPr lvl="2">
              <a:buClr>
                <a:srgbClr val="F16038"/>
              </a:buClr>
            </a:pPr>
            <a:r>
              <a:rPr lang="en-US" err="1">
                <a:solidFill>
                  <a:schemeClr val="bg2">
                    <a:lumMod val="50000"/>
                  </a:schemeClr>
                </a:solidFill>
              </a:rPr>
              <a:t>TitleIPartAParticipant</a:t>
            </a:r>
            <a:endParaRPr lang="en-US">
              <a:solidFill>
                <a:schemeClr val="bg2">
                  <a:lumMod val="50000"/>
                </a:schemeClr>
              </a:solidFill>
            </a:endParaRPr>
          </a:p>
          <a:p>
            <a:pPr lvl="2">
              <a:buClr>
                <a:srgbClr val="F16038"/>
              </a:buClr>
            </a:pPr>
            <a:r>
              <a:rPr lang="en-US" err="1">
                <a:solidFill>
                  <a:schemeClr val="bg2">
                    <a:lumMod val="50000"/>
                  </a:schemeClr>
                </a:solidFill>
              </a:rPr>
              <a:t>UnschooledAsyleeRefugee</a:t>
            </a:r>
            <a:endParaRPr lang="en-US">
              <a:solidFill>
                <a:schemeClr val="bg2">
                  <a:lumMod val="50000"/>
                </a:schemeClr>
              </a:solidFill>
            </a:endParaRPr>
          </a:p>
          <a:p>
            <a:pPr lvl="2">
              <a:buClr>
                <a:srgbClr val="F16038"/>
              </a:buClr>
            </a:pPr>
            <a:r>
              <a:rPr lang="en-US" err="1">
                <a:solidFill>
                  <a:schemeClr val="bg2">
                    <a:lumMod val="50000"/>
                  </a:schemeClr>
                </a:solidFill>
              </a:rPr>
              <a:t>StudentAttribution</a:t>
            </a:r>
            <a:endParaRPr lang="en-US">
              <a:solidFill>
                <a:schemeClr val="bg2">
                  <a:lumMod val="50000"/>
                </a:schemeClr>
              </a:solidFill>
            </a:endParaRPr>
          </a:p>
          <a:p>
            <a:pPr lvl="2">
              <a:buClr>
                <a:srgbClr val="F16038"/>
              </a:buClr>
            </a:pPr>
            <a:r>
              <a:rPr lang="en-US" err="1">
                <a:solidFill>
                  <a:schemeClr val="bg2">
                    <a:lumMod val="50000"/>
                  </a:schemeClr>
                </a:solidFill>
              </a:rPr>
              <a:t>RegionalDaySchoolProgramForDeaf</a:t>
            </a:r>
            <a:endParaRPr lang="en-US">
              <a:solidFill>
                <a:schemeClr val="bg2">
                  <a:lumMod val="50000"/>
                </a:schemeClr>
              </a:solidFill>
            </a:endParaRPr>
          </a:p>
          <a:p>
            <a:pPr lvl="2">
              <a:buClr>
                <a:srgbClr val="F16038"/>
              </a:buClr>
            </a:pPr>
            <a:r>
              <a:rPr lang="en-US" err="1">
                <a:solidFill>
                  <a:schemeClr val="bg2">
                    <a:lumMod val="50000"/>
                  </a:schemeClr>
                </a:solidFill>
              </a:rPr>
              <a:t>PPCDServiceLocation</a:t>
            </a:r>
            <a:endParaRPr lang="en-US">
              <a:solidFill>
                <a:schemeClr val="bg2">
                  <a:lumMod val="50000"/>
                </a:schemeClr>
              </a:solidFill>
            </a:endParaRPr>
          </a:p>
          <a:p>
            <a:pPr lvl="2">
              <a:buClr>
                <a:srgbClr val="F16038"/>
              </a:buClr>
            </a:pPr>
            <a:r>
              <a:rPr lang="en-US" err="1">
                <a:solidFill>
                  <a:schemeClr val="bg2">
                    <a:lumMod val="50000"/>
                  </a:schemeClr>
                </a:solidFill>
              </a:rPr>
              <a:t>CTEProgramService</a:t>
            </a:r>
            <a:endParaRPr lang="en-US">
              <a:solidFill>
                <a:schemeClr val="bg2">
                  <a:lumMod val="50000"/>
                </a:schemeClr>
              </a:solidFill>
            </a:endParaRPr>
          </a:p>
          <a:p>
            <a:endParaRPr lang="en-US"/>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961864"/>
            <a:ext cx="11275829" cy="48864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Changes:</a:t>
            </a:r>
          </a:p>
          <a:p>
            <a:pPr lvl="1">
              <a:buClr>
                <a:srgbClr val="F16038"/>
              </a:buClr>
            </a:pPr>
            <a:r>
              <a:rPr lang="en-US">
                <a:solidFill>
                  <a:srgbClr val="595959"/>
                </a:solidFill>
              </a:rPr>
              <a:t>‘0’ values being removed from descriptor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572328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2269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graphicFrame>
        <p:nvGraphicFramePr>
          <p:cNvPr id="9" name="Table 9">
            <a:extLst>
              <a:ext uri="{FF2B5EF4-FFF2-40B4-BE49-F238E27FC236}">
                <a16:creationId xmlns:a16="http://schemas.microsoft.com/office/drawing/2014/main" id="{38BF7322-5AA9-8177-2ED0-D8F951052A19}"/>
              </a:ext>
            </a:extLst>
          </p:cNvPr>
          <p:cNvGraphicFramePr>
            <a:graphicFrameLocks noGrp="1"/>
          </p:cNvGraphicFramePr>
          <p:nvPr>
            <p:extLst>
              <p:ext uri="{D42A27DB-BD31-4B8C-83A1-F6EECF244321}">
                <p14:modId xmlns:p14="http://schemas.microsoft.com/office/powerpoint/2010/main" val="3271449191"/>
              </p:ext>
            </p:extLst>
          </p:nvPr>
        </p:nvGraphicFramePr>
        <p:xfrm>
          <a:off x="1270534" y="784083"/>
          <a:ext cx="9018871" cy="5222969"/>
        </p:xfrm>
        <a:graphic>
          <a:graphicData uri="http://schemas.openxmlformats.org/drawingml/2006/table">
            <a:tbl>
              <a:tblPr firstRow="1" bandRow="1">
                <a:tableStyleId>{5C22544A-7EE6-4342-B048-85BDC9FD1C3A}</a:tableStyleId>
              </a:tblPr>
              <a:tblGrid>
                <a:gridCol w="2218954">
                  <a:extLst>
                    <a:ext uri="{9D8B030D-6E8A-4147-A177-3AD203B41FA5}">
                      <a16:colId xmlns:a16="http://schemas.microsoft.com/office/drawing/2014/main" val="4164300634"/>
                    </a:ext>
                  </a:extLst>
                </a:gridCol>
                <a:gridCol w="3793627">
                  <a:extLst>
                    <a:ext uri="{9D8B030D-6E8A-4147-A177-3AD203B41FA5}">
                      <a16:colId xmlns:a16="http://schemas.microsoft.com/office/drawing/2014/main" val="309057972"/>
                    </a:ext>
                  </a:extLst>
                </a:gridCol>
                <a:gridCol w="3006290">
                  <a:extLst>
                    <a:ext uri="{9D8B030D-6E8A-4147-A177-3AD203B41FA5}">
                      <a16:colId xmlns:a16="http://schemas.microsoft.com/office/drawing/2014/main" val="728772616"/>
                    </a:ext>
                  </a:extLst>
                </a:gridCol>
              </a:tblGrid>
              <a:tr h="326948">
                <a:tc>
                  <a:txBody>
                    <a:bodyPr/>
                    <a:lstStyle/>
                    <a:p>
                      <a:r>
                        <a:rPr lang="en-US" sz="1600"/>
                        <a:t>Data Element ID</a:t>
                      </a:r>
                    </a:p>
                  </a:txBody>
                  <a:tcPr/>
                </a:tc>
                <a:tc>
                  <a:txBody>
                    <a:bodyPr/>
                    <a:lstStyle/>
                    <a:p>
                      <a:r>
                        <a:rPr lang="en-US" sz="1600"/>
                        <a:t>XML Data Element Name</a:t>
                      </a:r>
                    </a:p>
                  </a:txBody>
                  <a:tcPr/>
                </a:tc>
                <a:tc>
                  <a:txBody>
                    <a:bodyPr/>
                    <a:lstStyle/>
                    <a:p>
                      <a:r>
                        <a:rPr lang="en-US" sz="1600"/>
                        <a:t>Upgrade Data Element Name</a:t>
                      </a:r>
                    </a:p>
                  </a:txBody>
                  <a:tcPr/>
                </a:tc>
                <a:extLst>
                  <a:ext uri="{0D108BD9-81ED-4DB2-BD59-A6C34878D82A}">
                    <a16:rowId xmlns:a16="http://schemas.microsoft.com/office/drawing/2014/main" val="704927137"/>
                  </a:ext>
                </a:extLst>
              </a:tr>
              <a:tr h="297225">
                <a:tc>
                  <a:txBody>
                    <a:bodyPr/>
                    <a:lstStyle/>
                    <a:p>
                      <a:r>
                        <a:rPr lang="en-US" sz="1400"/>
                        <a:t>E1006</a:t>
                      </a:r>
                    </a:p>
                  </a:txBody>
                  <a:tcPr/>
                </a:tc>
                <a:tc>
                  <a:txBody>
                    <a:bodyPr/>
                    <a:lstStyle/>
                    <a:p>
                      <a:r>
                        <a:rPr lang="en-US" sz="1400"/>
                        <a:t>DISCIPLINARY-ACTION-REASON-CODE </a:t>
                      </a:r>
                    </a:p>
                  </a:txBody>
                  <a:tcPr/>
                </a:tc>
                <a:tc>
                  <a:txBody>
                    <a:bodyPr/>
                    <a:lstStyle/>
                    <a:p>
                      <a:r>
                        <a:rPr lang="en-US" sz="1400" kern="1200">
                          <a:solidFill>
                            <a:schemeClr val="dk1"/>
                          </a:solidFill>
                          <a:effectLst/>
                          <a:latin typeface="+mn-lt"/>
                          <a:ea typeface="+mn-ea"/>
                          <a:cs typeface="+mn-cs"/>
                        </a:rPr>
                        <a:t>Behavior</a:t>
                      </a:r>
                      <a:endParaRPr lang="en-US" sz="1400"/>
                    </a:p>
                  </a:txBody>
                  <a:tcPr/>
                </a:tc>
                <a:extLst>
                  <a:ext uri="{0D108BD9-81ED-4DB2-BD59-A6C34878D82A}">
                    <a16:rowId xmlns:a16="http://schemas.microsoft.com/office/drawing/2014/main" val="2561171675"/>
                  </a:ext>
                </a:extLst>
              </a:tr>
              <a:tr h="297225">
                <a:tc>
                  <a:txBody>
                    <a:bodyPr/>
                    <a:lstStyle/>
                    <a:p>
                      <a:r>
                        <a:rPr lang="en-US" sz="1400"/>
                        <a:t>E0975</a:t>
                      </a:r>
                    </a:p>
                  </a:txBody>
                  <a:tcPr/>
                </a:tc>
                <a:tc>
                  <a:txBody>
                    <a:bodyPr/>
                    <a:lstStyle/>
                    <a:p>
                      <a:r>
                        <a:rPr lang="en-US" sz="1400" kern="1200">
                          <a:solidFill>
                            <a:schemeClr val="dk1"/>
                          </a:solidFill>
                          <a:effectLst/>
                          <a:latin typeface="+mn-lt"/>
                          <a:ea typeface="+mn-ea"/>
                          <a:cs typeface="+mn-cs"/>
                        </a:rPr>
                        <a:t>INSTRUCTIONAL-TRACK-INDICATOR-CODE </a:t>
                      </a:r>
                      <a:endParaRPr lang="en-US" sz="1400"/>
                    </a:p>
                  </a:txBody>
                  <a:tcPr/>
                </a:tc>
                <a:tc>
                  <a:txBody>
                    <a:bodyPr/>
                    <a:lstStyle/>
                    <a:p>
                      <a:r>
                        <a:rPr lang="en-US" sz="1400" kern="1200">
                          <a:solidFill>
                            <a:schemeClr val="dk1"/>
                          </a:solidFill>
                          <a:effectLst/>
                          <a:latin typeface="+mn-lt"/>
                          <a:ea typeface="+mn-ea"/>
                          <a:cs typeface="+mn-cs"/>
                        </a:rPr>
                        <a:t>CalendarCode</a:t>
                      </a:r>
                      <a:endParaRPr lang="en-US" sz="1400"/>
                    </a:p>
                  </a:txBody>
                  <a:tcPr/>
                </a:tc>
                <a:extLst>
                  <a:ext uri="{0D108BD9-81ED-4DB2-BD59-A6C34878D82A}">
                    <a16:rowId xmlns:a16="http://schemas.microsoft.com/office/drawing/2014/main" val="59778987"/>
                  </a:ext>
                </a:extLst>
              </a:tr>
              <a:tr h="297225">
                <a:tc>
                  <a:txBody>
                    <a:bodyPr/>
                    <a:lstStyle/>
                    <a:p>
                      <a:r>
                        <a:rPr lang="en-US" sz="1400"/>
                        <a:t>E1582</a:t>
                      </a:r>
                    </a:p>
                  </a:txBody>
                  <a:tcPr/>
                </a:tc>
                <a:tc>
                  <a:txBody>
                    <a:bodyPr/>
                    <a:lstStyle/>
                    <a:p>
                      <a:r>
                        <a:rPr lang="en-US" sz="1400" kern="1200">
                          <a:solidFill>
                            <a:schemeClr val="dk1"/>
                          </a:solidFill>
                          <a:effectLst/>
                          <a:latin typeface="+mn-lt"/>
                          <a:ea typeface="+mn-ea"/>
                          <a:cs typeface="+mn-cs"/>
                        </a:rPr>
                        <a:t>SCHOOL-DAY-EVENT-CODE </a:t>
                      </a:r>
                      <a:endParaRPr lang="en-US" sz="1400"/>
                    </a:p>
                  </a:txBody>
                  <a:tcPr/>
                </a:tc>
                <a:tc>
                  <a:txBody>
                    <a:bodyPr/>
                    <a:lstStyle/>
                    <a:p>
                      <a:r>
                        <a:rPr lang="en-US" sz="1400" err="1"/>
                        <a:t>CalendarEvent</a:t>
                      </a:r>
                      <a:endParaRPr lang="en-US" sz="1400"/>
                    </a:p>
                  </a:txBody>
                  <a:tcPr/>
                </a:tc>
                <a:extLst>
                  <a:ext uri="{0D108BD9-81ED-4DB2-BD59-A6C34878D82A}">
                    <a16:rowId xmlns:a16="http://schemas.microsoft.com/office/drawing/2014/main" val="1034733377"/>
                  </a:ext>
                </a:extLst>
              </a:tr>
              <a:tr h="297225">
                <a:tc>
                  <a:txBody>
                    <a:bodyPr/>
                    <a:lstStyle/>
                    <a:p>
                      <a:r>
                        <a:rPr lang="en-US" sz="1400"/>
                        <a:t>E1600</a:t>
                      </a:r>
                    </a:p>
                  </a:txBody>
                  <a:tcPr/>
                </a:tc>
                <a:tc>
                  <a:txBody>
                    <a:bodyPr/>
                    <a:lstStyle/>
                    <a:p>
                      <a:r>
                        <a:rPr lang="en-US" sz="1400" kern="1200">
                          <a:solidFill>
                            <a:schemeClr val="dk1"/>
                          </a:solidFill>
                          <a:effectLst/>
                          <a:latin typeface="+mn-lt"/>
                          <a:ea typeface="+mn-ea"/>
                          <a:cs typeface="+mn-cs"/>
                        </a:rPr>
                        <a:t>INSTRUCTIONAL-PROGRAM-TYPE</a:t>
                      </a:r>
                      <a:endParaRPr lang="en-US" sz="1400"/>
                    </a:p>
                  </a:txBody>
                  <a:tcPr/>
                </a:tc>
                <a:tc>
                  <a:txBody>
                    <a:bodyPr/>
                    <a:lstStyle/>
                    <a:p>
                      <a:r>
                        <a:rPr lang="en-US" sz="1400" err="1"/>
                        <a:t>CalendarType</a:t>
                      </a:r>
                      <a:endParaRPr lang="en-US" sz="1400"/>
                    </a:p>
                  </a:txBody>
                  <a:tcPr/>
                </a:tc>
                <a:extLst>
                  <a:ext uri="{0D108BD9-81ED-4DB2-BD59-A6C34878D82A}">
                    <a16:rowId xmlns:a16="http://schemas.microsoft.com/office/drawing/2014/main" val="2455322969"/>
                  </a:ext>
                </a:extLst>
              </a:tr>
              <a:tr h="297225">
                <a:tc>
                  <a:txBody>
                    <a:bodyPr/>
                    <a:lstStyle/>
                    <a:p>
                      <a:r>
                        <a:rPr lang="en-US" sz="1400"/>
                        <a:t>E0949</a:t>
                      </a:r>
                    </a:p>
                  </a:txBody>
                  <a:tcPr/>
                </a:tc>
                <a:tc>
                  <a:txBody>
                    <a:bodyPr/>
                    <a:lstStyle/>
                    <a:p>
                      <a:r>
                        <a:rPr lang="en-US" sz="1400" kern="1200">
                          <a:solidFill>
                            <a:schemeClr val="dk1"/>
                          </a:solidFill>
                          <a:effectLst/>
                          <a:latin typeface="+mn-lt"/>
                          <a:ea typeface="+mn-ea"/>
                          <a:cs typeface="+mn-cs"/>
                        </a:rPr>
                        <a:t>PASS/FAIL-CREDIT-INDICATOR-CODE </a:t>
                      </a:r>
                      <a:endParaRPr lang="en-US" sz="1400"/>
                    </a:p>
                  </a:txBody>
                  <a:tcPr/>
                </a:tc>
                <a:tc>
                  <a:txBody>
                    <a:bodyPr/>
                    <a:lstStyle/>
                    <a:p>
                      <a:r>
                        <a:rPr lang="en-US" sz="1400" err="1"/>
                        <a:t>CourseAttemptResult</a:t>
                      </a:r>
                      <a:endParaRPr lang="en-US" sz="1400"/>
                    </a:p>
                  </a:txBody>
                  <a:tcPr/>
                </a:tc>
                <a:extLst>
                  <a:ext uri="{0D108BD9-81ED-4DB2-BD59-A6C34878D82A}">
                    <a16:rowId xmlns:a16="http://schemas.microsoft.com/office/drawing/2014/main" val="3003328962"/>
                  </a:ext>
                </a:extLst>
              </a:tr>
              <a:tr h="297225">
                <a:tc>
                  <a:txBody>
                    <a:bodyPr/>
                    <a:lstStyle/>
                    <a:p>
                      <a:r>
                        <a:rPr lang="en-US" sz="1400"/>
                        <a:t>E3012 (was E1039)</a:t>
                      </a:r>
                    </a:p>
                  </a:txBody>
                  <a:tcPr/>
                </a:tc>
                <a:tc>
                  <a:txBody>
                    <a:bodyPr/>
                    <a:lstStyle/>
                    <a:p>
                      <a:r>
                        <a:rPr lang="en-US" sz="1400" kern="1200">
                          <a:solidFill>
                            <a:schemeClr val="dk1"/>
                          </a:solidFill>
                          <a:effectLst/>
                          <a:latin typeface="+mn-lt"/>
                          <a:ea typeface="+mn-ea"/>
                          <a:cs typeface="+mn-cs"/>
                        </a:rPr>
                        <a:t>OUT-OF-WORKFORCE-INDIVIDUAL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1460082926"/>
                  </a:ext>
                </a:extLst>
              </a:tr>
              <a:tr h="297225">
                <a:tc>
                  <a:txBody>
                    <a:bodyPr/>
                    <a:lstStyle/>
                    <a:p>
                      <a:r>
                        <a:rPr lang="en-US" sz="1400"/>
                        <a:t>E3012 (was E0917)</a:t>
                      </a:r>
                    </a:p>
                  </a:txBody>
                  <a:tcPr/>
                </a:tc>
                <a:tc>
                  <a:txBody>
                    <a:bodyPr/>
                    <a:lstStyle/>
                    <a:p>
                      <a:r>
                        <a:rPr lang="en-US" sz="1400" kern="1200">
                          <a:solidFill>
                            <a:schemeClr val="dk1"/>
                          </a:solidFill>
                          <a:effectLst/>
                          <a:latin typeface="+mn-lt"/>
                          <a:ea typeface="+mn-ea"/>
                          <a:cs typeface="+mn-cs"/>
                        </a:rPr>
                        <a:t>TRANSPORTATION-CTE-SUPPORT-SERVICE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418838858"/>
                  </a:ext>
                </a:extLst>
              </a:tr>
              <a:tr h="297225">
                <a:tc>
                  <a:txBody>
                    <a:bodyPr/>
                    <a:lstStyle/>
                    <a:p>
                      <a:r>
                        <a:rPr lang="en-US" sz="1400"/>
                        <a:t>E3012 (was E0829)</a:t>
                      </a:r>
                    </a:p>
                  </a:txBody>
                  <a:tcPr/>
                </a:tc>
                <a:tc>
                  <a:txBody>
                    <a:bodyPr/>
                    <a:lstStyle/>
                    <a:p>
                      <a:r>
                        <a:rPr lang="en-US" sz="1400" kern="1200">
                          <a:solidFill>
                            <a:schemeClr val="dk1"/>
                          </a:solidFill>
                          <a:effectLst/>
                          <a:latin typeface="+mn-lt"/>
                          <a:ea typeface="+mn-ea"/>
                          <a:cs typeface="+mn-cs"/>
                        </a:rPr>
                        <a:t>SGL-PARENT-SGL-PREG-WOMAN-CODE</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2019718327"/>
                  </a:ext>
                </a:extLst>
              </a:tr>
              <a:tr h="297225">
                <a:tc>
                  <a:txBody>
                    <a:bodyPr/>
                    <a:lstStyle/>
                    <a:p>
                      <a:r>
                        <a:rPr lang="en-US" sz="1400"/>
                        <a:t>E1168</a:t>
                      </a:r>
                    </a:p>
                  </a:txBody>
                  <a:tcPr/>
                </a:tc>
                <a:tc>
                  <a:txBody>
                    <a:bodyPr/>
                    <a:lstStyle/>
                    <a:p>
                      <a:r>
                        <a:rPr lang="en-US" sz="1400" kern="1200">
                          <a:solidFill>
                            <a:schemeClr val="dk1"/>
                          </a:solidFill>
                          <a:effectLst/>
                          <a:latin typeface="+mn-lt"/>
                          <a:ea typeface="+mn-ea"/>
                          <a:cs typeface="+mn-cs"/>
                        </a:rPr>
                        <a:t>CALENDAR-DATE </a:t>
                      </a:r>
                      <a:endParaRPr lang="en-US" sz="1400"/>
                    </a:p>
                  </a:txBody>
                  <a:tcPr/>
                </a:tc>
                <a:tc>
                  <a:txBody>
                    <a:bodyPr/>
                    <a:lstStyle/>
                    <a:p>
                      <a:r>
                        <a:rPr lang="en-US" sz="1400"/>
                        <a:t>Date</a:t>
                      </a:r>
                    </a:p>
                  </a:txBody>
                  <a:tcPr/>
                </a:tc>
                <a:extLst>
                  <a:ext uri="{0D108BD9-81ED-4DB2-BD59-A6C34878D82A}">
                    <a16:rowId xmlns:a16="http://schemas.microsoft.com/office/drawing/2014/main" val="533532965"/>
                  </a:ext>
                </a:extLst>
              </a:tr>
              <a:tr h="297225">
                <a:tc>
                  <a:txBody>
                    <a:bodyPr/>
                    <a:lstStyle/>
                    <a:p>
                      <a:r>
                        <a:rPr lang="en-US" sz="1400"/>
                        <a:t>E3015 (was E0041)</a:t>
                      </a:r>
                    </a:p>
                  </a:txBody>
                  <a:tcPr/>
                </a:tc>
                <a:tc>
                  <a:txBody>
                    <a:bodyPr/>
                    <a:lstStyle/>
                    <a:p>
                      <a:r>
                        <a:rPr lang="en-US" sz="1400" kern="1200">
                          <a:solidFill>
                            <a:schemeClr val="dk1"/>
                          </a:solidFill>
                          <a:effectLst/>
                          <a:latin typeface="+mn-lt"/>
                          <a:ea typeface="+mn-ea"/>
                          <a:cs typeface="+mn-cs"/>
                        </a:rPr>
                        <a:t>PRIMARY-DISABILITY-CODE </a:t>
                      </a:r>
                      <a:endParaRPr lang="en-US" sz="1400"/>
                    </a:p>
                  </a:txBody>
                  <a:tcPr/>
                </a:tc>
                <a:tc>
                  <a:txBody>
                    <a:bodyPr/>
                    <a:lstStyle/>
                    <a:p>
                      <a:r>
                        <a:rPr lang="en-US" sz="1400"/>
                        <a:t>Disability</a:t>
                      </a:r>
                    </a:p>
                  </a:txBody>
                  <a:tcPr/>
                </a:tc>
                <a:extLst>
                  <a:ext uri="{0D108BD9-81ED-4DB2-BD59-A6C34878D82A}">
                    <a16:rowId xmlns:a16="http://schemas.microsoft.com/office/drawing/2014/main" val="753954640"/>
                  </a:ext>
                </a:extLst>
              </a:tr>
              <a:tr h="297225">
                <a:tc>
                  <a:txBody>
                    <a:bodyPr/>
                    <a:lstStyle/>
                    <a:p>
                      <a:r>
                        <a:rPr lang="en-US" sz="1400"/>
                        <a:t>E1016</a:t>
                      </a:r>
                    </a:p>
                  </a:txBody>
                  <a:tcPr/>
                </a:tc>
                <a:tc>
                  <a:txBody>
                    <a:bodyPr/>
                    <a:lstStyle/>
                    <a:p>
                      <a:r>
                        <a:rPr lang="en-US" sz="1400" kern="1200">
                          <a:solidFill>
                            <a:schemeClr val="dk1"/>
                          </a:solidFill>
                          <a:effectLst/>
                          <a:latin typeface="+mn-lt"/>
                          <a:ea typeface="+mn-ea"/>
                          <a:cs typeface="+mn-cs"/>
                        </a:rPr>
                        <a:t>DISCIPLINE-INCIDENT-NUMBER</a:t>
                      </a:r>
                      <a:endParaRPr lang="en-US" sz="1400"/>
                    </a:p>
                  </a:txBody>
                  <a:tcPr/>
                </a:tc>
                <a:tc>
                  <a:txBody>
                    <a:bodyPr/>
                    <a:lstStyle/>
                    <a:p>
                      <a:r>
                        <a:rPr lang="en-US" sz="1400" err="1"/>
                        <a:t>IncidentIdentifier</a:t>
                      </a:r>
                      <a:endParaRPr lang="en-US" sz="1400"/>
                    </a:p>
                  </a:txBody>
                  <a:tcPr/>
                </a:tc>
                <a:extLst>
                  <a:ext uri="{0D108BD9-81ED-4DB2-BD59-A6C34878D82A}">
                    <a16:rowId xmlns:a16="http://schemas.microsoft.com/office/drawing/2014/main" val="2649021816"/>
                  </a:ext>
                </a:extLst>
              </a:tr>
              <a:tr h="297225">
                <a:tc>
                  <a:txBody>
                    <a:bodyPr/>
                    <a:lstStyle/>
                    <a:p>
                      <a:r>
                        <a:rPr lang="en-US" sz="1400"/>
                        <a:t>E1083</a:t>
                      </a:r>
                    </a:p>
                  </a:txBody>
                  <a:tcPr/>
                </a:tc>
                <a:tc>
                  <a:txBody>
                    <a:bodyPr/>
                    <a:lstStyle/>
                    <a:p>
                      <a:r>
                        <a:rPr lang="en-US" sz="1400" kern="1200">
                          <a:solidFill>
                            <a:schemeClr val="dk1"/>
                          </a:solidFill>
                          <a:effectLst/>
                          <a:latin typeface="+mn-lt"/>
                          <a:ea typeface="+mn-ea"/>
                          <a:cs typeface="+mn-cs"/>
                        </a:rPr>
                        <a:t>BEHAVIOR-LOCATION-CODE </a:t>
                      </a:r>
                      <a:endParaRPr lang="en-US" sz="1400"/>
                    </a:p>
                  </a:txBody>
                  <a:tcPr/>
                </a:tc>
                <a:tc>
                  <a:txBody>
                    <a:bodyPr/>
                    <a:lstStyle/>
                    <a:p>
                      <a:r>
                        <a:rPr lang="en-US" sz="1400" err="1"/>
                        <a:t>IncidentLocation</a:t>
                      </a:r>
                      <a:endParaRPr lang="en-US" sz="1400"/>
                    </a:p>
                  </a:txBody>
                  <a:tcPr/>
                </a:tc>
                <a:extLst>
                  <a:ext uri="{0D108BD9-81ED-4DB2-BD59-A6C34878D82A}">
                    <a16:rowId xmlns:a16="http://schemas.microsoft.com/office/drawing/2014/main" val="129969455"/>
                  </a:ext>
                </a:extLst>
              </a:tr>
              <a:tr h="315689">
                <a:tc>
                  <a:txBody>
                    <a:bodyPr/>
                    <a:lstStyle/>
                    <a:p>
                      <a:r>
                        <a:rPr lang="en-US" sz="1400"/>
                        <a:t>E0173</a:t>
                      </a:r>
                    </a:p>
                  </a:txBody>
                  <a:tcPr/>
                </a:tc>
                <a:tc>
                  <a:txBody>
                    <a:bodyPr/>
                    <a:lstStyle/>
                    <a:p>
                      <a:r>
                        <a:rPr lang="en-US" sz="1400" kern="1200">
                          <a:solidFill>
                            <a:schemeClr val="dk1"/>
                          </a:solidFill>
                          <a:effectLst/>
                          <a:latin typeface="+mn-lt"/>
                          <a:ea typeface="+mn-ea"/>
                          <a:cs typeface="+mn-cs"/>
                        </a:rPr>
                        <a:t>INSTRUCTIONAL-SETTING-CODE </a:t>
                      </a:r>
                      <a:endParaRPr lang="en-US" sz="1400"/>
                    </a:p>
                  </a:txBody>
                  <a:tcPr/>
                </a:tc>
                <a:tc>
                  <a:txBody>
                    <a:bodyPr/>
                    <a:lstStyle/>
                    <a:p>
                      <a:r>
                        <a:rPr lang="en-US" sz="1400" err="1"/>
                        <a:t>InstructionalSetting</a:t>
                      </a:r>
                      <a:endParaRPr lang="en-US" sz="1400"/>
                    </a:p>
                  </a:txBody>
                  <a:tcPr/>
                </a:tc>
                <a:extLst>
                  <a:ext uri="{0D108BD9-81ED-4DB2-BD59-A6C34878D82A}">
                    <a16:rowId xmlns:a16="http://schemas.microsoft.com/office/drawing/2014/main" val="628860195"/>
                  </a:ext>
                </a:extLst>
              </a:tr>
              <a:tr h="297225">
                <a:tc>
                  <a:txBody>
                    <a:bodyPr/>
                    <a:lstStyle/>
                    <a:p>
                      <a:r>
                        <a:rPr lang="en-US" sz="1400"/>
                        <a:t>E1056</a:t>
                      </a:r>
                    </a:p>
                  </a:txBody>
                  <a:tcPr/>
                </a:tc>
                <a:tc>
                  <a:txBody>
                    <a:bodyPr/>
                    <a:lstStyle/>
                    <a:p>
                      <a:r>
                        <a:rPr lang="en-US" sz="1400" kern="1200">
                          <a:solidFill>
                            <a:schemeClr val="dk1"/>
                          </a:solidFill>
                          <a:effectLst/>
                          <a:latin typeface="+mn-lt"/>
                          <a:ea typeface="+mn-ea"/>
                          <a:cs typeface="+mn-cs"/>
                        </a:rPr>
                        <a:t>CLASS-ID-NUMBER </a:t>
                      </a:r>
                      <a:endParaRPr lang="en-US" sz="1400"/>
                    </a:p>
                  </a:txBody>
                  <a:tcPr/>
                </a:tc>
                <a:tc>
                  <a:txBody>
                    <a:bodyPr/>
                    <a:lstStyle/>
                    <a:p>
                      <a:r>
                        <a:rPr lang="en-US" sz="1400" err="1"/>
                        <a:t>SectionIdentifier</a:t>
                      </a:r>
                      <a:endParaRPr lang="en-US" sz="1400"/>
                    </a:p>
                  </a:txBody>
                  <a:tcPr/>
                </a:tc>
                <a:extLst>
                  <a:ext uri="{0D108BD9-81ED-4DB2-BD59-A6C34878D82A}">
                    <a16:rowId xmlns:a16="http://schemas.microsoft.com/office/drawing/2014/main" val="2086285361"/>
                  </a:ext>
                </a:extLst>
              </a:tr>
              <a:tr h="297225">
                <a:tc>
                  <a:txBody>
                    <a:bodyPr/>
                    <a:lstStyle/>
                    <a:p>
                      <a:r>
                        <a:rPr lang="en-US" sz="1400"/>
                        <a:t>E3010</a:t>
                      </a:r>
                    </a:p>
                  </a:txBody>
                  <a:tcPr/>
                </a:tc>
                <a:tc>
                  <a:txBody>
                    <a:bodyPr/>
                    <a:lstStyle/>
                    <a:p>
                      <a:r>
                        <a:rPr lang="en-US" sz="1400"/>
                        <a:t>N/A</a:t>
                      </a:r>
                    </a:p>
                  </a:txBody>
                  <a:tcPr/>
                </a:tc>
                <a:tc>
                  <a:txBody>
                    <a:bodyPr/>
                    <a:lstStyle/>
                    <a:p>
                      <a:r>
                        <a:rPr lang="en-US" sz="1400" err="1"/>
                        <a:t>BeginDate</a:t>
                      </a:r>
                      <a:endParaRPr lang="en-US" sz="1400"/>
                    </a:p>
                  </a:txBody>
                  <a:tcPr/>
                </a:tc>
                <a:extLst>
                  <a:ext uri="{0D108BD9-81ED-4DB2-BD59-A6C34878D82A}">
                    <a16:rowId xmlns:a16="http://schemas.microsoft.com/office/drawing/2014/main" val="540188783"/>
                  </a:ext>
                </a:extLst>
              </a:tr>
              <a:tr h="297225">
                <a:tc>
                  <a:txBody>
                    <a:bodyPr/>
                    <a:lstStyle/>
                    <a:p>
                      <a:r>
                        <a:rPr lang="en-US" sz="1400"/>
                        <a:t>E3020</a:t>
                      </a:r>
                    </a:p>
                  </a:txBody>
                  <a:tcPr/>
                </a:tc>
                <a:tc>
                  <a:txBody>
                    <a:bodyPr/>
                    <a:lstStyle/>
                    <a:p>
                      <a:r>
                        <a:rPr lang="en-US" sz="1400"/>
                        <a:t>N/A</a:t>
                      </a:r>
                    </a:p>
                  </a:txBody>
                  <a:tcPr/>
                </a:tc>
                <a:tc>
                  <a:txBody>
                    <a:bodyPr/>
                    <a:lstStyle/>
                    <a:p>
                      <a:r>
                        <a:rPr lang="en-US" sz="1400" err="1"/>
                        <a:t>EndDate</a:t>
                      </a:r>
                      <a:endParaRPr lang="en-US" sz="1400"/>
                    </a:p>
                  </a:txBody>
                  <a:tcPr/>
                </a:tc>
                <a:extLst>
                  <a:ext uri="{0D108BD9-81ED-4DB2-BD59-A6C34878D82A}">
                    <a16:rowId xmlns:a16="http://schemas.microsoft.com/office/drawing/2014/main" val="3447129682"/>
                  </a:ext>
                </a:extLst>
              </a:tr>
            </a:tbl>
          </a:graphicData>
        </a:graphic>
      </p:graphicFrame>
    </p:spTree>
    <p:extLst>
      <p:ext uri="{BB962C8B-B14F-4D97-AF65-F5344CB8AC3E}">
        <p14:creationId xmlns:p14="http://schemas.microsoft.com/office/powerpoint/2010/main" val="983751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All applicable reports will be updated for the following changes below:</a:t>
            </a:r>
          </a:p>
          <a:p>
            <a:pPr lvl="2">
              <a:buClr>
                <a:srgbClr val="F16038"/>
              </a:buClr>
            </a:pPr>
            <a:r>
              <a:rPr lang="en-US">
                <a:solidFill>
                  <a:srgbClr val="595959"/>
                </a:solidFill>
              </a:rPr>
              <a:t>Descriptor values of ‘0’ removed.</a:t>
            </a:r>
          </a:p>
          <a:p>
            <a:pPr lvl="2">
              <a:buClr>
                <a:srgbClr val="F16038"/>
              </a:buClr>
            </a:pPr>
            <a:r>
              <a:rPr lang="en-US" err="1">
                <a:solidFill>
                  <a:srgbClr val="595959"/>
                </a:solidFill>
              </a:rPr>
              <a:t>CalendarCode</a:t>
            </a:r>
            <a:endParaRPr lang="en-US">
              <a:solidFill>
                <a:srgbClr val="595959"/>
              </a:solidFill>
            </a:endParaRPr>
          </a:p>
          <a:p>
            <a:pPr lvl="3">
              <a:buClr>
                <a:srgbClr val="F16038"/>
              </a:buClr>
            </a:pPr>
            <a:r>
              <a:rPr lang="en-US">
                <a:solidFill>
                  <a:srgbClr val="595959"/>
                </a:solidFill>
              </a:rPr>
              <a:t>Length changing from 2 to 60 characters</a:t>
            </a:r>
          </a:p>
          <a:p>
            <a:pPr lvl="2">
              <a:buClr>
                <a:srgbClr val="F16038"/>
              </a:buClr>
            </a:pPr>
            <a:r>
              <a:rPr lang="en-US" err="1">
                <a:solidFill>
                  <a:srgbClr val="595959"/>
                </a:solidFill>
              </a:rPr>
              <a:t>SectionIdentifier</a:t>
            </a:r>
            <a:endParaRPr lang="en-US">
              <a:solidFill>
                <a:srgbClr val="595959"/>
              </a:solidFill>
            </a:endParaRPr>
          </a:p>
          <a:p>
            <a:pPr lvl="3">
              <a:buClr>
                <a:srgbClr val="F16038"/>
              </a:buClr>
            </a:pPr>
            <a:r>
              <a:rPr lang="en-US">
                <a:solidFill>
                  <a:srgbClr val="595959"/>
                </a:solidFill>
              </a:rPr>
              <a:t>Length changing from 14 to 255 characters</a:t>
            </a:r>
          </a:p>
          <a:p>
            <a:pPr lvl="2">
              <a:buClr>
                <a:srgbClr val="F16038"/>
              </a:buClr>
            </a:pPr>
            <a:r>
              <a:rPr lang="en-US" err="1">
                <a:solidFill>
                  <a:srgbClr val="595959"/>
                </a:solidFill>
              </a:rPr>
              <a:t>IncidentIdentifier</a:t>
            </a:r>
            <a:endParaRPr lang="en-US">
              <a:solidFill>
                <a:srgbClr val="595959"/>
              </a:solidFill>
            </a:endParaRPr>
          </a:p>
          <a:p>
            <a:pPr lvl="3">
              <a:buClr>
                <a:srgbClr val="F16038"/>
              </a:buClr>
            </a:pPr>
            <a:r>
              <a:rPr lang="en-US">
                <a:solidFill>
                  <a:srgbClr val="595959"/>
                </a:solidFill>
              </a:rPr>
              <a:t>Length changing from 6 to 20 characters.</a:t>
            </a:r>
          </a:p>
          <a:p>
            <a:pPr lvl="1">
              <a:buClr>
                <a:srgbClr val="F16038"/>
              </a:buClr>
            </a:pPr>
            <a:r>
              <a:rPr lang="en-US">
                <a:solidFill>
                  <a:srgbClr val="595959"/>
                </a:solidFill>
              </a:rPr>
              <a:t>TEA is currently analyzing other potential report impacts and will provide more information in the upcoming TSDS Summer Training.</a:t>
            </a:r>
          </a:p>
          <a:p>
            <a:pPr lvl="1">
              <a:buClr>
                <a:srgbClr val="F16038"/>
              </a:buClr>
            </a:pPr>
            <a:r>
              <a:rPr lang="en-US">
                <a:solidFill>
                  <a:srgbClr val="595959"/>
                </a:solidFill>
              </a:rPr>
              <a:t>TEA is actively working to update impacted reports by the start of the 2024-2025 school year.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597001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AdditionalDaysProgram</a:t>
            </a:r>
            <a:r>
              <a:rPr lang="en-US">
                <a:solidFill>
                  <a:srgbClr val="595959"/>
                </a:solidFill>
              </a:rPr>
              <a:t> must be ‘TRUE’ (Boolean)</a:t>
            </a:r>
            <a:r>
              <a:rPr lang="en-US">
                <a:solidFill>
                  <a:schemeClr val="bg2">
                    <a:lumMod val="50000"/>
                  </a:schemeClr>
                </a:solidFill>
              </a:rPr>
              <a:t>.</a:t>
            </a:r>
          </a:p>
          <a:p>
            <a:pPr lvl="2">
              <a:buClr>
                <a:srgbClr val="F16038"/>
              </a:buClr>
            </a:pPr>
            <a:r>
              <a:rPr lang="en-US">
                <a:solidFill>
                  <a:srgbClr val="595959"/>
                </a:solidFill>
              </a:rPr>
              <a:t>Boolean true or false versus a code of 1 or 0</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10200-0066 description&#10;">
            <a:extLst>
              <a:ext uri="{FF2B5EF4-FFF2-40B4-BE49-F238E27FC236}">
                <a16:creationId xmlns:a16="http://schemas.microsoft.com/office/drawing/2014/main" id="{FEAB6A08-1AFE-DE83-2835-2E0500FF584D}"/>
              </a:ext>
            </a:extLst>
          </p:cNvPr>
          <p:cNvPicPr>
            <a:picLocks noChangeAspect="1"/>
          </p:cNvPicPr>
          <p:nvPr/>
        </p:nvPicPr>
        <p:blipFill>
          <a:blip r:embed="rId2"/>
          <a:stretch>
            <a:fillRect/>
          </a:stretch>
        </p:blipFill>
        <p:spPr>
          <a:xfrm>
            <a:off x="928876" y="2261241"/>
            <a:ext cx="10488416" cy="2335518"/>
          </a:xfrm>
          <a:prstGeom prst="rect">
            <a:avLst/>
          </a:prstGeom>
        </p:spPr>
      </p:pic>
    </p:spTree>
    <p:extLst>
      <p:ext uri="{BB962C8B-B14F-4D97-AF65-F5344CB8AC3E}">
        <p14:creationId xmlns:p14="http://schemas.microsoft.com/office/powerpoint/2010/main" val="4063199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No longer using ‘0’ codes for HomelessStatus or </a:t>
            </a:r>
            <a:r>
              <a:rPr lang="en-US" err="1">
                <a:solidFill>
                  <a:srgbClr val="595959"/>
                </a:solidFill>
              </a:rPr>
              <a:t>UnaccompaniedYouth</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96 description&#10;">
            <a:extLst>
              <a:ext uri="{FF2B5EF4-FFF2-40B4-BE49-F238E27FC236}">
                <a16:creationId xmlns:a16="http://schemas.microsoft.com/office/drawing/2014/main" id="{9AF8E15D-FDAF-903D-49EC-646662DE16FF}"/>
              </a:ext>
            </a:extLst>
          </p:cNvPr>
          <p:cNvPicPr>
            <a:picLocks noChangeAspect="1"/>
          </p:cNvPicPr>
          <p:nvPr/>
        </p:nvPicPr>
        <p:blipFill>
          <a:blip r:embed="rId2"/>
          <a:stretch>
            <a:fillRect/>
          </a:stretch>
        </p:blipFill>
        <p:spPr>
          <a:xfrm>
            <a:off x="787371" y="2101258"/>
            <a:ext cx="10617255" cy="1217250"/>
          </a:xfrm>
          <a:prstGeom prst="rect">
            <a:avLst/>
          </a:prstGeom>
        </p:spPr>
      </p:pic>
    </p:spTree>
    <p:extLst>
      <p:ext uri="{BB962C8B-B14F-4D97-AF65-F5344CB8AC3E}">
        <p14:creationId xmlns:p14="http://schemas.microsoft.com/office/powerpoint/2010/main" val="1836278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Promotion Logic Guide &amp; Test Cases Coming Soon!</a:t>
            </a:r>
          </a:p>
          <a:p>
            <a:pPr lvl="1">
              <a:buClr>
                <a:srgbClr val="F16038"/>
              </a:buClr>
            </a:pPr>
            <a:r>
              <a:rPr lang="en-US">
                <a:solidFill>
                  <a:srgbClr val="595959"/>
                </a:solidFill>
              </a:rPr>
              <a:t>More details will be provided in the TSDS Summer Training.</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49663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9904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following PEIMS application functionality has beenupdated to include new data elements: ​</a:t>
            </a:r>
          </a:p>
          <a:p>
            <a:pPr lvl="1">
              <a:buClr>
                <a:srgbClr val="F16038"/>
              </a:buClr>
            </a:pPr>
            <a:r>
              <a:rPr lang="en-US">
                <a:solidFill>
                  <a:srgbClr val="595959"/>
                </a:solidFill>
              </a:rPr>
              <a:t>Data Search​</a:t>
            </a:r>
          </a:p>
          <a:p>
            <a:pPr lvl="1">
              <a:buClr>
                <a:srgbClr val="F16038"/>
              </a:buClr>
            </a:pPr>
            <a:r>
              <a:rPr lang="en-US">
                <a:solidFill>
                  <a:srgbClr val="595959"/>
                </a:solidFill>
              </a:rPr>
              <a:t>Data Retrieval​</a:t>
            </a:r>
          </a:p>
          <a:p>
            <a:pPr lvl="1">
              <a:buClr>
                <a:srgbClr val="F16038"/>
              </a:buClr>
            </a:pPr>
            <a:r>
              <a:rPr lang="en-US">
                <a:solidFill>
                  <a:srgbClr val="595959"/>
                </a:solidFill>
              </a:rPr>
              <a:t>Data Element Summary</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675147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D0126-0266-A24C-1FB9-1B32F30868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C9AA1-CFE4-30E8-11C5-2BE5E5CC9749}"/>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88E7F944-872A-5E00-D39F-3BEBE1AE3D13}"/>
              </a:ext>
            </a:extLst>
          </p:cNvPr>
          <p:cNvGraphicFramePr>
            <a:graphicFrameLocks noGrp="1"/>
          </p:cNvGraphicFramePr>
          <p:nvPr>
            <p:extLst>
              <p:ext uri="{D42A27DB-BD31-4B8C-83A1-F6EECF244321}">
                <p14:modId xmlns:p14="http://schemas.microsoft.com/office/powerpoint/2010/main" val="18785163"/>
              </p:ext>
            </p:extLst>
          </p:nvPr>
        </p:nvGraphicFramePr>
        <p:xfrm>
          <a:off x="632178" y="868538"/>
          <a:ext cx="10722362" cy="5035114"/>
        </p:xfrm>
        <a:graphic>
          <a:graphicData uri="http://schemas.openxmlformats.org/drawingml/2006/table">
            <a:tbl>
              <a:tblPr firstRow="1" bandRow="1">
                <a:tableStyleId>{5C22544A-7EE6-4342-B048-85BDC9FD1C3A}</a:tableStyleId>
              </a:tblPr>
              <a:tblGrid>
                <a:gridCol w="8174471">
                  <a:extLst>
                    <a:ext uri="{9D8B030D-6E8A-4147-A177-3AD203B41FA5}">
                      <a16:colId xmlns:a16="http://schemas.microsoft.com/office/drawing/2014/main" val="1183892384"/>
                    </a:ext>
                  </a:extLst>
                </a:gridCol>
                <a:gridCol w="2547891">
                  <a:extLst>
                    <a:ext uri="{9D8B030D-6E8A-4147-A177-3AD203B41FA5}">
                      <a16:colId xmlns:a16="http://schemas.microsoft.com/office/drawing/2014/main" val="2711912488"/>
                    </a:ext>
                  </a:extLst>
                </a:gridCol>
              </a:tblGrid>
              <a:tr h="426303">
                <a:tc>
                  <a:txBody>
                    <a:bodyPr/>
                    <a:lstStyle/>
                    <a:p>
                      <a:pPr algn="ctr"/>
                      <a:r>
                        <a:rPr lang="en-US" sz="2000"/>
                        <a:t>PEIMS Summer Submission (Submission 3)</a:t>
                      </a:r>
                    </a:p>
                  </a:txBody>
                  <a:tcPr/>
                </a:tc>
                <a:tc>
                  <a:txBody>
                    <a:bodyPr/>
                    <a:lstStyle/>
                    <a:p>
                      <a:pPr algn="ctr"/>
                      <a:r>
                        <a:rPr lang="en-US" sz="2000"/>
                        <a:t>Date</a:t>
                      </a:r>
                    </a:p>
                  </a:txBody>
                  <a:tcPr/>
                </a:tc>
                <a:extLst>
                  <a:ext uri="{0D108BD9-81ED-4DB2-BD59-A6C34878D82A}">
                    <a16:rowId xmlns:a16="http://schemas.microsoft.com/office/drawing/2014/main" val="2543380154"/>
                  </a:ext>
                </a:extLst>
              </a:tr>
              <a:tr h="345779">
                <a:tc>
                  <a:txBody>
                    <a:bodyPr/>
                    <a:lstStyle/>
                    <a:p>
                      <a:r>
                        <a:rPr lang="en-US" sz="1600"/>
                        <a:t>TSDS PEIMS ready to load data to IODS</a:t>
                      </a:r>
                    </a:p>
                  </a:txBody>
                  <a:tcPr/>
                </a:tc>
                <a:tc>
                  <a:txBody>
                    <a:bodyPr/>
                    <a:lstStyle/>
                    <a:p>
                      <a:r>
                        <a:rPr lang="en-US" sz="1600"/>
                        <a:t>August 5, 2024</a:t>
                      </a:r>
                    </a:p>
                  </a:txBody>
                  <a:tcPr/>
                </a:tc>
                <a:extLst>
                  <a:ext uri="{0D108BD9-81ED-4DB2-BD59-A6C34878D82A}">
                    <a16:rowId xmlns:a16="http://schemas.microsoft.com/office/drawing/2014/main" val="612894446"/>
                  </a:ext>
                </a:extLst>
              </a:tr>
              <a:tr h="369463">
                <a:tc>
                  <a:txBody>
                    <a:bodyPr/>
                    <a:lstStyle/>
                    <a:p>
                      <a:pPr fontAlgn="t"/>
                      <a:r>
                        <a:rPr lang="en-US" sz="1600">
                          <a:solidFill>
                            <a:srgbClr val="242424"/>
                          </a:solidFill>
                          <a:effectLst/>
                          <a:latin typeface="+mn-lt"/>
                        </a:rPr>
                        <a:t>TSDS PEIMS ready for users to complete, approve, and accept submissions</a:t>
                      </a:r>
                    </a:p>
                  </a:txBody>
                  <a:tcPr marL="76200" marR="76200"/>
                </a:tc>
                <a:tc>
                  <a:txBody>
                    <a:bodyPr/>
                    <a:lstStyle/>
                    <a:p>
                      <a:pPr fontAlgn="t"/>
                      <a:r>
                        <a:rPr lang="en-US" sz="1600">
                          <a:solidFill>
                            <a:srgbClr val="242424"/>
                          </a:solidFill>
                          <a:effectLst/>
                          <a:latin typeface="+mn-lt"/>
                        </a:rPr>
                        <a:t>May 19, 2025</a:t>
                      </a:r>
                    </a:p>
                  </a:txBody>
                  <a:tcPr marL="76200" marR="76200"/>
                </a:tc>
                <a:extLst>
                  <a:ext uri="{0D108BD9-81ED-4DB2-BD59-A6C34878D82A}">
                    <a16:rowId xmlns:a16="http://schemas.microsoft.com/office/drawing/2014/main" val="4075560472"/>
                  </a:ext>
                </a:extLst>
              </a:tr>
              <a:tr h="369463">
                <a:tc>
                  <a:txBody>
                    <a:bodyPr/>
                    <a:lstStyle/>
                    <a:p>
                      <a:pPr fontAlgn="t"/>
                      <a:r>
                        <a:rPr lang="en-US" sz="1600">
                          <a:solidFill>
                            <a:srgbClr val="242424"/>
                          </a:solidFill>
                          <a:effectLst/>
                          <a:latin typeface="+mn-lt"/>
                        </a:rPr>
                        <a:t>Requests to retire Unique IDs due at TEA for PEIMS Summer First Submission</a:t>
                      </a:r>
                    </a:p>
                  </a:txBody>
                  <a:tcPr marL="76200" marR="76200"/>
                </a:tc>
                <a:tc>
                  <a:txBody>
                    <a:bodyPr/>
                    <a:lstStyle/>
                    <a:p>
                      <a:pPr fontAlgn="t"/>
                      <a:r>
                        <a:rPr lang="en-US" sz="1600">
                          <a:solidFill>
                            <a:srgbClr val="242424"/>
                          </a:solidFill>
                          <a:effectLst/>
                          <a:latin typeface="+mn-lt"/>
                        </a:rPr>
                        <a:t>June 13, 2025</a:t>
                      </a:r>
                    </a:p>
                  </a:txBody>
                  <a:tcPr marL="76200" marR="76200"/>
                </a:tc>
                <a:extLst>
                  <a:ext uri="{0D108BD9-81ED-4DB2-BD59-A6C34878D82A}">
                    <a16:rowId xmlns:a16="http://schemas.microsoft.com/office/drawing/2014/main" val="1307355544"/>
                  </a:ext>
                </a:extLst>
              </a:tr>
              <a:tr h="369463">
                <a:tc>
                  <a:txBody>
                    <a:bodyPr/>
                    <a:lstStyle/>
                    <a:p>
                      <a:pPr fontAlgn="t"/>
                      <a:r>
                        <a:rPr lang="en-US" sz="1600">
                          <a:solidFill>
                            <a:srgbClr val="242424"/>
                          </a:solidFill>
                          <a:effectLst/>
                          <a:latin typeface="+mn-lt"/>
                        </a:rPr>
                        <a:t>PEIMS Summer First Submission due date for LEAs </a:t>
                      </a:r>
                    </a:p>
                  </a:txBody>
                  <a:tcPr marL="76200" marR="76200"/>
                </a:tc>
                <a:tc>
                  <a:txBody>
                    <a:bodyPr/>
                    <a:lstStyle/>
                    <a:p>
                      <a:pPr fontAlgn="t"/>
                      <a:r>
                        <a:rPr lang="en-US" sz="1600">
                          <a:solidFill>
                            <a:srgbClr val="242424"/>
                          </a:solidFill>
                          <a:effectLst/>
                          <a:latin typeface="+mn-lt"/>
                        </a:rPr>
                        <a:t>June 19, 2025</a:t>
                      </a:r>
                    </a:p>
                  </a:txBody>
                  <a:tcPr marL="76200" marR="76200"/>
                </a:tc>
                <a:extLst>
                  <a:ext uri="{0D108BD9-81ED-4DB2-BD59-A6C34878D82A}">
                    <a16:rowId xmlns:a16="http://schemas.microsoft.com/office/drawing/2014/main" val="4201605557"/>
                  </a:ext>
                </a:extLst>
              </a:tr>
              <a:tr h="369463">
                <a:tc>
                  <a:txBody>
                    <a:bodyPr/>
                    <a:lstStyle/>
                    <a:p>
                      <a:pPr fontAlgn="t"/>
                      <a:r>
                        <a:rPr lang="en-US" sz="1600" b="0">
                          <a:solidFill>
                            <a:srgbClr val="242424"/>
                          </a:solidFill>
                          <a:effectLst/>
                          <a:latin typeface="+mn-lt"/>
                        </a:rPr>
                        <a:t>Requests to retire Unique IDs due at TEA for PEIMS Summer Resubmission</a:t>
                      </a:r>
                    </a:p>
                  </a:txBody>
                  <a:tcPr marL="76200" marR="76200"/>
                </a:tc>
                <a:tc>
                  <a:txBody>
                    <a:bodyPr/>
                    <a:lstStyle/>
                    <a:p>
                      <a:pPr fontAlgn="t"/>
                      <a:r>
                        <a:rPr lang="en-US" sz="1600">
                          <a:solidFill>
                            <a:srgbClr val="242424"/>
                          </a:solidFill>
                          <a:effectLst/>
                          <a:latin typeface="+mn-lt"/>
                        </a:rPr>
                        <a:t>July 11, 2025</a:t>
                      </a:r>
                    </a:p>
                  </a:txBody>
                  <a:tcPr marL="76200" marR="76200"/>
                </a:tc>
                <a:extLst>
                  <a:ext uri="{0D108BD9-81ED-4DB2-BD59-A6C34878D82A}">
                    <a16:rowId xmlns:a16="http://schemas.microsoft.com/office/drawing/2014/main" val="1882897518"/>
                  </a:ext>
                </a:extLst>
              </a:tr>
              <a:tr h="369463">
                <a:tc>
                  <a:txBody>
                    <a:bodyPr/>
                    <a:lstStyle/>
                    <a:p>
                      <a:pPr fontAlgn="t"/>
                      <a:r>
                        <a:rPr lang="en-US" sz="1600">
                          <a:solidFill>
                            <a:srgbClr val="242424"/>
                          </a:solidFill>
                          <a:effectLst/>
                          <a:latin typeface="+mn-lt"/>
                        </a:rPr>
                        <a:t>PEIMS Summer Resubmission due date for LEAs</a:t>
                      </a:r>
                    </a:p>
                  </a:txBody>
                  <a:tcPr marL="76200" marR="76200"/>
                </a:tc>
                <a:tc>
                  <a:txBody>
                    <a:bodyPr/>
                    <a:lstStyle/>
                    <a:p>
                      <a:pPr fontAlgn="t"/>
                      <a:r>
                        <a:rPr lang="en-US" sz="1600">
                          <a:solidFill>
                            <a:srgbClr val="242424"/>
                          </a:solidFill>
                          <a:effectLst/>
                          <a:latin typeface="+mn-lt"/>
                        </a:rPr>
                        <a:t>July 17, 2025</a:t>
                      </a:r>
                    </a:p>
                  </a:txBody>
                  <a:tcPr marL="76200" marR="76200"/>
                </a:tc>
                <a:extLst>
                  <a:ext uri="{0D108BD9-81ED-4DB2-BD59-A6C34878D82A}">
                    <a16:rowId xmlns:a16="http://schemas.microsoft.com/office/drawing/2014/main" val="1251886356"/>
                  </a:ext>
                </a:extLst>
              </a:tr>
              <a:tr h="852606">
                <a:tc>
                  <a:txBody>
                    <a:bodyPr/>
                    <a:lstStyle/>
                    <a:p>
                      <a:pPr fontAlgn="t"/>
                      <a:r>
                        <a:rPr lang="en-US" sz="1600" b="0">
                          <a:solidFill>
                            <a:srgbClr val="242424"/>
                          </a:solidFill>
                          <a:effectLst/>
                          <a:latin typeface="+mn-lt"/>
                        </a:rPr>
                        <a:t>LEAs registered with TEA with year-round tracks ending later than June 19, 2025, may delay PEIMS Summer Resubmission until two weeks following completion of the latest year-round track or August 21, 2025, whichever comes first. </a:t>
                      </a:r>
                    </a:p>
                  </a:txBody>
                  <a:tcPr marL="76200" marR="76200"/>
                </a:tc>
                <a:tc>
                  <a:txBody>
                    <a:bodyPr/>
                    <a:lstStyle/>
                    <a:p>
                      <a:pPr fontAlgn="t"/>
                      <a:endParaRPr lang="en-US" sz="1600">
                        <a:solidFill>
                          <a:srgbClr val="242424"/>
                        </a:solidFill>
                        <a:effectLst/>
                        <a:latin typeface="+mn-lt"/>
                      </a:endParaRPr>
                    </a:p>
                  </a:txBody>
                  <a:tcPr marL="76200" marR="76200"/>
                </a:tc>
                <a:extLst>
                  <a:ext uri="{0D108BD9-81ED-4DB2-BD59-A6C34878D82A}">
                    <a16:rowId xmlns:a16="http://schemas.microsoft.com/office/drawing/2014/main" val="3749850416"/>
                  </a:ext>
                </a:extLst>
              </a:tr>
              <a:tr h="596824">
                <a:tc>
                  <a:txBody>
                    <a:bodyPr/>
                    <a:lstStyle/>
                    <a:p>
                      <a:pPr fontAlgn="t"/>
                      <a:r>
                        <a:rPr lang="en-US" sz="1600" b="0">
                          <a:solidFill>
                            <a:srgbClr val="242424"/>
                          </a:solidFill>
                          <a:effectLst/>
                          <a:latin typeface="+mn-lt"/>
                        </a:rPr>
                        <a:t>However, the initial data delivery for Submission 3 must still be made by June 19, 2025, for all LEAs. </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1107626135"/>
                  </a:ext>
                </a:extLst>
              </a:tr>
              <a:tr h="596824">
                <a:tc>
                  <a:txBody>
                    <a:bodyPr/>
                    <a:lstStyle/>
                    <a:p>
                      <a:pPr fontAlgn="t"/>
                      <a:r>
                        <a:rPr lang="en-US" sz="1600" b="0">
                          <a:solidFill>
                            <a:srgbClr val="242424"/>
                          </a:solidFill>
                          <a:effectLst/>
                          <a:latin typeface="+mn-lt"/>
                        </a:rPr>
                        <a:t>In no case will any Resubmission be processed after August 21, 2025. Data corrections made after August 21, 2025, will be processed by State Funding.</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2480023918"/>
                  </a:ext>
                </a:extLst>
              </a:tr>
              <a:tr h="369463">
                <a:tc>
                  <a:txBody>
                    <a:bodyPr/>
                    <a:lstStyle/>
                    <a:p>
                      <a:pPr fontAlgn="t"/>
                      <a:r>
                        <a:rPr lang="en-US" sz="1600" b="0">
                          <a:solidFill>
                            <a:srgbClr val="242424"/>
                          </a:solidFill>
                          <a:effectLst/>
                          <a:latin typeface="+mn-lt"/>
                        </a:rPr>
                        <a:t>PEIMS Summer data available to customers </a:t>
                      </a:r>
                    </a:p>
                  </a:txBody>
                  <a:tcPr marL="76200" marR="76200"/>
                </a:tc>
                <a:tc>
                  <a:txBody>
                    <a:bodyPr/>
                    <a:lstStyle/>
                    <a:p>
                      <a:pPr fontAlgn="t"/>
                      <a:r>
                        <a:rPr lang="en-US" sz="1600">
                          <a:solidFill>
                            <a:srgbClr val="242424"/>
                          </a:solidFill>
                          <a:effectLst/>
                          <a:latin typeface="+mn-lt"/>
                        </a:rPr>
                        <a:t>September 18, 2025</a:t>
                      </a:r>
                    </a:p>
                  </a:txBody>
                  <a:tcPr marL="76200" marR="76200"/>
                </a:tc>
                <a:extLst>
                  <a:ext uri="{0D108BD9-81ED-4DB2-BD59-A6C34878D82A}">
                    <a16:rowId xmlns:a16="http://schemas.microsoft.com/office/drawing/2014/main" val="1843979619"/>
                  </a:ext>
                </a:extLst>
              </a:tr>
            </a:tbl>
          </a:graphicData>
        </a:graphic>
      </p:graphicFrame>
    </p:spTree>
    <p:extLst>
      <p:ext uri="{BB962C8B-B14F-4D97-AF65-F5344CB8AC3E}">
        <p14:creationId xmlns:p14="http://schemas.microsoft.com/office/powerpoint/2010/main" val="3603750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32316"/>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779643"/>
            <a:ext cx="11275829" cy="4671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F16038"/>
              </a:buClr>
            </a:pPr>
            <a:r>
              <a:rPr lang="en-US">
                <a:solidFill>
                  <a:srgbClr val="595959"/>
                </a:solidFill>
                <a:ea typeface="Calibri" panose="020F0502020204030204"/>
                <a:cs typeface="Calibri" panose="020F0502020204030204"/>
              </a:rPr>
              <a:t>Technical Support</a:t>
            </a:r>
          </a:p>
          <a:p>
            <a:pPr lvl="1">
              <a:spcBef>
                <a:spcPts val="300"/>
              </a:spcBef>
              <a:buClr>
                <a:srgbClr val="F16038"/>
              </a:buClr>
            </a:pPr>
            <a:r>
              <a:rPr lang="en-US">
                <a:solidFill>
                  <a:srgbClr val="595959"/>
                </a:solidFill>
                <a:ea typeface="Calibri"/>
                <a:cs typeface="Calibri"/>
                <a:hlinkClick r:id="rId2"/>
              </a:rPr>
              <a:t>TSDSCustomerSupport@tea.texas.gov</a:t>
            </a:r>
            <a:r>
              <a:rPr lang="en-US">
                <a:solidFill>
                  <a:srgbClr val="595959"/>
                </a:solidFill>
                <a:ea typeface="Calibri"/>
                <a:cs typeface="Calibri"/>
              </a:rPr>
              <a:t> </a:t>
            </a:r>
            <a:endParaRPr lang="en-US">
              <a:ea typeface="Calibri"/>
              <a:cs typeface="Calibri"/>
            </a:endParaRPr>
          </a:p>
          <a:p>
            <a:pPr>
              <a:spcBef>
                <a:spcPts val="600"/>
              </a:spcBef>
              <a:buClr>
                <a:srgbClr val="F16038"/>
              </a:buClr>
            </a:pPr>
            <a:r>
              <a:rPr lang="en-US">
                <a:solidFill>
                  <a:srgbClr val="595959"/>
                </a:solidFill>
                <a:ea typeface="Calibri"/>
                <a:cs typeface="Calibri"/>
              </a:rPr>
              <a:t>Technical Specification</a:t>
            </a:r>
          </a:p>
          <a:p>
            <a:pPr lvl="1">
              <a:spcBef>
                <a:spcPts val="300"/>
              </a:spcBef>
              <a:buClr>
                <a:srgbClr val="F16038"/>
              </a:buClr>
            </a:pPr>
            <a:r>
              <a:rPr lang="en-US">
                <a:solidFill>
                  <a:srgbClr val="595959"/>
                </a:solidFill>
                <a:hlinkClick r:id="rId3"/>
              </a:rPr>
              <a:t>2023-2024 </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hlinkClick r:id="rId4"/>
              </a:rPr>
              <a:t>TSDS Web-Enabled Data Standards (TWEDS)</a:t>
            </a:r>
            <a:endParaRPr lang="en-US">
              <a:solidFill>
                <a:srgbClr val="595959"/>
              </a:solidFill>
              <a:hlinkClick r:id="rId3"/>
            </a:endParaRPr>
          </a:p>
          <a:p>
            <a:pPr lvl="1">
              <a:spcBef>
                <a:spcPts val="300"/>
              </a:spcBef>
              <a:buClr>
                <a:srgbClr val="F16038"/>
              </a:buClr>
            </a:pPr>
            <a:r>
              <a:rPr lang="en-US">
                <a:solidFill>
                  <a:srgbClr val="595959"/>
                </a:solidFill>
                <a:hlinkClick r:id="rId3"/>
              </a:rPr>
              <a:t>2024-2025 Domains</a:t>
            </a:r>
            <a:endParaRPr lang="en-US">
              <a:solidFill>
                <a:srgbClr val="595959"/>
              </a:solidFill>
              <a:ea typeface="Calibri"/>
              <a:cs typeface="Calibri"/>
            </a:endParaRPr>
          </a:p>
          <a:p>
            <a:pPr lvl="1">
              <a:spcBef>
                <a:spcPts val="300"/>
              </a:spcBef>
              <a:buClr>
                <a:srgbClr val="F16038"/>
              </a:buClr>
            </a:pPr>
            <a:r>
              <a:rPr lang="en-US">
                <a:solidFill>
                  <a:srgbClr val="595959"/>
                </a:solidFill>
                <a:hlinkClick r:id="rId5"/>
              </a:rPr>
              <a:t>2024-2025 Data Element Definitions</a:t>
            </a:r>
            <a:endParaRPr lang="en-US">
              <a:solidFill>
                <a:srgbClr val="595959"/>
              </a:solidFill>
              <a:ea typeface="Calibri"/>
              <a:cs typeface="Calibri"/>
              <a:hlinkClick r:id="" action="ppaction://noaction"/>
            </a:endParaRPr>
          </a:p>
          <a:p>
            <a:pPr lvl="1">
              <a:spcBef>
                <a:spcPts val="300"/>
              </a:spcBef>
              <a:buClr>
                <a:srgbClr val="F16038"/>
              </a:buClr>
            </a:pPr>
            <a:r>
              <a:rPr lang="en-US">
                <a:solidFill>
                  <a:srgbClr val="595959"/>
                </a:solidFill>
                <a:hlinkClick r:id="rId3"/>
              </a:rPr>
              <a:t>2024-2025 </a:t>
            </a:r>
            <a:r>
              <a:rPr lang="en-US">
                <a:solidFill>
                  <a:srgbClr val="595959"/>
                </a:solidFill>
                <a:hlinkClick r:id="rId6"/>
              </a:rPr>
              <a:t>Descriptor</a:t>
            </a:r>
            <a:r>
              <a:rPr lang="en-US">
                <a:solidFill>
                  <a:srgbClr val="595959"/>
                </a:solidFill>
                <a:hlinkClick r:id="rId3"/>
              </a:rPr>
              <a:t> Tables</a:t>
            </a:r>
            <a:endParaRPr lang="en-US">
              <a:solidFill>
                <a:srgbClr val="595959"/>
              </a:solidFill>
              <a:ea typeface="Calibri"/>
              <a:cs typeface="Calibri"/>
              <a:hlinkClick r:id="" action="ppaction://noaction"/>
            </a:endParaRPr>
          </a:p>
          <a:p>
            <a:pPr lvl="1">
              <a:spcBef>
                <a:spcPts val="300"/>
              </a:spcBef>
              <a:buClr>
                <a:srgbClr val="F16038"/>
              </a:buClr>
            </a:pPr>
            <a:r>
              <a:rPr lang="en-US">
                <a:solidFill>
                  <a:srgbClr val="595959"/>
                </a:solidFill>
                <a:hlinkClick r:id="rId7"/>
              </a:rPr>
              <a:t>2024-2025 Data Validation Rules</a:t>
            </a:r>
            <a:endParaRPr lang="en-US">
              <a:solidFill>
                <a:srgbClr val="595959"/>
              </a:solidFill>
              <a:ea typeface="Calibri"/>
              <a:cs typeface="Calibri"/>
              <a:hlinkClick r:id="" action="ppaction://noaction"/>
            </a:endParaRPr>
          </a:p>
          <a:p>
            <a:pPr lvl="1">
              <a:spcBef>
                <a:spcPts val="300"/>
              </a:spcBef>
              <a:buClr>
                <a:srgbClr val="F16038"/>
              </a:buClr>
            </a:pPr>
            <a:r>
              <a:rPr lang="en-US">
                <a:solidFill>
                  <a:srgbClr val="595959"/>
                </a:solidFill>
                <a:cs typeface="Calibri"/>
                <a:hlinkClick r:id="rId8"/>
              </a:rPr>
              <a:t>2024-2025 Data Submission Timelines</a:t>
            </a:r>
            <a:endParaRPr lang="en-US">
              <a:solidFill>
                <a:srgbClr val="595959"/>
              </a:solidFill>
              <a:cs typeface="Calibri"/>
            </a:endParaRPr>
          </a:p>
          <a:p>
            <a:pPr lvl="1">
              <a:spcBef>
                <a:spcPts val="300"/>
              </a:spcBef>
              <a:buClr>
                <a:srgbClr val="F16038"/>
              </a:buClr>
            </a:pPr>
            <a:r>
              <a:rPr lang="en-US">
                <a:solidFill>
                  <a:srgbClr val="595959"/>
                </a:solidFill>
                <a:ea typeface="Calibri"/>
                <a:cs typeface="Calibri"/>
                <a:hlinkClick r:id="rId9"/>
              </a:rPr>
              <a:t>Known Issues</a:t>
            </a:r>
            <a:endParaRPr lang="en-US">
              <a:solidFill>
                <a:srgbClr val="595959"/>
              </a:solidFill>
              <a:ea typeface="Calibri"/>
              <a:cs typeface="Calibri"/>
              <a:hlinkClick r:id="" action="ppaction://noaction"/>
            </a:endParaRPr>
          </a:p>
          <a:p>
            <a:pPr>
              <a:spcBef>
                <a:spcPts val="600"/>
              </a:spcBef>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a:solidFill>
                  <a:srgbClr val="172B4D"/>
                </a:solidFill>
                <a:ea typeface="+mn-lt"/>
                <a:cs typeface="+mn-lt"/>
                <a:hlinkClick r:id="rId10"/>
              </a:rPr>
              <a:t>TSDS Incident Management System (TIMS) Support Application</a:t>
            </a:r>
            <a:endParaRPr lang="en-US">
              <a:solidFill>
                <a:srgbClr val="595959"/>
              </a:solidFill>
              <a:ea typeface="Calibri" panose="020F0502020204030204"/>
              <a:cs typeface="Calibri" panose="020F0502020204030204"/>
            </a:endParaRPr>
          </a:p>
          <a:p>
            <a:pPr lvl="1">
              <a:spcBef>
                <a:spcPts val="300"/>
              </a:spcBef>
              <a:buClr>
                <a:srgbClr val="F16038"/>
              </a:buClr>
            </a:pPr>
            <a:r>
              <a:rPr lang="en-US">
                <a:solidFill>
                  <a:srgbClr val="172B4D"/>
                </a:solidFill>
                <a:ea typeface="+mn-lt"/>
                <a:cs typeface="+mn-lt"/>
                <a:hlinkClick r:id="rId11"/>
              </a:rPr>
              <a:t>TIMS Knowledge Base Article Repository</a:t>
            </a:r>
            <a:endParaRPr lang="en-US"/>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24768511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9904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Modified the CAREER-AND-TECHNICAL-ED-IND-CD (C142) translations.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Screenshot of the modified Career and Technicial Ed Indicator Code translations chart from the Texas Education Data Standards.">
            <a:extLst>
              <a:ext uri="{FF2B5EF4-FFF2-40B4-BE49-F238E27FC236}">
                <a16:creationId xmlns:a16="http://schemas.microsoft.com/office/drawing/2014/main" id="{07D27390-EE04-D971-7FF1-3C10F09F9B05}"/>
              </a:ext>
            </a:extLst>
          </p:cNvPr>
          <p:cNvPicPr>
            <a:picLocks noChangeAspect="1"/>
          </p:cNvPicPr>
          <p:nvPr/>
        </p:nvPicPr>
        <p:blipFill>
          <a:blip r:embed="rId2"/>
          <a:stretch>
            <a:fillRect/>
          </a:stretch>
        </p:blipFill>
        <p:spPr>
          <a:xfrm>
            <a:off x="4132505" y="1418896"/>
            <a:ext cx="3926991" cy="4353035"/>
          </a:xfrm>
          <a:prstGeom prst="rect">
            <a:avLst/>
          </a:prstGeom>
        </p:spPr>
      </p:pic>
    </p:spTree>
    <p:extLst>
      <p:ext uri="{BB962C8B-B14F-4D97-AF65-F5344CB8AC3E}">
        <p14:creationId xmlns:p14="http://schemas.microsoft.com/office/powerpoint/2010/main" val="1541063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ED2E0-D980-D8EF-4ED4-DE60DEA202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783A00-5D10-3CA3-0161-DF007308A9CF}"/>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2D0F6B76-85C0-70A8-9572-6BD046313A8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added:</a:t>
            </a:r>
          </a:p>
          <a:p>
            <a:pPr lvl="2">
              <a:lnSpc>
                <a:spcPct val="100000"/>
              </a:lnSpc>
              <a:spcBef>
                <a:spcPts val="600"/>
              </a:spcBef>
              <a:spcAft>
                <a:spcPts val="600"/>
              </a:spcAft>
              <a:buClr>
                <a:srgbClr val="F16038"/>
              </a:buClr>
            </a:pPr>
            <a:r>
              <a:rPr lang="en-US">
                <a:solidFill>
                  <a:srgbClr val="595959"/>
                </a:solidFill>
              </a:rPr>
              <a:t>12700110 Career and College Exploration (First Time Taken)</a:t>
            </a:r>
          </a:p>
          <a:p>
            <a:pPr lvl="2">
              <a:lnSpc>
                <a:spcPct val="100000"/>
              </a:lnSpc>
              <a:spcBef>
                <a:spcPts val="600"/>
              </a:spcBef>
              <a:spcAft>
                <a:spcPts val="600"/>
              </a:spcAft>
              <a:buClr>
                <a:srgbClr val="F16038"/>
              </a:buClr>
            </a:pPr>
            <a:r>
              <a:rPr lang="en-US">
                <a:solidFill>
                  <a:srgbClr val="595959"/>
                </a:solidFill>
              </a:rPr>
              <a:t>12700120 Career and College Exploration (Second Time Taken)</a:t>
            </a:r>
          </a:p>
          <a:p>
            <a:pPr lvl="2">
              <a:lnSpc>
                <a:spcPct val="100000"/>
              </a:lnSpc>
              <a:spcBef>
                <a:spcPts val="600"/>
              </a:spcBef>
              <a:spcAft>
                <a:spcPts val="600"/>
              </a:spcAft>
              <a:buClr>
                <a:srgbClr val="F16038"/>
              </a:buClr>
            </a:pPr>
            <a:r>
              <a:rPr lang="en-US">
                <a:solidFill>
                  <a:srgbClr val="595959"/>
                </a:solidFill>
              </a:rPr>
              <a:t>N1110035 Elements of Data Science</a:t>
            </a:r>
          </a:p>
          <a:p>
            <a:pPr lvl="2">
              <a:lnSpc>
                <a:spcPct val="100000"/>
              </a:lnSpc>
              <a:spcBef>
                <a:spcPts val="600"/>
              </a:spcBef>
              <a:spcAft>
                <a:spcPts val="600"/>
              </a:spcAft>
              <a:buClr>
                <a:srgbClr val="F16038"/>
              </a:buClr>
            </a:pPr>
            <a:r>
              <a:rPr lang="en-US">
                <a:solidFill>
                  <a:srgbClr val="595959"/>
                </a:solidFill>
              </a:rPr>
              <a:t>N1130030 Ethnic Studies:  American Indian/Native Studies</a:t>
            </a:r>
          </a:p>
          <a:p>
            <a:pPr lvl="2">
              <a:lnSpc>
                <a:spcPct val="100000"/>
              </a:lnSpc>
              <a:spcBef>
                <a:spcPts val="600"/>
              </a:spcBef>
              <a:spcAft>
                <a:spcPts val="600"/>
              </a:spcAft>
              <a:buClr>
                <a:srgbClr val="F16038"/>
              </a:buClr>
            </a:pPr>
            <a:r>
              <a:rPr lang="en-US">
                <a:solidFill>
                  <a:srgbClr val="595959"/>
                </a:solidFill>
              </a:rPr>
              <a:t>N1290062 Multilingual Acculturation Studies for Newcomers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0390520"/>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http://schemas.microsoft.com/office/2006/documentManagement/types"/>
    <ds:schemaRef ds:uri="http://schemas.microsoft.com/office/2006/metadata/properties"/>
    <ds:schemaRef ds:uri="533e3360-6378-4210-ada2-16ccdb17d2cd"/>
    <ds:schemaRef ds:uri="http://purl.org/dc/terms/"/>
    <ds:schemaRef ds:uri="http://schemas.openxmlformats.org/package/2006/metadata/core-properties"/>
    <ds:schemaRef ds:uri="http://purl.org/dc/dcmitype/"/>
    <ds:schemaRef ds:uri="http://schemas.microsoft.com/office/infopath/2007/PartnerControls"/>
    <ds:schemaRef ds:uri="963efe96-9f3c-464d-8c8b-c76864a22ed0"/>
    <ds:schemaRef ds:uri="http://www.w3.org/XML/1998/namespace"/>
    <ds:schemaRef ds:uri="http://purl.org/dc/elements/1.1/"/>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5050EB59-F567-4C4D-85F8-EECD6E27DC76}">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TotalTime>
  <Words>3632</Words>
  <Application>Microsoft Office PowerPoint</Application>
  <PresentationFormat>Widescreen</PresentationFormat>
  <Paragraphs>480</Paragraphs>
  <Slides>72</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Courier New</vt:lpstr>
      <vt:lpstr>Wingdings</vt:lpstr>
      <vt:lpstr>2_Office Theme</vt:lpstr>
      <vt:lpstr>TITLE SLIDE: ESC Vendor Training for One Component</vt:lpstr>
      <vt:lpstr>AGENDA – PEIMS SUMMER</vt:lpstr>
      <vt:lpstr>PROGRAM AREA UPDATES &amp; GUIDANCE</vt:lpstr>
      <vt:lpstr>REGIONAL PROGRAM OF STUDY CALCULATIONS  FOR CTE INDICATORS</vt:lpstr>
      <vt:lpstr>REGIONAL PROGRAM OF STUDY CALCULATIONS  FOR CTE INDICATORS </vt:lpstr>
      <vt:lpstr>TITLE SLIDE: 2023-2024 School Year</vt:lpstr>
      <vt:lpstr>SUBMISSION UPDATES</vt:lpstr>
      <vt:lpstr>CODE TABLE UPDATES</vt:lpstr>
      <vt:lpstr>CODE TABLE UPDATES 4</vt:lpstr>
      <vt:lpstr>CODE TABLE UPDATES 5</vt:lpstr>
      <vt:lpstr>CODE TABLE UPDATES 6</vt:lpstr>
      <vt:lpstr>CODE TABLE UPDATES 7</vt:lpstr>
      <vt:lpstr>REPORT UPDATES 11</vt:lpstr>
      <vt:lpstr>REPORT UPDATES 2</vt:lpstr>
      <vt:lpstr>REPORT UPDATES 32</vt:lpstr>
      <vt:lpstr>REPORT UPDATES 4</vt:lpstr>
      <vt:lpstr>REPORT UPDATES 5</vt:lpstr>
      <vt:lpstr>REPORT UPDATES 6</vt:lpstr>
      <vt:lpstr>REMINDERS 1</vt:lpstr>
      <vt:lpstr>REMINDERS 2</vt:lpstr>
      <vt:lpstr>REMINDERS 3</vt:lpstr>
      <vt:lpstr>REMINDERS 4</vt:lpstr>
      <vt:lpstr>REMINDERS 5</vt:lpstr>
      <vt:lpstr>REMINDERS 6</vt:lpstr>
      <vt:lpstr>REMINDERS 7</vt:lpstr>
      <vt:lpstr>CURRENT KNOWN ISSUES 1</vt:lpstr>
      <vt:lpstr>CURRENT KNOWN ISSUES 2</vt:lpstr>
      <vt:lpstr>TIMELINE 1</vt:lpstr>
      <vt:lpstr>TITLE SLIDE: 2024-2025 School Year</vt:lpstr>
      <vt:lpstr>APPLICATION UPDATES</vt:lpstr>
      <vt:lpstr>DATA ELEMENT UPDATES</vt:lpstr>
      <vt:lpstr>BUSINESS RULE UPDATES 1</vt:lpstr>
      <vt:lpstr>BUSINESS RULE UPDATES 2</vt:lpstr>
      <vt:lpstr>BUSINESS RULE UPDATES 3</vt:lpstr>
      <vt:lpstr>BUSINESS RULE UPDATES 6</vt:lpstr>
      <vt:lpstr>BUSINESS RULE UPDATES 7</vt:lpstr>
      <vt:lpstr>APPLICATION UPDATES 1</vt:lpstr>
      <vt:lpstr>DATA ELEMENT UPDATES 0</vt:lpstr>
      <vt:lpstr>DATA ELEMENT UPDATES 1</vt:lpstr>
      <vt:lpstr>DATA ELEMENT UPDATES 2</vt:lpstr>
      <vt:lpstr>DATA ELEMENT UPDATES 3</vt:lpstr>
      <vt:lpstr>DATA ELEMENT UPDATES 4</vt:lpstr>
      <vt:lpstr>DATA ELEMENT UPDATES 5</vt:lpstr>
      <vt:lpstr>DATA ELEMENT UPDATES 6</vt:lpstr>
      <vt:lpstr>DATA ELEMENT UPDATES 7</vt:lpstr>
      <vt:lpstr>DATA ELEMENT UPDATES 8</vt:lpstr>
      <vt:lpstr>DESCRIPTOR TABLE UPDATES</vt:lpstr>
      <vt:lpstr>DESCRIPTOR TABLE UPDATES 1</vt:lpstr>
      <vt:lpstr>DESCRIPTOR TABLE UPDATES 2</vt:lpstr>
      <vt:lpstr>REPORT UPDATES</vt:lpstr>
      <vt:lpstr>BUSINESS RULE UPDATES</vt:lpstr>
      <vt:lpstr>BUSINESS RULE UPDATES 4</vt:lpstr>
      <vt:lpstr>BUSINESS RULE UPDATES 5</vt:lpstr>
      <vt:lpstr>BUSINESS RULE UPDATES 11</vt:lpstr>
      <vt:lpstr>APPLICATION UPDATES 3</vt:lpstr>
      <vt:lpstr>DATA ELEMENT UPDATES 9</vt:lpstr>
      <vt:lpstr>DESCRIPTOR TABLE UPDATES 3</vt:lpstr>
      <vt:lpstr>REPORT UPDATES 26</vt:lpstr>
      <vt:lpstr>BUSINESS RULE UPDATES 12</vt:lpstr>
      <vt:lpstr>TSDS UPGRADE PROJECT UPDATES</vt:lpstr>
      <vt:lpstr>TSDS UPGRADE PROJECT UPDATES 1</vt:lpstr>
      <vt:lpstr>TSDS UPGRADE PROJECT UPDATES 2</vt:lpstr>
      <vt:lpstr>TSDS UPGRADE PROJECT UPDATES 3</vt:lpstr>
      <vt:lpstr>TSDS UPGRADE PROJECT UPDATES 4</vt:lpstr>
      <vt:lpstr>TSDS UPGRADE PROJECT UPDATES 6</vt:lpstr>
      <vt:lpstr>TSDS UPGRADE PROJECT UPDATES 7</vt:lpstr>
      <vt:lpstr>TSDS UPGRADE PROJECT UPDATES 8</vt:lpstr>
      <vt:lpstr>TSDS UPGRADE PROJECT UPDATES 9</vt:lpstr>
      <vt:lpstr>TITLE SLIDE: Closeout</vt:lpstr>
      <vt:lpstr>TIMELINE</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Summer</dc:title>
  <dc:creator>Candice.DeSantis@tea.texas.gov</dc:creator>
  <cp:lastModifiedBy>Muffoletto, Jamie</cp:lastModifiedBy>
  <cp:revision>2</cp:revision>
  <dcterms:created xsi:type="dcterms:W3CDTF">2020-11-05T16:39:19Z</dcterms:created>
  <dcterms:modified xsi:type="dcterms:W3CDTF">2024-03-13T16:21:48Z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