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1"/>
  </p:notesMasterIdLst>
  <p:sldIdLst>
    <p:sldId id="2145706919" r:id="rId5"/>
    <p:sldId id="2145706922" r:id="rId6"/>
    <p:sldId id="430" r:id="rId7"/>
    <p:sldId id="2145706971" r:id="rId8"/>
    <p:sldId id="2145707032" r:id="rId9"/>
    <p:sldId id="2145706973" r:id="rId10"/>
    <p:sldId id="1346" r:id="rId11"/>
    <p:sldId id="2145706996" r:id="rId12"/>
    <p:sldId id="2145706997" r:id="rId13"/>
    <p:sldId id="2145707031" r:id="rId14"/>
    <p:sldId id="1341" r:id="rId15"/>
    <p:sldId id="2145707010" r:id="rId16"/>
    <p:sldId id="2145707033" r:id="rId17"/>
    <p:sldId id="2145707034" r:id="rId18"/>
    <p:sldId id="2145707013" r:id="rId19"/>
    <p:sldId id="2145707012" r:id="rId20"/>
    <p:sldId id="2145707001" r:id="rId21"/>
    <p:sldId id="2145707002" r:id="rId22"/>
    <p:sldId id="2145707003" r:id="rId23"/>
    <p:sldId id="2145707030" r:id="rId24"/>
    <p:sldId id="2145707028" r:id="rId25"/>
    <p:sldId id="2145706975" r:id="rId26"/>
    <p:sldId id="2145707008" r:id="rId27"/>
    <p:sldId id="2145707006" r:id="rId28"/>
    <p:sldId id="2145707007" r:id="rId29"/>
    <p:sldId id="21457069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AK" userId="S::Kathy.Adaky@tea.texas.gov::8c2da59b-9e4a-4960-a749-115f3818b707" providerId="AD"/>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11347E1E-8906-BEDD-8A47-FB9718A54F28}" name="Stehouwer, Mark" initials="SM" userId="S::mark.stehouwer@tea.texas.gov::588e2f27-43b6-467b-b318-f8c62bd440d0" providerId="AD"/>
  <p188:author id="{C9518D25-69F9-9526-63B2-C15EB6E068CC}" name="Butler, David" initials="BD" userId="S::David.Butler@tea.texas.gov::e5831356-7759-43f3-884a-24eb754c7293" providerId="AD"/>
  <p188:author id="{DC4D774C-9497-7F7F-EF7B-A7BB31449806}" name="Muffoletto, Jamie" initials="MJ" userId="S::Jamie.Muffoletto@tea.texas.gov::daf1e3c6-8137-448a-b141-d23049d419b5" providerId="AD"/>
  <p188:author id="{94E8E657-BE84-5DCD-0B20-67E8B1793911}" name="Johnson, Scott" initials="JS" userId="S::Scott.Johnson@tea.texas.gov::bec97677-f0c6-4bfb-b610-83dc74061801"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3FF5F99C-0A32-E3F2-EA78-874C8D4A5835}" name="Adaky, Kathy" initials="AK" userId="S::kathy.adaky@tea.texas.gov::8c2da59b-9e4a-4960-a749-115f3818b707" providerId="AD"/>
  <p188:author id="{D640D5B4-7498-496A-9FD6-2B4F363C0616}" name="Pruitt, Donna" initials="PD" userId="S::Donna.Pruitt@tea.texas.gov::f6622e25-b5bf-4a3b-9fc8-ceb0ab749e45" providerId="AD"/>
  <p188:author id="{4EBD65BB-B861-01DA-6CDF-1ED07EF23F16}" name="Connor Briggs" initials="CB" userId="Connor Briggs" providerId="None"/>
  <p188:author id="{00FD78C6-F5B4-48DA-D242-CDA18768A854}" name="Johnson, Scott" initials="JS" userId="S::scott.johnson@tea.texas.gov::bec97677-f0c6-4bfb-b610-83dc74061801" providerId="AD"/>
  <p188:author id="{856D94DE-37B1-D641-7707-F050FA0D2B36}" name="Pruitt, Donna" initials="PD" userId="S::donna.pruitt@tea.texas.gov::f6622e25-b5bf-4a3b-9fc8-ceb0ab749e45" providerId="AD"/>
  <p188:author id="{780B30E9-CD73-2CC8-5EFE-A32214077596}" name="Salinas, Alfredo" initials="SA" userId="S::Alfredo.Salinas@tea.texas.gov::8eb031a1-f34f-4bd0-8b04-be67c64334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Briggs, Connor" initials="BC" lastIdx="2" clrIdx="6">
    <p:extLst>
      <p:ext uri="{19B8F6BF-5375-455C-9EA6-DF929625EA0E}">
        <p15:presenceInfo xmlns:p15="http://schemas.microsoft.com/office/powerpoint/2012/main" userId="S::connor.briggs@tea.texas.gov::885b7513-d3fa-4947-add1-efc2b24f04bd" providerId="AD"/>
      </p:ext>
    </p:extLst>
  </p:cmAuthor>
  <p:cmAuthor id="1" name="Johnson, Scott" initials="JS" lastIdx="19" clrIdx="0">
    <p:extLst>
      <p:ext uri="{19B8F6BF-5375-455C-9EA6-DF929625EA0E}">
        <p15:presenceInfo xmlns:p15="http://schemas.microsoft.com/office/powerpoint/2012/main" userId="S::Scott.Johnson@tea.texas.gov::bec97677-f0c6-4bfb-b610-83dc74061801" providerId="AD"/>
      </p:ext>
    </p:extLst>
  </p:cmAuthor>
  <p:cmAuthor id="8" name="Sharp, Stephanie" initials="SS" lastIdx="8" clrIdx="7">
    <p:extLst>
      <p:ext uri="{19B8F6BF-5375-455C-9EA6-DF929625EA0E}">
        <p15:presenceInfo xmlns:p15="http://schemas.microsoft.com/office/powerpoint/2012/main" userId="S::Stephanie.Sharp@tea.texas.gov::4b7f997e-11e2-446b-b7b6-32dc105769b7" providerId="AD"/>
      </p:ext>
    </p:extLst>
  </p:cmAuthor>
  <p:cmAuthor id="2" name="Linden, Edward" initials="LE" lastIdx="2" clrIdx="1">
    <p:extLst>
      <p:ext uri="{19B8F6BF-5375-455C-9EA6-DF929625EA0E}">
        <p15:presenceInfo xmlns:p15="http://schemas.microsoft.com/office/powerpoint/2012/main" userId="S::Edward.Linden@tea.texas.gov::433a1750-097b-48bf-9475-b5c5f6172203" providerId="AD"/>
      </p:ext>
    </p:extLst>
  </p:cmAuthor>
  <p:cmAuthor id="9" name="Hanson, Terri" initials="HT" lastIdx="2" clrIdx="8">
    <p:extLst>
      <p:ext uri="{19B8F6BF-5375-455C-9EA6-DF929625EA0E}">
        <p15:presenceInfo xmlns:p15="http://schemas.microsoft.com/office/powerpoint/2012/main" userId="S::Terri.Hanson@tea.texas.gov::a02fd813-d4f3-43fd-83dd-7393041517de" providerId="AD"/>
      </p:ext>
    </p:extLst>
  </p:cmAuthor>
  <p:cmAuthor id="3" name="Simons, Leanne" initials="SL" lastIdx="1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5" clrIdx="3">
    <p:extLst>
      <p:ext uri="{19B8F6BF-5375-455C-9EA6-DF929625EA0E}">
        <p15:presenceInfo xmlns:p15="http://schemas.microsoft.com/office/powerpoint/2012/main" userId="S::Jamie.Muffoletto@tea.texas.gov::daf1e3c6-8137-448a-b141-d23049d419b5" providerId="AD"/>
      </p:ext>
    </p:extLst>
  </p:cmAuthor>
  <p:cmAuthor id="5" name="Connor Briggs" initials="CB" lastIdx="23" clrIdx="4">
    <p:extLst>
      <p:ext uri="{19B8F6BF-5375-455C-9EA6-DF929625EA0E}">
        <p15:presenceInfo xmlns:p15="http://schemas.microsoft.com/office/powerpoint/2012/main" userId="Connor Briggs" providerId="None"/>
      </p:ext>
    </p:extLst>
  </p:cmAuthor>
  <p:cmAuthor id="6" name="Polo, Beth" initials="PB" lastIdx="3" clrIdx="5">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C69"/>
    <a:srgbClr val="CDDBF7"/>
    <a:srgbClr val="FFFFFF"/>
    <a:srgbClr val="0D6CB9"/>
    <a:srgbClr val="F48668"/>
    <a:srgbClr val="FEFA5E"/>
    <a:srgbClr val="DAE649"/>
    <a:srgbClr val="9B9B9B"/>
    <a:srgbClr val="C2DAED"/>
    <a:srgbClr val="F7A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A5082-D702-43A1-B276-6B18DE332D3D}" v="6" dt="2024-03-08T00:14:52.744"/>
    <p1510:client id="{CA47936D-CDFE-42CD-B85C-F91D5C376BC6}" v="348" dt="2024-03-07T17:01:53.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5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a:t>
            </a:fld>
            <a:endParaRPr lang="en-US"/>
          </a:p>
        </p:txBody>
      </p:sp>
    </p:spTree>
    <p:extLst>
      <p:ext uri="{BB962C8B-B14F-4D97-AF65-F5344CB8AC3E}">
        <p14:creationId xmlns:p14="http://schemas.microsoft.com/office/powerpoint/2010/main" val="12832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a:p>
        </p:txBody>
      </p:sp>
    </p:spTree>
    <p:extLst>
      <p:ext uri="{BB962C8B-B14F-4D97-AF65-F5344CB8AC3E}">
        <p14:creationId xmlns:p14="http://schemas.microsoft.com/office/powerpoint/2010/main" val="411872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a:p>
        </p:txBody>
      </p:sp>
    </p:spTree>
    <p:extLst>
      <p:ext uri="{BB962C8B-B14F-4D97-AF65-F5344CB8AC3E}">
        <p14:creationId xmlns:p14="http://schemas.microsoft.com/office/powerpoint/2010/main" val="144477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22</a:t>
            </a:fld>
            <a:endParaRPr lang="en-US"/>
          </a:p>
        </p:txBody>
      </p:sp>
    </p:spTree>
    <p:extLst>
      <p:ext uri="{BB962C8B-B14F-4D97-AF65-F5344CB8AC3E}">
        <p14:creationId xmlns:p14="http://schemas.microsoft.com/office/powerpoint/2010/main" val="294172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26</a:t>
            </a:fld>
            <a:endParaRPr lang="en-US"/>
          </a:p>
        </p:txBody>
      </p:sp>
    </p:spTree>
    <p:extLst>
      <p:ext uri="{BB962C8B-B14F-4D97-AF65-F5344CB8AC3E}">
        <p14:creationId xmlns:p14="http://schemas.microsoft.com/office/powerpoint/2010/main" val="1946384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3/11/2024</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3/11/2024</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3/11/2024</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3/11/2024</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3/11/2024</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3/11/2024</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3/11/2024</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hyperlink" Target="https://www.texasstudentdatasystem.org/sites/texasstudentdatasystem.org/files/2024-2025-final-data-validation-rules.xlsx" TargetMode="External"/><Relationship Id="rId3" Type="http://schemas.openxmlformats.org/officeDocument/2006/relationships/hyperlink" Target="https://www.texasstudentdatasystem.org/sites/texasstudentdatasystem.org/files/2024-2025-preliminary-domains_0.pdf" TargetMode="External"/><Relationship Id="rId7" Type="http://schemas.openxmlformats.org/officeDocument/2006/relationships/hyperlink" Target="https://www.texasstudentdatasystem.org/sites/texasstudentdatasystem.org/files/2024-2025-final-descriptor-tables.pdf" TargetMode="External"/><Relationship Id="rId12" Type="http://schemas.openxmlformats.org/officeDocument/2006/relationships/hyperlink" Target="https://tealprod.tea.state.tx.us/tims/issues/?filter=11815" TargetMode="External"/><Relationship Id="rId2" Type="http://schemas.openxmlformats.org/officeDocument/2006/relationships/hyperlink" Target="https://www.texasstudentdatasystem.org/tsds/teds/ods-upgrade-data-standards" TargetMode="External"/><Relationship Id="rId1" Type="http://schemas.openxmlformats.org/officeDocument/2006/relationships/slideLayout" Target="../slideLayouts/slideLayout15.xml"/><Relationship Id="rId6" Type="http://schemas.openxmlformats.org/officeDocument/2006/relationships/hyperlink" Target="https://www.texasstudentdatasystem.org/sites/texasstudentdatasystem.org/files/2024_2025_final_data_element_definitions_0.pdf" TargetMode="External"/><Relationship Id="rId11" Type="http://schemas.openxmlformats.org/officeDocument/2006/relationships/hyperlink" Target="https://tealprod.tea.state.tx.us/TSDS/Support" TargetMode="External"/><Relationship Id="rId5" Type="http://schemas.openxmlformats.org/officeDocument/2006/relationships/hyperlink" Target="https://www.texasstudentdatasystem.org/sites/texasstudentdatasystem.org/files/2024_2025_final_domains_0.pdf" TargetMode="External"/><Relationship Id="rId10" Type="http://schemas.openxmlformats.org/officeDocument/2006/relationships/hyperlink" Target="https://www.texasstudentdatasystem.org/tsds/about/resources#KnownIssues" TargetMode="External"/><Relationship Id="rId4" Type="http://schemas.openxmlformats.org/officeDocument/2006/relationships/hyperlink" Target="https://tealprod.tea.state.tx.us/TWEDS" TargetMode="External"/><Relationship Id="rId9" Type="http://schemas.openxmlformats.org/officeDocument/2006/relationships/hyperlink" Target="https://www.texasstudentdatasystem.org/sites/texasstudentdatasystem.org/files/2024-2025%20Submission%20Timeline.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ealprod.tea.state.tx.us/tims/browse/TSDSKB-586?filter=11815" TargetMode="External"/><Relationship Id="rId2" Type="http://schemas.openxmlformats.org/officeDocument/2006/relationships/hyperlink" Target="https://tealprod.tea.state.tx.us/tims/browse/TSDSKB-572?filter=11815" TargetMode="External"/><Relationship Id="rId1" Type="http://schemas.openxmlformats.org/officeDocument/2006/relationships/slideLayout" Target="../slideLayouts/slideLayout15.xml"/><Relationship Id="rId6" Type="http://schemas.openxmlformats.org/officeDocument/2006/relationships/hyperlink" Target="https://tealprod.tea.state.tx.us/Tea.AskTed.Web/Forms/Home.aspx" TargetMode="External"/><Relationship Id="rId5" Type="http://schemas.openxmlformats.org/officeDocument/2006/relationships/hyperlink" Target="mailto:ReviewandSupport@tea.texas.gov" TargetMode="External"/><Relationship Id="rId4" Type="http://schemas.openxmlformats.org/officeDocument/2006/relationships/hyperlink" Target="https://tealprod.tea.state.tx.us/tims/browse/TSDSKB-589?filter=11815"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hyperlink" Target="mailto:ReviewandSupport@tea.texas.gov"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hyperlink" Target="mailto:reviewandsupport@tea.Texas.gov"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a:normAutofit fontScale="90000"/>
          </a:bodyPr>
          <a:lstStyle/>
          <a:p>
            <a:r>
              <a:rPr lang="en-US"/>
              <a:t>TITLE</a:t>
            </a:r>
            <a:r>
              <a:rPr lang="en-US" baseline="0"/>
              <a:t> SLIDE: ESC Vendor Training for One Component</a:t>
            </a:r>
            <a:endParaRPr lang="en-US"/>
          </a:p>
        </p:txBody>
      </p:sp>
      <p:sp>
        <p:nvSpPr>
          <p:cNvPr id="15" name="Subtitle 2">
            <a:extLst>
              <a:ext uri="{FF2B5EF4-FFF2-40B4-BE49-F238E27FC236}">
                <a16:creationId xmlns:a16="http://schemas.microsoft.com/office/drawing/2014/main" id="{168F187D-A5AD-0D06-3D86-5762D6D3B539}"/>
              </a:ext>
            </a:extLst>
          </p:cNvPr>
          <p:cNvSpPr>
            <a:spLocks noGrp="1"/>
          </p:cNvSpPr>
          <p:nvPr>
            <p:ph type="subTitle" idx="1"/>
          </p:nvPr>
        </p:nvSpPr>
        <p:spPr>
          <a:xfrm>
            <a:off x="1524000" y="4315096"/>
            <a:ext cx="9144000" cy="851564"/>
          </a:xfrm>
        </p:spPr>
        <p:txBody>
          <a:bodyPr/>
          <a:lstStyle/>
          <a:p>
            <a:endParaRPr lang="en-US"/>
          </a:p>
        </p:txBody>
      </p:sp>
      <p:pic>
        <p:nvPicPr>
          <p:cNvPr id="8" name="Picture Placeholder 10">
            <a:extLst>
              <a:ext uri="{FF2B5EF4-FFF2-40B4-BE49-F238E27FC236}">
                <a16:creationId xmlns:a16="http://schemas.microsoft.com/office/drawing/2014/main" id="{3FA3FEEE-6FB4-6546-6580-17D5B5795B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5666" b="15666"/>
          <a:stretch/>
        </p:blipFill>
        <p:spPr>
          <a:xfrm>
            <a:off x="20" y="1268412"/>
            <a:ext cx="12191980" cy="5589588"/>
          </a:xfrm>
          <a:prstGeom prst="rect">
            <a:avLst/>
          </a:prstGeom>
          <a:noFill/>
        </p:spPr>
      </p:pic>
      <p:sp>
        <p:nvSpPr>
          <p:cNvPr id="12" name="Rectangle 11">
            <a:extLst>
              <a:ext uri="{FF2B5EF4-FFF2-40B4-BE49-F238E27FC236}">
                <a16:creationId xmlns:a16="http://schemas.microsoft.com/office/drawing/2014/main" id="{ECA94F1D-B058-B160-7052-5BCED1320363}"/>
              </a:ext>
            </a:extLst>
          </p:cNvPr>
          <p:cNvSpPr/>
          <p:nvPr/>
        </p:nvSpPr>
        <p:spPr>
          <a:xfrm>
            <a:off x="0" y="4421871"/>
            <a:ext cx="12192000" cy="216877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4800" b="1">
                <a:solidFill>
                  <a:srgbClr val="0D6CB9"/>
                </a:solidFill>
                <a:latin typeface="Calibri"/>
                <a:cs typeface="Calibri"/>
                <a:sym typeface="+mj-lt"/>
              </a:rPr>
              <a:t>RESIDENTIAL FACILITY TRACKER</a:t>
            </a:r>
            <a:endParaRPr lang="en-US" sz="2000" b="1">
              <a:solidFill>
                <a:srgbClr val="0D6CB9"/>
              </a:solidFill>
              <a:latin typeface="Calibri"/>
              <a:cs typeface="Calibri"/>
              <a:sym typeface="+mj-lt"/>
            </a:endParaRPr>
          </a:p>
          <a:p>
            <a:pPr algn="ctr">
              <a:defRPr/>
            </a:pPr>
            <a:r>
              <a:rPr lang="en-US" sz="2400" b="1">
                <a:solidFill>
                  <a:srgbClr val="0D6CB9"/>
                </a:solidFill>
                <a:latin typeface="Calibri"/>
                <a:cs typeface="Calibri"/>
                <a:sym typeface="+mj-lt"/>
              </a:rPr>
              <a:t>MARCH</a:t>
            </a:r>
            <a:r>
              <a:rPr lang="en-US" sz="2400" b="1">
                <a:solidFill>
                  <a:srgbClr val="0D6CB9"/>
                </a:solidFill>
              </a:rPr>
              <a:t> 19-21, 2024</a:t>
            </a:r>
            <a:endParaRPr lang="en-US" sz="2000" b="1" i="0" u="none" strike="noStrike" kern="1200" cap="none" spc="0" normalizeH="0" baseline="0" noProof="0">
              <a:ln>
                <a:noFill/>
              </a:ln>
              <a:solidFill>
                <a:srgbClr val="0D6CB9"/>
              </a:solidFill>
              <a:effectLst/>
              <a:uLnTx/>
              <a:uFillTx/>
              <a:latin typeface="Calibri" panose="020F0502020204030204"/>
              <a:cs typeface="Calibri"/>
            </a:endParaRPr>
          </a:p>
        </p:txBody>
      </p:sp>
    </p:spTree>
    <p:extLst>
      <p:ext uri="{BB962C8B-B14F-4D97-AF65-F5344CB8AC3E}">
        <p14:creationId xmlns:p14="http://schemas.microsoft.com/office/powerpoint/2010/main" val="3036487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2024-2025 School Year</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Blackboard and yellow chairs in a classroom">
            <a:extLst>
              <a:ext uri="{FF2B5EF4-FFF2-40B4-BE49-F238E27FC236}">
                <a16:creationId xmlns:a16="http://schemas.microsoft.com/office/drawing/2014/main" id="{3FA3FEEE-6FB4-6546-6580-17D5B5795B98}"/>
              </a:ext>
            </a:extLst>
          </p:cNvPr>
          <p:cNvPicPr>
            <a:picLocks noChangeAspect="1"/>
          </p:cNvPicPr>
          <p:nvPr/>
        </p:nvPicPr>
        <p:blipFill rotWithShape="1">
          <a:blip r:embed="rId3">
            <a:extLst>
              <a:ext uri="{28A0092B-C50C-407E-A947-70E740481C1C}">
                <a14:useLocalDpi xmlns:a14="http://schemas.microsoft.com/office/drawing/2010/main" val="0"/>
              </a:ext>
            </a:extLst>
          </a:blip>
          <a:srcRect t="9248" b="9248"/>
          <a:stretch/>
        </p:blipFill>
        <p:spPr>
          <a:xfrm>
            <a:off x="20" y="1268412"/>
            <a:ext cx="12191980" cy="5589588"/>
          </a:xfrm>
          <a:prstGeom prst="rect">
            <a:avLst/>
          </a:prstGeom>
          <a:noFill/>
        </p:spPr>
      </p:pic>
      <p:sp>
        <p:nvSpPr>
          <p:cNvPr id="3" name="TextBox 2">
            <a:extLst>
              <a:ext uri="{FF2B5EF4-FFF2-40B4-BE49-F238E27FC236}">
                <a16:creationId xmlns:a16="http://schemas.microsoft.com/office/drawing/2014/main" id="{EE5F3CC2-D26C-87F4-379B-E80454480A1A}"/>
              </a:ext>
            </a:extLst>
          </p:cNvPr>
          <p:cNvSpPr txBox="1"/>
          <p:nvPr/>
        </p:nvSpPr>
        <p:spPr>
          <a:xfrm>
            <a:off x="3051110" y="2203793"/>
            <a:ext cx="5794311" cy="1754326"/>
          </a:xfrm>
          <a:prstGeom prst="rect">
            <a:avLst/>
          </a:prstGeom>
          <a:noFill/>
        </p:spPr>
        <p:txBody>
          <a:bodyPr wrap="square">
            <a:spAutoFit/>
          </a:bodyPr>
          <a:lstStyle/>
          <a:p>
            <a:pPr marL="0" indent="0" algn="ctr">
              <a:buNone/>
            </a:pPr>
            <a:r>
              <a:rPr lang="en-US" sz="5400">
                <a:solidFill>
                  <a:srgbClr val="FFFFFF"/>
                </a:solidFill>
              </a:rPr>
              <a:t>2024-2025</a:t>
            </a:r>
          </a:p>
          <a:p>
            <a:pPr marL="0" indent="0" algn="ctr">
              <a:buNone/>
            </a:pPr>
            <a:r>
              <a:rPr lang="en-US" sz="5400">
                <a:solidFill>
                  <a:srgbClr val="FFFFFF"/>
                </a:solidFill>
              </a:rPr>
              <a:t>SCHOOL YEAR</a:t>
            </a:r>
          </a:p>
        </p:txBody>
      </p:sp>
    </p:spTree>
    <p:extLst>
      <p:ext uri="{BB962C8B-B14F-4D97-AF65-F5344CB8AC3E}">
        <p14:creationId xmlns:p14="http://schemas.microsoft.com/office/powerpoint/2010/main" val="122527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APPLICATION UPDATES</a:t>
            </a:r>
            <a:endParaRPr lang="en-US" sz="4000"/>
          </a:p>
        </p:txBody>
      </p:sp>
      <p:sp>
        <p:nvSpPr>
          <p:cNvPr id="2" name="Content Placeholder 3">
            <a:extLst>
              <a:ext uri="{FF2B5EF4-FFF2-40B4-BE49-F238E27FC236}">
                <a16:creationId xmlns:a16="http://schemas.microsoft.com/office/drawing/2014/main" id="{A9340FBA-B2B8-749B-6AD9-F86C2D3EA7D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application updates for the following:</a:t>
            </a:r>
          </a:p>
          <a:p>
            <a:pPr lvl="1">
              <a:buClr>
                <a:srgbClr val="F16038"/>
              </a:buClr>
            </a:pPr>
            <a:r>
              <a:rPr lang="en-US">
                <a:solidFill>
                  <a:srgbClr val="595959"/>
                </a:solidFill>
              </a:rPr>
              <a:t>Data Elements</a:t>
            </a:r>
          </a:p>
          <a:p>
            <a:pPr lvl="1">
              <a:buClr>
                <a:srgbClr val="F16038"/>
              </a:buClr>
            </a:pPr>
            <a:r>
              <a:rPr lang="en-US">
                <a:solidFill>
                  <a:srgbClr val="595959"/>
                </a:solidFill>
              </a:rPr>
              <a:t>Descriptor Tables</a:t>
            </a:r>
          </a:p>
          <a:p>
            <a:pPr lvl="1">
              <a:buClr>
                <a:srgbClr val="F16038"/>
              </a:buClr>
            </a:pPr>
            <a:r>
              <a:rPr lang="en-US">
                <a:solidFill>
                  <a:srgbClr val="595959"/>
                </a:solidFill>
              </a:rPr>
              <a:t>Reports</a:t>
            </a:r>
          </a:p>
          <a:p>
            <a:pPr lvl="1">
              <a:buClr>
                <a:srgbClr val="F16038"/>
              </a:buClr>
            </a:pPr>
            <a:r>
              <a:rPr lang="en-US">
                <a:solidFill>
                  <a:srgbClr val="595959"/>
                </a:solidFill>
              </a:rPr>
              <a:t>Business Rules</a:t>
            </a: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275859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1</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3261778472"/>
              </p:ext>
            </p:extLst>
          </p:nvPr>
        </p:nvGraphicFramePr>
        <p:xfrm>
          <a:off x="535172" y="1744838"/>
          <a:ext cx="11121656" cy="182880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E0041</a:t>
                      </a:r>
                    </a:p>
                  </a:txBody>
                  <a:tcPr/>
                </a:tc>
                <a:tc>
                  <a:txBody>
                    <a:bodyPr/>
                    <a:lstStyle/>
                    <a:p>
                      <a:pPr algn="l"/>
                      <a:r>
                        <a:rPr lang="en-US" sz="2400"/>
                        <a:t>PRIMARY-DISABILITY-CODE</a:t>
                      </a:r>
                    </a:p>
                  </a:txBody>
                  <a:tcPr/>
                </a:tc>
                <a:tc>
                  <a:txBody>
                    <a:bodyPr/>
                    <a:lstStyle/>
                    <a:p>
                      <a:pPr algn="l"/>
                      <a:r>
                        <a:rPr lang="en-US" sz="2400"/>
                        <a:t>Disability</a:t>
                      </a:r>
                    </a:p>
                  </a:txBody>
                  <a:tcPr/>
                </a:tc>
                <a:extLst>
                  <a:ext uri="{0D108BD9-81ED-4DB2-BD59-A6C34878D82A}">
                    <a16:rowId xmlns:a16="http://schemas.microsoft.com/office/drawing/2014/main" val="958565253"/>
                  </a:ext>
                </a:extLst>
              </a:tr>
              <a:tr h="370840">
                <a:tc>
                  <a:txBody>
                    <a:bodyPr/>
                    <a:lstStyle/>
                    <a:p>
                      <a:pPr algn="l"/>
                      <a:r>
                        <a:rPr lang="en-US" sz="2400"/>
                        <a:t>E0834</a:t>
                      </a:r>
                    </a:p>
                  </a:txBody>
                  <a:tcPr/>
                </a:tc>
                <a:tc>
                  <a:txBody>
                    <a:bodyPr/>
                    <a:lstStyle/>
                    <a:p>
                      <a:pPr algn="l"/>
                      <a:r>
                        <a:rPr lang="en-US" sz="2400"/>
                        <a:t>SECONDARY-DISABILITY-CODE</a:t>
                      </a:r>
                    </a:p>
                  </a:txBody>
                  <a:tcPr/>
                </a:tc>
                <a:tc>
                  <a:txBody>
                    <a:bodyPr/>
                    <a:lstStyle/>
                    <a:p>
                      <a:pPr algn="l"/>
                      <a:r>
                        <a:rPr lang="en-US" sz="2400"/>
                        <a:t>Disability</a:t>
                      </a:r>
                    </a:p>
                  </a:txBody>
                  <a:tcPr/>
                </a:tc>
                <a:extLst>
                  <a:ext uri="{0D108BD9-81ED-4DB2-BD59-A6C34878D82A}">
                    <a16:rowId xmlns:a16="http://schemas.microsoft.com/office/drawing/2014/main" val="1307355544"/>
                  </a:ext>
                </a:extLst>
              </a:tr>
              <a:tr h="370840">
                <a:tc>
                  <a:txBody>
                    <a:bodyPr/>
                    <a:lstStyle/>
                    <a:p>
                      <a:pPr algn="l"/>
                      <a:r>
                        <a:rPr lang="en-US" sz="2400"/>
                        <a:t>E0835</a:t>
                      </a:r>
                    </a:p>
                  </a:txBody>
                  <a:tcPr/>
                </a:tc>
                <a:tc>
                  <a:txBody>
                    <a:bodyPr/>
                    <a:lstStyle/>
                    <a:p>
                      <a:pPr algn="l"/>
                      <a:r>
                        <a:rPr lang="en-US" sz="2400"/>
                        <a:t>TERTIARY-DISABILITY-CODE</a:t>
                      </a:r>
                    </a:p>
                  </a:txBody>
                  <a:tcPr/>
                </a:tc>
                <a:tc>
                  <a:txBody>
                    <a:bodyPr/>
                    <a:lstStyle/>
                    <a:p>
                      <a:pPr algn="l"/>
                      <a:r>
                        <a:rPr lang="en-US" sz="2400"/>
                        <a:t>Disability</a:t>
                      </a:r>
                    </a:p>
                  </a:txBody>
                  <a:tcPr/>
                </a:tc>
                <a:extLst>
                  <a:ext uri="{0D108BD9-81ED-4DB2-BD59-A6C34878D82A}">
                    <a16:rowId xmlns:a16="http://schemas.microsoft.com/office/drawing/2014/main" val="4201605557"/>
                  </a:ext>
                </a:extLst>
              </a:tr>
            </a:tbl>
          </a:graphicData>
        </a:graphic>
      </p:graphicFrame>
    </p:spTree>
    <p:extLst>
      <p:ext uri="{BB962C8B-B14F-4D97-AF65-F5344CB8AC3E}">
        <p14:creationId xmlns:p14="http://schemas.microsoft.com/office/powerpoint/2010/main" val="70451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2</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794382978"/>
              </p:ext>
            </p:extLst>
          </p:nvPr>
        </p:nvGraphicFramePr>
        <p:xfrm>
          <a:off x="535172" y="1744838"/>
          <a:ext cx="11121656" cy="384048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E0833</a:t>
                      </a:r>
                    </a:p>
                  </a:txBody>
                  <a:tcPr/>
                </a:tc>
                <a:tc>
                  <a:txBody>
                    <a:bodyPr/>
                    <a:lstStyle/>
                    <a:p>
                      <a:pPr algn="l"/>
                      <a:r>
                        <a:rPr lang="en-US" sz="2400"/>
                        <a:t>REG-DAY-SCH-PROG-DEAF-CODE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958565253"/>
                  </a:ext>
                </a:extLst>
              </a:tr>
              <a:tr h="370840">
                <a:tc>
                  <a:txBody>
                    <a:bodyPr/>
                    <a:lstStyle/>
                    <a:p>
                      <a:pPr algn="l"/>
                      <a:r>
                        <a:rPr lang="en-US" sz="2400"/>
                        <a:t>E0838</a:t>
                      </a:r>
                    </a:p>
                  </a:txBody>
                  <a:tcPr/>
                </a:tc>
                <a:tc>
                  <a:txBody>
                    <a:bodyPr/>
                    <a:lstStyle/>
                    <a:p>
                      <a:pPr algn="l"/>
                      <a:r>
                        <a:rPr lang="en-US" sz="2400"/>
                        <a:t>AUDIOLOGICAL-SERV-IND-CODE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1307355544"/>
                  </a:ext>
                </a:extLst>
              </a:tr>
              <a:tr h="370840">
                <a:tc>
                  <a:txBody>
                    <a:bodyPr/>
                    <a:lstStyle/>
                    <a:p>
                      <a:pPr algn="l"/>
                      <a:r>
                        <a:rPr lang="en-US" sz="2400"/>
                        <a:t>E0840</a:t>
                      </a:r>
                    </a:p>
                  </a:txBody>
                  <a:tcPr/>
                </a:tc>
                <a:tc>
                  <a:txBody>
                    <a:bodyPr/>
                    <a:lstStyle/>
                    <a:p>
                      <a:pPr algn="l"/>
                      <a:r>
                        <a:rPr lang="en-US" sz="2400"/>
                        <a:t>COUNSELING-SERVICES-IND-CODE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201605557"/>
                  </a:ext>
                </a:extLst>
              </a:tr>
              <a:tr h="370840">
                <a:tc>
                  <a:txBody>
                    <a:bodyPr/>
                    <a:lstStyle/>
                    <a:p>
                      <a:pPr algn="l"/>
                      <a:r>
                        <a:rPr lang="en-US" sz="2400"/>
                        <a:t>E0841</a:t>
                      </a:r>
                    </a:p>
                  </a:txBody>
                  <a:tcPr/>
                </a:tc>
                <a:tc>
                  <a:txBody>
                    <a:bodyPr/>
                    <a:lstStyle/>
                    <a:p>
                      <a:pPr algn="l"/>
                      <a:r>
                        <a:rPr lang="en-US" sz="2400"/>
                        <a:t>MEDICAL-DIAGNOSTIC-SERV-IND-CODE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83706359"/>
                  </a:ext>
                </a:extLst>
              </a:tr>
              <a:tr h="370840">
                <a:tc>
                  <a:txBody>
                    <a:bodyPr/>
                    <a:lstStyle/>
                    <a:p>
                      <a:pPr algn="l"/>
                      <a:r>
                        <a:rPr lang="en-US" sz="2400"/>
                        <a:t>E0843</a:t>
                      </a:r>
                    </a:p>
                  </a:txBody>
                  <a:tcPr/>
                </a:tc>
                <a:tc>
                  <a:txBody>
                    <a:bodyPr/>
                    <a:lstStyle/>
                    <a:p>
                      <a:pPr algn="l"/>
                      <a:r>
                        <a:rPr lang="en-US" sz="2400"/>
                        <a:t>OCCUPATIONAL-THERAPY-IND-CODE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733007455"/>
                  </a:ext>
                </a:extLst>
              </a:tr>
            </a:tbl>
          </a:graphicData>
        </a:graphic>
      </p:graphicFrame>
    </p:spTree>
    <p:extLst>
      <p:ext uri="{BB962C8B-B14F-4D97-AF65-F5344CB8AC3E}">
        <p14:creationId xmlns:p14="http://schemas.microsoft.com/office/powerpoint/2010/main" val="3981924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3</a:t>
            </a:r>
            <a:endParaRPr lang="en-US" sz="4000" dirty="0">
              <a:solidFill>
                <a:schemeClr val="bg1"/>
              </a:solidFill>
            </a:endParaRPr>
          </a:p>
        </p:txBody>
      </p:sp>
      <p:sp>
        <p:nvSpPr>
          <p:cNvPr id="4" name="Content Placeholder 3">
            <a:extLst>
              <a:ext uri="{FF2B5EF4-FFF2-40B4-BE49-F238E27FC236}">
                <a16:creationId xmlns:a16="http://schemas.microsoft.com/office/drawing/2014/main" id="{ABB7348D-8A1E-AD5A-4589-A21C50B67173}"/>
              </a:ext>
            </a:extLst>
          </p:cNvPr>
          <p:cNvSpPr>
            <a:spLocks noGrp="1"/>
          </p:cNvSpPr>
          <p:nvPr>
            <p:ph idx="1"/>
          </p:nvPr>
        </p:nvSpPr>
        <p:spPr>
          <a:xfrm>
            <a:off x="712380" y="1047750"/>
            <a:ext cx="10623762" cy="4799239"/>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1851657163"/>
              </p:ext>
            </p:extLst>
          </p:nvPr>
        </p:nvGraphicFramePr>
        <p:xfrm>
          <a:off x="535172" y="1744838"/>
          <a:ext cx="11121656" cy="3017520"/>
        </p:xfrm>
        <a:graphic>
          <a:graphicData uri="http://schemas.openxmlformats.org/drawingml/2006/table">
            <a:tbl>
              <a:tblPr firstRow="1" bandRow="1">
                <a:tableStyleId>{5C22544A-7EE6-4342-B048-85BDC9FD1C3A}</a:tableStyleId>
              </a:tblPr>
              <a:tblGrid>
                <a:gridCol w="2311048">
                  <a:extLst>
                    <a:ext uri="{9D8B030D-6E8A-4147-A177-3AD203B41FA5}">
                      <a16:colId xmlns:a16="http://schemas.microsoft.com/office/drawing/2014/main" val="1183892384"/>
                    </a:ext>
                  </a:extLst>
                </a:gridCol>
                <a:gridCol w="4210050">
                  <a:extLst>
                    <a:ext uri="{9D8B030D-6E8A-4147-A177-3AD203B41FA5}">
                      <a16:colId xmlns:a16="http://schemas.microsoft.com/office/drawing/2014/main" val="2711912488"/>
                    </a:ext>
                  </a:extLst>
                </a:gridCol>
                <a:gridCol w="4600558">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E0844</a:t>
                      </a:r>
                    </a:p>
                  </a:txBody>
                  <a:tcPr/>
                </a:tc>
                <a:tc>
                  <a:txBody>
                    <a:bodyPr/>
                    <a:lstStyle/>
                    <a:p>
                      <a:pPr algn="l"/>
                      <a:r>
                        <a:rPr lang="en-US" sz="2400"/>
                        <a:t>ORIENT-MOBILITY-TRNG-IND-CODE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958565253"/>
                  </a:ext>
                </a:extLst>
              </a:tr>
              <a:tr h="370840">
                <a:tc>
                  <a:txBody>
                    <a:bodyPr/>
                    <a:lstStyle/>
                    <a:p>
                      <a:pPr algn="l"/>
                      <a:r>
                        <a:rPr lang="en-US" sz="2400"/>
                        <a:t>E0845</a:t>
                      </a:r>
                    </a:p>
                  </a:txBody>
                  <a:tcPr/>
                </a:tc>
                <a:tc>
                  <a:txBody>
                    <a:bodyPr/>
                    <a:lstStyle/>
                    <a:p>
                      <a:pPr algn="l"/>
                      <a:r>
                        <a:rPr lang="en-US" sz="2400"/>
                        <a:t>PHYSICAL-THERAPY-IND-CODE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1307355544"/>
                  </a:ext>
                </a:extLst>
              </a:tr>
              <a:tr h="370840">
                <a:tc>
                  <a:txBody>
                    <a:bodyPr/>
                    <a:lstStyle/>
                    <a:p>
                      <a:pPr algn="l"/>
                      <a:r>
                        <a:rPr lang="en-US" sz="2400"/>
                        <a:t>E0846</a:t>
                      </a:r>
                    </a:p>
                  </a:txBody>
                  <a:tcPr/>
                </a:tc>
                <a:tc>
                  <a:txBody>
                    <a:bodyPr/>
                    <a:lstStyle/>
                    <a:p>
                      <a:pPr algn="l"/>
                      <a:r>
                        <a:rPr lang="en-US" sz="2400"/>
                        <a:t>PSYCHOLOGICAL-SERVICES-IND-CODE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txBody>
                  <a:tcPr/>
                </a:tc>
                <a:extLst>
                  <a:ext uri="{0D108BD9-81ED-4DB2-BD59-A6C34878D82A}">
                    <a16:rowId xmlns:a16="http://schemas.microsoft.com/office/drawing/2014/main" val="4201605557"/>
                  </a:ext>
                </a:extLst>
              </a:tr>
              <a:tr h="370840">
                <a:tc>
                  <a:txBody>
                    <a:bodyPr/>
                    <a:lstStyle/>
                    <a:p>
                      <a:pPr algn="l"/>
                      <a:r>
                        <a:rPr lang="en-US" sz="2400"/>
                        <a:t>E0847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RECREATION-IND-CODE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SpecialEducationProgramService</a:t>
                      </a:r>
                    </a:p>
                  </a:txBody>
                  <a:tcPr/>
                </a:tc>
                <a:extLst>
                  <a:ext uri="{0D108BD9-81ED-4DB2-BD59-A6C34878D82A}">
                    <a16:rowId xmlns:a16="http://schemas.microsoft.com/office/drawing/2014/main" val="3460286925"/>
                  </a:ext>
                </a:extLst>
              </a:tr>
            </a:tbl>
          </a:graphicData>
        </a:graphic>
      </p:graphicFrame>
    </p:spTree>
    <p:extLst>
      <p:ext uri="{BB962C8B-B14F-4D97-AF65-F5344CB8AC3E}">
        <p14:creationId xmlns:p14="http://schemas.microsoft.com/office/powerpoint/2010/main" val="221357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4</a:t>
            </a:r>
            <a:endParaRPr lang="en-US" sz="4000" dirty="0">
              <a:solidFill>
                <a:schemeClr val="bg1"/>
              </a:solidFill>
            </a:endParaRPr>
          </a:p>
        </p:txBody>
      </p:sp>
      <p:sp>
        <p:nvSpPr>
          <p:cNvPr id="2" name="Content Placeholder 1">
            <a:extLst>
              <a:ext uri="{FF2B5EF4-FFF2-40B4-BE49-F238E27FC236}">
                <a16:creationId xmlns:a16="http://schemas.microsoft.com/office/drawing/2014/main" id="{8366E9FB-8D85-E1B7-C177-A59B15D42761}"/>
              </a:ext>
            </a:extLst>
          </p:cNvPr>
          <p:cNvSpPr>
            <a:spLocks noGrp="1"/>
          </p:cNvSpPr>
          <p:nvPr>
            <p:ph idx="1"/>
          </p:nvPr>
        </p:nvSpPr>
        <p:spPr>
          <a:xfrm>
            <a:off x="712380" y="1011011"/>
            <a:ext cx="10623762" cy="4835978"/>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622526390"/>
              </p:ext>
            </p:extLst>
          </p:nvPr>
        </p:nvGraphicFramePr>
        <p:xfrm>
          <a:off x="531405" y="1650274"/>
          <a:ext cx="10384164" cy="3749040"/>
        </p:xfrm>
        <a:graphic>
          <a:graphicData uri="http://schemas.openxmlformats.org/drawingml/2006/table">
            <a:tbl>
              <a:tblPr firstRow="1" bandRow="1">
                <a:tableStyleId>{5C22544A-7EE6-4342-B048-85BDC9FD1C3A}</a:tableStyleId>
              </a:tblPr>
              <a:tblGrid>
                <a:gridCol w="2317851">
                  <a:extLst>
                    <a:ext uri="{9D8B030D-6E8A-4147-A177-3AD203B41FA5}">
                      <a16:colId xmlns:a16="http://schemas.microsoft.com/office/drawing/2014/main" val="1183892384"/>
                    </a:ext>
                  </a:extLst>
                </a:gridCol>
                <a:gridCol w="3657600">
                  <a:extLst>
                    <a:ext uri="{9D8B030D-6E8A-4147-A177-3AD203B41FA5}">
                      <a16:colId xmlns:a16="http://schemas.microsoft.com/office/drawing/2014/main" val="2711912488"/>
                    </a:ext>
                  </a:extLst>
                </a:gridCol>
                <a:gridCol w="4408713">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E0848</a:t>
                      </a:r>
                    </a:p>
                  </a:txBody>
                  <a:tcPr/>
                </a:tc>
                <a:tc>
                  <a:txBody>
                    <a:bodyPr/>
                    <a:lstStyle/>
                    <a:p>
                      <a:pPr algn="l"/>
                      <a:r>
                        <a:rPr lang="en-US" sz="2400"/>
                        <a:t>SCHOOL-HEALTH-SERVICES-IND-CODE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4075560472"/>
                  </a:ext>
                </a:extLst>
              </a:tr>
              <a:tr h="370840">
                <a:tc>
                  <a:txBody>
                    <a:bodyPr/>
                    <a:lstStyle/>
                    <a:p>
                      <a:pPr algn="l"/>
                      <a:r>
                        <a:rPr lang="en-US" sz="2400"/>
                        <a:t>E0849</a:t>
                      </a:r>
                    </a:p>
                  </a:txBody>
                  <a:tcPr/>
                </a:tc>
                <a:tc>
                  <a:txBody>
                    <a:bodyPr/>
                    <a:lstStyle/>
                    <a:p>
                      <a:pPr algn="l"/>
                      <a:r>
                        <a:rPr lang="en-US" sz="2400"/>
                        <a:t>SOCIAL-WORK-SERVICES-IND-CODE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1307355544"/>
                  </a:ext>
                </a:extLst>
              </a:tr>
              <a:tr h="370840">
                <a:tc>
                  <a:txBody>
                    <a:bodyPr/>
                    <a:lstStyle/>
                    <a:p>
                      <a:pPr algn="l"/>
                      <a:r>
                        <a:rPr lang="en-US" sz="2400"/>
                        <a:t>E0851</a:t>
                      </a:r>
                    </a:p>
                  </a:txBody>
                  <a:tcPr/>
                </a:tc>
                <a:tc>
                  <a:txBody>
                    <a:bodyPr/>
                    <a:lstStyle/>
                    <a:p>
                      <a:pPr algn="l"/>
                      <a:r>
                        <a:rPr lang="en-US" sz="2400"/>
                        <a:t>TRANSPORTATION-INDICATOR-CODE</a:t>
                      </a:r>
                    </a:p>
                  </a:txBody>
                  <a:tcPr/>
                </a:tc>
                <a:tc>
                  <a:txBody>
                    <a:bodyPr/>
                    <a:lstStyle/>
                    <a:p>
                      <a:pPr algn="l"/>
                      <a:r>
                        <a:rPr lang="en-US" sz="2400" err="1"/>
                        <a:t>SpecialEducationProgramService</a:t>
                      </a:r>
                      <a:endParaRPr lang="en-US" sz="2400"/>
                    </a:p>
                  </a:txBody>
                  <a:tcPr/>
                </a:tc>
                <a:extLst>
                  <a:ext uri="{0D108BD9-81ED-4DB2-BD59-A6C34878D82A}">
                    <a16:rowId xmlns:a16="http://schemas.microsoft.com/office/drawing/2014/main" val="2397078394"/>
                  </a:ext>
                </a:extLst>
              </a:tr>
              <a:tr h="370840">
                <a:tc>
                  <a:txBody>
                    <a:bodyPr/>
                    <a:lstStyle/>
                    <a:p>
                      <a:pPr algn="l"/>
                      <a:r>
                        <a:rPr lang="en-US" sz="2400"/>
                        <a:t>E0857</a:t>
                      </a:r>
                    </a:p>
                  </a:txBody>
                  <a:tcPr/>
                </a:tc>
                <a:tc>
                  <a:txBody>
                    <a:bodyPr/>
                    <a:lstStyle/>
                    <a:p>
                      <a:pPr algn="l"/>
                      <a:r>
                        <a:rPr lang="en-US" sz="2400"/>
                        <a:t>SPEECH-THERAPY-INDICATOR-CODE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4201605557"/>
                  </a:ext>
                </a:extLst>
              </a:tr>
            </a:tbl>
          </a:graphicData>
        </a:graphic>
      </p:graphicFrame>
    </p:spTree>
    <p:extLst>
      <p:ext uri="{BB962C8B-B14F-4D97-AF65-F5344CB8AC3E}">
        <p14:creationId xmlns:p14="http://schemas.microsoft.com/office/powerpoint/2010/main" val="2043757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5</a:t>
            </a:r>
            <a:endParaRPr lang="en-US" sz="4000" dirty="0">
              <a:solidFill>
                <a:schemeClr val="bg1"/>
              </a:solidFill>
            </a:endParaRPr>
          </a:p>
        </p:txBody>
      </p:sp>
      <p:sp>
        <p:nvSpPr>
          <p:cNvPr id="2" name="Content Placeholder 1">
            <a:extLst>
              <a:ext uri="{FF2B5EF4-FFF2-40B4-BE49-F238E27FC236}">
                <a16:creationId xmlns:a16="http://schemas.microsoft.com/office/drawing/2014/main" id="{2B4411F7-22AE-3D20-ACF9-9C223794E0B9}"/>
              </a:ext>
            </a:extLst>
          </p:cNvPr>
          <p:cNvSpPr>
            <a:spLocks noGrp="1"/>
          </p:cNvSpPr>
          <p:nvPr>
            <p:ph idx="1"/>
          </p:nvPr>
        </p:nvSpPr>
        <p:spPr>
          <a:xfrm>
            <a:off x="712380" y="1163079"/>
            <a:ext cx="10623762" cy="4683910"/>
          </a:xfrm>
        </p:spPr>
        <p:txBody>
          <a:bodyPr/>
          <a:lstStyle/>
          <a:p>
            <a:r>
              <a:rPr lang="en-US" b="1">
                <a:solidFill>
                  <a:schemeClr val="tx1">
                    <a:lumMod val="65000"/>
                    <a:lumOff val="35000"/>
                  </a:schemeClr>
                </a:solidFill>
              </a:rPr>
              <a:t>Data Element Name Changes:</a:t>
            </a: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2129596320"/>
              </p:ext>
            </p:extLst>
          </p:nvPr>
        </p:nvGraphicFramePr>
        <p:xfrm>
          <a:off x="535634" y="1850631"/>
          <a:ext cx="10384164" cy="3749040"/>
        </p:xfrm>
        <a:graphic>
          <a:graphicData uri="http://schemas.openxmlformats.org/drawingml/2006/table">
            <a:tbl>
              <a:tblPr firstRow="1" bandRow="1">
                <a:tableStyleId>{5C22544A-7EE6-4342-B048-85BDC9FD1C3A}</a:tableStyleId>
              </a:tblPr>
              <a:tblGrid>
                <a:gridCol w="2317851">
                  <a:extLst>
                    <a:ext uri="{9D8B030D-6E8A-4147-A177-3AD203B41FA5}">
                      <a16:colId xmlns:a16="http://schemas.microsoft.com/office/drawing/2014/main" val="1183892384"/>
                    </a:ext>
                  </a:extLst>
                </a:gridCol>
                <a:gridCol w="3657600">
                  <a:extLst>
                    <a:ext uri="{9D8B030D-6E8A-4147-A177-3AD203B41FA5}">
                      <a16:colId xmlns:a16="http://schemas.microsoft.com/office/drawing/2014/main" val="2711912488"/>
                    </a:ext>
                  </a:extLst>
                </a:gridCol>
                <a:gridCol w="4408713">
                  <a:extLst>
                    <a:ext uri="{9D8B030D-6E8A-4147-A177-3AD203B41FA5}">
                      <a16:colId xmlns:a16="http://schemas.microsoft.com/office/drawing/2014/main" val="768595224"/>
                    </a:ext>
                  </a:extLst>
                </a:gridCol>
              </a:tblGrid>
              <a:tr h="283352">
                <a:tc>
                  <a:txBody>
                    <a:bodyPr/>
                    <a:lstStyle/>
                    <a:p>
                      <a:pPr algn="l"/>
                      <a:r>
                        <a:rPr lang="en-US" sz="2400"/>
                        <a:t>Data Element ID</a:t>
                      </a:r>
                    </a:p>
                  </a:txBody>
                  <a:tcPr/>
                </a:tc>
                <a:tc>
                  <a:txBody>
                    <a:bodyPr/>
                    <a:lstStyle/>
                    <a:p>
                      <a:pPr algn="l"/>
                      <a:r>
                        <a:rPr lang="en-US" sz="2400"/>
                        <a:t>XML Data Element Name</a:t>
                      </a:r>
                    </a:p>
                  </a:txBody>
                  <a:tcPr/>
                </a:tc>
                <a:tc>
                  <a:txBody>
                    <a:bodyPr/>
                    <a:lstStyle/>
                    <a:p>
                      <a:pPr algn="l"/>
                      <a:r>
                        <a:rPr lang="en-US" sz="2400"/>
                        <a:t>Upgrade Data Element Name</a:t>
                      </a:r>
                    </a:p>
                  </a:txBody>
                  <a:tcPr/>
                </a:tc>
                <a:extLst>
                  <a:ext uri="{0D108BD9-81ED-4DB2-BD59-A6C34878D82A}">
                    <a16:rowId xmlns:a16="http://schemas.microsoft.com/office/drawing/2014/main" val="2543380154"/>
                  </a:ext>
                </a:extLst>
              </a:tr>
              <a:tr h="370840">
                <a:tc>
                  <a:txBody>
                    <a:bodyPr/>
                    <a:lstStyle/>
                    <a:p>
                      <a:pPr algn="l"/>
                      <a:r>
                        <a:rPr lang="en-US" sz="2400"/>
                        <a:t>E0899</a:t>
                      </a:r>
                    </a:p>
                  </a:txBody>
                  <a:tcPr/>
                </a:tc>
                <a:tc>
                  <a:txBody>
                    <a:bodyPr/>
                    <a:lstStyle/>
                    <a:p>
                      <a:pPr algn="l"/>
                      <a:r>
                        <a:rPr lang="en-US" sz="2400"/>
                        <a:t>PRESCHL-PROG-CHLDRN-WITH-DISAB-IND-CD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p>
                    <a:p>
                      <a:pPr algn="l"/>
                      <a:endParaRPr lang="en-US" sz="2400"/>
                    </a:p>
                  </a:txBody>
                  <a:tcPr/>
                </a:tc>
                <a:extLst>
                  <a:ext uri="{0D108BD9-81ED-4DB2-BD59-A6C34878D82A}">
                    <a16:rowId xmlns:a16="http://schemas.microsoft.com/office/drawing/2014/main" val="3291408417"/>
                  </a:ext>
                </a:extLst>
              </a:tr>
              <a:tr h="370840">
                <a:tc>
                  <a:txBody>
                    <a:bodyPr/>
                    <a:lstStyle/>
                    <a:p>
                      <a:pPr algn="l"/>
                      <a:r>
                        <a:rPr lang="en-US" sz="2400"/>
                        <a:t>E0900</a:t>
                      </a:r>
                    </a:p>
                  </a:txBody>
                  <a:tcPr/>
                </a:tc>
                <a:tc>
                  <a:txBody>
                    <a:bodyPr/>
                    <a:lstStyle/>
                    <a:p>
                      <a:pPr algn="l"/>
                      <a:r>
                        <a:rPr lang="en-US" sz="2400"/>
                        <a:t>EARLY-CHILDHOOD-INTERV-IND-CODE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291589087"/>
                  </a:ext>
                </a:extLst>
              </a:tr>
              <a:tr h="370840">
                <a:tc>
                  <a:txBody>
                    <a:bodyPr/>
                    <a:lstStyle/>
                    <a:p>
                      <a:pPr algn="l"/>
                      <a:r>
                        <a:rPr lang="en-US" sz="2400"/>
                        <a:t>E0997</a:t>
                      </a:r>
                    </a:p>
                  </a:txBody>
                  <a:tcPr/>
                </a:tc>
                <a:tc>
                  <a:txBody>
                    <a:bodyPr/>
                    <a:lstStyle/>
                    <a:p>
                      <a:pPr algn="l"/>
                      <a:r>
                        <a:rPr lang="en-US" sz="2400"/>
                        <a:t>ASSISTIVE-TECH-INDICATOR-CODE</a:t>
                      </a:r>
                    </a:p>
                  </a:txBody>
                  <a:tcPr/>
                </a:tc>
                <a:tc>
                  <a:txBody>
                    <a:bodyPr/>
                    <a:lstStyle/>
                    <a:p>
                      <a:pPr algn="l"/>
                      <a:r>
                        <a:rPr lang="en-US" sz="2400" err="1"/>
                        <a:t>SpecialEducationProgramService</a:t>
                      </a:r>
                      <a:endParaRPr lang="en-US" sz="2400"/>
                    </a:p>
                  </a:txBody>
                  <a:tcPr/>
                </a:tc>
                <a:extLst>
                  <a:ext uri="{0D108BD9-81ED-4DB2-BD59-A6C34878D82A}">
                    <a16:rowId xmlns:a16="http://schemas.microsoft.com/office/drawing/2014/main" val="3404644862"/>
                  </a:ext>
                </a:extLst>
              </a:tr>
              <a:tr h="370840">
                <a:tc>
                  <a:txBody>
                    <a:bodyPr/>
                    <a:lstStyle/>
                    <a:p>
                      <a:pPr algn="l"/>
                      <a:r>
                        <a:rPr lang="en-US" sz="2400"/>
                        <a:t>E1040</a:t>
                      </a:r>
                    </a:p>
                  </a:txBody>
                  <a:tcPr/>
                </a:tc>
                <a:tc>
                  <a:txBody>
                    <a:bodyPr/>
                    <a:lstStyle/>
                    <a:p>
                      <a:pPr algn="l"/>
                      <a:r>
                        <a:rPr lang="en-US" sz="2400"/>
                        <a:t>INTERPRETING-SERVICES-TYPE-CODE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err="1"/>
                        <a:t>SpecialEducationProgramService</a:t>
                      </a:r>
                      <a:endParaRPr lang="en-US" sz="2400"/>
                    </a:p>
                    <a:p>
                      <a:pPr algn="l"/>
                      <a:endParaRPr lang="en-US" sz="2400"/>
                    </a:p>
                  </a:txBody>
                  <a:tcPr/>
                </a:tc>
                <a:extLst>
                  <a:ext uri="{0D108BD9-81ED-4DB2-BD59-A6C34878D82A}">
                    <a16:rowId xmlns:a16="http://schemas.microsoft.com/office/drawing/2014/main" val="2487420189"/>
                  </a:ext>
                </a:extLst>
              </a:tr>
            </a:tbl>
          </a:graphicData>
        </a:graphic>
      </p:graphicFrame>
    </p:spTree>
    <p:extLst>
      <p:ext uri="{BB962C8B-B14F-4D97-AF65-F5344CB8AC3E}">
        <p14:creationId xmlns:p14="http://schemas.microsoft.com/office/powerpoint/2010/main" val="231041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 </a:t>
            </a:r>
            <a:r>
              <a:rPr lang="en-US" sz="4000" dirty="0">
                <a:solidFill>
                  <a:schemeClr val="bg1"/>
                </a:solidFill>
                <a:cs typeface="Calibri"/>
              </a:rPr>
              <a:t>6</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tx1">
                    <a:lumMod val="65000"/>
                    <a:lumOff val="35000"/>
                  </a:schemeClr>
                </a:solidFill>
              </a:rPr>
              <a:t>Business Rule Changes:</a:t>
            </a:r>
          </a:p>
          <a:p>
            <a:pPr lvl="1">
              <a:buClr>
                <a:srgbClr val="F16038"/>
              </a:buClr>
            </a:pPr>
            <a:r>
              <a:rPr lang="en-US" sz="2200">
                <a:solidFill>
                  <a:srgbClr val="595959"/>
                </a:solidFill>
              </a:rPr>
              <a:t>If Disability is "14", then </a:t>
            </a:r>
            <a:r>
              <a:rPr lang="en-US" sz="2200" err="1">
                <a:solidFill>
                  <a:srgbClr val="595959"/>
                </a:solidFill>
              </a:rPr>
              <a:t>OrderOfDisability</a:t>
            </a:r>
            <a:r>
              <a:rPr lang="en-US" sz="2200">
                <a:solidFill>
                  <a:srgbClr val="595959"/>
                </a:solidFill>
              </a:rPr>
              <a:t> must be 1.</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lvl="1">
              <a:buClr>
                <a:srgbClr val="F16038"/>
              </a:buClr>
            </a:pPr>
            <a:endParaRPr lang="en-US">
              <a:solidFill>
                <a:srgbClr val="595959"/>
              </a:solidFill>
            </a:endParaRPr>
          </a:p>
          <a:p>
            <a:pPr marL="457200" lvl="1" indent="0">
              <a:buClr>
                <a:srgbClr val="F16038"/>
              </a:buClr>
              <a:buNone/>
            </a:pPr>
            <a:endParaRPr lang="en-US">
              <a:solidFill>
                <a:srgbClr val="FF0000"/>
              </a:solidFill>
              <a:ea typeface="Calibri"/>
              <a:cs typeface="Calibri"/>
            </a:endParaRPr>
          </a:p>
          <a:p>
            <a:pPr lvl="2">
              <a:buClr>
                <a:srgbClr val="F16038"/>
              </a:buClr>
            </a:pPr>
            <a:endParaRPr lang="en-US">
              <a:solidFill>
                <a:srgbClr val="595959"/>
              </a:solidFill>
            </a:endParaRPr>
          </a:p>
        </p:txBody>
      </p:sp>
      <p:pic>
        <p:nvPicPr>
          <p:cNvPr id="2" name="Picture 1">
            <a:extLst>
              <a:ext uri="{FF2B5EF4-FFF2-40B4-BE49-F238E27FC236}">
                <a16:creationId xmlns:a16="http://schemas.microsoft.com/office/drawing/2014/main" id="{606F2055-4CD0-E0CC-F54D-96A80957F90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86846" y="3318508"/>
            <a:ext cx="8372475" cy="1000125"/>
          </a:xfrm>
          <a:prstGeom prst="rect">
            <a:avLst/>
          </a:prstGeom>
        </p:spPr>
      </p:pic>
    </p:spTree>
    <p:extLst>
      <p:ext uri="{BB962C8B-B14F-4D97-AF65-F5344CB8AC3E}">
        <p14:creationId xmlns:p14="http://schemas.microsoft.com/office/powerpoint/2010/main" val="428850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 </a:t>
            </a:r>
            <a:r>
              <a:rPr lang="en-US" sz="4000" dirty="0">
                <a:solidFill>
                  <a:schemeClr val="bg1"/>
                </a:solidFill>
                <a:cs typeface="Calibri"/>
              </a:rPr>
              <a:t>7</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rgbClr val="595959"/>
                </a:solidFill>
              </a:rPr>
              <a:t>Business Rule Changes:</a:t>
            </a:r>
          </a:p>
          <a:p>
            <a:pPr lvl="1">
              <a:buClr>
                <a:srgbClr val="F16038"/>
              </a:buClr>
            </a:pPr>
            <a:r>
              <a:rPr lang="en-US" sz="2200">
                <a:solidFill>
                  <a:srgbClr val="595959"/>
                </a:solidFill>
              </a:rPr>
              <a:t>On the PEIMS Fall snapshot date, or on the submission date for the Residential Facility Tracker (RFT) collection, if a Disability is reported with </a:t>
            </a:r>
            <a:r>
              <a:rPr lang="en-US" sz="2200" err="1">
                <a:solidFill>
                  <a:srgbClr val="595959"/>
                </a:solidFill>
              </a:rPr>
              <a:t>OrderOfDisability</a:t>
            </a:r>
            <a:r>
              <a:rPr lang="en-US" sz="2200">
                <a:solidFill>
                  <a:srgbClr val="595959"/>
                </a:solidFill>
              </a:rPr>
              <a:t> 3, then a Disability must be reported with </a:t>
            </a:r>
            <a:r>
              <a:rPr lang="en-US" sz="2200" err="1">
                <a:solidFill>
                  <a:srgbClr val="595959"/>
                </a:solidFill>
              </a:rPr>
              <a:t>OrderOfDisability</a:t>
            </a:r>
            <a:r>
              <a:rPr lang="en-US" sz="2200">
                <a:solidFill>
                  <a:srgbClr val="595959"/>
                </a:solidFill>
              </a:rPr>
              <a:t> of 2 for this student.</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marL="0"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2" name="Picture 1">
            <a:extLst>
              <a:ext uri="{FF2B5EF4-FFF2-40B4-BE49-F238E27FC236}">
                <a16:creationId xmlns:a16="http://schemas.microsoft.com/office/drawing/2014/main" id="{DFE0207E-2F9A-2ECB-03D4-D799709E3B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95461" y="3503452"/>
            <a:ext cx="8410575" cy="1466850"/>
          </a:xfrm>
          <a:prstGeom prst="rect">
            <a:avLst/>
          </a:prstGeom>
        </p:spPr>
      </p:pic>
    </p:spTree>
    <p:extLst>
      <p:ext uri="{BB962C8B-B14F-4D97-AF65-F5344CB8AC3E}">
        <p14:creationId xmlns:p14="http://schemas.microsoft.com/office/powerpoint/2010/main" val="1938199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 </a:t>
            </a:r>
            <a:r>
              <a:rPr lang="en-US" sz="4000" dirty="0">
                <a:solidFill>
                  <a:schemeClr val="bg1"/>
                </a:solidFill>
                <a:cs typeface="Calibri"/>
              </a:rPr>
              <a:t>8</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600" b="1">
                <a:solidFill>
                  <a:schemeClr val="tx1">
                    <a:lumMod val="65000"/>
                    <a:lumOff val="35000"/>
                  </a:schemeClr>
                </a:solidFill>
              </a:rPr>
              <a:t>Business Rule Changes:</a:t>
            </a:r>
          </a:p>
          <a:p>
            <a:pPr lvl="1">
              <a:buClr>
                <a:srgbClr val="F16038"/>
              </a:buClr>
            </a:pPr>
            <a:r>
              <a:rPr lang="en-US" sz="2200">
                <a:solidFill>
                  <a:srgbClr val="595959"/>
                </a:solidFill>
              </a:rPr>
              <a:t>On the submission date for the Residential Facility Tracker (RFT) submission, if a Disability is reported with </a:t>
            </a:r>
            <a:r>
              <a:rPr lang="en-US" sz="2200" err="1">
                <a:solidFill>
                  <a:srgbClr val="595959"/>
                </a:solidFill>
              </a:rPr>
              <a:t>OrderOfDisability</a:t>
            </a:r>
            <a:r>
              <a:rPr lang="en-US" sz="2200">
                <a:solidFill>
                  <a:srgbClr val="595959"/>
                </a:solidFill>
              </a:rPr>
              <a:t> of 2 or 3, then a Disability must be reported with </a:t>
            </a:r>
            <a:r>
              <a:rPr lang="en-US" sz="2200" err="1">
                <a:solidFill>
                  <a:srgbClr val="595959"/>
                </a:solidFill>
              </a:rPr>
              <a:t>OrderOfDisability</a:t>
            </a:r>
            <a:r>
              <a:rPr lang="en-US" sz="2200">
                <a:solidFill>
                  <a:srgbClr val="595959"/>
                </a:solidFill>
              </a:rPr>
              <a:t> of 1.</a:t>
            </a:r>
          </a:p>
          <a:p>
            <a:pPr lvl="2">
              <a:buClr>
                <a:srgbClr val="F16038"/>
              </a:buClr>
            </a:pPr>
            <a:r>
              <a:rPr lang="en-US">
                <a:solidFill>
                  <a:srgbClr val="595959"/>
                </a:solidFill>
              </a:rPr>
              <a:t>For 2023-2024 the disability data elements were primary, secondary, and tertiary.</a:t>
            </a:r>
          </a:p>
          <a:p>
            <a:pPr lvl="2">
              <a:buClr>
                <a:srgbClr val="F16038"/>
              </a:buClr>
            </a:pPr>
            <a:r>
              <a:rPr lang="en-US">
                <a:solidFill>
                  <a:srgbClr val="595959"/>
                </a:solidFill>
              </a:rPr>
              <a:t>For 2024-2025, the </a:t>
            </a:r>
            <a:r>
              <a:rPr lang="en-US" err="1">
                <a:solidFill>
                  <a:srgbClr val="595959"/>
                </a:solidFill>
              </a:rPr>
              <a:t>OrderOfDisability</a:t>
            </a:r>
            <a:r>
              <a:rPr lang="en-US">
                <a:solidFill>
                  <a:srgbClr val="595959"/>
                </a:solidFill>
              </a:rPr>
              <a:t> is used, 1=primary, 2=secondary, and 3=tertiary.  </a:t>
            </a:r>
            <a:endParaRPr lang="en-US">
              <a:solidFill>
                <a:srgbClr val="595959"/>
              </a:solidFill>
              <a:ea typeface="Calibri"/>
              <a:cs typeface="Calibri"/>
            </a:endParaRPr>
          </a:p>
          <a:p>
            <a:pPr marL="457200" lvl="1" indent="0">
              <a:buClr>
                <a:srgbClr val="F16038"/>
              </a:buClr>
              <a:buNone/>
            </a:pPr>
            <a:r>
              <a:rPr lang="en-US">
                <a:solidFill>
                  <a:srgbClr val="595959"/>
                </a:solidFill>
              </a:rPr>
              <a:t> </a:t>
            </a:r>
            <a:endParaRPr lang="en-US">
              <a:solidFill>
                <a:srgbClr val="595959"/>
              </a:solidFill>
              <a:ea typeface="Calibri"/>
              <a:cs typeface="Calibri"/>
            </a:endParaRPr>
          </a:p>
          <a:p>
            <a:pPr lvl="2">
              <a:buClr>
                <a:srgbClr val="F16038"/>
              </a:buClr>
            </a:pPr>
            <a:endParaRPr lang="en-US">
              <a:solidFill>
                <a:srgbClr val="595959"/>
              </a:solidFill>
            </a:endParaRPr>
          </a:p>
          <a:p>
            <a:pPr marL="914400" lvl="2" indent="0">
              <a:buClr>
                <a:srgbClr val="F16038"/>
              </a:buClr>
              <a:buNone/>
            </a:pPr>
            <a:endParaRPr lang="en-US">
              <a:solidFill>
                <a:srgbClr val="FF0000"/>
              </a:solidFill>
              <a:ea typeface="Calibri"/>
              <a:cs typeface="Calibri"/>
            </a:endParaRPr>
          </a:p>
          <a:p>
            <a:pPr marL="0" indent="0">
              <a:buClr>
                <a:srgbClr val="F16038"/>
              </a:buClr>
              <a:buNone/>
            </a:pPr>
            <a:endParaRPr lang="en-US">
              <a:solidFill>
                <a:srgbClr val="0D6CB9"/>
              </a:solidFill>
            </a:endParaRPr>
          </a:p>
        </p:txBody>
      </p:sp>
      <p:pic>
        <p:nvPicPr>
          <p:cNvPr id="2" name="Picture 1">
            <a:extLst>
              <a:ext uri="{FF2B5EF4-FFF2-40B4-BE49-F238E27FC236}">
                <a16:creationId xmlns:a16="http://schemas.microsoft.com/office/drawing/2014/main" id="{C50B2360-0DFA-76D7-D326-241C7EC86CC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95474" y="3429000"/>
            <a:ext cx="8401050" cy="1295400"/>
          </a:xfrm>
          <a:prstGeom prst="rect">
            <a:avLst/>
          </a:prstGeom>
        </p:spPr>
      </p:pic>
    </p:spTree>
    <p:extLst>
      <p:ext uri="{BB962C8B-B14F-4D97-AF65-F5344CB8AC3E}">
        <p14:creationId xmlns:p14="http://schemas.microsoft.com/office/powerpoint/2010/main" val="253185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30C576-04C3-107C-650F-650C6A72A6D7}"/>
              </a:ext>
            </a:extLst>
          </p:cNvPr>
          <p:cNvSpPr>
            <a:spLocks noGrp="1"/>
          </p:cNvSpPr>
          <p:nvPr>
            <p:ph type="title"/>
          </p:nvPr>
        </p:nvSpPr>
        <p:spPr>
          <a:xfrm>
            <a:off x="304974" y="130211"/>
            <a:ext cx="11121657" cy="751350"/>
          </a:xfrm>
        </p:spPr>
        <p:txBody>
          <a:bodyPr anchor="ctr">
            <a:normAutofit/>
          </a:bodyPr>
          <a:lstStyle/>
          <a:p>
            <a:r>
              <a:rPr lang="en-US" sz="4000"/>
              <a:t>AGENDA – RESIDENTIAL FACILITY TRACKER</a:t>
            </a:r>
          </a:p>
        </p:txBody>
      </p:sp>
      <p:pic>
        <p:nvPicPr>
          <p:cNvPr id="9" name="Picture 8" descr="Hourglass and a calendar">
            <a:extLst>
              <a:ext uri="{FF2B5EF4-FFF2-40B4-BE49-F238E27FC236}">
                <a16:creationId xmlns:a16="http://schemas.microsoft.com/office/drawing/2014/main" id="{1F7694DA-30E4-F62B-A433-0F734C31BBAD}"/>
              </a:ext>
            </a:extLst>
          </p:cNvPr>
          <p:cNvPicPr>
            <a:picLocks noChangeAspect="1"/>
          </p:cNvPicPr>
          <p:nvPr/>
        </p:nvPicPr>
        <p:blipFill>
          <a:blip r:embed="rId3">
            <a:extLst>
              <a:ext uri="{28A0092B-C50C-407E-A947-70E740481C1C}">
                <a14:useLocalDpi xmlns:a14="http://schemas.microsoft.com/office/drawing/2010/main" val="0"/>
              </a:ext>
            </a:extLst>
          </a:blip>
          <a:srcRect l="8558" r="8558"/>
          <a:stretch/>
        </p:blipFill>
        <p:spPr>
          <a:xfrm>
            <a:off x="304974" y="881561"/>
            <a:ext cx="11507151" cy="5044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ontent Placeholder 3">
            <a:extLst>
              <a:ext uri="{FF2B5EF4-FFF2-40B4-BE49-F238E27FC236}">
                <a16:creationId xmlns:a16="http://schemas.microsoft.com/office/drawing/2014/main" id="{B0773B04-EA28-7C3E-6372-D181D8E283EE}"/>
              </a:ext>
            </a:extLst>
          </p:cNvPr>
          <p:cNvSpPr>
            <a:spLocks noGrp="1"/>
          </p:cNvSpPr>
          <p:nvPr>
            <p:ph idx="13"/>
          </p:nvPr>
        </p:nvSpPr>
        <p:spPr>
          <a:xfrm>
            <a:off x="712380" y="932360"/>
            <a:ext cx="5383212" cy="5009897"/>
          </a:xfrm>
        </p:spPr>
        <p:txBody>
          <a:bodyPr lIns="91440" tIns="45720" rIns="91440" bIns="45720" anchor="t"/>
          <a:lstStyle/>
          <a:p>
            <a:pPr>
              <a:lnSpc>
                <a:spcPct val="100000"/>
              </a:lnSpc>
              <a:spcBef>
                <a:spcPts val="400"/>
              </a:spcBef>
            </a:pPr>
            <a:r>
              <a:rPr lang="en-US" sz="1800" b="1">
                <a:ea typeface="+mn-lt"/>
                <a:cs typeface="+mn-lt"/>
              </a:rPr>
              <a:t>PROGRAM AREA</a:t>
            </a:r>
            <a:endParaRPr lang="en-US" sz="800">
              <a:cs typeface="Calibri"/>
            </a:endParaRPr>
          </a:p>
          <a:p>
            <a:pPr>
              <a:lnSpc>
                <a:spcPct val="100000"/>
              </a:lnSpc>
              <a:spcBef>
                <a:spcPts val="400"/>
              </a:spcBef>
            </a:pPr>
            <a:r>
              <a:rPr lang="en-US" sz="1800" b="1">
                <a:ea typeface="+mn-lt"/>
                <a:cs typeface="+mn-lt"/>
              </a:rPr>
              <a:t>2023-2024 SCHOOL YEAR</a:t>
            </a:r>
          </a:p>
          <a:p>
            <a:pPr lvl="1">
              <a:lnSpc>
                <a:spcPct val="100000"/>
              </a:lnSpc>
              <a:spcBef>
                <a:spcPts val="400"/>
              </a:spcBef>
            </a:pPr>
            <a:r>
              <a:rPr lang="en-US" sz="1600">
                <a:ea typeface="+mn-lt"/>
                <a:cs typeface="+mn-lt"/>
              </a:rPr>
              <a:t>Submission Updates</a:t>
            </a:r>
          </a:p>
          <a:p>
            <a:pPr lvl="1">
              <a:lnSpc>
                <a:spcPct val="100000"/>
              </a:lnSpc>
              <a:spcBef>
                <a:spcPts val="400"/>
              </a:spcBef>
            </a:pPr>
            <a:r>
              <a:rPr lang="en-US" sz="1600">
                <a:ea typeface="+mn-lt"/>
                <a:cs typeface="+mn-lt"/>
              </a:rPr>
              <a:t>Reminders</a:t>
            </a:r>
          </a:p>
          <a:p>
            <a:pPr lvl="1">
              <a:lnSpc>
                <a:spcPct val="100000"/>
              </a:lnSpc>
              <a:spcBef>
                <a:spcPts val="400"/>
              </a:spcBef>
            </a:pPr>
            <a:r>
              <a:rPr lang="en-US" sz="1600">
                <a:ea typeface="+mn-lt"/>
                <a:cs typeface="+mn-lt"/>
              </a:rPr>
              <a:t>Timeline</a:t>
            </a:r>
          </a:p>
          <a:p>
            <a:pPr lvl="1">
              <a:lnSpc>
                <a:spcPct val="100000"/>
              </a:lnSpc>
              <a:spcBef>
                <a:spcPts val="400"/>
              </a:spcBef>
            </a:pPr>
            <a:r>
              <a:rPr lang="en-US" sz="1600">
                <a:ea typeface="+mn-lt"/>
                <a:cs typeface="+mn-lt"/>
              </a:rPr>
              <a:t>Frequently Asked Questions</a:t>
            </a:r>
          </a:p>
          <a:p>
            <a:pPr>
              <a:lnSpc>
                <a:spcPct val="100000"/>
              </a:lnSpc>
              <a:spcBef>
                <a:spcPts val="400"/>
              </a:spcBef>
            </a:pPr>
            <a:r>
              <a:rPr lang="en-US" sz="1800" b="1">
                <a:ea typeface="+mn-lt"/>
                <a:cs typeface="+mn-lt"/>
              </a:rPr>
              <a:t>2024-2025 SCHOOL YEAR</a:t>
            </a:r>
          </a:p>
          <a:p>
            <a:pPr lvl="1">
              <a:lnSpc>
                <a:spcPct val="100000"/>
              </a:lnSpc>
              <a:spcBef>
                <a:spcPts val="400"/>
              </a:spcBef>
            </a:pPr>
            <a:r>
              <a:rPr lang="en-US" sz="1600">
                <a:ea typeface="+mn-lt"/>
                <a:cs typeface="+mn-lt"/>
              </a:rPr>
              <a:t>Application Updates</a:t>
            </a:r>
          </a:p>
          <a:p>
            <a:pPr lvl="1">
              <a:lnSpc>
                <a:spcPct val="100000"/>
              </a:lnSpc>
              <a:spcBef>
                <a:spcPts val="400"/>
              </a:spcBef>
            </a:pPr>
            <a:r>
              <a:rPr lang="en-US" sz="1600">
                <a:ea typeface="+mn-lt"/>
                <a:cs typeface="+mn-lt"/>
              </a:rPr>
              <a:t>TSDS Upgrade Project Updates</a:t>
            </a:r>
          </a:p>
          <a:p>
            <a:pPr>
              <a:lnSpc>
                <a:spcPct val="100000"/>
              </a:lnSpc>
              <a:spcBef>
                <a:spcPts val="400"/>
              </a:spcBef>
            </a:pPr>
            <a:r>
              <a:rPr lang="en-US" sz="1800" b="1">
                <a:ea typeface="+mn-lt"/>
                <a:cs typeface="+mn-lt"/>
              </a:rPr>
              <a:t>CLOSEOUT</a:t>
            </a:r>
          </a:p>
          <a:p>
            <a:pPr lvl="1">
              <a:lnSpc>
                <a:spcPct val="100000"/>
              </a:lnSpc>
              <a:spcBef>
                <a:spcPts val="400"/>
              </a:spcBef>
            </a:pPr>
            <a:r>
              <a:rPr lang="en-US" sz="1600">
                <a:ea typeface="+mn-lt"/>
                <a:cs typeface="+mn-lt"/>
              </a:rPr>
              <a:t>Timeline</a:t>
            </a:r>
          </a:p>
          <a:p>
            <a:pPr lvl="1">
              <a:lnSpc>
                <a:spcPct val="100000"/>
              </a:lnSpc>
              <a:spcBef>
                <a:spcPts val="400"/>
              </a:spcBef>
            </a:pPr>
            <a:r>
              <a:rPr lang="en-US" sz="1600">
                <a:ea typeface="+mn-lt"/>
                <a:cs typeface="+mn-lt"/>
              </a:rPr>
              <a:t>Technical Resources</a:t>
            </a:r>
          </a:p>
          <a:p>
            <a:pPr lvl="1">
              <a:lnSpc>
                <a:spcPct val="100000"/>
              </a:lnSpc>
              <a:spcBef>
                <a:spcPts val="400"/>
              </a:spcBef>
            </a:pPr>
            <a:r>
              <a:rPr lang="en-US" sz="1600">
                <a:ea typeface="+mn-lt"/>
                <a:cs typeface="+mn-lt"/>
              </a:rPr>
              <a:t>Questions</a:t>
            </a:r>
            <a:endParaRPr lang="en-US" sz="1400">
              <a:ea typeface="+mn-lt"/>
              <a:cs typeface="+mn-lt"/>
            </a:endParaRPr>
          </a:p>
          <a:p>
            <a:pPr marL="457200" lvl="1" indent="0">
              <a:lnSpc>
                <a:spcPct val="100000"/>
              </a:lnSpc>
              <a:spcBef>
                <a:spcPts val="400"/>
              </a:spcBef>
              <a:buNone/>
            </a:pPr>
            <a:endParaRPr lang="en-US" sz="1600">
              <a:ea typeface="+mn-lt"/>
              <a:cs typeface="+mn-lt"/>
            </a:endParaRPr>
          </a:p>
        </p:txBody>
      </p:sp>
    </p:spTree>
    <p:extLst>
      <p:ext uri="{BB962C8B-B14F-4D97-AF65-F5344CB8AC3E}">
        <p14:creationId xmlns:p14="http://schemas.microsoft.com/office/powerpoint/2010/main" val="257499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ormAutofit/>
          </a:bodyPr>
          <a:lstStyle/>
          <a:p>
            <a:r>
              <a:rPr lang="en-US" sz="4000" dirty="0">
                <a:cs typeface="Calibri"/>
              </a:rPr>
              <a:t>TSDS UPGRADE PROJECT UPDATES </a:t>
            </a:r>
            <a:r>
              <a:rPr lang="en-US" sz="4000" dirty="0">
                <a:solidFill>
                  <a:schemeClr val="bg1"/>
                </a:solidFill>
                <a:cs typeface="Calibri"/>
              </a:rPr>
              <a:t>9</a:t>
            </a:r>
            <a:endParaRPr lang="en-US" sz="4000" dirty="0">
              <a:solidFill>
                <a:schemeClr val="bg1"/>
              </a:solidFill>
            </a:endParaRPr>
          </a:p>
        </p:txBody>
      </p:sp>
      <p:sp>
        <p:nvSpPr>
          <p:cNvPr id="6" name="Content Placeholder 5">
            <a:extLst>
              <a:ext uri="{FF2B5EF4-FFF2-40B4-BE49-F238E27FC236}">
                <a16:creationId xmlns:a16="http://schemas.microsoft.com/office/drawing/2014/main" id="{36D29092-02A3-3D1D-3BD0-8CD105D89AF1}"/>
              </a:ext>
            </a:extLst>
          </p:cNvPr>
          <p:cNvSpPr>
            <a:spLocks noGrp="1"/>
          </p:cNvSpPr>
          <p:nvPr>
            <p:ph idx="1"/>
          </p:nvPr>
        </p:nvSpPr>
        <p:spPr>
          <a:xfrm>
            <a:off x="712380" y="1189608"/>
            <a:ext cx="10623762" cy="4657381"/>
          </a:xfrm>
        </p:spPr>
        <p:txBody>
          <a:bodyPr/>
          <a:lstStyle/>
          <a:p>
            <a:r>
              <a:rPr lang="en-US" b="1">
                <a:solidFill>
                  <a:schemeClr val="tx1">
                    <a:lumMod val="65000"/>
                    <a:lumOff val="35000"/>
                  </a:schemeClr>
                </a:solidFill>
              </a:rPr>
              <a:t>Additional Changes:</a:t>
            </a:r>
          </a:p>
          <a:p>
            <a:endParaRPr lang="en-US" b="1">
              <a:solidFill>
                <a:schemeClr val="tx1">
                  <a:lumMod val="65000"/>
                  <a:lumOff val="35000"/>
                </a:schemeClr>
              </a:solidFill>
            </a:endParaRPr>
          </a:p>
          <a:p>
            <a:endParaRPr lang="en-US" b="1">
              <a:solidFill>
                <a:schemeClr val="tx1">
                  <a:lumMod val="65000"/>
                  <a:lumOff val="35000"/>
                </a:schemeClr>
              </a:solidFill>
            </a:endParaRPr>
          </a:p>
          <a:p>
            <a:endParaRPr lang="en-US" b="1">
              <a:solidFill>
                <a:schemeClr val="tx1">
                  <a:lumMod val="65000"/>
                  <a:lumOff val="35000"/>
                </a:schemeClr>
              </a:solidFill>
            </a:endParaRPr>
          </a:p>
          <a:p>
            <a:endParaRPr lang="en-US" b="1">
              <a:solidFill>
                <a:schemeClr val="tx1">
                  <a:lumMod val="65000"/>
                  <a:lumOff val="35000"/>
                </a:schemeClr>
              </a:solidFill>
            </a:endParaRPr>
          </a:p>
          <a:p>
            <a:endParaRPr lang="en-US" b="1">
              <a:solidFill>
                <a:schemeClr val="tx1">
                  <a:lumMod val="65000"/>
                  <a:lumOff val="35000"/>
                </a:schemeClr>
              </a:solidFill>
            </a:endParaRPr>
          </a:p>
          <a:p>
            <a:endParaRPr lang="en-US" b="1">
              <a:solidFill>
                <a:schemeClr val="tx1">
                  <a:lumMod val="65000"/>
                  <a:lumOff val="35000"/>
                </a:schemeClr>
              </a:solidFill>
            </a:endParaRPr>
          </a:p>
          <a:p>
            <a:r>
              <a:rPr lang="en-US">
                <a:solidFill>
                  <a:schemeClr val="tx1">
                    <a:lumMod val="65000"/>
                    <a:lumOff val="35000"/>
                  </a:schemeClr>
                </a:solidFill>
              </a:rPr>
              <a:t>More Information Coming Soon!</a:t>
            </a:r>
          </a:p>
        </p:txBody>
      </p:sp>
      <p:graphicFrame>
        <p:nvGraphicFramePr>
          <p:cNvPr id="2" name="Table 4">
            <a:extLst>
              <a:ext uri="{FF2B5EF4-FFF2-40B4-BE49-F238E27FC236}">
                <a16:creationId xmlns:a16="http://schemas.microsoft.com/office/drawing/2014/main" id="{2E053250-585E-67FC-4D0D-E7336CD3ED90}"/>
              </a:ext>
            </a:extLst>
          </p:cNvPr>
          <p:cNvGraphicFramePr>
            <a:graphicFrameLocks noGrp="1"/>
          </p:cNvGraphicFramePr>
          <p:nvPr>
            <p:extLst>
              <p:ext uri="{D42A27DB-BD31-4B8C-83A1-F6EECF244321}">
                <p14:modId xmlns:p14="http://schemas.microsoft.com/office/powerpoint/2010/main" val="2644471228"/>
              </p:ext>
            </p:extLst>
          </p:nvPr>
        </p:nvGraphicFramePr>
        <p:xfrm>
          <a:off x="712380" y="1840583"/>
          <a:ext cx="10170888" cy="2839720"/>
        </p:xfrm>
        <a:graphic>
          <a:graphicData uri="http://schemas.openxmlformats.org/drawingml/2006/table">
            <a:tbl>
              <a:tblPr firstRow="1" bandRow="1">
                <a:tableStyleId>{5C22544A-7EE6-4342-B048-85BDC9FD1C3A}</a:tableStyleId>
              </a:tblPr>
              <a:tblGrid>
                <a:gridCol w="2256972">
                  <a:extLst>
                    <a:ext uri="{9D8B030D-6E8A-4147-A177-3AD203B41FA5}">
                      <a16:colId xmlns:a16="http://schemas.microsoft.com/office/drawing/2014/main" val="3687295572"/>
                    </a:ext>
                  </a:extLst>
                </a:gridCol>
                <a:gridCol w="2868429">
                  <a:extLst>
                    <a:ext uri="{9D8B030D-6E8A-4147-A177-3AD203B41FA5}">
                      <a16:colId xmlns:a16="http://schemas.microsoft.com/office/drawing/2014/main" val="908124136"/>
                    </a:ext>
                  </a:extLst>
                </a:gridCol>
                <a:gridCol w="2313171">
                  <a:extLst>
                    <a:ext uri="{9D8B030D-6E8A-4147-A177-3AD203B41FA5}">
                      <a16:colId xmlns:a16="http://schemas.microsoft.com/office/drawing/2014/main" val="3604861056"/>
                    </a:ext>
                  </a:extLst>
                </a:gridCol>
                <a:gridCol w="2732316">
                  <a:extLst>
                    <a:ext uri="{9D8B030D-6E8A-4147-A177-3AD203B41FA5}">
                      <a16:colId xmlns:a16="http://schemas.microsoft.com/office/drawing/2014/main" val="1177443069"/>
                    </a:ext>
                  </a:extLst>
                </a:gridCol>
              </a:tblGrid>
              <a:tr h="351999">
                <a:tc>
                  <a:txBody>
                    <a:bodyPr/>
                    <a:lstStyle/>
                    <a:p>
                      <a:r>
                        <a:rPr lang="en-US"/>
                        <a:t>Legacy Data Element</a:t>
                      </a:r>
                    </a:p>
                  </a:txBody>
                  <a:tcPr/>
                </a:tc>
                <a:tc>
                  <a:txBody>
                    <a:bodyPr/>
                    <a:lstStyle/>
                    <a:p>
                      <a:r>
                        <a:rPr lang="en-US"/>
                        <a:t>Legacy Complex Type</a:t>
                      </a:r>
                    </a:p>
                  </a:txBody>
                  <a:tcPr/>
                </a:tc>
                <a:tc>
                  <a:txBody>
                    <a:bodyPr/>
                    <a:lstStyle/>
                    <a:p>
                      <a:r>
                        <a:rPr lang="en-US"/>
                        <a:t>Upgrade Data Element</a:t>
                      </a:r>
                    </a:p>
                  </a:txBody>
                  <a:tcPr/>
                </a:tc>
                <a:tc>
                  <a:txBody>
                    <a:bodyPr/>
                    <a:lstStyle/>
                    <a:p>
                      <a:r>
                        <a:rPr lang="en-US"/>
                        <a:t>Upgrade Student Entity</a:t>
                      </a:r>
                    </a:p>
                  </a:txBody>
                  <a:tcPr/>
                </a:tc>
                <a:extLst>
                  <a:ext uri="{0D108BD9-81ED-4DB2-BD59-A6C34878D82A}">
                    <a16:rowId xmlns:a16="http://schemas.microsoft.com/office/drawing/2014/main" val="3763415134"/>
                  </a:ext>
                </a:extLst>
              </a:tr>
              <a:tr h="370840">
                <a:tc>
                  <a:txBody>
                    <a:bodyPr/>
                    <a:lstStyle/>
                    <a:p>
                      <a:r>
                        <a:rPr lang="en-US" sz="1800">
                          <a:solidFill>
                            <a:srgbClr val="595959"/>
                          </a:solidFill>
                        </a:rPr>
                        <a:t>CAMPUS-ID-OF-ENROLLMENT (</a:t>
                      </a:r>
                      <a:r>
                        <a:rPr lang="en-US">
                          <a:solidFill>
                            <a:srgbClr val="595959"/>
                          </a:solidFill>
                        </a:rPr>
                        <a:t>E0782) </a:t>
                      </a:r>
                      <a:endParaRPr lang="en-US"/>
                    </a:p>
                  </a:txBody>
                  <a:tcPr/>
                </a:tc>
                <a:tc>
                  <a:txBody>
                    <a:bodyPr/>
                    <a:lstStyle/>
                    <a:p>
                      <a:r>
                        <a:rPr lang="en-US">
                          <a:solidFill>
                            <a:srgbClr val="595959"/>
                          </a:solidFill>
                        </a:rPr>
                        <a:t>StudentResidentialFacilityAssociationExtension Complex Type</a:t>
                      </a:r>
                      <a:endParaRPr lang="en-US"/>
                    </a:p>
                  </a:txBody>
                  <a:tcPr/>
                </a:tc>
                <a:tc>
                  <a:txBody>
                    <a:bodyPr/>
                    <a:lstStyle/>
                    <a:p>
                      <a:r>
                        <a:rPr lang="en-US">
                          <a:solidFill>
                            <a:srgbClr val="595959"/>
                          </a:solidFill>
                        </a:rPr>
                        <a:t>School</a:t>
                      </a:r>
                      <a:endParaRPr lang="en-US"/>
                    </a:p>
                  </a:txBody>
                  <a:tcPr/>
                </a:tc>
                <a:tc>
                  <a:txBody>
                    <a:bodyPr/>
                    <a:lstStyle/>
                    <a:p>
                      <a:r>
                        <a:rPr lang="en-US">
                          <a:solidFill>
                            <a:srgbClr val="595959"/>
                          </a:solidFill>
                        </a:rPr>
                        <a:t>StudentSchoolAssociation</a:t>
                      </a:r>
                      <a:endParaRPr lang="en-US"/>
                    </a:p>
                  </a:txBody>
                  <a:tcPr/>
                </a:tc>
                <a:extLst>
                  <a:ext uri="{0D108BD9-81ED-4DB2-BD59-A6C34878D82A}">
                    <a16:rowId xmlns:a16="http://schemas.microsoft.com/office/drawing/2014/main" val="3132403362"/>
                  </a:ext>
                </a:extLst>
              </a:tr>
              <a:tr h="451698">
                <a:tc>
                  <a:txBody>
                    <a:bodyPr/>
                    <a:lstStyle/>
                    <a:p>
                      <a:r>
                        <a:rPr lang="en-US">
                          <a:solidFill>
                            <a:srgbClr val="595959"/>
                          </a:solidFill>
                        </a:rPr>
                        <a:t>ENTRY-GRADE-LEVEL-TYPE (E1517) </a:t>
                      </a:r>
                      <a:endParaRPr lang="en-US"/>
                    </a:p>
                  </a:txBody>
                  <a:tcPr/>
                </a:tc>
                <a:tc>
                  <a:txBody>
                    <a:bodyPr/>
                    <a:lstStyle/>
                    <a:p>
                      <a:r>
                        <a:rPr lang="en-US">
                          <a:solidFill>
                            <a:srgbClr val="595959"/>
                          </a:solidFill>
                        </a:rPr>
                        <a:t>StudentResidentialFacilityAssociationExtension Complex Type</a:t>
                      </a:r>
                      <a:endParaRPr lang="en-US"/>
                    </a:p>
                  </a:txBody>
                  <a:tcPr/>
                </a:tc>
                <a:tc>
                  <a:txBody>
                    <a:bodyPr/>
                    <a:lstStyle/>
                    <a:p>
                      <a:r>
                        <a:rPr lang="en-US">
                          <a:solidFill>
                            <a:srgbClr val="595959"/>
                          </a:solidFill>
                        </a:rPr>
                        <a:t>EntryGradeLevel</a:t>
                      </a:r>
                      <a:endParaRPr lang="en-US"/>
                    </a:p>
                  </a:txBody>
                  <a:tcPr/>
                </a:tc>
                <a:tc>
                  <a:txBody>
                    <a:bodyPr/>
                    <a:lstStyle/>
                    <a:p>
                      <a:r>
                        <a:rPr lang="en-US">
                          <a:solidFill>
                            <a:srgbClr val="595959"/>
                          </a:solidFill>
                        </a:rPr>
                        <a:t>StudentSchoolAssociation</a:t>
                      </a:r>
                      <a:endParaRPr lang="en-US"/>
                    </a:p>
                  </a:txBody>
                  <a:tcPr/>
                </a:tc>
                <a:extLst>
                  <a:ext uri="{0D108BD9-81ED-4DB2-BD59-A6C34878D82A}">
                    <a16:rowId xmlns:a16="http://schemas.microsoft.com/office/drawing/2014/main" val="31251007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65694401"/>
                  </a:ext>
                </a:extLst>
              </a:tr>
            </a:tbl>
          </a:graphicData>
        </a:graphic>
      </p:graphicFrame>
    </p:spTree>
    <p:extLst>
      <p:ext uri="{BB962C8B-B14F-4D97-AF65-F5344CB8AC3E}">
        <p14:creationId xmlns:p14="http://schemas.microsoft.com/office/powerpoint/2010/main" val="2452561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TSDS UPGRADE PROJECT UPDATES </a:t>
            </a:r>
            <a:r>
              <a:rPr lang="en-US" sz="4000" dirty="0">
                <a:solidFill>
                  <a:schemeClr val="bg1"/>
                </a:solidFill>
                <a:cs typeface="Calibri"/>
              </a:rPr>
              <a:t>10</a:t>
            </a:r>
            <a:endParaRPr lang="en-US" sz="4000" dirty="0">
              <a:solidFill>
                <a:schemeClr val="bg1"/>
              </a:solidFill>
            </a:endParaRPr>
          </a:p>
        </p:txBody>
      </p:sp>
      <p:sp>
        <p:nvSpPr>
          <p:cNvPr id="4" name="Content Placeholder 3">
            <a:extLst>
              <a:ext uri="{FF2B5EF4-FFF2-40B4-BE49-F238E27FC236}">
                <a16:creationId xmlns:a16="http://schemas.microsoft.com/office/drawing/2014/main" id="{27D10A9C-2875-3F85-9314-A7638246758F}"/>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Promotion Logic Guide &amp; Test Cases Coming Soon!</a:t>
            </a:r>
          </a:p>
          <a:p>
            <a:pPr lvl="1">
              <a:buClr>
                <a:srgbClr val="F16038"/>
              </a:buClr>
            </a:pPr>
            <a:r>
              <a:rPr lang="en-US" sz="2600">
                <a:solidFill>
                  <a:srgbClr val="595959"/>
                </a:solidFill>
              </a:rPr>
              <a:t>More details will be provided in the TSDS Summer Training.  </a:t>
            </a:r>
            <a:endParaRPr lang="en-US" sz="2600">
              <a:solidFill>
                <a:srgbClr val="FF0000"/>
              </a:solidFill>
            </a:endParaRPr>
          </a:p>
          <a:p>
            <a:pPr marL="0" indent="0">
              <a:buClr>
                <a:srgbClr val="F16038"/>
              </a:buClr>
              <a:buNone/>
            </a:pPr>
            <a:endParaRPr lang="en-US">
              <a:solidFill>
                <a:srgbClr val="0D6CB9"/>
              </a:solidFill>
            </a:endParaRPr>
          </a:p>
        </p:txBody>
      </p:sp>
    </p:spTree>
    <p:extLst>
      <p:ext uri="{BB962C8B-B14F-4D97-AF65-F5344CB8AC3E}">
        <p14:creationId xmlns:p14="http://schemas.microsoft.com/office/powerpoint/2010/main" val="2434818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Closeout</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Blackboard and yellow chairs in a classroom">
            <a:extLst>
              <a:ext uri="{FF2B5EF4-FFF2-40B4-BE49-F238E27FC236}">
                <a16:creationId xmlns:a16="http://schemas.microsoft.com/office/drawing/2014/main" id="{3FA3FEEE-6FB4-6546-6580-17D5B5795B98}"/>
              </a:ext>
            </a:extLst>
          </p:cNvPr>
          <p:cNvPicPr>
            <a:picLocks noChangeAspect="1"/>
          </p:cNvPicPr>
          <p:nvPr/>
        </p:nvPicPr>
        <p:blipFill rotWithShape="1">
          <a:blip r:embed="rId3">
            <a:extLst>
              <a:ext uri="{28A0092B-C50C-407E-A947-70E740481C1C}">
                <a14:useLocalDpi xmlns:a14="http://schemas.microsoft.com/office/drawing/2010/main" val="0"/>
              </a:ext>
            </a:extLst>
          </a:blip>
          <a:srcRect t="9248" b="9248"/>
          <a:stretch/>
        </p:blipFill>
        <p:spPr>
          <a:xfrm>
            <a:off x="20" y="1268412"/>
            <a:ext cx="12191980" cy="5589588"/>
          </a:xfrm>
          <a:prstGeom prst="rect">
            <a:avLst/>
          </a:prstGeom>
          <a:noFill/>
        </p:spPr>
      </p:pic>
      <p:sp>
        <p:nvSpPr>
          <p:cNvPr id="3" name="TextBox 2">
            <a:extLst>
              <a:ext uri="{FF2B5EF4-FFF2-40B4-BE49-F238E27FC236}">
                <a16:creationId xmlns:a16="http://schemas.microsoft.com/office/drawing/2014/main" id="{EE5F3CC2-D26C-87F4-379B-E80454480A1A}"/>
              </a:ext>
            </a:extLst>
          </p:cNvPr>
          <p:cNvSpPr txBox="1"/>
          <p:nvPr/>
        </p:nvSpPr>
        <p:spPr>
          <a:xfrm>
            <a:off x="3763317" y="2570601"/>
            <a:ext cx="4665366" cy="1015663"/>
          </a:xfrm>
          <a:prstGeom prst="rect">
            <a:avLst/>
          </a:prstGeom>
          <a:noFill/>
        </p:spPr>
        <p:txBody>
          <a:bodyPr wrap="square">
            <a:spAutoFit/>
          </a:bodyPr>
          <a:lstStyle/>
          <a:p>
            <a:pPr marL="0" indent="0" algn="ctr">
              <a:buNone/>
            </a:pPr>
            <a:r>
              <a:rPr lang="en-US" sz="6000">
                <a:solidFill>
                  <a:srgbClr val="FFFFFF"/>
                </a:solidFill>
              </a:rPr>
              <a:t>CLOSEOUT</a:t>
            </a:r>
          </a:p>
        </p:txBody>
      </p:sp>
    </p:spTree>
    <p:extLst>
      <p:ext uri="{BB962C8B-B14F-4D97-AF65-F5344CB8AC3E}">
        <p14:creationId xmlns:p14="http://schemas.microsoft.com/office/powerpoint/2010/main" val="50212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TIMELINE </a:t>
            </a:r>
            <a:r>
              <a:rPr lang="en-US" sz="4000" dirty="0">
                <a:solidFill>
                  <a:schemeClr val="bg1"/>
                </a:solidFill>
                <a:cs typeface="Calibri"/>
              </a:rPr>
              <a:t>2</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845411172"/>
              </p:ext>
            </p:extLst>
          </p:nvPr>
        </p:nvGraphicFramePr>
        <p:xfrm>
          <a:off x="632178" y="1306688"/>
          <a:ext cx="10950222" cy="4206240"/>
        </p:xfrm>
        <a:graphic>
          <a:graphicData uri="http://schemas.openxmlformats.org/drawingml/2006/table">
            <a:tbl>
              <a:tblPr firstRow="1" bandRow="1">
                <a:tableStyleId>{5C22544A-7EE6-4342-B048-85BDC9FD1C3A}</a:tableStyleId>
              </a:tblPr>
              <a:tblGrid>
                <a:gridCol w="8195733">
                  <a:extLst>
                    <a:ext uri="{9D8B030D-6E8A-4147-A177-3AD203B41FA5}">
                      <a16:colId xmlns:a16="http://schemas.microsoft.com/office/drawing/2014/main" val="1183892384"/>
                    </a:ext>
                  </a:extLst>
                </a:gridCol>
                <a:gridCol w="2754489">
                  <a:extLst>
                    <a:ext uri="{9D8B030D-6E8A-4147-A177-3AD203B41FA5}">
                      <a16:colId xmlns:a16="http://schemas.microsoft.com/office/drawing/2014/main" val="2711912488"/>
                    </a:ext>
                  </a:extLst>
                </a:gridCol>
              </a:tblGrid>
              <a:tr h="370840">
                <a:tc>
                  <a:txBody>
                    <a:bodyPr/>
                    <a:lstStyle/>
                    <a:p>
                      <a:pPr algn="ctr"/>
                      <a:r>
                        <a:rPr lang="en-US" sz="2400"/>
                        <a:t>RF Tracker</a:t>
                      </a:r>
                    </a:p>
                  </a:txBody>
                  <a:tcPr/>
                </a:tc>
                <a:tc>
                  <a:txBody>
                    <a:bodyPr/>
                    <a:lstStyle/>
                    <a:p>
                      <a:pPr algn="ctr"/>
                      <a:r>
                        <a:rPr lang="en-US" sz="2400"/>
                        <a:t>Date</a:t>
                      </a:r>
                    </a:p>
                  </a:txBody>
                  <a:tcPr/>
                </a:tc>
                <a:extLst>
                  <a:ext uri="{0D108BD9-81ED-4DB2-BD59-A6C34878D82A}">
                    <a16:rowId xmlns:a16="http://schemas.microsoft.com/office/drawing/2014/main" val="2543380154"/>
                  </a:ext>
                </a:extLst>
              </a:tr>
              <a:tr h="370840">
                <a:tc>
                  <a:txBody>
                    <a:bodyPr/>
                    <a:lstStyle/>
                    <a:p>
                      <a:r>
                        <a:rPr lang="en-US" sz="2400"/>
                        <a:t>TSDS Ready to load data to the IODS</a:t>
                      </a:r>
                    </a:p>
                  </a:txBody>
                  <a:tcPr/>
                </a:tc>
                <a:tc>
                  <a:txBody>
                    <a:bodyPr/>
                    <a:lstStyle/>
                    <a:p>
                      <a:r>
                        <a:rPr lang="en-US" sz="2400"/>
                        <a:t>August 5, 2024</a:t>
                      </a:r>
                    </a:p>
                  </a:txBody>
                  <a:tcPr/>
                </a:tc>
                <a:extLst>
                  <a:ext uri="{0D108BD9-81ED-4DB2-BD59-A6C34878D82A}">
                    <a16:rowId xmlns:a16="http://schemas.microsoft.com/office/drawing/2014/main" val="4075560472"/>
                  </a:ext>
                </a:extLst>
              </a:tr>
              <a:tr h="370840">
                <a:tc>
                  <a:txBody>
                    <a:bodyPr/>
                    <a:lstStyle/>
                    <a:p>
                      <a:r>
                        <a:rPr lang="en-US" sz="2400" b="0"/>
                        <a:t>All RF Tracker data up to this point must be promoted, validated, and fatal free. </a:t>
                      </a:r>
                    </a:p>
                    <a:p>
                      <a:r>
                        <a:rPr lang="en-US" sz="2400"/>
                        <a:t>LEA will continue to report RF Tracker data as students enter and exit residential facilities or on a monthly basis throughout the school year.  </a:t>
                      </a:r>
                    </a:p>
                  </a:txBody>
                  <a:tcPr/>
                </a:tc>
                <a:tc>
                  <a:txBody>
                    <a:bodyPr/>
                    <a:lstStyle/>
                    <a:p>
                      <a:r>
                        <a:rPr lang="en-US" sz="2400" b="0"/>
                        <a:t>December 13, 2024</a:t>
                      </a:r>
                    </a:p>
                  </a:txBody>
                  <a:tcPr/>
                </a:tc>
                <a:extLst>
                  <a:ext uri="{0D108BD9-81ED-4DB2-BD59-A6C34878D82A}">
                    <a16:rowId xmlns:a16="http://schemas.microsoft.com/office/drawing/2014/main" val="1307355544"/>
                  </a:ext>
                </a:extLst>
              </a:tr>
              <a:tr h="370840">
                <a:tc>
                  <a:txBody>
                    <a:bodyPr/>
                    <a:lstStyle/>
                    <a:p>
                      <a:r>
                        <a:rPr lang="en-US" sz="2400"/>
                        <a:t>RF Tracker ready for users to complete</a:t>
                      </a:r>
                    </a:p>
                  </a:txBody>
                  <a:tcPr/>
                </a:tc>
                <a:tc>
                  <a:txBody>
                    <a:bodyPr/>
                    <a:lstStyle/>
                    <a:p>
                      <a:r>
                        <a:rPr lang="en-US" sz="2400"/>
                        <a:t>May 19, 2025</a:t>
                      </a:r>
                    </a:p>
                  </a:txBody>
                  <a:tcPr/>
                </a:tc>
                <a:extLst>
                  <a:ext uri="{0D108BD9-81ED-4DB2-BD59-A6C34878D82A}">
                    <a16:rowId xmlns:a16="http://schemas.microsoft.com/office/drawing/2014/main" val="4201605557"/>
                  </a:ext>
                </a:extLst>
              </a:tr>
              <a:tr h="370840">
                <a:tc>
                  <a:txBody>
                    <a:bodyPr/>
                    <a:lstStyle/>
                    <a:p>
                      <a:r>
                        <a:rPr lang="en-US" sz="2400" b="0"/>
                        <a:t>RF Tracker Submission due date for LEAs</a:t>
                      </a:r>
                    </a:p>
                  </a:txBody>
                  <a:tcPr/>
                </a:tc>
                <a:tc>
                  <a:txBody>
                    <a:bodyPr/>
                    <a:lstStyle/>
                    <a:p>
                      <a:r>
                        <a:rPr lang="en-US" sz="2400" b="0"/>
                        <a:t>July 17, 2025</a:t>
                      </a:r>
                    </a:p>
                  </a:txBody>
                  <a:tcPr/>
                </a:tc>
                <a:extLst>
                  <a:ext uri="{0D108BD9-81ED-4DB2-BD59-A6C34878D82A}">
                    <a16:rowId xmlns:a16="http://schemas.microsoft.com/office/drawing/2014/main" val="3779495967"/>
                  </a:ext>
                </a:extLst>
              </a:tr>
              <a:tr h="370840">
                <a:tc>
                  <a:txBody>
                    <a:bodyPr/>
                    <a:lstStyle/>
                    <a:p>
                      <a:r>
                        <a:rPr lang="en-US" sz="2400"/>
                        <a:t>RF Tracker data available to customers</a:t>
                      </a:r>
                    </a:p>
                  </a:txBody>
                  <a:tcPr/>
                </a:tc>
                <a:tc>
                  <a:txBody>
                    <a:bodyPr/>
                    <a:lstStyle/>
                    <a:p>
                      <a:r>
                        <a:rPr lang="en-US" sz="2400"/>
                        <a:t>July 31, 2025</a:t>
                      </a:r>
                    </a:p>
                  </a:txBody>
                  <a:tcPr/>
                </a:tc>
                <a:extLst>
                  <a:ext uri="{0D108BD9-81ED-4DB2-BD59-A6C34878D82A}">
                    <a16:rowId xmlns:a16="http://schemas.microsoft.com/office/drawing/2014/main" val="2124510912"/>
                  </a:ext>
                </a:extLst>
              </a:tr>
            </a:tbl>
          </a:graphicData>
        </a:graphic>
      </p:graphicFrame>
    </p:spTree>
    <p:extLst>
      <p:ext uri="{BB962C8B-B14F-4D97-AF65-F5344CB8AC3E}">
        <p14:creationId xmlns:p14="http://schemas.microsoft.com/office/powerpoint/2010/main" val="168190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TECHNICAL RESOURCES </a:t>
            </a:r>
            <a:r>
              <a:rPr lang="en-US" sz="4000" dirty="0">
                <a:solidFill>
                  <a:schemeClr val="bg1"/>
                </a:solidFill>
                <a:cs typeface="Calibri"/>
              </a:rPr>
              <a:t>1</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458084" y="893291"/>
            <a:ext cx="11275829" cy="471137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sz="2400">
                <a:solidFill>
                  <a:schemeClr val="tx1"/>
                </a:solidFill>
              </a:rPr>
              <a:t>Technical Support</a:t>
            </a:r>
            <a:endParaRPr lang="en-US" sz="2400">
              <a:solidFill>
                <a:schemeClr val="tx1"/>
              </a:solidFill>
              <a:hlinkClick r:id="rId2">
                <a:extLst>
                  <a:ext uri="{A12FA001-AC4F-418D-AE19-62706E023703}">
                    <ahyp:hlinkClr xmlns:ahyp="http://schemas.microsoft.com/office/drawing/2018/hyperlinkcolor" val="tx"/>
                  </a:ext>
                </a:extLst>
              </a:hlinkClick>
            </a:endParaRPr>
          </a:p>
          <a:p>
            <a:pPr lvl="1">
              <a:buClr>
                <a:srgbClr val="F16038"/>
              </a:buClr>
            </a:pPr>
            <a:r>
              <a:rPr lang="en-US" sz="2000">
                <a:solidFill>
                  <a:srgbClr val="F06039"/>
                </a:solidFill>
                <a:hlinkClick r:id="rId2">
                  <a:extLst>
                    <a:ext uri="{A12FA001-AC4F-418D-AE19-62706E023703}">
                      <ahyp:hlinkClr xmlns:ahyp="http://schemas.microsoft.com/office/drawing/2018/hyperlinkcolor" val="tx"/>
                    </a:ext>
                  </a:extLst>
                </a:hlinkClick>
              </a:rPr>
              <a:t>TSDSCustomerSupport@tea.Texas.gov</a:t>
            </a:r>
            <a:endParaRPr lang="en-US" sz="2000">
              <a:solidFill>
                <a:srgbClr val="F06039"/>
              </a:solidFill>
              <a:ea typeface="Calibri"/>
              <a:cs typeface="Calibri"/>
              <a:hlinkClick r:id="rId2">
                <a:extLst>
                  <a:ext uri="{A12FA001-AC4F-418D-AE19-62706E023703}">
                    <ahyp:hlinkClr xmlns:ahyp="http://schemas.microsoft.com/office/drawing/2018/hyperlinkcolor" val="tx"/>
                  </a:ext>
                </a:extLst>
              </a:hlinkClick>
            </a:endParaRPr>
          </a:p>
          <a:p>
            <a:pPr>
              <a:buClr>
                <a:srgbClr val="F16038"/>
              </a:buClr>
            </a:pPr>
            <a:r>
              <a:rPr lang="en-US" sz="2400">
                <a:solidFill>
                  <a:schemeClr val="tx1"/>
                </a:solidFill>
              </a:rPr>
              <a:t>Technical Specifications</a:t>
            </a:r>
            <a:endParaRPr lang="en-US" sz="2400">
              <a:solidFill>
                <a:schemeClr val="tx1"/>
              </a:solidFill>
              <a:hlinkClick r:id="rId2">
                <a:extLst>
                  <a:ext uri="{A12FA001-AC4F-418D-AE19-62706E023703}">
                    <ahyp:hlinkClr xmlns:ahyp="http://schemas.microsoft.com/office/drawing/2018/hyperlinkcolor" val="tx"/>
                  </a:ext>
                </a:extLst>
              </a:hlinkClick>
            </a:endParaRPr>
          </a:p>
          <a:p>
            <a:pPr lvl="1">
              <a:spcBef>
                <a:spcPts val="300"/>
              </a:spcBef>
              <a:buClr>
                <a:srgbClr val="F16038"/>
              </a:buClr>
            </a:pPr>
            <a:r>
              <a:rPr lang="en-US" sz="2000">
                <a:solidFill>
                  <a:srgbClr val="595959"/>
                </a:solidFill>
                <a:hlinkClick r:id="rId3"/>
              </a:rPr>
              <a:t>2023-2024 </a:t>
            </a:r>
            <a:r>
              <a:rPr kumimoji="0" lang="en-US" sz="2000" b="0" i="0" u="none" strike="noStrike" kern="1200" cap="none" spc="0" normalizeH="0" baseline="0" noProof="0">
                <a:ln>
                  <a:noFill/>
                </a:ln>
                <a:solidFill>
                  <a:srgbClr val="595959"/>
                </a:solidFill>
                <a:effectLst/>
                <a:uLnTx/>
                <a:uFillTx/>
                <a:latin typeface="Calibri" panose="020F0502020204030204"/>
                <a:ea typeface="+mn-ea"/>
                <a:cs typeface="+mn-cs"/>
                <a:hlinkClick r:id="rId4"/>
              </a:rPr>
              <a:t>TSDS Web-Enabled Data Standards (TWEDS)</a:t>
            </a:r>
            <a:endParaRPr lang="en-US" sz="2000">
              <a:solidFill>
                <a:srgbClr val="595959"/>
              </a:solidFill>
              <a:hlinkClick r:id="rId3"/>
            </a:endParaRPr>
          </a:p>
          <a:p>
            <a:pPr lvl="1">
              <a:buClr>
                <a:srgbClr val="F16038"/>
              </a:buClr>
            </a:pPr>
            <a:r>
              <a:rPr lang="en-US" sz="2000">
                <a:solidFill>
                  <a:srgbClr val="595959"/>
                </a:solidFill>
                <a:hlinkClick r:id="rId5"/>
              </a:rPr>
              <a:t>2024-2025 Domains</a:t>
            </a:r>
            <a:endParaRPr lang="en-US" sz="2000">
              <a:solidFill>
                <a:srgbClr val="595959"/>
              </a:solidFill>
              <a:ea typeface="Calibri"/>
              <a:cs typeface="Calibri"/>
            </a:endParaRPr>
          </a:p>
          <a:p>
            <a:pPr lvl="1">
              <a:buClr>
                <a:srgbClr val="F16038"/>
              </a:buClr>
            </a:pPr>
            <a:r>
              <a:rPr lang="en-US" sz="2000">
                <a:solidFill>
                  <a:srgbClr val="595959"/>
                </a:solidFill>
                <a:hlinkClick r:id="rId6"/>
              </a:rPr>
              <a:t>2024-2025 Data Element Definitions</a:t>
            </a:r>
            <a:endParaRPr lang="en-US" sz="2000">
              <a:solidFill>
                <a:srgbClr val="595959"/>
              </a:solidFill>
              <a:ea typeface="Calibri"/>
              <a:cs typeface="Calibri"/>
              <a:hlinkClick r:id="" action="ppaction://noaction"/>
            </a:endParaRPr>
          </a:p>
          <a:p>
            <a:pPr lvl="1">
              <a:buClr>
                <a:srgbClr val="F16038"/>
              </a:buClr>
            </a:pPr>
            <a:r>
              <a:rPr lang="en-US" sz="2000">
                <a:solidFill>
                  <a:srgbClr val="595959"/>
                </a:solidFill>
                <a:hlinkClick r:id="rId7"/>
              </a:rPr>
              <a:t>2024-2025 Descriptor Tables</a:t>
            </a:r>
            <a:endParaRPr lang="en-US" sz="2000">
              <a:solidFill>
                <a:srgbClr val="595959"/>
              </a:solidFill>
              <a:ea typeface="Calibri"/>
              <a:cs typeface="Calibri"/>
              <a:hlinkClick r:id="" action="ppaction://noaction"/>
            </a:endParaRPr>
          </a:p>
          <a:p>
            <a:pPr lvl="1">
              <a:buClr>
                <a:srgbClr val="F16038"/>
              </a:buClr>
            </a:pPr>
            <a:r>
              <a:rPr lang="en-US" sz="2000">
                <a:solidFill>
                  <a:srgbClr val="595959"/>
                </a:solidFill>
                <a:hlinkClick r:id="rId8"/>
              </a:rPr>
              <a:t>2024-2025 Data Validation Rules</a:t>
            </a:r>
            <a:endParaRPr lang="en-US" sz="2000">
              <a:solidFill>
                <a:srgbClr val="595959"/>
              </a:solidFill>
              <a:ea typeface="Calibri"/>
              <a:cs typeface="Calibri"/>
              <a:hlinkClick r:id="" action="ppaction://noaction"/>
            </a:endParaRPr>
          </a:p>
          <a:p>
            <a:pPr lvl="1">
              <a:buClr>
                <a:srgbClr val="F16038"/>
              </a:buClr>
            </a:pPr>
            <a:r>
              <a:rPr lang="en-US" sz="2000">
                <a:solidFill>
                  <a:srgbClr val="595959"/>
                </a:solidFill>
                <a:cs typeface="Calibri"/>
                <a:hlinkClick r:id="rId9"/>
              </a:rPr>
              <a:t>2024-2025 Data Submission Timelines</a:t>
            </a:r>
            <a:endParaRPr lang="en-US" sz="2000">
              <a:solidFill>
                <a:srgbClr val="595959"/>
              </a:solidFill>
              <a:cs typeface="Calibri"/>
            </a:endParaRPr>
          </a:p>
          <a:p>
            <a:pPr lvl="1">
              <a:buClr>
                <a:srgbClr val="F16038"/>
              </a:buClr>
            </a:pPr>
            <a:r>
              <a:rPr lang="en-US" sz="2000">
                <a:solidFill>
                  <a:srgbClr val="595959"/>
                </a:solidFill>
                <a:ea typeface="Calibri"/>
                <a:cs typeface="Calibri"/>
                <a:hlinkClick r:id="rId10"/>
              </a:rPr>
              <a:t>Known Issues</a:t>
            </a:r>
            <a:endParaRPr lang="en-US" sz="2000">
              <a:solidFill>
                <a:srgbClr val="595959"/>
              </a:solidFill>
              <a:ea typeface="Calibri"/>
              <a:cs typeface="Calibri"/>
              <a:hlinkClick r:id="" action="ppaction://noaction"/>
            </a:endParaRPr>
          </a:p>
          <a:p>
            <a:pPr>
              <a:buClr>
                <a:srgbClr val="F16038"/>
              </a:buClr>
            </a:pPr>
            <a:r>
              <a:rPr lang="en-US" sz="2400">
                <a:solidFill>
                  <a:srgbClr val="595959"/>
                </a:solidFill>
                <a:ea typeface="Calibri"/>
                <a:cs typeface="Calibri"/>
              </a:rPr>
              <a:t>TSDS Incident Management System (TIMS)</a:t>
            </a:r>
          </a:p>
          <a:p>
            <a:pPr lvl="1">
              <a:spcBef>
                <a:spcPts val="300"/>
              </a:spcBef>
              <a:buClr>
                <a:srgbClr val="F16038"/>
              </a:buClr>
            </a:pPr>
            <a:r>
              <a:rPr lang="en-US" sz="2000">
                <a:solidFill>
                  <a:srgbClr val="172B4D"/>
                </a:solidFill>
                <a:ea typeface="+mn-lt"/>
                <a:cs typeface="+mn-lt"/>
                <a:hlinkClick r:id="rId11"/>
              </a:rPr>
              <a:t>TSDS Incident Management System (TIMS) Support Application</a:t>
            </a:r>
            <a:endParaRPr lang="en-US" sz="2000">
              <a:solidFill>
                <a:srgbClr val="595959"/>
              </a:solidFill>
              <a:ea typeface="Calibri" panose="020F0502020204030204"/>
              <a:cs typeface="Calibri" panose="020F0502020204030204"/>
            </a:endParaRPr>
          </a:p>
          <a:p>
            <a:pPr lvl="1">
              <a:buClr>
                <a:srgbClr val="F16038"/>
              </a:buClr>
            </a:pPr>
            <a:r>
              <a:rPr lang="en-US" sz="2000">
                <a:solidFill>
                  <a:srgbClr val="172B4D"/>
                </a:solidFill>
                <a:ea typeface="+mn-lt"/>
                <a:cs typeface="+mn-lt"/>
                <a:hlinkClick r:id="rId12"/>
              </a:rPr>
              <a:t>TIMS Knowledge Base Article Repository</a:t>
            </a:r>
            <a:endParaRPr lang="en-US" sz="2000">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137319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TECHNICAL RESOURCES </a:t>
            </a:r>
            <a:r>
              <a:rPr lang="en-US" sz="4000" dirty="0">
                <a:solidFill>
                  <a:schemeClr val="bg1"/>
                </a:solidFill>
                <a:cs typeface="Calibri"/>
              </a:rPr>
              <a:t>2</a:t>
            </a:r>
            <a:endParaRPr lang="en-US" sz="4000" dirty="0">
              <a:solidFill>
                <a:schemeClr val="bg1"/>
              </a:solidFill>
            </a:endParaRPr>
          </a:p>
        </p:txBody>
      </p:sp>
      <p:sp>
        <p:nvSpPr>
          <p:cNvPr id="2" name="Content Placeholder 3">
            <a:extLst>
              <a:ext uri="{FF2B5EF4-FFF2-40B4-BE49-F238E27FC236}">
                <a16:creationId xmlns:a16="http://schemas.microsoft.com/office/drawing/2014/main" id="{BCACBEB1-B82A-D8C4-DF37-15B20D10245B}"/>
              </a:ext>
            </a:extLst>
          </p:cNvPr>
          <p:cNvSpPr txBox="1">
            <a:spLocks/>
          </p:cNvSpPr>
          <p:nvPr/>
        </p:nvSpPr>
        <p:spPr>
          <a:xfrm>
            <a:off x="458084" y="1253331"/>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chemeClr val="bg2">
                    <a:lumMod val="50000"/>
                  </a:schemeClr>
                </a:solidFill>
              </a:rPr>
              <a:t>Knowledge Based Articles: </a:t>
            </a:r>
          </a:p>
          <a:p>
            <a:pPr lvl="2">
              <a:buClr>
                <a:srgbClr val="F16038"/>
              </a:buClr>
            </a:pPr>
            <a:r>
              <a:rPr lang="en-US" sz="2400">
                <a:solidFill>
                  <a:schemeClr val="bg2">
                    <a:lumMod val="50000"/>
                  </a:schemeClr>
                </a:solidFill>
                <a:hlinkClick r:id="rId2"/>
              </a:rPr>
              <a:t>TSDSKB-572</a:t>
            </a:r>
            <a:r>
              <a:rPr lang="en-US" sz="2400">
                <a:solidFill>
                  <a:schemeClr val="bg2">
                    <a:lumMod val="50000"/>
                  </a:schemeClr>
                </a:solidFill>
              </a:rPr>
              <a:t> TSDS Known Issues List</a:t>
            </a:r>
          </a:p>
          <a:p>
            <a:pPr lvl="2">
              <a:buClr>
                <a:srgbClr val="F16038"/>
              </a:buClr>
            </a:pPr>
            <a:r>
              <a:rPr lang="en-US" sz="2400">
                <a:solidFill>
                  <a:schemeClr val="bg2">
                    <a:lumMod val="50000"/>
                  </a:schemeClr>
                </a:solidFill>
                <a:hlinkClick r:id="rId3"/>
              </a:rPr>
              <a:t>TSDSKB-586</a:t>
            </a:r>
            <a:r>
              <a:rPr lang="en-US" sz="2400">
                <a:solidFill>
                  <a:schemeClr val="bg2">
                    <a:lumMod val="50000"/>
                  </a:schemeClr>
                </a:solidFill>
              </a:rPr>
              <a:t> RFT: Residential Facility Tracker (RF Tracker – FAQ)</a:t>
            </a:r>
          </a:p>
          <a:p>
            <a:pPr lvl="2">
              <a:buClr>
                <a:srgbClr val="F16038"/>
              </a:buClr>
            </a:pPr>
            <a:r>
              <a:rPr lang="en-US" sz="2400">
                <a:solidFill>
                  <a:schemeClr val="bg2">
                    <a:lumMod val="50000"/>
                  </a:schemeClr>
                </a:solidFill>
                <a:hlinkClick r:id="rId4"/>
              </a:rPr>
              <a:t>TSDSKB-589</a:t>
            </a:r>
            <a:r>
              <a:rPr lang="en-US" sz="2400">
                <a:solidFill>
                  <a:schemeClr val="bg2">
                    <a:lumMod val="50000"/>
                  </a:schemeClr>
                </a:solidFill>
              </a:rPr>
              <a:t> RFT: Residential Facility Tracker (RF Tracker) process for adding or updating the Residential Facilities IDs</a:t>
            </a:r>
          </a:p>
          <a:p>
            <a:pPr>
              <a:buClr>
                <a:srgbClr val="F16038"/>
              </a:buClr>
            </a:pPr>
            <a:r>
              <a:rPr lang="en-US">
                <a:solidFill>
                  <a:srgbClr val="595959"/>
                </a:solidFill>
              </a:rPr>
              <a:t>Program Area Support</a:t>
            </a:r>
            <a:endParaRPr lang="en-US">
              <a:solidFill>
                <a:srgbClr val="595959"/>
              </a:solidFill>
              <a:ea typeface="Calibri"/>
              <a:cs typeface="Calibri"/>
            </a:endParaRPr>
          </a:p>
          <a:p>
            <a:pPr lvl="1">
              <a:buClr>
                <a:srgbClr val="F16038"/>
              </a:buClr>
            </a:pPr>
            <a:r>
              <a:rPr lang="en-US" sz="2800">
                <a:solidFill>
                  <a:srgbClr val="595959"/>
                </a:solidFill>
              </a:rPr>
              <a:t> </a:t>
            </a:r>
            <a:r>
              <a:rPr lang="en-US" sz="2800">
                <a:solidFill>
                  <a:srgbClr val="595959"/>
                </a:solidFill>
                <a:hlinkClick r:id="rId5"/>
              </a:rPr>
              <a:t>ReviewandSupport@tea.texas.gov</a:t>
            </a:r>
            <a:endParaRPr lang="en-US" sz="2800">
              <a:solidFill>
                <a:srgbClr val="595959"/>
              </a:solidFill>
            </a:endParaRPr>
          </a:p>
          <a:p>
            <a:pPr>
              <a:buClr>
                <a:srgbClr val="F16038"/>
              </a:buClr>
            </a:pPr>
            <a:r>
              <a:rPr lang="en-US">
                <a:solidFill>
                  <a:srgbClr val="595959"/>
                </a:solidFill>
              </a:rPr>
              <a:t>Residential Facility Download</a:t>
            </a:r>
            <a:endParaRPr lang="en-US">
              <a:solidFill>
                <a:srgbClr val="595959"/>
              </a:solidFill>
              <a:ea typeface="Calibri"/>
              <a:cs typeface="Calibri"/>
            </a:endParaRPr>
          </a:p>
          <a:p>
            <a:pPr lvl="1">
              <a:buClr>
                <a:srgbClr val="F16038"/>
              </a:buClr>
            </a:pPr>
            <a:r>
              <a:rPr lang="en-US" sz="2800">
                <a:solidFill>
                  <a:srgbClr val="595959"/>
                </a:solidFill>
              </a:rPr>
              <a:t> </a:t>
            </a:r>
            <a:r>
              <a:rPr lang="en-US" sz="2800">
                <a:solidFill>
                  <a:srgbClr val="595959"/>
                </a:solidFill>
                <a:hlinkClick r:id="rId6"/>
              </a:rPr>
              <a:t>AskTED</a:t>
            </a:r>
            <a:endParaRPr lang="en-US" sz="2800">
              <a:solidFill>
                <a:schemeClr val="bg2">
                  <a:lumMod val="50000"/>
                </a:schemeClr>
              </a:solidFill>
            </a:endParaRPr>
          </a:p>
          <a:p>
            <a:pPr lvl="2">
              <a:buClr>
                <a:srgbClr val="F16038"/>
              </a:buClr>
            </a:pPr>
            <a:endParaRPr lang="en-US" sz="2400">
              <a:solidFill>
                <a:schemeClr val="bg2">
                  <a:lumMod val="50000"/>
                </a:schemeClr>
              </a:solidFill>
            </a:endParaRPr>
          </a:p>
          <a:p>
            <a:pPr marL="0" indent="0">
              <a:buClr>
                <a:srgbClr val="F16038"/>
              </a:buClr>
              <a:buNone/>
            </a:pPr>
            <a:endParaRPr lang="en-US">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65242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ctrTitle"/>
          </p:nvPr>
        </p:nvSpPr>
        <p:spPr>
          <a:xfrm>
            <a:off x="1524000" y="2858439"/>
            <a:ext cx="9144000" cy="1455651"/>
          </a:xfrm>
        </p:spPr>
        <p:txBody>
          <a:bodyPr/>
          <a:lstStyle/>
          <a:p>
            <a:r>
              <a:rPr lang="en-US"/>
              <a:t>QUESTIONS</a:t>
            </a:r>
          </a:p>
        </p:txBody>
      </p:sp>
      <p:sp>
        <p:nvSpPr>
          <p:cNvPr id="12" name="Subtitle 2">
            <a:extLst>
              <a:ext uri="{FF2B5EF4-FFF2-40B4-BE49-F238E27FC236}">
                <a16:creationId xmlns:a16="http://schemas.microsoft.com/office/drawing/2014/main" id="{5FAB8AAB-DEF2-C803-B717-A2AA5C77F309}"/>
              </a:ext>
            </a:extLst>
          </p:cNvPr>
          <p:cNvSpPr>
            <a:spLocks noGrp="1"/>
          </p:cNvSpPr>
          <p:nvPr>
            <p:ph type="subTitle" idx="1"/>
          </p:nvPr>
        </p:nvSpPr>
        <p:spPr>
          <a:xfrm>
            <a:off x="1524000" y="4315096"/>
            <a:ext cx="9144000" cy="851564"/>
          </a:xfrm>
        </p:spPr>
        <p:txBody>
          <a:bodyPr/>
          <a:lstStyle/>
          <a:p>
            <a:endParaRPr lang="en-US"/>
          </a:p>
        </p:txBody>
      </p:sp>
      <p:pic>
        <p:nvPicPr>
          <p:cNvPr id="5" name="Content Placeholder 4" descr="Wooden blocks with question marks">
            <a:extLst>
              <a:ext uri="{FF2B5EF4-FFF2-40B4-BE49-F238E27FC236}">
                <a16:creationId xmlns:a16="http://schemas.microsoft.com/office/drawing/2014/main" id="{4ED5B1EF-E4FE-2F47-20B4-6FAE8516C2F9}"/>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5658" b="15658"/>
          <a:stretch/>
        </p:blipFill>
        <p:spPr>
          <a:xfrm>
            <a:off x="20" y="1268412"/>
            <a:ext cx="12191980" cy="558958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1805768" y="3429000"/>
            <a:ext cx="8770248" cy="853440"/>
          </a:xfrm>
          <a:prstGeom prst="roundRect">
            <a:avLst/>
          </a:prstGeom>
          <a:solidFill>
            <a:srgbClr val="CA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rPr>
              <a:t>QUESTIONS?</a:t>
            </a:r>
          </a:p>
        </p:txBody>
      </p:sp>
    </p:spTree>
    <p:extLst>
      <p:ext uri="{BB962C8B-B14F-4D97-AF65-F5344CB8AC3E}">
        <p14:creationId xmlns:p14="http://schemas.microsoft.com/office/powerpoint/2010/main" val="248435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PROGRAM AREA UPDATES &amp; GUIDANCE</a:t>
            </a:r>
            <a:endParaRPr lang="en-US" sz="4000"/>
          </a:p>
        </p:txBody>
      </p:sp>
      <p:sp>
        <p:nvSpPr>
          <p:cNvPr id="4" name="Content Placeholder 3">
            <a:extLst>
              <a:ext uri="{FF2B5EF4-FFF2-40B4-BE49-F238E27FC236}">
                <a16:creationId xmlns:a16="http://schemas.microsoft.com/office/drawing/2014/main" id="{C22108A9-0AF5-B834-1A36-5CDAAAE473F0}"/>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F16038"/>
              </a:buClr>
            </a:pPr>
            <a:r>
              <a:rPr lang="en-US" sz="2800">
                <a:solidFill>
                  <a:srgbClr val="595959"/>
                </a:solidFill>
              </a:rPr>
              <a:t>Office of Special Populations and Monitoring</a:t>
            </a:r>
            <a:endParaRPr lang="en-US" sz="2800"/>
          </a:p>
          <a:p>
            <a:pPr lvl="2">
              <a:buClr>
                <a:srgbClr val="F16038"/>
              </a:buClr>
            </a:pPr>
            <a:r>
              <a:rPr lang="en-US" sz="2400">
                <a:solidFill>
                  <a:srgbClr val="595959"/>
                </a:solidFill>
              </a:rPr>
              <a:t>Department of Review and Support </a:t>
            </a:r>
          </a:p>
          <a:p>
            <a:pPr lvl="3">
              <a:buClr>
                <a:srgbClr val="F16038"/>
              </a:buClr>
            </a:pPr>
            <a:r>
              <a:rPr lang="en-US" sz="2200">
                <a:solidFill>
                  <a:srgbClr val="595959"/>
                </a:solidFill>
                <a:hlinkClick r:id="rId2"/>
              </a:rPr>
              <a:t>ReviewandSupport@tea.texas.gov</a:t>
            </a:r>
            <a:r>
              <a:rPr lang="en-US" sz="2200">
                <a:solidFill>
                  <a:srgbClr val="595959"/>
                </a:solidFill>
              </a:rPr>
              <a:t> </a:t>
            </a:r>
            <a:endParaRPr lang="en-US" sz="2200">
              <a:solidFill>
                <a:schemeClr val="bg2">
                  <a:lumMod val="50000"/>
                </a:schemeClr>
              </a:solidFill>
            </a:endParaRPr>
          </a:p>
          <a:p>
            <a:pPr marL="0" indent="0">
              <a:buClr>
                <a:srgbClr val="F16038"/>
              </a:buClr>
              <a:buNone/>
            </a:pPr>
            <a:endParaRPr lang="en-US" sz="2400">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10177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4800" b="1" kern="1200">
                <a:latin typeface="+mn-lt"/>
                <a:ea typeface="+mj-ea"/>
                <a:cs typeface="+mj-cs"/>
              </a:rPr>
              <a:t>TITLE</a:t>
            </a:r>
            <a:r>
              <a:rPr lang="en-US" sz="4800" b="1" kern="1200" baseline="0">
                <a:latin typeface="+mn-lt"/>
                <a:ea typeface="+mj-ea"/>
                <a:cs typeface="+mj-cs"/>
              </a:rPr>
              <a:t> SLIDE: 2023-2024 School Year</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Blackboard and yellow chairs in a classroom">
            <a:extLst>
              <a:ext uri="{FF2B5EF4-FFF2-40B4-BE49-F238E27FC236}">
                <a16:creationId xmlns:a16="http://schemas.microsoft.com/office/drawing/2014/main" id="{3FA3FEEE-6FB4-6546-6580-17D5B5795B98}"/>
              </a:ext>
            </a:extLst>
          </p:cNvPr>
          <p:cNvPicPr>
            <a:picLocks noChangeAspect="1"/>
          </p:cNvPicPr>
          <p:nvPr/>
        </p:nvPicPr>
        <p:blipFill rotWithShape="1">
          <a:blip r:embed="rId3">
            <a:extLst>
              <a:ext uri="{28A0092B-C50C-407E-A947-70E740481C1C}">
                <a14:useLocalDpi xmlns:a14="http://schemas.microsoft.com/office/drawing/2010/main" val="0"/>
              </a:ext>
            </a:extLst>
          </a:blip>
          <a:srcRect t="9248" b="9248"/>
          <a:stretch/>
        </p:blipFill>
        <p:spPr>
          <a:xfrm>
            <a:off x="20" y="1268412"/>
            <a:ext cx="12191980" cy="5589588"/>
          </a:xfrm>
          <a:prstGeom prst="rect">
            <a:avLst/>
          </a:prstGeom>
          <a:noFill/>
        </p:spPr>
      </p:pic>
      <p:sp>
        <p:nvSpPr>
          <p:cNvPr id="2" name="TextBox 1">
            <a:extLst>
              <a:ext uri="{FF2B5EF4-FFF2-40B4-BE49-F238E27FC236}">
                <a16:creationId xmlns:a16="http://schemas.microsoft.com/office/drawing/2014/main" id="{1C0522CB-2D75-26D7-D3F7-60099CBF3883}"/>
              </a:ext>
            </a:extLst>
          </p:cNvPr>
          <p:cNvSpPr txBox="1"/>
          <p:nvPr/>
        </p:nvSpPr>
        <p:spPr>
          <a:xfrm>
            <a:off x="3763317" y="1980773"/>
            <a:ext cx="4665366" cy="1754326"/>
          </a:xfrm>
          <a:prstGeom prst="rect">
            <a:avLst/>
          </a:prstGeom>
          <a:noFill/>
        </p:spPr>
        <p:txBody>
          <a:bodyPr wrap="square">
            <a:spAutoFit/>
          </a:bodyPr>
          <a:lstStyle/>
          <a:p>
            <a:pPr marL="0" indent="0" algn="ctr">
              <a:buNone/>
            </a:pPr>
            <a:r>
              <a:rPr lang="en-US" sz="5400">
                <a:solidFill>
                  <a:srgbClr val="FFFFFF"/>
                </a:solidFill>
              </a:rPr>
              <a:t>2023-2024</a:t>
            </a:r>
          </a:p>
          <a:p>
            <a:pPr marL="0" indent="0" algn="ctr">
              <a:buNone/>
            </a:pPr>
            <a:r>
              <a:rPr lang="en-US" sz="5400">
                <a:solidFill>
                  <a:srgbClr val="FFFFFF"/>
                </a:solidFill>
              </a:rPr>
              <a:t>SCHOOL YEAR</a:t>
            </a:r>
          </a:p>
        </p:txBody>
      </p:sp>
    </p:spTree>
    <p:extLst>
      <p:ext uri="{BB962C8B-B14F-4D97-AF65-F5344CB8AC3E}">
        <p14:creationId xmlns:p14="http://schemas.microsoft.com/office/powerpoint/2010/main" val="97997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SUBMISSION UPDATES</a:t>
            </a:r>
            <a:endParaRPr lang="en-US" sz="4000"/>
          </a:p>
        </p:txBody>
      </p:sp>
      <p:sp>
        <p:nvSpPr>
          <p:cNvPr id="2" name="Content Placeholder 3">
            <a:extLst>
              <a:ext uri="{FF2B5EF4-FFF2-40B4-BE49-F238E27FC236}">
                <a16:creationId xmlns:a16="http://schemas.microsoft.com/office/drawing/2014/main" id="{50D33F6C-95A9-D849-B18F-C2833A1605D7}"/>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No submission updates for the following:</a:t>
            </a:r>
          </a:p>
          <a:p>
            <a:pPr lvl="1">
              <a:buClr>
                <a:srgbClr val="F16038"/>
              </a:buClr>
            </a:pPr>
            <a:r>
              <a:rPr lang="en-US">
                <a:solidFill>
                  <a:srgbClr val="595959"/>
                </a:solidFill>
              </a:rPr>
              <a:t>Data Elements</a:t>
            </a:r>
          </a:p>
          <a:p>
            <a:pPr lvl="1">
              <a:buClr>
                <a:srgbClr val="F16038"/>
              </a:buClr>
            </a:pPr>
            <a:r>
              <a:rPr lang="en-US">
                <a:solidFill>
                  <a:srgbClr val="595959"/>
                </a:solidFill>
              </a:rPr>
              <a:t>Code Tables</a:t>
            </a:r>
          </a:p>
          <a:p>
            <a:pPr lvl="1">
              <a:buClr>
                <a:srgbClr val="F16038"/>
              </a:buClr>
            </a:pPr>
            <a:r>
              <a:rPr lang="en-US">
                <a:solidFill>
                  <a:srgbClr val="595959"/>
                </a:solidFill>
              </a:rPr>
              <a:t>Reports</a:t>
            </a:r>
          </a:p>
          <a:p>
            <a:pPr lvl="1">
              <a:buClr>
                <a:srgbClr val="F16038"/>
              </a:buClr>
            </a:pPr>
            <a:r>
              <a:rPr lang="en-US">
                <a:solidFill>
                  <a:srgbClr val="595959"/>
                </a:solidFill>
              </a:rPr>
              <a:t>Business Rules</a:t>
            </a:r>
            <a:endParaRPr lang="en-US">
              <a:solidFill>
                <a:schemeClr val="bg2">
                  <a:lumMod val="50000"/>
                </a:schemeClr>
              </a:solidFill>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309083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a:cs typeface="Calibri"/>
              </a:rPr>
              <a:t>REMINDERS</a:t>
            </a:r>
            <a:endParaRPr lang="en-US" sz="4000"/>
          </a:p>
        </p:txBody>
      </p:sp>
      <p:sp>
        <p:nvSpPr>
          <p:cNvPr id="2" name="Content Placeholder 3">
            <a:extLst>
              <a:ext uri="{FF2B5EF4-FFF2-40B4-BE49-F238E27FC236}">
                <a16:creationId xmlns:a16="http://schemas.microsoft.com/office/drawing/2014/main" id="{50D33F6C-95A9-D849-B18F-C2833A1605D7}"/>
              </a:ext>
            </a:extLst>
          </p:cNvPr>
          <p:cNvSpPr txBox="1">
            <a:spLocks/>
          </p:cNvSpPr>
          <p:nvPr/>
        </p:nvSpPr>
        <p:spPr>
          <a:xfrm>
            <a:off x="535170" y="1142839"/>
            <a:ext cx="11275829"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a:solidFill>
                  <a:srgbClr val="595959"/>
                </a:solidFill>
              </a:rPr>
              <a:t>School districts and charter schools are subject to residential facilities monitoring if they serve students with disabilities who reside in residential facilities (RF).</a:t>
            </a:r>
          </a:p>
          <a:p>
            <a:pPr lvl="1">
              <a:buClr>
                <a:srgbClr val="F16038"/>
              </a:buClr>
            </a:pPr>
            <a:r>
              <a:rPr lang="en-US">
                <a:solidFill>
                  <a:srgbClr val="595959"/>
                </a:solidFill>
              </a:rPr>
              <a:t>Fatal validation rule 10025-0001 states that the RESIDENTIAL-FACILITY-ID must match an entry registered with TEA as an active residential facility.  </a:t>
            </a:r>
            <a:endParaRPr lang="en-US">
              <a:solidFill>
                <a:srgbClr val="595959"/>
              </a:solidFill>
              <a:cs typeface="Calibri"/>
            </a:endParaRPr>
          </a:p>
          <a:p>
            <a:pPr lvl="1">
              <a:buClr>
                <a:srgbClr val="F16038"/>
              </a:buClr>
            </a:pPr>
            <a:r>
              <a:rPr lang="en-US">
                <a:solidFill>
                  <a:srgbClr val="595959"/>
                </a:solidFill>
              </a:rPr>
              <a:t>LEAs should verify that the RF where the students are residing are active in </a:t>
            </a:r>
            <a:r>
              <a:rPr lang="en-US" err="1">
                <a:solidFill>
                  <a:srgbClr val="595959"/>
                </a:solidFill>
              </a:rPr>
              <a:t>AskTED</a:t>
            </a:r>
            <a:r>
              <a:rPr lang="en-US">
                <a:solidFill>
                  <a:srgbClr val="595959"/>
                </a:solidFill>
              </a:rPr>
              <a:t>.</a:t>
            </a:r>
            <a:endParaRPr lang="en-US">
              <a:solidFill>
                <a:srgbClr val="595959"/>
              </a:solidFill>
              <a:cs typeface="Calibri"/>
            </a:endParaRPr>
          </a:p>
          <a:p>
            <a:pPr lvl="1">
              <a:buClr>
                <a:srgbClr val="F16038"/>
              </a:buClr>
            </a:pPr>
            <a:r>
              <a:rPr lang="en-US">
                <a:solidFill>
                  <a:srgbClr val="595959"/>
                </a:solidFill>
              </a:rPr>
              <a:t>It can take up to 24 hours to complete the steps to add, modify, or activate an RF. </a:t>
            </a:r>
          </a:p>
          <a:p>
            <a:pPr lvl="1">
              <a:buClr>
                <a:srgbClr val="F16038"/>
              </a:buClr>
            </a:pPr>
            <a:r>
              <a:rPr lang="en-US">
                <a:solidFill>
                  <a:schemeClr val="bg2">
                    <a:lumMod val="50000"/>
                  </a:schemeClr>
                </a:solidFill>
              </a:rPr>
              <a:t>Once the RF Tracker Submission is closed, if an RF has no students reported for the current school year, then the RF will be set to inactive for the next school year.  </a:t>
            </a:r>
            <a:endParaRPr lang="en-US">
              <a:solidFill>
                <a:schemeClr val="bg2">
                  <a:lumMod val="50000"/>
                </a:schemeClr>
              </a:solidFill>
              <a:cs typeface="Calibri"/>
            </a:endParaRPr>
          </a:p>
          <a:p>
            <a:pPr marL="0" indent="0">
              <a:buFont typeface="Wingdings" panose="05000000000000000000" pitchFamily="2" charset="2"/>
              <a:buNone/>
            </a:pPr>
            <a:endParaRPr lang="en-US">
              <a:solidFill>
                <a:srgbClr val="0D6CB9"/>
              </a:solidFill>
            </a:endParaRPr>
          </a:p>
          <a:p>
            <a:pPr marL="0" indent="0">
              <a:buFont typeface="Wingdings" panose="05000000000000000000" pitchFamily="2" charset="2"/>
              <a:buNone/>
            </a:pPr>
            <a:endParaRPr lang="en-US">
              <a:solidFill>
                <a:srgbClr val="0D6CB9"/>
              </a:solidFill>
            </a:endParaRPr>
          </a:p>
        </p:txBody>
      </p:sp>
    </p:spTree>
    <p:extLst>
      <p:ext uri="{BB962C8B-B14F-4D97-AF65-F5344CB8AC3E}">
        <p14:creationId xmlns:p14="http://schemas.microsoft.com/office/powerpoint/2010/main" val="315906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TIMELINE </a:t>
            </a:r>
            <a:r>
              <a:rPr lang="en-US" sz="4000" dirty="0">
                <a:solidFill>
                  <a:schemeClr val="bg1"/>
                </a:solidFill>
                <a:cs typeface="Calibri"/>
              </a:rPr>
              <a:t>1</a:t>
            </a:r>
            <a:endParaRPr lang="en-US" sz="4000" dirty="0">
              <a:solidFill>
                <a:schemeClr val="bg1"/>
              </a:solidFill>
            </a:endParaRPr>
          </a:p>
        </p:txBody>
      </p:sp>
      <p:graphicFrame>
        <p:nvGraphicFramePr>
          <p:cNvPr id="5" name="Table 5">
            <a:extLst>
              <a:ext uri="{FF2B5EF4-FFF2-40B4-BE49-F238E27FC236}">
                <a16:creationId xmlns:a16="http://schemas.microsoft.com/office/drawing/2014/main" id="{F8A4B757-DCAC-FE7D-58DD-57F767937DE8}"/>
              </a:ext>
            </a:extLst>
          </p:cNvPr>
          <p:cNvGraphicFramePr>
            <a:graphicFrameLocks noGrp="1"/>
          </p:cNvGraphicFramePr>
          <p:nvPr>
            <p:extLst>
              <p:ext uri="{D42A27DB-BD31-4B8C-83A1-F6EECF244321}">
                <p14:modId xmlns:p14="http://schemas.microsoft.com/office/powerpoint/2010/main" val="2707842388"/>
              </p:ext>
            </p:extLst>
          </p:nvPr>
        </p:nvGraphicFramePr>
        <p:xfrm>
          <a:off x="620888" y="1097280"/>
          <a:ext cx="10950222" cy="4663440"/>
        </p:xfrm>
        <a:graphic>
          <a:graphicData uri="http://schemas.openxmlformats.org/drawingml/2006/table">
            <a:tbl>
              <a:tblPr firstRow="1" bandRow="1">
                <a:tableStyleId>{5C22544A-7EE6-4342-B048-85BDC9FD1C3A}</a:tableStyleId>
              </a:tblPr>
              <a:tblGrid>
                <a:gridCol w="8195733">
                  <a:extLst>
                    <a:ext uri="{9D8B030D-6E8A-4147-A177-3AD203B41FA5}">
                      <a16:colId xmlns:a16="http://schemas.microsoft.com/office/drawing/2014/main" val="1183892384"/>
                    </a:ext>
                  </a:extLst>
                </a:gridCol>
                <a:gridCol w="2754489">
                  <a:extLst>
                    <a:ext uri="{9D8B030D-6E8A-4147-A177-3AD203B41FA5}">
                      <a16:colId xmlns:a16="http://schemas.microsoft.com/office/drawing/2014/main" val="2711912488"/>
                    </a:ext>
                  </a:extLst>
                </a:gridCol>
              </a:tblGrid>
              <a:tr h="370840">
                <a:tc>
                  <a:txBody>
                    <a:bodyPr/>
                    <a:lstStyle/>
                    <a:p>
                      <a:pPr algn="ctr"/>
                      <a:r>
                        <a:rPr lang="en-US" sz="2400"/>
                        <a:t>RF Tracker</a:t>
                      </a:r>
                    </a:p>
                  </a:txBody>
                  <a:tcPr/>
                </a:tc>
                <a:tc>
                  <a:txBody>
                    <a:bodyPr/>
                    <a:lstStyle/>
                    <a:p>
                      <a:pPr algn="ctr"/>
                      <a:r>
                        <a:rPr lang="en-US" sz="2400"/>
                        <a:t>Date</a:t>
                      </a:r>
                    </a:p>
                  </a:txBody>
                  <a:tcPr/>
                </a:tc>
                <a:extLst>
                  <a:ext uri="{0D108BD9-81ED-4DB2-BD59-A6C34878D82A}">
                    <a16:rowId xmlns:a16="http://schemas.microsoft.com/office/drawing/2014/main" val="2543380154"/>
                  </a:ext>
                </a:extLst>
              </a:tr>
              <a:tr h="370840">
                <a:tc>
                  <a:txBody>
                    <a:bodyPr/>
                    <a:lstStyle/>
                    <a:p>
                      <a:r>
                        <a:rPr lang="en-US" sz="2400"/>
                        <a:t>TSDS ready to load data to the eDM</a:t>
                      </a:r>
                    </a:p>
                  </a:txBody>
                  <a:tcPr/>
                </a:tc>
                <a:tc>
                  <a:txBody>
                    <a:bodyPr/>
                    <a:lstStyle/>
                    <a:p>
                      <a:r>
                        <a:rPr lang="en-US" sz="2400"/>
                        <a:t>August 7, 2023</a:t>
                      </a:r>
                    </a:p>
                  </a:txBody>
                  <a:tcPr/>
                </a:tc>
                <a:extLst>
                  <a:ext uri="{0D108BD9-81ED-4DB2-BD59-A6C34878D82A}">
                    <a16:rowId xmlns:a16="http://schemas.microsoft.com/office/drawing/2014/main" val="2275154115"/>
                  </a:ext>
                </a:extLst>
              </a:tr>
              <a:tr h="370840">
                <a:tc>
                  <a:txBody>
                    <a:bodyPr/>
                    <a:lstStyle/>
                    <a:p>
                      <a:r>
                        <a:rPr lang="en-US" sz="2400"/>
                        <a:t>RF Tracker ready for users to promote data</a:t>
                      </a:r>
                    </a:p>
                  </a:txBody>
                  <a:tcPr/>
                </a:tc>
                <a:tc>
                  <a:txBody>
                    <a:bodyPr/>
                    <a:lstStyle/>
                    <a:p>
                      <a:r>
                        <a:rPr lang="en-US" sz="2400"/>
                        <a:t>September 11, 2023</a:t>
                      </a:r>
                    </a:p>
                  </a:txBody>
                  <a:tcPr/>
                </a:tc>
                <a:extLst>
                  <a:ext uri="{0D108BD9-81ED-4DB2-BD59-A6C34878D82A}">
                    <a16:rowId xmlns:a16="http://schemas.microsoft.com/office/drawing/2014/main" val="2918617978"/>
                  </a:ext>
                </a:extLst>
              </a:tr>
              <a:tr h="370840">
                <a:tc>
                  <a:txBody>
                    <a:bodyPr/>
                    <a:lstStyle/>
                    <a:p>
                      <a:r>
                        <a:rPr lang="en-US" sz="2400"/>
                        <a:t>All RF Tracker data up to this point must be promoted, validated and fatal free</a:t>
                      </a:r>
                    </a:p>
                    <a:p>
                      <a:r>
                        <a:rPr lang="en-US" sz="2400"/>
                        <a:t>LEA will continue to report RF Tracker data as students enter and exit residential facilities or on a monthly basis throughout the school year.</a:t>
                      </a:r>
                    </a:p>
                  </a:txBody>
                  <a:tcPr/>
                </a:tc>
                <a:tc>
                  <a:txBody>
                    <a:bodyPr/>
                    <a:lstStyle/>
                    <a:p>
                      <a:r>
                        <a:rPr lang="en-US" sz="2400"/>
                        <a:t>December 8, 2023</a:t>
                      </a:r>
                    </a:p>
                  </a:txBody>
                  <a:tcPr/>
                </a:tc>
                <a:extLst>
                  <a:ext uri="{0D108BD9-81ED-4DB2-BD59-A6C34878D82A}">
                    <a16:rowId xmlns:a16="http://schemas.microsoft.com/office/drawing/2014/main" val="730867222"/>
                  </a:ext>
                </a:extLst>
              </a:tr>
              <a:tr h="370840">
                <a:tc>
                  <a:txBody>
                    <a:bodyPr/>
                    <a:lstStyle/>
                    <a:p>
                      <a:r>
                        <a:rPr lang="en-US" sz="2400"/>
                        <a:t>RF Tracker ready for users to complete</a:t>
                      </a:r>
                    </a:p>
                  </a:txBody>
                  <a:tcPr/>
                </a:tc>
                <a:tc>
                  <a:txBody>
                    <a:bodyPr/>
                    <a:lstStyle/>
                    <a:p>
                      <a:r>
                        <a:rPr lang="en-US" sz="2400"/>
                        <a:t>May 20, 2024</a:t>
                      </a:r>
                    </a:p>
                  </a:txBody>
                  <a:tcPr/>
                </a:tc>
                <a:extLst>
                  <a:ext uri="{0D108BD9-81ED-4DB2-BD59-A6C34878D82A}">
                    <a16:rowId xmlns:a16="http://schemas.microsoft.com/office/drawing/2014/main" val="4075560472"/>
                  </a:ext>
                </a:extLst>
              </a:tr>
              <a:tr h="370840">
                <a:tc>
                  <a:txBody>
                    <a:bodyPr/>
                    <a:lstStyle/>
                    <a:p>
                      <a:r>
                        <a:rPr lang="en-US" sz="2400"/>
                        <a:t>RF Tracker Submission due date for LEAs</a:t>
                      </a:r>
                    </a:p>
                  </a:txBody>
                  <a:tcPr/>
                </a:tc>
                <a:tc>
                  <a:txBody>
                    <a:bodyPr/>
                    <a:lstStyle/>
                    <a:p>
                      <a:r>
                        <a:rPr lang="en-US" sz="2400"/>
                        <a:t>July 18, 2024</a:t>
                      </a:r>
                    </a:p>
                  </a:txBody>
                  <a:tcPr/>
                </a:tc>
                <a:extLst>
                  <a:ext uri="{0D108BD9-81ED-4DB2-BD59-A6C34878D82A}">
                    <a16:rowId xmlns:a16="http://schemas.microsoft.com/office/drawing/2014/main" val="1307355544"/>
                  </a:ext>
                </a:extLst>
              </a:tr>
              <a:tr h="370840">
                <a:tc>
                  <a:txBody>
                    <a:bodyPr/>
                    <a:lstStyle/>
                    <a:p>
                      <a:r>
                        <a:rPr lang="en-US" sz="2400"/>
                        <a:t>RF Tracker data available to customers</a:t>
                      </a:r>
                    </a:p>
                  </a:txBody>
                  <a:tcPr/>
                </a:tc>
                <a:tc>
                  <a:txBody>
                    <a:bodyPr/>
                    <a:lstStyle/>
                    <a:p>
                      <a:r>
                        <a:rPr lang="en-US" sz="2400"/>
                        <a:t>August 1, 2024</a:t>
                      </a:r>
                    </a:p>
                  </a:txBody>
                  <a:tcPr/>
                </a:tc>
                <a:extLst>
                  <a:ext uri="{0D108BD9-81ED-4DB2-BD59-A6C34878D82A}">
                    <a16:rowId xmlns:a16="http://schemas.microsoft.com/office/drawing/2014/main" val="4201605557"/>
                  </a:ext>
                </a:extLst>
              </a:tr>
            </a:tbl>
          </a:graphicData>
        </a:graphic>
      </p:graphicFrame>
    </p:spTree>
    <p:extLst>
      <p:ext uri="{BB962C8B-B14F-4D97-AF65-F5344CB8AC3E}">
        <p14:creationId xmlns:p14="http://schemas.microsoft.com/office/powerpoint/2010/main" val="370386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FREQUENTLY ASKED QUESTIONS </a:t>
            </a:r>
            <a:r>
              <a:rPr lang="en-US" sz="4000" dirty="0">
                <a:solidFill>
                  <a:schemeClr val="bg1"/>
                </a:solidFill>
                <a:cs typeface="Calibri"/>
              </a:rPr>
              <a:t>1</a:t>
            </a:r>
            <a:endParaRPr lang="en-US" sz="4000" dirty="0">
              <a:solidFill>
                <a:schemeClr val="bg1"/>
              </a:solidFill>
            </a:endParaRPr>
          </a:p>
        </p:txBody>
      </p:sp>
      <p:sp>
        <p:nvSpPr>
          <p:cNvPr id="2" name="Content Placeholder 3">
            <a:extLst>
              <a:ext uri="{FF2B5EF4-FFF2-40B4-BE49-F238E27FC236}">
                <a16:creationId xmlns:a16="http://schemas.microsoft.com/office/drawing/2014/main" id="{8CC618F0-BDEB-59B8-E3F6-E86447FE4A6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accent3"/>
              </a:buClr>
            </a:pPr>
            <a:r>
              <a:rPr lang="en-US" i="0" u="none" strike="noStrike">
                <a:solidFill>
                  <a:schemeClr val="tx1"/>
                </a:solidFill>
                <a:effectLst/>
                <a:latin typeface="Calibri" panose="020F0502020204030204" pitchFamily="34" charset="0"/>
              </a:rPr>
              <a:t>What should an LEA do if they cannot meet the data checkpoint deadline in December?</a:t>
            </a:r>
            <a:r>
              <a:rPr lang="en-US" i="0">
                <a:solidFill>
                  <a:schemeClr val="tx1"/>
                </a:solidFill>
                <a:effectLst/>
                <a:latin typeface="Calibri" panose="020F0502020204030204" pitchFamily="34" charset="0"/>
              </a:rPr>
              <a:t>​</a:t>
            </a:r>
            <a:endParaRPr lang="en-US" i="0">
              <a:solidFill>
                <a:schemeClr val="tx1"/>
              </a:solidFill>
              <a:effectLst/>
              <a:latin typeface="Segoe UI" panose="020B0502040204020203" pitchFamily="34" charset="0"/>
            </a:endParaRPr>
          </a:p>
          <a:p>
            <a:pPr lvl="1" fontAlgn="base">
              <a:buClr>
                <a:schemeClr val="accent3"/>
              </a:buClr>
            </a:pPr>
            <a:r>
              <a:rPr lang="en-US" b="0" i="0" u="none" strike="noStrike">
                <a:solidFill>
                  <a:schemeClr val="tx1"/>
                </a:solidFill>
                <a:effectLst/>
                <a:latin typeface="Calibri" panose="020F0502020204030204" pitchFamily="34" charset="0"/>
              </a:rPr>
              <a:t>Email the Department of Review and Support to let them know the LEA cannot meet the deadline. (</a:t>
            </a:r>
            <a:r>
              <a:rPr lang="en-US" b="0" i="0" u="sng" strike="noStrike">
                <a:solidFill>
                  <a:schemeClr val="tx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reviewandsupport@tea.Texas.gov</a:t>
            </a:r>
            <a:r>
              <a:rPr lang="en-US" b="0" i="0" u="none" strike="noStrike">
                <a:solidFill>
                  <a:schemeClr val="tx1"/>
                </a:solidFill>
                <a:effectLst/>
                <a:latin typeface="Calibri" panose="020F0502020204030204" pitchFamily="34" charset="0"/>
              </a:rPr>
              <a:t>)</a:t>
            </a:r>
            <a:r>
              <a:rPr lang="en-US" b="0" i="0">
                <a:solidFill>
                  <a:schemeClr val="tx1"/>
                </a:solidFill>
                <a:effectLst/>
                <a:latin typeface="Calibri" panose="020F0502020204030204" pitchFamily="34" charset="0"/>
              </a:rPr>
              <a:t>​</a:t>
            </a:r>
          </a:p>
          <a:p>
            <a:pPr lvl="1" fontAlgn="base">
              <a:buClr>
                <a:schemeClr val="accent3"/>
              </a:buClr>
            </a:pPr>
            <a:endParaRPr lang="en-US">
              <a:solidFill>
                <a:schemeClr val="tx1"/>
              </a:solidFill>
              <a:latin typeface="Calibri" panose="020F0502020204030204" pitchFamily="34" charset="0"/>
            </a:endParaRPr>
          </a:p>
          <a:p>
            <a:pPr lvl="1" fontAlgn="base">
              <a:buClr>
                <a:schemeClr val="accent3"/>
              </a:buClr>
            </a:pPr>
            <a:r>
              <a:rPr lang="en-US" b="0" i="0" u="none" strike="noStrike">
                <a:solidFill>
                  <a:schemeClr val="tx1"/>
                </a:solidFill>
                <a:effectLst/>
                <a:latin typeface="Calibri" panose="020F0502020204030204" pitchFamily="34" charset="0"/>
              </a:rPr>
              <a:t>Include a date when the LEA will have their RF Tracker data loaded, promoted, and fatal free.</a:t>
            </a:r>
            <a:r>
              <a:rPr lang="en-US" b="0" i="0">
                <a:solidFill>
                  <a:schemeClr val="tx1"/>
                </a:solidFill>
                <a:effectLst/>
                <a:latin typeface="Calibri" panose="020F0502020204030204" pitchFamily="34" charset="0"/>
              </a:rPr>
              <a:t>​</a:t>
            </a:r>
          </a:p>
          <a:p>
            <a:pPr lvl="1" fontAlgn="base">
              <a:buClr>
                <a:schemeClr val="accent3"/>
              </a:buClr>
            </a:pPr>
            <a:endParaRPr lang="en-US" u="none" strike="noStrike">
              <a:solidFill>
                <a:schemeClr val="tx1"/>
              </a:solidFill>
              <a:latin typeface="Calibri" panose="020F0502020204030204" pitchFamily="34" charset="0"/>
            </a:endParaRPr>
          </a:p>
          <a:p>
            <a:pPr lvl="1" fontAlgn="base">
              <a:buClr>
                <a:schemeClr val="accent3"/>
              </a:buClr>
            </a:pPr>
            <a:r>
              <a:rPr lang="en-US" b="0" i="0" u="none" strike="noStrike">
                <a:solidFill>
                  <a:schemeClr val="tx1"/>
                </a:solidFill>
                <a:effectLst/>
                <a:latin typeface="Calibri" panose="020F0502020204030204" pitchFamily="34" charset="0"/>
              </a:rPr>
              <a:t>Once the LEA has their RF Tracker data loaded, promoted, and fatal free, please send the </a:t>
            </a:r>
            <a:r>
              <a:rPr lang="en-US">
                <a:solidFill>
                  <a:schemeClr val="tx1"/>
                </a:solidFill>
                <a:latin typeface="Calibri" panose="020F0502020204030204" pitchFamily="34" charset="0"/>
              </a:rPr>
              <a:t>Department of Review and Support </a:t>
            </a:r>
            <a:r>
              <a:rPr lang="en-US" b="0" i="0" u="none" strike="noStrike">
                <a:solidFill>
                  <a:schemeClr val="tx1"/>
                </a:solidFill>
                <a:effectLst/>
                <a:latin typeface="Calibri" panose="020F0502020204030204" pitchFamily="34" charset="0"/>
              </a:rPr>
              <a:t>an email to notify them that the LEA’s RF Tracker data is ready for review.</a:t>
            </a:r>
            <a:r>
              <a:rPr lang="en-US" b="0" i="0">
                <a:solidFill>
                  <a:schemeClr val="tx1"/>
                </a:solidFill>
                <a:effectLst/>
                <a:latin typeface="Calibri" panose="020F0502020204030204" pitchFamily="34" charset="0"/>
              </a:rPr>
              <a:t>​</a:t>
            </a:r>
            <a:endParaRPr lang="en-US" b="0" i="0">
              <a:solidFill>
                <a:schemeClr val="tx1"/>
              </a:solidFill>
              <a:effectLst/>
              <a:latin typeface="Segoe UI" panose="020B0502040204020203" pitchFamily="34" charset="0"/>
            </a:endParaRPr>
          </a:p>
          <a:p>
            <a:pPr marL="971550" lvl="1" indent="-514350">
              <a:buClrTx/>
              <a:buFont typeface="+mj-lt"/>
              <a:buAutoNum type="arabicPeriod"/>
            </a:pPr>
            <a:endParaRPr lang="en-US">
              <a:solidFill>
                <a:schemeClr val="tx1"/>
              </a:solidFill>
            </a:endParaRPr>
          </a:p>
          <a:p>
            <a:pPr>
              <a:buClr>
                <a:srgbClr val="F16038"/>
              </a:buClr>
            </a:pPr>
            <a:endParaRPr lang="en-US">
              <a:solidFill>
                <a:schemeClr val="bg2">
                  <a:lumMod val="50000"/>
                </a:schemeClr>
              </a:solidFill>
            </a:endParaRPr>
          </a:p>
        </p:txBody>
      </p:sp>
    </p:spTree>
    <p:extLst>
      <p:ext uri="{BB962C8B-B14F-4D97-AF65-F5344CB8AC3E}">
        <p14:creationId xmlns:p14="http://schemas.microsoft.com/office/powerpoint/2010/main" val="41976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535171" y="141941"/>
            <a:ext cx="11121657" cy="751350"/>
          </a:xfrm>
        </p:spPr>
        <p:txBody>
          <a:bodyPr>
            <a:normAutofit/>
          </a:bodyPr>
          <a:lstStyle/>
          <a:p>
            <a:r>
              <a:rPr lang="en-US" sz="4000" dirty="0">
                <a:cs typeface="Calibri"/>
              </a:rPr>
              <a:t>FREQUENTLY ASKED QUESTIONS </a:t>
            </a:r>
            <a:r>
              <a:rPr lang="en-US" sz="4000" dirty="0">
                <a:solidFill>
                  <a:schemeClr val="bg1"/>
                </a:solidFill>
                <a:cs typeface="Calibri"/>
              </a:rPr>
              <a:t>2</a:t>
            </a:r>
            <a:endParaRPr lang="en-US" sz="4000" dirty="0">
              <a:solidFill>
                <a:schemeClr val="bg1"/>
              </a:solidFill>
            </a:endParaRPr>
          </a:p>
        </p:txBody>
      </p:sp>
      <p:sp>
        <p:nvSpPr>
          <p:cNvPr id="2" name="Content Placeholder 3">
            <a:extLst>
              <a:ext uri="{FF2B5EF4-FFF2-40B4-BE49-F238E27FC236}">
                <a16:creationId xmlns:a16="http://schemas.microsoft.com/office/drawing/2014/main" id="{8CC618F0-BDEB-59B8-E3F6-E86447FE4A65}"/>
              </a:ext>
            </a:extLst>
          </p:cNvPr>
          <p:cNvSpPr txBox="1">
            <a:spLocks/>
          </p:cNvSpPr>
          <p:nvPr/>
        </p:nvSpPr>
        <p:spPr>
          <a:xfrm>
            <a:off x="535170" y="1142839"/>
            <a:ext cx="11275829" cy="4351338"/>
          </a:xfrm>
          <a:prstGeom prst="rect">
            <a:avLst/>
          </a:prstGeom>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16038"/>
              </a:buClr>
            </a:pPr>
            <a:r>
              <a:rPr lang="en-US" b="0" i="0">
                <a:solidFill>
                  <a:schemeClr val="tx1"/>
                </a:solidFill>
                <a:effectLst/>
              </a:rPr>
              <a:t> Are all LEAs required to report data for the RF Tracker Submission? </a:t>
            </a:r>
          </a:p>
          <a:p>
            <a:pPr marL="0" indent="0">
              <a:buClr>
                <a:srgbClr val="F16038"/>
              </a:buClr>
              <a:buNone/>
            </a:pPr>
            <a:endParaRPr lang="en-US">
              <a:solidFill>
                <a:srgbClr val="172B4D"/>
              </a:solidFill>
            </a:endParaRPr>
          </a:p>
          <a:p>
            <a:pPr lvl="1" fontAlgn="base">
              <a:buClr>
                <a:schemeClr val="accent3"/>
              </a:buClr>
            </a:pPr>
            <a:r>
              <a:rPr lang="en-US">
                <a:solidFill>
                  <a:schemeClr val="tx1"/>
                </a:solidFill>
                <a:latin typeface="Calibri" panose="020F0502020204030204" pitchFamily="34" charset="0"/>
              </a:rPr>
              <a:t>Only districts that serve students with a disability that reside in the RF during the current school year, are required to report RF data.  </a:t>
            </a:r>
          </a:p>
          <a:p>
            <a:pPr marL="457200" lvl="1" indent="0">
              <a:buNone/>
            </a:pPr>
            <a:br>
              <a:rPr lang="en-US"/>
            </a:br>
            <a:endParaRPr lang="en-US">
              <a:solidFill>
                <a:schemeClr val="bg2">
                  <a:lumMod val="50000"/>
                </a:schemeClr>
              </a:solidFill>
            </a:endParaRPr>
          </a:p>
        </p:txBody>
      </p:sp>
    </p:spTree>
    <p:extLst>
      <p:ext uri="{BB962C8B-B14F-4D97-AF65-F5344CB8AC3E}">
        <p14:creationId xmlns:p14="http://schemas.microsoft.com/office/powerpoint/2010/main" val="2629393051"/>
      </p:ext>
    </p:extLst>
  </p:cSld>
  <p:clrMapOvr>
    <a:masterClrMapping/>
  </p:clrMapOvr>
</p:sld>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spsearch</DisplayName>
        <AccountId>3</AccountId>
        <AccountType/>
      </UserInfo>
      <UserInfo>
        <DisplayName>Calder, Dianne</DisplayName>
        <AccountId>132</AccountId>
        <AccountType/>
      </UserInfo>
      <UserInfo>
        <DisplayName>Adaky, Kathy</DisplayName>
        <AccountId>24</AccountId>
        <AccountType/>
      </UserInfo>
      <UserInfo>
        <DisplayName>Briggs, Connor</DisplayName>
        <AccountId>23</AccountId>
        <AccountType/>
      </UserInfo>
      <UserInfo>
        <DisplayName>DeSantis, Candice</DisplayName>
        <AccountId>17</AccountId>
        <AccountType/>
      </UserInfo>
      <UserInfo>
        <DisplayName>Linden, Edward</DisplayName>
        <AccountId>21</AccountId>
        <AccountType/>
      </UserInfo>
      <UserInfo>
        <DisplayName>Reese, John</DisplayName>
        <AccountId>22</AccountId>
        <AccountType/>
      </UserInfo>
      <UserInfo>
        <DisplayName>Witcher, Melissa</DisplayName>
        <AccountId>71</AccountId>
        <AccountType/>
      </UserInfo>
    </SharedWithUsers>
    <Notes xmlns="963efe96-9f3c-464d-8c8b-c76864a22e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2" ma:contentTypeDescription="Create a new document." ma:contentTypeScope="" ma:versionID="61be41fbab527aafca117aa937dbe69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6af5aa91e209f2f586bdf63844e3e9c3"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8415F-CA52-4AC6-B74C-FE95CEB90D10}">
  <ds:schemaRefs>
    <ds:schemaRef ds:uri="http://schemas.microsoft.com/sharepoint/v3/contenttype/forms"/>
  </ds:schemaRefs>
</ds:datastoreItem>
</file>

<file path=customXml/itemProps2.xml><?xml version="1.0" encoding="utf-8"?>
<ds:datastoreItem xmlns:ds="http://schemas.openxmlformats.org/officeDocument/2006/customXml" ds:itemID="{A19692CD-7339-4E15-8B85-65EB8EAE7D52}">
  <ds:schemaRefs>
    <ds:schemaRef ds:uri="http://purl.org/dc/dcmitype/"/>
    <ds:schemaRef ds:uri="http://schemas.microsoft.com/office/2006/documentManagement/types"/>
    <ds:schemaRef ds:uri="http://schemas.microsoft.com/office/2006/metadata/properties"/>
    <ds:schemaRef ds:uri="533e3360-6378-4210-ada2-16ccdb17d2cd"/>
    <ds:schemaRef ds:uri="http://purl.org/dc/terms/"/>
    <ds:schemaRef ds:uri="http://schemas.openxmlformats.org/package/2006/metadata/core-properties"/>
    <ds:schemaRef ds:uri="http://schemas.microsoft.com/office/infopath/2007/PartnerControls"/>
    <ds:schemaRef ds:uri="963efe96-9f3c-464d-8c8b-c76864a22ed0"/>
    <ds:schemaRef ds:uri="http://www.w3.org/XML/1998/namespace"/>
    <ds:schemaRef ds:uri="http://purl.org/dc/elements/1.1/"/>
  </ds:schemaRefs>
</ds:datastoreItem>
</file>

<file path=customXml/itemProps3.xml><?xml version="1.0" encoding="utf-8"?>
<ds:datastoreItem xmlns:ds="http://schemas.openxmlformats.org/officeDocument/2006/customXml" ds:itemID="{3F348580-E857-4F4F-AD08-025E8C3C02A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18</TotalTime>
  <Words>1228</Words>
  <Application>Microsoft Office PowerPoint</Application>
  <PresentationFormat>Widescreen</PresentationFormat>
  <Paragraphs>254</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Segoe UI</vt:lpstr>
      <vt:lpstr>Wingdings</vt:lpstr>
      <vt:lpstr>2_Office Theme</vt:lpstr>
      <vt:lpstr>TITLE SLIDE: ESC Vendor Training for One Component</vt:lpstr>
      <vt:lpstr>AGENDA – RESIDENTIAL FACILITY TRACKER</vt:lpstr>
      <vt:lpstr>PROGRAM AREA UPDATES &amp; GUIDANCE</vt:lpstr>
      <vt:lpstr>TITLE SLIDE: 2023-2024 School Year</vt:lpstr>
      <vt:lpstr>SUBMISSION UPDATES</vt:lpstr>
      <vt:lpstr>REMINDERS</vt:lpstr>
      <vt:lpstr>TIMELINE 1</vt:lpstr>
      <vt:lpstr>FREQUENTLY ASKED QUESTIONS 1</vt:lpstr>
      <vt:lpstr>FREQUENTLY ASKED QUESTIONS 2</vt:lpstr>
      <vt:lpstr>TITLE SLIDE: 2024-2025 School Year</vt:lpstr>
      <vt:lpstr>APPLICATION UPDATES</vt:lpstr>
      <vt:lpstr>TSDS UPGRADE PROJECT UPDATES 1</vt:lpstr>
      <vt:lpstr>TSDS UPGRADE PROJECT UPDATES 2</vt:lpstr>
      <vt:lpstr>TSDS UPGRADE PROJECT UPDATES 3</vt:lpstr>
      <vt:lpstr>TSDS UPGRADE PROJECT UPDATES 4</vt:lpstr>
      <vt:lpstr>TSDS UPGRADE PROJECT UPDATES 5</vt:lpstr>
      <vt:lpstr>TSDS UPGRADE PROJECT UPDATES 6</vt:lpstr>
      <vt:lpstr>TSDS UPGRADE PROJECT UPDATES 7</vt:lpstr>
      <vt:lpstr>TSDS UPGRADE PROJECT UPDATES 8</vt:lpstr>
      <vt:lpstr>TSDS UPGRADE PROJECT UPDATES 9</vt:lpstr>
      <vt:lpstr>TSDS UPGRADE PROJECT UPDATES 10</vt:lpstr>
      <vt:lpstr>TITLE SLIDE: Closeout</vt:lpstr>
      <vt:lpstr>TIMELINE 2</vt:lpstr>
      <vt:lpstr>TECHNICAL RESOURCES 1</vt:lpstr>
      <vt:lpstr>TECHNICAL RESOURCES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2024-2025 ESC Vendor Training Name Of Component</dc:title>
  <dc:creator>Ulrich, Melanie</dc:creator>
  <cp:lastModifiedBy>Muffoletto, Jamie</cp:lastModifiedBy>
  <cp:revision>3</cp:revision>
  <dcterms:created xsi:type="dcterms:W3CDTF">2020-11-05T16:39:19Z</dcterms:created>
  <dcterms:modified xsi:type="dcterms:W3CDTF">2024-03-11T12:42:36Z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