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1"/>
  </p:notesMasterIdLst>
  <p:sldIdLst>
    <p:sldId id="2145706919" r:id="rId5"/>
    <p:sldId id="2145706922" r:id="rId6"/>
    <p:sldId id="430" r:id="rId7"/>
    <p:sldId id="2145707007" r:id="rId8"/>
    <p:sldId id="1341" r:id="rId9"/>
    <p:sldId id="2145706996" r:id="rId10"/>
    <p:sldId id="2145706998" r:id="rId11"/>
    <p:sldId id="2145707004" r:id="rId12"/>
    <p:sldId id="2145707003" r:id="rId13"/>
    <p:sldId id="2145706999" r:id="rId14"/>
    <p:sldId id="2145707000" r:id="rId15"/>
    <p:sldId id="2145706975" r:id="rId16"/>
    <p:sldId id="2145707006" r:id="rId17"/>
    <p:sldId id="2145706977" r:id="rId18"/>
    <p:sldId id="2145707008" r:id="rId19"/>
    <p:sldId id="21457069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A6F014-0ED0-F075-066B-9E6B80F7B81C}" name="Polo, Beth" initials="PB" userId="S::beth.polo@tea.texas.gov::217503ae-afe6-4379-9001-e6919c8c2fa0" providerId="AD"/>
  <p188:author id="{B1191B19-2472-382F-EA3F-CBF579031473}" name="Hanson, Terri" initials="HT" userId="S::Terri.Hanson@tea.texas.gov::a02fd813-d4f3-43fd-83dd-7393041517de" providerId="AD"/>
  <p188:author id="{11347E1E-8906-BEDD-8A47-FB9718A54F28}" name="Stehouwer, Mark" initials="SM" userId="S::mark.stehouwer@tea.texas.gov::588e2f27-43b6-467b-b318-f8c62bd440d0" providerId="AD"/>
  <p188:author id="{C9518D25-69F9-9526-63B2-C15EB6E068CC}" name="Butler, David" initials="BD" userId="S::David.Butler@tea.texas.gov::e5831356-7759-43f3-884a-24eb754c7293" providerId="AD"/>
  <p188:author id="{DC4D774C-9497-7F7F-EF7B-A7BB31449806}" name="Muffoletto, Jamie" initials="MJ" userId="S::Jamie.Muffoletto@tea.texas.gov::daf1e3c6-8137-448a-b141-d23049d419b5" providerId="AD"/>
  <p188:author id="{94E8E657-BE84-5DCD-0B20-67E8B1793911}" name="Johnson, Scott" initials="JS" userId="S::Scott.Johnson@tea.texas.gov::bec97677-f0c6-4bfb-b610-83dc74061801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  <p188:author id="{0EDAE688-48AF-04B4-4C1B-0C171595B470}" name="Butler, David" initials="BD" userId="S::david.butler@tea.texas.gov::e5831356-7759-43f3-884a-24eb754c7293" providerId="AD"/>
  <p188:author id="{D640D5B4-7498-496A-9FD6-2B4F363C0616}" name="Pruitt, Donna" initials="PD" userId="S::Donna.Pruitt@tea.texas.gov::f6622e25-b5bf-4a3b-9fc8-ceb0ab749e45" providerId="AD"/>
  <p188:author id="{C465CCB9-E813-D034-762D-0E0F6BF1838E}" name="Reese, John" initials="RJ" userId="S::john.reese@tea.texas.gov::8427cab8-ecc8-4a74-a2ec-269c5160d082" providerId="AD"/>
  <p188:author id="{00FD78C6-F5B4-48DA-D242-CDA18768A854}" name="Johnson, Scott" initials="JS" userId="S::scott.johnson@tea.texas.gov::bec97677-f0c6-4bfb-b610-83dc74061801" providerId="AD"/>
  <p188:author id="{856D94DE-37B1-D641-7707-F050FA0D2B36}" name="Pruitt, Donna" initials="PD" userId="S::donna.pruitt@tea.texas.gov::f6622e25-b5bf-4a3b-9fc8-ceb0ab749e45" providerId="AD"/>
  <p188:author id="{780B30E9-CD73-2CC8-5EFE-A32214077596}" name="Alfredo Salinas" initials="AS" userId="S::Alfredo.Salinas@tea.texas.gov::8eb031a1-f34f-4bd0-8b04-be67c643340a" providerId="AD"/>
  <p188:author id="{A9065AF7-46C9-0673-C014-D4FF12DA83ED}" name="Salinas, Alfredo" initials="SA" userId="S::alfredo.salinas@tea.texas.gov::8eb031a1-f34f-4bd0-8b04-be67c64334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iggs, Connor" initials="BC" lastIdx="2" clrIdx="6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1" name="Johnson, Scott" initials="JS" lastIdx="19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8" name="Sharp, Stephanie" initials="SS" lastIdx="8" clrIdx="7">
    <p:extLst>
      <p:ext uri="{19B8F6BF-5375-455C-9EA6-DF929625EA0E}">
        <p15:presenceInfo xmlns:p15="http://schemas.microsoft.com/office/powerpoint/2012/main" userId="S::Stephanie.Sharp@tea.texas.gov::4b7f997e-11e2-446b-b7b6-32dc105769b7" providerId="AD"/>
      </p:ext>
    </p:extLst>
  </p:cmAuthor>
  <p:cmAuthor id="2" name="Linden, Edward" initials="LE" lastIdx="2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9" name="Hanson, Terri" initials="HT" lastIdx="2" clrIdx="8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3" name="Simons, Leanne" initials="SL" lastIdx="17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Jamie Muffoletto" initials="JM" lastIdx="5" clrIdx="3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5" name="Connor Briggs" initials="CB" lastIdx="23" clrIdx="4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6" name="Polo, Beth" initials="PB" lastIdx="3" clrIdx="5">
    <p:extLst>
      <p:ext uri="{19B8F6BF-5375-455C-9EA6-DF929625EA0E}">
        <p15:presenceInfo xmlns:p15="http://schemas.microsoft.com/office/powerpoint/2012/main" userId="S::Beth.Polo@tea.texas.gov::217503ae-afe6-4379-9001-e6919c8c2f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DBF7"/>
    <a:srgbClr val="CAAC69"/>
    <a:srgbClr val="0D6CB9"/>
    <a:srgbClr val="F48668"/>
    <a:srgbClr val="FEFA5E"/>
    <a:srgbClr val="DAE649"/>
    <a:srgbClr val="9B9B9B"/>
    <a:srgbClr val="C2DAED"/>
    <a:srgbClr val="F7A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5D5AB-7BE9-40AD-8780-22210DDF8BBD}" v="5" dt="2024-03-11T13:55:39.921"/>
    <p1510:client id="{291D6CC7-A60C-46E6-8EA6-18CD271D031A}" vWet="2" dt="2024-03-11T14:23:37.985"/>
    <p1510:client id="{35E0961E-B9B3-FE8B-A5F2-6B91EC095B30}" v="2" dt="2024-03-10T21:15:55.822"/>
    <p1510:client id="{731D4AC2-99CF-4902-B6E4-90E12756B60D}" v="716" dt="2024-03-11T19:29:17.694"/>
    <p1510:client id="{A2A5D808-9FF9-4196-A359-ECBA1FDDB0CE}" v="2" dt="2024-03-11T16:11:17.483"/>
    <p1510:client id="{A4423C36-F7E0-4B38-A798-4574902B4744}" v="22" dt="2024-03-11T19:55:13.822"/>
    <p1510:client id="{E2F57329-E156-4852-9063-60D724466B5C}" v="4" dt="2024-03-11T13:37:22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2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  <p:sldLayoutId id="21474837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asstudentdatasystem.org/tsds/about/data-collection-documentation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asstudentdatasystem.org/tsds/about/data-collection-documentation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xasstudentdatasystem.org/tsds/about/resources#KnownIssues" TargetMode="External"/><Relationship Id="rId3" Type="http://schemas.openxmlformats.org/officeDocument/2006/relationships/hyperlink" Target="https://www.texasstudentdatasystem.org/sites/texasstudentdatasystem.org/files/2024_2025_final_domains_0.pdf" TargetMode="External"/><Relationship Id="rId7" Type="http://schemas.openxmlformats.org/officeDocument/2006/relationships/hyperlink" Target="https://www.texasstudentdatasystem.org/sites/texasstudentdatasystem.org/files/2024-2025%20Submission%20Timeline.pdf" TargetMode="External"/><Relationship Id="rId2" Type="http://schemas.openxmlformats.org/officeDocument/2006/relationships/hyperlink" Target="mailto:TSDSCustomerSupport@tea.texas.gov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texasstudentdatasystem.org/sites/texasstudentdatasystem.org/files/2024-2025-final-data-validation-rules.xlsx" TargetMode="External"/><Relationship Id="rId5" Type="http://schemas.openxmlformats.org/officeDocument/2006/relationships/hyperlink" Target="https://www.texasstudentdatasystem.org/sites/texasstudentdatasystem.org/files/2024-2025-final-descriptor-tables.pdf" TargetMode="External"/><Relationship Id="rId10" Type="http://schemas.openxmlformats.org/officeDocument/2006/relationships/hyperlink" Target="https://tealprod.tea.state.tx.us/tims/issues/?filter=11815" TargetMode="External"/><Relationship Id="rId4" Type="http://schemas.openxmlformats.org/officeDocument/2006/relationships/hyperlink" Target="https://www.texasstudentdatasystem.org/sites/texasstudentdatasystem.org/files/2024_2025_final_data_element_definitions_0.pdf" TargetMode="External"/><Relationship Id="rId9" Type="http://schemas.openxmlformats.org/officeDocument/2006/relationships/hyperlink" Target="https://tealprod.tea.state.tx.us/TSDS/Suppor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pp@tea.texas.gov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8D557E-B87E-5812-3C09-A5C15ABE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>
            <a:normAutofit fontScale="90000"/>
          </a:bodyPr>
          <a:lstStyle/>
          <a:p>
            <a:r>
              <a:rPr lang="en-US"/>
              <a:t>TITLE</a:t>
            </a:r>
            <a:r>
              <a:rPr lang="en-US" baseline="0"/>
              <a:t> SLIDE: ESC Vendor Training for One Component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8F187D-A5AD-0D06-3D86-5762D6D3B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3FA3FEEE-6FB4-6546-6580-17D5B579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b="15666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A94F1D-B058-B160-7052-5BCED1320363}"/>
              </a:ext>
            </a:extLst>
          </p:cNvPr>
          <p:cNvSpPr/>
          <p:nvPr/>
        </p:nvSpPr>
        <p:spPr>
          <a:xfrm>
            <a:off x="0" y="4421871"/>
            <a:ext cx="12192000" cy="216877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4800" b="1">
                <a:solidFill>
                  <a:srgbClr val="0D6CB9"/>
                </a:solidFill>
                <a:latin typeface="Calibri"/>
                <a:cs typeface="Calibri"/>
                <a:sym typeface="+mj-lt"/>
              </a:rPr>
              <a:t>STATE PERFORMANCE PLAN INDICATOR (SPPI)-14</a:t>
            </a:r>
            <a:br>
              <a:rPr lang="en-US" sz="4000">
                <a:latin typeface="Calibri"/>
                <a:cs typeface="Calibri"/>
                <a:sym typeface="+mj-lt"/>
              </a:rPr>
            </a:br>
            <a:r>
              <a:rPr lang="en-US" sz="2400" b="1">
                <a:solidFill>
                  <a:srgbClr val="0D6CB9"/>
                </a:solidFill>
                <a:latin typeface="Calibri"/>
                <a:cs typeface="Calibri"/>
                <a:sym typeface="+mj-lt"/>
              </a:rPr>
              <a:t>MARCH</a:t>
            </a:r>
            <a:r>
              <a:rPr lang="en-US" sz="2400" b="1">
                <a:solidFill>
                  <a:srgbClr val="0D6CB9"/>
                </a:solidFill>
              </a:rPr>
              <a:t> 19-21, 2024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8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CCFF-82C6-9C5E-F811-EDD9C22C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E681A-8208-38F0-F609-E39E801F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 </a:t>
            </a:r>
            <a:r>
              <a:rPr lang="en-US" sz="4000">
                <a:solidFill>
                  <a:srgbClr val="FFFFFF"/>
                </a:solidFill>
                <a:cs typeface="Calibri"/>
              </a:rPr>
              <a:t>4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76F16D3-514B-0BA6-D18E-9F8D75E12EA5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Promotion Logic:</a:t>
            </a:r>
            <a:endParaRPr lang="en-US" b="1" u="sng">
              <a:solidFill>
                <a:srgbClr val="0000FF"/>
              </a:solidFill>
              <a:hlinkClick r:id="rId2"/>
            </a:endParaRPr>
          </a:p>
          <a:p>
            <a:pPr lvl="1" defTabSz="771525">
              <a:buClr>
                <a:srgbClr val="F16038"/>
              </a:buClr>
            </a:pPr>
            <a:r>
              <a:rPr lang="en-US" u="sng">
                <a:solidFill>
                  <a:srgbClr val="0000FF"/>
                </a:solidFill>
                <a:hlinkClick r:id="rId2"/>
              </a:rPr>
              <a:t>SPPI-14 Promotion Logic</a:t>
            </a:r>
            <a:endParaRPr lang="en-US" u="sng">
              <a:solidFill>
                <a:srgbClr val="0000FF"/>
              </a:solidFill>
              <a:cs typeface="Calibri"/>
            </a:endParaRPr>
          </a:p>
          <a:p>
            <a:pPr lvl="2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Student &gt; School Leaver Subcategory</a:t>
            </a:r>
          </a:p>
          <a:p>
            <a:pPr lvl="2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Base Logic</a:t>
            </a:r>
          </a:p>
          <a:p>
            <a:pPr lvl="2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Discuss the following elements for Leaver data:</a:t>
            </a:r>
          </a:p>
          <a:p>
            <a:pPr lvl="3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E3079 </a:t>
            </a:r>
            <a:r>
              <a:rPr lang="en-US" err="1">
                <a:solidFill>
                  <a:srgbClr val="595959"/>
                </a:solidFill>
              </a:rPr>
              <a:t>StudentUId</a:t>
            </a:r>
            <a:endParaRPr lang="en-US">
              <a:solidFill>
                <a:srgbClr val="595959"/>
              </a:solidFill>
            </a:endParaRPr>
          </a:p>
          <a:p>
            <a:pPr lvl="3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E1001 </a:t>
            </a:r>
            <a:r>
              <a:rPr lang="en-US" err="1">
                <a:solidFill>
                  <a:srgbClr val="595959"/>
                </a:solidFill>
              </a:rPr>
              <a:t>ExitWithdrawType</a:t>
            </a:r>
            <a:endParaRPr lang="en-US">
              <a:solidFill>
                <a:srgbClr val="595959"/>
              </a:solidFill>
            </a:endParaRPr>
          </a:p>
          <a:p>
            <a:pPr lvl="3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E1523 Student 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lvl="3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E3015 Disability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lvl="3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E0173 </a:t>
            </a:r>
            <a:r>
              <a:rPr lang="en-US" err="1">
                <a:solidFill>
                  <a:srgbClr val="595959"/>
                </a:solidFill>
              </a:rPr>
              <a:t>InstructionalSettingCode</a:t>
            </a:r>
            <a:r>
              <a:rPr lang="en-US">
                <a:solidFill>
                  <a:srgbClr val="595959"/>
                </a:solidFill>
              </a:rPr>
              <a:t> </a:t>
            </a:r>
          </a:p>
          <a:p>
            <a:pPr lvl="1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0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84E9-D096-7D5B-1202-984011D83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7ACB9F-21C6-DE8E-0133-D7883D7E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 </a:t>
            </a:r>
            <a:r>
              <a:rPr lang="en-US" sz="4000">
                <a:solidFill>
                  <a:srgbClr val="FFFFFF"/>
                </a:solidFill>
                <a:cs typeface="Calibri"/>
              </a:rPr>
              <a:t>5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2B66A9-1259-08D2-2575-4570FC59B631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Test Case:</a:t>
            </a:r>
            <a:endParaRPr lang="en-US" b="1" u="sng">
              <a:solidFill>
                <a:srgbClr val="0000FF"/>
              </a:solidFill>
              <a:hlinkClick r:id="rId2"/>
            </a:endParaRPr>
          </a:p>
          <a:p>
            <a:pPr lvl="1" defTabSz="771525">
              <a:buClr>
                <a:srgbClr val="F16038"/>
              </a:buClr>
            </a:pPr>
            <a:r>
              <a:rPr lang="en-US" u="sng">
                <a:solidFill>
                  <a:srgbClr val="0000FF"/>
                </a:solidFill>
                <a:hlinkClick r:id="rId2"/>
              </a:rPr>
              <a:t>SPPI-14 Test Cases</a:t>
            </a:r>
            <a:endParaRPr lang="en-US" b="0" i="0" u="sng" strike="noStrike">
              <a:solidFill>
                <a:srgbClr val="0000FF"/>
              </a:solidFill>
              <a:effectLst/>
              <a:cs typeface="Calibri"/>
            </a:endParaRPr>
          </a:p>
          <a:p>
            <a:pPr marL="914400" lvl="2" indent="0" defTabSz="771525">
              <a:buClr>
                <a:srgbClr val="F16038"/>
              </a:buClr>
              <a:buNone/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Test Case 1 - Expected students appear on the SPP0-000-001 Student Roster Report</a:t>
            </a:r>
            <a:endParaRPr lang="en-US" sz="1400" i="1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Test Case 2 - No prior year PEIMS or Fall Special Ed data </a:t>
            </a:r>
            <a:endParaRPr lang="en-US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8D557E-B87E-5812-3C09-A5C15ABE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latin typeface="+mn-lt"/>
                <a:ea typeface="+mj-ea"/>
                <a:cs typeface="+mj-cs"/>
              </a:rPr>
              <a:t>TITLE</a:t>
            </a:r>
            <a:r>
              <a:rPr lang="en-US" sz="4800" b="1" kern="1200" baseline="0">
                <a:latin typeface="+mn-lt"/>
                <a:ea typeface="+mj-ea"/>
                <a:cs typeface="+mj-cs"/>
              </a:rPr>
              <a:t> SLIDE: Closeout</a:t>
            </a:r>
            <a:endParaRPr lang="en-US" sz="4800" b="1" kern="1200"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94F1D-B058-B160-7052-5BCED1320363}"/>
              </a:ext>
            </a:extLst>
          </p:cNvPr>
          <p:cNvSpPr/>
          <p:nvPr/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defRPr/>
            </a:pP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NAME OF COMPONENT (ALL CAPS)</a:t>
            </a:r>
            <a:b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</a:b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MARCH 19-21, 2024</a:t>
            </a:r>
            <a:endParaRPr kumimoji="0" lang="en-US" sz="2400" b="1" i="0" u="none" strike="noStrike" kern="1200" cap="none" spc="14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Placeholder 10" descr="Blackboard and yellow chairs in a classroom">
            <a:extLst>
              <a:ext uri="{FF2B5EF4-FFF2-40B4-BE49-F238E27FC236}">
                <a16:creationId xmlns:a16="http://schemas.microsoft.com/office/drawing/2014/main" id="{3FA3FEEE-6FB4-6546-6580-17D5B5795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9248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F3CC2-D26C-87F4-379B-E80454480A1A}"/>
              </a:ext>
            </a:extLst>
          </p:cNvPr>
          <p:cNvSpPr txBox="1"/>
          <p:nvPr/>
        </p:nvSpPr>
        <p:spPr>
          <a:xfrm>
            <a:off x="3763317" y="2570601"/>
            <a:ext cx="4665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>
                <a:solidFill>
                  <a:srgbClr val="FFFFFF"/>
                </a:solidFill>
              </a:rPr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50212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TIMELINE</a:t>
            </a:r>
            <a:endParaRPr lang="en-US" sz="40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A4B757-DCAC-FE7D-58DD-57F767937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20692"/>
              </p:ext>
            </p:extLst>
          </p:nvPr>
        </p:nvGraphicFramePr>
        <p:xfrm>
          <a:off x="632178" y="1306688"/>
          <a:ext cx="10950222" cy="237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5733">
                  <a:extLst>
                    <a:ext uri="{9D8B030D-6E8A-4147-A177-3AD203B41FA5}">
                      <a16:colId xmlns:a16="http://schemas.microsoft.com/office/drawing/2014/main" val="1183892384"/>
                    </a:ext>
                  </a:extLst>
                </a:gridCol>
                <a:gridCol w="2754489">
                  <a:extLst>
                    <a:ext uri="{9D8B030D-6E8A-4147-A177-3AD203B41FA5}">
                      <a16:colId xmlns:a16="http://schemas.microsoft.com/office/drawing/2014/main" val="2711912488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SPPI-14 Submission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380154"/>
                  </a:ext>
                </a:extLst>
              </a:tr>
              <a:tr h="5492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</a:rPr>
                        <a:t>TSDS ready to load data to IODS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August 5, 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60472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SPPI-14 ready for users to complete</a:t>
                      </a:r>
                      <a:endParaRPr lang="en-US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October 28,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55544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SPPI-14 Submission due date for LEAs</a:t>
                      </a:r>
                      <a:endParaRPr lang="en-US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February 20, 2025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05557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SPPI-14 data available to customers</a:t>
                      </a:r>
                      <a:endParaRPr lang="en-US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March 6, 2025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89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6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FREQUENTLY ASKED QUESTIONS</a:t>
            </a:r>
            <a:endParaRPr lang="en-US" sz="400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CACBEB1-B82A-D8C4-DF37-15B20D10245B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16038"/>
              </a:buClr>
              <a:buNone/>
            </a:pPr>
            <a:r>
              <a:rPr lang="en-US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/>
                <a:cs typeface="Calibri"/>
              </a:rPr>
              <a:t>How does SPPI-14 determine if a student was identified as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special</a:t>
            </a:r>
            <a:r>
              <a:rPr lang="en-US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education</a:t>
            </a:r>
            <a:r>
              <a:rPr lang="en-US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/>
                <a:cs typeface="Calibri"/>
              </a:rPr>
              <a:t> in the prior school year? 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16038"/>
              </a:buClr>
              <a:buNone/>
            </a:pP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16038"/>
              </a:buClr>
              <a:buNone/>
            </a:pPr>
            <a:r>
              <a:rPr lang="en-US" sz="24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/>
                <a:cs typeface="Calibri"/>
              </a:rPr>
              <a:t>The SPPI-14 promotion logic determines if a student was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identified as special</a:t>
            </a:r>
            <a:r>
              <a:rPr lang="en-US" sz="24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/>
                <a:cs typeface="Calibri"/>
              </a:rPr>
              <a:t> education by looking at data reported in the PEIMS Fall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sz="24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/>
                <a:cs typeface="Calibri"/>
              </a:rPr>
              <a:t> Summer in the prior school year. Students reported with SPECIAL-ED-INDICATOR-CODE (E0794) = ‘1’ in either collection are considered for SPPI-14.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1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TECHNICAL RESOURCES</a:t>
            </a:r>
            <a:endParaRPr lang="en-US" sz="400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CACBEB1-B82A-D8C4-DF37-15B20D10245B}"/>
              </a:ext>
            </a:extLst>
          </p:cNvPr>
          <p:cNvSpPr txBox="1">
            <a:spLocks/>
          </p:cNvSpPr>
          <p:nvPr/>
        </p:nvSpPr>
        <p:spPr>
          <a:xfrm>
            <a:off x="535170" y="984089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 panose="020F0502020204030204"/>
                <a:cs typeface="Calibri" panose="020F0502020204030204"/>
              </a:rPr>
              <a:t>Technical Support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/>
                <a:cs typeface="Calibri"/>
                <a:hlinkClick r:id="rId2"/>
              </a:rPr>
              <a:t>TSDSCustomerSupport@tea.texas.gov</a:t>
            </a:r>
            <a:r>
              <a:rPr lang="en-US">
                <a:solidFill>
                  <a:srgbClr val="595959"/>
                </a:solidFill>
                <a:ea typeface="Calibri"/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/>
                <a:cs typeface="Calibri"/>
              </a:rPr>
              <a:t>Technical Specification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3"/>
              </a:rPr>
              <a:t>2024-2025 Domains</a:t>
            </a:r>
            <a:endParaRPr lang="en-US">
              <a:solidFill>
                <a:srgbClr val="595959"/>
              </a:solidFill>
              <a:ea typeface="Calibri"/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4"/>
              </a:rPr>
              <a:t>2024-2025 Data Element Definitions</a:t>
            </a:r>
            <a:endParaRPr lang="en-US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5"/>
              </a:rPr>
              <a:t>2024-2025 Descriptor Tables</a:t>
            </a:r>
            <a:endParaRPr lang="en-US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6"/>
              </a:rPr>
              <a:t>2024-2025 Data Validation Rules</a:t>
            </a:r>
            <a:endParaRPr lang="en-US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cs typeface="Calibri"/>
                <a:hlinkClick r:id="rId7"/>
              </a:rPr>
              <a:t>2024-2025 Data Submission Timelines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 sz="2400">
                <a:solidFill>
                  <a:srgbClr val="595959"/>
                </a:solidFill>
                <a:ea typeface="Calibri"/>
                <a:cs typeface="Calibri"/>
                <a:hlinkClick r:id="rId8"/>
              </a:rPr>
              <a:t>Known Issues</a:t>
            </a:r>
            <a:endParaRPr lang="en-US" sz="2400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/>
                <a:cs typeface="Calibri"/>
              </a:rPr>
              <a:t>TSDS Incident Management System (TIMS)</a:t>
            </a:r>
          </a:p>
          <a:p>
            <a:pPr lvl="1">
              <a:spcBef>
                <a:spcPts val="300"/>
              </a:spcBef>
              <a:buClr>
                <a:srgbClr val="F16038"/>
              </a:buClr>
            </a:pPr>
            <a:r>
              <a:rPr lang="en-US">
                <a:solidFill>
                  <a:srgbClr val="172B4D"/>
                </a:solidFill>
                <a:ea typeface="+mn-lt"/>
                <a:cs typeface="+mn-lt"/>
                <a:hlinkClick r:id="rId9"/>
              </a:rPr>
              <a:t>TSDS Incident Management System (TIMS) Support Application</a:t>
            </a:r>
            <a:endParaRPr lang="en-US">
              <a:solidFill>
                <a:srgbClr val="595959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172B4D"/>
                </a:solidFill>
                <a:ea typeface="+mn-lt"/>
                <a:cs typeface="+mn-lt"/>
                <a:hlinkClick r:id="rId10"/>
              </a:rPr>
              <a:t>TIMS Knowledge Base Article Repository</a:t>
            </a:r>
            <a:endParaRPr lang="en-US"/>
          </a:p>
          <a:p>
            <a:pPr lvl="1">
              <a:buClr>
                <a:srgbClr val="F16038"/>
              </a:buClr>
            </a:pPr>
            <a:endParaRPr lang="en-US">
              <a:solidFill>
                <a:srgbClr val="595959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0D6CB9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0D6CB9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863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CFF7BFF-6F72-68FB-A90F-85F2D8E51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FAB8AAB-DEF2-C803-B717-A2AA5C77F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4ED5B1EF-E4FE-2F47-20B4-6FAE8516C2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b="15658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  <a:ln w="130175"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1A2D7E-A666-0C49-3AFC-F3413DC41BC2}"/>
              </a:ext>
            </a:extLst>
          </p:cNvPr>
          <p:cNvSpPr/>
          <p:nvPr/>
        </p:nvSpPr>
        <p:spPr>
          <a:xfrm>
            <a:off x="1805768" y="3429000"/>
            <a:ext cx="8770248" cy="853440"/>
          </a:xfrm>
          <a:prstGeom prst="roundRect">
            <a:avLst/>
          </a:prstGeom>
          <a:solidFill>
            <a:srgbClr val="CAA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8435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0C576-04C3-107C-650F-650C6A72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74" y="130211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sz="4000"/>
              <a:t>AGENDA – SPPI-14</a:t>
            </a:r>
          </a:p>
        </p:txBody>
      </p:sp>
      <p:pic>
        <p:nvPicPr>
          <p:cNvPr id="9" name="Picture 8" descr="Hourglass and a calendar">
            <a:extLst>
              <a:ext uri="{FF2B5EF4-FFF2-40B4-BE49-F238E27FC236}">
                <a16:creationId xmlns:a16="http://schemas.microsoft.com/office/drawing/2014/main" id="{1F7694DA-30E4-F62B-A433-0F734C31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r="8558"/>
          <a:stretch/>
        </p:blipFill>
        <p:spPr>
          <a:xfrm>
            <a:off x="304974" y="881561"/>
            <a:ext cx="11507151" cy="5044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0773B04-EA28-7C3E-6372-D181D8E283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2380" y="932360"/>
            <a:ext cx="5383212" cy="50098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b="1">
                <a:ea typeface="+mn-lt"/>
                <a:cs typeface="+mn-lt"/>
              </a:rPr>
              <a:t>PROGRAM AREA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b="1">
                <a:ea typeface="+mn-lt"/>
                <a:cs typeface="+mn-lt"/>
              </a:rPr>
              <a:t>2024-2025 SCHOOL YEAR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>
                <a:ea typeface="+mn-lt"/>
                <a:cs typeface="+mn-lt"/>
              </a:rPr>
              <a:t>Application Updates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>
                <a:ea typeface="+mn-lt"/>
                <a:cs typeface="+mn-lt"/>
              </a:rPr>
              <a:t>TSDS Upgrade Project Updates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b="1">
                <a:ea typeface="+mn-lt"/>
                <a:cs typeface="+mn-lt"/>
              </a:rPr>
              <a:t>CLOSEOUT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>
                <a:ea typeface="+mn-lt"/>
                <a:cs typeface="+mn-lt"/>
              </a:rPr>
              <a:t>Timeline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>
                <a:ea typeface="+mn-lt"/>
                <a:cs typeface="+mn-lt"/>
              </a:rPr>
              <a:t>Frequently Asked Questions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>
                <a:ea typeface="+mn-lt"/>
                <a:cs typeface="+mn-lt"/>
              </a:rPr>
              <a:t>Technical Resources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>
                <a:ea typeface="+mn-lt"/>
                <a:cs typeface="+mn-lt"/>
              </a:rPr>
              <a:t>Questions</a:t>
            </a:r>
            <a:endParaRPr lang="en-US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99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PROGRAM AREA UPDATES &amp; GUIDANCE</a:t>
            </a:r>
            <a:endParaRPr lang="en-US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108A9-0AF5-B834-1A36-5CDAAAE473F0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  <a:buFont typeface="Wingdings"/>
            </a:pPr>
            <a:r>
              <a:rPr lang="en-US">
                <a:solidFill>
                  <a:srgbClr val="595959"/>
                </a:solidFill>
              </a:rPr>
              <a:t>Special Populations Strategic Supports and Reporting Division</a:t>
            </a:r>
            <a:r>
              <a:rPr lang="en-US"/>
              <a:t> 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Donna Holmes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–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State Performance Plan and Website Coordinator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Susan Bineham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– 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State Performance Plan/Annual Performance Report Coordinator</a:t>
            </a:r>
            <a:endParaRPr lang="en-US" sz="2200" kern="1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Times New Roman"/>
            </a:endParaRPr>
          </a:p>
          <a:p>
            <a:pPr lvl="1">
              <a:buClr>
                <a:srgbClr val="F16038"/>
              </a:buClr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Zane Wubbena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–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Director of Data Strategy and Reporting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Yangling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 Xia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– Statewide Performance SPED Data Analyst and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Adhoc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Coordinator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16038"/>
              </a:buClr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Jeremy McCaig 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–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Statewide Performance SPED Data Analyst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SPPI Program Area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lvl="2">
              <a:buClr>
                <a:srgbClr val="F16038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Email: </a:t>
            </a:r>
            <a:r>
              <a:rPr lang="en-US" u="sng" kern="0">
                <a:solidFill>
                  <a:srgbClr val="0563C1"/>
                </a:solidFill>
                <a:latin typeface="Calibri"/>
                <a:ea typeface="Calibri" panose="020F0502020204030204" pitchFamily="34" charset="0"/>
                <a:cs typeface="Calibri"/>
                <a:hlinkClick r:id="rId2"/>
              </a:rPr>
              <a:t>spp@tea.texas.gov</a:t>
            </a:r>
            <a:endParaRPr lang="en-US" u="sng" kern="0">
              <a:solidFill>
                <a:srgbClr val="0563C1"/>
              </a:solidFill>
              <a:latin typeface="Calibri"/>
              <a:cs typeface="Calibri"/>
            </a:endParaRPr>
          </a:p>
          <a:p>
            <a:pPr lvl="1">
              <a:buClr>
                <a:srgbClr val="F16038"/>
              </a:buClr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  <a:ea typeface="Calibri"/>
              <a:cs typeface="Calibri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8D557E-B87E-5812-3C09-A5C15ABE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latin typeface="+mn-lt"/>
                <a:ea typeface="+mj-ea"/>
                <a:cs typeface="+mj-cs"/>
              </a:rPr>
              <a:t>TITLE</a:t>
            </a:r>
            <a:r>
              <a:rPr lang="en-US" sz="4800" b="1" kern="1200" baseline="0">
                <a:latin typeface="+mn-lt"/>
                <a:ea typeface="+mj-ea"/>
                <a:cs typeface="+mj-cs"/>
              </a:rPr>
              <a:t> SLIDE: 2024-2025 School Year</a:t>
            </a:r>
            <a:endParaRPr lang="en-US" sz="4800" b="1" kern="1200"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94F1D-B058-B160-7052-5BCED1320363}"/>
              </a:ext>
            </a:extLst>
          </p:cNvPr>
          <p:cNvSpPr/>
          <p:nvPr/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defRPr/>
            </a:pP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NAME OF COMPONENT (ALL CAPS)</a:t>
            </a:r>
            <a:b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</a:b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MARCH 19-21, 2024</a:t>
            </a:r>
            <a:endParaRPr kumimoji="0" lang="en-US" sz="2400" b="1" i="0" u="none" strike="noStrike" kern="1200" cap="none" spc="14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Placeholder 10" descr="Blackboard and yellow chairs in a classroom">
            <a:extLst>
              <a:ext uri="{FF2B5EF4-FFF2-40B4-BE49-F238E27FC236}">
                <a16:creationId xmlns:a16="http://schemas.microsoft.com/office/drawing/2014/main" id="{3FA3FEEE-6FB4-6546-6580-17D5B5795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9248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F3CC2-D26C-87F4-379B-E80454480A1A}"/>
              </a:ext>
            </a:extLst>
          </p:cNvPr>
          <p:cNvSpPr txBox="1"/>
          <p:nvPr/>
        </p:nvSpPr>
        <p:spPr>
          <a:xfrm>
            <a:off x="3051110" y="2203793"/>
            <a:ext cx="57943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>
                <a:solidFill>
                  <a:srgbClr val="FFFFFF"/>
                </a:solidFill>
              </a:rPr>
              <a:t>2024-2025</a:t>
            </a:r>
          </a:p>
          <a:p>
            <a:pPr marL="0" indent="0" algn="ctr">
              <a:buNone/>
            </a:pPr>
            <a:r>
              <a:rPr lang="en-US" sz="5400">
                <a:solidFill>
                  <a:srgbClr val="FFFFFF"/>
                </a:solidFill>
              </a:rPr>
              <a:t>SCHOOL YEAR</a:t>
            </a:r>
          </a:p>
        </p:txBody>
      </p:sp>
    </p:spTree>
    <p:extLst>
      <p:ext uri="{BB962C8B-B14F-4D97-AF65-F5344CB8AC3E}">
        <p14:creationId xmlns:p14="http://schemas.microsoft.com/office/powerpoint/2010/main" val="429084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APPLICATION UPDATES</a:t>
            </a:r>
            <a:endParaRPr lang="en-US" sz="400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340FBA-B2B8-749B-6AD9-F86C2D3EA7D5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No application updates for the following: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Data Elements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Descriptor Tables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Reports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Business Rules</a:t>
            </a:r>
          </a:p>
          <a:p>
            <a:pPr marL="0" indent="0">
              <a:buClr>
                <a:srgbClr val="F16038"/>
              </a:buClr>
              <a:buNone/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F16038"/>
              </a:buClr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F16038"/>
              </a:buClr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F16038"/>
              </a:buClr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52FD-BA1A-5B62-F555-F4ACAD17D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A2691E-A851-F209-BC60-BE33C7AF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6721-FF59-FF8F-9150-6872A3D2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42839"/>
            <a:ext cx="10623762" cy="4704150"/>
          </a:xfrm>
        </p:spPr>
        <p:txBody>
          <a:bodyPr/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Data Element Name Changes: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5D1D094-4968-9B49-2C55-F6861D990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87933"/>
              </p:ext>
            </p:extLst>
          </p:nvPr>
        </p:nvGraphicFramePr>
        <p:xfrm>
          <a:off x="1176594" y="2006739"/>
          <a:ext cx="9695333" cy="148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242">
                  <a:extLst>
                    <a:ext uri="{9D8B030D-6E8A-4147-A177-3AD203B41FA5}">
                      <a16:colId xmlns:a16="http://schemas.microsoft.com/office/drawing/2014/main" val="4096978940"/>
                    </a:ext>
                  </a:extLst>
                </a:gridCol>
                <a:gridCol w="3521281">
                  <a:extLst>
                    <a:ext uri="{9D8B030D-6E8A-4147-A177-3AD203B41FA5}">
                      <a16:colId xmlns:a16="http://schemas.microsoft.com/office/drawing/2014/main" val="1148185853"/>
                    </a:ext>
                  </a:extLst>
                </a:gridCol>
                <a:gridCol w="3849810">
                  <a:extLst>
                    <a:ext uri="{9D8B030D-6E8A-4147-A177-3AD203B41FA5}">
                      <a16:colId xmlns:a16="http://schemas.microsoft.com/office/drawing/2014/main" val="4130512639"/>
                    </a:ext>
                  </a:extLst>
                </a:gridCol>
              </a:tblGrid>
              <a:tr h="689375">
                <a:tc>
                  <a:txBody>
                    <a:bodyPr/>
                    <a:lstStyle/>
                    <a:p>
                      <a:r>
                        <a:rPr lang="en-US"/>
                        <a:t>Data Element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XML Data Element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Upgrade Data Element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744193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r>
                        <a:rPr lang="en-US"/>
                        <a:t>E3033 (was E0895)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HOME-LANGUAGE-CODE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01964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r>
                        <a:rPr lang="en-US"/>
                        <a:t>E1001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LEAVER-REASON-CODE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ExitWithdrawType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8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8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7771-7FCC-334F-9F14-D4C93401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7A28C-E3DC-F302-1D08-5310B3C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 </a:t>
            </a:r>
            <a:r>
              <a:rPr lang="en-US" sz="4000">
                <a:solidFill>
                  <a:srgbClr val="FFFFFF"/>
                </a:solidFill>
                <a:cs typeface="Calibri"/>
              </a:rPr>
              <a:t>1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F89445-EC4E-A04E-FCA6-E5ACC1C8060F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Business Rule Changes:</a:t>
            </a: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Rule text has been updated to reflect the change in the data element name.  </a:t>
            </a:r>
          </a:p>
          <a:p>
            <a:pPr lvl="1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  <a:cs typeface="Calibri"/>
            </a:endParaRPr>
          </a:p>
          <a:p>
            <a:pPr lvl="1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marL="0" indent="0" defTabSz="771525">
              <a:buClr>
                <a:srgbClr val="D8D8D8"/>
              </a:buClr>
              <a:buNone/>
            </a:pPr>
            <a:endParaRPr lang="en-US">
              <a:solidFill>
                <a:srgbClr val="0D6CB9"/>
              </a:solidFill>
            </a:endParaRPr>
          </a:p>
        </p:txBody>
      </p:sp>
      <p:pic>
        <p:nvPicPr>
          <p:cNvPr id="7" name="Picture 6" descr="Screen shot of updated validation rule 40203-0023 for 2024-2025 school year.">
            <a:extLst>
              <a:ext uri="{FF2B5EF4-FFF2-40B4-BE49-F238E27FC236}">
                <a16:creationId xmlns:a16="http://schemas.microsoft.com/office/drawing/2014/main" id="{941D1030-86F9-1620-B39E-86C8DA1A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86" y="2189641"/>
            <a:ext cx="8705023" cy="24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7771-7FCC-334F-9F14-D4C93401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7A28C-E3DC-F302-1D08-5310B3C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"/>
              </a:rPr>
              <a:t>TSDS UPGRADE PROJECT UPDATES </a:t>
            </a:r>
            <a:r>
              <a:rPr lang="en-US" sz="4000" dirty="0">
                <a:solidFill>
                  <a:schemeClr val="bg1"/>
                </a:solidFill>
                <a:cs typeface="Calibri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3" descr="Deleted validation rule 40100-0017 for the  2024-2025 school year.">
            <a:extLst>
              <a:ext uri="{FF2B5EF4-FFF2-40B4-BE49-F238E27FC236}">
                <a16:creationId xmlns:a16="http://schemas.microsoft.com/office/drawing/2014/main" id="{894703B1-3C1D-0CAB-2B7A-304C4B0EF25E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F89445-EC4E-A04E-FCA6-E5ACC1C8060F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Business Rule Changes:</a:t>
            </a:r>
          </a:p>
          <a:p>
            <a:pPr lvl="1" defTabSz="771525">
              <a:buClr>
                <a:srgbClr val="F16038"/>
              </a:buClr>
            </a:pPr>
            <a:r>
              <a:rPr lang="en-US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DATE-OF-BIRTH must be a valid date.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 </a:t>
            </a:r>
          </a:p>
          <a:p>
            <a:pPr lvl="2" defTabSz="771525">
              <a:buClr>
                <a:srgbClr val="F16038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This rule was deleted, as it will be caught by the L1 API errors in the TSDS Upgrade Project.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lvl="1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marL="0" indent="0" defTabSz="771525">
              <a:buClr>
                <a:srgbClr val="D8D8D8"/>
              </a:buClr>
              <a:buNone/>
            </a:pPr>
            <a:endParaRPr lang="en-US">
              <a:solidFill>
                <a:srgbClr val="0D6CB9"/>
              </a:solidFill>
            </a:endParaRPr>
          </a:p>
        </p:txBody>
      </p:sp>
      <p:pic>
        <p:nvPicPr>
          <p:cNvPr id="4" name="Picture 3" descr="Deleyed validation rule 40100-0017 for the 2025-2025 school year.&#10;">
            <a:extLst>
              <a:ext uri="{FF2B5EF4-FFF2-40B4-BE49-F238E27FC236}">
                <a16:creationId xmlns:a16="http://schemas.microsoft.com/office/drawing/2014/main" id="{BA25EE87-6A18-16F7-0378-F7203A0DF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92" y="2587163"/>
            <a:ext cx="9648011" cy="19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7771-7FCC-334F-9F14-D4C93401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7A28C-E3DC-F302-1D08-5310B3C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 </a:t>
            </a:r>
            <a:r>
              <a:rPr lang="en-US" sz="4000">
                <a:solidFill>
                  <a:srgbClr val="FFFFFF"/>
                </a:solidFill>
                <a:cs typeface="Calibri"/>
              </a:rPr>
              <a:t>3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8" name="Content Placeholder 3" descr="New validation rule 49010-0011 for the 2024-2025 school year.">
            <a:extLst>
              <a:ext uri="{FF2B5EF4-FFF2-40B4-BE49-F238E27FC236}">
                <a16:creationId xmlns:a16="http://schemas.microsoft.com/office/drawing/2014/main" id="{894703B1-3C1D-0CAB-2B7A-304C4B0EF25E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F89445-EC4E-A04E-FCA6-E5ACC1C8060F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Business Rule Changes:</a:t>
            </a:r>
          </a:p>
          <a:p>
            <a:pPr lvl="1" defTabSz="771525">
              <a:buClr>
                <a:srgbClr val="F16038"/>
              </a:buClr>
            </a:pPr>
            <a:r>
              <a:rPr lang="en-US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Added new business rule</a:t>
            </a:r>
          </a:p>
          <a:p>
            <a:pPr lvl="1" defTabSz="771525">
              <a:buClr>
                <a:srgbClr val="F16038"/>
              </a:buClr>
            </a:pPr>
            <a:r>
              <a:rPr lang="en-US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If CONTACT-PRIORITY is not blank, then it must not match CONTACT-PRIORITY for any other parents associated with this student.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 </a:t>
            </a:r>
          </a:p>
        </p:txBody>
      </p:sp>
      <p:pic>
        <p:nvPicPr>
          <p:cNvPr id="4" name="Picture 3" descr="New validation rul 49010-0011 for the 2024-2025 school year.">
            <a:extLst>
              <a:ext uri="{FF2B5EF4-FFF2-40B4-BE49-F238E27FC236}">
                <a16:creationId xmlns:a16="http://schemas.microsoft.com/office/drawing/2014/main" id="{C9F7DFF5-C579-B76B-37D7-CFB643B5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48" y="2735280"/>
            <a:ext cx="10504900" cy="13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120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F06039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12" ma:contentTypeDescription="Create a new document." ma:contentTypeScope="" ma:versionID="61be41fbab527aafca117aa937dbe69e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6af5aa91e209f2f586bdf63844e3e9c3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>Shipper, Leanne</DisplayName>
        <AccountId>73</AccountId>
        <AccountType/>
      </UserInfo>
      <UserInfo>
        <DisplayName>Johnson, Scott</DisplayName>
        <AccountId>20</AccountId>
        <AccountType/>
      </UserInfo>
    </SharedWithUsers>
    <Notes xmlns="963efe96-9f3c-464d-8c8b-c76864a22ed0" xsi:nil="true"/>
  </documentManagement>
</p:properties>
</file>

<file path=customXml/itemProps1.xml><?xml version="1.0" encoding="utf-8"?>
<ds:datastoreItem xmlns:ds="http://schemas.openxmlformats.org/officeDocument/2006/customXml" ds:itemID="{93C9FE76-AE12-4C47-BA1B-6CE642606A59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http://purl.org/dc/elements/1.1/"/>
    <ds:schemaRef ds:uri="http://schemas.microsoft.com/office/2006/metadata/properties"/>
    <ds:schemaRef ds:uri="533e3360-6378-4210-ada2-16ccdb17d2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63efe96-9f3c-464d-8c8b-c76864a22e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543</Words>
  <Application>Microsoft Office PowerPoint</Application>
  <PresentationFormat>Widescreen</PresentationFormat>
  <Paragraphs>117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2_Office Theme</vt:lpstr>
      <vt:lpstr>TITLE SLIDE: ESC Vendor Training for One Component</vt:lpstr>
      <vt:lpstr>AGENDA – SPPI-14</vt:lpstr>
      <vt:lpstr>PROGRAM AREA UPDATES &amp; GUIDANCE</vt:lpstr>
      <vt:lpstr>TITLE SLIDE: 2024-2025 School Year</vt:lpstr>
      <vt:lpstr>APPLICATION UPDATES</vt:lpstr>
      <vt:lpstr>TSDS UPGRADE PROJECT UPDATES</vt:lpstr>
      <vt:lpstr>TSDS UPGRADE PROJECT UPDATES 1</vt:lpstr>
      <vt:lpstr>TSDS UPGRADE PROJECT UPDATES 2</vt:lpstr>
      <vt:lpstr>TSDS UPGRADE PROJECT UPDATES 3</vt:lpstr>
      <vt:lpstr>TSDS UPGRADE PROJECT UPDATES 4</vt:lpstr>
      <vt:lpstr>TSDS UPGRADE PROJECT UPDATES 5</vt:lpstr>
      <vt:lpstr>TITLE SLIDE: Closeout</vt:lpstr>
      <vt:lpstr>TIMELINE</vt:lpstr>
      <vt:lpstr>FREQUENTLY ASKED QUESTIONS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ESC Vendor Training SPPI-14</dc:title>
  <dc:creator>John.Reese@tea.texas.gov</dc:creator>
  <cp:lastModifiedBy>Muffoletto, Jamie</cp:lastModifiedBy>
  <cp:revision>3</cp:revision>
  <dcterms:created xsi:type="dcterms:W3CDTF">2020-11-05T16:39:19Z</dcterms:created>
  <dcterms:modified xsi:type="dcterms:W3CDTF">2024-03-12T15:15:25Z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MediaServiceImageTags">
    <vt:lpwstr/>
  </property>
</Properties>
</file>