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0" r:id="rId2"/>
    <p:sldId id="433" r:id="rId3"/>
    <p:sldId id="431" r:id="rId4"/>
    <p:sldId id="432" r:id="rId5"/>
    <p:sldId id="43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6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D008C-BCA5-0011-CC7C-8AAE850E1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98B0FB-8833-736F-82F6-8D60E83C8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714E5-2FA5-0270-354E-32019DB95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4CC4-C240-48BC-BA3E-D37CFFA08481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AFEAD-902A-D2DB-60F3-95B2E0A01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AEA02-2C51-DD1B-E7E4-F8DE11020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92B5-86D8-4A3E-8233-DF93CC004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6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04BBE-4956-E7BB-3E9C-6700C97AB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6CC672-5041-1334-A0CD-DE64DE5C7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820B8-A917-7887-91DF-F6CA5EC93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4CC4-C240-48BC-BA3E-D37CFFA08481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A5346-1B4B-EC27-C71B-72898F35D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6FB73-3FF1-9000-E2D3-BCA9AE8CC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92B5-86D8-4A3E-8233-DF93CC004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9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81DCF6-4579-DF93-0499-7C2BFED5F0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D45F33-46B6-4E65-4C06-C27B83775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77A44-0554-4F80-3452-7927232C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4CC4-C240-48BC-BA3E-D37CFFA08481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F96EA-A40D-7F00-A613-EC0862622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AE625-6785-F965-DFD0-43036448A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92B5-86D8-4A3E-8233-DF93CC004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27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51F148-FE22-5F4B-9656-B9FD0B31FA6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1D1E651-A636-ED44-8643-D87936B7D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E373F66-282B-C84A-9B7B-612F107B4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3B3F59D-D4CA-7848-B38D-767519517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7E9B9A6-20E0-4E5C-B982-427BF76498E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2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46694-E825-0F79-4E7D-6D28BCC5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FC0FF-E621-A1DB-0FA5-480CA2CAF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DB569-676F-A415-2325-2342632C3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4CC4-C240-48BC-BA3E-D37CFFA08481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DBBD4-0662-A8E2-3A5F-245A45FC0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14AAE-CF15-8CC6-AB53-9661A6FC7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92B5-86D8-4A3E-8233-DF93CC004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8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5CBC1-D7A0-4DF2-6E8E-290DB70F9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94048-FBFF-5A83-4681-7453D5B42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1C1A9-A3CA-D334-9388-AA38D2EBB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4CC4-C240-48BC-BA3E-D37CFFA08481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9A657-5D39-F19F-1237-F9B0B49AB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1AE31-183A-F2C1-5771-4BEB46163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92B5-86D8-4A3E-8233-DF93CC004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1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0C126-DDD0-85C0-B2AB-12C7FEC05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A6513-6DFE-5BB4-D4F1-4384F2041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630DAE-5BF0-56A7-5CE9-97871975A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C85F11-37AF-ED24-32DD-4E4C21C76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4CC4-C240-48BC-BA3E-D37CFFA08481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4147F9-C6A4-45B2-5E76-EAC0984D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F5FCB5-095F-FFFC-C54E-09E054B1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92B5-86D8-4A3E-8233-DF93CC004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32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FBA5E-8534-61C3-715F-0A3D8CEA4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BA7E1-4F8D-6B11-379C-96D79145D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EA676-C90A-3E85-FE40-405E5A053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028AA5-2AE9-894E-7B3E-95938361FA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C0FD7-83D2-248D-4F54-1517FB7D82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605308-94E3-7115-77E3-E134A755E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4CC4-C240-48BC-BA3E-D37CFFA08481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7E9B55-E04C-8372-EAB3-D3CC3372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354E1B-D74D-C1D4-B249-1398F6FA7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92B5-86D8-4A3E-8233-DF93CC004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0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D93FA-6191-7B3F-3B3D-C9EE45D77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83E808-A487-5FC4-5356-9AE2EEDB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4CC4-C240-48BC-BA3E-D37CFFA08481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1863B-668B-6CCF-142E-597840962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AA9C55-59A8-B30C-A21A-42902723D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92B5-86D8-4A3E-8233-DF93CC004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34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371C23-4F35-44CB-9DBB-818F3452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4CC4-C240-48BC-BA3E-D37CFFA08481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EF6C45-3808-5F55-2226-9B6564525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90C8DD-74D0-B8D9-5DF8-797BCDCDF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92B5-86D8-4A3E-8233-DF93CC004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7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3A0AF-2AC2-391D-F873-893852F1A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6FF3C-20C3-37BA-4DB2-6D4366510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5FE460-5328-0FB3-400F-0741B4DA5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D7760F-20A3-372D-5AF3-1D3FAF7F7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4CC4-C240-48BC-BA3E-D37CFFA08481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949B79-E976-EBA7-B09A-1DF378F15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F57DE-E727-DFA2-DA66-FCC19D9A1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92B5-86D8-4A3E-8233-DF93CC004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6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3A441-7815-43B6-2A9E-BB279756D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80D801-3AC1-2CEC-93FD-352CB553EE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E2D549-32D8-E48E-D529-4C3DF00E8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CFE38-241C-B7D1-84D9-CAA5A31ED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4CC4-C240-48BC-BA3E-D37CFFA08481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69207-290A-B23D-D695-9F4CF565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26691-FB2F-9B11-78B1-7FC32831E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92B5-86D8-4A3E-8233-DF93CC004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560DB7-32B1-B18C-AA1B-CB3199149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BE081-99D9-8AD4-28F6-CA9B88D79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5910E-126F-D000-8C19-70F3D0D2A5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4CC4-C240-48BC-BA3E-D37CFFA08481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08A94-1016-33A9-5016-F4ED25A88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77B8D-85AF-DA3C-D7D5-97C0CB76D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592B5-86D8-4A3E-8233-DF93CC004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0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ea.texas.gov/texas-schools/health-safety-discipline/student-discipline" TargetMode="External"/><Relationship Id="rId2" Type="http://schemas.openxmlformats.org/officeDocument/2006/relationships/hyperlink" Target="mailto:StudentDisciplineSupport@tea.texas.gov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1" y="141941"/>
            <a:ext cx="11121657" cy="751350"/>
          </a:xfrm>
        </p:spPr>
        <p:txBody>
          <a:bodyPr>
            <a:normAutofit/>
          </a:bodyPr>
          <a:lstStyle/>
          <a:p>
            <a:r>
              <a:rPr lang="en-US" sz="4000" dirty="0">
                <a:cs typeface="Calibri"/>
              </a:rPr>
              <a:t>Student Discipline </a:t>
            </a:r>
            <a:r>
              <a:rPr lang="en-US" sz="4000" dirty="0">
                <a:solidFill>
                  <a:schemeClr val="bg1"/>
                </a:solidFill>
                <a:cs typeface="Calibri"/>
              </a:rPr>
              <a:t>1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2108A9-0AF5-B834-1A36-5CDAAAE473F0}"/>
              </a:ext>
            </a:extLst>
          </p:cNvPr>
          <p:cNvSpPr txBox="1">
            <a:spLocks/>
          </p:cNvSpPr>
          <p:nvPr/>
        </p:nvSpPr>
        <p:spPr>
          <a:xfrm>
            <a:off x="535170" y="1142839"/>
            <a:ext cx="11275829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6038"/>
              </a:buClr>
            </a:pPr>
            <a:r>
              <a:rPr lang="en-US" dirty="0">
                <a:solidFill>
                  <a:srgbClr val="595959"/>
                </a:solidFill>
              </a:rPr>
              <a:t>New DISCIPLINARY-ACTION-REASON-CODE:</a:t>
            </a:r>
          </a:p>
          <a:p>
            <a:pPr lvl="1">
              <a:buClr>
                <a:srgbClr val="F16038"/>
              </a:buClr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’62’ Possessed, Sold, Gave, Used, Delivered, Or Was Under The Influence Of  		    Marihuana Or Tetrahydrocannabinol – TEC, §37.006(a)(2)(C-1)</a:t>
            </a:r>
          </a:p>
          <a:p>
            <a:pPr lvl="1">
              <a:buClr>
                <a:srgbClr val="F16038"/>
              </a:buClr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’63’ Possessed, Sold, Gave, Delivered, Or Used E-Cigarette – TEC, §37.006(a)(2)(C-2)</a:t>
            </a:r>
          </a:p>
          <a:p>
            <a:pPr lvl="1">
              <a:buClr>
                <a:srgbClr val="F16038"/>
              </a:buClr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’64’ Possessed, Sold, Gave, Used, Delivered, Or Was Under The Influence Of Other 		    Controlled Substance – TEC, §37.007(b)</a:t>
            </a:r>
          </a:p>
          <a:p>
            <a:pPr marL="457200" lvl="1" indent="0">
              <a:buClr>
                <a:srgbClr val="F16038"/>
              </a:buClr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marL="228600" lvl="1">
              <a:spcBef>
                <a:spcPts val="1000"/>
              </a:spcBef>
              <a:buClr>
                <a:srgbClr val="F16038"/>
              </a:buClr>
            </a:pPr>
            <a:r>
              <a:rPr lang="en-US" sz="2800" dirty="0">
                <a:solidFill>
                  <a:srgbClr val="595959"/>
                </a:solidFill>
              </a:rPr>
              <a:t>Disciplinary Action for New DISCIPLINARY-ACTION-REASON-CODE:</a:t>
            </a:r>
          </a:p>
          <a:p>
            <a:pPr lvl="1">
              <a:buClr>
                <a:srgbClr val="F16038"/>
              </a:buClr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Mandatory Disciplinary Alternative Education Program (DAEP)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dirty="0">
              <a:solidFill>
                <a:srgbClr val="0D6CB9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dirty="0">
              <a:solidFill>
                <a:srgbClr val="0D6C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7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1" y="141941"/>
            <a:ext cx="11121657" cy="751350"/>
          </a:xfrm>
        </p:spPr>
        <p:txBody>
          <a:bodyPr>
            <a:normAutofit/>
          </a:bodyPr>
          <a:lstStyle/>
          <a:p>
            <a:r>
              <a:rPr lang="en-US" sz="4000" dirty="0">
                <a:cs typeface="Calibri"/>
              </a:rPr>
              <a:t>Student Discipline </a:t>
            </a:r>
            <a:r>
              <a:rPr lang="en-US" sz="4000" dirty="0">
                <a:solidFill>
                  <a:schemeClr val="bg1"/>
                </a:solidFill>
                <a:cs typeface="Calibri"/>
              </a:rPr>
              <a:t>2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2108A9-0AF5-B834-1A36-5CDAAAE473F0}"/>
              </a:ext>
            </a:extLst>
          </p:cNvPr>
          <p:cNvSpPr txBox="1">
            <a:spLocks/>
          </p:cNvSpPr>
          <p:nvPr/>
        </p:nvSpPr>
        <p:spPr>
          <a:xfrm>
            <a:off x="535170" y="1142839"/>
            <a:ext cx="11275829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6038"/>
              </a:buClr>
            </a:pPr>
            <a:r>
              <a:rPr lang="en-US" dirty="0">
                <a:solidFill>
                  <a:srgbClr val="595959"/>
                </a:solidFill>
              </a:rPr>
              <a:t>Revised DISCIPLINARY-ACTION-REASON-CODE:</a:t>
            </a:r>
          </a:p>
          <a:p>
            <a:pPr lvl="1">
              <a:buClr>
                <a:srgbClr val="F16038"/>
              </a:buClr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’05’ Possessed, Sold, Used, Or Was Under The Influence Of An Alcoholic Beverage – TEC, §37.006(a)(2)(D), and TEC, §37.007(b)</a:t>
            </a:r>
          </a:p>
          <a:p>
            <a:pPr lvl="2">
              <a:buClr>
                <a:srgbClr val="F16038"/>
              </a:buClr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Code ‘05’ now includes ALL alcoholic beverage incidents. There is no longer a felony level alcoholic beverage offense with a mandatory expulsion. Engaging in any element of an alcohol beverage is now a mandatory DAEP or discretionary expulsion.</a:t>
            </a:r>
          </a:p>
          <a:p>
            <a:pPr marL="914400" lvl="2" indent="0">
              <a:buClr>
                <a:srgbClr val="F16038"/>
              </a:buClr>
              <a:buNone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Clr>
                <a:srgbClr val="F16038"/>
              </a:buClr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‘36’ Felony Controlled Substance Violation – TEC §37.007(a)(3)</a:t>
            </a:r>
          </a:p>
          <a:p>
            <a:pPr lvl="2">
              <a:buClr>
                <a:srgbClr val="F16038"/>
              </a:buClr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This code no longer includes marihuana or THC.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dirty="0">
              <a:solidFill>
                <a:srgbClr val="0D6C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84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1" y="141941"/>
            <a:ext cx="11121657" cy="751350"/>
          </a:xfrm>
        </p:spPr>
        <p:txBody>
          <a:bodyPr>
            <a:normAutofit/>
          </a:bodyPr>
          <a:lstStyle/>
          <a:p>
            <a:r>
              <a:rPr lang="en-US" sz="4000" dirty="0">
                <a:cs typeface="Calibri"/>
              </a:rPr>
              <a:t>Student Discipline </a:t>
            </a:r>
            <a:r>
              <a:rPr lang="en-US" sz="4000" dirty="0">
                <a:solidFill>
                  <a:schemeClr val="bg1"/>
                </a:solidFill>
                <a:cs typeface="Calibri"/>
              </a:rPr>
              <a:t>3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2108A9-0AF5-B834-1A36-5CDAAAE473F0}"/>
              </a:ext>
            </a:extLst>
          </p:cNvPr>
          <p:cNvSpPr txBox="1">
            <a:spLocks/>
          </p:cNvSpPr>
          <p:nvPr/>
        </p:nvSpPr>
        <p:spPr>
          <a:xfrm>
            <a:off x="535170" y="1142838"/>
            <a:ext cx="11513871" cy="480480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6038"/>
              </a:buClr>
            </a:pPr>
            <a:r>
              <a:rPr lang="en-US" dirty="0">
                <a:solidFill>
                  <a:srgbClr val="595959"/>
                </a:solidFill>
              </a:rPr>
              <a:t>New DISCIPLINARY-LENGTH-DIFFERENCE-REASON-CODE:</a:t>
            </a:r>
          </a:p>
          <a:p>
            <a:pPr lvl="1">
              <a:buClr>
                <a:srgbClr val="F16038"/>
              </a:buClr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’11’ Term Modified By District – Disciplinary Alternative Education Program Capacity</a:t>
            </a:r>
          </a:p>
          <a:p>
            <a:pPr lvl="2">
              <a:buClr>
                <a:srgbClr val="F16038"/>
              </a:buClr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TEC,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§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37.009(a-1):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If a disciplinary alternative education program(DAEP) is at capacity at the time a campus behavior coordinator is deciding placement for a student who engaged in conduct described under TEC, §37.006(a)(2)(C-1), (C-2), (D), or (E), the student shall be:</a:t>
            </a:r>
          </a:p>
          <a:p>
            <a:pPr marL="1371600" lvl="3" indent="0">
              <a:buClr>
                <a:srgbClr val="F16038"/>
              </a:buClr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(1) placed in in-school suspension (ISS); and</a:t>
            </a:r>
          </a:p>
          <a:p>
            <a:pPr marL="1371600" lvl="3" indent="0">
              <a:buClr>
                <a:srgbClr val="F16038"/>
              </a:buClr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(2) if a position becomes available in the program before the expiration of the period of the placement,     transferred to the program for the remainder of the period.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dirty="0">
              <a:solidFill>
                <a:srgbClr val="0D6CB9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NOTE: </a:t>
            </a:r>
            <a:r>
              <a:rPr lang="en-US" sz="2000" dirty="0">
                <a:solidFill>
                  <a:schemeClr val="tx1"/>
                </a:solidFill>
              </a:rPr>
              <a:t>TEC, §37.006(a)(2)(C-1), (C-2), (D), or (E), consist of Marihuana/THC, E-Cigarettes, Alcoholic Beverage, and Abusable Volatile Chemical.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dirty="0">
              <a:solidFill>
                <a:srgbClr val="0D6C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05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1" y="141941"/>
            <a:ext cx="11121657" cy="751350"/>
          </a:xfrm>
        </p:spPr>
        <p:txBody>
          <a:bodyPr>
            <a:normAutofit/>
          </a:bodyPr>
          <a:lstStyle/>
          <a:p>
            <a:r>
              <a:rPr lang="en-US" sz="4000" dirty="0">
                <a:cs typeface="Calibri"/>
              </a:rPr>
              <a:t>Student Discipline </a:t>
            </a:r>
            <a:r>
              <a:rPr lang="en-US" sz="4000" dirty="0">
                <a:solidFill>
                  <a:schemeClr val="bg1"/>
                </a:solidFill>
                <a:cs typeface="Calibri"/>
              </a:rPr>
              <a:t>4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2108A9-0AF5-B834-1A36-5CDAAAE473F0}"/>
              </a:ext>
            </a:extLst>
          </p:cNvPr>
          <p:cNvSpPr txBox="1">
            <a:spLocks/>
          </p:cNvSpPr>
          <p:nvPr/>
        </p:nvSpPr>
        <p:spPr>
          <a:xfrm>
            <a:off x="535170" y="1142838"/>
            <a:ext cx="11513871" cy="480480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6038"/>
              </a:buClr>
            </a:pPr>
            <a:r>
              <a:rPr lang="en-US" dirty="0">
                <a:solidFill>
                  <a:srgbClr val="595959"/>
                </a:solidFill>
              </a:rPr>
              <a:t>New DISCIPLINARY-LENGTH-DIFFERENCE-REASON-CODE (CONTINUED):</a:t>
            </a:r>
          </a:p>
          <a:p>
            <a:pPr lvl="1">
              <a:buClr>
                <a:srgbClr val="F16038"/>
              </a:buClr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’11’ Term Modified By District – Disciplinary Alternative Education Program Capacity</a:t>
            </a:r>
          </a:p>
          <a:p>
            <a:pPr lvl="2">
              <a:buClr>
                <a:srgbClr val="F16038"/>
              </a:buClr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TEC, §37.009(a-2):  If a DAEP is at capacity at the time a campus behavior coordinator is deciding placement for a student who engaged in conduct described under TEC, §37.007, that constitutes violent conduct, as defined by commissioner rule, a student who has been placed in the program for conduct described under TEC, §37.006(a)(2)(C-1), (C-2), (D), or (E):</a:t>
            </a:r>
          </a:p>
          <a:p>
            <a:pPr marL="1371600" lvl="3" indent="0">
              <a:buClr>
                <a:srgbClr val="F16038"/>
              </a:buClr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(1)  may be removed from the program and placed in ISS to make a position in the program available for the student who engaged in violent conduct; and</a:t>
            </a:r>
          </a:p>
          <a:p>
            <a:pPr marL="1371600" lvl="3" indent="0">
              <a:buClr>
                <a:srgbClr val="F16038"/>
              </a:buClr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(2)  if removed from the DAEP under (1) and a position in the program becomes available before the expiration of the period of the placement, the student shall be returned to the program for the remainder of the period.</a:t>
            </a:r>
          </a:p>
          <a:p>
            <a:pPr marL="1371600" lvl="3" indent="0">
              <a:buClr>
                <a:srgbClr val="F16038"/>
              </a:buClr>
              <a:buNone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sz="2000" b="1" dirty="0">
                <a:solidFill>
                  <a:schemeClr val="tx1"/>
                </a:solidFill>
              </a:rPr>
              <a:t>NOTE: </a:t>
            </a:r>
            <a:r>
              <a:rPr lang="en-US" sz="2000" dirty="0">
                <a:solidFill>
                  <a:schemeClr val="tx1"/>
                </a:solidFill>
              </a:rPr>
              <a:t>TEC, §37.006(a)(2)(C-1), (C-2), (D), or (E) consist of Marihuana/THC, E-Cigarettes, Alcohol Beverage, and Abusable Volatile Chemical</a:t>
            </a:r>
          </a:p>
        </p:txBody>
      </p:sp>
    </p:spTree>
    <p:extLst>
      <p:ext uri="{BB962C8B-B14F-4D97-AF65-F5344CB8AC3E}">
        <p14:creationId xmlns:p14="http://schemas.microsoft.com/office/powerpoint/2010/main" val="420895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1" y="141941"/>
            <a:ext cx="11121657" cy="751350"/>
          </a:xfrm>
        </p:spPr>
        <p:txBody>
          <a:bodyPr>
            <a:normAutofit/>
          </a:bodyPr>
          <a:lstStyle/>
          <a:p>
            <a:r>
              <a:rPr lang="en-US" sz="4000" dirty="0">
                <a:cs typeface="Calibri"/>
              </a:rPr>
              <a:t>Student Discipline </a:t>
            </a:r>
            <a:r>
              <a:rPr lang="en-US" sz="4000" dirty="0">
                <a:solidFill>
                  <a:schemeClr val="bg1"/>
                </a:solidFill>
                <a:cs typeface="Calibri"/>
              </a:rPr>
              <a:t>5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2108A9-0AF5-B834-1A36-5CDAAAE473F0}"/>
              </a:ext>
            </a:extLst>
          </p:cNvPr>
          <p:cNvSpPr txBox="1">
            <a:spLocks/>
          </p:cNvSpPr>
          <p:nvPr/>
        </p:nvSpPr>
        <p:spPr>
          <a:xfrm>
            <a:off x="535170" y="1142838"/>
            <a:ext cx="11513871" cy="480480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6038"/>
              </a:buClr>
            </a:pPr>
            <a:r>
              <a:rPr lang="en-US" dirty="0">
                <a:solidFill>
                  <a:srgbClr val="595959"/>
                </a:solidFill>
              </a:rPr>
              <a:t>Student Discipline Specialist:</a:t>
            </a:r>
          </a:p>
          <a:p>
            <a:pPr lvl="1">
              <a:buClr>
                <a:srgbClr val="F16038"/>
              </a:buClr>
            </a:pPr>
            <a:r>
              <a:rPr lang="en-US" dirty="0">
                <a:solidFill>
                  <a:srgbClr val="595959"/>
                </a:solidFill>
              </a:rPr>
              <a:t>Mary Scott </a:t>
            </a:r>
          </a:p>
          <a:p>
            <a:pPr lvl="1">
              <a:buClr>
                <a:srgbClr val="F16038"/>
              </a:buClr>
            </a:pPr>
            <a:r>
              <a:rPr lang="en-US" dirty="0">
                <a:solidFill>
                  <a:srgbClr val="595959"/>
                </a:solidFill>
              </a:rPr>
              <a:t>Division:  Office of Special Populations and Student Supports (OSPSS)</a:t>
            </a:r>
          </a:p>
          <a:p>
            <a:pPr lvl="1">
              <a:buClr>
                <a:srgbClr val="F16038"/>
              </a:buClr>
            </a:pPr>
            <a:r>
              <a:rPr lang="en-US" dirty="0">
                <a:solidFill>
                  <a:srgbClr val="595959"/>
                </a:solidFill>
              </a:rPr>
              <a:t>Email:  </a:t>
            </a:r>
            <a:r>
              <a:rPr lang="en-US" dirty="0">
                <a:solidFill>
                  <a:srgbClr val="595959"/>
                </a:solidFill>
                <a:hlinkClick r:id="rId2"/>
              </a:rPr>
              <a:t>StudentDisciplineSupport@tea.texas.gov</a:t>
            </a:r>
            <a:endParaRPr lang="en-US" dirty="0">
              <a:solidFill>
                <a:srgbClr val="595959"/>
              </a:solidFill>
            </a:endParaRPr>
          </a:p>
          <a:p>
            <a:pPr lvl="1">
              <a:buClr>
                <a:srgbClr val="F16038"/>
              </a:buClr>
            </a:pPr>
            <a:r>
              <a:rPr lang="en-US" dirty="0">
                <a:solidFill>
                  <a:srgbClr val="595959"/>
                </a:solidFill>
              </a:rPr>
              <a:t>Phone: (512) 463 – 9128</a:t>
            </a:r>
          </a:p>
          <a:p>
            <a:pPr lvl="1">
              <a:buClr>
                <a:srgbClr val="F16038"/>
              </a:buClr>
            </a:pPr>
            <a:r>
              <a:rPr lang="en-US" dirty="0">
                <a:solidFill>
                  <a:srgbClr val="595959"/>
                </a:solidFill>
              </a:rPr>
              <a:t>Student Discipline Webpage Link:  </a:t>
            </a:r>
            <a:r>
              <a:rPr lang="en-US" dirty="0">
                <a:solidFill>
                  <a:srgbClr val="595959"/>
                </a:solidFill>
                <a:hlinkClick r:id="rId3"/>
              </a:rPr>
              <a:t>https://tea.texas.gov/texas-schools/health-safety-discipline/student-discipline</a:t>
            </a:r>
            <a:r>
              <a:rPr lang="en-US" dirty="0">
                <a:solidFill>
                  <a:srgbClr val="595959"/>
                </a:solidFill>
              </a:rPr>
              <a:t> </a:t>
            </a:r>
          </a:p>
          <a:p>
            <a:pPr lvl="2">
              <a:buClr>
                <a:srgbClr val="F16038"/>
              </a:buClr>
            </a:pPr>
            <a:r>
              <a:rPr lang="en-US" dirty="0">
                <a:solidFill>
                  <a:srgbClr val="595959"/>
                </a:solidFill>
              </a:rPr>
              <a:t>Located on this page:</a:t>
            </a:r>
          </a:p>
          <a:p>
            <a:pPr lvl="3">
              <a:buClr>
                <a:srgbClr val="F16038"/>
              </a:buClr>
            </a:pPr>
            <a:r>
              <a:rPr lang="en-US" dirty="0">
                <a:solidFill>
                  <a:srgbClr val="595959"/>
                </a:solidFill>
              </a:rPr>
              <a:t>Link to register for Admin and PEIMS trainings.</a:t>
            </a:r>
          </a:p>
          <a:p>
            <a:pPr lvl="3">
              <a:buClr>
                <a:srgbClr val="F16038"/>
              </a:buClr>
            </a:pPr>
            <a:r>
              <a:rPr lang="en-US" dirty="0">
                <a:solidFill>
                  <a:srgbClr val="595959"/>
                </a:solidFill>
              </a:rPr>
              <a:t>Technical Assistance and Resources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403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679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Student Discipline 1</vt:lpstr>
      <vt:lpstr>Student Discipline 2</vt:lpstr>
      <vt:lpstr>Student Discipline 3</vt:lpstr>
      <vt:lpstr>Student Discipline 4</vt:lpstr>
      <vt:lpstr>Student Discipline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Discipline</dc:title>
  <dc:creator>Scott, Mary</dc:creator>
  <cp:lastModifiedBy>Ollervidez, Leticia</cp:lastModifiedBy>
  <cp:revision>4</cp:revision>
  <dcterms:created xsi:type="dcterms:W3CDTF">2024-03-07T20:11:56Z</dcterms:created>
  <dcterms:modified xsi:type="dcterms:W3CDTF">2024-03-11T15:28:06Z</dcterms:modified>
</cp:coreProperties>
</file>