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9" r:id="rId4"/>
    <p:sldMasterId id="2147483772" r:id="rId5"/>
  </p:sldMasterIdLst>
  <p:notesMasterIdLst>
    <p:notesMasterId r:id="rId43"/>
  </p:notesMasterIdLst>
  <p:sldIdLst>
    <p:sldId id="2145706919" r:id="rId6"/>
    <p:sldId id="2145706922" r:id="rId7"/>
    <p:sldId id="2145707049" r:id="rId8"/>
    <p:sldId id="2145707009" r:id="rId9"/>
    <p:sldId id="2145707029" r:id="rId10"/>
    <p:sldId id="2145707056" r:id="rId11"/>
    <p:sldId id="2145707051" r:id="rId12"/>
    <p:sldId id="2145707059" r:id="rId13"/>
    <p:sldId id="2145707050" r:id="rId14"/>
    <p:sldId id="2145707057" r:id="rId15"/>
    <p:sldId id="2145707017" r:id="rId16"/>
    <p:sldId id="2145707034" r:id="rId17"/>
    <p:sldId id="2145707033" r:id="rId18"/>
    <p:sldId id="2145707035" r:id="rId19"/>
    <p:sldId id="2145707036" r:id="rId20"/>
    <p:sldId id="2145707037" r:id="rId21"/>
    <p:sldId id="2145707038" r:id="rId22"/>
    <p:sldId id="2145707058" r:id="rId23"/>
    <p:sldId id="2145707031" r:id="rId24"/>
    <p:sldId id="2145707032" r:id="rId25"/>
    <p:sldId id="2145707232" r:id="rId26"/>
    <p:sldId id="2145707039" r:id="rId27"/>
    <p:sldId id="2145707048" r:id="rId28"/>
    <p:sldId id="2145707040" r:id="rId29"/>
    <p:sldId id="2145707045" r:id="rId30"/>
    <p:sldId id="2145707046" r:id="rId31"/>
    <p:sldId id="2145707047" r:id="rId32"/>
    <p:sldId id="2145707054" r:id="rId33"/>
    <p:sldId id="2145707227" r:id="rId34"/>
    <p:sldId id="2145707228" r:id="rId35"/>
    <p:sldId id="2145707213" r:id="rId36"/>
    <p:sldId id="2145707229" r:id="rId37"/>
    <p:sldId id="2145707230" r:id="rId38"/>
    <p:sldId id="2145707028" r:id="rId39"/>
    <p:sldId id="2145707060" r:id="rId40"/>
    <p:sldId id="2145707231" r:id="rId41"/>
    <p:sldId id="214570701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2C5"/>
    <a:srgbClr val="F16038"/>
    <a:srgbClr val="F47F42"/>
    <a:srgbClr val="0D6CB9"/>
    <a:srgbClr val="69BFD1"/>
    <a:srgbClr val="8B200A"/>
    <a:srgbClr val="CAAC69"/>
    <a:srgbClr val="CDDBF7"/>
    <a:srgbClr val="FFFFFF"/>
    <a:srgbClr val="F48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6" autoAdjust="0"/>
    <p:restoredTop sz="86467" autoAdjust="0"/>
  </p:normalViewPr>
  <p:slideViewPr>
    <p:cSldViewPr snapToGrid="0">
      <p:cViewPr varScale="1">
        <p:scale>
          <a:sx n="70" d="100"/>
          <a:sy n="70" d="100"/>
        </p:scale>
        <p:origin x="72" y="492"/>
      </p:cViewPr>
      <p:guideLst/>
    </p:cSldViewPr>
  </p:slideViewPr>
  <p:outlineViewPr>
    <p:cViewPr>
      <p:scale>
        <a:sx n="33" d="100"/>
        <a:sy n="33" d="100"/>
      </p:scale>
      <p:origin x="0" y="-201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37</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46559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4C881-0D7E-AAC8-974D-BADB0AB93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A68D7-ED5C-3066-2123-FCB828E6B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FA0AB-AA0F-2BBB-E6E7-52EE5B34C0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EC70A7-ABA5-F5AC-8AE3-105A796358AF}"/>
              </a:ext>
            </a:extLst>
          </p:cNvPr>
          <p:cNvSpPr>
            <a:spLocks noGrp="1"/>
          </p:cNvSpPr>
          <p:nvPr>
            <p:ph type="sldNum" sz="quarter" idx="5"/>
          </p:nvPr>
        </p:nvSpPr>
        <p:spPr/>
        <p:txBody>
          <a:bodyPr/>
          <a:lstStyle/>
          <a:p>
            <a:fld id="{9E4D9ABE-7AB9-4D3A-BEA5-45E799BD6C0E}" type="slidenum">
              <a:rPr lang="en-US" smtClean="0"/>
              <a:t>7</a:t>
            </a:fld>
            <a:endParaRPr lang="en-US"/>
          </a:p>
        </p:txBody>
      </p:sp>
    </p:spTree>
    <p:extLst>
      <p:ext uri="{BB962C8B-B14F-4D97-AF65-F5344CB8AC3E}">
        <p14:creationId xmlns:p14="http://schemas.microsoft.com/office/powerpoint/2010/main" val="1315130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3EB73-457F-64D8-76FC-3B5A9F8A8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9F923-1FEC-17C4-E6AE-F371652098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46423-0E17-DD9E-DD7E-DACBE4A51E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DD0C44-8BB0-B7C1-77B3-45834B5C59C5}"/>
              </a:ext>
            </a:extLst>
          </p:cNvPr>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3872041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0BF7A-DC10-D5E9-7B59-C381530F9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B686D-B788-950B-E97E-D7B6C9E20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EA4F6-C468-DFC7-BC28-DD14A5957C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2DAE8B-13A5-71D4-221E-381DDC7C787F}"/>
              </a:ext>
            </a:extLst>
          </p:cNvPr>
          <p:cNvSpPr>
            <a:spLocks noGrp="1"/>
          </p:cNvSpPr>
          <p:nvPr>
            <p:ph type="sldNum" sz="quarter" idx="5"/>
          </p:nvPr>
        </p:nvSpPr>
        <p:spPr/>
        <p:txBody>
          <a:bodyPr/>
          <a:lstStyle/>
          <a:p>
            <a:fld id="{9E4D9ABE-7AB9-4D3A-BEA5-45E799BD6C0E}" type="slidenum">
              <a:rPr lang="en-US" smtClean="0"/>
              <a:t>10</a:t>
            </a:fld>
            <a:endParaRPr lang="en-US"/>
          </a:p>
        </p:txBody>
      </p:sp>
    </p:spTree>
    <p:extLst>
      <p:ext uri="{BB962C8B-B14F-4D97-AF65-F5344CB8AC3E}">
        <p14:creationId xmlns:p14="http://schemas.microsoft.com/office/powerpoint/2010/main" val="3916540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03221-F918-6D5D-5C33-AC1FE0BB4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4950F-5060-EFF6-3DB7-442A395C17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F8E8B-8371-A23A-7476-725F26CE1A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965049-7B19-1044-58C6-1A54F1DF3462}"/>
              </a:ext>
            </a:extLst>
          </p:cNvPr>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2440532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284D0-0A89-A5BE-20A5-F2C320EA0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C7FBB-E23A-2877-BC3A-7092F9B64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9F92C8-36FD-C3B5-69FF-124F3E579C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4CC86D-F621-C278-ED5F-BAB1327BFDA0}"/>
              </a:ext>
            </a:extLst>
          </p:cNvPr>
          <p:cNvSpPr>
            <a:spLocks noGrp="1"/>
          </p:cNvSpPr>
          <p:nvPr>
            <p:ph type="sldNum" sz="quarter" idx="5"/>
          </p:nvPr>
        </p:nvSpPr>
        <p:spPr/>
        <p:txBody>
          <a:bodyPr/>
          <a:lstStyle/>
          <a:p>
            <a:fld id="{9E4D9ABE-7AB9-4D3A-BEA5-45E799BD6C0E}" type="slidenum">
              <a:rPr lang="en-US" smtClean="0"/>
              <a:t>28</a:t>
            </a:fld>
            <a:endParaRPr lang="en-US"/>
          </a:p>
        </p:txBody>
      </p:sp>
    </p:spTree>
    <p:extLst>
      <p:ext uri="{BB962C8B-B14F-4D97-AF65-F5344CB8AC3E}">
        <p14:creationId xmlns:p14="http://schemas.microsoft.com/office/powerpoint/2010/main" val="2866940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C810E-DC1C-BF83-A22C-DCDD9336C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11477-74A1-4E8E-A624-90D793A90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A15C4D-D6A6-D521-997D-62E4707C66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9A7137-E442-8ACF-6EC0-27B75927C722}"/>
              </a:ext>
            </a:extLst>
          </p:cNvPr>
          <p:cNvSpPr>
            <a:spLocks noGrp="1"/>
          </p:cNvSpPr>
          <p:nvPr>
            <p:ph type="sldNum" sz="quarter" idx="5"/>
          </p:nvPr>
        </p:nvSpPr>
        <p:spPr/>
        <p:txBody>
          <a:bodyPr/>
          <a:lstStyle/>
          <a:p>
            <a:fld id="{9E4D9ABE-7AB9-4D3A-BEA5-45E799BD6C0E}" type="slidenum">
              <a:rPr lang="en-US" smtClean="0"/>
              <a:t>33</a:t>
            </a:fld>
            <a:endParaRPr lang="en-US"/>
          </a:p>
        </p:txBody>
      </p:sp>
    </p:spTree>
    <p:extLst>
      <p:ext uri="{BB962C8B-B14F-4D97-AF65-F5344CB8AC3E}">
        <p14:creationId xmlns:p14="http://schemas.microsoft.com/office/powerpoint/2010/main" val="17875165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768C974-3F8B-4B4E-BA71-9AB287006F87}" type="datetime1">
              <a:rPr lang="en-US" smtClean="0"/>
              <a:t>3/5/2025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41F4BC9-29C3-4446-934C-01DB688F4288}" type="datetime1">
              <a:rPr lang="en-US" smtClean="0"/>
              <a:t>3/5/2025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BC320AD-82F2-448F-BA1A-B55D659E1C3B}" type="datetime1">
              <a:rPr lang="en-US" smtClean="0"/>
              <a:t>3/5/2025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EA8461D-B141-4877-8DD4-09E94B45BB0B}" type="datetime1">
              <a:rPr lang="en-US" smtClean="0"/>
              <a:t>3/5/2025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61F641A-3A6E-4F3A-8E57-4BF845270820}" type="datetime1">
              <a:rPr lang="en-US" smtClean="0"/>
              <a:t>3/5/2025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9F39E08-5C36-48D2-BD56-77556049175E}" type="datetime1">
              <a:rPr lang="en-US" smtClean="0"/>
              <a:t>3/5/2025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07F6A6A-0EBC-418F-8F40-ADA773D70403}" type="datetime1">
              <a:rPr lang="en-US" smtClean="0"/>
              <a:t>3/5/2025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BFABA211-F424-477B-813D-79E073199BFA}" type="datetime1">
              <a:rPr lang="en-US" smtClean="0"/>
              <a:t>3/5/2025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1F4F087D-7AA4-4046-AAA6-8AA01690CF31}" type="datetime1">
              <a:rPr lang="en-US" smtClean="0"/>
              <a:t>3/5/2025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156FC82C-2EC5-479C-95C9-778A39E9F2DB}" type="datetime1">
              <a:rPr lang="en-US" smtClean="0"/>
              <a:t>3/5/2025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811B63F0-B479-48DC-A691-B258F9EB294B}" type="datetime1">
              <a:rPr lang="en-US" smtClean="0"/>
              <a:t>3/5/2025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E0484557-2B2A-471F-8D58-C5F8E539FA6B}" type="datetime1">
              <a:rPr lang="en-US" smtClean="0"/>
              <a:t>3/5/2025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55A5AB7D-6E25-4A72-BD8E-37E31DB35C8D}" type="datetime1">
              <a:rPr lang="en-US" smtClean="0"/>
              <a:t>3/5/2025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3/5/2025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53329071-5B6E-4570-A1C3-6BA028A4D7E0}" type="datetime1">
              <a:rPr lang="en-US" smtClean="0"/>
              <a:t>3/5/2025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8C2D510-9704-4C81-AF35-7F1C4B45BA55}" type="datetime1">
              <a:rPr lang="en-US" smtClean="0"/>
              <a:t>3/5/2025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759E7A0B-CA97-48D1-9486-BD983ED1E566}" type="datetime1">
              <a:rPr lang="en-US" smtClean="0"/>
              <a:t>3/5/2025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3/5/2025</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81067472-C2E4-4199-883E-E9704FB8FAB5}" type="datetime1">
              <a:rPr lang="en-US" smtClean="0"/>
              <a:t>3/5/2025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D94C7770-8C53-4084-BCF8-EF73955E4E1B}" type="datetime1">
              <a:rPr lang="en-US" smtClean="0"/>
              <a:t>3/5/2025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74E2B21F-F9EF-41B0-AE7F-BD1D083AFC0B}" type="datetime1">
              <a:rPr lang="en-US" smtClean="0"/>
              <a:t>3/5/2025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DCFA77C1-D826-436A-B1AF-6C52B2E39BE6}" type="datetime1">
              <a:rPr lang="en-US" smtClean="0"/>
              <a:t>3/5/2025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2FB882E5-3784-4670-9D68-8BEB4594FAF6}" type="datetime1">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5221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81613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646947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349999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882970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407353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8974041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1958084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D6BB6E9-9E71-496F-909E-C34DB97BEFB0}" type="datetime1">
              <a:rPr lang="en-US" smtClean="0"/>
              <a:t>3/5/2025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827525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4F324FA-9D04-468E-A113-C5B065E1A42C}" type="datetime1">
              <a:rPr lang="en-US" smtClean="0"/>
              <a:t>3/5/2025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91431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75198FF-152D-4F4E-9C7D-768CB9525198}" type="datetime1">
              <a:rPr lang="en-US" smtClean="0"/>
              <a:t>3/5/2025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883048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3D37BA1-0AEE-4B08-8049-731302BA40F0}" type="datetime1">
              <a:rPr lang="en-US" smtClean="0"/>
              <a:t>3/5/2025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0646163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8EF1807-8E56-41F8-87D0-3AAE787EE1BC}" type="datetime1">
              <a:rPr lang="en-US" smtClean="0"/>
              <a:t>3/5/2025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6842288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7332CDC-F3C8-45F2-8AB5-38AD0E84E956}" type="datetime1">
              <a:rPr lang="en-US" smtClean="0"/>
              <a:t>3/5/2025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56830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620D60B-138A-4E56-A08B-0A5A20458CB0}" type="datetime1">
              <a:rPr lang="en-US" smtClean="0"/>
              <a:t>3/5/2025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138821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0ACC207-B04E-48C5-B77F-6419AD077688}" type="datetime1">
              <a:rPr lang="en-US" smtClean="0"/>
              <a:t>3/5/2025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300953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9DC3753-C28D-49D0-8346-EAA37C0AF8D5}" type="datetime1">
              <a:rPr lang="en-US" smtClean="0"/>
              <a:t>3/5/2025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526812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3B1017B9-528D-4EFD-9428-5645366B1955}" type="datetime1">
              <a:rPr lang="en-US" smtClean="0"/>
              <a:t>3/5/2025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5757181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4677C321-B61D-4B46-8FB2-41BEA70BEE69}" type="datetime1">
              <a:rPr lang="en-US" smtClean="0"/>
              <a:t>3/5/2025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931208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CB1B7993-3FD7-4D84-B93F-134368ABD67D}" type="datetime1">
              <a:rPr lang="en-US" smtClean="0"/>
              <a:t>3/5/2025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7541742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3E592287-1460-4F66-AACE-9920AE1630C6}" type="datetime1">
              <a:rPr lang="en-US" smtClean="0"/>
              <a:t>3/5/2025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697256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CB5B7D45-FD9A-43D5-8632-6F77B0E92C89}" type="datetime1">
              <a:rPr lang="en-US" smtClean="0"/>
              <a:t>3/5/2025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3/5/2025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2313846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2AFFE2C9-47D7-4E9D-B962-E150341ED3B7}" type="datetime1">
              <a:rPr lang="en-US" smtClean="0"/>
              <a:t>3/5/2025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936394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9825E862-3D10-4D14-B65E-944195887B38}" type="datetime1">
              <a:rPr lang="en-US" smtClean="0"/>
              <a:t>3/5/2025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558659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7CA45CE4-89B6-48F5-833A-2384FCCC5A36}" type="datetime1">
              <a:rPr lang="en-US" smtClean="0"/>
              <a:t>3/5/2025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3/5/2025</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583165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07F4ABE0-A802-4E49-B769-10113E06664B}" type="datetime1">
              <a:rPr lang="en-US" smtClean="0"/>
              <a:t>3/5/2025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3395874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8B52BEE9-821D-40B9-AB17-F9C960C807B8}" type="datetime1">
              <a:rPr lang="en-US" smtClean="0"/>
              <a:t>3/5/2025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9654320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47690867-A8FB-4284-8614-81D6F02AC93A}" type="datetime1">
              <a:rPr lang="en-US" smtClean="0"/>
              <a:t>3/5/2025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1825446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2EFFC2C1-E0C6-4C3F-9237-713DA7E2EAAE}" type="datetime1">
              <a:rPr lang="en-US" smtClean="0"/>
              <a:t>3/5/2025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089868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3B17B0FA-E8ED-43F3-8D4C-06A4BFE3E283}" type="datetime1">
              <a:rPr lang="en-US" smtClean="0"/>
              <a:t>3/5/2025</a:t>
            </a:fld>
            <a:endParaRPr lang="en-US"/>
          </a:p>
        </p:txBody>
      </p:sp>
      <p:sp>
        <p:nvSpPr>
          <p:cNvPr id="5" name="Footer Placeholder 4"/>
          <p:cNvSpPr>
            <a:spLocks noGrp="1"/>
          </p:cNvSpPr>
          <p:nvPr>
            <p:ph type="ftr" sz="quarter" idx="11"/>
          </p:nvPr>
        </p:nvSpPr>
        <p:spPr/>
        <p:txBody>
          <a:bodyPr/>
          <a:lstStyle/>
          <a:p>
            <a:r>
              <a:rPr lang="en-US"/>
              <a:t>INTERNAL USE ONLY</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861803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3B92D48-AD5A-4273-8D82-D6AE3F3951F2}" type="datetime1">
              <a:rPr lang="en-US" smtClean="0"/>
              <a:t>3/5/2025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B5133F5F-8AC7-4802-908B-7063B0E42FF4}" type="datetime1">
              <a:rPr lang="en-US" smtClean="0"/>
              <a:t>3/5/2025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INTERNAL USE ONLY</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B9B851D0-1B36-4631-94ED-711687B8E695}" type="datetime1">
              <a:rPr lang="en-US" smtClean="0"/>
              <a:t>3/5/2025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7588212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ESC Vendor Training for One Component</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&lt;NAME OF COMPONENT&gt;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Kids in class with laptop">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52" b="15652"/>
          <a:stretch/>
        </p:blipFill>
        <p:spPr>
          <a:xfrm>
            <a:off x="20" y="1268412"/>
            <a:ext cx="12191980" cy="5589588"/>
          </a:xfrm>
          <a:prstGeom prst="rect">
            <a:avLst/>
          </a:prstGeom>
          <a:noFill/>
        </p:spPr>
      </p:pic>
      <p:sp>
        <p:nvSpPr>
          <p:cNvPr id="2" name="Rectangle 1">
            <a:extLst>
              <a:ext uri="{FF2B5EF4-FFF2-40B4-BE49-F238E27FC236}">
                <a16:creationId xmlns:a16="http://schemas.microsoft.com/office/drawing/2014/main" id="{706BFEA3-6E1C-0575-2555-6A3A02598119}"/>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a:solidFill>
                  <a:srgbClr val="0D6CB9"/>
                </a:solidFill>
                <a:latin typeface="Aptos" panose="020B0004020202020204" pitchFamily="34" charset="0"/>
                <a:cs typeface="Calibri"/>
                <a:sym typeface="+mj-lt"/>
              </a:rPr>
              <a:t>CHANGES TO REPORTING LEAVERS AND GRADUATES</a:t>
            </a:r>
            <a:br>
              <a:rPr lang="en-US" sz="4000" dirty="0">
                <a:solidFill>
                  <a:srgbClr val="0D6CB9"/>
                </a:solidFill>
                <a:latin typeface="Aptos" panose="020B0004020202020204" pitchFamily="34" charset="0"/>
                <a:cs typeface="Calibri"/>
                <a:sym typeface="+mj-lt"/>
              </a:rPr>
            </a:br>
            <a:r>
              <a:rPr lang="en-US" sz="2400" b="1" dirty="0">
                <a:solidFill>
                  <a:srgbClr val="0D6CB9"/>
                </a:solidFill>
                <a:latin typeface="Aptos" panose="020B0004020202020204" pitchFamily="34" charset="0"/>
              </a:rPr>
              <a:t>April 1, 2025</a:t>
            </a:r>
            <a:endParaRPr kumimoji="0" lang="en-US" sz="2000" b="1" i="0" u="none" strike="noStrike" kern="1200" cap="none" spc="0" normalizeH="0" baseline="0" noProof="0" dirty="0">
              <a:ln>
                <a:noFill/>
              </a:ln>
              <a:solidFill>
                <a:srgbClr val="0D6CB9"/>
              </a:solidFill>
              <a:effectLst/>
              <a:uLnTx/>
              <a:uFillTx/>
              <a:latin typeface="Aptos" panose="020B0004020202020204" pitchFamily="34" charset="0"/>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A7D44-9283-C416-00DC-1C1A51BB0483}"/>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4558DE62-1A05-1DA4-A202-E5A34662BB60}"/>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dirty="0">
                <a:solidFill>
                  <a:srgbClr val="3C6EBE"/>
                </a:solidFill>
                <a:effectLst/>
                <a:latin typeface="+mn-lt"/>
                <a:ea typeface="+mj-ea"/>
                <a:cs typeface="+mj-cs"/>
              </a:rPr>
              <a:t>TITLE SLIDE: </a:t>
            </a:r>
            <a:r>
              <a:rPr lang="en-US" sz="4800" b="1" kern="1200" dirty="0">
                <a:latin typeface="+mn-lt"/>
                <a:ea typeface="+mj-ea"/>
                <a:cs typeface="+mj-cs"/>
              </a:rPr>
              <a:t>PEIMS Summer</a:t>
            </a:r>
          </a:p>
        </p:txBody>
      </p:sp>
      <p:sp>
        <p:nvSpPr>
          <p:cNvPr id="12" name="Rectangle 11">
            <a:extLst>
              <a:ext uri="{FF2B5EF4-FFF2-40B4-BE49-F238E27FC236}">
                <a16:creationId xmlns:a16="http://schemas.microsoft.com/office/drawing/2014/main" id="{0E3363F9-2C68-BEB4-B7E4-191AC4F48ACC}"/>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Lemon slices pattern on vibrant turquoise color background">
            <a:extLst>
              <a:ext uri="{FF2B5EF4-FFF2-40B4-BE49-F238E27FC236}">
                <a16:creationId xmlns:a16="http://schemas.microsoft.com/office/drawing/2014/main" id="{805DC79D-59AA-4D18-5359-9C41627D2E23}"/>
              </a:ext>
            </a:extLst>
          </p:cNvPr>
          <p:cNvPicPr>
            <a:picLocks noChangeAspect="1"/>
          </p:cNvPicPr>
          <p:nvPr/>
        </p:nvPicPr>
        <p:blipFill>
          <a:blip r:embed="rId3">
            <a:extLst>
              <a:ext uri="{28A0092B-C50C-407E-A947-70E740481C1C}">
                <a14:useLocalDpi xmlns:a14="http://schemas.microsoft.com/office/drawing/2010/main" val="0"/>
              </a:ext>
            </a:extLst>
          </a:blip>
          <a:srcRect t="27077" b="2707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0B0C01AB-6276-4C45-F4F0-F1BD84B27154}"/>
              </a:ext>
            </a:extLst>
          </p:cNvPr>
          <p:cNvSpPr txBox="1"/>
          <p:nvPr/>
        </p:nvSpPr>
        <p:spPr>
          <a:xfrm>
            <a:off x="1250940" y="3497766"/>
            <a:ext cx="9690100" cy="1107996"/>
          </a:xfrm>
          <a:prstGeom prst="rect">
            <a:avLst/>
          </a:prstGeom>
          <a:solidFill>
            <a:schemeClr val="bg1"/>
          </a:solidFill>
          <a:ln>
            <a:solidFill>
              <a:schemeClr val="bg1"/>
            </a:solidFill>
          </a:ln>
        </p:spPr>
        <p:txBody>
          <a:bodyPr wrap="square" rtlCol="0">
            <a:spAutoFit/>
          </a:bodyPr>
          <a:lstStyle/>
          <a:p>
            <a:pPr algn="ctr"/>
            <a:r>
              <a:rPr lang="en-US" sz="6600" b="1" dirty="0">
                <a:solidFill>
                  <a:srgbClr val="006985"/>
                </a:solidFill>
                <a:latin typeface="Aptos" panose="020B0004020202020204" pitchFamily="34" charset="0"/>
              </a:rPr>
              <a:t>PEIMS SUMMER</a:t>
            </a:r>
          </a:p>
        </p:txBody>
      </p:sp>
      <p:sp>
        <p:nvSpPr>
          <p:cNvPr id="2" name="Slide Number Placeholder 1">
            <a:extLst>
              <a:ext uri="{FF2B5EF4-FFF2-40B4-BE49-F238E27FC236}">
                <a16:creationId xmlns:a16="http://schemas.microsoft.com/office/drawing/2014/main" id="{30F0B1A8-162C-F106-DC5C-B2A4AC0B9046}"/>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10</a:t>
            </a:fld>
            <a:endParaRPr lang="en-US" dirty="0"/>
          </a:p>
        </p:txBody>
      </p:sp>
    </p:spTree>
    <p:extLst>
      <p:ext uri="{BB962C8B-B14F-4D97-AF65-F5344CB8AC3E}">
        <p14:creationId xmlns:p14="http://schemas.microsoft.com/office/powerpoint/2010/main" val="1861545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1724F-1424-5D2B-66EC-F52EE3591E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570163-BFFE-90D5-9A73-1D46D4E2EE66}"/>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PEIMS Summer Submission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15870E13-C558-436B-45DA-4DF6DC2F1693}"/>
              </a:ext>
            </a:extLst>
          </p:cNvPr>
          <p:cNvSpPr txBox="1">
            <a:spLocks/>
          </p:cNvSpPr>
          <p:nvPr/>
        </p:nvSpPr>
        <p:spPr>
          <a:xfrm>
            <a:off x="535171" y="125333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3200" dirty="0">
                <a:solidFill>
                  <a:srgbClr val="F16038"/>
                </a:solidFill>
                <a:latin typeface="Aptos" panose="020B0004020202020204" pitchFamily="34" charset="0"/>
              </a:rPr>
              <a:t>2025-2026</a:t>
            </a:r>
            <a:r>
              <a:rPr lang="en-US" sz="3200" dirty="0">
                <a:solidFill>
                  <a:srgbClr val="1482C5"/>
                </a:solidFill>
                <a:latin typeface="Aptos" panose="020B0004020202020204" pitchFamily="34" charset="0"/>
              </a:rPr>
              <a:t> School Year Leavers and Graduates</a:t>
            </a:r>
          </a:p>
          <a:p>
            <a:pPr lvl="1">
              <a:buClr>
                <a:srgbClr val="F16038"/>
              </a:buClr>
            </a:pPr>
            <a:r>
              <a:rPr lang="en-US" sz="2800" dirty="0">
                <a:solidFill>
                  <a:srgbClr val="1482C5"/>
                </a:solidFill>
                <a:latin typeface="Aptos" panose="020B0004020202020204" pitchFamily="34" charset="0"/>
              </a:rPr>
              <a:t>PEIMS Summer First Submission and Resubmission students in grades 7 through 12:</a:t>
            </a:r>
          </a:p>
          <a:p>
            <a:pPr lvl="2">
              <a:buClr>
                <a:srgbClr val="F16038"/>
              </a:buClr>
            </a:pPr>
            <a:r>
              <a:rPr lang="en-US" sz="2400" dirty="0">
                <a:solidFill>
                  <a:srgbClr val="1482C5"/>
                </a:solidFill>
                <a:latin typeface="Aptos" panose="020B0004020202020204" pitchFamily="34" charset="0"/>
              </a:rPr>
              <a:t>Who were enrolled at some time during the year but not on the final day of the school year (AsOfStatusLastDayEnrollment (C323) “I”).</a:t>
            </a:r>
          </a:p>
          <a:p>
            <a:pPr lvl="2">
              <a:buClr>
                <a:srgbClr val="F16038"/>
              </a:buClr>
            </a:pPr>
            <a:r>
              <a:rPr lang="en-US" sz="2400" dirty="0">
                <a:solidFill>
                  <a:srgbClr val="1482C5"/>
                </a:solidFill>
                <a:latin typeface="Aptos" panose="020B0004020202020204" pitchFamily="34" charset="0"/>
              </a:rPr>
              <a:t>Who were enrolled on the final day of the school year (AsOfStatusLastDayEnrollment (C323) “H”), and the LEA now has documentation that the student has since entered a new educational setting. (Atypical situation).</a:t>
            </a:r>
          </a:p>
          <a:p>
            <a:pPr lvl="2">
              <a:buClr>
                <a:srgbClr val="F16038"/>
              </a:buClr>
            </a:pPr>
            <a:r>
              <a:rPr lang="en-US" sz="2400" dirty="0">
                <a:solidFill>
                  <a:srgbClr val="1482C5"/>
                </a:solidFill>
                <a:latin typeface="Aptos" panose="020B0004020202020204" pitchFamily="34" charset="0"/>
              </a:rPr>
              <a:t>Who graduated between the first and last day of school.</a:t>
            </a:r>
          </a:p>
          <a:p>
            <a:pPr marL="0" indent="0">
              <a:buFont typeface="Wingdings" panose="05000000000000000000" pitchFamily="2" charset="2"/>
              <a:buNone/>
            </a:pPr>
            <a:endParaRPr lang="en-US" sz="3200" dirty="0">
              <a:solidFill>
                <a:srgbClr val="0D6CB9"/>
              </a:solidFill>
              <a:latin typeface="Aptos" panose="020B0004020202020204" pitchFamily="34" charset="0"/>
            </a:endParaRPr>
          </a:p>
          <a:p>
            <a:pPr marL="0" indent="0">
              <a:buFont typeface="Wingdings" panose="05000000000000000000" pitchFamily="2" charset="2"/>
              <a:buNone/>
            </a:pPr>
            <a:endParaRPr lang="en-US" sz="32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42E811B1-50A1-9C0B-8D1D-CD4212154D52}"/>
              </a:ext>
            </a:extLst>
          </p:cNvPr>
          <p:cNvSpPr>
            <a:spLocks noGrp="1"/>
          </p:cNvSpPr>
          <p:nvPr>
            <p:ph type="sldNum" sz="quarter" idx="4"/>
          </p:nvPr>
        </p:nvSpPr>
        <p:spPr/>
        <p:txBody>
          <a:bodyPr/>
          <a:lstStyle/>
          <a:p>
            <a:fld id="{69C126A4-BD19-47E2-8A0E-0DE1B9D8C925}" type="slidenum">
              <a:rPr lang="en-US" smtClean="0"/>
              <a:pPr/>
              <a:t>11</a:t>
            </a:fld>
            <a:endParaRPr lang="en-US"/>
          </a:p>
        </p:txBody>
      </p:sp>
    </p:spTree>
    <p:extLst>
      <p:ext uri="{BB962C8B-B14F-4D97-AF65-F5344CB8AC3E}">
        <p14:creationId xmlns:p14="http://schemas.microsoft.com/office/powerpoint/2010/main" val="204792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A3AE6-12FD-4679-28C8-38896429BF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B2E0EC-FA3E-70B5-47CD-92ABD3797E96}"/>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Important Summer Information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28817024-8934-EB1C-AF94-6FAB16DE75A6}"/>
              </a:ext>
            </a:extLst>
          </p:cNvPr>
          <p:cNvSpPr txBox="1">
            <a:spLocks/>
          </p:cNvSpPr>
          <p:nvPr/>
        </p:nvSpPr>
        <p:spPr>
          <a:xfrm>
            <a:off x="380999" y="1062903"/>
            <a:ext cx="11275829" cy="448372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3200" dirty="0">
                <a:solidFill>
                  <a:srgbClr val="0D6CB9"/>
                </a:solidFill>
                <a:latin typeface="Aptos" panose="020B0004020202020204" pitchFamily="34" charset="0"/>
              </a:rPr>
              <a:t>Between the PEIMS Summer First Submission and Resubmission, TEA will reconcile any school-year movers and provide a preliminary list of underreported students.</a:t>
            </a:r>
          </a:p>
          <a:p>
            <a:pPr>
              <a:buClr>
                <a:srgbClr val="F16038"/>
              </a:buClr>
            </a:pPr>
            <a:r>
              <a:rPr lang="en-US" sz="3200" dirty="0">
                <a:solidFill>
                  <a:srgbClr val="0D6CB9"/>
                </a:solidFill>
                <a:latin typeface="Aptos" panose="020B0004020202020204" pitchFamily="34" charset="0"/>
              </a:rPr>
              <a:t>Once the LEA meets the documentation standard that supports the exit withdraw type used, the LEA </a:t>
            </a:r>
            <a:r>
              <a:rPr lang="en-US" sz="3200" dirty="0">
                <a:solidFill>
                  <a:srgbClr val="F16038"/>
                </a:solidFill>
                <a:latin typeface="Aptos" panose="020B0004020202020204" pitchFamily="34" charset="0"/>
              </a:rPr>
              <a:t>can</a:t>
            </a:r>
            <a:r>
              <a:rPr lang="en-US" sz="3200" dirty="0">
                <a:solidFill>
                  <a:srgbClr val="0D6CB9"/>
                </a:solidFill>
                <a:latin typeface="Aptos" panose="020B0004020202020204" pitchFamily="34" charset="0"/>
              </a:rPr>
              <a:t> but is </a:t>
            </a:r>
            <a:r>
              <a:rPr lang="en-US" sz="3200" dirty="0">
                <a:solidFill>
                  <a:srgbClr val="F16038"/>
                </a:solidFill>
                <a:latin typeface="Aptos" panose="020B0004020202020204" pitchFamily="34" charset="0"/>
              </a:rPr>
              <a:t>not required</a:t>
            </a:r>
            <a:r>
              <a:rPr lang="en-US" sz="3200" dirty="0">
                <a:solidFill>
                  <a:srgbClr val="0D6CB9"/>
                </a:solidFill>
                <a:latin typeface="Aptos" panose="020B0004020202020204" pitchFamily="34" charset="0"/>
              </a:rPr>
              <a:t> to obtain additional leaver information for the student.</a:t>
            </a:r>
          </a:p>
        </p:txBody>
      </p:sp>
      <p:sp>
        <p:nvSpPr>
          <p:cNvPr id="4" name="Slide Number Placeholder 3">
            <a:extLst>
              <a:ext uri="{FF2B5EF4-FFF2-40B4-BE49-F238E27FC236}">
                <a16:creationId xmlns:a16="http://schemas.microsoft.com/office/drawing/2014/main" id="{F2C4E31B-D161-91D3-E922-222317A2996B}"/>
              </a:ext>
            </a:extLst>
          </p:cNvPr>
          <p:cNvSpPr>
            <a:spLocks noGrp="1"/>
          </p:cNvSpPr>
          <p:nvPr>
            <p:ph type="sldNum" sz="quarter" idx="4"/>
          </p:nvPr>
        </p:nvSpPr>
        <p:spPr/>
        <p:txBody>
          <a:bodyPr/>
          <a:lstStyle/>
          <a:p>
            <a:fld id="{69C126A4-BD19-47E2-8A0E-0DE1B9D8C925}" type="slidenum">
              <a:rPr lang="en-US" smtClean="0"/>
              <a:pPr/>
              <a:t>12</a:t>
            </a:fld>
            <a:endParaRPr lang="en-US"/>
          </a:p>
        </p:txBody>
      </p:sp>
    </p:spTree>
    <p:extLst>
      <p:ext uri="{BB962C8B-B14F-4D97-AF65-F5344CB8AC3E}">
        <p14:creationId xmlns:p14="http://schemas.microsoft.com/office/powerpoint/2010/main" val="1398490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07268-02D6-99A7-337E-6A88332C17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D43011-0158-FBE3-0F7E-DC2236481206}"/>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StudentSchoolAssociation Entity </a:t>
            </a:r>
            <a:r>
              <a:rPr lang="en-US" sz="4000" b="1" dirty="0">
                <a:solidFill>
                  <a:schemeClr val="bg1"/>
                </a:solidFill>
                <a:latin typeface="Aptos" panose="020B0004020202020204" pitchFamily="34" charset="0"/>
                <a:cs typeface="Calibri"/>
              </a:rPr>
              <a:t>Summer</a:t>
            </a:r>
            <a:endParaRPr lang="en-US" sz="4000"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B5BF1748-9B3D-F69F-62DD-D8EDED0F1BFD}"/>
              </a:ext>
            </a:extLst>
          </p:cNvPr>
          <p:cNvSpPr txBox="1">
            <a:spLocks/>
          </p:cNvSpPr>
          <p:nvPr/>
        </p:nvSpPr>
        <p:spPr>
          <a:xfrm>
            <a:off x="535171" y="1140210"/>
            <a:ext cx="4907686" cy="278688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dirty="0">
                <a:solidFill>
                  <a:srgbClr val="1482C5"/>
                </a:solidFill>
                <a:latin typeface="Aptos" panose="020B0004020202020204" pitchFamily="34" charset="0"/>
              </a:rPr>
              <a:t>The following is added to the PEIMS Summer Submission:</a:t>
            </a:r>
          </a:p>
          <a:p>
            <a:pPr lvl="1">
              <a:buClr>
                <a:srgbClr val="F16038"/>
              </a:buClr>
            </a:pPr>
            <a:r>
              <a:rPr lang="en-US" sz="2000" dirty="0">
                <a:solidFill>
                  <a:srgbClr val="1482C5"/>
                </a:solidFill>
                <a:latin typeface="Aptos" panose="020B0004020202020204" pitchFamily="34" charset="0"/>
              </a:rPr>
              <a:t>Data Elements:</a:t>
            </a:r>
          </a:p>
          <a:p>
            <a:pPr lvl="2">
              <a:buClr>
                <a:srgbClr val="F16038"/>
              </a:buClr>
            </a:pPr>
            <a:r>
              <a:rPr lang="en-US" sz="1800" dirty="0" err="1">
                <a:solidFill>
                  <a:srgbClr val="F16038"/>
                </a:solidFill>
                <a:latin typeface="Aptos" panose="020B0004020202020204" pitchFamily="34" charset="0"/>
              </a:rPr>
              <a:t>EntryType</a:t>
            </a:r>
            <a:r>
              <a:rPr lang="en-US" sz="1800" dirty="0">
                <a:solidFill>
                  <a:srgbClr val="1482C5"/>
                </a:solidFill>
                <a:latin typeface="Aptos" panose="020B0004020202020204" pitchFamily="34" charset="0"/>
              </a:rPr>
              <a:t> (NP006)</a:t>
            </a:r>
          </a:p>
          <a:p>
            <a:pPr lvl="2">
              <a:buClr>
                <a:srgbClr val="F16038"/>
              </a:buClr>
            </a:pPr>
            <a:r>
              <a:rPr lang="en-US" sz="1800" dirty="0">
                <a:solidFill>
                  <a:srgbClr val="F16038"/>
                </a:solidFill>
                <a:latin typeface="Aptos" panose="020B0004020202020204" pitchFamily="34" charset="0"/>
              </a:rPr>
              <a:t>ADAEligibility </a:t>
            </a:r>
            <a:r>
              <a:rPr lang="en-US" sz="1800" dirty="0">
                <a:solidFill>
                  <a:srgbClr val="1482C5"/>
                </a:solidFill>
                <a:latin typeface="Aptos" panose="020B0004020202020204" pitchFamily="34" charset="0"/>
              </a:rPr>
              <a:t>(E0787)</a:t>
            </a:r>
          </a:p>
          <a:p>
            <a:pPr lvl="2">
              <a:buClr>
                <a:srgbClr val="F16038"/>
              </a:buClr>
            </a:pPr>
            <a:r>
              <a:rPr lang="en-US" sz="1800" dirty="0" err="1">
                <a:solidFill>
                  <a:srgbClr val="F16038"/>
                </a:solidFill>
                <a:latin typeface="Aptos" panose="020B0004020202020204" pitchFamily="34" charset="0"/>
              </a:rPr>
              <a:t>ExitWithdrawDate</a:t>
            </a:r>
            <a:r>
              <a:rPr lang="en-US" sz="1800" dirty="0">
                <a:solidFill>
                  <a:srgbClr val="1482C5"/>
                </a:solidFill>
                <a:latin typeface="Aptos" panose="020B0004020202020204" pitchFamily="34" charset="0"/>
              </a:rPr>
              <a:t> (E3028)</a:t>
            </a:r>
          </a:p>
          <a:p>
            <a:pPr lvl="2">
              <a:buClr>
                <a:srgbClr val="F16038"/>
              </a:buClr>
            </a:pPr>
            <a:r>
              <a:rPr lang="en-US" sz="1800" dirty="0">
                <a:solidFill>
                  <a:srgbClr val="F16038"/>
                </a:solidFill>
                <a:latin typeface="Aptos" panose="020B0004020202020204" pitchFamily="34" charset="0"/>
              </a:rPr>
              <a:t>ExitWithdrawType</a:t>
            </a:r>
            <a:r>
              <a:rPr lang="en-US" sz="1800" dirty="0">
                <a:solidFill>
                  <a:srgbClr val="1482C5"/>
                </a:solidFill>
                <a:latin typeface="Aptos" panose="020B0004020202020204" pitchFamily="34" charset="0"/>
              </a:rPr>
              <a:t> (E1001)</a:t>
            </a: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pic>
        <p:nvPicPr>
          <p:cNvPr id="8" name="Picture 7" descr="Screenshot of the student school association entity.">
            <a:extLst>
              <a:ext uri="{FF2B5EF4-FFF2-40B4-BE49-F238E27FC236}">
                <a16:creationId xmlns:a16="http://schemas.microsoft.com/office/drawing/2014/main" id="{7D6C406C-DE63-C8A8-ADAB-6A2A50F0BE93}"/>
              </a:ext>
            </a:extLst>
          </p:cNvPr>
          <p:cNvPicPr>
            <a:picLocks noChangeAspect="1"/>
          </p:cNvPicPr>
          <p:nvPr/>
        </p:nvPicPr>
        <p:blipFill>
          <a:blip r:embed="rId2"/>
          <a:stretch>
            <a:fillRect/>
          </a:stretch>
        </p:blipFill>
        <p:spPr>
          <a:xfrm>
            <a:off x="4933612" y="2140767"/>
            <a:ext cx="6818466" cy="3572646"/>
          </a:xfrm>
          <a:prstGeom prst="rect">
            <a:avLst/>
          </a:prstGeom>
        </p:spPr>
      </p:pic>
      <p:sp>
        <p:nvSpPr>
          <p:cNvPr id="4" name="Slide Number Placeholder 3">
            <a:extLst>
              <a:ext uri="{FF2B5EF4-FFF2-40B4-BE49-F238E27FC236}">
                <a16:creationId xmlns:a16="http://schemas.microsoft.com/office/drawing/2014/main" id="{E182A566-0C0D-0DC5-3F4C-1CBA00354FF1}"/>
              </a:ext>
            </a:extLst>
          </p:cNvPr>
          <p:cNvSpPr>
            <a:spLocks noGrp="1"/>
          </p:cNvSpPr>
          <p:nvPr>
            <p:ph type="sldNum" sz="quarter" idx="4"/>
          </p:nvPr>
        </p:nvSpPr>
        <p:spPr/>
        <p:txBody>
          <a:bodyPr/>
          <a:lstStyle/>
          <a:p>
            <a:fld id="{69C126A4-BD19-47E2-8A0E-0DE1B9D8C925}" type="slidenum">
              <a:rPr lang="en-US" smtClean="0"/>
              <a:pPr/>
              <a:t>13</a:t>
            </a:fld>
            <a:endParaRPr lang="en-US"/>
          </a:p>
        </p:txBody>
      </p:sp>
    </p:spTree>
    <p:extLst>
      <p:ext uri="{BB962C8B-B14F-4D97-AF65-F5344CB8AC3E}">
        <p14:creationId xmlns:p14="http://schemas.microsoft.com/office/powerpoint/2010/main" val="1468223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AA47C-5113-62CB-097A-FD1CCB51F0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CC20E9-0DEE-4454-8465-21DA9E35057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StudentAcademicRecord Entity </a:t>
            </a:r>
            <a:r>
              <a:rPr lang="en-US" sz="4000" b="1" dirty="0">
                <a:solidFill>
                  <a:schemeClr val="bg1"/>
                </a:solidFill>
                <a:latin typeface="Aptos" panose="020B0004020202020204" pitchFamily="34" charset="0"/>
                <a:cs typeface="Calibri"/>
              </a:rPr>
              <a:t>Summer</a:t>
            </a:r>
            <a:endParaRPr lang="en-US" sz="40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10DFE2FA-4233-D2DD-09C1-67473F2FD190}"/>
              </a:ext>
            </a:extLst>
          </p:cNvPr>
          <p:cNvSpPr txBox="1">
            <a:spLocks/>
          </p:cNvSpPr>
          <p:nvPr/>
        </p:nvSpPr>
        <p:spPr>
          <a:xfrm>
            <a:off x="535170" y="1194570"/>
            <a:ext cx="542747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dirty="0">
                <a:solidFill>
                  <a:srgbClr val="1482C5"/>
                </a:solidFill>
                <a:latin typeface="Aptos" panose="020B0004020202020204" pitchFamily="34" charset="0"/>
              </a:rPr>
              <a:t>The following is added to the PEIMS Summer Submission:</a:t>
            </a:r>
          </a:p>
          <a:p>
            <a:pPr lvl="1">
              <a:buClr>
                <a:srgbClr val="F16038"/>
              </a:buClr>
            </a:pPr>
            <a:r>
              <a:rPr lang="en-US" sz="2000" dirty="0">
                <a:solidFill>
                  <a:srgbClr val="1482C5"/>
                </a:solidFill>
                <a:latin typeface="Aptos" panose="020B0004020202020204" pitchFamily="34" charset="0"/>
              </a:rPr>
              <a:t>Common Type:</a:t>
            </a:r>
          </a:p>
          <a:p>
            <a:pPr lvl="2">
              <a:buClr>
                <a:srgbClr val="F16038"/>
              </a:buClr>
            </a:pPr>
            <a:r>
              <a:rPr lang="en-US" sz="1800" dirty="0">
                <a:solidFill>
                  <a:srgbClr val="F16038"/>
                </a:solidFill>
                <a:latin typeface="Aptos" panose="020B0004020202020204" pitchFamily="34" charset="0"/>
              </a:rPr>
              <a:t>Diploma</a:t>
            </a:r>
            <a:endParaRPr lang="en-US" sz="1600" dirty="0">
              <a:solidFill>
                <a:srgbClr val="F16038"/>
              </a:solidFill>
              <a:latin typeface="Aptos" panose="020B0004020202020204" pitchFamily="34" charset="0"/>
            </a:endParaRPr>
          </a:p>
          <a:p>
            <a:pPr lvl="1">
              <a:buClr>
                <a:srgbClr val="F16038"/>
              </a:buClr>
            </a:pPr>
            <a:r>
              <a:rPr lang="en-US" sz="2000" dirty="0">
                <a:solidFill>
                  <a:srgbClr val="1482C5"/>
                </a:solidFill>
                <a:latin typeface="Aptos" panose="020B0004020202020204" pitchFamily="34" charset="0"/>
              </a:rPr>
              <a:t>Data Elements:</a:t>
            </a:r>
          </a:p>
          <a:p>
            <a:pPr lvl="2">
              <a:buClr>
                <a:srgbClr val="F16038"/>
              </a:buClr>
            </a:pPr>
            <a:r>
              <a:rPr lang="en-US" sz="1800" dirty="0">
                <a:solidFill>
                  <a:srgbClr val="F16038"/>
                </a:solidFill>
                <a:latin typeface="Aptos" panose="020B0004020202020204" pitchFamily="34" charset="0"/>
              </a:rPr>
              <a:t>DiplomaAwardDate</a:t>
            </a:r>
            <a:r>
              <a:rPr lang="en-US" sz="1800" dirty="0">
                <a:solidFill>
                  <a:srgbClr val="1482C5"/>
                </a:solidFill>
                <a:latin typeface="Aptos" panose="020B0004020202020204" pitchFamily="34" charset="0"/>
              </a:rPr>
              <a:t> (E0791)</a:t>
            </a:r>
          </a:p>
          <a:p>
            <a:pPr lvl="2">
              <a:buClr>
                <a:srgbClr val="F16038"/>
              </a:buClr>
            </a:pPr>
            <a:r>
              <a:rPr lang="en-US" sz="1800" dirty="0">
                <a:solidFill>
                  <a:srgbClr val="F16038"/>
                </a:solidFill>
                <a:latin typeface="Aptos" panose="020B0004020202020204" pitchFamily="34" charset="0"/>
              </a:rPr>
              <a:t>DiplomaType</a:t>
            </a:r>
            <a:r>
              <a:rPr lang="en-US" sz="1800" dirty="0">
                <a:solidFill>
                  <a:srgbClr val="1482C5"/>
                </a:solidFill>
                <a:latin typeface="Aptos" panose="020B0004020202020204" pitchFamily="34" charset="0"/>
              </a:rPr>
              <a:t> (E0806)</a:t>
            </a:r>
          </a:p>
          <a:p>
            <a:pPr lvl="2">
              <a:buClr>
                <a:srgbClr val="F16038"/>
              </a:buClr>
            </a:pPr>
            <a:r>
              <a:rPr lang="en-US" sz="1800" dirty="0" err="1">
                <a:solidFill>
                  <a:srgbClr val="F16038"/>
                </a:solidFill>
                <a:latin typeface="Aptos" panose="020B0004020202020204" pitchFamily="34" charset="0"/>
              </a:rPr>
              <a:t>AchievementCategory</a:t>
            </a:r>
            <a:r>
              <a:rPr lang="en-US" sz="1800" dirty="0">
                <a:solidFill>
                  <a:srgbClr val="1482C5"/>
                </a:solidFill>
                <a:latin typeface="Aptos" panose="020B0004020202020204" pitchFamily="34" charset="0"/>
              </a:rPr>
              <a:t> (NP008)</a:t>
            </a:r>
          </a:p>
          <a:p>
            <a:pPr lvl="2">
              <a:buClr>
                <a:srgbClr val="F16038"/>
              </a:buClr>
            </a:pPr>
            <a:r>
              <a:rPr lang="en-US" sz="1800" dirty="0">
                <a:solidFill>
                  <a:srgbClr val="F16038"/>
                </a:solidFill>
                <a:latin typeface="Aptos" panose="020B0004020202020204" pitchFamily="34" charset="0"/>
              </a:rPr>
              <a:t>IndividualGraduationCommitteeGraduateIndicator</a:t>
            </a:r>
            <a:r>
              <a:rPr lang="en-US" sz="1800" dirty="0">
                <a:solidFill>
                  <a:srgbClr val="1482C5"/>
                </a:solidFill>
                <a:latin typeface="Aptos" panose="020B0004020202020204" pitchFamily="34" charset="0"/>
              </a:rPr>
              <a:t> (E1562)</a:t>
            </a:r>
          </a:p>
          <a:p>
            <a:pPr lvl="2">
              <a:buClr>
                <a:srgbClr val="F16038"/>
              </a:buClr>
            </a:pPr>
            <a:r>
              <a:rPr lang="en-US" sz="1800" dirty="0">
                <a:solidFill>
                  <a:srgbClr val="F16038"/>
                </a:solidFill>
                <a:latin typeface="Aptos" panose="020B0004020202020204" pitchFamily="34" charset="0"/>
              </a:rPr>
              <a:t>FinancialAidApplication</a:t>
            </a:r>
            <a:r>
              <a:rPr lang="en-US" sz="1800" dirty="0">
                <a:solidFill>
                  <a:srgbClr val="1482C5"/>
                </a:solidFill>
                <a:latin typeface="Aptos" panose="020B0004020202020204" pitchFamily="34" charset="0"/>
              </a:rPr>
              <a:t> (E1724)</a:t>
            </a:r>
          </a:p>
          <a:p>
            <a:pPr lvl="2">
              <a:buClr>
                <a:srgbClr val="F16038"/>
              </a:buClr>
            </a:pPr>
            <a:r>
              <a:rPr lang="en-US" sz="1800" dirty="0">
                <a:solidFill>
                  <a:srgbClr val="F16038"/>
                </a:solidFill>
                <a:latin typeface="Aptos" panose="020B0004020202020204" pitchFamily="34" charset="0"/>
              </a:rPr>
              <a:t>TexasFirstEarlyHSCompletionProgram</a:t>
            </a:r>
            <a:r>
              <a:rPr lang="en-US" sz="1800" dirty="0">
                <a:solidFill>
                  <a:srgbClr val="1482C5"/>
                </a:solidFill>
                <a:latin typeface="Aptos" panose="020B0004020202020204" pitchFamily="34" charset="0"/>
              </a:rPr>
              <a:t> (E1736)</a:t>
            </a:r>
          </a:p>
          <a:p>
            <a:pPr lvl="2">
              <a:buClr>
                <a:srgbClr val="F16038"/>
              </a:buClr>
            </a:pPr>
            <a:r>
              <a:rPr lang="en-US" sz="1800" dirty="0">
                <a:solidFill>
                  <a:srgbClr val="F16038"/>
                </a:solidFill>
                <a:latin typeface="Aptos" panose="020B0004020202020204" pitchFamily="34" charset="0"/>
              </a:rPr>
              <a:t>DistingLevelAchievementGraduate</a:t>
            </a:r>
            <a:r>
              <a:rPr lang="en-US" sz="1800" dirty="0">
                <a:solidFill>
                  <a:srgbClr val="1482C5"/>
                </a:solidFill>
                <a:latin typeface="Aptos" panose="020B0004020202020204" pitchFamily="34" charset="0"/>
              </a:rPr>
              <a:t> (E3089)</a:t>
            </a:r>
            <a:endParaRPr lang="en-US" sz="18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pic>
        <p:nvPicPr>
          <p:cNvPr id="9" name="Picture 8" descr="Screenshot of the student academic record entity.">
            <a:extLst>
              <a:ext uri="{FF2B5EF4-FFF2-40B4-BE49-F238E27FC236}">
                <a16:creationId xmlns:a16="http://schemas.microsoft.com/office/drawing/2014/main" id="{A4EDA66A-5ED7-8C14-129A-B09EE9B8D887}"/>
              </a:ext>
            </a:extLst>
          </p:cNvPr>
          <p:cNvPicPr>
            <a:picLocks noChangeAspect="1"/>
          </p:cNvPicPr>
          <p:nvPr/>
        </p:nvPicPr>
        <p:blipFill>
          <a:blip r:embed="rId2"/>
          <a:stretch>
            <a:fillRect/>
          </a:stretch>
        </p:blipFill>
        <p:spPr>
          <a:xfrm>
            <a:off x="6620542" y="1194570"/>
            <a:ext cx="5036286" cy="4125641"/>
          </a:xfrm>
          <a:prstGeom prst="rect">
            <a:avLst/>
          </a:prstGeom>
        </p:spPr>
      </p:pic>
      <p:sp>
        <p:nvSpPr>
          <p:cNvPr id="4" name="Slide Number Placeholder 3">
            <a:extLst>
              <a:ext uri="{FF2B5EF4-FFF2-40B4-BE49-F238E27FC236}">
                <a16:creationId xmlns:a16="http://schemas.microsoft.com/office/drawing/2014/main" id="{FAAAC461-B60D-16B3-D7AD-C70FD9653CFD}"/>
              </a:ext>
            </a:extLst>
          </p:cNvPr>
          <p:cNvSpPr>
            <a:spLocks noGrp="1"/>
          </p:cNvSpPr>
          <p:nvPr>
            <p:ph type="sldNum" sz="quarter" idx="4"/>
          </p:nvPr>
        </p:nvSpPr>
        <p:spPr/>
        <p:txBody>
          <a:bodyPr/>
          <a:lstStyle/>
          <a:p>
            <a:fld id="{69C126A4-BD19-47E2-8A0E-0DE1B9D8C925}" type="slidenum">
              <a:rPr lang="en-US" smtClean="0"/>
              <a:pPr/>
              <a:t>14</a:t>
            </a:fld>
            <a:endParaRPr lang="en-US"/>
          </a:p>
        </p:txBody>
      </p:sp>
    </p:spTree>
    <p:extLst>
      <p:ext uri="{BB962C8B-B14F-4D97-AF65-F5344CB8AC3E}">
        <p14:creationId xmlns:p14="http://schemas.microsoft.com/office/powerpoint/2010/main" val="485649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9DD36-9359-5167-FBE3-D6A9D594D6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7058BD-596D-9DEC-7230-50830950C013}"/>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StudentCharacteristic – At Risk </a:t>
            </a:r>
            <a:r>
              <a:rPr lang="en-US" sz="4000" b="1" dirty="0">
                <a:solidFill>
                  <a:schemeClr val="bg1"/>
                </a:solidFill>
                <a:latin typeface="Aptos" panose="020B0004020202020204" pitchFamily="34" charset="0"/>
                <a:cs typeface="Calibri"/>
              </a:rPr>
              <a:t>Summer</a:t>
            </a:r>
            <a:r>
              <a:rPr lang="en-US" sz="4000" b="1" dirty="0">
                <a:solidFill>
                  <a:srgbClr val="1482C5"/>
                </a:solidFill>
                <a:latin typeface="Aptos" panose="020B0004020202020204" pitchFamily="34" charset="0"/>
                <a:cs typeface="Calibri"/>
              </a:rPr>
              <a:t>  </a:t>
            </a:r>
            <a:endParaRPr lang="en-US" sz="40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E8AC3E03-3463-1BC1-A87D-EC9E85B2C938}"/>
              </a:ext>
            </a:extLst>
          </p:cNvPr>
          <p:cNvSpPr txBox="1">
            <a:spLocks/>
          </p:cNvSpPr>
          <p:nvPr/>
        </p:nvSpPr>
        <p:spPr>
          <a:xfrm>
            <a:off x="535171" y="125333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dirty="0">
                <a:solidFill>
                  <a:srgbClr val="1482C5"/>
                </a:solidFill>
                <a:latin typeface="Aptos" panose="020B0004020202020204" pitchFamily="34" charset="0"/>
              </a:rPr>
              <a:t>The </a:t>
            </a:r>
            <a:r>
              <a:rPr lang="en-US" sz="2400" dirty="0">
                <a:solidFill>
                  <a:srgbClr val="F16038"/>
                </a:solidFill>
                <a:latin typeface="Aptos" panose="020B0004020202020204" pitchFamily="34" charset="0"/>
              </a:rPr>
              <a:t>StudentCharacteristic</a:t>
            </a:r>
            <a:r>
              <a:rPr lang="en-US" sz="2400" dirty="0">
                <a:solidFill>
                  <a:srgbClr val="1482C5"/>
                </a:solidFill>
                <a:latin typeface="Aptos" panose="020B0004020202020204" pitchFamily="34" charset="0"/>
              </a:rPr>
              <a:t> (C344) “</a:t>
            </a:r>
            <a:r>
              <a:rPr lang="en-US" sz="2400" dirty="0">
                <a:solidFill>
                  <a:srgbClr val="F16038"/>
                </a:solidFill>
                <a:latin typeface="Aptos" panose="020B0004020202020204" pitchFamily="34" charset="0"/>
              </a:rPr>
              <a:t>01</a:t>
            </a:r>
            <a:r>
              <a:rPr lang="en-US" sz="2400" dirty="0">
                <a:solidFill>
                  <a:srgbClr val="1482C5"/>
                </a:solidFill>
                <a:latin typeface="Aptos" panose="020B0004020202020204" pitchFamily="34" charset="0"/>
              </a:rPr>
              <a:t>” </a:t>
            </a:r>
            <a:r>
              <a:rPr lang="en-US" sz="2400" dirty="0">
                <a:solidFill>
                  <a:srgbClr val="F16038"/>
                </a:solidFill>
                <a:latin typeface="Aptos" panose="020B0004020202020204" pitchFamily="34" charset="0"/>
              </a:rPr>
              <a:t>At Risk </a:t>
            </a:r>
            <a:r>
              <a:rPr lang="en-US" sz="2400" dirty="0">
                <a:solidFill>
                  <a:srgbClr val="1482C5"/>
                </a:solidFill>
                <a:latin typeface="Aptos" panose="020B0004020202020204" pitchFamily="34" charset="0"/>
              </a:rPr>
              <a:t>will be added to the PEIMS Summer Submission:</a:t>
            </a:r>
            <a:endParaRPr lang="en-US" sz="3200" dirty="0">
              <a:solidFill>
                <a:srgbClr val="0D6CB9"/>
              </a:solidFill>
              <a:latin typeface="Aptos" panose="020B0004020202020204" pitchFamily="34" charset="0"/>
            </a:endParaRPr>
          </a:p>
          <a:p>
            <a:pPr marL="0" indent="0">
              <a:buFont typeface="Wingdings" panose="05000000000000000000" pitchFamily="2" charset="2"/>
              <a:buNone/>
            </a:pPr>
            <a:endParaRPr lang="en-US" sz="3200" dirty="0">
              <a:solidFill>
                <a:srgbClr val="0D6CB9"/>
              </a:solidFill>
              <a:latin typeface="Aptos" panose="020B0004020202020204" pitchFamily="34" charset="0"/>
            </a:endParaRPr>
          </a:p>
        </p:txBody>
      </p:sp>
      <p:pic>
        <p:nvPicPr>
          <p:cNvPr id="8" name="Picture 7" descr="Screenshot of the at risk indicator definition.">
            <a:extLst>
              <a:ext uri="{FF2B5EF4-FFF2-40B4-BE49-F238E27FC236}">
                <a16:creationId xmlns:a16="http://schemas.microsoft.com/office/drawing/2014/main" id="{70DB0406-0E2A-B889-7D4C-C0B50A463654}"/>
              </a:ext>
            </a:extLst>
          </p:cNvPr>
          <p:cNvPicPr>
            <a:picLocks noChangeAspect="1"/>
          </p:cNvPicPr>
          <p:nvPr/>
        </p:nvPicPr>
        <p:blipFill>
          <a:blip r:embed="rId2"/>
          <a:stretch>
            <a:fillRect/>
          </a:stretch>
        </p:blipFill>
        <p:spPr>
          <a:xfrm>
            <a:off x="2533780" y="2090078"/>
            <a:ext cx="7124438" cy="3638416"/>
          </a:xfrm>
          <a:prstGeom prst="rect">
            <a:avLst/>
          </a:prstGeom>
        </p:spPr>
      </p:pic>
      <p:sp>
        <p:nvSpPr>
          <p:cNvPr id="4" name="Slide Number Placeholder 3">
            <a:extLst>
              <a:ext uri="{FF2B5EF4-FFF2-40B4-BE49-F238E27FC236}">
                <a16:creationId xmlns:a16="http://schemas.microsoft.com/office/drawing/2014/main" id="{EC7280B4-14C9-5C83-3E15-183C7DDA875D}"/>
              </a:ext>
            </a:extLst>
          </p:cNvPr>
          <p:cNvSpPr>
            <a:spLocks noGrp="1"/>
          </p:cNvSpPr>
          <p:nvPr>
            <p:ph type="sldNum" sz="quarter" idx="4"/>
          </p:nvPr>
        </p:nvSpPr>
        <p:spPr/>
        <p:txBody>
          <a:bodyPr/>
          <a:lstStyle/>
          <a:p>
            <a:fld id="{69C126A4-BD19-47E2-8A0E-0DE1B9D8C925}" type="slidenum">
              <a:rPr lang="en-US" smtClean="0"/>
              <a:pPr/>
              <a:t>15</a:t>
            </a:fld>
            <a:endParaRPr lang="en-US"/>
          </a:p>
        </p:txBody>
      </p:sp>
    </p:spTree>
    <p:extLst>
      <p:ext uri="{BB962C8B-B14F-4D97-AF65-F5344CB8AC3E}">
        <p14:creationId xmlns:p14="http://schemas.microsoft.com/office/powerpoint/2010/main" val="2604187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6353-D324-96FF-4D19-1D3C92C50F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143550-B32A-8437-31E2-F1989CB291A8}"/>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StudentCharacteristic – Immigrant </a:t>
            </a:r>
            <a:r>
              <a:rPr lang="en-US" sz="4000" b="1" dirty="0">
                <a:solidFill>
                  <a:schemeClr val="bg1"/>
                </a:solidFill>
                <a:latin typeface="Aptos" panose="020B0004020202020204" pitchFamily="34" charset="0"/>
                <a:cs typeface="Calibri"/>
              </a:rPr>
              <a:t>Summer</a:t>
            </a:r>
            <a:r>
              <a:rPr lang="en-US" sz="4000" b="1" dirty="0">
                <a:solidFill>
                  <a:srgbClr val="1482C5"/>
                </a:solidFill>
                <a:latin typeface="Aptos" panose="020B0004020202020204" pitchFamily="34" charset="0"/>
                <a:cs typeface="Calibri"/>
              </a:rPr>
              <a:t> </a:t>
            </a:r>
            <a:endParaRPr lang="en-US" sz="4000"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E36A7FC4-C291-3B3B-8044-2826F6C8340C}"/>
              </a:ext>
            </a:extLst>
          </p:cNvPr>
          <p:cNvSpPr txBox="1">
            <a:spLocks/>
          </p:cNvSpPr>
          <p:nvPr/>
        </p:nvSpPr>
        <p:spPr>
          <a:xfrm>
            <a:off x="535171" y="111998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dirty="0">
                <a:solidFill>
                  <a:srgbClr val="1482C5"/>
                </a:solidFill>
                <a:latin typeface="Aptos" panose="020B0004020202020204" pitchFamily="34" charset="0"/>
              </a:rPr>
              <a:t>The </a:t>
            </a:r>
            <a:r>
              <a:rPr lang="en-US" sz="2400" dirty="0">
                <a:solidFill>
                  <a:srgbClr val="F16038"/>
                </a:solidFill>
                <a:latin typeface="Aptos" panose="020B0004020202020204" pitchFamily="34" charset="0"/>
              </a:rPr>
              <a:t>StudentCharacteristic</a:t>
            </a:r>
            <a:r>
              <a:rPr lang="en-US" sz="2400" dirty="0">
                <a:solidFill>
                  <a:srgbClr val="1482C5"/>
                </a:solidFill>
                <a:latin typeface="Aptos" panose="020B0004020202020204" pitchFamily="34" charset="0"/>
              </a:rPr>
              <a:t> (C344) “</a:t>
            </a:r>
            <a:r>
              <a:rPr lang="en-US" sz="2400" dirty="0">
                <a:solidFill>
                  <a:srgbClr val="F16038"/>
                </a:solidFill>
                <a:latin typeface="Aptos" panose="020B0004020202020204" pitchFamily="34" charset="0"/>
              </a:rPr>
              <a:t>02</a:t>
            </a:r>
            <a:r>
              <a:rPr lang="en-US" sz="2400" dirty="0">
                <a:solidFill>
                  <a:srgbClr val="1482C5"/>
                </a:solidFill>
                <a:latin typeface="Aptos" panose="020B0004020202020204" pitchFamily="34" charset="0"/>
              </a:rPr>
              <a:t>” </a:t>
            </a:r>
            <a:r>
              <a:rPr lang="en-US" sz="2400" dirty="0">
                <a:solidFill>
                  <a:srgbClr val="F16038"/>
                </a:solidFill>
                <a:latin typeface="Aptos" panose="020B0004020202020204" pitchFamily="34" charset="0"/>
              </a:rPr>
              <a:t>Immigrant</a:t>
            </a:r>
            <a:r>
              <a:rPr lang="en-US" sz="2400" dirty="0">
                <a:solidFill>
                  <a:srgbClr val="1482C5"/>
                </a:solidFill>
                <a:latin typeface="Aptos" panose="020B0004020202020204" pitchFamily="34" charset="0"/>
              </a:rPr>
              <a:t> will be added to the PEIMS Summer Submission:</a:t>
            </a:r>
            <a:endParaRPr lang="en-US" sz="3200" dirty="0">
              <a:solidFill>
                <a:srgbClr val="0D6CB9"/>
              </a:solidFill>
              <a:latin typeface="Aptos" panose="020B0004020202020204" pitchFamily="34" charset="0"/>
            </a:endParaRPr>
          </a:p>
          <a:p>
            <a:pPr marL="0" indent="0">
              <a:buFont typeface="Wingdings" panose="05000000000000000000" pitchFamily="2" charset="2"/>
              <a:buNone/>
            </a:pPr>
            <a:endParaRPr lang="en-US" sz="3200" dirty="0">
              <a:solidFill>
                <a:srgbClr val="0D6CB9"/>
              </a:solidFill>
              <a:latin typeface="Aptos" panose="020B0004020202020204" pitchFamily="34" charset="0"/>
            </a:endParaRPr>
          </a:p>
        </p:txBody>
      </p:sp>
      <p:pic>
        <p:nvPicPr>
          <p:cNvPr id="8" name="Picture 7" descr="Screenshot of the Immigrant indicator definition.">
            <a:extLst>
              <a:ext uri="{FF2B5EF4-FFF2-40B4-BE49-F238E27FC236}">
                <a16:creationId xmlns:a16="http://schemas.microsoft.com/office/drawing/2014/main" id="{35BCEB9F-EEF0-A9B0-46F1-467D8EA0BA77}"/>
              </a:ext>
            </a:extLst>
          </p:cNvPr>
          <p:cNvPicPr>
            <a:picLocks noChangeAspect="1"/>
          </p:cNvPicPr>
          <p:nvPr/>
        </p:nvPicPr>
        <p:blipFill>
          <a:blip r:embed="rId2"/>
          <a:stretch>
            <a:fillRect/>
          </a:stretch>
        </p:blipFill>
        <p:spPr>
          <a:xfrm>
            <a:off x="2579816" y="2105083"/>
            <a:ext cx="7032366" cy="3162184"/>
          </a:xfrm>
          <a:prstGeom prst="rect">
            <a:avLst/>
          </a:prstGeom>
        </p:spPr>
      </p:pic>
      <p:sp>
        <p:nvSpPr>
          <p:cNvPr id="4" name="Slide Number Placeholder 3">
            <a:extLst>
              <a:ext uri="{FF2B5EF4-FFF2-40B4-BE49-F238E27FC236}">
                <a16:creationId xmlns:a16="http://schemas.microsoft.com/office/drawing/2014/main" id="{B099C680-D130-6793-1D9A-6B0F89F8E0AB}"/>
              </a:ext>
            </a:extLst>
          </p:cNvPr>
          <p:cNvSpPr>
            <a:spLocks noGrp="1"/>
          </p:cNvSpPr>
          <p:nvPr>
            <p:ph type="sldNum" sz="quarter" idx="4"/>
          </p:nvPr>
        </p:nvSpPr>
        <p:spPr/>
        <p:txBody>
          <a:bodyPr/>
          <a:lstStyle/>
          <a:p>
            <a:fld id="{69C126A4-BD19-47E2-8A0E-0DE1B9D8C925}" type="slidenum">
              <a:rPr lang="en-US" smtClean="0"/>
              <a:pPr/>
              <a:t>16</a:t>
            </a:fld>
            <a:endParaRPr lang="en-US"/>
          </a:p>
        </p:txBody>
      </p:sp>
    </p:spTree>
    <p:extLst>
      <p:ext uri="{BB962C8B-B14F-4D97-AF65-F5344CB8AC3E}">
        <p14:creationId xmlns:p14="http://schemas.microsoft.com/office/powerpoint/2010/main" val="2956110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39A4B-7531-1803-7EFB-465B423C2D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0322D83-1A4A-B1EB-057C-12727271967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StudentCharacteristic – IEP Continuer </a:t>
            </a:r>
            <a:r>
              <a:rPr lang="en-US" sz="4000" b="1" dirty="0">
                <a:solidFill>
                  <a:schemeClr val="bg1"/>
                </a:solidFill>
                <a:latin typeface="Aptos" panose="020B0004020202020204" pitchFamily="34" charset="0"/>
                <a:cs typeface="Calibri"/>
              </a:rPr>
              <a:t>Sum</a:t>
            </a:r>
            <a:r>
              <a:rPr lang="en-US" sz="4000" b="1" dirty="0">
                <a:solidFill>
                  <a:srgbClr val="1482C5"/>
                </a:solidFill>
                <a:latin typeface="Aptos" panose="020B0004020202020204" pitchFamily="34" charset="0"/>
                <a:cs typeface="Calibri"/>
              </a:rPr>
              <a:t> </a:t>
            </a:r>
            <a:endParaRPr lang="en-US" sz="4000"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73529F0A-9A47-7526-9D56-FA8BACD6D761}"/>
              </a:ext>
            </a:extLst>
          </p:cNvPr>
          <p:cNvSpPr txBox="1">
            <a:spLocks/>
          </p:cNvSpPr>
          <p:nvPr/>
        </p:nvSpPr>
        <p:spPr>
          <a:xfrm>
            <a:off x="535171" y="125333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dirty="0">
                <a:solidFill>
                  <a:srgbClr val="1482C5"/>
                </a:solidFill>
                <a:latin typeface="Aptos" panose="020B0004020202020204" pitchFamily="34" charset="0"/>
              </a:rPr>
              <a:t>The </a:t>
            </a:r>
            <a:r>
              <a:rPr lang="en-US" sz="2400" dirty="0">
                <a:solidFill>
                  <a:srgbClr val="F16038"/>
                </a:solidFill>
                <a:latin typeface="Aptos" panose="020B0004020202020204" pitchFamily="34" charset="0"/>
              </a:rPr>
              <a:t>StudentCharacteristic</a:t>
            </a:r>
            <a:r>
              <a:rPr lang="en-US" sz="2400" dirty="0">
                <a:solidFill>
                  <a:srgbClr val="1482C5"/>
                </a:solidFill>
                <a:latin typeface="Aptos" panose="020B0004020202020204" pitchFamily="34" charset="0"/>
              </a:rPr>
              <a:t> (C344) “</a:t>
            </a:r>
            <a:r>
              <a:rPr lang="en-US" sz="2400" dirty="0">
                <a:solidFill>
                  <a:srgbClr val="F16038"/>
                </a:solidFill>
                <a:latin typeface="Aptos" panose="020B0004020202020204" pitchFamily="34" charset="0"/>
              </a:rPr>
              <a:t>09</a:t>
            </a:r>
            <a:r>
              <a:rPr lang="en-US" sz="2400" dirty="0">
                <a:solidFill>
                  <a:srgbClr val="1482C5"/>
                </a:solidFill>
                <a:latin typeface="Aptos" panose="020B0004020202020204" pitchFamily="34" charset="0"/>
              </a:rPr>
              <a:t>” </a:t>
            </a:r>
            <a:r>
              <a:rPr lang="en-US" sz="2400" dirty="0">
                <a:solidFill>
                  <a:srgbClr val="F16038"/>
                </a:solidFill>
                <a:latin typeface="Aptos" panose="020B0004020202020204" pitchFamily="34" charset="0"/>
              </a:rPr>
              <a:t>IEP Continuer</a:t>
            </a:r>
            <a:r>
              <a:rPr lang="en-US" sz="2400" dirty="0">
                <a:solidFill>
                  <a:srgbClr val="1482C5"/>
                </a:solidFill>
                <a:latin typeface="Aptos" panose="020B0004020202020204" pitchFamily="34" charset="0"/>
              </a:rPr>
              <a:t> will be added to the PEIMS Summer Submission:</a:t>
            </a:r>
            <a:endParaRPr lang="en-US" sz="3200" dirty="0">
              <a:solidFill>
                <a:srgbClr val="0D6CB9"/>
              </a:solidFill>
              <a:latin typeface="Aptos" panose="020B0004020202020204" pitchFamily="34" charset="0"/>
            </a:endParaRPr>
          </a:p>
          <a:p>
            <a:pPr marL="0" indent="0">
              <a:buFont typeface="Wingdings" panose="05000000000000000000" pitchFamily="2" charset="2"/>
              <a:buNone/>
            </a:pPr>
            <a:endParaRPr lang="en-US" sz="3200" dirty="0">
              <a:solidFill>
                <a:srgbClr val="0D6CB9"/>
              </a:solidFill>
              <a:latin typeface="Aptos" panose="020B0004020202020204" pitchFamily="34" charset="0"/>
            </a:endParaRPr>
          </a:p>
        </p:txBody>
      </p:sp>
      <p:pic>
        <p:nvPicPr>
          <p:cNvPr id="9" name="Picture 8" descr="Screenshot of the IEP Continuer definition.">
            <a:extLst>
              <a:ext uri="{FF2B5EF4-FFF2-40B4-BE49-F238E27FC236}">
                <a16:creationId xmlns:a16="http://schemas.microsoft.com/office/drawing/2014/main" id="{A372BF6E-5B39-8AD0-2089-4A5FCDAEC4FC}"/>
              </a:ext>
            </a:extLst>
          </p:cNvPr>
          <p:cNvPicPr>
            <a:picLocks noChangeAspect="1"/>
          </p:cNvPicPr>
          <p:nvPr/>
        </p:nvPicPr>
        <p:blipFill>
          <a:blip r:embed="rId2"/>
          <a:stretch>
            <a:fillRect/>
          </a:stretch>
        </p:blipFill>
        <p:spPr>
          <a:xfrm>
            <a:off x="2639440" y="2233656"/>
            <a:ext cx="7067290" cy="2390687"/>
          </a:xfrm>
          <a:prstGeom prst="rect">
            <a:avLst/>
          </a:prstGeom>
        </p:spPr>
      </p:pic>
      <p:sp>
        <p:nvSpPr>
          <p:cNvPr id="4" name="Slide Number Placeholder 3">
            <a:extLst>
              <a:ext uri="{FF2B5EF4-FFF2-40B4-BE49-F238E27FC236}">
                <a16:creationId xmlns:a16="http://schemas.microsoft.com/office/drawing/2014/main" id="{6E800087-FEDF-6108-264A-1C5B6C711001}"/>
              </a:ext>
            </a:extLst>
          </p:cNvPr>
          <p:cNvSpPr>
            <a:spLocks noGrp="1"/>
          </p:cNvSpPr>
          <p:nvPr>
            <p:ph type="sldNum" sz="quarter" idx="4"/>
          </p:nvPr>
        </p:nvSpPr>
        <p:spPr/>
        <p:txBody>
          <a:bodyPr/>
          <a:lstStyle/>
          <a:p>
            <a:fld id="{69C126A4-BD19-47E2-8A0E-0DE1B9D8C925}" type="slidenum">
              <a:rPr lang="en-US" smtClean="0"/>
              <a:pPr/>
              <a:t>17</a:t>
            </a:fld>
            <a:endParaRPr lang="en-US"/>
          </a:p>
        </p:txBody>
      </p:sp>
    </p:spTree>
    <p:extLst>
      <p:ext uri="{BB962C8B-B14F-4D97-AF65-F5344CB8AC3E}">
        <p14:creationId xmlns:p14="http://schemas.microsoft.com/office/powerpoint/2010/main" val="183673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014CC-7657-3938-7C5F-17AA5C13E6D2}"/>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8B1BDBD2-C310-CC2E-25A0-CA788E48EA78}"/>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baseline="0" dirty="0">
                <a:solidFill>
                  <a:srgbClr val="3C6EBE"/>
                </a:solidFill>
                <a:effectLst/>
                <a:latin typeface="+mn-lt"/>
                <a:ea typeface="+mj-ea"/>
                <a:cs typeface="+mj-cs"/>
              </a:rPr>
              <a:t>TITLE SLIDE: </a:t>
            </a:r>
            <a:r>
              <a:rPr lang="en-US" sz="4800" b="1" kern="1200" dirty="0">
                <a:latin typeface="+mn-lt"/>
                <a:ea typeface="+mj-ea"/>
                <a:cs typeface="+mj-cs"/>
              </a:rPr>
              <a:t>PEIMS Extended Year</a:t>
            </a:r>
          </a:p>
        </p:txBody>
      </p:sp>
      <p:sp>
        <p:nvSpPr>
          <p:cNvPr id="12" name="Rectangle 11">
            <a:extLst>
              <a:ext uri="{FF2B5EF4-FFF2-40B4-BE49-F238E27FC236}">
                <a16:creationId xmlns:a16="http://schemas.microsoft.com/office/drawing/2014/main" id="{DC3A450D-0918-521C-9A48-E7D301FAF85C}"/>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Lemon slices pattern on vibrant turquoise color background">
            <a:extLst>
              <a:ext uri="{FF2B5EF4-FFF2-40B4-BE49-F238E27FC236}">
                <a16:creationId xmlns:a16="http://schemas.microsoft.com/office/drawing/2014/main" id="{26A37677-6E84-608A-A6AB-84CC1DDC060C}"/>
              </a:ext>
            </a:extLst>
          </p:cNvPr>
          <p:cNvPicPr>
            <a:picLocks noChangeAspect="1"/>
          </p:cNvPicPr>
          <p:nvPr/>
        </p:nvPicPr>
        <p:blipFill>
          <a:blip r:embed="rId3">
            <a:extLst>
              <a:ext uri="{28A0092B-C50C-407E-A947-70E740481C1C}">
                <a14:useLocalDpi xmlns:a14="http://schemas.microsoft.com/office/drawing/2010/main" val="0"/>
              </a:ext>
            </a:extLst>
          </a:blip>
          <a:srcRect t="27077" b="2707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0FBDABE0-7A28-0DBB-C999-C1DA7343EB03}"/>
              </a:ext>
            </a:extLst>
          </p:cNvPr>
          <p:cNvSpPr txBox="1"/>
          <p:nvPr/>
        </p:nvSpPr>
        <p:spPr>
          <a:xfrm>
            <a:off x="1250940" y="3497766"/>
            <a:ext cx="9690100" cy="1107996"/>
          </a:xfrm>
          <a:prstGeom prst="rect">
            <a:avLst/>
          </a:prstGeom>
          <a:solidFill>
            <a:schemeClr val="bg1"/>
          </a:solidFill>
          <a:ln>
            <a:solidFill>
              <a:schemeClr val="bg1"/>
            </a:solidFill>
          </a:ln>
        </p:spPr>
        <p:txBody>
          <a:bodyPr wrap="square" rtlCol="0">
            <a:spAutoFit/>
          </a:bodyPr>
          <a:lstStyle/>
          <a:p>
            <a:pPr algn="ctr"/>
            <a:r>
              <a:rPr lang="en-US" sz="6600" b="1" dirty="0">
                <a:solidFill>
                  <a:srgbClr val="006985"/>
                </a:solidFill>
                <a:latin typeface="Aptos" panose="020B0004020202020204" pitchFamily="34" charset="0"/>
              </a:rPr>
              <a:t>PEIMS EXTENDED YEAR</a:t>
            </a:r>
          </a:p>
        </p:txBody>
      </p:sp>
      <p:sp>
        <p:nvSpPr>
          <p:cNvPr id="2" name="Slide Number Placeholder 1">
            <a:extLst>
              <a:ext uri="{FF2B5EF4-FFF2-40B4-BE49-F238E27FC236}">
                <a16:creationId xmlns:a16="http://schemas.microsoft.com/office/drawing/2014/main" id="{1D3E2F58-E4B5-2296-A859-5DC935ADB4AC}"/>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18</a:t>
            </a:fld>
            <a:endParaRPr lang="en-US" dirty="0"/>
          </a:p>
        </p:txBody>
      </p:sp>
    </p:spTree>
    <p:extLst>
      <p:ext uri="{BB962C8B-B14F-4D97-AF65-F5344CB8AC3E}">
        <p14:creationId xmlns:p14="http://schemas.microsoft.com/office/powerpoint/2010/main" val="441381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776D8-F26C-9839-DCF3-59A1B78DA0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B7955F5-661F-D62E-914F-CE9354E8CA84}"/>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PEIMS Extended Year Submission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20BC2C6F-779C-A14F-C5DE-7C7908150225}"/>
              </a:ext>
            </a:extLst>
          </p:cNvPr>
          <p:cNvSpPr txBox="1">
            <a:spLocks/>
          </p:cNvSpPr>
          <p:nvPr/>
        </p:nvSpPr>
        <p:spPr>
          <a:xfrm>
            <a:off x="535171" y="89329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3200" dirty="0">
                <a:solidFill>
                  <a:srgbClr val="F16038"/>
                </a:solidFill>
                <a:latin typeface="Aptos" panose="020B0004020202020204" pitchFamily="34" charset="0"/>
              </a:rPr>
              <a:t>2025-2026</a:t>
            </a:r>
            <a:r>
              <a:rPr lang="en-US" sz="3200" dirty="0">
                <a:solidFill>
                  <a:srgbClr val="1482C5"/>
                </a:solidFill>
                <a:latin typeface="Aptos" panose="020B0004020202020204" pitchFamily="34" charset="0"/>
              </a:rPr>
              <a:t> School Year Leavers and Graduates</a:t>
            </a:r>
          </a:p>
          <a:p>
            <a:pPr lvl="1">
              <a:buClr>
                <a:srgbClr val="F16038"/>
              </a:buClr>
            </a:pPr>
            <a:r>
              <a:rPr lang="en-US" sz="2800" dirty="0">
                <a:solidFill>
                  <a:srgbClr val="1482C5"/>
                </a:solidFill>
                <a:latin typeface="Aptos" panose="020B0004020202020204" pitchFamily="34" charset="0"/>
              </a:rPr>
              <a:t>PEIMS Extended Year First Submission and Resubmission students in grades 7 through 12:</a:t>
            </a:r>
          </a:p>
          <a:p>
            <a:pPr lvl="2">
              <a:buClr>
                <a:srgbClr val="F16038"/>
              </a:buClr>
            </a:pPr>
            <a:r>
              <a:rPr lang="en-US" sz="2400" dirty="0">
                <a:solidFill>
                  <a:srgbClr val="1482C5"/>
                </a:solidFill>
                <a:latin typeface="Aptos" panose="020B0004020202020204" pitchFamily="34" charset="0"/>
              </a:rPr>
              <a:t>Who were enrolled on the final day of the school year (AsOfStatusLastDayEnrollment (C323) “H”) and did not return during the school-start window.</a:t>
            </a:r>
          </a:p>
          <a:p>
            <a:pPr lvl="2">
              <a:buClr>
                <a:srgbClr val="F16038"/>
              </a:buClr>
            </a:pPr>
            <a:r>
              <a:rPr lang="en-US" sz="2400" dirty="0">
                <a:solidFill>
                  <a:srgbClr val="1482C5"/>
                </a:solidFill>
                <a:latin typeface="Aptos" panose="020B0004020202020204" pitchFamily="34" charset="0"/>
              </a:rPr>
              <a:t>Who graduated during the summer months (Until August 31).</a:t>
            </a:r>
          </a:p>
          <a:p>
            <a:pPr lvl="2">
              <a:buClr>
                <a:srgbClr val="F16038"/>
              </a:buClr>
            </a:pPr>
            <a:r>
              <a:rPr lang="en-US" sz="2400" dirty="0">
                <a:solidFill>
                  <a:srgbClr val="1482C5"/>
                </a:solidFill>
                <a:latin typeface="Aptos" panose="020B0004020202020204" pitchFamily="34" charset="0"/>
              </a:rPr>
              <a:t>For which additional leaver documentation was received, resulting in more accurate leaver information. When additional information is received, local policy will determine if a student's existing ExitWithdrawType (C162) is updated.</a:t>
            </a:r>
          </a:p>
          <a:p>
            <a:pPr marL="0" indent="0">
              <a:buFont typeface="Wingdings" panose="05000000000000000000" pitchFamily="2" charset="2"/>
              <a:buNone/>
            </a:pPr>
            <a:endParaRPr lang="en-US" sz="32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9F64E49-0E5E-00FD-84DB-2E5967249852}"/>
              </a:ext>
            </a:extLst>
          </p:cNvPr>
          <p:cNvSpPr>
            <a:spLocks noGrp="1"/>
          </p:cNvSpPr>
          <p:nvPr>
            <p:ph type="sldNum" sz="quarter" idx="4"/>
          </p:nvPr>
        </p:nvSpPr>
        <p:spPr/>
        <p:txBody>
          <a:bodyPr/>
          <a:lstStyle/>
          <a:p>
            <a:fld id="{69C126A4-BD19-47E2-8A0E-0DE1B9D8C925}" type="slidenum">
              <a:rPr lang="en-US" smtClean="0"/>
              <a:pPr/>
              <a:t>19</a:t>
            </a:fld>
            <a:endParaRPr lang="en-US"/>
          </a:p>
        </p:txBody>
      </p:sp>
    </p:spTree>
    <p:extLst>
      <p:ext uri="{BB962C8B-B14F-4D97-AF65-F5344CB8AC3E}">
        <p14:creationId xmlns:p14="http://schemas.microsoft.com/office/powerpoint/2010/main" val="814762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229665" y="68747"/>
            <a:ext cx="11121657" cy="751350"/>
          </a:xfrm>
        </p:spPr>
        <p:txBody>
          <a:bodyPr anchor="ctr">
            <a:normAutofit fontScale="90000"/>
          </a:bodyPr>
          <a:lstStyle/>
          <a:p>
            <a:r>
              <a:rPr lang="en-US" dirty="0">
                <a:solidFill>
                  <a:srgbClr val="1482C5"/>
                </a:solidFill>
                <a:latin typeface="Aptos"/>
              </a:rPr>
              <a:t>Agenda – Changes to Reporting Leavers and Graduates</a:t>
            </a:r>
          </a:p>
        </p:txBody>
      </p:sp>
      <p:pic>
        <p:nvPicPr>
          <p:cNvPr id="9" name="Picture 8" descr="White door in white room">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t="17177" b="17177"/>
          <a:stretch/>
        </p:blipFill>
        <p:spPr>
          <a:xfrm>
            <a:off x="229665" y="906960"/>
            <a:ext cx="11507151" cy="5044079"/>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
          </p:nvPr>
        </p:nvSpPr>
        <p:spPr>
          <a:xfrm>
            <a:off x="337098" y="1714904"/>
            <a:ext cx="5930708" cy="3945668"/>
          </a:xfrm>
        </p:spPr>
        <p:txBody>
          <a:bodyPr lIns="91440" tIns="45720" rIns="91440" bIns="45720">
            <a:normAutofit/>
          </a:bodyPr>
          <a:lstStyle/>
          <a:p>
            <a:pPr>
              <a:spcBef>
                <a:spcPts val="400"/>
              </a:spcBef>
              <a:buClr>
                <a:srgbClr val="F16038"/>
              </a:buClr>
            </a:pPr>
            <a:r>
              <a:rPr lang="en-US" b="1" dirty="0">
                <a:solidFill>
                  <a:srgbClr val="1482C5"/>
                </a:solidFill>
                <a:latin typeface="Aptos" panose="020B0004020202020204" pitchFamily="34" charset="0"/>
              </a:rPr>
              <a:t>Overview</a:t>
            </a:r>
          </a:p>
          <a:p>
            <a:pPr>
              <a:spcBef>
                <a:spcPts val="400"/>
              </a:spcBef>
              <a:buClr>
                <a:srgbClr val="F16038"/>
              </a:buClr>
            </a:pPr>
            <a:r>
              <a:rPr lang="en-US" b="1" dirty="0">
                <a:solidFill>
                  <a:srgbClr val="1482C5"/>
                </a:solidFill>
                <a:latin typeface="Aptos" panose="020B0004020202020204" pitchFamily="34" charset="0"/>
              </a:rPr>
              <a:t>Timeline</a:t>
            </a:r>
          </a:p>
          <a:p>
            <a:pPr>
              <a:spcBef>
                <a:spcPts val="400"/>
              </a:spcBef>
              <a:buClr>
                <a:srgbClr val="F16038"/>
              </a:buClr>
            </a:pPr>
            <a:r>
              <a:rPr lang="en-US" b="1" dirty="0">
                <a:solidFill>
                  <a:srgbClr val="1482C5"/>
                </a:solidFill>
                <a:latin typeface="Aptos" panose="020B0004020202020204" pitchFamily="34" charset="0"/>
              </a:rPr>
              <a:t>Data Collection Changes</a:t>
            </a:r>
          </a:p>
          <a:p>
            <a:pPr lvl="1">
              <a:spcBef>
                <a:spcPts val="400"/>
              </a:spcBef>
              <a:buClr>
                <a:srgbClr val="F16038"/>
              </a:buClr>
            </a:pPr>
            <a:r>
              <a:rPr lang="en-US" b="1" dirty="0">
                <a:solidFill>
                  <a:srgbClr val="1482C5"/>
                </a:solidFill>
                <a:latin typeface="Aptos" panose="020B0004020202020204" pitchFamily="34" charset="0"/>
              </a:rPr>
              <a:t>PEIMS Summer Submission</a:t>
            </a:r>
          </a:p>
          <a:p>
            <a:pPr lvl="1">
              <a:spcBef>
                <a:spcPts val="400"/>
              </a:spcBef>
              <a:buClr>
                <a:srgbClr val="F16038"/>
              </a:buClr>
            </a:pPr>
            <a:r>
              <a:rPr lang="en-US" b="1" dirty="0">
                <a:solidFill>
                  <a:srgbClr val="1482C5"/>
                </a:solidFill>
                <a:latin typeface="Aptos" panose="020B0004020202020204" pitchFamily="34" charset="0"/>
              </a:rPr>
              <a:t>PEIMS Extended Year Submission</a:t>
            </a:r>
          </a:p>
          <a:p>
            <a:pPr>
              <a:spcBef>
                <a:spcPts val="400"/>
              </a:spcBef>
              <a:buClr>
                <a:srgbClr val="F16038"/>
              </a:buClr>
            </a:pPr>
            <a:r>
              <a:rPr lang="en-US" b="1" dirty="0">
                <a:solidFill>
                  <a:srgbClr val="1482C5"/>
                </a:solidFill>
                <a:latin typeface="Aptos" panose="020B0004020202020204" pitchFamily="34" charset="0"/>
              </a:rPr>
              <a:t>Scenarios</a:t>
            </a:r>
          </a:p>
          <a:p>
            <a:pPr>
              <a:spcBef>
                <a:spcPts val="400"/>
              </a:spcBef>
              <a:buClr>
                <a:srgbClr val="F16038"/>
              </a:buClr>
            </a:pPr>
            <a:r>
              <a:rPr lang="en-US" b="1" dirty="0">
                <a:solidFill>
                  <a:srgbClr val="1482C5"/>
                </a:solidFill>
                <a:latin typeface="Aptos" panose="020B0004020202020204" pitchFamily="34" charset="0"/>
              </a:rPr>
              <a:t>Business Validations</a:t>
            </a:r>
          </a:p>
          <a:p>
            <a:pPr>
              <a:spcBef>
                <a:spcPts val="400"/>
              </a:spcBef>
              <a:buClr>
                <a:srgbClr val="F16038"/>
              </a:buClr>
            </a:pPr>
            <a:r>
              <a:rPr lang="en-US" b="1" dirty="0">
                <a:solidFill>
                  <a:srgbClr val="1482C5"/>
                </a:solidFill>
                <a:latin typeface="Aptos" panose="020B0004020202020204" pitchFamily="34" charset="0"/>
              </a:rPr>
              <a:t>Questions</a:t>
            </a:r>
            <a:endParaRPr lang="en-US" dirty="0">
              <a:solidFill>
                <a:srgbClr val="1482C5"/>
              </a:solidFill>
              <a:latin typeface="Aptos" panose="020B0004020202020204" pitchFamily="34" charset="0"/>
            </a:endParaRPr>
          </a:p>
        </p:txBody>
      </p:sp>
      <p:sp>
        <p:nvSpPr>
          <p:cNvPr id="2" name="Slide Number Placeholder 1">
            <a:extLst>
              <a:ext uri="{FF2B5EF4-FFF2-40B4-BE49-F238E27FC236}">
                <a16:creationId xmlns:a16="http://schemas.microsoft.com/office/drawing/2014/main" id="{F6695B45-F362-C371-8D83-6CB6B5711F35}"/>
              </a:ext>
            </a:extLst>
          </p:cNvPr>
          <p:cNvSpPr>
            <a:spLocks noGrp="1"/>
          </p:cNvSpPr>
          <p:nvPr>
            <p:ph type="sldNum" sz="quarter" idx="4"/>
          </p:nvPr>
        </p:nvSpPr>
        <p:spPr/>
        <p:txBody>
          <a:bodyPr/>
          <a:lstStyle/>
          <a:p>
            <a:fld id="{69C126A4-BD19-47E2-8A0E-0DE1B9D8C925}" type="slidenum">
              <a:rPr lang="en-US" smtClean="0"/>
              <a:pPr/>
              <a:t>2</a:t>
            </a:fld>
            <a:endParaRPr lang="en-US"/>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0F0C-4354-160A-9DDD-DCA07A9BB0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9CEE96-0B10-AC96-8E39-55CF70D28E2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Important Extended Year Information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5B7E6F5C-6E0E-A79A-0143-E96A947AB33F}"/>
              </a:ext>
            </a:extLst>
          </p:cNvPr>
          <p:cNvSpPr txBox="1">
            <a:spLocks/>
          </p:cNvSpPr>
          <p:nvPr/>
        </p:nvSpPr>
        <p:spPr>
          <a:xfrm>
            <a:off x="380999" y="1062903"/>
            <a:ext cx="11275829" cy="448372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3200" dirty="0">
                <a:solidFill>
                  <a:srgbClr val="0D6CB9"/>
                </a:solidFill>
                <a:latin typeface="Aptos" panose="020B0004020202020204" pitchFamily="34" charset="0"/>
              </a:rPr>
              <a:t>Between the PEIMS Extended Year First Submission and Resubmission, TEA will reconcile any movers and provide a preliminary list of underreported students.</a:t>
            </a:r>
          </a:p>
          <a:p>
            <a:pPr>
              <a:buClr>
                <a:srgbClr val="F16038"/>
              </a:buClr>
            </a:pPr>
            <a:r>
              <a:rPr lang="en-US" sz="3200" dirty="0">
                <a:solidFill>
                  <a:srgbClr val="0D6CB9"/>
                </a:solidFill>
                <a:latin typeface="Aptos" panose="020B0004020202020204" pitchFamily="34" charset="0"/>
              </a:rPr>
              <a:t>If leaver or graduate information is reported in </a:t>
            </a:r>
            <a:r>
              <a:rPr lang="en-US" sz="3200" dirty="0">
                <a:solidFill>
                  <a:srgbClr val="F16038"/>
                </a:solidFill>
                <a:latin typeface="Aptos" panose="020B0004020202020204" pitchFamily="34" charset="0"/>
              </a:rPr>
              <a:t>both</a:t>
            </a:r>
            <a:r>
              <a:rPr lang="en-US" sz="3200" dirty="0">
                <a:solidFill>
                  <a:srgbClr val="0D6CB9"/>
                </a:solidFill>
                <a:latin typeface="Aptos" panose="020B0004020202020204" pitchFamily="34" charset="0"/>
              </a:rPr>
              <a:t> the PEIMS Summer and Extended Year Submissions for </a:t>
            </a:r>
            <a:r>
              <a:rPr lang="en-US" sz="3200">
                <a:solidFill>
                  <a:srgbClr val="0D6CB9"/>
                </a:solidFill>
                <a:latin typeface="Aptos" panose="020B0004020202020204" pitchFamily="34" charset="0"/>
              </a:rPr>
              <a:t>a student, </a:t>
            </a:r>
            <a:r>
              <a:rPr lang="en-US" sz="3200" dirty="0">
                <a:solidFill>
                  <a:srgbClr val="0D6CB9"/>
                </a:solidFill>
                <a:latin typeface="Aptos" panose="020B0004020202020204" pitchFamily="34" charset="0"/>
              </a:rPr>
              <a:t>TEA will </a:t>
            </a:r>
            <a:r>
              <a:rPr lang="en-US" sz="3200" dirty="0">
                <a:solidFill>
                  <a:srgbClr val="F16038"/>
                </a:solidFill>
                <a:latin typeface="Aptos" panose="020B0004020202020204" pitchFamily="34" charset="0"/>
              </a:rPr>
              <a:t>use the information </a:t>
            </a:r>
            <a:r>
              <a:rPr lang="en-US" sz="3200" dirty="0">
                <a:solidFill>
                  <a:srgbClr val="0D6CB9"/>
                </a:solidFill>
                <a:latin typeface="Aptos" panose="020B0004020202020204" pitchFamily="34" charset="0"/>
              </a:rPr>
              <a:t>provided in the PEIMS Extended Year Submission for state and federal reporting purposes.</a:t>
            </a:r>
          </a:p>
        </p:txBody>
      </p:sp>
      <p:sp>
        <p:nvSpPr>
          <p:cNvPr id="4" name="Slide Number Placeholder 3">
            <a:extLst>
              <a:ext uri="{FF2B5EF4-FFF2-40B4-BE49-F238E27FC236}">
                <a16:creationId xmlns:a16="http://schemas.microsoft.com/office/drawing/2014/main" id="{DF39EACE-695E-AFF9-5F95-6943A1287F3B}"/>
              </a:ext>
            </a:extLst>
          </p:cNvPr>
          <p:cNvSpPr>
            <a:spLocks noGrp="1"/>
          </p:cNvSpPr>
          <p:nvPr>
            <p:ph type="sldNum" sz="quarter" idx="4"/>
          </p:nvPr>
        </p:nvSpPr>
        <p:spPr/>
        <p:txBody>
          <a:bodyPr/>
          <a:lstStyle/>
          <a:p>
            <a:fld id="{69C126A4-BD19-47E2-8A0E-0DE1B9D8C925}" type="slidenum">
              <a:rPr lang="en-US" smtClean="0"/>
              <a:pPr/>
              <a:t>20</a:t>
            </a:fld>
            <a:endParaRPr lang="en-US"/>
          </a:p>
        </p:txBody>
      </p:sp>
    </p:spTree>
    <p:extLst>
      <p:ext uri="{BB962C8B-B14F-4D97-AF65-F5344CB8AC3E}">
        <p14:creationId xmlns:p14="http://schemas.microsoft.com/office/powerpoint/2010/main" val="72523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5D3A1-F000-7C58-A710-9C59E4C652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8775E8-FA0D-258A-90DD-A06A08C63B2C}"/>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StudentSchoolAssociation Entity </a:t>
            </a:r>
            <a:r>
              <a:rPr lang="en-US" sz="4000" b="1" dirty="0">
                <a:solidFill>
                  <a:schemeClr val="bg1"/>
                </a:solidFill>
                <a:latin typeface="Aptos" panose="020B0004020202020204" pitchFamily="34" charset="0"/>
                <a:cs typeface="Calibri"/>
              </a:rPr>
              <a:t>Extended</a:t>
            </a:r>
            <a:endParaRPr lang="en-US" sz="4000"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FEE99287-3E61-FB7B-BFBA-776A90099E83}"/>
              </a:ext>
            </a:extLst>
          </p:cNvPr>
          <p:cNvSpPr txBox="1">
            <a:spLocks/>
          </p:cNvSpPr>
          <p:nvPr/>
        </p:nvSpPr>
        <p:spPr>
          <a:xfrm>
            <a:off x="117921" y="1291131"/>
            <a:ext cx="4933474" cy="278688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dirty="0">
                <a:solidFill>
                  <a:srgbClr val="1482C5"/>
                </a:solidFill>
                <a:latin typeface="Aptos" panose="020B0004020202020204" pitchFamily="34" charset="0"/>
              </a:rPr>
              <a:t>The following is added to the PEIMS Extended Year Submission:</a:t>
            </a:r>
          </a:p>
          <a:p>
            <a:pPr lvl="1">
              <a:buClr>
                <a:srgbClr val="F16038"/>
              </a:buClr>
            </a:pPr>
            <a:r>
              <a:rPr lang="en-US" sz="2000" dirty="0">
                <a:solidFill>
                  <a:srgbClr val="1482C5"/>
                </a:solidFill>
                <a:latin typeface="Aptos" panose="020B0004020202020204" pitchFamily="34" charset="0"/>
              </a:rPr>
              <a:t>Data Elements:</a:t>
            </a:r>
          </a:p>
          <a:p>
            <a:pPr lvl="2">
              <a:buClr>
                <a:srgbClr val="F16038"/>
              </a:buClr>
            </a:pPr>
            <a:r>
              <a:rPr lang="en-US" sz="1800" dirty="0" err="1">
                <a:solidFill>
                  <a:srgbClr val="F16038"/>
                </a:solidFill>
                <a:latin typeface="Aptos" panose="020B0004020202020204" pitchFamily="34" charset="0"/>
              </a:rPr>
              <a:t>EntryType</a:t>
            </a:r>
            <a:r>
              <a:rPr lang="en-US" sz="1800" dirty="0">
                <a:solidFill>
                  <a:srgbClr val="1482C5"/>
                </a:solidFill>
                <a:latin typeface="Aptos" panose="020B0004020202020204" pitchFamily="34" charset="0"/>
              </a:rPr>
              <a:t> (NP006)</a:t>
            </a:r>
          </a:p>
          <a:p>
            <a:pPr lvl="2">
              <a:buClr>
                <a:srgbClr val="F16038"/>
              </a:buClr>
            </a:pPr>
            <a:r>
              <a:rPr lang="en-US" sz="1800" dirty="0">
                <a:solidFill>
                  <a:srgbClr val="F16038"/>
                </a:solidFill>
                <a:latin typeface="Aptos" panose="020B0004020202020204" pitchFamily="34" charset="0"/>
              </a:rPr>
              <a:t>ADAEligibility </a:t>
            </a:r>
            <a:r>
              <a:rPr lang="en-US" sz="1800" dirty="0">
                <a:solidFill>
                  <a:srgbClr val="1482C5"/>
                </a:solidFill>
                <a:latin typeface="Aptos" panose="020B0004020202020204" pitchFamily="34" charset="0"/>
              </a:rPr>
              <a:t>(E0787)</a:t>
            </a:r>
          </a:p>
          <a:p>
            <a:pPr lvl="2">
              <a:buClr>
                <a:srgbClr val="F16038"/>
              </a:buClr>
            </a:pPr>
            <a:r>
              <a:rPr lang="en-US" sz="1800" dirty="0" err="1">
                <a:solidFill>
                  <a:srgbClr val="F16038"/>
                </a:solidFill>
                <a:latin typeface="Aptos" panose="020B0004020202020204" pitchFamily="34" charset="0"/>
              </a:rPr>
              <a:t>ExitWithdrawDate</a:t>
            </a:r>
            <a:r>
              <a:rPr lang="en-US" sz="1800" dirty="0">
                <a:solidFill>
                  <a:srgbClr val="1482C5"/>
                </a:solidFill>
                <a:latin typeface="Aptos" panose="020B0004020202020204" pitchFamily="34" charset="0"/>
              </a:rPr>
              <a:t> (E3028)</a:t>
            </a:r>
          </a:p>
          <a:p>
            <a:pPr lvl="2">
              <a:buClr>
                <a:srgbClr val="F16038"/>
              </a:buClr>
            </a:pPr>
            <a:r>
              <a:rPr lang="en-US" sz="1800" dirty="0">
                <a:solidFill>
                  <a:srgbClr val="F16038"/>
                </a:solidFill>
                <a:latin typeface="Aptos" panose="020B0004020202020204" pitchFamily="34" charset="0"/>
              </a:rPr>
              <a:t>ExitWithdrawType</a:t>
            </a:r>
            <a:r>
              <a:rPr lang="en-US" sz="1800" dirty="0">
                <a:solidFill>
                  <a:srgbClr val="1482C5"/>
                </a:solidFill>
                <a:latin typeface="Aptos" panose="020B0004020202020204" pitchFamily="34" charset="0"/>
              </a:rPr>
              <a:t> (E1001)</a:t>
            </a:r>
          </a:p>
          <a:p>
            <a:pPr lvl="2">
              <a:buClr>
                <a:srgbClr val="F16038"/>
              </a:buClr>
            </a:pPr>
            <a:r>
              <a:rPr lang="en-US" sz="1800" dirty="0">
                <a:solidFill>
                  <a:srgbClr val="F16038"/>
                </a:solidFill>
                <a:latin typeface="Aptos" panose="020B0004020202020204" pitchFamily="34" charset="0"/>
              </a:rPr>
              <a:t>CampusIdOfAccountability</a:t>
            </a:r>
            <a:r>
              <a:rPr lang="en-US" sz="1800" dirty="0">
                <a:solidFill>
                  <a:srgbClr val="1482C5"/>
                </a:solidFill>
                <a:latin typeface="Aptos" panose="020B0004020202020204" pitchFamily="34" charset="0"/>
              </a:rPr>
              <a:t> (E1027)</a:t>
            </a: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1B241082-B94D-648F-47A0-A2A3408D39F6}"/>
              </a:ext>
            </a:extLst>
          </p:cNvPr>
          <p:cNvSpPr>
            <a:spLocks noGrp="1"/>
          </p:cNvSpPr>
          <p:nvPr>
            <p:ph type="sldNum" sz="quarter" idx="4"/>
          </p:nvPr>
        </p:nvSpPr>
        <p:spPr/>
        <p:txBody>
          <a:bodyPr/>
          <a:lstStyle/>
          <a:p>
            <a:fld id="{69C126A4-BD19-47E2-8A0E-0DE1B9D8C925}" type="slidenum">
              <a:rPr lang="en-US" smtClean="0"/>
              <a:pPr/>
              <a:t>21</a:t>
            </a:fld>
            <a:endParaRPr lang="en-US"/>
          </a:p>
        </p:txBody>
      </p:sp>
      <p:pic>
        <p:nvPicPr>
          <p:cNvPr id="2" name="Picture 1" descr="Student School Association Entity screen shot">
            <a:extLst>
              <a:ext uri="{FF2B5EF4-FFF2-40B4-BE49-F238E27FC236}">
                <a16:creationId xmlns:a16="http://schemas.microsoft.com/office/drawing/2014/main" id="{E24987CB-5B3E-E1B2-224D-3FC002ED1833}"/>
              </a:ext>
            </a:extLst>
          </p:cNvPr>
          <p:cNvPicPr>
            <a:picLocks noChangeAspect="1"/>
          </p:cNvPicPr>
          <p:nvPr/>
        </p:nvPicPr>
        <p:blipFill>
          <a:blip r:embed="rId2"/>
          <a:stretch>
            <a:fillRect/>
          </a:stretch>
        </p:blipFill>
        <p:spPr>
          <a:xfrm>
            <a:off x="5130335" y="1923556"/>
            <a:ext cx="6823540" cy="3575304"/>
          </a:xfrm>
          <a:prstGeom prst="rect">
            <a:avLst/>
          </a:prstGeom>
        </p:spPr>
      </p:pic>
    </p:spTree>
    <p:extLst>
      <p:ext uri="{BB962C8B-B14F-4D97-AF65-F5344CB8AC3E}">
        <p14:creationId xmlns:p14="http://schemas.microsoft.com/office/powerpoint/2010/main" val="2705038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37364-66D4-88FD-9931-E0E1D811CC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365502-B5E8-F194-9D2A-78BC9FAA05F3}"/>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StudentAcademicRecord Entity </a:t>
            </a:r>
            <a:r>
              <a:rPr lang="en-US" sz="4000" b="1" dirty="0">
                <a:solidFill>
                  <a:schemeClr val="bg1"/>
                </a:solidFill>
                <a:latin typeface="Aptos" panose="020B0004020202020204" pitchFamily="34" charset="0"/>
                <a:cs typeface="Calibri"/>
              </a:rPr>
              <a:t>Extended</a:t>
            </a:r>
            <a:endParaRPr lang="en-US" sz="4000"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CBF9677E-FCB7-A5E4-5001-52508B3030E1}"/>
              </a:ext>
            </a:extLst>
          </p:cNvPr>
          <p:cNvSpPr txBox="1">
            <a:spLocks/>
          </p:cNvSpPr>
          <p:nvPr/>
        </p:nvSpPr>
        <p:spPr>
          <a:xfrm>
            <a:off x="535170" y="1194569"/>
            <a:ext cx="5427479" cy="468235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dirty="0">
                <a:solidFill>
                  <a:srgbClr val="1482C5"/>
                </a:solidFill>
                <a:latin typeface="Aptos" panose="020B0004020202020204" pitchFamily="34" charset="0"/>
              </a:rPr>
              <a:t>The following is added to the PEIMS Extended Year Submission:</a:t>
            </a:r>
          </a:p>
          <a:p>
            <a:pPr lvl="1">
              <a:buClr>
                <a:srgbClr val="F16038"/>
              </a:buClr>
            </a:pPr>
            <a:r>
              <a:rPr lang="en-US" sz="2000" dirty="0">
                <a:solidFill>
                  <a:srgbClr val="1482C5"/>
                </a:solidFill>
                <a:latin typeface="Aptos" panose="020B0004020202020204" pitchFamily="34" charset="0"/>
              </a:rPr>
              <a:t>Common Types:</a:t>
            </a:r>
          </a:p>
          <a:p>
            <a:pPr lvl="2">
              <a:buClr>
                <a:srgbClr val="F16038"/>
              </a:buClr>
            </a:pPr>
            <a:r>
              <a:rPr lang="en-US" sz="1800" dirty="0">
                <a:solidFill>
                  <a:srgbClr val="F16038"/>
                </a:solidFill>
                <a:latin typeface="Aptos" panose="020B0004020202020204" pitchFamily="34" charset="0"/>
              </a:rPr>
              <a:t>IndustryBasedCertificationSet</a:t>
            </a:r>
          </a:p>
          <a:p>
            <a:pPr lvl="2">
              <a:buClr>
                <a:srgbClr val="F16038"/>
              </a:buClr>
            </a:pPr>
            <a:r>
              <a:rPr lang="en-US" sz="1800" dirty="0">
                <a:solidFill>
                  <a:srgbClr val="F16038"/>
                </a:solidFill>
                <a:latin typeface="Aptos" panose="020B0004020202020204" pitchFamily="34" charset="0"/>
              </a:rPr>
              <a:t>Diploma</a:t>
            </a:r>
            <a:endParaRPr lang="en-US" sz="1600" dirty="0">
              <a:solidFill>
                <a:srgbClr val="F16038"/>
              </a:solidFill>
              <a:latin typeface="Aptos" panose="020B0004020202020204" pitchFamily="34" charset="0"/>
            </a:endParaRPr>
          </a:p>
          <a:p>
            <a:pPr lvl="1">
              <a:buClr>
                <a:srgbClr val="F16038"/>
              </a:buClr>
            </a:pPr>
            <a:r>
              <a:rPr lang="en-US" sz="2000" dirty="0">
                <a:solidFill>
                  <a:srgbClr val="1482C5"/>
                </a:solidFill>
                <a:latin typeface="Aptos" panose="020B0004020202020204" pitchFamily="34" charset="0"/>
              </a:rPr>
              <a:t>Data Elements:</a:t>
            </a:r>
          </a:p>
          <a:p>
            <a:pPr lvl="2">
              <a:buClr>
                <a:srgbClr val="F16038"/>
              </a:buClr>
            </a:pPr>
            <a:r>
              <a:rPr lang="en-US" sz="1800" dirty="0">
                <a:solidFill>
                  <a:srgbClr val="F16038"/>
                </a:solidFill>
                <a:latin typeface="Aptos" panose="020B0004020202020204" pitchFamily="34" charset="0"/>
              </a:rPr>
              <a:t>AssociateDegreeIndicator</a:t>
            </a:r>
            <a:r>
              <a:rPr lang="en-US" sz="1800" dirty="0">
                <a:solidFill>
                  <a:srgbClr val="1482C5"/>
                </a:solidFill>
                <a:latin typeface="Aptos" panose="020B0004020202020204" pitchFamily="34" charset="0"/>
              </a:rPr>
              <a:t> (E1596)</a:t>
            </a:r>
          </a:p>
          <a:p>
            <a:pPr lvl="2">
              <a:buClr>
                <a:srgbClr val="F16038"/>
              </a:buClr>
            </a:pPr>
            <a:r>
              <a:rPr lang="en-US" sz="1800" dirty="0">
                <a:solidFill>
                  <a:srgbClr val="F16038"/>
                </a:solidFill>
                <a:latin typeface="Aptos" panose="020B0004020202020204" pitchFamily="34" charset="0"/>
              </a:rPr>
              <a:t>EndorsementCompleted</a:t>
            </a:r>
            <a:r>
              <a:rPr lang="en-US" sz="1800" dirty="0">
                <a:solidFill>
                  <a:srgbClr val="1482C5"/>
                </a:solidFill>
                <a:latin typeface="Aptos" panose="020B0004020202020204" pitchFamily="34" charset="0"/>
              </a:rPr>
              <a:t> (E3021)</a:t>
            </a:r>
          </a:p>
          <a:p>
            <a:pPr lvl="2">
              <a:buClr>
                <a:srgbClr val="F16038"/>
              </a:buClr>
            </a:pPr>
            <a:r>
              <a:rPr lang="en-US" sz="1800" dirty="0">
                <a:solidFill>
                  <a:srgbClr val="F16038"/>
                </a:solidFill>
                <a:latin typeface="Aptos" panose="020B0004020202020204" pitchFamily="34" charset="0"/>
              </a:rPr>
              <a:t>DateCertTaken</a:t>
            </a:r>
            <a:r>
              <a:rPr lang="en-US" sz="1800" dirty="0">
                <a:solidFill>
                  <a:srgbClr val="1482C5"/>
                </a:solidFill>
                <a:latin typeface="Aptos" panose="020B0004020202020204" pitchFamily="34" charset="0"/>
              </a:rPr>
              <a:t> (E1632)</a:t>
            </a:r>
          </a:p>
          <a:p>
            <a:pPr lvl="2">
              <a:buClr>
                <a:srgbClr val="F16038"/>
              </a:buClr>
            </a:pPr>
            <a:r>
              <a:rPr lang="en-US" sz="1800" dirty="0">
                <a:solidFill>
                  <a:srgbClr val="F16038"/>
                </a:solidFill>
                <a:latin typeface="Aptos" panose="020B0004020202020204" pitchFamily="34" charset="0"/>
              </a:rPr>
              <a:t>PostSecondaryCertificationLicensure</a:t>
            </a:r>
            <a:r>
              <a:rPr lang="en-US" sz="1800" dirty="0">
                <a:solidFill>
                  <a:srgbClr val="1482C5"/>
                </a:solidFill>
                <a:latin typeface="Aptos" panose="020B0004020202020204" pitchFamily="34" charset="0"/>
              </a:rPr>
              <a:t> (E1640)</a:t>
            </a:r>
          </a:p>
          <a:p>
            <a:pPr lvl="2">
              <a:buClr>
                <a:srgbClr val="F16038"/>
              </a:buClr>
            </a:pPr>
            <a:r>
              <a:rPr lang="en-US" sz="1800" dirty="0" err="1">
                <a:solidFill>
                  <a:srgbClr val="F16038"/>
                </a:solidFill>
                <a:latin typeface="Aptos" panose="020B0004020202020204" pitchFamily="34" charset="0"/>
              </a:rPr>
              <a:t>PostSecondaryCertLicensureResult</a:t>
            </a:r>
            <a:r>
              <a:rPr lang="en-US" sz="1800" dirty="0">
                <a:solidFill>
                  <a:srgbClr val="F16038"/>
                </a:solidFill>
                <a:latin typeface="Aptos" panose="020B0004020202020204" pitchFamily="34" charset="0"/>
              </a:rPr>
              <a:t> </a:t>
            </a:r>
            <a:r>
              <a:rPr lang="en-US" sz="1800" dirty="0">
                <a:solidFill>
                  <a:srgbClr val="1482C5"/>
                </a:solidFill>
                <a:latin typeface="Aptos" panose="020B0004020202020204" pitchFamily="34" charset="0"/>
              </a:rPr>
              <a:t>(E1733)</a:t>
            </a:r>
          </a:p>
          <a:p>
            <a:pPr lvl="2">
              <a:buClr>
                <a:srgbClr val="F16038"/>
              </a:buClr>
            </a:pPr>
            <a:r>
              <a:rPr lang="en-US" sz="1800" dirty="0">
                <a:solidFill>
                  <a:srgbClr val="F16038"/>
                </a:solidFill>
                <a:latin typeface="Aptos" panose="020B0004020202020204" pitchFamily="34" charset="0"/>
              </a:rPr>
              <a:t>IBCExamFeeAmount </a:t>
            </a:r>
            <a:r>
              <a:rPr lang="en-US" sz="1800" dirty="0">
                <a:solidFill>
                  <a:srgbClr val="1482C5"/>
                </a:solidFill>
                <a:latin typeface="Aptos" panose="020B0004020202020204" pitchFamily="34" charset="0"/>
              </a:rPr>
              <a:t>(E1654)</a:t>
            </a:r>
          </a:p>
          <a:p>
            <a:pPr lvl="2">
              <a:buClr>
                <a:srgbClr val="F16038"/>
              </a:buClr>
            </a:pPr>
            <a:r>
              <a:rPr lang="en-US" sz="1800" dirty="0">
                <a:solidFill>
                  <a:srgbClr val="F16038"/>
                </a:solidFill>
                <a:latin typeface="Aptos" panose="020B0004020202020204" pitchFamily="34" charset="0"/>
              </a:rPr>
              <a:t>IBCVendor </a:t>
            </a:r>
            <a:r>
              <a:rPr lang="en-US" sz="1800" dirty="0">
                <a:solidFill>
                  <a:srgbClr val="1482C5"/>
                </a:solidFill>
                <a:latin typeface="Aptos" panose="020B0004020202020204" pitchFamily="34" charset="0"/>
              </a:rPr>
              <a:t>(E1655)</a:t>
            </a: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45A94D4-C0F8-385D-55A5-9E02AB4DCF9B}"/>
              </a:ext>
            </a:extLst>
          </p:cNvPr>
          <p:cNvSpPr>
            <a:spLocks noGrp="1"/>
          </p:cNvSpPr>
          <p:nvPr>
            <p:ph type="sldNum" sz="quarter" idx="4"/>
          </p:nvPr>
        </p:nvSpPr>
        <p:spPr/>
        <p:txBody>
          <a:bodyPr/>
          <a:lstStyle/>
          <a:p>
            <a:fld id="{69C126A4-BD19-47E2-8A0E-0DE1B9D8C925}" type="slidenum">
              <a:rPr lang="en-US" smtClean="0"/>
              <a:pPr/>
              <a:t>22</a:t>
            </a:fld>
            <a:endParaRPr lang="en-US"/>
          </a:p>
        </p:txBody>
      </p:sp>
      <p:pic>
        <p:nvPicPr>
          <p:cNvPr id="6" name="Picture 5" descr="Student academic record entity screen shot">
            <a:extLst>
              <a:ext uri="{FF2B5EF4-FFF2-40B4-BE49-F238E27FC236}">
                <a16:creationId xmlns:a16="http://schemas.microsoft.com/office/drawing/2014/main" id="{221602A5-4E7E-0C40-84AD-353ADEE227DE}"/>
              </a:ext>
            </a:extLst>
          </p:cNvPr>
          <p:cNvPicPr>
            <a:picLocks noChangeAspect="1"/>
          </p:cNvPicPr>
          <p:nvPr/>
        </p:nvPicPr>
        <p:blipFill>
          <a:blip r:embed="rId2"/>
          <a:stretch>
            <a:fillRect/>
          </a:stretch>
        </p:blipFill>
        <p:spPr>
          <a:xfrm>
            <a:off x="6229353" y="893291"/>
            <a:ext cx="5697904" cy="4882896"/>
          </a:xfrm>
          <a:prstGeom prst="rect">
            <a:avLst/>
          </a:prstGeom>
        </p:spPr>
      </p:pic>
    </p:spTree>
    <p:extLst>
      <p:ext uri="{BB962C8B-B14F-4D97-AF65-F5344CB8AC3E}">
        <p14:creationId xmlns:p14="http://schemas.microsoft.com/office/powerpoint/2010/main" val="2334795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AC6F7-C92C-8CC9-F40A-B006F6BE8A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806C73-9007-AF68-2778-5808F9190908}"/>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StudentAcademicRecord Entity Continued</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2EDBEFAE-E5CE-DB40-5D85-2F8CE6325311}"/>
              </a:ext>
            </a:extLst>
          </p:cNvPr>
          <p:cNvSpPr txBox="1">
            <a:spLocks/>
          </p:cNvSpPr>
          <p:nvPr/>
        </p:nvSpPr>
        <p:spPr>
          <a:xfrm>
            <a:off x="0" y="1253331"/>
            <a:ext cx="577215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F16038"/>
              </a:buClr>
            </a:pPr>
            <a:r>
              <a:rPr lang="en-US" sz="2000" dirty="0">
                <a:solidFill>
                  <a:srgbClr val="1482C5"/>
                </a:solidFill>
                <a:latin typeface="Aptos" panose="020B0004020202020204" pitchFamily="34" charset="0"/>
              </a:rPr>
              <a:t>Data Elements Continued:</a:t>
            </a:r>
          </a:p>
          <a:p>
            <a:pPr lvl="2">
              <a:buClr>
                <a:srgbClr val="F16038"/>
              </a:buClr>
            </a:pPr>
            <a:r>
              <a:rPr lang="en-US" sz="1800" dirty="0">
                <a:solidFill>
                  <a:srgbClr val="F16038"/>
                </a:solidFill>
                <a:latin typeface="Aptos" panose="020B0004020202020204" pitchFamily="34" charset="0"/>
              </a:rPr>
              <a:t>DiplomaAwardDate</a:t>
            </a:r>
            <a:r>
              <a:rPr lang="en-US" sz="1800" dirty="0">
                <a:solidFill>
                  <a:srgbClr val="1482C5"/>
                </a:solidFill>
                <a:latin typeface="Aptos" panose="020B0004020202020204" pitchFamily="34" charset="0"/>
              </a:rPr>
              <a:t> (E0791)</a:t>
            </a:r>
          </a:p>
          <a:p>
            <a:pPr lvl="2">
              <a:buClr>
                <a:srgbClr val="F16038"/>
              </a:buClr>
            </a:pPr>
            <a:r>
              <a:rPr lang="en-US" sz="1800" dirty="0">
                <a:solidFill>
                  <a:srgbClr val="F16038"/>
                </a:solidFill>
                <a:latin typeface="Aptos" panose="020B0004020202020204" pitchFamily="34" charset="0"/>
              </a:rPr>
              <a:t>DiplomaType</a:t>
            </a:r>
            <a:r>
              <a:rPr lang="en-US" sz="1800" dirty="0">
                <a:solidFill>
                  <a:srgbClr val="1482C5"/>
                </a:solidFill>
                <a:latin typeface="Aptos" panose="020B0004020202020204" pitchFamily="34" charset="0"/>
              </a:rPr>
              <a:t> (E0806)</a:t>
            </a:r>
          </a:p>
          <a:p>
            <a:pPr lvl="2">
              <a:buClr>
                <a:srgbClr val="F16038"/>
              </a:buClr>
            </a:pPr>
            <a:r>
              <a:rPr lang="en-US" sz="1800" dirty="0" err="1">
                <a:solidFill>
                  <a:srgbClr val="F16038"/>
                </a:solidFill>
                <a:latin typeface="Aptos" panose="020B0004020202020204" pitchFamily="34" charset="0"/>
              </a:rPr>
              <a:t>AchievementCategory</a:t>
            </a:r>
            <a:r>
              <a:rPr lang="en-US" sz="1800" dirty="0">
                <a:solidFill>
                  <a:srgbClr val="1482C5"/>
                </a:solidFill>
                <a:latin typeface="Aptos" panose="020B0004020202020204" pitchFamily="34" charset="0"/>
              </a:rPr>
              <a:t> (NP008)</a:t>
            </a:r>
          </a:p>
          <a:p>
            <a:pPr lvl="2">
              <a:buClr>
                <a:srgbClr val="F16038"/>
              </a:buClr>
            </a:pPr>
            <a:r>
              <a:rPr lang="en-US" sz="1800" dirty="0">
                <a:solidFill>
                  <a:srgbClr val="F16038"/>
                </a:solidFill>
                <a:latin typeface="Aptos" panose="020B0004020202020204" pitchFamily="34" charset="0"/>
              </a:rPr>
              <a:t>IndividualGraduationCommitteeGraduateIndicator</a:t>
            </a:r>
            <a:r>
              <a:rPr lang="en-US" sz="1800" dirty="0">
                <a:solidFill>
                  <a:srgbClr val="1482C5"/>
                </a:solidFill>
                <a:latin typeface="Aptos" panose="020B0004020202020204" pitchFamily="34" charset="0"/>
              </a:rPr>
              <a:t> (E1562)</a:t>
            </a:r>
          </a:p>
          <a:p>
            <a:pPr lvl="2">
              <a:buClr>
                <a:srgbClr val="F16038"/>
              </a:buClr>
            </a:pPr>
            <a:r>
              <a:rPr lang="en-US" sz="1800" dirty="0">
                <a:solidFill>
                  <a:srgbClr val="F16038"/>
                </a:solidFill>
                <a:latin typeface="Aptos" panose="020B0004020202020204" pitchFamily="34" charset="0"/>
              </a:rPr>
              <a:t>FinancialAidApplication</a:t>
            </a:r>
            <a:r>
              <a:rPr lang="en-US" sz="1800" dirty="0">
                <a:solidFill>
                  <a:srgbClr val="1482C5"/>
                </a:solidFill>
                <a:latin typeface="Aptos" panose="020B0004020202020204" pitchFamily="34" charset="0"/>
              </a:rPr>
              <a:t> (E1724)</a:t>
            </a:r>
          </a:p>
          <a:p>
            <a:pPr lvl="2">
              <a:buClr>
                <a:srgbClr val="F16038"/>
              </a:buClr>
            </a:pPr>
            <a:r>
              <a:rPr lang="en-US" sz="1800" dirty="0">
                <a:solidFill>
                  <a:srgbClr val="F16038"/>
                </a:solidFill>
                <a:latin typeface="Aptos" panose="020B0004020202020204" pitchFamily="34" charset="0"/>
              </a:rPr>
              <a:t>TexasFirstEarlyHSCompletionProgram</a:t>
            </a:r>
            <a:r>
              <a:rPr lang="en-US" sz="1800" dirty="0">
                <a:solidFill>
                  <a:srgbClr val="1482C5"/>
                </a:solidFill>
                <a:latin typeface="Aptos" panose="020B0004020202020204" pitchFamily="34" charset="0"/>
              </a:rPr>
              <a:t> (E1736)</a:t>
            </a:r>
          </a:p>
          <a:p>
            <a:pPr lvl="2">
              <a:buClr>
                <a:srgbClr val="F16038"/>
              </a:buClr>
            </a:pPr>
            <a:r>
              <a:rPr lang="en-US" sz="1800" dirty="0">
                <a:solidFill>
                  <a:srgbClr val="F16038"/>
                </a:solidFill>
                <a:latin typeface="Aptos" panose="020B0004020202020204" pitchFamily="34" charset="0"/>
              </a:rPr>
              <a:t>DistingLevelAchievementGraduate</a:t>
            </a:r>
            <a:r>
              <a:rPr lang="en-US" sz="1800" dirty="0">
                <a:solidFill>
                  <a:srgbClr val="1482C5"/>
                </a:solidFill>
                <a:latin typeface="Aptos" panose="020B0004020202020204" pitchFamily="34" charset="0"/>
              </a:rPr>
              <a:t> (E3089)</a:t>
            </a:r>
            <a:endParaRPr lang="en-US" sz="18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4BA91C33-7986-E125-D74C-7D799A3278E4}"/>
              </a:ext>
            </a:extLst>
          </p:cNvPr>
          <p:cNvSpPr>
            <a:spLocks noGrp="1"/>
          </p:cNvSpPr>
          <p:nvPr>
            <p:ph type="sldNum" sz="quarter" idx="4"/>
          </p:nvPr>
        </p:nvSpPr>
        <p:spPr/>
        <p:txBody>
          <a:bodyPr/>
          <a:lstStyle/>
          <a:p>
            <a:fld id="{69C126A4-BD19-47E2-8A0E-0DE1B9D8C925}" type="slidenum">
              <a:rPr lang="en-US" smtClean="0"/>
              <a:pPr/>
              <a:t>23</a:t>
            </a:fld>
            <a:endParaRPr lang="en-US"/>
          </a:p>
        </p:txBody>
      </p:sp>
      <p:pic>
        <p:nvPicPr>
          <p:cNvPr id="6" name="Picture 5" descr="Student academic record entity screen shot">
            <a:extLst>
              <a:ext uri="{FF2B5EF4-FFF2-40B4-BE49-F238E27FC236}">
                <a16:creationId xmlns:a16="http://schemas.microsoft.com/office/drawing/2014/main" id="{D651CEB6-7E63-0E23-D6D8-DB9B5BBA8273}"/>
              </a:ext>
            </a:extLst>
          </p:cNvPr>
          <p:cNvPicPr>
            <a:picLocks noChangeAspect="1"/>
          </p:cNvPicPr>
          <p:nvPr/>
        </p:nvPicPr>
        <p:blipFill>
          <a:blip r:embed="rId2"/>
          <a:stretch>
            <a:fillRect/>
          </a:stretch>
        </p:blipFill>
        <p:spPr>
          <a:xfrm>
            <a:off x="6229353" y="893291"/>
            <a:ext cx="5697904" cy="4882896"/>
          </a:xfrm>
          <a:prstGeom prst="rect">
            <a:avLst/>
          </a:prstGeom>
        </p:spPr>
      </p:pic>
    </p:spTree>
    <p:extLst>
      <p:ext uri="{BB962C8B-B14F-4D97-AF65-F5344CB8AC3E}">
        <p14:creationId xmlns:p14="http://schemas.microsoft.com/office/powerpoint/2010/main" val="1648279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FA2B5-97C6-718E-4028-0490C164FC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8AE026-CB1F-FB7F-323C-E70CAC191B0F}"/>
              </a:ext>
            </a:extLst>
          </p:cNvPr>
          <p:cNvSpPr>
            <a:spLocks noGrp="1"/>
          </p:cNvSpPr>
          <p:nvPr>
            <p:ph type="title"/>
          </p:nvPr>
        </p:nvSpPr>
        <p:spPr>
          <a:xfrm>
            <a:off x="535171" y="141941"/>
            <a:ext cx="11121657" cy="751350"/>
          </a:xfrm>
        </p:spPr>
        <p:txBody>
          <a:bodyPr>
            <a:normAutofit fontScale="90000"/>
          </a:bodyPr>
          <a:lstStyle/>
          <a:p>
            <a:r>
              <a:rPr lang="en-US" sz="4000" b="1" dirty="0">
                <a:solidFill>
                  <a:srgbClr val="1482C5"/>
                </a:solidFill>
                <a:latin typeface="Aptos" panose="020B0004020202020204" pitchFamily="34" charset="0"/>
                <a:cs typeface="Calibri"/>
              </a:rPr>
              <a:t>StudentEducationOrganizationAssociation Entity</a:t>
            </a:r>
            <a:endParaRPr lang="en-US" sz="4000"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FF4241F8-CEBE-D2FF-1673-D3CACE64E2E9}"/>
              </a:ext>
            </a:extLst>
          </p:cNvPr>
          <p:cNvSpPr txBox="1">
            <a:spLocks/>
          </p:cNvSpPr>
          <p:nvPr/>
        </p:nvSpPr>
        <p:spPr>
          <a:xfrm>
            <a:off x="535171" y="1194570"/>
            <a:ext cx="5494154" cy="465170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dirty="0">
                <a:solidFill>
                  <a:srgbClr val="1482C5"/>
                </a:solidFill>
                <a:latin typeface="Aptos" panose="020B0004020202020204" pitchFamily="34" charset="0"/>
              </a:rPr>
              <a:t>The following is added to the PEIMS Extended Year Submission:</a:t>
            </a:r>
          </a:p>
          <a:p>
            <a:pPr lvl="1">
              <a:buClr>
                <a:srgbClr val="F16038"/>
              </a:buClr>
            </a:pPr>
            <a:r>
              <a:rPr lang="en-US" sz="2000" dirty="0">
                <a:solidFill>
                  <a:srgbClr val="1482C5"/>
                </a:solidFill>
                <a:latin typeface="Aptos" panose="020B0004020202020204" pitchFamily="34" charset="0"/>
              </a:rPr>
              <a:t>Common Types:</a:t>
            </a:r>
          </a:p>
          <a:p>
            <a:pPr lvl="2">
              <a:buClr>
                <a:srgbClr val="F16038"/>
              </a:buClr>
            </a:pPr>
            <a:r>
              <a:rPr lang="en-US" sz="1800" dirty="0">
                <a:solidFill>
                  <a:srgbClr val="F16038"/>
                </a:solidFill>
                <a:latin typeface="Aptos" panose="020B0004020202020204" pitchFamily="34" charset="0"/>
              </a:rPr>
              <a:t>EconomicDisadvantageSet</a:t>
            </a:r>
          </a:p>
          <a:p>
            <a:pPr lvl="2">
              <a:buClr>
                <a:srgbClr val="F16038"/>
              </a:buClr>
            </a:pPr>
            <a:r>
              <a:rPr lang="en-US" sz="1800" dirty="0">
                <a:solidFill>
                  <a:srgbClr val="F16038"/>
                </a:solidFill>
                <a:latin typeface="Aptos" panose="020B0004020202020204" pitchFamily="34" charset="0"/>
              </a:rPr>
              <a:t>HomelessStatusSet</a:t>
            </a:r>
          </a:p>
          <a:p>
            <a:pPr lvl="2">
              <a:buClr>
                <a:srgbClr val="F16038"/>
              </a:buClr>
            </a:pPr>
            <a:r>
              <a:rPr lang="en-US" sz="1800" dirty="0">
                <a:solidFill>
                  <a:srgbClr val="F16038"/>
                </a:solidFill>
                <a:latin typeface="Aptos" panose="020B0004020202020204" pitchFamily="34" charset="0"/>
              </a:rPr>
              <a:t>UnaccompaniedYouthSet</a:t>
            </a:r>
          </a:p>
          <a:p>
            <a:pPr lvl="2">
              <a:buClr>
                <a:srgbClr val="F16038"/>
              </a:buClr>
            </a:pPr>
            <a:r>
              <a:rPr lang="en-US" sz="1800" dirty="0" err="1">
                <a:solidFill>
                  <a:srgbClr val="F16038"/>
                </a:solidFill>
                <a:latin typeface="Aptos" panose="020B0004020202020204" pitchFamily="34" charset="0"/>
              </a:rPr>
              <a:t>UnschooledAsyleeRefugeeSet</a:t>
            </a:r>
            <a:endParaRPr lang="en-US" sz="1800" dirty="0">
              <a:solidFill>
                <a:srgbClr val="F16038"/>
              </a:solidFill>
              <a:latin typeface="Aptos" panose="020B0004020202020204" pitchFamily="34" charset="0"/>
            </a:endParaRPr>
          </a:p>
          <a:p>
            <a:pPr lvl="2">
              <a:buClr>
                <a:srgbClr val="F16038"/>
              </a:buClr>
            </a:pPr>
            <a:r>
              <a:rPr lang="en-US" sz="1800" dirty="0" err="1">
                <a:solidFill>
                  <a:srgbClr val="F16038"/>
                </a:solidFill>
                <a:latin typeface="Aptos" panose="020B0004020202020204" pitchFamily="34" charset="0"/>
              </a:rPr>
              <a:t>MilitaryConnectedStudentSet</a:t>
            </a:r>
            <a:endParaRPr lang="en-US" sz="1800" dirty="0">
              <a:solidFill>
                <a:srgbClr val="F16038"/>
              </a:solidFill>
              <a:latin typeface="Aptos" panose="020B0004020202020204" pitchFamily="34" charset="0"/>
            </a:endParaRPr>
          </a:p>
          <a:p>
            <a:pPr lvl="1">
              <a:buClr>
                <a:srgbClr val="F16038"/>
              </a:buClr>
            </a:pPr>
            <a:r>
              <a:rPr lang="en-US" sz="2000" dirty="0">
                <a:solidFill>
                  <a:srgbClr val="1482C5"/>
                </a:solidFill>
                <a:latin typeface="Aptos" panose="020B0004020202020204" pitchFamily="34" charset="0"/>
              </a:rPr>
              <a:t>Data Elements:</a:t>
            </a:r>
          </a:p>
          <a:p>
            <a:pPr lvl="2">
              <a:buClr>
                <a:srgbClr val="F16038"/>
              </a:buClr>
            </a:pPr>
            <a:r>
              <a:rPr lang="en-US" sz="1800" dirty="0">
                <a:solidFill>
                  <a:srgbClr val="F16038"/>
                </a:solidFill>
                <a:latin typeface="Aptos" panose="020B0004020202020204" pitchFamily="34" charset="0"/>
              </a:rPr>
              <a:t>EconomicDisadvantage </a:t>
            </a:r>
            <a:r>
              <a:rPr lang="en-US" sz="1800" dirty="0">
                <a:solidFill>
                  <a:srgbClr val="1482C5"/>
                </a:solidFill>
                <a:latin typeface="Aptos" panose="020B0004020202020204" pitchFamily="34" charset="0"/>
              </a:rPr>
              <a:t>(E0785)</a:t>
            </a:r>
          </a:p>
          <a:p>
            <a:pPr lvl="2">
              <a:buClr>
                <a:srgbClr val="F16038"/>
              </a:buClr>
            </a:pPr>
            <a:r>
              <a:rPr lang="en-US" sz="1800" dirty="0">
                <a:solidFill>
                  <a:srgbClr val="F16038"/>
                </a:solidFill>
                <a:latin typeface="Aptos" panose="020B0004020202020204" pitchFamily="34" charset="0"/>
              </a:rPr>
              <a:t>HomelessStatus</a:t>
            </a:r>
            <a:r>
              <a:rPr lang="en-US" sz="1800" dirty="0">
                <a:solidFill>
                  <a:srgbClr val="1482C5"/>
                </a:solidFill>
                <a:latin typeface="Aptos" panose="020B0004020202020204" pitchFamily="34" charset="0"/>
              </a:rPr>
              <a:t> (E1082)</a:t>
            </a:r>
          </a:p>
          <a:p>
            <a:pPr lvl="2">
              <a:buClr>
                <a:srgbClr val="F16038"/>
              </a:buClr>
            </a:pPr>
            <a:r>
              <a:rPr lang="en-US" sz="1800" dirty="0">
                <a:solidFill>
                  <a:srgbClr val="F16038"/>
                </a:solidFill>
                <a:latin typeface="Aptos" panose="020B0004020202020204" pitchFamily="34" charset="0"/>
              </a:rPr>
              <a:t>UnaccompaniedYouth</a:t>
            </a:r>
            <a:r>
              <a:rPr lang="en-US" sz="1800" dirty="0">
                <a:solidFill>
                  <a:srgbClr val="1482C5"/>
                </a:solidFill>
                <a:latin typeface="Aptos" panose="020B0004020202020204" pitchFamily="34" charset="0"/>
              </a:rPr>
              <a:t> (E1084)</a:t>
            </a:r>
          </a:p>
          <a:p>
            <a:pPr lvl="2">
              <a:buClr>
                <a:srgbClr val="F16038"/>
              </a:buClr>
            </a:pPr>
            <a:r>
              <a:rPr lang="en-US" sz="1800" dirty="0">
                <a:solidFill>
                  <a:srgbClr val="F16038"/>
                </a:solidFill>
                <a:latin typeface="Aptos" panose="020B0004020202020204" pitchFamily="34" charset="0"/>
              </a:rPr>
              <a:t>UnschooledAsyleeRefugee</a:t>
            </a:r>
            <a:r>
              <a:rPr lang="en-US" sz="1800" dirty="0">
                <a:solidFill>
                  <a:srgbClr val="1482C5"/>
                </a:solidFill>
                <a:latin typeface="Aptos" panose="020B0004020202020204" pitchFamily="34" charset="0"/>
              </a:rPr>
              <a:t> (E1076)</a:t>
            </a:r>
          </a:p>
          <a:p>
            <a:pPr lvl="2">
              <a:buClr>
                <a:srgbClr val="F16038"/>
              </a:buClr>
            </a:pPr>
            <a:r>
              <a:rPr lang="en-US" sz="1800" dirty="0" err="1">
                <a:solidFill>
                  <a:srgbClr val="F16038"/>
                </a:solidFill>
                <a:latin typeface="Aptos" panose="020B0004020202020204" pitchFamily="34" charset="0"/>
              </a:rPr>
              <a:t>MilitaryConnectedStudent</a:t>
            </a:r>
            <a:r>
              <a:rPr lang="en-US" sz="1800" dirty="0">
                <a:solidFill>
                  <a:srgbClr val="1482C5"/>
                </a:solidFill>
                <a:latin typeface="Aptos" panose="020B0004020202020204" pitchFamily="34" charset="0"/>
              </a:rPr>
              <a:t> (E1529)</a:t>
            </a:r>
          </a:p>
          <a:p>
            <a:pPr lvl="2">
              <a:buClr>
                <a:srgbClr val="F16038"/>
              </a:buClr>
            </a:pPr>
            <a:endParaRPr lang="en-US" sz="1800" dirty="0">
              <a:solidFill>
                <a:srgbClr val="F16038"/>
              </a:solidFill>
              <a:latin typeface="Aptos" panose="020B0004020202020204" pitchFamily="34" charset="0"/>
            </a:endParaRPr>
          </a:p>
        </p:txBody>
      </p:sp>
      <p:pic>
        <p:nvPicPr>
          <p:cNvPr id="6" name="Picture 5" descr="Screenshot of the Student Education Organization Association entity.">
            <a:extLst>
              <a:ext uri="{FF2B5EF4-FFF2-40B4-BE49-F238E27FC236}">
                <a16:creationId xmlns:a16="http://schemas.microsoft.com/office/drawing/2014/main" id="{58B9CA08-F52B-2ACF-1A2E-F5547AF11692}"/>
              </a:ext>
            </a:extLst>
          </p:cNvPr>
          <p:cNvPicPr>
            <a:picLocks noChangeAspect="1"/>
          </p:cNvPicPr>
          <p:nvPr/>
        </p:nvPicPr>
        <p:blipFill>
          <a:blip r:embed="rId2"/>
          <a:stretch>
            <a:fillRect/>
          </a:stretch>
        </p:blipFill>
        <p:spPr>
          <a:xfrm>
            <a:off x="6753225" y="1103147"/>
            <a:ext cx="4638675" cy="4651706"/>
          </a:xfrm>
          <a:prstGeom prst="rect">
            <a:avLst/>
          </a:prstGeom>
        </p:spPr>
      </p:pic>
      <p:sp>
        <p:nvSpPr>
          <p:cNvPr id="4" name="Slide Number Placeholder 3">
            <a:extLst>
              <a:ext uri="{FF2B5EF4-FFF2-40B4-BE49-F238E27FC236}">
                <a16:creationId xmlns:a16="http://schemas.microsoft.com/office/drawing/2014/main" id="{866E0166-FFD0-3917-B7E4-05EC9B767DCC}"/>
              </a:ext>
            </a:extLst>
          </p:cNvPr>
          <p:cNvSpPr>
            <a:spLocks noGrp="1"/>
          </p:cNvSpPr>
          <p:nvPr>
            <p:ph type="sldNum" sz="quarter" idx="4"/>
          </p:nvPr>
        </p:nvSpPr>
        <p:spPr/>
        <p:txBody>
          <a:bodyPr/>
          <a:lstStyle/>
          <a:p>
            <a:fld id="{69C126A4-BD19-47E2-8A0E-0DE1B9D8C925}" type="slidenum">
              <a:rPr lang="en-US" smtClean="0"/>
              <a:pPr/>
              <a:t>24</a:t>
            </a:fld>
            <a:endParaRPr lang="en-US"/>
          </a:p>
        </p:txBody>
      </p:sp>
    </p:spTree>
    <p:extLst>
      <p:ext uri="{BB962C8B-B14F-4D97-AF65-F5344CB8AC3E}">
        <p14:creationId xmlns:p14="http://schemas.microsoft.com/office/powerpoint/2010/main" val="271555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4C097-1B6C-B05D-CA91-C821A88818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DDC739-9825-4004-A03D-76B7193907C0}"/>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StudentCharacteristic – At Risk </a:t>
            </a:r>
            <a:r>
              <a:rPr lang="en-US" sz="4000" b="1" dirty="0">
                <a:solidFill>
                  <a:schemeClr val="bg1"/>
                </a:solidFill>
                <a:latin typeface="Aptos" panose="020B0004020202020204" pitchFamily="34" charset="0"/>
                <a:cs typeface="Calibri"/>
              </a:rPr>
              <a:t>Extended</a:t>
            </a:r>
            <a:r>
              <a:rPr lang="en-US" sz="4000" b="1" dirty="0">
                <a:solidFill>
                  <a:srgbClr val="1482C5"/>
                </a:solidFill>
                <a:latin typeface="Aptos" panose="020B0004020202020204" pitchFamily="34" charset="0"/>
                <a:cs typeface="Calibri"/>
              </a:rPr>
              <a:t>  </a:t>
            </a:r>
            <a:endParaRPr lang="en-US" sz="40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90F30F1B-CA9F-4A62-3061-6D8A3A6D58BD}"/>
              </a:ext>
            </a:extLst>
          </p:cNvPr>
          <p:cNvSpPr txBox="1">
            <a:spLocks/>
          </p:cNvSpPr>
          <p:nvPr/>
        </p:nvSpPr>
        <p:spPr>
          <a:xfrm>
            <a:off x="535171" y="125333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dirty="0">
                <a:solidFill>
                  <a:srgbClr val="1482C5"/>
                </a:solidFill>
                <a:latin typeface="Aptos" panose="020B0004020202020204" pitchFamily="34" charset="0"/>
              </a:rPr>
              <a:t>The </a:t>
            </a:r>
            <a:r>
              <a:rPr lang="en-US" sz="2400" dirty="0">
                <a:solidFill>
                  <a:srgbClr val="F16038"/>
                </a:solidFill>
                <a:latin typeface="Aptos" panose="020B0004020202020204" pitchFamily="34" charset="0"/>
              </a:rPr>
              <a:t>StudentCharacteristic</a:t>
            </a:r>
            <a:r>
              <a:rPr lang="en-US" sz="2400" dirty="0">
                <a:solidFill>
                  <a:srgbClr val="1482C5"/>
                </a:solidFill>
                <a:latin typeface="Aptos" panose="020B0004020202020204" pitchFamily="34" charset="0"/>
              </a:rPr>
              <a:t> (C344) “</a:t>
            </a:r>
            <a:r>
              <a:rPr lang="en-US" sz="2400" dirty="0">
                <a:solidFill>
                  <a:srgbClr val="F16038"/>
                </a:solidFill>
                <a:latin typeface="Aptos" panose="020B0004020202020204" pitchFamily="34" charset="0"/>
              </a:rPr>
              <a:t>01</a:t>
            </a:r>
            <a:r>
              <a:rPr lang="en-US" sz="2400" dirty="0">
                <a:solidFill>
                  <a:srgbClr val="1482C5"/>
                </a:solidFill>
                <a:latin typeface="Aptos" panose="020B0004020202020204" pitchFamily="34" charset="0"/>
              </a:rPr>
              <a:t>” </a:t>
            </a:r>
            <a:r>
              <a:rPr lang="en-US" sz="2400" dirty="0">
                <a:solidFill>
                  <a:srgbClr val="F16038"/>
                </a:solidFill>
                <a:latin typeface="Aptos" panose="020B0004020202020204" pitchFamily="34" charset="0"/>
              </a:rPr>
              <a:t>At Risk </a:t>
            </a:r>
            <a:r>
              <a:rPr lang="en-US" sz="2400" dirty="0">
                <a:solidFill>
                  <a:srgbClr val="1482C5"/>
                </a:solidFill>
                <a:latin typeface="Aptos" panose="020B0004020202020204" pitchFamily="34" charset="0"/>
              </a:rPr>
              <a:t>will be added to the PEIMS Extended Year Submission:</a:t>
            </a:r>
            <a:endParaRPr lang="en-US" sz="3200" dirty="0">
              <a:solidFill>
                <a:srgbClr val="0D6CB9"/>
              </a:solidFill>
              <a:latin typeface="Aptos" panose="020B0004020202020204" pitchFamily="34" charset="0"/>
            </a:endParaRPr>
          </a:p>
          <a:p>
            <a:pPr marL="0" indent="0">
              <a:buFont typeface="Wingdings" panose="05000000000000000000" pitchFamily="2" charset="2"/>
              <a:buNone/>
            </a:pPr>
            <a:endParaRPr lang="en-US" sz="3200" dirty="0">
              <a:solidFill>
                <a:srgbClr val="0D6CB9"/>
              </a:solidFill>
              <a:latin typeface="Aptos" panose="020B0004020202020204" pitchFamily="34" charset="0"/>
            </a:endParaRPr>
          </a:p>
        </p:txBody>
      </p:sp>
      <p:pic>
        <p:nvPicPr>
          <p:cNvPr id="5" name="Picture 4" descr="Screenshot of the definition for at risk.">
            <a:extLst>
              <a:ext uri="{FF2B5EF4-FFF2-40B4-BE49-F238E27FC236}">
                <a16:creationId xmlns:a16="http://schemas.microsoft.com/office/drawing/2014/main" id="{469B40D5-7DE6-9979-C35C-F572AA265487}"/>
              </a:ext>
            </a:extLst>
          </p:cNvPr>
          <p:cNvPicPr>
            <a:picLocks noChangeAspect="1"/>
          </p:cNvPicPr>
          <p:nvPr/>
        </p:nvPicPr>
        <p:blipFill>
          <a:blip r:embed="rId2"/>
          <a:stretch>
            <a:fillRect/>
          </a:stretch>
        </p:blipFill>
        <p:spPr>
          <a:xfrm>
            <a:off x="2610866" y="2200342"/>
            <a:ext cx="7124438" cy="3638416"/>
          </a:xfrm>
          <a:prstGeom prst="rect">
            <a:avLst/>
          </a:prstGeom>
        </p:spPr>
      </p:pic>
      <p:sp>
        <p:nvSpPr>
          <p:cNvPr id="4" name="Slide Number Placeholder 3">
            <a:extLst>
              <a:ext uri="{FF2B5EF4-FFF2-40B4-BE49-F238E27FC236}">
                <a16:creationId xmlns:a16="http://schemas.microsoft.com/office/drawing/2014/main" id="{6733386F-9518-49B1-2367-E2BCCF25DF3D}"/>
              </a:ext>
            </a:extLst>
          </p:cNvPr>
          <p:cNvSpPr>
            <a:spLocks noGrp="1"/>
          </p:cNvSpPr>
          <p:nvPr>
            <p:ph type="sldNum" sz="quarter" idx="4"/>
          </p:nvPr>
        </p:nvSpPr>
        <p:spPr/>
        <p:txBody>
          <a:bodyPr/>
          <a:lstStyle/>
          <a:p>
            <a:fld id="{69C126A4-BD19-47E2-8A0E-0DE1B9D8C925}" type="slidenum">
              <a:rPr lang="en-US" smtClean="0"/>
              <a:pPr/>
              <a:t>25</a:t>
            </a:fld>
            <a:endParaRPr lang="en-US"/>
          </a:p>
        </p:txBody>
      </p:sp>
    </p:spTree>
    <p:extLst>
      <p:ext uri="{BB962C8B-B14F-4D97-AF65-F5344CB8AC3E}">
        <p14:creationId xmlns:p14="http://schemas.microsoft.com/office/powerpoint/2010/main" val="3014835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BDE9D-ACF0-00FD-F2CB-816FF3F98E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577556-EED0-466A-C0F6-F317894C1DF6}"/>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StudentCharacteristic – Immigrant </a:t>
            </a:r>
            <a:r>
              <a:rPr lang="en-US" sz="4000" b="1" dirty="0">
                <a:solidFill>
                  <a:schemeClr val="bg1"/>
                </a:solidFill>
                <a:latin typeface="Aptos" panose="020B0004020202020204" pitchFamily="34" charset="0"/>
                <a:cs typeface="Calibri"/>
              </a:rPr>
              <a:t>Extended</a:t>
            </a:r>
            <a:r>
              <a:rPr lang="en-US" sz="4000" b="1" dirty="0">
                <a:solidFill>
                  <a:srgbClr val="1482C5"/>
                </a:solidFill>
                <a:latin typeface="Aptos" panose="020B0004020202020204" pitchFamily="34" charset="0"/>
                <a:cs typeface="Calibri"/>
              </a:rPr>
              <a:t> </a:t>
            </a:r>
            <a:endParaRPr lang="en-US" sz="4000"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3509A7D3-A01E-17F0-C7EF-B705E9ED85C4}"/>
              </a:ext>
            </a:extLst>
          </p:cNvPr>
          <p:cNvSpPr txBox="1">
            <a:spLocks/>
          </p:cNvSpPr>
          <p:nvPr/>
        </p:nvSpPr>
        <p:spPr>
          <a:xfrm>
            <a:off x="535171" y="111998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dirty="0">
                <a:solidFill>
                  <a:srgbClr val="1482C5"/>
                </a:solidFill>
                <a:latin typeface="Aptos" panose="020B0004020202020204" pitchFamily="34" charset="0"/>
              </a:rPr>
              <a:t>The </a:t>
            </a:r>
            <a:r>
              <a:rPr lang="en-US" sz="2400" dirty="0">
                <a:solidFill>
                  <a:srgbClr val="F16038"/>
                </a:solidFill>
                <a:latin typeface="Aptos" panose="020B0004020202020204" pitchFamily="34" charset="0"/>
              </a:rPr>
              <a:t>StudentCharacteristic</a:t>
            </a:r>
            <a:r>
              <a:rPr lang="en-US" sz="2400" dirty="0">
                <a:solidFill>
                  <a:srgbClr val="1482C5"/>
                </a:solidFill>
                <a:latin typeface="Aptos" panose="020B0004020202020204" pitchFamily="34" charset="0"/>
              </a:rPr>
              <a:t> (C344) “</a:t>
            </a:r>
            <a:r>
              <a:rPr lang="en-US" sz="2400" dirty="0">
                <a:solidFill>
                  <a:srgbClr val="F16038"/>
                </a:solidFill>
                <a:latin typeface="Aptos" panose="020B0004020202020204" pitchFamily="34" charset="0"/>
              </a:rPr>
              <a:t>02</a:t>
            </a:r>
            <a:r>
              <a:rPr lang="en-US" sz="2400" dirty="0">
                <a:solidFill>
                  <a:srgbClr val="1482C5"/>
                </a:solidFill>
                <a:latin typeface="Aptos" panose="020B0004020202020204" pitchFamily="34" charset="0"/>
              </a:rPr>
              <a:t>” </a:t>
            </a:r>
            <a:r>
              <a:rPr lang="en-US" sz="2400" dirty="0">
                <a:solidFill>
                  <a:srgbClr val="F16038"/>
                </a:solidFill>
                <a:latin typeface="Aptos" panose="020B0004020202020204" pitchFamily="34" charset="0"/>
              </a:rPr>
              <a:t>Immigrant</a:t>
            </a:r>
            <a:r>
              <a:rPr lang="en-US" sz="2400" dirty="0">
                <a:solidFill>
                  <a:srgbClr val="1482C5"/>
                </a:solidFill>
                <a:latin typeface="Aptos" panose="020B0004020202020204" pitchFamily="34" charset="0"/>
              </a:rPr>
              <a:t> will be added to the PEIMS Extended Year Submission:</a:t>
            </a:r>
            <a:endParaRPr lang="en-US" sz="3200" dirty="0">
              <a:solidFill>
                <a:srgbClr val="0D6CB9"/>
              </a:solidFill>
              <a:latin typeface="Aptos" panose="020B0004020202020204" pitchFamily="34" charset="0"/>
            </a:endParaRPr>
          </a:p>
          <a:p>
            <a:pPr marL="0" indent="0">
              <a:buFont typeface="Wingdings" panose="05000000000000000000" pitchFamily="2" charset="2"/>
              <a:buNone/>
            </a:pPr>
            <a:endParaRPr lang="en-US" sz="3200" dirty="0">
              <a:solidFill>
                <a:srgbClr val="0D6CB9"/>
              </a:solidFill>
              <a:latin typeface="Aptos" panose="020B0004020202020204" pitchFamily="34" charset="0"/>
            </a:endParaRPr>
          </a:p>
        </p:txBody>
      </p:sp>
      <p:pic>
        <p:nvPicPr>
          <p:cNvPr id="6" name="Picture 5" descr="Screenshot of the definition for immigrant">
            <a:extLst>
              <a:ext uri="{FF2B5EF4-FFF2-40B4-BE49-F238E27FC236}">
                <a16:creationId xmlns:a16="http://schemas.microsoft.com/office/drawing/2014/main" id="{34095204-153A-A721-DF7B-312DFE24F71E}"/>
              </a:ext>
            </a:extLst>
          </p:cNvPr>
          <p:cNvPicPr>
            <a:picLocks noChangeAspect="1"/>
          </p:cNvPicPr>
          <p:nvPr/>
        </p:nvPicPr>
        <p:blipFill>
          <a:blip r:embed="rId2"/>
          <a:stretch>
            <a:fillRect/>
          </a:stretch>
        </p:blipFill>
        <p:spPr>
          <a:xfrm>
            <a:off x="2579816" y="2143183"/>
            <a:ext cx="7032366" cy="3162184"/>
          </a:xfrm>
          <a:prstGeom prst="rect">
            <a:avLst/>
          </a:prstGeom>
        </p:spPr>
      </p:pic>
      <p:sp>
        <p:nvSpPr>
          <p:cNvPr id="4" name="Slide Number Placeholder 3">
            <a:extLst>
              <a:ext uri="{FF2B5EF4-FFF2-40B4-BE49-F238E27FC236}">
                <a16:creationId xmlns:a16="http://schemas.microsoft.com/office/drawing/2014/main" id="{E25FB3DB-AB55-6648-06F0-7968F2B2C9CC}"/>
              </a:ext>
            </a:extLst>
          </p:cNvPr>
          <p:cNvSpPr>
            <a:spLocks noGrp="1"/>
          </p:cNvSpPr>
          <p:nvPr>
            <p:ph type="sldNum" sz="quarter" idx="4"/>
          </p:nvPr>
        </p:nvSpPr>
        <p:spPr/>
        <p:txBody>
          <a:bodyPr/>
          <a:lstStyle/>
          <a:p>
            <a:fld id="{69C126A4-BD19-47E2-8A0E-0DE1B9D8C925}" type="slidenum">
              <a:rPr lang="en-US" smtClean="0"/>
              <a:pPr/>
              <a:t>26</a:t>
            </a:fld>
            <a:endParaRPr lang="en-US"/>
          </a:p>
        </p:txBody>
      </p:sp>
    </p:spTree>
    <p:extLst>
      <p:ext uri="{BB962C8B-B14F-4D97-AF65-F5344CB8AC3E}">
        <p14:creationId xmlns:p14="http://schemas.microsoft.com/office/powerpoint/2010/main" val="3486846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2E28C-0E4D-44EB-668A-C15118F7DB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A75298-EA19-B4E5-1C4A-2FDDEEB6096F}"/>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StudentCharacteristic – IEP Continuer </a:t>
            </a:r>
            <a:r>
              <a:rPr lang="en-US" sz="4000" b="1" dirty="0">
                <a:solidFill>
                  <a:schemeClr val="bg1"/>
                </a:solidFill>
                <a:latin typeface="Aptos" panose="020B0004020202020204" pitchFamily="34" charset="0"/>
                <a:cs typeface="Calibri"/>
              </a:rPr>
              <a:t>Ext</a:t>
            </a:r>
            <a:r>
              <a:rPr lang="en-US" sz="4000" b="1" dirty="0">
                <a:solidFill>
                  <a:srgbClr val="1482C5"/>
                </a:solidFill>
                <a:latin typeface="Aptos" panose="020B0004020202020204" pitchFamily="34" charset="0"/>
                <a:cs typeface="Calibri"/>
              </a:rPr>
              <a:t> </a:t>
            </a:r>
            <a:endParaRPr lang="en-US" sz="4000"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C4984EA9-E6B0-9120-D86F-68D1E66140E4}"/>
              </a:ext>
            </a:extLst>
          </p:cNvPr>
          <p:cNvSpPr txBox="1">
            <a:spLocks/>
          </p:cNvSpPr>
          <p:nvPr/>
        </p:nvSpPr>
        <p:spPr>
          <a:xfrm>
            <a:off x="535171" y="125333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dirty="0">
                <a:solidFill>
                  <a:srgbClr val="1482C5"/>
                </a:solidFill>
                <a:latin typeface="Aptos" panose="020B0004020202020204" pitchFamily="34" charset="0"/>
              </a:rPr>
              <a:t>The </a:t>
            </a:r>
            <a:r>
              <a:rPr lang="en-US" sz="2400" dirty="0">
                <a:solidFill>
                  <a:srgbClr val="F16038"/>
                </a:solidFill>
                <a:latin typeface="Aptos" panose="020B0004020202020204" pitchFamily="34" charset="0"/>
              </a:rPr>
              <a:t>StudentCharacteristic</a:t>
            </a:r>
            <a:r>
              <a:rPr lang="en-US" sz="2400" dirty="0">
                <a:solidFill>
                  <a:srgbClr val="1482C5"/>
                </a:solidFill>
                <a:latin typeface="Aptos" panose="020B0004020202020204" pitchFamily="34" charset="0"/>
              </a:rPr>
              <a:t> (C344) “</a:t>
            </a:r>
            <a:r>
              <a:rPr lang="en-US" sz="2400" dirty="0">
                <a:solidFill>
                  <a:srgbClr val="F16038"/>
                </a:solidFill>
                <a:latin typeface="Aptos" panose="020B0004020202020204" pitchFamily="34" charset="0"/>
              </a:rPr>
              <a:t>09</a:t>
            </a:r>
            <a:r>
              <a:rPr lang="en-US" sz="2400" dirty="0">
                <a:solidFill>
                  <a:srgbClr val="1482C5"/>
                </a:solidFill>
                <a:latin typeface="Aptos" panose="020B0004020202020204" pitchFamily="34" charset="0"/>
              </a:rPr>
              <a:t>” </a:t>
            </a:r>
            <a:r>
              <a:rPr lang="en-US" sz="2400" dirty="0">
                <a:solidFill>
                  <a:srgbClr val="F16038"/>
                </a:solidFill>
                <a:latin typeface="Aptos" panose="020B0004020202020204" pitchFamily="34" charset="0"/>
              </a:rPr>
              <a:t>IEP Continuer</a:t>
            </a:r>
            <a:r>
              <a:rPr lang="en-US" sz="2400" dirty="0">
                <a:solidFill>
                  <a:srgbClr val="1482C5"/>
                </a:solidFill>
                <a:latin typeface="Aptos" panose="020B0004020202020204" pitchFamily="34" charset="0"/>
              </a:rPr>
              <a:t> will be added to the PEIMS Extended Year Submission:</a:t>
            </a:r>
            <a:endParaRPr lang="en-US" sz="3200" dirty="0">
              <a:solidFill>
                <a:srgbClr val="0D6CB9"/>
              </a:solidFill>
              <a:latin typeface="Aptos" panose="020B0004020202020204" pitchFamily="34" charset="0"/>
            </a:endParaRPr>
          </a:p>
          <a:p>
            <a:pPr marL="0" indent="0">
              <a:buFont typeface="Wingdings" panose="05000000000000000000" pitchFamily="2" charset="2"/>
              <a:buNone/>
            </a:pPr>
            <a:endParaRPr lang="en-US" sz="3200" dirty="0">
              <a:solidFill>
                <a:srgbClr val="0D6CB9"/>
              </a:solidFill>
              <a:latin typeface="Aptos" panose="020B0004020202020204" pitchFamily="34" charset="0"/>
            </a:endParaRPr>
          </a:p>
        </p:txBody>
      </p:sp>
      <p:pic>
        <p:nvPicPr>
          <p:cNvPr id="6" name="Picture 5" descr="Screenshot of the definition for IEP Continuer">
            <a:extLst>
              <a:ext uri="{FF2B5EF4-FFF2-40B4-BE49-F238E27FC236}">
                <a16:creationId xmlns:a16="http://schemas.microsoft.com/office/drawing/2014/main" id="{8606B7F4-E804-73E5-C2D4-53200FB50203}"/>
              </a:ext>
            </a:extLst>
          </p:cNvPr>
          <p:cNvPicPr>
            <a:picLocks noChangeAspect="1"/>
          </p:cNvPicPr>
          <p:nvPr/>
        </p:nvPicPr>
        <p:blipFill>
          <a:blip r:embed="rId2"/>
          <a:stretch>
            <a:fillRect/>
          </a:stretch>
        </p:blipFill>
        <p:spPr>
          <a:xfrm>
            <a:off x="2562354" y="2233656"/>
            <a:ext cx="7067290" cy="2390687"/>
          </a:xfrm>
          <a:prstGeom prst="rect">
            <a:avLst/>
          </a:prstGeom>
        </p:spPr>
      </p:pic>
      <p:sp>
        <p:nvSpPr>
          <p:cNvPr id="4" name="Slide Number Placeholder 3">
            <a:extLst>
              <a:ext uri="{FF2B5EF4-FFF2-40B4-BE49-F238E27FC236}">
                <a16:creationId xmlns:a16="http://schemas.microsoft.com/office/drawing/2014/main" id="{5CF572B4-17F7-0B01-2BEB-3F1BC306DCBF}"/>
              </a:ext>
            </a:extLst>
          </p:cNvPr>
          <p:cNvSpPr>
            <a:spLocks noGrp="1"/>
          </p:cNvSpPr>
          <p:nvPr>
            <p:ph type="sldNum" sz="quarter" idx="4"/>
          </p:nvPr>
        </p:nvSpPr>
        <p:spPr/>
        <p:txBody>
          <a:bodyPr/>
          <a:lstStyle/>
          <a:p>
            <a:fld id="{69C126A4-BD19-47E2-8A0E-0DE1B9D8C925}" type="slidenum">
              <a:rPr lang="en-US" smtClean="0"/>
              <a:pPr/>
              <a:t>27</a:t>
            </a:fld>
            <a:endParaRPr lang="en-US"/>
          </a:p>
        </p:txBody>
      </p:sp>
    </p:spTree>
    <p:extLst>
      <p:ext uri="{BB962C8B-B14F-4D97-AF65-F5344CB8AC3E}">
        <p14:creationId xmlns:p14="http://schemas.microsoft.com/office/powerpoint/2010/main" val="1948012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865C3-F2CD-F78F-1D78-4087304040A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AA73BB1-8EFF-278C-EC3E-2B94B5B0463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dirty="0">
                <a:solidFill>
                  <a:srgbClr val="3C6EBE"/>
                </a:solidFill>
                <a:effectLst/>
                <a:latin typeface="+mn-lt"/>
                <a:ea typeface="+mj-ea"/>
                <a:cs typeface="+mj-cs"/>
              </a:rPr>
              <a:t>TITLE SLIDE: </a:t>
            </a:r>
            <a:r>
              <a:rPr lang="en-US" sz="4800" b="1" kern="1200" baseline="0" dirty="0">
                <a:solidFill>
                  <a:srgbClr val="3C6EBE"/>
                </a:solidFill>
                <a:effectLst/>
                <a:latin typeface="+mn-lt"/>
                <a:ea typeface="+mj-ea"/>
                <a:cs typeface="+mj-cs"/>
              </a:rPr>
              <a:t>Scenarios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172ABA70-08EE-2C0A-4C0E-50110D9590A1}"/>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iles">
            <a:extLst>
              <a:ext uri="{FF2B5EF4-FFF2-40B4-BE49-F238E27FC236}">
                <a16:creationId xmlns:a16="http://schemas.microsoft.com/office/drawing/2014/main" id="{C047865D-0EE5-10A0-F515-9FB3C35E3F64}"/>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4A45FD06-C4CC-1B46-CB13-56F63DE86E33}"/>
              </a:ext>
            </a:extLst>
          </p:cNvPr>
          <p:cNvSpPr txBox="1"/>
          <p:nvPr/>
        </p:nvSpPr>
        <p:spPr>
          <a:xfrm>
            <a:off x="3144068" y="3543932"/>
            <a:ext cx="5903843" cy="1107996"/>
          </a:xfrm>
          <a:prstGeom prst="rect">
            <a:avLst/>
          </a:prstGeom>
          <a:noFill/>
        </p:spPr>
        <p:txBody>
          <a:bodyPr wrap="square" rtlCol="0">
            <a:spAutoFit/>
          </a:bodyPr>
          <a:lstStyle/>
          <a:p>
            <a:pPr algn="ctr"/>
            <a:r>
              <a:rPr lang="en-US" sz="6600" b="1" dirty="0">
                <a:solidFill>
                  <a:srgbClr val="E6E3DE"/>
                </a:solidFill>
                <a:latin typeface="Aptos" panose="020B0004020202020204" pitchFamily="34" charset="0"/>
              </a:rPr>
              <a:t>SCENARIOS</a:t>
            </a:r>
          </a:p>
        </p:txBody>
      </p:sp>
      <p:sp>
        <p:nvSpPr>
          <p:cNvPr id="2" name="Slide Number Placeholder 1">
            <a:extLst>
              <a:ext uri="{FF2B5EF4-FFF2-40B4-BE49-F238E27FC236}">
                <a16:creationId xmlns:a16="http://schemas.microsoft.com/office/drawing/2014/main" id="{1BA6678D-8692-DCFE-F9EE-9745C3C68E83}"/>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28</a:t>
            </a:fld>
            <a:endParaRPr lang="en-US" dirty="0"/>
          </a:p>
        </p:txBody>
      </p:sp>
    </p:spTree>
    <p:extLst>
      <p:ext uri="{BB962C8B-B14F-4D97-AF65-F5344CB8AC3E}">
        <p14:creationId xmlns:p14="http://schemas.microsoft.com/office/powerpoint/2010/main" val="1057020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319041" y="164565"/>
            <a:ext cx="4523629" cy="751350"/>
          </a:xfrm>
        </p:spPr>
        <p:txBody>
          <a:bodyPr>
            <a:normAutofit/>
          </a:bodyPr>
          <a:lstStyle/>
          <a:p>
            <a:r>
              <a:rPr lang="en-US" dirty="0">
                <a:solidFill>
                  <a:srgbClr val="0D6CB9"/>
                </a:solidFill>
                <a:latin typeface="Aptos" panose="020B0004020202020204" pitchFamily="34" charset="0"/>
              </a:rPr>
              <a:t>Leaver Scenario #1</a:t>
            </a:r>
          </a:p>
        </p:txBody>
      </p:sp>
      <p:pic>
        <p:nvPicPr>
          <p:cNvPr id="3" name="Picture 2" descr="Screenshot of leaver scenario 1">
            <a:extLst>
              <a:ext uri="{FF2B5EF4-FFF2-40B4-BE49-F238E27FC236}">
                <a16:creationId xmlns:a16="http://schemas.microsoft.com/office/drawing/2014/main" id="{F7733118-721F-F310-5BE5-FEFDDF50FC49}"/>
              </a:ext>
            </a:extLst>
          </p:cNvPr>
          <p:cNvPicPr>
            <a:picLocks noChangeAspect="1"/>
          </p:cNvPicPr>
          <p:nvPr/>
        </p:nvPicPr>
        <p:blipFill>
          <a:blip r:embed="rId2"/>
          <a:stretch>
            <a:fillRect/>
          </a:stretch>
        </p:blipFill>
        <p:spPr>
          <a:xfrm>
            <a:off x="112318" y="0"/>
            <a:ext cx="12079682" cy="5902456"/>
          </a:xfrm>
          <a:prstGeom prst="rect">
            <a:avLst/>
          </a:prstGeom>
        </p:spPr>
      </p:pic>
    </p:spTree>
    <p:extLst>
      <p:ext uri="{BB962C8B-B14F-4D97-AF65-F5344CB8AC3E}">
        <p14:creationId xmlns:p14="http://schemas.microsoft.com/office/powerpoint/2010/main" val="782638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dirty="0">
                <a:solidFill>
                  <a:srgbClr val="3C6EBE"/>
                </a:solidFill>
                <a:effectLst/>
                <a:latin typeface="+mn-lt"/>
                <a:ea typeface="+mj-ea"/>
                <a:cs typeface="+mj-cs"/>
              </a:rPr>
              <a:t>TITLE SLIDE: </a:t>
            </a:r>
            <a:r>
              <a:rPr lang="en-US" sz="4800" b="1" kern="1200" dirty="0">
                <a:latin typeface="+mn-lt"/>
                <a:ea typeface="+mj-ea"/>
                <a:cs typeface="+mj-cs"/>
              </a:rPr>
              <a:t>Overview</a:t>
            </a: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iles">
            <a:extLst>
              <a:ext uri="{FF2B5EF4-FFF2-40B4-BE49-F238E27FC236}">
                <a16:creationId xmlns:a16="http://schemas.microsoft.com/office/drawing/2014/main" id="{3FA3FEEE-6FB4-6546-6580-17D5B5795B98}"/>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9ED81CFE-0765-67EA-663C-D8BB04F10322}"/>
              </a:ext>
            </a:extLst>
          </p:cNvPr>
          <p:cNvSpPr txBox="1"/>
          <p:nvPr/>
        </p:nvSpPr>
        <p:spPr>
          <a:xfrm>
            <a:off x="3144068" y="3543932"/>
            <a:ext cx="5903843" cy="1107996"/>
          </a:xfrm>
          <a:prstGeom prst="rect">
            <a:avLst/>
          </a:prstGeom>
          <a:noFill/>
        </p:spPr>
        <p:txBody>
          <a:bodyPr wrap="square" rtlCol="0">
            <a:spAutoFit/>
          </a:bodyPr>
          <a:lstStyle/>
          <a:p>
            <a:pPr algn="ctr"/>
            <a:r>
              <a:rPr lang="en-US" sz="6600" b="1" dirty="0">
                <a:solidFill>
                  <a:srgbClr val="E6E3DE"/>
                </a:solidFill>
                <a:latin typeface="Aptos" panose="020B0004020202020204" pitchFamily="34" charset="0"/>
              </a:rPr>
              <a:t>OVERVIEW</a:t>
            </a:r>
          </a:p>
        </p:txBody>
      </p:sp>
      <p:sp>
        <p:nvSpPr>
          <p:cNvPr id="2" name="Slide Number Placeholder 1">
            <a:extLst>
              <a:ext uri="{FF2B5EF4-FFF2-40B4-BE49-F238E27FC236}">
                <a16:creationId xmlns:a16="http://schemas.microsoft.com/office/drawing/2014/main" id="{4E8AF8DF-398E-10E8-ED26-F4D38809842B}"/>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3</a:t>
            </a:fld>
            <a:endParaRPr lang="en-US" dirty="0"/>
          </a:p>
        </p:txBody>
      </p:sp>
    </p:spTree>
    <p:extLst>
      <p:ext uri="{BB962C8B-B14F-4D97-AF65-F5344CB8AC3E}">
        <p14:creationId xmlns:p14="http://schemas.microsoft.com/office/powerpoint/2010/main" val="48477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2">
            <a:extLst>
              <a:ext uri="{FF2B5EF4-FFF2-40B4-BE49-F238E27FC236}">
                <a16:creationId xmlns:a16="http://schemas.microsoft.com/office/drawing/2014/main" id="{B211103E-C0C7-16C8-25D8-3ECAA6BACFEE}"/>
              </a:ext>
            </a:extLst>
          </p:cNvPr>
          <p:cNvSpPr>
            <a:spLocks noGrp="1"/>
          </p:cNvSpPr>
          <p:nvPr>
            <p:ph type="title"/>
          </p:nvPr>
        </p:nvSpPr>
        <p:spPr>
          <a:xfrm>
            <a:off x="319041" y="164565"/>
            <a:ext cx="4523629" cy="751350"/>
          </a:xfrm>
        </p:spPr>
        <p:txBody>
          <a:bodyPr>
            <a:normAutofit/>
          </a:bodyPr>
          <a:lstStyle/>
          <a:p>
            <a:r>
              <a:rPr lang="en-US" dirty="0">
                <a:solidFill>
                  <a:srgbClr val="0D6CB9"/>
                </a:solidFill>
                <a:latin typeface="Aptos" panose="020B0004020202020204" pitchFamily="34" charset="0"/>
              </a:rPr>
              <a:t>Leaver Scenario #2</a:t>
            </a:r>
          </a:p>
        </p:txBody>
      </p:sp>
      <p:pic>
        <p:nvPicPr>
          <p:cNvPr id="3" name="Picture 2" descr="Screenshot of leaver scenario 2">
            <a:extLst>
              <a:ext uri="{FF2B5EF4-FFF2-40B4-BE49-F238E27FC236}">
                <a16:creationId xmlns:a16="http://schemas.microsoft.com/office/drawing/2014/main" id="{B4E2B987-38C2-7B24-D377-BC6CCCDF5FF2}"/>
              </a:ext>
            </a:extLst>
          </p:cNvPr>
          <p:cNvPicPr>
            <a:picLocks noChangeAspect="1"/>
          </p:cNvPicPr>
          <p:nvPr/>
        </p:nvPicPr>
        <p:blipFill>
          <a:blip r:embed="rId2"/>
          <a:stretch>
            <a:fillRect/>
          </a:stretch>
        </p:blipFill>
        <p:spPr>
          <a:xfrm>
            <a:off x="0" y="0"/>
            <a:ext cx="11969913" cy="5914189"/>
          </a:xfrm>
          <a:prstGeom prst="rect">
            <a:avLst/>
          </a:prstGeom>
        </p:spPr>
      </p:pic>
    </p:spTree>
    <p:extLst>
      <p:ext uri="{BB962C8B-B14F-4D97-AF65-F5344CB8AC3E}">
        <p14:creationId xmlns:p14="http://schemas.microsoft.com/office/powerpoint/2010/main" val="4184001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535595" y="178816"/>
            <a:ext cx="4656996" cy="751350"/>
          </a:xfrm>
        </p:spPr>
        <p:txBody>
          <a:bodyPr>
            <a:normAutofit/>
          </a:bodyPr>
          <a:lstStyle/>
          <a:p>
            <a:r>
              <a:rPr lang="en-US" dirty="0">
                <a:solidFill>
                  <a:srgbClr val="0D6CB9"/>
                </a:solidFill>
                <a:latin typeface="Aptos" panose="020B0004020202020204" pitchFamily="34" charset="0"/>
              </a:rPr>
              <a:t>Leaver Scenario #3</a:t>
            </a:r>
            <a:endParaRPr lang="en-US" dirty="0">
              <a:solidFill>
                <a:srgbClr val="0D6CB9"/>
              </a:solidFill>
            </a:endParaRPr>
          </a:p>
        </p:txBody>
      </p:sp>
      <p:pic>
        <p:nvPicPr>
          <p:cNvPr id="24" name="Picture 23" descr="Screenshot of leaver scenario 3">
            <a:extLst>
              <a:ext uri="{FF2B5EF4-FFF2-40B4-BE49-F238E27FC236}">
                <a16:creationId xmlns:a16="http://schemas.microsoft.com/office/drawing/2014/main" id="{F167DDD6-0931-E53B-C821-0BD7F2C89279}"/>
              </a:ext>
            </a:extLst>
          </p:cNvPr>
          <p:cNvPicPr>
            <a:picLocks noChangeAspect="1"/>
          </p:cNvPicPr>
          <p:nvPr/>
        </p:nvPicPr>
        <p:blipFill>
          <a:blip r:embed="rId2"/>
          <a:stretch>
            <a:fillRect/>
          </a:stretch>
        </p:blipFill>
        <p:spPr>
          <a:xfrm>
            <a:off x="81494" y="83781"/>
            <a:ext cx="12110505" cy="5748356"/>
          </a:xfrm>
          <a:prstGeom prst="rect">
            <a:avLst/>
          </a:prstGeom>
        </p:spPr>
      </p:pic>
    </p:spTree>
    <p:extLst>
      <p:ext uri="{BB962C8B-B14F-4D97-AF65-F5344CB8AC3E}">
        <p14:creationId xmlns:p14="http://schemas.microsoft.com/office/powerpoint/2010/main" val="2856805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2">
            <a:extLst>
              <a:ext uri="{FF2B5EF4-FFF2-40B4-BE49-F238E27FC236}">
                <a16:creationId xmlns:a16="http://schemas.microsoft.com/office/drawing/2014/main" id="{46C2F13A-514B-F349-BE89-7195C4362BD4}"/>
              </a:ext>
            </a:extLst>
          </p:cNvPr>
          <p:cNvSpPr>
            <a:spLocks noGrp="1"/>
          </p:cNvSpPr>
          <p:nvPr>
            <p:ph type="title"/>
          </p:nvPr>
        </p:nvSpPr>
        <p:spPr>
          <a:xfrm>
            <a:off x="519897" y="156142"/>
            <a:ext cx="4656996" cy="751350"/>
          </a:xfrm>
        </p:spPr>
        <p:txBody>
          <a:bodyPr>
            <a:normAutofit/>
          </a:bodyPr>
          <a:lstStyle/>
          <a:p>
            <a:r>
              <a:rPr lang="en-US" dirty="0">
                <a:solidFill>
                  <a:srgbClr val="0D6CB9"/>
                </a:solidFill>
                <a:latin typeface="Aptos" panose="020B0004020202020204" pitchFamily="34" charset="0"/>
              </a:rPr>
              <a:t>Leaver Scenario #4</a:t>
            </a:r>
            <a:endParaRPr lang="en-US" dirty="0">
              <a:solidFill>
                <a:srgbClr val="0D6CB9"/>
              </a:solidFill>
            </a:endParaRPr>
          </a:p>
        </p:txBody>
      </p:sp>
      <p:pic>
        <p:nvPicPr>
          <p:cNvPr id="4" name="Picture 3" descr="Screen shot of leaver scenario 4">
            <a:extLst>
              <a:ext uri="{FF2B5EF4-FFF2-40B4-BE49-F238E27FC236}">
                <a16:creationId xmlns:a16="http://schemas.microsoft.com/office/drawing/2014/main" id="{87B7ADC2-7CC9-C6FA-811F-4C05DF92C49F}"/>
              </a:ext>
            </a:extLst>
          </p:cNvPr>
          <p:cNvPicPr>
            <a:picLocks noChangeAspect="1"/>
          </p:cNvPicPr>
          <p:nvPr/>
        </p:nvPicPr>
        <p:blipFill>
          <a:blip r:embed="rId2"/>
          <a:stretch>
            <a:fillRect/>
          </a:stretch>
        </p:blipFill>
        <p:spPr>
          <a:xfrm>
            <a:off x="284026" y="156142"/>
            <a:ext cx="11623948" cy="5769960"/>
          </a:xfrm>
          <a:prstGeom prst="rect">
            <a:avLst/>
          </a:prstGeom>
        </p:spPr>
      </p:pic>
    </p:spTree>
    <p:extLst>
      <p:ext uri="{BB962C8B-B14F-4D97-AF65-F5344CB8AC3E}">
        <p14:creationId xmlns:p14="http://schemas.microsoft.com/office/powerpoint/2010/main" val="1550317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3FFFB-E94F-DD2F-474E-B02FF3EECAC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357A134-506C-C50F-45CF-072468A6379B}"/>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dirty="0">
                <a:solidFill>
                  <a:srgbClr val="3C6EBE"/>
                </a:solidFill>
                <a:effectLst/>
                <a:latin typeface="+mn-lt"/>
                <a:ea typeface="+mj-ea"/>
                <a:cs typeface="+mj-cs"/>
              </a:rPr>
              <a:t>TITLE SLIDE: </a:t>
            </a:r>
            <a:r>
              <a:rPr lang="en-US" sz="4800" b="1" kern="1200" baseline="0" dirty="0">
                <a:solidFill>
                  <a:srgbClr val="3C6EBE"/>
                </a:solidFill>
                <a:effectLst/>
                <a:latin typeface="+mn-lt"/>
                <a:ea typeface="+mj-ea"/>
                <a:cs typeface="+mj-cs"/>
              </a:rPr>
              <a:t>Business Validations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5D9A996D-20AB-5413-6558-DBA94D9A217E}"/>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iles">
            <a:extLst>
              <a:ext uri="{FF2B5EF4-FFF2-40B4-BE49-F238E27FC236}">
                <a16:creationId xmlns:a16="http://schemas.microsoft.com/office/drawing/2014/main" id="{6CACDE1C-07A3-5B48-1DA0-10CA1892F39F}"/>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5C1F97CA-82CB-0C7C-E336-601439AC68B0}"/>
              </a:ext>
            </a:extLst>
          </p:cNvPr>
          <p:cNvSpPr txBox="1"/>
          <p:nvPr/>
        </p:nvSpPr>
        <p:spPr>
          <a:xfrm>
            <a:off x="3144068" y="3543932"/>
            <a:ext cx="5903843" cy="2123658"/>
          </a:xfrm>
          <a:prstGeom prst="rect">
            <a:avLst/>
          </a:prstGeom>
          <a:noFill/>
        </p:spPr>
        <p:txBody>
          <a:bodyPr wrap="square" rtlCol="0">
            <a:spAutoFit/>
          </a:bodyPr>
          <a:lstStyle/>
          <a:p>
            <a:pPr algn="ctr"/>
            <a:r>
              <a:rPr lang="en-US" sz="6600" b="1" dirty="0">
                <a:solidFill>
                  <a:srgbClr val="E6E3DE"/>
                </a:solidFill>
                <a:latin typeface="Aptos" panose="020B0004020202020204" pitchFamily="34" charset="0"/>
              </a:rPr>
              <a:t>BUSINESS VALIDATIONS</a:t>
            </a:r>
          </a:p>
        </p:txBody>
      </p:sp>
      <p:sp>
        <p:nvSpPr>
          <p:cNvPr id="2" name="Slide Number Placeholder 1">
            <a:extLst>
              <a:ext uri="{FF2B5EF4-FFF2-40B4-BE49-F238E27FC236}">
                <a16:creationId xmlns:a16="http://schemas.microsoft.com/office/drawing/2014/main" id="{D20394FC-6D1F-F4ED-14D5-F9CC7AB70A93}"/>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33</a:t>
            </a:fld>
            <a:endParaRPr lang="en-US" dirty="0"/>
          </a:p>
        </p:txBody>
      </p:sp>
    </p:spTree>
    <p:extLst>
      <p:ext uri="{BB962C8B-B14F-4D97-AF65-F5344CB8AC3E}">
        <p14:creationId xmlns:p14="http://schemas.microsoft.com/office/powerpoint/2010/main" val="1994324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18E02-E942-F6A1-D0D5-66E4901D53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1A14AB-2849-E734-E1FE-39496A6DC5F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School Leaver Category</a:t>
            </a:r>
            <a:endParaRPr lang="en-US" b="1" dirty="0">
              <a:solidFill>
                <a:srgbClr val="1482C5"/>
              </a:solidFill>
              <a:latin typeface="Aptos" panose="020B0004020202020204" pitchFamily="34" charset="0"/>
            </a:endParaRPr>
          </a:p>
        </p:txBody>
      </p:sp>
      <p:sp>
        <p:nvSpPr>
          <p:cNvPr id="10" name="Content Placeholder 3">
            <a:extLst>
              <a:ext uri="{FF2B5EF4-FFF2-40B4-BE49-F238E27FC236}">
                <a16:creationId xmlns:a16="http://schemas.microsoft.com/office/drawing/2014/main" id="{DB318546-EE18-9E0D-A0D3-ED91CAEC164A}"/>
              </a:ext>
            </a:extLst>
          </p:cNvPr>
          <p:cNvSpPr txBox="1">
            <a:spLocks/>
          </p:cNvSpPr>
          <p:nvPr/>
        </p:nvSpPr>
        <p:spPr>
          <a:xfrm>
            <a:off x="535171" y="1099296"/>
            <a:ext cx="11418704" cy="124113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1482C5"/>
                </a:solidFill>
                <a:latin typeface="Aptos" panose="020B0004020202020204" pitchFamily="34" charset="0"/>
              </a:rPr>
              <a:t>New rules added to the </a:t>
            </a:r>
            <a:r>
              <a:rPr lang="en-US" dirty="0">
                <a:solidFill>
                  <a:srgbClr val="F16038"/>
                </a:solidFill>
                <a:latin typeface="Aptos" panose="020B0004020202020204" pitchFamily="34" charset="0"/>
              </a:rPr>
              <a:t>PEIMS Summer</a:t>
            </a:r>
            <a:r>
              <a:rPr lang="en-US" dirty="0">
                <a:solidFill>
                  <a:srgbClr val="1482C5"/>
                </a:solidFill>
                <a:latin typeface="Aptos" panose="020B0004020202020204" pitchFamily="34" charset="0"/>
              </a:rPr>
              <a:t> and </a:t>
            </a:r>
            <a:r>
              <a:rPr lang="en-US" dirty="0">
                <a:solidFill>
                  <a:srgbClr val="F16038"/>
                </a:solidFill>
                <a:latin typeface="Aptos" panose="020B0004020202020204" pitchFamily="34" charset="0"/>
              </a:rPr>
              <a:t>Extended Year </a:t>
            </a:r>
            <a:r>
              <a:rPr lang="en-US" dirty="0">
                <a:solidFill>
                  <a:srgbClr val="1482C5"/>
                </a:solidFill>
                <a:latin typeface="Aptos" panose="020B0004020202020204" pitchFamily="34" charset="0"/>
              </a:rPr>
              <a:t>Submissions:</a:t>
            </a:r>
          </a:p>
        </p:txBody>
      </p:sp>
      <p:pic>
        <p:nvPicPr>
          <p:cNvPr id="2" name="Picture 1" descr="school leaver category new rules added to the PEIMS Summer and Extended Year Submissions">
            <a:extLst>
              <a:ext uri="{FF2B5EF4-FFF2-40B4-BE49-F238E27FC236}">
                <a16:creationId xmlns:a16="http://schemas.microsoft.com/office/drawing/2014/main" id="{DD8177F5-3C6D-6A9A-413F-BF290D84056A}"/>
              </a:ext>
            </a:extLst>
          </p:cNvPr>
          <p:cNvPicPr>
            <a:picLocks noChangeAspect="1"/>
          </p:cNvPicPr>
          <p:nvPr/>
        </p:nvPicPr>
        <p:blipFill>
          <a:blip r:embed="rId2"/>
          <a:stretch>
            <a:fillRect/>
          </a:stretch>
        </p:blipFill>
        <p:spPr>
          <a:xfrm>
            <a:off x="677773" y="2037096"/>
            <a:ext cx="10836451" cy="3721608"/>
          </a:xfrm>
          <a:prstGeom prst="rect">
            <a:avLst/>
          </a:prstGeom>
        </p:spPr>
      </p:pic>
      <p:sp>
        <p:nvSpPr>
          <p:cNvPr id="4" name="Slide Number Placeholder 3">
            <a:extLst>
              <a:ext uri="{FF2B5EF4-FFF2-40B4-BE49-F238E27FC236}">
                <a16:creationId xmlns:a16="http://schemas.microsoft.com/office/drawing/2014/main" id="{70BC8FBC-0EC4-4804-0AF1-BF9E207D977A}"/>
              </a:ext>
            </a:extLst>
          </p:cNvPr>
          <p:cNvSpPr>
            <a:spLocks noGrp="1"/>
          </p:cNvSpPr>
          <p:nvPr>
            <p:ph type="sldNum" sz="quarter" idx="4"/>
          </p:nvPr>
        </p:nvSpPr>
        <p:spPr/>
        <p:txBody>
          <a:bodyPr/>
          <a:lstStyle/>
          <a:p>
            <a:fld id="{69C126A4-BD19-47E2-8A0E-0DE1B9D8C925}" type="slidenum">
              <a:rPr lang="en-US" smtClean="0"/>
              <a:pPr/>
              <a:t>34</a:t>
            </a:fld>
            <a:endParaRPr lang="en-US"/>
          </a:p>
        </p:txBody>
      </p:sp>
    </p:spTree>
    <p:extLst>
      <p:ext uri="{BB962C8B-B14F-4D97-AF65-F5344CB8AC3E}">
        <p14:creationId xmlns:p14="http://schemas.microsoft.com/office/powerpoint/2010/main" val="1494008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14ED6-FE63-69C5-496F-DF91201F596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CED477-A9D5-7E8B-B212-797E76364345}"/>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 Graduation Program Category</a:t>
            </a:r>
            <a:endParaRPr lang="en-US" b="1" dirty="0">
              <a:solidFill>
                <a:srgbClr val="1482C5"/>
              </a:solidFill>
              <a:latin typeface="Aptos" panose="020B0004020202020204" pitchFamily="34" charset="0"/>
            </a:endParaRPr>
          </a:p>
        </p:txBody>
      </p:sp>
      <p:sp>
        <p:nvSpPr>
          <p:cNvPr id="10" name="Content Placeholder 3">
            <a:extLst>
              <a:ext uri="{FF2B5EF4-FFF2-40B4-BE49-F238E27FC236}">
                <a16:creationId xmlns:a16="http://schemas.microsoft.com/office/drawing/2014/main" id="{F2753A81-D6D8-C740-A46A-B0B68B959DAE}"/>
              </a:ext>
            </a:extLst>
          </p:cNvPr>
          <p:cNvSpPr txBox="1">
            <a:spLocks/>
          </p:cNvSpPr>
          <p:nvPr/>
        </p:nvSpPr>
        <p:spPr>
          <a:xfrm>
            <a:off x="535171" y="1099296"/>
            <a:ext cx="11418704" cy="54444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F16038"/>
                </a:solidFill>
                <a:latin typeface="Aptos" panose="020B0004020202020204" pitchFamily="34" charset="0"/>
              </a:rPr>
              <a:t>PEIMS Fall Submission</a:t>
            </a:r>
            <a:r>
              <a:rPr lang="en-US" dirty="0">
                <a:solidFill>
                  <a:srgbClr val="1482C5"/>
                </a:solidFill>
                <a:latin typeface="Aptos" panose="020B0004020202020204" pitchFamily="34" charset="0"/>
              </a:rPr>
              <a:t> rules added to the </a:t>
            </a:r>
            <a:r>
              <a:rPr lang="en-US" dirty="0">
                <a:solidFill>
                  <a:srgbClr val="F16038"/>
                </a:solidFill>
                <a:latin typeface="Aptos" panose="020B0004020202020204" pitchFamily="34" charset="0"/>
              </a:rPr>
              <a:t>PEIMS Summer </a:t>
            </a:r>
            <a:r>
              <a:rPr lang="en-US" dirty="0">
                <a:solidFill>
                  <a:srgbClr val="1482C5"/>
                </a:solidFill>
                <a:latin typeface="Aptos" panose="020B0004020202020204" pitchFamily="34" charset="0"/>
              </a:rPr>
              <a:t>and</a:t>
            </a:r>
            <a:r>
              <a:rPr lang="en-US" dirty="0">
                <a:solidFill>
                  <a:srgbClr val="F16038"/>
                </a:solidFill>
                <a:latin typeface="Aptos" panose="020B0004020202020204" pitchFamily="34" charset="0"/>
              </a:rPr>
              <a:t> Extended Year </a:t>
            </a:r>
            <a:r>
              <a:rPr lang="en-US" dirty="0">
                <a:solidFill>
                  <a:srgbClr val="1482C5"/>
                </a:solidFill>
                <a:latin typeface="Aptos" panose="020B0004020202020204" pitchFamily="34" charset="0"/>
              </a:rPr>
              <a:t>Submissions:</a:t>
            </a:r>
          </a:p>
        </p:txBody>
      </p:sp>
      <p:pic>
        <p:nvPicPr>
          <p:cNvPr id="2" name="Picture 1" descr="student graduation program category PEIMS Fall rules added to PEIMS Summer and extended year submission">
            <a:extLst>
              <a:ext uri="{FF2B5EF4-FFF2-40B4-BE49-F238E27FC236}">
                <a16:creationId xmlns:a16="http://schemas.microsoft.com/office/drawing/2014/main" id="{03FED8FF-55CF-4615-5D7C-0E3902915EC5}"/>
              </a:ext>
            </a:extLst>
          </p:cNvPr>
          <p:cNvPicPr>
            <a:picLocks noChangeAspect="1"/>
          </p:cNvPicPr>
          <p:nvPr/>
        </p:nvPicPr>
        <p:blipFill>
          <a:blip r:embed="rId2"/>
          <a:stretch>
            <a:fillRect/>
          </a:stretch>
        </p:blipFill>
        <p:spPr>
          <a:xfrm>
            <a:off x="2158558" y="1968540"/>
            <a:ext cx="8171930" cy="3904488"/>
          </a:xfrm>
          <a:prstGeom prst="rect">
            <a:avLst/>
          </a:prstGeom>
        </p:spPr>
      </p:pic>
      <p:sp>
        <p:nvSpPr>
          <p:cNvPr id="4" name="Slide Number Placeholder 3">
            <a:extLst>
              <a:ext uri="{FF2B5EF4-FFF2-40B4-BE49-F238E27FC236}">
                <a16:creationId xmlns:a16="http://schemas.microsoft.com/office/drawing/2014/main" id="{B1C72481-1A9E-D209-8367-7884A5B84A6F}"/>
              </a:ext>
            </a:extLst>
          </p:cNvPr>
          <p:cNvSpPr>
            <a:spLocks noGrp="1"/>
          </p:cNvSpPr>
          <p:nvPr>
            <p:ph type="sldNum" sz="quarter" idx="4"/>
          </p:nvPr>
        </p:nvSpPr>
        <p:spPr/>
        <p:txBody>
          <a:bodyPr/>
          <a:lstStyle/>
          <a:p>
            <a:fld id="{69C126A4-BD19-47E2-8A0E-0DE1B9D8C925}" type="slidenum">
              <a:rPr lang="en-US" smtClean="0"/>
              <a:pPr/>
              <a:t>35</a:t>
            </a:fld>
            <a:endParaRPr lang="en-US"/>
          </a:p>
        </p:txBody>
      </p:sp>
    </p:spTree>
    <p:extLst>
      <p:ext uri="{BB962C8B-B14F-4D97-AF65-F5344CB8AC3E}">
        <p14:creationId xmlns:p14="http://schemas.microsoft.com/office/powerpoint/2010/main" val="3437130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2C638-75FB-E326-CD99-18D24F3282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E7BDE5-EA88-A3AE-46E3-F8F89C141D32}"/>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Rule Summary</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59524B53-DBE3-7271-FF01-C96EA5BD0EBC}"/>
              </a:ext>
            </a:extLst>
          </p:cNvPr>
          <p:cNvSpPr txBox="1">
            <a:spLocks/>
          </p:cNvSpPr>
          <p:nvPr/>
        </p:nvSpPr>
        <p:spPr>
          <a:xfrm>
            <a:off x="535171" y="1099297"/>
            <a:ext cx="11275829" cy="55435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1482C5"/>
                </a:solidFill>
                <a:latin typeface="Aptos" panose="020B0004020202020204" pitchFamily="34" charset="0"/>
              </a:rPr>
              <a:t>Rules added to the </a:t>
            </a:r>
            <a:r>
              <a:rPr lang="en-US" dirty="0">
                <a:solidFill>
                  <a:srgbClr val="F16038"/>
                </a:solidFill>
                <a:latin typeface="Aptos" panose="020B0004020202020204" pitchFamily="34" charset="0"/>
              </a:rPr>
              <a:t>PEIMS Summer</a:t>
            </a:r>
            <a:r>
              <a:rPr lang="en-US" dirty="0">
                <a:solidFill>
                  <a:srgbClr val="1482C5"/>
                </a:solidFill>
                <a:latin typeface="Aptos" panose="020B0004020202020204" pitchFamily="34" charset="0"/>
              </a:rPr>
              <a:t> and </a:t>
            </a:r>
            <a:r>
              <a:rPr lang="en-US" dirty="0">
                <a:solidFill>
                  <a:srgbClr val="F16038"/>
                </a:solidFill>
                <a:latin typeface="Aptos" panose="020B0004020202020204" pitchFamily="34" charset="0"/>
              </a:rPr>
              <a:t>Extended Year</a:t>
            </a:r>
            <a:r>
              <a:rPr lang="en-US" dirty="0">
                <a:solidFill>
                  <a:srgbClr val="1482C5"/>
                </a:solidFill>
                <a:latin typeface="Aptos" panose="020B0004020202020204" pitchFamily="34" charset="0"/>
              </a:rPr>
              <a:t> Submissions:</a:t>
            </a:r>
          </a:p>
        </p:txBody>
      </p:sp>
      <p:sp>
        <p:nvSpPr>
          <p:cNvPr id="5" name="Content Placeholder 3">
            <a:extLst>
              <a:ext uri="{FF2B5EF4-FFF2-40B4-BE49-F238E27FC236}">
                <a16:creationId xmlns:a16="http://schemas.microsoft.com/office/drawing/2014/main" id="{2A34AE05-6CE9-1ED3-64DC-D559693E949D}"/>
              </a:ext>
            </a:extLst>
          </p:cNvPr>
          <p:cNvSpPr txBox="1">
            <a:spLocks/>
          </p:cNvSpPr>
          <p:nvPr/>
        </p:nvSpPr>
        <p:spPr>
          <a:xfrm>
            <a:off x="535171" y="1859657"/>
            <a:ext cx="4710860" cy="321227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1482C5"/>
                </a:solidFill>
                <a:latin typeface="Aptos" panose="020B0004020202020204" pitchFamily="34" charset="0"/>
              </a:rPr>
              <a:t>40203-0048 (New)</a:t>
            </a:r>
          </a:p>
          <a:p>
            <a:pPr>
              <a:buClr>
                <a:srgbClr val="F16038"/>
              </a:buClr>
            </a:pPr>
            <a:r>
              <a:rPr lang="en-US" dirty="0">
                <a:solidFill>
                  <a:srgbClr val="1482C5"/>
                </a:solidFill>
                <a:latin typeface="Aptos" panose="020B0004020202020204" pitchFamily="34" charset="0"/>
              </a:rPr>
              <a:t>40203-0049 (New)</a:t>
            </a:r>
          </a:p>
          <a:p>
            <a:pPr>
              <a:buClr>
                <a:srgbClr val="F16038"/>
              </a:buClr>
            </a:pPr>
            <a:r>
              <a:rPr lang="en-US" dirty="0">
                <a:solidFill>
                  <a:srgbClr val="1482C5"/>
                </a:solidFill>
                <a:latin typeface="Aptos" panose="020B0004020202020204" pitchFamily="34" charset="0"/>
              </a:rPr>
              <a:t>40203-0050 (New)</a:t>
            </a:r>
          </a:p>
          <a:p>
            <a:pPr>
              <a:buClr>
                <a:srgbClr val="F16038"/>
              </a:buClr>
            </a:pPr>
            <a:r>
              <a:rPr lang="en-US" dirty="0">
                <a:solidFill>
                  <a:srgbClr val="1482C5"/>
                </a:solidFill>
                <a:latin typeface="Aptos" panose="020B0004020202020204" pitchFamily="34" charset="0"/>
              </a:rPr>
              <a:t>40203-0051 (New)</a:t>
            </a:r>
          </a:p>
          <a:p>
            <a:pPr>
              <a:buClr>
                <a:srgbClr val="F16038"/>
              </a:buClr>
            </a:pPr>
            <a:r>
              <a:rPr lang="en-US" dirty="0">
                <a:solidFill>
                  <a:srgbClr val="1482C5"/>
                </a:solidFill>
                <a:latin typeface="Aptos" panose="020B0004020202020204" pitchFamily="34" charset="0"/>
              </a:rPr>
              <a:t>40203-0052 (New)</a:t>
            </a:r>
          </a:p>
          <a:p>
            <a:pPr>
              <a:buClr>
                <a:srgbClr val="F16038"/>
              </a:buClr>
            </a:pPr>
            <a:r>
              <a:rPr lang="en-US" dirty="0">
                <a:solidFill>
                  <a:srgbClr val="1482C5"/>
                </a:solidFill>
                <a:latin typeface="Aptos" panose="020B0004020202020204" pitchFamily="34" charset="0"/>
              </a:rPr>
              <a:t>40203-0053 (New)</a:t>
            </a:r>
          </a:p>
          <a:p>
            <a:pPr>
              <a:buClr>
                <a:srgbClr val="F16038"/>
              </a:buClr>
            </a:pPr>
            <a:r>
              <a:rPr lang="en-US" dirty="0">
                <a:solidFill>
                  <a:srgbClr val="1482C5"/>
                </a:solidFill>
                <a:latin typeface="Aptos" panose="020B0004020202020204" pitchFamily="34" charset="0"/>
              </a:rPr>
              <a:t>48011-0018 (PEIMS Fall)</a:t>
            </a:r>
          </a:p>
          <a:p>
            <a:pPr>
              <a:buClr>
                <a:srgbClr val="F16038"/>
              </a:buClr>
            </a:pPr>
            <a:r>
              <a:rPr lang="en-US" dirty="0">
                <a:solidFill>
                  <a:srgbClr val="1482C5"/>
                </a:solidFill>
                <a:latin typeface="Aptos" panose="020B0004020202020204" pitchFamily="34" charset="0"/>
              </a:rPr>
              <a:t>48011-0019 (PEIMS Fall)</a:t>
            </a:r>
          </a:p>
        </p:txBody>
      </p:sp>
      <p:sp>
        <p:nvSpPr>
          <p:cNvPr id="6" name="Content Placeholder 3">
            <a:extLst>
              <a:ext uri="{FF2B5EF4-FFF2-40B4-BE49-F238E27FC236}">
                <a16:creationId xmlns:a16="http://schemas.microsoft.com/office/drawing/2014/main" id="{C3317A76-ACBC-C44E-C39D-0596748B8E30}"/>
              </a:ext>
            </a:extLst>
          </p:cNvPr>
          <p:cNvSpPr txBox="1">
            <a:spLocks/>
          </p:cNvSpPr>
          <p:nvPr/>
        </p:nvSpPr>
        <p:spPr>
          <a:xfrm>
            <a:off x="6945971" y="1859656"/>
            <a:ext cx="4375172" cy="390910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1482C5"/>
                </a:solidFill>
                <a:latin typeface="Aptos" panose="020B0004020202020204" pitchFamily="34" charset="0"/>
              </a:rPr>
              <a:t>48011-0020 (PEIMS Fall)</a:t>
            </a:r>
          </a:p>
          <a:p>
            <a:pPr>
              <a:buClr>
                <a:srgbClr val="F16038"/>
              </a:buClr>
            </a:pPr>
            <a:r>
              <a:rPr lang="en-US" dirty="0">
                <a:solidFill>
                  <a:srgbClr val="1482C5"/>
                </a:solidFill>
                <a:latin typeface="Aptos" panose="020B0004020202020204" pitchFamily="34" charset="0"/>
              </a:rPr>
              <a:t>48011-0026 (PEIMS Fall)</a:t>
            </a:r>
          </a:p>
          <a:p>
            <a:pPr>
              <a:buClr>
                <a:srgbClr val="F16038"/>
              </a:buClr>
            </a:pPr>
            <a:r>
              <a:rPr lang="en-US" dirty="0">
                <a:solidFill>
                  <a:srgbClr val="1482C5"/>
                </a:solidFill>
                <a:latin typeface="Aptos" panose="020B0004020202020204" pitchFamily="34" charset="0"/>
              </a:rPr>
              <a:t>48011-0030 (PEIMS Fall)</a:t>
            </a:r>
          </a:p>
          <a:p>
            <a:pPr>
              <a:buClr>
                <a:srgbClr val="F16038"/>
              </a:buClr>
            </a:pPr>
            <a:r>
              <a:rPr lang="en-US" dirty="0">
                <a:solidFill>
                  <a:srgbClr val="1482C5"/>
                </a:solidFill>
                <a:latin typeface="Aptos" panose="020B0004020202020204" pitchFamily="34" charset="0"/>
              </a:rPr>
              <a:t>48011-0031 (PEIMS Fall)</a:t>
            </a:r>
          </a:p>
          <a:p>
            <a:pPr>
              <a:buClr>
                <a:srgbClr val="F16038"/>
              </a:buClr>
            </a:pPr>
            <a:r>
              <a:rPr lang="en-US" dirty="0">
                <a:solidFill>
                  <a:srgbClr val="1482C5"/>
                </a:solidFill>
                <a:latin typeface="Aptos" panose="020B0004020202020204" pitchFamily="34" charset="0"/>
              </a:rPr>
              <a:t>48011-0032 (PEIMS Fall)</a:t>
            </a:r>
          </a:p>
          <a:p>
            <a:pPr>
              <a:buClr>
                <a:srgbClr val="F16038"/>
              </a:buClr>
            </a:pPr>
            <a:r>
              <a:rPr lang="en-US" dirty="0">
                <a:solidFill>
                  <a:srgbClr val="1482C5"/>
                </a:solidFill>
                <a:latin typeface="Aptos" panose="020B0004020202020204" pitchFamily="34" charset="0"/>
              </a:rPr>
              <a:t>48011-0033 (PEIMS Fall)</a:t>
            </a:r>
          </a:p>
          <a:p>
            <a:pPr>
              <a:buClr>
                <a:srgbClr val="F16038"/>
              </a:buClr>
            </a:pPr>
            <a:r>
              <a:rPr lang="en-US" dirty="0">
                <a:solidFill>
                  <a:srgbClr val="1482C5"/>
                </a:solidFill>
                <a:latin typeface="Aptos" panose="020B0004020202020204" pitchFamily="34" charset="0"/>
              </a:rPr>
              <a:t>48011-0034 (PEIMS Fall)</a:t>
            </a:r>
          </a:p>
        </p:txBody>
      </p:sp>
      <p:sp>
        <p:nvSpPr>
          <p:cNvPr id="4" name="Slide Number Placeholder 3">
            <a:extLst>
              <a:ext uri="{FF2B5EF4-FFF2-40B4-BE49-F238E27FC236}">
                <a16:creationId xmlns:a16="http://schemas.microsoft.com/office/drawing/2014/main" id="{70347A55-6048-75F4-99E5-46BC063ACE94}"/>
              </a:ext>
            </a:extLst>
          </p:cNvPr>
          <p:cNvSpPr>
            <a:spLocks noGrp="1"/>
          </p:cNvSpPr>
          <p:nvPr>
            <p:ph type="sldNum" sz="quarter" idx="4"/>
          </p:nvPr>
        </p:nvSpPr>
        <p:spPr/>
        <p:txBody>
          <a:bodyPr/>
          <a:lstStyle/>
          <a:p>
            <a:fld id="{69C126A4-BD19-47E2-8A0E-0DE1B9D8C925}" type="slidenum">
              <a:rPr lang="en-US" smtClean="0"/>
              <a:pPr/>
              <a:t>36</a:t>
            </a:fld>
            <a:endParaRPr lang="en-US"/>
          </a:p>
        </p:txBody>
      </p:sp>
    </p:spTree>
    <p:extLst>
      <p:ext uri="{BB962C8B-B14F-4D97-AF65-F5344CB8AC3E}">
        <p14:creationId xmlns:p14="http://schemas.microsoft.com/office/powerpoint/2010/main" val="3397873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dirty="0"/>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Infinite question marks in 3D rendering">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615" b="15615"/>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1482C5"/>
          </a:solidFill>
          <a:ln>
            <a:solidFill>
              <a:srgbClr val="148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ptos Black" panose="020B0004020202020204" pitchFamily="34" charset="0"/>
              </a:rPr>
              <a:t>QUESTIONS?</a:t>
            </a:r>
          </a:p>
        </p:txBody>
      </p:sp>
      <p:sp>
        <p:nvSpPr>
          <p:cNvPr id="2" name="Slide Number Placeholder 1">
            <a:extLst>
              <a:ext uri="{FF2B5EF4-FFF2-40B4-BE49-F238E27FC236}">
                <a16:creationId xmlns:a16="http://schemas.microsoft.com/office/drawing/2014/main" id="{F93C66B9-1AAB-8EF3-E94D-C2F58AC48157}"/>
              </a:ext>
            </a:extLst>
          </p:cNvPr>
          <p:cNvSpPr>
            <a:spLocks noGrp="1"/>
          </p:cNvSpPr>
          <p:nvPr>
            <p:ph type="sldNum" sz="quarter" idx="12"/>
          </p:nvPr>
        </p:nvSpPr>
        <p:spPr/>
        <p:txBody>
          <a:bodyPr/>
          <a:lstStyle/>
          <a:p>
            <a:fld id="{0088AB57-2DBE-44A3-AE96-942C49E954BF}" type="slidenum">
              <a:rPr lang="en-US" smtClean="0"/>
              <a:t>37</a:t>
            </a:fld>
            <a:endParaRPr lang="en-US"/>
          </a:p>
        </p:txBody>
      </p:sp>
    </p:spTree>
    <p:extLst>
      <p:ext uri="{BB962C8B-B14F-4D97-AF65-F5344CB8AC3E}">
        <p14:creationId xmlns:p14="http://schemas.microsoft.com/office/powerpoint/2010/main" val="1590045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Background</a:t>
            </a:r>
            <a:endParaRPr lang="en-US" sz="40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lang="en-US" dirty="0">
                <a:solidFill>
                  <a:srgbClr val="0D6CB9"/>
                </a:solidFill>
                <a:latin typeface="Aptos" panose="020B0004020202020204" pitchFamily="34" charset="0"/>
                <a:cs typeface="Calibri"/>
              </a:rPr>
              <a:t>The U.S. Department of Education (ED) expects state data submissions to be timely, complete, and accurate on the due date. The Texas Education Agency (TEA) has never been in compliance with meeting federal reporting deadlines for certain </a:t>
            </a:r>
            <a:r>
              <a:rPr lang="en-US" dirty="0" err="1">
                <a:solidFill>
                  <a:srgbClr val="0D6CB9"/>
                </a:solidFill>
                <a:latin typeface="Aptos" panose="020B0004020202020204" pitchFamily="34" charset="0"/>
                <a:cs typeface="Calibri"/>
              </a:rPr>
              <a:t>EDFacts</a:t>
            </a:r>
            <a:r>
              <a:rPr lang="en-US" dirty="0">
                <a:solidFill>
                  <a:srgbClr val="0D6CB9"/>
                </a:solidFill>
                <a:latin typeface="Aptos" panose="020B0004020202020204" pitchFamily="34" charset="0"/>
                <a:cs typeface="Calibri"/>
              </a:rPr>
              <a:t> and Perkins files. TEA is unable to come into compliance because the data are not available for use until after the federal deadlines have passed.</a:t>
            </a:r>
          </a:p>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lang="en-US" dirty="0">
                <a:solidFill>
                  <a:srgbClr val="0D6CB9"/>
                </a:solidFill>
                <a:latin typeface="Aptos" panose="020B0004020202020204" pitchFamily="34" charset="0"/>
                <a:cs typeface="Calibri"/>
              </a:rPr>
              <a:t>For the second year in a row, ED has placed a condition on TEA’s Title I and Perkins funds, required corrective action on the Perkins grant, excluded Texas data from publicly available graduation rate reports, and excluded Texas from nationwide, public directory of districts and campuses.</a:t>
            </a: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20C2BB18-1DC9-14F8-0D28-4560B75F3621}"/>
              </a:ext>
            </a:extLst>
          </p:cNvPr>
          <p:cNvSpPr>
            <a:spLocks noGrp="1"/>
          </p:cNvSpPr>
          <p:nvPr>
            <p:ph type="sldNum" sz="quarter" idx="4"/>
          </p:nvPr>
        </p:nvSpPr>
        <p:spPr/>
        <p:txBody>
          <a:bodyPr/>
          <a:lstStyle/>
          <a:p>
            <a:fld id="{69C126A4-BD19-47E2-8A0E-0DE1B9D8C925}" type="slidenum">
              <a:rPr lang="en-US" smtClean="0"/>
              <a:pPr/>
              <a:t>4</a:t>
            </a:fld>
            <a:endParaRPr lang="en-US"/>
          </a:p>
        </p:txBody>
      </p:sp>
    </p:spTree>
    <p:extLst>
      <p:ext uri="{BB962C8B-B14F-4D97-AF65-F5344CB8AC3E}">
        <p14:creationId xmlns:p14="http://schemas.microsoft.com/office/powerpoint/2010/main" val="2573046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620FD-4E6C-A4B9-46EF-0F0A64E265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747DE2-127B-C950-0908-E5D10BBAA2A0}"/>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Discussions</a:t>
            </a:r>
            <a:endParaRPr lang="en-US" sz="40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62AA0340-1BD1-9807-8493-BF8A364446E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lang="en-US" dirty="0">
                <a:solidFill>
                  <a:srgbClr val="0D6CB9"/>
                </a:solidFill>
                <a:latin typeface="Aptos" panose="020B0004020202020204" pitchFamily="34" charset="0"/>
                <a:cs typeface="Calibri"/>
              </a:rPr>
              <a:t>TEA had discussions regarding the current issues TEA is facing with federal reporting deadlines and the consequence of late reporting with internal TEA leadership, program area stakeholders, data governance committees (Information Task Force, Policy Committee on Public Education Information, and Data Governance), and formed a focus group consisting of district, charter, and ESC PEIMS Coordinators.</a:t>
            </a:r>
          </a:p>
          <a:p>
            <a:pPr>
              <a:buClr>
                <a:srgbClr val="F16038"/>
              </a:buClr>
              <a:defRPr/>
            </a:pPr>
            <a:r>
              <a:rPr lang="en-US" dirty="0">
                <a:solidFill>
                  <a:srgbClr val="0D6CB9"/>
                </a:solidFill>
                <a:latin typeface="Aptos" panose="020B0004020202020204" pitchFamily="34" charset="0"/>
                <a:cs typeface="Calibri"/>
              </a:rPr>
              <a:t>TEA has determined that the 2026-2027 school year is the first TEA could submit data on time due to the implementation of the Ed-Fi upgrade in 2024-2025.</a:t>
            </a:r>
            <a:endParaRPr lang="en-US" dirty="0">
              <a:solidFill>
                <a:srgbClr val="0D6CB9"/>
              </a:solidFill>
            </a:endParaRPr>
          </a:p>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lang="en-US" dirty="0">
                <a:solidFill>
                  <a:srgbClr val="0D6CB9"/>
                </a:solidFill>
                <a:latin typeface="Aptos" panose="020B0004020202020204" pitchFamily="34" charset="0"/>
                <a:cs typeface="Calibri"/>
              </a:rPr>
              <a:t>The Research and Analysis Division met with the ED to provide a proposal to be on time with federal reporting by January 2027.</a:t>
            </a: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A5DB7876-A34D-3030-6AED-FBFBBCB20877}"/>
              </a:ext>
            </a:extLst>
          </p:cNvPr>
          <p:cNvSpPr>
            <a:spLocks noGrp="1"/>
          </p:cNvSpPr>
          <p:nvPr>
            <p:ph type="sldNum" sz="quarter" idx="4"/>
          </p:nvPr>
        </p:nvSpPr>
        <p:spPr/>
        <p:txBody>
          <a:bodyPr/>
          <a:lstStyle/>
          <a:p>
            <a:fld id="{69C126A4-BD19-47E2-8A0E-0DE1B9D8C925}" type="slidenum">
              <a:rPr lang="en-US" smtClean="0"/>
              <a:pPr/>
              <a:t>5</a:t>
            </a:fld>
            <a:endParaRPr lang="en-US"/>
          </a:p>
        </p:txBody>
      </p:sp>
    </p:spTree>
    <p:extLst>
      <p:ext uri="{BB962C8B-B14F-4D97-AF65-F5344CB8AC3E}">
        <p14:creationId xmlns:p14="http://schemas.microsoft.com/office/powerpoint/2010/main" val="1269466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3D115-CD49-0557-3C81-4D42A598BD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C96647-70CE-E7C2-367D-771276E248F7}"/>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Resulting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C559D03-7A00-E89E-F1E7-FEA799CD2434}"/>
              </a:ext>
            </a:extLst>
          </p:cNvPr>
          <p:cNvSpPr txBox="1">
            <a:spLocks/>
          </p:cNvSpPr>
          <p:nvPr/>
        </p:nvSpPr>
        <p:spPr>
          <a:xfrm>
            <a:off x="535171" y="1327773"/>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lang="en-US" sz="3200" dirty="0">
                <a:solidFill>
                  <a:srgbClr val="0D6CB9"/>
                </a:solidFill>
                <a:latin typeface="Aptos" panose="020B0004020202020204" pitchFamily="34" charset="0"/>
                <a:cs typeface="Calibri"/>
              </a:rPr>
              <a:t>The Leavers and Graduates from the </a:t>
            </a:r>
            <a:r>
              <a:rPr lang="en-US" sz="3200" dirty="0">
                <a:solidFill>
                  <a:srgbClr val="F16038"/>
                </a:solidFill>
                <a:latin typeface="Aptos" panose="020B0004020202020204" pitchFamily="34" charset="0"/>
                <a:cs typeface="Calibri"/>
              </a:rPr>
              <a:t>2024-2025</a:t>
            </a:r>
            <a:r>
              <a:rPr lang="en-US" sz="3200" dirty="0">
                <a:solidFill>
                  <a:srgbClr val="0D6CB9"/>
                </a:solidFill>
                <a:latin typeface="Aptos" panose="020B0004020202020204" pitchFamily="34" charset="0"/>
                <a:cs typeface="Calibri"/>
              </a:rPr>
              <a:t> school year will be reported in the </a:t>
            </a:r>
            <a:r>
              <a:rPr lang="en-US" sz="3200" dirty="0">
                <a:solidFill>
                  <a:srgbClr val="F16038"/>
                </a:solidFill>
                <a:latin typeface="Aptos" panose="020B0004020202020204" pitchFamily="34" charset="0"/>
                <a:cs typeface="Calibri"/>
              </a:rPr>
              <a:t>2025-2026</a:t>
            </a:r>
            <a:r>
              <a:rPr lang="en-US" sz="3200" dirty="0">
                <a:solidFill>
                  <a:srgbClr val="0D6CB9"/>
                </a:solidFill>
                <a:latin typeface="Aptos" panose="020B0004020202020204" pitchFamily="34" charset="0"/>
                <a:cs typeface="Calibri"/>
              </a:rPr>
              <a:t> PEIMS Fall Submission.</a:t>
            </a:r>
          </a:p>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lang="en-US" sz="3200" dirty="0">
                <a:solidFill>
                  <a:srgbClr val="0D6CB9"/>
                </a:solidFill>
                <a:latin typeface="Aptos" panose="020B0004020202020204" pitchFamily="34" charset="0"/>
                <a:cs typeface="Calibri"/>
              </a:rPr>
              <a:t>The Leavers and Graduates from the </a:t>
            </a:r>
            <a:r>
              <a:rPr lang="en-US" sz="3200" dirty="0">
                <a:solidFill>
                  <a:srgbClr val="F16038"/>
                </a:solidFill>
                <a:latin typeface="Aptos" panose="020B0004020202020204" pitchFamily="34" charset="0"/>
                <a:cs typeface="Calibri"/>
              </a:rPr>
              <a:t>2025-2026</a:t>
            </a:r>
            <a:r>
              <a:rPr lang="en-US" sz="3200" dirty="0">
                <a:solidFill>
                  <a:srgbClr val="0D6CB9"/>
                </a:solidFill>
                <a:latin typeface="Aptos" panose="020B0004020202020204" pitchFamily="34" charset="0"/>
                <a:cs typeface="Calibri"/>
              </a:rPr>
              <a:t> school year will be reported in the </a:t>
            </a:r>
            <a:r>
              <a:rPr lang="en-US" sz="3200" dirty="0">
                <a:solidFill>
                  <a:srgbClr val="F16038"/>
                </a:solidFill>
                <a:latin typeface="Aptos" panose="020B0004020202020204" pitchFamily="34" charset="0"/>
                <a:cs typeface="Calibri"/>
              </a:rPr>
              <a:t>2025-2026</a:t>
            </a:r>
            <a:r>
              <a:rPr lang="en-US" sz="3200" dirty="0">
                <a:solidFill>
                  <a:srgbClr val="0D6CB9"/>
                </a:solidFill>
                <a:latin typeface="Aptos" panose="020B0004020202020204" pitchFamily="34" charset="0"/>
                <a:cs typeface="Calibri"/>
              </a:rPr>
              <a:t> PEIMS Summer and Extended Year Submissions.</a:t>
            </a:r>
          </a:p>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lang="en-US" sz="3200" dirty="0">
                <a:solidFill>
                  <a:srgbClr val="0D6CB9"/>
                </a:solidFill>
                <a:latin typeface="Aptos" panose="020B0004020202020204" pitchFamily="34" charset="0"/>
                <a:cs typeface="Calibri"/>
              </a:rPr>
              <a:t>The Leavers and Graduates from the </a:t>
            </a:r>
            <a:r>
              <a:rPr lang="en-US" sz="3200" dirty="0">
                <a:solidFill>
                  <a:srgbClr val="F16038"/>
                </a:solidFill>
                <a:latin typeface="Aptos" panose="020B0004020202020204" pitchFamily="34" charset="0"/>
                <a:cs typeface="Calibri"/>
              </a:rPr>
              <a:t>2026-2027 </a:t>
            </a:r>
            <a:r>
              <a:rPr lang="en-US" sz="3200" dirty="0">
                <a:solidFill>
                  <a:srgbClr val="0D6CB9"/>
                </a:solidFill>
                <a:latin typeface="Aptos" panose="020B0004020202020204" pitchFamily="34" charset="0"/>
                <a:cs typeface="Calibri"/>
              </a:rPr>
              <a:t>school year will be reported in the PEIMS Summer and Extended Year Submissions.</a:t>
            </a:r>
          </a:p>
        </p:txBody>
      </p:sp>
      <p:sp>
        <p:nvSpPr>
          <p:cNvPr id="4" name="Slide Number Placeholder 3">
            <a:extLst>
              <a:ext uri="{FF2B5EF4-FFF2-40B4-BE49-F238E27FC236}">
                <a16:creationId xmlns:a16="http://schemas.microsoft.com/office/drawing/2014/main" id="{9ECCE9D0-EBF0-0589-24E4-CBA356D701FA}"/>
              </a:ext>
            </a:extLst>
          </p:cNvPr>
          <p:cNvSpPr>
            <a:spLocks noGrp="1"/>
          </p:cNvSpPr>
          <p:nvPr>
            <p:ph type="sldNum" sz="quarter" idx="4"/>
          </p:nvPr>
        </p:nvSpPr>
        <p:spPr/>
        <p:txBody>
          <a:bodyPr/>
          <a:lstStyle/>
          <a:p>
            <a:fld id="{69C126A4-BD19-47E2-8A0E-0DE1B9D8C925}" type="slidenum">
              <a:rPr lang="en-US" smtClean="0"/>
              <a:pPr/>
              <a:t>6</a:t>
            </a:fld>
            <a:endParaRPr lang="en-US"/>
          </a:p>
        </p:txBody>
      </p:sp>
    </p:spTree>
    <p:extLst>
      <p:ext uri="{BB962C8B-B14F-4D97-AF65-F5344CB8AC3E}">
        <p14:creationId xmlns:p14="http://schemas.microsoft.com/office/powerpoint/2010/main" val="3245410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DFB6D-E728-C79C-03A6-8D515E353DA6}"/>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3D45ED2-4A49-0E1B-FCE4-37E95125D444}"/>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dirty="0">
                <a:solidFill>
                  <a:srgbClr val="3C6EBE"/>
                </a:solidFill>
                <a:effectLst/>
                <a:latin typeface="+mn-lt"/>
                <a:ea typeface="+mj-ea"/>
                <a:cs typeface="+mj-cs"/>
              </a:rPr>
              <a:t>TITLE SLIDE: </a:t>
            </a:r>
            <a:r>
              <a:rPr lang="en-US" sz="4800" b="1" kern="1200" dirty="0">
                <a:latin typeface="+mn-lt"/>
                <a:ea typeface="+mj-ea"/>
                <a:cs typeface="+mj-cs"/>
              </a:rPr>
              <a:t>Timeline</a:t>
            </a:r>
          </a:p>
        </p:txBody>
      </p:sp>
      <p:sp>
        <p:nvSpPr>
          <p:cNvPr id="12" name="Rectangle 11">
            <a:extLst>
              <a:ext uri="{FF2B5EF4-FFF2-40B4-BE49-F238E27FC236}">
                <a16:creationId xmlns:a16="http://schemas.microsoft.com/office/drawing/2014/main" id="{AEE53413-E704-0C9A-0C03-3770CA0692F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iles">
            <a:extLst>
              <a:ext uri="{FF2B5EF4-FFF2-40B4-BE49-F238E27FC236}">
                <a16:creationId xmlns:a16="http://schemas.microsoft.com/office/drawing/2014/main" id="{D254D3D5-562B-F2DD-B4EE-75EF8D0A3A74}"/>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3EDC53FA-F939-B5DF-E75E-0E258A95772E}"/>
              </a:ext>
            </a:extLst>
          </p:cNvPr>
          <p:cNvSpPr txBox="1"/>
          <p:nvPr/>
        </p:nvSpPr>
        <p:spPr>
          <a:xfrm>
            <a:off x="3144068" y="3543932"/>
            <a:ext cx="5903843" cy="1107996"/>
          </a:xfrm>
          <a:prstGeom prst="rect">
            <a:avLst/>
          </a:prstGeom>
          <a:noFill/>
        </p:spPr>
        <p:txBody>
          <a:bodyPr wrap="square" rtlCol="0">
            <a:spAutoFit/>
          </a:bodyPr>
          <a:lstStyle/>
          <a:p>
            <a:pPr algn="ctr"/>
            <a:r>
              <a:rPr lang="en-US" sz="6600" b="1" dirty="0">
                <a:solidFill>
                  <a:srgbClr val="E6E3DE"/>
                </a:solidFill>
                <a:latin typeface="Aptos" panose="020B0004020202020204" pitchFamily="34" charset="0"/>
              </a:rPr>
              <a:t>TIMELINE</a:t>
            </a:r>
          </a:p>
        </p:txBody>
      </p:sp>
      <p:sp>
        <p:nvSpPr>
          <p:cNvPr id="2" name="Slide Number Placeholder 1">
            <a:extLst>
              <a:ext uri="{FF2B5EF4-FFF2-40B4-BE49-F238E27FC236}">
                <a16:creationId xmlns:a16="http://schemas.microsoft.com/office/drawing/2014/main" id="{9F4D824D-AF31-0D62-5D8F-CF8FAAE87127}"/>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7</a:t>
            </a:fld>
            <a:endParaRPr lang="en-US" dirty="0"/>
          </a:p>
        </p:txBody>
      </p:sp>
    </p:spTree>
    <p:extLst>
      <p:ext uri="{BB962C8B-B14F-4D97-AF65-F5344CB8AC3E}">
        <p14:creationId xmlns:p14="http://schemas.microsoft.com/office/powerpoint/2010/main" val="3501359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6FD1E-7752-D435-5CC1-23FCF2382E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0DA9DC-815A-646B-6410-5B389E8AED0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Timeline</a:t>
            </a:r>
            <a:endParaRPr lang="en-US" sz="4000" b="1" dirty="0">
              <a:solidFill>
                <a:srgbClr val="1482C5"/>
              </a:solidFill>
              <a:latin typeface="Aptos" panose="020B0004020202020204" pitchFamily="34" charset="0"/>
            </a:endParaRPr>
          </a:p>
        </p:txBody>
      </p:sp>
      <p:pic>
        <p:nvPicPr>
          <p:cNvPr id="6" name="Picture 5" descr="Submission and Resubmission Timelines screenshot from TEDS">
            <a:extLst>
              <a:ext uri="{FF2B5EF4-FFF2-40B4-BE49-F238E27FC236}">
                <a16:creationId xmlns:a16="http://schemas.microsoft.com/office/drawing/2014/main" id="{23C5ED73-6931-A1AE-2916-24BFAAA34C15}"/>
              </a:ext>
            </a:extLst>
          </p:cNvPr>
          <p:cNvPicPr>
            <a:picLocks noChangeAspect="1"/>
          </p:cNvPicPr>
          <p:nvPr/>
        </p:nvPicPr>
        <p:blipFill>
          <a:blip r:embed="rId2"/>
          <a:stretch>
            <a:fillRect/>
          </a:stretch>
        </p:blipFill>
        <p:spPr>
          <a:xfrm>
            <a:off x="535170" y="898445"/>
            <a:ext cx="5786317" cy="4840126"/>
          </a:xfrm>
          <a:prstGeom prst="rect">
            <a:avLst/>
          </a:prstGeom>
        </p:spPr>
      </p:pic>
      <p:sp>
        <p:nvSpPr>
          <p:cNvPr id="2" name="Content Placeholder 3">
            <a:extLst>
              <a:ext uri="{FF2B5EF4-FFF2-40B4-BE49-F238E27FC236}">
                <a16:creationId xmlns:a16="http://schemas.microsoft.com/office/drawing/2014/main" id="{DED07876-D05A-5641-B99B-94533DBCD75C}"/>
              </a:ext>
            </a:extLst>
          </p:cNvPr>
          <p:cNvSpPr txBox="1">
            <a:spLocks/>
          </p:cNvSpPr>
          <p:nvPr/>
        </p:nvSpPr>
        <p:spPr>
          <a:xfrm>
            <a:off x="6321487" y="1253331"/>
            <a:ext cx="5506033"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16038"/>
              </a:buClr>
              <a:buSzTx/>
              <a:buNone/>
              <a:tabLst/>
              <a:defRPr/>
            </a:pPr>
            <a:r>
              <a:rPr lang="en-US" b="1" dirty="0">
                <a:solidFill>
                  <a:srgbClr val="F16038"/>
                </a:solidFill>
                <a:latin typeface="Aptos" panose="020B0004020202020204" pitchFamily="34" charset="0"/>
                <a:cs typeface="Calibri"/>
              </a:rPr>
              <a:t>2025-2026 School Year (Transition Year)</a:t>
            </a:r>
          </a:p>
          <a:p>
            <a:pPr>
              <a:buClr>
                <a:srgbClr val="F16038"/>
              </a:buClr>
              <a:defRPr/>
            </a:pPr>
            <a:endParaRPr lang="en-US" sz="2400" dirty="0">
              <a:solidFill>
                <a:srgbClr val="0D6CB9"/>
              </a:solidFill>
              <a:latin typeface="Aptos" panose="020B0004020202020204" pitchFamily="34" charset="0"/>
              <a:cs typeface="Calibri"/>
            </a:endParaRPr>
          </a:p>
          <a:p>
            <a:pPr>
              <a:buClr>
                <a:srgbClr val="F16038"/>
              </a:buClr>
              <a:defRPr/>
            </a:pPr>
            <a:r>
              <a:rPr lang="en-US" sz="2400" dirty="0">
                <a:solidFill>
                  <a:srgbClr val="F16038"/>
                </a:solidFill>
                <a:latin typeface="Aptos" panose="020B0004020202020204" pitchFamily="34" charset="0"/>
                <a:cs typeface="Calibri"/>
              </a:rPr>
              <a:t>2024-2025 </a:t>
            </a:r>
            <a:r>
              <a:rPr lang="en-US" sz="2400" dirty="0">
                <a:solidFill>
                  <a:srgbClr val="0D6CB9"/>
                </a:solidFill>
                <a:latin typeface="Aptos" panose="020B0004020202020204" pitchFamily="34" charset="0"/>
                <a:cs typeface="Calibri"/>
              </a:rPr>
              <a:t>school year Leavers and Graduates reported in the </a:t>
            </a:r>
            <a:r>
              <a:rPr lang="en-US" sz="2400" dirty="0">
                <a:solidFill>
                  <a:srgbClr val="F16038"/>
                </a:solidFill>
                <a:latin typeface="Aptos" panose="020B0004020202020204" pitchFamily="34" charset="0"/>
                <a:cs typeface="Calibri"/>
              </a:rPr>
              <a:t>2025-2026 </a:t>
            </a:r>
            <a:r>
              <a:rPr lang="en-US" sz="2400" dirty="0">
                <a:solidFill>
                  <a:srgbClr val="0D6CB9"/>
                </a:solidFill>
                <a:latin typeface="Aptos" panose="020B0004020202020204" pitchFamily="34" charset="0"/>
                <a:cs typeface="Calibri"/>
              </a:rPr>
              <a:t>PEIMS Fall Submission.</a:t>
            </a:r>
          </a:p>
          <a:p>
            <a:pPr>
              <a:buClr>
                <a:srgbClr val="F16038"/>
              </a:buClr>
              <a:defRPr/>
            </a:pPr>
            <a:r>
              <a:rPr lang="en-US" sz="2400" dirty="0">
                <a:solidFill>
                  <a:srgbClr val="F16038"/>
                </a:solidFill>
                <a:latin typeface="Aptos" panose="020B0004020202020204" pitchFamily="34" charset="0"/>
                <a:cs typeface="Calibri"/>
              </a:rPr>
              <a:t>2025-2026 </a:t>
            </a:r>
            <a:r>
              <a:rPr lang="en-US" sz="2400" dirty="0">
                <a:solidFill>
                  <a:srgbClr val="0D6CB9"/>
                </a:solidFill>
                <a:latin typeface="Aptos" panose="020B0004020202020204" pitchFamily="34" charset="0"/>
                <a:cs typeface="Calibri"/>
              </a:rPr>
              <a:t>school year Leavers and Graduates reported in the </a:t>
            </a:r>
            <a:r>
              <a:rPr lang="en-US" sz="2400" dirty="0">
                <a:solidFill>
                  <a:srgbClr val="F16038"/>
                </a:solidFill>
                <a:latin typeface="Aptos" panose="020B0004020202020204" pitchFamily="34" charset="0"/>
                <a:cs typeface="Calibri"/>
              </a:rPr>
              <a:t>2025-2026 </a:t>
            </a:r>
            <a:r>
              <a:rPr lang="en-US" sz="2400" dirty="0">
                <a:solidFill>
                  <a:srgbClr val="0D6CB9"/>
                </a:solidFill>
                <a:latin typeface="Aptos" panose="020B0004020202020204" pitchFamily="34" charset="0"/>
                <a:cs typeface="Calibri"/>
              </a:rPr>
              <a:t>PEIMS Summer and Extended Year Submissions.</a:t>
            </a: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9A2627B-0E4D-780D-4C46-9A0CAC3B5323}"/>
              </a:ext>
            </a:extLst>
          </p:cNvPr>
          <p:cNvSpPr>
            <a:spLocks noGrp="1"/>
          </p:cNvSpPr>
          <p:nvPr>
            <p:ph type="sldNum" sz="quarter" idx="4"/>
          </p:nvPr>
        </p:nvSpPr>
        <p:spPr/>
        <p:txBody>
          <a:bodyPr/>
          <a:lstStyle/>
          <a:p>
            <a:fld id="{69C126A4-BD19-47E2-8A0E-0DE1B9D8C925}" type="slidenum">
              <a:rPr lang="en-US" smtClean="0"/>
              <a:pPr/>
              <a:t>8</a:t>
            </a:fld>
            <a:endParaRPr lang="en-US"/>
          </a:p>
        </p:txBody>
      </p:sp>
    </p:spTree>
    <p:extLst>
      <p:ext uri="{BB962C8B-B14F-4D97-AF65-F5344CB8AC3E}">
        <p14:creationId xmlns:p14="http://schemas.microsoft.com/office/powerpoint/2010/main" val="1900658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97B3C-6A37-5ECB-3321-835B5EDF8E1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631AEDA-8C22-AAFF-283E-6D7C7FAEA5DC}"/>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baseline="0" dirty="0">
                <a:solidFill>
                  <a:srgbClr val="3C6EBE"/>
                </a:solidFill>
                <a:effectLst/>
                <a:latin typeface="+mn-lt"/>
                <a:ea typeface="+mj-ea"/>
                <a:cs typeface="+mj-cs"/>
              </a:rPr>
              <a:t>TITLE SLIDE: </a:t>
            </a:r>
            <a:r>
              <a:rPr lang="en-US" sz="4800" b="1" kern="1200" dirty="0">
                <a:latin typeface="+mn-lt"/>
                <a:ea typeface="+mj-ea"/>
                <a:cs typeface="+mj-cs"/>
              </a:rPr>
              <a:t>Data Collection Changes</a:t>
            </a:r>
          </a:p>
        </p:txBody>
      </p:sp>
      <p:sp>
        <p:nvSpPr>
          <p:cNvPr id="12" name="Rectangle 11">
            <a:extLst>
              <a:ext uri="{FF2B5EF4-FFF2-40B4-BE49-F238E27FC236}">
                <a16:creationId xmlns:a16="http://schemas.microsoft.com/office/drawing/2014/main" id="{6FBFBDAE-C0BE-E980-5235-C2DD0C0F364A}"/>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iles">
            <a:extLst>
              <a:ext uri="{FF2B5EF4-FFF2-40B4-BE49-F238E27FC236}">
                <a16:creationId xmlns:a16="http://schemas.microsoft.com/office/drawing/2014/main" id="{26B9D3B0-222D-9507-09B2-133228B77CB0}"/>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85966F7B-3494-5B1C-F43E-2E70CEFF9F49}"/>
              </a:ext>
            </a:extLst>
          </p:cNvPr>
          <p:cNvSpPr txBox="1"/>
          <p:nvPr/>
        </p:nvSpPr>
        <p:spPr>
          <a:xfrm>
            <a:off x="1250940" y="3791901"/>
            <a:ext cx="9690100" cy="2123658"/>
          </a:xfrm>
          <a:prstGeom prst="rect">
            <a:avLst/>
          </a:prstGeom>
          <a:noFill/>
        </p:spPr>
        <p:txBody>
          <a:bodyPr wrap="square" rtlCol="0">
            <a:spAutoFit/>
          </a:bodyPr>
          <a:lstStyle/>
          <a:p>
            <a:pPr algn="ctr"/>
            <a:r>
              <a:rPr lang="en-US" sz="6600" b="1" dirty="0">
                <a:solidFill>
                  <a:srgbClr val="E6E3DE"/>
                </a:solidFill>
                <a:latin typeface="Aptos" panose="020B0004020202020204" pitchFamily="34" charset="0"/>
              </a:rPr>
              <a:t>DATA COLLECTION CHANGES</a:t>
            </a:r>
          </a:p>
        </p:txBody>
      </p:sp>
      <p:sp>
        <p:nvSpPr>
          <p:cNvPr id="2" name="Slide Number Placeholder 1">
            <a:extLst>
              <a:ext uri="{FF2B5EF4-FFF2-40B4-BE49-F238E27FC236}">
                <a16:creationId xmlns:a16="http://schemas.microsoft.com/office/drawing/2014/main" id="{34D199D9-6D9B-6B6C-4B3E-582326DD78A9}"/>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9</a:t>
            </a:fld>
            <a:endParaRPr lang="en-US" dirty="0"/>
          </a:p>
        </p:txBody>
      </p:sp>
    </p:spTree>
    <p:extLst>
      <p:ext uri="{BB962C8B-B14F-4D97-AF65-F5344CB8AC3E}">
        <p14:creationId xmlns:p14="http://schemas.microsoft.com/office/powerpoint/2010/main" val="329446482"/>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Light_option_  -  Read-Only" id="{E45585BB-2298-412C-A5EF-32F7A0A14D3B}" vid="{DC5ED8B1-AF72-40B0-9258-BD0A919755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Shipper, Leanne</DisplayName>
        <AccountId>73</AccountId>
        <AccountType/>
      </UserInfo>
      <UserInfo>
        <DisplayName>Johnson, Scott</DisplayName>
        <AccountId>20</AccountId>
        <AccountType/>
      </UserInfo>
      <UserInfo>
        <DisplayName>Simons, Leanne</DisplayName>
        <AccountId>16</AccountId>
        <AccountType/>
      </UserInfo>
    </SharedWithUsers>
    <Notes xmlns="963efe96-9f3c-464d-8c8b-c76864a22ed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4" ma:contentTypeDescription="Create a new document." ma:contentTypeScope="" ma:versionID="acd0262c3cecfea325db23c93f88613c">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96d3ba2171e376e637e1491a3712e691"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9692CD-7339-4E15-8B85-65EB8EAE7D52}">
  <ds:schemaRefs>
    <ds:schemaRef ds:uri="http://purl.org/dc/dcmitype/"/>
    <ds:schemaRef ds:uri="http://schemas.microsoft.com/office/2006/documentManagement/types"/>
    <ds:schemaRef ds:uri="http://schemas.microsoft.com/office/2006/metadata/properties"/>
    <ds:schemaRef ds:uri="533e3360-6378-4210-ada2-16ccdb17d2cd"/>
    <ds:schemaRef ds:uri="http://schemas.microsoft.com/office/infopath/2007/PartnerControls"/>
    <ds:schemaRef ds:uri="http://purl.org/dc/terms/"/>
    <ds:schemaRef ds:uri="http://schemas.openxmlformats.org/package/2006/metadata/core-properties"/>
    <ds:schemaRef ds:uri="963efe96-9f3c-464d-8c8b-c76864a22ed0"/>
    <ds:schemaRef ds:uri="http://www.w3.org/XML/1998/namespace"/>
    <ds:schemaRef ds:uri="http://purl.org/dc/elements/1.1/"/>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3C120858-D04A-4650-8EF3-2F82F25E0E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3efe96-9f3c-464d-8c8b-c76864a22ed0"/>
    <ds:schemaRef ds:uri="533e3360-6378-4210-ada2-16ccdb17d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2916</TotalTime>
  <Words>1426</Words>
  <Application>Microsoft Office PowerPoint</Application>
  <PresentationFormat>Widescreen</PresentationFormat>
  <Paragraphs>211</Paragraphs>
  <Slides>37</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Aptos</vt:lpstr>
      <vt:lpstr>Aptos Black</vt:lpstr>
      <vt:lpstr>Arial</vt:lpstr>
      <vt:lpstr>Calibri</vt:lpstr>
      <vt:lpstr>Courier New</vt:lpstr>
      <vt:lpstr>Wingdings</vt:lpstr>
      <vt:lpstr>2_Office Theme</vt:lpstr>
      <vt:lpstr>3_Office Theme</vt:lpstr>
      <vt:lpstr>TITLE SLIDE: ESC Vendor Training for One Component</vt:lpstr>
      <vt:lpstr>Agenda – Changes to Reporting Leavers and Graduates</vt:lpstr>
      <vt:lpstr>TITLE SLIDE: Overview</vt:lpstr>
      <vt:lpstr>Background</vt:lpstr>
      <vt:lpstr>Discussions</vt:lpstr>
      <vt:lpstr>Resulting Changes</vt:lpstr>
      <vt:lpstr>TITLE SLIDE: Timeline</vt:lpstr>
      <vt:lpstr>Timeline</vt:lpstr>
      <vt:lpstr>TITLE SLIDE: Data Collection Changes</vt:lpstr>
      <vt:lpstr>TITLE SLIDE: PEIMS Summer</vt:lpstr>
      <vt:lpstr>PEIMS Summer Submission</vt:lpstr>
      <vt:lpstr>Important Summer Information</vt:lpstr>
      <vt:lpstr>StudentSchoolAssociation Entity Summer</vt:lpstr>
      <vt:lpstr>StudentAcademicRecord Entity Summer</vt:lpstr>
      <vt:lpstr>StudentCharacteristic – At Risk Summer  </vt:lpstr>
      <vt:lpstr>StudentCharacteristic – Immigrant Summer </vt:lpstr>
      <vt:lpstr>StudentCharacteristic – IEP Continuer Sum </vt:lpstr>
      <vt:lpstr>TITLE SLIDE: PEIMS Extended Year</vt:lpstr>
      <vt:lpstr>PEIMS Extended Year Submission</vt:lpstr>
      <vt:lpstr>Important Extended Year Information</vt:lpstr>
      <vt:lpstr>StudentSchoolAssociation Entity Extended</vt:lpstr>
      <vt:lpstr>StudentAcademicRecord Entity Extended</vt:lpstr>
      <vt:lpstr>StudentAcademicRecord Entity Continued</vt:lpstr>
      <vt:lpstr>StudentEducationOrganizationAssociation Entity</vt:lpstr>
      <vt:lpstr>StudentCharacteristic – At Risk Extended  </vt:lpstr>
      <vt:lpstr>StudentCharacteristic – Immigrant Extended </vt:lpstr>
      <vt:lpstr>StudentCharacteristic – IEP Continuer Ext </vt:lpstr>
      <vt:lpstr>TITLE SLIDE: Scenarios</vt:lpstr>
      <vt:lpstr>Leaver Scenario #1</vt:lpstr>
      <vt:lpstr>Leaver Scenario #2</vt:lpstr>
      <vt:lpstr>Leaver Scenario #3</vt:lpstr>
      <vt:lpstr>Leaver Scenario #4</vt:lpstr>
      <vt:lpstr>TITLE SLIDE: Business Validations</vt:lpstr>
      <vt:lpstr>School Leaver Category</vt:lpstr>
      <vt:lpstr>Student Graduation Program Category</vt:lpstr>
      <vt:lpstr>Rule Summary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Name Of Component</dc:title>
  <dc:creator>Ulrich, Melanie</dc:creator>
  <cp:lastModifiedBy>Ollervidez, Leticia</cp:lastModifiedBy>
  <cp:revision>6</cp:revision>
  <dcterms:created xsi:type="dcterms:W3CDTF">2020-11-05T16:39:19Z</dcterms:created>
  <dcterms:modified xsi:type="dcterms:W3CDTF">2025-03-05T13:52:04Z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ies>
</file>