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27"/>
  </p:notesMasterIdLst>
  <p:sldIdLst>
    <p:sldId id="2145706919" r:id="rId5"/>
    <p:sldId id="2145706922" r:id="rId6"/>
    <p:sldId id="2145706971" r:id="rId7"/>
    <p:sldId id="2145707306" r:id="rId8"/>
    <p:sldId id="1342" r:id="rId9"/>
    <p:sldId id="2145707307" r:id="rId10"/>
    <p:sldId id="2145706972" r:id="rId11"/>
    <p:sldId id="2145706995" r:id="rId12"/>
    <p:sldId id="2145706997" r:id="rId13"/>
    <p:sldId id="2145707309" r:id="rId14"/>
    <p:sldId id="1343" r:id="rId15"/>
    <p:sldId id="2145707331" r:id="rId16"/>
    <p:sldId id="2145707317" r:id="rId17"/>
    <p:sldId id="2145707328" r:id="rId18"/>
    <p:sldId id="2145707330" r:id="rId19"/>
    <p:sldId id="2145707310" r:id="rId20"/>
    <p:sldId id="2145707329" r:id="rId21"/>
    <p:sldId id="2145707311" r:id="rId22"/>
    <p:sldId id="2145707332" r:id="rId23"/>
    <p:sldId id="2145707312" r:id="rId24"/>
    <p:sldId id="2145706975" r:id="rId25"/>
    <p:sldId id="21457069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11347E1E-8906-BEDD-8A47-FB9718A54F28}" name="Stehouwer, Mark" initials="SM" userId="S::mark.stehouwer@tea.texas.gov::588e2f27-43b6-467b-b318-f8c62bd440d0" providerId="AD"/>
  <p188:author id="{C9518D25-69F9-9526-63B2-C15EB6E068CC}" name="Butler, David" initials="BD" userId="S::David.Butler@tea.texas.gov::e5831356-7759-43f3-884a-24eb754c7293" providerId="AD"/>
  <p188:author id="{DC4D774C-9497-7F7F-EF7B-A7BB31449806}" name="Muffoletto, Jamie" initials="MJ" userId="S::Jamie.Muffoletto@tea.texas.gov::daf1e3c6-8137-448a-b141-d23049d419b5" providerId="AD"/>
  <p188:author id="{94E8E657-BE84-5DCD-0B20-67E8B1793911}" name="Johnson, Scott" initials="JS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0EDAE688-48AF-04B4-4C1B-0C171595B470}" name="Butler, David" initials="BD" userId="S::david.butler@tea.texas.gov::e5831356-7759-43f3-884a-24eb754c7293" providerId="AD"/>
  <p188:author id="{D640D5B4-7498-496A-9FD6-2B4F363C0616}" name="Pruitt, Donna" initials="PD" userId="S::Donna.Pruitt@tea.texas.gov::f6622e25-b5bf-4a3b-9fc8-ceb0ab749e45" providerId="AD"/>
  <p188:author id="{00FD78C6-F5B4-48DA-D242-CDA18768A854}" name="Johnson, Scott" initials="JS" userId="S::scott.johnson@tea.texas.gov::bec97677-f0c6-4bfb-b610-83dc74061801" providerId="AD"/>
  <p188:author id="{856D94DE-37B1-D641-7707-F050FA0D2B36}" name="Pruitt, Donna" initials="PD" userId="S::donna.pruitt@tea.texas.gov::f6622e25-b5bf-4a3b-9fc8-ceb0ab749e4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iggs, Connor" initials="BC" lastIdx="2" clrIdx="6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1" name="Johnson, Scott" initials="JS" lastIdx="19" clrIdx="0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8" name="Sharp, Stephanie" initials="SS" lastIdx="8" clrIdx="7">
    <p:extLst>
      <p:ext uri="{19B8F6BF-5375-455C-9EA6-DF929625EA0E}">
        <p15:presenceInfo xmlns:p15="http://schemas.microsoft.com/office/powerpoint/2012/main" userId="S::Stephanie.Sharp@tea.texas.gov::4b7f997e-11e2-446b-b7b6-32dc105769b7" providerId="AD"/>
      </p:ext>
    </p:extLst>
  </p:cmAuthor>
  <p:cmAuthor id="2" name="Linden, Edward" initials="LE" lastIdx="2" clrIdx="1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9" name="Hanson, Terri" initials="HT" lastIdx="2" clrIdx="8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3" name="Simons, Leanne" initials="SL" lastIdx="17" clrIdx="2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4" name="Jamie Muffoletto" initials="JM" lastIdx="5" clrIdx="3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5" name="Connor Briggs" initials="CB" lastIdx="23" clrIdx="4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6" name="Polo, Beth" initials="PB" lastIdx="3" clrIdx="5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5EB"/>
    <a:srgbClr val="CAAC69"/>
    <a:srgbClr val="CDDBF7"/>
    <a:srgbClr val="FFFFFF"/>
    <a:srgbClr val="0D6CB9"/>
    <a:srgbClr val="F48668"/>
    <a:srgbClr val="FEFA5E"/>
    <a:srgbClr val="DAE649"/>
    <a:srgbClr val="9B9B9B"/>
    <a:srgbClr val="C2D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6C8B2-3257-0FD1-A231-6255D9D62563}" v="2" dt="2024-03-10T22:02:59.865"/>
    <p1510:client id="{AD85A247-492E-44DC-962F-E9001160032A}" v="268" dt="2024-03-11T15:51:37.3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5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2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95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73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5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AE6E-8C98-4164-87BD-E54F22AEFC9C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  <p:sldLayoutId id="214748377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hyperlink" Target="https://www.texasstudentdatasystem.org/tsds/teds/ods-upgrade-data-standard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>
            <a:normAutofit fontScale="90000"/>
          </a:bodyPr>
          <a:lstStyle/>
          <a:p>
            <a:r>
              <a:rPr lang="en-US"/>
              <a:t>TITLE</a:t>
            </a:r>
            <a:r>
              <a:rPr lang="en-US" baseline="0"/>
              <a:t> SLIDE: ESC Vendor Training for One Component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8F187D-A5AD-0D06-3D86-5762D6D3B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3FA3FEEE-6FB4-6546-6580-17D5B5795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b="15666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0" y="4421871"/>
            <a:ext cx="12192000" cy="216877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rgbClr val="0D6CB9"/>
                </a:solidFill>
                <a:latin typeface="Calibri"/>
                <a:cs typeface="Calibri"/>
                <a:sym typeface="+mj-lt"/>
              </a:rPr>
              <a:t>NEW TWEDS</a:t>
            </a:r>
            <a:br>
              <a:rPr lang="en-US" sz="4000" dirty="0">
                <a:solidFill>
                  <a:srgbClr val="0D6CB9"/>
                </a:solidFill>
                <a:latin typeface="Calibri"/>
                <a:cs typeface="Calibri"/>
                <a:sym typeface="+mj-lt"/>
              </a:rPr>
            </a:br>
            <a:r>
              <a:rPr lang="en-US" sz="2400" b="1" dirty="0">
                <a:solidFill>
                  <a:srgbClr val="0D6CB9"/>
                </a:solidFill>
              </a:rPr>
              <a:t>MARCH 20, 2024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/>
              <a:t>NEW TWEDS </a:t>
            </a:r>
            <a:r>
              <a:rPr lang="en-US" sz="4000" dirty="0">
                <a:solidFill>
                  <a:schemeClr val="bg1"/>
                </a:solidFill>
              </a:rPr>
              <a:t>1</a:t>
            </a:r>
            <a:endParaRPr lang="en-US" sz="4000" dirty="0"/>
          </a:p>
        </p:txBody>
      </p:sp>
      <p:pic>
        <p:nvPicPr>
          <p:cNvPr id="5" name="Picture 4" descr="Screenshot of the header of the new TSDS Web-Enabled Data Standards">
            <a:extLst>
              <a:ext uri="{FF2B5EF4-FFF2-40B4-BE49-F238E27FC236}">
                <a16:creationId xmlns:a16="http://schemas.microsoft.com/office/drawing/2014/main" id="{F1AF4F94-BB6B-4FFA-25BE-3DF5326D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8" y="1124105"/>
            <a:ext cx="10897795" cy="1221931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4" name="Picture 3" descr="Screenshot of the header menu of the new TWEDS.">
            <a:extLst>
              <a:ext uri="{FF2B5EF4-FFF2-40B4-BE49-F238E27FC236}">
                <a16:creationId xmlns:a16="http://schemas.microsoft.com/office/drawing/2014/main" id="{8CD8C4B4-7DC9-FEAB-AFE6-88D4001D5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8" b="25982"/>
          <a:stretch/>
        </p:blipFill>
        <p:spPr>
          <a:xfrm>
            <a:off x="637998" y="2022764"/>
            <a:ext cx="6049129" cy="133003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 descr="Screenshot of the lefthand menu of the data components of new TWEDS.">
            <a:extLst>
              <a:ext uri="{FF2B5EF4-FFF2-40B4-BE49-F238E27FC236}">
                <a16:creationId xmlns:a16="http://schemas.microsoft.com/office/drawing/2014/main" id="{21DEAC76-0D13-6285-9F29-C65F8C8E1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173" r="51380" b="6148"/>
          <a:stretch/>
        </p:blipFill>
        <p:spPr>
          <a:xfrm>
            <a:off x="637998" y="3004546"/>
            <a:ext cx="2941093" cy="350982"/>
          </a:xfrm>
          <a:prstGeom prst="rect">
            <a:avLst/>
          </a:prstGeom>
        </p:spPr>
      </p:pic>
      <p:pic>
        <p:nvPicPr>
          <p:cNvPr id="11" name="Picture 10" descr="Screenshot of the student entity from new TWEDS.">
            <a:extLst>
              <a:ext uri="{FF2B5EF4-FFF2-40B4-BE49-F238E27FC236}">
                <a16:creationId xmlns:a16="http://schemas.microsoft.com/office/drawing/2014/main" id="{91260AC4-3A8F-B302-5FC3-5B2DBEF93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710" y="1124105"/>
            <a:ext cx="5777292" cy="4536575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2" name="Picture 11" descr="Screenshot of the popup when you hover over the core collection check mark.">
            <a:extLst>
              <a:ext uri="{FF2B5EF4-FFF2-40B4-BE49-F238E27FC236}">
                <a16:creationId xmlns:a16="http://schemas.microsoft.com/office/drawing/2014/main" id="{B8736195-5CA7-4CB1-958A-D11C2C6B2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679" y="1376220"/>
            <a:ext cx="1369088" cy="2198254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D6B9B05-D4AC-0D20-3126-EDCD492E951B}"/>
              </a:ext>
            </a:extLst>
          </p:cNvPr>
          <p:cNvSpPr txBox="1">
            <a:spLocks/>
          </p:cNvSpPr>
          <p:nvPr/>
        </p:nvSpPr>
        <p:spPr>
          <a:xfrm>
            <a:off x="535171" y="3742191"/>
            <a:ext cx="5135957" cy="1991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Data Components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2"/>
                </a:solidFill>
              </a:rPr>
              <a:t>Entities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Data Elements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67D68-1806-A819-8BC9-771EE8DC3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61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/>
              <a:t>NEW TWEDS </a:t>
            </a:r>
            <a:r>
              <a:rPr lang="en-US" sz="4000" dirty="0">
                <a:solidFill>
                  <a:schemeClr val="bg1"/>
                </a:solidFill>
              </a:rPr>
              <a:t>2</a:t>
            </a:r>
            <a:endParaRPr lang="en-US" sz="4000" dirty="0"/>
          </a:p>
        </p:txBody>
      </p:sp>
      <p:pic>
        <p:nvPicPr>
          <p:cNvPr id="6" name="Picture 5" descr="Screenshot of the header of the new TSDS Web-Enabled Data Standards">
            <a:extLst>
              <a:ext uri="{FF2B5EF4-FFF2-40B4-BE49-F238E27FC236}">
                <a16:creationId xmlns:a16="http://schemas.microsoft.com/office/drawing/2014/main" id="{5B19AF1A-5531-D246-3C77-49DA24267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8" y="1124105"/>
            <a:ext cx="10897795" cy="1221931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7" name="Picture 6" descr="Screenshot of the left hand menu of the new TWEDS.">
            <a:extLst>
              <a:ext uri="{FF2B5EF4-FFF2-40B4-BE49-F238E27FC236}">
                <a16:creationId xmlns:a16="http://schemas.microsoft.com/office/drawing/2014/main" id="{05D761B6-6EC7-E0A0-7308-5E62D552D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8" b="25982"/>
          <a:stretch/>
        </p:blipFill>
        <p:spPr>
          <a:xfrm>
            <a:off x="637998" y="2022764"/>
            <a:ext cx="6049129" cy="133003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AEC2E-5D2F-9B98-394E-BE30D3A76D24}"/>
              </a:ext>
            </a:extLst>
          </p:cNvPr>
          <p:cNvSpPr txBox="1">
            <a:spLocks/>
          </p:cNvSpPr>
          <p:nvPr/>
        </p:nvSpPr>
        <p:spPr>
          <a:xfrm>
            <a:off x="587422" y="3636081"/>
            <a:ext cx="5135957" cy="1991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Data Components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2"/>
                </a:solidFill>
              </a:rPr>
              <a:t>Entities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Data Elements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 descr="A screenshot of the Student Education Organization Association entity.">
            <a:extLst>
              <a:ext uri="{FF2B5EF4-FFF2-40B4-BE49-F238E27FC236}">
                <a16:creationId xmlns:a16="http://schemas.microsoft.com/office/drawing/2014/main" id="{355C37D6-0A1F-0F50-4CDE-ABCF8BBEF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88" y="2022764"/>
            <a:ext cx="7810602" cy="38496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6FA726-CB9D-2ED7-1C9F-3299A49B0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998" y="2895600"/>
            <a:ext cx="1047927" cy="247650"/>
          </a:xfrm>
          <a:prstGeom prst="rect">
            <a:avLst/>
          </a:prstGeom>
          <a:solidFill>
            <a:srgbClr val="DBE5EB"/>
          </a:solidFill>
          <a:ln>
            <a:solidFill>
              <a:srgbClr val="DBE5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336593-0A34-3798-8002-0D5E58BBE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83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/>
              <a:t>NEW TWEDS </a:t>
            </a:r>
            <a:r>
              <a:rPr lang="en-US" sz="4000" dirty="0">
                <a:solidFill>
                  <a:schemeClr val="bg1"/>
                </a:solidFill>
              </a:rPr>
              <a:t>3</a:t>
            </a:r>
            <a:endParaRPr lang="en-US" sz="4000" dirty="0"/>
          </a:p>
        </p:txBody>
      </p:sp>
      <p:pic>
        <p:nvPicPr>
          <p:cNvPr id="6" name="Picture 5" descr="Screenshot of the header of the new TSDS Web-Enabled Data Standards">
            <a:extLst>
              <a:ext uri="{FF2B5EF4-FFF2-40B4-BE49-F238E27FC236}">
                <a16:creationId xmlns:a16="http://schemas.microsoft.com/office/drawing/2014/main" id="{5B19AF1A-5531-D246-3C77-49DA24267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8" y="1124105"/>
            <a:ext cx="10897795" cy="1221931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7" name="Picture 6" descr="Screenshot of the left hand menu for data components.">
            <a:extLst>
              <a:ext uri="{FF2B5EF4-FFF2-40B4-BE49-F238E27FC236}">
                <a16:creationId xmlns:a16="http://schemas.microsoft.com/office/drawing/2014/main" id="{05D761B6-6EC7-E0A0-7308-5E62D552D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8" b="25982"/>
          <a:stretch/>
        </p:blipFill>
        <p:spPr>
          <a:xfrm>
            <a:off x="637998" y="2022764"/>
            <a:ext cx="6049129" cy="133003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AEC2E-5D2F-9B98-394E-BE30D3A76D24}"/>
              </a:ext>
            </a:extLst>
          </p:cNvPr>
          <p:cNvSpPr txBox="1">
            <a:spLocks/>
          </p:cNvSpPr>
          <p:nvPr/>
        </p:nvSpPr>
        <p:spPr>
          <a:xfrm>
            <a:off x="587422" y="3636081"/>
            <a:ext cx="5135957" cy="1991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Data Components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2"/>
                </a:solidFill>
              </a:rPr>
              <a:t>Entities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Data Elements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Picture 8" descr="Screenshot for where the guidance in TWEDS will be published.">
            <a:extLst>
              <a:ext uri="{FF2B5EF4-FFF2-40B4-BE49-F238E27FC236}">
                <a16:creationId xmlns:a16="http://schemas.microsoft.com/office/drawing/2014/main" id="{2EB42552-E766-CDA7-8319-BCEEFD109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344" y="2000436"/>
            <a:ext cx="7978449" cy="3657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14980E-4447-A6C9-F8C4-EB9CA2E0F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998" y="2895600"/>
            <a:ext cx="1047927" cy="247650"/>
          </a:xfrm>
          <a:prstGeom prst="rect">
            <a:avLst/>
          </a:prstGeom>
          <a:solidFill>
            <a:srgbClr val="DBE5EB"/>
          </a:solidFill>
          <a:ln>
            <a:solidFill>
              <a:srgbClr val="DBE5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336593-0A34-3798-8002-0D5E58BBE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49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/>
              <a:t>NEW TWEDS </a:t>
            </a:r>
            <a:r>
              <a:rPr lang="en-US" sz="4000" dirty="0">
                <a:solidFill>
                  <a:schemeClr val="bg1"/>
                </a:solidFill>
              </a:rPr>
              <a:t>4</a:t>
            </a:r>
            <a:endParaRPr lang="en-US" sz="4000" dirty="0"/>
          </a:p>
        </p:txBody>
      </p:sp>
      <p:pic>
        <p:nvPicPr>
          <p:cNvPr id="5" name="Picture 4" descr="Screenshot of the header of the new TSDS Web-Enabled Data Standards">
            <a:extLst>
              <a:ext uri="{FF2B5EF4-FFF2-40B4-BE49-F238E27FC236}">
                <a16:creationId xmlns:a16="http://schemas.microsoft.com/office/drawing/2014/main" id="{F1AF4F94-BB6B-4FFA-25BE-3DF5326D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8" y="1124105"/>
            <a:ext cx="10897795" cy="1221931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4" name="Picture 3" descr="Screenshot of the top menu headers for the TWEDS.">
            <a:extLst>
              <a:ext uri="{FF2B5EF4-FFF2-40B4-BE49-F238E27FC236}">
                <a16:creationId xmlns:a16="http://schemas.microsoft.com/office/drawing/2014/main" id="{8CD8C4B4-7DC9-FEAB-AFE6-88D4001D5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8" b="25982"/>
          <a:stretch/>
        </p:blipFill>
        <p:spPr>
          <a:xfrm>
            <a:off x="637998" y="2022764"/>
            <a:ext cx="6049129" cy="133003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 descr="Screenshot of the left menu for data components.">
            <a:extLst>
              <a:ext uri="{FF2B5EF4-FFF2-40B4-BE49-F238E27FC236}">
                <a16:creationId xmlns:a16="http://schemas.microsoft.com/office/drawing/2014/main" id="{21DEAC76-0D13-6285-9F29-C65F8C8E1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173" r="51380" b="6148"/>
          <a:stretch/>
        </p:blipFill>
        <p:spPr>
          <a:xfrm>
            <a:off x="637998" y="3004546"/>
            <a:ext cx="2941093" cy="350982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FA61074-64FF-61C5-2379-4D340FA90501}"/>
              </a:ext>
            </a:extLst>
          </p:cNvPr>
          <p:cNvSpPr txBox="1">
            <a:spLocks/>
          </p:cNvSpPr>
          <p:nvPr/>
        </p:nvSpPr>
        <p:spPr>
          <a:xfrm>
            <a:off x="535171" y="3742191"/>
            <a:ext cx="5135957" cy="1991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Data Components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Entities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2"/>
                </a:solidFill>
              </a:rPr>
              <a:t>Data Elements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 descr="Screenshot of the data element definition for Generation Code.">
            <a:extLst>
              <a:ext uri="{FF2B5EF4-FFF2-40B4-BE49-F238E27FC236}">
                <a16:creationId xmlns:a16="http://schemas.microsoft.com/office/drawing/2014/main" id="{4ABE9DC0-2A58-AE35-F61B-CDC2563AC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362" y="2346036"/>
            <a:ext cx="4905183" cy="3581085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551D09-8CF5-4863-A4F3-0511C085E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67636" y="4793673"/>
            <a:ext cx="997528" cy="6188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319B6C-E20A-B640-C11A-3F3654BA6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61953" y="4793672"/>
            <a:ext cx="997528" cy="10067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607E62-C82A-30DA-9408-FCB958102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34727" y="5572344"/>
            <a:ext cx="997528" cy="1911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2EA06C-C15A-2434-885C-451466C35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1725" y="5677153"/>
            <a:ext cx="997528" cy="2407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67D68-1806-A819-8BC9-771EE8DC3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394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/>
              <a:t>NEW TWEDS </a:t>
            </a:r>
            <a:r>
              <a:rPr lang="en-US" sz="4000" dirty="0">
                <a:solidFill>
                  <a:schemeClr val="bg1"/>
                </a:solidFill>
              </a:rPr>
              <a:t>5</a:t>
            </a:r>
            <a:endParaRPr lang="en-US" sz="4000" dirty="0"/>
          </a:p>
        </p:txBody>
      </p:sp>
      <p:pic>
        <p:nvPicPr>
          <p:cNvPr id="5" name="Picture 4" descr="Screenshot of the header of the new TSDS Web-Enabled Data Standards">
            <a:extLst>
              <a:ext uri="{FF2B5EF4-FFF2-40B4-BE49-F238E27FC236}">
                <a16:creationId xmlns:a16="http://schemas.microsoft.com/office/drawing/2014/main" id="{F1AF4F94-BB6B-4FFA-25BE-3DF5326D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8" y="1124105"/>
            <a:ext cx="10897795" cy="1221931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4" name="Picture 3" descr="Screenshot of the menu headers for new TWEDS.">
            <a:extLst>
              <a:ext uri="{FF2B5EF4-FFF2-40B4-BE49-F238E27FC236}">
                <a16:creationId xmlns:a16="http://schemas.microsoft.com/office/drawing/2014/main" id="{8CD8C4B4-7DC9-FEAB-AFE6-88D4001D5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8" b="25982"/>
          <a:stretch/>
        </p:blipFill>
        <p:spPr>
          <a:xfrm>
            <a:off x="637998" y="2022764"/>
            <a:ext cx="6049129" cy="133003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 descr="Screenshot of the left hand menu for data components of new TWEDS.">
            <a:extLst>
              <a:ext uri="{FF2B5EF4-FFF2-40B4-BE49-F238E27FC236}">
                <a16:creationId xmlns:a16="http://schemas.microsoft.com/office/drawing/2014/main" id="{21DEAC76-0D13-6285-9F29-C65F8C8E1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173" r="51380" b="6148"/>
          <a:stretch/>
        </p:blipFill>
        <p:spPr>
          <a:xfrm>
            <a:off x="637998" y="3004546"/>
            <a:ext cx="2941093" cy="350982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FA61074-64FF-61C5-2379-4D340FA90501}"/>
              </a:ext>
            </a:extLst>
          </p:cNvPr>
          <p:cNvSpPr txBox="1">
            <a:spLocks/>
          </p:cNvSpPr>
          <p:nvPr/>
        </p:nvSpPr>
        <p:spPr>
          <a:xfrm>
            <a:off x="535171" y="3742191"/>
            <a:ext cx="5135957" cy="1991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Data Components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Entities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2"/>
                </a:solidFill>
              </a:rPr>
              <a:t>Data Elements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Picture 14" descr="Screenshot of the Student Accelerated Education Plan data element definition.">
            <a:extLst>
              <a:ext uri="{FF2B5EF4-FFF2-40B4-BE49-F238E27FC236}">
                <a16:creationId xmlns:a16="http://schemas.microsoft.com/office/drawing/2014/main" id="{73C5F9EC-3A68-CA0A-D406-74803EC8E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966" y="2333437"/>
            <a:ext cx="4531889" cy="3584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551D09-8CF5-4863-A4F3-0511C085E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67636" y="4793673"/>
            <a:ext cx="997528" cy="6188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319B6C-E20A-B640-C11A-3F3654BA6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61953" y="4793672"/>
            <a:ext cx="997528" cy="10067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607E62-C82A-30DA-9408-FCB958102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34727" y="5572344"/>
            <a:ext cx="997528" cy="1911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2EA06C-C15A-2434-885C-451466C35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1725" y="5677153"/>
            <a:ext cx="997528" cy="2407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67D68-1806-A819-8BC9-771EE8DC3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48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/>
              <a:t>NEW TWEDS </a:t>
            </a:r>
            <a:r>
              <a:rPr lang="en-US" sz="4000" dirty="0">
                <a:solidFill>
                  <a:schemeClr val="bg1"/>
                </a:solidFill>
              </a:rPr>
              <a:t>6</a:t>
            </a:r>
            <a:endParaRPr lang="en-US" sz="4000" dirty="0"/>
          </a:p>
        </p:txBody>
      </p:sp>
      <p:pic>
        <p:nvPicPr>
          <p:cNvPr id="5" name="Picture 4" descr="Screenshot of the header of the new TSDS Web-Enabled Data Standards">
            <a:extLst>
              <a:ext uri="{FF2B5EF4-FFF2-40B4-BE49-F238E27FC236}">
                <a16:creationId xmlns:a16="http://schemas.microsoft.com/office/drawing/2014/main" id="{F1AF4F94-BB6B-4FFA-25BE-3DF5326D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8" y="1124105"/>
            <a:ext cx="10897795" cy="1221931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4" name="Picture 3" descr="Screenshot of the menu headers for new TWEDS.">
            <a:extLst>
              <a:ext uri="{FF2B5EF4-FFF2-40B4-BE49-F238E27FC236}">
                <a16:creationId xmlns:a16="http://schemas.microsoft.com/office/drawing/2014/main" id="{8CD8C4B4-7DC9-FEAB-AFE6-88D4001D5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8" b="25982"/>
          <a:stretch/>
        </p:blipFill>
        <p:spPr>
          <a:xfrm>
            <a:off x="637998" y="2022764"/>
            <a:ext cx="6049129" cy="133003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Picture 8" descr="Screenshot of the left menu column of the new TWEDS for data components.">
            <a:extLst>
              <a:ext uri="{FF2B5EF4-FFF2-40B4-BE49-F238E27FC236}">
                <a16:creationId xmlns:a16="http://schemas.microsoft.com/office/drawing/2014/main" id="{21DEAC76-0D13-6285-9F29-C65F8C8E1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173" r="51380" b="6148"/>
          <a:stretch/>
        </p:blipFill>
        <p:spPr>
          <a:xfrm>
            <a:off x="637998" y="3004546"/>
            <a:ext cx="2941093" cy="350982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FA61074-64FF-61C5-2379-4D340FA90501}"/>
              </a:ext>
            </a:extLst>
          </p:cNvPr>
          <p:cNvSpPr txBox="1">
            <a:spLocks/>
          </p:cNvSpPr>
          <p:nvPr/>
        </p:nvSpPr>
        <p:spPr>
          <a:xfrm>
            <a:off x="535171" y="3742191"/>
            <a:ext cx="5135957" cy="1991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Data Components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Entities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2"/>
                </a:solidFill>
              </a:rPr>
              <a:t>Data Elements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1" name="Picture 10" descr="Screenshot of the Accelerated Instruction Subject data element definition.">
            <a:extLst>
              <a:ext uri="{FF2B5EF4-FFF2-40B4-BE49-F238E27FC236}">
                <a16:creationId xmlns:a16="http://schemas.microsoft.com/office/drawing/2014/main" id="{B1364B73-2B7D-8384-3276-F7662B694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386370"/>
            <a:ext cx="4754192" cy="3584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551D09-8CF5-4863-A4F3-0511C085E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67636" y="4793673"/>
            <a:ext cx="997528" cy="6188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319B6C-E20A-B640-C11A-3F3654BA6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61953" y="4793672"/>
            <a:ext cx="997528" cy="10067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607E62-C82A-30DA-9408-FCB958102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34727" y="5572344"/>
            <a:ext cx="997528" cy="1911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2EA06C-C15A-2434-885C-451466C35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1725" y="5677153"/>
            <a:ext cx="997528" cy="2407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67D68-1806-A819-8BC9-771EE8DC3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61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/>
              <a:t>NEW TWEDS </a:t>
            </a:r>
            <a:r>
              <a:rPr lang="en-US" sz="4000" dirty="0">
                <a:solidFill>
                  <a:schemeClr val="bg1"/>
                </a:solidFill>
              </a:rPr>
              <a:t>7</a:t>
            </a:r>
            <a:endParaRPr lang="en-US" sz="4000" dirty="0"/>
          </a:p>
        </p:txBody>
      </p:sp>
      <p:pic>
        <p:nvPicPr>
          <p:cNvPr id="5" name="Picture 4" descr="Screenshot of the header of the new TSDS Web-Enabled Data Standards">
            <a:extLst>
              <a:ext uri="{FF2B5EF4-FFF2-40B4-BE49-F238E27FC236}">
                <a16:creationId xmlns:a16="http://schemas.microsoft.com/office/drawing/2014/main" id="{F1AF4F94-BB6B-4FFA-25BE-3DF5326D4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37998" y="1124105"/>
            <a:ext cx="10897795" cy="1148039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4" name="Picture 3" descr="Screenshot of the headers for new TWEDS.">
            <a:extLst>
              <a:ext uri="{FF2B5EF4-FFF2-40B4-BE49-F238E27FC236}">
                <a16:creationId xmlns:a16="http://schemas.microsoft.com/office/drawing/2014/main" id="{364EDFB0-62BF-A56F-3D77-A2B9DACE0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07" y="1989150"/>
            <a:ext cx="4627301" cy="1148039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44E4816-F14C-C326-9128-ABB4BDB04A69}"/>
              </a:ext>
            </a:extLst>
          </p:cNvPr>
          <p:cNvSpPr txBox="1">
            <a:spLocks/>
          </p:cNvSpPr>
          <p:nvPr/>
        </p:nvSpPr>
        <p:spPr>
          <a:xfrm>
            <a:off x="535171" y="3742191"/>
            <a:ext cx="5135957" cy="1991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Descriptor Table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2"/>
                </a:solidFill>
              </a:rPr>
              <a:t>List of Descriptors</a:t>
            </a: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 descr="Screenshot of the GenerationCode descriptor table from new TWEDS.">
            <a:extLst>
              <a:ext uri="{FF2B5EF4-FFF2-40B4-BE49-F238E27FC236}">
                <a16:creationId xmlns:a16="http://schemas.microsoft.com/office/drawing/2014/main" id="{986BCE55-A7ED-A630-EDBA-B3935B993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925" y="2272144"/>
            <a:ext cx="5476093" cy="3534329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67D68-1806-A819-8BC9-771EE8DC3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678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/>
              <a:t>NEW TWEDS </a:t>
            </a:r>
            <a:r>
              <a:rPr lang="en-US" sz="4000" dirty="0">
                <a:solidFill>
                  <a:schemeClr val="bg1"/>
                </a:solidFill>
              </a:rPr>
              <a:t>8</a:t>
            </a:r>
            <a:endParaRPr lang="en-US" sz="4000" dirty="0"/>
          </a:p>
        </p:txBody>
      </p:sp>
      <p:pic>
        <p:nvPicPr>
          <p:cNvPr id="5" name="Picture 4" descr="Screenshot of the header of the new TSDS Web-Enabled Data Standards">
            <a:extLst>
              <a:ext uri="{FF2B5EF4-FFF2-40B4-BE49-F238E27FC236}">
                <a16:creationId xmlns:a16="http://schemas.microsoft.com/office/drawing/2014/main" id="{F1AF4F94-BB6B-4FFA-25BE-3DF5326D4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37998" y="1124105"/>
            <a:ext cx="10897795" cy="1148039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4" name="Picture 3" descr="Screenshot of the headers for new TWEDS.">
            <a:extLst>
              <a:ext uri="{FF2B5EF4-FFF2-40B4-BE49-F238E27FC236}">
                <a16:creationId xmlns:a16="http://schemas.microsoft.com/office/drawing/2014/main" id="{364EDFB0-62BF-A56F-3D77-A2B9DACE0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07" y="1989150"/>
            <a:ext cx="4627301" cy="1148039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44E4816-F14C-C326-9128-ABB4BDB04A69}"/>
              </a:ext>
            </a:extLst>
          </p:cNvPr>
          <p:cNvSpPr txBox="1">
            <a:spLocks/>
          </p:cNvSpPr>
          <p:nvPr/>
        </p:nvSpPr>
        <p:spPr>
          <a:xfrm>
            <a:off x="535171" y="3742191"/>
            <a:ext cx="5135957" cy="1991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Descriptor Table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accent2"/>
                </a:solidFill>
              </a:rPr>
              <a:t>List of Descriptors</a:t>
            </a: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Screenshot of the Accelerated Instruction Subject descriptor table from the new TWEDS.">
            <a:extLst>
              <a:ext uri="{FF2B5EF4-FFF2-40B4-BE49-F238E27FC236}">
                <a16:creationId xmlns:a16="http://schemas.microsoft.com/office/drawing/2014/main" id="{12F74251-50E1-8053-4513-E63C76A34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989" y="2385455"/>
            <a:ext cx="7372079" cy="23525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67D68-1806-A819-8BC9-771EE8DC3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72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/>
              <a:t>NEW TWEDS </a:t>
            </a:r>
            <a:r>
              <a:rPr lang="en-US" sz="4000" dirty="0">
                <a:solidFill>
                  <a:schemeClr val="bg1"/>
                </a:solidFill>
              </a:rPr>
              <a:t>9</a:t>
            </a:r>
            <a:endParaRPr lang="en-US" sz="4000" dirty="0"/>
          </a:p>
        </p:txBody>
      </p:sp>
      <p:pic>
        <p:nvPicPr>
          <p:cNvPr id="5" name="Picture 4" descr="Screenshot of the header of the new TSDS Web-Enabled Data Standards">
            <a:extLst>
              <a:ext uri="{FF2B5EF4-FFF2-40B4-BE49-F238E27FC236}">
                <a16:creationId xmlns:a16="http://schemas.microsoft.com/office/drawing/2014/main" id="{F1AF4F94-BB6B-4FFA-25BE-3DF5326D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8" y="1124105"/>
            <a:ext cx="10897795" cy="1148039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4" name="Picture 3" descr="Screenshot of the header of the new TWEDS.">
            <a:extLst>
              <a:ext uri="{FF2B5EF4-FFF2-40B4-BE49-F238E27FC236}">
                <a16:creationId xmlns:a16="http://schemas.microsoft.com/office/drawing/2014/main" id="{5E33656D-F839-6E6D-B966-8B5F097B8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98" y="1976089"/>
            <a:ext cx="5702801" cy="1616364"/>
          </a:xfrm>
          <a:prstGeom prst="rect">
            <a:avLst/>
          </a:prstGeom>
        </p:spPr>
      </p:pic>
      <p:pic>
        <p:nvPicPr>
          <p:cNvPr id="8" name="Picture 7" descr="Screenshot of the left side of the menu from new TWEDS.">
            <a:extLst>
              <a:ext uri="{FF2B5EF4-FFF2-40B4-BE49-F238E27FC236}">
                <a16:creationId xmlns:a16="http://schemas.microsoft.com/office/drawing/2014/main" id="{F20C4530-BB78-2753-E07B-F77648C8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98" y="2272144"/>
            <a:ext cx="2807166" cy="1978045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1" name="Picture 10" descr="Screenshot of a list of 6 business validation rules from the new TWEDS.">
            <a:extLst>
              <a:ext uri="{FF2B5EF4-FFF2-40B4-BE49-F238E27FC236}">
                <a16:creationId xmlns:a16="http://schemas.microsoft.com/office/drawing/2014/main" id="{23F49CBB-253E-60DE-B7FF-BB3BFB933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269" y="2272144"/>
            <a:ext cx="7840559" cy="3167122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67D68-1806-A819-8BC9-771EE8DC3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60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/>
              <a:t>NEW TWEDS </a:t>
            </a:r>
            <a:r>
              <a:rPr lang="en-US" sz="4000" dirty="0">
                <a:solidFill>
                  <a:schemeClr val="bg1"/>
                </a:solidFill>
              </a:rPr>
              <a:t>10</a:t>
            </a:r>
            <a:endParaRPr lang="en-US" sz="4000" dirty="0"/>
          </a:p>
        </p:txBody>
      </p:sp>
      <p:pic>
        <p:nvPicPr>
          <p:cNvPr id="5" name="Picture 4" descr="Screenshot of the header of the new TSDS Web-Enabled Data Standards">
            <a:extLst>
              <a:ext uri="{FF2B5EF4-FFF2-40B4-BE49-F238E27FC236}">
                <a16:creationId xmlns:a16="http://schemas.microsoft.com/office/drawing/2014/main" id="{F1AF4F94-BB6B-4FFA-25BE-3DF5326D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8" y="1124105"/>
            <a:ext cx="10897795" cy="1148039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4" name="Picture 3" descr="Screenshot of the header bar in new TWEDS.">
            <a:extLst>
              <a:ext uri="{FF2B5EF4-FFF2-40B4-BE49-F238E27FC236}">
                <a16:creationId xmlns:a16="http://schemas.microsoft.com/office/drawing/2014/main" id="{5E33656D-F839-6E6D-B966-8B5F097B8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98" y="1976089"/>
            <a:ext cx="5702801" cy="1616364"/>
          </a:xfrm>
          <a:prstGeom prst="rect">
            <a:avLst/>
          </a:prstGeom>
        </p:spPr>
      </p:pic>
      <p:pic>
        <p:nvPicPr>
          <p:cNvPr id="8" name="Picture 7" descr="Screenshot of the left list of links on the rules page of new TWEDS.">
            <a:extLst>
              <a:ext uri="{FF2B5EF4-FFF2-40B4-BE49-F238E27FC236}">
                <a16:creationId xmlns:a16="http://schemas.microsoft.com/office/drawing/2014/main" id="{F20C4530-BB78-2753-E07B-F77648C8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98" y="2272144"/>
            <a:ext cx="2807166" cy="1978045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7" name="Picture 6" descr="Screenshot of business rules from new TWEDS.">
            <a:extLst>
              <a:ext uri="{FF2B5EF4-FFF2-40B4-BE49-F238E27FC236}">
                <a16:creationId xmlns:a16="http://schemas.microsoft.com/office/drawing/2014/main" id="{28184E79-2DA6-BFA2-4659-501FA9D80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703" y="2272144"/>
            <a:ext cx="7674299" cy="3163824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67D68-1806-A819-8BC9-771EE8DC3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38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0C576-04C3-107C-650F-650C6A7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74" y="130211"/>
            <a:ext cx="11121657" cy="75135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AGENDA – TWEDS</a:t>
            </a:r>
          </a:p>
        </p:txBody>
      </p:sp>
      <p:pic>
        <p:nvPicPr>
          <p:cNvPr id="9" name="Picture 8" descr="Hourglass and a calendar">
            <a:extLst>
              <a:ext uri="{FF2B5EF4-FFF2-40B4-BE49-F238E27FC236}">
                <a16:creationId xmlns:a16="http://schemas.microsoft.com/office/drawing/2014/main" id="{1F7694DA-30E4-F62B-A433-0F734C31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r="8558"/>
          <a:stretch/>
        </p:blipFill>
        <p:spPr>
          <a:xfrm>
            <a:off x="304974" y="906960"/>
            <a:ext cx="11507151" cy="5044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73B04-EA28-7C3E-6372-D181D8E283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2805" y="1394691"/>
            <a:ext cx="5383212" cy="4501145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ea typeface="+mn-lt"/>
                <a:cs typeface="+mn-lt"/>
              </a:rPr>
              <a:t>CURRENT STANDARDS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ea typeface="+mn-lt"/>
                <a:cs typeface="+mn-lt"/>
              </a:rPr>
              <a:t>NEW TWEDS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ea typeface="+mn-lt"/>
                <a:cs typeface="+mn-lt"/>
              </a:rPr>
              <a:t>CLOSEOUT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>
                <a:ea typeface="+mn-lt"/>
                <a:cs typeface="+mn-lt"/>
              </a:rPr>
              <a:t>QUESTIONS</a:t>
            </a:r>
            <a:endParaRPr lang="en-US" sz="14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499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/>
              <a:t>NEW TWEDS </a:t>
            </a:r>
            <a:r>
              <a:rPr lang="en-US" sz="4000">
                <a:solidFill>
                  <a:schemeClr val="bg1"/>
                </a:solidFill>
              </a:rPr>
              <a:t>11</a:t>
            </a:r>
            <a:endParaRPr lang="en-US" sz="4000" dirty="0"/>
          </a:p>
        </p:txBody>
      </p:sp>
      <p:pic>
        <p:nvPicPr>
          <p:cNvPr id="5" name="Picture 4" descr="Screenshot of the header of the new TSDS Web-Enabled Data Standards">
            <a:extLst>
              <a:ext uri="{FF2B5EF4-FFF2-40B4-BE49-F238E27FC236}">
                <a16:creationId xmlns:a16="http://schemas.microsoft.com/office/drawing/2014/main" id="{F1AF4F94-BB6B-4FFA-25BE-3DF5326D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8" y="1124105"/>
            <a:ext cx="10897795" cy="1148039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F3669-627D-4E0C-A0A8-4CC9D97C0E1E}"/>
              </a:ext>
            </a:extLst>
          </p:cNvPr>
          <p:cNvSpPr txBox="1">
            <a:spLocks/>
          </p:cNvSpPr>
          <p:nvPr/>
        </p:nvSpPr>
        <p:spPr>
          <a:xfrm>
            <a:off x="535171" y="2641328"/>
            <a:ext cx="6835447" cy="29177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References: replaces the </a:t>
            </a:r>
            <a:r>
              <a:rPr lang="en-US" i="1" dirty="0">
                <a:solidFill>
                  <a:schemeClr val="accent1"/>
                </a:solidFill>
              </a:rPr>
              <a:t>Technical Resources</a:t>
            </a:r>
            <a:r>
              <a:rPr lang="en-US" dirty="0">
                <a:solidFill>
                  <a:schemeClr val="accent1"/>
                </a:solidFill>
              </a:rPr>
              <a:t> available in the current TWEDS. </a:t>
            </a:r>
          </a:p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Change Logs: link to documents showing the cumulative changes.</a:t>
            </a:r>
          </a:p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Early Notice: available when TEA has a notice for future data collections.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Under Construction – Be Finally Free, Inc">
            <a:extLst>
              <a:ext uri="{FF2B5EF4-FFF2-40B4-BE49-F238E27FC236}">
                <a16:creationId xmlns:a16="http://schemas.microsoft.com/office/drawing/2014/main" id="{B7F6598C-2AF9-E4AF-3BB0-84E03297A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443" y="2607530"/>
            <a:ext cx="4586432" cy="2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67D68-1806-A819-8BC9-771EE8DC3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28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Closeout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F3CC2-D26C-87F4-379B-E80454480A1A}"/>
              </a:ext>
            </a:extLst>
          </p:cNvPr>
          <p:cNvSpPr txBox="1"/>
          <p:nvPr/>
        </p:nvSpPr>
        <p:spPr>
          <a:xfrm>
            <a:off x="3763317" y="2570601"/>
            <a:ext cx="4665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CLOSEOUT</a:t>
            </a:r>
          </a:p>
        </p:txBody>
      </p:sp>
    </p:spTree>
    <p:extLst>
      <p:ext uri="{BB962C8B-B14F-4D97-AF65-F5344CB8AC3E}">
        <p14:creationId xmlns:p14="http://schemas.microsoft.com/office/powerpoint/2010/main" val="502125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FF7BFF-6F72-68FB-A90F-85F2D8E51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FAB8AAB-DEF2-C803-B717-A2AA5C77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Wooden blocks with question marks">
            <a:extLst>
              <a:ext uri="{FF2B5EF4-FFF2-40B4-BE49-F238E27FC236}">
                <a16:creationId xmlns:a16="http://schemas.microsoft.com/office/drawing/2014/main" id="{4ED5B1EF-E4FE-2F47-20B4-6FAE8516C2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8" b="1565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  <a:ln w="13017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1A2D7E-A666-0C49-3AFC-F3413DC41BC2}"/>
              </a:ext>
            </a:extLst>
          </p:cNvPr>
          <p:cNvSpPr/>
          <p:nvPr/>
        </p:nvSpPr>
        <p:spPr>
          <a:xfrm>
            <a:off x="1805768" y="3429000"/>
            <a:ext cx="8770248" cy="853440"/>
          </a:xfrm>
          <a:prstGeom prst="roundRect">
            <a:avLst/>
          </a:prstGeom>
          <a:solidFill>
            <a:srgbClr val="CAA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8435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2023-2024 School Year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522CB-2D75-26D7-D3F7-60099CBF3883}"/>
              </a:ext>
            </a:extLst>
          </p:cNvPr>
          <p:cNvSpPr txBox="1"/>
          <p:nvPr/>
        </p:nvSpPr>
        <p:spPr>
          <a:xfrm>
            <a:off x="3620442" y="2164087"/>
            <a:ext cx="4665366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rgbClr val="FFFFFF"/>
                </a:solidFill>
              </a:rPr>
              <a:t>CURRENT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FFFF"/>
                </a:solidFill>
                <a:ea typeface="Calibri"/>
                <a:cs typeface="Calibri"/>
              </a:rPr>
              <a:t>STANDARDS</a:t>
            </a:r>
          </a:p>
        </p:txBody>
      </p:sp>
    </p:spTree>
    <p:extLst>
      <p:ext uri="{BB962C8B-B14F-4D97-AF65-F5344CB8AC3E}">
        <p14:creationId xmlns:p14="http://schemas.microsoft.com/office/powerpoint/2010/main" val="97997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CURRENT STANDARDS</a:t>
            </a:r>
            <a:endParaRPr lang="en-US" sz="4000" dirty="0"/>
          </a:p>
        </p:txBody>
      </p:sp>
      <p:pic>
        <p:nvPicPr>
          <p:cNvPr id="7" name="Graphic 6" descr="Internet with solid fill">
            <a:extLst>
              <a:ext uri="{FF2B5EF4-FFF2-40B4-BE49-F238E27FC236}">
                <a16:creationId xmlns:a16="http://schemas.microsoft.com/office/drawing/2014/main" id="{C74AC63A-5FB9-DF7E-6337-211963815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372" y="3087869"/>
            <a:ext cx="682260" cy="6822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1441375" y="3190133"/>
            <a:ext cx="4724893" cy="4777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6038"/>
              </a:buClr>
              <a:buNone/>
            </a:pPr>
            <a:r>
              <a:rPr lang="en-US" dirty="0">
                <a:solidFill>
                  <a:schemeClr val="accent1"/>
                </a:solidFill>
                <a:hlinkClick r:id="rId4"/>
              </a:rPr>
              <a:t>ODS Upgrade Data Standards</a:t>
            </a: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Screenshot of this website: https://www.texasstudentdatasystem.org/tsds/teds/ods-upgrade-data-standards">
            <a:extLst>
              <a:ext uri="{FF2B5EF4-FFF2-40B4-BE49-F238E27FC236}">
                <a16:creationId xmlns:a16="http://schemas.microsoft.com/office/drawing/2014/main" id="{8A48013E-19BF-2704-EF2A-F6C8A337B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651" y="757310"/>
            <a:ext cx="4996048" cy="5175504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158CE-1D19-1A2F-DCA5-714B8AC92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9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CURRENT STANDARDS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1</a:t>
            </a:r>
            <a:endParaRPr lang="en-US" sz="4000" dirty="0"/>
          </a:p>
        </p:txBody>
      </p:sp>
      <p:pic>
        <p:nvPicPr>
          <p:cNvPr id="9" name="Picture 8" descr="Screenshot of this website: https://www.texasstudentdatasystem.org/tsds/teds/ods-upgrade-data-standards">
            <a:extLst>
              <a:ext uri="{FF2B5EF4-FFF2-40B4-BE49-F238E27FC236}">
                <a16:creationId xmlns:a16="http://schemas.microsoft.com/office/drawing/2014/main" id="{DDFF473C-844F-8F81-9906-2BA392C0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63" y="2130552"/>
            <a:ext cx="5938236" cy="259689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5" name="Picture 4" descr="Screenshot of this website: https://www.texasstudentdatasystem.org/tsds/data-submission-requirements">
            <a:extLst>
              <a:ext uri="{FF2B5EF4-FFF2-40B4-BE49-F238E27FC236}">
                <a16:creationId xmlns:a16="http://schemas.microsoft.com/office/drawing/2014/main" id="{5CE5A7D1-3120-03AF-B6E8-19340295B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951" y="893291"/>
            <a:ext cx="5714924" cy="5010912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B4657B40-84D2-4108-4A4E-598C053ED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6322" y="3956364"/>
            <a:ext cx="1756372" cy="751350"/>
          </a:xfrm>
          <a:prstGeom prst="rightArrow">
            <a:avLst/>
          </a:prstGeom>
          <a:solidFill>
            <a:srgbClr val="F16038"/>
          </a:solidFill>
          <a:ln>
            <a:solidFill>
              <a:srgbClr val="F16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158CE-1D19-1A2F-DCA5-714B8AC92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0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CURRENT STANDARDS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2</a:t>
            </a:r>
            <a:endParaRPr lang="en-US" sz="4000" dirty="0"/>
          </a:p>
        </p:txBody>
      </p:sp>
      <p:pic>
        <p:nvPicPr>
          <p:cNvPr id="6" name="Picture 5" descr="Screenshot of this webpage: https://www.texasstudentdatasystem.org/tsds/teds/ods-upgrade-data-standards">
            <a:extLst>
              <a:ext uri="{FF2B5EF4-FFF2-40B4-BE49-F238E27FC236}">
                <a16:creationId xmlns:a16="http://schemas.microsoft.com/office/drawing/2014/main" id="{FAB030AB-EFE4-5BA0-EE5C-87622A7AE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63" y="1925244"/>
            <a:ext cx="5938236" cy="259689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8" name="Picture 7" descr="Screenshot of this webpage: https://www.texasstudentdatasystem.org/tsds/texas-education-data-standards-references">
            <a:extLst>
              <a:ext uri="{FF2B5EF4-FFF2-40B4-BE49-F238E27FC236}">
                <a16:creationId xmlns:a16="http://schemas.microsoft.com/office/drawing/2014/main" id="{7B9E3738-3F15-B713-8EF1-64FAABB7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485" y="2207020"/>
            <a:ext cx="5531271" cy="300837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48CA160D-41B0-0D8D-B734-5F20755BA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8336" y="3499937"/>
            <a:ext cx="1651149" cy="760491"/>
          </a:xfrm>
          <a:prstGeom prst="rightArrow">
            <a:avLst/>
          </a:prstGeom>
          <a:solidFill>
            <a:srgbClr val="F16038"/>
          </a:solidFill>
          <a:ln>
            <a:solidFill>
              <a:srgbClr val="F16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158CE-1D19-1A2F-DCA5-714B8AC92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38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2024-2025 School Year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F3CC2-D26C-87F4-379B-E80454480A1A}"/>
              </a:ext>
            </a:extLst>
          </p:cNvPr>
          <p:cNvSpPr txBox="1"/>
          <p:nvPr/>
        </p:nvSpPr>
        <p:spPr>
          <a:xfrm>
            <a:off x="3051110" y="2203793"/>
            <a:ext cx="5794311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rgbClr val="FFFFFF"/>
                </a:solidFill>
              </a:rPr>
              <a:t>NEW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FFFF"/>
                </a:solidFill>
                <a:ea typeface="Calibri"/>
                <a:cs typeface="Calibri"/>
              </a:rPr>
              <a:t>TWEDS</a:t>
            </a:r>
          </a:p>
        </p:txBody>
      </p:sp>
    </p:spTree>
    <p:extLst>
      <p:ext uri="{BB962C8B-B14F-4D97-AF65-F5344CB8AC3E}">
        <p14:creationId xmlns:p14="http://schemas.microsoft.com/office/powerpoint/2010/main" val="3816888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NEW TSDS WEB-ENABLED DATA STANDARDS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shot of the header of the new TSDS Web-Enabled Data Standards">
            <a:extLst>
              <a:ext uri="{FF2B5EF4-FFF2-40B4-BE49-F238E27FC236}">
                <a16:creationId xmlns:a16="http://schemas.microsoft.com/office/drawing/2014/main" id="{F2CB25D9-5782-6105-29B4-644CE8905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01" y="947248"/>
            <a:ext cx="10897795" cy="1148039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6" name="Picture 5" descr="Multi-colored toy blocks">
            <a:extLst>
              <a:ext uri="{FF2B5EF4-FFF2-40B4-BE49-F238E27FC236}">
                <a16:creationId xmlns:a16="http://schemas.microsoft.com/office/drawing/2014/main" id="{2EC4FD99-00E6-5AE4-8850-A1EFE6E7B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6" t="24108" r="12298" b="19863"/>
          <a:stretch/>
        </p:blipFill>
        <p:spPr>
          <a:xfrm rot="10800000">
            <a:off x="285789" y="2228560"/>
            <a:ext cx="11784764" cy="37923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2" y="2295757"/>
            <a:ext cx="10483810" cy="2054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The new TSDS Web-Enabled Data Standards (TWEDS) are under construction.</a:t>
            </a:r>
          </a:p>
          <a:p>
            <a:pPr>
              <a:buClr>
                <a:srgbClr val="F16038"/>
              </a:buClr>
            </a:pPr>
            <a:r>
              <a:rPr lang="en-US" dirty="0">
                <a:solidFill>
                  <a:schemeClr val="accent1"/>
                </a:solidFill>
              </a:rPr>
              <a:t>The July 1, 2024, publication will be completed in new TWEDS.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799D1C-B528-28E1-925C-F1EB3E898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66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/>
              <a:t>NEW TWEDS</a:t>
            </a:r>
          </a:p>
        </p:txBody>
      </p:sp>
      <p:pic>
        <p:nvPicPr>
          <p:cNvPr id="5" name="Picture 4" descr="Screenshot of the header of the new TSDS Web-Enabled Data Standards">
            <a:extLst>
              <a:ext uri="{FF2B5EF4-FFF2-40B4-BE49-F238E27FC236}">
                <a16:creationId xmlns:a16="http://schemas.microsoft.com/office/drawing/2014/main" id="{F1AF4F94-BB6B-4FFA-25BE-3DF5326D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8" y="1124105"/>
            <a:ext cx="10897795" cy="1148039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6" name="Picture 5" descr="Screenshot of the lefthand menu of the overview section of the new TWEDS.">
            <a:extLst>
              <a:ext uri="{FF2B5EF4-FFF2-40B4-BE49-F238E27FC236}">
                <a16:creationId xmlns:a16="http://schemas.microsoft.com/office/drawing/2014/main" id="{F4478DAE-BF9F-9748-889D-3799F4AC6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89"/>
          <a:stretch/>
        </p:blipFill>
        <p:spPr>
          <a:xfrm>
            <a:off x="637998" y="2272144"/>
            <a:ext cx="2169537" cy="3325091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7" name="Picture 6" descr="Screenshot of the Submission and Resubmission timelines from new TWEDS.">
            <a:extLst>
              <a:ext uri="{FF2B5EF4-FFF2-40B4-BE49-F238E27FC236}">
                <a16:creationId xmlns:a16="http://schemas.microsoft.com/office/drawing/2014/main" id="{9CD0007E-4B55-2F99-D2CF-5000D9B97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014" y="2512073"/>
            <a:ext cx="5223334" cy="2705487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67D68-1806-A819-8BC9-771EE8DC3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4072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F06039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2" ma:contentTypeDescription="Create a new document." ma:contentTypeScope="" ma:versionID="61be41fbab527aafca117aa937dbe69e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6af5aa91e209f2f586bdf63844e3e9c3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>Shipper, Leanne</DisplayName>
        <AccountId>73</AccountId>
        <AccountType/>
      </UserInfo>
      <UserInfo>
        <DisplayName>Johnson, Scott</DisplayName>
        <AccountId>20</AccountId>
        <AccountType/>
      </UserInfo>
      <UserInfo>
        <DisplayName>Simons, Leanne</DisplayName>
        <AccountId>16</AccountId>
        <AccountType/>
      </UserInfo>
    </SharedWithUsers>
    <Notes xmlns="963efe96-9f3c-464d-8c8b-c76864a22ed0" xsi:nil="true"/>
  </documentManagement>
</p:properties>
</file>

<file path=customXml/itemProps1.xml><?xml version="1.0" encoding="utf-8"?>
<ds:datastoreItem xmlns:ds="http://schemas.openxmlformats.org/officeDocument/2006/customXml" ds:itemID="{1B5FA1BB-1D63-43DC-9FD0-665004BA0394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9692CD-7339-4E15-8B85-65EB8EAE7D5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33e3360-6378-4210-ada2-16ccdb17d2cd"/>
    <ds:schemaRef ds:uri="963efe96-9f3c-464d-8c8b-c76864a22ed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TotalTime>58</TotalTime>
  <Words>263</Words>
  <Application>Microsoft Office PowerPoint</Application>
  <PresentationFormat>Widescreen</PresentationFormat>
  <Paragraphs>86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Courier New</vt:lpstr>
      <vt:lpstr>Wingdings</vt:lpstr>
      <vt:lpstr>2_Office Theme</vt:lpstr>
      <vt:lpstr>TITLE SLIDE: ESC Vendor Training for One Component</vt:lpstr>
      <vt:lpstr>AGENDA – TWEDS</vt:lpstr>
      <vt:lpstr>TITLE SLIDE: 2023-2024 School Year</vt:lpstr>
      <vt:lpstr>CURRENT STANDARDS</vt:lpstr>
      <vt:lpstr>CURRENT STANDARDS 1</vt:lpstr>
      <vt:lpstr>CURRENT STANDARDS 2</vt:lpstr>
      <vt:lpstr>TITLE SLIDE: 2024-2025 School Year</vt:lpstr>
      <vt:lpstr>NEW TSDS WEB-ENABLED DATA STANDARDS</vt:lpstr>
      <vt:lpstr>NEW TWEDS</vt:lpstr>
      <vt:lpstr>NEW TWEDS 1</vt:lpstr>
      <vt:lpstr>NEW TWEDS 2</vt:lpstr>
      <vt:lpstr>NEW TWEDS 3</vt:lpstr>
      <vt:lpstr>NEW TWEDS 4</vt:lpstr>
      <vt:lpstr>NEW TWEDS 5</vt:lpstr>
      <vt:lpstr>NEW TWEDS 6</vt:lpstr>
      <vt:lpstr>NEW TWEDS 7</vt:lpstr>
      <vt:lpstr>NEW TWEDS 8</vt:lpstr>
      <vt:lpstr>NEW TWEDS 9</vt:lpstr>
      <vt:lpstr>NEW TWEDS 10</vt:lpstr>
      <vt:lpstr>NEW TWEDS 11</vt:lpstr>
      <vt:lpstr>TITLE SLIDE: Closeout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2024-2025 ESC Vendor Training Name Of Component</dc:title>
  <dc:creator>Jamie.Muffoletto@tea.texas.gov</dc:creator>
  <cp:lastModifiedBy>Muffoletto, Jamie</cp:lastModifiedBy>
  <cp:revision>5</cp:revision>
  <dcterms:created xsi:type="dcterms:W3CDTF">2020-11-05T16:39:19Z</dcterms:created>
  <dcterms:modified xsi:type="dcterms:W3CDTF">2024-03-11T15:53:53Z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</Properties>
</file>