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15"/>
  </p:notesMasterIdLst>
  <p:sldIdLst>
    <p:sldId id="2145707032" r:id="rId7"/>
    <p:sldId id="2145707351" r:id="rId8"/>
    <p:sldId id="2145707352" r:id="rId9"/>
    <p:sldId id="2147480547" r:id="rId10"/>
    <p:sldId id="2147480548" r:id="rId11"/>
    <p:sldId id="2147480543" r:id="rId12"/>
    <p:sldId id="2147480544" r:id="rId13"/>
    <p:sldId id="2145706967" r:id="rId14"/>
  </p:sldIdLst>
  <p:sldSz cx="12192000" cy="6858000"/>
  <p:notesSz cx="7102475" cy="9388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KA" userId="S::Kathy.Adaky@tea.texas.gov::8c2da59b-9e4a-4960-a749-115f3818b707" providerId="AD"/>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BF740E41-6A12-D1BD-EA7B-D1155DFB6DDF}" name="Linden, Edward" initials="EL" userId="S::Edward.Linden@tea.texas.gov::433a1750-097b-48bf-9475-b5c5f6172203" providerId="AD"/>
  <p188:author id="{A582DA48-7D9E-31AD-F8C7-11F055059304}" name="DeSantis, Candice" initials="" userId="S::Candice.DeSantis@tea.texas.gov::ebf7425b-4c1c-4725-9788-d1206430aedf" providerId="AD"/>
  <p188:author id="{DC4D774C-9497-7F7F-EF7B-A7BB31449806}" name="Muffoletto, Jamie" initials="MJ" userId="S::Jamie.Muffoletto@tea.texas.gov::daf1e3c6-8137-448a-b141-d23049d419b5" providerId="AD"/>
  <p188:author id="{E55DB74D-B516-E62E-6850-872705DA8144}" name="Rissas, Laura" initials="RL" userId="S::laura.rissas@tea.texas.gov::db74c695-cd5b-4a3d-ae8c-cbe6f3153e6d"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3FF5F99C-0A32-E3F2-EA78-874C8D4A5835}" name="Adaky, Kathy" initials="AK" userId="S::kathy.adaky@tea.texas.gov::8c2da59b-9e4a-4960-a749-115f3818b707" providerId="AD"/>
  <p188:author id="{D640D5B4-7498-496A-9FD6-2B4F363C0616}" name="Pruitt, Donna" initials="PD" userId="S::Donna.Pruitt@tea.texas.gov::f6622e25-b5bf-4a3b-9fc8-ceb0ab749e45" providerId="AD"/>
  <p188:author id="{E3BBF3BA-EFE1-706C-1646-CCC1B5A11E3A}" name="Jaramillo, Manuel" initials="MJ" userId="S::Manuel.Jaramillo@tea.texas.gov::1524cc7e-fc19-4374-9ac3-a6615a261178" providerId="AD"/>
  <p188:author id="{4EBD65BB-B861-01DA-6CDF-1ED07EF23F16}" name="Connor Briggs" initials="CB" userId="Connor Briggs" providerId="None"/>
  <p188:author id="{00FD78C6-F5B4-48DA-D242-CDA18768A854}" name="Johnson, Scott" initials="JS" userId="S::scott.johnson@tea.texas.gov::bec97677-f0c6-4bfb-b610-83dc74061801" providerId="AD"/>
  <p188:author id="{AC5A99C7-7246-193C-4D74-A4989A392D59}" name="Maness, James" initials="MJ" userId="S::james.maness@tea.texas.gov::7f586a7b-b32a-443e-aeea-362996b90712" providerId="AD"/>
  <p188:author id="{6897FCDA-01EB-DE9D-17B6-F91E92C05028}" name="Davis, Naomi" initials="DN" userId="S::naomi.davis@tea.texas.gov::66ba321c-8f1b-49ff-8f82-24302dcc360a"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8"/>
    <a:srgbClr val="009EDE"/>
    <a:srgbClr val="005E00"/>
    <a:srgbClr val="F16038"/>
    <a:srgbClr val="F9A452"/>
    <a:srgbClr val="72C6A2"/>
    <a:srgbClr val="0D6CB9"/>
    <a:srgbClr val="00B4CB"/>
    <a:srgbClr val="595959"/>
    <a:srgbClr val="F9A4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87" autoAdjust="0"/>
  </p:normalViewPr>
  <p:slideViewPr>
    <p:cSldViewPr snapToGrid="0">
      <p:cViewPr varScale="1">
        <p:scale>
          <a:sx n="85" d="100"/>
          <a:sy n="85" d="100"/>
        </p:scale>
        <p:origin x="666" y="9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ffoletto, Jamie" userId="daf1e3c6-8137-448a-b141-d23049d419b5" providerId="ADAL" clId="{092C8A13-E070-425C-827C-EFE9362EABB0}"/>
    <pc:docChg chg="modSld">
      <pc:chgData name="Muffoletto, Jamie" userId="daf1e3c6-8137-448a-b141-d23049d419b5" providerId="ADAL" clId="{092C8A13-E070-425C-827C-EFE9362EABB0}" dt="2025-07-25T17:31:37.681" v="10" actId="962"/>
      <pc:docMkLst>
        <pc:docMk/>
      </pc:docMkLst>
      <pc:sldChg chg="modSp mod">
        <pc:chgData name="Muffoletto, Jamie" userId="daf1e3c6-8137-448a-b141-d23049d419b5" providerId="ADAL" clId="{092C8A13-E070-425C-827C-EFE9362EABB0}" dt="2025-07-25T17:31:05.598" v="4" actId="962"/>
        <pc:sldMkLst>
          <pc:docMk/>
          <pc:sldMk cId="2426893818" sldId="2145707351"/>
        </pc:sldMkLst>
        <pc:spChg chg="mod">
          <ac:chgData name="Muffoletto, Jamie" userId="daf1e3c6-8137-448a-b141-d23049d419b5" providerId="ADAL" clId="{092C8A13-E070-425C-827C-EFE9362EABB0}" dt="2025-07-25T17:30:56.981" v="2" actId="207"/>
          <ac:spMkLst>
            <pc:docMk/>
            <pc:sldMk cId="2426893818" sldId="2145707351"/>
            <ac:spMk id="6" creationId="{F4DE7492-7228-B2CA-ED13-692CCCF44114}"/>
          </ac:spMkLst>
        </pc:spChg>
        <pc:spChg chg="mod">
          <ac:chgData name="Muffoletto, Jamie" userId="daf1e3c6-8137-448a-b141-d23049d419b5" providerId="ADAL" clId="{092C8A13-E070-425C-827C-EFE9362EABB0}" dt="2025-07-25T17:30:53.588" v="1" actId="207"/>
          <ac:spMkLst>
            <pc:docMk/>
            <pc:sldMk cId="2426893818" sldId="2145707351"/>
            <ac:spMk id="7" creationId="{63A33EAF-5673-107F-F1AB-7A7D82570900}"/>
          </ac:spMkLst>
        </pc:spChg>
        <pc:spChg chg="mod">
          <ac:chgData name="Muffoletto, Jamie" userId="daf1e3c6-8137-448a-b141-d23049d419b5" providerId="ADAL" clId="{092C8A13-E070-425C-827C-EFE9362EABB0}" dt="2025-07-25T17:30:40.662" v="0" actId="207"/>
          <ac:spMkLst>
            <pc:docMk/>
            <pc:sldMk cId="2426893818" sldId="2145707351"/>
            <ac:spMk id="8" creationId="{B26605D0-E9AD-3AE3-1217-D60AF4EBED2F}"/>
          </ac:spMkLst>
        </pc:spChg>
        <pc:picChg chg="mod">
          <ac:chgData name="Muffoletto, Jamie" userId="daf1e3c6-8137-448a-b141-d23049d419b5" providerId="ADAL" clId="{092C8A13-E070-425C-827C-EFE9362EABB0}" dt="2025-07-25T17:31:05.598" v="4" actId="962"/>
          <ac:picMkLst>
            <pc:docMk/>
            <pc:sldMk cId="2426893818" sldId="2145707351"/>
            <ac:picMk id="2" creationId="{833FE07B-F9A5-21C0-B832-759589D527A6}"/>
          </ac:picMkLst>
        </pc:picChg>
      </pc:sldChg>
      <pc:sldChg chg="modSp mod">
        <pc:chgData name="Muffoletto, Jamie" userId="daf1e3c6-8137-448a-b141-d23049d419b5" providerId="ADAL" clId="{092C8A13-E070-425C-827C-EFE9362EABB0}" dt="2025-07-25T17:31:18.505" v="6" actId="962"/>
        <pc:sldMkLst>
          <pc:docMk/>
          <pc:sldMk cId="2475905242" sldId="2145707352"/>
        </pc:sldMkLst>
        <pc:spChg chg="mod">
          <ac:chgData name="Muffoletto, Jamie" userId="daf1e3c6-8137-448a-b141-d23049d419b5" providerId="ADAL" clId="{092C8A13-E070-425C-827C-EFE9362EABB0}" dt="2025-07-25T17:31:18.505" v="6" actId="962"/>
          <ac:spMkLst>
            <pc:docMk/>
            <pc:sldMk cId="2475905242" sldId="2145707352"/>
            <ac:spMk id="3" creationId="{21BEE62B-DF17-E6E3-FC62-E89E5648B559}"/>
          </ac:spMkLst>
        </pc:spChg>
      </pc:sldChg>
      <pc:sldChg chg="modSp mod">
        <pc:chgData name="Muffoletto, Jamie" userId="daf1e3c6-8137-448a-b141-d23049d419b5" providerId="ADAL" clId="{092C8A13-E070-425C-827C-EFE9362EABB0}" dt="2025-07-25T17:31:37.681" v="10" actId="962"/>
        <pc:sldMkLst>
          <pc:docMk/>
          <pc:sldMk cId="3733637920" sldId="2147480548"/>
        </pc:sldMkLst>
        <pc:spChg chg="mod">
          <ac:chgData name="Muffoletto, Jamie" userId="daf1e3c6-8137-448a-b141-d23049d419b5" providerId="ADAL" clId="{092C8A13-E070-425C-827C-EFE9362EABB0}" dt="2025-07-25T17:31:26.881" v="8" actId="962"/>
          <ac:spMkLst>
            <pc:docMk/>
            <pc:sldMk cId="3733637920" sldId="2147480548"/>
            <ac:spMk id="5" creationId="{F9226B76-E377-A1BC-8B78-538FED0D2A54}"/>
          </ac:spMkLst>
        </pc:spChg>
        <pc:spChg chg="mod">
          <ac:chgData name="Muffoletto, Jamie" userId="daf1e3c6-8137-448a-b141-d23049d419b5" providerId="ADAL" clId="{092C8A13-E070-425C-827C-EFE9362EABB0}" dt="2025-07-25T17:31:37.681" v="10" actId="962"/>
          <ac:spMkLst>
            <pc:docMk/>
            <pc:sldMk cId="3733637920" sldId="2147480548"/>
            <ac:spMk id="14" creationId="{243DFCF9-1ABA-7181-2B93-8C73C12534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59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886" y="0"/>
            <a:ext cx="3077739" cy="471598"/>
          </a:xfrm>
          <a:prstGeom prst="rect">
            <a:avLst/>
          </a:prstGeom>
        </p:spPr>
        <p:txBody>
          <a:bodyPr vert="horz" lIns="91440" tIns="45720" rIns="91440" bIns="45720" rtlCol="0"/>
          <a:lstStyle>
            <a:lvl1pPr algn="r">
              <a:defRPr sz="1200"/>
            </a:lvl1pPr>
          </a:lstStyle>
          <a:p>
            <a:fld id="{B6D2F405-84C6-47B7-92AC-ABFE572AA291}" type="datetimeFigureOut">
              <a:rPr lang="en-US" smtClean="0"/>
              <a:t>7/25/2025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518206"/>
            <a:ext cx="5681980" cy="36967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880"/>
            <a:ext cx="3077739" cy="471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886" y="8916880"/>
            <a:ext cx="3077739" cy="471596"/>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a:t>
            </a:fld>
            <a:endParaRPr lang="en-US"/>
          </a:p>
        </p:txBody>
      </p:sp>
    </p:spTree>
    <p:extLst>
      <p:ext uri="{BB962C8B-B14F-4D97-AF65-F5344CB8AC3E}">
        <p14:creationId xmlns:p14="http://schemas.microsoft.com/office/powerpoint/2010/main" val="28899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EA4E3A5-B08E-477F-9194-D718012015F7}" type="slidenum">
              <a:rPr lang="en-US" smtClean="0"/>
              <a:t>4</a:t>
            </a:fld>
            <a:endParaRPr lang="en-US"/>
          </a:p>
        </p:txBody>
      </p:sp>
    </p:spTree>
    <p:extLst>
      <p:ext uri="{BB962C8B-B14F-4D97-AF65-F5344CB8AC3E}">
        <p14:creationId xmlns:p14="http://schemas.microsoft.com/office/powerpoint/2010/main" val="866613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6</a:t>
            </a:fld>
            <a:endParaRPr lang="en-US"/>
          </a:p>
        </p:txBody>
      </p:sp>
    </p:spTree>
    <p:extLst>
      <p:ext uri="{BB962C8B-B14F-4D97-AF65-F5344CB8AC3E}">
        <p14:creationId xmlns:p14="http://schemas.microsoft.com/office/powerpoint/2010/main" val="26912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7</a:t>
            </a:fld>
            <a:endParaRPr lang="en-US"/>
          </a:p>
        </p:txBody>
      </p:sp>
    </p:spTree>
    <p:extLst>
      <p:ext uri="{BB962C8B-B14F-4D97-AF65-F5344CB8AC3E}">
        <p14:creationId xmlns:p14="http://schemas.microsoft.com/office/powerpoint/2010/main" val="110935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1946384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a:extLst>
              <a:ext uri="{FF2B5EF4-FFF2-40B4-BE49-F238E27FC236}">
                <a16:creationId xmlns:a16="http://schemas.microsoft.com/office/drawing/2014/main" id="{489FEE35-C605-E038-3A9F-74ABE5A2F8BC}"/>
              </a:ext>
            </a:extLst>
          </p:cNvPr>
          <p:cNvPicPr>
            <a:picLocks noChangeAspect="1"/>
          </p:cNvPicPr>
          <p:nvPr userDrawn="1"/>
        </p:nvPicPr>
        <p:blipFill>
          <a:blip r:embed="rId3"/>
          <a:stretch>
            <a:fillRect/>
          </a:stretch>
        </p:blipFill>
        <p:spPr>
          <a:xfrm>
            <a:off x="9210675" y="219634"/>
            <a:ext cx="2359772" cy="59447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a:extLst>
              <a:ext uri="{FF2B5EF4-FFF2-40B4-BE49-F238E27FC236}">
                <a16:creationId xmlns:a16="http://schemas.microsoft.com/office/drawing/2014/main" id="{A7E8A436-1EC8-05DD-128D-B2F1C42EA0FF}"/>
              </a:ext>
            </a:extLst>
          </p:cNvPr>
          <p:cNvPicPr>
            <a:picLocks noChangeAspect="1"/>
          </p:cNvPicPr>
          <p:nvPr userDrawn="1"/>
        </p:nvPicPr>
        <p:blipFill>
          <a:blip r:embed="rId3"/>
          <a:stretch>
            <a:fillRect/>
          </a:stretch>
        </p:blipFill>
        <p:spPr>
          <a:xfrm>
            <a:off x="8918191" y="196524"/>
            <a:ext cx="2915846" cy="734560"/>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0E4FBC4-F340-348A-D4B3-7CAAC006D6A0}"/>
              </a:ext>
            </a:extLst>
          </p:cNvPr>
          <p:cNvPicPr>
            <a:picLocks noChangeAspect="1"/>
          </p:cNvPicPr>
          <p:nvPr userDrawn="1"/>
        </p:nvPicPr>
        <p:blipFill>
          <a:blip r:embed="rId3"/>
          <a:stretch>
            <a:fillRect/>
          </a:stretch>
        </p:blipFill>
        <p:spPr>
          <a:xfrm>
            <a:off x="8908110" y="161625"/>
            <a:ext cx="2915846" cy="734560"/>
          </a:xfrm>
          <a:prstGeom prst="rect">
            <a:avLst/>
          </a:prstGeom>
        </p:spPr>
      </p:pic>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a:extLst>
              <a:ext uri="{FF2B5EF4-FFF2-40B4-BE49-F238E27FC236}">
                <a16:creationId xmlns:a16="http://schemas.microsoft.com/office/drawing/2014/main" id="{C95006A9-28C9-9F26-D041-B3358890FDBF}"/>
              </a:ext>
            </a:extLst>
          </p:cNvPr>
          <p:cNvPicPr>
            <a:picLocks noChangeAspect="1"/>
          </p:cNvPicPr>
          <p:nvPr userDrawn="1"/>
        </p:nvPicPr>
        <p:blipFill>
          <a:blip r:embed="rId3"/>
          <a:stretch>
            <a:fillRect/>
          </a:stretch>
        </p:blipFill>
        <p:spPr>
          <a:xfrm>
            <a:off x="8918191" y="161625"/>
            <a:ext cx="2915846" cy="734560"/>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a:extLst>
              <a:ext uri="{FF2B5EF4-FFF2-40B4-BE49-F238E27FC236}">
                <a16:creationId xmlns:a16="http://schemas.microsoft.com/office/drawing/2014/main" id="{A63A28F1-9503-DAFF-6A73-777725824F4A}"/>
              </a:ext>
            </a:extLst>
          </p:cNvPr>
          <p:cNvPicPr>
            <a:picLocks noChangeAspect="1"/>
          </p:cNvPicPr>
          <p:nvPr userDrawn="1"/>
        </p:nvPicPr>
        <p:blipFill>
          <a:blip r:embed="rId3"/>
          <a:stretch>
            <a:fillRect/>
          </a:stretch>
        </p:blipFill>
        <p:spPr>
          <a:xfrm>
            <a:off x="8918191" y="170020"/>
            <a:ext cx="2915846" cy="734560"/>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7/25/2025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7/25/2025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7/25/2025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7/25/2025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7/25/2025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 id="2147483836"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8"/>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664467"/>
              <a:ext cx="12192000" cy="2009624"/>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algn="ctr"/>
              <a:endParaRPr lang="en-US"/>
            </a:p>
          </p:txBody>
        </p:sp>
      </p:grpSp>
      <p:sp>
        <p:nvSpPr>
          <p:cNvPr id="6" name="Title 5">
            <a:extLst>
              <a:ext uri="{FF2B5EF4-FFF2-40B4-BE49-F238E27FC236}">
                <a16:creationId xmlns:a16="http://schemas.microsoft.com/office/drawing/2014/main" id="{EBEFE97C-52A6-4E05-8CF8-09355E764AE1}"/>
              </a:ext>
            </a:extLst>
          </p:cNvPr>
          <p:cNvSpPr>
            <a:spLocks noGrp="1"/>
          </p:cNvSpPr>
          <p:nvPr>
            <p:ph type="title" idx="4294967295"/>
          </p:nvPr>
        </p:nvSpPr>
        <p:spPr>
          <a:xfrm>
            <a:off x="-1" y="4869455"/>
            <a:ext cx="12192000" cy="1704823"/>
          </a:xfrm>
        </p:spPr>
        <p:txBody>
          <a:bodyPr>
            <a:normAutofit fontScale="90000"/>
          </a:bodyPr>
          <a:lstStyle/>
          <a:p>
            <a:pPr algn="ctr"/>
            <a:r>
              <a:rPr lang="en-US" sz="6000">
                <a:solidFill>
                  <a:schemeClr val="tx1"/>
                </a:solidFill>
                <a:latin typeface="Aptos Black" panose="020B0004020202020204" pitchFamily="34" charset="0"/>
              </a:rPr>
              <a:t>TEXAS RECORDS EXCHANGE (TREx)</a:t>
            </a:r>
            <a:br>
              <a:rPr lang="en-US" sz="6000">
                <a:solidFill>
                  <a:schemeClr val="tx1"/>
                </a:solidFill>
                <a:latin typeface="Aptos Black" panose="020B0004020202020204" pitchFamily="34" charset="0"/>
              </a:rPr>
            </a:br>
            <a:r>
              <a:rPr lang="en-US" sz="6000">
                <a:solidFill>
                  <a:schemeClr val="tx1"/>
                </a:solidFill>
                <a:latin typeface="Aptos Black" panose="020B0004020202020204" pitchFamily="34" charset="0"/>
              </a:rPr>
              <a:t>SUMMER 2025</a:t>
            </a:r>
            <a:endParaRPr lang="en-US" sz="40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C838E9A5-B0F5-07D1-365C-3823D38934B1}"/>
              </a:ext>
            </a:extLst>
          </p:cNvPr>
          <p:cNvSpPr txBox="1">
            <a:spLocks noGrp="1"/>
          </p:cNvSpPr>
          <p:nvPr>
            <p:ph type="title" idx="4294967295"/>
          </p:nvPr>
        </p:nvSpPr>
        <p:spPr>
          <a:xfrm>
            <a:off x="1828800" y="252702"/>
            <a:ext cx="10363200" cy="5751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chemeClr val="tx1"/>
                </a:solidFill>
                <a:effectLst/>
                <a:uLnTx/>
                <a:uFillTx/>
                <a:latin typeface="+mn-lt"/>
                <a:ea typeface="+mj-ea"/>
                <a:cs typeface="+mj-cs"/>
              </a:rPr>
              <a:t>SESSION AGENDA</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2148263" y="1856599"/>
            <a:ext cx="5048884" cy="1094844"/>
          </a:xfrm>
          <a:prstGeom prst="roundRect">
            <a:avLst/>
          </a:prstGeom>
          <a:solidFill>
            <a:srgbClr val="E89A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err="1">
                <a:solidFill>
                  <a:schemeClr val="tx1"/>
                </a:solidFill>
                <a:ea typeface="Calibri"/>
                <a:cs typeface="Calibri"/>
              </a:rPr>
              <a:t>TREx</a:t>
            </a:r>
            <a:r>
              <a:rPr lang="en-US" sz="3200">
                <a:solidFill>
                  <a:schemeClr val="tx1"/>
                </a:solidFill>
                <a:ea typeface="Calibri"/>
                <a:cs typeface="Calibri"/>
              </a:rPr>
              <a:t> WITHDRAWAL DATE </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2148262" y="3250056"/>
            <a:ext cx="5048884" cy="1094844"/>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spcBef>
                <a:spcPts val="530"/>
              </a:spcBef>
            </a:pPr>
            <a:r>
              <a:rPr lang="en-US" sz="3200" dirty="0">
                <a:solidFill>
                  <a:schemeClr val="tx1"/>
                </a:solidFill>
                <a:ea typeface="Calibri"/>
                <a:cs typeface="Calibri"/>
              </a:rPr>
              <a:t>TREx PAUSE AND RESTORAL</a:t>
            </a:r>
            <a:endParaRPr lang="en-US" sz="3200" b="1" dirty="0">
              <a:solidFill>
                <a:schemeClr val="tx1"/>
              </a:solidFill>
              <a:latin typeface="Calibri"/>
              <a:ea typeface="Calibri"/>
              <a:cs typeface="Calibri"/>
            </a:endParaRP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2148262" y="4600029"/>
            <a:ext cx="5048885" cy="1094844"/>
          </a:xfrm>
          <a:prstGeom prst="roundRect">
            <a:avLst/>
          </a:prstGeom>
          <a:solidFill>
            <a:srgbClr val="01B4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dirty="0">
                <a:solidFill>
                  <a:schemeClr val="tx1"/>
                </a:solidFill>
                <a:ea typeface="Calibri"/>
                <a:cs typeface="Calibri"/>
              </a:rPr>
              <a:t>TREx CAMPUS CLOSURE</a:t>
            </a:r>
            <a:endParaRPr lang="en-US" sz="3200" b="1" dirty="0">
              <a:solidFill>
                <a:schemeClr val="tx1"/>
              </a:solidFill>
            </a:endParaRPr>
          </a:p>
        </p:txBody>
      </p:sp>
      <p:pic>
        <p:nvPicPr>
          <p:cNvPr id="2" name="Picture 1" descr="TREx Symbol">
            <a:extLst>
              <a:ext uri="{FF2B5EF4-FFF2-40B4-BE49-F238E27FC236}">
                <a16:creationId xmlns:a16="http://schemas.microsoft.com/office/drawing/2014/main" id="{833FE07B-F9A5-21C0-B832-759589D527A6}"/>
              </a:ext>
            </a:extLst>
          </p:cNvPr>
          <p:cNvPicPr>
            <a:picLocks noChangeAspect="1"/>
          </p:cNvPicPr>
          <p:nvPr/>
        </p:nvPicPr>
        <p:blipFill>
          <a:blip r:embed="rId3"/>
          <a:stretch>
            <a:fillRect/>
          </a:stretch>
        </p:blipFill>
        <p:spPr>
          <a:xfrm>
            <a:off x="7553324" y="2951443"/>
            <a:ext cx="4350885" cy="1539151"/>
          </a:xfrm>
          <a:prstGeom prst="rect">
            <a:avLst/>
          </a:prstGeom>
        </p:spPr>
      </p:pic>
    </p:spTree>
    <p:extLst>
      <p:ext uri="{BB962C8B-B14F-4D97-AF65-F5344CB8AC3E}">
        <p14:creationId xmlns:p14="http://schemas.microsoft.com/office/powerpoint/2010/main" val="242689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185BC-4729-531F-1A93-DB0E2D479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DC72A-5F9F-12AC-D686-6E75E09AE45D}"/>
              </a:ext>
            </a:extLst>
          </p:cNvPr>
          <p:cNvSpPr>
            <a:spLocks noGrp="1"/>
          </p:cNvSpPr>
          <p:nvPr>
            <p:ph type="title"/>
          </p:nvPr>
        </p:nvSpPr>
        <p:spPr/>
        <p:txBody>
          <a:bodyPr/>
          <a:lstStyle/>
          <a:p>
            <a:r>
              <a:rPr lang="en-US" err="1">
                <a:ea typeface="Calibri"/>
                <a:cs typeface="Calibri"/>
              </a:rPr>
              <a:t>TREx</a:t>
            </a:r>
            <a:r>
              <a:rPr lang="en-US">
                <a:ea typeface="Calibri"/>
                <a:cs typeface="Calibri"/>
              </a:rPr>
              <a:t> WITHDRAWAL DATE</a:t>
            </a:r>
            <a:endParaRPr lang="en-US"/>
          </a:p>
        </p:txBody>
      </p:sp>
      <p:sp>
        <p:nvSpPr>
          <p:cNvPr id="3" name="Content Placeholder 2" descr="Withdrawal date information">
            <a:extLst>
              <a:ext uri="{FF2B5EF4-FFF2-40B4-BE49-F238E27FC236}">
                <a16:creationId xmlns:a16="http://schemas.microsoft.com/office/drawing/2014/main" id="{21BEE62B-DF17-E6E3-FC62-E89E5648B559}"/>
              </a:ext>
            </a:extLst>
          </p:cNvPr>
          <p:cNvSpPr>
            <a:spLocks noGrp="1"/>
          </p:cNvSpPr>
          <p:nvPr>
            <p:ph idx="1"/>
          </p:nvPr>
        </p:nvSpPr>
        <p:spPr>
          <a:xfrm>
            <a:off x="712380" y="1285424"/>
            <a:ext cx="10710126" cy="4581976"/>
          </a:xfrm>
        </p:spPr>
        <p:txBody>
          <a:bodyPr/>
          <a:lstStyle/>
          <a:p>
            <a:pPr marL="0" indent="0">
              <a:buSzPct val="70000"/>
              <a:buNone/>
              <a:tabLst>
                <a:tab pos="457200" algn="l"/>
              </a:tabLst>
            </a:pPr>
            <a:endParaRPr lang="en-US">
              <a:effectLst/>
              <a:ea typeface="Aptos" panose="020B0004020202020204" pitchFamily="34" charset="0"/>
              <a:cs typeface="Aptos" panose="020B0004020202020204" pitchFamily="34" charset="0"/>
            </a:endParaRPr>
          </a:p>
          <a:p>
            <a:pPr marL="457200" lvl="1" indent="0">
              <a:buNone/>
            </a:pPr>
            <a:endParaRPr lang="en-US" sz="4000"/>
          </a:p>
        </p:txBody>
      </p:sp>
      <p:sp>
        <p:nvSpPr>
          <p:cNvPr id="4" name="Rectangle 3">
            <a:extLst>
              <a:ext uri="{FF2B5EF4-FFF2-40B4-BE49-F238E27FC236}">
                <a16:creationId xmlns:a16="http://schemas.microsoft.com/office/drawing/2014/main" id="{000E299B-F808-8B40-7BDA-51D4113024D0}"/>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7">
            <a:extLst>
              <a:ext uri="{FF2B5EF4-FFF2-40B4-BE49-F238E27FC236}">
                <a16:creationId xmlns:a16="http://schemas.microsoft.com/office/drawing/2014/main" id="{692FB0E9-EC39-A6EF-733B-5E74A23A0D25}"/>
              </a:ext>
            </a:extLst>
          </p:cNvPr>
          <p:cNvSpPr txBox="1">
            <a:spLocks/>
          </p:cNvSpPr>
          <p:nvPr/>
        </p:nvSpPr>
        <p:spPr>
          <a:xfrm>
            <a:off x="712380" y="1133100"/>
            <a:ext cx="9636038" cy="48776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r>
              <a:rPr lang="en-US"/>
              <a:t>The following rules will be relaxed effective </a:t>
            </a:r>
            <a:r>
              <a:rPr lang="en-US" b="1"/>
              <a:t>August 4, 2025</a:t>
            </a:r>
            <a:r>
              <a:rPr lang="en-US"/>
              <a:t>:</a:t>
            </a:r>
            <a:endParaRPr lang="en-US">
              <a:ea typeface="Calibri"/>
              <a:cs typeface="Calibri"/>
            </a:endParaRPr>
          </a:p>
          <a:p>
            <a:endParaRPr lang="en-US">
              <a:ea typeface="Calibri"/>
              <a:cs typeface="Calibri"/>
            </a:endParaRPr>
          </a:p>
          <a:p>
            <a:pPr lvl="1"/>
            <a:r>
              <a:rPr lang="en-US" b="1"/>
              <a:t>T015 </a:t>
            </a:r>
            <a:r>
              <a:rPr lang="en-US" b="1" err="1"/>
              <a:t>WithdrawDate</a:t>
            </a:r>
            <a:endParaRPr lang="en-US" b="1"/>
          </a:p>
          <a:p>
            <a:pPr lvl="2"/>
            <a:r>
              <a:rPr lang="en-US" err="1"/>
              <a:t>WithdrawDate</a:t>
            </a:r>
            <a:r>
              <a:rPr lang="en-US"/>
              <a:t> must not be greater than the current date. 	</a:t>
            </a:r>
            <a:endParaRPr lang="en-US">
              <a:ea typeface="Calibri"/>
              <a:cs typeface="Calibri"/>
            </a:endParaRPr>
          </a:p>
          <a:p>
            <a:pPr lvl="2"/>
            <a:endParaRPr lang="en-US">
              <a:ea typeface="Calibri"/>
              <a:cs typeface="Calibri"/>
            </a:endParaRPr>
          </a:p>
          <a:p>
            <a:pPr lvl="1"/>
            <a:r>
              <a:rPr lang="en-US" b="1"/>
              <a:t>T016 </a:t>
            </a:r>
            <a:r>
              <a:rPr lang="en-US" b="1" err="1"/>
              <a:t>WithdrawDate</a:t>
            </a:r>
            <a:endParaRPr lang="en-US" b="1"/>
          </a:p>
          <a:p>
            <a:pPr lvl="2"/>
            <a:r>
              <a:rPr lang="en-US" err="1"/>
              <a:t>WithdrawDate</a:t>
            </a:r>
            <a:r>
              <a:rPr lang="en-US"/>
              <a:t> must be greater than </a:t>
            </a:r>
            <a:r>
              <a:rPr lang="en-US" err="1"/>
              <a:t>ExitDate</a:t>
            </a:r>
            <a:r>
              <a:rPr lang="en-US"/>
              <a:t> by at least one day. 	</a:t>
            </a:r>
            <a:endParaRPr lang="en-US">
              <a:ea typeface="Calibri"/>
              <a:cs typeface="Calibri"/>
            </a:endParaRPr>
          </a:p>
          <a:p>
            <a:pPr lvl="2"/>
            <a:endParaRPr lang="en-US"/>
          </a:p>
          <a:p>
            <a:pPr marL="0" indent="0">
              <a:buNone/>
            </a:pPr>
            <a:r>
              <a:rPr lang="en-US"/>
              <a:t>This will allow student XML files with future withdrawal dates to be uploaded when fulfilling requests.</a:t>
            </a:r>
            <a:endParaRPr lang="en-US">
              <a:ea typeface="Calibri"/>
              <a:cs typeface="Calibri"/>
            </a:endParaRPr>
          </a:p>
          <a:p>
            <a:pPr marL="0" indent="0">
              <a:buFont typeface="Wingdings" panose="05000000000000000000" pitchFamily="2" charset="2"/>
              <a:buNone/>
            </a:pPr>
            <a:endParaRPr lang="en-US" sz="2400">
              <a:solidFill>
                <a:srgbClr val="0D6CB9"/>
              </a:solidFill>
              <a:ea typeface="Calibri"/>
              <a:cs typeface="Calibri"/>
            </a:endParaRPr>
          </a:p>
        </p:txBody>
      </p:sp>
    </p:spTree>
    <p:extLst>
      <p:ext uri="{BB962C8B-B14F-4D97-AF65-F5344CB8AC3E}">
        <p14:creationId xmlns:p14="http://schemas.microsoft.com/office/powerpoint/2010/main" val="247590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84FDF-B332-AB1C-F617-3290E1D68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0F4E40-F6FB-18DF-C7A5-194FF94DB972}"/>
              </a:ext>
            </a:extLst>
          </p:cNvPr>
          <p:cNvSpPr>
            <a:spLocks noGrp="1"/>
          </p:cNvSpPr>
          <p:nvPr>
            <p:ph type="title"/>
          </p:nvPr>
        </p:nvSpPr>
        <p:spPr/>
        <p:txBody>
          <a:bodyPr/>
          <a:lstStyle/>
          <a:p>
            <a:r>
              <a:rPr lang="en-US">
                <a:ea typeface="Calibri"/>
                <a:cs typeface="Calibri"/>
              </a:rPr>
              <a:t>TREx PAUSE AND RESTORAL POLICY</a:t>
            </a:r>
            <a:endParaRPr lang="en-US"/>
          </a:p>
        </p:txBody>
      </p:sp>
      <p:sp>
        <p:nvSpPr>
          <p:cNvPr id="4" name="Rectangle 3">
            <a:extLst>
              <a:ext uri="{FF2B5EF4-FFF2-40B4-BE49-F238E27FC236}">
                <a16:creationId xmlns:a16="http://schemas.microsoft.com/office/drawing/2014/main" id="{BD1D2563-EBB4-9F07-F8E1-A9FB75ACC12A}"/>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7">
            <a:extLst>
              <a:ext uri="{FF2B5EF4-FFF2-40B4-BE49-F238E27FC236}">
                <a16:creationId xmlns:a16="http://schemas.microsoft.com/office/drawing/2014/main" id="{B9355708-6693-D2AB-3B8F-C7C8B95B0535}"/>
              </a:ext>
            </a:extLst>
          </p:cNvPr>
          <p:cNvSpPr txBox="1">
            <a:spLocks/>
          </p:cNvSpPr>
          <p:nvPr/>
        </p:nvSpPr>
        <p:spPr>
          <a:xfrm>
            <a:off x="712380" y="1011011"/>
            <a:ext cx="10476320" cy="48776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a:solidFill>
                  <a:srgbClr val="0D6CB9"/>
                </a:solidFill>
              </a:rPr>
              <a:t>Pause:</a:t>
            </a:r>
          </a:p>
          <a:p>
            <a:pPr lvl="1"/>
            <a:r>
              <a:rPr lang="en-US" sz="2000"/>
              <a:t>TREx Support pauses the purging of records and requests, as well as email notifications, to allow </a:t>
            </a:r>
            <a:r>
              <a:rPr lang="en-US" sz="2000" err="1"/>
              <a:t>TREx</a:t>
            </a:r>
            <a:r>
              <a:rPr lang="en-US" sz="2000"/>
              <a:t> users time to respond to requests during annual school breaks.</a:t>
            </a:r>
            <a:endParaRPr lang="en-US" sz="2000">
              <a:ea typeface="Calibri"/>
              <a:cs typeface="Calibri"/>
            </a:endParaRPr>
          </a:p>
          <a:p>
            <a:pPr lvl="1"/>
            <a:endParaRPr lang="en-US" sz="2000">
              <a:ea typeface="Calibri"/>
              <a:cs typeface="Calibri"/>
            </a:endParaRPr>
          </a:p>
          <a:p>
            <a:pPr marL="0" indent="0">
              <a:buNone/>
            </a:pPr>
            <a:r>
              <a:rPr lang="en-US" b="1">
                <a:solidFill>
                  <a:srgbClr val="0D6CB9"/>
                </a:solidFill>
              </a:rPr>
              <a:t>Restoral:</a:t>
            </a:r>
            <a:endParaRPr lang="en-US" b="1">
              <a:solidFill>
                <a:srgbClr val="0D6CB9"/>
              </a:solidFill>
              <a:ea typeface="Calibri"/>
              <a:cs typeface="Calibri"/>
            </a:endParaRPr>
          </a:p>
          <a:p>
            <a:pPr lvl="1"/>
            <a:r>
              <a:rPr lang="en-US" sz="2000"/>
              <a:t>TREx Support restores normal functions, including regular email notifications (</a:t>
            </a:r>
            <a:r>
              <a:rPr lang="en-US" sz="2000" i="1"/>
              <a:t>typically every 3 working days</a:t>
            </a:r>
            <a:r>
              <a:rPr lang="en-US" sz="2000"/>
              <a:t>), alerting TREx users of Inbound Records and Requests. </a:t>
            </a:r>
            <a:endParaRPr lang="en-US" sz="2000">
              <a:ea typeface="Calibri"/>
              <a:cs typeface="Calibri"/>
            </a:endParaRPr>
          </a:p>
          <a:p>
            <a:pPr lvl="1"/>
            <a:endParaRPr lang="en-US" sz="2000">
              <a:ea typeface="Calibri"/>
              <a:cs typeface="Calibri"/>
            </a:endParaRPr>
          </a:p>
          <a:p>
            <a:pPr lvl="1"/>
            <a:r>
              <a:rPr lang="en-US" sz="2000"/>
              <a:t>For both the Pause and Restoral periods, requests for records and attachments should be fulfilled within the </a:t>
            </a:r>
            <a:r>
              <a:rPr lang="en-US" sz="2000" b="1"/>
              <a:t>14 calendar-day window</a:t>
            </a:r>
            <a:r>
              <a:rPr lang="en-US" sz="2000"/>
              <a:t>.</a:t>
            </a:r>
            <a:endParaRPr lang="en-US" sz="2000">
              <a:ea typeface="Calibri"/>
              <a:cs typeface="Calibri"/>
            </a:endParaRPr>
          </a:p>
          <a:p>
            <a:pPr lvl="1"/>
            <a:endParaRPr lang="en-US" sz="2000" b="1">
              <a:solidFill>
                <a:srgbClr val="0D6CB9"/>
              </a:solidFill>
            </a:endParaRPr>
          </a:p>
          <a:p>
            <a:pPr lvl="1"/>
            <a:r>
              <a:rPr lang="en-US" sz="2000"/>
              <a:t>Before every Pause and Restoral, TREx users are notified via an email from TEA. </a:t>
            </a:r>
            <a:endParaRPr lang="en-US" sz="2000" b="1">
              <a:solidFill>
                <a:srgbClr val="0D6CB9"/>
              </a:solidFill>
            </a:endParaRPr>
          </a:p>
          <a:p>
            <a:pPr marL="0" indent="0">
              <a:buFont typeface="Wingdings" panose="05000000000000000000" pitchFamily="2" charset="2"/>
              <a:buNone/>
            </a:pPr>
            <a:endParaRPr lang="en-US" b="1">
              <a:solidFill>
                <a:srgbClr val="0D6CB9"/>
              </a:solidFill>
            </a:endParaRPr>
          </a:p>
          <a:p>
            <a:pPr marL="0" indent="0">
              <a:buFont typeface="Wingdings" panose="05000000000000000000" pitchFamily="2" charset="2"/>
              <a:buNone/>
            </a:pPr>
            <a:endParaRPr lang="en-US" b="1">
              <a:solidFill>
                <a:srgbClr val="0D6CB9"/>
              </a:solidFill>
            </a:endParaRPr>
          </a:p>
          <a:p>
            <a:pPr marL="0" indent="0">
              <a:buFont typeface="Wingdings" panose="05000000000000000000" pitchFamily="2" charset="2"/>
              <a:buNone/>
            </a:pPr>
            <a:endParaRPr lang="en-US" sz="2400">
              <a:solidFill>
                <a:srgbClr val="0D6CB9"/>
              </a:solidFill>
              <a:ea typeface="Calibri"/>
              <a:cs typeface="Calibri"/>
            </a:endParaRPr>
          </a:p>
        </p:txBody>
      </p:sp>
    </p:spTree>
    <p:extLst>
      <p:ext uri="{BB962C8B-B14F-4D97-AF65-F5344CB8AC3E}">
        <p14:creationId xmlns:p14="http://schemas.microsoft.com/office/powerpoint/2010/main" val="48422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C2E1C-8D21-E2A9-A519-1025E75D6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74812-789D-1E3A-12BC-7783E990ED8A}"/>
              </a:ext>
            </a:extLst>
          </p:cNvPr>
          <p:cNvSpPr>
            <a:spLocks noGrp="1"/>
          </p:cNvSpPr>
          <p:nvPr>
            <p:ph type="title"/>
          </p:nvPr>
        </p:nvSpPr>
        <p:spPr/>
        <p:txBody>
          <a:bodyPr/>
          <a:lstStyle/>
          <a:p>
            <a:r>
              <a:rPr lang="en-US">
                <a:ea typeface="Calibri"/>
                <a:cs typeface="Calibri"/>
              </a:rPr>
              <a:t>TREx PAUSE AND RESTORAL FOR 2025-2026</a:t>
            </a:r>
            <a:endParaRPr lang="en-US"/>
          </a:p>
        </p:txBody>
      </p:sp>
      <p:sp>
        <p:nvSpPr>
          <p:cNvPr id="4" name="Rectangle 3">
            <a:extLst>
              <a:ext uri="{FF2B5EF4-FFF2-40B4-BE49-F238E27FC236}">
                <a16:creationId xmlns:a16="http://schemas.microsoft.com/office/drawing/2014/main" id="{63449CDA-8F1D-49CD-2119-09B320811BA5}"/>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7" descr="Pause and restoral information">
            <a:extLst>
              <a:ext uri="{FF2B5EF4-FFF2-40B4-BE49-F238E27FC236}">
                <a16:creationId xmlns:a16="http://schemas.microsoft.com/office/drawing/2014/main" id="{F9226B76-E377-A1BC-8B78-538FED0D2A54}"/>
              </a:ext>
            </a:extLst>
          </p:cNvPr>
          <p:cNvSpPr txBox="1">
            <a:spLocks/>
          </p:cNvSpPr>
          <p:nvPr/>
        </p:nvSpPr>
        <p:spPr>
          <a:xfrm>
            <a:off x="712380" y="1133100"/>
            <a:ext cx="9636038" cy="48776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b="1">
              <a:solidFill>
                <a:srgbClr val="0D6CB9"/>
              </a:solidFill>
            </a:endParaRPr>
          </a:p>
          <a:p>
            <a:pPr marL="0" indent="0">
              <a:buFont typeface="Wingdings" panose="05000000000000000000" pitchFamily="2" charset="2"/>
              <a:buNone/>
            </a:pPr>
            <a:endParaRPr lang="en-US" b="1">
              <a:solidFill>
                <a:srgbClr val="0D6CB9"/>
              </a:solidFill>
            </a:endParaRPr>
          </a:p>
          <a:p>
            <a:pPr marL="0" indent="0">
              <a:buFont typeface="Wingdings" panose="05000000000000000000" pitchFamily="2" charset="2"/>
              <a:buNone/>
            </a:pPr>
            <a:endParaRPr lang="en-US" sz="2400">
              <a:solidFill>
                <a:srgbClr val="0D6CB9"/>
              </a:solidFill>
              <a:ea typeface="Calibri"/>
              <a:cs typeface="Calibri"/>
            </a:endParaRPr>
          </a:p>
        </p:txBody>
      </p:sp>
      <p:sp>
        <p:nvSpPr>
          <p:cNvPr id="14" name="Content Placeholder 7" descr="Next year pause and restoral information">
            <a:extLst>
              <a:ext uri="{FF2B5EF4-FFF2-40B4-BE49-F238E27FC236}">
                <a16:creationId xmlns:a16="http://schemas.microsoft.com/office/drawing/2014/main" id="{243DFCF9-1ABA-7181-2B93-8C73C125342C}"/>
              </a:ext>
            </a:extLst>
          </p:cNvPr>
          <p:cNvSpPr txBox="1">
            <a:spLocks/>
          </p:cNvSpPr>
          <p:nvPr/>
        </p:nvSpPr>
        <p:spPr>
          <a:xfrm>
            <a:off x="712380" y="1363436"/>
            <a:ext cx="9636038" cy="499970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solidFill>
                <a:srgbClr val="0D6CB9"/>
              </a:solidFill>
            </a:endParaRPr>
          </a:p>
        </p:txBody>
      </p:sp>
      <p:sp>
        <p:nvSpPr>
          <p:cNvPr id="23" name="TextBox 22">
            <a:extLst>
              <a:ext uri="{FF2B5EF4-FFF2-40B4-BE49-F238E27FC236}">
                <a16:creationId xmlns:a16="http://schemas.microsoft.com/office/drawing/2014/main" id="{C28EA284-3738-BA88-30C9-53AF54CB36E8}"/>
              </a:ext>
            </a:extLst>
          </p:cNvPr>
          <p:cNvSpPr txBox="1"/>
          <p:nvPr/>
        </p:nvSpPr>
        <p:spPr>
          <a:xfrm>
            <a:off x="793750" y="1166842"/>
            <a:ext cx="7632700" cy="4524315"/>
          </a:xfrm>
          <a:prstGeom prst="rect">
            <a:avLst/>
          </a:prstGeom>
          <a:noFill/>
        </p:spPr>
        <p:txBody>
          <a:bodyPr wrap="square">
            <a:spAutoFit/>
          </a:bodyPr>
          <a:lstStyle/>
          <a:p>
            <a:r>
              <a:rPr lang="en-US" sz="1600"/>
              <a:t>Summer 2025</a:t>
            </a:r>
          </a:p>
          <a:p>
            <a:endParaRPr lang="en-US" sz="1600"/>
          </a:p>
          <a:p>
            <a:r>
              <a:rPr lang="en-US" sz="1600"/>
              <a:t>    ✅ Restoral to Normal: September 12, 2025</a:t>
            </a:r>
          </a:p>
          <a:p>
            <a:endParaRPr lang="en-US" sz="1600"/>
          </a:p>
          <a:p>
            <a:r>
              <a:rPr lang="en-US" sz="1600"/>
              <a:t>Winter Break</a:t>
            </a:r>
          </a:p>
          <a:p>
            <a:endParaRPr lang="en-US" sz="1600"/>
          </a:p>
          <a:p>
            <a:r>
              <a:rPr lang="en-US" sz="1600"/>
              <a:t>    ⏸️ Pause Begins: November 21, 2025</a:t>
            </a:r>
          </a:p>
          <a:p>
            <a:r>
              <a:rPr lang="en-US" sz="1600"/>
              <a:t>    ✅ Restoral to Normal: January 9, 2026</a:t>
            </a:r>
          </a:p>
          <a:p>
            <a:endParaRPr lang="en-US" sz="1600"/>
          </a:p>
          <a:p>
            <a:r>
              <a:rPr lang="en-US" sz="1600"/>
              <a:t>Spring Break</a:t>
            </a:r>
          </a:p>
          <a:p>
            <a:endParaRPr lang="en-US" sz="1600"/>
          </a:p>
          <a:p>
            <a:r>
              <a:rPr lang="en-US" sz="1600"/>
              <a:t>    ⏸️ Pause Begins: March 6, 2026</a:t>
            </a:r>
          </a:p>
          <a:p>
            <a:r>
              <a:rPr lang="en-US" sz="1600"/>
              <a:t>    ✅ Restoral to Normal: April 3, 2026</a:t>
            </a:r>
          </a:p>
          <a:p>
            <a:endParaRPr lang="en-US" sz="1600"/>
          </a:p>
          <a:p>
            <a:r>
              <a:rPr lang="en-US" sz="1600"/>
              <a:t>Summer 2026</a:t>
            </a:r>
          </a:p>
          <a:p>
            <a:endParaRPr lang="en-US" sz="1600"/>
          </a:p>
          <a:p>
            <a:r>
              <a:rPr lang="en-US" sz="1600"/>
              <a:t>    ⏸️ Pause Begins: May 29, 2026</a:t>
            </a:r>
          </a:p>
          <a:p>
            <a:r>
              <a:rPr lang="en-US" sz="1600"/>
              <a:t>    ✅ Restoral to Normal: September 11, 2026</a:t>
            </a:r>
          </a:p>
        </p:txBody>
      </p:sp>
    </p:spTree>
    <p:extLst>
      <p:ext uri="{BB962C8B-B14F-4D97-AF65-F5344CB8AC3E}">
        <p14:creationId xmlns:p14="http://schemas.microsoft.com/office/powerpoint/2010/main" val="373363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FFFD5-D59F-C027-F77E-9F8ABF957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6AA3E-CD03-8F35-2CCE-0EB4607F21FF}"/>
              </a:ext>
            </a:extLst>
          </p:cNvPr>
          <p:cNvSpPr>
            <a:spLocks noGrp="1"/>
          </p:cNvSpPr>
          <p:nvPr>
            <p:ph type="title"/>
          </p:nvPr>
        </p:nvSpPr>
        <p:spPr/>
        <p:txBody>
          <a:bodyPr/>
          <a:lstStyle/>
          <a:p>
            <a:r>
              <a:rPr lang="en-US">
                <a:ea typeface="Calibri"/>
                <a:cs typeface="Calibri"/>
              </a:rPr>
              <a:t>TREx CAMPUS CLOSURE</a:t>
            </a:r>
            <a:endParaRPr lang="en-US"/>
          </a:p>
        </p:txBody>
      </p:sp>
      <p:sp>
        <p:nvSpPr>
          <p:cNvPr id="4" name="Rectangle 3">
            <a:extLst>
              <a:ext uri="{FF2B5EF4-FFF2-40B4-BE49-F238E27FC236}">
                <a16:creationId xmlns:a16="http://schemas.microsoft.com/office/drawing/2014/main" id="{AB800948-D887-3FF7-9198-9DEBECAA942F}"/>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7">
            <a:extLst>
              <a:ext uri="{FF2B5EF4-FFF2-40B4-BE49-F238E27FC236}">
                <a16:creationId xmlns:a16="http://schemas.microsoft.com/office/drawing/2014/main" id="{428249BC-4561-F5DB-2775-E63E24CD8218}"/>
              </a:ext>
            </a:extLst>
          </p:cNvPr>
          <p:cNvSpPr txBox="1">
            <a:spLocks/>
          </p:cNvSpPr>
          <p:nvPr/>
        </p:nvSpPr>
        <p:spPr>
          <a:xfrm>
            <a:off x="712381" y="1204177"/>
            <a:ext cx="10494026" cy="499970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0D6CB9"/>
                </a:solidFill>
              </a:rPr>
              <a:t>Question:</a:t>
            </a:r>
          </a:p>
          <a:p>
            <a:pPr marL="0" indent="0">
              <a:buNone/>
            </a:pPr>
            <a:r>
              <a:rPr lang="en-US" sz="1800">
                <a:solidFill>
                  <a:srgbClr val="0D6CB9"/>
                </a:solidFill>
              </a:rPr>
              <a:t>Campus A is closing; how will LEAs know from which campus to request records?</a:t>
            </a:r>
            <a:endParaRPr lang="en-US" sz="1800">
              <a:solidFill>
                <a:srgbClr val="0D6CB9"/>
              </a:solidFill>
              <a:ea typeface="Calibri"/>
              <a:cs typeface="Calibri"/>
            </a:endParaRPr>
          </a:p>
          <a:p>
            <a:pPr marL="0" indent="0">
              <a:buNone/>
            </a:pPr>
            <a:endParaRPr lang="en-US" sz="1000">
              <a:solidFill>
                <a:srgbClr val="0D6CB9"/>
              </a:solidFill>
              <a:ea typeface="Calibri"/>
              <a:cs typeface="Calibri"/>
            </a:endParaRPr>
          </a:p>
          <a:p>
            <a:pPr marL="0" indent="0">
              <a:buNone/>
            </a:pPr>
            <a:r>
              <a:rPr lang="en-US" b="1">
                <a:solidFill>
                  <a:srgbClr val="0D6CB9"/>
                </a:solidFill>
              </a:rPr>
              <a:t>Answer</a:t>
            </a:r>
            <a:r>
              <a:rPr lang="en-US" sz="1800" b="1">
                <a:solidFill>
                  <a:srgbClr val="0D6CB9"/>
                </a:solidFill>
              </a:rPr>
              <a:t>:</a:t>
            </a:r>
            <a:endParaRPr lang="en-US" sz="1800" b="1">
              <a:solidFill>
                <a:srgbClr val="0D6CB9"/>
              </a:solidFill>
              <a:ea typeface="Calibri"/>
              <a:cs typeface="Calibri"/>
            </a:endParaRPr>
          </a:p>
          <a:p>
            <a:pPr marL="0" indent="0">
              <a:buNone/>
            </a:pPr>
            <a:r>
              <a:rPr lang="en-US" sz="1800">
                <a:solidFill>
                  <a:srgbClr val="0D6CB9"/>
                </a:solidFill>
              </a:rPr>
              <a:t>Campus A will remain visible in TREx to all users as long as at least one user is assigned the </a:t>
            </a:r>
            <a:r>
              <a:rPr lang="en-US" sz="1800" b="1">
                <a:solidFill>
                  <a:srgbClr val="0D6CB9"/>
                </a:solidFill>
              </a:rPr>
              <a:t>TEAL Campus Registrar role </a:t>
            </a:r>
            <a:r>
              <a:rPr lang="en-US" sz="1800">
                <a:solidFill>
                  <a:srgbClr val="0D6CB9"/>
                </a:solidFill>
              </a:rPr>
              <a:t>for that campus—even if the campus has been deactivated in </a:t>
            </a:r>
            <a:r>
              <a:rPr lang="en-US" sz="1800" err="1">
                <a:solidFill>
                  <a:srgbClr val="0D6CB9"/>
                </a:solidFill>
              </a:rPr>
              <a:t>AskTED</a:t>
            </a:r>
            <a:r>
              <a:rPr lang="en-US" sz="1800">
                <a:solidFill>
                  <a:srgbClr val="0D6CB9"/>
                </a:solidFill>
              </a:rPr>
              <a:t>. This ensures that the campus continues to be available for selection within the TREx system for both sending and requesting student records.</a:t>
            </a:r>
            <a:endParaRPr lang="en-US" sz="1800">
              <a:solidFill>
                <a:srgbClr val="0D6CB9"/>
              </a:solidFill>
              <a:ea typeface="Calibri"/>
              <a:cs typeface="Calibri"/>
            </a:endParaRPr>
          </a:p>
          <a:p>
            <a:pPr marL="0" indent="0">
              <a:buNone/>
            </a:pPr>
            <a:endParaRPr lang="en-US" sz="1000">
              <a:solidFill>
                <a:srgbClr val="0D6CB9"/>
              </a:solidFill>
            </a:endParaRPr>
          </a:p>
          <a:p>
            <a:pPr marL="0" indent="0">
              <a:buNone/>
            </a:pPr>
            <a:r>
              <a:rPr lang="en-US" sz="1800">
                <a:solidFill>
                  <a:srgbClr val="0D6CB9"/>
                </a:solidFill>
              </a:rPr>
              <a:t>A Campus Registrar may be responsible for more than one campus in their TEAL user account. If one campus is closing, and the registrar is assigned to multiple campuses, they should use the “</a:t>
            </a:r>
            <a:r>
              <a:rPr lang="en-US" sz="1800" b="1">
                <a:solidFill>
                  <a:srgbClr val="0D6CB9"/>
                </a:solidFill>
              </a:rPr>
              <a:t>Modify</a:t>
            </a:r>
            <a:r>
              <a:rPr lang="en-US" sz="1800">
                <a:solidFill>
                  <a:srgbClr val="0D6CB9"/>
                </a:solidFill>
              </a:rPr>
              <a:t>” option in TEAL to adjust their access so that it applies </a:t>
            </a:r>
            <a:r>
              <a:rPr lang="en-US" sz="1800" b="1" u="sng">
                <a:solidFill>
                  <a:srgbClr val="0D6CB9"/>
                </a:solidFill>
              </a:rPr>
              <a:t>only</a:t>
            </a:r>
            <a:r>
              <a:rPr lang="en-US" sz="1800">
                <a:solidFill>
                  <a:srgbClr val="0D6CB9"/>
                </a:solidFill>
              </a:rPr>
              <a:t> to the closed campus.</a:t>
            </a:r>
            <a:endParaRPr lang="en-US" sz="1800">
              <a:solidFill>
                <a:srgbClr val="0D6CB9"/>
              </a:solidFill>
              <a:ea typeface="Calibri"/>
              <a:cs typeface="Calibri"/>
            </a:endParaRPr>
          </a:p>
          <a:p>
            <a:pPr marL="0" indent="0">
              <a:buNone/>
            </a:pPr>
            <a:endParaRPr lang="en-US" sz="1000">
              <a:solidFill>
                <a:srgbClr val="0D6CB9"/>
              </a:solidFill>
              <a:ea typeface="Calibri"/>
              <a:cs typeface="Calibri"/>
            </a:endParaRPr>
          </a:p>
          <a:p>
            <a:pPr marL="0" indent="0">
              <a:buNone/>
            </a:pPr>
            <a:r>
              <a:rPr lang="en-US" sz="1800">
                <a:solidFill>
                  <a:srgbClr val="0D6CB9"/>
                </a:solidFill>
              </a:rPr>
              <a:t>This step is only necessary for Campus Registrars who manage multiple campuses and does </a:t>
            </a:r>
            <a:r>
              <a:rPr lang="en-US" sz="1800" u="sng">
                <a:solidFill>
                  <a:srgbClr val="0D6CB9"/>
                </a:solidFill>
              </a:rPr>
              <a:t>not</a:t>
            </a:r>
            <a:r>
              <a:rPr lang="en-US" sz="1800">
                <a:solidFill>
                  <a:srgbClr val="0D6CB9"/>
                </a:solidFill>
              </a:rPr>
              <a:t> apply to District Registrars.</a:t>
            </a:r>
            <a:endParaRPr lang="en-US" sz="1800">
              <a:solidFill>
                <a:srgbClr val="0D6CB9"/>
              </a:solidFill>
              <a:ea typeface="Calibri"/>
              <a:cs typeface="Calibri"/>
            </a:endParaRPr>
          </a:p>
        </p:txBody>
      </p:sp>
    </p:spTree>
    <p:extLst>
      <p:ext uri="{BB962C8B-B14F-4D97-AF65-F5344CB8AC3E}">
        <p14:creationId xmlns:p14="http://schemas.microsoft.com/office/powerpoint/2010/main" val="133167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05998-2A8F-FCAB-BBE8-353CC0644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4CC50-6C7E-B3FF-B8FC-B8B7709F5C89}"/>
              </a:ext>
            </a:extLst>
          </p:cNvPr>
          <p:cNvSpPr>
            <a:spLocks noGrp="1"/>
          </p:cNvSpPr>
          <p:nvPr>
            <p:ph type="title"/>
          </p:nvPr>
        </p:nvSpPr>
        <p:spPr/>
        <p:txBody>
          <a:bodyPr/>
          <a:lstStyle/>
          <a:p>
            <a:r>
              <a:rPr lang="en-US">
                <a:ea typeface="Calibri"/>
                <a:cs typeface="Calibri"/>
              </a:rPr>
              <a:t>TREx CAMPUS CLOSURE EXAMPLE</a:t>
            </a:r>
            <a:endParaRPr lang="en-US"/>
          </a:p>
        </p:txBody>
      </p:sp>
      <p:sp>
        <p:nvSpPr>
          <p:cNvPr id="4" name="Rectangle 3">
            <a:extLst>
              <a:ext uri="{FF2B5EF4-FFF2-40B4-BE49-F238E27FC236}">
                <a16:creationId xmlns:a16="http://schemas.microsoft.com/office/drawing/2014/main" id="{91AD34B8-2A9C-C9DC-EFF6-4E3205B033E4}"/>
              </a:ext>
              <a:ext uri="{C183D7F6-B498-43B3-948B-1728B52AA6E4}">
                <adec:decorative xmlns:adec="http://schemas.microsoft.com/office/drawing/2017/decorative" val="1"/>
              </a:ext>
            </a:extLst>
          </p:cNvPr>
          <p:cNvSpPr/>
          <p:nvPr/>
        </p:nvSpPr>
        <p:spPr>
          <a:xfrm>
            <a:off x="0" y="847280"/>
            <a:ext cx="12192000" cy="163731"/>
          </a:xfrm>
          <a:prstGeom prst="rect">
            <a:avLst/>
          </a:prstGeom>
          <a:solidFill>
            <a:srgbClr val="F48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7">
            <a:extLst>
              <a:ext uri="{FF2B5EF4-FFF2-40B4-BE49-F238E27FC236}">
                <a16:creationId xmlns:a16="http://schemas.microsoft.com/office/drawing/2014/main" id="{AA10B1D6-E18C-0A93-F140-90EE503F162F}"/>
              </a:ext>
            </a:extLst>
          </p:cNvPr>
          <p:cNvSpPr txBox="1">
            <a:spLocks/>
          </p:cNvSpPr>
          <p:nvPr/>
        </p:nvSpPr>
        <p:spPr>
          <a:xfrm>
            <a:off x="568323" y="1086758"/>
            <a:ext cx="11409770" cy="492396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0D6CB9"/>
                </a:solidFill>
                <a:ea typeface="Calibri"/>
                <a:cs typeface="Calibri"/>
              </a:rPr>
              <a:t>Scenario 1: Single TEAL Campus Registrar role (Closed Campus Only)</a:t>
            </a:r>
          </a:p>
          <a:p>
            <a:r>
              <a:rPr lang="en-US" sz="2000">
                <a:solidFill>
                  <a:srgbClr val="0D6CB9"/>
                </a:solidFill>
                <a:ea typeface="Calibri"/>
                <a:cs typeface="Calibri"/>
              </a:rPr>
              <a:t>If a Campus Registrar has only one TEAL role, and it is for a closed campus, do not remove their TEAL access until one or more of the following conditions are met:</a:t>
            </a:r>
          </a:p>
          <a:p>
            <a:pPr lvl="1"/>
            <a:r>
              <a:rPr lang="en-US" sz="1600">
                <a:solidFill>
                  <a:srgbClr val="0D6CB9"/>
                </a:solidFill>
                <a:ea typeface="Calibri"/>
                <a:cs typeface="Calibri"/>
              </a:rPr>
              <a:t>    ✅ All pending requests have been completed,</a:t>
            </a:r>
          </a:p>
          <a:p>
            <a:pPr lvl="1"/>
            <a:r>
              <a:rPr lang="en-US" sz="1600">
                <a:solidFill>
                  <a:srgbClr val="0D6CB9"/>
                </a:solidFill>
                <a:ea typeface="Calibri"/>
                <a:cs typeface="Calibri"/>
              </a:rPr>
              <a:t>    ✅ All necessary records have been downloaded, or</a:t>
            </a:r>
          </a:p>
          <a:p>
            <a:pPr lvl="1"/>
            <a:r>
              <a:rPr lang="en-US" sz="1600">
                <a:solidFill>
                  <a:srgbClr val="0D6CB9"/>
                </a:solidFill>
                <a:ea typeface="Calibri"/>
                <a:cs typeface="Calibri"/>
              </a:rPr>
              <a:t>    ✅ A designated window of time (set by the LEA) at the start of the school year has passed.</a:t>
            </a:r>
          </a:p>
          <a:p>
            <a:pPr marL="0" indent="0">
              <a:buNone/>
            </a:pPr>
            <a:endParaRPr lang="en-US" sz="2000">
              <a:solidFill>
                <a:srgbClr val="0D6CB9"/>
              </a:solidFill>
              <a:ea typeface="Calibri"/>
              <a:cs typeface="Calibri"/>
            </a:endParaRPr>
          </a:p>
          <a:p>
            <a:pPr marL="0" indent="0">
              <a:buNone/>
            </a:pPr>
            <a:r>
              <a:rPr lang="en-US" b="1">
                <a:solidFill>
                  <a:srgbClr val="0D6CB9"/>
                </a:solidFill>
                <a:ea typeface="Calibri"/>
                <a:cs typeface="Calibri"/>
              </a:rPr>
              <a:t>Scenario 2: Multiple TEAL Campus Registrar Roles (Including a Closed Campus)</a:t>
            </a:r>
          </a:p>
          <a:p>
            <a:r>
              <a:rPr lang="en-US" sz="2000">
                <a:solidFill>
                  <a:srgbClr val="0D6CB9"/>
                </a:solidFill>
                <a:ea typeface="Calibri"/>
                <a:cs typeface="Calibri"/>
              </a:rPr>
              <a:t>If a Campus Registrar has TEAL roles for </a:t>
            </a:r>
            <a:r>
              <a:rPr lang="en-US" sz="2000" b="1">
                <a:solidFill>
                  <a:srgbClr val="0D6CB9"/>
                </a:solidFill>
                <a:ea typeface="Calibri"/>
                <a:cs typeface="Calibri"/>
              </a:rPr>
              <a:t>multiple</a:t>
            </a:r>
            <a:r>
              <a:rPr lang="en-US" sz="2000">
                <a:solidFill>
                  <a:srgbClr val="0D6CB9"/>
                </a:solidFill>
                <a:ea typeface="Calibri"/>
                <a:cs typeface="Calibri"/>
              </a:rPr>
              <a:t> campuses, including a </a:t>
            </a:r>
            <a:r>
              <a:rPr lang="en-US" sz="2000" b="1">
                <a:solidFill>
                  <a:srgbClr val="0D6CB9"/>
                </a:solidFill>
                <a:ea typeface="Calibri"/>
                <a:cs typeface="Calibri"/>
              </a:rPr>
              <a:t>closed</a:t>
            </a:r>
            <a:r>
              <a:rPr lang="en-US" sz="2000">
                <a:solidFill>
                  <a:srgbClr val="0D6CB9"/>
                </a:solidFill>
                <a:ea typeface="Calibri"/>
                <a:cs typeface="Calibri"/>
              </a:rPr>
              <a:t> campus, and                        </a:t>
            </a:r>
            <a:r>
              <a:rPr lang="en-US" sz="2000" b="1">
                <a:solidFill>
                  <a:srgbClr val="0D6CB9"/>
                </a:solidFill>
                <a:ea typeface="Calibri"/>
                <a:cs typeface="Calibri"/>
              </a:rPr>
              <a:t>no other staff </a:t>
            </a:r>
            <a:r>
              <a:rPr lang="en-US" sz="2000">
                <a:solidFill>
                  <a:srgbClr val="0D6CB9"/>
                </a:solidFill>
                <a:ea typeface="Calibri"/>
                <a:cs typeface="Calibri"/>
              </a:rPr>
              <a:t>currently hold a single-campus registrar TEAL role for the closed campus,</a:t>
            </a:r>
          </a:p>
          <a:p>
            <a:r>
              <a:rPr lang="en-US" sz="2000" u="sng">
                <a:solidFill>
                  <a:srgbClr val="0D6CB9"/>
                </a:solidFill>
                <a:ea typeface="Calibri"/>
                <a:cs typeface="Calibri"/>
              </a:rPr>
              <a:t>Recommended Action: </a:t>
            </a:r>
          </a:p>
          <a:p>
            <a:pPr marL="0" indent="0">
              <a:buNone/>
            </a:pPr>
            <a:r>
              <a:rPr lang="en-US" sz="1600">
                <a:solidFill>
                  <a:srgbClr val="0D6CB9"/>
                </a:solidFill>
                <a:ea typeface="Calibri"/>
                <a:cs typeface="Calibri"/>
              </a:rPr>
              <a:t>🔄 The Campus Registrar should remove all other active campus registrar TEAL roles, leaving only the TEAL role for the closed campus.</a:t>
            </a:r>
          </a:p>
        </p:txBody>
      </p:sp>
    </p:spTree>
    <p:extLst>
      <p:ext uri="{BB962C8B-B14F-4D97-AF65-F5344CB8AC3E}">
        <p14:creationId xmlns:p14="http://schemas.microsoft.com/office/powerpoint/2010/main" val="263076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5615" b="15615"/>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1805768"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db2b75a0c1dd6e76b796801e856e7c84">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d73f7515053c51fc676e2de7945a2419"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Props1.xml><?xml version="1.0" encoding="utf-8"?>
<ds:datastoreItem xmlns:ds="http://schemas.openxmlformats.org/officeDocument/2006/customXml" ds:itemID="{374691C3-9B84-41CF-BE0E-10A9AE2861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3efe96-9f3c-464d-8c8b-c76864a22ed0"/>
    <ds:schemaRef ds:uri="533e3360-6378-4210-ada2-16ccdb17d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3.xml><?xml version="1.0" encoding="utf-8"?>
<ds:datastoreItem xmlns:ds="http://schemas.openxmlformats.org/officeDocument/2006/customXml" ds:itemID="{CF380C1A-26ED-4753-BE79-07EE60A246E5}">
  <ds:schemaRefs>
    <ds:schemaRef ds:uri="533e3360-6378-4210-ada2-16ccdb17d2c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63efe96-9f3c-464d-8c8b-c76864a22e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TotalTime>
  <Words>601</Words>
  <Application>Microsoft Office PowerPoint</Application>
  <PresentationFormat>Widescreen</PresentationFormat>
  <Paragraphs>76</Paragraphs>
  <Slides>8</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Aptos</vt:lpstr>
      <vt:lpstr>Aptos Black</vt:lpstr>
      <vt:lpstr>Arial</vt:lpstr>
      <vt:lpstr>Calibri</vt:lpstr>
      <vt:lpstr>Courier New</vt:lpstr>
      <vt:lpstr>Wingdings</vt:lpstr>
      <vt:lpstr>2_Office Theme</vt:lpstr>
      <vt:lpstr>2_Office Theme</vt:lpstr>
      <vt:lpstr>3_Office Theme</vt:lpstr>
      <vt:lpstr>TEXAS RECORDS EXCHANGE (TREx) SUMMER 2025</vt:lpstr>
      <vt:lpstr>SESSION AGENDA</vt:lpstr>
      <vt:lpstr>TREx WITHDRAWAL DATE</vt:lpstr>
      <vt:lpstr>TREx PAUSE AND RESTORAL POLICY</vt:lpstr>
      <vt:lpstr>TREx PAUSE AND RESTORAL FOR 2025-2026</vt:lpstr>
      <vt:lpstr>TREx CAMPUS CLOSURE</vt:lpstr>
      <vt:lpstr>TREx CAMPUS CLOSURE EXAMPLE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Muffoletto, Jamie</cp:lastModifiedBy>
  <cp:revision>11</cp:revision>
  <cp:lastPrinted>2025-03-03T17:08:01Z</cp:lastPrinted>
  <dcterms:created xsi:type="dcterms:W3CDTF">2022-11-02T17:57:27Z</dcterms:created>
  <dcterms:modified xsi:type="dcterms:W3CDTF">2025-07-25T17:31:41Z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y fmtid="{D5CDD505-2E9C-101B-9397-08002B2CF9AE}" pid="14" name="MediaServiceImageTags">
    <vt:lpwstr/>
  </property>
</Properties>
</file>