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719" r:id="rId5"/>
    <p:sldMasterId id="2147483803" r:id="rId6"/>
  </p:sldMasterIdLst>
  <p:notesMasterIdLst>
    <p:notesMasterId r:id="rId41"/>
  </p:notesMasterIdLst>
  <p:sldIdLst>
    <p:sldId id="2145707032" r:id="rId7"/>
    <p:sldId id="2145707368" r:id="rId8"/>
    <p:sldId id="2145707049" r:id="rId9"/>
    <p:sldId id="2145707347" r:id="rId10"/>
    <p:sldId id="2145707384" r:id="rId11"/>
    <p:sldId id="2145707348" r:id="rId12"/>
    <p:sldId id="2147480947" r:id="rId13"/>
    <p:sldId id="2145707352" r:id="rId14"/>
    <p:sldId id="2145707349" r:id="rId15"/>
    <p:sldId id="2147481884" r:id="rId16"/>
    <p:sldId id="2147481880" r:id="rId17"/>
    <p:sldId id="2147481881" r:id="rId18"/>
    <p:sldId id="2147481885" r:id="rId19"/>
    <p:sldId id="2147481886" r:id="rId20"/>
    <p:sldId id="2145707386" r:id="rId21"/>
    <p:sldId id="2145707375" r:id="rId22"/>
    <p:sldId id="2145707377" r:id="rId23"/>
    <p:sldId id="2145707358" r:id="rId24"/>
    <p:sldId id="2145707366" r:id="rId25"/>
    <p:sldId id="2145707378" r:id="rId26"/>
    <p:sldId id="2145707379" r:id="rId27"/>
    <p:sldId id="2145707381" r:id="rId28"/>
    <p:sldId id="2145707382" r:id="rId29"/>
    <p:sldId id="2145707319" r:id="rId30"/>
    <p:sldId id="2145707383" r:id="rId31"/>
    <p:sldId id="2145707380" r:id="rId32"/>
    <p:sldId id="2145707339" r:id="rId33"/>
    <p:sldId id="2145707363" r:id="rId34"/>
    <p:sldId id="2145707385" r:id="rId35"/>
    <p:sldId id="2145707361" r:id="rId36"/>
    <p:sldId id="2145707357" r:id="rId37"/>
    <p:sldId id="2145707371" r:id="rId38"/>
    <p:sldId id="2145707356" r:id="rId39"/>
    <p:sldId id="2145706967" r:id="rId4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E635401E-886C-C16F-2E0C-540937986A36}" name="Briggs, Connor" initials="BC" userId="S::connor.briggs@tea.texas.gov::885b7513-d3fa-4947-add1-efc2b24f04bd" providerId="AD"/>
  <p188:author id="{11347E1E-8906-BEDD-8A47-FB9718A54F28}" name="Stehouwer, Mark" initials="SM" userId="S::mark.stehouwer@tea.texas.gov::588e2f27-43b6-467b-b318-f8c62bd440d0" providerId="AD"/>
  <p188:author id="{DC4D774C-9497-7F7F-EF7B-A7BB31449806}" name="Muffoletto, Jamie" initials="MJ" userId="S::Jamie.Muffoletto@tea.texas.gov::daf1e3c6-8137-448a-b141-d23049d419b5" providerId="AD"/>
  <p188:author id="{94E8E657-BE84-5DCD-0B20-67E8B1793911}" name="Johnson, Scott" initials="JS" userId="S::Scott.Johnson@tea.texas.gov::bec97677-f0c6-4bfb-b610-83dc74061801" providerId="AD"/>
  <p188:author id="{1E2D5E64-4334-24C4-B5AD-47FAA1422B8F}" name="Stehouwer, Mark" initials="SM" userId="S::Mark.Stehouwer@tea.texas.gov::588e2f27-43b6-467b-b318-f8c62bd440d0"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D640D5B4-7498-496A-9FD6-2B4F363C0616}" name="Pruitt, Donna" initials="PD" userId="S::Donna.Pruitt@tea.texas.gov::f6622e25-b5bf-4a3b-9fc8-ceb0ab749e45" providerId="AD"/>
  <p188:author id="{00FD78C6-F5B4-48DA-D242-CDA18768A854}" name="Johnson, Scott" initials="JS" userId="S::scott.johnson@tea.texas.gov::bec97677-f0c6-4bfb-b610-83dc74061801" providerId="AD"/>
  <p188:author id="{654D06DD-B27E-90EE-3F72-3622EB25908E}" name="Ollervidez, Leticia" initials="LO" userId="S::Leticia.Ollervidez@tea.texas.gov::12ccd2a1-d554-4cac-b492-4e314c2b5f8f" providerId="AD"/>
  <p188:author id="{856D94DE-37B1-D641-7707-F050FA0D2B36}" name="Pruitt, Donna" initials="PD" userId="S::donna.pruitt@tea.texas.gov::f6622e25-b5bf-4a3b-9fc8-ceb0ab749e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F47F42"/>
    <a:srgbClr val="F9A451"/>
    <a:srgbClr val="E89A50"/>
    <a:srgbClr val="7BEA98"/>
    <a:srgbClr val="95FBFF"/>
    <a:srgbClr val="F16038"/>
    <a:srgbClr val="72C6A2"/>
    <a:srgbClr val="00B4CB"/>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2A9620-6C31-46EF-8F8E-A30415E5BE25}" v="1" dt="2026-03-23T14:07:56.611"/>
    <p1510:client id="{9B45B6E0-F934-431A-AC08-F50A53589870}" v="48" dt="2026-03-23T17:25:49.5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41" autoAdjust="0"/>
  </p:normalViewPr>
  <p:slideViewPr>
    <p:cSldViewPr snapToGrid="0" showGuides="1">
      <p:cViewPr varScale="1">
        <p:scale>
          <a:sx n="95" d="100"/>
          <a:sy n="95" d="100"/>
        </p:scale>
        <p:origin x="396" y="96"/>
      </p:cViewPr>
      <p:guideLst>
        <p:guide orient="horz" pos="2880"/>
        <p:guide pos="2160"/>
      </p:guideLst>
    </p:cSldViewPr>
  </p:slideViewPr>
  <p:outlineViewPr>
    <p:cViewPr>
      <p:scale>
        <a:sx n="33" d="100"/>
        <a:sy n="33" d="100"/>
      </p:scale>
      <p:origin x="0" y="-47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9B5A7-5474-40EC-9F2D-64F7EC9C06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73F94DF-9F1D-4314-AD1A-7CDF9B2BB3EB}">
      <dgm:prSet custT="1"/>
      <dgm:spPr/>
      <dgm:t>
        <a:bodyPr/>
        <a:lstStyle/>
        <a:p>
          <a:pPr algn="ctr">
            <a:lnSpc>
              <a:spcPct val="100000"/>
            </a:lnSpc>
            <a:spcAft>
              <a:spcPts val="0"/>
            </a:spcAft>
          </a:pPr>
          <a:r>
            <a:rPr lang="en-US" sz="1400" b="1"/>
            <a:t> Why It  Matters</a:t>
          </a:r>
        </a:p>
      </dgm:t>
    </dgm:pt>
    <dgm:pt modelId="{731B3C7E-BB97-49BB-83ED-AE3B1BFCE3AD}" type="parTrans" cxnId="{261BA472-A29D-402C-BC2C-A3721C9566EF}">
      <dgm:prSet/>
      <dgm:spPr/>
      <dgm:t>
        <a:bodyPr/>
        <a:lstStyle/>
        <a:p>
          <a:endParaRPr lang="en-US"/>
        </a:p>
      </dgm:t>
    </dgm:pt>
    <dgm:pt modelId="{0D325F5A-9F80-4D34-88BD-BFBA9B3BEC92}" type="sibTrans" cxnId="{261BA472-A29D-402C-BC2C-A3721C9566EF}">
      <dgm:prSet/>
      <dgm:spPr/>
      <dgm:t>
        <a:bodyPr/>
        <a:lstStyle/>
        <a:p>
          <a:endParaRPr lang="en-US"/>
        </a:p>
      </dgm:t>
    </dgm:pt>
    <dgm:pt modelId="{096653F7-D69C-48CC-9FB5-A65A75A3DACA}">
      <dgm:prSet custT="1"/>
      <dgm:spPr/>
      <dgm:t>
        <a:bodyPr/>
        <a:lstStyle/>
        <a:p>
          <a:pPr algn="ctr">
            <a:lnSpc>
              <a:spcPct val="100000"/>
            </a:lnSpc>
          </a:pPr>
          <a:r>
            <a:rPr lang="en-US" sz="1400" b="1"/>
            <a:t>How It Fits</a:t>
          </a:r>
        </a:p>
      </dgm:t>
    </dgm:pt>
    <dgm:pt modelId="{23DF6326-EBA2-47A8-9067-9FDE0533F5DF}" type="parTrans" cxnId="{BDFF7F81-D109-4720-BC0B-459D7A866D26}">
      <dgm:prSet/>
      <dgm:spPr/>
      <dgm:t>
        <a:bodyPr/>
        <a:lstStyle/>
        <a:p>
          <a:endParaRPr lang="en-US"/>
        </a:p>
      </dgm:t>
    </dgm:pt>
    <dgm:pt modelId="{714386E6-0A1E-427D-897C-251500DB9F3D}" type="sibTrans" cxnId="{BDFF7F81-D109-4720-BC0B-459D7A866D26}">
      <dgm:prSet/>
      <dgm:spPr/>
      <dgm:t>
        <a:bodyPr/>
        <a:lstStyle/>
        <a:p>
          <a:endParaRPr lang="en-US"/>
        </a:p>
      </dgm:t>
    </dgm:pt>
    <dgm:pt modelId="{5CF094AE-2629-42DC-BCB3-04043E6639B1}">
      <dgm:prSet custT="1"/>
      <dgm:spPr/>
      <dgm:t>
        <a:bodyPr/>
        <a:lstStyle/>
        <a:p>
          <a:pPr algn="ctr">
            <a:lnSpc>
              <a:spcPct val="100000"/>
            </a:lnSpc>
            <a:spcAft>
              <a:spcPts val="0"/>
            </a:spcAft>
          </a:pPr>
          <a:r>
            <a:rPr lang="en-US" sz="1400" b="1"/>
            <a:t>Key Dates</a:t>
          </a:r>
        </a:p>
      </dgm:t>
    </dgm:pt>
    <dgm:pt modelId="{507B4D5D-6E76-42CD-9B2A-B8EA2DF8F9B2}" type="parTrans" cxnId="{0BA4F0FE-C38C-4916-999D-927575546182}">
      <dgm:prSet/>
      <dgm:spPr/>
      <dgm:t>
        <a:bodyPr/>
        <a:lstStyle/>
        <a:p>
          <a:endParaRPr lang="en-US"/>
        </a:p>
      </dgm:t>
    </dgm:pt>
    <dgm:pt modelId="{D04DD4A7-404C-438A-96A3-40D65A1AE3EB}" type="sibTrans" cxnId="{0BA4F0FE-C38C-4916-999D-927575546182}">
      <dgm:prSet/>
      <dgm:spPr/>
      <dgm:t>
        <a:bodyPr/>
        <a:lstStyle/>
        <a:p>
          <a:endParaRPr lang="en-US"/>
        </a:p>
      </dgm:t>
    </dgm:pt>
    <dgm:pt modelId="{3E0C157C-C5A8-4B95-A8FB-845AF06BB9CE}">
      <dgm:prSet custT="1"/>
      <dgm:spPr/>
      <dgm:t>
        <a:bodyPr/>
        <a:lstStyle/>
        <a:p>
          <a:pPr algn="ctr">
            <a:lnSpc>
              <a:spcPct val="100000"/>
            </a:lnSpc>
            <a:spcAft>
              <a:spcPts val="0"/>
            </a:spcAft>
          </a:pPr>
          <a:r>
            <a:rPr lang="en-US" sz="1400" b="1"/>
            <a:t>What To Report</a:t>
          </a:r>
        </a:p>
      </dgm:t>
    </dgm:pt>
    <dgm:pt modelId="{5ABA0335-CFB0-4182-A6AC-2E0C51ABA956}" type="parTrans" cxnId="{81100288-71B9-4B80-AA34-1184B2D87EE3}">
      <dgm:prSet/>
      <dgm:spPr/>
      <dgm:t>
        <a:bodyPr/>
        <a:lstStyle/>
        <a:p>
          <a:endParaRPr lang="en-US"/>
        </a:p>
      </dgm:t>
    </dgm:pt>
    <dgm:pt modelId="{E29CE0DE-9EE3-4EC6-98EC-D9DE1FCFBBCD}" type="sibTrans" cxnId="{81100288-71B9-4B80-AA34-1184B2D87EE3}">
      <dgm:prSet/>
      <dgm:spPr/>
      <dgm:t>
        <a:bodyPr/>
        <a:lstStyle/>
        <a:p>
          <a:endParaRPr lang="en-US"/>
        </a:p>
      </dgm:t>
    </dgm:pt>
    <dgm:pt modelId="{630BA70A-7177-4F34-BB34-3CE826E35146}">
      <dgm:prSet custT="1"/>
      <dgm:spPr/>
      <dgm:t>
        <a:bodyPr/>
        <a:lstStyle/>
        <a:p>
          <a:pPr algn="ctr"/>
          <a:r>
            <a:rPr lang="en-US" sz="1400" b="1"/>
            <a:t>Avoid Errors </a:t>
          </a:r>
        </a:p>
      </dgm:t>
    </dgm:pt>
    <dgm:pt modelId="{ED8CDE1F-C921-4286-8271-345FCA22D499}" type="parTrans" cxnId="{CE17BABD-05F7-45F0-B25F-AC655A5104AC}">
      <dgm:prSet/>
      <dgm:spPr/>
      <dgm:t>
        <a:bodyPr/>
        <a:lstStyle/>
        <a:p>
          <a:endParaRPr lang="en-US"/>
        </a:p>
      </dgm:t>
    </dgm:pt>
    <dgm:pt modelId="{7C8106FB-C6A5-45B6-9C0C-1027D05A7988}" type="sibTrans" cxnId="{CE17BABD-05F7-45F0-B25F-AC655A5104AC}">
      <dgm:prSet/>
      <dgm:spPr/>
      <dgm:t>
        <a:bodyPr/>
        <a:lstStyle/>
        <a:p>
          <a:endParaRPr lang="en-US"/>
        </a:p>
      </dgm:t>
    </dgm:pt>
    <dgm:pt modelId="{A20AAA12-535F-4F75-BDF5-4ECCDC6CA836}">
      <dgm:prSet custT="1"/>
      <dgm:spPr/>
      <dgm:t>
        <a:bodyPr/>
        <a:lstStyle/>
        <a:p>
          <a:pPr algn="l">
            <a:lnSpc>
              <a:spcPct val="100000"/>
            </a:lnSpc>
            <a:spcAft>
              <a:spcPts val="0"/>
            </a:spcAft>
          </a:pPr>
          <a:r>
            <a:rPr lang="en-US" sz="1400" b="0"/>
            <a:t>Assessment results for required literacy/numeracy instruments for BOY, MOY, and EOY.
AssessmentPeriod (BOY, MOY, EOY) and correct ReportAssessmentType
ReasonNotTested when assessment data is missing for any window</a:t>
          </a:r>
          <a:endParaRPr lang="en-US" sz="1400" dirty="0"/>
        </a:p>
      </dgm:t>
    </dgm:pt>
    <dgm:pt modelId="{0E114448-4A07-4F06-9636-69A989C8AAF3}" type="parTrans" cxnId="{7599AE8B-72A7-4FEB-BA04-377132EC5048}">
      <dgm:prSet/>
      <dgm:spPr/>
      <dgm:t>
        <a:bodyPr/>
        <a:lstStyle/>
        <a:p>
          <a:endParaRPr lang="en-US"/>
        </a:p>
      </dgm:t>
    </dgm:pt>
    <dgm:pt modelId="{16B54FAE-DEDD-46DC-92C2-8E319945DC4A}" type="sibTrans" cxnId="{7599AE8B-72A7-4FEB-BA04-377132EC5048}">
      <dgm:prSet/>
      <dgm:spPr/>
      <dgm:t>
        <a:bodyPr/>
        <a:lstStyle/>
        <a:p>
          <a:endParaRPr lang="en-US"/>
        </a:p>
      </dgm:t>
    </dgm:pt>
    <dgm:pt modelId="{A611D5E3-25B4-4206-B55E-3B26599A0471}">
      <dgm:prSet custT="1"/>
      <dgm:spPr/>
      <dgm:t>
        <a:bodyPr/>
        <a:lstStyle/>
        <a:p>
          <a:pPr algn="ctr"/>
          <a:r>
            <a:rPr lang="en-US" sz="1400" b="1"/>
            <a:t>Bottom Line</a:t>
          </a:r>
        </a:p>
      </dgm:t>
    </dgm:pt>
    <dgm:pt modelId="{4AE10A79-C107-460C-8DE5-0F7B36ED5800}" type="parTrans" cxnId="{83DF0121-F8B0-4222-93BD-D70B29F982EC}">
      <dgm:prSet/>
      <dgm:spPr/>
      <dgm:t>
        <a:bodyPr/>
        <a:lstStyle/>
        <a:p>
          <a:endParaRPr lang="en-US"/>
        </a:p>
      </dgm:t>
    </dgm:pt>
    <dgm:pt modelId="{7A7F441C-C826-4DB3-B5AD-BE18E8A4B435}" type="sibTrans" cxnId="{83DF0121-F8B0-4222-93BD-D70B29F982EC}">
      <dgm:prSet/>
      <dgm:spPr/>
      <dgm:t>
        <a:bodyPr/>
        <a:lstStyle/>
        <a:p>
          <a:endParaRPr lang="en-US"/>
        </a:p>
      </dgm:t>
    </dgm:pt>
    <dgm:pt modelId="{9228423B-AA3D-4F8C-A2F2-F82681175BF1}">
      <dgm:prSet custT="1"/>
      <dgm:spPr/>
      <dgm:t>
        <a:bodyPr/>
        <a:lstStyle/>
        <a:p>
          <a:pPr algn="l"/>
          <a:r>
            <a:rPr lang="en-US" sz="1400" b="0"/>
            <a:t>Success depends on using the new data elements, updated descriptors, and meeting TEA deadlines.
Accurate reporting ensures early identification, timely interventions, and statewide consistency.</a:t>
          </a:r>
          <a:endParaRPr lang="en-US" sz="1400" b="1" dirty="0"/>
        </a:p>
      </dgm:t>
    </dgm:pt>
    <dgm:pt modelId="{5E944F40-7CB3-4173-94CC-78241F7EF8B1}" type="parTrans" cxnId="{D0713240-B4F3-4F1A-9B4F-746B0B62DBE3}">
      <dgm:prSet/>
      <dgm:spPr/>
      <dgm:t>
        <a:bodyPr/>
        <a:lstStyle/>
        <a:p>
          <a:endParaRPr lang="en-US"/>
        </a:p>
      </dgm:t>
    </dgm:pt>
    <dgm:pt modelId="{FEE39882-B2C8-4D03-A4EB-B2964D7D297F}" type="sibTrans" cxnId="{D0713240-B4F3-4F1A-9B4F-746B0B62DBE3}">
      <dgm:prSet/>
      <dgm:spPr/>
      <dgm:t>
        <a:bodyPr/>
        <a:lstStyle/>
        <a:p>
          <a:endParaRPr lang="en-US"/>
        </a:p>
      </dgm:t>
    </dgm:pt>
    <dgm:pt modelId="{3C0EC492-0EF5-43BD-B106-B3DEB876F89A}">
      <dgm:prSet custT="1"/>
      <dgm:spPr/>
      <dgm:t>
        <a:bodyPr/>
        <a:lstStyle/>
        <a:p>
          <a:pPr algn="l">
            <a:buSzPts val="1000"/>
            <a:buFont typeface="Symbol" panose="05050102010706020507" pitchFamily="18" charset="2"/>
            <a:buChar char=""/>
          </a:pPr>
          <a:r>
            <a:rPr lang="en-US" sz="1400" b="0"/>
            <a:t>Ensure </a:t>
          </a:r>
          <a:r>
            <a:rPr lang="en-US" sz="1400" b="0" err="1"/>
            <a:t>AssessmentPeriod</a:t>
          </a:r>
          <a:r>
            <a:rPr lang="en-US" sz="1400" b="0"/>
            <a:t> matches the administration window.
Submit </a:t>
          </a:r>
          <a:r>
            <a:rPr lang="en-US" sz="1400" b="0" err="1"/>
            <a:t>ReasonNotTested</a:t>
          </a:r>
          <a:r>
            <a:rPr lang="en-US" sz="1400" b="0"/>
            <a:t> for students without results in that period.
Keep required LEA documentation for ARD and parent opt-out decisions.</a:t>
          </a:r>
          <a:endParaRPr lang="en-US" sz="1400" b="1"/>
        </a:p>
      </dgm:t>
    </dgm:pt>
    <dgm:pt modelId="{E8C8A3FA-25D0-4C82-80C6-DDF996CB6DF0}" type="parTrans" cxnId="{6552AB38-CBC8-4665-B771-B7688EAA48A6}">
      <dgm:prSet/>
      <dgm:spPr/>
      <dgm:t>
        <a:bodyPr/>
        <a:lstStyle/>
        <a:p>
          <a:endParaRPr lang="en-US"/>
        </a:p>
      </dgm:t>
    </dgm:pt>
    <dgm:pt modelId="{C858DC94-823F-4CE3-8931-A0E22759AFBF}" type="sibTrans" cxnId="{6552AB38-CBC8-4665-B771-B7688EAA48A6}">
      <dgm:prSet/>
      <dgm:spPr/>
      <dgm:t>
        <a:bodyPr/>
        <a:lstStyle/>
        <a:p>
          <a:endParaRPr lang="en-US"/>
        </a:p>
      </dgm:t>
    </dgm:pt>
    <dgm:pt modelId="{FDDB7F89-BD62-4028-A72F-315E587BBCC0}">
      <dgm:prSet custT="1"/>
      <dgm:spPr/>
      <dgm:t>
        <a:bodyPr/>
        <a:lstStyle/>
        <a:p>
          <a:pPr algn="l">
            <a:spcAft>
              <a:spcPct val="15000"/>
            </a:spcAft>
          </a:pPr>
          <a:r>
            <a:rPr lang="en-US" sz="1400" b="1"/>
            <a:t>BOY K–3</a:t>
          </a:r>
          <a:endParaRPr lang="en-US" sz="1400" b="0" dirty="0"/>
        </a:p>
      </dgm:t>
    </dgm:pt>
    <dgm:pt modelId="{2C79D89F-BEC9-4B32-BDD0-607E2DD17D0C}" type="parTrans" cxnId="{09B9DADE-8E6F-403D-A974-37D35D7141CE}">
      <dgm:prSet/>
      <dgm:spPr/>
      <dgm:t>
        <a:bodyPr/>
        <a:lstStyle/>
        <a:p>
          <a:endParaRPr lang="en-US"/>
        </a:p>
      </dgm:t>
    </dgm:pt>
    <dgm:pt modelId="{1F0FA113-C8F1-4012-A890-064274AE01AD}" type="sibTrans" cxnId="{09B9DADE-8E6F-403D-A974-37D35D7141CE}">
      <dgm:prSet/>
      <dgm:spPr/>
      <dgm:t>
        <a:bodyPr/>
        <a:lstStyle/>
        <a:p>
          <a:endParaRPr lang="en-US"/>
        </a:p>
      </dgm:t>
    </dgm:pt>
    <dgm:pt modelId="{7F93136F-62DA-40D0-BE93-9E93668E5F44}">
      <dgm:prSet custT="1"/>
      <dgm:spPr/>
      <dgm:t>
        <a:bodyPr/>
        <a:lstStyle/>
        <a:p>
          <a:pPr algn="l">
            <a:lnSpc>
              <a:spcPct val="90000"/>
            </a:lnSpc>
          </a:pPr>
          <a:r>
            <a:rPr lang="en-US" sz="1400"/>
            <a:t>Three statewide submissions: BOY K–3, MOY K–3, EOY K–2 
Only student demographics + assessment data required.</a:t>
          </a:r>
          <a:endParaRPr lang="en-US" sz="1400" b="1"/>
        </a:p>
      </dgm:t>
    </dgm:pt>
    <dgm:pt modelId="{57394A69-BFE9-4921-9527-6BAB37FE4C5A}" type="parTrans" cxnId="{92F6F1E1-0429-4AED-8C4D-585C1CAC4CE8}">
      <dgm:prSet/>
      <dgm:spPr/>
      <dgm:t>
        <a:bodyPr/>
        <a:lstStyle/>
        <a:p>
          <a:endParaRPr lang="en-US"/>
        </a:p>
      </dgm:t>
    </dgm:pt>
    <dgm:pt modelId="{BECFEE17-0E6D-4CB9-BC39-1C5518BF5A84}" type="sibTrans" cxnId="{92F6F1E1-0429-4AED-8C4D-585C1CAC4CE8}">
      <dgm:prSet/>
      <dgm:spPr/>
      <dgm:t>
        <a:bodyPr/>
        <a:lstStyle/>
        <a:p>
          <a:endParaRPr lang="en-US"/>
        </a:p>
      </dgm:t>
    </dgm:pt>
    <dgm:pt modelId="{97CD885B-3447-4FB5-86E1-31D25A68A30A}">
      <dgm:prSet custT="1"/>
      <dgm:spPr/>
      <dgm:t>
        <a:bodyPr/>
        <a:lstStyle/>
        <a:p>
          <a:r>
            <a:rPr lang="en-US" sz="1400"/>
            <a:t>Ensures compliance with HB 2 early literacy/numeracy requirements for K–3.
Provides accurate progress‑monitoring to support early interventions and tutoring eligibility.
New submission reporting</a:t>
          </a:r>
        </a:p>
      </dgm:t>
    </dgm:pt>
    <dgm:pt modelId="{7FAB6300-2867-4341-B6C9-8F8C24B7BAD6}" type="parTrans" cxnId="{9B67A68C-F279-450D-B6FE-BBB74059D64B}">
      <dgm:prSet/>
      <dgm:spPr/>
      <dgm:t>
        <a:bodyPr/>
        <a:lstStyle/>
        <a:p>
          <a:endParaRPr lang="en-US"/>
        </a:p>
      </dgm:t>
    </dgm:pt>
    <dgm:pt modelId="{E6D03FDB-6CA8-49EF-A301-73E44C6B59C0}" type="sibTrans" cxnId="{9B67A68C-F279-450D-B6FE-BBB74059D64B}">
      <dgm:prSet/>
      <dgm:spPr/>
      <dgm:t>
        <a:bodyPr/>
        <a:lstStyle/>
        <a:p>
          <a:endParaRPr lang="en-US"/>
        </a:p>
      </dgm:t>
    </dgm:pt>
    <dgm:pt modelId="{88E724EB-BAC7-4020-975F-C966251B11BF}">
      <dgm:prSet custT="1"/>
      <dgm:spPr/>
      <dgm:t>
        <a:bodyPr/>
        <a:lstStyle/>
        <a:p>
          <a:pPr algn="l">
            <a:spcAft>
              <a:spcPct val="15000"/>
            </a:spcAft>
          </a:pPr>
          <a:r>
            <a:rPr lang="en-US" sz="1400" b="0" dirty="0"/>
            <a:t>Due: Second Thursday in November</a:t>
          </a:r>
        </a:p>
      </dgm:t>
    </dgm:pt>
    <dgm:pt modelId="{2D1164E2-A9FE-4AAD-BAB2-53329B65F715}" type="parTrans" cxnId="{A5546E3C-CB99-46A7-88CD-1F9C53114277}">
      <dgm:prSet/>
      <dgm:spPr/>
      <dgm:t>
        <a:bodyPr/>
        <a:lstStyle/>
        <a:p>
          <a:endParaRPr lang="en-US"/>
        </a:p>
      </dgm:t>
    </dgm:pt>
    <dgm:pt modelId="{FAE5542D-1AF9-4682-872D-E93D1E32094E}" type="sibTrans" cxnId="{A5546E3C-CB99-46A7-88CD-1F9C53114277}">
      <dgm:prSet/>
      <dgm:spPr/>
      <dgm:t>
        <a:bodyPr/>
        <a:lstStyle/>
        <a:p>
          <a:endParaRPr lang="en-US"/>
        </a:p>
      </dgm:t>
    </dgm:pt>
    <dgm:pt modelId="{0F069A96-9DEA-48B7-BD60-28EF0EAB8F88}">
      <dgm:prSet custT="1"/>
      <dgm:spPr/>
      <dgm:t>
        <a:bodyPr/>
        <a:lstStyle/>
        <a:p>
          <a:pPr algn="l">
            <a:spcAft>
              <a:spcPct val="15000"/>
            </a:spcAft>
          </a:pPr>
          <a:r>
            <a:rPr lang="en-US" sz="1400" b="1" dirty="0"/>
            <a:t>MOY K–3</a:t>
          </a:r>
          <a:endParaRPr lang="en-US" sz="1400" b="0" dirty="0"/>
        </a:p>
      </dgm:t>
    </dgm:pt>
    <dgm:pt modelId="{B73F0D31-D79C-4E2C-BF73-C2A7F9012DFA}" type="parTrans" cxnId="{7F00CFA6-8C16-4480-A853-85F274396559}">
      <dgm:prSet/>
      <dgm:spPr/>
      <dgm:t>
        <a:bodyPr/>
        <a:lstStyle/>
        <a:p>
          <a:endParaRPr lang="en-US"/>
        </a:p>
      </dgm:t>
    </dgm:pt>
    <dgm:pt modelId="{507051DF-013A-4791-93A2-974F83098542}" type="sibTrans" cxnId="{7F00CFA6-8C16-4480-A853-85F274396559}">
      <dgm:prSet/>
      <dgm:spPr/>
      <dgm:t>
        <a:bodyPr/>
        <a:lstStyle/>
        <a:p>
          <a:endParaRPr lang="en-US"/>
        </a:p>
      </dgm:t>
    </dgm:pt>
    <dgm:pt modelId="{D8A09F4A-FB7E-43EF-8B3E-761255593EFB}">
      <dgm:prSet custT="1"/>
      <dgm:spPr/>
      <dgm:t>
        <a:bodyPr/>
        <a:lstStyle/>
        <a:p>
          <a:pPr algn="l">
            <a:spcAft>
              <a:spcPct val="15000"/>
            </a:spcAft>
          </a:pPr>
          <a:r>
            <a:rPr lang="en-US" sz="1400" b="0" dirty="0"/>
            <a:t>Due: Second Thursday in February</a:t>
          </a:r>
        </a:p>
      </dgm:t>
    </dgm:pt>
    <dgm:pt modelId="{AF4F1988-384B-4C4F-AB38-4556E4F401F9}" type="parTrans" cxnId="{65E78352-9D6E-46BC-81D3-4F6BD928F459}">
      <dgm:prSet/>
      <dgm:spPr/>
      <dgm:t>
        <a:bodyPr/>
        <a:lstStyle/>
        <a:p>
          <a:endParaRPr lang="en-US"/>
        </a:p>
      </dgm:t>
    </dgm:pt>
    <dgm:pt modelId="{7D49023E-7922-4547-8272-940280E8FF3C}" type="sibTrans" cxnId="{65E78352-9D6E-46BC-81D3-4F6BD928F459}">
      <dgm:prSet/>
      <dgm:spPr/>
      <dgm:t>
        <a:bodyPr/>
        <a:lstStyle/>
        <a:p>
          <a:endParaRPr lang="en-US"/>
        </a:p>
      </dgm:t>
    </dgm:pt>
    <dgm:pt modelId="{2D99956A-58BA-47AA-BB8D-8AE08ECAEDD0}">
      <dgm:prSet custT="1"/>
      <dgm:spPr/>
      <dgm:t>
        <a:bodyPr/>
        <a:lstStyle/>
        <a:p>
          <a:pPr algn="l">
            <a:spcAft>
              <a:spcPct val="15000"/>
            </a:spcAft>
          </a:pPr>
          <a:r>
            <a:rPr lang="en-US" sz="1400" b="1" dirty="0"/>
            <a:t>EOY K–2</a:t>
          </a:r>
          <a:endParaRPr lang="en-US" sz="1400" b="0" dirty="0"/>
        </a:p>
      </dgm:t>
    </dgm:pt>
    <dgm:pt modelId="{1A1B9413-5B80-48D7-B583-2745BFB45048}" type="parTrans" cxnId="{BBB6DBA1-78E6-49F5-9E2C-39BA3A5EDAD7}">
      <dgm:prSet/>
      <dgm:spPr/>
      <dgm:t>
        <a:bodyPr/>
        <a:lstStyle/>
        <a:p>
          <a:endParaRPr lang="en-US"/>
        </a:p>
      </dgm:t>
    </dgm:pt>
    <dgm:pt modelId="{4E844C61-D1CC-4448-BBC3-EFB4D10DB865}" type="sibTrans" cxnId="{BBB6DBA1-78E6-49F5-9E2C-39BA3A5EDAD7}">
      <dgm:prSet/>
      <dgm:spPr/>
      <dgm:t>
        <a:bodyPr/>
        <a:lstStyle/>
        <a:p>
          <a:endParaRPr lang="en-US"/>
        </a:p>
      </dgm:t>
    </dgm:pt>
    <dgm:pt modelId="{AEC2CFAE-B516-4847-AD81-8C884D6B47FD}">
      <dgm:prSet custT="1"/>
      <dgm:spPr/>
      <dgm:t>
        <a:bodyPr/>
        <a:lstStyle/>
        <a:p>
          <a:pPr algn="l">
            <a:spcAft>
              <a:spcPct val="15000"/>
            </a:spcAft>
          </a:pPr>
          <a:r>
            <a:rPr lang="en-US" sz="1400" b="0" dirty="0"/>
            <a:t>Due: First Thursday in June</a:t>
          </a:r>
        </a:p>
      </dgm:t>
    </dgm:pt>
    <dgm:pt modelId="{91F0AB6E-2F79-4072-B800-71AA91C31F5A}" type="parTrans" cxnId="{64C48A72-FA85-4E04-ABD3-5A8B78031C25}">
      <dgm:prSet/>
      <dgm:spPr/>
      <dgm:t>
        <a:bodyPr/>
        <a:lstStyle/>
        <a:p>
          <a:endParaRPr lang="en-US"/>
        </a:p>
      </dgm:t>
    </dgm:pt>
    <dgm:pt modelId="{A2DD13E6-0699-4B27-88F8-A9745CCB35B0}" type="sibTrans" cxnId="{64C48A72-FA85-4E04-ABD3-5A8B78031C25}">
      <dgm:prSet/>
      <dgm:spPr/>
      <dgm:t>
        <a:bodyPr/>
        <a:lstStyle/>
        <a:p>
          <a:endParaRPr lang="en-US"/>
        </a:p>
      </dgm:t>
    </dgm:pt>
    <dgm:pt modelId="{6531C110-3BA3-43F8-94A1-72673333B23D}" type="pres">
      <dgm:prSet presAssocID="{4C49B5A7-5474-40EC-9F2D-64F7EC9C067B}" presName="diagram" presStyleCnt="0">
        <dgm:presLayoutVars>
          <dgm:dir/>
          <dgm:resizeHandles val="exact"/>
        </dgm:presLayoutVars>
      </dgm:prSet>
      <dgm:spPr/>
    </dgm:pt>
    <dgm:pt modelId="{97B1A325-4129-48A2-82E6-9B58E0EA27D8}" type="pres">
      <dgm:prSet presAssocID="{C73F94DF-9F1D-4314-AD1A-7CDF9B2BB3EB}" presName="node" presStyleLbl="node1" presStyleIdx="0" presStyleCnt="6" custScaleY="106670">
        <dgm:presLayoutVars>
          <dgm:bulletEnabled val="1"/>
        </dgm:presLayoutVars>
      </dgm:prSet>
      <dgm:spPr/>
    </dgm:pt>
    <dgm:pt modelId="{10E12FF9-7EC2-4ADE-8484-20F30E0C4035}" type="pres">
      <dgm:prSet presAssocID="{0D325F5A-9F80-4D34-88BD-BFBA9B3BEC92}" presName="sibTrans" presStyleCnt="0"/>
      <dgm:spPr/>
    </dgm:pt>
    <dgm:pt modelId="{C8DDA352-047A-47E9-9169-21BD32EA43C3}" type="pres">
      <dgm:prSet presAssocID="{096653F7-D69C-48CC-9FB5-A65A75A3DACA}" presName="node" presStyleLbl="node1" presStyleIdx="1" presStyleCnt="6" custScaleY="106670">
        <dgm:presLayoutVars>
          <dgm:bulletEnabled val="1"/>
        </dgm:presLayoutVars>
      </dgm:prSet>
      <dgm:spPr/>
    </dgm:pt>
    <dgm:pt modelId="{5034F1AE-0129-46C4-909D-9E8238940F61}" type="pres">
      <dgm:prSet presAssocID="{714386E6-0A1E-427D-897C-251500DB9F3D}" presName="sibTrans" presStyleCnt="0"/>
      <dgm:spPr/>
    </dgm:pt>
    <dgm:pt modelId="{0E937866-62BD-4B7E-AA52-E714AB3C43B3}" type="pres">
      <dgm:prSet presAssocID="{5CF094AE-2629-42DC-BCB3-04043E6639B1}" presName="node" presStyleLbl="node1" presStyleIdx="2" presStyleCnt="6" custScaleY="106670">
        <dgm:presLayoutVars>
          <dgm:bulletEnabled val="1"/>
        </dgm:presLayoutVars>
      </dgm:prSet>
      <dgm:spPr/>
    </dgm:pt>
    <dgm:pt modelId="{3601F13B-37C9-4603-AEE6-50607B4E033D}" type="pres">
      <dgm:prSet presAssocID="{D04DD4A7-404C-438A-96A3-40D65A1AE3EB}" presName="sibTrans" presStyleCnt="0"/>
      <dgm:spPr/>
    </dgm:pt>
    <dgm:pt modelId="{6FAAD05B-9AB3-45EE-BFB8-FA9F5C64D598}" type="pres">
      <dgm:prSet presAssocID="{3E0C157C-C5A8-4B95-A8FB-845AF06BB9CE}" presName="node" presStyleLbl="node1" presStyleIdx="3" presStyleCnt="6" custScaleY="106670">
        <dgm:presLayoutVars>
          <dgm:bulletEnabled val="1"/>
        </dgm:presLayoutVars>
      </dgm:prSet>
      <dgm:spPr/>
    </dgm:pt>
    <dgm:pt modelId="{94CA8815-EE94-42BF-83B7-6D43ADEBDAEA}" type="pres">
      <dgm:prSet presAssocID="{E29CE0DE-9EE3-4EC6-98EC-D9DE1FCFBBCD}" presName="sibTrans" presStyleCnt="0"/>
      <dgm:spPr/>
    </dgm:pt>
    <dgm:pt modelId="{3B317E96-DBF2-4CD8-A95C-3F1B68F759F9}" type="pres">
      <dgm:prSet presAssocID="{630BA70A-7177-4F34-BB34-3CE826E35146}" presName="node" presStyleLbl="node1" presStyleIdx="4" presStyleCnt="6" custScaleY="106670">
        <dgm:presLayoutVars>
          <dgm:bulletEnabled val="1"/>
        </dgm:presLayoutVars>
      </dgm:prSet>
      <dgm:spPr/>
    </dgm:pt>
    <dgm:pt modelId="{F844D0A6-B126-4D5F-92D4-808C58E6B6CA}" type="pres">
      <dgm:prSet presAssocID="{7C8106FB-C6A5-45B6-9C0C-1027D05A7988}" presName="sibTrans" presStyleCnt="0"/>
      <dgm:spPr/>
    </dgm:pt>
    <dgm:pt modelId="{41A8765B-138D-4A5A-A0B1-47A1843A3A50}" type="pres">
      <dgm:prSet presAssocID="{A611D5E3-25B4-4206-B55E-3B26599A0471}" presName="node" presStyleLbl="node1" presStyleIdx="5" presStyleCnt="6" custScaleY="106670">
        <dgm:presLayoutVars>
          <dgm:bulletEnabled val="1"/>
        </dgm:presLayoutVars>
      </dgm:prSet>
      <dgm:spPr/>
    </dgm:pt>
  </dgm:ptLst>
  <dgm:cxnLst>
    <dgm:cxn modelId="{36E74F11-1857-4357-9385-50183B38CF35}" type="presOf" srcId="{88E724EB-BAC7-4020-975F-C966251B11BF}" destId="{0E937866-62BD-4B7E-AA52-E714AB3C43B3}" srcOrd="0" destOrd="2" presId="urn:microsoft.com/office/officeart/2005/8/layout/default"/>
    <dgm:cxn modelId="{61EFA515-D57B-47E3-A369-AE58A6525B55}" type="presOf" srcId="{3C0EC492-0EF5-43BD-B106-B3DEB876F89A}" destId="{3B317E96-DBF2-4CD8-A95C-3F1B68F759F9}" srcOrd="0" destOrd="1" presId="urn:microsoft.com/office/officeart/2005/8/layout/default"/>
    <dgm:cxn modelId="{2D447419-BD7B-4251-B88A-537642FB07E8}" type="presOf" srcId="{7F93136F-62DA-40D0-BE93-9E93668E5F44}" destId="{C8DDA352-047A-47E9-9169-21BD32EA43C3}" srcOrd="0" destOrd="1" presId="urn:microsoft.com/office/officeart/2005/8/layout/default"/>
    <dgm:cxn modelId="{83DF0121-F8B0-4222-93BD-D70B29F982EC}" srcId="{4C49B5A7-5474-40EC-9F2D-64F7EC9C067B}" destId="{A611D5E3-25B4-4206-B55E-3B26599A0471}" srcOrd="5" destOrd="0" parTransId="{4AE10A79-C107-460C-8DE5-0F7B36ED5800}" sibTransId="{7A7F441C-C826-4DB3-B5AD-BE18E8A4B435}"/>
    <dgm:cxn modelId="{7B234421-985F-4B99-B42C-ADAF032ABA46}" type="presOf" srcId="{4C49B5A7-5474-40EC-9F2D-64F7EC9C067B}" destId="{6531C110-3BA3-43F8-94A1-72673333B23D}" srcOrd="0" destOrd="0" presId="urn:microsoft.com/office/officeart/2005/8/layout/default"/>
    <dgm:cxn modelId="{802F4526-26AE-4DE1-82BF-9A30B458C4A3}" type="presOf" srcId="{AEC2CFAE-B516-4847-AD81-8C884D6B47FD}" destId="{0E937866-62BD-4B7E-AA52-E714AB3C43B3}" srcOrd="0" destOrd="6" presId="urn:microsoft.com/office/officeart/2005/8/layout/default"/>
    <dgm:cxn modelId="{8E99522B-FA1B-47F2-96C2-2FBE0EC1A0A0}" type="presOf" srcId="{2D99956A-58BA-47AA-BB8D-8AE08ECAEDD0}" destId="{0E937866-62BD-4B7E-AA52-E714AB3C43B3}" srcOrd="0" destOrd="5" presId="urn:microsoft.com/office/officeart/2005/8/layout/default"/>
    <dgm:cxn modelId="{73B02635-6CA9-445C-A399-90D61BABBDEE}" type="presOf" srcId="{97CD885B-3447-4FB5-86E1-31D25A68A30A}" destId="{97B1A325-4129-48A2-82E6-9B58E0EA27D8}" srcOrd="0" destOrd="1" presId="urn:microsoft.com/office/officeart/2005/8/layout/default"/>
    <dgm:cxn modelId="{121D7F38-85FB-4AA2-8E44-FD966CE7F0E2}" type="presOf" srcId="{FDDB7F89-BD62-4028-A72F-315E587BBCC0}" destId="{0E937866-62BD-4B7E-AA52-E714AB3C43B3}" srcOrd="0" destOrd="1" presId="urn:microsoft.com/office/officeart/2005/8/layout/default"/>
    <dgm:cxn modelId="{6552AB38-CBC8-4665-B771-B7688EAA48A6}" srcId="{630BA70A-7177-4F34-BB34-3CE826E35146}" destId="{3C0EC492-0EF5-43BD-B106-B3DEB876F89A}" srcOrd="0" destOrd="0" parTransId="{E8C8A3FA-25D0-4C82-80C6-DDF996CB6DF0}" sibTransId="{C858DC94-823F-4CE3-8931-A0E22759AFBF}"/>
    <dgm:cxn modelId="{A5546E3C-CB99-46A7-88CD-1F9C53114277}" srcId="{FDDB7F89-BD62-4028-A72F-315E587BBCC0}" destId="{88E724EB-BAC7-4020-975F-C966251B11BF}" srcOrd="0" destOrd="0" parTransId="{2D1164E2-A9FE-4AAD-BAB2-53329B65F715}" sibTransId="{FAE5542D-1AF9-4682-872D-E93D1E32094E}"/>
    <dgm:cxn modelId="{D0713240-B4F3-4F1A-9B4F-746B0B62DBE3}" srcId="{A611D5E3-25B4-4206-B55E-3B26599A0471}" destId="{9228423B-AA3D-4F8C-A2F2-F82681175BF1}" srcOrd="0" destOrd="0" parTransId="{5E944F40-7CB3-4173-94CC-78241F7EF8B1}" sibTransId="{FEE39882-B2C8-4D03-A4EB-B2964D7D297F}"/>
    <dgm:cxn modelId="{8C723A48-4F7F-47FA-9FA9-DE590CEE076A}" type="presOf" srcId="{3E0C157C-C5A8-4B95-A8FB-845AF06BB9CE}" destId="{6FAAD05B-9AB3-45EE-BFB8-FA9F5C64D598}" srcOrd="0" destOrd="0" presId="urn:microsoft.com/office/officeart/2005/8/layout/default"/>
    <dgm:cxn modelId="{65E78352-9D6E-46BC-81D3-4F6BD928F459}" srcId="{0F069A96-9DEA-48B7-BD60-28EF0EAB8F88}" destId="{D8A09F4A-FB7E-43EF-8B3E-761255593EFB}" srcOrd="0" destOrd="0" parTransId="{AF4F1988-384B-4C4F-AB38-4556E4F401F9}" sibTransId="{7D49023E-7922-4547-8272-940280E8FF3C}"/>
    <dgm:cxn modelId="{64C48A72-FA85-4E04-ABD3-5A8B78031C25}" srcId="{2D99956A-58BA-47AA-BB8D-8AE08ECAEDD0}" destId="{AEC2CFAE-B516-4847-AD81-8C884D6B47FD}" srcOrd="0" destOrd="0" parTransId="{91F0AB6E-2F79-4072-B800-71AA91C31F5A}" sibTransId="{A2DD13E6-0699-4B27-88F8-A9745CCB35B0}"/>
    <dgm:cxn modelId="{261BA472-A29D-402C-BC2C-A3721C9566EF}" srcId="{4C49B5A7-5474-40EC-9F2D-64F7EC9C067B}" destId="{C73F94DF-9F1D-4314-AD1A-7CDF9B2BB3EB}" srcOrd="0" destOrd="0" parTransId="{731B3C7E-BB97-49BB-83ED-AE3B1BFCE3AD}" sibTransId="{0D325F5A-9F80-4D34-88BD-BFBA9B3BEC92}"/>
    <dgm:cxn modelId="{F2DC8C7F-2F03-42D3-ABD3-BA6EDFB5D4FE}" type="presOf" srcId="{0F069A96-9DEA-48B7-BD60-28EF0EAB8F88}" destId="{0E937866-62BD-4B7E-AA52-E714AB3C43B3}" srcOrd="0" destOrd="3" presId="urn:microsoft.com/office/officeart/2005/8/layout/default"/>
    <dgm:cxn modelId="{BDFF7F81-D109-4720-BC0B-459D7A866D26}" srcId="{4C49B5A7-5474-40EC-9F2D-64F7EC9C067B}" destId="{096653F7-D69C-48CC-9FB5-A65A75A3DACA}" srcOrd="1" destOrd="0" parTransId="{23DF6326-EBA2-47A8-9067-9FDE0533F5DF}" sibTransId="{714386E6-0A1E-427D-897C-251500DB9F3D}"/>
    <dgm:cxn modelId="{81100288-71B9-4B80-AA34-1184B2D87EE3}" srcId="{4C49B5A7-5474-40EC-9F2D-64F7EC9C067B}" destId="{3E0C157C-C5A8-4B95-A8FB-845AF06BB9CE}" srcOrd="3" destOrd="0" parTransId="{5ABA0335-CFB0-4182-A6AC-2E0C51ABA956}" sibTransId="{E29CE0DE-9EE3-4EC6-98EC-D9DE1FCFBBCD}"/>
    <dgm:cxn modelId="{7FD8D48A-2745-4F1B-B80B-0A75FF70DF1D}" type="presOf" srcId="{630BA70A-7177-4F34-BB34-3CE826E35146}" destId="{3B317E96-DBF2-4CD8-A95C-3F1B68F759F9}" srcOrd="0" destOrd="0" presId="urn:microsoft.com/office/officeart/2005/8/layout/default"/>
    <dgm:cxn modelId="{7599AE8B-72A7-4FEB-BA04-377132EC5048}" srcId="{3E0C157C-C5A8-4B95-A8FB-845AF06BB9CE}" destId="{A20AAA12-535F-4F75-BDF5-4ECCDC6CA836}" srcOrd="0" destOrd="0" parTransId="{0E114448-4A07-4F06-9636-69A989C8AAF3}" sibTransId="{16B54FAE-DEDD-46DC-92C2-8E319945DC4A}"/>
    <dgm:cxn modelId="{9B67A68C-F279-450D-B6FE-BBB74059D64B}" srcId="{C73F94DF-9F1D-4314-AD1A-7CDF9B2BB3EB}" destId="{97CD885B-3447-4FB5-86E1-31D25A68A30A}" srcOrd="0" destOrd="0" parTransId="{7FAB6300-2867-4341-B6C9-8F8C24B7BAD6}" sibTransId="{E6D03FDB-6CA8-49EF-A301-73E44C6B59C0}"/>
    <dgm:cxn modelId="{498D4998-20F8-40E4-BABF-DF455A25B045}" type="presOf" srcId="{D8A09F4A-FB7E-43EF-8B3E-761255593EFB}" destId="{0E937866-62BD-4B7E-AA52-E714AB3C43B3}" srcOrd="0" destOrd="4" presId="urn:microsoft.com/office/officeart/2005/8/layout/default"/>
    <dgm:cxn modelId="{C64DBE9D-691F-4A0E-8FE8-AC5FBCC6306F}" type="presOf" srcId="{9228423B-AA3D-4F8C-A2F2-F82681175BF1}" destId="{41A8765B-138D-4A5A-A0B1-47A1843A3A50}" srcOrd="0" destOrd="1" presId="urn:microsoft.com/office/officeart/2005/8/layout/default"/>
    <dgm:cxn modelId="{BBB6DBA1-78E6-49F5-9E2C-39BA3A5EDAD7}" srcId="{5CF094AE-2629-42DC-BCB3-04043E6639B1}" destId="{2D99956A-58BA-47AA-BB8D-8AE08ECAEDD0}" srcOrd="2" destOrd="0" parTransId="{1A1B9413-5B80-48D7-B583-2745BFB45048}" sibTransId="{4E844C61-D1CC-4448-BBC3-EFB4D10DB865}"/>
    <dgm:cxn modelId="{7F00CFA6-8C16-4480-A853-85F274396559}" srcId="{5CF094AE-2629-42DC-BCB3-04043E6639B1}" destId="{0F069A96-9DEA-48B7-BD60-28EF0EAB8F88}" srcOrd="1" destOrd="0" parTransId="{B73F0D31-D79C-4E2C-BF73-C2A7F9012DFA}" sibTransId="{507051DF-013A-4791-93A2-974F83098542}"/>
    <dgm:cxn modelId="{BE6E7AB5-4777-40A5-A5EA-53B483FA2205}" type="presOf" srcId="{A611D5E3-25B4-4206-B55E-3B26599A0471}" destId="{41A8765B-138D-4A5A-A0B1-47A1843A3A50}" srcOrd="0" destOrd="0" presId="urn:microsoft.com/office/officeart/2005/8/layout/default"/>
    <dgm:cxn modelId="{8DF5BCB7-DF90-4F26-B35E-BFFAF573D761}" type="presOf" srcId="{A20AAA12-535F-4F75-BDF5-4ECCDC6CA836}" destId="{6FAAD05B-9AB3-45EE-BFB8-FA9F5C64D598}" srcOrd="0" destOrd="1" presId="urn:microsoft.com/office/officeart/2005/8/layout/default"/>
    <dgm:cxn modelId="{CE17BABD-05F7-45F0-B25F-AC655A5104AC}" srcId="{4C49B5A7-5474-40EC-9F2D-64F7EC9C067B}" destId="{630BA70A-7177-4F34-BB34-3CE826E35146}" srcOrd="4" destOrd="0" parTransId="{ED8CDE1F-C921-4286-8271-345FCA22D499}" sibTransId="{7C8106FB-C6A5-45B6-9C0C-1027D05A7988}"/>
    <dgm:cxn modelId="{17B067C9-7712-4E4B-A001-E929405FFC2E}" type="presOf" srcId="{096653F7-D69C-48CC-9FB5-A65A75A3DACA}" destId="{C8DDA352-047A-47E9-9169-21BD32EA43C3}" srcOrd="0" destOrd="0" presId="urn:microsoft.com/office/officeart/2005/8/layout/default"/>
    <dgm:cxn modelId="{09D78CDD-03CF-4AC2-8F46-31A71049CBEC}" type="presOf" srcId="{C73F94DF-9F1D-4314-AD1A-7CDF9B2BB3EB}" destId="{97B1A325-4129-48A2-82E6-9B58E0EA27D8}" srcOrd="0" destOrd="0" presId="urn:microsoft.com/office/officeart/2005/8/layout/default"/>
    <dgm:cxn modelId="{09B9DADE-8E6F-403D-A974-37D35D7141CE}" srcId="{5CF094AE-2629-42DC-BCB3-04043E6639B1}" destId="{FDDB7F89-BD62-4028-A72F-315E587BBCC0}" srcOrd="0" destOrd="0" parTransId="{2C79D89F-BEC9-4B32-BDD0-607E2DD17D0C}" sibTransId="{1F0FA113-C8F1-4012-A890-064274AE01AD}"/>
    <dgm:cxn modelId="{92F6F1E1-0429-4AED-8C4D-585C1CAC4CE8}" srcId="{096653F7-D69C-48CC-9FB5-A65A75A3DACA}" destId="{7F93136F-62DA-40D0-BE93-9E93668E5F44}" srcOrd="0" destOrd="0" parTransId="{57394A69-BFE9-4921-9527-6BAB37FE4C5A}" sibTransId="{BECFEE17-0E6D-4CB9-BC39-1C5518BF5A84}"/>
    <dgm:cxn modelId="{33AEA0EA-2E2B-47D8-B8A7-7A25743B38A3}" type="presOf" srcId="{5CF094AE-2629-42DC-BCB3-04043E6639B1}" destId="{0E937866-62BD-4B7E-AA52-E714AB3C43B3}" srcOrd="0" destOrd="0" presId="urn:microsoft.com/office/officeart/2005/8/layout/default"/>
    <dgm:cxn modelId="{0BA4F0FE-C38C-4916-999D-927575546182}" srcId="{4C49B5A7-5474-40EC-9F2D-64F7EC9C067B}" destId="{5CF094AE-2629-42DC-BCB3-04043E6639B1}" srcOrd="2" destOrd="0" parTransId="{507B4D5D-6E76-42CD-9B2A-B8EA2DF8F9B2}" sibTransId="{D04DD4A7-404C-438A-96A3-40D65A1AE3EB}"/>
    <dgm:cxn modelId="{04802C11-8EAD-4722-8C97-5C3381DC1699}" type="presParOf" srcId="{6531C110-3BA3-43F8-94A1-72673333B23D}" destId="{97B1A325-4129-48A2-82E6-9B58E0EA27D8}" srcOrd="0" destOrd="0" presId="urn:microsoft.com/office/officeart/2005/8/layout/default"/>
    <dgm:cxn modelId="{65BFED1F-3D43-4606-A8AA-1E3E31F89F23}" type="presParOf" srcId="{6531C110-3BA3-43F8-94A1-72673333B23D}" destId="{10E12FF9-7EC2-4ADE-8484-20F30E0C4035}" srcOrd="1" destOrd="0" presId="urn:microsoft.com/office/officeart/2005/8/layout/default"/>
    <dgm:cxn modelId="{9DC30FE3-3D86-4C89-997B-C6D501FCCACA}" type="presParOf" srcId="{6531C110-3BA3-43F8-94A1-72673333B23D}" destId="{C8DDA352-047A-47E9-9169-21BD32EA43C3}" srcOrd="2" destOrd="0" presId="urn:microsoft.com/office/officeart/2005/8/layout/default"/>
    <dgm:cxn modelId="{D362A521-FD83-4904-B477-23FF164AD76A}" type="presParOf" srcId="{6531C110-3BA3-43F8-94A1-72673333B23D}" destId="{5034F1AE-0129-46C4-909D-9E8238940F61}" srcOrd="3" destOrd="0" presId="urn:microsoft.com/office/officeart/2005/8/layout/default"/>
    <dgm:cxn modelId="{4B67F6B5-DE6A-4D80-A6B0-C7AB2CB38895}" type="presParOf" srcId="{6531C110-3BA3-43F8-94A1-72673333B23D}" destId="{0E937866-62BD-4B7E-AA52-E714AB3C43B3}" srcOrd="4" destOrd="0" presId="urn:microsoft.com/office/officeart/2005/8/layout/default"/>
    <dgm:cxn modelId="{23E9F987-026B-4A67-8FA6-D9C08C5D60C6}" type="presParOf" srcId="{6531C110-3BA3-43F8-94A1-72673333B23D}" destId="{3601F13B-37C9-4603-AEE6-50607B4E033D}" srcOrd="5" destOrd="0" presId="urn:microsoft.com/office/officeart/2005/8/layout/default"/>
    <dgm:cxn modelId="{42AEA241-2B83-4180-9E7F-C830EB6235D5}" type="presParOf" srcId="{6531C110-3BA3-43F8-94A1-72673333B23D}" destId="{6FAAD05B-9AB3-45EE-BFB8-FA9F5C64D598}" srcOrd="6" destOrd="0" presId="urn:microsoft.com/office/officeart/2005/8/layout/default"/>
    <dgm:cxn modelId="{C34C0028-8FED-4CF6-A563-489DD421AD33}" type="presParOf" srcId="{6531C110-3BA3-43F8-94A1-72673333B23D}" destId="{94CA8815-EE94-42BF-83B7-6D43ADEBDAEA}" srcOrd="7" destOrd="0" presId="urn:microsoft.com/office/officeart/2005/8/layout/default"/>
    <dgm:cxn modelId="{0841E23A-A9DC-44F7-B0CC-A95B682562FE}" type="presParOf" srcId="{6531C110-3BA3-43F8-94A1-72673333B23D}" destId="{3B317E96-DBF2-4CD8-A95C-3F1B68F759F9}" srcOrd="8" destOrd="0" presId="urn:microsoft.com/office/officeart/2005/8/layout/default"/>
    <dgm:cxn modelId="{FD27A386-5269-426D-88E6-A477B758817A}" type="presParOf" srcId="{6531C110-3BA3-43F8-94A1-72673333B23D}" destId="{F844D0A6-B126-4D5F-92D4-808C58E6B6CA}" srcOrd="9" destOrd="0" presId="urn:microsoft.com/office/officeart/2005/8/layout/default"/>
    <dgm:cxn modelId="{A54D7F85-4DA1-48E4-897A-80EEE87F62BC}" type="presParOf" srcId="{6531C110-3BA3-43F8-94A1-72673333B23D}" destId="{41A8765B-138D-4A5A-A0B1-47A1843A3A5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1A325-4129-48A2-82E6-9B58E0EA27D8}">
      <dsp:nvSpPr>
        <dsp:cNvPr id="0" name=""/>
        <dsp:cNvSpPr/>
      </dsp:nvSpPr>
      <dsp:spPr>
        <a:xfrm>
          <a:off x="0" y="27333"/>
          <a:ext cx="3428891" cy="2194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ts val="0"/>
            </a:spcAft>
            <a:buNone/>
          </a:pPr>
          <a:r>
            <a:rPr lang="en-US" sz="1400" b="1" kern="1200"/>
            <a:t> Why It  Matters</a:t>
          </a:r>
        </a:p>
        <a:p>
          <a:pPr marL="114300" lvl="1" indent="-114300" algn="l" defTabSz="622300">
            <a:lnSpc>
              <a:spcPct val="90000"/>
            </a:lnSpc>
            <a:spcBef>
              <a:spcPct val="0"/>
            </a:spcBef>
            <a:spcAft>
              <a:spcPct val="15000"/>
            </a:spcAft>
            <a:buChar char="•"/>
          </a:pPr>
          <a:r>
            <a:rPr lang="en-US" sz="1400" kern="1200"/>
            <a:t>Ensures compliance with HB 2 early literacy/numeracy requirements for K–3.
Provides accurate progress‑monitoring to support early interventions and tutoring eligibility.
New submission reporting</a:t>
          </a:r>
        </a:p>
      </dsp:txBody>
      <dsp:txXfrm>
        <a:off x="0" y="27333"/>
        <a:ext cx="3428891" cy="2194558"/>
      </dsp:txXfrm>
    </dsp:sp>
    <dsp:sp modelId="{C8DDA352-047A-47E9-9169-21BD32EA43C3}">
      <dsp:nvSpPr>
        <dsp:cNvPr id="0" name=""/>
        <dsp:cNvSpPr/>
      </dsp:nvSpPr>
      <dsp:spPr>
        <a:xfrm>
          <a:off x="3771780" y="27333"/>
          <a:ext cx="3428891" cy="2194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ct val="35000"/>
            </a:spcAft>
            <a:buNone/>
          </a:pPr>
          <a:r>
            <a:rPr lang="en-US" sz="1400" b="1" kern="1200"/>
            <a:t>How It Fits</a:t>
          </a:r>
        </a:p>
        <a:p>
          <a:pPr marL="114300" lvl="1" indent="-114300" algn="l" defTabSz="622300">
            <a:lnSpc>
              <a:spcPct val="90000"/>
            </a:lnSpc>
            <a:spcBef>
              <a:spcPct val="0"/>
            </a:spcBef>
            <a:spcAft>
              <a:spcPct val="15000"/>
            </a:spcAft>
            <a:buChar char="•"/>
          </a:pPr>
          <a:r>
            <a:rPr lang="en-US" sz="1400" kern="1200"/>
            <a:t>Three statewide submissions: BOY K–3, MOY K–3, EOY K–2 
Only student demographics + assessment data required.</a:t>
          </a:r>
          <a:endParaRPr lang="en-US" sz="1400" b="1" kern="1200"/>
        </a:p>
      </dsp:txBody>
      <dsp:txXfrm>
        <a:off x="3771780" y="27333"/>
        <a:ext cx="3428891" cy="2194558"/>
      </dsp:txXfrm>
    </dsp:sp>
    <dsp:sp modelId="{0E937866-62BD-4B7E-AA52-E714AB3C43B3}">
      <dsp:nvSpPr>
        <dsp:cNvPr id="0" name=""/>
        <dsp:cNvSpPr/>
      </dsp:nvSpPr>
      <dsp:spPr>
        <a:xfrm>
          <a:off x="7543560" y="27333"/>
          <a:ext cx="3428891" cy="2194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ts val="0"/>
            </a:spcAft>
            <a:buNone/>
          </a:pPr>
          <a:r>
            <a:rPr lang="en-US" sz="1400" b="1" kern="1200"/>
            <a:t>Key Dates</a:t>
          </a:r>
        </a:p>
        <a:p>
          <a:pPr marL="114300" lvl="1" indent="-114300" algn="l" defTabSz="622300">
            <a:lnSpc>
              <a:spcPct val="90000"/>
            </a:lnSpc>
            <a:spcBef>
              <a:spcPct val="0"/>
            </a:spcBef>
            <a:spcAft>
              <a:spcPct val="15000"/>
            </a:spcAft>
            <a:buChar char="•"/>
          </a:pPr>
          <a:r>
            <a:rPr lang="en-US" sz="1400" b="1" kern="1200"/>
            <a:t>BOY K–3</a:t>
          </a:r>
          <a:endParaRPr lang="en-US" sz="1400" b="0" kern="1200" dirty="0"/>
        </a:p>
        <a:p>
          <a:pPr marL="228600" lvl="2" indent="-114300" algn="l" defTabSz="622300">
            <a:lnSpc>
              <a:spcPct val="90000"/>
            </a:lnSpc>
            <a:spcBef>
              <a:spcPct val="0"/>
            </a:spcBef>
            <a:spcAft>
              <a:spcPct val="15000"/>
            </a:spcAft>
            <a:buChar char="•"/>
          </a:pPr>
          <a:r>
            <a:rPr lang="en-US" sz="1400" b="0" kern="1200" dirty="0"/>
            <a:t>Due: Second Thursday in November</a:t>
          </a:r>
        </a:p>
        <a:p>
          <a:pPr marL="114300" lvl="1" indent="-114300" algn="l" defTabSz="622300">
            <a:lnSpc>
              <a:spcPct val="90000"/>
            </a:lnSpc>
            <a:spcBef>
              <a:spcPct val="0"/>
            </a:spcBef>
            <a:spcAft>
              <a:spcPct val="15000"/>
            </a:spcAft>
            <a:buChar char="•"/>
          </a:pPr>
          <a:r>
            <a:rPr lang="en-US" sz="1400" b="1" kern="1200" dirty="0"/>
            <a:t>MOY K–3</a:t>
          </a:r>
          <a:endParaRPr lang="en-US" sz="1400" b="0" kern="1200" dirty="0"/>
        </a:p>
        <a:p>
          <a:pPr marL="228600" lvl="2" indent="-114300" algn="l" defTabSz="622300">
            <a:lnSpc>
              <a:spcPct val="90000"/>
            </a:lnSpc>
            <a:spcBef>
              <a:spcPct val="0"/>
            </a:spcBef>
            <a:spcAft>
              <a:spcPct val="15000"/>
            </a:spcAft>
            <a:buChar char="•"/>
          </a:pPr>
          <a:r>
            <a:rPr lang="en-US" sz="1400" b="0" kern="1200" dirty="0"/>
            <a:t>Due: Second Thursday in February</a:t>
          </a:r>
        </a:p>
        <a:p>
          <a:pPr marL="114300" lvl="1" indent="-114300" algn="l" defTabSz="622300">
            <a:lnSpc>
              <a:spcPct val="90000"/>
            </a:lnSpc>
            <a:spcBef>
              <a:spcPct val="0"/>
            </a:spcBef>
            <a:spcAft>
              <a:spcPct val="15000"/>
            </a:spcAft>
            <a:buChar char="•"/>
          </a:pPr>
          <a:r>
            <a:rPr lang="en-US" sz="1400" b="1" kern="1200" dirty="0"/>
            <a:t>EOY K–2</a:t>
          </a:r>
          <a:endParaRPr lang="en-US" sz="1400" b="0" kern="1200" dirty="0"/>
        </a:p>
        <a:p>
          <a:pPr marL="228600" lvl="2" indent="-114300" algn="l" defTabSz="622300">
            <a:lnSpc>
              <a:spcPct val="90000"/>
            </a:lnSpc>
            <a:spcBef>
              <a:spcPct val="0"/>
            </a:spcBef>
            <a:spcAft>
              <a:spcPct val="15000"/>
            </a:spcAft>
            <a:buChar char="•"/>
          </a:pPr>
          <a:r>
            <a:rPr lang="en-US" sz="1400" b="0" kern="1200" dirty="0"/>
            <a:t>Due: First Thursday in June</a:t>
          </a:r>
        </a:p>
      </dsp:txBody>
      <dsp:txXfrm>
        <a:off x="7543560" y="27333"/>
        <a:ext cx="3428891" cy="2194558"/>
      </dsp:txXfrm>
    </dsp:sp>
    <dsp:sp modelId="{6FAAD05B-9AB3-45EE-BFB8-FA9F5C64D598}">
      <dsp:nvSpPr>
        <dsp:cNvPr id="0" name=""/>
        <dsp:cNvSpPr/>
      </dsp:nvSpPr>
      <dsp:spPr>
        <a:xfrm>
          <a:off x="0" y="2564781"/>
          <a:ext cx="3428891" cy="2194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ts val="0"/>
            </a:spcAft>
            <a:buNone/>
          </a:pPr>
          <a:r>
            <a:rPr lang="en-US" sz="1400" b="1" kern="1200"/>
            <a:t>What To Report</a:t>
          </a:r>
        </a:p>
        <a:p>
          <a:pPr marL="114300" lvl="1" indent="-114300" algn="l" defTabSz="622300">
            <a:lnSpc>
              <a:spcPct val="100000"/>
            </a:lnSpc>
            <a:spcBef>
              <a:spcPct val="0"/>
            </a:spcBef>
            <a:spcAft>
              <a:spcPts val="0"/>
            </a:spcAft>
            <a:buChar char="•"/>
          </a:pPr>
          <a:r>
            <a:rPr lang="en-US" sz="1400" b="0" kern="1200"/>
            <a:t>Assessment results for required literacy/numeracy instruments for BOY, MOY, and EOY.
AssessmentPeriod (BOY, MOY, EOY) and correct ReportAssessmentType
ReasonNotTested when assessment data is missing for any window</a:t>
          </a:r>
          <a:endParaRPr lang="en-US" sz="1400" kern="1200" dirty="0"/>
        </a:p>
      </dsp:txBody>
      <dsp:txXfrm>
        <a:off x="0" y="2564781"/>
        <a:ext cx="3428891" cy="2194558"/>
      </dsp:txXfrm>
    </dsp:sp>
    <dsp:sp modelId="{3B317E96-DBF2-4CD8-A95C-3F1B68F759F9}">
      <dsp:nvSpPr>
        <dsp:cNvPr id="0" name=""/>
        <dsp:cNvSpPr/>
      </dsp:nvSpPr>
      <dsp:spPr>
        <a:xfrm>
          <a:off x="3771780" y="2564781"/>
          <a:ext cx="3428891" cy="2194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Avoid Errors </a:t>
          </a:r>
        </a:p>
        <a:p>
          <a:pPr marL="114300" lvl="1" indent="-114300" algn="l" defTabSz="622300">
            <a:lnSpc>
              <a:spcPct val="90000"/>
            </a:lnSpc>
            <a:spcBef>
              <a:spcPct val="0"/>
            </a:spcBef>
            <a:spcAft>
              <a:spcPct val="15000"/>
            </a:spcAft>
            <a:buSzPts val="1000"/>
            <a:buFont typeface="Symbol" panose="05050102010706020507" pitchFamily="18" charset="2"/>
            <a:buChar char=""/>
          </a:pPr>
          <a:r>
            <a:rPr lang="en-US" sz="1400" b="0" kern="1200"/>
            <a:t>Ensure </a:t>
          </a:r>
          <a:r>
            <a:rPr lang="en-US" sz="1400" b="0" kern="1200" err="1"/>
            <a:t>AssessmentPeriod</a:t>
          </a:r>
          <a:r>
            <a:rPr lang="en-US" sz="1400" b="0" kern="1200"/>
            <a:t> matches the administration window.
Submit </a:t>
          </a:r>
          <a:r>
            <a:rPr lang="en-US" sz="1400" b="0" kern="1200" err="1"/>
            <a:t>ReasonNotTested</a:t>
          </a:r>
          <a:r>
            <a:rPr lang="en-US" sz="1400" b="0" kern="1200"/>
            <a:t> for students without results in that period.
Keep required LEA documentation for ARD and parent opt-out decisions.</a:t>
          </a:r>
          <a:endParaRPr lang="en-US" sz="1400" b="1" kern="1200"/>
        </a:p>
      </dsp:txBody>
      <dsp:txXfrm>
        <a:off x="3771780" y="2564781"/>
        <a:ext cx="3428891" cy="2194558"/>
      </dsp:txXfrm>
    </dsp:sp>
    <dsp:sp modelId="{41A8765B-138D-4A5A-A0B1-47A1843A3A50}">
      <dsp:nvSpPr>
        <dsp:cNvPr id="0" name=""/>
        <dsp:cNvSpPr/>
      </dsp:nvSpPr>
      <dsp:spPr>
        <a:xfrm>
          <a:off x="7543560" y="2564781"/>
          <a:ext cx="3428891" cy="2194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Bottom Line</a:t>
          </a:r>
        </a:p>
        <a:p>
          <a:pPr marL="114300" lvl="1" indent="-114300" algn="l" defTabSz="622300">
            <a:lnSpc>
              <a:spcPct val="90000"/>
            </a:lnSpc>
            <a:spcBef>
              <a:spcPct val="0"/>
            </a:spcBef>
            <a:spcAft>
              <a:spcPct val="15000"/>
            </a:spcAft>
            <a:buChar char="•"/>
          </a:pPr>
          <a:r>
            <a:rPr lang="en-US" sz="1400" b="0" kern="1200"/>
            <a:t>Success depends on using the new data elements, updated descriptors, and meeting TEA deadlines.
Accurate reporting ensures early identification, timely interventions, and statewide consistency.</a:t>
          </a:r>
          <a:endParaRPr lang="en-US" sz="1400" b="1" kern="1200" dirty="0"/>
        </a:p>
      </dsp:txBody>
      <dsp:txXfrm>
        <a:off x="7543560" y="2564781"/>
        <a:ext cx="3428891" cy="21945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6D2F405-84C6-47B7-92AC-ABFE572AA291}" type="datetimeFigureOut">
              <a:rPr lang="en-US" smtClean="0"/>
              <a:t>3/23/2026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EA4E3A5-B08E-477F-9194-D718012015F7}" type="slidenum">
              <a:rPr lang="en-US" smtClean="0"/>
              <a:t>‹#›</a:t>
            </a:fld>
            <a:endParaRPr lang="en-US"/>
          </a:p>
        </p:txBody>
      </p:sp>
    </p:spTree>
    <p:extLst>
      <p:ext uri="{BB962C8B-B14F-4D97-AF65-F5344CB8AC3E}">
        <p14:creationId xmlns:p14="http://schemas.microsoft.com/office/powerpoint/2010/main" val="65079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1</a:t>
            </a:fld>
            <a:endParaRPr lang="en-US"/>
          </a:p>
        </p:txBody>
      </p:sp>
    </p:spTree>
    <p:extLst>
      <p:ext uri="{BB962C8B-B14F-4D97-AF65-F5344CB8AC3E}">
        <p14:creationId xmlns:p14="http://schemas.microsoft.com/office/powerpoint/2010/main" val="341972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HB 2 made two major statutory changes relating to K–3 assessments. First, it narrowed TEC §28.006 to focus exclusively on beginning‑of‑year kindergarten reading readiness, which will continue being a requirement that you all are aware of and support. Second, it established a new statute, TEC §28.0063, which introduces new foundational literacy and numeracy assessments requirements for students in K–3.</a:t>
            </a:r>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11</a:t>
            </a:fld>
            <a:endParaRPr lang="en-US"/>
          </a:p>
        </p:txBody>
      </p:sp>
    </p:spTree>
    <p:extLst>
      <p:ext uri="{BB962C8B-B14F-4D97-AF65-F5344CB8AC3E}">
        <p14:creationId xmlns:p14="http://schemas.microsoft.com/office/powerpoint/2010/main" val="1023971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slide outlines the overarching requirements of the new statute. While some responsibilities fall to the agency, such as adopting approved instruments, others fall to the school systems. However, I want to zone in on the highlighted section, which is where you all come in. School systems are required to administer the approved assessments and, subsequently, report the results. This presentation focuses on that reporting piece—how assessment data flows into ECDS to meet statutory requirements and support statewide use.</a:t>
            </a:r>
          </a:p>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12</a:t>
            </a:fld>
            <a:endParaRPr lang="en-US"/>
          </a:p>
        </p:txBody>
      </p:sp>
    </p:spTree>
    <p:extLst>
      <p:ext uri="{BB962C8B-B14F-4D97-AF65-F5344CB8AC3E}">
        <p14:creationId xmlns:p14="http://schemas.microsoft.com/office/powerpoint/2010/main" val="1348854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table summarizes what assessments are administered at each grade and assessment window. Take a second to review.</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What’s important to note here is that </a:t>
            </a:r>
            <a:r>
              <a:rPr lang="en-US" sz="1200" b="1" i="0" kern="1200" dirty="0">
                <a:solidFill>
                  <a:schemeClr val="tx1"/>
                </a:solidFill>
                <a:effectLst/>
                <a:latin typeface="+mn-lt"/>
                <a:ea typeface="+mn-ea"/>
                <a:cs typeface="+mn-cs"/>
              </a:rPr>
              <a:t>assessment data will be collected after each wave for all grade levels</a:t>
            </a:r>
            <a:r>
              <a:rPr lang="en-US" sz="1200" b="0" i="0" kern="1200" dirty="0">
                <a:solidFill>
                  <a:schemeClr val="tx1"/>
                </a:solidFill>
                <a:effectLst/>
                <a:latin typeface="+mn-lt"/>
                <a:ea typeface="+mn-ea"/>
                <a:cs typeface="+mn-cs"/>
              </a:rPr>
              <a:t>. I do want to highlight that data for the state summative academic achievement assessment is collected through a different platform.</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It is also important to note that </a:t>
            </a:r>
            <a:r>
              <a:rPr lang="en-US" sz="1200" b="0" i="0" kern="1200" dirty="0">
                <a:solidFill>
                  <a:srgbClr val="454546"/>
                </a:solidFill>
                <a:effectLst/>
                <a:latin typeface="+mn-lt"/>
                <a:ea typeface="+mn-ea"/>
                <a:cs typeface="+mn-cs"/>
              </a:rPr>
              <a:t>p</a:t>
            </a:r>
            <a:r>
              <a:rPr lang="en-US" sz="1200" dirty="0">
                <a:solidFill>
                  <a:srgbClr val="454546"/>
                </a:solidFill>
              </a:rPr>
              <a:t>er statute, all instruments used </a:t>
            </a:r>
            <a:r>
              <a:rPr lang="en-US" sz="1200" b="0" dirty="0">
                <a:solidFill>
                  <a:srgbClr val="454546"/>
                </a:solidFill>
              </a:rPr>
              <a:t>must</a:t>
            </a:r>
            <a:r>
              <a:rPr lang="en-US" sz="1200" dirty="0">
                <a:solidFill>
                  <a:srgbClr val="454546"/>
                </a:solidFill>
              </a:rPr>
              <a:t> be from the list of commissioner-approved instruments. </a:t>
            </a:r>
            <a:r>
              <a:rPr lang="en-US" sz="1200" b="1" dirty="0">
                <a:solidFill>
                  <a:srgbClr val="454546"/>
                </a:solidFill>
              </a:rPr>
              <a:t>Usage of unapproved instruments will not be allowed</a:t>
            </a:r>
            <a:r>
              <a:rPr lang="en-US" sz="1200" dirty="0">
                <a:solidFill>
                  <a:srgbClr val="454546"/>
                </a:solidFill>
              </a:rPr>
              <a:t>.</a:t>
            </a:r>
          </a:p>
          <a:p>
            <a:pPr fontAlgn="t"/>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a:p>
        </p:txBody>
      </p:sp>
    </p:spTree>
    <p:extLst>
      <p:ext uri="{BB962C8B-B14F-4D97-AF65-F5344CB8AC3E}">
        <p14:creationId xmlns:p14="http://schemas.microsoft.com/office/powerpoint/2010/main" val="354660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Let’s now talk about how the data will be used and why that matters for students.</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Once the agency receives the data, assessment results will be made available to families through the TexasAssessment.gov Family Portal, ensuring timely access to information about student progress. The data also supports the identification of students who require early literacy intervention, as required by statute.</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When those requirements are triggered, the data connects districts and families to the appropriate intervention supports and associated funding mechanisms, including state grants and allotments. At the agency level, this information will also help inform and support ongoing initiatives focused on K–3 student outcomes.</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On the right, you’ll see how this translates into improved outcomes. Timely access to results improves transparency and family engagement, earlier identification helps reduce delays in providing support, and alignment with statutory requirements promotes more consistent and coordinated supports statewide. </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Together, this helps ensure students receive the right support at the right time, which was the intention of House Bill 2.</a:t>
            </a:r>
          </a:p>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14</a:t>
            </a:fld>
            <a:endParaRPr lang="en-US"/>
          </a:p>
        </p:txBody>
      </p:sp>
    </p:spTree>
    <p:extLst>
      <p:ext uri="{BB962C8B-B14F-4D97-AF65-F5344CB8AC3E}">
        <p14:creationId xmlns:p14="http://schemas.microsoft.com/office/powerpoint/2010/main" val="1633122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E45E3-97F7-66A5-F605-EF0281A681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37D4F-54AE-3069-C61E-D05D7754713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29800C5-64A1-E728-5225-6A1A99F656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09C33E-A4B2-956A-7BA5-0E83ABEA3D96}"/>
              </a:ext>
            </a:extLst>
          </p:cNvPr>
          <p:cNvSpPr>
            <a:spLocks noGrp="1"/>
          </p:cNvSpPr>
          <p:nvPr>
            <p:ph type="sldNum" sz="quarter" idx="5"/>
          </p:nvPr>
        </p:nvSpPr>
        <p:spPr/>
        <p:txBody>
          <a:bodyPr/>
          <a:lstStyle/>
          <a:p>
            <a:fld id="{9E4D9ABE-7AB9-4D3A-BEA5-45E799BD6C0E}" type="slidenum">
              <a:rPr lang="en-US" smtClean="0"/>
              <a:t>15</a:t>
            </a:fld>
            <a:endParaRPr lang="en-US"/>
          </a:p>
        </p:txBody>
      </p:sp>
    </p:spTree>
    <p:extLst>
      <p:ext uri="{BB962C8B-B14F-4D97-AF65-F5344CB8AC3E}">
        <p14:creationId xmlns:p14="http://schemas.microsoft.com/office/powerpoint/2010/main" val="3839053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BC2BA-7503-B119-3F36-08E6C2183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516DE-7893-9EF2-9FBE-1076091C3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B618F-D26D-ACB5-91A2-7C8F1AF048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D933E4-2EAC-AEA2-BC51-9EE3400621F3}"/>
              </a:ext>
            </a:extLst>
          </p:cNvPr>
          <p:cNvSpPr>
            <a:spLocks noGrp="1"/>
          </p:cNvSpPr>
          <p:nvPr>
            <p:ph type="sldNum" sz="quarter" idx="5"/>
          </p:nvPr>
        </p:nvSpPr>
        <p:spPr/>
        <p:txBody>
          <a:bodyPr/>
          <a:lstStyle/>
          <a:p>
            <a:fld id="{3EA4E3A5-B08E-477F-9194-D718012015F7}" type="slidenum">
              <a:rPr lang="en-US" smtClean="0"/>
              <a:t>17</a:t>
            </a:fld>
            <a:endParaRPr lang="en-US"/>
          </a:p>
        </p:txBody>
      </p:sp>
    </p:spTree>
    <p:extLst>
      <p:ext uri="{BB962C8B-B14F-4D97-AF65-F5344CB8AC3E}">
        <p14:creationId xmlns:p14="http://schemas.microsoft.com/office/powerpoint/2010/main" val="2656817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51A3D-561D-2817-DCC2-DD8294997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49957C-FA7B-5024-78DD-AF655AFD4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400BA6-0E3F-9C8B-3C7E-FC512DB384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3B47CE-2AAD-ACB9-3475-6AD638D6A706}"/>
              </a:ext>
            </a:extLst>
          </p:cNvPr>
          <p:cNvSpPr>
            <a:spLocks noGrp="1"/>
          </p:cNvSpPr>
          <p:nvPr>
            <p:ph type="sldNum" sz="quarter" idx="5"/>
          </p:nvPr>
        </p:nvSpPr>
        <p:spPr/>
        <p:txBody>
          <a:bodyPr/>
          <a:lstStyle/>
          <a:p>
            <a:fld id="{3EA4E3A5-B08E-477F-9194-D718012015F7}" type="slidenum">
              <a:rPr lang="en-US" smtClean="0"/>
              <a:t>20</a:t>
            </a:fld>
            <a:endParaRPr lang="en-US"/>
          </a:p>
        </p:txBody>
      </p:sp>
    </p:spTree>
    <p:extLst>
      <p:ext uri="{BB962C8B-B14F-4D97-AF65-F5344CB8AC3E}">
        <p14:creationId xmlns:p14="http://schemas.microsoft.com/office/powerpoint/2010/main" val="678909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C3907-F407-FAF1-5BC3-84163D1FB1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0D2AC-9256-90BE-F995-A00E17CE4C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E1C193-1C53-62DF-8D71-E75C40B4DB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57AA1C-CBD2-F9A8-61CE-04F9A813971B}"/>
              </a:ext>
            </a:extLst>
          </p:cNvPr>
          <p:cNvSpPr>
            <a:spLocks noGrp="1"/>
          </p:cNvSpPr>
          <p:nvPr>
            <p:ph type="sldNum" sz="quarter" idx="5"/>
          </p:nvPr>
        </p:nvSpPr>
        <p:spPr/>
        <p:txBody>
          <a:bodyPr/>
          <a:lstStyle/>
          <a:p>
            <a:fld id="{3EA4E3A5-B08E-477F-9194-D718012015F7}" type="slidenum">
              <a:rPr lang="en-US" smtClean="0"/>
              <a:t>21</a:t>
            </a:fld>
            <a:endParaRPr lang="en-US"/>
          </a:p>
        </p:txBody>
      </p:sp>
    </p:spTree>
    <p:extLst>
      <p:ext uri="{BB962C8B-B14F-4D97-AF65-F5344CB8AC3E}">
        <p14:creationId xmlns:p14="http://schemas.microsoft.com/office/powerpoint/2010/main" val="2674928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76DA1-B6D6-D5B8-609C-FA9AC8272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F86D7A-D229-4F93-7F83-54EE4B126D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3E4565-DD4C-5740-B94C-0E15EFB99B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4353F0-C0F0-21B2-33DC-0B21EA01DC78}"/>
              </a:ext>
            </a:extLst>
          </p:cNvPr>
          <p:cNvSpPr>
            <a:spLocks noGrp="1"/>
          </p:cNvSpPr>
          <p:nvPr>
            <p:ph type="sldNum" sz="quarter" idx="5"/>
          </p:nvPr>
        </p:nvSpPr>
        <p:spPr/>
        <p:txBody>
          <a:bodyPr/>
          <a:lstStyle/>
          <a:p>
            <a:fld id="{3EA4E3A5-B08E-477F-9194-D718012015F7}" type="slidenum">
              <a:rPr lang="en-US" smtClean="0"/>
              <a:t>22</a:t>
            </a:fld>
            <a:endParaRPr lang="en-US"/>
          </a:p>
        </p:txBody>
      </p:sp>
    </p:spTree>
    <p:extLst>
      <p:ext uri="{BB962C8B-B14F-4D97-AF65-F5344CB8AC3E}">
        <p14:creationId xmlns:p14="http://schemas.microsoft.com/office/powerpoint/2010/main" val="4159891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3FEEF-B2BA-B7B6-85B9-AA081ED1A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7DC27F-0519-BF82-1334-B3491EFD9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F574A2-BEED-76F7-D586-811B65B3E8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9558B7-90A7-943D-DFB0-EFF7860E8B8E}"/>
              </a:ext>
            </a:extLst>
          </p:cNvPr>
          <p:cNvSpPr>
            <a:spLocks noGrp="1"/>
          </p:cNvSpPr>
          <p:nvPr>
            <p:ph type="sldNum" sz="quarter" idx="5"/>
          </p:nvPr>
        </p:nvSpPr>
        <p:spPr/>
        <p:txBody>
          <a:bodyPr/>
          <a:lstStyle/>
          <a:p>
            <a:fld id="{3EA4E3A5-B08E-477F-9194-D718012015F7}" type="slidenum">
              <a:rPr lang="en-US" smtClean="0"/>
              <a:t>23</a:t>
            </a:fld>
            <a:endParaRPr lang="en-US"/>
          </a:p>
        </p:txBody>
      </p:sp>
    </p:spTree>
    <p:extLst>
      <p:ext uri="{BB962C8B-B14F-4D97-AF65-F5344CB8AC3E}">
        <p14:creationId xmlns:p14="http://schemas.microsoft.com/office/powerpoint/2010/main" val="70473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2</a:t>
            </a:fld>
            <a:endParaRPr lang="en-US"/>
          </a:p>
        </p:txBody>
      </p:sp>
    </p:spTree>
    <p:extLst>
      <p:ext uri="{BB962C8B-B14F-4D97-AF65-F5344CB8AC3E}">
        <p14:creationId xmlns:p14="http://schemas.microsoft.com/office/powerpoint/2010/main" val="597890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24</a:t>
            </a:fld>
            <a:endParaRPr lang="en-US"/>
          </a:p>
        </p:txBody>
      </p:sp>
    </p:spTree>
    <p:extLst>
      <p:ext uri="{BB962C8B-B14F-4D97-AF65-F5344CB8AC3E}">
        <p14:creationId xmlns:p14="http://schemas.microsoft.com/office/powerpoint/2010/main" val="1679404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3684B-23CA-C1FB-3B5C-5EB37ED6C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0F6F1-7FEA-96B1-856E-539463D9F4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DEC958-6387-7F54-5D74-B0C191E040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BDE98B-AC7A-8EB4-58B3-AADC80BC74BA}"/>
              </a:ext>
            </a:extLst>
          </p:cNvPr>
          <p:cNvSpPr>
            <a:spLocks noGrp="1"/>
          </p:cNvSpPr>
          <p:nvPr>
            <p:ph type="sldNum" sz="quarter" idx="5"/>
          </p:nvPr>
        </p:nvSpPr>
        <p:spPr/>
        <p:txBody>
          <a:bodyPr/>
          <a:lstStyle/>
          <a:p>
            <a:fld id="{3EA4E3A5-B08E-477F-9194-D718012015F7}" type="slidenum">
              <a:rPr lang="en-US" smtClean="0"/>
              <a:t>25</a:t>
            </a:fld>
            <a:endParaRPr lang="en-US"/>
          </a:p>
        </p:txBody>
      </p:sp>
    </p:spTree>
    <p:extLst>
      <p:ext uri="{BB962C8B-B14F-4D97-AF65-F5344CB8AC3E}">
        <p14:creationId xmlns:p14="http://schemas.microsoft.com/office/powerpoint/2010/main" val="2335009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5C0C2-CB49-EBE2-9A78-22CE8F639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F0625-2E50-3235-3E2B-0B93F0239D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66DD5-780F-1E81-6A6B-70D675A949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E3C28D-F422-6367-655D-8CD5A32AEC82}"/>
              </a:ext>
            </a:extLst>
          </p:cNvPr>
          <p:cNvSpPr>
            <a:spLocks noGrp="1"/>
          </p:cNvSpPr>
          <p:nvPr>
            <p:ph type="sldNum" sz="quarter" idx="5"/>
          </p:nvPr>
        </p:nvSpPr>
        <p:spPr/>
        <p:txBody>
          <a:bodyPr/>
          <a:lstStyle/>
          <a:p>
            <a:fld id="{3EA4E3A5-B08E-477F-9194-D718012015F7}" type="slidenum">
              <a:rPr lang="en-US" smtClean="0"/>
              <a:t>26</a:t>
            </a:fld>
            <a:endParaRPr lang="en-US"/>
          </a:p>
        </p:txBody>
      </p:sp>
    </p:spTree>
    <p:extLst>
      <p:ext uri="{BB962C8B-B14F-4D97-AF65-F5344CB8AC3E}">
        <p14:creationId xmlns:p14="http://schemas.microsoft.com/office/powerpoint/2010/main" val="1210954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27</a:t>
            </a:fld>
            <a:endParaRPr lang="en-US"/>
          </a:p>
        </p:txBody>
      </p:sp>
    </p:spTree>
    <p:extLst>
      <p:ext uri="{BB962C8B-B14F-4D97-AF65-F5344CB8AC3E}">
        <p14:creationId xmlns:p14="http://schemas.microsoft.com/office/powerpoint/2010/main" val="113111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438D4-4CC9-1B34-2256-5252C8653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105A2-CD05-0084-0487-D1E3701A43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C46E0CB-326F-38A9-CB29-A984F11A8E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804618-5991-3A37-8CA6-5F91FD29210E}"/>
              </a:ext>
            </a:extLst>
          </p:cNvPr>
          <p:cNvSpPr>
            <a:spLocks noGrp="1"/>
          </p:cNvSpPr>
          <p:nvPr>
            <p:ph type="sldNum" sz="quarter" idx="5"/>
          </p:nvPr>
        </p:nvSpPr>
        <p:spPr/>
        <p:txBody>
          <a:bodyPr/>
          <a:lstStyle/>
          <a:p>
            <a:fld id="{9E4D9ABE-7AB9-4D3A-BEA5-45E799BD6C0E}" type="slidenum">
              <a:rPr lang="en-US" smtClean="0"/>
              <a:t>31</a:t>
            </a:fld>
            <a:endParaRPr lang="en-US"/>
          </a:p>
        </p:txBody>
      </p:sp>
    </p:spTree>
    <p:extLst>
      <p:ext uri="{BB962C8B-B14F-4D97-AF65-F5344CB8AC3E}">
        <p14:creationId xmlns:p14="http://schemas.microsoft.com/office/powerpoint/2010/main" val="338059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32</a:t>
            </a:fld>
            <a:endParaRPr lang="en-US"/>
          </a:p>
        </p:txBody>
      </p:sp>
    </p:spTree>
    <p:extLst>
      <p:ext uri="{BB962C8B-B14F-4D97-AF65-F5344CB8AC3E}">
        <p14:creationId xmlns:p14="http://schemas.microsoft.com/office/powerpoint/2010/main" val="3382912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34</a:t>
            </a:fld>
            <a:endParaRPr lang="en-US"/>
          </a:p>
        </p:txBody>
      </p:sp>
    </p:spTree>
    <p:extLst>
      <p:ext uri="{BB962C8B-B14F-4D97-AF65-F5344CB8AC3E}">
        <p14:creationId xmlns:p14="http://schemas.microsoft.com/office/powerpoint/2010/main" val="194638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4</a:t>
            </a:fld>
            <a:endParaRPr lang="en-US"/>
          </a:p>
        </p:txBody>
      </p:sp>
    </p:spTree>
    <p:extLst>
      <p:ext uri="{BB962C8B-B14F-4D97-AF65-F5344CB8AC3E}">
        <p14:creationId xmlns:p14="http://schemas.microsoft.com/office/powerpoint/2010/main" val="135507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19DC4-E428-C1B6-33EB-FA4B99F50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8DBFD4-80AA-0E5B-04B6-0E5DEA7D49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3679DC-4732-0536-7A36-0274A80DD7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0C43B0-2A6A-73E0-E0D5-70D5B9007013}"/>
              </a:ext>
            </a:extLst>
          </p:cNvPr>
          <p:cNvSpPr>
            <a:spLocks noGrp="1"/>
          </p:cNvSpPr>
          <p:nvPr>
            <p:ph type="sldNum" sz="quarter" idx="5"/>
          </p:nvPr>
        </p:nvSpPr>
        <p:spPr/>
        <p:txBody>
          <a:bodyPr/>
          <a:lstStyle/>
          <a:p>
            <a:fld id="{3EA4E3A5-B08E-477F-9194-D718012015F7}" type="slidenum">
              <a:rPr lang="en-US" smtClean="0"/>
              <a:t>5</a:t>
            </a:fld>
            <a:endParaRPr lang="en-US"/>
          </a:p>
        </p:txBody>
      </p:sp>
    </p:spTree>
    <p:extLst>
      <p:ext uri="{BB962C8B-B14F-4D97-AF65-F5344CB8AC3E}">
        <p14:creationId xmlns:p14="http://schemas.microsoft.com/office/powerpoint/2010/main" val="1832524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4CFAC-0F6F-DB57-2A4B-F2847D3602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4687E-331C-C449-A135-694A4B7446B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C5C7B83-0A87-2574-D71B-69101BF1FF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0B1F54-5020-E32E-3446-55B63DE7E32D}"/>
              </a:ext>
            </a:extLst>
          </p:cNvPr>
          <p:cNvSpPr>
            <a:spLocks noGrp="1"/>
          </p:cNvSpPr>
          <p:nvPr>
            <p:ph type="sldNum" sz="quarter" idx="5"/>
          </p:nvPr>
        </p:nvSpPr>
        <p:spPr/>
        <p:txBody>
          <a:bodyPr/>
          <a:lstStyle/>
          <a:p>
            <a:fld id="{9E4D9ABE-7AB9-4D3A-BEA5-45E799BD6C0E}" type="slidenum">
              <a:rPr lang="en-US" smtClean="0"/>
              <a:t>7</a:t>
            </a:fld>
            <a:endParaRPr lang="en-US"/>
          </a:p>
        </p:txBody>
      </p:sp>
    </p:spTree>
    <p:extLst>
      <p:ext uri="{BB962C8B-B14F-4D97-AF65-F5344CB8AC3E}">
        <p14:creationId xmlns:p14="http://schemas.microsoft.com/office/powerpoint/2010/main" val="2163457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9</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 most of you know, House Bill 2 was passed by the 89th Texas Legislature in June 2025. It introduced major changes to K–3 assessment requirements. These changes significantly expand the role of ECDS.</a:t>
            </a:r>
          </a:p>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10</a:t>
            </a:fld>
            <a:endParaRPr lang="en-US"/>
          </a:p>
        </p:txBody>
      </p:sp>
    </p:spTree>
    <p:extLst>
      <p:ext uri="{BB962C8B-B14F-4D97-AF65-F5344CB8AC3E}">
        <p14:creationId xmlns:p14="http://schemas.microsoft.com/office/powerpoint/2010/main" val="3349849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15821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80658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77064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244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cxnSp>
        <p:nvCxnSpPr>
          <p:cNvPr id="24" name="Straight Connector 23">
            <a:extLst>
              <a:ext uri="{FF2B5EF4-FFF2-40B4-BE49-F238E27FC236}">
                <a16:creationId xmlns:a16="http://schemas.microsoft.com/office/drawing/2014/main" id="{7B271339-D660-E5F4-124E-720A9A24C729}"/>
              </a:ext>
            </a:extLst>
          </p:cNvPr>
          <p:cNvCxnSpPr>
            <a:cxnSpLocks/>
          </p:cNvCxnSpPr>
          <p:nvPr userDrawn="1"/>
        </p:nvCxnSpPr>
        <p:spPr>
          <a:xfrm flipH="1" flipV="1">
            <a:off x="775941" y="367096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088537E-A4A5-5AF9-5A71-8910443863B6}"/>
              </a:ext>
            </a:extLst>
          </p:cNvPr>
          <p:cNvCxnSpPr>
            <a:cxnSpLocks/>
          </p:cNvCxnSpPr>
          <p:nvPr userDrawn="1"/>
        </p:nvCxnSpPr>
        <p:spPr>
          <a:xfrm flipH="1" flipV="1">
            <a:off x="11221729" y="3666731"/>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07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9666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66898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36865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66722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764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1928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499730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57089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64709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3/23/2026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54876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3/23/2026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841410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6120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3/23/2026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68884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5920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51302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75777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9748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891909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74255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0919B3CF-A5C4-4BE0-9E73-CA386BC0A343}" type="datetime1">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2262961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258407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23201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3/23/2026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3/23/2026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3/23/2026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3/23/2026</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2855288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317987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3960716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93567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425000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14376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849964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059843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635749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412473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5395265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4329448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86488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7564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2797860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6978754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0967913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4325077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5127620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2792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436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36868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384666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451891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122033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3/23/2026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37286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3/23/2026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611667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980124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3/23/2026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3/23/2026</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400725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8443002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774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70584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84627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51062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1420399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70461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cSld name="7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ctrTitle"/>
          </p:nvPr>
        </p:nvSpPr>
        <p:spPr>
          <a:xfrm>
            <a:off x="3909917" y="4670098"/>
            <a:ext cx="4372165" cy="1617345"/>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3909917" y="4670098"/>
            <a:ext cx="4372165" cy="161734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986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theme" Target="../theme/theme3.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3/23/2026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692700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802" r:id="rId30"/>
    <p:sldLayoutId id="2147483836" r:id="rId3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3/23/2026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63" r:id="rId23"/>
    <p:sldLayoutId id="2147483795" r:id="rId24"/>
    <p:sldLayoutId id="2147483796" r:id="rId25"/>
    <p:sldLayoutId id="2147483797" r:id="rId26"/>
    <p:sldLayoutId id="2147483798" r:id="rId27"/>
    <p:sldLayoutId id="2147483799" r:id="rId28"/>
    <p:sldLayoutId id="2147483800" r:id="rId29"/>
    <p:sldLayoutId id="2147483771"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3/23/2026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8138818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hyperlink" Target="https://statutes.capitol.texas.gov/Docs/ED/htm/ED.28.htm#28.006" TargetMode="External"/><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0.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https://statutes.capitol.texas.gov/Docs/ED/htm/ED.28.htm#28.006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TSDSCustomerSupport@tea.texas.gov" TargetMode="External"/><Relationship Id="rId2" Type="http://schemas.openxmlformats.org/officeDocument/2006/relationships/hyperlink" Target="https://www.texasstudentdatasystem.org/TSDS/TEDS/TEDS_Latest_Release/" TargetMode="External"/><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0" y="1267969"/>
            <a:ext cx="12192000" cy="5590031"/>
            <a:chOff x="0" y="1267968"/>
            <a:chExt cx="12192000" cy="5590031"/>
          </a:xfrm>
        </p:grpSpPr>
        <p:pic>
          <p:nvPicPr>
            <p:cNvPr id="4" name="object 4"/>
            <p:cNvPicPr/>
            <p:nvPr/>
          </p:nvPicPr>
          <p:blipFill>
            <a:blip r:embed="rId3" cstate="print"/>
            <a:stretch>
              <a:fillRect/>
            </a:stretch>
          </p:blipFill>
          <p:spPr>
            <a:xfrm>
              <a:off x="0" y="1267968"/>
              <a:ext cx="12191999" cy="5590031"/>
            </a:xfrm>
            <a:prstGeom prst="rect">
              <a:avLst/>
            </a:prstGeom>
          </p:spPr>
        </p:pic>
        <p:sp>
          <p:nvSpPr>
            <p:cNvPr id="5" name="object 5"/>
            <p:cNvSpPr/>
            <p:nvPr/>
          </p:nvSpPr>
          <p:spPr>
            <a:xfrm>
              <a:off x="0" y="4822681"/>
              <a:ext cx="12192000" cy="185141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endParaRPr/>
            </a:p>
          </p:txBody>
        </p:sp>
      </p:grpSp>
      <p:sp>
        <p:nvSpPr>
          <p:cNvPr id="6" name="object 6"/>
          <p:cNvSpPr txBox="1">
            <a:spLocks noGrp="1"/>
          </p:cNvSpPr>
          <p:nvPr>
            <p:ph type="title" idx="4294967295"/>
          </p:nvPr>
        </p:nvSpPr>
        <p:spPr>
          <a:xfrm>
            <a:off x="-1" y="4713299"/>
            <a:ext cx="12191999" cy="1883849"/>
          </a:xfrm>
          <a:prstGeom prst="rect">
            <a:avLst/>
          </a:prstGeom>
          <a:noFill/>
          <a:ln>
            <a:noFill/>
            <a:prstDash/>
          </a:ln>
          <a:effectLst/>
        </p:spPr>
        <p:txBody>
          <a:bodyPr rot="0" spcFirstLastPara="0" vertOverflow="overflow" horzOverflow="overflow" vert="horz" wrap="square" lIns="0" tIns="67310" rIns="0" bIns="0" numCol="1" spcCol="0" rtlCol="0" fromWordArt="0" anchor="ctr" anchorCtr="0" forceAA="0" compatLnSpc="1">
            <a:prstTxWarp prst="textNoShape">
              <a:avLst/>
            </a:prstTxWarp>
            <a:spAutoFit/>
          </a:bodyPr>
          <a:lstStyle/>
          <a:p>
            <a:pPr algn="ctr">
              <a:lnSpc>
                <a:spcPct val="100000"/>
              </a:lnSpc>
              <a:spcBef>
                <a:spcPts val="530"/>
              </a:spcBef>
              <a:defRPr/>
            </a:pPr>
            <a:r>
              <a:rPr lang="en-US" sz="4800" kern="0" spc="-105" dirty="0">
                <a:solidFill>
                  <a:srgbClr val="0D6CB8"/>
                </a:solidFill>
                <a:cs typeface="Calibri"/>
              </a:rPr>
              <a:t>Changes to the Early Childhood Data System (ECDS) Collection</a:t>
            </a:r>
            <a:br>
              <a:rPr lang="en-US" sz="4800" kern="0" spc="-105" dirty="0">
                <a:solidFill>
                  <a:srgbClr val="0D6CB8"/>
                </a:solidFill>
                <a:cs typeface="Calibri"/>
              </a:rPr>
            </a:br>
            <a:r>
              <a:rPr lang="en-US" sz="2200" b="0" kern="0" dirty="0">
                <a:solidFill>
                  <a:schemeClr val="tx1"/>
                </a:solidFill>
                <a:cs typeface="Calibri"/>
              </a:rPr>
              <a:t>March</a:t>
            </a:r>
            <a:r>
              <a:rPr kumimoji="0" lang="en-US" sz="2200" b="0" i="0" u="none" strike="noStrike" kern="0" cap="none" spc="0" normalizeH="0" baseline="0" noProof="0" dirty="0">
                <a:ln>
                  <a:noFill/>
                </a:ln>
                <a:solidFill>
                  <a:schemeClr val="tx1"/>
                </a:solidFill>
                <a:effectLst/>
                <a:uLnTx/>
                <a:uFillTx/>
                <a:cs typeface="Calibri"/>
              </a:rPr>
              <a:t> 31, 2026</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AE2F8-11AA-861F-0807-C1A96296041F}"/>
              </a:ext>
            </a:extLst>
          </p:cNvPr>
          <p:cNvSpPr>
            <a:spLocks noGrp="1"/>
          </p:cNvSpPr>
          <p:nvPr>
            <p:ph type="title"/>
          </p:nvPr>
        </p:nvSpPr>
        <p:spPr/>
        <p:txBody>
          <a:bodyPr>
            <a:normAutofit/>
          </a:bodyPr>
          <a:lstStyle/>
          <a:p>
            <a:r>
              <a:rPr lang="en-US" sz="3200" dirty="0"/>
              <a:t>Passage of HB 2, 89</a:t>
            </a:r>
            <a:r>
              <a:rPr lang="en-US" sz="3200" baseline="30000" dirty="0"/>
              <a:t>th</a:t>
            </a:r>
            <a:r>
              <a:rPr lang="en-US" sz="3200" dirty="0"/>
              <a:t> Texas Legislature in June of 2025</a:t>
            </a:r>
          </a:p>
        </p:txBody>
      </p:sp>
      <p:grpSp>
        <p:nvGrpSpPr>
          <p:cNvPr id="6" name="Group 5">
            <a:extLst>
              <a:ext uri="{FF2B5EF4-FFF2-40B4-BE49-F238E27FC236}">
                <a16:creationId xmlns:a16="http://schemas.microsoft.com/office/drawing/2014/main" id="{5B757367-389F-9CB2-0D10-ED7C0AA24574}"/>
              </a:ext>
              <a:ext uri="{C183D7F6-B498-43B3-948B-1728B52AA6E4}">
                <adec:decorative xmlns:adec="http://schemas.microsoft.com/office/drawing/2017/decorative" val="1"/>
              </a:ext>
            </a:extLst>
          </p:cNvPr>
          <p:cNvGrpSpPr/>
          <p:nvPr/>
        </p:nvGrpSpPr>
        <p:grpSpPr>
          <a:xfrm>
            <a:off x="171021" y="1999718"/>
            <a:ext cx="11849958" cy="4072698"/>
            <a:chOff x="156498" y="1643583"/>
            <a:chExt cx="11849958" cy="4072698"/>
          </a:xfrm>
        </p:grpSpPr>
        <p:pic>
          <p:nvPicPr>
            <p:cNvPr id="4" name="Picture 3">
              <a:extLst>
                <a:ext uri="{FF2B5EF4-FFF2-40B4-BE49-F238E27FC236}">
                  <a16:creationId xmlns:a16="http://schemas.microsoft.com/office/drawing/2014/main" id="{4700B0A4-B2B9-C9CA-1665-71A394D3A33A}"/>
                </a:ext>
              </a:extLst>
            </p:cNvPr>
            <p:cNvPicPr>
              <a:picLocks noChangeAspect="1"/>
            </p:cNvPicPr>
            <p:nvPr/>
          </p:nvPicPr>
          <p:blipFill>
            <a:blip r:embed="rId3"/>
            <a:stretch>
              <a:fillRect/>
            </a:stretch>
          </p:blipFill>
          <p:spPr>
            <a:xfrm>
              <a:off x="156498" y="1643583"/>
              <a:ext cx="11849958" cy="3011821"/>
            </a:xfrm>
            <a:prstGeom prst="rect">
              <a:avLst/>
            </a:prstGeom>
          </p:spPr>
        </p:pic>
        <p:sp>
          <p:nvSpPr>
            <p:cNvPr id="5" name="Rectangle: Rounded Corners 4">
              <a:extLst>
                <a:ext uri="{FF2B5EF4-FFF2-40B4-BE49-F238E27FC236}">
                  <a16:creationId xmlns:a16="http://schemas.microsoft.com/office/drawing/2014/main" id="{F0FB8465-38CC-43F0-9B78-8A4EC9A2D40E}"/>
                </a:ext>
              </a:extLst>
            </p:cNvPr>
            <p:cNvSpPr/>
            <p:nvPr/>
          </p:nvSpPr>
          <p:spPr>
            <a:xfrm>
              <a:off x="6934200" y="1904893"/>
              <a:ext cx="1765300" cy="2489200"/>
            </a:xfrm>
            <a:prstGeom prst="roundRect">
              <a:avLst/>
            </a:prstGeom>
            <a:noFill/>
            <a:ln w="76200">
              <a:solidFill>
                <a:srgbClr val="D93C1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0F4601-D1BA-8678-3166-A3377408AB3D}"/>
                </a:ext>
              </a:extLst>
            </p:cNvPr>
            <p:cNvSpPr txBox="1"/>
            <p:nvPr/>
          </p:nvSpPr>
          <p:spPr>
            <a:xfrm>
              <a:off x="5930900" y="4885284"/>
              <a:ext cx="3771900" cy="830997"/>
            </a:xfrm>
            <a:prstGeom prst="rect">
              <a:avLst/>
            </a:prstGeom>
            <a:noFill/>
          </p:spPr>
          <p:txBody>
            <a:bodyPr wrap="square" rtlCol="0">
              <a:spAutoFit/>
            </a:bodyPr>
            <a:lstStyle/>
            <a:p>
              <a:pPr algn="ctr"/>
              <a:r>
                <a:rPr lang="en-US" sz="2400" b="1">
                  <a:solidFill>
                    <a:srgbClr val="D93C10"/>
                  </a:solidFill>
                </a:rPr>
                <a:t>Major changes to K–3 assessment requirements</a:t>
              </a:r>
            </a:p>
          </p:txBody>
        </p:sp>
        <p:cxnSp>
          <p:nvCxnSpPr>
            <p:cNvPr id="10" name="Straight Connector 9">
              <a:extLst>
                <a:ext uri="{FF2B5EF4-FFF2-40B4-BE49-F238E27FC236}">
                  <a16:creationId xmlns:a16="http://schemas.microsoft.com/office/drawing/2014/main" id="{43AB3F5D-CC9E-91CF-143D-B31ADE8B5B7D}"/>
                </a:ext>
              </a:extLst>
            </p:cNvPr>
            <p:cNvCxnSpPr>
              <a:stCxn id="5" idx="2"/>
              <a:endCxn id="8" idx="0"/>
            </p:cNvCxnSpPr>
            <p:nvPr/>
          </p:nvCxnSpPr>
          <p:spPr>
            <a:xfrm>
              <a:off x="7816850" y="4394093"/>
              <a:ext cx="0" cy="491191"/>
            </a:xfrm>
            <a:prstGeom prst="line">
              <a:avLst/>
            </a:prstGeom>
            <a:ln w="76200">
              <a:solidFill>
                <a:srgbClr val="D93C1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630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B52E3-9F98-A4D2-07A3-C4948F942213}"/>
              </a:ext>
            </a:extLst>
          </p:cNvPr>
          <p:cNvSpPr>
            <a:spLocks noGrp="1"/>
          </p:cNvSpPr>
          <p:nvPr>
            <p:ph type="title"/>
          </p:nvPr>
        </p:nvSpPr>
        <p:spPr/>
        <p:txBody>
          <a:bodyPr>
            <a:noAutofit/>
          </a:bodyPr>
          <a:lstStyle/>
          <a:p>
            <a:r>
              <a:rPr lang="en-US" sz="3200" dirty="0"/>
              <a:t>Changes to K–3 Assessments brought by HB 2, Article 5, 89</a:t>
            </a:r>
            <a:r>
              <a:rPr lang="en-US" sz="3200" baseline="30000" dirty="0"/>
              <a:t>th</a:t>
            </a:r>
            <a:r>
              <a:rPr lang="en-US" sz="3200" dirty="0"/>
              <a:t> Legislature</a:t>
            </a:r>
          </a:p>
        </p:txBody>
      </p:sp>
      <p:sp>
        <p:nvSpPr>
          <p:cNvPr id="35" name="Rectangle 34">
            <a:extLst>
              <a:ext uri="{FF2B5EF4-FFF2-40B4-BE49-F238E27FC236}">
                <a16:creationId xmlns:a16="http://schemas.microsoft.com/office/drawing/2014/main" id="{8F6E7E17-1D0D-1A3B-60AD-A278E1ADA1AE}"/>
              </a:ext>
              <a:ext uri="{C183D7F6-B498-43B3-948B-1728B52AA6E4}">
                <adec:decorative xmlns:adec="http://schemas.microsoft.com/office/drawing/2017/decorative" val="1"/>
              </a:ext>
            </a:extLst>
          </p:cNvPr>
          <p:cNvSpPr/>
          <p:nvPr/>
        </p:nvSpPr>
        <p:spPr>
          <a:xfrm>
            <a:off x="1027942" y="1337134"/>
            <a:ext cx="4514850" cy="159706"/>
          </a:xfrm>
          <a:prstGeom prst="rect">
            <a:avLst/>
          </a:prstGeom>
          <a:solidFill>
            <a:srgbClr val="F160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6CB9"/>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20C0CE4F-AE8F-47AA-4F4F-A14C906D4CD0}"/>
              </a:ext>
            </a:extLst>
          </p:cNvPr>
          <p:cNvSpPr/>
          <p:nvPr/>
        </p:nvSpPr>
        <p:spPr>
          <a:xfrm>
            <a:off x="1027942" y="1494000"/>
            <a:ext cx="4514850" cy="2557471"/>
          </a:xfrm>
          <a:prstGeom prst="rect">
            <a:avLst/>
          </a:prstGeom>
          <a:solidFill>
            <a:srgbClr val="CDE0F0"/>
          </a:solidFill>
          <a:ln w="12700" cap="flat" cmpd="sng" algn="ctr">
            <a:solidFill>
              <a:srgbClr val="E7EBF3"/>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C4800"/>
                </a:solidFill>
                <a:effectLst/>
                <a:uLnTx/>
                <a:uFillTx/>
                <a:latin typeface="Calibri" panose="020F0502020204030204"/>
                <a:ea typeface="+mn-ea"/>
                <a:cs typeface="+mn-cs"/>
              </a:rPr>
              <a:t>Amended </a:t>
            </a:r>
            <a:r>
              <a:rPr kumimoji="0" lang="en-US" sz="3200" b="1" i="0" u="none" strike="noStrike" kern="0" cap="none" spc="0" normalizeH="0" baseline="0" noProof="0">
                <a:ln>
                  <a:noFill/>
                </a:ln>
                <a:solidFill>
                  <a:srgbClr val="DC480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TEC §28.006</a:t>
            </a:r>
            <a:endParaRPr kumimoji="0" lang="en-US" sz="3200" b="1" i="0" u="none" strike="noStrike" kern="0" cap="none" spc="0" normalizeH="0" baseline="0" noProof="0">
              <a:ln>
                <a:noFill/>
              </a:ln>
              <a:solidFill>
                <a:srgbClr val="DC48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199154AA-F91B-6C44-F98B-76A6BF3B4476}"/>
              </a:ext>
            </a:extLst>
          </p:cNvPr>
          <p:cNvSpPr/>
          <p:nvPr/>
        </p:nvSpPr>
        <p:spPr>
          <a:xfrm>
            <a:off x="1027942" y="4051474"/>
            <a:ext cx="4514850" cy="1895813"/>
          </a:xfrm>
          <a:prstGeom prst="rect">
            <a:avLst/>
          </a:prstGeom>
          <a:noFill/>
          <a:ln w="12700" cap="flat" cmpd="sng" algn="ctr">
            <a:solidFill>
              <a:srgbClr val="E7EBF3"/>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363534"/>
                </a:solidFill>
                <a:effectLst/>
                <a:uLnTx/>
                <a:uFillTx/>
                <a:latin typeface="Calibri" panose="020F0502020204030204"/>
                <a:ea typeface="+mn-ea"/>
                <a:cs typeface="+mn-cs"/>
              </a:rPr>
              <a:t>HB2 amended §28.006 to exclusively focus on BOY kindergarten reading readiness, narrowing its scope from multiple grade levels (K–2, 7).</a:t>
            </a:r>
          </a:p>
        </p:txBody>
      </p:sp>
      <p:sp>
        <p:nvSpPr>
          <p:cNvPr id="38" name="Rectangle 37">
            <a:extLst>
              <a:ext uri="{FF2B5EF4-FFF2-40B4-BE49-F238E27FC236}">
                <a16:creationId xmlns:a16="http://schemas.microsoft.com/office/drawing/2014/main" id="{DA837262-B9B2-BCA9-D1DF-8F2A0DFC1D01}"/>
              </a:ext>
              <a:ext uri="{C183D7F6-B498-43B3-948B-1728B52AA6E4}">
                <adec:decorative xmlns:adec="http://schemas.microsoft.com/office/drawing/2017/decorative" val="1"/>
              </a:ext>
            </a:extLst>
          </p:cNvPr>
          <p:cNvSpPr/>
          <p:nvPr/>
        </p:nvSpPr>
        <p:spPr>
          <a:xfrm flipV="1">
            <a:off x="1027942" y="5947287"/>
            <a:ext cx="4514850" cy="126663"/>
          </a:xfrm>
          <a:prstGeom prst="rect">
            <a:avLst/>
          </a:prstGeom>
          <a:solidFill>
            <a:srgbClr val="F16038"/>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1042E5C3-40FF-B019-EA30-AA3C4A5BD6B4}"/>
              </a:ext>
              <a:ext uri="{C183D7F6-B498-43B3-948B-1728B52AA6E4}">
                <adec:decorative xmlns:adec="http://schemas.microsoft.com/office/drawing/2017/decorative" val="1"/>
              </a:ext>
            </a:extLst>
          </p:cNvPr>
          <p:cNvSpPr/>
          <p:nvPr/>
        </p:nvSpPr>
        <p:spPr>
          <a:xfrm>
            <a:off x="6538492" y="1337134"/>
            <a:ext cx="4514850" cy="161574"/>
          </a:xfrm>
          <a:prstGeom prst="rect">
            <a:avLst/>
          </a:prstGeom>
          <a:solidFill>
            <a:srgbClr val="F160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F5519F5F-5917-4733-3092-F1AA917B7E81}"/>
              </a:ext>
            </a:extLst>
          </p:cNvPr>
          <p:cNvSpPr/>
          <p:nvPr/>
        </p:nvSpPr>
        <p:spPr>
          <a:xfrm>
            <a:off x="6538492" y="1496840"/>
            <a:ext cx="4514850" cy="2554632"/>
          </a:xfrm>
          <a:prstGeom prst="rect">
            <a:avLst/>
          </a:prstGeom>
          <a:solidFill>
            <a:srgbClr val="CDE0F0"/>
          </a:solidFill>
          <a:ln w="12700" cap="flat" cmpd="sng" algn="ctr">
            <a:solidFill>
              <a:srgbClr val="E7EBF3"/>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C4800"/>
                </a:solidFill>
                <a:effectLst/>
                <a:uLnTx/>
                <a:uFillTx/>
                <a:latin typeface="Calibri" panose="020F0502020204030204"/>
                <a:ea typeface="+mn-ea"/>
                <a:cs typeface="+mn-cs"/>
              </a:rPr>
              <a:t>Established </a:t>
            </a:r>
            <a:r>
              <a:rPr kumimoji="0" lang="en-US" sz="3200" b="1" i="0" u="none" strike="noStrike" kern="0" cap="none" spc="0" normalizeH="0" baseline="0" noProof="0">
                <a:ln>
                  <a:noFill/>
                </a:ln>
                <a:solidFill>
                  <a:srgbClr val="DC4800"/>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TEC §28.0063</a:t>
            </a:r>
            <a:endParaRPr kumimoji="0" lang="en-US" sz="3200" b="1" i="0" u="none" strike="noStrike" kern="0" cap="none" spc="0" normalizeH="0" baseline="0" noProof="0">
              <a:ln>
                <a:noFill/>
              </a:ln>
              <a:solidFill>
                <a:srgbClr val="DC4800"/>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CD06AE7E-7EAB-8BDA-EC94-81A47C3F3469}"/>
              </a:ext>
            </a:extLst>
          </p:cNvPr>
          <p:cNvSpPr/>
          <p:nvPr/>
        </p:nvSpPr>
        <p:spPr>
          <a:xfrm>
            <a:off x="6538492" y="4051472"/>
            <a:ext cx="4514850" cy="1895813"/>
          </a:xfrm>
          <a:prstGeom prst="rect">
            <a:avLst/>
          </a:prstGeom>
          <a:noFill/>
          <a:ln w="12700" cap="flat" cmpd="sng" algn="ctr">
            <a:solidFill>
              <a:srgbClr val="E7EBF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363534"/>
                </a:solidFill>
                <a:effectLst/>
                <a:uLnTx/>
                <a:uFillTx/>
                <a:latin typeface="Calibri"/>
                <a:ea typeface="+mn-ea"/>
                <a:cs typeface="+mn-cs"/>
              </a:rPr>
              <a:t>HB2 established §28.0063, which set requirements relating to </a:t>
            </a:r>
            <a:r>
              <a:rPr lang="en-US" sz="2400" kern="0">
                <a:solidFill>
                  <a:srgbClr val="363534"/>
                </a:solidFill>
                <a:latin typeface="Calibri"/>
              </a:rPr>
              <a:t>foundational</a:t>
            </a:r>
            <a:r>
              <a:rPr kumimoji="0" lang="en-US" sz="2400" b="0" i="0" u="none" strike="noStrike" kern="0" cap="none" spc="0" normalizeH="0" baseline="0" noProof="0">
                <a:ln>
                  <a:noFill/>
                </a:ln>
                <a:solidFill>
                  <a:srgbClr val="363534"/>
                </a:solidFill>
                <a:effectLst/>
                <a:uLnTx/>
                <a:uFillTx/>
                <a:latin typeface="Calibri"/>
                <a:ea typeface="+mn-ea"/>
                <a:cs typeface="+mn-cs"/>
              </a:rPr>
              <a:t> literacy and numeracy instruments to support student outcomes in K–3. </a:t>
            </a:r>
          </a:p>
        </p:txBody>
      </p:sp>
      <p:sp>
        <p:nvSpPr>
          <p:cNvPr id="42" name="Rectangle 41">
            <a:extLst>
              <a:ext uri="{FF2B5EF4-FFF2-40B4-BE49-F238E27FC236}">
                <a16:creationId xmlns:a16="http://schemas.microsoft.com/office/drawing/2014/main" id="{CA8689FC-76C6-411D-56A4-DCF5F1217FEA}"/>
              </a:ext>
              <a:ext uri="{C183D7F6-B498-43B3-948B-1728B52AA6E4}">
                <adec:decorative xmlns:adec="http://schemas.microsoft.com/office/drawing/2017/decorative" val="1"/>
              </a:ext>
            </a:extLst>
          </p:cNvPr>
          <p:cNvSpPr/>
          <p:nvPr/>
        </p:nvSpPr>
        <p:spPr>
          <a:xfrm flipV="1">
            <a:off x="6538492" y="5953433"/>
            <a:ext cx="4514850" cy="128145"/>
          </a:xfrm>
          <a:prstGeom prst="rect">
            <a:avLst/>
          </a:prstGeom>
          <a:solidFill>
            <a:srgbClr val="F16038"/>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81297DC3-CCD6-87CC-A518-B29A04D65F91}"/>
              </a:ext>
              <a:ext uri="{C183D7F6-B498-43B3-948B-1728B52AA6E4}">
                <adec:decorative xmlns:adec="http://schemas.microsoft.com/office/drawing/2017/decorative" val="1"/>
              </a:ext>
            </a:extLst>
          </p:cNvPr>
          <p:cNvSpPr/>
          <p:nvPr/>
        </p:nvSpPr>
        <p:spPr>
          <a:xfrm>
            <a:off x="2319596" y="2151234"/>
            <a:ext cx="1931543" cy="1685710"/>
          </a:xfrm>
          <a:prstGeom prst="ellipse">
            <a:avLst/>
          </a:prstGeom>
          <a:solidFill>
            <a:srgbClr val="FBD7CD"/>
          </a:solidFill>
          <a:ln w="28575" cap="flat" cmpd="sng" algn="ctr">
            <a:solidFill>
              <a:srgbClr val="F16038"/>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600" b="1" i="0" u="none" strike="noStrike" kern="0" cap="none" spc="0" normalizeH="0" baseline="0" noProof="0">
                <a:ln>
                  <a:noFill/>
                </a:ln>
                <a:solidFill>
                  <a:srgbClr val="0D6CB9"/>
                </a:solidFill>
                <a:effectLst>
                  <a:outerShdw blurRad="50800" dist="38100" dir="8100000" algn="tr" rotWithShape="0">
                    <a:prstClr val="black">
                      <a:alpha val="40000"/>
                    </a:prstClr>
                  </a:outerShdw>
                </a:effectLst>
                <a:uLnTx/>
                <a:uFillTx/>
                <a:latin typeface="Calibri" panose="020F0502020204030204"/>
                <a:ea typeface="+mn-ea"/>
                <a:cs typeface="+mn-cs"/>
              </a:rPr>
              <a:t>K</a:t>
            </a:r>
          </a:p>
        </p:txBody>
      </p:sp>
      <p:pic>
        <p:nvPicPr>
          <p:cNvPr id="44" name="Graphic 43">
            <a:extLst>
              <a:ext uri="{FF2B5EF4-FFF2-40B4-BE49-F238E27FC236}">
                <a16:creationId xmlns:a16="http://schemas.microsoft.com/office/drawing/2014/main" id="{C704AF8F-B008-73A5-C54F-439635784B8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37458" y="2777272"/>
            <a:ext cx="492753" cy="492753"/>
          </a:xfrm>
          <a:prstGeom prst="rect">
            <a:avLst/>
          </a:prstGeom>
        </p:spPr>
      </p:pic>
      <p:sp>
        <p:nvSpPr>
          <p:cNvPr id="45" name="TextBox 44">
            <a:extLst>
              <a:ext uri="{FF2B5EF4-FFF2-40B4-BE49-F238E27FC236}">
                <a16:creationId xmlns:a16="http://schemas.microsoft.com/office/drawing/2014/main" id="{76C17747-3A2B-0506-C33B-11940F4E9131}"/>
              </a:ext>
              <a:ext uri="{C183D7F6-B498-43B3-948B-1728B52AA6E4}">
                <adec:decorative xmlns:adec="http://schemas.microsoft.com/office/drawing/2017/decorative" val="1"/>
              </a:ext>
            </a:extLst>
          </p:cNvPr>
          <p:cNvSpPr txBox="1"/>
          <p:nvPr/>
        </p:nvSpPr>
        <p:spPr>
          <a:xfrm>
            <a:off x="2423722" y="2831299"/>
            <a:ext cx="585627" cy="369332"/>
          </a:xfrm>
          <a:prstGeom prst="rect">
            <a:avLst/>
          </a:prstGeom>
          <a:noFill/>
        </p:spPr>
        <p:txBody>
          <a:bodyPr wrap="square" rtlCol="0">
            <a:spAutoFit/>
          </a:bodyPr>
          <a:lstStyle/>
          <a:p>
            <a:r>
              <a:rPr lang="en-US" b="1">
                <a:solidFill>
                  <a:srgbClr val="F16038"/>
                </a:solidFill>
                <a:latin typeface="Calibri" panose="020F0502020204030204"/>
              </a:rPr>
              <a:t>BOY</a:t>
            </a:r>
          </a:p>
        </p:txBody>
      </p:sp>
      <p:sp>
        <p:nvSpPr>
          <p:cNvPr id="46" name="Oval 45">
            <a:extLst>
              <a:ext uri="{FF2B5EF4-FFF2-40B4-BE49-F238E27FC236}">
                <a16:creationId xmlns:a16="http://schemas.microsoft.com/office/drawing/2014/main" id="{49846835-5D74-4C5B-C046-AB67B251322B}"/>
              </a:ext>
              <a:ext uri="{C183D7F6-B498-43B3-948B-1728B52AA6E4}">
                <adec:decorative xmlns:adec="http://schemas.microsoft.com/office/drawing/2017/decorative" val="1"/>
              </a:ext>
            </a:extLst>
          </p:cNvPr>
          <p:cNvSpPr/>
          <p:nvPr/>
        </p:nvSpPr>
        <p:spPr>
          <a:xfrm>
            <a:off x="7862000" y="2154073"/>
            <a:ext cx="1931543" cy="1685710"/>
          </a:xfrm>
          <a:prstGeom prst="ellipse">
            <a:avLst/>
          </a:prstGeom>
          <a:solidFill>
            <a:srgbClr val="FBD7CD"/>
          </a:solidFill>
          <a:ln w="28575" cap="flat" cmpd="sng" algn="ctr">
            <a:solidFill>
              <a:srgbClr val="F16038"/>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D6CB9"/>
                </a:solidFill>
                <a:effectLst>
                  <a:outerShdw blurRad="50800" dist="38100" dir="8100000" algn="tr" rotWithShape="0">
                    <a:prstClr val="black">
                      <a:alpha val="40000"/>
                    </a:prstClr>
                  </a:outerShdw>
                </a:effectLst>
                <a:uLnTx/>
                <a:uFillTx/>
                <a:latin typeface="Calibri" panose="020F0502020204030204"/>
                <a:ea typeface="+mn-ea"/>
                <a:cs typeface="+mn-cs"/>
              </a:rPr>
              <a:t>K</a:t>
            </a:r>
            <a:br>
              <a:rPr kumimoji="0" lang="en-US" sz="2400" b="1" i="0" u="none" strike="noStrike" kern="0" cap="none" spc="0" normalizeH="0" baseline="0" noProof="0">
                <a:ln>
                  <a:noFill/>
                </a:ln>
                <a:solidFill>
                  <a:srgbClr val="0D6CB9"/>
                </a:solidFill>
                <a:effectLst>
                  <a:outerShdw blurRad="50800" dist="38100" dir="8100000" algn="tr" rotWithShape="0">
                    <a:prstClr val="black">
                      <a:alpha val="40000"/>
                    </a:prstClr>
                  </a:outerShdw>
                </a:effectLst>
                <a:uLnTx/>
                <a:uFillTx/>
                <a:latin typeface="Calibri" panose="020F0502020204030204"/>
                <a:ea typeface="+mn-ea"/>
                <a:cs typeface="+mn-cs"/>
              </a:rPr>
            </a:br>
            <a:r>
              <a:rPr kumimoji="0" lang="en-US" sz="2400" b="1" i="0" u="none" strike="noStrike" kern="0" cap="none" spc="0" normalizeH="0" baseline="0" noProof="0">
                <a:ln>
                  <a:noFill/>
                </a:ln>
                <a:solidFill>
                  <a:srgbClr val="0D6CB9"/>
                </a:solidFill>
                <a:effectLst>
                  <a:outerShdw blurRad="50800" dist="38100" dir="8100000" algn="tr" rotWithShape="0">
                    <a:prstClr val="black">
                      <a:alpha val="40000"/>
                    </a:prstClr>
                  </a:outerShdw>
                </a:effectLst>
                <a:uLnTx/>
                <a:uFillTx/>
                <a:latin typeface="Calibri" panose="020F0502020204030204"/>
                <a:ea typeface="+mn-ea"/>
                <a:cs typeface="+mn-cs"/>
              </a:rPr>
              <a:t>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D6CB9"/>
                </a:solidFill>
                <a:effectLst>
                  <a:outerShdw blurRad="50800" dist="38100" dir="8100000" algn="tr" rotWithShape="0">
                    <a:prstClr val="black">
                      <a:alpha val="40000"/>
                    </a:prstClr>
                  </a:outerShdw>
                </a:effectLst>
                <a:uLnTx/>
                <a:uFillTx/>
                <a:latin typeface="Calibri" panose="020F0502020204030204"/>
                <a:ea typeface="+mn-ea"/>
                <a:cs typeface="+mn-cs"/>
              </a:rPr>
              <a:t>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D6CB9"/>
                </a:solidFill>
                <a:effectLst>
                  <a:outerShdw blurRad="50800" dist="38100" dir="8100000" algn="tr" rotWithShape="0">
                    <a:prstClr val="black">
                      <a:alpha val="40000"/>
                    </a:prstClr>
                  </a:outerShdw>
                </a:effectLst>
                <a:uLnTx/>
                <a:uFillTx/>
                <a:latin typeface="Calibri" panose="020F0502020204030204"/>
                <a:ea typeface="+mn-ea"/>
                <a:cs typeface="+mn-cs"/>
              </a:rPr>
              <a:t>3</a:t>
            </a:r>
          </a:p>
        </p:txBody>
      </p:sp>
      <p:pic>
        <p:nvPicPr>
          <p:cNvPr id="47" name="Graphic 46">
            <a:extLst>
              <a:ext uri="{FF2B5EF4-FFF2-40B4-BE49-F238E27FC236}">
                <a16:creationId xmlns:a16="http://schemas.microsoft.com/office/drawing/2014/main" id="{C263EB4D-F13B-A10E-ADA3-6A325F957F1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48353" y="2441231"/>
            <a:ext cx="492753" cy="492753"/>
          </a:xfrm>
          <a:prstGeom prst="rect">
            <a:avLst/>
          </a:prstGeom>
        </p:spPr>
      </p:pic>
      <p:sp>
        <p:nvSpPr>
          <p:cNvPr id="48" name="TextBox 47">
            <a:extLst>
              <a:ext uri="{FF2B5EF4-FFF2-40B4-BE49-F238E27FC236}">
                <a16:creationId xmlns:a16="http://schemas.microsoft.com/office/drawing/2014/main" id="{159D2DE9-03D0-2506-07CA-F81604502DCE}"/>
              </a:ext>
              <a:ext uri="{C183D7F6-B498-43B3-948B-1728B52AA6E4}">
                <adec:decorative xmlns:adec="http://schemas.microsoft.com/office/drawing/2017/decorative" val="1"/>
              </a:ext>
            </a:extLst>
          </p:cNvPr>
          <p:cNvSpPr txBox="1"/>
          <p:nvPr/>
        </p:nvSpPr>
        <p:spPr>
          <a:xfrm>
            <a:off x="8022664" y="2504514"/>
            <a:ext cx="773253" cy="923330"/>
          </a:xfrm>
          <a:prstGeom prst="rect">
            <a:avLst/>
          </a:prstGeom>
          <a:noFill/>
        </p:spPr>
        <p:txBody>
          <a:bodyPr wrap="square" rtlCol="0">
            <a:spAutoFit/>
          </a:bodyPr>
          <a:lstStyle/>
          <a:p>
            <a:r>
              <a:rPr lang="en-US" b="1">
                <a:solidFill>
                  <a:srgbClr val="F16038"/>
                </a:solidFill>
                <a:latin typeface="Calibri" panose="020F0502020204030204"/>
              </a:rPr>
              <a:t>BOY</a:t>
            </a:r>
          </a:p>
          <a:p>
            <a:r>
              <a:rPr lang="en-US" b="1">
                <a:solidFill>
                  <a:srgbClr val="F16038"/>
                </a:solidFill>
                <a:latin typeface="Calibri" panose="020F0502020204030204"/>
              </a:rPr>
              <a:t>MOY</a:t>
            </a:r>
          </a:p>
          <a:p>
            <a:r>
              <a:rPr lang="en-US" b="1">
                <a:solidFill>
                  <a:srgbClr val="F16038"/>
                </a:solidFill>
                <a:latin typeface="Calibri" panose="020F0502020204030204"/>
              </a:rPr>
              <a:t>EOY</a:t>
            </a:r>
          </a:p>
        </p:txBody>
      </p:sp>
      <p:pic>
        <p:nvPicPr>
          <p:cNvPr id="49" name="Graphic 48">
            <a:extLst>
              <a:ext uri="{FF2B5EF4-FFF2-40B4-BE49-F238E27FC236}">
                <a16:creationId xmlns:a16="http://schemas.microsoft.com/office/drawing/2014/main" id="{A1FF6FA8-C1EC-BA8F-2669-01A2F11A943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54228" y="3046704"/>
            <a:ext cx="481001" cy="481001"/>
          </a:xfrm>
          <a:prstGeom prst="rect">
            <a:avLst/>
          </a:prstGeom>
        </p:spPr>
      </p:pic>
    </p:spTree>
    <p:extLst>
      <p:ext uri="{BB962C8B-B14F-4D97-AF65-F5344CB8AC3E}">
        <p14:creationId xmlns:p14="http://schemas.microsoft.com/office/powerpoint/2010/main" val="1259854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9266-FE8F-DAEF-F39B-24549AA5D68A}"/>
              </a:ext>
            </a:extLst>
          </p:cNvPr>
          <p:cNvSpPr>
            <a:spLocks noGrp="1"/>
          </p:cNvSpPr>
          <p:nvPr>
            <p:ph type="title"/>
          </p:nvPr>
        </p:nvSpPr>
        <p:spPr/>
        <p:txBody>
          <a:bodyPr>
            <a:noAutofit/>
          </a:bodyPr>
          <a:lstStyle/>
          <a:p>
            <a:r>
              <a:rPr lang="en-US" sz="3200" dirty="0"/>
              <a:t>Overarching Requirements for new TEC, §28.0063 – Foundational Literacy and Numeracy Instruments</a:t>
            </a:r>
          </a:p>
        </p:txBody>
      </p:sp>
      <p:pic>
        <p:nvPicPr>
          <p:cNvPr id="4" name="Picture 3">
            <a:extLst>
              <a:ext uri="{FF2B5EF4-FFF2-40B4-BE49-F238E27FC236}">
                <a16:creationId xmlns:a16="http://schemas.microsoft.com/office/drawing/2014/main" id="{7899FDE0-6B1D-00B3-B77A-B738B824726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4887" y="1328973"/>
            <a:ext cx="10483199" cy="4200054"/>
          </a:xfrm>
          <a:prstGeom prst="rect">
            <a:avLst/>
          </a:prstGeom>
        </p:spPr>
      </p:pic>
    </p:spTree>
    <p:extLst>
      <p:ext uri="{BB962C8B-B14F-4D97-AF65-F5344CB8AC3E}">
        <p14:creationId xmlns:p14="http://schemas.microsoft.com/office/powerpoint/2010/main" val="336530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A240D-95FF-7101-47B5-433A95C6C4C9}"/>
              </a:ext>
            </a:extLst>
          </p:cNvPr>
          <p:cNvSpPr>
            <a:spLocks noGrp="1"/>
          </p:cNvSpPr>
          <p:nvPr>
            <p:ph type="title"/>
          </p:nvPr>
        </p:nvSpPr>
        <p:spPr>
          <a:xfrm>
            <a:off x="712381" y="153070"/>
            <a:ext cx="11121657" cy="751350"/>
          </a:xfrm>
        </p:spPr>
        <p:txBody>
          <a:bodyPr/>
          <a:lstStyle/>
          <a:p>
            <a:r>
              <a:rPr lang="en-US" dirty="0"/>
              <a:t>Administration and Data Submission Requirements</a:t>
            </a:r>
          </a:p>
        </p:txBody>
      </p:sp>
      <p:pic>
        <p:nvPicPr>
          <p:cNvPr id="16" name="Picture 15">
            <a:extLst>
              <a:ext uri="{FF2B5EF4-FFF2-40B4-BE49-F238E27FC236}">
                <a16:creationId xmlns:a16="http://schemas.microsoft.com/office/drawing/2014/main" id="{73C5789B-DD0E-5192-A493-ED68D23D29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2561" y="1060359"/>
            <a:ext cx="11779439" cy="4937319"/>
          </a:xfrm>
          <a:prstGeom prst="rect">
            <a:avLst/>
          </a:prstGeom>
        </p:spPr>
      </p:pic>
    </p:spTree>
    <p:extLst>
      <p:ext uri="{BB962C8B-B14F-4D97-AF65-F5344CB8AC3E}">
        <p14:creationId xmlns:p14="http://schemas.microsoft.com/office/powerpoint/2010/main" val="3554202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B5A1-97E5-A77F-0E9D-46F242D0B1DA}"/>
              </a:ext>
            </a:extLst>
          </p:cNvPr>
          <p:cNvSpPr>
            <a:spLocks noGrp="1"/>
          </p:cNvSpPr>
          <p:nvPr>
            <p:ph type="title"/>
          </p:nvPr>
        </p:nvSpPr>
        <p:spPr/>
        <p:txBody>
          <a:bodyPr/>
          <a:lstStyle/>
          <a:p>
            <a:r>
              <a:rPr lang="en-US" dirty="0"/>
              <a:t>Purpose of Data Collection</a:t>
            </a:r>
          </a:p>
        </p:txBody>
      </p:sp>
      <p:pic>
        <p:nvPicPr>
          <p:cNvPr id="4" name="Picture 3">
            <a:extLst>
              <a:ext uri="{FF2B5EF4-FFF2-40B4-BE49-F238E27FC236}">
                <a16:creationId xmlns:a16="http://schemas.microsoft.com/office/drawing/2014/main" id="{2C4AF5A1-937B-3CFE-4FFB-546B8684A5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2379" y="904580"/>
            <a:ext cx="10899557" cy="4886620"/>
          </a:xfrm>
          <a:prstGeom prst="rect">
            <a:avLst/>
          </a:prstGeom>
        </p:spPr>
      </p:pic>
    </p:spTree>
    <p:extLst>
      <p:ext uri="{BB962C8B-B14F-4D97-AF65-F5344CB8AC3E}">
        <p14:creationId xmlns:p14="http://schemas.microsoft.com/office/powerpoint/2010/main" val="111259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6D04D-EB8E-5691-EE91-86B97CE0493A}"/>
            </a:ext>
          </a:extLst>
        </p:cNvPr>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E871FD59-5A18-1AAC-6F1E-5AC8FA8FEFB1}"/>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303673"/>
            <a:ext cx="12191980" cy="5589588"/>
          </a:xfrm>
          <a:prstGeom prst="rect">
            <a:avLst/>
          </a:prstGeom>
          <a:noFill/>
        </p:spPr>
      </p:pic>
      <p:sp>
        <p:nvSpPr>
          <p:cNvPr id="6" name="Title 6">
            <a:extLst>
              <a:ext uri="{FF2B5EF4-FFF2-40B4-BE49-F238E27FC236}">
                <a16:creationId xmlns:a16="http://schemas.microsoft.com/office/drawing/2014/main" id="{E43E4770-E673-1A7A-89EC-C6CAED756CBA}"/>
              </a:ext>
            </a:extLst>
          </p:cNvPr>
          <p:cNvSpPr txBox="1">
            <a:spLocks noGrp="1"/>
          </p:cNvSpPr>
          <p:nvPr>
            <p:ph type="title" idx="4294967295"/>
          </p:nvPr>
        </p:nvSpPr>
        <p:spPr>
          <a:xfrm>
            <a:off x="1704975" y="3006535"/>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3C6EBE"/>
                </a:solidFill>
                <a:effectLst/>
                <a:uLnTx/>
                <a:uFillTx/>
                <a:latin typeface="+mn-lt"/>
                <a:ea typeface="+mj-ea"/>
                <a:cs typeface="+mj-cs"/>
              </a:rPr>
              <a:t>New ECDS Submissions</a:t>
            </a:r>
          </a:p>
        </p:txBody>
      </p:sp>
      <p:sp>
        <p:nvSpPr>
          <p:cNvPr id="2" name="Slide Number Placeholder 1">
            <a:extLst>
              <a:ext uri="{FF2B5EF4-FFF2-40B4-BE49-F238E27FC236}">
                <a16:creationId xmlns:a16="http://schemas.microsoft.com/office/drawing/2014/main" id="{2BC243DD-DCC6-1DDF-5B65-133463D383EC}"/>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15</a:t>
            </a:fld>
            <a:endParaRPr lang="en-US"/>
          </a:p>
        </p:txBody>
      </p:sp>
    </p:spTree>
    <p:extLst>
      <p:ext uri="{BB962C8B-B14F-4D97-AF65-F5344CB8AC3E}">
        <p14:creationId xmlns:p14="http://schemas.microsoft.com/office/powerpoint/2010/main" val="2424403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BA16F-B760-26D3-BC49-397CC0B8DA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37ACE-DE31-334A-794C-A2596EA2D028}"/>
              </a:ext>
            </a:extLst>
          </p:cNvPr>
          <p:cNvSpPr>
            <a:spLocks noGrp="1"/>
          </p:cNvSpPr>
          <p:nvPr>
            <p:ph type="title"/>
          </p:nvPr>
        </p:nvSpPr>
        <p:spPr>
          <a:xfrm>
            <a:off x="1997439" y="167275"/>
            <a:ext cx="9630770" cy="751350"/>
          </a:xfrm>
        </p:spPr>
        <p:txBody>
          <a:bodyPr anchor="ctr">
            <a:normAutofit/>
          </a:bodyPr>
          <a:lstStyle/>
          <a:p>
            <a:r>
              <a:rPr lang="en-US"/>
              <a:t>Entities</a:t>
            </a:r>
          </a:p>
        </p:txBody>
      </p:sp>
      <p:sp>
        <p:nvSpPr>
          <p:cNvPr id="3" name="Content Placeholder 2">
            <a:extLst>
              <a:ext uri="{FF2B5EF4-FFF2-40B4-BE49-F238E27FC236}">
                <a16:creationId xmlns:a16="http://schemas.microsoft.com/office/drawing/2014/main" id="{8501CE8C-98AD-C61F-60D9-C94FDC83BC62}"/>
              </a:ext>
            </a:extLst>
          </p:cNvPr>
          <p:cNvSpPr>
            <a:spLocks noGrp="1"/>
          </p:cNvSpPr>
          <p:nvPr>
            <p:ph idx="1"/>
          </p:nvPr>
        </p:nvSpPr>
        <p:spPr>
          <a:xfrm>
            <a:off x="2347415" y="1495651"/>
            <a:ext cx="8988726" cy="4351338"/>
          </a:xfrm>
        </p:spPr>
        <p:txBody>
          <a:bodyPr>
            <a:normAutofit/>
          </a:bodyPr>
          <a:lstStyle/>
          <a:p>
            <a:r>
              <a:rPr lang="en-US" dirty="0"/>
              <a:t>The ECDS submissions will consist of the following entities:</a:t>
            </a:r>
          </a:p>
          <a:p>
            <a:pPr lvl="1"/>
            <a:r>
              <a:rPr lang="en-US" sz="2800" dirty="0" err="1"/>
              <a:t>LocalEducationAgency</a:t>
            </a:r>
            <a:endParaRPr lang="en-US" sz="2800" dirty="0"/>
          </a:p>
          <a:p>
            <a:pPr lvl="1"/>
            <a:r>
              <a:rPr lang="en-US" sz="2800" dirty="0"/>
              <a:t>School</a:t>
            </a:r>
          </a:p>
          <a:p>
            <a:pPr lvl="1"/>
            <a:r>
              <a:rPr lang="en-US" sz="2800" dirty="0"/>
              <a:t>Student</a:t>
            </a:r>
          </a:p>
          <a:p>
            <a:pPr lvl="1"/>
            <a:r>
              <a:rPr lang="en-US" sz="2800" dirty="0" err="1"/>
              <a:t>StudentEducationOrganizationAssociation</a:t>
            </a:r>
            <a:endParaRPr lang="en-US" sz="2800" dirty="0"/>
          </a:p>
          <a:p>
            <a:pPr lvl="1"/>
            <a:r>
              <a:rPr lang="en-US" sz="2800" dirty="0" err="1"/>
              <a:t>StudentSchoolAssociation</a:t>
            </a:r>
            <a:endParaRPr lang="en-US" sz="2800" dirty="0"/>
          </a:p>
          <a:p>
            <a:pPr lvl="1"/>
            <a:r>
              <a:rPr lang="en-US" sz="2800" dirty="0"/>
              <a:t>Assessment </a:t>
            </a:r>
          </a:p>
          <a:p>
            <a:pPr lvl="1"/>
            <a:r>
              <a:rPr lang="en-US" sz="2800" dirty="0" err="1"/>
              <a:t>ObjectiveAssessment</a:t>
            </a:r>
            <a:endParaRPr lang="en-US" sz="2800" dirty="0"/>
          </a:p>
          <a:p>
            <a:pPr lvl="1"/>
            <a:r>
              <a:rPr lang="en-US" sz="2800" dirty="0"/>
              <a:t>StudentAssessment</a:t>
            </a:r>
          </a:p>
        </p:txBody>
      </p:sp>
    </p:spTree>
    <p:extLst>
      <p:ext uri="{BB962C8B-B14F-4D97-AF65-F5344CB8AC3E}">
        <p14:creationId xmlns:p14="http://schemas.microsoft.com/office/powerpoint/2010/main" val="545335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404D6-D5D8-C0A8-8D24-B8B4986DCA3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46CA751-E5EA-5BF8-5BDF-F5B13EFCD9F0}"/>
              </a:ext>
            </a:extLst>
          </p:cNvPr>
          <p:cNvSpPr>
            <a:spLocks noGrp="1"/>
          </p:cNvSpPr>
          <p:nvPr>
            <p:ph type="title"/>
          </p:nvPr>
        </p:nvSpPr>
        <p:spPr>
          <a:xfrm>
            <a:off x="2043795" y="167275"/>
            <a:ext cx="9630770" cy="751350"/>
          </a:xfrm>
        </p:spPr>
        <p:txBody>
          <a:bodyPr/>
          <a:lstStyle/>
          <a:p>
            <a:r>
              <a:rPr lang="en-US" dirty="0" err="1"/>
              <a:t>LocalEducationAgency</a:t>
            </a:r>
            <a:r>
              <a:rPr lang="en-US" dirty="0"/>
              <a:t> Entity</a:t>
            </a:r>
          </a:p>
        </p:txBody>
      </p:sp>
      <p:pic>
        <p:nvPicPr>
          <p:cNvPr id="7" name="Picture 6" descr="Local Education Agency Entity">
            <a:extLst>
              <a:ext uri="{FF2B5EF4-FFF2-40B4-BE49-F238E27FC236}">
                <a16:creationId xmlns:a16="http://schemas.microsoft.com/office/drawing/2014/main" id="{CF51A076-E1E2-0A40-339A-EFD63A629EFE}"/>
              </a:ext>
            </a:extLst>
          </p:cNvPr>
          <p:cNvPicPr>
            <a:picLocks noChangeAspect="1"/>
          </p:cNvPicPr>
          <p:nvPr/>
        </p:nvPicPr>
        <p:blipFill>
          <a:blip r:embed="rId3"/>
          <a:stretch>
            <a:fillRect/>
          </a:stretch>
        </p:blipFill>
        <p:spPr>
          <a:xfrm>
            <a:off x="2409205" y="1590610"/>
            <a:ext cx="7484336" cy="3680637"/>
          </a:xfrm>
          <a:prstGeom prst="rect">
            <a:avLst/>
          </a:prstGeom>
        </p:spPr>
      </p:pic>
    </p:spTree>
    <p:extLst>
      <p:ext uri="{BB962C8B-B14F-4D97-AF65-F5344CB8AC3E}">
        <p14:creationId xmlns:p14="http://schemas.microsoft.com/office/powerpoint/2010/main" val="3859553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A3B16F-FFF6-4852-8E07-74F75B12FBCF}"/>
              </a:ext>
            </a:extLst>
          </p:cNvPr>
          <p:cNvSpPr>
            <a:spLocks noGrp="1"/>
          </p:cNvSpPr>
          <p:nvPr>
            <p:ph type="title"/>
          </p:nvPr>
        </p:nvSpPr>
        <p:spPr>
          <a:xfrm>
            <a:off x="2055084" y="167275"/>
            <a:ext cx="9630770" cy="751350"/>
          </a:xfrm>
        </p:spPr>
        <p:txBody>
          <a:bodyPr>
            <a:normAutofit/>
          </a:bodyPr>
          <a:lstStyle/>
          <a:p>
            <a:r>
              <a:rPr lang="en-US" dirty="0" err="1"/>
              <a:t>AssessmentNonSubmissionReason</a:t>
            </a:r>
            <a:r>
              <a:rPr lang="en-US" dirty="0"/>
              <a:t> (</a:t>
            </a:r>
            <a:r>
              <a:rPr lang="en-US" dirty="0" err="1"/>
              <a:t>E3178</a:t>
            </a:r>
            <a:r>
              <a:rPr lang="en-US" dirty="0"/>
              <a:t>)</a:t>
            </a:r>
          </a:p>
        </p:txBody>
      </p:sp>
      <p:pic>
        <p:nvPicPr>
          <p:cNvPr id="4" name="Picture 3" descr="Data Element E3178 Assessment NonSubmission Reason">
            <a:extLst>
              <a:ext uri="{FF2B5EF4-FFF2-40B4-BE49-F238E27FC236}">
                <a16:creationId xmlns:a16="http://schemas.microsoft.com/office/drawing/2014/main" id="{3285A78D-F943-8D4E-A4A3-51B2F59E0384}"/>
              </a:ext>
            </a:extLst>
          </p:cNvPr>
          <p:cNvPicPr>
            <a:picLocks noChangeAspect="1"/>
          </p:cNvPicPr>
          <p:nvPr/>
        </p:nvPicPr>
        <p:blipFill>
          <a:blip r:embed="rId2"/>
          <a:srcRect t="5340"/>
          <a:stretch>
            <a:fillRect/>
          </a:stretch>
        </p:blipFill>
        <p:spPr>
          <a:xfrm>
            <a:off x="3003778" y="1664677"/>
            <a:ext cx="7358553" cy="4290569"/>
          </a:xfrm>
          <a:prstGeom prst="rect">
            <a:avLst/>
          </a:prstGeom>
        </p:spPr>
      </p:pic>
    </p:spTree>
    <p:extLst>
      <p:ext uri="{BB962C8B-B14F-4D97-AF65-F5344CB8AC3E}">
        <p14:creationId xmlns:p14="http://schemas.microsoft.com/office/powerpoint/2010/main" val="345585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FACEA2-758C-E729-DEBC-F5F9C5ED1CCF}"/>
              </a:ext>
            </a:extLst>
          </p:cNvPr>
          <p:cNvSpPr>
            <a:spLocks noGrp="1"/>
          </p:cNvSpPr>
          <p:nvPr>
            <p:ph type="title"/>
          </p:nvPr>
        </p:nvSpPr>
        <p:spPr>
          <a:xfrm>
            <a:off x="2066373" y="167275"/>
            <a:ext cx="9630770" cy="751350"/>
          </a:xfrm>
        </p:spPr>
        <p:txBody>
          <a:bodyPr>
            <a:normAutofit/>
          </a:bodyPr>
          <a:lstStyle/>
          <a:p>
            <a:r>
              <a:rPr lang="en-US" dirty="0" err="1"/>
              <a:t>AssessmentNonSubmissionReason</a:t>
            </a:r>
            <a:r>
              <a:rPr lang="en-US" dirty="0"/>
              <a:t> (380)</a:t>
            </a:r>
          </a:p>
        </p:txBody>
      </p:sp>
      <p:pic>
        <p:nvPicPr>
          <p:cNvPr id="7" name="Picture 6" descr="Table C380 Assessment NonSubmisssion Reason">
            <a:extLst>
              <a:ext uri="{FF2B5EF4-FFF2-40B4-BE49-F238E27FC236}">
                <a16:creationId xmlns:a16="http://schemas.microsoft.com/office/drawing/2014/main" id="{A4FC046D-A4F7-F2A5-BD17-2E444990FB79}"/>
              </a:ext>
            </a:extLst>
          </p:cNvPr>
          <p:cNvPicPr>
            <a:picLocks noChangeAspect="1"/>
          </p:cNvPicPr>
          <p:nvPr/>
        </p:nvPicPr>
        <p:blipFill>
          <a:blip r:embed="rId2"/>
          <a:srcRect t="5267"/>
          <a:stretch>
            <a:fillRect/>
          </a:stretch>
        </p:blipFill>
        <p:spPr>
          <a:xfrm>
            <a:off x="3069756" y="1559169"/>
            <a:ext cx="7342652" cy="4391011"/>
          </a:xfrm>
          <a:prstGeom prst="rect">
            <a:avLst/>
          </a:prstGeom>
        </p:spPr>
      </p:pic>
    </p:spTree>
    <p:extLst>
      <p:ext uri="{BB962C8B-B14F-4D97-AF65-F5344CB8AC3E}">
        <p14:creationId xmlns:p14="http://schemas.microsoft.com/office/powerpoint/2010/main" val="108814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F737BF-1970-74CA-D756-D621BF605907}"/>
              </a:ext>
            </a:extLst>
          </p:cNvPr>
          <p:cNvSpPr>
            <a:spLocks noGrp="1"/>
          </p:cNvSpPr>
          <p:nvPr>
            <p:ph type="title"/>
          </p:nvPr>
        </p:nvSpPr>
        <p:spPr>
          <a:xfrm>
            <a:off x="2022409" y="153230"/>
            <a:ext cx="9513918" cy="751350"/>
          </a:xfrm>
        </p:spPr>
        <p:txBody>
          <a:bodyPr>
            <a:normAutofit fontScale="90000"/>
          </a:bodyPr>
          <a:lstStyle/>
          <a:p>
            <a:r>
              <a:rPr lang="en-US" dirty="0"/>
              <a:t>Agenda – Changes to the Early Childhood Data System (ECDS) Collection</a:t>
            </a:r>
          </a:p>
        </p:txBody>
      </p:sp>
      <p:sp>
        <p:nvSpPr>
          <p:cNvPr id="3" name="Content Placeholder 2">
            <a:extLst>
              <a:ext uri="{FF2B5EF4-FFF2-40B4-BE49-F238E27FC236}">
                <a16:creationId xmlns:a16="http://schemas.microsoft.com/office/drawing/2014/main" id="{6DB93F0A-085F-C41A-F004-6C5BF6034B6E}"/>
              </a:ext>
            </a:extLst>
          </p:cNvPr>
          <p:cNvSpPr>
            <a:spLocks noGrp="1"/>
          </p:cNvSpPr>
          <p:nvPr>
            <p:ph idx="1"/>
          </p:nvPr>
        </p:nvSpPr>
        <p:spPr>
          <a:xfrm>
            <a:off x="2032000" y="1495651"/>
            <a:ext cx="4750937" cy="4351338"/>
          </a:xfrm>
        </p:spPr>
        <p:txBody>
          <a:bodyPr lIns="91440" tIns="45720" rIns="91440" bIns="45720" anchor="t">
            <a:normAutofit/>
          </a:bodyPr>
          <a:lstStyle/>
          <a:p>
            <a:r>
              <a:rPr lang="en-US" sz="2400" dirty="0"/>
              <a:t>Overview</a:t>
            </a:r>
          </a:p>
          <a:p>
            <a:r>
              <a:rPr lang="en-US" sz="2400" dirty="0"/>
              <a:t>Timeline</a:t>
            </a:r>
            <a:endParaRPr lang="en-US" sz="2400" dirty="0">
              <a:ea typeface="Calibri"/>
              <a:cs typeface="Calibri"/>
            </a:endParaRPr>
          </a:p>
          <a:p>
            <a:r>
              <a:rPr lang="en-US" sz="2400" dirty="0"/>
              <a:t>ECDS Expansion due to House Bill (HB) 2</a:t>
            </a:r>
          </a:p>
          <a:p>
            <a:r>
              <a:rPr lang="en-US" sz="2400" dirty="0"/>
              <a:t>New ECDS Submissions</a:t>
            </a:r>
          </a:p>
          <a:p>
            <a:r>
              <a:rPr lang="en-US" sz="2400" dirty="0"/>
              <a:t>Closeout</a:t>
            </a:r>
            <a:endParaRPr lang="en-US" sz="2400" dirty="0">
              <a:ea typeface="Calibri"/>
              <a:cs typeface="Calibri"/>
            </a:endParaRPr>
          </a:p>
          <a:p>
            <a:pPr lvl="1"/>
            <a:r>
              <a:rPr lang="en-US" dirty="0"/>
              <a:t>Key Takeaways</a:t>
            </a:r>
            <a:endParaRPr lang="en-US" dirty="0">
              <a:ea typeface="Calibri"/>
              <a:cs typeface="Calibri"/>
            </a:endParaRPr>
          </a:p>
          <a:p>
            <a:pPr lvl="1"/>
            <a:r>
              <a:rPr lang="en-US" dirty="0"/>
              <a:t>Technical Resources</a:t>
            </a:r>
          </a:p>
          <a:p>
            <a:r>
              <a:rPr lang="en-US" sz="2400" dirty="0">
                <a:ea typeface="Calibri"/>
                <a:cs typeface="Calibri"/>
              </a:rPr>
              <a:t>Questions</a:t>
            </a:r>
          </a:p>
          <a:p>
            <a:endParaRPr lang="en-US" sz="2400" dirty="0"/>
          </a:p>
        </p:txBody>
      </p:sp>
      <p:pic>
        <p:nvPicPr>
          <p:cNvPr id="5" name="Content Placeholder 4">
            <a:extLst>
              <a:ext uri="{FF2B5EF4-FFF2-40B4-BE49-F238E27FC236}">
                <a16:creationId xmlns:a16="http://schemas.microsoft.com/office/drawing/2014/main" id="{E38AD5C0-0D1A-8A06-1211-0AE9272700AB}"/>
              </a:ext>
              <a:ext uri="{C183D7F6-B498-43B3-948B-1728B52AA6E4}">
                <adec:decorative xmlns:adec="http://schemas.microsoft.com/office/drawing/2017/decorative" val="1"/>
              </a:ext>
            </a:extLst>
          </p:cNvPr>
          <p:cNvPicPr>
            <a:picLocks noGrp="1" noChangeAspect="1"/>
          </p:cNvPicPr>
          <p:nvPr>
            <p:ph idx="13"/>
          </p:nvPr>
        </p:nvPicPr>
        <p:blipFill>
          <a:blip r:embed="rId3"/>
          <a:stretch>
            <a:fillRect/>
          </a:stretch>
        </p:blipFill>
        <p:spPr>
          <a:xfrm>
            <a:off x="7077078" y="2315498"/>
            <a:ext cx="4462819" cy="2677692"/>
          </a:xfrm>
          <a:prstGeom prst="rect">
            <a:avLst/>
          </a:prstGeom>
          <a:noFill/>
        </p:spPr>
      </p:pic>
    </p:spTree>
    <p:extLst>
      <p:ext uri="{BB962C8B-B14F-4D97-AF65-F5344CB8AC3E}">
        <p14:creationId xmlns:p14="http://schemas.microsoft.com/office/powerpoint/2010/main" val="2094198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E6499-3652-D37F-F305-090524EA946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CE60DE-E9DB-F36B-3A83-F08DD5CFDD1F}"/>
              </a:ext>
            </a:extLst>
          </p:cNvPr>
          <p:cNvSpPr>
            <a:spLocks noGrp="1"/>
          </p:cNvSpPr>
          <p:nvPr>
            <p:ph type="title"/>
          </p:nvPr>
        </p:nvSpPr>
        <p:spPr>
          <a:xfrm>
            <a:off x="2043795" y="167275"/>
            <a:ext cx="9630770" cy="751350"/>
          </a:xfrm>
        </p:spPr>
        <p:txBody>
          <a:bodyPr/>
          <a:lstStyle/>
          <a:p>
            <a:r>
              <a:rPr lang="en-US" dirty="0"/>
              <a:t>School Entity</a:t>
            </a:r>
          </a:p>
        </p:txBody>
      </p:sp>
      <p:pic>
        <p:nvPicPr>
          <p:cNvPr id="3" name="Picture 2" descr="School Entity">
            <a:extLst>
              <a:ext uri="{FF2B5EF4-FFF2-40B4-BE49-F238E27FC236}">
                <a16:creationId xmlns:a16="http://schemas.microsoft.com/office/drawing/2014/main" id="{C54A18CE-D4FC-4324-6390-EC63892B77B7}"/>
              </a:ext>
            </a:extLst>
          </p:cNvPr>
          <p:cNvPicPr>
            <a:picLocks noChangeAspect="1"/>
          </p:cNvPicPr>
          <p:nvPr/>
        </p:nvPicPr>
        <p:blipFill>
          <a:blip r:embed="rId3"/>
          <a:stretch>
            <a:fillRect/>
          </a:stretch>
        </p:blipFill>
        <p:spPr>
          <a:xfrm>
            <a:off x="2333511" y="2466213"/>
            <a:ext cx="8750391" cy="1925573"/>
          </a:xfrm>
          <a:prstGeom prst="rect">
            <a:avLst/>
          </a:prstGeom>
        </p:spPr>
      </p:pic>
    </p:spTree>
    <p:extLst>
      <p:ext uri="{BB962C8B-B14F-4D97-AF65-F5344CB8AC3E}">
        <p14:creationId xmlns:p14="http://schemas.microsoft.com/office/powerpoint/2010/main" val="2171803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7C45A-228A-F60D-6CBC-274AA01E614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C885853-DBF3-C886-0AD9-4778DEF8120C}"/>
              </a:ext>
            </a:extLst>
          </p:cNvPr>
          <p:cNvSpPr>
            <a:spLocks noGrp="1"/>
          </p:cNvSpPr>
          <p:nvPr>
            <p:ph type="title"/>
          </p:nvPr>
        </p:nvSpPr>
        <p:spPr>
          <a:xfrm>
            <a:off x="2032506" y="167275"/>
            <a:ext cx="9630770" cy="751350"/>
          </a:xfrm>
        </p:spPr>
        <p:txBody>
          <a:bodyPr/>
          <a:lstStyle/>
          <a:p>
            <a:r>
              <a:rPr lang="en-US" dirty="0"/>
              <a:t>Student Entity</a:t>
            </a:r>
          </a:p>
        </p:txBody>
      </p:sp>
      <p:pic>
        <p:nvPicPr>
          <p:cNvPr id="3" name="Picture 2" descr="Student Entity">
            <a:extLst>
              <a:ext uri="{FF2B5EF4-FFF2-40B4-BE49-F238E27FC236}">
                <a16:creationId xmlns:a16="http://schemas.microsoft.com/office/drawing/2014/main" id="{8D2FD1D7-39CF-2D7E-8584-CE9A91065048}"/>
              </a:ext>
            </a:extLst>
          </p:cNvPr>
          <p:cNvPicPr>
            <a:picLocks noChangeAspect="1"/>
          </p:cNvPicPr>
          <p:nvPr/>
        </p:nvPicPr>
        <p:blipFill>
          <a:blip r:embed="rId3"/>
          <a:stretch>
            <a:fillRect/>
          </a:stretch>
        </p:blipFill>
        <p:spPr>
          <a:xfrm>
            <a:off x="2415861" y="1692065"/>
            <a:ext cx="8800472" cy="3473870"/>
          </a:xfrm>
          <a:prstGeom prst="rect">
            <a:avLst/>
          </a:prstGeom>
        </p:spPr>
      </p:pic>
    </p:spTree>
    <p:extLst>
      <p:ext uri="{BB962C8B-B14F-4D97-AF65-F5344CB8AC3E}">
        <p14:creationId xmlns:p14="http://schemas.microsoft.com/office/powerpoint/2010/main" val="1937133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F5E8E-4741-92E5-F673-0F869FDC5E8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2094260-ADC4-E1C4-AA07-A6AA25D4575B}"/>
              </a:ext>
            </a:extLst>
          </p:cNvPr>
          <p:cNvSpPr>
            <a:spLocks noGrp="1"/>
          </p:cNvSpPr>
          <p:nvPr>
            <p:ph type="title"/>
          </p:nvPr>
        </p:nvSpPr>
        <p:spPr>
          <a:xfrm>
            <a:off x="2021217" y="167275"/>
            <a:ext cx="9630770" cy="751350"/>
          </a:xfrm>
        </p:spPr>
        <p:txBody>
          <a:bodyPr/>
          <a:lstStyle/>
          <a:p>
            <a:r>
              <a:rPr lang="en-US" dirty="0" err="1"/>
              <a:t>StudentEducationOrganizationAssociation</a:t>
            </a:r>
            <a:r>
              <a:rPr lang="en-US" dirty="0"/>
              <a:t> Entity</a:t>
            </a:r>
          </a:p>
        </p:txBody>
      </p:sp>
      <p:pic>
        <p:nvPicPr>
          <p:cNvPr id="3" name="Picture 2" descr="Student Education organization Association Entity">
            <a:extLst>
              <a:ext uri="{FF2B5EF4-FFF2-40B4-BE49-F238E27FC236}">
                <a16:creationId xmlns:a16="http://schemas.microsoft.com/office/drawing/2014/main" id="{5FDBBB03-A727-D78D-0560-2A975ADF66D3}"/>
              </a:ext>
            </a:extLst>
          </p:cNvPr>
          <p:cNvPicPr>
            <a:picLocks noChangeAspect="1"/>
          </p:cNvPicPr>
          <p:nvPr/>
        </p:nvPicPr>
        <p:blipFill>
          <a:blip r:embed="rId3"/>
          <a:stretch>
            <a:fillRect/>
          </a:stretch>
        </p:blipFill>
        <p:spPr>
          <a:xfrm>
            <a:off x="2377778" y="1700836"/>
            <a:ext cx="8978939" cy="3456328"/>
          </a:xfrm>
          <a:prstGeom prst="rect">
            <a:avLst/>
          </a:prstGeom>
        </p:spPr>
      </p:pic>
    </p:spTree>
    <p:extLst>
      <p:ext uri="{BB962C8B-B14F-4D97-AF65-F5344CB8AC3E}">
        <p14:creationId xmlns:p14="http://schemas.microsoft.com/office/powerpoint/2010/main" val="2989071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8DBEB-5DB0-5EF9-1F20-53204B4BC60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EC70E69-712C-949B-822E-FA5DB75D3B13}"/>
              </a:ext>
            </a:extLst>
          </p:cNvPr>
          <p:cNvSpPr>
            <a:spLocks noGrp="1"/>
          </p:cNvSpPr>
          <p:nvPr>
            <p:ph type="title"/>
          </p:nvPr>
        </p:nvSpPr>
        <p:spPr>
          <a:xfrm>
            <a:off x="2021217" y="167275"/>
            <a:ext cx="9630770" cy="751350"/>
          </a:xfrm>
        </p:spPr>
        <p:txBody>
          <a:bodyPr/>
          <a:lstStyle/>
          <a:p>
            <a:r>
              <a:rPr lang="en-US" dirty="0" err="1"/>
              <a:t>StudentSchoolAssociation</a:t>
            </a:r>
            <a:r>
              <a:rPr lang="en-US" dirty="0"/>
              <a:t> Entity</a:t>
            </a:r>
          </a:p>
        </p:txBody>
      </p:sp>
      <p:pic>
        <p:nvPicPr>
          <p:cNvPr id="4" name="Picture 3" descr="Student School Association Entity">
            <a:extLst>
              <a:ext uri="{FF2B5EF4-FFF2-40B4-BE49-F238E27FC236}">
                <a16:creationId xmlns:a16="http://schemas.microsoft.com/office/drawing/2014/main" id="{8ECFD9BC-4E40-F806-C7AD-F70BE147DAE5}"/>
              </a:ext>
            </a:extLst>
          </p:cNvPr>
          <p:cNvPicPr>
            <a:picLocks noChangeAspect="1"/>
          </p:cNvPicPr>
          <p:nvPr/>
        </p:nvPicPr>
        <p:blipFill>
          <a:blip r:embed="rId3"/>
          <a:stretch>
            <a:fillRect/>
          </a:stretch>
        </p:blipFill>
        <p:spPr>
          <a:xfrm>
            <a:off x="2308034" y="2135440"/>
            <a:ext cx="8476947" cy="2587120"/>
          </a:xfrm>
          <a:prstGeom prst="rect">
            <a:avLst/>
          </a:prstGeom>
        </p:spPr>
      </p:pic>
    </p:spTree>
    <p:extLst>
      <p:ext uri="{BB962C8B-B14F-4D97-AF65-F5344CB8AC3E}">
        <p14:creationId xmlns:p14="http://schemas.microsoft.com/office/powerpoint/2010/main" val="3394170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BCF983-AB49-4F32-EC0B-48CD6CF9DA25}"/>
              </a:ext>
            </a:extLst>
          </p:cNvPr>
          <p:cNvSpPr>
            <a:spLocks noGrp="1"/>
          </p:cNvSpPr>
          <p:nvPr>
            <p:ph type="title"/>
          </p:nvPr>
        </p:nvSpPr>
        <p:spPr>
          <a:xfrm>
            <a:off x="2032506" y="167275"/>
            <a:ext cx="9630770" cy="751350"/>
          </a:xfrm>
        </p:spPr>
        <p:txBody>
          <a:bodyPr/>
          <a:lstStyle/>
          <a:p>
            <a:r>
              <a:rPr lang="en-US" dirty="0"/>
              <a:t>Assessment Entity</a:t>
            </a:r>
          </a:p>
        </p:txBody>
      </p:sp>
      <p:pic>
        <p:nvPicPr>
          <p:cNvPr id="3" name="Picture 2" descr="Assessment Entity">
            <a:extLst>
              <a:ext uri="{FF2B5EF4-FFF2-40B4-BE49-F238E27FC236}">
                <a16:creationId xmlns:a16="http://schemas.microsoft.com/office/drawing/2014/main" id="{1BC25964-CC7D-091A-EAE1-17D85688AD90}"/>
              </a:ext>
            </a:extLst>
          </p:cNvPr>
          <p:cNvPicPr>
            <a:picLocks noChangeAspect="1"/>
          </p:cNvPicPr>
          <p:nvPr/>
        </p:nvPicPr>
        <p:blipFill>
          <a:blip r:embed="rId3"/>
          <a:stretch>
            <a:fillRect/>
          </a:stretch>
        </p:blipFill>
        <p:spPr>
          <a:xfrm>
            <a:off x="2417483" y="1752820"/>
            <a:ext cx="8796884" cy="3352359"/>
          </a:xfrm>
          <a:prstGeom prst="rect">
            <a:avLst/>
          </a:prstGeom>
        </p:spPr>
      </p:pic>
    </p:spTree>
    <p:extLst>
      <p:ext uri="{BB962C8B-B14F-4D97-AF65-F5344CB8AC3E}">
        <p14:creationId xmlns:p14="http://schemas.microsoft.com/office/powerpoint/2010/main" val="3070806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4A972-AB9A-5F09-5C4F-CA86879ECE3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B1EA4C0-27B9-66D2-2A34-45D6E7394D7D}"/>
              </a:ext>
            </a:extLst>
          </p:cNvPr>
          <p:cNvSpPr>
            <a:spLocks noGrp="1"/>
          </p:cNvSpPr>
          <p:nvPr>
            <p:ph type="title"/>
          </p:nvPr>
        </p:nvSpPr>
        <p:spPr>
          <a:xfrm>
            <a:off x="2021217" y="167275"/>
            <a:ext cx="9630770" cy="751350"/>
          </a:xfrm>
        </p:spPr>
        <p:txBody>
          <a:bodyPr/>
          <a:lstStyle/>
          <a:p>
            <a:r>
              <a:rPr lang="en-US" dirty="0" err="1"/>
              <a:t>ObjectiveAssessment</a:t>
            </a:r>
            <a:r>
              <a:rPr lang="en-US" dirty="0"/>
              <a:t> Entity</a:t>
            </a:r>
          </a:p>
        </p:txBody>
      </p:sp>
      <p:pic>
        <p:nvPicPr>
          <p:cNvPr id="3" name="Picture 2" descr="Objective Assessment Entity">
            <a:extLst>
              <a:ext uri="{FF2B5EF4-FFF2-40B4-BE49-F238E27FC236}">
                <a16:creationId xmlns:a16="http://schemas.microsoft.com/office/drawing/2014/main" id="{A81BD5C7-07E6-A227-B6CB-1B87D8EA608D}"/>
              </a:ext>
            </a:extLst>
          </p:cNvPr>
          <p:cNvPicPr>
            <a:picLocks noChangeAspect="1"/>
          </p:cNvPicPr>
          <p:nvPr/>
        </p:nvPicPr>
        <p:blipFill>
          <a:blip r:embed="rId3"/>
          <a:stretch>
            <a:fillRect/>
          </a:stretch>
        </p:blipFill>
        <p:spPr>
          <a:xfrm>
            <a:off x="2122739" y="1878171"/>
            <a:ext cx="9141064" cy="3101657"/>
          </a:xfrm>
          <a:prstGeom prst="rect">
            <a:avLst/>
          </a:prstGeom>
        </p:spPr>
      </p:pic>
    </p:spTree>
    <p:extLst>
      <p:ext uri="{BB962C8B-B14F-4D97-AF65-F5344CB8AC3E}">
        <p14:creationId xmlns:p14="http://schemas.microsoft.com/office/powerpoint/2010/main" val="3266878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E1C76-7103-49A5-EB1F-E5CFA7E926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D75CDA4-4C67-5B9F-AB15-C291005BCB3A}"/>
              </a:ext>
            </a:extLst>
          </p:cNvPr>
          <p:cNvSpPr>
            <a:spLocks noGrp="1"/>
          </p:cNvSpPr>
          <p:nvPr>
            <p:ph type="title"/>
          </p:nvPr>
        </p:nvSpPr>
        <p:spPr>
          <a:xfrm>
            <a:off x="2201841" y="167275"/>
            <a:ext cx="9630770" cy="751350"/>
          </a:xfrm>
        </p:spPr>
        <p:txBody>
          <a:bodyPr anchor="ctr">
            <a:normAutofit/>
          </a:bodyPr>
          <a:lstStyle/>
          <a:p>
            <a:r>
              <a:rPr lang="en-US" dirty="0" err="1"/>
              <a:t>StudentAssessment</a:t>
            </a:r>
            <a:r>
              <a:rPr lang="en-US" dirty="0"/>
              <a:t> Entity</a:t>
            </a:r>
          </a:p>
        </p:txBody>
      </p:sp>
      <p:pic>
        <p:nvPicPr>
          <p:cNvPr id="3" name="Picture 2" descr="StudentAssessment Entity">
            <a:extLst>
              <a:ext uri="{FF2B5EF4-FFF2-40B4-BE49-F238E27FC236}">
                <a16:creationId xmlns:a16="http://schemas.microsoft.com/office/drawing/2014/main" id="{D14BC455-4B63-70AA-7894-9BD2C90DEC75}"/>
              </a:ext>
            </a:extLst>
          </p:cNvPr>
          <p:cNvPicPr>
            <a:picLocks noChangeAspect="1"/>
          </p:cNvPicPr>
          <p:nvPr/>
        </p:nvPicPr>
        <p:blipFill>
          <a:blip r:embed="rId3"/>
          <a:stretch>
            <a:fillRect/>
          </a:stretch>
        </p:blipFill>
        <p:spPr>
          <a:xfrm>
            <a:off x="2599153" y="1391194"/>
            <a:ext cx="7951656" cy="4446899"/>
          </a:xfrm>
          <a:prstGeom prst="rect">
            <a:avLst/>
          </a:prstGeom>
        </p:spPr>
      </p:pic>
    </p:spTree>
    <p:extLst>
      <p:ext uri="{BB962C8B-B14F-4D97-AF65-F5344CB8AC3E}">
        <p14:creationId xmlns:p14="http://schemas.microsoft.com/office/powerpoint/2010/main" val="2215375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1049-331F-6C9A-B2CD-E2EC412CF820}"/>
              </a:ext>
            </a:extLst>
          </p:cNvPr>
          <p:cNvSpPr>
            <a:spLocks noGrp="1"/>
          </p:cNvSpPr>
          <p:nvPr>
            <p:ph type="title"/>
          </p:nvPr>
        </p:nvSpPr>
        <p:spPr>
          <a:xfrm>
            <a:off x="2043795" y="167275"/>
            <a:ext cx="9630770" cy="751350"/>
          </a:xfrm>
        </p:spPr>
        <p:txBody>
          <a:bodyPr/>
          <a:lstStyle/>
          <a:p>
            <a:r>
              <a:rPr lang="en-US" dirty="0" err="1"/>
              <a:t>ReasonNotTested</a:t>
            </a:r>
            <a:r>
              <a:rPr lang="en-US" dirty="0"/>
              <a:t> (</a:t>
            </a:r>
            <a:r>
              <a:rPr lang="en-US" dirty="0" err="1"/>
              <a:t>E3177</a:t>
            </a:r>
            <a:r>
              <a:rPr lang="en-US" dirty="0"/>
              <a:t>)</a:t>
            </a:r>
          </a:p>
        </p:txBody>
      </p:sp>
      <p:pic>
        <p:nvPicPr>
          <p:cNvPr id="9" name="Picture 8" descr="E3177 Reason not Tested data element">
            <a:extLst>
              <a:ext uri="{FF2B5EF4-FFF2-40B4-BE49-F238E27FC236}">
                <a16:creationId xmlns:a16="http://schemas.microsoft.com/office/drawing/2014/main" id="{A08738AD-EFFE-31A2-0112-98B3778C90DC}"/>
              </a:ext>
            </a:extLst>
          </p:cNvPr>
          <p:cNvPicPr>
            <a:picLocks noChangeAspect="1"/>
          </p:cNvPicPr>
          <p:nvPr/>
        </p:nvPicPr>
        <p:blipFill>
          <a:blip r:embed="rId3"/>
          <a:srcRect t="4941"/>
          <a:stretch>
            <a:fillRect/>
          </a:stretch>
        </p:blipFill>
        <p:spPr>
          <a:xfrm>
            <a:off x="2982815" y="1254369"/>
            <a:ext cx="7388633" cy="5011789"/>
          </a:xfrm>
          <a:prstGeom prst="rect">
            <a:avLst/>
          </a:prstGeom>
        </p:spPr>
      </p:pic>
    </p:spTree>
    <p:extLst>
      <p:ext uri="{BB962C8B-B14F-4D97-AF65-F5344CB8AC3E}">
        <p14:creationId xmlns:p14="http://schemas.microsoft.com/office/powerpoint/2010/main" val="40922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AEB07-208D-025E-EFF2-C64C0F98C962}"/>
              </a:ext>
            </a:extLst>
          </p:cNvPr>
          <p:cNvSpPr>
            <a:spLocks noGrp="1"/>
          </p:cNvSpPr>
          <p:nvPr>
            <p:ph type="title"/>
          </p:nvPr>
        </p:nvSpPr>
        <p:spPr>
          <a:xfrm>
            <a:off x="2009928" y="167275"/>
            <a:ext cx="9630770" cy="751350"/>
          </a:xfrm>
        </p:spPr>
        <p:txBody>
          <a:bodyPr>
            <a:normAutofit/>
          </a:bodyPr>
          <a:lstStyle/>
          <a:p>
            <a:r>
              <a:rPr lang="en-US" dirty="0" err="1"/>
              <a:t>ReasonNotTested</a:t>
            </a:r>
            <a:r>
              <a:rPr lang="en-US" dirty="0"/>
              <a:t> (</a:t>
            </a:r>
            <a:r>
              <a:rPr lang="en-US" dirty="0" err="1"/>
              <a:t>C379</a:t>
            </a:r>
            <a:r>
              <a:rPr lang="en-US" dirty="0"/>
              <a:t>)</a:t>
            </a:r>
          </a:p>
        </p:txBody>
      </p:sp>
      <p:pic>
        <p:nvPicPr>
          <p:cNvPr id="12" name="Picture 11" descr="C379 Reason not Tested code table">
            <a:extLst>
              <a:ext uri="{FF2B5EF4-FFF2-40B4-BE49-F238E27FC236}">
                <a16:creationId xmlns:a16="http://schemas.microsoft.com/office/drawing/2014/main" id="{CCFCD8E4-0FEC-3D61-B6FE-45322D43526D}"/>
              </a:ext>
            </a:extLst>
          </p:cNvPr>
          <p:cNvPicPr>
            <a:picLocks noChangeAspect="1"/>
          </p:cNvPicPr>
          <p:nvPr/>
        </p:nvPicPr>
        <p:blipFill>
          <a:blip r:embed="rId2"/>
          <a:srcRect t="3984"/>
          <a:stretch>
            <a:fillRect/>
          </a:stretch>
        </p:blipFill>
        <p:spPr>
          <a:xfrm>
            <a:off x="2009928" y="1359877"/>
            <a:ext cx="4882596" cy="4957590"/>
          </a:xfrm>
          <a:prstGeom prst="rect">
            <a:avLst/>
          </a:prstGeom>
        </p:spPr>
      </p:pic>
      <p:pic>
        <p:nvPicPr>
          <p:cNvPr id="10" name="Picture 9" descr="continued C379">
            <a:extLst>
              <a:ext uri="{FF2B5EF4-FFF2-40B4-BE49-F238E27FC236}">
                <a16:creationId xmlns:a16="http://schemas.microsoft.com/office/drawing/2014/main" id="{327D8D16-4C99-73F9-D229-AACD0DD354EF}"/>
              </a:ext>
            </a:extLst>
          </p:cNvPr>
          <p:cNvPicPr>
            <a:picLocks noChangeAspect="1"/>
          </p:cNvPicPr>
          <p:nvPr/>
        </p:nvPicPr>
        <p:blipFill>
          <a:blip r:embed="rId3"/>
          <a:stretch>
            <a:fillRect/>
          </a:stretch>
        </p:blipFill>
        <p:spPr>
          <a:xfrm>
            <a:off x="7319356" y="2276639"/>
            <a:ext cx="4567411" cy="2304721"/>
          </a:xfrm>
          <a:prstGeom prst="rect">
            <a:avLst/>
          </a:prstGeom>
        </p:spPr>
      </p:pic>
    </p:spTree>
    <p:extLst>
      <p:ext uri="{BB962C8B-B14F-4D97-AF65-F5344CB8AC3E}">
        <p14:creationId xmlns:p14="http://schemas.microsoft.com/office/powerpoint/2010/main" val="3345165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21A37-D6FE-FA3E-45FC-04FAB7DB69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7FB16D-ACA0-08B9-E1F2-53D1B3016BBD}"/>
              </a:ext>
            </a:extLst>
          </p:cNvPr>
          <p:cNvSpPr>
            <a:spLocks noGrp="1"/>
          </p:cNvSpPr>
          <p:nvPr>
            <p:ph type="title"/>
          </p:nvPr>
        </p:nvSpPr>
        <p:spPr>
          <a:xfrm>
            <a:off x="2055084" y="167275"/>
            <a:ext cx="9630770" cy="751350"/>
          </a:xfrm>
        </p:spPr>
        <p:txBody>
          <a:bodyPr/>
          <a:lstStyle/>
          <a:p>
            <a:r>
              <a:rPr lang="en-US" dirty="0" err="1"/>
              <a:t>AssessmentPeriod</a:t>
            </a:r>
            <a:r>
              <a:rPr lang="en-US" dirty="0"/>
              <a:t> (E3179)</a:t>
            </a:r>
          </a:p>
        </p:txBody>
      </p:sp>
      <p:pic>
        <p:nvPicPr>
          <p:cNvPr id="11" name="Picture 10" descr="E3179 Assessment Period">
            <a:extLst>
              <a:ext uri="{FF2B5EF4-FFF2-40B4-BE49-F238E27FC236}">
                <a16:creationId xmlns:a16="http://schemas.microsoft.com/office/drawing/2014/main" id="{C2F2E5A7-4634-EA56-226A-60AD5AA534FD}"/>
              </a:ext>
            </a:extLst>
          </p:cNvPr>
          <p:cNvPicPr>
            <a:picLocks noChangeAspect="1"/>
          </p:cNvPicPr>
          <p:nvPr/>
        </p:nvPicPr>
        <p:blipFill>
          <a:blip r:embed="rId2"/>
          <a:srcRect t="6052"/>
          <a:stretch>
            <a:fillRect/>
          </a:stretch>
        </p:blipFill>
        <p:spPr>
          <a:xfrm>
            <a:off x="2974318" y="1617784"/>
            <a:ext cx="7957261" cy="4232032"/>
          </a:xfrm>
          <a:prstGeom prst="rect">
            <a:avLst/>
          </a:prstGeom>
        </p:spPr>
      </p:pic>
    </p:spTree>
    <p:extLst>
      <p:ext uri="{BB962C8B-B14F-4D97-AF65-F5344CB8AC3E}">
        <p14:creationId xmlns:p14="http://schemas.microsoft.com/office/powerpoint/2010/main" val="2173253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TITLE SLIDE: </a:t>
            </a:r>
            <a:r>
              <a:rPr lang="en-US" sz="4800" b="1" kern="1200">
                <a:latin typeface="+mn-lt"/>
                <a:ea typeface="+mj-ea"/>
                <a:cs typeface="+mj-cs"/>
              </a:rPr>
              <a:t>Overview</a:t>
            </a: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2" name="Slide Number Placeholder 1">
            <a:extLst>
              <a:ext uri="{FF2B5EF4-FFF2-40B4-BE49-F238E27FC236}">
                <a16:creationId xmlns:a16="http://schemas.microsoft.com/office/drawing/2014/main" id="{4E8AF8DF-398E-10E8-ED26-F4D38809842B}"/>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3</a:t>
            </a:fld>
            <a:endParaRPr lang="en-US"/>
          </a:p>
        </p:txBody>
      </p:sp>
      <p:sp>
        <p:nvSpPr>
          <p:cNvPr id="5" name="Title 6">
            <a:extLst>
              <a:ext uri="{FF2B5EF4-FFF2-40B4-BE49-F238E27FC236}">
                <a16:creationId xmlns:a16="http://schemas.microsoft.com/office/drawing/2014/main" id="{9B45B078-6F05-A671-C414-2699DE57C48C}"/>
              </a:ext>
            </a:extLst>
          </p:cNvPr>
          <p:cNvSpPr txBox="1">
            <a:spLocks/>
          </p:cNvSpPr>
          <p:nvPr/>
        </p:nvSpPr>
        <p:spPr>
          <a:xfrm>
            <a:off x="1524000" y="3323938"/>
            <a:ext cx="9144000" cy="1455651"/>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r>
              <a:rPr lang="en-US"/>
              <a:t>Overview</a:t>
            </a:r>
          </a:p>
        </p:txBody>
      </p:sp>
    </p:spTree>
    <p:extLst>
      <p:ext uri="{BB962C8B-B14F-4D97-AF65-F5344CB8AC3E}">
        <p14:creationId xmlns:p14="http://schemas.microsoft.com/office/powerpoint/2010/main" val="48477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0C7A96-5248-9003-0021-196430D3A01F}"/>
              </a:ext>
            </a:extLst>
          </p:cNvPr>
          <p:cNvSpPr>
            <a:spLocks noGrp="1"/>
          </p:cNvSpPr>
          <p:nvPr>
            <p:ph type="title"/>
          </p:nvPr>
        </p:nvSpPr>
        <p:spPr>
          <a:xfrm>
            <a:off x="2032506" y="167275"/>
            <a:ext cx="9630770" cy="751350"/>
          </a:xfrm>
        </p:spPr>
        <p:txBody>
          <a:bodyPr>
            <a:normAutofit/>
          </a:bodyPr>
          <a:lstStyle/>
          <a:p>
            <a:r>
              <a:rPr lang="en-US" dirty="0" err="1"/>
              <a:t>AssessmentPeriod</a:t>
            </a:r>
            <a:r>
              <a:rPr lang="en-US" dirty="0"/>
              <a:t> (C381)</a:t>
            </a:r>
          </a:p>
        </p:txBody>
      </p:sp>
      <p:pic>
        <p:nvPicPr>
          <p:cNvPr id="7" name="Picture 6" descr="C381 Assessment Period code table">
            <a:extLst>
              <a:ext uri="{FF2B5EF4-FFF2-40B4-BE49-F238E27FC236}">
                <a16:creationId xmlns:a16="http://schemas.microsoft.com/office/drawing/2014/main" id="{C98D78D3-97DD-8B9D-805F-B14C715F60DC}"/>
              </a:ext>
            </a:extLst>
          </p:cNvPr>
          <p:cNvPicPr>
            <a:picLocks noChangeAspect="1"/>
          </p:cNvPicPr>
          <p:nvPr/>
        </p:nvPicPr>
        <p:blipFill>
          <a:blip r:embed="rId2"/>
          <a:srcRect t="9997"/>
          <a:stretch>
            <a:fillRect/>
          </a:stretch>
        </p:blipFill>
        <p:spPr>
          <a:xfrm>
            <a:off x="2358358" y="2414954"/>
            <a:ext cx="9041175" cy="2028092"/>
          </a:xfrm>
          <a:prstGeom prst="rect">
            <a:avLst/>
          </a:prstGeom>
        </p:spPr>
      </p:pic>
    </p:spTree>
    <p:extLst>
      <p:ext uri="{BB962C8B-B14F-4D97-AF65-F5344CB8AC3E}">
        <p14:creationId xmlns:p14="http://schemas.microsoft.com/office/powerpoint/2010/main" val="1666713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C51E2-B8A9-EDE7-0B74-378D05D3045E}"/>
            </a:ext>
          </a:extLst>
        </p:cNvPr>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1CAB270B-6F25-46B3-D499-444A019A4BAD}"/>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4" name="Title 6">
            <a:extLst>
              <a:ext uri="{FF2B5EF4-FFF2-40B4-BE49-F238E27FC236}">
                <a16:creationId xmlns:a16="http://schemas.microsoft.com/office/drawing/2014/main" id="{5BE7E617-1E1E-3310-9F3D-5101F7C18F12}"/>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a:ln>
                  <a:noFill/>
                </a:ln>
                <a:solidFill>
                  <a:srgbClr val="3C6EBE"/>
                </a:solidFill>
                <a:effectLst/>
                <a:uLnTx/>
                <a:uFillTx/>
                <a:latin typeface="+mn-lt"/>
                <a:ea typeface="+mj-ea"/>
                <a:cs typeface="+mj-cs"/>
              </a:rPr>
              <a:t>Closeout</a:t>
            </a:r>
          </a:p>
        </p:txBody>
      </p:sp>
    </p:spTree>
    <p:extLst>
      <p:ext uri="{BB962C8B-B14F-4D97-AF65-F5344CB8AC3E}">
        <p14:creationId xmlns:p14="http://schemas.microsoft.com/office/powerpoint/2010/main" val="780767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AC11-0143-B262-45DF-8F59A897E65B}"/>
              </a:ext>
            </a:extLst>
          </p:cNvPr>
          <p:cNvSpPr>
            <a:spLocks noGrp="1"/>
          </p:cNvSpPr>
          <p:nvPr>
            <p:ph type="title"/>
          </p:nvPr>
        </p:nvSpPr>
        <p:spPr>
          <a:xfrm>
            <a:off x="874554" y="255575"/>
            <a:ext cx="11121657" cy="751350"/>
          </a:xfrm>
        </p:spPr>
        <p:txBody>
          <a:bodyPr anchor="ctr">
            <a:normAutofit fontScale="90000"/>
          </a:bodyPr>
          <a:lstStyle/>
          <a:p>
            <a:br>
              <a:rPr lang="en-US"/>
            </a:br>
            <a:r>
              <a:rPr lang="en-US"/>
              <a:t>Key </a:t>
            </a:r>
            <a:r>
              <a:rPr lang="en-US">
                <a:solidFill>
                  <a:srgbClr val="0D6CB9"/>
                </a:solidFill>
              </a:rPr>
              <a:t>Takeaways</a:t>
            </a:r>
            <a:r>
              <a:rPr lang="en-US"/>
              <a:t> </a:t>
            </a:r>
            <a:br>
              <a:rPr lang="en-US"/>
            </a:br>
            <a:endParaRPr lang="en-US" sz="2700" b="0"/>
          </a:p>
        </p:txBody>
      </p:sp>
      <p:graphicFrame>
        <p:nvGraphicFramePr>
          <p:cNvPr id="8" name="Content Placeholder 2" descr="Closing Summay - Key takeaways">
            <a:extLst>
              <a:ext uri="{FF2B5EF4-FFF2-40B4-BE49-F238E27FC236}">
                <a16:creationId xmlns:a16="http://schemas.microsoft.com/office/drawing/2014/main" id="{BBCA293F-364E-94EE-FE18-7224682EC4A9}"/>
              </a:ext>
            </a:extLst>
          </p:cNvPr>
          <p:cNvGraphicFramePr/>
          <p:nvPr>
            <p:extLst>
              <p:ext uri="{D42A27DB-BD31-4B8C-83A1-F6EECF244321}">
                <p14:modId xmlns:p14="http://schemas.microsoft.com/office/powerpoint/2010/main" val="1601927956"/>
              </p:ext>
            </p:extLst>
          </p:nvPr>
        </p:nvGraphicFramePr>
        <p:xfrm>
          <a:off x="784119" y="1261562"/>
          <a:ext cx="10972452" cy="4786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B759C7F-87C3-CE46-AFFE-15AD68058BFB}"/>
              </a:ext>
            </a:extLst>
          </p:cNvPr>
          <p:cNvSpPr txBox="1"/>
          <p:nvPr/>
        </p:nvSpPr>
        <p:spPr>
          <a:xfrm>
            <a:off x="784119" y="936589"/>
            <a:ext cx="7902681" cy="369332"/>
          </a:xfrm>
          <a:prstGeom prst="rect">
            <a:avLst/>
          </a:prstGeom>
          <a:noFill/>
        </p:spPr>
        <p:txBody>
          <a:bodyPr wrap="square" rtlCol="0">
            <a:spAutoFit/>
          </a:bodyPr>
          <a:lstStyle/>
          <a:p>
            <a:r>
              <a:rPr lang="en-US" sz="1800" b="0">
                <a:solidFill>
                  <a:srgbClr val="0D6CB9"/>
                </a:solidFill>
                <a:latin typeface="+mn-lt"/>
              </a:rPr>
              <a:t>What Matters Most For Successful Submissions (2027-2028)</a:t>
            </a:r>
            <a:endParaRPr lang="en-US">
              <a:solidFill>
                <a:srgbClr val="0D6CB9"/>
              </a:solidFill>
              <a:latin typeface="+mn-lt"/>
            </a:endParaRPr>
          </a:p>
        </p:txBody>
      </p:sp>
    </p:spTree>
    <p:extLst>
      <p:ext uri="{BB962C8B-B14F-4D97-AF65-F5344CB8AC3E}">
        <p14:creationId xmlns:p14="http://schemas.microsoft.com/office/powerpoint/2010/main" val="4097540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0A-54F0-233C-4058-EA2E7F94F2B3}"/>
              </a:ext>
            </a:extLst>
          </p:cNvPr>
          <p:cNvSpPr>
            <a:spLocks noGrp="1"/>
          </p:cNvSpPr>
          <p:nvPr>
            <p:ph type="title"/>
          </p:nvPr>
        </p:nvSpPr>
        <p:spPr/>
        <p:txBody>
          <a:bodyPr/>
          <a:lstStyle/>
          <a:p>
            <a:r>
              <a:rPr lang="en-US"/>
              <a:t>Technical Resources</a:t>
            </a:r>
          </a:p>
        </p:txBody>
      </p:sp>
      <p:sp>
        <p:nvSpPr>
          <p:cNvPr id="3" name="Content Placeholder 2">
            <a:extLst>
              <a:ext uri="{FF2B5EF4-FFF2-40B4-BE49-F238E27FC236}">
                <a16:creationId xmlns:a16="http://schemas.microsoft.com/office/drawing/2014/main" id="{39DCA2A9-6E35-16CD-2648-8B9D1BFFD3F2}"/>
              </a:ext>
            </a:extLst>
          </p:cNvPr>
          <p:cNvSpPr>
            <a:spLocks noGrp="1"/>
          </p:cNvSpPr>
          <p:nvPr>
            <p:ph idx="1"/>
          </p:nvPr>
        </p:nvSpPr>
        <p:spPr/>
        <p:txBody>
          <a:bodyPr/>
          <a:lstStyle/>
          <a:p>
            <a:pPr lvl="0"/>
            <a:r>
              <a:rPr lang="en-US"/>
              <a:t>Technical Specifications: ​ </a:t>
            </a:r>
          </a:p>
          <a:p>
            <a:pPr lvl="1"/>
            <a:r>
              <a:rPr lang="en-US" u="sng">
                <a:hlinkClick r:id="rId2"/>
              </a:rPr>
              <a:t>Texas Education Data Standards (TEDS)</a:t>
            </a:r>
            <a:r>
              <a:rPr lang="en-US"/>
              <a:t>​ </a:t>
            </a:r>
          </a:p>
          <a:p>
            <a:pPr marL="457200" lvl="1" indent="0">
              <a:buNone/>
            </a:pPr>
            <a:endParaRPr lang="en-US"/>
          </a:p>
          <a:p>
            <a:pPr lvl="0"/>
            <a:r>
              <a:rPr lang="en-US"/>
              <a:t>Technical Support:​ </a:t>
            </a:r>
          </a:p>
          <a:p>
            <a:pPr lvl="1"/>
            <a:r>
              <a:rPr lang="en-US" u="sng" dirty="0">
                <a:hlinkClick r:id="rId3"/>
              </a:rPr>
              <a:t>TSDSCustomerSupport@tea.texas.gov</a:t>
            </a:r>
            <a:r>
              <a:rPr lang="en-US"/>
              <a:t> ​ </a:t>
            </a:r>
          </a:p>
          <a:p>
            <a:endParaRPr lang="en-US"/>
          </a:p>
        </p:txBody>
      </p:sp>
    </p:spTree>
    <p:extLst>
      <p:ext uri="{BB962C8B-B14F-4D97-AF65-F5344CB8AC3E}">
        <p14:creationId xmlns:p14="http://schemas.microsoft.com/office/powerpoint/2010/main" val="2710364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FF7BFF-6F72-68FB-A90F-85F2D8E51D18}"/>
              </a:ext>
            </a:extLst>
          </p:cNvPr>
          <p:cNvSpPr>
            <a:spLocks noGrp="1"/>
          </p:cNvSpPr>
          <p:nvPr>
            <p:ph type="title"/>
          </p:nvPr>
        </p:nvSpPr>
        <p:spPr/>
        <p:txBody>
          <a:bodyPr/>
          <a:lstStyle/>
          <a:p>
            <a:r>
              <a:rPr lang="en-US"/>
              <a:t>QUESTIONS</a:t>
            </a:r>
          </a:p>
        </p:txBody>
      </p:sp>
      <p:pic>
        <p:nvPicPr>
          <p:cNvPr id="5" name="Content Placeholder 4" descr="Infinite question marks in 3D rendering">
            <a:extLst>
              <a:ext uri="{FF2B5EF4-FFF2-40B4-BE49-F238E27FC236}">
                <a16:creationId xmlns:a16="http://schemas.microsoft.com/office/drawing/2014/main" id="{4ED5B1EF-E4FE-2F47-20B4-6FAE8516C2F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a:xfrm>
            <a:off x="3579734" y="1495425"/>
            <a:ext cx="6524782" cy="4351338"/>
          </a:xfrm>
          <a:prstGeom prst="rect">
            <a:avLst/>
          </a:prstGeom>
          <a:noFill/>
          <a:ln w="130175">
            <a:noFill/>
          </a:ln>
        </p:spPr>
      </p:pic>
      <p:sp>
        <p:nvSpPr>
          <p:cNvPr id="3" name="Rectangle: Rounded Corners 2">
            <a:extLst>
              <a:ext uri="{FF2B5EF4-FFF2-40B4-BE49-F238E27FC236}">
                <a16:creationId xmlns:a16="http://schemas.microsoft.com/office/drawing/2014/main" id="{A11A2D7E-A666-0C49-3AFC-F3413DC41BC2}"/>
              </a:ext>
            </a:extLst>
          </p:cNvPr>
          <p:cNvSpPr/>
          <p:nvPr/>
        </p:nvSpPr>
        <p:spPr>
          <a:xfrm>
            <a:off x="2457001" y="3429000"/>
            <a:ext cx="8770248" cy="853440"/>
          </a:xfrm>
          <a:prstGeom prst="round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ptos Black" panose="020B0004020202020204" pitchFamily="34" charset="0"/>
              </a:rPr>
              <a:t>QUESTIONS?</a:t>
            </a:r>
          </a:p>
        </p:txBody>
      </p:sp>
    </p:spTree>
    <p:extLst>
      <p:ext uri="{BB962C8B-B14F-4D97-AF65-F5344CB8AC3E}">
        <p14:creationId xmlns:p14="http://schemas.microsoft.com/office/powerpoint/2010/main" val="248435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F0E63-EC08-CC03-92EB-0CACC699018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039EFEA-BD37-E5A7-3F7D-5AFCA7EF8F58}"/>
              </a:ext>
            </a:extLst>
          </p:cNvPr>
          <p:cNvSpPr>
            <a:spLocks noGrp="1"/>
          </p:cNvSpPr>
          <p:nvPr>
            <p:ph type="title"/>
          </p:nvPr>
        </p:nvSpPr>
        <p:spPr>
          <a:xfrm>
            <a:off x="2010447" y="167275"/>
            <a:ext cx="9630770" cy="751350"/>
          </a:xfrm>
        </p:spPr>
        <p:txBody>
          <a:bodyPr/>
          <a:lstStyle/>
          <a:p>
            <a:r>
              <a:rPr lang="en-US"/>
              <a:t>Background</a:t>
            </a:r>
          </a:p>
        </p:txBody>
      </p:sp>
      <p:sp>
        <p:nvSpPr>
          <p:cNvPr id="10" name="Content Placeholder 2">
            <a:extLst>
              <a:ext uri="{FF2B5EF4-FFF2-40B4-BE49-F238E27FC236}">
                <a16:creationId xmlns:a16="http://schemas.microsoft.com/office/drawing/2014/main" id="{2371F81C-48B9-326B-2382-4F2AC834E6B5}"/>
              </a:ext>
            </a:extLst>
          </p:cNvPr>
          <p:cNvSpPr>
            <a:spLocks noGrp="1"/>
          </p:cNvSpPr>
          <p:nvPr>
            <p:ph idx="1"/>
          </p:nvPr>
        </p:nvSpPr>
        <p:spPr>
          <a:xfrm>
            <a:off x="2018961" y="1141320"/>
            <a:ext cx="9536312" cy="5202329"/>
          </a:xfrm>
        </p:spPr>
        <p:txBody>
          <a:bodyPr/>
          <a:lstStyle/>
          <a:p>
            <a:r>
              <a:rPr lang="en-US"/>
              <a:t>During the 89th Regular Session, HB 2 added Section 28.0063 to the Education Code, requiring the commissioner to approve research‑based reading and math progress‑monitoring instruments for grades K–3. These tools must align with state standards, measure early literacy and numeracy at the beginning, middle, and end of the year, and identify students needing targeted support.</a:t>
            </a:r>
          </a:p>
          <a:p>
            <a:r>
              <a:rPr lang="en-US"/>
              <a:t>Because eligibility for supplemental tutoring grants depends on consecutive assessment results, data must be collected after each assessment testing window. To meet these requirements, TEA will expand the Early Childhood Data System (ECDS) to include K–3 literacy and numeracy progress‑monitoring data for three new ECDS-Kindergarten Submissions.</a:t>
            </a:r>
          </a:p>
          <a:p>
            <a:pPr marL="0" indent="0">
              <a:buNone/>
            </a:pPr>
            <a:endParaRPr lang="en-US" sz="2400"/>
          </a:p>
        </p:txBody>
      </p:sp>
    </p:spTree>
    <p:extLst>
      <p:ext uri="{BB962C8B-B14F-4D97-AF65-F5344CB8AC3E}">
        <p14:creationId xmlns:p14="http://schemas.microsoft.com/office/powerpoint/2010/main" val="230468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052F9-91F0-0359-3CA3-7E3DE84D400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DC842A1-7024-9C27-5BA7-5C7876AE6281}"/>
              </a:ext>
            </a:extLst>
          </p:cNvPr>
          <p:cNvSpPr>
            <a:spLocks noGrp="1"/>
          </p:cNvSpPr>
          <p:nvPr>
            <p:ph type="title"/>
          </p:nvPr>
        </p:nvSpPr>
        <p:spPr>
          <a:xfrm>
            <a:off x="2042346" y="167275"/>
            <a:ext cx="9630770" cy="751350"/>
          </a:xfrm>
        </p:spPr>
        <p:txBody>
          <a:bodyPr/>
          <a:lstStyle/>
          <a:p>
            <a:r>
              <a:rPr lang="en-US"/>
              <a:t>Resulting Changes</a:t>
            </a:r>
          </a:p>
        </p:txBody>
      </p:sp>
      <p:sp>
        <p:nvSpPr>
          <p:cNvPr id="10" name="Content Placeholder 2">
            <a:extLst>
              <a:ext uri="{FF2B5EF4-FFF2-40B4-BE49-F238E27FC236}">
                <a16:creationId xmlns:a16="http://schemas.microsoft.com/office/drawing/2014/main" id="{716D0692-D77A-E8FF-AD92-26CB0A177D1F}"/>
              </a:ext>
            </a:extLst>
          </p:cNvPr>
          <p:cNvSpPr>
            <a:spLocks noGrp="1"/>
          </p:cNvSpPr>
          <p:nvPr>
            <p:ph idx="1"/>
          </p:nvPr>
        </p:nvSpPr>
        <p:spPr>
          <a:xfrm>
            <a:off x="2018961" y="1141320"/>
            <a:ext cx="9536312" cy="5202329"/>
          </a:xfrm>
        </p:spPr>
        <p:txBody>
          <a:bodyPr/>
          <a:lstStyle/>
          <a:p>
            <a:r>
              <a:rPr lang="en-US" dirty="0"/>
              <a:t>The Early Childhood Data System Collection for the </a:t>
            </a:r>
            <a:r>
              <a:rPr lang="en-US" dirty="0">
                <a:solidFill>
                  <a:srgbClr val="F47F42"/>
                </a:solidFill>
              </a:rPr>
              <a:t>2026-2027</a:t>
            </a:r>
            <a:r>
              <a:rPr lang="en-US" dirty="0"/>
              <a:t> school year will continue to include data from student demographics, staff, classroom details, special program data and assessment data.</a:t>
            </a:r>
          </a:p>
          <a:p>
            <a:r>
              <a:rPr lang="en-US" dirty="0"/>
              <a:t>The changes do </a:t>
            </a:r>
            <a:r>
              <a:rPr lang="en-US" u="sng" dirty="0"/>
              <a:t>not</a:t>
            </a:r>
            <a:r>
              <a:rPr lang="en-US" dirty="0"/>
              <a:t> impact the Prekindergarten Submission. </a:t>
            </a:r>
          </a:p>
          <a:p>
            <a:r>
              <a:rPr lang="en-US" dirty="0"/>
              <a:t>The current Kindergarten Submission will be sunset for the </a:t>
            </a:r>
            <a:r>
              <a:rPr lang="en-US" dirty="0">
                <a:solidFill>
                  <a:srgbClr val="F47F42"/>
                </a:solidFill>
              </a:rPr>
              <a:t>2027-2028</a:t>
            </a:r>
            <a:r>
              <a:rPr lang="en-US" dirty="0"/>
              <a:t> school year.</a:t>
            </a:r>
          </a:p>
          <a:p>
            <a:r>
              <a:rPr lang="en-US" dirty="0"/>
              <a:t>TEA will expand the ECDS Collection to include three new submissions with additional grade levels beginning in the </a:t>
            </a:r>
            <a:r>
              <a:rPr lang="en-US" dirty="0">
                <a:solidFill>
                  <a:srgbClr val="F47F42"/>
                </a:solidFill>
              </a:rPr>
              <a:t>2027-2028</a:t>
            </a:r>
            <a:r>
              <a:rPr lang="en-US" dirty="0"/>
              <a:t> school year. The new submissions will include data from student demographics, special program data, and assessment data. </a:t>
            </a:r>
          </a:p>
        </p:txBody>
      </p:sp>
    </p:spTree>
    <p:extLst>
      <p:ext uri="{BB962C8B-B14F-4D97-AF65-F5344CB8AC3E}">
        <p14:creationId xmlns:p14="http://schemas.microsoft.com/office/powerpoint/2010/main" val="172640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7" name="Title 6">
            <a:extLst>
              <a:ext uri="{FF2B5EF4-FFF2-40B4-BE49-F238E27FC236}">
                <a16:creationId xmlns:a16="http://schemas.microsoft.com/office/drawing/2014/main" id="{3B1E84C4-8BC9-837A-E1B4-875EDE002CB9}"/>
              </a:ext>
            </a:extLst>
          </p:cNvPr>
          <p:cNvSpPr>
            <a:spLocks noGrp="1"/>
          </p:cNvSpPr>
          <p:nvPr>
            <p:ph type="ctrTitle"/>
          </p:nvPr>
        </p:nvSpPr>
        <p:spPr/>
        <p:txBody>
          <a:bodyPr/>
          <a:lstStyle/>
          <a:p>
            <a:r>
              <a:rPr lang="en-US"/>
              <a:t>Timeline</a:t>
            </a:r>
          </a:p>
        </p:txBody>
      </p:sp>
    </p:spTree>
    <p:extLst>
      <p:ext uri="{BB962C8B-B14F-4D97-AF65-F5344CB8AC3E}">
        <p14:creationId xmlns:p14="http://schemas.microsoft.com/office/powerpoint/2010/main" val="302610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61DC6-DAA6-687C-0CEF-9E5F986675E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A5E1186-D763-0A35-CC47-C45F77308D18}"/>
              </a:ext>
            </a:extLst>
          </p:cNvPr>
          <p:cNvSpPr>
            <a:spLocks noGrp="1"/>
          </p:cNvSpPr>
          <p:nvPr>
            <p:ph type="title"/>
          </p:nvPr>
        </p:nvSpPr>
        <p:spPr>
          <a:xfrm>
            <a:off x="1815354" y="199694"/>
            <a:ext cx="10376646" cy="542429"/>
          </a:xfrm>
        </p:spPr>
        <p:txBody>
          <a:bodyPr>
            <a:noAutofit/>
          </a:bodyPr>
          <a:lstStyle/>
          <a:p>
            <a:r>
              <a:rPr lang="en-US" sz="4000" dirty="0">
                <a:latin typeface="Aptos" panose="020B0004020202020204" pitchFamily="34" charset="0"/>
              </a:rPr>
              <a:t>2026-2027 Timeline</a:t>
            </a:r>
          </a:p>
        </p:txBody>
      </p:sp>
      <p:sp>
        <p:nvSpPr>
          <p:cNvPr id="2" name="Content Placeholder 5">
            <a:extLst>
              <a:ext uri="{FF2B5EF4-FFF2-40B4-BE49-F238E27FC236}">
                <a16:creationId xmlns:a16="http://schemas.microsoft.com/office/drawing/2014/main" id="{3FB57D4F-4639-7AE2-29D8-A07D4555EA62}"/>
              </a:ext>
            </a:extLst>
          </p:cNvPr>
          <p:cNvSpPr>
            <a:spLocks noGrp="1"/>
          </p:cNvSpPr>
          <p:nvPr>
            <p:ph idx="1"/>
          </p:nvPr>
        </p:nvSpPr>
        <p:spPr>
          <a:xfrm>
            <a:off x="1991607" y="1900703"/>
            <a:ext cx="9149282" cy="3056593"/>
          </a:xfrm>
        </p:spPr>
        <p:txBody>
          <a:bodyPr/>
          <a:lstStyle/>
          <a:p>
            <a:r>
              <a:rPr lang="en-US" sz="3200" dirty="0">
                <a:solidFill>
                  <a:srgbClr val="F47F42"/>
                </a:solidFill>
                <a:latin typeface="Aptos" panose="020B0004020202020204" pitchFamily="34" charset="0"/>
              </a:rPr>
              <a:t>2026-2027</a:t>
            </a:r>
            <a:r>
              <a:rPr lang="en-US" sz="3200" dirty="0">
                <a:latin typeface="Aptos" panose="020B0004020202020204" pitchFamily="34" charset="0"/>
              </a:rPr>
              <a:t>: Local Education Agencies (LEAs) will continue to report the ECDS Prekindergarten and Kindergarten Submissions as outlined in the 2026-2027 TEDS. TEA will work with all assessment vendors and a limited number of LEAs to test the new ECDS submissions and assess vendor readiness.</a:t>
            </a:r>
          </a:p>
        </p:txBody>
      </p:sp>
    </p:spTree>
    <p:custDataLst>
      <p:tags r:id="rId1"/>
    </p:custDataLst>
    <p:extLst>
      <p:ext uri="{BB962C8B-B14F-4D97-AF65-F5344CB8AC3E}">
        <p14:creationId xmlns:p14="http://schemas.microsoft.com/office/powerpoint/2010/main" val="4152114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CBFB82E-E8D1-C52E-EC46-2417DB9F52F6}"/>
              </a:ext>
            </a:extLst>
          </p:cNvPr>
          <p:cNvSpPr>
            <a:spLocks noGrp="1"/>
          </p:cNvSpPr>
          <p:nvPr>
            <p:ph type="title"/>
          </p:nvPr>
        </p:nvSpPr>
        <p:spPr>
          <a:xfrm>
            <a:off x="1989184" y="167275"/>
            <a:ext cx="9630770" cy="751350"/>
          </a:xfrm>
        </p:spPr>
        <p:txBody>
          <a:bodyPr/>
          <a:lstStyle/>
          <a:p>
            <a:r>
              <a:rPr lang="en-US" dirty="0"/>
              <a:t>2027-2028 Timeline</a:t>
            </a:r>
          </a:p>
        </p:txBody>
      </p:sp>
      <p:pic>
        <p:nvPicPr>
          <p:cNvPr id="4" name="Picture 3" descr="2027-2028 Timeline">
            <a:extLst>
              <a:ext uri="{FF2B5EF4-FFF2-40B4-BE49-F238E27FC236}">
                <a16:creationId xmlns:a16="http://schemas.microsoft.com/office/drawing/2014/main" id="{D0619A79-D243-B926-A448-2D9B176E1965}"/>
              </a:ext>
            </a:extLst>
          </p:cNvPr>
          <p:cNvPicPr>
            <a:picLocks noChangeAspect="1"/>
          </p:cNvPicPr>
          <p:nvPr/>
        </p:nvPicPr>
        <p:blipFill>
          <a:blip r:embed="rId2"/>
          <a:srcRect t="285" b="-1"/>
          <a:stretch>
            <a:fillRect/>
          </a:stretch>
        </p:blipFill>
        <p:spPr>
          <a:xfrm>
            <a:off x="2010922" y="1381058"/>
            <a:ext cx="5447549" cy="3855217"/>
          </a:xfrm>
          <a:prstGeom prst="rect">
            <a:avLst/>
          </a:prstGeom>
        </p:spPr>
      </p:pic>
      <p:sp>
        <p:nvSpPr>
          <p:cNvPr id="5" name="Content Placeholder 3">
            <a:extLst>
              <a:ext uri="{FF2B5EF4-FFF2-40B4-BE49-F238E27FC236}">
                <a16:creationId xmlns:a16="http://schemas.microsoft.com/office/drawing/2014/main" id="{F0748A41-C254-7358-7ED3-8C043C0C3EAF}"/>
              </a:ext>
            </a:extLst>
          </p:cNvPr>
          <p:cNvSpPr txBox="1">
            <a:spLocks/>
          </p:cNvSpPr>
          <p:nvPr/>
        </p:nvSpPr>
        <p:spPr>
          <a:xfrm>
            <a:off x="7458471" y="1831558"/>
            <a:ext cx="4374140" cy="295421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16038"/>
              </a:buClr>
              <a:buNone/>
              <a:defRPr/>
            </a:pPr>
            <a:r>
              <a:rPr lang="en-US" b="1">
                <a:solidFill>
                  <a:srgbClr val="F47F42"/>
                </a:solidFill>
                <a:cs typeface="Calibri"/>
              </a:rPr>
              <a:t>2027-2028 School Year</a:t>
            </a:r>
            <a:endParaRPr lang="en-US">
              <a:solidFill>
                <a:srgbClr val="F47F42"/>
              </a:solidFill>
              <a:cs typeface="Calibri"/>
            </a:endParaRPr>
          </a:p>
          <a:p>
            <a:pPr>
              <a:buClr>
                <a:srgbClr val="F16038"/>
              </a:buClr>
              <a:defRPr/>
            </a:pPr>
            <a:r>
              <a:rPr lang="en-US" sz="2400" b="1">
                <a:solidFill>
                  <a:srgbClr val="F47F42"/>
                </a:solidFill>
                <a:cs typeface="Calibri"/>
              </a:rPr>
              <a:t>New</a:t>
            </a:r>
            <a:r>
              <a:rPr lang="en-US" sz="2400" b="1">
                <a:solidFill>
                  <a:srgbClr val="F16038"/>
                </a:solidFill>
                <a:cs typeface="Calibri"/>
              </a:rPr>
              <a:t> </a:t>
            </a:r>
            <a:r>
              <a:rPr lang="en-US" sz="2400">
                <a:solidFill>
                  <a:srgbClr val="1482C5"/>
                </a:solidFill>
                <a:cs typeface="Calibri"/>
              </a:rPr>
              <a:t>ECDS Submissions</a:t>
            </a:r>
          </a:p>
          <a:p>
            <a:pPr lvl="1">
              <a:buClr>
                <a:srgbClr val="F16038"/>
              </a:buClr>
              <a:defRPr/>
            </a:pPr>
            <a:r>
              <a:rPr lang="en-US" sz="2000">
                <a:solidFill>
                  <a:srgbClr val="1482C5"/>
                </a:solidFill>
                <a:cs typeface="Calibri"/>
              </a:rPr>
              <a:t>Beginning  Of Year (BOY) K-3</a:t>
            </a:r>
          </a:p>
          <a:p>
            <a:pPr lvl="1">
              <a:buClr>
                <a:srgbClr val="F16038"/>
              </a:buClr>
              <a:defRPr/>
            </a:pPr>
            <a:r>
              <a:rPr lang="en-US" sz="2000">
                <a:solidFill>
                  <a:srgbClr val="1482C5"/>
                </a:solidFill>
                <a:cs typeface="Calibri"/>
              </a:rPr>
              <a:t>Middle Of Year (MOY) K-3</a:t>
            </a:r>
          </a:p>
          <a:p>
            <a:pPr lvl="1">
              <a:buClr>
                <a:srgbClr val="F16038"/>
              </a:buClr>
              <a:defRPr/>
            </a:pPr>
            <a:r>
              <a:rPr lang="en-US" sz="2000">
                <a:solidFill>
                  <a:srgbClr val="1482C5"/>
                </a:solidFill>
                <a:cs typeface="Calibri"/>
              </a:rPr>
              <a:t>End Of Year (EOY) </a:t>
            </a:r>
            <a:r>
              <a:rPr lang="en-US" sz="2000" dirty="0">
                <a:solidFill>
                  <a:srgbClr val="1482C5"/>
                </a:solidFill>
                <a:cs typeface="Calibri"/>
              </a:rPr>
              <a:t>K-2</a:t>
            </a:r>
            <a:endParaRPr lang="en-US" sz="2000">
              <a:solidFill>
                <a:srgbClr val="0D6CB9"/>
              </a:solidFill>
              <a:cs typeface="Calibri"/>
            </a:endParaRPr>
          </a:p>
          <a:p>
            <a:pPr>
              <a:buClr>
                <a:srgbClr val="F16038"/>
              </a:buClr>
              <a:defRPr/>
            </a:pPr>
            <a:r>
              <a:rPr lang="en-US" sz="2400">
                <a:solidFill>
                  <a:srgbClr val="0D6CB9"/>
                </a:solidFill>
                <a:cs typeface="Calibri"/>
              </a:rPr>
              <a:t>The</a:t>
            </a:r>
            <a:r>
              <a:rPr lang="en-US" sz="2400">
                <a:solidFill>
                  <a:srgbClr val="F47F42"/>
                </a:solidFill>
                <a:cs typeface="Calibri"/>
              </a:rPr>
              <a:t> n</a:t>
            </a:r>
            <a:r>
              <a:rPr lang="en-US" sz="2400" b="1">
                <a:solidFill>
                  <a:srgbClr val="F47F42"/>
                </a:solidFill>
                <a:cs typeface="Calibri"/>
              </a:rPr>
              <a:t>ew</a:t>
            </a:r>
            <a:r>
              <a:rPr lang="en-US" sz="2400">
                <a:solidFill>
                  <a:srgbClr val="0D6CB9"/>
                </a:solidFill>
                <a:cs typeface="Calibri"/>
              </a:rPr>
              <a:t> ECDS Submissions </a:t>
            </a:r>
            <a:r>
              <a:rPr lang="en-US" sz="2400">
                <a:solidFill>
                  <a:srgbClr val="F47F42"/>
                </a:solidFill>
                <a:cs typeface="Calibri"/>
              </a:rPr>
              <a:t>exclude</a:t>
            </a:r>
            <a:r>
              <a:rPr lang="en-US" sz="2400">
                <a:solidFill>
                  <a:srgbClr val="0D6CB9"/>
                </a:solidFill>
                <a:cs typeface="Calibri"/>
              </a:rPr>
              <a:t> staff and classroom data.</a:t>
            </a:r>
          </a:p>
          <a:p>
            <a:pPr>
              <a:buClr>
                <a:srgbClr val="F16038"/>
              </a:buClr>
              <a:defRPr/>
            </a:pPr>
            <a:endParaRPr lang="en-US" sz="2400">
              <a:solidFill>
                <a:srgbClr val="0D6CB9"/>
              </a:solidFill>
              <a:latin typeface="Aptos" panose="020B0004020202020204" pitchFamily="34" charset="0"/>
              <a:cs typeface="Calibri"/>
            </a:endParaRPr>
          </a:p>
          <a:p>
            <a:pPr>
              <a:buClr>
                <a:srgbClr val="F16038"/>
              </a:buClr>
              <a:defRPr/>
            </a:pPr>
            <a:endParaRPr lang="en-US" sz="2400">
              <a:solidFill>
                <a:srgbClr val="0D6CB9"/>
              </a:solidFill>
              <a:latin typeface="Aptos" panose="020B0004020202020204" pitchFamily="34" charset="0"/>
              <a:cs typeface="Calibri"/>
            </a:endParaRPr>
          </a:p>
          <a:p>
            <a:pPr marL="0" indent="0">
              <a:buFont typeface="Wingdings" panose="05000000000000000000" pitchFamily="2" charset="2"/>
              <a:buNone/>
            </a:pPr>
            <a:endParaRPr lang="en-US" sz="2400">
              <a:solidFill>
                <a:srgbClr val="0D6CB9"/>
              </a:solidFill>
              <a:latin typeface="Aptos" panose="020B0004020202020204" pitchFamily="34" charset="0"/>
            </a:endParaRPr>
          </a:p>
          <a:p>
            <a:pPr marL="0" indent="0">
              <a:buFont typeface="Wingdings" panose="05000000000000000000" pitchFamily="2" charset="2"/>
              <a:buNone/>
            </a:pPr>
            <a:endParaRPr lang="en-US" sz="2400">
              <a:solidFill>
                <a:srgbClr val="0D6CB9"/>
              </a:solidFill>
              <a:latin typeface="Aptos" panose="020B0004020202020204" pitchFamily="34" charset="0"/>
            </a:endParaRPr>
          </a:p>
        </p:txBody>
      </p:sp>
    </p:spTree>
    <p:extLst>
      <p:ext uri="{BB962C8B-B14F-4D97-AF65-F5344CB8AC3E}">
        <p14:creationId xmlns:p14="http://schemas.microsoft.com/office/powerpoint/2010/main" val="29454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D</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303673"/>
            <a:ext cx="12191980" cy="5589588"/>
          </a:xfrm>
          <a:prstGeom prst="rect">
            <a:avLst/>
          </a:prstGeom>
          <a:noFill/>
        </p:spPr>
      </p:pic>
      <p:sp>
        <p:nvSpPr>
          <p:cNvPr id="2" name="Slide Number Placeholder 1">
            <a:extLst>
              <a:ext uri="{FF2B5EF4-FFF2-40B4-BE49-F238E27FC236}">
                <a16:creationId xmlns:a16="http://schemas.microsoft.com/office/drawing/2014/main" id="{4E8AF8DF-398E-10E8-ED26-F4D38809842B}"/>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9</a:t>
            </a:fld>
            <a:endParaRPr lang="en-US"/>
          </a:p>
        </p:txBody>
      </p:sp>
      <p:sp>
        <p:nvSpPr>
          <p:cNvPr id="6" name="Title 6">
            <a:extLst>
              <a:ext uri="{FF2B5EF4-FFF2-40B4-BE49-F238E27FC236}">
                <a16:creationId xmlns:a16="http://schemas.microsoft.com/office/drawing/2014/main" id="{89A01234-C5FA-6593-E5BD-A6088950230F}"/>
              </a:ext>
            </a:extLst>
          </p:cNvPr>
          <p:cNvSpPr txBox="1">
            <a:spLocks/>
          </p:cNvSpPr>
          <p:nvPr/>
        </p:nvSpPr>
        <p:spPr>
          <a:xfrm>
            <a:off x="1524000" y="3285227"/>
            <a:ext cx="9144000" cy="1881433"/>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a:lnSpc>
                <a:spcPct val="100000"/>
              </a:lnSpc>
            </a:pPr>
            <a:r>
              <a:rPr lang="en-US" sz="6000" dirty="0"/>
              <a:t>ECDS Expansion due to House Bill (HB) 2</a:t>
            </a:r>
          </a:p>
        </p:txBody>
      </p:sp>
    </p:spTree>
    <p:extLst>
      <p:ext uri="{BB962C8B-B14F-4D97-AF65-F5344CB8AC3E}">
        <p14:creationId xmlns:p14="http://schemas.microsoft.com/office/powerpoint/2010/main" val="2873102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3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5" ma:contentTypeDescription="Create a new document." ma:contentTypeScope="" ma:versionID="24f697d12d7a7b9418266d9cb0021efe">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ea492410af7303da8af45c8f97ebcb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Butler, David</DisplayName>
        <AccountId>37</AccountId>
        <AccountType/>
      </UserInfo>
      <UserInfo>
        <DisplayName>Polo, Beth</DisplayName>
        <AccountId>30</AccountId>
        <AccountType/>
      </UserInfo>
      <UserInfo>
        <DisplayName>Briggs, Connor</DisplayName>
        <AccountId>15</AccountId>
        <AccountType/>
      </UserInfo>
      <UserInfo>
        <DisplayName>Momin, Shabana</DisplayName>
        <AccountId>36</AccountId>
        <AccountType/>
      </UserInfo>
      <UserInfo>
        <DisplayName>Pruitt, Donna</DisplayName>
        <AccountId>47</AccountId>
        <AccountType/>
      </UserInfo>
    </SharedWithUsers>
    <Notes xmlns="963efe96-9f3c-464d-8c8b-c76864a22ed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AAB2D5-D080-4992-B8AD-3A3DDDB8FC85}">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F380C1A-26ED-4753-BE79-07EE60A246E5}">
  <ds:schemaRefs>
    <ds:schemaRef ds:uri="http://schemas.microsoft.com/office/2006/metadata/properties"/>
    <ds:schemaRef ds:uri="533e3360-6378-4210-ada2-16ccdb17d2cd"/>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963efe96-9f3c-464d-8c8b-c76864a22ed0"/>
    <ds:schemaRef ds:uri="http://www.w3.org/XML/1998/namespace"/>
    <ds:schemaRef ds:uri="http://purl.org/dc/terms/"/>
  </ds:schemaRefs>
</ds:datastoreItem>
</file>

<file path=customXml/itemProps3.xml><?xml version="1.0" encoding="utf-8"?>
<ds:datastoreItem xmlns:ds="http://schemas.openxmlformats.org/officeDocument/2006/customXml" ds:itemID="{B4A2F446-B3D6-421E-8B98-2C467BE1E4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TotalTime>
  <Words>1359</Words>
  <Application>Microsoft Office PowerPoint</Application>
  <PresentationFormat>Widescreen</PresentationFormat>
  <Paragraphs>153</Paragraphs>
  <Slides>34</Slides>
  <Notes>26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Aptos</vt:lpstr>
      <vt:lpstr>Aptos Black</vt:lpstr>
      <vt:lpstr>Arial</vt:lpstr>
      <vt:lpstr>Calibri</vt:lpstr>
      <vt:lpstr>Courier New</vt:lpstr>
      <vt:lpstr>Symbol</vt:lpstr>
      <vt:lpstr>Wingdings</vt:lpstr>
      <vt:lpstr>2_Office Theme</vt:lpstr>
      <vt:lpstr>2_Office Theme</vt:lpstr>
      <vt:lpstr>3_Office Theme</vt:lpstr>
      <vt:lpstr>Changes to the Early Childhood Data System (ECDS) Collection March 31, 2026</vt:lpstr>
      <vt:lpstr>Agenda – Changes to the Early Childhood Data System (ECDS) Collection</vt:lpstr>
      <vt:lpstr>TITLE SLIDE: Overview</vt:lpstr>
      <vt:lpstr>Background</vt:lpstr>
      <vt:lpstr>Resulting Changes</vt:lpstr>
      <vt:lpstr>Timeline</vt:lpstr>
      <vt:lpstr>2026-2027 Timeline</vt:lpstr>
      <vt:lpstr>2027-2028 Timeline</vt:lpstr>
      <vt:lpstr>D</vt:lpstr>
      <vt:lpstr>Passage of HB 2, 89th Texas Legislature in June of 2025</vt:lpstr>
      <vt:lpstr>Changes to K–3 Assessments brought by HB 2, Article 5, 89th Legislature</vt:lpstr>
      <vt:lpstr>Overarching Requirements for new TEC, §28.0063 – Foundational Literacy and Numeracy Instruments</vt:lpstr>
      <vt:lpstr>Administration and Data Submission Requirements</vt:lpstr>
      <vt:lpstr>Purpose of Data Collection</vt:lpstr>
      <vt:lpstr>New ECDS Submissions</vt:lpstr>
      <vt:lpstr>Entities</vt:lpstr>
      <vt:lpstr>LocalEducationAgency Entity</vt:lpstr>
      <vt:lpstr>AssessmentNonSubmissionReason (E3178)</vt:lpstr>
      <vt:lpstr>AssessmentNonSubmissionReason (380)</vt:lpstr>
      <vt:lpstr>School Entity</vt:lpstr>
      <vt:lpstr>Student Entity</vt:lpstr>
      <vt:lpstr>StudentEducationOrganizationAssociation Entity</vt:lpstr>
      <vt:lpstr>StudentSchoolAssociation Entity</vt:lpstr>
      <vt:lpstr>Assessment Entity</vt:lpstr>
      <vt:lpstr>ObjectiveAssessment Entity</vt:lpstr>
      <vt:lpstr>StudentAssessment Entity</vt:lpstr>
      <vt:lpstr>ReasonNotTested (E3177)</vt:lpstr>
      <vt:lpstr>ReasonNotTested (C379)</vt:lpstr>
      <vt:lpstr>AssessmentPeriod (E3179)</vt:lpstr>
      <vt:lpstr>AssessmentPeriod (C381)</vt:lpstr>
      <vt:lpstr>Closeout</vt:lpstr>
      <vt:lpstr> Key Takeaways  </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Spring Training Slides</dc:title>
  <dc:creator>Ulrich, Melanie</dc:creator>
  <cp:lastModifiedBy>Ollervidez, Leticia</cp:lastModifiedBy>
  <cp:revision>2</cp:revision>
  <dcterms:created xsi:type="dcterms:W3CDTF">2022-11-02T17:57:27Z</dcterms:created>
  <dcterms:modified xsi:type="dcterms:W3CDTF">2026-03-23T17:39:31Z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Created">
    <vt:filetime>2022-10-18T00:00:00Z</vt:filetime>
  </property>
  <property fmtid="{D5CDD505-2E9C-101B-9397-08002B2CF9AE}" pid="4" name="Creator">
    <vt:lpwstr>Acrobat PDFMaker 22 for PowerPoint</vt:lpwstr>
  </property>
  <property fmtid="{D5CDD505-2E9C-101B-9397-08002B2CF9AE}" pid="5" name="LastSaved">
    <vt:filetime>2022-11-02T00:00:00Z</vt:filetime>
  </property>
  <property fmtid="{D5CDD505-2E9C-101B-9397-08002B2CF9AE}" pid="6" name="Producer">
    <vt:lpwstr>Adobe PDF Library 22.3.34</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y fmtid="{D5CDD505-2E9C-101B-9397-08002B2CF9AE}" pid="13" name="Order">
    <vt:lpwstr>130900.000000000</vt:lpwstr>
  </property>
</Properties>
</file>