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49"/>
  </p:notesMasterIdLst>
  <p:handoutMasterIdLst>
    <p:handoutMasterId r:id="rId50"/>
  </p:handoutMasterIdLst>
  <p:sldIdLst>
    <p:sldId id="466" r:id="rId5"/>
    <p:sldId id="756" r:id="rId6"/>
    <p:sldId id="722" r:id="rId7"/>
    <p:sldId id="725" r:id="rId8"/>
    <p:sldId id="726" r:id="rId9"/>
    <p:sldId id="723" r:id="rId10"/>
    <p:sldId id="724" r:id="rId11"/>
    <p:sldId id="727" r:id="rId12"/>
    <p:sldId id="729" r:id="rId13"/>
    <p:sldId id="730" r:id="rId14"/>
    <p:sldId id="731" r:id="rId15"/>
    <p:sldId id="732" r:id="rId16"/>
    <p:sldId id="735" r:id="rId17"/>
    <p:sldId id="736" r:id="rId18"/>
    <p:sldId id="737" r:id="rId19"/>
    <p:sldId id="738" r:id="rId20"/>
    <p:sldId id="739" r:id="rId21"/>
    <p:sldId id="740" r:id="rId22"/>
    <p:sldId id="742" r:id="rId23"/>
    <p:sldId id="743" r:id="rId24"/>
    <p:sldId id="745" r:id="rId25"/>
    <p:sldId id="747" r:id="rId26"/>
    <p:sldId id="748" r:id="rId27"/>
    <p:sldId id="751" r:id="rId28"/>
    <p:sldId id="752" r:id="rId29"/>
    <p:sldId id="733" r:id="rId30"/>
    <p:sldId id="704" r:id="rId31"/>
    <p:sldId id="708" r:id="rId32"/>
    <p:sldId id="707" r:id="rId33"/>
    <p:sldId id="719" r:id="rId34"/>
    <p:sldId id="713" r:id="rId35"/>
    <p:sldId id="753" r:id="rId36"/>
    <p:sldId id="754" r:id="rId37"/>
    <p:sldId id="755" r:id="rId38"/>
    <p:sldId id="716" r:id="rId39"/>
    <p:sldId id="717" r:id="rId40"/>
    <p:sldId id="718" r:id="rId41"/>
    <p:sldId id="709" r:id="rId42"/>
    <p:sldId id="710" r:id="rId43"/>
    <p:sldId id="711" r:id="rId44"/>
    <p:sldId id="712" r:id="rId45"/>
    <p:sldId id="714" r:id="rId46"/>
    <p:sldId id="757" r:id="rId47"/>
    <p:sldId id="264" r:id="rId48"/>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 id="3" name="DeSantis, Candice" initials="DC" lastIdx="1" clrIdx="3">
    <p:extLst>
      <p:ext uri="{19B8F6BF-5375-455C-9EA6-DF929625EA0E}">
        <p15:presenceInfo xmlns:p15="http://schemas.microsoft.com/office/powerpoint/2012/main" userId="S::Candice.DeSantis@tea.state.tx.us::ebf7425b-4c1c-4725-9788-d1206430ae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86E"/>
    <a:srgbClr val="006299"/>
    <a:srgbClr val="FFCC66"/>
    <a:srgbClr val="FFCC99"/>
    <a:srgbClr val="FFFF99"/>
    <a:srgbClr val="47EBFF"/>
    <a:srgbClr val="FFFF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AC5CC8-1244-40CE-9687-F38274460C5D}" v="6" dt="2019-03-18T15:24:24.926"/>
  </p1510:revLst>
</p1510:revInfo>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16" autoAdjust="0"/>
    <p:restoredTop sz="85941" autoAdjust="0"/>
  </p:normalViewPr>
  <p:slideViewPr>
    <p:cSldViewPr>
      <p:cViewPr varScale="1">
        <p:scale>
          <a:sx n="91" d="100"/>
          <a:sy n="91" d="100"/>
        </p:scale>
        <p:origin x="17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1" d="100"/>
          <a:sy n="81" d="100"/>
        </p:scale>
        <p:origin x="3660" y="108"/>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Scott" userId="bec97677-f0c6-4bfb-b610-83dc74061801" providerId="ADAL" clId="{31AC5CC8-1244-40CE-9687-F38274460C5D}"/>
    <pc:docChg chg="undo custSel addSld modSld">
      <pc:chgData name="Johnson, Scott" userId="bec97677-f0c6-4bfb-b610-83dc74061801" providerId="ADAL" clId="{31AC5CC8-1244-40CE-9687-F38274460C5D}" dt="2019-03-18T17:45:46.420" v="107" actId="20577"/>
      <pc:docMkLst>
        <pc:docMk/>
      </pc:docMkLst>
      <pc:sldChg chg="modSp">
        <pc:chgData name="Johnson, Scott" userId="bec97677-f0c6-4bfb-b610-83dc74061801" providerId="ADAL" clId="{31AC5CC8-1244-40CE-9687-F38274460C5D}" dt="2019-03-18T15:25:52.599" v="43" actId="20577"/>
        <pc:sldMkLst>
          <pc:docMk/>
          <pc:sldMk cId="2413432096" sldId="714"/>
        </pc:sldMkLst>
        <pc:spChg chg="mod">
          <ac:chgData name="Johnson, Scott" userId="bec97677-f0c6-4bfb-b610-83dc74061801" providerId="ADAL" clId="{31AC5CC8-1244-40CE-9687-F38274460C5D}" dt="2019-03-18T15:25:52.599" v="43" actId="20577"/>
          <ac:spMkLst>
            <pc:docMk/>
            <pc:sldMk cId="2413432096" sldId="714"/>
            <ac:spMk id="4" creationId="{23F5C6C5-AEF6-46AF-92D7-B82880C34A8A}"/>
          </ac:spMkLst>
        </pc:spChg>
      </pc:sldChg>
      <pc:sldChg chg="modSp modNotesTx">
        <pc:chgData name="Johnson, Scott" userId="bec97677-f0c6-4bfb-b610-83dc74061801" providerId="ADAL" clId="{31AC5CC8-1244-40CE-9687-F38274460C5D}" dt="2019-03-18T15:57:07.220" v="106" actId="20577"/>
        <pc:sldMkLst>
          <pc:docMk/>
          <pc:sldMk cId="2472621885" sldId="725"/>
        </pc:sldMkLst>
        <pc:spChg chg="mod">
          <ac:chgData name="Johnson, Scott" userId="bec97677-f0c6-4bfb-b610-83dc74061801" providerId="ADAL" clId="{31AC5CC8-1244-40CE-9687-F38274460C5D}" dt="2019-03-18T15:27:25.569" v="73" actId="13926"/>
          <ac:spMkLst>
            <pc:docMk/>
            <pc:sldMk cId="2472621885" sldId="725"/>
            <ac:spMk id="2" creationId="{602A9909-E9DF-4103-99F5-D22ABDBC65E9}"/>
          </ac:spMkLst>
        </pc:spChg>
        <pc:spChg chg="mod">
          <ac:chgData name="Johnson, Scott" userId="bec97677-f0c6-4bfb-b610-83dc74061801" providerId="ADAL" clId="{31AC5CC8-1244-40CE-9687-F38274460C5D}" dt="2019-03-18T15:57:07.220" v="106" actId="20577"/>
          <ac:spMkLst>
            <pc:docMk/>
            <pc:sldMk cId="2472621885" sldId="725"/>
            <ac:spMk id="4" creationId="{23F5C6C5-AEF6-46AF-92D7-B82880C34A8A}"/>
          </ac:spMkLst>
        </pc:spChg>
      </pc:sldChg>
      <pc:sldChg chg="modSp">
        <pc:chgData name="Johnson, Scott" userId="bec97677-f0c6-4bfb-b610-83dc74061801" providerId="ADAL" clId="{31AC5CC8-1244-40CE-9687-F38274460C5D}" dt="2019-03-18T17:45:46.420" v="107" actId="20577"/>
        <pc:sldMkLst>
          <pc:docMk/>
          <pc:sldMk cId="1837842522" sldId="727"/>
        </pc:sldMkLst>
        <pc:spChg chg="mod">
          <ac:chgData name="Johnson, Scott" userId="bec97677-f0c6-4bfb-b610-83dc74061801" providerId="ADAL" clId="{31AC5CC8-1244-40CE-9687-F38274460C5D}" dt="2019-03-18T17:45:46.420" v="107" actId="20577"/>
          <ac:spMkLst>
            <pc:docMk/>
            <pc:sldMk cId="1837842522" sldId="727"/>
            <ac:spMk id="4" creationId="{23F5C6C5-AEF6-46AF-92D7-B82880C34A8A}"/>
          </ac:spMkLst>
        </pc:spChg>
      </pc:sldChg>
      <pc:sldChg chg="modSp add">
        <pc:chgData name="Johnson, Scott" userId="bec97677-f0c6-4bfb-b610-83dc74061801" providerId="ADAL" clId="{31AC5CC8-1244-40CE-9687-F38274460C5D}" dt="2019-03-18T15:26:29.120" v="70" actId="1036"/>
        <pc:sldMkLst>
          <pc:docMk/>
          <pc:sldMk cId="1917867505" sldId="757"/>
        </pc:sldMkLst>
        <pc:spChg chg="mod">
          <ac:chgData name="Johnson, Scott" userId="bec97677-f0c6-4bfb-b610-83dc74061801" providerId="ADAL" clId="{31AC5CC8-1244-40CE-9687-F38274460C5D}" dt="2019-03-18T15:26:29.120" v="70" actId="1036"/>
          <ac:spMkLst>
            <pc:docMk/>
            <pc:sldMk cId="1917867505" sldId="757"/>
            <ac:spMk id="4" creationId="{23F5C6C5-AEF6-46AF-92D7-B82880C34A8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3/20/2019</a:t>
            </a:fld>
            <a:endParaRPr lang="en-US" dirty="0"/>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dirty="0"/>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3/20/2019</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21" tIns="46462" rIns="92921" bIns="46462" rtlCol="0" anchor="ctr"/>
          <a:lstStyle/>
          <a:p>
            <a:endParaRPr lang="en-US" dirty="0"/>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dirty="0"/>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dirty="0">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233172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4</a:t>
            </a:fld>
            <a:endParaRPr lang="en-US" dirty="0"/>
          </a:p>
        </p:txBody>
      </p:sp>
    </p:spTree>
    <p:extLst>
      <p:ext uri="{BB962C8B-B14F-4D97-AF65-F5344CB8AC3E}">
        <p14:creationId xmlns:p14="http://schemas.microsoft.com/office/powerpoint/2010/main" val="1129191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13</a:t>
            </a:fld>
            <a:endParaRPr lang="en-US" dirty="0"/>
          </a:p>
        </p:txBody>
      </p:sp>
    </p:spTree>
    <p:extLst>
      <p:ext uri="{BB962C8B-B14F-4D97-AF65-F5344CB8AC3E}">
        <p14:creationId xmlns:p14="http://schemas.microsoft.com/office/powerpoint/2010/main" val="190989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20</a:t>
            </a:fld>
            <a:endParaRPr lang="en-US" dirty="0"/>
          </a:p>
        </p:txBody>
      </p:sp>
    </p:spTree>
    <p:extLst>
      <p:ext uri="{BB962C8B-B14F-4D97-AF65-F5344CB8AC3E}">
        <p14:creationId xmlns:p14="http://schemas.microsoft.com/office/powerpoint/2010/main" val="2696765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25</a:t>
            </a:fld>
            <a:endParaRPr lang="en-US" dirty="0"/>
          </a:p>
        </p:txBody>
      </p:sp>
    </p:spTree>
    <p:extLst>
      <p:ext uri="{BB962C8B-B14F-4D97-AF65-F5344CB8AC3E}">
        <p14:creationId xmlns:p14="http://schemas.microsoft.com/office/powerpoint/2010/main" val="460259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42</a:t>
            </a:fld>
            <a:endParaRPr lang="en-US" dirty="0"/>
          </a:p>
        </p:txBody>
      </p:sp>
    </p:spTree>
    <p:extLst>
      <p:ext uri="{BB962C8B-B14F-4D97-AF65-F5344CB8AC3E}">
        <p14:creationId xmlns:p14="http://schemas.microsoft.com/office/powerpoint/2010/main" val="127821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43</a:t>
            </a:fld>
            <a:endParaRPr lang="en-US" dirty="0"/>
          </a:p>
        </p:txBody>
      </p:sp>
    </p:spTree>
    <p:extLst>
      <p:ext uri="{BB962C8B-B14F-4D97-AF65-F5344CB8AC3E}">
        <p14:creationId xmlns:p14="http://schemas.microsoft.com/office/powerpoint/2010/main" val="300526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dirty="0"/>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3/20/2019</a:t>
            </a:fld>
            <a:endParaRPr lang="en-US"/>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exasstudentdatasystem.org/TSDS/TEDS/1718A/TEDS_Section_9_Unique_ID_Specifications/" TargetMode="External"/><Relationship Id="rId2" Type="http://schemas.openxmlformats.org/officeDocument/2006/relationships/hyperlink" Target="http://castro.tea.state.tx.us/tsds/teds/2018A/ds9/teds-ds10v1_No_Enrollment_Functionality_Final.pdf" TargetMode="External"/><Relationship Id="rId1" Type="http://schemas.openxmlformats.org/officeDocument/2006/relationships/slideLayout" Target="../slideLayouts/slideLayout2.xml"/><Relationship Id="rId4" Type="http://schemas.openxmlformats.org/officeDocument/2006/relationships/hyperlink" Target="mailto:TSDSCustomerSupport@tea.texas.go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2" Type="http://schemas.openxmlformats.org/officeDocument/2006/relationships/hyperlink" Target="https://tsdsdemo.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sdsdemo.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ollab.region10.org/display/TSDSTOOL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a:bodyPr>
          <a:lstStyle/>
          <a:p>
            <a:r>
              <a:rPr lang="en-US" dirty="0"/>
              <a:t>TSDS UPDATES</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a:lstStyle/>
          <a:p>
            <a:r>
              <a:rPr lang="en-US" dirty="0"/>
              <a:t>March 2019</a:t>
            </a:r>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a:xfrm>
            <a:off x="342902" y="6091158"/>
            <a:ext cx="5891213" cy="376321"/>
          </a:xfrm>
        </p:spPr>
        <p:txBody>
          <a:bodyPr/>
          <a:lstStyle/>
          <a:p>
            <a:r>
              <a:rPr lang="en-US" dirty="0"/>
              <a:t>John Reese, Connor Briggs, Candice DeSantis – Subject Matter Experts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dirty="0"/>
              <a:t>Unique id: Frequently asked questions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10</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pPr marL="0" indent="0">
              <a:buNone/>
            </a:pPr>
            <a:r>
              <a:rPr lang="en-US" sz="2900" dirty="0"/>
              <a:t> </a:t>
            </a:r>
            <a:r>
              <a:rPr lang="en-US" b="1" dirty="0"/>
              <a:t>Can I edit an enrollment event from prior years?</a:t>
            </a:r>
          </a:p>
          <a:p>
            <a:pPr marL="635000" lvl="2" indent="0">
              <a:buNone/>
            </a:pPr>
            <a:endParaRPr lang="en-US" sz="2400" dirty="0"/>
          </a:p>
          <a:p>
            <a:pPr marL="635000" lvl="2" indent="0">
              <a:buNone/>
            </a:pPr>
            <a:r>
              <a:rPr lang="en-US" sz="2400" dirty="0"/>
              <a:t>No. The system will restrict a user from editing an event not within the current school year. If a prior year enrollment event needs to be edited, please open a TIMS ticket and TEA will work with that LEA on resolving the issue.</a:t>
            </a:r>
          </a:p>
          <a:p>
            <a:pPr marL="0" indent="0">
              <a:spcAft>
                <a:spcPts val="0"/>
              </a:spcAft>
              <a:buNone/>
            </a:pPr>
            <a:endParaRPr lang="en-US" dirty="0"/>
          </a:p>
        </p:txBody>
      </p:sp>
    </p:spTree>
    <p:extLst>
      <p:ext uri="{BB962C8B-B14F-4D97-AF65-F5344CB8AC3E}">
        <p14:creationId xmlns:p14="http://schemas.microsoft.com/office/powerpoint/2010/main" val="2713777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Unique id: technical Resources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11</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8286750" cy="5638800"/>
          </a:xfrm>
        </p:spPr>
        <p:txBody>
          <a:bodyPr>
            <a:normAutofit fontScale="77500" lnSpcReduction="20000"/>
          </a:bodyPr>
          <a:lstStyle/>
          <a:p>
            <a:pPr marL="0" indent="0">
              <a:buNone/>
            </a:pPr>
            <a:r>
              <a:rPr lang="en-US" sz="3800" b="1" dirty="0"/>
              <a:t>Technical Specifications: </a:t>
            </a:r>
          </a:p>
          <a:p>
            <a:r>
              <a:rPr lang="en-US" sz="2600" b="1" dirty="0">
                <a:solidFill>
                  <a:schemeClr val="tx2"/>
                </a:solidFill>
                <a:hlinkClick r:id="rId2">
                  <a:extLst>
                    <a:ext uri="{A12FA001-AC4F-418D-AE19-62706E023703}">
                      <ahyp:hlinkClr xmlns:ahyp="http://schemas.microsoft.com/office/drawing/2018/hyperlinkcolor" val="tx"/>
                    </a:ext>
                  </a:extLst>
                </a:hlinkClick>
              </a:rPr>
              <a:t>TEDS Section 9</a:t>
            </a:r>
            <a:endParaRPr lang="en-US" sz="2600" b="1" dirty="0">
              <a:solidFill>
                <a:schemeClr val="tx2"/>
              </a:solidFill>
            </a:endParaRPr>
          </a:p>
          <a:p>
            <a:r>
              <a:rPr lang="en-US" sz="2600" b="1" dirty="0">
                <a:solidFill>
                  <a:schemeClr val="tx2"/>
                </a:solidFill>
                <a:hlinkClick r:id="rId3">
                  <a:extLst>
                    <a:ext uri="{A12FA001-AC4F-418D-AE19-62706E023703}">
                      <ahyp:hlinkClr xmlns:ahyp="http://schemas.microsoft.com/office/drawing/2018/hyperlinkcolor" val="tx"/>
                    </a:ext>
                  </a:extLst>
                </a:hlinkClick>
              </a:rPr>
              <a:t>Web Services </a:t>
            </a:r>
            <a:endParaRPr lang="en-US" sz="2600" b="1" dirty="0">
              <a:solidFill>
                <a:schemeClr val="tx2"/>
              </a:solidFill>
            </a:endParaRPr>
          </a:p>
          <a:p>
            <a:pPr marL="0" indent="0">
              <a:buNone/>
            </a:pPr>
            <a:endParaRPr lang="en-US" b="1" dirty="0"/>
          </a:p>
          <a:p>
            <a:pPr marL="0" indent="0">
              <a:buNone/>
            </a:pPr>
            <a:r>
              <a:rPr lang="en-US" sz="3800" b="1" dirty="0"/>
              <a:t>Technical Support:</a:t>
            </a:r>
          </a:p>
          <a:p>
            <a:pPr marL="0" indent="0">
              <a:buNone/>
            </a:pPr>
            <a:r>
              <a:rPr lang="en-US" b="1" dirty="0">
                <a:hlinkClick r:id="rId4"/>
              </a:rPr>
              <a:t>TSDSCustomerSupport@tea.texas.gov</a:t>
            </a:r>
            <a:r>
              <a:rPr lang="en-US" b="1" dirty="0"/>
              <a:t> </a:t>
            </a:r>
          </a:p>
          <a:p>
            <a:pPr marL="320040" lvl="1" indent="0">
              <a:buNone/>
            </a:pPr>
            <a:endParaRPr lang="en-US" dirty="0"/>
          </a:p>
          <a:p>
            <a:pPr marL="0" indent="-137160">
              <a:buNone/>
            </a:pPr>
            <a:r>
              <a:rPr lang="en-US" sz="3800" b="1" dirty="0"/>
              <a:t>Knowledge Base Articles:</a:t>
            </a:r>
          </a:p>
          <a:p>
            <a:pPr marL="320040" lvl="1" indent="0">
              <a:buNone/>
            </a:pPr>
            <a:endParaRPr lang="en-US" dirty="0"/>
          </a:p>
          <a:p>
            <a:r>
              <a:rPr lang="en-US" sz="2600" b="1" dirty="0">
                <a:solidFill>
                  <a:schemeClr val="tx2"/>
                </a:solidFill>
              </a:rPr>
              <a:t>TSDSKB-531</a:t>
            </a:r>
            <a:r>
              <a:rPr lang="en-US" sz="2400" dirty="0"/>
              <a:t>  </a:t>
            </a:r>
            <a:r>
              <a:rPr lang="en-US" sz="2000" dirty="0"/>
              <a:t> </a:t>
            </a:r>
            <a:r>
              <a:rPr lang="en-US" sz="2000" i="1" dirty="0"/>
              <a:t>Data Loading Guidance for Batch Format 3.0</a:t>
            </a:r>
          </a:p>
          <a:p>
            <a:endParaRPr lang="en-US" sz="2000" dirty="0"/>
          </a:p>
          <a:p>
            <a:r>
              <a:rPr lang="en-US" sz="2600" b="1" dirty="0">
                <a:solidFill>
                  <a:schemeClr val="tx2"/>
                </a:solidFill>
              </a:rPr>
              <a:t>TSDSKB-530 </a:t>
            </a:r>
            <a:r>
              <a:rPr lang="en-US" sz="2400" dirty="0"/>
              <a:t>  </a:t>
            </a:r>
            <a:r>
              <a:rPr lang="en-US" sz="2000" i="1" dirty="0"/>
              <a:t>Batch File Format 3.0 – ID Assignment</a:t>
            </a:r>
          </a:p>
          <a:p>
            <a:endParaRPr lang="en-US" sz="2000" dirty="0"/>
          </a:p>
          <a:p>
            <a:r>
              <a:rPr lang="en-US" sz="2600" b="1" dirty="0">
                <a:solidFill>
                  <a:schemeClr val="tx2"/>
                </a:solidFill>
              </a:rPr>
              <a:t>TSDSKB-535</a:t>
            </a:r>
            <a:r>
              <a:rPr lang="en-US" sz="2400" dirty="0"/>
              <a:t>   </a:t>
            </a:r>
            <a:r>
              <a:rPr lang="en-US" sz="2000" i="1" dirty="0"/>
              <a:t>Batch File Format 3.0 – Enrollment Event</a:t>
            </a:r>
          </a:p>
          <a:p>
            <a:pPr marL="0" indent="0">
              <a:buNone/>
            </a:pPr>
            <a:endParaRPr lang="en-US" sz="2000" dirty="0"/>
          </a:p>
          <a:p>
            <a:r>
              <a:rPr lang="en-US" sz="2600" b="1" dirty="0">
                <a:solidFill>
                  <a:schemeClr val="tx2"/>
                </a:solidFill>
              </a:rPr>
              <a:t>TSDSKB-538 </a:t>
            </a:r>
            <a:r>
              <a:rPr lang="en-US" sz="2400" dirty="0"/>
              <a:t>  </a:t>
            </a:r>
            <a:r>
              <a:rPr lang="en-US" sz="2000" i="1" dirty="0"/>
              <a:t>Enrollment Events – FAQ</a:t>
            </a:r>
          </a:p>
          <a:p>
            <a:pPr marL="0" indent="0">
              <a:buNone/>
            </a:pPr>
            <a:endParaRPr lang="en-US" sz="2000" dirty="0"/>
          </a:p>
          <a:p>
            <a:pPr marL="320040" lvl="1" indent="0">
              <a:buNone/>
            </a:pPr>
            <a:endParaRPr lang="en-US" dirty="0"/>
          </a:p>
          <a:p>
            <a:pPr marL="0" indent="0">
              <a:buNone/>
            </a:pPr>
            <a:endParaRPr lang="en-US" dirty="0"/>
          </a:p>
        </p:txBody>
      </p:sp>
    </p:spTree>
    <p:extLst>
      <p:ext uri="{BB962C8B-B14F-4D97-AF65-F5344CB8AC3E}">
        <p14:creationId xmlns:p14="http://schemas.microsoft.com/office/powerpoint/2010/main" val="136604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12</a:t>
            </a:fld>
            <a:endParaRPr lang="en-US" dirty="0"/>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Dashboards</a:t>
            </a:r>
          </a:p>
        </p:txBody>
      </p:sp>
    </p:spTree>
    <p:extLst>
      <p:ext uri="{BB962C8B-B14F-4D97-AF65-F5344CB8AC3E}">
        <p14:creationId xmlns:p14="http://schemas.microsoft.com/office/powerpoint/2010/main" val="419163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7886700" cy="976803"/>
          </a:xfrm>
        </p:spPr>
        <p:txBody>
          <a:bodyPr>
            <a:normAutofit/>
          </a:bodyPr>
          <a:lstStyle/>
          <a:p>
            <a:pPr lvl="1"/>
            <a:r>
              <a:rPr lang="en-US" dirty="0"/>
              <a:t>Districts with a dashboard: 84</a:t>
            </a:r>
          </a:p>
          <a:p>
            <a:pPr lvl="1"/>
            <a:r>
              <a:rPr lang="en-US" dirty="0"/>
              <a:t>Total number of students in the dashboards: 221,687</a:t>
            </a:r>
          </a:p>
          <a:p>
            <a:pPr marL="0" indent="0">
              <a:buNone/>
            </a:pPr>
            <a:endParaRPr lang="en-US" dirty="0"/>
          </a:p>
          <a:p>
            <a:pPr lvl="1"/>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5" name="Table 4">
            <a:extLst>
              <a:ext uri="{FF2B5EF4-FFF2-40B4-BE49-F238E27FC236}">
                <a16:creationId xmlns:a16="http://schemas.microsoft.com/office/drawing/2014/main" id="{4CE50186-AE26-4C54-B522-C49168FF4D78}"/>
              </a:ext>
            </a:extLst>
          </p:cNvPr>
          <p:cNvGraphicFramePr>
            <a:graphicFrameLocks noGrp="1"/>
          </p:cNvGraphicFramePr>
          <p:nvPr>
            <p:extLst/>
          </p:nvPr>
        </p:nvGraphicFramePr>
        <p:xfrm>
          <a:off x="4938432" y="2448448"/>
          <a:ext cx="3581400" cy="4023360"/>
        </p:xfrm>
        <a:graphic>
          <a:graphicData uri="http://schemas.openxmlformats.org/drawingml/2006/table">
            <a:tbl>
              <a:tblPr firstRow="1" bandRow="1">
                <a:tableStyleId>{93296810-A885-4BE3-A3E7-6D5BEEA58F35}</a:tableStyleId>
              </a:tblPr>
              <a:tblGrid>
                <a:gridCol w="1790700">
                  <a:extLst>
                    <a:ext uri="{9D8B030D-6E8A-4147-A177-3AD203B41FA5}">
                      <a16:colId xmlns:a16="http://schemas.microsoft.com/office/drawing/2014/main" val="2730426292"/>
                    </a:ext>
                  </a:extLst>
                </a:gridCol>
                <a:gridCol w="1790700">
                  <a:extLst>
                    <a:ext uri="{9D8B030D-6E8A-4147-A177-3AD203B41FA5}">
                      <a16:colId xmlns:a16="http://schemas.microsoft.com/office/drawing/2014/main" val="1103306830"/>
                    </a:ext>
                  </a:extLst>
                </a:gridCol>
              </a:tblGrid>
              <a:tr h="201097">
                <a:tc>
                  <a:txBody>
                    <a:bodyPr/>
                    <a:lstStyle/>
                    <a:p>
                      <a:pPr algn="ctr"/>
                      <a:r>
                        <a:rPr lang="en-US" dirty="0"/>
                        <a:t>ESC</a:t>
                      </a:r>
                    </a:p>
                  </a:txBody>
                  <a:tcPr/>
                </a:tc>
                <a:tc>
                  <a:txBody>
                    <a:bodyPr/>
                    <a:lstStyle/>
                    <a:p>
                      <a:pPr algn="ctr"/>
                      <a:r>
                        <a:rPr lang="en-US" dirty="0"/>
                        <a:t># LEAs</a:t>
                      </a:r>
                    </a:p>
                  </a:txBody>
                  <a:tcPr/>
                </a:tc>
                <a:extLst>
                  <a:ext uri="{0D108BD9-81ED-4DB2-BD59-A6C34878D82A}">
                    <a16:rowId xmlns:a16="http://schemas.microsoft.com/office/drawing/2014/main" val="2142264652"/>
                  </a:ext>
                </a:extLst>
              </a:tr>
              <a:tr h="201097">
                <a:tc>
                  <a:txBody>
                    <a:bodyPr/>
                    <a:lstStyle/>
                    <a:p>
                      <a:pPr algn="ctr"/>
                      <a:r>
                        <a:rPr lang="en-US" dirty="0"/>
                        <a:t>ESC 11</a:t>
                      </a:r>
                    </a:p>
                  </a:txBody>
                  <a:tcPr/>
                </a:tc>
                <a:tc>
                  <a:txBody>
                    <a:bodyPr/>
                    <a:lstStyle/>
                    <a:p>
                      <a:pPr algn="ctr"/>
                      <a:r>
                        <a:rPr lang="en-US" dirty="0"/>
                        <a:t>34</a:t>
                      </a:r>
                    </a:p>
                  </a:txBody>
                  <a:tcPr/>
                </a:tc>
                <a:extLst>
                  <a:ext uri="{0D108BD9-81ED-4DB2-BD59-A6C34878D82A}">
                    <a16:rowId xmlns:a16="http://schemas.microsoft.com/office/drawing/2014/main" val="1467667179"/>
                  </a:ext>
                </a:extLst>
              </a:tr>
              <a:tr h="201097">
                <a:tc>
                  <a:txBody>
                    <a:bodyPr/>
                    <a:lstStyle/>
                    <a:p>
                      <a:pPr algn="ctr"/>
                      <a:r>
                        <a:rPr lang="en-US" dirty="0"/>
                        <a:t>ESC 12</a:t>
                      </a:r>
                    </a:p>
                  </a:txBody>
                  <a:tcPr/>
                </a:tc>
                <a:tc>
                  <a:txBody>
                    <a:bodyPr/>
                    <a:lstStyle/>
                    <a:p>
                      <a:pPr algn="ctr"/>
                      <a:r>
                        <a:rPr lang="en-US" dirty="0"/>
                        <a:t>5</a:t>
                      </a:r>
                    </a:p>
                  </a:txBody>
                  <a:tcPr/>
                </a:tc>
                <a:extLst>
                  <a:ext uri="{0D108BD9-81ED-4DB2-BD59-A6C34878D82A}">
                    <a16:rowId xmlns:a16="http://schemas.microsoft.com/office/drawing/2014/main" val="1832609786"/>
                  </a:ext>
                </a:extLst>
              </a:tr>
              <a:tr h="201097">
                <a:tc>
                  <a:txBody>
                    <a:bodyPr/>
                    <a:lstStyle/>
                    <a:p>
                      <a:pPr algn="ctr"/>
                      <a:r>
                        <a:rPr lang="en-US" dirty="0"/>
                        <a:t>ESC 13</a:t>
                      </a:r>
                    </a:p>
                  </a:txBody>
                  <a:tcPr/>
                </a:tc>
                <a:tc>
                  <a:txBody>
                    <a:bodyPr/>
                    <a:lstStyle/>
                    <a:p>
                      <a:pPr algn="ctr"/>
                      <a:r>
                        <a:rPr lang="en-US" dirty="0"/>
                        <a:t>1</a:t>
                      </a:r>
                    </a:p>
                  </a:txBody>
                  <a:tcPr/>
                </a:tc>
                <a:extLst>
                  <a:ext uri="{0D108BD9-81ED-4DB2-BD59-A6C34878D82A}">
                    <a16:rowId xmlns:a16="http://schemas.microsoft.com/office/drawing/2014/main" val="4145928455"/>
                  </a:ext>
                </a:extLst>
              </a:tr>
              <a:tr h="201097">
                <a:tc>
                  <a:txBody>
                    <a:bodyPr/>
                    <a:lstStyle/>
                    <a:p>
                      <a:pPr algn="ctr"/>
                      <a:r>
                        <a:rPr lang="en-US" dirty="0"/>
                        <a:t>ESC 14</a:t>
                      </a:r>
                    </a:p>
                  </a:txBody>
                  <a:tcPr/>
                </a:tc>
                <a:tc>
                  <a:txBody>
                    <a:bodyPr/>
                    <a:lstStyle/>
                    <a:p>
                      <a:pPr algn="ctr"/>
                      <a:r>
                        <a:rPr lang="en-US" dirty="0"/>
                        <a:t>0</a:t>
                      </a:r>
                    </a:p>
                  </a:txBody>
                  <a:tcPr/>
                </a:tc>
                <a:extLst>
                  <a:ext uri="{0D108BD9-81ED-4DB2-BD59-A6C34878D82A}">
                    <a16:rowId xmlns:a16="http://schemas.microsoft.com/office/drawing/2014/main" val="2340767178"/>
                  </a:ext>
                </a:extLst>
              </a:tr>
              <a:tr h="201097">
                <a:tc>
                  <a:txBody>
                    <a:bodyPr/>
                    <a:lstStyle/>
                    <a:p>
                      <a:pPr algn="ctr"/>
                      <a:r>
                        <a:rPr lang="en-US" dirty="0"/>
                        <a:t>ESC 15</a:t>
                      </a:r>
                    </a:p>
                  </a:txBody>
                  <a:tcPr/>
                </a:tc>
                <a:tc>
                  <a:txBody>
                    <a:bodyPr/>
                    <a:lstStyle/>
                    <a:p>
                      <a:pPr algn="ctr"/>
                      <a:r>
                        <a:rPr lang="en-US" dirty="0"/>
                        <a:t>2</a:t>
                      </a:r>
                    </a:p>
                  </a:txBody>
                  <a:tcPr/>
                </a:tc>
                <a:extLst>
                  <a:ext uri="{0D108BD9-81ED-4DB2-BD59-A6C34878D82A}">
                    <a16:rowId xmlns:a16="http://schemas.microsoft.com/office/drawing/2014/main" val="3993251519"/>
                  </a:ext>
                </a:extLst>
              </a:tr>
              <a:tr h="201097">
                <a:tc>
                  <a:txBody>
                    <a:bodyPr/>
                    <a:lstStyle/>
                    <a:p>
                      <a:pPr algn="ctr"/>
                      <a:r>
                        <a:rPr lang="en-US" dirty="0"/>
                        <a:t>ESC 16</a:t>
                      </a:r>
                    </a:p>
                  </a:txBody>
                  <a:tcPr/>
                </a:tc>
                <a:tc>
                  <a:txBody>
                    <a:bodyPr/>
                    <a:lstStyle/>
                    <a:p>
                      <a:pPr algn="ctr"/>
                      <a:r>
                        <a:rPr lang="en-US" dirty="0"/>
                        <a:t>0</a:t>
                      </a:r>
                    </a:p>
                  </a:txBody>
                  <a:tcPr/>
                </a:tc>
                <a:extLst>
                  <a:ext uri="{0D108BD9-81ED-4DB2-BD59-A6C34878D82A}">
                    <a16:rowId xmlns:a16="http://schemas.microsoft.com/office/drawing/2014/main" val="1668924859"/>
                  </a:ext>
                </a:extLst>
              </a:tr>
              <a:tr h="201097">
                <a:tc>
                  <a:txBody>
                    <a:bodyPr/>
                    <a:lstStyle/>
                    <a:p>
                      <a:pPr algn="ctr"/>
                      <a:r>
                        <a:rPr lang="en-US" dirty="0"/>
                        <a:t>ESC 17</a:t>
                      </a:r>
                    </a:p>
                  </a:txBody>
                  <a:tcPr/>
                </a:tc>
                <a:tc>
                  <a:txBody>
                    <a:bodyPr/>
                    <a:lstStyle/>
                    <a:p>
                      <a:pPr algn="ctr"/>
                      <a:r>
                        <a:rPr lang="en-US" dirty="0"/>
                        <a:t>0</a:t>
                      </a:r>
                    </a:p>
                  </a:txBody>
                  <a:tcPr/>
                </a:tc>
                <a:extLst>
                  <a:ext uri="{0D108BD9-81ED-4DB2-BD59-A6C34878D82A}">
                    <a16:rowId xmlns:a16="http://schemas.microsoft.com/office/drawing/2014/main" val="220352279"/>
                  </a:ext>
                </a:extLst>
              </a:tr>
              <a:tr h="201097">
                <a:tc>
                  <a:txBody>
                    <a:bodyPr/>
                    <a:lstStyle/>
                    <a:p>
                      <a:pPr algn="ctr"/>
                      <a:r>
                        <a:rPr lang="en-US" dirty="0"/>
                        <a:t>ESC 18</a:t>
                      </a:r>
                    </a:p>
                  </a:txBody>
                  <a:tcPr/>
                </a:tc>
                <a:tc>
                  <a:txBody>
                    <a:bodyPr/>
                    <a:lstStyle/>
                    <a:p>
                      <a:pPr algn="ctr"/>
                      <a:r>
                        <a:rPr lang="en-US" dirty="0"/>
                        <a:t>0</a:t>
                      </a:r>
                    </a:p>
                  </a:txBody>
                  <a:tcPr/>
                </a:tc>
                <a:extLst>
                  <a:ext uri="{0D108BD9-81ED-4DB2-BD59-A6C34878D82A}">
                    <a16:rowId xmlns:a16="http://schemas.microsoft.com/office/drawing/2014/main" val="3999802908"/>
                  </a:ext>
                </a:extLst>
              </a:tr>
              <a:tr h="201097">
                <a:tc>
                  <a:txBody>
                    <a:bodyPr/>
                    <a:lstStyle/>
                    <a:p>
                      <a:pPr algn="ctr"/>
                      <a:r>
                        <a:rPr lang="en-US" dirty="0"/>
                        <a:t>ESC 19</a:t>
                      </a:r>
                    </a:p>
                  </a:txBody>
                  <a:tcPr/>
                </a:tc>
                <a:tc>
                  <a:txBody>
                    <a:bodyPr/>
                    <a:lstStyle/>
                    <a:p>
                      <a:pPr algn="ctr"/>
                      <a:r>
                        <a:rPr lang="en-US" dirty="0"/>
                        <a:t>4</a:t>
                      </a:r>
                    </a:p>
                  </a:txBody>
                  <a:tcPr/>
                </a:tc>
                <a:extLst>
                  <a:ext uri="{0D108BD9-81ED-4DB2-BD59-A6C34878D82A}">
                    <a16:rowId xmlns:a16="http://schemas.microsoft.com/office/drawing/2014/main" val="3481852099"/>
                  </a:ext>
                </a:extLst>
              </a:tr>
              <a:tr h="201097">
                <a:tc>
                  <a:txBody>
                    <a:bodyPr/>
                    <a:lstStyle/>
                    <a:p>
                      <a:pPr algn="ctr"/>
                      <a:r>
                        <a:rPr lang="en-US" dirty="0"/>
                        <a:t>ESC 20</a:t>
                      </a:r>
                    </a:p>
                  </a:txBody>
                  <a:tcPr/>
                </a:tc>
                <a:tc>
                  <a:txBody>
                    <a:bodyPr/>
                    <a:lstStyle/>
                    <a:p>
                      <a:pPr algn="ctr"/>
                      <a:r>
                        <a:rPr lang="en-US" dirty="0"/>
                        <a:t>9</a:t>
                      </a:r>
                    </a:p>
                  </a:txBody>
                  <a:tcPr/>
                </a:tc>
                <a:extLst>
                  <a:ext uri="{0D108BD9-81ED-4DB2-BD59-A6C34878D82A}">
                    <a16:rowId xmlns:a16="http://schemas.microsoft.com/office/drawing/2014/main" val="1912234730"/>
                  </a:ext>
                </a:extLst>
              </a:tr>
            </a:tbl>
          </a:graphicData>
        </a:graphic>
      </p:graphicFrame>
      <p:graphicFrame>
        <p:nvGraphicFramePr>
          <p:cNvPr id="3" name="Table 2">
            <a:extLst>
              <a:ext uri="{FF2B5EF4-FFF2-40B4-BE49-F238E27FC236}">
                <a16:creationId xmlns:a16="http://schemas.microsoft.com/office/drawing/2014/main" id="{1198AEB3-3B95-4253-919E-736939E57F06}"/>
              </a:ext>
            </a:extLst>
          </p:cNvPr>
          <p:cNvGraphicFramePr>
            <a:graphicFrameLocks noGrp="1"/>
          </p:cNvGraphicFramePr>
          <p:nvPr>
            <p:extLst>
              <p:ext uri="{D42A27DB-BD31-4B8C-83A1-F6EECF244321}">
                <p14:modId xmlns:p14="http://schemas.microsoft.com/office/powerpoint/2010/main" val="1678488714"/>
              </p:ext>
            </p:extLst>
          </p:nvPr>
        </p:nvGraphicFramePr>
        <p:xfrm>
          <a:off x="724560" y="2448448"/>
          <a:ext cx="3581400" cy="4023360"/>
        </p:xfrm>
        <a:graphic>
          <a:graphicData uri="http://schemas.openxmlformats.org/drawingml/2006/table">
            <a:tbl>
              <a:tblPr firstRow="1" bandRow="1">
                <a:tableStyleId>{93296810-A885-4BE3-A3E7-6D5BEEA58F35}</a:tableStyleId>
              </a:tblPr>
              <a:tblGrid>
                <a:gridCol w="1790700">
                  <a:extLst>
                    <a:ext uri="{9D8B030D-6E8A-4147-A177-3AD203B41FA5}">
                      <a16:colId xmlns:a16="http://schemas.microsoft.com/office/drawing/2014/main" val="1875391196"/>
                    </a:ext>
                  </a:extLst>
                </a:gridCol>
                <a:gridCol w="1790700">
                  <a:extLst>
                    <a:ext uri="{9D8B030D-6E8A-4147-A177-3AD203B41FA5}">
                      <a16:colId xmlns:a16="http://schemas.microsoft.com/office/drawing/2014/main" val="1430133194"/>
                    </a:ext>
                  </a:extLst>
                </a:gridCol>
              </a:tblGrid>
              <a:tr h="337935">
                <a:tc>
                  <a:txBody>
                    <a:bodyPr/>
                    <a:lstStyle/>
                    <a:p>
                      <a:pPr algn="ctr"/>
                      <a:r>
                        <a:rPr lang="en-US" dirty="0"/>
                        <a:t>ESC</a:t>
                      </a:r>
                    </a:p>
                  </a:txBody>
                  <a:tcPr/>
                </a:tc>
                <a:tc>
                  <a:txBody>
                    <a:bodyPr/>
                    <a:lstStyle/>
                    <a:p>
                      <a:pPr algn="ctr"/>
                      <a:r>
                        <a:rPr lang="en-US" dirty="0"/>
                        <a:t># LEAs</a:t>
                      </a:r>
                    </a:p>
                  </a:txBody>
                  <a:tcPr/>
                </a:tc>
                <a:extLst>
                  <a:ext uri="{0D108BD9-81ED-4DB2-BD59-A6C34878D82A}">
                    <a16:rowId xmlns:a16="http://schemas.microsoft.com/office/drawing/2014/main" val="973904989"/>
                  </a:ext>
                </a:extLst>
              </a:tr>
              <a:tr h="337935">
                <a:tc>
                  <a:txBody>
                    <a:bodyPr/>
                    <a:lstStyle/>
                    <a:p>
                      <a:pPr algn="ctr"/>
                      <a:r>
                        <a:rPr lang="en-US" dirty="0"/>
                        <a:t>ESC 01</a:t>
                      </a:r>
                    </a:p>
                  </a:txBody>
                  <a:tcPr/>
                </a:tc>
                <a:tc>
                  <a:txBody>
                    <a:bodyPr/>
                    <a:lstStyle/>
                    <a:p>
                      <a:pPr algn="ctr"/>
                      <a:r>
                        <a:rPr lang="en-US" dirty="0"/>
                        <a:t>0</a:t>
                      </a:r>
                    </a:p>
                  </a:txBody>
                  <a:tcPr/>
                </a:tc>
                <a:extLst>
                  <a:ext uri="{0D108BD9-81ED-4DB2-BD59-A6C34878D82A}">
                    <a16:rowId xmlns:a16="http://schemas.microsoft.com/office/drawing/2014/main" val="3709659412"/>
                  </a:ext>
                </a:extLst>
              </a:tr>
              <a:tr h="337935">
                <a:tc>
                  <a:txBody>
                    <a:bodyPr/>
                    <a:lstStyle/>
                    <a:p>
                      <a:pPr algn="ctr"/>
                      <a:r>
                        <a:rPr lang="en-US" dirty="0"/>
                        <a:t>ESC 02</a:t>
                      </a:r>
                    </a:p>
                  </a:txBody>
                  <a:tcPr/>
                </a:tc>
                <a:tc>
                  <a:txBody>
                    <a:bodyPr/>
                    <a:lstStyle/>
                    <a:p>
                      <a:pPr algn="ctr"/>
                      <a:r>
                        <a:rPr lang="en-US" dirty="0"/>
                        <a:t>4</a:t>
                      </a:r>
                    </a:p>
                  </a:txBody>
                  <a:tcPr/>
                </a:tc>
                <a:extLst>
                  <a:ext uri="{0D108BD9-81ED-4DB2-BD59-A6C34878D82A}">
                    <a16:rowId xmlns:a16="http://schemas.microsoft.com/office/drawing/2014/main" val="1389051661"/>
                  </a:ext>
                </a:extLst>
              </a:tr>
              <a:tr h="337935">
                <a:tc>
                  <a:txBody>
                    <a:bodyPr/>
                    <a:lstStyle/>
                    <a:p>
                      <a:pPr algn="ctr"/>
                      <a:r>
                        <a:rPr lang="en-US" dirty="0"/>
                        <a:t>ESC 03</a:t>
                      </a:r>
                    </a:p>
                  </a:txBody>
                  <a:tcPr/>
                </a:tc>
                <a:tc>
                  <a:txBody>
                    <a:bodyPr/>
                    <a:lstStyle/>
                    <a:p>
                      <a:pPr algn="ctr"/>
                      <a:r>
                        <a:rPr lang="en-US" dirty="0"/>
                        <a:t>0</a:t>
                      </a:r>
                    </a:p>
                  </a:txBody>
                  <a:tcPr/>
                </a:tc>
                <a:extLst>
                  <a:ext uri="{0D108BD9-81ED-4DB2-BD59-A6C34878D82A}">
                    <a16:rowId xmlns:a16="http://schemas.microsoft.com/office/drawing/2014/main" val="3248810935"/>
                  </a:ext>
                </a:extLst>
              </a:tr>
              <a:tr h="337935">
                <a:tc>
                  <a:txBody>
                    <a:bodyPr/>
                    <a:lstStyle/>
                    <a:p>
                      <a:pPr algn="ctr"/>
                      <a:r>
                        <a:rPr lang="en-US" dirty="0"/>
                        <a:t>ESC 04</a:t>
                      </a:r>
                    </a:p>
                  </a:txBody>
                  <a:tcPr/>
                </a:tc>
                <a:tc>
                  <a:txBody>
                    <a:bodyPr/>
                    <a:lstStyle/>
                    <a:p>
                      <a:pPr algn="ctr"/>
                      <a:r>
                        <a:rPr lang="en-US" dirty="0"/>
                        <a:t>0</a:t>
                      </a:r>
                    </a:p>
                  </a:txBody>
                  <a:tcPr/>
                </a:tc>
                <a:extLst>
                  <a:ext uri="{0D108BD9-81ED-4DB2-BD59-A6C34878D82A}">
                    <a16:rowId xmlns:a16="http://schemas.microsoft.com/office/drawing/2014/main" val="2811468271"/>
                  </a:ext>
                </a:extLst>
              </a:tr>
              <a:tr h="337935">
                <a:tc>
                  <a:txBody>
                    <a:bodyPr/>
                    <a:lstStyle/>
                    <a:p>
                      <a:pPr algn="ctr"/>
                      <a:r>
                        <a:rPr lang="en-US" dirty="0"/>
                        <a:t>ESC 05</a:t>
                      </a:r>
                    </a:p>
                  </a:txBody>
                  <a:tcPr/>
                </a:tc>
                <a:tc>
                  <a:txBody>
                    <a:bodyPr/>
                    <a:lstStyle/>
                    <a:p>
                      <a:pPr algn="ctr"/>
                      <a:r>
                        <a:rPr lang="en-US" dirty="0"/>
                        <a:t>7</a:t>
                      </a:r>
                    </a:p>
                  </a:txBody>
                  <a:tcPr/>
                </a:tc>
                <a:extLst>
                  <a:ext uri="{0D108BD9-81ED-4DB2-BD59-A6C34878D82A}">
                    <a16:rowId xmlns:a16="http://schemas.microsoft.com/office/drawing/2014/main" val="1750766519"/>
                  </a:ext>
                </a:extLst>
              </a:tr>
              <a:tr h="337935">
                <a:tc>
                  <a:txBody>
                    <a:bodyPr/>
                    <a:lstStyle/>
                    <a:p>
                      <a:pPr algn="ctr"/>
                      <a:r>
                        <a:rPr lang="en-US" dirty="0"/>
                        <a:t>ESC 06</a:t>
                      </a:r>
                    </a:p>
                  </a:txBody>
                  <a:tcPr/>
                </a:tc>
                <a:tc>
                  <a:txBody>
                    <a:bodyPr/>
                    <a:lstStyle/>
                    <a:p>
                      <a:pPr algn="ctr"/>
                      <a:r>
                        <a:rPr lang="en-US" dirty="0"/>
                        <a:t>5</a:t>
                      </a:r>
                    </a:p>
                  </a:txBody>
                  <a:tcPr/>
                </a:tc>
                <a:extLst>
                  <a:ext uri="{0D108BD9-81ED-4DB2-BD59-A6C34878D82A}">
                    <a16:rowId xmlns:a16="http://schemas.microsoft.com/office/drawing/2014/main" val="3491103083"/>
                  </a:ext>
                </a:extLst>
              </a:tr>
              <a:tr h="337935">
                <a:tc>
                  <a:txBody>
                    <a:bodyPr/>
                    <a:lstStyle/>
                    <a:p>
                      <a:pPr algn="ctr"/>
                      <a:r>
                        <a:rPr lang="en-US" dirty="0"/>
                        <a:t>ESC 07</a:t>
                      </a:r>
                    </a:p>
                  </a:txBody>
                  <a:tcPr/>
                </a:tc>
                <a:tc>
                  <a:txBody>
                    <a:bodyPr/>
                    <a:lstStyle/>
                    <a:p>
                      <a:pPr algn="ctr"/>
                      <a:r>
                        <a:rPr lang="en-US" dirty="0"/>
                        <a:t>0</a:t>
                      </a:r>
                    </a:p>
                  </a:txBody>
                  <a:tcPr/>
                </a:tc>
                <a:extLst>
                  <a:ext uri="{0D108BD9-81ED-4DB2-BD59-A6C34878D82A}">
                    <a16:rowId xmlns:a16="http://schemas.microsoft.com/office/drawing/2014/main" val="2302536414"/>
                  </a:ext>
                </a:extLst>
              </a:tr>
              <a:tr h="337935">
                <a:tc>
                  <a:txBody>
                    <a:bodyPr/>
                    <a:lstStyle/>
                    <a:p>
                      <a:pPr algn="ctr"/>
                      <a:r>
                        <a:rPr lang="en-US" dirty="0"/>
                        <a:t>ESC 08</a:t>
                      </a:r>
                    </a:p>
                  </a:txBody>
                  <a:tcPr/>
                </a:tc>
                <a:tc>
                  <a:txBody>
                    <a:bodyPr/>
                    <a:lstStyle/>
                    <a:p>
                      <a:pPr algn="ctr"/>
                      <a:r>
                        <a:rPr lang="en-US" dirty="0"/>
                        <a:t>12</a:t>
                      </a:r>
                    </a:p>
                  </a:txBody>
                  <a:tcPr/>
                </a:tc>
                <a:extLst>
                  <a:ext uri="{0D108BD9-81ED-4DB2-BD59-A6C34878D82A}">
                    <a16:rowId xmlns:a16="http://schemas.microsoft.com/office/drawing/2014/main" val="312646144"/>
                  </a:ext>
                </a:extLst>
              </a:tr>
              <a:tr h="337935">
                <a:tc>
                  <a:txBody>
                    <a:bodyPr/>
                    <a:lstStyle/>
                    <a:p>
                      <a:pPr algn="ctr"/>
                      <a:r>
                        <a:rPr lang="en-US" dirty="0"/>
                        <a:t>ESC 09</a:t>
                      </a:r>
                    </a:p>
                  </a:txBody>
                  <a:tcPr/>
                </a:tc>
                <a:tc>
                  <a:txBody>
                    <a:bodyPr/>
                    <a:lstStyle/>
                    <a:p>
                      <a:pPr algn="ctr"/>
                      <a:r>
                        <a:rPr lang="en-US" dirty="0"/>
                        <a:t>0</a:t>
                      </a:r>
                    </a:p>
                  </a:txBody>
                  <a:tcPr/>
                </a:tc>
                <a:extLst>
                  <a:ext uri="{0D108BD9-81ED-4DB2-BD59-A6C34878D82A}">
                    <a16:rowId xmlns:a16="http://schemas.microsoft.com/office/drawing/2014/main" val="1361360465"/>
                  </a:ext>
                </a:extLst>
              </a:tr>
              <a:tr h="337935">
                <a:tc>
                  <a:txBody>
                    <a:bodyPr/>
                    <a:lstStyle/>
                    <a:p>
                      <a:pPr algn="ctr"/>
                      <a:r>
                        <a:rPr lang="en-US" dirty="0"/>
                        <a:t>ESC 10</a:t>
                      </a:r>
                    </a:p>
                  </a:txBody>
                  <a:tcPr/>
                </a:tc>
                <a:tc>
                  <a:txBody>
                    <a:bodyPr/>
                    <a:lstStyle/>
                    <a:p>
                      <a:pPr algn="ctr"/>
                      <a:r>
                        <a:rPr lang="en-US" dirty="0"/>
                        <a:t>1</a:t>
                      </a:r>
                    </a:p>
                  </a:txBody>
                  <a:tcPr/>
                </a:tc>
                <a:extLst>
                  <a:ext uri="{0D108BD9-81ED-4DB2-BD59-A6C34878D82A}">
                    <a16:rowId xmlns:a16="http://schemas.microsoft.com/office/drawing/2014/main" val="1899962829"/>
                  </a:ext>
                </a:extLst>
              </a:tr>
            </a:tbl>
          </a:graphicData>
        </a:graphic>
      </p:graphicFrame>
      <p:sp>
        <p:nvSpPr>
          <p:cNvPr id="9" name="TextBox 8">
            <a:extLst>
              <a:ext uri="{FF2B5EF4-FFF2-40B4-BE49-F238E27FC236}">
                <a16:creationId xmlns:a16="http://schemas.microsoft.com/office/drawing/2014/main" id="{2C7A5D56-8E68-4ECB-9399-0C31623449D1}"/>
              </a:ext>
            </a:extLst>
          </p:cNvPr>
          <p:cNvSpPr txBox="1"/>
          <p:nvPr/>
        </p:nvSpPr>
        <p:spPr>
          <a:xfrm>
            <a:off x="685800" y="852639"/>
            <a:ext cx="2514600" cy="369332"/>
          </a:xfrm>
          <a:prstGeom prst="rect">
            <a:avLst/>
          </a:prstGeom>
          <a:noFill/>
        </p:spPr>
        <p:txBody>
          <a:bodyPr wrap="square" rtlCol="0">
            <a:spAutoFit/>
          </a:bodyPr>
          <a:lstStyle/>
          <a:p>
            <a:r>
              <a:rPr lang="en-US" dirty="0"/>
              <a:t>As of: March 18, 2019</a:t>
            </a:r>
          </a:p>
        </p:txBody>
      </p:sp>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Dashboards: by the numbers</a:t>
            </a:r>
          </a:p>
        </p:txBody>
      </p:sp>
    </p:spTree>
    <p:extLst>
      <p:ext uri="{BB962C8B-B14F-4D97-AF65-F5344CB8AC3E}">
        <p14:creationId xmlns:p14="http://schemas.microsoft.com/office/powerpoint/2010/main" val="4099508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42227-C8B9-42FD-A1E7-ADB526FEE97F}"/>
              </a:ext>
            </a:extLst>
          </p:cNvPr>
          <p:cNvSpPr>
            <a:spLocks noGrp="1"/>
          </p:cNvSpPr>
          <p:nvPr>
            <p:ph type="title"/>
          </p:nvPr>
        </p:nvSpPr>
        <p:spPr/>
        <p:txBody>
          <a:bodyPr/>
          <a:lstStyle/>
          <a:p>
            <a:r>
              <a:rPr lang="en-US" dirty="0"/>
              <a:t>Dashboards: new version released</a:t>
            </a:r>
          </a:p>
        </p:txBody>
      </p:sp>
      <p:sp>
        <p:nvSpPr>
          <p:cNvPr id="3" name="Content Placeholder 2">
            <a:extLst>
              <a:ext uri="{FF2B5EF4-FFF2-40B4-BE49-F238E27FC236}">
                <a16:creationId xmlns:a16="http://schemas.microsoft.com/office/drawing/2014/main" id="{ADCA6AB5-4D07-4922-9AFB-2DC7BA8A53C2}"/>
              </a:ext>
            </a:extLst>
          </p:cNvPr>
          <p:cNvSpPr>
            <a:spLocks noGrp="1"/>
          </p:cNvSpPr>
          <p:nvPr>
            <p:ph idx="1"/>
          </p:nvPr>
        </p:nvSpPr>
        <p:spPr/>
        <p:txBody>
          <a:bodyPr>
            <a:normAutofit lnSpcReduction="10000"/>
          </a:bodyPr>
          <a:lstStyle/>
          <a:p>
            <a:pPr marL="0" indent="0">
              <a:buNone/>
            </a:pPr>
            <a:r>
              <a:rPr lang="en-US" dirty="0"/>
              <a:t>Dashboards were updated in </a:t>
            </a:r>
            <a:r>
              <a:rPr lang="en-US" b="1" dirty="0"/>
              <a:t>December 2018.</a:t>
            </a:r>
          </a:p>
          <a:p>
            <a:pPr marL="0" indent="0">
              <a:buNone/>
            </a:pPr>
            <a:endParaRPr lang="en-US" dirty="0"/>
          </a:p>
          <a:p>
            <a:pPr marL="0" indent="0">
              <a:buNone/>
            </a:pPr>
            <a:r>
              <a:rPr lang="en-US" b="1" dirty="0"/>
              <a:t>New Functionality:</a:t>
            </a:r>
          </a:p>
          <a:p>
            <a:pPr lvl="1"/>
            <a:r>
              <a:rPr lang="en-US" dirty="0"/>
              <a:t>Dynamic Watch Lists</a:t>
            </a:r>
          </a:p>
          <a:p>
            <a:pPr lvl="1"/>
            <a:r>
              <a:rPr lang="en-US" dirty="0"/>
              <a:t>Configurable Student Goals and Grading Scales</a:t>
            </a:r>
          </a:p>
          <a:p>
            <a:pPr lvl="1"/>
            <a:r>
              <a:rPr lang="en-US" dirty="0"/>
              <a:t>Usage Module</a:t>
            </a:r>
          </a:p>
          <a:p>
            <a:pPr marL="914400" lvl="2" indent="0">
              <a:buNone/>
            </a:pPr>
            <a:endParaRPr lang="en-US" dirty="0"/>
          </a:p>
          <a:p>
            <a:pPr marL="0" indent="0">
              <a:buNone/>
            </a:pPr>
            <a:r>
              <a:rPr lang="en-US" b="1" dirty="0"/>
              <a:t>Updated Onboarding Process</a:t>
            </a:r>
          </a:p>
          <a:p>
            <a:pPr lvl="1"/>
            <a:r>
              <a:rPr lang="en-US" dirty="0"/>
              <a:t>Streamlined process: An LEA only needs to submit </a:t>
            </a:r>
            <a:r>
              <a:rPr lang="en-US" u="sng" dirty="0"/>
              <a:t>one</a:t>
            </a:r>
            <a:r>
              <a:rPr lang="en-US" dirty="0"/>
              <a:t> TIMS ticket to request the Dashboards. The “QA Dashboard” ticket is no longer needed. </a:t>
            </a:r>
          </a:p>
          <a:p>
            <a:pPr lvl="1"/>
            <a:r>
              <a:rPr lang="en-US" dirty="0"/>
              <a:t>Refer to TSDSKB-499 for more information. </a:t>
            </a:r>
          </a:p>
          <a:p>
            <a:endParaRPr lang="en-US" dirty="0"/>
          </a:p>
        </p:txBody>
      </p:sp>
      <p:sp>
        <p:nvSpPr>
          <p:cNvPr id="4" name="Slide Number Placeholder 3">
            <a:extLst>
              <a:ext uri="{FF2B5EF4-FFF2-40B4-BE49-F238E27FC236}">
                <a16:creationId xmlns:a16="http://schemas.microsoft.com/office/drawing/2014/main" id="{7BF3523C-547D-467C-AF50-65B9C3497EBA}"/>
              </a:ext>
            </a:extLst>
          </p:cNvPr>
          <p:cNvSpPr>
            <a:spLocks noGrp="1"/>
          </p:cNvSpPr>
          <p:nvPr>
            <p:ph type="sldNum" sz="quarter" idx="12"/>
          </p:nvPr>
        </p:nvSpPr>
        <p:spPr/>
        <p:txBody>
          <a:bodyPr/>
          <a:lstStyle/>
          <a:p>
            <a:fld id="{25037DA4-2335-4A87-8586-64B2BAB08211}" type="slidenum">
              <a:rPr lang="en-US" smtClean="0"/>
              <a:pPr/>
              <a:t>14</a:t>
            </a:fld>
            <a:endParaRPr lang="en-US" dirty="0"/>
          </a:p>
        </p:txBody>
      </p:sp>
    </p:spTree>
    <p:extLst>
      <p:ext uri="{BB962C8B-B14F-4D97-AF65-F5344CB8AC3E}">
        <p14:creationId xmlns:p14="http://schemas.microsoft.com/office/powerpoint/2010/main" val="2008039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dirty="0"/>
              <a:t>Dashboards: student transcript change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15</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r>
              <a:rPr lang="en-US" b="1" dirty="0"/>
              <a:t>REMINDER</a:t>
            </a:r>
            <a:r>
              <a:rPr lang="en-US" dirty="0"/>
              <a:t>: LEAs no longer need to load prior year </a:t>
            </a:r>
            <a:r>
              <a:rPr lang="en-US" dirty="0" err="1"/>
              <a:t>EducationOrganization</a:t>
            </a:r>
            <a:r>
              <a:rPr lang="en-US" dirty="0"/>
              <a:t> and </a:t>
            </a:r>
            <a:r>
              <a:rPr lang="en-US" dirty="0" err="1"/>
              <a:t>MasterSchedule</a:t>
            </a:r>
            <a:r>
              <a:rPr lang="en-US" dirty="0"/>
              <a:t> interchanges to populate a student’s historical transcript. This system requirement was removed in August 2018.</a:t>
            </a:r>
          </a:p>
          <a:p>
            <a:pPr marL="0" indent="0">
              <a:buNone/>
            </a:pPr>
            <a:endParaRPr lang="en-US" dirty="0"/>
          </a:p>
          <a:p>
            <a:r>
              <a:rPr lang="en-US" dirty="0"/>
              <a:t>Due to this change, any courses that have not been included in the current year </a:t>
            </a:r>
            <a:r>
              <a:rPr lang="en-US" dirty="0" err="1"/>
              <a:t>EducationOrganization</a:t>
            </a:r>
            <a:r>
              <a:rPr lang="en-US" dirty="0"/>
              <a:t> and </a:t>
            </a:r>
            <a:r>
              <a:rPr lang="en-US" dirty="0" err="1"/>
              <a:t>MasterSchedule</a:t>
            </a:r>
            <a:r>
              <a:rPr lang="en-US" dirty="0"/>
              <a:t> interchanges appear in the dashboards Student Transcript page with </a:t>
            </a:r>
            <a:r>
              <a:rPr lang="en-US" b="1" dirty="0"/>
              <a:t>‘N/A’ (or blank) </a:t>
            </a:r>
            <a:r>
              <a:rPr lang="en-US" dirty="0"/>
              <a:t>as the </a:t>
            </a:r>
            <a:r>
              <a:rPr lang="en-US" b="1" dirty="0"/>
              <a:t>course Description </a:t>
            </a:r>
            <a:r>
              <a:rPr lang="en-US" dirty="0"/>
              <a:t>and </a:t>
            </a:r>
            <a:r>
              <a:rPr lang="en-US" b="1" dirty="0"/>
              <a:t>‘N/A’ </a:t>
            </a:r>
            <a:r>
              <a:rPr lang="en-US" dirty="0"/>
              <a:t>as the </a:t>
            </a:r>
            <a:r>
              <a:rPr lang="en-US" b="1" dirty="0"/>
              <a:t>Subject Area</a:t>
            </a:r>
            <a:r>
              <a:rPr lang="en-US" dirty="0"/>
              <a:t>.</a:t>
            </a:r>
          </a:p>
          <a:p>
            <a:pPr marL="0" indent="0">
              <a:buNone/>
            </a:pPr>
            <a:endParaRPr lang="en-US" dirty="0"/>
          </a:p>
        </p:txBody>
      </p:sp>
    </p:spTree>
    <p:extLst>
      <p:ext uri="{BB962C8B-B14F-4D97-AF65-F5344CB8AC3E}">
        <p14:creationId xmlns:p14="http://schemas.microsoft.com/office/powerpoint/2010/main" val="909989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37AB65-E6F6-431C-992E-3F43772783EE}"/>
              </a:ext>
            </a:extLst>
          </p:cNvPr>
          <p:cNvSpPr>
            <a:spLocks noGrp="1"/>
          </p:cNvSpPr>
          <p:nvPr>
            <p:ph type="sldNum" sz="quarter" idx="12"/>
          </p:nvPr>
        </p:nvSpPr>
        <p:spPr/>
        <p:txBody>
          <a:bodyPr/>
          <a:lstStyle/>
          <a:p>
            <a:fld id="{25037DA4-2335-4A87-8586-64B2BAB08211}" type="slidenum">
              <a:rPr lang="en-US" smtClean="0"/>
              <a:pPr/>
              <a:t>16</a:t>
            </a:fld>
            <a:endParaRPr lang="en-US" dirty="0"/>
          </a:p>
        </p:txBody>
      </p:sp>
      <p:pic>
        <p:nvPicPr>
          <p:cNvPr id="8" name="Content Placeholder 7" descr="Screenshot of student GPS Dashboard screen" title="Screenshot ">
            <a:extLst>
              <a:ext uri="{FF2B5EF4-FFF2-40B4-BE49-F238E27FC236}">
                <a16:creationId xmlns:a16="http://schemas.microsoft.com/office/drawing/2014/main" id="{7AD7571A-A565-47C4-BA85-A5ACC9AC43E7}"/>
              </a:ext>
            </a:extLst>
          </p:cNvPr>
          <p:cNvPicPr>
            <a:picLocks noGrp="1"/>
          </p:cNvPicPr>
          <p:nvPr>
            <p:ph idx="1"/>
          </p:nvPr>
        </p:nvPicPr>
        <p:blipFill>
          <a:blip r:embed="rId2"/>
          <a:stretch>
            <a:fillRect/>
          </a:stretch>
        </p:blipFill>
        <p:spPr>
          <a:xfrm>
            <a:off x="1558771" y="1401769"/>
            <a:ext cx="6026458" cy="4954588"/>
          </a:xfrm>
          <a:prstGeom prst="rect">
            <a:avLst/>
          </a:prstGeom>
        </p:spPr>
      </p:pic>
      <p:sp>
        <p:nvSpPr>
          <p:cNvPr id="5" name="TextBox 4">
            <a:extLst>
              <a:ext uri="{FF2B5EF4-FFF2-40B4-BE49-F238E27FC236}">
                <a16:creationId xmlns:a16="http://schemas.microsoft.com/office/drawing/2014/main" id="{88A96B9E-A9B2-47D6-90CF-0E1AA2BF8A19}"/>
              </a:ext>
            </a:extLst>
          </p:cNvPr>
          <p:cNvSpPr txBox="1"/>
          <p:nvPr/>
        </p:nvSpPr>
        <p:spPr>
          <a:xfrm>
            <a:off x="628653" y="912906"/>
            <a:ext cx="4848507" cy="369332"/>
          </a:xfrm>
          <a:prstGeom prst="rect">
            <a:avLst/>
          </a:prstGeom>
          <a:noFill/>
        </p:spPr>
        <p:txBody>
          <a:bodyPr wrap="none" rtlCol="0">
            <a:spAutoFit/>
          </a:bodyPr>
          <a:lstStyle/>
          <a:p>
            <a:r>
              <a:rPr lang="en-US" dirty="0"/>
              <a:t>Current issue in the 2018-2019 Student Transcript:</a:t>
            </a:r>
          </a:p>
        </p:txBody>
      </p:sp>
      <p:sp>
        <p:nvSpPr>
          <p:cNvPr id="2" name="Title 1">
            <a:extLst>
              <a:ext uri="{FF2B5EF4-FFF2-40B4-BE49-F238E27FC236}">
                <a16:creationId xmlns:a16="http://schemas.microsoft.com/office/drawing/2014/main" id="{3C60D2C1-7C8E-4997-AF11-C8E4290E745D}"/>
              </a:ext>
            </a:extLst>
          </p:cNvPr>
          <p:cNvSpPr>
            <a:spLocks noGrp="1"/>
          </p:cNvSpPr>
          <p:nvPr>
            <p:ph type="title"/>
          </p:nvPr>
        </p:nvSpPr>
        <p:spPr/>
        <p:txBody>
          <a:bodyPr>
            <a:normAutofit fontScale="90000"/>
          </a:bodyPr>
          <a:lstStyle/>
          <a:p>
            <a:r>
              <a:rPr lang="en-US" dirty="0"/>
              <a:t>Dashboards: Student transcript change</a:t>
            </a:r>
          </a:p>
        </p:txBody>
      </p:sp>
    </p:spTree>
    <p:extLst>
      <p:ext uri="{BB962C8B-B14F-4D97-AF65-F5344CB8AC3E}">
        <p14:creationId xmlns:p14="http://schemas.microsoft.com/office/powerpoint/2010/main" val="4168018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dirty="0"/>
              <a:t>Dashboards: Student transcript change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17</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lstStyle/>
          <a:p>
            <a:pPr marL="0" indent="0">
              <a:buNone/>
            </a:pPr>
            <a:r>
              <a:rPr lang="en-US" b="1" dirty="0"/>
              <a:t>2019-2020 TEDS Change</a:t>
            </a:r>
          </a:p>
          <a:p>
            <a:pPr marL="0" indent="0">
              <a:buNone/>
            </a:pPr>
            <a:r>
              <a:rPr lang="en-US" dirty="0"/>
              <a:t>To correct this issue, the following data elements will be </a:t>
            </a:r>
            <a:r>
              <a:rPr lang="en-US" b="1" dirty="0"/>
              <a:t>added</a:t>
            </a:r>
            <a:r>
              <a:rPr lang="en-US" dirty="0"/>
              <a:t> to the </a:t>
            </a:r>
            <a:r>
              <a:rPr lang="en-US" dirty="0" err="1"/>
              <a:t>CourseTranscriptExtension</a:t>
            </a:r>
            <a:r>
              <a:rPr lang="en-US" dirty="0"/>
              <a:t> complex type in the </a:t>
            </a:r>
            <a:r>
              <a:rPr lang="en-US" dirty="0" err="1"/>
              <a:t>InterchangeStudentTranscriptExtension</a:t>
            </a:r>
            <a:r>
              <a:rPr lang="en-US" dirty="0"/>
              <a:t>. </a:t>
            </a:r>
          </a:p>
          <a:p>
            <a:pPr lvl="1"/>
            <a:r>
              <a:rPr lang="en-US" b="1" dirty="0"/>
              <a:t>E1186 SUBJECT-AREA</a:t>
            </a:r>
          </a:p>
          <a:p>
            <a:pPr lvl="1"/>
            <a:r>
              <a:rPr lang="en-US" b="1" dirty="0"/>
              <a:t>E1187 COURSE-DESCRIPTION</a:t>
            </a:r>
          </a:p>
          <a:p>
            <a:pPr marL="0" indent="0">
              <a:buNone/>
            </a:pPr>
            <a:endParaRPr lang="en-US" dirty="0"/>
          </a:p>
          <a:p>
            <a:pPr marL="0" indent="0">
              <a:buNone/>
            </a:pPr>
            <a:r>
              <a:rPr lang="en-US" dirty="0"/>
              <a:t>The ODS and Dashboards will be updated in </a:t>
            </a:r>
            <a:r>
              <a:rPr lang="en-US" b="1" dirty="0"/>
              <a:t>August 2019</a:t>
            </a:r>
            <a:r>
              <a:rPr lang="en-US" dirty="0"/>
              <a:t> to allow for these additional elements.</a:t>
            </a:r>
          </a:p>
          <a:p>
            <a:pPr marL="0" indent="0">
              <a:buNone/>
            </a:pPr>
            <a:endParaRPr lang="en-US" dirty="0"/>
          </a:p>
        </p:txBody>
      </p:sp>
    </p:spTree>
    <p:extLst>
      <p:ext uri="{BB962C8B-B14F-4D97-AF65-F5344CB8AC3E}">
        <p14:creationId xmlns:p14="http://schemas.microsoft.com/office/powerpoint/2010/main" val="1111779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37AB65-E6F6-431C-992E-3F43772783EE}"/>
              </a:ext>
            </a:extLst>
          </p:cNvPr>
          <p:cNvSpPr>
            <a:spLocks noGrp="1"/>
          </p:cNvSpPr>
          <p:nvPr>
            <p:ph type="sldNum" sz="quarter" idx="12"/>
          </p:nvPr>
        </p:nvSpPr>
        <p:spPr/>
        <p:txBody>
          <a:bodyPr/>
          <a:lstStyle/>
          <a:p>
            <a:fld id="{25037DA4-2335-4A87-8586-64B2BAB08211}" type="slidenum">
              <a:rPr lang="en-US" smtClean="0"/>
              <a:pPr/>
              <a:t>18</a:t>
            </a:fld>
            <a:endParaRPr lang="en-US" dirty="0"/>
          </a:p>
        </p:txBody>
      </p:sp>
      <p:pic>
        <p:nvPicPr>
          <p:cNvPr id="7" name="Content Placeholder 6" descr="Screenshot of Student GPS Dashboard screen" title="Screenshot ">
            <a:extLst>
              <a:ext uri="{FF2B5EF4-FFF2-40B4-BE49-F238E27FC236}">
                <a16:creationId xmlns:a16="http://schemas.microsoft.com/office/drawing/2014/main" id="{B121065D-97ED-449B-A6D4-58BB0CBEEE3F}"/>
              </a:ext>
            </a:extLst>
          </p:cNvPr>
          <p:cNvPicPr>
            <a:picLocks noGrp="1"/>
          </p:cNvPicPr>
          <p:nvPr>
            <p:ph idx="1"/>
          </p:nvPr>
        </p:nvPicPr>
        <p:blipFill>
          <a:blip r:embed="rId2"/>
          <a:stretch>
            <a:fillRect/>
          </a:stretch>
        </p:blipFill>
        <p:spPr>
          <a:xfrm>
            <a:off x="1605137" y="1376543"/>
            <a:ext cx="5933725" cy="4954588"/>
          </a:xfrm>
          <a:prstGeom prst="rect">
            <a:avLst/>
          </a:prstGeom>
        </p:spPr>
      </p:pic>
      <p:sp>
        <p:nvSpPr>
          <p:cNvPr id="5" name="TextBox 4">
            <a:extLst>
              <a:ext uri="{FF2B5EF4-FFF2-40B4-BE49-F238E27FC236}">
                <a16:creationId xmlns:a16="http://schemas.microsoft.com/office/drawing/2014/main" id="{86B08E01-057C-4477-A4D4-7E889088876E}"/>
              </a:ext>
            </a:extLst>
          </p:cNvPr>
          <p:cNvSpPr txBox="1"/>
          <p:nvPr/>
        </p:nvSpPr>
        <p:spPr>
          <a:xfrm>
            <a:off x="628653" y="916555"/>
            <a:ext cx="7700057" cy="369332"/>
          </a:xfrm>
          <a:prstGeom prst="rect">
            <a:avLst/>
          </a:prstGeom>
          <a:noFill/>
        </p:spPr>
        <p:txBody>
          <a:bodyPr wrap="none" rtlCol="0">
            <a:spAutoFit/>
          </a:bodyPr>
          <a:lstStyle/>
          <a:p>
            <a:r>
              <a:rPr lang="en-US" dirty="0"/>
              <a:t>2019-2020 Student Transcript with </a:t>
            </a:r>
            <a:r>
              <a:rPr lang="en-US" b="1" dirty="0"/>
              <a:t>Subject Area </a:t>
            </a:r>
            <a:r>
              <a:rPr lang="en-US" dirty="0"/>
              <a:t>and </a:t>
            </a:r>
            <a:r>
              <a:rPr lang="en-US" b="1" dirty="0"/>
              <a:t>Course Description </a:t>
            </a:r>
            <a:r>
              <a:rPr lang="en-US" dirty="0"/>
              <a:t>loaded:</a:t>
            </a:r>
          </a:p>
        </p:txBody>
      </p:sp>
      <p:sp>
        <p:nvSpPr>
          <p:cNvPr id="2" name="Title 1">
            <a:extLst>
              <a:ext uri="{FF2B5EF4-FFF2-40B4-BE49-F238E27FC236}">
                <a16:creationId xmlns:a16="http://schemas.microsoft.com/office/drawing/2014/main" id="{3C60D2C1-7C8E-4997-AF11-C8E4290E745D}"/>
              </a:ext>
            </a:extLst>
          </p:cNvPr>
          <p:cNvSpPr>
            <a:spLocks noGrp="1"/>
          </p:cNvSpPr>
          <p:nvPr>
            <p:ph type="title"/>
          </p:nvPr>
        </p:nvSpPr>
        <p:spPr/>
        <p:txBody>
          <a:bodyPr>
            <a:normAutofit fontScale="90000"/>
          </a:bodyPr>
          <a:lstStyle/>
          <a:p>
            <a:r>
              <a:rPr lang="en-US" dirty="0"/>
              <a:t>Dashboards: Student transcript change</a:t>
            </a:r>
          </a:p>
        </p:txBody>
      </p:sp>
    </p:spTree>
    <p:extLst>
      <p:ext uri="{BB962C8B-B14F-4D97-AF65-F5344CB8AC3E}">
        <p14:creationId xmlns:p14="http://schemas.microsoft.com/office/powerpoint/2010/main" val="607278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dirty="0"/>
              <a:t>Dashboards: preparing for End-of-year</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pPr marL="0" indent="0">
              <a:buNone/>
            </a:pPr>
            <a:r>
              <a:rPr lang="en-US" dirty="0"/>
              <a:t> End-of-Year (EOY) Data Loading: </a:t>
            </a:r>
          </a:p>
          <a:p>
            <a:pPr lvl="1"/>
            <a:r>
              <a:rPr lang="en-US" dirty="0"/>
              <a:t>State Assessments</a:t>
            </a:r>
          </a:p>
          <a:p>
            <a:pPr lvl="1"/>
            <a:r>
              <a:rPr lang="en-US" dirty="0"/>
              <a:t>Final Attendance</a:t>
            </a:r>
          </a:p>
          <a:p>
            <a:pPr lvl="1"/>
            <a:r>
              <a:rPr lang="en-US" dirty="0"/>
              <a:t>Final Grades</a:t>
            </a:r>
          </a:p>
          <a:p>
            <a:pPr lvl="1"/>
            <a:endParaRPr lang="en-US" dirty="0"/>
          </a:p>
          <a:p>
            <a:pPr marL="0" indent="0">
              <a:buNone/>
            </a:pPr>
            <a:r>
              <a:rPr lang="en-US" dirty="0"/>
              <a:t>ESC Champions should work with participating LEAs to review the quality of their current Dashboard metrics and load any missing data.</a:t>
            </a:r>
          </a:p>
          <a:p>
            <a:pPr marL="0" indent="0">
              <a:buNone/>
            </a:pPr>
            <a:endParaRPr lang="en-US" dirty="0"/>
          </a:p>
          <a:p>
            <a:pPr marL="0" indent="0">
              <a:buNone/>
            </a:pPr>
            <a:r>
              <a:rPr lang="en-US" dirty="0"/>
              <a:t>LEAs are encouraged to verify STAAR results from the Spring and Summer administrations. </a:t>
            </a:r>
          </a:p>
          <a:p>
            <a:pPr marL="0" indent="0">
              <a:buNone/>
            </a:pPr>
            <a:endParaRPr lang="en-US" dirty="0"/>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111400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dirty="0"/>
          </a:p>
        </p:txBody>
      </p:sp>
      <p:sp>
        <p:nvSpPr>
          <p:cNvPr id="12" name="Rectangle 11" descr="Box around TSDS Updates " title="Box ">
            <a:extLst>
              <a:ext uri="{FF2B5EF4-FFF2-40B4-BE49-F238E27FC236}">
                <a16:creationId xmlns:a16="http://schemas.microsoft.com/office/drawing/2014/main" id="{3DE1DC5D-D2A1-49C1-A0A2-56DE96C13685}"/>
              </a:ext>
            </a:extLst>
          </p:cNvPr>
          <p:cNvSpPr/>
          <p:nvPr/>
        </p:nvSpPr>
        <p:spPr>
          <a:xfrm>
            <a:off x="304800" y="320696"/>
            <a:ext cx="82057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533400" y="350758"/>
            <a:ext cx="8001000" cy="7509748"/>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800" b="1" dirty="0">
                <a:latin typeface="Calibri" panose="020F0502020204030204" pitchFamily="34" charset="0"/>
                <a:cs typeface="Arial" pitchFamily="34" charset="0"/>
              </a:rPr>
              <a:t>TSDS Updates</a:t>
            </a:r>
          </a:p>
          <a:p>
            <a:pPr marL="1028700" lvl="1" indent="-571500" fontAlgn="base">
              <a:spcBef>
                <a:spcPts val="0"/>
              </a:spcBef>
              <a:spcAft>
                <a:spcPts val="600"/>
              </a:spcAft>
              <a:buFont typeface="+mj-lt"/>
              <a:buAutoNum type="romanLcPeriod"/>
            </a:pPr>
            <a:r>
              <a:rPr lang="en-US" sz="1600" dirty="0">
                <a:latin typeface="Calibri" panose="020F0502020204030204" pitchFamily="34" charset="0"/>
                <a:cs typeface="Arial" pitchFamily="34" charset="0"/>
              </a:rPr>
              <a:t>Unique ID</a:t>
            </a:r>
          </a:p>
          <a:p>
            <a:pPr marL="1028700" lvl="1" indent="-571500" fontAlgn="base">
              <a:spcBef>
                <a:spcPts val="0"/>
              </a:spcBef>
              <a:spcAft>
                <a:spcPts val="600"/>
              </a:spcAft>
              <a:buFont typeface="+mj-lt"/>
              <a:buAutoNum type="romanLcPeriod"/>
            </a:pPr>
            <a:r>
              <a:rPr lang="en-US" sz="1600" dirty="0">
                <a:latin typeface="Calibri" panose="020F0502020204030204" pitchFamily="34" charset="0"/>
                <a:cs typeface="Arial" pitchFamily="34" charset="0"/>
              </a:rPr>
              <a:t>studentGPS® Dashboards</a:t>
            </a:r>
          </a:p>
          <a:p>
            <a:pPr marL="1028700" lvl="1" indent="-571500" fontAlgn="base">
              <a:spcBef>
                <a:spcPts val="0"/>
              </a:spcBef>
              <a:spcAft>
                <a:spcPts val="600"/>
              </a:spcAft>
              <a:buFont typeface="+mj-lt"/>
              <a:buAutoNum type="romanLcPeriod"/>
            </a:pPr>
            <a:r>
              <a:rPr lang="en-US" sz="1600" dirty="0">
                <a:latin typeface="Calibri" panose="020F0502020204030204" pitchFamily="34" charset="0"/>
                <a:cs typeface="Arial" pitchFamily="34" charset="0"/>
              </a:rPr>
              <a:t>PEIMS</a:t>
            </a:r>
          </a:p>
          <a:p>
            <a:pPr marL="571500" indent="-571500" fontAlgn="base">
              <a:lnSpc>
                <a:spcPct val="100000"/>
              </a:lnSpc>
              <a:spcBef>
                <a:spcPts val="0"/>
              </a:spcBef>
              <a:spcAft>
                <a:spcPts val="600"/>
              </a:spcAft>
              <a:buFont typeface="+mj-lt"/>
              <a:buAutoNum type="romanUcPeriod"/>
            </a:pPr>
            <a:r>
              <a:rPr lang="en-US" sz="2800" b="1" dirty="0">
                <a:latin typeface="Calibri" panose="020F0502020204030204" pitchFamily="34" charset="0"/>
                <a:cs typeface="Arial" pitchFamily="34" charset="0"/>
              </a:rPr>
              <a:t>New TSDS Collections &amp; Projects</a:t>
            </a:r>
          </a:p>
          <a:p>
            <a:pPr marL="971550" lvl="1" indent="-514350" fontAlgn="base">
              <a:spcAft>
                <a:spcPts val="600"/>
              </a:spcAft>
              <a:buFont typeface="+mj-lt"/>
              <a:buAutoNum type="romanUcPeriod"/>
            </a:pPr>
            <a:r>
              <a:rPr lang="en-US" sz="1600" dirty="0">
                <a:latin typeface="Calibri" panose="020F0502020204030204" pitchFamily="34" charset="0"/>
                <a:cs typeface="Arial" pitchFamily="34" charset="0"/>
              </a:rPr>
              <a:t>Classroom Roster</a:t>
            </a:r>
          </a:p>
          <a:p>
            <a:pPr marL="971550" lvl="1" indent="-514350" fontAlgn="base">
              <a:spcAft>
                <a:spcPts val="600"/>
              </a:spcAft>
              <a:buFont typeface="+mj-lt"/>
              <a:buAutoNum type="romanUcPeriod"/>
            </a:pPr>
            <a:r>
              <a:rPr lang="en-US" sz="1600" dirty="0">
                <a:latin typeface="Calibri" panose="020F0502020204030204" pitchFamily="34" charset="0"/>
                <a:cs typeface="Arial" pitchFamily="34" charset="0"/>
              </a:rPr>
              <a:t>Organization Data</a:t>
            </a:r>
          </a:p>
          <a:p>
            <a:pPr marL="971550" lvl="1" indent="-514350" fontAlgn="base">
              <a:spcAft>
                <a:spcPts val="600"/>
              </a:spcAft>
              <a:buFont typeface="+mj-lt"/>
              <a:buAutoNum type="romanUcPeriod"/>
            </a:pPr>
            <a:r>
              <a:rPr lang="en-US" sz="1600" dirty="0">
                <a:latin typeface="Calibri" panose="020F0502020204030204" pitchFamily="34" charset="0"/>
                <a:cs typeface="Arial" pitchFamily="34" charset="0"/>
              </a:rPr>
              <a:t>Foster Care Reports</a:t>
            </a:r>
          </a:p>
          <a:p>
            <a:pPr marL="971550" lvl="1" indent="-514350" fontAlgn="base">
              <a:spcAft>
                <a:spcPts val="600"/>
              </a:spcAft>
              <a:buFont typeface="+mj-lt"/>
              <a:buAutoNum type="romanUcPeriod"/>
            </a:pPr>
            <a:r>
              <a:rPr lang="en-US" sz="1600" dirty="0">
                <a:latin typeface="Calibri" panose="020F0502020204030204" pitchFamily="34" charset="0"/>
                <a:cs typeface="Arial" pitchFamily="34" charset="0"/>
              </a:rPr>
              <a:t>Web-Enabled TEDS</a:t>
            </a: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r>
              <a:rPr lang="en-US" sz="2800" b="1" dirty="0">
                <a:latin typeface="Calibri" panose="020F0502020204030204" pitchFamily="34" charset="0"/>
                <a:cs typeface="Arial" pitchFamily="34" charset="0"/>
              </a:rPr>
              <a:t>2019-2020 Release Schedule</a:t>
            </a:r>
          </a:p>
          <a:p>
            <a:pPr marL="971550" lvl="1" indent="-514350" fontAlgn="base">
              <a:spcAft>
                <a:spcPts val="600"/>
              </a:spcAft>
              <a:buFont typeface="+mj-lt"/>
              <a:buAutoNum type="romanUcPeriod"/>
            </a:pPr>
            <a:r>
              <a:rPr lang="en-US" sz="1600" dirty="0">
                <a:latin typeface="Calibri" panose="020F0502020204030204" pitchFamily="34" charset="0"/>
                <a:cs typeface="Arial" pitchFamily="34" charset="0"/>
              </a:rPr>
              <a:t>Data Loading </a:t>
            </a:r>
          </a:p>
          <a:p>
            <a:pPr marL="971550" lvl="1" indent="-514350" fontAlgn="base">
              <a:spcAft>
                <a:spcPts val="600"/>
              </a:spcAft>
              <a:buFont typeface="+mj-lt"/>
              <a:buAutoNum type="romanUcPeriod"/>
            </a:pPr>
            <a:r>
              <a:rPr lang="en-US" sz="1600" dirty="0">
                <a:latin typeface="Calibri" panose="020F0502020204030204" pitchFamily="34" charset="0"/>
                <a:cs typeface="Arial" pitchFamily="34" charset="0"/>
              </a:rPr>
              <a:t>Application Updates</a:t>
            </a:r>
          </a:p>
          <a:p>
            <a:pPr marL="514350" indent="-514350">
              <a:spcBef>
                <a:spcPts val="600"/>
              </a:spcBef>
              <a:spcAft>
                <a:spcPts val="600"/>
              </a:spcAft>
              <a:buFont typeface="+mj-lt"/>
              <a:buAutoNum type="romanUcPeriod"/>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20</a:t>
            </a:fld>
            <a:endParaRPr lang="en-US" dirty="0"/>
          </a:p>
        </p:txBody>
      </p:sp>
      <p:sp>
        <p:nvSpPr>
          <p:cNvPr id="2" name="Rectangle 1">
            <a:extLst>
              <a:ext uri="{FF2B5EF4-FFF2-40B4-BE49-F238E27FC236}">
                <a16:creationId xmlns:a16="http://schemas.microsoft.com/office/drawing/2014/main" id="{F78D8085-26AA-46FC-B5DD-9AE6083CC97D}"/>
              </a:ext>
            </a:extLst>
          </p:cNvPr>
          <p:cNvSpPr/>
          <p:nvPr/>
        </p:nvSpPr>
        <p:spPr>
          <a:xfrm>
            <a:off x="609600" y="5752995"/>
            <a:ext cx="7848600" cy="769441"/>
          </a:xfrm>
          <a:prstGeom prst="rect">
            <a:avLst/>
          </a:prstGeom>
        </p:spPr>
        <p:txBody>
          <a:bodyPr wrap="square">
            <a:spAutoFit/>
          </a:bodyPr>
          <a:lstStyle/>
          <a:p>
            <a:r>
              <a:rPr lang="en-US" sz="2200" dirty="0"/>
              <a:t>TEA will complete processing for LEAs that choose not to run their own EOY snapshot.</a:t>
            </a:r>
          </a:p>
        </p:txBody>
      </p:sp>
      <p:pic>
        <p:nvPicPr>
          <p:cNvPr id="9" name="Content Placeholder 19" descr="Screenshot of student GPS Dashboard screen pop-up " title="Screenshot">
            <a:extLst>
              <a:ext uri="{FF2B5EF4-FFF2-40B4-BE49-F238E27FC236}">
                <a16:creationId xmlns:a16="http://schemas.microsoft.com/office/drawing/2014/main" id="{9AEF8F41-D8A6-4CFF-A385-A25BE5F2BEFF}"/>
              </a:ext>
            </a:extLst>
          </p:cNvPr>
          <p:cNvPicPr>
            <a:picLocks noChangeAspect="1"/>
          </p:cNvPicPr>
          <p:nvPr/>
        </p:nvPicPr>
        <p:blipFill rotWithShape="1">
          <a:blip r:embed="rId3">
            <a:extLst>
              <a:ext uri="{28A0092B-C50C-407E-A947-70E740481C1C}">
                <a14:useLocalDpi xmlns:a14="http://schemas.microsoft.com/office/drawing/2010/main" val="0"/>
              </a:ext>
            </a:extLst>
          </a:blip>
          <a:srcRect l="1562" t="24157" r="23599" b="1004"/>
          <a:stretch/>
        </p:blipFill>
        <p:spPr>
          <a:xfrm>
            <a:off x="4800600" y="2240470"/>
            <a:ext cx="3886200" cy="3421630"/>
          </a:xfrm>
          <a:prstGeom prst="rect">
            <a:avLst/>
          </a:prstGeom>
        </p:spPr>
      </p:pic>
      <p:sp>
        <p:nvSpPr>
          <p:cNvPr id="10" name="Rectangle 9">
            <a:extLst>
              <a:ext uri="{FF2B5EF4-FFF2-40B4-BE49-F238E27FC236}">
                <a16:creationId xmlns:a16="http://schemas.microsoft.com/office/drawing/2014/main" id="{DE284814-8097-4870-AA69-E16580D3D6D2}"/>
              </a:ext>
            </a:extLst>
          </p:cNvPr>
          <p:cNvSpPr/>
          <p:nvPr/>
        </p:nvSpPr>
        <p:spPr>
          <a:xfrm>
            <a:off x="4800600" y="1554670"/>
            <a:ext cx="3886200" cy="5137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Verify Data Counts</a:t>
            </a:r>
          </a:p>
        </p:txBody>
      </p:sp>
      <p:pic>
        <p:nvPicPr>
          <p:cNvPr id="6" name="Content Placeholder 20" descr="Screenshot of student GPS Dashboard screen" title="Screenshot ">
            <a:extLst>
              <a:ext uri="{FF2B5EF4-FFF2-40B4-BE49-F238E27FC236}">
                <a16:creationId xmlns:a16="http://schemas.microsoft.com/office/drawing/2014/main" id="{ADE193BE-0814-4476-B5CB-6CD4D775E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240470"/>
            <a:ext cx="3886200" cy="3421630"/>
          </a:xfrm>
          <a:prstGeom prst="rect">
            <a:avLst/>
          </a:prstGeom>
        </p:spPr>
      </p:pic>
      <p:sp>
        <p:nvSpPr>
          <p:cNvPr id="3" name="Rectangle 2">
            <a:extLst>
              <a:ext uri="{FF2B5EF4-FFF2-40B4-BE49-F238E27FC236}">
                <a16:creationId xmlns:a16="http://schemas.microsoft.com/office/drawing/2014/main" id="{29B94A5F-22AB-4912-BA53-21EB75693DC7}"/>
              </a:ext>
            </a:extLst>
          </p:cNvPr>
          <p:cNvSpPr/>
          <p:nvPr/>
        </p:nvSpPr>
        <p:spPr>
          <a:xfrm>
            <a:off x="609600" y="1554670"/>
            <a:ext cx="3886200" cy="5137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District-Facing Option</a:t>
            </a:r>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09600" y="990600"/>
            <a:ext cx="7886700" cy="473175"/>
          </a:xfrm>
        </p:spPr>
        <p:txBody>
          <a:bodyPr>
            <a:normAutofit/>
          </a:bodyPr>
          <a:lstStyle/>
          <a:p>
            <a:pPr marL="0" indent="0">
              <a:buNone/>
            </a:pPr>
            <a:r>
              <a:rPr lang="en-US" sz="2200" dirty="0"/>
              <a:t>The EOY option will be available in</a:t>
            </a:r>
            <a:r>
              <a:rPr lang="en-US" sz="2200" b="1" dirty="0"/>
              <a:t> late May</a:t>
            </a:r>
            <a:r>
              <a:rPr lang="en-US" sz="2200" dirty="0"/>
              <a:t>.</a:t>
            </a:r>
          </a:p>
        </p:txBody>
      </p:sp>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dirty="0"/>
              <a:t>Dashboards: preparing for End-of-year</a:t>
            </a:r>
          </a:p>
        </p:txBody>
      </p:sp>
    </p:spTree>
    <p:extLst>
      <p:ext uri="{BB962C8B-B14F-4D97-AF65-F5344CB8AC3E}">
        <p14:creationId xmlns:p14="http://schemas.microsoft.com/office/powerpoint/2010/main" val="979450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628653" y="44380"/>
            <a:ext cx="7318757" cy="793820"/>
          </a:xfrm>
        </p:spPr>
        <p:txBody>
          <a:bodyPr/>
          <a:lstStyle/>
          <a:p>
            <a:r>
              <a:rPr lang="en-US" dirty="0"/>
              <a:t>dashboards: demo site update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21</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fontScale="85000" lnSpcReduction="20000"/>
          </a:bodyPr>
          <a:lstStyle/>
          <a:p>
            <a:pPr marL="0" indent="0">
              <a:buNone/>
            </a:pPr>
            <a:r>
              <a:rPr lang="en-US" dirty="0"/>
              <a:t>The TSDS demo site is currently being updated. </a:t>
            </a:r>
          </a:p>
          <a:p>
            <a:pPr marL="0" indent="0">
              <a:buNone/>
            </a:pPr>
            <a:endParaRPr lang="en-US" dirty="0"/>
          </a:p>
          <a:p>
            <a:pPr marL="0" indent="0">
              <a:buNone/>
            </a:pPr>
            <a:r>
              <a:rPr lang="en-US" b="1" dirty="0"/>
              <a:t>New Functionality:</a:t>
            </a:r>
          </a:p>
          <a:p>
            <a:pPr lvl="1"/>
            <a:r>
              <a:rPr lang="en-US" dirty="0"/>
              <a:t>Dynamic Watch Lists</a:t>
            </a:r>
          </a:p>
          <a:p>
            <a:pPr lvl="1"/>
            <a:r>
              <a:rPr lang="en-US" dirty="0"/>
              <a:t>Configurable Student Goals and Grading Scales</a:t>
            </a:r>
          </a:p>
          <a:p>
            <a:pPr lvl="1"/>
            <a:r>
              <a:rPr lang="en-US" dirty="0"/>
              <a:t>Usage Module</a:t>
            </a:r>
          </a:p>
          <a:p>
            <a:pPr marL="0" indent="0">
              <a:buNone/>
            </a:pPr>
            <a:endParaRPr lang="en-US" dirty="0"/>
          </a:p>
          <a:p>
            <a:pPr marL="0" indent="0">
              <a:buNone/>
            </a:pPr>
            <a:r>
              <a:rPr lang="en-US" b="1" dirty="0"/>
              <a:t>URL and login information:</a:t>
            </a:r>
          </a:p>
          <a:p>
            <a:pPr lvl="1"/>
            <a:r>
              <a:rPr lang="en-US" dirty="0"/>
              <a:t>The URL will remain the same (</a:t>
            </a:r>
            <a:r>
              <a:rPr lang="en-US" dirty="0">
                <a:hlinkClick r:id="rId2"/>
              </a:rPr>
              <a:t>tsdsdemo.com</a:t>
            </a:r>
            <a:r>
              <a:rPr lang="en-US" dirty="0"/>
              <a:t>).</a:t>
            </a:r>
          </a:p>
          <a:p>
            <a:pPr lvl="1"/>
            <a:r>
              <a:rPr lang="en-US" dirty="0"/>
              <a:t>Refer to TSDSKB-494 for login information. </a:t>
            </a:r>
          </a:p>
          <a:p>
            <a:pPr marL="0" indent="0">
              <a:buNone/>
            </a:pPr>
            <a:endParaRPr lang="en-US" b="1" dirty="0"/>
          </a:p>
          <a:p>
            <a:pPr marL="0" indent="0">
              <a:buNone/>
            </a:pPr>
            <a:r>
              <a:rPr lang="en-US" b="1" dirty="0"/>
              <a:t>Future Updates:</a:t>
            </a:r>
          </a:p>
          <a:p>
            <a:r>
              <a:rPr lang="en-US" dirty="0"/>
              <a:t>Going forward, the TSDS demo site will be updated on a more frequent basis and will be closer aligned to the current version of dashboards in Production.</a:t>
            </a:r>
          </a:p>
        </p:txBody>
      </p:sp>
    </p:spTree>
    <p:extLst>
      <p:ext uri="{BB962C8B-B14F-4D97-AF65-F5344CB8AC3E}">
        <p14:creationId xmlns:p14="http://schemas.microsoft.com/office/powerpoint/2010/main" val="4245305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teds-AI: overview &amp; update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22</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lnSpcReduction="10000"/>
          </a:bodyPr>
          <a:lstStyle/>
          <a:p>
            <a:pPr marL="0" indent="0">
              <a:buNone/>
            </a:pPr>
            <a:r>
              <a:rPr lang="en-US" b="1" dirty="0"/>
              <a:t>TEDS-AI</a:t>
            </a:r>
            <a:r>
              <a:rPr lang="en-US" dirty="0"/>
              <a:t>: </a:t>
            </a:r>
          </a:p>
          <a:p>
            <a:pPr lvl="1"/>
            <a:r>
              <a:rPr lang="en-US" dirty="0"/>
              <a:t>Texas Education Data Standards (TEDS) + Assessment Importer (AI)</a:t>
            </a:r>
          </a:p>
          <a:p>
            <a:pPr lvl="1"/>
            <a:r>
              <a:rPr lang="en-US" dirty="0"/>
              <a:t>Allows users to convert specific assessment files into TEDS-compliant XML files that can be loaded to the ODS and viewed in the dashboards.</a:t>
            </a:r>
          </a:p>
          <a:p>
            <a:pPr marL="0" indent="0">
              <a:buNone/>
            </a:pPr>
            <a:endParaRPr lang="en-US" dirty="0"/>
          </a:p>
          <a:p>
            <a:pPr marL="0" indent="0">
              <a:buNone/>
            </a:pPr>
            <a:r>
              <a:rPr lang="en-US" b="1" dirty="0"/>
              <a:t>Assessment Conversion for:</a:t>
            </a:r>
          </a:p>
          <a:p>
            <a:pPr lvl="1"/>
            <a:r>
              <a:rPr lang="en-US" dirty="0"/>
              <a:t>SAT</a:t>
            </a:r>
          </a:p>
          <a:p>
            <a:pPr lvl="1"/>
            <a:r>
              <a:rPr lang="en-US" dirty="0"/>
              <a:t>PSAT </a:t>
            </a:r>
          </a:p>
          <a:p>
            <a:pPr lvl="1"/>
            <a:r>
              <a:rPr lang="en-US" dirty="0"/>
              <a:t>ACT</a:t>
            </a:r>
          </a:p>
          <a:p>
            <a:pPr lvl="1"/>
            <a:r>
              <a:rPr lang="en-US" dirty="0"/>
              <a:t>AP</a:t>
            </a:r>
          </a:p>
          <a:p>
            <a:pPr lvl="1"/>
            <a:r>
              <a:rPr lang="en-US" dirty="0"/>
              <a:t>Eduphoria! Aware</a:t>
            </a:r>
          </a:p>
          <a:p>
            <a:pPr lvl="1"/>
            <a:endParaRPr lang="en-US" dirty="0"/>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520114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Teds-ai: new assessments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r>
              <a:rPr lang="en-US" b="1" dirty="0"/>
              <a:t>New</a:t>
            </a:r>
            <a:r>
              <a:rPr lang="en-US" dirty="0"/>
              <a:t> assessment metrics will be </a:t>
            </a:r>
            <a:r>
              <a:rPr lang="en-US" b="1" dirty="0"/>
              <a:t>added</a:t>
            </a:r>
            <a:r>
              <a:rPr lang="en-US" dirty="0"/>
              <a:t> to the dashboards prior to end of 2018-2019 school year.</a:t>
            </a:r>
          </a:p>
          <a:p>
            <a:pPr lvl="1"/>
            <a:r>
              <a:rPr lang="en-US" dirty="0"/>
              <a:t>Texas Success Initiative (TSI) Assessment</a:t>
            </a:r>
          </a:p>
          <a:p>
            <a:pPr lvl="1"/>
            <a:r>
              <a:rPr lang="en-US" dirty="0"/>
              <a:t>Texas Kindergarten Entry Assessment (TX-KEA)</a:t>
            </a:r>
          </a:p>
          <a:p>
            <a:endParaRPr lang="en-US" dirty="0"/>
          </a:p>
          <a:p>
            <a:r>
              <a:rPr lang="en-US" dirty="0"/>
              <a:t>TSDS integration is planned for TEDS-AI by the start of next school year.</a:t>
            </a:r>
          </a:p>
          <a:p>
            <a:endParaRPr lang="en-US" dirty="0"/>
          </a:p>
          <a:p>
            <a:pPr lvl="1"/>
            <a:endParaRPr lang="en-US" dirty="0"/>
          </a:p>
          <a:p>
            <a:pPr lvl="1"/>
            <a:endParaRPr lang="en-US" dirty="0"/>
          </a:p>
          <a:p>
            <a:pPr lvl="1"/>
            <a:endParaRPr lang="en-US" dirty="0"/>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3654099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Dashboards: upcoming training</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7886700" cy="4954992"/>
          </a:xfrm>
        </p:spPr>
        <p:txBody>
          <a:bodyPr>
            <a:normAutofit/>
          </a:bodyPr>
          <a:lstStyle/>
          <a:p>
            <a:pPr marL="0" indent="0">
              <a:buNone/>
            </a:pPr>
            <a:r>
              <a:rPr lang="en-US" b="1" dirty="0"/>
              <a:t>TSDS Continuing Education Online Training:</a:t>
            </a:r>
            <a:endParaRPr lang="en-US" dirty="0"/>
          </a:p>
          <a:p>
            <a:pPr lvl="1"/>
            <a:r>
              <a:rPr lang="en-US" dirty="0"/>
              <a:t>August 13, 2019</a:t>
            </a:r>
          </a:p>
          <a:p>
            <a:pPr lvl="1"/>
            <a:r>
              <a:rPr lang="en-US" dirty="0"/>
              <a:t>August 20, 2019</a:t>
            </a:r>
          </a:p>
          <a:p>
            <a:pPr lvl="1"/>
            <a:r>
              <a:rPr lang="en-US" dirty="0"/>
              <a:t>August 27, 2019</a:t>
            </a:r>
            <a:r>
              <a:rPr lang="en-US" b="1" dirty="0"/>
              <a:t> 	</a:t>
            </a:r>
          </a:p>
          <a:p>
            <a:endParaRPr lang="en-US" b="1" dirty="0"/>
          </a:p>
          <a:p>
            <a:pPr marL="0" indent="0">
              <a:buNone/>
            </a:pPr>
            <a:r>
              <a:rPr lang="en-US" b="1" dirty="0"/>
              <a:t>New User Onsite Workshop</a:t>
            </a:r>
          </a:p>
          <a:p>
            <a:pPr lvl="1"/>
            <a:r>
              <a:rPr lang="en-US" dirty="0"/>
              <a:t>October 29-30, 2019 (9:00am-4:30pm each day)</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pPr lvl="1"/>
            <a:endParaRPr lang="en-US" dirty="0"/>
          </a:p>
          <a:p>
            <a:pPr lvl="1"/>
            <a:endParaRPr lang="en-US" dirty="0"/>
          </a:p>
          <a:p>
            <a:pPr lvl="1"/>
            <a:endParaRPr lang="en-US" dirty="0"/>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3080332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dashboards: technical Resources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25</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1"/>
            <a:ext cx="8362950" cy="5518156"/>
          </a:xfrm>
        </p:spPr>
        <p:txBody>
          <a:bodyPr>
            <a:normAutofit fontScale="40000" lnSpcReduction="20000"/>
          </a:bodyPr>
          <a:lstStyle/>
          <a:p>
            <a:pPr marL="0" indent="0">
              <a:buNone/>
            </a:pPr>
            <a:r>
              <a:rPr lang="en-US" sz="6000" b="1" dirty="0"/>
              <a:t>TSDS Demo Site: </a:t>
            </a:r>
          </a:p>
          <a:p>
            <a:pPr marL="0" indent="0">
              <a:buNone/>
            </a:pPr>
            <a:r>
              <a:rPr lang="en-US" sz="4000" dirty="0">
                <a:hlinkClick r:id="rId3">
                  <a:extLst>
                    <a:ext uri="{A12FA001-AC4F-418D-AE19-62706E023703}">
                      <ahyp:hlinkClr xmlns:ahyp="http://schemas.microsoft.com/office/drawing/2018/hyperlinkcolor" val="tx"/>
                    </a:ext>
                  </a:extLst>
                </a:hlinkClick>
              </a:rPr>
              <a:t>https://tsdsdemo.com/</a:t>
            </a:r>
            <a:endParaRPr lang="en-US" sz="4000" dirty="0"/>
          </a:p>
          <a:p>
            <a:pPr marL="0" indent="0">
              <a:buNone/>
            </a:pPr>
            <a:endParaRPr lang="en-US" sz="3800" b="1" dirty="0"/>
          </a:p>
          <a:p>
            <a:pPr marL="0" indent="0">
              <a:buNone/>
            </a:pPr>
            <a:r>
              <a:rPr lang="en-US" sz="6000" b="1" dirty="0"/>
              <a:t>TEDS-AI Download: </a:t>
            </a:r>
          </a:p>
          <a:p>
            <a:pPr marL="0" indent="0">
              <a:buNone/>
            </a:pPr>
            <a:r>
              <a:rPr lang="en-US" sz="4000" dirty="0">
                <a:hlinkClick r:id="rId4"/>
              </a:rPr>
              <a:t>https://collab.region10.org/display/TSDSTOOLS</a:t>
            </a:r>
            <a:endParaRPr lang="en-US" sz="4000" dirty="0"/>
          </a:p>
          <a:p>
            <a:pPr marL="0" lvl="1" indent="0">
              <a:spcBef>
                <a:spcPts val="1000"/>
              </a:spcBef>
              <a:buNone/>
            </a:pPr>
            <a:endParaRPr lang="en-US" sz="4400" b="1" dirty="0"/>
          </a:p>
          <a:p>
            <a:pPr marL="0" indent="0">
              <a:buNone/>
            </a:pPr>
            <a:r>
              <a:rPr lang="en-US" sz="6000" b="1" dirty="0"/>
              <a:t>Knowledge Base Articles:</a:t>
            </a:r>
          </a:p>
          <a:p>
            <a:pPr marL="320040" lvl="1" indent="0">
              <a:buNone/>
            </a:pPr>
            <a:endParaRPr lang="en-US" dirty="0"/>
          </a:p>
          <a:p>
            <a:r>
              <a:rPr lang="en-US" sz="4900" b="1" dirty="0">
                <a:solidFill>
                  <a:schemeClr val="tx2"/>
                </a:solidFill>
              </a:rPr>
              <a:t>TSDSKB-215</a:t>
            </a:r>
            <a:r>
              <a:rPr lang="en-US" sz="2400" dirty="0"/>
              <a:t>  </a:t>
            </a:r>
            <a:r>
              <a:rPr lang="en-US" sz="2000" dirty="0"/>
              <a:t> 	</a:t>
            </a:r>
            <a:r>
              <a:rPr lang="en-US" sz="4000" i="1" dirty="0"/>
              <a:t>TEAL Auto-Provisioning Steps</a:t>
            </a:r>
            <a:endParaRPr lang="en-US" sz="4000" dirty="0"/>
          </a:p>
          <a:p>
            <a:endParaRPr lang="en-US" sz="2000" dirty="0"/>
          </a:p>
          <a:p>
            <a:r>
              <a:rPr lang="en-US" sz="4900" b="1" dirty="0">
                <a:solidFill>
                  <a:schemeClr val="tx2"/>
                </a:solidFill>
              </a:rPr>
              <a:t>TSDSKB-363   	</a:t>
            </a:r>
            <a:r>
              <a:rPr lang="en-US" sz="4000" i="1" dirty="0"/>
              <a:t>End-of-Year (EOY) Process</a:t>
            </a:r>
          </a:p>
          <a:p>
            <a:endParaRPr lang="en-US" sz="2000" dirty="0"/>
          </a:p>
          <a:p>
            <a:r>
              <a:rPr lang="en-US" sz="4900" b="1" dirty="0">
                <a:solidFill>
                  <a:schemeClr val="tx2"/>
                </a:solidFill>
              </a:rPr>
              <a:t>TSDSKB-467   	</a:t>
            </a:r>
            <a:r>
              <a:rPr lang="en-US" sz="4000" i="1" dirty="0"/>
              <a:t>TEDS-AI Information</a:t>
            </a:r>
          </a:p>
          <a:p>
            <a:pPr marL="0" indent="0">
              <a:buNone/>
            </a:pPr>
            <a:endParaRPr lang="en-US" sz="2000" dirty="0"/>
          </a:p>
          <a:p>
            <a:r>
              <a:rPr lang="en-US" sz="4900" b="1" dirty="0">
                <a:solidFill>
                  <a:schemeClr val="tx2"/>
                </a:solidFill>
              </a:rPr>
              <a:t>TSDSKB-494 </a:t>
            </a:r>
            <a:r>
              <a:rPr lang="en-US" sz="2600" b="1" dirty="0">
                <a:solidFill>
                  <a:schemeClr val="tx2"/>
                </a:solidFill>
              </a:rPr>
              <a:t>  	</a:t>
            </a:r>
            <a:r>
              <a:rPr lang="en-US" sz="4000" i="1" dirty="0"/>
              <a:t>Dashboard Demo Login Credentials</a:t>
            </a:r>
          </a:p>
          <a:p>
            <a:pPr marL="0" indent="0">
              <a:buNone/>
            </a:pPr>
            <a:endParaRPr lang="en-US" sz="2000" i="1" dirty="0"/>
          </a:p>
          <a:p>
            <a:r>
              <a:rPr lang="en-US" sz="4900" b="1" dirty="0">
                <a:solidFill>
                  <a:schemeClr val="tx2"/>
                </a:solidFill>
              </a:rPr>
              <a:t>TSDSKB-499   	</a:t>
            </a:r>
            <a:r>
              <a:rPr lang="en-US" sz="4000" i="1" dirty="0"/>
              <a:t>How to activate the studentGPS® Dashboards</a:t>
            </a:r>
          </a:p>
          <a:p>
            <a:pPr marL="0" indent="0">
              <a:buNone/>
            </a:pPr>
            <a:endParaRPr lang="en-US" dirty="0"/>
          </a:p>
        </p:txBody>
      </p:sp>
    </p:spTree>
    <p:extLst>
      <p:ext uri="{BB962C8B-B14F-4D97-AF65-F5344CB8AC3E}">
        <p14:creationId xmlns:p14="http://schemas.microsoft.com/office/powerpoint/2010/main" val="3138660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26</a:t>
            </a:fld>
            <a:endParaRPr lang="en-US" dirty="0"/>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err="1"/>
              <a:t>peims</a:t>
            </a:r>
            <a:endParaRPr lang="en-US" sz="5400" dirty="0"/>
          </a:p>
        </p:txBody>
      </p:sp>
    </p:spTree>
    <p:extLst>
      <p:ext uri="{BB962C8B-B14F-4D97-AF65-F5344CB8AC3E}">
        <p14:creationId xmlns:p14="http://schemas.microsoft.com/office/powerpoint/2010/main" val="336746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Peims: Outstanding report issues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27</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fontScale="85000" lnSpcReduction="20000"/>
          </a:bodyPr>
          <a:lstStyle/>
          <a:p>
            <a:pPr marL="0" indent="0">
              <a:spcBef>
                <a:spcPts val="600"/>
              </a:spcBef>
              <a:buNone/>
            </a:pPr>
            <a:r>
              <a:rPr lang="en-US" dirty="0">
                <a:latin typeface="+mn-lt"/>
              </a:rPr>
              <a:t>Pending report issues for Summer: </a:t>
            </a:r>
          </a:p>
          <a:p>
            <a:pPr marL="517525" indent="-288925"/>
            <a:r>
              <a:rPr lang="en-US" sz="2300" b="1" dirty="0">
                <a:latin typeface="+mn-lt"/>
                <a:cs typeface="Calibri" panose="020F0502020204030204" pitchFamily="34" charset="0"/>
              </a:rPr>
              <a:t>PDM3-130-001 </a:t>
            </a:r>
            <a:r>
              <a:rPr lang="en-US" sz="2300" dirty="0">
                <a:latin typeface="+mn-lt"/>
                <a:cs typeface="Calibri" panose="020F0502020204030204" pitchFamily="34" charset="0"/>
              </a:rPr>
              <a:t>Superintendent’s Report of Student Attendance</a:t>
            </a:r>
          </a:p>
          <a:p>
            <a:pPr marL="1035050" lvl="1" indent="-409575"/>
            <a:r>
              <a:rPr lang="en-US" sz="2000" dirty="0">
                <a:latin typeface="+mn-lt"/>
                <a:cs typeface="Calibri" panose="020F0502020204030204" pitchFamily="34" charset="0"/>
              </a:rPr>
              <a:t>The totals for rows J through Q are a sum not an average</a:t>
            </a:r>
          </a:p>
          <a:p>
            <a:pPr marL="1035050" lvl="1" indent="-409575"/>
            <a:r>
              <a:rPr lang="en-US" sz="2000" dirty="0">
                <a:latin typeface="+mn-lt"/>
                <a:cs typeface="Calibri" panose="020F0502020204030204" pitchFamily="34" charset="0"/>
              </a:rPr>
              <a:t>The cumulative section is not calculating correctly</a:t>
            </a:r>
          </a:p>
          <a:p>
            <a:pPr marL="517525" indent="-288925"/>
            <a:r>
              <a:rPr lang="en-US" sz="2300" b="1" dirty="0">
                <a:latin typeface="+mn-lt"/>
                <a:cs typeface="Calibri" panose="020F0502020204030204" pitchFamily="34" charset="0"/>
              </a:rPr>
              <a:t>PDM3-120-004 </a:t>
            </a:r>
            <a:r>
              <a:rPr lang="en-US" sz="2300" dirty="0">
                <a:latin typeface="+mn-lt"/>
                <a:cs typeface="Calibri" panose="020F0502020204030204" pitchFamily="34" charset="0"/>
              </a:rPr>
              <a:t>TSDS PEIMS Disaggregation of PEIMS Summer Attendance Data </a:t>
            </a:r>
          </a:p>
          <a:p>
            <a:pPr marL="1035050" lvl="1" indent="-409575"/>
            <a:r>
              <a:rPr lang="en-US" sz="2000" dirty="0">
                <a:latin typeface="+mn-lt"/>
                <a:cs typeface="Calibri" panose="020F0502020204030204" pitchFamily="34" charset="0"/>
              </a:rPr>
              <a:t>Student Count by Grade is not correct</a:t>
            </a:r>
          </a:p>
          <a:p>
            <a:pPr marL="1035050" lvl="1" indent="-409575"/>
            <a:r>
              <a:rPr lang="en-US" sz="2000" dirty="0">
                <a:latin typeface="+mn-lt"/>
                <a:cs typeface="Calibri" panose="020F0502020204030204" pitchFamily="34" charset="0"/>
              </a:rPr>
              <a:t>‘Percent in Attendance’ section Days Membership column calculation is incorrect	</a:t>
            </a:r>
          </a:p>
          <a:p>
            <a:pPr marL="517525" indent="-288925"/>
            <a:r>
              <a:rPr lang="en-US" sz="2300" b="1" dirty="0">
                <a:latin typeface="+mn-lt"/>
                <a:cs typeface="Calibri" panose="020F0502020204030204" pitchFamily="34" charset="0"/>
              </a:rPr>
              <a:t>PDM3-130-005 </a:t>
            </a:r>
            <a:r>
              <a:rPr lang="en-US" sz="2300" dirty="0">
                <a:latin typeface="+mn-lt"/>
                <a:cs typeface="Calibri" panose="020F0502020204030204" pitchFamily="34" charset="0"/>
              </a:rPr>
              <a:t>Comparison of Current and Prior Year Attendance</a:t>
            </a:r>
          </a:p>
          <a:p>
            <a:pPr marL="1035050" lvl="1" indent="-409575"/>
            <a:r>
              <a:rPr lang="en-US" sz="2000" dirty="0">
                <a:latin typeface="+mn-lt"/>
                <a:cs typeface="Calibri" panose="020F0502020204030204" pitchFamily="34" charset="0"/>
              </a:rPr>
              <a:t>The refined ADA calculations are incorrect</a:t>
            </a:r>
          </a:p>
          <a:p>
            <a:pPr marL="517525" indent="-288925"/>
            <a:r>
              <a:rPr lang="en-US" sz="2300" b="1" dirty="0">
                <a:latin typeface="+mn-lt"/>
                <a:cs typeface="Calibri" panose="020F0502020204030204" pitchFamily="34" charset="0"/>
              </a:rPr>
              <a:t>PDM3-130-011</a:t>
            </a:r>
            <a:r>
              <a:rPr lang="en-US" sz="2300" dirty="0">
                <a:latin typeface="+mn-lt"/>
                <a:cs typeface="Calibri" panose="020F0502020204030204" pitchFamily="34" charset="0"/>
              </a:rPr>
              <a:t> Flex Attendance – Superintendent’s Report of Student Attendance</a:t>
            </a:r>
          </a:p>
          <a:p>
            <a:pPr marL="1035050" lvl="1" indent="-409575"/>
            <a:r>
              <a:rPr lang="en-US" sz="2000" dirty="0">
                <a:latin typeface="+mn-lt"/>
                <a:cs typeface="Calibri" panose="020F0502020204030204" pitchFamily="34" charset="0"/>
              </a:rPr>
              <a:t>Incorrect FTE and ADA calculations</a:t>
            </a:r>
          </a:p>
          <a:p>
            <a:pPr marL="517525" indent="-288925"/>
            <a:r>
              <a:rPr lang="en-US" sz="2300" b="1" dirty="0">
                <a:latin typeface="+mn-lt"/>
                <a:cs typeface="Calibri" panose="020F0502020204030204" pitchFamily="34" charset="0"/>
              </a:rPr>
              <a:t>PDM3-130-014</a:t>
            </a:r>
            <a:r>
              <a:rPr lang="en-US" sz="2300" dirty="0">
                <a:latin typeface="+mn-lt"/>
                <a:cs typeface="Calibri" panose="020F0502020204030204" pitchFamily="34" charset="0"/>
              </a:rPr>
              <a:t> Flex Attendance - Superintendent’s Summary Report of Student Attendance</a:t>
            </a:r>
          </a:p>
          <a:p>
            <a:pPr marL="1035050" lvl="1" indent="-409575"/>
            <a:r>
              <a:rPr lang="en-US" sz="2100" dirty="0">
                <a:latin typeface="+mn-lt"/>
                <a:cs typeface="Calibri" panose="020F0502020204030204" pitchFamily="34" charset="0"/>
              </a:rPr>
              <a:t>Incorrect FTE and ADA calculations</a:t>
            </a:r>
          </a:p>
          <a:p>
            <a:pPr marL="0" indent="0">
              <a:buNone/>
            </a:pPr>
            <a:endParaRPr lang="en-US" dirty="0"/>
          </a:p>
        </p:txBody>
      </p:sp>
    </p:spTree>
    <p:extLst>
      <p:ext uri="{BB962C8B-B14F-4D97-AF65-F5344CB8AC3E}">
        <p14:creationId xmlns:p14="http://schemas.microsoft.com/office/powerpoint/2010/main" val="4154466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Peims: Outstanding report issues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28</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7886700" cy="4954992"/>
          </a:xfrm>
        </p:spPr>
        <p:txBody>
          <a:bodyPr>
            <a:normAutofit/>
          </a:bodyPr>
          <a:lstStyle/>
          <a:p>
            <a:pPr marL="0" indent="0">
              <a:spcBef>
                <a:spcPts val="600"/>
              </a:spcBef>
              <a:buNone/>
            </a:pPr>
            <a:r>
              <a:rPr lang="en-US" sz="2400" dirty="0">
                <a:latin typeface="+mn-lt"/>
              </a:rPr>
              <a:t>Pending report issues for Summer (continued): </a:t>
            </a:r>
          </a:p>
          <a:p>
            <a:pPr marL="0" indent="0">
              <a:spcBef>
                <a:spcPts val="600"/>
              </a:spcBef>
              <a:buNone/>
            </a:pPr>
            <a:endParaRPr lang="en-US" dirty="0">
              <a:latin typeface="+mn-lt"/>
            </a:endParaRPr>
          </a:p>
          <a:p>
            <a:pPr marL="651510" lvl="1" indent="-285750">
              <a:spcBef>
                <a:spcPts val="600"/>
              </a:spcBef>
            </a:pPr>
            <a:r>
              <a:rPr lang="en-US" sz="2000" b="1" dirty="0">
                <a:latin typeface="+mn-lt"/>
              </a:rPr>
              <a:t>PDM3-130-008 </a:t>
            </a:r>
            <a:r>
              <a:rPr lang="en-US" sz="2000" dirty="0">
                <a:latin typeface="+mn-lt"/>
              </a:rPr>
              <a:t>Superintendent’s Summary Report of Student Attendance</a:t>
            </a:r>
          </a:p>
          <a:p>
            <a:pPr marL="1108710" lvl="2" indent="-285750">
              <a:spcBef>
                <a:spcPts val="600"/>
              </a:spcBef>
            </a:pPr>
            <a:r>
              <a:rPr lang="en-US" sz="1700" dirty="0">
                <a:latin typeface="+mn-lt"/>
                <a:cs typeface="Calibri" panose="020F0502020204030204" pitchFamily="34" charset="0"/>
              </a:rPr>
              <a:t>Incorrect FTE and ADA calculations</a:t>
            </a:r>
          </a:p>
          <a:p>
            <a:pPr marL="651510" lvl="1" indent="-285750">
              <a:spcBef>
                <a:spcPts val="600"/>
              </a:spcBef>
            </a:pPr>
            <a:r>
              <a:rPr lang="en-US" sz="2000" b="1" dirty="0">
                <a:latin typeface="+mn-lt"/>
              </a:rPr>
              <a:t>PDM3-130-012 </a:t>
            </a:r>
            <a:r>
              <a:rPr lang="en-US" sz="2000" dirty="0">
                <a:latin typeface="+mn-lt"/>
              </a:rPr>
              <a:t>Flex Attendance – Superintendents Report of Career &amp; Technical Education Eligible Days</a:t>
            </a:r>
          </a:p>
          <a:p>
            <a:pPr marL="1108710" lvl="2" indent="-285750">
              <a:spcBef>
                <a:spcPts val="600"/>
              </a:spcBef>
            </a:pPr>
            <a:r>
              <a:rPr lang="en-US" sz="1700" dirty="0">
                <a:latin typeface="+mn-lt"/>
              </a:rPr>
              <a:t>Incorrect Eligible Minutes and Equivalent Days</a:t>
            </a:r>
          </a:p>
          <a:p>
            <a:pPr marL="651510" lvl="1" indent="-285750">
              <a:spcBef>
                <a:spcPts val="600"/>
              </a:spcBef>
            </a:pPr>
            <a:r>
              <a:rPr lang="en-US" sz="2000" b="1" dirty="0">
                <a:latin typeface="+mn-lt"/>
              </a:rPr>
              <a:t>PDM3-132-006 </a:t>
            </a:r>
            <a:r>
              <a:rPr lang="en-US" sz="2000" dirty="0">
                <a:latin typeface="+mn-lt"/>
              </a:rPr>
              <a:t>Campus Attendance Diagnostic Messages</a:t>
            </a:r>
          </a:p>
          <a:p>
            <a:pPr marL="1108710" lvl="2" indent="-285750">
              <a:spcBef>
                <a:spcPts val="600"/>
              </a:spcBef>
            </a:pPr>
            <a:r>
              <a:rPr lang="en-US" sz="1700" dirty="0">
                <a:latin typeface="+mn-lt"/>
              </a:rPr>
              <a:t>Incorrect Incident count</a:t>
            </a:r>
          </a:p>
          <a:p>
            <a:pPr marL="651510" lvl="1" indent="-285750">
              <a:spcBef>
                <a:spcPts val="600"/>
              </a:spcBef>
            </a:pPr>
            <a:r>
              <a:rPr lang="en-US" sz="2000" b="1" dirty="0">
                <a:latin typeface="+mn-lt"/>
              </a:rPr>
              <a:t>PDM3-125-003 </a:t>
            </a:r>
            <a:r>
              <a:rPr lang="en-US" sz="2000" dirty="0">
                <a:latin typeface="+mn-lt"/>
              </a:rPr>
              <a:t>Student Restraint Events by Grade</a:t>
            </a:r>
          </a:p>
          <a:p>
            <a:pPr marL="1108710" lvl="2" indent="-285750">
              <a:spcBef>
                <a:spcPts val="600"/>
              </a:spcBef>
            </a:pPr>
            <a:r>
              <a:rPr lang="en-US" sz="1700" dirty="0">
                <a:latin typeface="+mn-lt"/>
              </a:rPr>
              <a:t>Not showing student's Primary disability records when Primary Disability parameter is selected</a:t>
            </a:r>
          </a:p>
          <a:p>
            <a:pPr marL="0" indent="0">
              <a:buNone/>
            </a:pPr>
            <a:endParaRPr lang="en-US" dirty="0"/>
          </a:p>
        </p:txBody>
      </p:sp>
    </p:spTree>
    <p:extLst>
      <p:ext uri="{BB962C8B-B14F-4D97-AF65-F5344CB8AC3E}">
        <p14:creationId xmlns:p14="http://schemas.microsoft.com/office/powerpoint/2010/main" val="4112631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dirty="0"/>
              <a:t>PEIMS: Outstanding validation issues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lstStyle/>
          <a:p>
            <a:pPr marL="0" indent="0">
              <a:spcBef>
                <a:spcPts val="600"/>
              </a:spcBef>
              <a:buNone/>
            </a:pPr>
            <a:r>
              <a:rPr lang="en-US" sz="2400" dirty="0">
                <a:latin typeface="+mn-lt"/>
              </a:rPr>
              <a:t>Pending validation rule issues for Summer: </a:t>
            </a:r>
          </a:p>
          <a:p>
            <a:pPr marL="0" indent="0">
              <a:spcBef>
                <a:spcPts val="600"/>
              </a:spcBef>
              <a:buNone/>
            </a:pPr>
            <a:endParaRPr lang="en-US" sz="2400" dirty="0">
              <a:latin typeface="+mn-lt"/>
            </a:endParaRPr>
          </a:p>
          <a:p>
            <a:pPr marL="651510" lvl="1" indent="-285750">
              <a:spcBef>
                <a:spcPts val="600"/>
              </a:spcBef>
            </a:pPr>
            <a:r>
              <a:rPr lang="en-US" sz="2000" b="1" dirty="0">
                <a:latin typeface="+mn-lt"/>
              </a:rPr>
              <a:t>30040-0002 </a:t>
            </a:r>
          </a:p>
          <a:p>
            <a:pPr marL="1108710" lvl="2" indent="-285750">
              <a:spcBef>
                <a:spcPts val="600"/>
              </a:spcBef>
            </a:pPr>
            <a:r>
              <a:rPr lang="en-US" sz="1700" dirty="0">
                <a:latin typeface="+mn-lt"/>
              </a:rPr>
              <a:t>Users are unable to promote staff members information when the staff member is assigned to service id’s for both PK/KG and 1-12.</a:t>
            </a:r>
          </a:p>
          <a:p>
            <a:pPr marL="822960" lvl="2" indent="0">
              <a:spcBef>
                <a:spcPts val="600"/>
              </a:spcBef>
              <a:buNone/>
            </a:pPr>
            <a:endParaRPr lang="en-US" sz="1700" dirty="0">
              <a:latin typeface="+mn-lt"/>
            </a:endParaRPr>
          </a:p>
          <a:p>
            <a:pPr marL="651510" lvl="1" indent="-285750">
              <a:spcBef>
                <a:spcPts val="600"/>
              </a:spcBef>
            </a:pPr>
            <a:r>
              <a:rPr lang="en-US" sz="2000" b="1" dirty="0">
                <a:latin typeface="+mn-lt"/>
              </a:rPr>
              <a:t>40110-0192 </a:t>
            </a:r>
          </a:p>
          <a:p>
            <a:pPr marL="1108710" lvl="2" indent="-285750">
              <a:spcBef>
                <a:spcPts val="600"/>
              </a:spcBef>
            </a:pPr>
            <a:r>
              <a:rPr lang="en-US" sz="1700" dirty="0">
                <a:latin typeface="+mn-lt"/>
              </a:rPr>
              <a:t>If a student transfers between two LEAs, with one LEA having a DAEP/JJAEP and the other LEA does not, the LEA that does not have the DAEP/JJAEP is receiving the fatal validation rule for Campus ID of Accountability when they should not.</a:t>
            </a:r>
          </a:p>
          <a:p>
            <a:pPr marL="0" indent="0">
              <a:buNone/>
            </a:pPr>
            <a:endParaRPr lang="en-US" dirty="0"/>
          </a:p>
        </p:txBody>
      </p:sp>
    </p:spTree>
    <p:extLst>
      <p:ext uri="{BB962C8B-B14F-4D97-AF65-F5344CB8AC3E}">
        <p14:creationId xmlns:p14="http://schemas.microsoft.com/office/powerpoint/2010/main" val="1100256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3</a:t>
            </a:fld>
            <a:endParaRPr lang="en-US" dirty="0"/>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Unique id</a:t>
            </a:r>
          </a:p>
        </p:txBody>
      </p:sp>
    </p:spTree>
    <p:extLst>
      <p:ext uri="{BB962C8B-B14F-4D97-AF65-F5344CB8AC3E}">
        <p14:creationId xmlns:p14="http://schemas.microsoft.com/office/powerpoint/2010/main" val="3709734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Peims: Effective date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30</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0"/>
            <a:ext cx="7886700" cy="5331229"/>
          </a:xfrm>
        </p:spPr>
        <p:txBody>
          <a:bodyPr>
            <a:normAutofit fontScale="92500" lnSpcReduction="10000"/>
          </a:bodyPr>
          <a:lstStyle/>
          <a:p>
            <a:pPr marL="320040" lvl="1" indent="0">
              <a:buNone/>
            </a:pPr>
            <a:r>
              <a:rPr lang="en-US" b="1" dirty="0">
                <a:latin typeface="+mn-lt"/>
              </a:rPr>
              <a:t>2019-2020 TEDS Changes</a:t>
            </a:r>
          </a:p>
          <a:p>
            <a:pPr marL="320040" lvl="1" indent="0">
              <a:buNone/>
            </a:pPr>
            <a:endParaRPr lang="en-US" dirty="0">
              <a:latin typeface="+mn-lt"/>
            </a:endParaRPr>
          </a:p>
          <a:p>
            <a:pPr marL="320040" lvl="1" indent="0">
              <a:buNone/>
            </a:pPr>
            <a:r>
              <a:rPr lang="en-US" dirty="0" err="1">
                <a:latin typeface="+mn-lt"/>
              </a:rPr>
              <a:t>StudentSpecialEdProgramAssociationExtension</a:t>
            </a:r>
            <a:r>
              <a:rPr lang="en-US" dirty="0">
                <a:latin typeface="+mn-lt"/>
              </a:rPr>
              <a:t> Complex Type</a:t>
            </a:r>
          </a:p>
          <a:p>
            <a:pPr marL="662940" lvl="1" indent="-342900"/>
            <a:r>
              <a:rPr lang="en-US" dirty="0">
                <a:latin typeface="+mn-lt"/>
              </a:rPr>
              <a:t>3 effective dates</a:t>
            </a:r>
          </a:p>
          <a:p>
            <a:pPr marL="1120140" lvl="2" indent="-342900"/>
            <a:r>
              <a:rPr lang="en-US" dirty="0">
                <a:latin typeface="+mn-lt"/>
              </a:rPr>
              <a:t>TX-</a:t>
            </a:r>
            <a:r>
              <a:rPr lang="en-US" dirty="0" err="1">
                <a:latin typeface="+mn-lt"/>
              </a:rPr>
              <a:t>EffectiveDateSpEd</a:t>
            </a:r>
            <a:endParaRPr lang="en-US" dirty="0">
              <a:latin typeface="+mn-lt"/>
            </a:endParaRPr>
          </a:p>
          <a:p>
            <a:pPr marL="1120140" lvl="2" indent="-342900"/>
            <a:r>
              <a:rPr lang="en-US" dirty="0">
                <a:latin typeface="+mn-lt"/>
              </a:rPr>
              <a:t>TX-</a:t>
            </a:r>
            <a:r>
              <a:rPr lang="en-US" dirty="0" err="1">
                <a:latin typeface="+mn-lt"/>
              </a:rPr>
              <a:t>EffectiveDateDisabilities</a:t>
            </a:r>
            <a:endParaRPr lang="en-US" dirty="0">
              <a:latin typeface="+mn-lt"/>
            </a:endParaRPr>
          </a:p>
          <a:p>
            <a:pPr marL="1120140" lvl="2" indent="-342900"/>
            <a:r>
              <a:rPr lang="en-US" dirty="0">
                <a:latin typeface="+mn-lt"/>
              </a:rPr>
              <a:t>TX-</a:t>
            </a:r>
            <a:r>
              <a:rPr lang="en-US" dirty="0" err="1">
                <a:latin typeface="+mn-lt"/>
              </a:rPr>
              <a:t>EffectiveDateServices</a:t>
            </a:r>
            <a:endParaRPr lang="en-US" dirty="0">
              <a:latin typeface="+mn-lt"/>
            </a:endParaRPr>
          </a:p>
          <a:p>
            <a:pPr marL="662940" lvl="1" indent="-342900"/>
            <a:r>
              <a:rPr lang="en-US" dirty="0">
                <a:latin typeface="+mn-lt"/>
              </a:rPr>
              <a:t>Fall Submission </a:t>
            </a:r>
          </a:p>
          <a:p>
            <a:pPr marL="1120140" lvl="2" indent="-342900"/>
            <a:r>
              <a:rPr lang="en-US" dirty="0">
                <a:latin typeface="+mn-lt"/>
              </a:rPr>
              <a:t>All data elements promoted to PEIMS</a:t>
            </a:r>
          </a:p>
          <a:p>
            <a:pPr marL="1120140" lvl="2" indent="-342900"/>
            <a:r>
              <a:rPr lang="en-US" dirty="0">
                <a:latin typeface="+mn-lt"/>
              </a:rPr>
              <a:t>Effective date on or before the PEIMS Fall snapshot date</a:t>
            </a:r>
          </a:p>
          <a:p>
            <a:pPr marL="662940" lvl="1" indent="-342900"/>
            <a:r>
              <a:rPr lang="en-US" dirty="0">
                <a:latin typeface="+mn-lt"/>
              </a:rPr>
              <a:t>Summer Submission</a:t>
            </a:r>
          </a:p>
          <a:p>
            <a:pPr marL="1120140" lvl="2" indent="-342900"/>
            <a:r>
              <a:rPr lang="en-US" dirty="0">
                <a:latin typeface="+mn-lt"/>
              </a:rPr>
              <a:t>Three data elements promoted to PEIMS</a:t>
            </a:r>
          </a:p>
          <a:p>
            <a:pPr marL="1577340" lvl="3" indent="-342900"/>
            <a:r>
              <a:rPr lang="en-US" dirty="0">
                <a:latin typeface="+mn-lt"/>
              </a:rPr>
              <a:t>Instructional Setting</a:t>
            </a:r>
          </a:p>
          <a:p>
            <a:pPr marL="1577340" lvl="3" indent="-342900"/>
            <a:r>
              <a:rPr lang="en-US" dirty="0">
                <a:latin typeface="+mn-lt"/>
              </a:rPr>
              <a:t>Primary Disability</a:t>
            </a:r>
          </a:p>
          <a:p>
            <a:pPr marL="1577340" lvl="3" indent="-342900"/>
            <a:r>
              <a:rPr lang="en-US" dirty="0">
                <a:latin typeface="+mn-lt"/>
              </a:rPr>
              <a:t>Multiply Disabled</a:t>
            </a:r>
          </a:p>
          <a:p>
            <a:pPr marL="1120140" lvl="2" indent="-342900"/>
            <a:r>
              <a:rPr lang="en-US" dirty="0">
                <a:latin typeface="+mn-lt"/>
              </a:rPr>
              <a:t>The latest effective date</a:t>
            </a:r>
          </a:p>
        </p:txBody>
      </p:sp>
    </p:spTree>
    <p:extLst>
      <p:ext uri="{BB962C8B-B14F-4D97-AF65-F5344CB8AC3E}">
        <p14:creationId xmlns:p14="http://schemas.microsoft.com/office/powerpoint/2010/main" val="2122028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31</a:t>
            </a:fld>
            <a:endParaRPr lang="en-US" dirty="0"/>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8650" y="5668537"/>
            <a:ext cx="7886700" cy="1024370"/>
          </a:xfrm>
        </p:spPr>
        <p:txBody>
          <a:bodyPr>
            <a:normAutofit/>
          </a:bodyPr>
          <a:lstStyle/>
          <a:p>
            <a:r>
              <a:rPr lang="en-US" sz="5400" dirty="0"/>
              <a:t>NEW TSDS collections &amp; projects</a:t>
            </a:r>
          </a:p>
        </p:txBody>
      </p:sp>
    </p:spTree>
    <p:extLst>
      <p:ext uri="{BB962C8B-B14F-4D97-AF65-F5344CB8AC3E}">
        <p14:creationId xmlns:p14="http://schemas.microsoft.com/office/powerpoint/2010/main" val="46687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Classroom Roster</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32</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pPr marL="0" indent="0" defTabSz="762000">
              <a:buNone/>
              <a:tabLst>
                <a:tab pos="2057400" algn="l"/>
                <a:tab pos="2743200" algn="l"/>
              </a:tabLst>
            </a:pPr>
            <a:r>
              <a:rPr lang="en-US" sz="2600" dirty="0">
                <a:latin typeface="+mn-lt"/>
                <a:cs typeface="Calibri" panose="020F0502020204030204" pitchFamily="34" charset="0"/>
              </a:rPr>
              <a:t>The new Classroom Roster collection will be submitted two times per year, Fall and Winter.  </a:t>
            </a:r>
          </a:p>
          <a:p>
            <a:pPr defTabSz="762000">
              <a:tabLst>
                <a:tab pos="2057400" algn="l"/>
                <a:tab pos="2743200" algn="l"/>
              </a:tabLst>
            </a:pPr>
            <a:r>
              <a:rPr lang="en-US" sz="2500" dirty="0">
                <a:latin typeface="+mn-lt"/>
                <a:cs typeface="Calibri" panose="020F0502020204030204" pitchFamily="34" charset="0"/>
              </a:rPr>
              <a:t>Classroom Roster Fall submission</a:t>
            </a:r>
          </a:p>
          <a:p>
            <a:pPr lvl="1" defTabSz="762000">
              <a:tabLst>
                <a:tab pos="2057400" algn="l"/>
                <a:tab pos="2743200" algn="l"/>
              </a:tabLst>
            </a:pPr>
            <a:r>
              <a:rPr lang="en-US" sz="2100" dirty="0">
                <a:latin typeface="+mn-lt"/>
                <a:cs typeface="Calibri" panose="020F0502020204030204" pitchFamily="34" charset="0"/>
              </a:rPr>
              <a:t>As of the last Friday in September</a:t>
            </a:r>
          </a:p>
          <a:p>
            <a:pPr lvl="1" defTabSz="762000">
              <a:tabLst>
                <a:tab pos="2057400" algn="l"/>
                <a:tab pos="2743200" algn="l"/>
              </a:tabLst>
            </a:pPr>
            <a:r>
              <a:rPr lang="en-US" sz="2100" dirty="0">
                <a:latin typeface="+mn-lt"/>
                <a:cs typeface="Calibri" panose="020F0502020204030204" pitchFamily="34" charset="0"/>
              </a:rPr>
              <a:t>Submission due date 10/15</a:t>
            </a:r>
          </a:p>
          <a:p>
            <a:pPr defTabSz="762000">
              <a:tabLst>
                <a:tab pos="2057400" algn="l"/>
                <a:tab pos="2743200" algn="l"/>
              </a:tabLst>
            </a:pPr>
            <a:r>
              <a:rPr lang="en-US" sz="2500" dirty="0">
                <a:latin typeface="+mn-lt"/>
                <a:cs typeface="Calibri" panose="020F0502020204030204" pitchFamily="34" charset="0"/>
              </a:rPr>
              <a:t>Classroom Roster Winter submission</a:t>
            </a:r>
          </a:p>
          <a:p>
            <a:pPr lvl="1" defTabSz="762000">
              <a:tabLst>
                <a:tab pos="2057400" algn="l"/>
                <a:tab pos="2743200" algn="l"/>
              </a:tabLst>
            </a:pPr>
            <a:r>
              <a:rPr lang="en-US" sz="2100" dirty="0">
                <a:latin typeface="+mn-lt"/>
                <a:cs typeface="Calibri" panose="020F0502020204030204" pitchFamily="34" charset="0"/>
              </a:rPr>
              <a:t>As of the last Friday in February</a:t>
            </a:r>
          </a:p>
          <a:p>
            <a:pPr lvl="1" defTabSz="762000">
              <a:tabLst>
                <a:tab pos="2057400" algn="l"/>
                <a:tab pos="2743200" algn="l"/>
              </a:tabLst>
            </a:pPr>
            <a:r>
              <a:rPr lang="en-US" sz="2100" dirty="0">
                <a:latin typeface="+mn-lt"/>
                <a:cs typeface="Calibri" panose="020F0502020204030204" pitchFamily="34" charset="0"/>
              </a:rPr>
              <a:t>Submission due date 3/15</a:t>
            </a:r>
          </a:p>
        </p:txBody>
      </p:sp>
    </p:spTree>
    <p:extLst>
      <p:ext uri="{BB962C8B-B14F-4D97-AF65-F5344CB8AC3E}">
        <p14:creationId xmlns:p14="http://schemas.microsoft.com/office/powerpoint/2010/main" val="186923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Classroom Roster</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fontScale="77500" lnSpcReduction="20000"/>
          </a:bodyPr>
          <a:lstStyle/>
          <a:p>
            <a:pPr marL="0" indent="0" defTabSz="762000">
              <a:buNone/>
              <a:tabLst>
                <a:tab pos="2057400" algn="l"/>
                <a:tab pos="2743200" algn="l"/>
              </a:tabLst>
            </a:pPr>
            <a:r>
              <a:rPr lang="en-US" dirty="0">
                <a:latin typeface="+mn-lt"/>
              </a:rPr>
              <a:t>The new collection will include the following complex types:</a:t>
            </a:r>
          </a:p>
          <a:p>
            <a:pPr defTabSz="762000">
              <a:spcBef>
                <a:spcPts val="0"/>
              </a:spcBef>
              <a:tabLst>
                <a:tab pos="2057400" algn="l"/>
                <a:tab pos="2743200" algn="l"/>
              </a:tabLst>
            </a:pPr>
            <a:endParaRPr lang="en-US" dirty="0">
              <a:latin typeface="+mn-lt"/>
            </a:endParaRPr>
          </a:p>
          <a:p>
            <a:pPr defTabSz="762000">
              <a:spcBef>
                <a:spcPts val="0"/>
              </a:spcBef>
              <a:tabLst>
                <a:tab pos="2057400" algn="l"/>
                <a:tab pos="2743200" algn="l"/>
              </a:tabLst>
            </a:pPr>
            <a:r>
              <a:rPr lang="en-US" dirty="0">
                <a:latin typeface="+mn-lt"/>
              </a:rPr>
              <a:t>Organization data:</a:t>
            </a:r>
          </a:p>
          <a:p>
            <a:pPr lvl="1" defTabSz="762000">
              <a:tabLst>
                <a:tab pos="2057400" algn="l"/>
                <a:tab pos="2743200" algn="l"/>
              </a:tabLst>
            </a:pPr>
            <a:r>
              <a:rPr lang="en-US" dirty="0" err="1">
                <a:latin typeface="+mn-lt"/>
              </a:rPr>
              <a:t>LocalEducatonAgencyExtension</a:t>
            </a:r>
            <a:r>
              <a:rPr lang="en-US" dirty="0">
                <a:latin typeface="+mn-lt"/>
              </a:rPr>
              <a:t> Complex Type</a:t>
            </a:r>
          </a:p>
          <a:p>
            <a:pPr lvl="1" defTabSz="762000">
              <a:tabLst>
                <a:tab pos="2057400" algn="l"/>
                <a:tab pos="2743200" algn="l"/>
              </a:tabLst>
            </a:pPr>
            <a:r>
              <a:rPr lang="en-US" dirty="0" err="1">
                <a:latin typeface="+mn-lt"/>
              </a:rPr>
              <a:t>SchoolExtension</a:t>
            </a:r>
            <a:r>
              <a:rPr lang="en-US" dirty="0">
                <a:latin typeface="+mn-lt"/>
              </a:rPr>
              <a:t> Complex Type</a:t>
            </a:r>
          </a:p>
          <a:p>
            <a:pPr lvl="1" defTabSz="762000">
              <a:tabLst>
                <a:tab pos="2057400" algn="l"/>
                <a:tab pos="2743200" algn="l"/>
              </a:tabLst>
            </a:pPr>
            <a:endParaRPr lang="en-US" dirty="0">
              <a:latin typeface="+mn-lt"/>
            </a:endParaRPr>
          </a:p>
          <a:p>
            <a:pPr defTabSz="762000">
              <a:tabLst>
                <a:tab pos="2057400" algn="l"/>
                <a:tab pos="2743200" algn="l"/>
              </a:tabLst>
            </a:pPr>
            <a:r>
              <a:rPr lang="en-US" dirty="0">
                <a:latin typeface="+mn-lt"/>
              </a:rPr>
              <a:t>Campus Course Section data:</a:t>
            </a:r>
          </a:p>
          <a:p>
            <a:pPr lvl="1" defTabSz="762000">
              <a:tabLst>
                <a:tab pos="2057400" algn="l"/>
                <a:tab pos="2743200" algn="l"/>
              </a:tabLst>
            </a:pPr>
            <a:r>
              <a:rPr lang="en-US" dirty="0" err="1">
                <a:latin typeface="+mn-lt"/>
              </a:rPr>
              <a:t>CourseOffering</a:t>
            </a:r>
            <a:r>
              <a:rPr lang="en-US" dirty="0">
                <a:latin typeface="+mn-lt"/>
              </a:rPr>
              <a:t> Complex Type</a:t>
            </a:r>
          </a:p>
          <a:p>
            <a:pPr lvl="1" defTabSz="762000">
              <a:tabLst>
                <a:tab pos="2057400" algn="l"/>
                <a:tab pos="2743200" algn="l"/>
              </a:tabLst>
            </a:pPr>
            <a:r>
              <a:rPr lang="en-US" dirty="0" err="1">
                <a:latin typeface="+mn-lt"/>
              </a:rPr>
              <a:t>SectionExtension</a:t>
            </a:r>
            <a:r>
              <a:rPr lang="en-US" dirty="0">
                <a:latin typeface="+mn-lt"/>
              </a:rPr>
              <a:t> Complex Type</a:t>
            </a:r>
          </a:p>
          <a:p>
            <a:pPr lvl="1" defTabSz="762000">
              <a:tabLst>
                <a:tab pos="2057400" algn="l"/>
                <a:tab pos="2743200" algn="l"/>
              </a:tabLst>
            </a:pPr>
            <a:endParaRPr lang="en-US" dirty="0">
              <a:latin typeface="+mn-lt"/>
            </a:endParaRPr>
          </a:p>
          <a:p>
            <a:pPr defTabSz="762000">
              <a:tabLst>
                <a:tab pos="2057400" algn="l"/>
                <a:tab pos="2743200" algn="l"/>
              </a:tabLst>
            </a:pPr>
            <a:r>
              <a:rPr lang="en-US" dirty="0">
                <a:latin typeface="+mn-lt"/>
              </a:rPr>
              <a:t>Staff data:</a:t>
            </a:r>
          </a:p>
          <a:p>
            <a:pPr lvl="1" defTabSz="762000">
              <a:tabLst>
                <a:tab pos="2057400" algn="l"/>
                <a:tab pos="2743200" algn="l"/>
              </a:tabLst>
            </a:pPr>
            <a:r>
              <a:rPr lang="en-US" dirty="0" err="1">
                <a:latin typeface="+mn-lt"/>
              </a:rPr>
              <a:t>StaffExtension</a:t>
            </a:r>
            <a:r>
              <a:rPr lang="en-US" dirty="0">
                <a:latin typeface="+mn-lt"/>
              </a:rPr>
              <a:t> Complex Type</a:t>
            </a:r>
          </a:p>
          <a:p>
            <a:pPr lvl="1" defTabSz="762000">
              <a:tabLst>
                <a:tab pos="2057400" algn="l"/>
                <a:tab pos="2743200" algn="l"/>
              </a:tabLst>
            </a:pPr>
            <a:r>
              <a:rPr lang="en-US" dirty="0" err="1">
                <a:latin typeface="+mn-lt"/>
              </a:rPr>
              <a:t>TeacherSectionAssociationExtension</a:t>
            </a:r>
            <a:r>
              <a:rPr lang="en-US" dirty="0">
                <a:latin typeface="+mn-lt"/>
              </a:rPr>
              <a:t> Complex Type</a:t>
            </a:r>
          </a:p>
          <a:p>
            <a:pPr lvl="1" defTabSz="762000">
              <a:tabLst>
                <a:tab pos="2057400" algn="l"/>
                <a:tab pos="2743200" algn="l"/>
              </a:tabLst>
            </a:pPr>
            <a:endParaRPr lang="en-US" dirty="0">
              <a:latin typeface="+mn-lt"/>
            </a:endParaRPr>
          </a:p>
          <a:p>
            <a:pPr defTabSz="762000">
              <a:tabLst>
                <a:tab pos="2057400" algn="l"/>
                <a:tab pos="2743200" algn="l"/>
              </a:tabLst>
            </a:pPr>
            <a:r>
              <a:rPr lang="en-US" dirty="0">
                <a:latin typeface="+mn-lt"/>
              </a:rPr>
              <a:t>Student data:</a:t>
            </a:r>
          </a:p>
          <a:p>
            <a:pPr lvl="1" defTabSz="762000">
              <a:tabLst>
                <a:tab pos="2057400" algn="l"/>
                <a:tab pos="2743200" algn="l"/>
              </a:tabLst>
            </a:pPr>
            <a:r>
              <a:rPr lang="en-US" dirty="0" err="1">
                <a:latin typeface="+mn-lt"/>
              </a:rPr>
              <a:t>StudentExtension</a:t>
            </a:r>
            <a:r>
              <a:rPr lang="en-US" dirty="0">
                <a:latin typeface="+mn-lt"/>
              </a:rPr>
              <a:t> Complex Type</a:t>
            </a:r>
          </a:p>
          <a:p>
            <a:pPr lvl="1" defTabSz="762000">
              <a:tabLst>
                <a:tab pos="2057400" algn="l"/>
                <a:tab pos="2743200" algn="l"/>
              </a:tabLst>
            </a:pPr>
            <a:r>
              <a:rPr lang="en-US" dirty="0" err="1">
                <a:latin typeface="+mn-lt"/>
              </a:rPr>
              <a:t>StudentSectionAssociation</a:t>
            </a:r>
            <a:r>
              <a:rPr lang="en-US" dirty="0">
                <a:latin typeface="+mn-lt"/>
              </a:rPr>
              <a:t> Complex Type</a:t>
            </a:r>
          </a:p>
          <a:p>
            <a:pPr lvl="2" defTabSz="762000">
              <a:tabLst>
                <a:tab pos="2057400" algn="l"/>
                <a:tab pos="2743200" algn="l"/>
              </a:tabLst>
            </a:pPr>
            <a:endParaRPr lang="en-US" sz="1700" dirty="0">
              <a:latin typeface="Calibri" panose="020F0502020204030204" pitchFamily="34" charset="0"/>
            </a:endParaRPr>
          </a:p>
        </p:txBody>
      </p:sp>
    </p:spTree>
    <p:extLst>
      <p:ext uri="{BB962C8B-B14F-4D97-AF65-F5344CB8AC3E}">
        <p14:creationId xmlns:p14="http://schemas.microsoft.com/office/powerpoint/2010/main" val="4074936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Classroom Roster Timeline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fontScale="92500" lnSpcReduction="20000"/>
          </a:bodyPr>
          <a:lstStyle/>
          <a:p>
            <a:pPr marL="0" indent="0" defTabSz="762000">
              <a:buNone/>
              <a:tabLst>
                <a:tab pos="2057400" algn="l"/>
                <a:tab pos="2743200" algn="l"/>
              </a:tabLst>
            </a:pPr>
            <a:endParaRPr lang="en-US" dirty="0">
              <a:latin typeface="Calibri" panose="020F0502020204030204" pitchFamily="34" charset="0"/>
            </a:endParaRPr>
          </a:p>
          <a:p>
            <a:pPr marL="0" indent="0" defTabSz="762000">
              <a:spcBef>
                <a:spcPts val="0"/>
              </a:spcBef>
              <a:buNone/>
              <a:tabLst>
                <a:tab pos="2057400" algn="l"/>
                <a:tab pos="2743200" algn="l"/>
              </a:tabLst>
            </a:pPr>
            <a:r>
              <a:rPr lang="en-US" b="1" dirty="0">
                <a:latin typeface="+mn-lt"/>
              </a:rPr>
              <a:t>Governance Approval</a:t>
            </a:r>
            <a:r>
              <a:rPr lang="en-US" dirty="0">
                <a:latin typeface="+mn-lt"/>
              </a:rPr>
              <a:t>: </a:t>
            </a:r>
          </a:p>
          <a:p>
            <a:pPr lvl="1" defTabSz="762000">
              <a:spcBef>
                <a:spcPts val="0"/>
              </a:spcBef>
              <a:tabLst>
                <a:tab pos="2057400" algn="l"/>
                <a:tab pos="2743200" algn="l"/>
              </a:tabLst>
            </a:pPr>
            <a:endParaRPr lang="en-US" dirty="0">
              <a:latin typeface="+mn-lt"/>
            </a:endParaRPr>
          </a:p>
          <a:p>
            <a:pPr lvl="1" defTabSz="762000">
              <a:spcBef>
                <a:spcPts val="0"/>
              </a:spcBef>
              <a:tabLst>
                <a:tab pos="2057400" algn="l"/>
                <a:tab pos="2743200" algn="l"/>
              </a:tabLst>
            </a:pPr>
            <a:r>
              <a:rPr lang="en-US" dirty="0">
                <a:latin typeface="+mn-lt"/>
              </a:rPr>
              <a:t>The data collection schedule has been presented and approved by all three governance committees. </a:t>
            </a:r>
          </a:p>
          <a:p>
            <a:pPr lvl="1" defTabSz="762000">
              <a:tabLst>
                <a:tab pos="2057400" algn="l"/>
                <a:tab pos="2743200" algn="l"/>
              </a:tabLst>
            </a:pPr>
            <a:endParaRPr lang="en-US" dirty="0">
              <a:latin typeface="+mn-lt"/>
            </a:endParaRPr>
          </a:p>
          <a:p>
            <a:pPr marL="0" indent="0" defTabSz="762000">
              <a:buNone/>
              <a:tabLst>
                <a:tab pos="2057400" algn="l"/>
                <a:tab pos="2743200" algn="l"/>
              </a:tabLst>
            </a:pPr>
            <a:r>
              <a:rPr lang="en-US" b="1" dirty="0">
                <a:latin typeface="+mn-lt"/>
              </a:rPr>
              <a:t>TEDS Publication</a:t>
            </a:r>
            <a:r>
              <a:rPr lang="en-US" dirty="0">
                <a:latin typeface="+mn-lt"/>
              </a:rPr>
              <a:t>:</a:t>
            </a:r>
          </a:p>
          <a:p>
            <a:pPr lvl="1" defTabSz="762000">
              <a:tabLst>
                <a:tab pos="2057400" algn="l"/>
                <a:tab pos="2743200" algn="l"/>
              </a:tabLst>
            </a:pPr>
            <a:endParaRPr lang="en-US" dirty="0">
              <a:latin typeface="+mn-lt"/>
            </a:endParaRPr>
          </a:p>
          <a:p>
            <a:pPr lvl="1" defTabSz="762000">
              <a:tabLst>
                <a:tab pos="2057400" algn="l"/>
                <a:tab pos="2743200" algn="l"/>
              </a:tabLst>
            </a:pPr>
            <a:r>
              <a:rPr lang="en-US" dirty="0">
                <a:latin typeface="+mn-lt"/>
              </a:rPr>
              <a:t>The data collection was published in the 2019-2020 TEDS final version on March 1, 2019. </a:t>
            </a:r>
          </a:p>
          <a:p>
            <a:pPr lvl="1" defTabSz="762000">
              <a:tabLst>
                <a:tab pos="2057400" algn="l"/>
                <a:tab pos="2743200" algn="l"/>
              </a:tabLst>
            </a:pPr>
            <a:endParaRPr lang="en-US" dirty="0">
              <a:latin typeface="+mn-lt"/>
            </a:endParaRPr>
          </a:p>
          <a:p>
            <a:pPr marL="0" indent="0" defTabSz="762000">
              <a:buNone/>
              <a:tabLst>
                <a:tab pos="2057400" algn="l"/>
                <a:tab pos="2743200" algn="l"/>
              </a:tabLst>
            </a:pPr>
            <a:r>
              <a:rPr lang="en-US" b="1" dirty="0">
                <a:latin typeface="+mn-lt"/>
              </a:rPr>
              <a:t>Begin Collecting data via TSDS</a:t>
            </a:r>
            <a:r>
              <a:rPr lang="en-US" dirty="0">
                <a:latin typeface="+mn-lt"/>
              </a:rPr>
              <a:t>:</a:t>
            </a:r>
          </a:p>
          <a:p>
            <a:pPr marL="0" indent="0" defTabSz="762000">
              <a:buNone/>
              <a:tabLst>
                <a:tab pos="2057400" algn="l"/>
                <a:tab pos="2743200" algn="l"/>
              </a:tabLst>
            </a:pPr>
            <a:endParaRPr lang="en-US" dirty="0">
              <a:latin typeface="+mn-lt"/>
            </a:endParaRPr>
          </a:p>
          <a:p>
            <a:pPr lvl="1" defTabSz="762000">
              <a:tabLst>
                <a:tab pos="2057400" algn="l"/>
                <a:tab pos="2743200" algn="l"/>
              </a:tabLst>
            </a:pPr>
            <a:r>
              <a:rPr lang="en-US" dirty="0">
                <a:latin typeface="+mn-lt"/>
              </a:rPr>
              <a:t>Classroom Roster collection will begin loading data in TSDS August 2019 for the 2019-2020 School year.</a:t>
            </a:r>
          </a:p>
          <a:p>
            <a:pPr lvl="1" defTabSz="762000">
              <a:tabLst>
                <a:tab pos="2057400" algn="l"/>
                <a:tab pos="2743200" algn="l"/>
              </a:tabLst>
            </a:pPr>
            <a:endParaRPr lang="en-US" dirty="0">
              <a:latin typeface="Calibri" panose="020F0502020204030204" pitchFamily="34" charset="0"/>
            </a:endParaRPr>
          </a:p>
          <a:p>
            <a:pPr defTabSz="762000">
              <a:tabLst>
                <a:tab pos="2057400" algn="l"/>
                <a:tab pos="2743200" algn="l"/>
              </a:tabLst>
            </a:pPr>
            <a:endParaRPr lang="en-US" dirty="0">
              <a:latin typeface="Calibri" panose="020F0502020204030204" pitchFamily="34" charset="0"/>
            </a:endParaRPr>
          </a:p>
          <a:p>
            <a:pPr lvl="2" defTabSz="762000">
              <a:tabLst>
                <a:tab pos="2057400" algn="l"/>
                <a:tab pos="2743200" algn="l"/>
              </a:tabLst>
            </a:pPr>
            <a:endParaRPr lang="en-US" sz="1700" dirty="0">
              <a:latin typeface="Calibri" panose="020F0502020204030204" pitchFamily="34" charset="0"/>
            </a:endParaRPr>
          </a:p>
        </p:txBody>
      </p:sp>
    </p:spTree>
    <p:extLst>
      <p:ext uri="{BB962C8B-B14F-4D97-AF65-F5344CB8AC3E}">
        <p14:creationId xmlns:p14="http://schemas.microsoft.com/office/powerpoint/2010/main" val="12333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Organization data</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35</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fontScale="92500" lnSpcReduction="20000"/>
          </a:bodyPr>
          <a:lstStyle/>
          <a:p>
            <a:r>
              <a:rPr lang="en-US" dirty="0">
                <a:latin typeface="+mn-lt"/>
                <a:cs typeface="Calibri" panose="020F0502020204030204" pitchFamily="34" charset="0"/>
              </a:rPr>
              <a:t>The original plan was to move the organization data from its current database into the TSDS ODS.</a:t>
            </a:r>
          </a:p>
          <a:p>
            <a:endParaRPr lang="en-US" dirty="0">
              <a:latin typeface="+mn-lt"/>
              <a:cs typeface="Calibri" panose="020F0502020204030204" pitchFamily="34" charset="0"/>
            </a:endParaRPr>
          </a:p>
          <a:p>
            <a:r>
              <a:rPr lang="en-US" dirty="0">
                <a:latin typeface="+mn-lt"/>
                <a:cs typeface="Calibri" panose="020F0502020204030204" pitchFamily="34" charset="0"/>
              </a:rPr>
              <a:t>Upon further technical review, the decision has been made to </a:t>
            </a:r>
            <a:r>
              <a:rPr lang="en-US" b="1" dirty="0">
                <a:latin typeface="+mn-lt"/>
                <a:cs typeface="Calibri" panose="020F0502020204030204" pitchFamily="34" charset="0"/>
              </a:rPr>
              <a:t>add effective date </a:t>
            </a:r>
            <a:r>
              <a:rPr lang="en-US" dirty="0">
                <a:latin typeface="+mn-lt"/>
                <a:cs typeface="Calibri" panose="020F0502020204030204" pitchFamily="34" charset="0"/>
              </a:rPr>
              <a:t>and </a:t>
            </a:r>
            <a:r>
              <a:rPr lang="en-US" b="1" dirty="0">
                <a:latin typeface="+mn-lt"/>
                <a:cs typeface="Calibri" panose="020F0502020204030204" pitchFamily="34" charset="0"/>
              </a:rPr>
              <a:t>historical</a:t>
            </a:r>
            <a:r>
              <a:rPr lang="en-US" dirty="0">
                <a:latin typeface="+mn-lt"/>
                <a:cs typeface="Calibri" panose="020F0502020204030204" pitchFamily="34" charset="0"/>
              </a:rPr>
              <a:t> </a:t>
            </a:r>
            <a:r>
              <a:rPr lang="en-US" b="1" dirty="0">
                <a:latin typeface="+mn-lt"/>
                <a:cs typeface="Calibri" panose="020F0502020204030204" pitchFamily="34" charset="0"/>
              </a:rPr>
              <a:t>tracking</a:t>
            </a:r>
            <a:r>
              <a:rPr lang="en-US" dirty="0">
                <a:latin typeface="+mn-lt"/>
                <a:cs typeface="Calibri" panose="020F0502020204030204" pitchFamily="34" charset="0"/>
              </a:rPr>
              <a:t> to the </a:t>
            </a:r>
            <a:r>
              <a:rPr lang="en-US" b="1" dirty="0">
                <a:latin typeface="+mn-lt"/>
                <a:cs typeface="Calibri" panose="020F0502020204030204" pitchFamily="34" charset="0"/>
              </a:rPr>
              <a:t>current database</a:t>
            </a:r>
            <a:r>
              <a:rPr lang="en-US" dirty="0">
                <a:latin typeface="+mn-lt"/>
                <a:cs typeface="Calibri" panose="020F0502020204030204" pitchFamily="34" charset="0"/>
              </a:rPr>
              <a:t>.</a:t>
            </a:r>
          </a:p>
          <a:p>
            <a:endParaRPr lang="en-US" dirty="0">
              <a:latin typeface="+mn-lt"/>
              <a:cs typeface="Calibri" panose="020F0502020204030204" pitchFamily="34" charset="0"/>
            </a:endParaRPr>
          </a:p>
          <a:p>
            <a:r>
              <a:rPr lang="en-US" dirty="0">
                <a:latin typeface="+mn-lt"/>
                <a:cs typeface="Calibri" panose="020F0502020204030204" pitchFamily="34" charset="0"/>
              </a:rPr>
              <a:t>Starting with the 2019-2020 school year, TSDS applications will incorporate the effective date into the TSDS applications.</a:t>
            </a:r>
          </a:p>
          <a:p>
            <a:pPr lvl="1"/>
            <a:r>
              <a:rPr lang="en-US" dirty="0">
                <a:latin typeface="+mn-lt"/>
                <a:cs typeface="Calibri" panose="020F0502020204030204" pitchFamily="34" charset="0"/>
              </a:rPr>
              <a:t>Effective Date of </a:t>
            </a:r>
            <a:r>
              <a:rPr lang="en-US" b="1" dirty="0">
                <a:latin typeface="+mn-lt"/>
                <a:cs typeface="Calibri" panose="020F0502020204030204" pitchFamily="34" charset="0"/>
              </a:rPr>
              <a:t>Org Status changes</a:t>
            </a:r>
          </a:p>
          <a:p>
            <a:pPr lvl="1"/>
            <a:r>
              <a:rPr lang="en-US" dirty="0">
                <a:latin typeface="+mn-lt"/>
                <a:cs typeface="Calibri" panose="020F0502020204030204" pitchFamily="34" charset="0"/>
              </a:rPr>
              <a:t>Near real-time access to org data</a:t>
            </a:r>
          </a:p>
          <a:p>
            <a:pPr lvl="1"/>
            <a:r>
              <a:rPr lang="en-US" dirty="0">
                <a:latin typeface="+mn-lt"/>
                <a:cs typeface="Calibri" panose="020F0502020204030204" pitchFamily="34" charset="0"/>
              </a:rPr>
              <a:t>DISTRICT-NAME &amp; CAMPUS-NAME will no longer be submitted through </a:t>
            </a:r>
            <a:r>
              <a:rPr lang="en-US" dirty="0" err="1">
                <a:latin typeface="+mn-lt"/>
                <a:cs typeface="Calibri" panose="020F0502020204030204" pitchFamily="34" charset="0"/>
              </a:rPr>
              <a:t>InterchangeEducationOrganizationExtension</a:t>
            </a:r>
            <a:endParaRPr lang="en-US" dirty="0">
              <a:latin typeface="+mn-lt"/>
              <a:cs typeface="Calibri" panose="020F0502020204030204" pitchFamily="34" charset="0"/>
            </a:endParaRPr>
          </a:p>
          <a:p>
            <a:pPr lvl="2"/>
            <a:r>
              <a:rPr lang="en-US" dirty="0">
                <a:latin typeface="+mn-lt"/>
                <a:cs typeface="Calibri" panose="020F0502020204030204" pitchFamily="34" charset="0"/>
              </a:rPr>
              <a:t>This name date will be retrieved from the org data.</a:t>
            </a:r>
          </a:p>
          <a:p>
            <a:pPr marL="320040" lvl="1" indent="0">
              <a:buNone/>
            </a:pPr>
            <a:endParaRPr lang="en-US" dirty="0"/>
          </a:p>
        </p:txBody>
      </p:sp>
    </p:spTree>
    <p:extLst>
      <p:ext uri="{BB962C8B-B14F-4D97-AF65-F5344CB8AC3E}">
        <p14:creationId xmlns:p14="http://schemas.microsoft.com/office/powerpoint/2010/main" val="3216536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Foster care reports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36</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fontScale="92500"/>
          </a:bodyPr>
          <a:lstStyle/>
          <a:p>
            <a:r>
              <a:rPr lang="en-US" dirty="0">
                <a:latin typeface="+mn-lt"/>
                <a:cs typeface="Calibri" panose="020F0502020204030204" pitchFamily="34" charset="0"/>
              </a:rPr>
              <a:t>The TSDS team is currently working with the Foster Care Division on matching data from the Texas Department of Family &amp; Protective Services (DFPS) with Unique ID data to assist LEAs with ensuring all Foster Care student are accurately reported in PEIMS.</a:t>
            </a:r>
          </a:p>
          <a:p>
            <a:endParaRPr lang="en-US" dirty="0">
              <a:latin typeface="+mn-lt"/>
              <a:cs typeface="Calibri" panose="020F0502020204030204" pitchFamily="34" charset="0"/>
            </a:endParaRPr>
          </a:p>
          <a:p>
            <a:r>
              <a:rPr lang="en-US" dirty="0">
                <a:latin typeface="+mn-lt"/>
                <a:cs typeface="Calibri" panose="020F0502020204030204" pitchFamily="34" charset="0"/>
              </a:rPr>
              <a:t>The goal is for DFPS to send a nightly or weekly file of their foster care students.  TEA will attempt to match those students against Unique ID.</a:t>
            </a:r>
          </a:p>
          <a:p>
            <a:endParaRPr lang="en-US" dirty="0">
              <a:latin typeface="+mn-lt"/>
              <a:cs typeface="Calibri" panose="020F0502020204030204" pitchFamily="34" charset="0"/>
            </a:endParaRPr>
          </a:p>
          <a:p>
            <a:r>
              <a:rPr lang="en-US" dirty="0">
                <a:latin typeface="+mn-lt"/>
                <a:cs typeface="Calibri" panose="020F0502020204030204" pitchFamily="34" charset="0"/>
              </a:rPr>
              <a:t>Reports will be provided at the LEA level listing foster care students enrolled in their LEA.</a:t>
            </a:r>
          </a:p>
        </p:txBody>
      </p:sp>
    </p:spTree>
    <p:extLst>
      <p:ext uri="{BB962C8B-B14F-4D97-AF65-F5344CB8AC3E}">
        <p14:creationId xmlns:p14="http://schemas.microsoft.com/office/powerpoint/2010/main" val="2790344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Web-enabled teds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37</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r>
              <a:rPr lang="en-US" dirty="0">
                <a:latin typeface="+mn-lt"/>
                <a:cs typeface="Calibri" panose="020F0502020204030204" pitchFamily="34" charset="0"/>
              </a:rPr>
              <a:t>The TSDS teams are continuing to work on the web-enabled TEDS (TWEDS) application.</a:t>
            </a:r>
          </a:p>
          <a:p>
            <a:pPr lvl="1"/>
            <a:endParaRPr lang="en-US" dirty="0">
              <a:latin typeface="+mn-lt"/>
              <a:cs typeface="Calibri" panose="020F0502020204030204" pitchFamily="34" charset="0"/>
            </a:endParaRPr>
          </a:p>
          <a:p>
            <a:pPr lvl="1"/>
            <a:r>
              <a:rPr lang="en-US" dirty="0">
                <a:latin typeface="+mn-lt"/>
                <a:cs typeface="Calibri" panose="020F0502020204030204" pitchFamily="34" charset="0"/>
              </a:rPr>
              <a:t>TEA has received feedback from a small work group of ESCs and is in the process of developing the application. </a:t>
            </a:r>
          </a:p>
          <a:p>
            <a:pPr lvl="1"/>
            <a:r>
              <a:rPr lang="en-US" dirty="0">
                <a:latin typeface="+mn-lt"/>
                <a:cs typeface="Calibri" panose="020F0502020204030204" pitchFamily="34" charset="0"/>
              </a:rPr>
              <a:t>The deployment is scheduled for </a:t>
            </a:r>
            <a:r>
              <a:rPr lang="en-US" b="1" dirty="0">
                <a:latin typeface="+mn-lt"/>
                <a:cs typeface="Calibri" panose="020F0502020204030204" pitchFamily="34" charset="0"/>
              </a:rPr>
              <a:t>August 2019</a:t>
            </a:r>
            <a:r>
              <a:rPr lang="en-US" dirty="0">
                <a:latin typeface="+mn-lt"/>
                <a:cs typeface="Calibri" panose="020F0502020204030204" pitchFamily="34" charset="0"/>
              </a:rPr>
              <a:t>.</a:t>
            </a:r>
          </a:p>
        </p:txBody>
      </p:sp>
    </p:spTree>
    <p:extLst>
      <p:ext uri="{BB962C8B-B14F-4D97-AF65-F5344CB8AC3E}">
        <p14:creationId xmlns:p14="http://schemas.microsoft.com/office/powerpoint/2010/main" val="1717517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38</a:t>
            </a:fld>
            <a:endParaRPr lang="en-US" dirty="0"/>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2019-2020 release schedule</a:t>
            </a:r>
          </a:p>
        </p:txBody>
      </p:sp>
    </p:spTree>
    <p:extLst>
      <p:ext uri="{BB962C8B-B14F-4D97-AF65-F5344CB8AC3E}">
        <p14:creationId xmlns:p14="http://schemas.microsoft.com/office/powerpoint/2010/main" val="2333139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Release schedule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lstStyle/>
          <a:p>
            <a:pPr marL="0" indent="0">
              <a:spcBef>
                <a:spcPts val="600"/>
              </a:spcBef>
              <a:buNone/>
            </a:pPr>
            <a:r>
              <a:rPr lang="en-US" sz="3500" b="1" dirty="0">
                <a:latin typeface="+mn-lt"/>
              </a:rPr>
              <a:t>ODS / Data Loading</a:t>
            </a:r>
            <a:endParaRPr lang="en-US" b="1" dirty="0">
              <a:latin typeface="+mn-lt"/>
            </a:endParaRPr>
          </a:p>
          <a:p>
            <a:pPr marL="290513" lvl="1" indent="0">
              <a:spcBef>
                <a:spcPts val="600"/>
              </a:spcBef>
              <a:buNone/>
              <a:tabLst>
                <a:tab pos="4000500" algn="l"/>
              </a:tabLst>
            </a:pPr>
            <a:r>
              <a:rPr lang="en-US" b="1" dirty="0">
                <a:latin typeface="+mn-lt"/>
              </a:rPr>
              <a:t>August 2, 2019</a:t>
            </a:r>
            <a:r>
              <a:rPr lang="en-US" dirty="0">
                <a:latin typeface="+mn-lt"/>
              </a:rPr>
              <a:t>	</a:t>
            </a:r>
          </a:p>
          <a:p>
            <a:pPr marL="1108075" lvl="2" indent="-360363">
              <a:spcBef>
                <a:spcPts val="600"/>
              </a:spcBef>
              <a:tabLst>
                <a:tab pos="4000500" algn="l"/>
              </a:tabLst>
            </a:pPr>
            <a:r>
              <a:rPr lang="en-US" sz="2400" dirty="0">
                <a:latin typeface="+mn-lt"/>
              </a:rPr>
              <a:t>2019-2020 TEDS Final</a:t>
            </a:r>
          </a:p>
          <a:p>
            <a:pPr marL="290513" lvl="1" indent="0">
              <a:spcBef>
                <a:spcPts val="600"/>
              </a:spcBef>
              <a:buNone/>
              <a:tabLst>
                <a:tab pos="3657600" algn="l"/>
                <a:tab pos="4000500" algn="l"/>
              </a:tabLst>
            </a:pPr>
            <a:r>
              <a:rPr lang="en-US" b="1" dirty="0">
                <a:latin typeface="+mn-lt"/>
              </a:rPr>
              <a:t>October 4, 2019	</a:t>
            </a:r>
            <a:r>
              <a:rPr lang="en-US" dirty="0">
                <a:latin typeface="+mn-lt"/>
              </a:rPr>
              <a:t>	</a:t>
            </a:r>
          </a:p>
          <a:p>
            <a:pPr marL="1108075" lvl="2" indent="-360363">
              <a:spcBef>
                <a:spcPts val="600"/>
              </a:spcBef>
              <a:tabLst>
                <a:tab pos="3657600" algn="l"/>
                <a:tab pos="4000500" algn="l"/>
              </a:tabLst>
            </a:pPr>
            <a:r>
              <a:rPr lang="en-US" sz="2400" dirty="0">
                <a:latin typeface="+mn-lt"/>
              </a:rPr>
              <a:t>2019-2020 TEDS Addendum</a:t>
            </a:r>
          </a:p>
          <a:p>
            <a:pPr marL="0" indent="0">
              <a:buNone/>
            </a:pPr>
            <a:endParaRPr lang="en-US" dirty="0"/>
          </a:p>
        </p:txBody>
      </p:sp>
    </p:spTree>
    <p:extLst>
      <p:ext uri="{BB962C8B-B14F-4D97-AF65-F5344CB8AC3E}">
        <p14:creationId xmlns:p14="http://schemas.microsoft.com/office/powerpoint/2010/main" val="1574786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91468" y="1401365"/>
            <a:ext cx="7886700" cy="4954992"/>
          </a:xfrm>
        </p:spPr>
        <p:txBody>
          <a:bodyPr>
            <a:normAutofit/>
          </a:bodyPr>
          <a:lstStyle/>
          <a:p>
            <a:pPr marL="0" lvl="2" indent="0">
              <a:spcBef>
                <a:spcPts val="700"/>
              </a:spcBef>
              <a:buSzPct val="60000"/>
              <a:buNone/>
            </a:pPr>
            <a:r>
              <a:rPr lang="en-US" sz="3200" dirty="0"/>
              <a:t>Enrollment Events Processed:</a:t>
            </a:r>
          </a:p>
          <a:p>
            <a:pPr marL="777240" lvl="3" indent="-320040">
              <a:spcBef>
                <a:spcPts val="700"/>
              </a:spcBef>
              <a:buSzPct val="60000"/>
              <a:buFont typeface="Wingdings"/>
              <a:buChar char=""/>
            </a:pPr>
            <a:r>
              <a:rPr lang="en-US" sz="3000" dirty="0"/>
              <a:t>Batch Files      </a:t>
            </a:r>
            <a:r>
              <a:rPr lang="en-US" sz="3000" b="1" dirty="0"/>
              <a:t>28,042</a:t>
            </a:r>
          </a:p>
          <a:p>
            <a:pPr marL="777240" lvl="3" indent="-320040">
              <a:spcBef>
                <a:spcPts val="700"/>
              </a:spcBef>
              <a:buSzPct val="60000"/>
              <a:buFont typeface="Wingdings"/>
              <a:buChar char=""/>
            </a:pPr>
            <a:r>
              <a:rPr lang="en-US" sz="3000" dirty="0"/>
              <a:t>On-Line Entry  </a:t>
            </a:r>
            <a:r>
              <a:rPr lang="en-US" sz="3000" b="1" dirty="0"/>
              <a:t>95,748 </a:t>
            </a:r>
          </a:p>
          <a:p>
            <a:pPr marL="320040" lvl="2" indent="-320040">
              <a:spcBef>
                <a:spcPts val="700"/>
              </a:spcBef>
              <a:buSzPct val="60000"/>
              <a:buFont typeface="Wingdings"/>
              <a:buChar char=""/>
            </a:pPr>
            <a:endParaRPr lang="en-US" sz="3200" b="1" dirty="0">
              <a:solidFill>
                <a:schemeClr val="tx2"/>
              </a:solidFill>
            </a:endParaRPr>
          </a:p>
          <a:p>
            <a:pPr marL="0" lvl="2" indent="0">
              <a:spcBef>
                <a:spcPts val="700"/>
              </a:spcBef>
              <a:buSzPct val="60000"/>
              <a:buNone/>
            </a:pPr>
            <a:r>
              <a:rPr lang="en-US" sz="3200" dirty="0"/>
              <a:t>ID Assignments Processed:</a:t>
            </a:r>
          </a:p>
          <a:p>
            <a:pPr marL="777240" lvl="3" indent="-320040">
              <a:spcBef>
                <a:spcPts val="700"/>
              </a:spcBef>
              <a:buSzPct val="60000"/>
              <a:buFont typeface="Wingdings"/>
              <a:buChar char=""/>
            </a:pPr>
            <a:r>
              <a:rPr lang="en-US" sz="3000" dirty="0"/>
              <a:t>Batch Files            </a:t>
            </a:r>
            <a:r>
              <a:rPr lang="en-US" sz="3000" b="1" dirty="0"/>
              <a:t>47,094</a:t>
            </a:r>
          </a:p>
          <a:p>
            <a:pPr marL="777240" lvl="3" indent="-320040">
              <a:spcBef>
                <a:spcPts val="700"/>
              </a:spcBef>
              <a:buSzPct val="60000"/>
              <a:buFont typeface="Wingdings"/>
              <a:buChar char=""/>
            </a:pPr>
            <a:r>
              <a:rPr lang="en-US" sz="3000" dirty="0"/>
              <a:t>On-Line Entry        </a:t>
            </a:r>
            <a:r>
              <a:rPr lang="en-US" sz="3000" b="1" dirty="0"/>
              <a:t>12,697</a:t>
            </a:r>
          </a:p>
          <a:p>
            <a:pPr marL="777240" lvl="3" indent="-320040">
              <a:spcBef>
                <a:spcPts val="700"/>
              </a:spcBef>
              <a:buSzPct val="60000"/>
              <a:buFont typeface="Wingdings"/>
              <a:buChar char=""/>
            </a:pPr>
            <a:r>
              <a:rPr lang="en-US" sz="3000" dirty="0"/>
              <a:t>Web Service </a:t>
            </a:r>
            <a:r>
              <a:rPr lang="en-US" sz="3000"/>
              <a:t>calls  </a:t>
            </a:r>
            <a:r>
              <a:rPr lang="en-US" sz="3000" b="1"/>
              <a:t>32,858</a:t>
            </a:r>
            <a:endParaRPr lang="en-US" sz="3000" b="1" dirty="0"/>
          </a:p>
          <a:p>
            <a:pPr marL="320040" lvl="2" indent="-320040">
              <a:spcBef>
                <a:spcPts val="700"/>
              </a:spcBef>
              <a:buSzPct val="60000"/>
              <a:buFont typeface="Wingdings"/>
              <a:buChar char=""/>
            </a:pPr>
            <a:endParaRPr lang="en-US" sz="3200" dirty="0"/>
          </a:p>
          <a:p>
            <a:pPr marL="0" lvl="2" indent="0">
              <a:spcBef>
                <a:spcPts val="700"/>
              </a:spcBef>
              <a:buSzPct val="60000"/>
              <a:buNone/>
            </a:pPr>
            <a:endParaRPr lang="en-US" sz="3200" dirty="0"/>
          </a:p>
          <a:p>
            <a:pPr marL="0" lvl="2" indent="0">
              <a:spcBef>
                <a:spcPts val="700"/>
              </a:spcBef>
              <a:buSzPct val="60000"/>
              <a:buNone/>
            </a:pPr>
            <a:endParaRPr lang="en-US" sz="3200" dirty="0"/>
          </a:p>
          <a:p>
            <a:pPr marL="0" indent="0">
              <a:buNone/>
            </a:pPr>
            <a:endParaRPr lang="en-US" dirty="0"/>
          </a:p>
        </p:txBody>
      </p:sp>
      <p:sp>
        <p:nvSpPr>
          <p:cNvPr id="2" name="TextBox 1">
            <a:extLst>
              <a:ext uri="{FF2B5EF4-FFF2-40B4-BE49-F238E27FC236}">
                <a16:creationId xmlns:a16="http://schemas.microsoft.com/office/drawing/2014/main" id="{602A9909-E9DF-4103-99F5-D22ABDBC65E9}"/>
              </a:ext>
            </a:extLst>
          </p:cNvPr>
          <p:cNvSpPr txBox="1"/>
          <p:nvPr/>
        </p:nvSpPr>
        <p:spPr>
          <a:xfrm>
            <a:off x="685800" y="852639"/>
            <a:ext cx="2514600" cy="369332"/>
          </a:xfrm>
          <a:prstGeom prst="rect">
            <a:avLst/>
          </a:prstGeom>
          <a:noFill/>
        </p:spPr>
        <p:txBody>
          <a:bodyPr wrap="square" rtlCol="0">
            <a:spAutoFit/>
          </a:bodyPr>
          <a:lstStyle/>
          <a:p>
            <a:r>
              <a:rPr lang="en-US" dirty="0"/>
              <a:t>As of: March 18, 2019</a:t>
            </a:r>
          </a:p>
        </p:txBody>
      </p:sp>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Unique id: by the numbers</a:t>
            </a:r>
          </a:p>
        </p:txBody>
      </p:sp>
    </p:spTree>
    <p:extLst>
      <p:ext uri="{BB962C8B-B14F-4D97-AF65-F5344CB8AC3E}">
        <p14:creationId xmlns:p14="http://schemas.microsoft.com/office/powerpoint/2010/main" val="2472621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Release schedule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40</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lstStyle/>
          <a:p>
            <a:pPr marL="0" indent="0">
              <a:spcBef>
                <a:spcPts val="600"/>
              </a:spcBef>
              <a:buNone/>
            </a:pPr>
            <a:r>
              <a:rPr lang="en-US" sz="3500" b="1" dirty="0">
                <a:latin typeface="+mn-lt"/>
              </a:rPr>
              <a:t>PEIMS Application</a:t>
            </a:r>
          </a:p>
          <a:p>
            <a:pPr marL="290512" lvl="1" indent="0">
              <a:spcBef>
                <a:spcPts val="600"/>
              </a:spcBef>
              <a:buNone/>
            </a:pPr>
            <a:r>
              <a:rPr lang="en-US" b="1" dirty="0">
                <a:latin typeface="+mn-lt"/>
              </a:rPr>
              <a:t>September 6, 2019	</a:t>
            </a:r>
            <a:r>
              <a:rPr lang="en-US" dirty="0">
                <a:latin typeface="+mn-lt"/>
              </a:rPr>
              <a:t>	</a:t>
            </a:r>
          </a:p>
          <a:p>
            <a:pPr marL="1108075" lvl="2" indent="-360363">
              <a:spcBef>
                <a:spcPts val="600"/>
              </a:spcBef>
            </a:pPr>
            <a:r>
              <a:rPr lang="en-US" sz="2400" dirty="0">
                <a:latin typeface="+mn-lt"/>
              </a:rPr>
              <a:t>2019-2020 TEDS Final PEIMS Fall updates</a:t>
            </a:r>
          </a:p>
          <a:p>
            <a:pPr marL="288925" lvl="1" indent="0">
              <a:spcBef>
                <a:spcPts val="600"/>
              </a:spcBef>
              <a:buNone/>
            </a:pPr>
            <a:r>
              <a:rPr lang="en-US" b="1" dirty="0">
                <a:latin typeface="+mn-lt"/>
              </a:rPr>
              <a:t>October 4, 2019</a:t>
            </a:r>
          </a:p>
          <a:p>
            <a:pPr marL="1090613" lvl="2" indent="-342900">
              <a:spcBef>
                <a:spcPts val="600"/>
              </a:spcBef>
            </a:pPr>
            <a:r>
              <a:rPr lang="en-US" sz="2400" dirty="0">
                <a:latin typeface="+mn-lt"/>
              </a:rPr>
              <a:t>2019-2020 TEDS Addendum PEIMS Fall updates</a:t>
            </a:r>
          </a:p>
          <a:p>
            <a:pPr marL="288925" lvl="1" indent="0">
              <a:spcBef>
                <a:spcPts val="600"/>
              </a:spcBef>
              <a:buNone/>
            </a:pPr>
            <a:r>
              <a:rPr lang="en-US" b="1" dirty="0">
                <a:latin typeface="+mn-lt"/>
              </a:rPr>
              <a:t>November 8, 2019</a:t>
            </a:r>
          </a:p>
          <a:p>
            <a:pPr marL="1108075" lvl="2" indent="-360363">
              <a:spcBef>
                <a:spcPts val="600"/>
              </a:spcBef>
            </a:pPr>
            <a:r>
              <a:rPr lang="en-US" sz="2400" dirty="0">
                <a:latin typeface="+mn-lt"/>
              </a:rPr>
              <a:t>2019-2020 TEDS Final/Addendum PEIMS Midyear updates</a:t>
            </a:r>
          </a:p>
          <a:p>
            <a:pPr marL="288925" lvl="1" indent="0">
              <a:spcBef>
                <a:spcPts val="600"/>
              </a:spcBef>
              <a:buNone/>
            </a:pPr>
            <a:r>
              <a:rPr lang="en-US" b="1" dirty="0">
                <a:latin typeface="+mn-lt"/>
              </a:rPr>
              <a:t>March 2, 2020</a:t>
            </a:r>
          </a:p>
          <a:p>
            <a:pPr marL="1108075" lvl="2" indent="-361950">
              <a:spcBef>
                <a:spcPts val="600"/>
              </a:spcBef>
            </a:pPr>
            <a:r>
              <a:rPr lang="en-US" sz="2400" dirty="0">
                <a:latin typeface="+mn-lt"/>
              </a:rPr>
              <a:t>2019-2020 TEDS Final/Addendum PEIMS Summer &amp; Extended year updates</a:t>
            </a:r>
          </a:p>
        </p:txBody>
      </p:sp>
    </p:spTree>
    <p:extLst>
      <p:ext uri="{BB962C8B-B14F-4D97-AF65-F5344CB8AC3E}">
        <p14:creationId xmlns:p14="http://schemas.microsoft.com/office/powerpoint/2010/main" val="1643121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Release schedule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41</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lstStyle/>
          <a:p>
            <a:pPr marL="0" indent="0">
              <a:buNone/>
            </a:pPr>
            <a:r>
              <a:rPr lang="en-US" b="1" dirty="0">
                <a:latin typeface="+mn-lt"/>
              </a:rPr>
              <a:t>ECDS</a:t>
            </a:r>
          </a:p>
          <a:p>
            <a:pPr marL="290512" lvl="1" indent="0">
              <a:buNone/>
            </a:pPr>
            <a:r>
              <a:rPr lang="en-US" b="1" dirty="0">
                <a:latin typeface="+mn-lt"/>
              </a:rPr>
              <a:t>October 4, 2019</a:t>
            </a:r>
          </a:p>
          <a:p>
            <a:pPr marL="1108710" lvl="2" indent="-514350"/>
            <a:r>
              <a:rPr lang="en-US" dirty="0">
                <a:latin typeface="+mn-lt"/>
              </a:rPr>
              <a:t>2019-2020 TEDS All Versions</a:t>
            </a:r>
          </a:p>
          <a:p>
            <a:pPr marL="0" indent="0">
              <a:buNone/>
            </a:pPr>
            <a:r>
              <a:rPr lang="en-US" b="1" dirty="0">
                <a:latin typeface="+mn-lt"/>
              </a:rPr>
              <a:t>Residential Facility Tracker</a:t>
            </a:r>
          </a:p>
          <a:p>
            <a:pPr marL="290512" lvl="1" indent="0">
              <a:buNone/>
            </a:pPr>
            <a:r>
              <a:rPr lang="en-US" b="1" dirty="0">
                <a:latin typeface="+mn-lt"/>
              </a:rPr>
              <a:t>September 6, 2019</a:t>
            </a:r>
          </a:p>
          <a:p>
            <a:pPr marL="1074420" lvl="2" indent="-509588"/>
            <a:r>
              <a:rPr lang="en-US" dirty="0">
                <a:latin typeface="+mn-lt"/>
              </a:rPr>
              <a:t>2019-2020 TEDS All Versions</a:t>
            </a:r>
          </a:p>
          <a:p>
            <a:pPr marL="0" indent="0">
              <a:buNone/>
            </a:pPr>
            <a:r>
              <a:rPr lang="en-US" b="1" dirty="0">
                <a:latin typeface="+mn-lt"/>
              </a:rPr>
              <a:t>SPPI - 14</a:t>
            </a:r>
          </a:p>
          <a:p>
            <a:pPr marL="290512" lvl="1" indent="0">
              <a:buNone/>
            </a:pPr>
            <a:r>
              <a:rPr lang="en-US" b="1" dirty="0">
                <a:latin typeface="+mn-lt"/>
              </a:rPr>
              <a:t>September 6, 2019</a:t>
            </a:r>
          </a:p>
          <a:p>
            <a:pPr marL="1074420" lvl="2" indent="-509588"/>
            <a:r>
              <a:rPr lang="en-US" dirty="0">
                <a:latin typeface="+mn-lt"/>
              </a:rPr>
              <a:t>2019-2020 TEDS All Versions</a:t>
            </a:r>
          </a:p>
          <a:p>
            <a:pPr marL="0" indent="0">
              <a:buNone/>
            </a:pPr>
            <a:r>
              <a:rPr lang="en-US" b="1" dirty="0">
                <a:latin typeface="+mn-lt"/>
              </a:rPr>
              <a:t>Classroom Roster</a:t>
            </a:r>
          </a:p>
          <a:p>
            <a:pPr marL="290512" lvl="1" indent="0">
              <a:buNone/>
            </a:pPr>
            <a:r>
              <a:rPr lang="en-US" b="1" dirty="0">
                <a:latin typeface="+mn-lt"/>
              </a:rPr>
              <a:t>August 5, 2019</a:t>
            </a:r>
          </a:p>
          <a:p>
            <a:pPr marL="1074420" lvl="2" indent="-509588"/>
            <a:r>
              <a:rPr lang="en-US" dirty="0">
                <a:latin typeface="+mn-lt"/>
              </a:rPr>
              <a:t>2019-2020 TEDS All Versions</a:t>
            </a:r>
          </a:p>
          <a:p>
            <a:pPr marL="0" indent="0">
              <a:buNone/>
            </a:pPr>
            <a:endParaRPr lang="en-US" dirty="0"/>
          </a:p>
        </p:txBody>
      </p:sp>
    </p:spTree>
    <p:extLst>
      <p:ext uri="{BB962C8B-B14F-4D97-AF65-F5344CB8AC3E}">
        <p14:creationId xmlns:p14="http://schemas.microsoft.com/office/powerpoint/2010/main" val="949381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TSDS collection due dates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42</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314325" y="1600200"/>
            <a:ext cx="8515350" cy="5883282"/>
          </a:xfrm>
        </p:spPr>
        <p:txBody>
          <a:bodyPr>
            <a:normAutofit/>
          </a:bodyPr>
          <a:lstStyle/>
          <a:p>
            <a:pPr marL="320040" lvl="1" indent="0">
              <a:spcAft>
                <a:spcPts val="600"/>
              </a:spcAft>
              <a:buNone/>
            </a:pPr>
            <a:r>
              <a:rPr lang="en-US" dirty="0">
                <a:latin typeface="+mn-lt"/>
              </a:rPr>
              <a:t>TSDS Classroom Roster Fall submission		10/17/2019</a:t>
            </a:r>
          </a:p>
          <a:p>
            <a:pPr marL="320040" lvl="1" indent="0">
              <a:spcAft>
                <a:spcPts val="600"/>
              </a:spcAft>
              <a:buNone/>
            </a:pPr>
            <a:r>
              <a:rPr lang="en-US" dirty="0">
                <a:latin typeface="+mn-lt"/>
              </a:rPr>
              <a:t>TSDS PEIMS Fall 1st submission			12/05/2019</a:t>
            </a:r>
          </a:p>
          <a:p>
            <a:pPr marL="320040" lvl="1" indent="0">
              <a:spcAft>
                <a:spcPts val="600"/>
              </a:spcAft>
              <a:buNone/>
            </a:pPr>
            <a:r>
              <a:rPr lang="en-US" dirty="0">
                <a:latin typeface="+mn-lt"/>
              </a:rPr>
              <a:t>TSDS PEIMS Fall resubmission			01/16/2020</a:t>
            </a:r>
          </a:p>
          <a:p>
            <a:pPr marL="320040" lvl="1" indent="0">
              <a:spcAft>
                <a:spcPts val="600"/>
              </a:spcAft>
              <a:buNone/>
            </a:pPr>
            <a:r>
              <a:rPr lang="en-US" dirty="0">
                <a:latin typeface="+mn-lt"/>
              </a:rPr>
              <a:t>TSDS PEIMS Midyear 1st submission		01/23/2020</a:t>
            </a:r>
          </a:p>
          <a:p>
            <a:pPr marL="320040" lvl="1" indent="0">
              <a:spcAft>
                <a:spcPts val="600"/>
              </a:spcAft>
              <a:buNone/>
            </a:pPr>
            <a:r>
              <a:rPr lang="en-US" dirty="0">
                <a:latin typeface="+mn-lt"/>
              </a:rPr>
              <a:t>TSDS ECDS Kindergarten submission		01/30/2020</a:t>
            </a:r>
          </a:p>
          <a:p>
            <a:pPr marL="320040" lvl="1" indent="0">
              <a:spcAft>
                <a:spcPts val="600"/>
              </a:spcAft>
              <a:buNone/>
            </a:pPr>
            <a:r>
              <a:rPr lang="en-US" dirty="0">
                <a:latin typeface="+mn-lt"/>
              </a:rPr>
              <a:t>TSDS PEIMS Midyear resubmission		           02/06/2020</a:t>
            </a:r>
          </a:p>
          <a:p>
            <a:pPr marL="320040" lvl="1" indent="0">
              <a:spcAft>
                <a:spcPts val="600"/>
              </a:spcAft>
              <a:buNone/>
            </a:pPr>
            <a:r>
              <a:rPr lang="en-US" dirty="0">
                <a:latin typeface="+mn-lt"/>
              </a:rPr>
              <a:t>TSDS SPPI-14 submission			           02/20/2020</a:t>
            </a:r>
          </a:p>
          <a:p>
            <a:pPr marL="320040" lvl="1" indent="0">
              <a:spcAft>
                <a:spcPts val="600"/>
              </a:spcAft>
              <a:buNone/>
            </a:pPr>
            <a:r>
              <a:rPr lang="en-US" dirty="0">
                <a:latin typeface="+mn-lt"/>
              </a:rPr>
              <a:t>TSDS Classroom Roster Winter submission		03/16/2020</a:t>
            </a:r>
          </a:p>
          <a:p>
            <a:pPr marL="320040" lvl="1" indent="0">
              <a:spcAft>
                <a:spcPts val="600"/>
              </a:spcAft>
              <a:buNone/>
            </a:pPr>
            <a:endParaRPr lang="en-US" dirty="0">
              <a:latin typeface="+mn-lt"/>
            </a:endParaRPr>
          </a:p>
        </p:txBody>
      </p:sp>
    </p:spTree>
    <p:extLst>
      <p:ext uri="{BB962C8B-B14F-4D97-AF65-F5344CB8AC3E}">
        <p14:creationId xmlns:p14="http://schemas.microsoft.com/office/powerpoint/2010/main" val="2413432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TSDS collection due dates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314325" y="1660518"/>
            <a:ext cx="8515350" cy="5883282"/>
          </a:xfrm>
        </p:spPr>
        <p:txBody>
          <a:bodyPr>
            <a:normAutofit/>
          </a:bodyPr>
          <a:lstStyle/>
          <a:p>
            <a:pPr marL="320040" lvl="1" indent="0">
              <a:lnSpc>
                <a:spcPct val="70000"/>
              </a:lnSpc>
              <a:spcAft>
                <a:spcPts val="600"/>
              </a:spcAft>
              <a:buNone/>
            </a:pPr>
            <a:r>
              <a:rPr lang="en-US" dirty="0">
                <a:latin typeface="+mn-lt"/>
              </a:rPr>
              <a:t>TSDS PEIMS Summer 1st submission 		06/18/2020</a:t>
            </a:r>
          </a:p>
          <a:p>
            <a:pPr marL="320040" lvl="1" indent="0">
              <a:lnSpc>
                <a:spcPct val="70000"/>
              </a:lnSpc>
              <a:spcAft>
                <a:spcPts val="600"/>
              </a:spcAft>
              <a:buNone/>
            </a:pPr>
            <a:r>
              <a:rPr lang="en-US" dirty="0">
                <a:latin typeface="+mn-lt"/>
              </a:rPr>
              <a:t>TSDS PEIMS Summer resubmission		           07/16/2020</a:t>
            </a:r>
          </a:p>
          <a:p>
            <a:pPr marL="320040" lvl="1" indent="0">
              <a:lnSpc>
                <a:spcPct val="70000"/>
              </a:lnSpc>
              <a:spcAft>
                <a:spcPts val="600"/>
              </a:spcAft>
              <a:buNone/>
            </a:pPr>
            <a:r>
              <a:rPr lang="en-US" dirty="0">
                <a:latin typeface="+mn-lt"/>
              </a:rPr>
              <a:t>TSDS ECDS Prekindergarten submission		07/16/2020</a:t>
            </a:r>
          </a:p>
          <a:p>
            <a:pPr marL="320040" lvl="1" indent="0">
              <a:lnSpc>
                <a:spcPct val="70000"/>
              </a:lnSpc>
              <a:spcAft>
                <a:spcPts val="600"/>
              </a:spcAft>
              <a:buNone/>
            </a:pPr>
            <a:r>
              <a:rPr lang="en-US" dirty="0">
                <a:latin typeface="+mn-lt"/>
              </a:rPr>
              <a:t>TSDS ECDS Private Prekindergarten submission	07/16/2020</a:t>
            </a:r>
          </a:p>
          <a:p>
            <a:pPr marL="320040" lvl="1" indent="0">
              <a:lnSpc>
                <a:spcPct val="70000"/>
              </a:lnSpc>
              <a:spcAft>
                <a:spcPts val="600"/>
              </a:spcAft>
              <a:buNone/>
            </a:pPr>
            <a:r>
              <a:rPr lang="en-US" dirty="0">
                <a:latin typeface="+mn-lt"/>
              </a:rPr>
              <a:t>TSDS RF Tracker submission			           07/30/2020</a:t>
            </a:r>
          </a:p>
          <a:p>
            <a:pPr marL="320040" lvl="1" indent="0">
              <a:lnSpc>
                <a:spcPct val="70000"/>
              </a:lnSpc>
              <a:spcAft>
                <a:spcPts val="600"/>
              </a:spcAft>
              <a:buNone/>
            </a:pPr>
            <a:r>
              <a:rPr lang="en-US" dirty="0">
                <a:latin typeface="+mn-lt"/>
              </a:rPr>
              <a:t>TSDS PEIMS Summer year-round LEAs		08/13/2020</a:t>
            </a:r>
          </a:p>
          <a:p>
            <a:pPr marL="320040" lvl="1" indent="0">
              <a:lnSpc>
                <a:spcPct val="70000"/>
              </a:lnSpc>
              <a:spcAft>
                <a:spcPts val="600"/>
              </a:spcAft>
              <a:buNone/>
            </a:pPr>
            <a:r>
              <a:rPr lang="en-US" dirty="0">
                <a:latin typeface="+mn-lt"/>
              </a:rPr>
              <a:t>TSDS PEIMS Extended Year 1st submission		08/27/2020</a:t>
            </a:r>
          </a:p>
          <a:p>
            <a:pPr marL="320040" lvl="1" indent="0">
              <a:lnSpc>
                <a:spcPct val="70000"/>
              </a:lnSpc>
              <a:spcAft>
                <a:spcPts val="600"/>
              </a:spcAft>
              <a:buNone/>
            </a:pPr>
            <a:r>
              <a:rPr lang="en-US" dirty="0">
                <a:latin typeface="+mn-lt"/>
              </a:rPr>
              <a:t>TSDS PEIMS Extended Year resubmission		09/17/2020</a:t>
            </a:r>
          </a:p>
        </p:txBody>
      </p:sp>
    </p:spTree>
    <p:extLst>
      <p:ext uri="{BB962C8B-B14F-4D97-AF65-F5344CB8AC3E}">
        <p14:creationId xmlns:p14="http://schemas.microsoft.com/office/powerpoint/2010/main" val="1917867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dirty="0"/>
              <a:t>p | </a:t>
            </a:r>
            <a:fld id="{72973CF6-C3DE-4D08-87E3-37EC75F458AE}" type="slidenum">
              <a:rPr lang="en-US" smtClean="0"/>
              <a:pPr/>
              <a:t>44</a:t>
            </a:fld>
            <a:endParaRPr lang="en-US" dirty="0"/>
          </a:p>
        </p:txBody>
      </p:sp>
      <p:sp>
        <p:nvSpPr>
          <p:cNvPr id="4" name="Date Placeholder 3">
            <a:extLst>
              <a:ext uri="{FF2B5EF4-FFF2-40B4-BE49-F238E27FC236}">
                <a16:creationId xmlns:a16="http://schemas.microsoft.com/office/drawing/2014/main" id="{1982243F-EF37-40E0-A3F9-A0949097F5D1}"/>
              </a:ext>
            </a:extLst>
          </p:cNvPr>
          <p:cNvSpPr>
            <a:spLocks noGrp="1"/>
          </p:cNvSpPr>
          <p:nvPr>
            <p:ph type="dt" sz="half" idx="10"/>
          </p:nvPr>
        </p:nvSpPr>
        <p:spPr/>
        <p:txBody>
          <a:bodyPr/>
          <a:lstStyle/>
          <a:p>
            <a:fld id="{E0C7095D-9982-4D29-A6F1-CCB0D5BEEA40}" type="datetime1">
              <a:rPr lang="en-US" smtClean="0"/>
              <a:t>3/20/2019</a:t>
            </a:fld>
            <a:endParaRPr lang="en-US" dirty="0"/>
          </a:p>
        </p:txBody>
      </p:sp>
      <p:pic>
        <p:nvPicPr>
          <p:cNvPr id="6" name="Picture 5" descr="Picture of classroom" title="Picture">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dirty="0">
                <a:solidFill>
                  <a:srgbClr val="008496"/>
                </a:solidFill>
              </a:rPr>
              <a:t>www.texa</a:t>
            </a:r>
            <a:r>
              <a:rPr lang="en-US" sz="3200" b="1" spc="113" dirty="0">
                <a:solidFill>
                  <a:srgbClr val="008496"/>
                </a:solidFill>
              </a:rPr>
              <a:t>s</a:t>
            </a:r>
            <a:r>
              <a:rPr lang="en-US" sz="3200" b="1" spc="75" dirty="0">
                <a:solidFill>
                  <a:srgbClr val="008496"/>
                </a:solidFill>
              </a:rPr>
              <a:t>studen</a:t>
            </a:r>
            <a:r>
              <a:rPr lang="en-US" sz="3200" b="1" spc="225" dirty="0">
                <a:solidFill>
                  <a:srgbClr val="008496"/>
                </a:solidFill>
              </a:rPr>
              <a:t>t</a:t>
            </a:r>
            <a:r>
              <a:rPr lang="en-US" sz="3200" b="1" spc="75" dirty="0">
                <a:solidFill>
                  <a:srgbClr val="008496"/>
                </a:solidFill>
              </a:rPr>
              <a:t>dat</a:t>
            </a:r>
            <a:r>
              <a:rPr lang="en-US" sz="3200" b="1" spc="127" dirty="0">
                <a:solidFill>
                  <a:srgbClr val="008496"/>
                </a:solidFill>
              </a:rPr>
              <a:t>a</a:t>
            </a:r>
            <a:r>
              <a:rPr lang="en-US" sz="3200" b="1" spc="75" dirty="0">
                <a:solidFill>
                  <a:srgbClr val="008496"/>
                </a:solidFill>
              </a:rPr>
              <a:t>system.org</a:t>
            </a:r>
            <a:endParaRPr lang="en-US" sz="3200" spc="75" dirty="0"/>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81204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Unique id: Enrollment Reminders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fontScale="92500" lnSpcReduction="20000"/>
          </a:bodyPr>
          <a:lstStyle/>
          <a:p>
            <a:pPr marL="0" lvl="2" indent="0">
              <a:spcBef>
                <a:spcPts val="700"/>
              </a:spcBef>
              <a:buSzPct val="60000"/>
              <a:buNone/>
            </a:pPr>
            <a:r>
              <a:rPr lang="en-US" sz="3200" b="1" dirty="0"/>
              <a:t>REMINDER</a:t>
            </a:r>
            <a:r>
              <a:rPr lang="en-US" sz="3200" dirty="0"/>
              <a:t>: Unique ID </a:t>
            </a:r>
            <a:r>
              <a:rPr lang="en-US" sz="3200" b="1" dirty="0">
                <a:solidFill>
                  <a:schemeClr val="tx2"/>
                </a:solidFill>
              </a:rPr>
              <a:t>assignment files </a:t>
            </a:r>
            <a:r>
              <a:rPr lang="en-US" sz="3200" u="sng" dirty="0"/>
              <a:t>must not</a:t>
            </a:r>
            <a:r>
              <a:rPr lang="en-US" sz="3200" dirty="0"/>
              <a:t> contain Enroll/Withdraw Event Type and Enroll/Withdraw Event Data.</a:t>
            </a:r>
          </a:p>
          <a:p>
            <a:pPr marL="320040" lvl="2" indent="-320040">
              <a:spcBef>
                <a:spcPts val="700"/>
              </a:spcBef>
              <a:buSzPct val="60000"/>
              <a:buFont typeface="Wingdings"/>
              <a:buChar char=""/>
            </a:pPr>
            <a:endParaRPr lang="en-US" sz="3200" dirty="0"/>
          </a:p>
          <a:p>
            <a:pPr marL="0" lvl="2" indent="0">
              <a:spcBef>
                <a:spcPts val="700"/>
              </a:spcBef>
              <a:buSzPct val="60000"/>
              <a:buNone/>
            </a:pPr>
            <a:r>
              <a:rPr lang="en-US" sz="3200" b="1" dirty="0"/>
              <a:t>REMINDER</a:t>
            </a:r>
            <a:r>
              <a:rPr lang="en-US" sz="3200" dirty="0"/>
              <a:t>: Only </a:t>
            </a:r>
            <a:r>
              <a:rPr lang="en-US" sz="3200" b="1" dirty="0">
                <a:solidFill>
                  <a:schemeClr val="tx2"/>
                </a:solidFill>
              </a:rPr>
              <a:t>weekly</a:t>
            </a:r>
            <a:r>
              <a:rPr lang="en-US" sz="3200" dirty="0"/>
              <a:t> enrollment event changes are needed after the initial cumulative file has been processed.</a:t>
            </a:r>
          </a:p>
          <a:p>
            <a:pPr marL="0" lvl="2" indent="0">
              <a:spcBef>
                <a:spcPts val="700"/>
              </a:spcBef>
              <a:buSzPct val="60000"/>
              <a:buNone/>
            </a:pPr>
            <a:endParaRPr lang="en-US" sz="3200" dirty="0"/>
          </a:p>
          <a:p>
            <a:pPr marL="0" lvl="2" indent="0">
              <a:spcBef>
                <a:spcPts val="700"/>
              </a:spcBef>
              <a:buSzPct val="60000"/>
              <a:buNone/>
            </a:pPr>
            <a:r>
              <a:rPr lang="en-US" sz="3200" b="1" dirty="0"/>
              <a:t>REMINDER</a:t>
            </a:r>
            <a:r>
              <a:rPr lang="en-US" sz="3200" dirty="0"/>
              <a:t>: Utilize the </a:t>
            </a:r>
            <a:r>
              <a:rPr lang="en-US" sz="3200" b="1" dirty="0">
                <a:solidFill>
                  <a:schemeClr val="tx2"/>
                </a:solidFill>
              </a:rPr>
              <a:t>TSDS UID Enrollment Submission Summary Report (UID0-000-006) located in the Global </a:t>
            </a:r>
            <a:r>
              <a:rPr lang="en-US" sz="3600" b="1" dirty="0">
                <a:solidFill>
                  <a:schemeClr val="tx2"/>
                </a:solidFill>
              </a:rPr>
              <a:t>Reports Viewer </a:t>
            </a:r>
            <a:r>
              <a:rPr lang="en-US" sz="3600" dirty="0"/>
              <a:t>to  monitor the weekly submission of an LEA’s enrollment data loads.</a:t>
            </a:r>
          </a:p>
          <a:p>
            <a:pPr marL="0" indent="0">
              <a:buNone/>
            </a:pPr>
            <a:endParaRPr lang="en-US" dirty="0"/>
          </a:p>
        </p:txBody>
      </p:sp>
    </p:spTree>
    <p:extLst>
      <p:ext uri="{BB962C8B-B14F-4D97-AF65-F5344CB8AC3E}">
        <p14:creationId xmlns:p14="http://schemas.microsoft.com/office/powerpoint/2010/main" val="1250228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Unique id: Name length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6</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7829550" cy="4954992"/>
          </a:xfrm>
        </p:spPr>
        <p:txBody>
          <a:bodyPr>
            <a:normAutofit lnSpcReduction="10000"/>
          </a:bodyPr>
          <a:lstStyle/>
          <a:p>
            <a:pPr marL="0" lvl="2" indent="0">
              <a:spcBef>
                <a:spcPts val="700"/>
              </a:spcBef>
              <a:buSzPct val="60000"/>
              <a:buNone/>
            </a:pPr>
            <a:r>
              <a:rPr lang="en-US" sz="2900" b="1" dirty="0"/>
              <a:t>Upcoming Change for 2019-2020: </a:t>
            </a:r>
          </a:p>
          <a:p>
            <a:pPr marL="0" lvl="2" indent="0">
              <a:spcBef>
                <a:spcPts val="700"/>
              </a:spcBef>
              <a:buSzPct val="60000"/>
              <a:buNone/>
            </a:pPr>
            <a:endParaRPr lang="en-US" sz="2900" b="1" dirty="0"/>
          </a:p>
          <a:p>
            <a:pPr marL="0" lvl="2" indent="0">
              <a:spcBef>
                <a:spcPts val="700"/>
              </a:spcBef>
              <a:buSzPct val="60000"/>
              <a:buNone/>
            </a:pPr>
            <a:r>
              <a:rPr lang="en-US" sz="2900" dirty="0"/>
              <a:t>The Unique ID system will be configured to allow</a:t>
            </a:r>
            <a:r>
              <a:rPr lang="en-US" sz="3200" b="1" dirty="0">
                <a:solidFill>
                  <a:schemeClr val="tx2"/>
                </a:solidFill>
              </a:rPr>
              <a:t> 60 characters</a:t>
            </a:r>
            <a:r>
              <a:rPr lang="en-US" sz="2900" dirty="0"/>
              <a:t> for </a:t>
            </a:r>
            <a:r>
              <a:rPr lang="en-US" sz="3200" b="1" dirty="0">
                <a:solidFill>
                  <a:schemeClr val="tx2"/>
                </a:solidFill>
              </a:rPr>
              <a:t>First Name, Middle Name </a:t>
            </a:r>
            <a:r>
              <a:rPr lang="en-US" sz="2900" dirty="0"/>
              <a:t>and </a:t>
            </a:r>
            <a:r>
              <a:rPr lang="en-US" sz="3200" b="1" dirty="0">
                <a:solidFill>
                  <a:schemeClr val="tx2"/>
                </a:solidFill>
              </a:rPr>
              <a:t>Last Name.  </a:t>
            </a:r>
            <a:r>
              <a:rPr lang="en-US" sz="2900" dirty="0"/>
              <a:t>This will be the same length allowed in the Operational Data Store (ODS) to ensure consistency across all TSDS applications.</a:t>
            </a:r>
          </a:p>
          <a:p>
            <a:pPr marL="0" lvl="2" indent="0">
              <a:spcBef>
                <a:spcPts val="700"/>
              </a:spcBef>
              <a:buSzPct val="60000"/>
              <a:buNone/>
            </a:pPr>
            <a:endParaRPr lang="en-US" sz="2900" dirty="0"/>
          </a:p>
          <a:p>
            <a:pPr marL="777240" lvl="3" indent="-320040">
              <a:spcBef>
                <a:spcPts val="700"/>
              </a:spcBef>
              <a:buSzPct val="60000"/>
              <a:buFont typeface="Wingdings"/>
              <a:buChar char=""/>
            </a:pPr>
            <a:r>
              <a:rPr lang="en-US" sz="2200" dirty="0"/>
              <a:t>This is defined in TEDS final version publication (March 2019).</a:t>
            </a:r>
          </a:p>
          <a:p>
            <a:pPr marL="777240" lvl="3" indent="-320040">
              <a:spcBef>
                <a:spcPts val="700"/>
              </a:spcBef>
              <a:buSzPct val="60000"/>
              <a:buFont typeface="Wingdings"/>
              <a:buChar char=""/>
            </a:pPr>
            <a:r>
              <a:rPr lang="en-US" sz="2200" dirty="0"/>
              <a:t>This change will </a:t>
            </a:r>
            <a:r>
              <a:rPr lang="en-US" sz="2200"/>
              <a:t>affect TSDS </a:t>
            </a:r>
            <a:r>
              <a:rPr lang="en-US" sz="2200" dirty="0"/>
              <a:t>PEIMS and ECDS which include Reports, Application User Interfaces and Validation Rules where student/staff names are displayed.</a:t>
            </a:r>
          </a:p>
          <a:p>
            <a:pPr marL="0" indent="0">
              <a:buNone/>
            </a:pPr>
            <a:endParaRPr lang="en-US" dirty="0"/>
          </a:p>
        </p:txBody>
      </p:sp>
    </p:spTree>
    <p:extLst>
      <p:ext uri="{BB962C8B-B14F-4D97-AF65-F5344CB8AC3E}">
        <p14:creationId xmlns:p14="http://schemas.microsoft.com/office/powerpoint/2010/main" val="86181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dirty="0"/>
              <a:t>Unique id: Name length changes Contd.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7</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pPr marL="777240" lvl="3" indent="-320040">
              <a:spcBef>
                <a:spcPts val="700"/>
              </a:spcBef>
              <a:buSzPct val="60000"/>
              <a:buFont typeface="Wingdings"/>
              <a:buChar char=""/>
            </a:pPr>
            <a:r>
              <a:rPr lang="en-US" sz="2200" dirty="0"/>
              <a:t>The only change is to the number of characters allowed. </a:t>
            </a:r>
          </a:p>
          <a:p>
            <a:pPr marL="777240" lvl="3" indent="-320040">
              <a:spcBef>
                <a:spcPts val="700"/>
              </a:spcBef>
              <a:buSzPct val="60000"/>
              <a:buFont typeface="Wingdings"/>
              <a:buChar char=""/>
            </a:pPr>
            <a:endParaRPr lang="en-US" sz="2200" dirty="0"/>
          </a:p>
          <a:p>
            <a:pPr marL="777240" lvl="3" indent="-320040">
              <a:spcBef>
                <a:spcPts val="700"/>
              </a:spcBef>
              <a:buSzPct val="60000"/>
              <a:buFont typeface="Wingdings"/>
              <a:buChar char=""/>
            </a:pPr>
            <a:r>
              <a:rPr lang="en-US" sz="2200" dirty="0"/>
              <a:t>The domain of Values for these name fields is </a:t>
            </a:r>
            <a:r>
              <a:rPr lang="en-US" sz="2200" u="sng" dirty="0"/>
              <a:t>unchanged</a:t>
            </a:r>
            <a:r>
              <a:rPr lang="en-US" sz="2200" dirty="0"/>
              <a:t>.</a:t>
            </a:r>
          </a:p>
          <a:p>
            <a:pPr marL="1234440" lvl="4" indent="-320040">
              <a:spcBef>
                <a:spcPts val="700"/>
              </a:spcBef>
              <a:buSzPct val="60000"/>
              <a:buFont typeface="Wingdings"/>
              <a:buChar char=""/>
            </a:pPr>
            <a:r>
              <a:rPr lang="en-US" dirty="0"/>
              <a:t>E0703 First-Name (</a:t>
            </a:r>
            <a:r>
              <a:rPr lang="en-US" b="1" dirty="0"/>
              <a:t>A-Z, 0-9, ', -,[space])</a:t>
            </a:r>
          </a:p>
          <a:p>
            <a:pPr marL="1234440" lvl="4" indent="-320040">
              <a:spcBef>
                <a:spcPts val="700"/>
              </a:spcBef>
              <a:buSzPct val="60000"/>
              <a:buFont typeface="Wingdings"/>
              <a:buChar char=""/>
            </a:pPr>
            <a:r>
              <a:rPr lang="en-US" dirty="0"/>
              <a:t>E0704 Middle-Name (</a:t>
            </a:r>
            <a:r>
              <a:rPr lang="en-US" b="1" dirty="0"/>
              <a:t>A-Z, 0-9, ', -,[space])</a:t>
            </a:r>
          </a:p>
          <a:p>
            <a:pPr marL="1234440" lvl="4" indent="-320040">
              <a:spcBef>
                <a:spcPts val="700"/>
              </a:spcBef>
              <a:buSzPct val="60000"/>
              <a:buFont typeface="Wingdings"/>
              <a:buChar char=""/>
            </a:pPr>
            <a:r>
              <a:rPr lang="en-US" dirty="0"/>
              <a:t>E0705 Last-Name (</a:t>
            </a:r>
            <a:r>
              <a:rPr lang="en-US" b="1" dirty="0"/>
              <a:t>A-Z, 0-9, ', -,[space])</a:t>
            </a:r>
            <a:endParaRPr lang="en-US" sz="2200" b="1" dirty="0"/>
          </a:p>
          <a:p>
            <a:pPr marL="777240" lvl="3" indent="-320040">
              <a:spcBef>
                <a:spcPts val="700"/>
              </a:spcBef>
              <a:buSzPct val="60000"/>
              <a:buFont typeface="Wingdings"/>
              <a:buChar char=""/>
            </a:pPr>
            <a:endParaRPr lang="en-US" sz="2200" dirty="0"/>
          </a:p>
          <a:p>
            <a:pPr marL="777240" lvl="3" indent="-320040">
              <a:spcBef>
                <a:spcPts val="700"/>
              </a:spcBef>
              <a:buSzPct val="60000"/>
              <a:buFont typeface="Wingdings"/>
              <a:buChar char=""/>
            </a:pPr>
            <a:r>
              <a:rPr lang="en-US" sz="2200" dirty="0"/>
              <a:t>The validations for character lengths will be performed during batch upload and on-line entry of ID Assignments and Enrollment Events.   </a:t>
            </a:r>
          </a:p>
          <a:p>
            <a:pPr marL="777240" lvl="3" indent="-320040">
              <a:spcBef>
                <a:spcPts val="700"/>
              </a:spcBef>
              <a:buSzPct val="60000"/>
              <a:buFont typeface="Wingdings"/>
              <a:buChar char=""/>
            </a:pPr>
            <a:endParaRPr lang="en-US" sz="2200" dirty="0"/>
          </a:p>
          <a:p>
            <a:pPr marL="777240" lvl="3" indent="-320040">
              <a:spcBef>
                <a:spcPts val="700"/>
              </a:spcBef>
              <a:buSzPct val="60000"/>
              <a:buFont typeface="Wingdings"/>
              <a:buChar char=""/>
            </a:pPr>
            <a:r>
              <a:rPr lang="en-US" sz="2200" dirty="0"/>
              <a:t>This should minimize the number of UID discrepancies during PEIMS data submissions.</a:t>
            </a:r>
          </a:p>
          <a:p>
            <a:pPr marL="0" indent="0">
              <a:buNone/>
            </a:pPr>
            <a:endParaRPr lang="en-US" dirty="0"/>
          </a:p>
        </p:txBody>
      </p:sp>
    </p:spTree>
    <p:extLst>
      <p:ext uri="{BB962C8B-B14F-4D97-AF65-F5344CB8AC3E}">
        <p14:creationId xmlns:p14="http://schemas.microsoft.com/office/powerpoint/2010/main" val="1061544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dirty="0"/>
              <a:t>Unique id: Frequently asked questions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8</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fontScale="92500" lnSpcReduction="10000"/>
          </a:bodyPr>
          <a:lstStyle/>
          <a:p>
            <a:pPr marL="0" indent="0">
              <a:spcAft>
                <a:spcPts val="0"/>
              </a:spcAft>
              <a:buNone/>
            </a:pPr>
            <a:r>
              <a:rPr lang="en-US" sz="2900" b="1" dirty="0"/>
              <a:t>Why am I receiving an ‘Event Creation Failed’ error message when submitting my enrollment event file. </a:t>
            </a:r>
            <a:endParaRPr lang="en-US" b="1" dirty="0"/>
          </a:p>
          <a:p>
            <a:pPr marL="520700" lvl="2" indent="0">
              <a:spcAft>
                <a:spcPts val="0"/>
              </a:spcAft>
              <a:buNone/>
            </a:pPr>
            <a:endParaRPr lang="en-US" sz="2400" dirty="0"/>
          </a:p>
          <a:p>
            <a:pPr marL="520700" lvl="2" indent="0">
              <a:spcAft>
                <a:spcPts val="0"/>
              </a:spcAft>
              <a:buNone/>
            </a:pPr>
            <a:r>
              <a:rPr lang="en-US" sz="2400" dirty="0"/>
              <a:t>The file is not being processed due to duplicate </a:t>
            </a:r>
            <a:r>
              <a:rPr lang="en-US" sz="2400" dirty="0" err="1"/>
              <a:t>trans_serial_numbers</a:t>
            </a:r>
            <a:r>
              <a:rPr lang="en-US" sz="2400" dirty="0"/>
              <a:t> within the enrollment file. This is a unique number within the Unique ID application created when the data is processed.  </a:t>
            </a:r>
          </a:p>
          <a:p>
            <a:pPr marL="520700" lvl="2" indent="0">
              <a:spcAft>
                <a:spcPts val="0"/>
              </a:spcAft>
              <a:buNone/>
            </a:pPr>
            <a:endParaRPr lang="en-US" sz="2400" dirty="0"/>
          </a:p>
          <a:p>
            <a:pPr marL="520700" lvl="2" indent="0">
              <a:spcAft>
                <a:spcPts val="0"/>
              </a:spcAft>
              <a:buNone/>
            </a:pPr>
            <a:r>
              <a:rPr lang="en-US" sz="2400" dirty="0"/>
              <a:t>The Unique ID application has been updated to resolve the issue. TEA is currently working with their vendor to clean up the duplicates that still exist in the application.  </a:t>
            </a:r>
          </a:p>
          <a:p>
            <a:pPr marL="520700" lvl="2" indent="0">
              <a:spcAft>
                <a:spcPts val="0"/>
              </a:spcAft>
              <a:buNone/>
            </a:pPr>
            <a:endParaRPr lang="en-US" sz="2400" dirty="0"/>
          </a:p>
          <a:p>
            <a:pPr marL="520700" lvl="2" indent="0">
              <a:spcAft>
                <a:spcPts val="0"/>
              </a:spcAft>
              <a:buNone/>
            </a:pPr>
            <a:r>
              <a:rPr lang="en-US" sz="2400" b="1" dirty="0"/>
              <a:t>Guidance</a:t>
            </a:r>
            <a:r>
              <a:rPr lang="en-US" sz="2400" dirty="0"/>
              <a:t>: LEAs are encouraged to submit a TIMS ticket with the duplicated </a:t>
            </a:r>
            <a:r>
              <a:rPr lang="en-US" sz="2400" dirty="0" err="1"/>
              <a:t>trans_serial_number</a:t>
            </a:r>
            <a:r>
              <a:rPr lang="en-US" sz="2400" dirty="0"/>
              <a:t> causing the ‘Event Creation Failed’.  TEA will assist the LEA with deleting the duplicate to  allow the processing of their submitted enrollment file. </a:t>
            </a:r>
          </a:p>
          <a:p>
            <a:pPr marL="0" lvl="2" indent="0">
              <a:spcBef>
                <a:spcPts val="700"/>
              </a:spcBef>
              <a:buSzPct val="60000"/>
              <a:buNone/>
            </a:pPr>
            <a:endParaRPr lang="en-US" sz="2900" dirty="0"/>
          </a:p>
          <a:p>
            <a:pPr marL="0" indent="0">
              <a:buNone/>
            </a:pPr>
            <a:endParaRPr lang="en-US" dirty="0"/>
          </a:p>
        </p:txBody>
      </p:sp>
    </p:spTree>
    <p:extLst>
      <p:ext uri="{BB962C8B-B14F-4D97-AF65-F5344CB8AC3E}">
        <p14:creationId xmlns:p14="http://schemas.microsoft.com/office/powerpoint/2010/main" val="1837842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dirty="0"/>
              <a:t>Unique id: Frequently asked questions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pPr marL="0" indent="0">
              <a:spcAft>
                <a:spcPts val="0"/>
              </a:spcAft>
              <a:buNone/>
            </a:pPr>
            <a:r>
              <a:rPr lang="en-US" sz="2900" b="1" dirty="0"/>
              <a:t>Why do students show up on my UID0-000-001 Presumed Duplicate Student Report for Enrollment with only a withdrawal event listed from the previous LEA?</a:t>
            </a:r>
            <a:r>
              <a:rPr lang="en-US" b="1" dirty="0"/>
              <a:t> </a:t>
            </a:r>
          </a:p>
          <a:p>
            <a:pPr marL="520700" lvl="2" indent="0">
              <a:spcAft>
                <a:spcPts val="0"/>
              </a:spcAft>
              <a:buNone/>
            </a:pPr>
            <a:endParaRPr lang="en-US" sz="2400" dirty="0"/>
          </a:p>
          <a:p>
            <a:pPr marL="520700" lvl="2" indent="0">
              <a:spcAft>
                <a:spcPts val="0"/>
              </a:spcAft>
              <a:buNone/>
            </a:pPr>
            <a:r>
              <a:rPr lang="en-US" sz="2400" dirty="0"/>
              <a:t>This is due to a missing entry event for that student in the current school year.  The report logic is under review to determine if the previous year’s entry (corresponding with the exit date) will correct this problem.  Please continue to monitor the Known Issues and Release Notes for more information on when this issue will be resolved or for future guidance from TEA. </a:t>
            </a:r>
          </a:p>
          <a:p>
            <a:pPr marL="0" lvl="2" indent="0">
              <a:spcBef>
                <a:spcPts val="700"/>
              </a:spcBef>
              <a:buSzPct val="60000"/>
              <a:buNone/>
            </a:pPr>
            <a:endParaRPr lang="en-US" sz="2900" dirty="0"/>
          </a:p>
          <a:p>
            <a:pPr marL="0" indent="0">
              <a:buNone/>
            </a:pPr>
            <a:endParaRPr lang="en-US" dirty="0"/>
          </a:p>
        </p:txBody>
      </p:sp>
    </p:spTree>
    <p:extLst>
      <p:ext uri="{BB962C8B-B14F-4D97-AF65-F5344CB8AC3E}">
        <p14:creationId xmlns:p14="http://schemas.microsoft.com/office/powerpoint/2010/main" val="3547289233"/>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799E2534DE79479F173D1ED4C583DD" ma:contentTypeVersion="6" ma:contentTypeDescription="Create a new document." ma:contentTypeScope="" ma:versionID="718939e55067baced2d79398e8b5fbca">
  <xsd:schema xmlns:xsd="http://www.w3.org/2001/XMLSchema" xmlns:xs="http://www.w3.org/2001/XMLSchema" xmlns:p="http://schemas.microsoft.com/office/2006/metadata/properties" xmlns:ns2="bbe34aaa-abcf-45b4-9d30-63c3dafe6360" targetNamespace="http://schemas.microsoft.com/office/2006/metadata/properties" ma:root="true" ma:fieldsID="585448f859f7df4100b4606898385dd6" ns2:_="">
    <xsd:import namespace="bbe34aaa-abcf-45b4-9d30-63c3dafe636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e34aaa-abcf-45b4-9d30-63c3dafe6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B45A69-778E-4D41-A5A4-6C4FF6432815}">
  <ds:schemaRefs>
    <ds:schemaRef ds:uri="bbe34aaa-abcf-45b4-9d30-63c3dafe6360"/>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3.xml><?xml version="1.0" encoding="utf-8"?>
<ds:datastoreItem xmlns:ds="http://schemas.openxmlformats.org/officeDocument/2006/customXml" ds:itemID="{E072B733-94EA-4588-AA2F-2263F79CC1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e34aaa-abcf-45b4-9d30-63c3dafe6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79732</TotalTime>
  <Words>2157</Words>
  <Application>Microsoft Office PowerPoint</Application>
  <PresentationFormat>On-screen Show (4:3)</PresentationFormat>
  <Paragraphs>473</Paragraphs>
  <Slides>44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Tw Cen MT</vt:lpstr>
      <vt:lpstr>Tw Cen MT Condensed</vt:lpstr>
      <vt:lpstr>Tw Cen MT Condensed Extra Bold</vt:lpstr>
      <vt:lpstr>Wingdings</vt:lpstr>
      <vt:lpstr>TSDS Template 2017 - Circles - Dark</vt:lpstr>
      <vt:lpstr>TSDS UPDATES</vt:lpstr>
      <vt:lpstr>CONTENTS</vt:lpstr>
      <vt:lpstr>Unique id</vt:lpstr>
      <vt:lpstr>Unique id: by the numbers</vt:lpstr>
      <vt:lpstr>Unique id: Enrollment Reminders</vt:lpstr>
      <vt:lpstr>Unique id: Name length changes</vt:lpstr>
      <vt:lpstr>Unique id: Name length changes Contd.</vt:lpstr>
      <vt:lpstr>Unique id: Frequently asked questions</vt:lpstr>
      <vt:lpstr>Unique id: Frequently asked questions</vt:lpstr>
      <vt:lpstr>Unique id: Frequently asked questions</vt:lpstr>
      <vt:lpstr>Unique id: technical Resources</vt:lpstr>
      <vt:lpstr>Dashboards</vt:lpstr>
      <vt:lpstr>Dashboards: by the numbers</vt:lpstr>
      <vt:lpstr>Dashboards: new version released</vt:lpstr>
      <vt:lpstr>Dashboards: student transcript change</vt:lpstr>
      <vt:lpstr>Dashboards: Student transcript change</vt:lpstr>
      <vt:lpstr>Dashboards: Student transcript change</vt:lpstr>
      <vt:lpstr>Dashboards: Student transcript change</vt:lpstr>
      <vt:lpstr>Dashboards: preparing for End-of-year</vt:lpstr>
      <vt:lpstr>Dashboards: preparing for End-of-year</vt:lpstr>
      <vt:lpstr>dashboards: demo site update</vt:lpstr>
      <vt:lpstr>teds-AI: overview &amp; update</vt:lpstr>
      <vt:lpstr>Teds-ai: new assessments</vt:lpstr>
      <vt:lpstr>Dashboards: upcoming training</vt:lpstr>
      <vt:lpstr>dashboards: technical Resources</vt:lpstr>
      <vt:lpstr>peims</vt:lpstr>
      <vt:lpstr>Peims: Outstanding report issues</vt:lpstr>
      <vt:lpstr>Peims: Outstanding report issues</vt:lpstr>
      <vt:lpstr>PEIMS: Outstanding validation issues</vt:lpstr>
      <vt:lpstr>Peims: Effective date changes</vt:lpstr>
      <vt:lpstr>NEW TSDS collections &amp; projects</vt:lpstr>
      <vt:lpstr>Classroom Roster</vt:lpstr>
      <vt:lpstr>Classroom Roster</vt:lpstr>
      <vt:lpstr>Classroom Roster Timeline</vt:lpstr>
      <vt:lpstr>Organization data</vt:lpstr>
      <vt:lpstr>Foster care reports</vt:lpstr>
      <vt:lpstr>Web-enabled teds</vt:lpstr>
      <vt:lpstr>2019-2020 release schedule</vt:lpstr>
      <vt:lpstr>Release schedule</vt:lpstr>
      <vt:lpstr>Release schedule</vt:lpstr>
      <vt:lpstr>Release schedule</vt:lpstr>
      <vt:lpstr>TSDS collection due dates</vt:lpstr>
      <vt:lpstr>TSDS collection due dates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jcaven</dc:creator>
  <cp:lastModifiedBy>DeSantis, Candice</cp:lastModifiedBy>
  <cp:revision>1881</cp:revision>
  <cp:lastPrinted>2018-02-01T22:53:24Z</cp:lastPrinted>
  <dcterms:created xsi:type="dcterms:W3CDTF">2009-09-01T20:11:00Z</dcterms:created>
  <dcterms:modified xsi:type="dcterms:W3CDTF">2019-03-20T14:11:08Z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0x01010097799E2534DE79479F173D1ED4C583DD</vt:lpwstr>
  </property>
  <property fmtid="{D5CDD505-2E9C-101B-9397-08002B2CF9AE}" pid="3" name="_NewReviewCycle">
    <vt:lpwstr/>
  </property>
  <property fmtid="{D5CDD505-2E9C-101B-9397-08002B2CF9AE}" pid="4" name="_dlc_DocIdItemGuid">
    <vt:lpwstr>7fd8e421-004a-41be-b615-d2e44760db7c</vt:lpwstr>
  </property>
</Properties>
</file>