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8" r:id="rId4"/>
    <p:sldMasterId id="2147483769" r:id="rId5"/>
  </p:sldMasterIdLst>
  <p:notesMasterIdLst>
    <p:notesMasterId r:id="rId76"/>
  </p:notesMasterIdLst>
  <p:sldIdLst>
    <p:sldId id="257" r:id="rId6"/>
    <p:sldId id="269" r:id="rId7"/>
    <p:sldId id="270" r:id="rId8"/>
    <p:sldId id="271" r:id="rId9"/>
    <p:sldId id="265" r:id="rId10"/>
    <p:sldId id="376" r:id="rId11"/>
    <p:sldId id="406" r:id="rId12"/>
    <p:sldId id="407" r:id="rId13"/>
    <p:sldId id="408" r:id="rId14"/>
    <p:sldId id="409" r:id="rId15"/>
    <p:sldId id="419" r:id="rId16"/>
    <p:sldId id="378" r:id="rId17"/>
    <p:sldId id="422" r:id="rId18"/>
    <p:sldId id="423" r:id="rId19"/>
    <p:sldId id="424" r:id="rId20"/>
    <p:sldId id="425" r:id="rId21"/>
    <p:sldId id="426" r:id="rId22"/>
    <p:sldId id="427" r:id="rId23"/>
    <p:sldId id="428" r:id="rId24"/>
    <p:sldId id="429" r:id="rId25"/>
    <p:sldId id="411" r:id="rId26"/>
    <p:sldId id="275" r:id="rId27"/>
    <p:sldId id="410" r:id="rId28"/>
    <p:sldId id="430" r:id="rId29"/>
    <p:sldId id="432" r:id="rId30"/>
    <p:sldId id="433" r:id="rId31"/>
    <p:sldId id="434" r:id="rId32"/>
    <p:sldId id="435" r:id="rId33"/>
    <p:sldId id="436" r:id="rId34"/>
    <p:sldId id="437" r:id="rId35"/>
    <p:sldId id="438" r:id="rId36"/>
    <p:sldId id="439" r:id="rId37"/>
    <p:sldId id="440" r:id="rId38"/>
    <p:sldId id="420" r:id="rId39"/>
    <p:sldId id="441" r:id="rId40"/>
    <p:sldId id="380" r:id="rId41"/>
    <p:sldId id="399" r:id="rId42"/>
    <p:sldId id="394" r:id="rId43"/>
    <p:sldId id="395" r:id="rId44"/>
    <p:sldId id="396" r:id="rId45"/>
    <p:sldId id="397" r:id="rId46"/>
    <p:sldId id="398" r:id="rId47"/>
    <p:sldId id="400" r:id="rId48"/>
    <p:sldId id="401" r:id="rId49"/>
    <p:sldId id="402" r:id="rId50"/>
    <p:sldId id="403" r:id="rId51"/>
    <p:sldId id="404" r:id="rId52"/>
    <p:sldId id="442" r:id="rId53"/>
    <p:sldId id="392" r:id="rId54"/>
    <p:sldId id="381" r:id="rId55"/>
    <p:sldId id="382" r:id="rId56"/>
    <p:sldId id="383" r:id="rId57"/>
    <p:sldId id="384" r:id="rId58"/>
    <p:sldId id="385" r:id="rId59"/>
    <p:sldId id="386" r:id="rId60"/>
    <p:sldId id="387" r:id="rId61"/>
    <p:sldId id="415" r:id="rId62"/>
    <p:sldId id="413" r:id="rId63"/>
    <p:sldId id="388" r:id="rId64"/>
    <p:sldId id="416" r:id="rId65"/>
    <p:sldId id="417" r:id="rId66"/>
    <p:sldId id="418" r:id="rId67"/>
    <p:sldId id="391" r:id="rId68"/>
    <p:sldId id="379" r:id="rId69"/>
    <p:sldId id="389" r:id="rId70"/>
    <p:sldId id="390" r:id="rId71"/>
    <p:sldId id="314" r:id="rId72"/>
    <p:sldId id="443" r:id="rId73"/>
    <p:sldId id="263" r:id="rId74"/>
    <p:sldId id="315"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CB9"/>
    <a:srgbClr val="0A518B"/>
    <a:srgbClr val="F16038"/>
    <a:srgbClr val="D93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2" autoAdjust="0"/>
    <p:restoredTop sz="86388" autoAdjust="0"/>
  </p:normalViewPr>
  <p:slideViewPr>
    <p:cSldViewPr snapToGrid="0">
      <p:cViewPr varScale="1">
        <p:scale>
          <a:sx n="49" d="100"/>
          <a:sy n="49" d="100"/>
        </p:scale>
        <p:origin x="18" y="278"/>
      </p:cViewPr>
      <p:guideLst/>
    </p:cSldViewPr>
  </p:slideViewPr>
  <p:outlineViewPr>
    <p:cViewPr>
      <p:scale>
        <a:sx n="33" d="100"/>
        <a:sy n="33" d="100"/>
      </p:scale>
      <p:origin x="0" y="-1395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7/29/2024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1A2F7F88-665F-4263-95A4-8163153365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237" b="17466"/>
          <a:stretch/>
        </p:blipFill>
        <p:spPr>
          <a:xfrm>
            <a:off x="0" y="1041991"/>
            <a:ext cx="12217429" cy="5816009"/>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1366070" y="3300044"/>
            <a:ext cx="9459433" cy="1313828"/>
          </a:xfrm>
          <a:solidFill>
            <a:schemeClr val="accent1">
              <a:alpha val="80000"/>
            </a:schemeClr>
          </a:solidFill>
          <a:ln>
            <a:noFill/>
          </a:ln>
        </p:spPr>
        <p:txBody>
          <a:bodyPr anchor="b"/>
          <a:lstStyle>
            <a:lvl1pPr algn="ctr">
              <a:defRPr sz="6000">
                <a:solidFill>
                  <a:schemeClr val="bg1"/>
                </a:solidFill>
                <a:latin typeface="+mn-lt"/>
              </a:defRPr>
            </a:lvl1pPr>
          </a:lstStyle>
          <a:p>
            <a:r>
              <a:rPr lang="en-US" dirty="0"/>
              <a:t>Click to edit Master title</a:t>
            </a:r>
          </a:p>
        </p:txBody>
      </p:sp>
      <p:sp>
        <p:nvSpPr>
          <p:cNvPr id="3" name="Subtitle 2">
            <a:extLst>
              <a:ext uri="{FF2B5EF4-FFF2-40B4-BE49-F238E27FC236}">
                <a16:creationId xmlns:a16="http://schemas.microsoft.com/office/drawing/2014/main" id="{556A7D4E-1763-4961-A431-59D6643E6FEA}"/>
              </a:ext>
            </a:extLst>
          </p:cNvPr>
          <p:cNvSpPr>
            <a:spLocks noGrp="1"/>
          </p:cNvSpPr>
          <p:nvPr>
            <p:ph type="subTitle" idx="1" hasCustomPrompt="1"/>
          </p:nvPr>
        </p:nvSpPr>
        <p:spPr>
          <a:xfrm>
            <a:off x="1366071" y="4613872"/>
            <a:ext cx="9459432" cy="484187"/>
          </a:xfrm>
          <a:prstGeom prst="rect">
            <a:avLst/>
          </a:prstGeom>
          <a:solidFill>
            <a:schemeClr val="accent1">
              <a:alpha val="80000"/>
            </a:schemeClr>
          </a:solidFill>
          <a:ln>
            <a:noFill/>
          </a:ln>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Office name</a:t>
            </a:r>
          </a:p>
        </p:txBody>
      </p:sp>
      <p:pic>
        <p:nvPicPr>
          <p:cNvPr id="11" name="Picture 10" descr="A close up of a sign&#10;&#10;Description automatically generated">
            <a:extLst>
              <a:ext uri="{FF2B5EF4-FFF2-40B4-BE49-F238E27FC236}">
                <a16:creationId xmlns:a16="http://schemas.microsoft.com/office/drawing/2014/main" id="{421BA4A3-73CD-49F8-9BAA-D372478A5E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729" y="91494"/>
            <a:ext cx="1658542" cy="663418"/>
          </a:xfrm>
          <a:prstGeom prst="rect">
            <a:avLst/>
          </a:prstGeom>
        </p:spPr>
      </p:pic>
    </p:spTree>
    <p:extLst>
      <p:ext uri="{BB962C8B-B14F-4D97-AF65-F5344CB8AC3E}">
        <p14:creationId xmlns:p14="http://schemas.microsoft.com/office/powerpoint/2010/main" val="17748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5" name="Picture 4" descr="A group of people sitting at a computer&#10;&#10;Description automatically generated">
            <a:extLst>
              <a:ext uri="{FF2B5EF4-FFF2-40B4-BE49-F238E27FC236}">
                <a16:creationId xmlns:a16="http://schemas.microsoft.com/office/drawing/2014/main" id="{19A8CF13-9D74-402A-91AA-07E6CA0B51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3140" r="3" b="33254"/>
          <a:stretch/>
        </p:blipFill>
        <p:spPr>
          <a:xfrm>
            <a:off x="0" y="1041991"/>
            <a:ext cx="12191574" cy="5816009"/>
          </a:xfrm>
          <a:prstGeom prst="rect">
            <a:avLst/>
          </a:prstGeom>
        </p:spPr>
      </p:pic>
      <p:sp>
        <p:nvSpPr>
          <p:cNvPr id="2" name="Title 1">
            <a:extLst>
              <a:ext uri="{FF2B5EF4-FFF2-40B4-BE49-F238E27FC236}">
                <a16:creationId xmlns:a16="http://schemas.microsoft.com/office/drawing/2014/main" id="{15EB3E0B-5575-44F7-B7B8-8BBBC9BBB1EB}"/>
              </a:ext>
            </a:extLst>
          </p:cNvPr>
          <p:cNvSpPr>
            <a:spLocks noGrp="1"/>
          </p:cNvSpPr>
          <p:nvPr>
            <p:ph type="title" hasCustomPrompt="1"/>
          </p:nvPr>
        </p:nvSpPr>
        <p:spPr>
          <a:xfrm>
            <a:off x="944266" y="3159807"/>
            <a:ext cx="10515600" cy="1070014"/>
          </a:xfrm>
          <a:solidFill>
            <a:schemeClr val="bg1">
              <a:alpha val="80000"/>
            </a:schemeClr>
          </a:solidFill>
        </p:spPr>
        <p:txBody>
          <a:bodyPr anchor="b">
            <a:normAutofit/>
          </a:bodyPr>
          <a:lstStyle>
            <a:lvl1pPr algn="ctr">
              <a:defRPr sz="5400">
                <a:solidFill>
                  <a:schemeClr val="accent1"/>
                </a:solidFill>
                <a:latin typeface="+mn-lt"/>
              </a:defRPr>
            </a:lvl1pPr>
          </a:lstStyle>
          <a:p>
            <a:r>
              <a:rPr lang="en-US" dirty="0"/>
              <a:t>Click to add section break</a:t>
            </a:r>
          </a:p>
        </p:txBody>
      </p:sp>
      <p:pic>
        <p:nvPicPr>
          <p:cNvPr id="10" name="Picture 9" descr="A close up of a sign&#10;&#10;Description automatically generated">
            <a:extLst>
              <a:ext uri="{FF2B5EF4-FFF2-40B4-BE49-F238E27FC236}">
                <a16:creationId xmlns:a16="http://schemas.microsoft.com/office/drawing/2014/main" id="{86DB028A-C535-46E4-874D-67DD558CDA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729" y="91494"/>
            <a:ext cx="1658542" cy="663418"/>
          </a:xfrm>
          <a:prstGeom prst="rect">
            <a:avLst/>
          </a:prstGeom>
        </p:spPr>
      </p:pic>
    </p:spTree>
    <p:extLst>
      <p:ext uri="{BB962C8B-B14F-4D97-AF65-F5344CB8AC3E}">
        <p14:creationId xmlns:p14="http://schemas.microsoft.com/office/powerpoint/2010/main" val="2707060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5" name="Picture 4" descr="A picture containing book, indoor, laptop, shelf&#10;&#10;Description automatically generated">
            <a:extLst>
              <a:ext uri="{FF2B5EF4-FFF2-40B4-BE49-F238E27FC236}">
                <a16:creationId xmlns:a16="http://schemas.microsoft.com/office/drawing/2014/main" id="{306B19F2-E706-4733-B0D8-4EB6E7CA15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318" b="15688"/>
          <a:stretch/>
        </p:blipFill>
        <p:spPr>
          <a:xfrm>
            <a:off x="0" y="1031358"/>
            <a:ext cx="12192000" cy="5826642"/>
          </a:xfrm>
          <a:prstGeom prst="rect">
            <a:avLst/>
          </a:prstGeom>
        </p:spPr>
      </p:pic>
      <p:sp>
        <p:nvSpPr>
          <p:cNvPr id="2" name="Title 1">
            <a:extLst>
              <a:ext uri="{FF2B5EF4-FFF2-40B4-BE49-F238E27FC236}">
                <a16:creationId xmlns:a16="http://schemas.microsoft.com/office/drawing/2014/main" id="{15EB3E0B-5575-44F7-B7B8-8BBBC9BBB1EB}"/>
              </a:ext>
            </a:extLst>
          </p:cNvPr>
          <p:cNvSpPr>
            <a:spLocks noGrp="1"/>
          </p:cNvSpPr>
          <p:nvPr>
            <p:ph type="title" hasCustomPrompt="1"/>
          </p:nvPr>
        </p:nvSpPr>
        <p:spPr>
          <a:xfrm>
            <a:off x="944266" y="3159807"/>
            <a:ext cx="10515600" cy="1070014"/>
          </a:xfrm>
          <a:solidFill>
            <a:schemeClr val="bg1">
              <a:alpha val="80000"/>
            </a:schemeClr>
          </a:solidFill>
        </p:spPr>
        <p:txBody>
          <a:bodyPr anchor="b">
            <a:normAutofit/>
          </a:bodyPr>
          <a:lstStyle>
            <a:lvl1pPr algn="ctr">
              <a:defRPr sz="5400">
                <a:solidFill>
                  <a:schemeClr val="accent1"/>
                </a:solidFill>
                <a:latin typeface="+mn-lt"/>
              </a:defRPr>
            </a:lvl1pPr>
          </a:lstStyle>
          <a:p>
            <a:r>
              <a:rPr lang="en-US" dirty="0"/>
              <a:t>Click to add section break</a:t>
            </a:r>
          </a:p>
        </p:txBody>
      </p:sp>
      <p:pic>
        <p:nvPicPr>
          <p:cNvPr id="10" name="Picture 9" descr="A close up of a sign&#10;&#10;Description automatically generated">
            <a:extLst>
              <a:ext uri="{FF2B5EF4-FFF2-40B4-BE49-F238E27FC236}">
                <a16:creationId xmlns:a16="http://schemas.microsoft.com/office/drawing/2014/main" id="{86DB028A-C535-46E4-874D-67DD558CDA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729" y="91494"/>
            <a:ext cx="1658542" cy="663418"/>
          </a:xfrm>
          <a:prstGeom prst="rect">
            <a:avLst/>
          </a:prstGeom>
        </p:spPr>
      </p:pic>
    </p:spTree>
    <p:extLst>
      <p:ext uri="{BB962C8B-B14F-4D97-AF65-F5344CB8AC3E}">
        <p14:creationId xmlns:p14="http://schemas.microsoft.com/office/powerpoint/2010/main" val="75223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CA897-106E-4414-AD94-2640274C97BA}"/>
              </a:ext>
            </a:extLst>
          </p:cNvPr>
          <p:cNvSpPr>
            <a:spLocks noGrp="1"/>
          </p:cNvSpPr>
          <p:nvPr>
            <p:ph type="title" hasCustomPrompt="1"/>
          </p:nvPr>
        </p:nvSpPr>
        <p:spPr>
          <a:xfrm>
            <a:off x="838202" y="102551"/>
            <a:ext cx="10515600" cy="751350"/>
          </a:xfrm>
        </p:spPr>
        <p:txBody>
          <a:bodyPr/>
          <a:lstStyle>
            <a:lvl1pPr>
              <a:defRPr>
                <a:solidFill>
                  <a:schemeClr val="bg1"/>
                </a:solidFill>
              </a:defRPr>
            </a:lvl1pPr>
          </a:lstStyle>
          <a:p>
            <a:r>
              <a:rPr lang="en-US" dirty="0"/>
              <a:t>Click to add header</a:t>
            </a:r>
          </a:p>
        </p:txBody>
      </p:sp>
      <p:sp>
        <p:nvSpPr>
          <p:cNvPr id="3" name="Content Placeholder 2">
            <a:extLst>
              <a:ext uri="{FF2B5EF4-FFF2-40B4-BE49-F238E27FC236}">
                <a16:creationId xmlns:a16="http://schemas.microsoft.com/office/drawing/2014/main" id="{D2117FFF-A356-439F-8DD1-28F88A6EAE8E}"/>
              </a:ext>
            </a:extLst>
          </p:cNvPr>
          <p:cNvSpPr>
            <a:spLocks noGrp="1"/>
          </p:cNvSpPr>
          <p:nvPr>
            <p:ph sz="half" idx="1"/>
          </p:nvPr>
        </p:nvSpPr>
        <p:spPr>
          <a:xfrm>
            <a:off x="838200" y="1400323"/>
            <a:ext cx="5181600" cy="4351338"/>
          </a:xfrm>
          <a:prstGeom prst="rect">
            <a:avLst/>
          </a:prstGeom>
        </p:spPr>
        <p:txBody>
          <a:bodyPr/>
          <a:lstStyle>
            <a:lvl2pPr marL="800100" indent="-342900">
              <a:buFont typeface="Arial" panose="020B0604020202020204" pitchFamily="34" charset="0"/>
              <a:buChar char="•"/>
              <a:defRPr/>
            </a:lvl2pPr>
            <a:lvl3pPr marL="1143000" indent="-228600">
              <a:buSzPct val="65000"/>
              <a:buFont typeface="Courier New" panose="02070309020205020404" pitchFamily="49" charset="0"/>
              <a:buChar char="o"/>
              <a:defRPr/>
            </a:lvl3pPr>
            <a:lvl4pPr marL="1600200" indent="-228600">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81046F8-5A4B-476D-8BCD-B9A2DD395D66}"/>
              </a:ext>
            </a:extLst>
          </p:cNvPr>
          <p:cNvSpPr>
            <a:spLocks noGrp="1"/>
          </p:cNvSpPr>
          <p:nvPr>
            <p:ph sz="half" idx="2"/>
          </p:nvPr>
        </p:nvSpPr>
        <p:spPr>
          <a:xfrm>
            <a:off x="6172202" y="1400323"/>
            <a:ext cx="5181600" cy="4351338"/>
          </a:xfrm>
          <a:prstGeom prst="rect">
            <a:avLst/>
          </a:prstGeom>
        </p:spPr>
        <p:txBody>
          <a:bodyPr/>
          <a:lstStyle>
            <a:lvl2pPr marL="685800" indent="-228600">
              <a:buFont typeface="Arial" panose="020B0604020202020204" pitchFamily="34" charset="0"/>
              <a:buChar char="•"/>
              <a:defRPr/>
            </a:lvl2pPr>
            <a:lvl3pPr marL="1143000" indent="-228600">
              <a:buSzPct val="65000"/>
              <a:buFont typeface="Courier New" panose="02070309020205020404" pitchFamily="49" charset="0"/>
              <a:buChar char="o"/>
              <a:defRPr/>
            </a:lvl3pPr>
            <a:lvl4pPr marL="1600200" indent="-228600">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267CF12-BC41-49D0-AA27-5F6B969FCD97}"/>
              </a:ext>
            </a:extLst>
          </p:cNvPr>
          <p:cNvSpPr>
            <a:spLocks noGrp="1"/>
          </p:cNvSpPr>
          <p:nvPr>
            <p:ph type="dt" sz="half" idx="10"/>
          </p:nvPr>
        </p:nvSpPr>
        <p:spPr/>
        <p:txBody>
          <a:bodyPr/>
          <a:lstStyle/>
          <a:p>
            <a:fld id="{FA6A0AD2-53AF-4D84-8AC9-3DBC493F2F75}" type="datetimeFigureOut">
              <a:rPr lang="en-US" smtClean="0"/>
              <a:t>7/29/2024</a:t>
            </a:fld>
            <a:endParaRPr lang="en-US"/>
          </a:p>
        </p:txBody>
      </p:sp>
      <p:sp>
        <p:nvSpPr>
          <p:cNvPr id="6" name="Footer Placeholder 5">
            <a:extLst>
              <a:ext uri="{FF2B5EF4-FFF2-40B4-BE49-F238E27FC236}">
                <a16:creationId xmlns:a16="http://schemas.microsoft.com/office/drawing/2014/main" id="{FF827FAF-A283-4BE7-8361-2E8023D0A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C557D5-CEFA-4D96-9C1C-DB08C1FCAC2D}"/>
              </a:ext>
            </a:extLst>
          </p:cNvPr>
          <p:cNvSpPr>
            <a:spLocks noGrp="1"/>
          </p:cNvSpPr>
          <p:nvPr>
            <p:ph type="sldNum" sz="quarter" idx="12"/>
          </p:nvPr>
        </p:nvSpPr>
        <p:spPr/>
        <p:txBody>
          <a:bodyPr/>
          <a:lstStyle/>
          <a:p>
            <a:fld id="{69C126A4-BD19-47E2-8A0E-0DE1B9D8C925}" type="slidenum">
              <a:rPr lang="en-US" smtClean="0"/>
              <a:t>‹#›</a:t>
            </a:fld>
            <a:endParaRPr lang="en-US"/>
          </a:p>
        </p:txBody>
      </p:sp>
    </p:spTree>
    <p:extLst>
      <p:ext uri="{BB962C8B-B14F-4D97-AF65-F5344CB8AC3E}">
        <p14:creationId xmlns:p14="http://schemas.microsoft.com/office/powerpoint/2010/main" val="575615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4838D-2E07-43BC-B99B-05FF14F3E013}"/>
              </a:ext>
            </a:extLst>
          </p:cNvPr>
          <p:cNvSpPr>
            <a:spLocks noGrp="1"/>
          </p:cNvSpPr>
          <p:nvPr>
            <p:ph type="title" hasCustomPrompt="1"/>
          </p:nvPr>
        </p:nvSpPr>
        <p:spPr>
          <a:xfrm>
            <a:off x="862014" y="153360"/>
            <a:ext cx="10515600" cy="726475"/>
          </a:xfrm>
        </p:spPr>
        <p:txBody>
          <a:bodyPr/>
          <a:lstStyle>
            <a:lvl1pPr>
              <a:defRPr>
                <a:solidFill>
                  <a:schemeClr val="bg1"/>
                </a:solidFill>
              </a:defRPr>
            </a:lvl1pPr>
          </a:lstStyle>
          <a:p>
            <a:r>
              <a:rPr lang="en-US" dirty="0"/>
              <a:t>Click to add header</a:t>
            </a:r>
          </a:p>
        </p:txBody>
      </p:sp>
      <p:sp>
        <p:nvSpPr>
          <p:cNvPr id="3" name="Text Placeholder 2">
            <a:extLst>
              <a:ext uri="{FF2B5EF4-FFF2-40B4-BE49-F238E27FC236}">
                <a16:creationId xmlns:a16="http://schemas.microsoft.com/office/drawing/2014/main" id="{3317F44F-A652-450E-88F1-A493ABE6E2C5}"/>
              </a:ext>
            </a:extLst>
          </p:cNvPr>
          <p:cNvSpPr>
            <a:spLocks noGrp="1"/>
          </p:cNvSpPr>
          <p:nvPr>
            <p:ph type="body" idx="1"/>
          </p:nvPr>
        </p:nvSpPr>
        <p:spPr>
          <a:xfrm>
            <a:off x="862014" y="1338376"/>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6AF2AD4-F197-487B-924F-B72C3988CD8A}"/>
              </a:ext>
            </a:extLst>
          </p:cNvPr>
          <p:cNvSpPr>
            <a:spLocks noGrp="1"/>
          </p:cNvSpPr>
          <p:nvPr>
            <p:ph sz="half" idx="2"/>
          </p:nvPr>
        </p:nvSpPr>
        <p:spPr>
          <a:xfrm>
            <a:off x="839788" y="2505075"/>
            <a:ext cx="5157787" cy="3523585"/>
          </a:xfrm>
          <a:prstGeom prst="rect">
            <a:avLst/>
          </a:prstGeom>
        </p:spPr>
        <p:txBody>
          <a:bodyPr/>
          <a:lstStyle>
            <a:lvl1pPr>
              <a:defRPr b="1"/>
            </a:lvl1pPr>
            <a:lvl3pPr marL="1143000" indent="-228600">
              <a:buFont typeface="Arial" panose="020B0604020202020204" pitchFamily="34" charset="0"/>
              <a:buChar char="•"/>
              <a:defRPr/>
            </a:lvl3pPr>
            <a:lvl4pPr marL="1657350" indent="-285750">
              <a:buSzPct val="65000"/>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40F3DF3-B9F4-41E5-B58B-1C9E04711FA3}"/>
              </a:ext>
            </a:extLst>
          </p:cNvPr>
          <p:cNvSpPr>
            <a:spLocks noGrp="1"/>
          </p:cNvSpPr>
          <p:nvPr>
            <p:ph type="body" sz="quarter" idx="3"/>
          </p:nvPr>
        </p:nvSpPr>
        <p:spPr>
          <a:xfrm>
            <a:off x="6172200" y="1338376"/>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264A96-70E4-4E8D-B175-BEB7678E1EA4}"/>
              </a:ext>
            </a:extLst>
          </p:cNvPr>
          <p:cNvSpPr>
            <a:spLocks noGrp="1"/>
          </p:cNvSpPr>
          <p:nvPr>
            <p:ph sz="quarter" idx="4"/>
          </p:nvPr>
        </p:nvSpPr>
        <p:spPr>
          <a:xfrm>
            <a:off x="6172200" y="2505075"/>
            <a:ext cx="5183188" cy="3523585"/>
          </a:xfrm>
          <a:prstGeom prst="rect">
            <a:avLst/>
          </a:prstGeom>
        </p:spPr>
        <p:txBody>
          <a:bodyPr/>
          <a:lstStyle>
            <a:lvl1pPr>
              <a:defRPr b="1"/>
            </a:lvl1pPr>
            <a:lvl3pPr marL="1143000" indent="-228600">
              <a:buFont typeface="Arial" panose="020B0604020202020204" pitchFamily="34" charset="0"/>
              <a:buChar char="•"/>
              <a:defRPr/>
            </a:lvl3pPr>
            <a:lvl4pPr marL="1600200" indent="-228600">
              <a:buSzPct val="65000"/>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664B4119-2256-4218-ADC8-400D790D53B8}"/>
              </a:ext>
            </a:extLst>
          </p:cNvPr>
          <p:cNvSpPr>
            <a:spLocks noGrp="1"/>
          </p:cNvSpPr>
          <p:nvPr>
            <p:ph type="dt" sz="half" idx="10"/>
          </p:nvPr>
        </p:nvSpPr>
        <p:spPr/>
        <p:txBody>
          <a:bodyPr/>
          <a:lstStyle/>
          <a:p>
            <a:fld id="{FA6A0AD2-53AF-4D84-8AC9-3DBC493F2F75}" type="datetimeFigureOut">
              <a:rPr lang="en-US" smtClean="0"/>
              <a:t>7/29/2024</a:t>
            </a:fld>
            <a:endParaRPr lang="en-US"/>
          </a:p>
        </p:txBody>
      </p:sp>
      <p:sp>
        <p:nvSpPr>
          <p:cNvPr id="8" name="Footer Placeholder 7">
            <a:extLst>
              <a:ext uri="{FF2B5EF4-FFF2-40B4-BE49-F238E27FC236}">
                <a16:creationId xmlns:a16="http://schemas.microsoft.com/office/drawing/2014/main" id="{0C5AD1A4-B571-4A4C-8774-55A1394EB4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567B17-CA60-4F40-840B-132991F4FC04}"/>
              </a:ext>
            </a:extLst>
          </p:cNvPr>
          <p:cNvSpPr>
            <a:spLocks noGrp="1"/>
          </p:cNvSpPr>
          <p:nvPr>
            <p:ph type="sldNum" sz="quarter" idx="12"/>
          </p:nvPr>
        </p:nvSpPr>
        <p:spPr/>
        <p:txBody>
          <a:bodyPr/>
          <a:lstStyle/>
          <a:p>
            <a:fld id="{69C126A4-BD19-47E2-8A0E-0DE1B9D8C925}" type="slidenum">
              <a:rPr lang="en-US" smtClean="0"/>
              <a:t>‹#›</a:t>
            </a:fld>
            <a:endParaRPr lang="en-US"/>
          </a:p>
        </p:txBody>
      </p:sp>
    </p:spTree>
    <p:extLst>
      <p:ext uri="{BB962C8B-B14F-4D97-AF65-F5344CB8AC3E}">
        <p14:creationId xmlns:p14="http://schemas.microsoft.com/office/powerpoint/2010/main" val="640922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7561" y="111796"/>
            <a:ext cx="9574714" cy="737937"/>
          </a:xfrm>
        </p:spPr>
        <p:txBody>
          <a:bodyPr/>
          <a:lstStyle>
            <a:lvl1pPr>
              <a:defRPr>
                <a:solidFill>
                  <a:schemeClr val="bg1"/>
                </a:solidFill>
              </a:defRPr>
            </a:lvl1pPr>
          </a:lstStyle>
          <a:p>
            <a:r>
              <a:rPr lang="en-US" dirty="0"/>
              <a:t>Click to add header</a:t>
            </a:r>
          </a:p>
        </p:txBody>
      </p:sp>
      <p:sp>
        <p:nvSpPr>
          <p:cNvPr id="7" name="Date Placeholder 6"/>
          <p:cNvSpPr>
            <a:spLocks noGrp="1"/>
          </p:cNvSpPr>
          <p:nvPr>
            <p:ph type="dt" sz="half" idx="10"/>
          </p:nvPr>
        </p:nvSpPr>
        <p:spPr/>
        <p:txBody>
          <a:bodyPr/>
          <a:lstStyle/>
          <a:p>
            <a:fld id="{174F8A09-AAB9-4107-9C6B-D3898220E5D8}" type="datetime1">
              <a:rPr lang="en-US" smtClean="0"/>
              <a:t>7/29/2024</a:t>
            </a:fld>
            <a:endParaRPr lang="en-US"/>
          </a:p>
        </p:txBody>
      </p:sp>
      <p:sp>
        <p:nvSpPr>
          <p:cNvPr id="8" name="Footer Placeholder 7"/>
          <p:cNvSpPr>
            <a:spLocks noGrp="1"/>
          </p:cNvSpPr>
          <p:nvPr>
            <p:ph type="ftr" sz="quarter" idx="11"/>
          </p:nvPr>
        </p:nvSpPr>
        <p:spPr/>
        <p:txBody>
          <a:bodyPr/>
          <a:lstStyle/>
          <a:p>
            <a:r>
              <a:rPr lang="en-US"/>
              <a:t>Presentation Best Practices | TEA</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a:prstGeom prst="rect">
            <a:avLst/>
          </a:prstGeom>
        </p:spPr>
        <p:txBody>
          <a:bodyPr/>
          <a:lstStyle>
            <a:lvl1pPr marL="0" indent="0">
              <a:buClr>
                <a:schemeClr val="bg2"/>
              </a:buClr>
              <a:buFont typeface="Wingdings" panose="05000000000000000000" pitchFamily="2" charset="2"/>
              <a:buNone/>
              <a:defRPr b="1">
                <a:latin typeface="Calibri" panose="020F0502020204030204" pitchFamily="34" charset="0"/>
                <a:cs typeface="Calibri" panose="020F0502020204030204" pitchFamily="34" charset="0"/>
              </a:defRPr>
            </a:lvl1pPr>
            <a:lvl2pPr marL="685800" indent="-228600">
              <a:buClr>
                <a:schemeClr val="bg2"/>
              </a:buClr>
              <a:buFont typeface="Wingdings" panose="05000000000000000000" pitchFamily="2" charset="2"/>
              <a:buChar char="§"/>
              <a:defRPr>
                <a:latin typeface="Calibri" panose="020F0502020204030204" pitchFamily="34" charset="0"/>
                <a:cs typeface="Calibri" panose="020F0502020204030204" pitchFamily="34" charset="0"/>
              </a:defRPr>
            </a:lvl2pPr>
            <a:lvl3pPr marL="1143000" indent="-228600">
              <a:buClr>
                <a:schemeClr val="bg2"/>
              </a:buClr>
              <a:buFont typeface="Arial" panose="020B0604020202020204" pitchFamily="34" charset="0"/>
              <a:buChar char="•"/>
              <a:defRPr>
                <a:latin typeface="Calibri" panose="020F0502020204030204" pitchFamily="34" charset="0"/>
                <a:cs typeface="Calibri" panose="020F0502020204030204" pitchFamily="34" charset="0"/>
              </a:defRPr>
            </a:lvl3pPr>
            <a:lvl4pPr marL="1600200" indent="-228600">
              <a:buClr>
                <a:schemeClr val="bg2"/>
              </a:buClr>
              <a:buSzPct val="65000"/>
              <a:buFont typeface="Courier New" panose="02070309020205020404" pitchFamily="49" charset="0"/>
              <a:buChar char="o"/>
              <a:defRPr>
                <a:latin typeface="+mj-lt"/>
                <a:cs typeface="Calibri" panose="020F0502020204030204" pitchFamily="34" charset="0"/>
              </a:defRPr>
            </a:lvl4pPr>
            <a:lvl5pPr marL="2057400" indent="-228600">
              <a:buClr>
                <a:schemeClr val="bg2"/>
              </a:buClr>
              <a:buFont typeface="Wingdings" panose="05000000000000000000" pitchFamily="2" charset="2"/>
              <a:buChar char="§"/>
              <a:defRPr>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3" y="1845733"/>
            <a:ext cx="4937760" cy="4023359"/>
          </a:xfrm>
          <a:prstGeom prst="rect">
            <a:avLst/>
          </a:prstGeom>
        </p:spPr>
        <p:txBody>
          <a:bodyPr/>
          <a:lstStyle>
            <a:lvl1pPr marL="0" indent="0">
              <a:buClr>
                <a:schemeClr val="bg2"/>
              </a:buClr>
              <a:buFont typeface="Wingdings" panose="05000000000000000000" pitchFamily="2" charset="2"/>
              <a:buNone/>
              <a:defRPr b="1">
                <a:latin typeface="Calibri" panose="020F0502020204030204" pitchFamily="34" charset="0"/>
                <a:cs typeface="Calibri" panose="020F0502020204030204" pitchFamily="34" charset="0"/>
              </a:defRPr>
            </a:lvl1pPr>
            <a:lvl2pPr marL="685800" indent="-228600">
              <a:buClr>
                <a:schemeClr val="bg2"/>
              </a:buClr>
              <a:buFont typeface="Wingdings" panose="05000000000000000000" pitchFamily="2" charset="2"/>
              <a:buChar char="§"/>
              <a:defRPr>
                <a:latin typeface="Calibri" panose="020F0502020204030204" pitchFamily="34" charset="0"/>
                <a:cs typeface="Calibri" panose="020F0502020204030204" pitchFamily="34" charset="0"/>
              </a:defRPr>
            </a:lvl2pPr>
            <a:lvl3pPr marL="1143000" indent="-228600">
              <a:buClr>
                <a:schemeClr val="bg2"/>
              </a:buClr>
              <a:buSzPct val="100000"/>
              <a:buFont typeface="Arial" panose="020B0604020202020204" pitchFamily="34" charset="0"/>
              <a:buChar char="•"/>
              <a:defRPr>
                <a:latin typeface="Calibri" panose="020F0502020204030204" pitchFamily="34" charset="0"/>
                <a:cs typeface="Calibri" panose="020F0502020204030204" pitchFamily="34" charset="0"/>
              </a:defRPr>
            </a:lvl3pPr>
            <a:lvl4pPr marL="1600200" indent="-228600">
              <a:buClr>
                <a:schemeClr val="bg2"/>
              </a:buClr>
              <a:buSzPct val="65000"/>
              <a:buFont typeface="Courier New" panose="02070309020205020404" pitchFamily="49" charset="0"/>
              <a:buChar char="o"/>
              <a:defRPr>
                <a:latin typeface="+mj-lt"/>
                <a:cs typeface="Calibri" panose="020F0502020204030204" pitchFamily="34" charset="0"/>
              </a:defRPr>
            </a:lvl4pPr>
            <a:lvl5pPr marL="2057400" indent="-228600">
              <a:buClr>
                <a:schemeClr val="bg2"/>
              </a:buClr>
              <a:buFont typeface="Wingdings" panose="05000000000000000000" pitchFamily="2" charset="2"/>
              <a:buChar char="§"/>
              <a:defRPr b="0">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0658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A7766-1930-49BE-B332-9252E09C0C4F}"/>
              </a:ext>
            </a:extLst>
          </p:cNvPr>
          <p:cNvSpPr>
            <a:spLocks noGrp="1"/>
          </p:cNvSpPr>
          <p:nvPr>
            <p:ph type="title" hasCustomPrompt="1"/>
          </p:nvPr>
        </p:nvSpPr>
        <p:spPr>
          <a:xfrm>
            <a:off x="323851" y="92562"/>
            <a:ext cx="10515600" cy="751350"/>
          </a:xfrm>
        </p:spPr>
        <p:txBody>
          <a:bodyPr/>
          <a:lstStyle>
            <a:lvl1pPr>
              <a:defRPr>
                <a:solidFill>
                  <a:schemeClr val="bg1"/>
                </a:solidFill>
              </a:defRPr>
            </a:lvl1pPr>
          </a:lstStyle>
          <a:p>
            <a:r>
              <a:rPr lang="en-US" dirty="0"/>
              <a:t>Click to add header</a:t>
            </a:r>
          </a:p>
        </p:txBody>
      </p:sp>
      <p:sp>
        <p:nvSpPr>
          <p:cNvPr id="3" name="Date Placeholder 2">
            <a:extLst>
              <a:ext uri="{FF2B5EF4-FFF2-40B4-BE49-F238E27FC236}">
                <a16:creationId xmlns:a16="http://schemas.microsoft.com/office/drawing/2014/main" id="{5B0CAF1D-5609-4AA2-B1A1-268059B3549D}"/>
              </a:ext>
            </a:extLst>
          </p:cNvPr>
          <p:cNvSpPr>
            <a:spLocks noGrp="1"/>
          </p:cNvSpPr>
          <p:nvPr>
            <p:ph type="dt" sz="half" idx="10"/>
          </p:nvPr>
        </p:nvSpPr>
        <p:spPr/>
        <p:txBody>
          <a:bodyPr/>
          <a:lstStyle/>
          <a:p>
            <a:fld id="{FA6A0AD2-53AF-4D84-8AC9-3DBC493F2F75}" type="datetimeFigureOut">
              <a:rPr lang="en-US" smtClean="0"/>
              <a:t>7/29/2024</a:t>
            </a:fld>
            <a:endParaRPr lang="en-US"/>
          </a:p>
        </p:txBody>
      </p:sp>
      <p:sp>
        <p:nvSpPr>
          <p:cNvPr id="4" name="Footer Placeholder 3">
            <a:extLst>
              <a:ext uri="{FF2B5EF4-FFF2-40B4-BE49-F238E27FC236}">
                <a16:creationId xmlns:a16="http://schemas.microsoft.com/office/drawing/2014/main" id="{CAD24A10-87BA-4B6D-8666-76524E42B2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90D19A-F502-414D-9D9D-B66274B66817}"/>
              </a:ext>
            </a:extLst>
          </p:cNvPr>
          <p:cNvSpPr>
            <a:spLocks noGrp="1"/>
          </p:cNvSpPr>
          <p:nvPr>
            <p:ph type="sldNum" sz="quarter" idx="12"/>
          </p:nvPr>
        </p:nvSpPr>
        <p:spPr/>
        <p:txBody>
          <a:bodyPr/>
          <a:lstStyle/>
          <a:p>
            <a:fld id="{69C126A4-BD19-47E2-8A0E-0DE1B9D8C925}" type="slidenum">
              <a:rPr lang="en-US" smtClean="0"/>
              <a:t>‹#›</a:t>
            </a:fld>
            <a:endParaRPr lang="en-US"/>
          </a:p>
        </p:txBody>
      </p:sp>
      <p:sp>
        <p:nvSpPr>
          <p:cNvPr id="11" name="Chart Placeholder 10">
            <a:extLst>
              <a:ext uri="{FF2B5EF4-FFF2-40B4-BE49-F238E27FC236}">
                <a16:creationId xmlns:a16="http://schemas.microsoft.com/office/drawing/2014/main" id="{49BFC5A0-865F-4864-A009-36C5C9E451AF}"/>
              </a:ext>
            </a:extLst>
          </p:cNvPr>
          <p:cNvSpPr>
            <a:spLocks noGrp="1"/>
          </p:cNvSpPr>
          <p:nvPr>
            <p:ph type="chart" sz="quarter" idx="13"/>
          </p:nvPr>
        </p:nvSpPr>
        <p:spPr>
          <a:xfrm>
            <a:off x="323851" y="1143000"/>
            <a:ext cx="4914900" cy="4891863"/>
          </a:xfrm>
          <a:prstGeom prst="rect">
            <a:avLst/>
          </a:prstGeom>
        </p:spPr>
        <p:txBody>
          <a:bodyPr/>
          <a:lstStyle/>
          <a:p>
            <a:endParaRPr lang="en-US"/>
          </a:p>
        </p:txBody>
      </p:sp>
      <p:sp>
        <p:nvSpPr>
          <p:cNvPr id="12" name="Rectangle 11">
            <a:extLst>
              <a:ext uri="{FF2B5EF4-FFF2-40B4-BE49-F238E27FC236}">
                <a16:creationId xmlns:a16="http://schemas.microsoft.com/office/drawing/2014/main" id="{F4249E5D-1BCA-4DE0-9058-15DB841CFAE8}"/>
              </a:ext>
            </a:extLst>
          </p:cNvPr>
          <p:cNvSpPr/>
          <p:nvPr userDrawn="1"/>
        </p:nvSpPr>
        <p:spPr>
          <a:xfrm>
            <a:off x="5419725" y="1104900"/>
            <a:ext cx="6524625" cy="4891863"/>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28E989A3-8DDA-47EC-A410-9EDDA67B3FFC}"/>
              </a:ext>
            </a:extLst>
          </p:cNvPr>
          <p:cNvSpPr>
            <a:spLocks noGrp="1"/>
          </p:cNvSpPr>
          <p:nvPr>
            <p:ph type="body" sz="quarter" idx="14"/>
          </p:nvPr>
        </p:nvSpPr>
        <p:spPr>
          <a:xfrm>
            <a:off x="5419726" y="1143001"/>
            <a:ext cx="6534150" cy="4853762"/>
          </a:xfrm>
          <a:prstGeom prst="rect">
            <a:avLst/>
          </a:prstGeom>
        </p:spPr>
        <p:txBody>
          <a:bodyPr/>
          <a:lstStyle>
            <a:lvl1pPr>
              <a:buClr>
                <a:schemeClr val="accent2"/>
              </a:buClr>
              <a:defRPr b="1">
                <a:solidFill>
                  <a:schemeClr val="accent1"/>
                </a:solidFill>
              </a:defRPr>
            </a:lvl1pPr>
            <a:lvl2pPr marL="685800" indent="-228600">
              <a:buClr>
                <a:schemeClr val="accent1"/>
              </a:buClr>
              <a:buFont typeface="Arial" panose="020B0604020202020204" pitchFamily="34" charset="0"/>
              <a:buChar char="•"/>
              <a:defRPr>
                <a:solidFill>
                  <a:schemeClr val="accent1"/>
                </a:solidFill>
              </a:defRPr>
            </a:lvl2pPr>
            <a:lvl3pPr marL="1143000" indent="-228600">
              <a:buClr>
                <a:schemeClr val="accent2"/>
              </a:buClr>
              <a:buSzPct val="65000"/>
              <a:buFont typeface="Courier New" panose="02070309020205020404" pitchFamily="49" charset="0"/>
              <a:buChar char="o"/>
              <a:defRPr>
                <a:solidFill>
                  <a:schemeClr val="accent1"/>
                </a:solidFill>
              </a:defRPr>
            </a:lvl3pPr>
            <a:lvl4pPr marL="1600200" indent="-228600">
              <a:buClr>
                <a:srgbClr val="0D6CB9"/>
              </a:buClr>
              <a:buFont typeface="Arial" panose="020B0604020202020204" pitchFamily="34" charset="0"/>
              <a:buChar cha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7346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AE6BA1-FDD9-41C8-BCE1-C380CE4BCDA8}"/>
              </a:ext>
            </a:extLst>
          </p:cNvPr>
          <p:cNvSpPr>
            <a:spLocks noGrp="1"/>
          </p:cNvSpPr>
          <p:nvPr>
            <p:ph type="title" hasCustomPrompt="1"/>
          </p:nvPr>
        </p:nvSpPr>
        <p:spPr>
          <a:xfrm>
            <a:off x="238125" y="124782"/>
            <a:ext cx="10515600" cy="751350"/>
          </a:xfrm>
        </p:spPr>
        <p:txBody>
          <a:bodyPr>
            <a:normAutofit/>
          </a:bodyPr>
          <a:lstStyle>
            <a:lvl1pPr>
              <a:defRPr sz="3600">
                <a:solidFill>
                  <a:schemeClr val="bg1"/>
                </a:solidFill>
                <a:latin typeface="+mn-lt"/>
              </a:defRPr>
            </a:lvl1pPr>
          </a:lstStyle>
          <a:p>
            <a:r>
              <a:rPr lang="en-US" dirty="0"/>
              <a:t>Click to add header</a:t>
            </a:r>
          </a:p>
        </p:txBody>
      </p:sp>
      <p:sp>
        <p:nvSpPr>
          <p:cNvPr id="2" name="Date Placeholder 1">
            <a:extLst>
              <a:ext uri="{FF2B5EF4-FFF2-40B4-BE49-F238E27FC236}">
                <a16:creationId xmlns:a16="http://schemas.microsoft.com/office/drawing/2014/main" id="{3B032792-A36D-4354-A8ED-88A3AA4EF42D}"/>
              </a:ext>
            </a:extLst>
          </p:cNvPr>
          <p:cNvSpPr>
            <a:spLocks noGrp="1"/>
          </p:cNvSpPr>
          <p:nvPr>
            <p:ph type="dt" sz="half" idx="10"/>
          </p:nvPr>
        </p:nvSpPr>
        <p:spPr/>
        <p:txBody>
          <a:bodyPr/>
          <a:lstStyle/>
          <a:p>
            <a:fld id="{FA6A0AD2-53AF-4D84-8AC9-3DBC493F2F75}" type="datetimeFigureOut">
              <a:rPr lang="en-US" smtClean="0"/>
              <a:t>7/29/2024</a:t>
            </a:fld>
            <a:endParaRPr lang="en-US"/>
          </a:p>
        </p:txBody>
      </p:sp>
      <p:sp>
        <p:nvSpPr>
          <p:cNvPr id="3" name="Footer Placeholder 2">
            <a:extLst>
              <a:ext uri="{FF2B5EF4-FFF2-40B4-BE49-F238E27FC236}">
                <a16:creationId xmlns:a16="http://schemas.microsoft.com/office/drawing/2014/main" id="{0C023F20-ADD6-4D5A-9D36-A1DC143D3E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55EB77-DECA-4FDB-A420-2A45DFBF030F}"/>
              </a:ext>
            </a:extLst>
          </p:cNvPr>
          <p:cNvSpPr>
            <a:spLocks noGrp="1"/>
          </p:cNvSpPr>
          <p:nvPr>
            <p:ph type="sldNum" sz="quarter" idx="12"/>
          </p:nvPr>
        </p:nvSpPr>
        <p:spPr/>
        <p:txBody>
          <a:bodyPr/>
          <a:lstStyle/>
          <a:p>
            <a:fld id="{69C126A4-BD19-47E2-8A0E-0DE1B9D8C925}" type="slidenum">
              <a:rPr lang="en-US" smtClean="0"/>
              <a:t>‹#›</a:t>
            </a:fld>
            <a:endParaRPr lang="en-US"/>
          </a:p>
        </p:txBody>
      </p:sp>
      <p:sp>
        <p:nvSpPr>
          <p:cNvPr id="12" name="Content Placeholder 11">
            <a:extLst>
              <a:ext uri="{FF2B5EF4-FFF2-40B4-BE49-F238E27FC236}">
                <a16:creationId xmlns:a16="http://schemas.microsoft.com/office/drawing/2014/main" id="{211207D7-6EA4-4125-80C5-64C4C51DA1CB}"/>
              </a:ext>
            </a:extLst>
          </p:cNvPr>
          <p:cNvSpPr>
            <a:spLocks noGrp="1"/>
          </p:cNvSpPr>
          <p:nvPr>
            <p:ph sz="quarter" idx="13"/>
          </p:nvPr>
        </p:nvSpPr>
        <p:spPr>
          <a:xfrm>
            <a:off x="238125" y="1481137"/>
            <a:ext cx="3590925" cy="3895725"/>
          </a:xfrm>
          <a:prstGeom prst="rect">
            <a:avLst/>
          </a:prstGeom>
        </p:spPr>
        <p:txBody>
          <a:bodyPr/>
          <a:lstStyle>
            <a:lvl1pPr>
              <a:defRPr b="1"/>
            </a:lvl1pPr>
            <a:lvl3pPr marL="1143000" indent="-228600">
              <a:buFont typeface="Arial" panose="020B0604020202020204" pitchFamily="34" charset="0"/>
              <a:buChar char="•"/>
              <a:defRPr/>
            </a:lvl3pPr>
            <a:lvl4pPr marL="1600200" indent="-228600">
              <a:buSzPct val="65000"/>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5DB7B06A-69E7-4385-A698-B4A9293EFEB3}"/>
              </a:ext>
            </a:extLst>
          </p:cNvPr>
          <p:cNvSpPr>
            <a:spLocks noGrp="1"/>
          </p:cNvSpPr>
          <p:nvPr>
            <p:ph sz="quarter" idx="14"/>
          </p:nvPr>
        </p:nvSpPr>
        <p:spPr>
          <a:xfrm>
            <a:off x="4300537" y="1481137"/>
            <a:ext cx="3590925" cy="3895725"/>
          </a:xfrm>
          <a:prstGeom prst="rect">
            <a:avLst/>
          </a:prstGeom>
        </p:spPr>
        <p:txBody>
          <a:bodyPr/>
          <a:lstStyle>
            <a:lvl1pPr>
              <a:defRPr b="1"/>
            </a:lvl1pPr>
            <a:lvl3pPr marL="1143000" indent="-228600">
              <a:buFont typeface="Arial" panose="020B0604020202020204" pitchFamily="34" charset="0"/>
              <a:buChar char="•"/>
              <a:defRPr/>
            </a:lvl3pPr>
            <a:lvl4pPr marL="1600200" indent="-228600">
              <a:buSzPct val="65000"/>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a:extLst>
              <a:ext uri="{FF2B5EF4-FFF2-40B4-BE49-F238E27FC236}">
                <a16:creationId xmlns:a16="http://schemas.microsoft.com/office/drawing/2014/main" id="{98400619-AAE7-4E95-9B27-AE246A1AF97A}"/>
              </a:ext>
            </a:extLst>
          </p:cNvPr>
          <p:cNvSpPr>
            <a:spLocks noGrp="1"/>
          </p:cNvSpPr>
          <p:nvPr>
            <p:ph sz="quarter" idx="15"/>
          </p:nvPr>
        </p:nvSpPr>
        <p:spPr>
          <a:xfrm>
            <a:off x="8362949" y="1481136"/>
            <a:ext cx="3590925" cy="3895725"/>
          </a:xfrm>
          <a:prstGeom prst="rect">
            <a:avLst/>
          </a:prstGeom>
        </p:spPr>
        <p:txBody>
          <a:bodyPr/>
          <a:lstStyle>
            <a:lvl1pPr>
              <a:defRPr b="1"/>
            </a:lvl1pPr>
            <a:lvl3pPr marL="1257300" indent="-342900">
              <a:buFont typeface="Arial" panose="020B0604020202020204" pitchFamily="34" charset="0"/>
              <a:buChar char="•"/>
              <a:defRPr/>
            </a:lvl3pPr>
            <a:lvl4pPr marL="1600200" indent="-228600">
              <a:buSzPct val="65000"/>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8508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AE6BA1-FDD9-41C8-BCE1-C380CE4BCDA8}"/>
              </a:ext>
            </a:extLst>
          </p:cNvPr>
          <p:cNvSpPr>
            <a:spLocks noGrp="1"/>
          </p:cNvSpPr>
          <p:nvPr>
            <p:ph type="title" hasCustomPrompt="1"/>
          </p:nvPr>
        </p:nvSpPr>
        <p:spPr>
          <a:xfrm>
            <a:off x="238125" y="124287"/>
            <a:ext cx="10515600" cy="751350"/>
          </a:xfrm>
        </p:spPr>
        <p:txBody>
          <a:bodyPr>
            <a:normAutofit/>
          </a:bodyPr>
          <a:lstStyle>
            <a:lvl1pPr>
              <a:defRPr sz="3600">
                <a:solidFill>
                  <a:schemeClr val="bg1"/>
                </a:solidFill>
                <a:latin typeface="+mn-lt"/>
              </a:defRPr>
            </a:lvl1pPr>
          </a:lstStyle>
          <a:p>
            <a:r>
              <a:rPr lang="en-US" dirty="0"/>
              <a:t>Click to add header</a:t>
            </a:r>
          </a:p>
        </p:txBody>
      </p:sp>
      <p:sp>
        <p:nvSpPr>
          <p:cNvPr id="2" name="Date Placeholder 1">
            <a:extLst>
              <a:ext uri="{FF2B5EF4-FFF2-40B4-BE49-F238E27FC236}">
                <a16:creationId xmlns:a16="http://schemas.microsoft.com/office/drawing/2014/main" id="{3B032792-A36D-4354-A8ED-88A3AA4EF42D}"/>
              </a:ext>
            </a:extLst>
          </p:cNvPr>
          <p:cNvSpPr>
            <a:spLocks noGrp="1"/>
          </p:cNvSpPr>
          <p:nvPr>
            <p:ph type="dt" sz="half" idx="10"/>
          </p:nvPr>
        </p:nvSpPr>
        <p:spPr/>
        <p:txBody>
          <a:bodyPr/>
          <a:lstStyle/>
          <a:p>
            <a:fld id="{FA6A0AD2-53AF-4D84-8AC9-3DBC493F2F75}" type="datetimeFigureOut">
              <a:rPr lang="en-US" smtClean="0"/>
              <a:t>7/29/2024</a:t>
            </a:fld>
            <a:endParaRPr lang="en-US"/>
          </a:p>
        </p:txBody>
      </p:sp>
      <p:sp>
        <p:nvSpPr>
          <p:cNvPr id="3" name="Footer Placeholder 2">
            <a:extLst>
              <a:ext uri="{FF2B5EF4-FFF2-40B4-BE49-F238E27FC236}">
                <a16:creationId xmlns:a16="http://schemas.microsoft.com/office/drawing/2014/main" id="{0C023F20-ADD6-4D5A-9D36-A1DC143D3E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55EB77-DECA-4FDB-A420-2A45DFBF030F}"/>
              </a:ext>
            </a:extLst>
          </p:cNvPr>
          <p:cNvSpPr>
            <a:spLocks noGrp="1"/>
          </p:cNvSpPr>
          <p:nvPr>
            <p:ph type="sldNum" sz="quarter" idx="12"/>
          </p:nvPr>
        </p:nvSpPr>
        <p:spPr/>
        <p:txBody>
          <a:bodyPr/>
          <a:lstStyle/>
          <a:p>
            <a:fld id="{69C126A4-BD19-47E2-8A0E-0DE1B9D8C925}" type="slidenum">
              <a:rPr lang="en-US" smtClean="0"/>
              <a:t>‹#›</a:t>
            </a:fld>
            <a:endParaRPr lang="en-US"/>
          </a:p>
        </p:txBody>
      </p:sp>
      <p:sp>
        <p:nvSpPr>
          <p:cNvPr id="10" name="Text Placeholder 9">
            <a:extLst>
              <a:ext uri="{FF2B5EF4-FFF2-40B4-BE49-F238E27FC236}">
                <a16:creationId xmlns:a16="http://schemas.microsoft.com/office/drawing/2014/main" id="{9EEE7EA1-ADBA-4FC3-8443-95A5C000F4D4}"/>
              </a:ext>
            </a:extLst>
          </p:cNvPr>
          <p:cNvSpPr>
            <a:spLocks noGrp="1"/>
          </p:cNvSpPr>
          <p:nvPr>
            <p:ph type="body" sz="quarter" idx="13"/>
          </p:nvPr>
        </p:nvSpPr>
        <p:spPr>
          <a:xfrm>
            <a:off x="238125" y="1085851"/>
            <a:ext cx="5610225" cy="4942810"/>
          </a:xfrm>
          <a:prstGeom prst="rect">
            <a:avLst/>
          </a:prstGeom>
        </p:spPr>
        <p:txBody>
          <a:bodyPr/>
          <a:lstStyle>
            <a:lvl2pPr marL="685800" indent="-228600">
              <a:buFont typeface="Arial" panose="020B0604020202020204" pitchFamily="34" charset="0"/>
              <a:buChar char="•"/>
              <a:defRPr/>
            </a:lvl2pPr>
            <a:lvl3pPr marL="1143000" indent="-228600">
              <a:buSzPct val="65000"/>
              <a:buFont typeface="Courier New" panose="02070309020205020404" pitchFamily="49" charset="0"/>
              <a:buChar char="o"/>
              <a:defRPr/>
            </a:lvl3pPr>
            <a:lvl4pPr marL="1600200" indent="-228600">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8D1C16D0-0DB0-45CA-98E2-0270421EBB46}"/>
              </a:ext>
            </a:extLst>
          </p:cNvPr>
          <p:cNvSpPr/>
          <p:nvPr userDrawn="1"/>
        </p:nvSpPr>
        <p:spPr>
          <a:xfrm>
            <a:off x="5962650" y="1085851"/>
            <a:ext cx="5991225" cy="494281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AE41C8CB-554C-4FD0-8732-124D42659D62}"/>
              </a:ext>
            </a:extLst>
          </p:cNvPr>
          <p:cNvSpPr>
            <a:spLocks noGrp="1"/>
          </p:cNvSpPr>
          <p:nvPr>
            <p:ph type="body" sz="quarter" idx="14"/>
          </p:nvPr>
        </p:nvSpPr>
        <p:spPr>
          <a:xfrm>
            <a:off x="5962650" y="1085851"/>
            <a:ext cx="5991225" cy="4942810"/>
          </a:xfrm>
          <a:prstGeom prst="rect">
            <a:avLst/>
          </a:prstGeom>
        </p:spPr>
        <p:txBody>
          <a:bodyPr/>
          <a:lstStyle>
            <a:lvl1pPr>
              <a:buClr>
                <a:schemeClr val="accent2"/>
              </a:buClr>
              <a:defRPr b="1">
                <a:solidFill>
                  <a:schemeClr val="accent1"/>
                </a:solidFill>
              </a:defRPr>
            </a:lvl1pPr>
            <a:lvl2pPr marL="800100" indent="-342900">
              <a:buClr>
                <a:schemeClr val="accent1"/>
              </a:buClr>
              <a:buFont typeface="Arial" panose="020B0604020202020204" pitchFamily="34" charset="0"/>
              <a:buChar char="•"/>
              <a:defRPr>
                <a:solidFill>
                  <a:schemeClr val="accent1"/>
                </a:solidFill>
              </a:defRPr>
            </a:lvl2pPr>
            <a:lvl3pPr marL="1257300" indent="-342900">
              <a:buClr>
                <a:schemeClr val="accent2"/>
              </a:buClr>
              <a:buSzPct val="65000"/>
              <a:buFont typeface="Courier New" panose="02070309020205020404" pitchFamily="49" charset="0"/>
              <a:buChar char="o"/>
              <a:defRPr>
                <a:solidFill>
                  <a:schemeClr val="accent1"/>
                </a:solidFill>
              </a:defRPr>
            </a:lvl3pPr>
            <a:lvl4pPr marL="1657350" indent="-285750">
              <a:buClr>
                <a:schemeClr val="accent1"/>
              </a:buClr>
              <a:buFont typeface="Arial" panose="020B0604020202020204" pitchFamily="34" charset="0"/>
              <a:buChar cha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3393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AE6BA1-FDD9-41C8-BCE1-C380CE4BCDA8}"/>
              </a:ext>
            </a:extLst>
          </p:cNvPr>
          <p:cNvSpPr>
            <a:spLocks noGrp="1"/>
          </p:cNvSpPr>
          <p:nvPr>
            <p:ph type="title" hasCustomPrompt="1"/>
          </p:nvPr>
        </p:nvSpPr>
        <p:spPr>
          <a:xfrm>
            <a:off x="238125" y="124287"/>
            <a:ext cx="10515600" cy="751350"/>
          </a:xfrm>
        </p:spPr>
        <p:txBody>
          <a:bodyPr>
            <a:normAutofit/>
          </a:bodyPr>
          <a:lstStyle>
            <a:lvl1pPr>
              <a:defRPr sz="3600">
                <a:solidFill>
                  <a:schemeClr val="bg1"/>
                </a:solidFill>
                <a:latin typeface="+mn-lt"/>
              </a:defRPr>
            </a:lvl1pPr>
          </a:lstStyle>
          <a:p>
            <a:r>
              <a:rPr lang="en-US" dirty="0"/>
              <a:t>Click to add header</a:t>
            </a:r>
          </a:p>
        </p:txBody>
      </p:sp>
      <p:sp>
        <p:nvSpPr>
          <p:cNvPr id="2" name="Date Placeholder 1">
            <a:extLst>
              <a:ext uri="{FF2B5EF4-FFF2-40B4-BE49-F238E27FC236}">
                <a16:creationId xmlns:a16="http://schemas.microsoft.com/office/drawing/2014/main" id="{3B032792-A36D-4354-A8ED-88A3AA4EF42D}"/>
              </a:ext>
            </a:extLst>
          </p:cNvPr>
          <p:cNvSpPr>
            <a:spLocks noGrp="1"/>
          </p:cNvSpPr>
          <p:nvPr>
            <p:ph type="dt" sz="half" idx="10"/>
          </p:nvPr>
        </p:nvSpPr>
        <p:spPr/>
        <p:txBody>
          <a:bodyPr/>
          <a:lstStyle/>
          <a:p>
            <a:fld id="{FA6A0AD2-53AF-4D84-8AC9-3DBC493F2F75}" type="datetimeFigureOut">
              <a:rPr lang="en-US" smtClean="0"/>
              <a:t>7/29/2024</a:t>
            </a:fld>
            <a:endParaRPr lang="en-US"/>
          </a:p>
        </p:txBody>
      </p:sp>
      <p:sp>
        <p:nvSpPr>
          <p:cNvPr id="3" name="Footer Placeholder 2">
            <a:extLst>
              <a:ext uri="{FF2B5EF4-FFF2-40B4-BE49-F238E27FC236}">
                <a16:creationId xmlns:a16="http://schemas.microsoft.com/office/drawing/2014/main" id="{0C023F20-ADD6-4D5A-9D36-A1DC143D3E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55EB77-DECA-4FDB-A420-2A45DFBF030F}"/>
              </a:ext>
            </a:extLst>
          </p:cNvPr>
          <p:cNvSpPr>
            <a:spLocks noGrp="1"/>
          </p:cNvSpPr>
          <p:nvPr>
            <p:ph type="sldNum" sz="quarter" idx="12"/>
          </p:nvPr>
        </p:nvSpPr>
        <p:spPr/>
        <p:txBody>
          <a:bodyPr/>
          <a:lstStyle/>
          <a:p>
            <a:fld id="{69C126A4-BD19-47E2-8A0E-0DE1B9D8C925}" type="slidenum">
              <a:rPr lang="en-US" smtClean="0"/>
              <a:t>‹#›</a:t>
            </a:fld>
            <a:endParaRPr lang="en-US"/>
          </a:p>
        </p:txBody>
      </p:sp>
      <p:sp>
        <p:nvSpPr>
          <p:cNvPr id="10" name="Text Placeholder 9">
            <a:extLst>
              <a:ext uri="{FF2B5EF4-FFF2-40B4-BE49-F238E27FC236}">
                <a16:creationId xmlns:a16="http://schemas.microsoft.com/office/drawing/2014/main" id="{9EEE7EA1-ADBA-4FC3-8443-95A5C000F4D4}"/>
              </a:ext>
            </a:extLst>
          </p:cNvPr>
          <p:cNvSpPr>
            <a:spLocks noGrp="1"/>
          </p:cNvSpPr>
          <p:nvPr>
            <p:ph type="body" sz="quarter" idx="13"/>
          </p:nvPr>
        </p:nvSpPr>
        <p:spPr>
          <a:xfrm>
            <a:off x="238125" y="1085850"/>
            <a:ext cx="5610225" cy="4868383"/>
          </a:xfrm>
          <a:prstGeom prst="rect">
            <a:avLst/>
          </a:prstGeom>
        </p:spPr>
        <p:txBody>
          <a:bodyPr/>
          <a:lstStyle>
            <a:lvl2pPr marL="685800" indent="-228600">
              <a:buFont typeface="Arial" panose="020B0604020202020204" pitchFamily="34" charset="0"/>
              <a:buChar char="•"/>
              <a:defRPr/>
            </a:lvl2pPr>
            <a:lvl3pPr marL="1143000" indent="-228600">
              <a:buSzPct val="65000"/>
              <a:buFont typeface="Courier New" panose="02070309020205020404" pitchFamily="49" charset="0"/>
              <a:buChar char="o"/>
              <a:defRPr/>
            </a:lvl3pPr>
            <a:lvl4pPr marL="1600200" indent="-228600">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8D1C16D0-0DB0-45CA-98E2-0270421EBB46}"/>
              </a:ext>
            </a:extLst>
          </p:cNvPr>
          <p:cNvSpPr/>
          <p:nvPr userDrawn="1"/>
        </p:nvSpPr>
        <p:spPr>
          <a:xfrm>
            <a:off x="5962650" y="1085850"/>
            <a:ext cx="5991225" cy="4868383"/>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B6B209A7-2262-4216-9254-47E1708A1B12}"/>
              </a:ext>
            </a:extLst>
          </p:cNvPr>
          <p:cNvSpPr>
            <a:spLocks noGrp="1"/>
          </p:cNvSpPr>
          <p:nvPr>
            <p:ph type="pic" sz="quarter" idx="14"/>
          </p:nvPr>
        </p:nvSpPr>
        <p:spPr>
          <a:xfrm>
            <a:off x="6096000" y="1162050"/>
            <a:ext cx="5743575" cy="4696489"/>
          </a:xfrm>
          <a:prstGeom prst="rect">
            <a:avLst/>
          </a:prstGeom>
        </p:spPr>
        <p:txBody>
          <a:bodyPr/>
          <a:lstStyle>
            <a:lvl1pPr>
              <a:buClr>
                <a:schemeClr val="accent2"/>
              </a:buClr>
              <a:defRPr>
                <a:solidFill>
                  <a:schemeClr val="accent1"/>
                </a:solidFill>
              </a:defRPr>
            </a:lvl1pPr>
          </a:lstStyle>
          <a:p>
            <a:endParaRPr lang="en-US" dirty="0"/>
          </a:p>
        </p:txBody>
      </p:sp>
    </p:spTree>
    <p:extLst>
      <p:ext uri="{BB962C8B-B14F-4D97-AF65-F5344CB8AC3E}">
        <p14:creationId xmlns:p14="http://schemas.microsoft.com/office/powerpoint/2010/main" val="3988885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AE6BA1-FDD9-41C8-BCE1-C380CE4BCDA8}"/>
              </a:ext>
            </a:extLst>
          </p:cNvPr>
          <p:cNvSpPr>
            <a:spLocks noGrp="1"/>
          </p:cNvSpPr>
          <p:nvPr>
            <p:ph type="title" hasCustomPrompt="1"/>
          </p:nvPr>
        </p:nvSpPr>
        <p:spPr>
          <a:xfrm>
            <a:off x="348368" y="105965"/>
            <a:ext cx="10515600" cy="751350"/>
          </a:xfrm>
        </p:spPr>
        <p:txBody>
          <a:bodyPr>
            <a:normAutofit/>
          </a:bodyPr>
          <a:lstStyle>
            <a:lvl1pPr>
              <a:defRPr sz="3600">
                <a:solidFill>
                  <a:schemeClr val="bg1"/>
                </a:solidFill>
                <a:latin typeface="+mn-lt"/>
              </a:defRPr>
            </a:lvl1pPr>
          </a:lstStyle>
          <a:p>
            <a:r>
              <a:rPr lang="en-US" dirty="0"/>
              <a:t>Click to add header – Sample Timeline</a:t>
            </a:r>
          </a:p>
        </p:txBody>
      </p:sp>
      <p:sp>
        <p:nvSpPr>
          <p:cNvPr id="2" name="Date Placeholder 1">
            <a:extLst>
              <a:ext uri="{FF2B5EF4-FFF2-40B4-BE49-F238E27FC236}">
                <a16:creationId xmlns:a16="http://schemas.microsoft.com/office/drawing/2014/main" id="{3B032792-A36D-4354-A8ED-88A3AA4EF42D}"/>
              </a:ext>
            </a:extLst>
          </p:cNvPr>
          <p:cNvSpPr>
            <a:spLocks noGrp="1"/>
          </p:cNvSpPr>
          <p:nvPr>
            <p:ph type="dt" sz="half" idx="10"/>
          </p:nvPr>
        </p:nvSpPr>
        <p:spPr/>
        <p:txBody>
          <a:bodyPr/>
          <a:lstStyle/>
          <a:p>
            <a:fld id="{FA6A0AD2-53AF-4D84-8AC9-3DBC493F2F75}" type="datetimeFigureOut">
              <a:rPr lang="en-US" smtClean="0"/>
              <a:t>7/29/2024</a:t>
            </a:fld>
            <a:endParaRPr lang="en-US"/>
          </a:p>
        </p:txBody>
      </p:sp>
      <p:sp>
        <p:nvSpPr>
          <p:cNvPr id="3" name="Footer Placeholder 2">
            <a:extLst>
              <a:ext uri="{FF2B5EF4-FFF2-40B4-BE49-F238E27FC236}">
                <a16:creationId xmlns:a16="http://schemas.microsoft.com/office/drawing/2014/main" id="{0C023F20-ADD6-4D5A-9D36-A1DC143D3E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55EB77-DECA-4FDB-A420-2A45DFBF030F}"/>
              </a:ext>
            </a:extLst>
          </p:cNvPr>
          <p:cNvSpPr>
            <a:spLocks noGrp="1"/>
          </p:cNvSpPr>
          <p:nvPr>
            <p:ph type="sldNum" sz="quarter" idx="12"/>
          </p:nvPr>
        </p:nvSpPr>
        <p:spPr/>
        <p:txBody>
          <a:bodyPr/>
          <a:lstStyle/>
          <a:p>
            <a:fld id="{69C126A4-BD19-47E2-8A0E-0DE1B9D8C925}" type="slidenum">
              <a:rPr lang="en-US" smtClean="0"/>
              <a:t>‹#›</a:t>
            </a:fld>
            <a:endParaRPr lang="en-US"/>
          </a:p>
        </p:txBody>
      </p:sp>
      <p:sp>
        <p:nvSpPr>
          <p:cNvPr id="9" name="Rectangle 8">
            <a:extLst>
              <a:ext uri="{FF2B5EF4-FFF2-40B4-BE49-F238E27FC236}">
                <a16:creationId xmlns:a16="http://schemas.microsoft.com/office/drawing/2014/main" id="{54D7A40C-B231-4F39-9A1E-E46DF327C842}"/>
              </a:ext>
            </a:extLst>
          </p:cNvPr>
          <p:cNvSpPr/>
          <p:nvPr userDrawn="1"/>
        </p:nvSpPr>
        <p:spPr>
          <a:xfrm>
            <a:off x="333375" y="3223527"/>
            <a:ext cx="2200275" cy="447675"/>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5E6A87-83F5-4458-949E-6EBF86239AC9}"/>
              </a:ext>
            </a:extLst>
          </p:cNvPr>
          <p:cNvSpPr/>
          <p:nvPr userDrawn="1"/>
        </p:nvSpPr>
        <p:spPr>
          <a:xfrm>
            <a:off x="2643187" y="3223527"/>
            <a:ext cx="2200275" cy="447675"/>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E4725D2-027C-4C91-A3ED-B80161A207EE}"/>
              </a:ext>
            </a:extLst>
          </p:cNvPr>
          <p:cNvSpPr/>
          <p:nvPr userDrawn="1"/>
        </p:nvSpPr>
        <p:spPr>
          <a:xfrm>
            <a:off x="4952999" y="3223527"/>
            <a:ext cx="2200275" cy="447675"/>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DB763F-4ED1-495B-B4E5-5F88BC6DBFCB}"/>
              </a:ext>
            </a:extLst>
          </p:cNvPr>
          <p:cNvSpPr/>
          <p:nvPr userDrawn="1"/>
        </p:nvSpPr>
        <p:spPr>
          <a:xfrm>
            <a:off x="7262811" y="3223527"/>
            <a:ext cx="2200275" cy="447675"/>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E09FEC7-CB42-48E2-AAEC-A32660942388}"/>
              </a:ext>
            </a:extLst>
          </p:cNvPr>
          <p:cNvSpPr/>
          <p:nvPr userDrawn="1"/>
        </p:nvSpPr>
        <p:spPr>
          <a:xfrm>
            <a:off x="9572623" y="3223291"/>
            <a:ext cx="2200275" cy="447675"/>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C31BA84B-A825-4064-BC93-8F0A0F60A8E5}"/>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516570-64C8-4371-8CF3-4A543D8A81EE}"/>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C8127D-D3C3-472F-86E5-90C56939336B}"/>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7A5D3D9-3BB6-42F9-A64D-015DB1EB1037}"/>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462367D-69D0-445A-A729-11F05B25592A}"/>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94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A group of people standing in front of a crowd posing for the camera&#10;&#10;Description automatically generated">
            <a:extLst>
              <a:ext uri="{FF2B5EF4-FFF2-40B4-BE49-F238E27FC236}">
                <a16:creationId xmlns:a16="http://schemas.microsoft.com/office/drawing/2014/main" id="{4ED4B8B8-3955-409F-973E-E535A2A3EEB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057" r="3165" b="15638"/>
          <a:stretch/>
        </p:blipFill>
        <p:spPr>
          <a:xfrm>
            <a:off x="0" y="1020726"/>
            <a:ext cx="12191574" cy="5837273"/>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1366070" y="3300044"/>
            <a:ext cx="9459433" cy="1313828"/>
          </a:xfrm>
          <a:solidFill>
            <a:schemeClr val="accent1">
              <a:alpha val="80000"/>
            </a:schemeClr>
          </a:solidFill>
          <a:ln>
            <a:noFill/>
          </a:ln>
        </p:spPr>
        <p:txBody>
          <a:bodyPr anchor="b"/>
          <a:lstStyle>
            <a:lvl1pPr algn="ctr">
              <a:defRPr sz="6000">
                <a:solidFill>
                  <a:schemeClr val="bg1"/>
                </a:solidFill>
                <a:latin typeface="+mn-lt"/>
              </a:defRPr>
            </a:lvl1pPr>
          </a:lstStyle>
          <a:p>
            <a:r>
              <a:rPr lang="en-US" dirty="0"/>
              <a:t>Click to edit Master title</a:t>
            </a:r>
          </a:p>
        </p:txBody>
      </p:sp>
      <p:sp>
        <p:nvSpPr>
          <p:cNvPr id="3" name="Subtitle 2">
            <a:extLst>
              <a:ext uri="{FF2B5EF4-FFF2-40B4-BE49-F238E27FC236}">
                <a16:creationId xmlns:a16="http://schemas.microsoft.com/office/drawing/2014/main" id="{556A7D4E-1763-4961-A431-59D6643E6FEA}"/>
              </a:ext>
            </a:extLst>
          </p:cNvPr>
          <p:cNvSpPr>
            <a:spLocks noGrp="1"/>
          </p:cNvSpPr>
          <p:nvPr>
            <p:ph type="subTitle" idx="1" hasCustomPrompt="1"/>
          </p:nvPr>
        </p:nvSpPr>
        <p:spPr>
          <a:xfrm>
            <a:off x="1366071" y="4613872"/>
            <a:ext cx="9459432" cy="484187"/>
          </a:xfrm>
          <a:prstGeom prst="rect">
            <a:avLst/>
          </a:prstGeom>
          <a:solidFill>
            <a:schemeClr val="accent1">
              <a:alpha val="80000"/>
            </a:schemeClr>
          </a:solidFill>
          <a:ln>
            <a:noFill/>
          </a:ln>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Office name</a:t>
            </a:r>
          </a:p>
        </p:txBody>
      </p:sp>
      <p:pic>
        <p:nvPicPr>
          <p:cNvPr id="11" name="Picture 10" descr="A close up of a sign&#10;&#10;Description automatically generated">
            <a:extLst>
              <a:ext uri="{FF2B5EF4-FFF2-40B4-BE49-F238E27FC236}">
                <a16:creationId xmlns:a16="http://schemas.microsoft.com/office/drawing/2014/main" id="{421BA4A3-73CD-49F8-9BAA-D372478A5E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729" y="91494"/>
            <a:ext cx="1658542" cy="663418"/>
          </a:xfrm>
          <a:prstGeom prst="rect">
            <a:avLst/>
          </a:prstGeom>
        </p:spPr>
      </p:pic>
    </p:spTree>
    <p:extLst>
      <p:ext uri="{BB962C8B-B14F-4D97-AF65-F5344CB8AC3E}">
        <p14:creationId xmlns:p14="http://schemas.microsoft.com/office/powerpoint/2010/main" val="70810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AE6BA1-FDD9-41C8-BCE1-C380CE4BCDA8}"/>
              </a:ext>
            </a:extLst>
          </p:cNvPr>
          <p:cNvSpPr>
            <a:spLocks noGrp="1"/>
          </p:cNvSpPr>
          <p:nvPr>
            <p:ph type="title" hasCustomPrompt="1"/>
          </p:nvPr>
        </p:nvSpPr>
        <p:spPr>
          <a:xfrm>
            <a:off x="702744" y="112873"/>
            <a:ext cx="10515600" cy="751350"/>
          </a:xfrm>
        </p:spPr>
        <p:txBody>
          <a:bodyPr>
            <a:normAutofit/>
          </a:bodyPr>
          <a:lstStyle>
            <a:lvl1pPr>
              <a:defRPr sz="3600">
                <a:solidFill>
                  <a:schemeClr val="bg1"/>
                </a:solidFill>
                <a:latin typeface="+mn-lt"/>
              </a:defRPr>
            </a:lvl1pPr>
          </a:lstStyle>
          <a:p>
            <a:r>
              <a:rPr lang="en-US" dirty="0"/>
              <a:t>Click to add header</a:t>
            </a:r>
          </a:p>
        </p:txBody>
      </p:sp>
      <p:sp>
        <p:nvSpPr>
          <p:cNvPr id="2" name="Date Placeholder 1">
            <a:extLst>
              <a:ext uri="{FF2B5EF4-FFF2-40B4-BE49-F238E27FC236}">
                <a16:creationId xmlns:a16="http://schemas.microsoft.com/office/drawing/2014/main" id="{3B032792-A36D-4354-A8ED-88A3AA4EF42D}"/>
              </a:ext>
            </a:extLst>
          </p:cNvPr>
          <p:cNvSpPr>
            <a:spLocks noGrp="1"/>
          </p:cNvSpPr>
          <p:nvPr>
            <p:ph type="dt" sz="half" idx="10"/>
          </p:nvPr>
        </p:nvSpPr>
        <p:spPr/>
        <p:txBody>
          <a:bodyPr/>
          <a:lstStyle/>
          <a:p>
            <a:fld id="{FA6A0AD2-53AF-4D84-8AC9-3DBC493F2F75}" type="datetimeFigureOut">
              <a:rPr lang="en-US" smtClean="0"/>
              <a:t>7/29/2024</a:t>
            </a:fld>
            <a:endParaRPr lang="en-US"/>
          </a:p>
        </p:txBody>
      </p:sp>
      <p:sp>
        <p:nvSpPr>
          <p:cNvPr id="3" name="Footer Placeholder 2">
            <a:extLst>
              <a:ext uri="{FF2B5EF4-FFF2-40B4-BE49-F238E27FC236}">
                <a16:creationId xmlns:a16="http://schemas.microsoft.com/office/drawing/2014/main" id="{0C023F20-ADD6-4D5A-9D36-A1DC143D3E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55EB77-DECA-4FDB-A420-2A45DFBF030F}"/>
              </a:ext>
            </a:extLst>
          </p:cNvPr>
          <p:cNvSpPr>
            <a:spLocks noGrp="1"/>
          </p:cNvSpPr>
          <p:nvPr>
            <p:ph type="sldNum" sz="quarter" idx="12"/>
          </p:nvPr>
        </p:nvSpPr>
        <p:spPr/>
        <p:txBody>
          <a:bodyPr/>
          <a:lstStyle/>
          <a:p>
            <a:fld id="{69C126A4-BD19-47E2-8A0E-0DE1B9D8C925}" type="slidenum">
              <a:rPr lang="en-US" smtClean="0"/>
              <a:t>‹#›</a:t>
            </a:fld>
            <a:endParaRPr lang="en-US"/>
          </a:p>
        </p:txBody>
      </p:sp>
      <p:sp>
        <p:nvSpPr>
          <p:cNvPr id="9" name="Rectangle 8">
            <a:extLst>
              <a:ext uri="{FF2B5EF4-FFF2-40B4-BE49-F238E27FC236}">
                <a16:creationId xmlns:a16="http://schemas.microsoft.com/office/drawing/2014/main" id="{5F2C6D79-FB92-4AF3-8405-6E46E4998B72}"/>
              </a:ext>
            </a:extLst>
          </p:cNvPr>
          <p:cNvSpPr/>
          <p:nvPr userDrawn="1"/>
        </p:nvSpPr>
        <p:spPr>
          <a:xfrm>
            <a:off x="702745" y="1461976"/>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75F51D8-95B3-4138-BEB5-64221C4FFFE6}"/>
              </a:ext>
            </a:extLst>
          </p:cNvPr>
          <p:cNvSpPr/>
          <p:nvPr userDrawn="1"/>
        </p:nvSpPr>
        <p:spPr>
          <a:xfrm>
            <a:off x="702744" y="395138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43852E-7A9C-4513-9923-3AA1A7EA8947}"/>
              </a:ext>
            </a:extLst>
          </p:cNvPr>
          <p:cNvSpPr/>
          <p:nvPr userDrawn="1"/>
        </p:nvSpPr>
        <p:spPr>
          <a:xfrm>
            <a:off x="6899864" y="144932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6865D7E-EF62-41B1-B648-ECE52659DC00}"/>
              </a:ext>
            </a:extLst>
          </p:cNvPr>
          <p:cNvSpPr/>
          <p:nvPr userDrawn="1"/>
        </p:nvSpPr>
        <p:spPr>
          <a:xfrm>
            <a:off x="6932098" y="395138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B1B7B768-5EB5-42E3-A9F2-12FFD60F7B12}"/>
              </a:ext>
            </a:extLst>
          </p:cNvPr>
          <p:cNvSpPr>
            <a:spLocks noGrp="1"/>
          </p:cNvSpPr>
          <p:nvPr>
            <p:ph type="body" sz="quarter" idx="14"/>
          </p:nvPr>
        </p:nvSpPr>
        <p:spPr>
          <a:xfrm>
            <a:off x="749902" y="1509241"/>
            <a:ext cx="4462841" cy="1847185"/>
          </a:xfrm>
          <a:prstGeom prst="rect">
            <a:avLst/>
          </a:prstGeom>
        </p:spPr>
        <p:txBody>
          <a:bodyPr/>
          <a:lstStyle>
            <a:lvl1pPr>
              <a:buClr>
                <a:schemeClr val="accent2"/>
              </a:buClr>
              <a:defRPr sz="2400">
                <a:solidFill>
                  <a:schemeClr val="accent1"/>
                </a:solidFill>
              </a:defRPr>
            </a:lvl1pPr>
            <a:lvl2pPr marL="685800" indent="-228600">
              <a:buClr>
                <a:schemeClr val="accent1"/>
              </a:buClr>
              <a:buFont typeface="Arial" panose="020B0604020202020204" pitchFamily="34" charset="0"/>
              <a:buChar cha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4" name="Text Placeholder 12">
            <a:extLst>
              <a:ext uri="{FF2B5EF4-FFF2-40B4-BE49-F238E27FC236}">
                <a16:creationId xmlns:a16="http://schemas.microsoft.com/office/drawing/2014/main" id="{50552ADE-B21D-40B4-9E08-0C3CCA31045C}"/>
              </a:ext>
            </a:extLst>
          </p:cNvPr>
          <p:cNvSpPr>
            <a:spLocks noGrp="1"/>
          </p:cNvSpPr>
          <p:nvPr>
            <p:ph type="body" sz="quarter" idx="15"/>
          </p:nvPr>
        </p:nvSpPr>
        <p:spPr>
          <a:xfrm>
            <a:off x="749901" y="4011307"/>
            <a:ext cx="4462841" cy="1847185"/>
          </a:xfrm>
          <a:prstGeom prst="rect">
            <a:avLst/>
          </a:prstGeom>
        </p:spPr>
        <p:txBody>
          <a:bodyPr/>
          <a:lstStyle>
            <a:lvl1pPr>
              <a:buClr>
                <a:schemeClr val="accent2"/>
              </a:buClr>
              <a:defRPr sz="2400">
                <a:solidFill>
                  <a:schemeClr val="accent1"/>
                </a:solidFill>
              </a:defRPr>
            </a:lvl1pPr>
            <a:lvl2pPr marL="685800" indent="-228600">
              <a:buClr>
                <a:schemeClr val="accent1"/>
              </a:buClr>
              <a:buFont typeface="Arial" panose="020B0604020202020204" pitchFamily="34" charset="0"/>
              <a:buChar cha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5" name="Text Placeholder 12">
            <a:extLst>
              <a:ext uri="{FF2B5EF4-FFF2-40B4-BE49-F238E27FC236}">
                <a16:creationId xmlns:a16="http://schemas.microsoft.com/office/drawing/2014/main" id="{3C2FE618-7DB4-4DAE-BF27-1854155816E5}"/>
              </a:ext>
            </a:extLst>
          </p:cNvPr>
          <p:cNvSpPr>
            <a:spLocks noGrp="1"/>
          </p:cNvSpPr>
          <p:nvPr>
            <p:ph type="body" sz="quarter" idx="16"/>
          </p:nvPr>
        </p:nvSpPr>
        <p:spPr>
          <a:xfrm>
            <a:off x="6947022" y="1493489"/>
            <a:ext cx="4462841" cy="1847185"/>
          </a:xfrm>
          <a:prstGeom prst="rect">
            <a:avLst/>
          </a:prstGeom>
        </p:spPr>
        <p:txBody>
          <a:bodyPr/>
          <a:lstStyle>
            <a:lvl1pPr>
              <a:buClr>
                <a:schemeClr val="accent2"/>
              </a:buClr>
              <a:defRPr sz="2400">
                <a:solidFill>
                  <a:schemeClr val="accent1"/>
                </a:solidFill>
              </a:defRPr>
            </a:lvl1pPr>
            <a:lvl2pPr marL="800100" indent="-342900">
              <a:buClr>
                <a:schemeClr val="accent1"/>
              </a:buClr>
              <a:buFont typeface="Arial" panose="020B0604020202020204" pitchFamily="34" charset="0"/>
              <a:buChar cha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6" name="Text Placeholder 12">
            <a:extLst>
              <a:ext uri="{FF2B5EF4-FFF2-40B4-BE49-F238E27FC236}">
                <a16:creationId xmlns:a16="http://schemas.microsoft.com/office/drawing/2014/main" id="{F811C2D0-D1E3-4D3F-99DE-7D2449A20DEA}"/>
              </a:ext>
            </a:extLst>
          </p:cNvPr>
          <p:cNvSpPr>
            <a:spLocks noGrp="1"/>
          </p:cNvSpPr>
          <p:nvPr>
            <p:ph type="body" sz="quarter" idx="17"/>
          </p:nvPr>
        </p:nvSpPr>
        <p:spPr>
          <a:xfrm>
            <a:off x="7026415" y="4014140"/>
            <a:ext cx="4462841" cy="1847185"/>
          </a:xfrm>
          <a:prstGeom prst="rect">
            <a:avLst/>
          </a:prstGeom>
        </p:spPr>
        <p:txBody>
          <a:bodyPr/>
          <a:lstStyle>
            <a:lvl1pPr>
              <a:buClr>
                <a:schemeClr val="accent2"/>
              </a:buClr>
              <a:defRPr sz="2400">
                <a:solidFill>
                  <a:schemeClr val="accent1"/>
                </a:solidFill>
              </a:defRPr>
            </a:lvl1pPr>
            <a:lvl2pPr marL="685800" indent="-228600">
              <a:buClr>
                <a:schemeClr val="accent1"/>
              </a:buClr>
              <a:buFont typeface="Arial" panose="020B0604020202020204" pitchFamily="34" charset="0"/>
              <a:buChar cha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53484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AE6BA1-FDD9-41C8-BCE1-C380CE4BCDA8}"/>
              </a:ext>
            </a:extLst>
          </p:cNvPr>
          <p:cNvSpPr>
            <a:spLocks noGrp="1"/>
          </p:cNvSpPr>
          <p:nvPr>
            <p:ph type="title" hasCustomPrompt="1"/>
          </p:nvPr>
        </p:nvSpPr>
        <p:spPr>
          <a:xfrm>
            <a:off x="344602" y="116598"/>
            <a:ext cx="10515600" cy="751350"/>
          </a:xfrm>
        </p:spPr>
        <p:txBody>
          <a:bodyPr>
            <a:normAutofit/>
          </a:bodyPr>
          <a:lstStyle>
            <a:lvl1pPr>
              <a:defRPr sz="3600">
                <a:solidFill>
                  <a:schemeClr val="bg1"/>
                </a:solidFill>
                <a:latin typeface="+mn-lt"/>
              </a:defRPr>
            </a:lvl1pPr>
          </a:lstStyle>
          <a:p>
            <a:r>
              <a:rPr lang="en-US" dirty="0"/>
              <a:t>Click to add header</a:t>
            </a:r>
          </a:p>
        </p:txBody>
      </p:sp>
      <p:sp>
        <p:nvSpPr>
          <p:cNvPr id="2" name="Date Placeholder 1">
            <a:extLst>
              <a:ext uri="{FF2B5EF4-FFF2-40B4-BE49-F238E27FC236}">
                <a16:creationId xmlns:a16="http://schemas.microsoft.com/office/drawing/2014/main" id="{3B032792-A36D-4354-A8ED-88A3AA4EF42D}"/>
              </a:ext>
            </a:extLst>
          </p:cNvPr>
          <p:cNvSpPr>
            <a:spLocks noGrp="1"/>
          </p:cNvSpPr>
          <p:nvPr>
            <p:ph type="dt" sz="half" idx="10"/>
          </p:nvPr>
        </p:nvSpPr>
        <p:spPr/>
        <p:txBody>
          <a:bodyPr/>
          <a:lstStyle/>
          <a:p>
            <a:fld id="{FA6A0AD2-53AF-4D84-8AC9-3DBC493F2F75}" type="datetimeFigureOut">
              <a:rPr lang="en-US" smtClean="0"/>
              <a:t>7/29/2024</a:t>
            </a:fld>
            <a:endParaRPr lang="en-US"/>
          </a:p>
        </p:txBody>
      </p:sp>
      <p:sp>
        <p:nvSpPr>
          <p:cNvPr id="3" name="Footer Placeholder 2">
            <a:extLst>
              <a:ext uri="{FF2B5EF4-FFF2-40B4-BE49-F238E27FC236}">
                <a16:creationId xmlns:a16="http://schemas.microsoft.com/office/drawing/2014/main" id="{0C023F20-ADD6-4D5A-9D36-A1DC143D3E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55EB77-DECA-4FDB-A420-2A45DFBF030F}"/>
              </a:ext>
            </a:extLst>
          </p:cNvPr>
          <p:cNvSpPr>
            <a:spLocks noGrp="1"/>
          </p:cNvSpPr>
          <p:nvPr>
            <p:ph type="sldNum" sz="quarter" idx="12"/>
          </p:nvPr>
        </p:nvSpPr>
        <p:spPr/>
        <p:txBody>
          <a:bodyPr/>
          <a:lstStyle/>
          <a:p>
            <a:fld id="{69C126A4-BD19-47E2-8A0E-0DE1B9D8C925}" type="slidenum">
              <a:rPr lang="en-US" smtClean="0"/>
              <a:t>‹#›</a:t>
            </a:fld>
            <a:endParaRPr lang="en-US"/>
          </a:p>
        </p:txBody>
      </p:sp>
    </p:spTree>
    <p:extLst>
      <p:ext uri="{BB962C8B-B14F-4D97-AF65-F5344CB8AC3E}">
        <p14:creationId xmlns:p14="http://schemas.microsoft.com/office/powerpoint/2010/main" val="3863935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973B3E0-7E5B-614B-8664-192CC7C1267C}"/>
              </a:ext>
            </a:extLst>
          </p:cNvPr>
          <p:cNvSpPr>
            <a:spLocks noGrp="1"/>
          </p:cNvSpPr>
          <p:nvPr>
            <p:ph type="body" sz="quarter" idx="10"/>
          </p:nvPr>
        </p:nvSpPr>
        <p:spPr>
          <a:xfrm>
            <a:off x="1700213" y="2335213"/>
            <a:ext cx="9223375" cy="3051175"/>
          </a:xfrm>
          <a:prstGeom prst="rect">
            <a:avLst/>
          </a:prstGeom>
        </p:spPr>
        <p:txBody>
          <a:bodyPr/>
          <a:lstStyle>
            <a:lvl1pPr marL="0" indent="0">
              <a:buFontTx/>
              <a:buNone/>
              <a:defRPr sz="48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a:t>
            </a:r>
          </a:p>
        </p:txBody>
      </p:sp>
      <p:sp>
        <p:nvSpPr>
          <p:cNvPr id="11" name="Text Placeholder 10">
            <a:extLst>
              <a:ext uri="{FF2B5EF4-FFF2-40B4-BE49-F238E27FC236}">
                <a16:creationId xmlns:a16="http://schemas.microsoft.com/office/drawing/2014/main" id="{856F1850-A557-8B40-9F53-B20412F044C8}"/>
              </a:ext>
            </a:extLst>
          </p:cNvPr>
          <p:cNvSpPr>
            <a:spLocks noGrp="1"/>
          </p:cNvSpPr>
          <p:nvPr>
            <p:ph type="body" sz="quarter" idx="11" hasCustomPrompt="1"/>
          </p:nvPr>
        </p:nvSpPr>
        <p:spPr>
          <a:xfrm>
            <a:off x="7851775" y="5507038"/>
            <a:ext cx="3100388" cy="436562"/>
          </a:xfrm>
          <a:prstGeom prst="rect">
            <a:avLst/>
          </a:prstGeom>
        </p:spPr>
        <p:txBody>
          <a:bodyPr/>
          <a:lstStyle>
            <a:lvl1pPr marL="0" indent="0" algn="r">
              <a:buFontTx/>
              <a:buNone/>
              <a:defRPr sz="2400" i="1">
                <a:solidFill>
                  <a:schemeClr val="bg1"/>
                </a:solidFill>
              </a:defRPr>
            </a:lvl1pPr>
          </a:lstStyle>
          <a:p>
            <a:pPr lvl="0"/>
            <a:r>
              <a:rPr lang="en-US" dirty="0"/>
              <a:t>– Name</a:t>
            </a:r>
          </a:p>
        </p:txBody>
      </p:sp>
    </p:spTree>
    <p:extLst>
      <p:ext uri="{BB962C8B-B14F-4D97-AF65-F5344CB8AC3E}">
        <p14:creationId xmlns:p14="http://schemas.microsoft.com/office/powerpoint/2010/main" val="37240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descr="A picture containing book, indoor, laptop, shelf&#10;&#10;Description automatically generated">
            <a:extLst>
              <a:ext uri="{FF2B5EF4-FFF2-40B4-BE49-F238E27FC236}">
                <a16:creationId xmlns:a16="http://schemas.microsoft.com/office/drawing/2014/main" id="{92332494-254F-4361-9406-4259A221B7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057" b="15688"/>
          <a:stretch/>
        </p:blipFill>
        <p:spPr>
          <a:xfrm>
            <a:off x="0" y="1041991"/>
            <a:ext cx="12192000" cy="585644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1366070" y="3300044"/>
            <a:ext cx="9459433" cy="1313828"/>
          </a:xfrm>
          <a:solidFill>
            <a:schemeClr val="accent1">
              <a:alpha val="80000"/>
            </a:schemeClr>
          </a:solidFill>
          <a:ln>
            <a:noFill/>
          </a:ln>
        </p:spPr>
        <p:txBody>
          <a:bodyPr anchor="b"/>
          <a:lstStyle>
            <a:lvl1pPr algn="ctr">
              <a:defRPr sz="6000">
                <a:solidFill>
                  <a:schemeClr val="bg1"/>
                </a:solidFill>
                <a:latin typeface="+mn-lt"/>
              </a:defRPr>
            </a:lvl1pPr>
          </a:lstStyle>
          <a:p>
            <a:r>
              <a:rPr lang="en-US" dirty="0"/>
              <a:t>Click to edit Master title</a:t>
            </a:r>
          </a:p>
        </p:txBody>
      </p:sp>
      <p:sp>
        <p:nvSpPr>
          <p:cNvPr id="3" name="Subtitle 2">
            <a:extLst>
              <a:ext uri="{FF2B5EF4-FFF2-40B4-BE49-F238E27FC236}">
                <a16:creationId xmlns:a16="http://schemas.microsoft.com/office/drawing/2014/main" id="{556A7D4E-1763-4961-A431-59D6643E6FEA}"/>
              </a:ext>
            </a:extLst>
          </p:cNvPr>
          <p:cNvSpPr>
            <a:spLocks noGrp="1"/>
          </p:cNvSpPr>
          <p:nvPr>
            <p:ph type="subTitle" idx="1" hasCustomPrompt="1"/>
          </p:nvPr>
        </p:nvSpPr>
        <p:spPr>
          <a:xfrm>
            <a:off x="1366071" y="4613872"/>
            <a:ext cx="9459432" cy="484187"/>
          </a:xfrm>
          <a:prstGeom prst="rect">
            <a:avLst/>
          </a:prstGeom>
          <a:solidFill>
            <a:schemeClr val="accent1">
              <a:alpha val="80000"/>
            </a:schemeClr>
          </a:solidFill>
          <a:ln>
            <a:noFill/>
          </a:ln>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Office name</a:t>
            </a:r>
          </a:p>
        </p:txBody>
      </p:sp>
      <p:pic>
        <p:nvPicPr>
          <p:cNvPr id="11" name="Picture 10" descr="A close up of a sign&#10;&#10;Description automatically generated">
            <a:extLst>
              <a:ext uri="{FF2B5EF4-FFF2-40B4-BE49-F238E27FC236}">
                <a16:creationId xmlns:a16="http://schemas.microsoft.com/office/drawing/2014/main" id="{421BA4A3-73CD-49F8-9BAA-D372478A5E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729" y="91494"/>
            <a:ext cx="1658542" cy="663418"/>
          </a:xfrm>
          <a:prstGeom prst="rect">
            <a:avLst/>
          </a:prstGeom>
        </p:spPr>
      </p:pic>
    </p:spTree>
    <p:extLst>
      <p:ext uri="{BB962C8B-B14F-4D97-AF65-F5344CB8AC3E}">
        <p14:creationId xmlns:p14="http://schemas.microsoft.com/office/powerpoint/2010/main" val="188844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8" name="Picture 7" descr="A group of people sitting in a room&#10;&#10;Description automatically generated">
            <a:extLst>
              <a:ext uri="{FF2B5EF4-FFF2-40B4-BE49-F238E27FC236}">
                <a16:creationId xmlns:a16="http://schemas.microsoft.com/office/drawing/2014/main" id="{9660ACFC-A69F-4B71-8455-1656B57288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82" r="1178" b="21579"/>
          <a:stretch/>
        </p:blipFill>
        <p:spPr>
          <a:xfrm>
            <a:off x="0" y="1041990"/>
            <a:ext cx="12192000" cy="644380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1366070" y="3300044"/>
            <a:ext cx="9459433" cy="1313828"/>
          </a:xfrm>
          <a:solidFill>
            <a:schemeClr val="accent1">
              <a:alpha val="80000"/>
            </a:schemeClr>
          </a:solidFill>
          <a:ln>
            <a:noFill/>
          </a:ln>
        </p:spPr>
        <p:txBody>
          <a:bodyPr anchor="b"/>
          <a:lstStyle>
            <a:lvl1pPr algn="ctr">
              <a:defRPr sz="6000">
                <a:solidFill>
                  <a:schemeClr val="bg1"/>
                </a:solidFill>
                <a:latin typeface="+mn-lt"/>
              </a:defRPr>
            </a:lvl1pPr>
          </a:lstStyle>
          <a:p>
            <a:r>
              <a:rPr lang="en-US" dirty="0"/>
              <a:t>Click to edit Master title</a:t>
            </a:r>
          </a:p>
        </p:txBody>
      </p:sp>
      <p:sp>
        <p:nvSpPr>
          <p:cNvPr id="3" name="Subtitle 2">
            <a:extLst>
              <a:ext uri="{FF2B5EF4-FFF2-40B4-BE49-F238E27FC236}">
                <a16:creationId xmlns:a16="http://schemas.microsoft.com/office/drawing/2014/main" id="{556A7D4E-1763-4961-A431-59D6643E6FEA}"/>
              </a:ext>
            </a:extLst>
          </p:cNvPr>
          <p:cNvSpPr>
            <a:spLocks noGrp="1"/>
          </p:cNvSpPr>
          <p:nvPr>
            <p:ph type="subTitle" idx="1" hasCustomPrompt="1"/>
          </p:nvPr>
        </p:nvSpPr>
        <p:spPr>
          <a:xfrm>
            <a:off x="1366071" y="4613872"/>
            <a:ext cx="9459432" cy="484187"/>
          </a:xfrm>
          <a:prstGeom prst="rect">
            <a:avLst/>
          </a:prstGeom>
          <a:solidFill>
            <a:schemeClr val="accent1">
              <a:alpha val="80000"/>
            </a:schemeClr>
          </a:solidFill>
          <a:ln>
            <a:noFill/>
          </a:ln>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Office name</a:t>
            </a:r>
          </a:p>
        </p:txBody>
      </p:sp>
      <p:pic>
        <p:nvPicPr>
          <p:cNvPr id="11" name="Picture 10" descr="A close up of a sign&#10;&#10;Description automatically generated">
            <a:extLst>
              <a:ext uri="{FF2B5EF4-FFF2-40B4-BE49-F238E27FC236}">
                <a16:creationId xmlns:a16="http://schemas.microsoft.com/office/drawing/2014/main" id="{421BA4A3-73CD-49F8-9BAA-D372478A5E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729" y="91494"/>
            <a:ext cx="1658542" cy="663418"/>
          </a:xfrm>
          <a:prstGeom prst="rect">
            <a:avLst/>
          </a:prstGeom>
        </p:spPr>
      </p:pic>
    </p:spTree>
    <p:extLst>
      <p:ext uri="{BB962C8B-B14F-4D97-AF65-F5344CB8AC3E}">
        <p14:creationId xmlns:p14="http://schemas.microsoft.com/office/powerpoint/2010/main" val="4003375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6" name="Picture 5" descr="A group of people sitting at a table&#10;&#10;Description automatically generated">
            <a:extLst>
              <a:ext uri="{FF2B5EF4-FFF2-40B4-BE49-F238E27FC236}">
                <a16:creationId xmlns:a16="http://schemas.microsoft.com/office/drawing/2014/main" id="{CB77B3A2-C08B-4343-921E-019A80500B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06" t="3485" b="25011"/>
          <a:stretch/>
        </p:blipFill>
        <p:spPr>
          <a:xfrm>
            <a:off x="1" y="1041990"/>
            <a:ext cx="12191999" cy="589043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1366070" y="3300044"/>
            <a:ext cx="9459433" cy="1313828"/>
          </a:xfrm>
          <a:solidFill>
            <a:schemeClr val="accent1">
              <a:alpha val="80000"/>
            </a:schemeClr>
          </a:solidFill>
          <a:ln>
            <a:noFill/>
          </a:ln>
        </p:spPr>
        <p:txBody>
          <a:bodyPr anchor="b"/>
          <a:lstStyle>
            <a:lvl1pPr algn="ctr">
              <a:defRPr sz="6000">
                <a:solidFill>
                  <a:schemeClr val="bg1"/>
                </a:solidFill>
                <a:latin typeface="+mn-lt"/>
              </a:defRPr>
            </a:lvl1pPr>
          </a:lstStyle>
          <a:p>
            <a:r>
              <a:rPr lang="en-US" dirty="0"/>
              <a:t>Click to edit Master title</a:t>
            </a:r>
          </a:p>
        </p:txBody>
      </p:sp>
      <p:sp>
        <p:nvSpPr>
          <p:cNvPr id="3" name="Subtitle 2">
            <a:extLst>
              <a:ext uri="{FF2B5EF4-FFF2-40B4-BE49-F238E27FC236}">
                <a16:creationId xmlns:a16="http://schemas.microsoft.com/office/drawing/2014/main" id="{556A7D4E-1763-4961-A431-59D6643E6FEA}"/>
              </a:ext>
            </a:extLst>
          </p:cNvPr>
          <p:cNvSpPr>
            <a:spLocks noGrp="1"/>
          </p:cNvSpPr>
          <p:nvPr>
            <p:ph type="subTitle" idx="1" hasCustomPrompt="1"/>
          </p:nvPr>
        </p:nvSpPr>
        <p:spPr>
          <a:xfrm>
            <a:off x="1366071" y="4613872"/>
            <a:ext cx="9459432" cy="484187"/>
          </a:xfrm>
          <a:prstGeom prst="rect">
            <a:avLst/>
          </a:prstGeom>
          <a:solidFill>
            <a:schemeClr val="accent1">
              <a:alpha val="80000"/>
            </a:schemeClr>
          </a:solidFill>
          <a:ln>
            <a:noFill/>
          </a:ln>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Office name</a:t>
            </a:r>
          </a:p>
        </p:txBody>
      </p:sp>
      <p:pic>
        <p:nvPicPr>
          <p:cNvPr id="11" name="Picture 10" descr="A close up of a sign&#10;&#10;Description automatically generated">
            <a:extLst>
              <a:ext uri="{FF2B5EF4-FFF2-40B4-BE49-F238E27FC236}">
                <a16:creationId xmlns:a16="http://schemas.microsoft.com/office/drawing/2014/main" id="{421BA4A3-73CD-49F8-9BAA-D372478A5E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729" y="91494"/>
            <a:ext cx="1658542" cy="663418"/>
          </a:xfrm>
          <a:prstGeom prst="rect">
            <a:avLst/>
          </a:prstGeom>
        </p:spPr>
      </p:pic>
    </p:spTree>
    <p:extLst>
      <p:ext uri="{BB962C8B-B14F-4D97-AF65-F5344CB8AC3E}">
        <p14:creationId xmlns:p14="http://schemas.microsoft.com/office/powerpoint/2010/main" val="231030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62164"/>
            <a:ext cx="11121657" cy="751350"/>
          </a:xfrm>
        </p:spPr>
        <p:txBody>
          <a:bodyPr>
            <a:normAutofit/>
          </a:bodyPr>
          <a:lstStyle>
            <a:lvl1pPr algn="l">
              <a:defRPr sz="3600">
                <a:solidFill>
                  <a:schemeClr val="bg1"/>
                </a:solidFill>
                <a:latin typeface="+mn-lt"/>
              </a:defRPr>
            </a:lvl1pPr>
          </a:lstStyle>
          <a:p>
            <a:r>
              <a:rPr lang="en-US" dirty="0"/>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p:txBody>
          <a:bodyPr/>
          <a:lstStyle/>
          <a:p>
            <a:fld id="{FA6A0AD2-53AF-4D84-8AC9-3DBC493F2F75}" type="datetimeFigureOut">
              <a:rPr lang="en-US" smtClean="0"/>
              <a:t>7/29/2024</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p:txBody>
          <a:bodyPr/>
          <a:lstStyle/>
          <a:p>
            <a:fld id="{69C126A4-BD19-47E2-8A0E-0DE1B9D8C925}" type="slidenum">
              <a:rPr lang="en-US" smtClean="0"/>
              <a:t>‹#›</a:t>
            </a:fld>
            <a:endParaRPr lang="en-US"/>
          </a:p>
        </p:txBody>
      </p:sp>
    </p:spTree>
    <p:extLst>
      <p:ext uri="{BB962C8B-B14F-4D97-AF65-F5344CB8AC3E}">
        <p14:creationId xmlns:p14="http://schemas.microsoft.com/office/powerpoint/2010/main" val="285062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 group of people standing in front of a crowd posing for the camera&#10;&#10;Description automatically generated">
            <a:extLst>
              <a:ext uri="{FF2B5EF4-FFF2-40B4-BE49-F238E27FC236}">
                <a16:creationId xmlns:a16="http://schemas.microsoft.com/office/drawing/2014/main" id="{2DDFC1E7-B615-4520-9178-AA7C3D3FB1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 t="8217" r="3165" b="18168"/>
          <a:stretch/>
        </p:blipFill>
        <p:spPr>
          <a:xfrm>
            <a:off x="426" y="1031358"/>
            <a:ext cx="12191574" cy="5826642"/>
          </a:xfrm>
          <a:prstGeom prst="rect">
            <a:avLst/>
          </a:prstGeom>
        </p:spPr>
      </p:pic>
      <p:sp>
        <p:nvSpPr>
          <p:cNvPr id="2" name="Title 1">
            <a:extLst>
              <a:ext uri="{FF2B5EF4-FFF2-40B4-BE49-F238E27FC236}">
                <a16:creationId xmlns:a16="http://schemas.microsoft.com/office/drawing/2014/main" id="{15EB3E0B-5575-44F7-B7B8-8BBBC9BBB1EB}"/>
              </a:ext>
            </a:extLst>
          </p:cNvPr>
          <p:cNvSpPr>
            <a:spLocks noGrp="1"/>
          </p:cNvSpPr>
          <p:nvPr>
            <p:ph type="title" hasCustomPrompt="1"/>
          </p:nvPr>
        </p:nvSpPr>
        <p:spPr>
          <a:xfrm>
            <a:off x="944266" y="3159807"/>
            <a:ext cx="10515600" cy="1070014"/>
          </a:xfrm>
          <a:solidFill>
            <a:schemeClr val="bg1">
              <a:alpha val="80000"/>
            </a:schemeClr>
          </a:solidFill>
        </p:spPr>
        <p:txBody>
          <a:bodyPr anchor="b">
            <a:normAutofit/>
          </a:bodyPr>
          <a:lstStyle>
            <a:lvl1pPr algn="ctr">
              <a:defRPr sz="5400">
                <a:solidFill>
                  <a:schemeClr val="accent1"/>
                </a:solidFill>
                <a:latin typeface="+mn-lt"/>
              </a:defRPr>
            </a:lvl1pPr>
          </a:lstStyle>
          <a:p>
            <a:r>
              <a:rPr lang="en-US" dirty="0"/>
              <a:t>Click to add section break</a:t>
            </a:r>
          </a:p>
        </p:txBody>
      </p:sp>
      <p:pic>
        <p:nvPicPr>
          <p:cNvPr id="10" name="Picture 9" descr="A close up of a sign&#10;&#10;Description automatically generated">
            <a:extLst>
              <a:ext uri="{FF2B5EF4-FFF2-40B4-BE49-F238E27FC236}">
                <a16:creationId xmlns:a16="http://schemas.microsoft.com/office/drawing/2014/main" id="{86DB028A-C535-46E4-874D-67DD558CDA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729" y="91494"/>
            <a:ext cx="1658542" cy="663418"/>
          </a:xfrm>
          <a:prstGeom prst="rect">
            <a:avLst/>
          </a:prstGeom>
        </p:spPr>
      </p:pic>
    </p:spTree>
    <p:extLst>
      <p:ext uri="{BB962C8B-B14F-4D97-AF65-F5344CB8AC3E}">
        <p14:creationId xmlns:p14="http://schemas.microsoft.com/office/powerpoint/2010/main" val="515003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5" name="Picture 4" descr="A picture containing person, child, indoor, wall&#10;&#10;Description automatically generated">
            <a:extLst>
              <a:ext uri="{FF2B5EF4-FFF2-40B4-BE49-F238E27FC236}">
                <a16:creationId xmlns:a16="http://schemas.microsoft.com/office/drawing/2014/main" id="{F73AED3B-351E-441F-9AF7-83DB0C449EC4}"/>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29" t="15699" r="-29" b="20677"/>
          <a:stretch/>
        </p:blipFill>
        <p:spPr>
          <a:xfrm>
            <a:off x="0" y="1041991"/>
            <a:ext cx="12192000" cy="5816009"/>
          </a:xfrm>
          <a:prstGeom prst="rect">
            <a:avLst/>
          </a:prstGeom>
        </p:spPr>
      </p:pic>
      <p:sp>
        <p:nvSpPr>
          <p:cNvPr id="2" name="Title 1">
            <a:extLst>
              <a:ext uri="{FF2B5EF4-FFF2-40B4-BE49-F238E27FC236}">
                <a16:creationId xmlns:a16="http://schemas.microsoft.com/office/drawing/2014/main" id="{15EB3E0B-5575-44F7-B7B8-8BBBC9BBB1EB}"/>
              </a:ext>
            </a:extLst>
          </p:cNvPr>
          <p:cNvSpPr>
            <a:spLocks noGrp="1"/>
          </p:cNvSpPr>
          <p:nvPr>
            <p:ph type="title" hasCustomPrompt="1"/>
          </p:nvPr>
        </p:nvSpPr>
        <p:spPr>
          <a:xfrm>
            <a:off x="944266" y="3159807"/>
            <a:ext cx="10515600" cy="1070014"/>
          </a:xfrm>
          <a:solidFill>
            <a:schemeClr val="bg1">
              <a:alpha val="80000"/>
            </a:schemeClr>
          </a:solidFill>
        </p:spPr>
        <p:txBody>
          <a:bodyPr anchor="b">
            <a:normAutofit/>
          </a:bodyPr>
          <a:lstStyle>
            <a:lvl1pPr algn="ctr">
              <a:defRPr sz="5400">
                <a:solidFill>
                  <a:schemeClr val="accent1"/>
                </a:solidFill>
                <a:latin typeface="+mn-lt"/>
              </a:defRPr>
            </a:lvl1pPr>
          </a:lstStyle>
          <a:p>
            <a:r>
              <a:rPr lang="en-US" dirty="0"/>
              <a:t>Click to add section break</a:t>
            </a:r>
          </a:p>
        </p:txBody>
      </p:sp>
      <p:pic>
        <p:nvPicPr>
          <p:cNvPr id="10" name="Picture 9" descr="A close up of a sign&#10;&#10;Description automatically generated">
            <a:extLst>
              <a:ext uri="{FF2B5EF4-FFF2-40B4-BE49-F238E27FC236}">
                <a16:creationId xmlns:a16="http://schemas.microsoft.com/office/drawing/2014/main" id="{86DB028A-C535-46E4-874D-67DD558CDA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729" y="91494"/>
            <a:ext cx="1658542" cy="663418"/>
          </a:xfrm>
          <a:prstGeom prst="rect">
            <a:avLst/>
          </a:prstGeom>
        </p:spPr>
      </p:pic>
    </p:spTree>
    <p:extLst>
      <p:ext uri="{BB962C8B-B14F-4D97-AF65-F5344CB8AC3E}">
        <p14:creationId xmlns:p14="http://schemas.microsoft.com/office/powerpoint/2010/main" val="36217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26937D9F-E47E-4E2B-9270-0A25974F40B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703"/>
          <a:stretch/>
        </p:blipFill>
        <p:spPr>
          <a:xfrm>
            <a:off x="0" y="1041991"/>
            <a:ext cx="12217429" cy="5816009"/>
          </a:xfrm>
          <a:prstGeom prst="rect">
            <a:avLst/>
          </a:prstGeom>
        </p:spPr>
      </p:pic>
      <p:sp>
        <p:nvSpPr>
          <p:cNvPr id="2" name="Title 1">
            <a:extLst>
              <a:ext uri="{FF2B5EF4-FFF2-40B4-BE49-F238E27FC236}">
                <a16:creationId xmlns:a16="http://schemas.microsoft.com/office/drawing/2014/main" id="{15EB3E0B-5575-44F7-B7B8-8BBBC9BBB1EB}"/>
              </a:ext>
            </a:extLst>
          </p:cNvPr>
          <p:cNvSpPr>
            <a:spLocks noGrp="1"/>
          </p:cNvSpPr>
          <p:nvPr>
            <p:ph type="title" hasCustomPrompt="1"/>
          </p:nvPr>
        </p:nvSpPr>
        <p:spPr>
          <a:xfrm>
            <a:off x="944266" y="3159807"/>
            <a:ext cx="10515600" cy="1070014"/>
          </a:xfrm>
          <a:solidFill>
            <a:schemeClr val="bg1">
              <a:alpha val="80000"/>
            </a:schemeClr>
          </a:solidFill>
        </p:spPr>
        <p:txBody>
          <a:bodyPr anchor="b">
            <a:normAutofit/>
          </a:bodyPr>
          <a:lstStyle>
            <a:lvl1pPr algn="ctr">
              <a:defRPr sz="5400">
                <a:solidFill>
                  <a:schemeClr val="accent1"/>
                </a:solidFill>
                <a:latin typeface="+mn-lt"/>
              </a:defRPr>
            </a:lvl1pPr>
          </a:lstStyle>
          <a:p>
            <a:r>
              <a:rPr lang="en-US" dirty="0"/>
              <a:t>Click to add section break</a:t>
            </a:r>
          </a:p>
        </p:txBody>
      </p:sp>
      <p:pic>
        <p:nvPicPr>
          <p:cNvPr id="10" name="Picture 9" descr="A close up of a sign&#10;&#10;Description automatically generated">
            <a:extLst>
              <a:ext uri="{FF2B5EF4-FFF2-40B4-BE49-F238E27FC236}">
                <a16:creationId xmlns:a16="http://schemas.microsoft.com/office/drawing/2014/main" id="{86DB028A-C535-46E4-874D-67DD558CDA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729" y="91494"/>
            <a:ext cx="1658542" cy="663418"/>
          </a:xfrm>
          <a:prstGeom prst="rect">
            <a:avLst/>
          </a:prstGeom>
        </p:spPr>
      </p:pic>
    </p:spTree>
    <p:extLst>
      <p:ext uri="{BB962C8B-B14F-4D97-AF65-F5344CB8AC3E}">
        <p14:creationId xmlns:p14="http://schemas.microsoft.com/office/powerpoint/2010/main" val="346831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AB2A04-1359-4198-B46A-7F28456AD2A8}"/>
              </a:ext>
            </a:extLst>
          </p:cNvPr>
          <p:cNvSpPr/>
          <p:nvPr userDrawn="1"/>
        </p:nvSpPr>
        <p:spPr>
          <a:xfrm>
            <a:off x="0" y="-13648"/>
            <a:ext cx="12192000" cy="68716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solidFill>
                <a:schemeClr val="accent1"/>
              </a:solidFill>
            </a:endParaRPr>
          </a:p>
        </p:txBody>
      </p:sp>
      <p:sp>
        <p:nvSpPr>
          <p:cNvPr id="10" name="Rectangle 9">
            <a:extLst>
              <a:ext uri="{FF2B5EF4-FFF2-40B4-BE49-F238E27FC236}">
                <a16:creationId xmlns:a16="http://schemas.microsoft.com/office/drawing/2014/main" id="{A3FFDEBE-2C8E-4A35-ACA3-F466ED69F9A0}"/>
              </a:ext>
            </a:extLst>
          </p:cNvPr>
          <p:cNvSpPr/>
          <p:nvPr userDrawn="1"/>
        </p:nvSpPr>
        <p:spPr>
          <a:xfrm>
            <a:off x="0" y="1025610"/>
            <a:ext cx="12192000" cy="5832390"/>
          </a:xfrm>
          <a:prstGeom prst="rect">
            <a:avLst/>
          </a:prstGeom>
          <a:solidFill>
            <a:srgbClr val="0D6C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9691A8-3ED5-43DE-A4E8-877389A3ED13}"/>
              </a:ext>
            </a:extLst>
          </p:cNvPr>
          <p:cNvSpPr/>
          <p:nvPr userDrawn="1"/>
        </p:nvSpPr>
        <p:spPr>
          <a:xfrm>
            <a:off x="0" y="6188874"/>
            <a:ext cx="9882231" cy="397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sign&#10;&#10;Description automatically generated">
            <a:extLst>
              <a:ext uri="{FF2B5EF4-FFF2-40B4-BE49-F238E27FC236}">
                <a16:creationId xmlns:a16="http://schemas.microsoft.com/office/drawing/2014/main" id="{FFB9D14E-3F76-448E-9D57-C36D617BE89B}"/>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9978791" y="6182686"/>
            <a:ext cx="994008" cy="397604"/>
          </a:xfrm>
          <a:prstGeom prst="rect">
            <a:avLst/>
          </a:prstGeom>
        </p:spPr>
      </p:pic>
      <p:sp>
        <p:nvSpPr>
          <p:cNvPr id="13" name="Rectangle 12">
            <a:extLst>
              <a:ext uri="{FF2B5EF4-FFF2-40B4-BE49-F238E27FC236}">
                <a16:creationId xmlns:a16="http://schemas.microsoft.com/office/drawing/2014/main" id="{31C69D15-4434-47F2-BBD6-4CDECFFD9F93}"/>
              </a:ext>
            </a:extLst>
          </p:cNvPr>
          <p:cNvSpPr/>
          <p:nvPr userDrawn="1"/>
        </p:nvSpPr>
        <p:spPr>
          <a:xfrm>
            <a:off x="11075565" y="6188874"/>
            <a:ext cx="1159079" cy="397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DDB0D2E3-7E0F-43D5-9FF8-E8F7DCB7482C}"/>
              </a:ext>
            </a:extLst>
          </p:cNvPr>
          <p:cNvCxnSpPr>
            <a:cxnSpLocks/>
          </p:cNvCxnSpPr>
          <p:nvPr userDrawn="1"/>
        </p:nvCxnSpPr>
        <p:spPr>
          <a:xfrm>
            <a:off x="-50334" y="997036"/>
            <a:ext cx="1229266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7/29/2024</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dirty="0"/>
              <a:t>Click to edit Header</a:t>
            </a:r>
          </a:p>
        </p:txBody>
      </p:sp>
    </p:spTree>
    <p:extLst>
      <p:ext uri="{BB962C8B-B14F-4D97-AF65-F5344CB8AC3E}">
        <p14:creationId xmlns:p14="http://schemas.microsoft.com/office/powerpoint/2010/main" val="2848267297"/>
      </p:ext>
    </p:extLst>
  </p:cSld>
  <p:clrMap bg1="lt1" tx1="dk1" bg2="lt2" tx2="dk2" accent1="accent1" accent2="accent2" accent3="accent3" accent4="accent4" accent5="accent5" accent6="accent6" hlink="hlink" folHlink="folHlink"/>
  <p:sldLayoutIdLst>
    <p:sldLayoutId id="2147483711" r:id="rId1"/>
    <p:sldLayoutId id="2147483689" r:id="rId2"/>
    <p:sldLayoutId id="2147483712" r:id="rId3"/>
    <p:sldLayoutId id="2147483714" r:id="rId4"/>
    <p:sldLayoutId id="2147483713" r:id="rId5"/>
    <p:sldLayoutId id="2147483694" r:id="rId6"/>
    <p:sldLayoutId id="2147483695" r:id="rId7"/>
    <p:sldLayoutId id="2147483715" r:id="rId8"/>
    <p:sldLayoutId id="2147483716" r:id="rId9"/>
    <p:sldLayoutId id="2147483718" r:id="rId10"/>
    <p:sldLayoutId id="2147483717"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3096C6-F5D1-DA42-9AF7-EE5E97A12F79}"/>
              </a:ext>
            </a:extLst>
          </p:cNvPr>
          <p:cNvSpPr/>
          <p:nvPr userDrawn="1"/>
        </p:nvSpPr>
        <p:spPr>
          <a:xfrm>
            <a:off x="0" y="1166069"/>
            <a:ext cx="12192000" cy="5691930"/>
          </a:xfrm>
          <a:prstGeom prst="rect">
            <a:avLst/>
          </a:prstGeom>
          <a:solidFill>
            <a:srgbClr val="0A5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A833EA7-2B18-154D-918E-C6F3B236144E}"/>
              </a:ext>
            </a:extLst>
          </p:cNvPr>
          <p:cNvSpPr txBox="1"/>
          <p:nvPr userDrawn="1"/>
        </p:nvSpPr>
        <p:spPr>
          <a:xfrm>
            <a:off x="1733550" y="1123811"/>
            <a:ext cx="714375" cy="1569660"/>
          </a:xfrm>
          <a:prstGeom prst="rect">
            <a:avLst/>
          </a:prstGeom>
          <a:noFill/>
        </p:spPr>
        <p:txBody>
          <a:bodyPr wrap="square" rtlCol="0">
            <a:spAutoFit/>
          </a:bodyPr>
          <a:lstStyle/>
          <a:p>
            <a:r>
              <a:rPr lang="en-US" sz="9600" dirty="0">
                <a:solidFill>
                  <a:schemeClr val="bg1"/>
                </a:solidFill>
                <a:latin typeface="Arial Black" panose="020B0A04020102020204" pitchFamily="34" charset="0"/>
              </a:rPr>
              <a:t>“</a:t>
            </a:r>
          </a:p>
        </p:txBody>
      </p:sp>
      <p:sp>
        <p:nvSpPr>
          <p:cNvPr id="10" name="TextBox 9">
            <a:extLst>
              <a:ext uri="{FF2B5EF4-FFF2-40B4-BE49-F238E27FC236}">
                <a16:creationId xmlns:a16="http://schemas.microsoft.com/office/drawing/2014/main" id="{93536130-FFFF-C348-BD84-DB3FD5A62929}"/>
              </a:ext>
            </a:extLst>
          </p:cNvPr>
          <p:cNvSpPr txBox="1"/>
          <p:nvPr userDrawn="1"/>
        </p:nvSpPr>
        <p:spPr>
          <a:xfrm rot="10800000">
            <a:off x="9899564" y="5380025"/>
            <a:ext cx="714375" cy="1569660"/>
          </a:xfrm>
          <a:prstGeom prst="rect">
            <a:avLst/>
          </a:prstGeom>
          <a:noFill/>
        </p:spPr>
        <p:txBody>
          <a:bodyPr wrap="square" rtlCol="0">
            <a:spAutoFit/>
          </a:bodyPr>
          <a:lstStyle/>
          <a:p>
            <a:r>
              <a:rPr lang="en-US" sz="9600" dirty="0">
                <a:solidFill>
                  <a:schemeClr val="bg1"/>
                </a:solidFill>
                <a:latin typeface="Arial Black" panose="020B0A04020102020204" pitchFamily="34" charset="0"/>
              </a:rPr>
              <a:t>“</a:t>
            </a:r>
          </a:p>
        </p:txBody>
      </p:sp>
      <p:sp>
        <p:nvSpPr>
          <p:cNvPr id="12" name="Rectangle: Rounded Corners 13">
            <a:extLst>
              <a:ext uri="{FF2B5EF4-FFF2-40B4-BE49-F238E27FC236}">
                <a16:creationId xmlns:a16="http://schemas.microsoft.com/office/drawing/2014/main" id="{311EDDE2-D2BE-5C48-AED8-1047E33D320B}"/>
              </a:ext>
            </a:extLst>
          </p:cNvPr>
          <p:cNvSpPr/>
          <p:nvPr userDrawn="1"/>
        </p:nvSpPr>
        <p:spPr>
          <a:xfrm>
            <a:off x="812712" y="1666875"/>
            <a:ext cx="10648950" cy="4719857"/>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0DAF0F1-8F46-E64C-AB57-F5CBFCF170C6}"/>
              </a:ext>
            </a:extLst>
          </p:cNvPr>
          <p:cNvSpPr/>
          <p:nvPr userDrawn="1"/>
        </p:nvSpPr>
        <p:spPr>
          <a:xfrm>
            <a:off x="0" y="0"/>
            <a:ext cx="12192000" cy="1173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3F2394-2363-9E42-8F3C-154936410C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6718" y="125875"/>
            <a:ext cx="1978564" cy="989282"/>
          </a:xfrm>
          <a:prstGeom prst="rect">
            <a:avLst/>
          </a:prstGeom>
        </p:spPr>
      </p:pic>
    </p:spTree>
    <p:extLst>
      <p:ext uri="{BB962C8B-B14F-4D97-AF65-F5344CB8AC3E}">
        <p14:creationId xmlns:p14="http://schemas.microsoft.com/office/powerpoint/2010/main" val="3457082634"/>
      </p:ext>
    </p:extLst>
  </p:cSld>
  <p:clrMap bg1="lt1" tx1="dk1" bg2="lt2" tx2="dk2" accent1="accent1" accent2="accent2" accent3="accent3" accent4="accent4" accent5="accent5" accent6="accent6" hlink="hlink" folHlink="folHlink"/>
  <p:sldLayoutIdLst>
    <p:sldLayoutId id="21474837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tea.texas.gov/sites/default/files/ch089bb.pdf" TargetMode="External"/><Relationship Id="rId2" Type="http://schemas.openxmlformats.org/officeDocument/2006/relationships/hyperlink" Target="https://statutes.capitol.texas.gov/Docs/ED/htm/ED.29.htm#29.051"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hyperlink" Target="https://tea.texas.gov/sites/default/files/ch089bb.pdf"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hyperlink" Target="https://tea.texas.gov/sites/default/files/ch089bb.pdf"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https://tea.texas.gov/sites/default/files/ch089bb.pdf"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hyperlink" Target="http://texreg.sos.state.tx.us/public/readtac$ext.TacPage?sl=R&amp;app=9&amp;p_dir=&amp;p_rloc=&amp;p_tloc=&amp;p_ploc=&amp;pg=1&amp;p_tac=&amp;ti=19&amp;pt=1&amp;ch=4&amp;rl=85" TargetMode="Externa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hyperlink" Target="http://texreg.sos.state.tx.us/public/readtac$ext.TacPage?sl=R&amp;app=9&amp;p_dir=&amp;p_rloc=&amp;p_tloc=&amp;p_ploc=&amp;pg=1&amp;p_tac=&amp;ti=19&amp;pt=2&amp;ch=129&amp;rl=1025"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hyperlink" Target="http://texreg.sos.state.tx.us/public/readtac$ext.TacPage?sl=R&amp;app=9&amp;p_dir=&amp;p_rloc=&amp;p_tloc=&amp;p_ploc=&amp;pg=1&amp;p_tac=&amp;ti=19&amp;pt=2&amp;ch=129&amp;rl=1025" TargetMode="Externa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hyperlink" Target="https://www.txel.org/media/5n3nhu0l/v2fundingguidebookmay2022.pdf" TargetMode="External"/><Relationship Id="rId2" Type="http://schemas.openxmlformats.org/officeDocument/2006/relationships/hyperlink" Target="https://statutes.capitol.texas.gov/Docs/ED/htm/ED.48.htm#48.105" TargetMode="Externa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hyperlink" Target="#_Section_6_Bilingual/English"/><Relationship Id="rId2" Type="http://schemas.openxmlformats.org/officeDocument/2006/relationships/hyperlink" Target="https://texreg.sos.state.tx.us/public/readtac$ext.TacPage?sl=R&amp;app=9&amp;p_dir=&amp;p_rloc=&amp;p_tloc=&amp;p_ploc=&amp;pg=1&amp;p_tac=&amp;ti=19&amp;pt=2&amp;ch=89&amp;rl=1210" TargetMode="Externa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_Section_7_Prekindergarten"/><Relationship Id="rId2" Type="http://schemas.openxmlformats.org/officeDocument/2006/relationships/hyperlink" Target="#_Section_4_Special_1"/><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69.xml.rels><?xml version="1.0" encoding="UTF-8" standalone="yes"?>
<Relationships xmlns="http://schemas.openxmlformats.org/package/2006/relationships"><Relationship Id="rId3" Type="http://schemas.openxmlformats.org/officeDocument/2006/relationships/hyperlink" Target="mailto:padmaja.sathyanarayan@tea.texas.gov" TargetMode="External"/><Relationship Id="rId2" Type="http://schemas.openxmlformats.org/officeDocument/2006/relationships/hyperlink" Target="mailto:joe.herrera@tea.texas.gov" TargetMode="External"/><Relationship Id="rId1" Type="http://schemas.openxmlformats.org/officeDocument/2006/relationships/slideLayout" Target="../slideLayouts/slideLayout6.xml"/><Relationship Id="rId4" Type="http://schemas.openxmlformats.org/officeDocument/2006/relationships/hyperlink" Target="https://tea.texas.gov/finance-and-grants/financial-compliance/student-attendance-accounting-handboo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E13212-FD68-4D76-AAB0-B10866C03F29}"/>
              </a:ext>
            </a:extLst>
          </p:cNvPr>
          <p:cNvSpPr>
            <a:spLocks noGrp="1"/>
          </p:cNvSpPr>
          <p:nvPr>
            <p:ph type="ctrTitle"/>
          </p:nvPr>
        </p:nvSpPr>
        <p:spPr>
          <a:xfrm>
            <a:off x="1366071" y="2971800"/>
            <a:ext cx="9459432" cy="1642072"/>
          </a:xfrm>
        </p:spPr>
        <p:txBody>
          <a:bodyPr>
            <a:normAutofit fontScale="90000"/>
          </a:bodyPr>
          <a:lstStyle/>
          <a:p>
            <a:r>
              <a:rPr lang="en-US" dirty="0"/>
              <a:t>Student Attendance Accounting Handbook </a:t>
            </a:r>
          </a:p>
        </p:txBody>
      </p:sp>
      <p:sp>
        <p:nvSpPr>
          <p:cNvPr id="5" name="Subtitle 4">
            <a:extLst>
              <a:ext uri="{FF2B5EF4-FFF2-40B4-BE49-F238E27FC236}">
                <a16:creationId xmlns:a16="http://schemas.microsoft.com/office/drawing/2014/main" id="{5F1DD770-CE40-4C73-8275-E4C45E9C4FA2}"/>
              </a:ext>
            </a:extLst>
          </p:cNvPr>
          <p:cNvSpPr>
            <a:spLocks noGrp="1"/>
          </p:cNvSpPr>
          <p:nvPr>
            <p:ph type="subTitle" idx="1"/>
          </p:nvPr>
        </p:nvSpPr>
        <p:spPr/>
        <p:txBody>
          <a:bodyPr/>
          <a:lstStyle/>
          <a:p>
            <a:r>
              <a:rPr lang="en-US" dirty="0"/>
              <a:t>Joe Herrera, Financial Compliance</a:t>
            </a:r>
          </a:p>
        </p:txBody>
      </p:sp>
    </p:spTree>
    <p:extLst>
      <p:ext uri="{BB962C8B-B14F-4D97-AF65-F5344CB8AC3E}">
        <p14:creationId xmlns:p14="http://schemas.microsoft.com/office/powerpoint/2010/main" val="1716900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Autofit/>
          </a:bodyPr>
          <a:lstStyle/>
          <a:p>
            <a:r>
              <a:rPr lang="en-US" sz="2800" dirty="0"/>
              <a:t>SAAH Section 2.3.4 </a:t>
            </a:r>
            <a:r>
              <a:rPr lang="en-US" sz="2800" kern="0" dirty="0">
                <a:effectLst/>
                <a:latin typeface="Calibri" panose="020F0502020204030204" pitchFamily="34" charset="0"/>
                <a:ea typeface="Times New Roman" panose="02020603050405020304" pitchFamily="18" charset="0"/>
                <a:cs typeface="Times New Roman" panose="02020603050405020304" pitchFamily="18" charset="0"/>
              </a:rPr>
              <a:t>Reconciliation of Teacher’s Roster Information and Attendance Accounting Records</a:t>
            </a:r>
            <a:endParaRPr lang="en-US" sz="2800"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marR="0" indent="0">
              <a:spcBef>
                <a:spcPts val="0"/>
              </a:spcBef>
              <a:spcAft>
                <a:spcPts val="0"/>
              </a:spcAft>
              <a:buNone/>
            </a:pP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20. </a:t>
            </a:r>
            <a:r>
              <a:rPr lang="en-U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board-approved local policy that defines the instruction </a:t>
            </a:r>
            <a:r>
              <a:rPr lang="en-US" sz="2400" dirty="0">
                <a:solidFill>
                  <a:schemeClr val="tx1"/>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methods </a:t>
            </a:r>
            <a:r>
              <a:rPr lang="en-US" sz="24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(i.e., synchronous, asynchronous, or a combination of both) (This local policy should include the official attendance times for synchronous instruction. Additionally, if the board policy indicates approval for asynchronous method, the LEA must create an asynchronous instructional plan</a:t>
            </a:r>
            <a:r>
              <a:rPr lang="en-US" sz="2400" dirty="0">
                <a:solidFill>
                  <a:schemeClr val="tx1"/>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a:t>
            </a:r>
            <a:endParaRPr lang="en-US" sz="24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21.</a:t>
            </a:r>
            <a:r>
              <a:rPr lang="en-U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documentation of a student's instructional schedule, </a:t>
            </a:r>
            <a:r>
              <a:rPr lang="en-US" sz="24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whether synchronous or asynchronous, </a:t>
            </a:r>
            <a:r>
              <a:rPr lang="en-U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that includes the minimum amount of instructional time to meet the two-through-four rule</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tabLst>
                <a:tab pos="457200" algn="l"/>
              </a:tabLst>
            </a:pP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2400" dirty="0">
              <a:solidFill>
                <a:schemeClr val="tx1"/>
              </a:solidFill>
            </a:endParaRPr>
          </a:p>
        </p:txBody>
      </p:sp>
    </p:spTree>
    <p:extLst>
      <p:ext uri="{BB962C8B-B14F-4D97-AF65-F5344CB8AC3E}">
        <p14:creationId xmlns:p14="http://schemas.microsoft.com/office/powerpoint/2010/main" val="2658420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Autofit/>
          </a:bodyPr>
          <a:lstStyle/>
          <a:p>
            <a:r>
              <a:rPr lang="en-US" sz="2800" dirty="0"/>
              <a:t>SAAH Section 2.3.5 </a:t>
            </a:r>
            <a:r>
              <a:rPr lang="en-US" sz="2800" kern="0" dirty="0">
                <a:effectLst/>
                <a:latin typeface="Calibri" panose="020F0502020204030204" pitchFamily="34" charset="0"/>
                <a:ea typeface="Times New Roman" panose="02020603050405020304" pitchFamily="18" charset="0"/>
                <a:cs typeface="Times New Roman" panose="02020603050405020304" pitchFamily="18" charset="0"/>
              </a:rPr>
              <a:t>Additional Required Documentation</a:t>
            </a:r>
            <a:endParaRPr lang="en-US" sz="2800"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marR="0" indent="0">
              <a:spcBef>
                <a:spcPts val="0"/>
              </a:spcBef>
              <a:spcAft>
                <a:spcPts val="0"/>
              </a:spcAft>
              <a:buNone/>
            </a:pP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tabLst>
                <a:tab pos="457200" algn="l"/>
              </a:tabLst>
            </a:pPr>
            <a:r>
              <a:rPr lang="en-US" sz="2400" dirty="0">
                <a:solidFill>
                  <a:schemeClr val="tx1"/>
                </a:solidFill>
              </a:rPr>
              <a:t>20. board-approved local policy that defines the instruction methods </a:t>
            </a:r>
            <a:r>
              <a:rPr lang="en-US" sz="2400" strike="sngStrike" dirty="0">
                <a:solidFill>
                  <a:schemeClr val="tx1"/>
                </a:solidFill>
                <a:highlight>
                  <a:srgbClr val="FFFF00"/>
                </a:highlight>
              </a:rPr>
              <a:t>(i.e., synchronous, asynchronous, or a combination of both) (This local policy should include the official attendance times for synchronous instruction. Additionally, if the board policy indicates approval for asynchronous method, the LEA must create an asynchronous instructional plan.)</a:t>
            </a:r>
          </a:p>
          <a:p>
            <a:pPr marL="0" indent="0">
              <a:spcBef>
                <a:spcPts val="0"/>
              </a:spcBef>
              <a:buNone/>
              <a:tabLst>
                <a:tab pos="457200" algn="l"/>
              </a:tabLst>
            </a:pPr>
            <a:r>
              <a:rPr lang="en-US" sz="2400" dirty="0">
                <a:solidFill>
                  <a:schemeClr val="tx1"/>
                </a:solidFill>
              </a:rPr>
              <a:t>21. documentation of a student's instructional schedule</a:t>
            </a:r>
            <a:r>
              <a:rPr lang="en-US" sz="2400" strike="sngStrike" dirty="0">
                <a:solidFill>
                  <a:schemeClr val="tx1"/>
                </a:solidFill>
                <a:highlight>
                  <a:srgbClr val="FFFF00"/>
                </a:highlight>
              </a:rPr>
              <a:t>, whether synchronous or asynchronous</a:t>
            </a:r>
            <a:r>
              <a:rPr lang="en-US" sz="2400" dirty="0">
                <a:solidFill>
                  <a:schemeClr val="tx1"/>
                </a:solidFill>
              </a:rPr>
              <a:t>, that includes the minimum amount of instructional time to meet the two-through-four rule</a:t>
            </a:r>
          </a:p>
          <a:p>
            <a:pPr marL="0" indent="0">
              <a:spcBef>
                <a:spcPts val="0"/>
              </a:spcBef>
              <a:buNone/>
              <a:tabLst>
                <a:tab pos="457200" algn="l"/>
              </a:tabLst>
            </a:pPr>
            <a:r>
              <a:rPr lang="en-US" sz="2400" b="1" dirty="0">
                <a:solidFill>
                  <a:srgbClr val="FF0000"/>
                </a:solidFill>
              </a:rPr>
              <a:t>22. any and all bell schedules used during the school year</a:t>
            </a:r>
            <a:endParaRPr lang="en-US" sz="2400" strike="sngStrike" dirty="0">
              <a:solidFill>
                <a:schemeClr val="tx1"/>
              </a:solidFill>
            </a:endParaRPr>
          </a:p>
          <a:p>
            <a:pPr marL="0" indent="0">
              <a:spcBef>
                <a:spcPts val="0"/>
              </a:spcBef>
              <a:buNone/>
              <a:tabLst>
                <a:tab pos="457200" algn="l"/>
              </a:tabLst>
            </a:pP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2400" dirty="0">
              <a:solidFill>
                <a:schemeClr val="tx1"/>
              </a:solidFill>
            </a:endParaRPr>
          </a:p>
        </p:txBody>
      </p:sp>
    </p:spTree>
    <p:extLst>
      <p:ext uri="{BB962C8B-B14F-4D97-AF65-F5344CB8AC3E}">
        <p14:creationId xmlns:p14="http://schemas.microsoft.com/office/powerpoint/2010/main" val="1904402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712380" y="273920"/>
            <a:ext cx="11121657" cy="751350"/>
          </a:xfrm>
        </p:spPr>
        <p:txBody>
          <a:bodyPr>
            <a:noAutofit/>
          </a:bodyPr>
          <a:lstStyle/>
          <a:p>
            <a:r>
              <a:rPr lang="en-US" sz="2800" dirty="0"/>
              <a:t>SAAH </a:t>
            </a:r>
            <a:r>
              <a:rPr lang="fr-FR" sz="2800" b="1" dirty="0">
                <a:effectLst/>
                <a:latin typeface="Calibri" panose="020F0502020204030204" pitchFamily="34" charset="0"/>
                <a:ea typeface="Times New Roman" panose="02020603050405020304" pitchFamily="18" charset="0"/>
                <a:cs typeface="Times New Roman" panose="02020603050405020304" pitchFamily="18" charset="0"/>
              </a:rPr>
              <a:t>3.2.1.1 Code 0 </a:t>
            </a:r>
            <a:r>
              <a:rPr lang="fr-FR" sz="2800" b="1" dirty="0" err="1">
                <a:effectLst/>
                <a:latin typeface="Calibri" panose="020F0502020204030204" pitchFamily="34" charset="0"/>
                <a:ea typeface="Times New Roman" panose="02020603050405020304" pitchFamily="18" charset="0"/>
                <a:cs typeface="Times New Roman" panose="02020603050405020304" pitchFamily="18" charset="0"/>
              </a:rPr>
              <a:t>Enrolled</a:t>
            </a:r>
            <a:r>
              <a:rPr lang="fr-FR" sz="2800" b="1" dirty="0">
                <a:effectLst/>
                <a:latin typeface="Calibri" panose="020F0502020204030204" pitchFamily="34" charset="0"/>
                <a:ea typeface="Times New Roman" panose="02020603050405020304" pitchFamily="18" charset="0"/>
                <a:cs typeface="Times New Roman" panose="02020603050405020304" pitchFamily="18" charset="0"/>
              </a:rPr>
              <a:t>, Not In </a:t>
            </a:r>
            <a:r>
              <a:rPr lang="fr-FR" sz="2800" b="1" dirty="0" err="1">
                <a:effectLst/>
                <a:latin typeface="Calibri" panose="020F0502020204030204" pitchFamily="34" charset="0"/>
                <a:ea typeface="Times New Roman" panose="02020603050405020304" pitchFamily="18" charset="0"/>
                <a:cs typeface="Times New Roman" panose="02020603050405020304" pitchFamily="18" charset="0"/>
              </a:rPr>
              <a:t>Membership</a:t>
            </a:r>
            <a:br>
              <a:rPr lang="en-US" sz="2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800"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342900" marR="0" lvl="0" indent="-342900">
              <a:spcBef>
                <a:spcPts val="0"/>
              </a:spcBef>
              <a:spcAft>
                <a:spcPts val="0"/>
              </a:spcAft>
              <a:buFont typeface="Symbol" panose="05050102010706020507" pitchFamily="18" charset="2"/>
              <a:buChar char=""/>
              <a:tabLst>
                <a:tab pos="457200" algn="l"/>
              </a:tabLst>
            </a:pPr>
            <a:endParaRPr lang="en-US"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tabLst>
                <a:tab pos="457200" algn="l"/>
              </a:tabLst>
            </a:pPr>
            <a:endParaRPr lang="en-US"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buClr>
                <a:srgbClr val="FF0000"/>
              </a:buClr>
              <a:buFont typeface="Arial" panose="020B0604020202020204" pitchFamily="34" charset="0"/>
              <a:buChar char="•"/>
              <a:tabLst>
                <a:tab pos="457200" algn="l"/>
              </a:tabLst>
            </a:pPr>
            <a:r>
              <a:rPr lang="en-US"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 student receiving special education and related services who has graduated but returned to school or is continuing enrollment after meeting graduation requirements and is scheduled for fewer than two hours of instruction per day</a:t>
            </a:r>
          </a:p>
          <a:p>
            <a:pPr>
              <a:spcBef>
                <a:spcPts val="0"/>
              </a:spcBef>
              <a:tabLst>
                <a:tab pos="457200" algn="l"/>
              </a:tabLst>
            </a:pPr>
            <a:endParaRPr lang="en-US"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buClrTx/>
              <a:buFont typeface="Arial" panose="020B0604020202020204" pitchFamily="34" charset="0"/>
              <a:buChar char="•"/>
              <a:tabLst>
                <a:tab pos="457200" algn="l"/>
              </a:tabLst>
            </a:pP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 student who receives all his or her special education and related services through an approved </a:t>
            </a:r>
            <a:r>
              <a:rPr lang="en-US"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contract with a</a:t>
            </a:r>
            <a:r>
              <a:rPr lang="en-US"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nonpublic</a:t>
            </a:r>
            <a:r>
              <a:rPr lang="en-US"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day or nonpublic residential</a:t>
            </a:r>
            <a:r>
              <a:rPr lang="en-US"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school</a:t>
            </a:r>
          </a:p>
          <a:p>
            <a:pPr marL="0" indent="0">
              <a:buNone/>
            </a:pPr>
            <a:endParaRPr lang="en-US" b="1" dirty="0">
              <a:solidFill>
                <a:srgbClr val="FF0000"/>
              </a:solidFill>
            </a:endParaRPr>
          </a:p>
        </p:txBody>
      </p:sp>
    </p:spTree>
    <p:extLst>
      <p:ext uri="{BB962C8B-B14F-4D97-AF65-F5344CB8AC3E}">
        <p14:creationId xmlns:p14="http://schemas.microsoft.com/office/powerpoint/2010/main" val="3963241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712380" y="273920"/>
            <a:ext cx="11121657" cy="751350"/>
          </a:xfrm>
        </p:spPr>
        <p:txBody>
          <a:bodyPr>
            <a:noAutofit/>
          </a:bodyPr>
          <a:lstStyle/>
          <a:p>
            <a:r>
              <a:rPr lang="en-US" sz="2800" dirty="0"/>
              <a:t>SAAH </a:t>
            </a:r>
            <a:r>
              <a:rPr lang="fr-FR" sz="2800" b="1" dirty="0">
                <a:effectLst/>
                <a:latin typeface="Calibri" panose="020F0502020204030204" pitchFamily="34" charset="0"/>
                <a:ea typeface="Times New Roman" panose="02020603050405020304" pitchFamily="18" charset="0"/>
                <a:cs typeface="Times New Roman" panose="02020603050405020304" pitchFamily="18" charset="0"/>
              </a:rPr>
              <a:t>3.2.1.10 Code 9 </a:t>
            </a:r>
            <a:r>
              <a:rPr lang="fr-FR" sz="2800" b="1" dirty="0" err="1">
                <a:effectLst/>
                <a:latin typeface="Calibri" panose="020F0502020204030204" pitchFamily="34" charset="0"/>
                <a:ea typeface="Times New Roman" panose="02020603050405020304" pitchFamily="18" charset="0"/>
                <a:cs typeface="Times New Roman" panose="02020603050405020304" pitchFamily="18" charset="0"/>
              </a:rPr>
              <a:t>Enrolled</a:t>
            </a:r>
            <a:r>
              <a:rPr lang="fr-FR" sz="2800" b="1" dirty="0">
                <a:effectLst/>
                <a:latin typeface="Calibri" panose="020F0502020204030204" pitchFamily="34" charset="0"/>
                <a:ea typeface="Times New Roman" panose="02020603050405020304" pitchFamily="18" charset="0"/>
                <a:cs typeface="Times New Roman" panose="02020603050405020304" pitchFamily="18" charset="0"/>
              </a:rPr>
              <a:t>, Not In </a:t>
            </a:r>
            <a:r>
              <a:rPr lang="fr-FR" sz="2800" b="1" dirty="0" err="1">
                <a:effectLst/>
                <a:latin typeface="Calibri" panose="020F0502020204030204" pitchFamily="34" charset="0"/>
                <a:ea typeface="Times New Roman" panose="02020603050405020304" pitchFamily="18" charset="0"/>
                <a:cs typeface="Times New Roman" panose="02020603050405020304" pitchFamily="18" charset="0"/>
              </a:rPr>
              <a:t>Membership</a:t>
            </a:r>
            <a:r>
              <a:rPr lang="fr-FR" sz="2800" b="1" dirty="0">
                <a:effectLst/>
                <a:latin typeface="Calibri" panose="020F0502020204030204" pitchFamily="34" charset="0"/>
                <a:ea typeface="Times New Roman" panose="02020603050405020304" pitchFamily="18" charset="0"/>
                <a:cs typeface="Times New Roman" panose="02020603050405020304" pitchFamily="18" charset="0"/>
              </a:rPr>
              <a:t> Due to Virtual Learning</a:t>
            </a:r>
            <a:br>
              <a:rPr lang="en-US" sz="2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800"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indent="0">
              <a:buNone/>
            </a:pPr>
            <a:endParaRPr lang="en-US" sz="2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spcBef>
                <a:spcPts val="0"/>
              </a:spcBef>
              <a:spcAft>
                <a:spcPts val="0"/>
              </a:spcAft>
              <a:buNone/>
            </a:pPr>
            <a:endParaRPr lang="en-US" sz="3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3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Code 9 applies to a student who is enrolled in a virtual learning program but not in membership. </a:t>
            </a:r>
            <a:r>
              <a:rPr lang="en-US" sz="32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This code applies to students who are attending a virtual program under SB15 and are not eligible to </a:t>
            </a:r>
            <a:r>
              <a:rPr lang="en-US" sz="32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US" sz="32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participate in the program.</a:t>
            </a:r>
            <a:endParaRPr lang="en-US" sz="32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4000" b="1" dirty="0">
              <a:solidFill>
                <a:schemeClr val="tx1"/>
              </a:solidFill>
            </a:endParaRPr>
          </a:p>
        </p:txBody>
      </p:sp>
    </p:spTree>
    <p:extLst>
      <p:ext uri="{BB962C8B-B14F-4D97-AF65-F5344CB8AC3E}">
        <p14:creationId xmlns:p14="http://schemas.microsoft.com/office/powerpoint/2010/main" val="755788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712380" y="273920"/>
            <a:ext cx="11121657" cy="751350"/>
          </a:xfrm>
        </p:spPr>
        <p:txBody>
          <a:bodyPr>
            <a:noAutofit/>
          </a:bodyPr>
          <a:lstStyle/>
          <a:p>
            <a:r>
              <a:rPr lang="en-US" sz="2800" dirty="0"/>
              <a:t>SAAH </a:t>
            </a:r>
            <a:r>
              <a:rPr lang="fr-FR" sz="2800" b="1" dirty="0">
                <a:effectLst/>
                <a:latin typeface="Calibri" panose="020F0502020204030204" pitchFamily="34" charset="0"/>
                <a:ea typeface="Times New Roman" panose="02020603050405020304" pitchFamily="18" charset="0"/>
                <a:cs typeface="Times New Roman" panose="02020603050405020304" pitchFamily="18" charset="0"/>
              </a:rPr>
              <a:t>3.2.2 </a:t>
            </a:r>
            <a:r>
              <a:rPr lang="fr-FR" sz="2800" b="1" dirty="0" err="1">
                <a:effectLst/>
                <a:latin typeface="Calibri" panose="020F0502020204030204" pitchFamily="34" charset="0"/>
                <a:ea typeface="Times New Roman" panose="02020603050405020304" pitchFamily="18" charset="0"/>
                <a:cs typeface="Times New Roman" panose="02020603050405020304" pitchFamily="18" charset="0"/>
              </a:rPr>
              <a:t>Funding</a:t>
            </a:r>
            <a:r>
              <a:rPr lang="fr-FR" sz="2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fr-FR" sz="2800" b="1" dirty="0" err="1">
                <a:effectLst/>
                <a:latin typeface="Calibri" panose="020F0502020204030204" pitchFamily="34" charset="0"/>
                <a:ea typeface="Times New Roman" panose="02020603050405020304" pitchFamily="18" charset="0"/>
                <a:cs typeface="Times New Roman" panose="02020603050405020304" pitchFamily="18" charset="0"/>
              </a:rPr>
              <a:t>Eligibility</a:t>
            </a:r>
            <a:r>
              <a:rPr lang="fr-FR" sz="2800" dirty="0">
                <a:latin typeface="Calibri" panose="020F0502020204030204" pitchFamily="34" charset="0"/>
                <a:ea typeface="Times New Roman" panose="02020603050405020304" pitchFamily="18" charset="0"/>
                <a:cs typeface="Times New Roman" panose="02020603050405020304" pitchFamily="18" charset="0"/>
              </a:rPr>
              <a:t> </a:t>
            </a:r>
            <a:br>
              <a:rPr lang="en-US" sz="2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800" dirty="0"/>
          </a:p>
        </p:txBody>
      </p:sp>
      <p:pic>
        <p:nvPicPr>
          <p:cNvPr id="3" name="Content Placeholder 2">
            <a:extLst>
              <a:ext uri="{FF2B5EF4-FFF2-40B4-BE49-F238E27FC236}">
                <a16:creationId xmlns:a16="http://schemas.microsoft.com/office/drawing/2014/main" id="{5A57C735-6B04-8E8A-BC82-6FBAE55BD41C}"/>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282334" y="1639957"/>
            <a:ext cx="11792882" cy="3235635"/>
          </a:xfrm>
          <a:solidFill>
            <a:schemeClr val="bg1"/>
          </a:solidFill>
        </p:spPr>
      </p:pic>
    </p:spTree>
    <p:extLst>
      <p:ext uri="{BB962C8B-B14F-4D97-AF65-F5344CB8AC3E}">
        <p14:creationId xmlns:p14="http://schemas.microsoft.com/office/powerpoint/2010/main" val="746045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712380" y="273920"/>
            <a:ext cx="11121657" cy="751350"/>
          </a:xfrm>
        </p:spPr>
        <p:txBody>
          <a:bodyPr>
            <a:noAutofit/>
          </a:bodyPr>
          <a:lstStyle/>
          <a:p>
            <a:r>
              <a:rPr lang="en-US" sz="2800" dirty="0"/>
              <a:t>SAAH </a:t>
            </a:r>
            <a:r>
              <a:rPr lang="fr-FR" sz="2800" b="1" dirty="0">
                <a:effectLst/>
                <a:latin typeface="Calibri" panose="020F0502020204030204" pitchFamily="34" charset="0"/>
                <a:ea typeface="Times New Roman" panose="02020603050405020304" pitchFamily="18" charset="0"/>
                <a:cs typeface="Times New Roman" panose="02020603050405020304" pitchFamily="18" charset="0"/>
              </a:rPr>
              <a:t>3.2.2.4 </a:t>
            </a:r>
            <a:r>
              <a:rPr lang="fr-FR" sz="2800" b="1" dirty="0" err="1">
                <a:effectLst/>
                <a:latin typeface="Calibri" panose="020F0502020204030204" pitchFamily="34" charset="0"/>
                <a:ea typeface="Times New Roman" panose="02020603050405020304" pitchFamily="18" charset="0"/>
                <a:cs typeface="Times New Roman" panose="02020603050405020304" pitchFamily="18" charset="0"/>
              </a:rPr>
              <a:t>Funding</a:t>
            </a:r>
            <a:r>
              <a:rPr lang="fr-FR" sz="2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fr-FR" sz="2800" b="1" dirty="0" err="1">
                <a:effectLst/>
                <a:latin typeface="Calibri" panose="020F0502020204030204" pitchFamily="34" charset="0"/>
                <a:ea typeface="Times New Roman" panose="02020603050405020304" pitchFamily="18" charset="0"/>
                <a:cs typeface="Times New Roman" panose="02020603050405020304" pitchFamily="18" charset="0"/>
              </a:rPr>
              <a:t>Eligibility</a:t>
            </a:r>
            <a:r>
              <a:rPr lang="fr-FR" sz="2800" b="1" dirty="0">
                <a:effectLst/>
                <a:latin typeface="Calibri" panose="020F0502020204030204" pitchFamily="34" charset="0"/>
                <a:ea typeface="Times New Roman" panose="02020603050405020304" pitchFamily="18" charset="0"/>
                <a:cs typeface="Times New Roman" panose="02020603050405020304" pitchFamily="18" charset="0"/>
              </a:rPr>
              <a:t> of </a:t>
            </a:r>
            <a:r>
              <a:rPr lang="fr-FR" sz="2800" b="1" dirty="0" err="1">
                <a:effectLst/>
                <a:latin typeface="Calibri" panose="020F0502020204030204" pitchFamily="34" charset="0"/>
                <a:ea typeface="Times New Roman" panose="02020603050405020304" pitchFamily="18" charset="0"/>
                <a:cs typeface="Times New Roman" panose="02020603050405020304" pitchFamily="18" charset="0"/>
              </a:rPr>
              <a:t>Students</a:t>
            </a:r>
            <a:r>
              <a:rPr lang="fr-FR" sz="2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fr-FR" sz="2800" b="1" dirty="0" err="1">
                <a:effectLst/>
                <a:latin typeface="Calibri" panose="020F0502020204030204" pitchFamily="34" charset="0"/>
                <a:ea typeface="Times New Roman" panose="02020603050405020304" pitchFamily="18" charset="0"/>
                <a:cs typeface="Times New Roman" panose="02020603050405020304" pitchFamily="18" charset="0"/>
              </a:rPr>
              <a:t>Who</a:t>
            </a:r>
            <a:r>
              <a:rPr lang="fr-FR" sz="2800" b="1" dirty="0">
                <a:effectLst/>
                <a:latin typeface="Calibri" panose="020F0502020204030204" pitchFamily="34" charset="0"/>
                <a:ea typeface="Times New Roman" panose="02020603050405020304" pitchFamily="18" charset="0"/>
                <a:cs typeface="Times New Roman" panose="02020603050405020304" pitchFamily="18" charset="0"/>
              </a:rPr>
              <a:t> Have Met All Graduation </a:t>
            </a:r>
            <a:r>
              <a:rPr lang="fr-FR" sz="2800" b="1" dirty="0" err="1">
                <a:effectLst/>
                <a:latin typeface="Calibri" panose="020F0502020204030204" pitchFamily="34" charset="0"/>
                <a:ea typeface="Times New Roman" panose="02020603050405020304" pitchFamily="18" charset="0"/>
                <a:cs typeface="Times New Roman" panose="02020603050405020304" pitchFamily="18" charset="0"/>
              </a:rPr>
              <a:t>Requirements</a:t>
            </a:r>
            <a:r>
              <a:rPr lang="fr-FR" sz="2800" b="1" dirty="0">
                <a:effectLst/>
                <a:latin typeface="Calibri" panose="020F0502020204030204" pitchFamily="34" charset="0"/>
                <a:ea typeface="Times New Roman" panose="02020603050405020304" pitchFamily="18" charset="0"/>
                <a:cs typeface="Times New Roman" panose="02020603050405020304" pitchFamily="18" charset="0"/>
              </a:rPr>
              <a:t> </a:t>
            </a:r>
            <a:br>
              <a:rPr lang="en-US" sz="2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800"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indent="0">
              <a:buNone/>
            </a:pP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If a student has completed all the requirements for a high school diploma, the student is not eligible to continue to generate ADA for funding purposes. Exceptions are students who are eligible to graduate but who continue their education to meet the requirements of a higher high school diploma standard; students enrolled in a TEA-designated Pathways in Technology Early College High School (P-TECH) and coded in TSDS PEIMS (</a:t>
            </a: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E3063</a:t>
            </a:r>
            <a:r>
              <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students</a:t>
            </a: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who have not met the assessment requirements for graduation</a:t>
            </a: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students who are continuing enrollment to receive special education services; or students who have returned to school to receive special education services after receiving a diploma.</a:t>
            </a:r>
            <a:r>
              <a:rPr lang="en-US"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(See 3.2.2.</a:t>
            </a: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5</a:t>
            </a: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Funding Eligibility of Students Who Have Met All Graduation Requirements Except Passing Required State Assessments</a:t>
            </a:r>
            <a:r>
              <a:rPr lang="en-US"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and 3.2.3 Age Eligibility)</a:t>
            </a: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p>
          <a:p>
            <a:pPr marL="0" indent="0">
              <a:buNone/>
            </a:pPr>
            <a:endParaRPr lang="en-US" b="1" dirty="0">
              <a:solidFill>
                <a:schemeClr val="tx1"/>
              </a:solidFill>
            </a:endParaRPr>
          </a:p>
        </p:txBody>
      </p:sp>
    </p:spTree>
    <p:extLst>
      <p:ext uri="{BB962C8B-B14F-4D97-AF65-F5344CB8AC3E}">
        <p14:creationId xmlns:p14="http://schemas.microsoft.com/office/powerpoint/2010/main" val="4006442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712380" y="273920"/>
            <a:ext cx="11121657" cy="751350"/>
          </a:xfrm>
        </p:spPr>
        <p:txBody>
          <a:bodyPr>
            <a:noAutofit/>
          </a:bodyPr>
          <a:lstStyle/>
          <a:p>
            <a:r>
              <a:rPr lang="en-US" sz="2800" dirty="0"/>
              <a:t>SAAH </a:t>
            </a:r>
            <a:r>
              <a:rPr lang="fr-FR" sz="2800" b="1" dirty="0">
                <a:effectLst/>
                <a:latin typeface="Calibri" panose="020F0502020204030204" pitchFamily="34" charset="0"/>
                <a:ea typeface="Times New Roman" panose="02020603050405020304" pitchFamily="18" charset="0"/>
                <a:cs typeface="Times New Roman" panose="02020603050405020304" pitchFamily="18" charset="0"/>
              </a:rPr>
              <a:t>3.3.5 Entry and </a:t>
            </a:r>
            <a:r>
              <a:rPr lang="fr-FR" sz="2800" b="1" dirty="0" err="1">
                <a:effectLst/>
                <a:latin typeface="Calibri" panose="020F0502020204030204" pitchFamily="34" charset="0"/>
                <a:ea typeface="Times New Roman" panose="02020603050405020304" pitchFamily="18" charset="0"/>
                <a:cs typeface="Times New Roman" panose="02020603050405020304" pitchFamily="18" charset="0"/>
              </a:rPr>
              <a:t>Reentry</a:t>
            </a:r>
            <a:r>
              <a:rPr lang="fr-FR" sz="2800" b="1" dirty="0">
                <a:effectLst/>
                <a:latin typeface="Calibri" panose="020F0502020204030204" pitchFamily="34" charset="0"/>
                <a:ea typeface="Times New Roman" panose="02020603050405020304" pitchFamily="18" charset="0"/>
                <a:cs typeface="Times New Roman" panose="02020603050405020304" pitchFamily="18" charset="0"/>
              </a:rPr>
              <a:t> Dates </a:t>
            </a:r>
            <a:br>
              <a:rPr lang="en-US" sz="2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800"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indent="0">
              <a:buNone/>
            </a:pPr>
            <a:endParaRPr lang="en-US" sz="2000" dirty="0">
              <a:solidFill>
                <a:schemeClr val="tx1"/>
              </a:solidFill>
            </a:endParaRPr>
          </a:p>
          <a:p>
            <a:pPr marL="0" indent="0">
              <a:buNone/>
            </a:pPr>
            <a:r>
              <a:rPr lang="en-US" sz="2000" dirty="0">
                <a:solidFill>
                  <a:schemeClr val="tx1"/>
                </a:solidFill>
              </a:rPr>
              <a:t>The student’s entry date is the first day the student is physically or virtually present during the official attendance accounting period on a particular campus at the attendance taking time (see </a:t>
            </a:r>
            <a:r>
              <a:rPr lang="en-US" sz="2000" dirty="0">
                <a:solidFill>
                  <a:srgbClr val="0A518B"/>
                </a:solidFill>
              </a:rPr>
              <a:t>3.6.2 Time of Day for Attendance Taking</a:t>
            </a:r>
            <a:r>
              <a:rPr lang="en-US" sz="2000" dirty="0">
                <a:solidFill>
                  <a:schemeClr val="tx1"/>
                </a:solidFill>
              </a:rPr>
              <a:t>). A student’s reentry date is the first day the student is physically present during the official attendance accounting period at the attendance taking time after having been withdrawn from the same campus. </a:t>
            </a:r>
            <a:r>
              <a:rPr lang="en-US" sz="2000" b="1" dirty="0">
                <a:solidFill>
                  <a:schemeClr val="tx1"/>
                </a:solidFill>
              </a:rPr>
              <a:t>A student cannot be absent on either the entry or the reentry date. Also, a student cannot be absent on the first day of school.</a:t>
            </a:r>
          </a:p>
          <a:p>
            <a:pPr marL="0" indent="0">
              <a:buNone/>
            </a:pPr>
            <a:r>
              <a:rPr lang="en-US" sz="2000" b="1" dirty="0">
                <a:solidFill>
                  <a:schemeClr val="tx1"/>
                </a:solidFill>
              </a:rPr>
              <a:t>The student is in membership on both the entry date and the reentry date. </a:t>
            </a:r>
            <a:r>
              <a:rPr lang="en-US" sz="2000" dirty="0">
                <a:solidFill>
                  <a:schemeClr val="tx1"/>
                </a:solidFill>
              </a:rPr>
              <a:t>See </a:t>
            </a:r>
            <a:r>
              <a:rPr lang="en-US" sz="2000" dirty="0">
                <a:solidFill>
                  <a:srgbClr val="0A518B"/>
                </a:solidFill>
              </a:rPr>
              <a:t>3.2 Membership and Eligibility for Attendance and Foundation School Program (FSP) Funding</a:t>
            </a:r>
            <a:r>
              <a:rPr lang="en-US" sz="2000" dirty="0">
                <a:solidFill>
                  <a:schemeClr val="tx1"/>
                </a:solidFill>
              </a:rPr>
              <a:t> for minimum time requirements for a student to be in membership.</a:t>
            </a:r>
          </a:p>
          <a:p>
            <a:pPr marL="0" indent="0">
              <a:buNone/>
            </a:pPr>
            <a:r>
              <a:rPr lang="en-US" sz="2000" b="1" dirty="0">
                <a:solidFill>
                  <a:srgbClr val="FF0000"/>
                </a:solidFill>
                <a:effectLst/>
                <a:ea typeface="Times New Roman" panose="02020603050405020304" pitchFamily="18" charset="0"/>
                <a:cs typeface="Times New Roman" panose="02020603050405020304" pitchFamily="18" charset="0"/>
              </a:rPr>
              <a:t>Students that begin school as homebound, including CEHI, may indicate their “official entry date” as the first day of the school year as long as all the documentation requirements are met and the full number of hours needed are provided by the end of that week.</a:t>
            </a:r>
            <a:endParaRPr lang="en-US" sz="2000" b="1" dirty="0">
              <a:solidFill>
                <a:srgbClr val="FF0000"/>
              </a:solidFill>
            </a:endParaRPr>
          </a:p>
        </p:txBody>
      </p:sp>
    </p:spTree>
    <p:extLst>
      <p:ext uri="{BB962C8B-B14F-4D97-AF65-F5344CB8AC3E}">
        <p14:creationId xmlns:p14="http://schemas.microsoft.com/office/powerpoint/2010/main" val="3820036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712380" y="273920"/>
            <a:ext cx="11121657" cy="751350"/>
          </a:xfrm>
        </p:spPr>
        <p:txBody>
          <a:bodyPr>
            <a:noAutofit/>
          </a:bodyPr>
          <a:lstStyle/>
          <a:p>
            <a:r>
              <a:rPr lang="en-US" sz="2400" dirty="0"/>
              <a:t>SAAH </a:t>
            </a:r>
            <a:r>
              <a:rPr lang="fr-F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3.3.6.3 </a:t>
            </a:r>
            <a:r>
              <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Entitlement of Students of Active Military Servicemembers and Peace Officers to Transfer</a:t>
            </a:r>
            <a:r>
              <a:rPr lang="fr-F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br>
              <a:rPr lang="en-US" sz="24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indent="0">
              <a:buNone/>
            </a:pPr>
            <a:endParaRPr lang="en-US" sz="3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3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Districts must accept the transfer application of students whose parent or guardian is an active military servicemember or peace officer and requests a transfer to another campus in the currently enrolled district or to another adjoining school district.</a:t>
            </a:r>
            <a:endParaRPr lang="en-US" sz="3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2000" dirty="0">
              <a:solidFill>
                <a:srgbClr val="FF0000"/>
              </a:solidFill>
            </a:endParaRPr>
          </a:p>
        </p:txBody>
      </p:sp>
    </p:spTree>
    <p:extLst>
      <p:ext uri="{BB962C8B-B14F-4D97-AF65-F5344CB8AC3E}">
        <p14:creationId xmlns:p14="http://schemas.microsoft.com/office/powerpoint/2010/main" val="2997239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712380" y="273920"/>
            <a:ext cx="11121657" cy="751350"/>
          </a:xfrm>
        </p:spPr>
        <p:txBody>
          <a:bodyPr>
            <a:noAutofit/>
          </a:bodyPr>
          <a:lstStyle/>
          <a:p>
            <a:r>
              <a:rPr lang="en-US" sz="2800" dirty="0"/>
              <a:t>SAAH 3.3.</a:t>
            </a:r>
            <a:r>
              <a:rPr lang="en-US" sz="2800" i="1" dirty="0">
                <a:effectLst/>
                <a:latin typeface="Calibri" panose="020F0502020204030204" pitchFamily="34" charset="0"/>
                <a:ea typeface="Times New Roman" panose="02020603050405020304" pitchFamily="18" charset="0"/>
                <a:cs typeface="Times New Roman" panose="02020603050405020304" pitchFamily="18" charset="0"/>
              </a:rPr>
              <a:t>9 Infants and Toddlers Who Are Deaf or Hard of Hearing or Have Visual Impairments or Both</a:t>
            </a:r>
            <a:br>
              <a:rPr lang="en-US" sz="2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800"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fontScale="85000" lnSpcReduction="20000"/>
          </a:bodyPr>
          <a:lstStyle/>
          <a:p>
            <a:pPr marL="0" indent="0">
              <a:buNone/>
            </a:pPr>
            <a:endParaRPr lang="en-US" sz="3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following information is required to enroll an infant or toddler in the district or RDSPD that will be providing the appropriate services as described in the IFSP:</a:t>
            </a:r>
          </a:p>
          <a:p>
            <a:pPr marL="0" marR="0" indent="0">
              <a:spcBef>
                <a:spcPts val="0"/>
              </a:spcBef>
              <a:spcAft>
                <a:spcPts val="0"/>
              </a:spcAft>
              <a:buNone/>
            </a:pPr>
            <a:endParaRPr lang="en-US" sz="2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FF0000"/>
              </a:buClr>
              <a:buFont typeface="Symbol" panose="05050102010706020507" pitchFamily="18" charset="2"/>
              <a:buChar char=""/>
            </a:pPr>
            <a:r>
              <a:rPr lang="en-US" sz="2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Parent or guardian name</a:t>
            </a:r>
            <a:endParaRPr lang="en-US" sz="2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FF0000"/>
              </a:buClr>
              <a:buFont typeface="Symbol" panose="05050102010706020507" pitchFamily="18" charset="2"/>
              <a:buChar char=""/>
            </a:pPr>
            <a:r>
              <a:rPr lang="en-US" sz="2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Family’s home address</a:t>
            </a:r>
            <a:endParaRPr lang="en-US" sz="2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FF0000"/>
              </a:buClr>
              <a:buFont typeface="Symbol" panose="05050102010706020507" pitchFamily="18" charset="2"/>
              <a:buChar char=""/>
            </a:pPr>
            <a:r>
              <a:rPr lang="en-US" sz="2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Legal name of the child</a:t>
            </a:r>
            <a:endParaRPr lang="en-US" sz="2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FF0000"/>
              </a:buClr>
              <a:buFont typeface="Symbol" panose="05050102010706020507" pitchFamily="18" charset="2"/>
              <a:buChar char=""/>
            </a:pPr>
            <a:r>
              <a:rPr lang="en-US" sz="2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Child’s date of birth</a:t>
            </a:r>
            <a:endParaRPr lang="en-US" sz="2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FF0000"/>
              </a:buClr>
              <a:buFont typeface="Symbol" panose="05050102010706020507" pitchFamily="18" charset="2"/>
              <a:buChar char=""/>
            </a:pPr>
            <a:r>
              <a:rPr lang="en-US" sz="2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Child’s identified disability/disabilities for which district services will be provided</a:t>
            </a:r>
            <a:endParaRPr lang="en-US" sz="2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FF0000"/>
              </a:buClr>
              <a:buFont typeface="Symbol" panose="05050102010706020507" pitchFamily="18" charset="2"/>
              <a:buChar char=""/>
            </a:pPr>
            <a:r>
              <a:rPr lang="en-US" sz="2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Copy of current IFSP (Services are required to start within 28 days of the signed IFSP)</a:t>
            </a:r>
            <a:endParaRPr lang="en-US" sz="2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2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Districts do not need proof of age or identity or current immunization records. Infants and toddlers receiving services under an IFSP, which is through the early childhood intervention (ECI) program coordinated by the Texas Health and Human Services Commission (HHSC) generally do not receive services at an actual school building; therefore, immunization records are not needed until the child transitions to IDEA Part B (school-age) services at age three or older. If an infant or toddler is attending a school-based program, the family will have to present the same enrollment documentation as is expected for any child who is attending school.</a:t>
            </a:r>
            <a:endParaRPr lang="en-US" sz="2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2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200" dirty="0">
              <a:solidFill>
                <a:srgbClr val="FF0000"/>
              </a:solidFill>
            </a:endParaRPr>
          </a:p>
        </p:txBody>
      </p:sp>
    </p:spTree>
    <p:extLst>
      <p:ext uri="{BB962C8B-B14F-4D97-AF65-F5344CB8AC3E}">
        <p14:creationId xmlns:p14="http://schemas.microsoft.com/office/powerpoint/2010/main" val="3795580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712380" y="273920"/>
            <a:ext cx="11121657" cy="751350"/>
          </a:xfrm>
        </p:spPr>
        <p:txBody>
          <a:bodyPr>
            <a:noAutofit/>
          </a:bodyPr>
          <a:lstStyle/>
          <a:p>
            <a:r>
              <a:rPr lang="en-US" sz="2800" dirty="0"/>
              <a:t>SAAH 3.4.4 Information and Record Transfer</a:t>
            </a:r>
            <a:br>
              <a:rPr lang="en-US" sz="2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800"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indent="0">
              <a:buNone/>
            </a:pPr>
            <a:endPar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buClr>
                <a:srgbClr val="FF0000"/>
              </a:buClr>
              <a:buFont typeface="Arial" panose="020B0604020202020204" pitchFamily="34" charset="0"/>
              <a:buChar char="•"/>
            </a:pPr>
            <a:r>
              <a:rPr lang="en-US" sz="2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if a language other than English is identified, the original copy of the home language survey</a:t>
            </a: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buClr>
                <a:srgbClr val="FF0000"/>
              </a:buClr>
              <a:buFont typeface="Arial" panose="020B0604020202020204" pitchFamily="34" charset="0"/>
              <a:buChar char="•"/>
            </a:pPr>
            <a:r>
              <a:rPr lang="en-US" sz="2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initial/end-of-year Language Proficiency Assessment Committee (LPAC) documentation, if applicable</a:t>
            </a: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buClr>
                <a:srgbClr val="FF0000"/>
              </a:buClr>
              <a:buFont typeface="Arial" panose="020B0604020202020204" pitchFamily="34" charset="0"/>
              <a:buChar char="•"/>
            </a:pPr>
            <a:r>
              <a:rPr lang="en-US" sz="2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parental permission/denial forms for bilingual education programs, or English as a second language (ESL) program services, if applicable</a:t>
            </a: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Clr>
                <a:srgbClr val="FF0000"/>
              </a:buClr>
              <a:buNone/>
            </a:pPr>
            <a:endParaRPr lang="en-US" sz="2200" dirty="0">
              <a:solidFill>
                <a:srgbClr val="FF0000"/>
              </a:solidFill>
            </a:endParaRPr>
          </a:p>
        </p:txBody>
      </p:sp>
    </p:spTree>
    <p:extLst>
      <p:ext uri="{BB962C8B-B14F-4D97-AF65-F5344CB8AC3E}">
        <p14:creationId xmlns:p14="http://schemas.microsoft.com/office/powerpoint/2010/main" val="3692972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Website </a:t>
            </a:r>
          </a:p>
        </p:txBody>
      </p:sp>
      <p:sp>
        <p:nvSpPr>
          <p:cNvPr id="4" name="Content Placeholder 2">
            <a:extLst>
              <a:ext uri="{FF2B5EF4-FFF2-40B4-BE49-F238E27FC236}">
                <a16:creationId xmlns:a16="http://schemas.microsoft.com/office/drawing/2014/main" id="{00402674-8175-0270-C683-F43B93229A2E}"/>
              </a:ext>
              <a:ext uri="{C183D7F6-B498-43B3-948B-1728B52AA6E4}">
                <adec:decorative xmlns:adec="http://schemas.microsoft.com/office/drawing/2017/decorative" val="1"/>
              </a:ext>
            </a:extLst>
          </p:cNvPr>
          <p:cNvSpPr>
            <a:spLocks noGrp="1"/>
          </p:cNvSpPr>
          <p:nvPr>
            <p:ph idx="1"/>
          </p:nvPr>
        </p:nvSpPr>
        <p:spPr>
          <a:xfrm>
            <a:off x="712380" y="1409700"/>
            <a:ext cx="10623550" cy="4351338"/>
          </a:xfrm>
          <a:solidFill>
            <a:schemeClr val="accent1"/>
          </a:solidFill>
        </p:spPr>
        <p:txBody>
          <a:bodyPr>
            <a:normAutofit/>
          </a:bodyPr>
          <a:lstStyle/>
          <a:p>
            <a:endParaRPr lang="en-US" dirty="0"/>
          </a:p>
          <a:p>
            <a:endParaRPr lang="en-US" dirty="0"/>
          </a:p>
        </p:txBody>
      </p:sp>
      <p:pic>
        <p:nvPicPr>
          <p:cNvPr id="3" name="Picture 2">
            <a:extLst>
              <a:ext uri="{FF2B5EF4-FFF2-40B4-BE49-F238E27FC236}">
                <a16:creationId xmlns:a16="http://schemas.microsoft.com/office/drawing/2014/main" id="{9C2AA971-17A6-D3AA-3B30-4F0A77A98D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915920" y="1096962"/>
            <a:ext cx="5516880" cy="5049838"/>
          </a:xfrm>
          <a:prstGeom prst="rect">
            <a:avLst/>
          </a:prstGeom>
        </p:spPr>
      </p:pic>
    </p:spTree>
    <p:extLst>
      <p:ext uri="{BB962C8B-B14F-4D97-AF65-F5344CB8AC3E}">
        <p14:creationId xmlns:p14="http://schemas.microsoft.com/office/powerpoint/2010/main" val="2294732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712380" y="273920"/>
            <a:ext cx="11121657" cy="751350"/>
          </a:xfrm>
        </p:spPr>
        <p:txBody>
          <a:bodyPr>
            <a:noAutofit/>
          </a:bodyPr>
          <a:lstStyle/>
          <a:p>
            <a:r>
              <a:rPr lang="en-US" sz="2800" dirty="0"/>
              <a:t>SAAH 3.7 General Education Homebound (GEH) Program</a:t>
            </a:r>
            <a:br>
              <a:rPr lang="en-US" sz="2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800"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indent="0">
              <a:buNone/>
            </a:pPr>
            <a:endPar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Clr>
                <a:srgbClr val="FF0000"/>
              </a:buClr>
              <a:buNone/>
            </a:pPr>
            <a:endPar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Clr>
                <a:srgbClr val="FF0000"/>
              </a:buClr>
              <a:buNone/>
            </a:pP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Note: A student who has an infant (0-6 months) considered medically fragile and who meets the criteria in the bullets listed above may also be considered for the GEH program.</a:t>
            </a: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Clr>
                <a:srgbClr val="FF0000"/>
              </a:buClr>
              <a:buNone/>
            </a:pPr>
            <a:endParaRPr lang="en-US" sz="2200" dirty="0">
              <a:solidFill>
                <a:srgbClr val="FF0000"/>
              </a:solidFill>
            </a:endParaRPr>
          </a:p>
        </p:txBody>
      </p:sp>
    </p:spTree>
    <p:extLst>
      <p:ext uri="{BB962C8B-B14F-4D97-AF65-F5344CB8AC3E}">
        <p14:creationId xmlns:p14="http://schemas.microsoft.com/office/powerpoint/2010/main" val="3393126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712380" y="273920"/>
            <a:ext cx="11121657" cy="751350"/>
          </a:xfrm>
        </p:spPr>
        <p:txBody>
          <a:bodyPr>
            <a:noAutofit/>
          </a:bodyPr>
          <a:lstStyle/>
          <a:p>
            <a:r>
              <a:rPr lang="en-US" sz="2800" dirty="0"/>
              <a:t>SAAH 3.8 Calendar</a:t>
            </a:r>
            <a:br>
              <a:rPr lang="en-US" sz="2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800" dirty="0"/>
          </a:p>
        </p:txBody>
      </p:sp>
      <p:pic>
        <p:nvPicPr>
          <p:cNvPr id="8" name="Picture 7">
            <a:extLst>
              <a:ext uri="{FF2B5EF4-FFF2-40B4-BE49-F238E27FC236}">
                <a16:creationId xmlns:a16="http://schemas.microsoft.com/office/drawing/2014/main" id="{7A4034D5-A832-884F-457D-D357F4FF76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7445" y="1918390"/>
            <a:ext cx="10977110" cy="3333957"/>
          </a:xfrm>
          <a:prstGeom prst="rect">
            <a:avLst/>
          </a:prstGeom>
        </p:spPr>
      </p:pic>
    </p:spTree>
    <p:extLst>
      <p:ext uri="{BB962C8B-B14F-4D97-AF65-F5344CB8AC3E}">
        <p14:creationId xmlns:p14="http://schemas.microsoft.com/office/powerpoint/2010/main" val="2166854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Section 3.8.1.3 Low-Attendance Day Waivers</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indent="0">
              <a:buNone/>
            </a:pPr>
            <a:endParaRPr lang="en-US" sz="2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Note: An instructional day that experienced low attendance but does not meet the qualifications for the waiver must still report that date as a day of instruction and should not be changed to a non-instructional day, even if the LEA has excess minutes in the calendar. Local education agencies are responsible for submitting current, complete, and accurate data required for each PEIMS and TSDS collection.</a:t>
            </a:r>
          </a:p>
          <a:p>
            <a:pPr marL="0" indent="0">
              <a:buNone/>
            </a:pP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Each person entering data into the attendance accounting system must attest that the data he or she has entered are true and correct to the best of his or her knowledge. The superintendent must affirm that he or she has taken measures to verify the accuracy and authenticity of the attendance data </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(see SAAH, Section 3.1 Responsibility). </a:t>
            </a:r>
            <a:endPar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4000" dirty="0">
              <a:solidFill>
                <a:srgbClr val="FF0000"/>
              </a:solidFill>
            </a:endParaRPr>
          </a:p>
        </p:txBody>
      </p:sp>
    </p:spTree>
    <p:extLst>
      <p:ext uri="{BB962C8B-B14F-4D97-AF65-F5344CB8AC3E}">
        <p14:creationId xmlns:p14="http://schemas.microsoft.com/office/powerpoint/2010/main" val="2937978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Section 3.8.1.4 Staff Development Waivers</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indent="0">
              <a:buNone/>
            </a:pPr>
            <a:endPar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US" sz="3200" b="1" dirty="0">
                <a:solidFill>
                  <a:srgbClr val="FF0000"/>
                </a:solidFill>
                <a:effectLst/>
                <a:latin typeface="Calibri" panose="020F0502020204030204" pitchFamily="34" charset="0"/>
                <a:ea typeface="Times New Roman" panose="02020603050405020304" pitchFamily="18" charset="0"/>
              </a:rPr>
              <a:t>Note: </a:t>
            </a:r>
            <a:r>
              <a:rPr lang="en-US" sz="3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Effective with the 2025–2026 school year, districts and open-enrollment charter schools that are four-day-school-week LEAs are not eligible to receive a staff development waiver.</a:t>
            </a:r>
            <a:endParaRPr lang="en-US" sz="3200" b="1" dirty="0">
              <a:solidFill>
                <a:srgbClr val="FF0000"/>
              </a:solidFill>
            </a:endParaRPr>
          </a:p>
        </p:txBody>
      </p:sp>
    </p:spTree>
    <p:extLst>
      <p:ext uri="{BB962C8B-B14F-4D97-AF65-F5344CB8AC3E}">
        <p14:creationId xmlns:p14="http://schemas.microsoft.com/office/powerpoint/2010/main" val="192790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Section 3.8.1.4 Staff Development Waivers </a:t>
            </a:r>
            <a:r>
              <a:rPr lang="en-US" dirty="0">
                <a:solidFill>
                  <a:srgbClr val="0D6CB9"/>
                </a:solidFill>
              </a:rPr>
              <a:t>1</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indent="0">
              <a:buNone/>
            </a:pPr>
            <a:endPar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US" b="1" dirty="0">
                <a:solidFill>
                  <a:schemeClr val="tx1"/>
                </a:solidFill>
                <a:effectLst/>
                <a:latin typeface="Calibri" panose="020F0502020204030204" pitchFamily="34" charset="0"/>
                <a:ea typeface="Times New Roman" panose="02020603050405020304" pitchFamily="18" charset="0"/>
              </a:rPr>
              <a:t>Note: Districts or charter schools must demonstrate that they are providing high quality staff development that will impact student outcomes. </a:t>
            </a:r>
            <a:r>
              <a:rPr lang="en-US" b="1" dirty="0">
                <a:solidFill>
                  <a:srgbClr val="FF0000"/>
                </a:solidFill>
                <a:effectLst/>
                <a:latin typeface="Calibri" panose="020F0502020204030204" pitchFamily="34" charset="0"/>
                <a:ea typeface="Times New Roman" panose="02020603050405020304" pitchFamily="18" charset="0"/>
              </a:rPr>
              <a:t>The waiver is applicable only to real-time staff development that all district staff participate in simultaneously in lieu of student instruction (</a:t>
            </a:r>
            <a:r>
              <a:rPr lang="en-US" b="1" dirty="0" err="1">
                <a:solidFill>
                  <a:srgbClr val="FF0000"/>
                </a:solidFill>
                <a:effectLst/>
                <a:latin typeface="Calibri" panose="020F0502020204030204" pitchFamily="34" charset="0"/>
                <a:ea typeface="Times New Roman" panose="02020603050405020304" pitchFamily="18" charset="0"/>
              </a:rPr>
              <a:t>i.e.,“exchange</a:t>
            </a:r>
            <a:r>
              <a:rPr lang="en-US" b="1" dirty="0">
                <a:solidFill>
                  <a:srgbClr val="FF0000"/>
                </a:solidFill>
                <a:effectLst/>
                <a:latin typeface="Calibri" panose="020F0502020204030204" pitchFamily="34" charset="0"/>
                <a:ea typeface="Times New Roman" panose="02020603050405020304" pitchFamily="18" charset="0"/>
              </a:rPr>
              <a:t>/trade” days or professional development that staff receive on their own time outside of the school/workday may not be counted toward the waiver minutes allotted for staff development). </a:t>
            </a:r>
            <a:endParaRPr lang="en-US" b="1" dirty="0">
              <a:solidFill>
                <a:srgbClr val="FF0000"/>
              </a:solidFill>
              <a:effectLst/>
              <a:latin typeface="Times New Roman" panose="02020603050405020304" pitchFamily="18" charset="0"/>
              <a:ea typeface="Times New Roman" panose="02020603050405020304" pitchFamily="18" charset="0"/>
            </a:endParaRPr>
          </a:p>
          <a:p>
            <a:pPr marL="0" indent="0">
              <a:buNone/>
            </a:pPr>
            <a:endParaRPr lang="en-US" sz="4000" b="1" dirty="0">
              <a:solidFill>
                <a:srgbClr val="FF0000"/>
              </a:solidFill>
            </a:endParaRPr>
          </a:p>
        </p:txBody>
      </p:sp>
    </p:spTree>
    <p:extLst>
      <p:ext uri="{BB962C8B-B14F-4D97-AF65-F5344CB8AC3E}">
        <p14:creationId xmlns:p14="http://schemas.microsoft.com/office/powerpoint/2010/main" val="247939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a:bodyPr>
          <a:lstStyle/>
          <a:p>
            <a:r>
              <a:rPr lang="en-US" dirty="0"/>
              <a:t>SAAH Section </a:t>
            </a:r>
            <a:r>
              <a:rPr lang="en-US" dirty="0">
                <a:solidFill>
                  <a:srgbClr val="FF0000"/>
                </a:solidFill>
              </a:rPr>
              <a:t>3.8.1.8 School Safety Training Waiver</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indent="0">
              <a:spcBef>
                <a:spcPts val="0"/>
              </a:spcBef>
              <a:buNone/>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 waiver of operational and instructional time may be applied for by a district requiring each educator employed by the district to attend an approved Texas School Safety Center (</a:t>
            </a:r>
            <a:r>
              <a:rPr lang="en-US" sz="1800" b="1"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TxSSC</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school safety training course.  As the waiver is for operational and instructional minutes, it may not be used prior to the first day of student instruction or after the last day of student instruction. In order to qualify for the waiver, the training course must be listed on the </a:t>
            </a:r>
            <a:r>
              <a:rPr lang="en-US" sz="1800" b="1"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TxSSC’s</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List of Approved Trainings for Operational and Instructional Time Waivers for School Safety Training. The waiver is limited to a maximum of 420 minutes but must reflect actual training minutes provided for the approved training course. </a:t>
            </a:r>
            <a:endPar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An application for school safety training minutes must be submitted using TEA’s automated waiver application system and the School Safety Waiver application, which is available in TEAL. Your district must include the following items in its application: </a:t>
            </a:r>
            <a:endPar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05000"/>
              </a:lnSpc>
              <a:spcBef>
                <a:spcPts val="0"/>
              </a:spcBef>
              <a:spcAft>
                <a:spcPts val="800"/>
              </a:spcAft>
              <a:buClr>
                <a:srgbClr val="FF0000"/>
              </a:buClr>
              <a:buFont typeface="Symbol" panose="05050102010706020507" pitchFamily="18" charset="2"/>
              <a:buChar char=""/>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specific </a:t>
            </a:r>
            <a:r>
              <a:rPr lang="en-US" sz="1800" b="1"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TxSSC</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approved training course information; and </a:t>
            </a:r>
            <a:endPar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05000"/>
              </a:lnSpc>
              <a:spcBef>
                <a:spcPts val="0"/>
              </a:spcBef>
              <a:spcAft>
                <a:spcPts val="800"/>
              </a:spcAft>
              <a:buClr>
                <a:srgbClr val="FF0000"/>
              </a:buClr>
              <a:buFont typeface="Symbol" panose="05050102010706020507" pitchFamily="18" charset="2"/>
              <a:buChar char=""/>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 copy of the board agenda at which the board approved the specific waiver request. </a:t>
            </a:r>
            <a:endPar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district must locally retain documentation and records of all staff taking the training, including the date and hours or minutes of the training. The agenda should clearly identify the type(s) of training and how long each agenda item took to cover the material.</a:t>
            </a:r>
            <a:endPar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4000" b="1" dirty="0">
              <a:solidFill>
                <a:srgbClr val="FF0000"/>
              </a:solidFill>
            </a:endParaRPr>
          </a:p>
        </p:txBody>
      </p:sp>
    </p:spTree>
    <p:extLst>
      <p:ext uri="{BB962C8B-B14F-4D97-AF65-F5344CB8AC3E}">
        <p14:creationId xmlns:p14="http://schemas.microsoft.com/office/powerpoint/2010/main" val="3837626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a:bodyPr>
          <a:lstStyle/>
          <a:p>
            <a:r>
              <a:rPr lang="en-US" dirty="0"/>
              <a:t>SAAH Section 3.11 Examples </a:t>
            </a:r>
            <a:endParaRPr lang="en-US" dirty="0">
              <a:solidFill>
                <a:srgbClr val="FF0000"/>
              </a:solidFill>
            </a:endParaRP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indent="0" algn="ctr">
              <a:spcBef>
                <a:spcPts val="0"/>
              </a:spcBef>
              <a:buNone/>
            </a:pPr>
            <a:endParaRPr lang="en-US" sz="3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spcBef>
                <a:spcPts val="0"/>
              </a:spcBef>
              <a:buNone/>
            </a:pPr>
            <a:endParaRPr lang="en-US" sz="36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gn="ctr">
              <a:spcBef>
                <a:spcPts val="0"/>
              </a:spcBef>
              <a:buNone/>
            </a:pPr>
            <a:endParaRPr lang="en-US" sz="3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spcBef>
                <a:spcPts val="0"/>
              </a:spcBef>
              <a:buNone/>
            </a:pPr>
            <a:r>
              <a:rPr lang="en-US" sz="3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See Section 3 Examples</a:t>
            </a:r>
          </a:p>
          <a:p>
            <a:pPr marL="0" marR="0" indent="0">
              <a:spcBef>
                <a:spcPts val="0"/>
              </a:spcBef>
              <a:spcAft>
                <a:spcPts val="0"/>
              </a:spcAft>
              <a:buNone/>
            </a:pPr>
            <a:endPar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4000" b="1" dirty="0">
              <a:solidFill>
                <a:srgbClr val="FF0000"/>
              </a:solidFill>
            </a:endParaRPr>
          </a:p>
        </p:txBody>
      </p:sp>
    </p:spTree>
    <p:extLst>
      <p:ext uri="{BB962C8B-B14F-4D97-AF65-F5344CB8AC3E}">
        <p14:creationId xmlns:p14="http://schemas.microsoft.com/office/powerpoint/2010/main" val="1824612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a:bodyPr>
          <a:lstStyle/>
          <a:p>
            <a:r>
              <a:rPr lang="en-US" dirty="0"/>
              <a:t>SAAH Section 4.1 Responsibility </a:t>
            </a:r>
            <a:endParaRPr lang="en-US" dirty="0">
              <a:solidFill>
                <a:srgbClr val="FF0000"/>
              </a:solidFill>
            </a:endParaRP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Autofit/>
          </a:bodyPr>
          <a:lstStyle/>
          <a:p>
            <a:pPr marL="0" indent="0">
              <a:spcBef>
                <a:spcPts val="0"/>
              </a:spcBef>
              <a:buNone/>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Note: Your district must not assign attendance personnel the responsibility of determining the coding information for a student who is receiving special education services. Special education staff members, directors, or teachers should provide attendance personnel with names and coding information of students who are eligible and whose documentation is in order. Special education directors and staff members are responsible for reviewing special education data and totals for accuracy and completeness. They are also responsible for ensuring that attendance personnel are aware of any changes in a student’s services and the effective dates of those changes. The attendance personnel are then responsible for entering the changes in the student attendance accounting system. At the end of each six-week reporting period, special education staff members should check the Student Detail Report for any coding errors.</a:t>
            </a: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2400" b="1" dirty="0">
              <a:solidFill>
                <a:srgbClr val="FF0000"/>
              </a:solidFill>
            </a:endParaRPr>
          </a:p>
        </p:txBody>
      </p:sp>
    </p:spTree>
    <p:extLst>
      <p:ext uri="{BB962C8B-B14F-4D97-AF65-F5344CB8AC3E}">
        <p14:creationId xmlns:p14="http://schemas.microsoft.com/office/powerpoint/2010/main" val="605536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fontScale="90000"/>
          </a:bodyPr>
          <a:lstStyle/>
          <a:p>
            <a:r>
              <a:rPr lang="en-US" dirty="0"/>
              <a:t>SAAH Section 4.7.2 Code 00 No Instructional Setting (Speech Therapy) </a:t>
            </a:r>
            <a:endParaRPr lang="en-US" dirty="0">
              <a:solidFill>
                <a:srgbClr val="FF0000"/>
              </a:solidFill>
            </a:endParaRP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Autofit/>
          </a:bodyPr>
          <a:lstStyle/>
          <a:p>
            <a:pPr marL="0" marR="0" indent="0">
              <a:spcBef>
                <a:spcPts val="1200"/>
              </a:spcBef>
              <a:spcAft>
                <a:spcPts val="300"/>
              </a:spcAft>
              <a:buNone/>
            </a:pPr>
            <a:r>
              <a:rPr lang="en-US" sz="1800" b="1" dirty="0">
                <a:solidFill>
                  <a:srgbClr val="FF0000"/>
                </a:solidFill>
                <a:effectLst/>
                <a:latin typeface="Calibri" panose="020F0502020204030204" pitchFamily="34" charset="0"/>
                <a:cs typeface="Times New Roman" panose="02020603050405020304" pitchFamily="18" charset="0"/>
              </a:rPr>
              <a:t>Instructional Setting Code 00: Information Specific to TSDS PEIMS </a:t>
            </a:r>
            <a:r>
              <a:rPr lang="en-US" sz="1800" b="1" dirty="0" err="1">
                <a:solidFill>
                  <a:srgbClr val="FF0000"/>
                </a:solidFill>
                <a:effectLst/>
                <a:latin typeface="Calibri" panose="020F0502020204030204" pitchFamily="34" charset="0"/>
                <a:cs typeface="Times New Roman" panose="02020603050405020304" pitchFamily="18" charset="0"/>
              </a:rPr>
              <a:t>StudentSpecialEducationProgramAssociation</a:t>
            </a:r>
            <a:r>
              <a:rPr lang="en-US" sz="1800" b="1" dirty="0">
                <a:solidFill>
                  <a:srgbClr val="FF0000"/>
                </a:solidFill>
                <a:effectLst/>
                <a:latin typeface="Calibri" panose="020F0502020204030204" pitchFamily="34" charset="0"/>
                <a:cs typeface="Times New Roman" panose="02020603050405020304" pitchFamily="18" charset="0"/>
              </a:rPr>
              <a:t> Entity   </a:t>
            </a:r>
          </a:p>
          <a:p>
            <a:pPr marL="0" marR="0" indent="0">
              <a:spcBef>
                <a:spcPts val="0"/>
              </a:spcBef>
              <a:spcAft>
                <a:spcPts val="0"/>
              </a:spcAft>
              <a:buNone/>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TSDS PEIMS </a:t>
            </a:r>
            <a:r>
              <a:rPr lang="en-US" sz="1800" b="1"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StudentSpecialEducationProgramAssociation</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Entity </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allows for only one instructional setting code to be reported for a student.</a:t>
            </a:r>
          </a:p>
          <a:p>
            <a:pPr marL="0" marR="0" indent="0">
              <a:spcBef>
                <a:spcPts val="0"/>
              </a:spcBef>
              <a:spcAft>
                <a:spcPts val="0"/>
              </a:spcAft>
              <a:buNone/>
            </a:pPr>
            <a:r>
              <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marR="0" indent="0">
              <a:spcBef>
                <a:spcPts val="0"/>
              </a:spcBef>
              <a:spcAft>
                <a:spcPts val="0"/>
              </a:spcAft>
              <a:buNone/>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 student will have an instructional setting code of 00 reported on the TSDS PEIMS </a:t>
            </a:r>
            <a:r>
              <a:rPr lang="en-US" sz="1800" b="1"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StudentSpecialEducationProgramAssociation</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Entity when: </a:t>
            </a:r>
            <a:endPar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buClr>
                <a:srgbClr val="FF0000"/>
              </a:buClr>
              <a:buSzPct val="120000"/>
              <a:buFont typeface="Arial" panose="020B0604020202020204" pitchFamily="34" charset="0"/>
              <a:buChar char="•"/>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 student is receiving speech therapy (regardless of whether the therapy is provided by a push-in model in a general education classroom or pull-out model in another location) and no other special education instructional or related services; or</a:t>
            </a:r>
            <a:endPar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buClr>
                <a:srgbClr val="FF0000"/>
              </a:buClr>
              <a:buSzPct val="120000"/>
              <a:buFont typeface="Arial" panose="020B0604020202020204" pitchFamily="34" charset="0"/>
              <a:buChar char="•"/>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 student is receiving speech therapy and one or more related services (supportive services that do not constitute instructional services such as occupational therapy, physical therapy, etc.) (regardless of whether the related services are provided by a push-in model in a general education classroom or pull-out model in another location) but no special education instructional services.</a:t>
            </a:r>
            <a:endPar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2400" b="1" dirty="0">
              <a:solidFill>
                <a:srgbClr val="FF0000"/>
              </a:solidFill>
            </a:endParaRPr>
          </a:p>
        </p:txBody>
      </p:sp>
    </p:spTree>
    <p:extLst>
      <p:ext uri="{BB962C8B-B14F-4D97-AF65-F5344CB8AC3E}">
        <p14:creationId xmlns:p14="http://schemas.microsoft.com/office/powerpoint/2010/main" val="473725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fontScale="90000"/>
          </a:bodyPr>
          <a:lstStyle/>
          <a:p>
            <a:r>
              <a:rPr lang="en-US" dirty="0"/>
              <a:t>SAAH Section 4.7.2 Code 00 No Instructional Setting (Speech Therapy) </a:t>
            </a:r>
            <a:r>
              <a:rPr lang="en-US" dirty="0">
                <a:solidFill>
                  <a:srgbClr val="0D6CB9"/>
                </a:solidFill>
              </a:rPr>
              <a:t>1</a:t>
            </a:r>
            <a:endParaRPr lang="en-US" dirty="0">
              <a:solidFill>
                <a:srgbClr val="FF0000"/>
              </a:solidFill>
            </a:endParaRP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Autofit/>
          </a:bodyPr>
          <a:lstStyle/>
          <a:p>
            <a:pPr marL="0" marR="0" indent="0">
              <a:spcBef>
                <a:spcPts val="0"/>
              </a:spcBef>
              <a:spcAft>
                <a:spcPts val="0"/>
              </a:spcAft>
              <a:buNone/>
            </a:pPr>
            <a:r>
              <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 student whose instructional setting code is reported as 00 on the TSDS PEIMS </a:t>
            </a:r>
            <a:r>
              <a:rPr lang="en-US" sz="1600" b="1"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StudentSpecialEducationProgramAssociation</a:t>
            </a:r>
            <a:r>
              <a:rPr lang="en-US"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Entity</a:t>
            </a:r>
            <a:r>
              <a:rPr lang="en-US"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must have a speech therapy indicator </a:t>
            </a:r>
            <a:r>
              <a:rPr lang="en-US"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600" b="1"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SpecialEducationProgramService</a:t>
            </a:r>
            <a:r>
              <a:rPr lang="en-US"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(C341)) 24 (Special Education Student Receives Speech Therapy Only).</a:t>
            </a:r>
            <a:endParaRPr lang="en-US"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marR="0" indent="0">
              <a:spcBef>
                <a:spcPts val="0"/>
              </a:spcBef>
              <a:spcAft>
                <a:spcPts val="0"/>
              </a:spcAft>
              <a:buNone/>
            </a:pPr>
            <a:r>
              <a:rPr lang="en-US"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 student will NOT have an instructional setting code of 00 reported on the TSDS PEIMS </a:t>
            </a:r>
            <a:r>
              <a:rPr lang="en-US" sz="1600" b="1"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StudentSpecialEducationProgramAssociation</a:t>
            </a:r>
            <a:r>
              <a:rPr lang="en-US"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Entity when the student receives speech therapy (regardless of whether the therapy is provided by a push-in model in a general education classroom or pull-out model in another location) and also receives special education instructional services. In this case, the code used for the TSDS PEIMS </a:t>
            </a:r>
            <a:r>
              <a:rPr lang="en-US" sz="1600" b="1"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StudentSpecialEducationProgramAssociation</a:t>
            </a:r>
            <a:r>
              <a:rPr lang="en-US"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Entity will be the student’s primary instructional arrangement and will indicate a speech therapy indicator (</a:t>
            </a:r>
            <a:r>
              <a:rPr lang="en-US" sz="1600" b="1"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SpecialEducationProgramService</a:t>
            </a:r>
            <a:r>
              <a:rPr lang="en-US"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(C341)) 25 (Special Education Student Receives Speech Therapy and Other SPED Instructional Setting). If the student receives related services, the time spent in those related services in a special education setting will be considered when determining the student’s instructional arrangement setting. </a:t>
            </a:r>
            <a:endParaRPr lang="en-US"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1200"/>
              </a:spcBef>
              <a:spcAft>
                <a:spcPts val="300"/>
              </a:spcAft>
              <a:buNone/>
            </a:pPr>
            <a:r>
              <a:rPr lang="en-US" sz="1600" b="0" dirty="0">
                <a:solidFill>
                  <a:schemeClr val="tx1"/>
                </a:solidFill>
                <a:effectLst/>
                <a:latin typeface="Calibri" panose="020F0502020204030204" pitchFamily="34" charset="0"/>
                <a:cs typeface="Times New Roman" panose="02020603050405020304" pitchFamily="18" charset="0"/>
              </a:rPr>
              <a:t>Instructional Setting Code 00: Information Specific to TSDS PEIMS</a:t>
            </a:r>
            <a:r>
              <a:rPr lang="en-US" sz="1600" b="1" dirty="0">
                <a:solidFill>
                  <a:schemeClr val="tx1"/>
                </a:solidFill>
                <a:effectLst/>
                <a:latin typeface="Calibri" panose="020F0502020204030204" pitchFamily="34" charset="0"/>
                <a:cs typeface="Times New Roman" panose="02020603050405020304" pitchFamily="18" charset="0"/>
              </a:rPr>
              <a:t> </a:t>
            </a:r>
            <a:r>
              <a:rPr lang="en-US" sz="1600" b="1" dirty="0" err="1">
                <a:solidFill>
                  <a:srgbClr val="FF0000"/>
                </a:solidFill>
                <a:effectLst/>
                <a:latin typeface="Calibri" panose="020F0502020204030204" pitchFamily="34" charset="0"/>
                <a:cs typeface="Times New Roman" panose="02020603050405020304" pitchFamily="18" charset="0"/>
              </a:rPr>
              <a:t>SpecialEducationProgramReportingPeriodAttendance</a:t>
            </a:r>
            <a:r>
              <a:rPr lang="en-US" sz="1600" b="1" dirty="0">
                <a:solidFill>
                  <a:srgbClr val="FF0000"/>
                </a:solidFill>
                <a:effectLst/>
                <a:latin typeface="Calibri" panose="020F0502020204030204" pitchFamily="34" charset="0"/>
                <a:cs typeface="Times New Roman" panose="02020603050405020304" pitchFamily="18" charset="0"/>
              </a:rPr>
              <a:t> Entity</a:t>
            </a:r>
          </a:p>
          <a:p>
            <a:pPr marL="0" marR="0" indent="0">
              <a:spcBef>
                <a:spcPts val="0"/>
              </a:spcBef>
              <a:spcAft>
                <a:spcPts val="0"/>
              </a:spcAft>
              <a:buNone/>
            </a:pPr>
            <a:r>
              <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TSDS PEIMS </a:t>
            </a:r>
            <a:r>
              <a:rPr lang="en-US" sz="1600" b="1"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SpecialEducationProgramReportingPeriodAttendance</a:t>
            </a:r>
            <a:r>
              <a:rPr lang="en-US"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Entity</a:t>
            </a:r>
            <a:r>
              <a:rPr lang="en-US"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(for special education attendance data - student) allows for multiple instructional setting code to be reported for a student for a given period. If two instructional setting codes are reported for a student for a given period, one of them must be 00. </a:t>
            </a:r>
            <a:r>
              <a:rPr lang="en-US"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only time two setting codes would be reported is when a student receives special education instructional services in addition to speech therapy.</a:t>
            </a:r>
            <a:endParaRPr lang="en-US"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1600" b="1" dirty="0">
              <a:solidFill>
                <a:srgbClr val="FF0000"/>
              </a:solidFill>
            </a:endParaRPr>
          </a:p>
        </p:txBody>
      </p:sp>
    </p:spTree>
    <p:extLst>
      <p:ext uri="{BB962C8B-B14F-4D97-AF65-F5344CB8AC3E}">
        <p14:creationId xmlns:p14="http://schemas.microsoft.com/office/powerpoint/2010/main" val="4230439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Why and How</a:t>
            </a:r>
          </a:p>
        </p:txBody>
      </p:sp>
      <p:sp>
        <p:nvSpPr>
          <p:cNvPr id="4" name="Content Placeholder 2">
            <a:extLst>
              <a:ext uri="{FF2B5EF4-FFF2-40B4-BE49-F238E27FC236}">
                <a16:creationId xmlns:a16="http://schemas.microsoft.com/office/drawing/2014/main" id="{00402674-8175-0270-C683-F43B93229A2E}"/>
              </a:ext>
              <a:ext uri="{C183D7F6-B498-43B3-948B-1728B52AA6E4}">
                <adec:decorative xmlns:adec="http://schemas.microsoft.com/office/drawing/2017/decorative" val="1"/>
              </a:ext>
            </a:extLst>
          </p:cNvPr>
          <p:cNvSpPr>
            <a:spLocks noGrp="1"/>
          </p:cNvSpPr>
          <p:nvPr>
            <p:ph idx="1"/>
          </p:nvPr>
        </p:nvSpPr>
        <p:spPr>
          <a:xfrm>
            <a:off x="712380" y="1409700"/>
            <a:ext cx="10623550" cy="4351338"/>
          </a:xfrm>
        </p:spPr>
        <p:txBody>
          <a:bodyPr>
            <a:normAutofit/>
          </a:bodyPr>
          <a:lstStyle/>
          <a:p>
            <a:endParaRPr lang="en-US" dirty="0"/>
          </a:p>
          <a:p>
            <a:endParaRPr lang="en-US" dirty="0"/>
          </a:p>
        </p:txBody>
      </p:sp>
      <p:sp>
        <p:nvSpPr>
          <p:cNvPr id="5" name="TextBox 4">
            <a:extLst>
              <a:ext uri="{FF2B5EF4-FFF2-40B4-BE49-F238E27FC236}">
                <a16:creationId xmlns:a16="http://schemas.microsoft.com/office/drawing/2014/main" id="{1F105C09-13F1-8CAA-B4CE-E205FCA6CE76}"/>
              </a:ext>
            </a:extLst>
          </p:cNvPr>
          <p:cNvSpPr txBox="1"/>
          <p:nvPr/>
        </p:nvSpPr>
        <p:spPr>
          <a:xfrm>
            <a:off x="133351" y="2274838"/>
            <a:ext cx="11858624" cy="3046988"/>
          </a:xfrm>
          <a:prstGeom prst="rect">
            <a:avLst/>
          </a:prstGeom>
          <a:solidFill>
            <a:schemeClr val="bg1"/>
          </a:solidFill>
        </p:spPr>
        <p:txBody>
          <a:bodyPr wrap="square">
            <a:spAutoFit/>
          </a:bodyPr>
          <a:lstStyle/>
          <a:p>
            <a:pPr algn="ctr"/>
            <a:endParaRPr lang="en-US" sz="2400" b="1" i="0" u="none" strike="noStrike" baseline="0" dirty="0"/>
          </a:p>
          <a:p>
            <a:pPr algn="ctr"/>
            <a:endParaRPr lang="en-US" sz="2400" b="1" dirty="0"/>
          </a:p>
          <a:p>
            <a:pPr algn="ctr"/>
            <a:r>
              <a:rPr lang="en-US" sz="2400" b="1" i="0" u="none" strike="noStrike" baseline="0" dirty="0"/>
              <a:t>Statutory Citations Relating to Amendment to 19 TAC Chapter 129, Student Attendance,</a:t>
            </a:r>
          </a:p>
          <a:p>
            <a:pPr algn="ctr"/>
            <a:r>
              <a:rPr lang="en-US" sz="2400" b="1" i="0" u="none" strike="noStrike" baseline="0" dirty="0"/>
              <a:t>Subchapter AA, Commissioner's Rules, §129.1025, Adoption by Reference: Student Attendance</a:t>
            </a:r>
          </a:p>
          <a:p>
            <a:pPr algn="ctr"/>
            <a:r>
              <a:rPr lang="en-US" sz="2400" b="1" i="0" u="none" strike="noStrike" baseline="0" dirty="0"/>
              <a:t>Accounting Handbook</a:t>
            </a:r>
          </a:p>
          <a:p>
            <a:pPr algn="ctr"/>
            <a:endParaRPr lang="en-US" sz="2400" b="1" i="0" u="none" strike="noStrike" baseline="0" dirty="0"/>
          </a:p>
          <a:p>
            <a:pPr algn="ctr"/>
            <a:endParaRPr lang="en-US" sz="2400" b="1" i="0" u="none" strike="noStrike" baseline="0" dirty="0"/>
          </a:p>
        </p:txBody>
      </p:sp>
    </p:spTree>
    <p:extLst>
      <p:ext uri="{BB962C8B-B14F-4D97-AF65-F5344CB8AC3E}">
        <p14:creationId xmlns:p14="http://schemas.microsoft.com/office/powerpoint/2010/main" val="3893597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fontScale="90000"/>
          </a:bodyPr>
          <a:lstStyle/>
          <a:p>
            <a:r>
              <a:rPr lang="en-US" dirty="0"/>
              <a:t>SAAH Section 4.7.2 Code 00 No Instructional Setting (Speech Therapy) </a:t>
            </a:r>
            <a:r>
              <a:rPr lang="en-US" dirty="0">
                <a:solidFill>
                  <a:srgbClr val="0D6CB9"/>
                </a:solidFill>
              </a:rPr>
              <a:t>3</a:t>
            </a:r>
            <a:endParaRPr lang="en-US" dirty="0">
              <a:solidFill>
                <a:srgbClr val="FF0000"/>
              </a:solidFill>
            </a:endParaRP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Autofit/>
          </a:bodyPr>
          <a:lstStyle/>
          <a:p>
            <a:pPr marL="0" marR="0" indent="0">
              <a:spcBef>
                <a:spcPts val="0"/>
              </a:spcBef>
              <a:spcAft>
                <a:spcPts val="0"/>
              </a:spcAft>
              <a:buNone/>
            </a:pPr>
            <a:endPar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 student who is receiving speech therapy services and is not receiving </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special education</a:t>
            </a:r>
            <a:r>
              <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instructional services through any other instructional setting (for example, the resource room) for a given period should have only one instructional setting code reported on the</a:t>
            </a:r>
            <a:r>
              <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TSDS PEIMS </a:t>
            </a:r>
            <a:r>
              <a:rPr lang="en-US" sz="1800" b="1"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SpecialEducationProgramReportingPeriodAttendance</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Entity </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for that period: 00. Code 00 is used regardless of whether the  </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therapy is provided by a push-in model in a general education classroom or a pull-out model in another location and if the student is receiving any other related services.</a:t>
            </a:r>
            <a:endPar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 student who receives speech therapy services and who also receives</a:t>
            </a:r>
            <a:r>
              <a:rPr lang="en-U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special education </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instructional services</a:t>
            </a:r>
            <a:r>
              <a:rPr lang="en-U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in a special education setting (see exception below as to why special educational instructional services in a general education setting cannot be reported through the TSDS PEIMS Special </a:t>
            </a:r>
            <a:r>
              <a:rPr lang="en-US" sz="1800" b="1"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EducationProgramReportingPeriodAttendance</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Entity)</a:t>
            </a:r>
            <a:r>
              <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for a given period should have two instructional setting codes reported on the</a:t>
            </a:r>
            <a:r>
              <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TSDS PEIMS </a:t>
            </a:r>
            <a:r>
              <a:rPr lang="en-US" sz="1800" b="1"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SpecialEducationProgramReportingPeriodAttendance</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Entity </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for that period: 00 and the code for the other instructional setting through which the student is receiving</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special education</a:t>
            </a:r>
            <a:r>
              <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instructional services</a:t>
            </a:r>
            <a:endParaRPr lang="en-US" sz="1600" b="1" dirty="0">
              <a:solidFill>
                <a:schemeClr val="tx1"/>
              </a:solidFill>
            </a:endParaRPr>
          </a:p>
        </p:txBody>
      </p:sp>
    </p:spTree>
    <p:extLst>
      <p:ext uri="{BB962C8B-B14F-4D97-AF65-F5344CB8AC3E}">
        <p14:creationId xmlns:p14="http://schemas.microsoft.com/office/powerpoint/2010/main" val="2983893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fontScale="90000"/>
          </a:bodyPr>
          <a:lstStyle/>
          <a:p>
            <a:r>
              <a:rPr lang="en-US" dirty="0"/>
              <a:t>SAAH Section 4.7.2 Code 00 No Instructional Setting (Speech Therapy) </a:t>
            </a:r>
            <a:r>
              <a:rPr lang="en-US" dirty="0">
                <a:solidFill>
                  <a:srgbClr val="0D6CB9"/>
                </a:solidFill>
              </a:rPr>
              <a:t>4</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Autofit/>
          </a:bodyPr>
          <a:lstStyle/>
          <a:p>
            <a:pPr marL="0" indent="0">
              <a:spcBef>
                <a:spcPts val="0"/>
              </a:spcBef>
              <a:buNone/>
            </a:pP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Exception: The </a:t>
            </a:r>
            <a:r>
              <a:rPr lang="en-US" sz="2400" b="1"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SpecialEducationProgramReportingPeriodAttendance</a:t>
            </a: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Entity </a:t>
            </a:r>
            <a:r>
              <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does not permit reporting of the 40 - Mainstream instructional setting code. If a student </a:t>
            </a: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receives their special education instructional services </a:t>
            </a:r>
            <a:r>
              <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in a general education instructional setting and also receives speech therapy services, the</a:t>
            </a: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SpecialEducationProgramReportingPeriodAttendance</a:t>
            </a: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Entity</a:t>
            </a:r>
            <a:r>
              <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should have only one instructional setting code reported: 00.</a:t>
            </a:r>
          </a:p>
          <a:p>
            <a:pPr marL="0" marR="0" indent="0">
              <a:spcBef>
                <a:spcPts val="0"/>
              </a:spcBef>
              <a:spcAft>
                <a:spcPts val="0"/>
              </a:spcAft>
              <a:buNone/>
            </a:pPr>
            <a:endPar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9184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a:bodyPr>
          <a:lstStyle/>
          <a:p>
            <a:r>
              <a:rPr lang="en-US" dirty="0"/>
              <a:t>SAAH Section 4 Updates </a:t>
            </a:r>
            <a:endParaRPr lang="en-US" dirty="0">
              <a:solidFill>
                <a:srgbClr val="FF0000"/>
              </a:solidFill>
            </a:endParaRP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Autofit/>
          </a:bodyPr>
          <a:lstStyle/>
          <a:p>
            <a:pPr marL="0" indent="0">
              <a:spcBef>
                <a:spcPts val="0"/>
              </a:spcBef>
              <a:buNone/>
            </a:pPr>
            <a:endPar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endPar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4.7.2 Code 01 - Homebound</a:t>
            </a:r>
          </a:p>
          <a:p>
            <a:pPr marL="0" marR="0" indent="0">
              <a:spcBef>
                <a:spcPts val="0"/>
              </a:spcBef>
              <a:spcAft>
                <a:spcPts val="0"/>
              </a:spcAft>
              <a:buNone/>
            </a:pPr>
            <a:r>
              <a:rPr lang="en-US"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4.7.3 Code 02 - Hospital Class</a:t>
            </a:r>
          </a:p>
          <a:p>
            <a:pPr marL="0" marR="0" indent="0">
              <a:spcBef>
                <a:spcPts val="0"/>
              </a:spcBef>
              <a:spcAft>
                <a:spcPts val="0"/>
              </a:spcAft>
              <a:buNone/>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4.7.4 Code 08 - Vocational Adjustment Class (VAC)</a:t>
            </a:r>
          </a:p>
          <a:p>
            <a:pPr marL="0" marR="0" indent="0">
              <a:spcBef>
                <a:spcPts val="0"/>
              </a:spcBef>
              <a:spcAft>
                <a:spcPts val="0"/>
              </a:spcAft>
              <a:buNone/>
            </a:pPr>
            <a:r>
              <a:rPr lang="en-US"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4.7.19 Code 81, 82, 83, 84, 85, 86, 87, 88, 89, or 89 – Residential Care Treatment Facility (Not School District Resident)</a:t>
            </a:r>
          </a:p>
          <a:p>
            <a:pPr marL="0" marR="0" indent="0">
              <a:spcBef>
                <a:spcPts val="0"/>
              </a:spcBef>
              <a:spcAft>
                <a:spcPts val="0"/>
              </a:spcAft>
              <a:buNone/>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4.7</a:t>
            </a:r>
            <a:r>
              <a:rPr lang="en-US"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.20 Code 91, 92, 93, 94, 95, 96, 97, or 89 – Off Home Campus </a:t>
            </a:r>
          </a:p>
          <a:p>
            <a:pPr marL="0" marR="0" indent="0">
              <a:spcBef>
                <a:spcPts val="0"/>
              </a:spcBef>
              <a:spcAft>
                <a:spcPts val="0"/>
              </a:spcAft>
              <a:buNone/>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4.8.1 Speech Therapy Indicator Codes</a:t>
            </a:r>
          </a:p>
        </p:txBody>
      </p:sp>
    </p:spTree>
    <p:extLst>
      <p:ext uri="{BB962C8B-B14F-4D97-AF65-F5344CB8AC3E}">
        <p14:creationId xmlns:p14="http://schemas.microsoft.com/office/powerpoint/2010/main" val="1074959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a:bodyPr>
          <a:lstStyle/>
          <a:p>
            <a:r>
              <a:rPr lang="en-US" dirty="0"/>
              <a:t>SAAH Section 4.18 Examples </a:t>
            </a:r>
            <a:endParaRPr lang="en-US" dirty="0">
              <a:solidFill>
                <a:srgbClr val="FF0000"/>
              </a:solidFill>
            </a:endParaRP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Autofit/>
          </a:bodyPr>
          <a:lstStyle/>
          <a:p>
            <a:pPr marL="0" indent="0">
              <a:spcBef>
                <a:spcPts val="0"/>
              </a:spcBef>
              <a:buNone/>
            </a:pPr>
            <a:endPar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spcBef>
                <a:spcPts val="0"/>
              </a:spcBef>
              <a:buNone/>
            </a:pPr>
            <a:endParaRPr lang="en-US" sz="3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spcBef>
                <a:spcPts val="0"/>
              </a:spcBef>
              <a:buNone/>
            </a:pPr>
            <a:endParaRPr lang="en-US" sz="3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gn="ctr">
              <a:spcBef>
                <a:spcPts val="0"/>
              </a:spcBef>
              <a:buNone/>
            </a:pPr>
            <a:r>
              <a:rPr lang="en-US" sz="3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See Section 4 Examples</a:t>
            </a:r>
          </a:p>
          <a:p>
            <a:pPr marL="0" indent="0">
              <a:spcBef>
                <a:spcPts val="0"/>
              </a:spcBef>
              <a:buNone/>
            </a:pPr>
            <a:endPar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8551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Section 5.5 CTE (Contact Hour) Codes</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fontScale="92500" lnSpcReduction="10000"/>
          </a:bodyPr>
          <a:lstStyle/>
          <a:p>
            <a:pPr marL="0" indent="0">
              <a:buNone/>
            </a:pPr>
            <a:endParaRPr lang="en-US" sz="2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US" sz="2800" dirty="0">
                <a:solidFill>
                  <a:schemeClr val="tx1"/>
                </a:solidFill>
              </a:rPr>
              <a:t>Each CTE course must be reviewed separately to determine the average minutes per day students attend that course. </a:t>
            </a:r>
            <a:r>
              <a:rPr lang="en-US" sz="2800" b="1" dirty="0">
                <a:solidFill>
                  <a:srgbClr val="FF0000"/>
                </a:solidFill>
              </a:rPr>
              <a:t>Three contact hours (V3) is the maximum an LEA may claim for a single course</a:t>
            </a:r>
            <a:r>
              <a:rPr lang="en-US" b="1" dirty="0">
                <a:solidFill>
                  <a:srgbClr val="FF0000"/>
                </a:solidFill>
              </a:rPr>
              <a:t>. </a:t>
            </a:r>
            <a:r>
              <a:rPr lang="en-US" sz="2800" dirty="0">
                <a:solidFill>
                  <a:schemeClr val="tx1"/>
                </a:solidFill>
              </a:rPr>
              <a:t>To receive CTE weighted funding, course periods must </a:t>
            </a:r>
            <a:r>
              <a:rPr lang="en-US" sz="2800" strike="sngStrike" dirty="0">
                <a:solidFill>
                  <a:schemeClr val="tx1"/>
                </a:solidFill>
                <a:highlight>
                  <a:srgbClr val="FFFF00"/>
                </a:highlight>
              </a:rPr>
              <a:t>be an</a:t>
            </a:r>
            <a:r>
              <a:rPr lang="en-US" sz="2800" dirty="0">
                <a:solidFill>
                  <a:schemeClr val="tx1"/>
                </a:solidFill>
              </a:rPr>
              <a:t> average a </a:t>
            </a:r>
            <a:r>
              <a:rPr lang="en-US" sz="2800" b="1" dirty="0">
                <a:solidFill>
                  <a:srgbClr val="FF0000"/>
                </a:solidFill>
              </a:rPr>
              <a:t>minimum of</a:t>
            </a:r>
            <a:r>
              <a:rPr lang="en-US" sz="2800" dirty="0">
                <a:solidFill>
                  <a:schemeClr val="tx1"/>
                </a:solidFill>
              </a:rPr>
              <a:t> </a:t>
            </a:r>
            <a:r>
              <a:rPr lang="en-US" sz="2800" strike="sngStrike" dirty="0">
                <a:solidFill>
                  <a:schemeClr val="tx1"/>
                </a:solidFill>
                <a:highlight>
                  <a:srgbClr val="FFFF00"/>
                </a:highlight>
              </a:rPr>
              <a:t>at least</a:t>
            </a:r>
            <a:r>
              <a:rPr lang="en-US" sz="2800" dirty="0">
                <a:solidFill>
                  <a:schemeClr val="tx1"/>
                </a:solidFill>
              </a:rPr>
              <a:t> 45 minutes a day</a:t>
            </a:r>
            <a:r>
              <a:rPr lang="en-US" sz="2800" strike="sngStrike" dirty="0">
                <a:solidFill>
                  <a:schemeClr val="tx1"/>
                </a:solidFill>
                <a:highlight>
                  <a:srgbClr val="FFFF00"/>
                </a:highlight>
              </a:rPr>
              <a:t>. LEAs that </a:t>
            </a:r>
            <a:r>
              <a:rPr lang="en-US" sz="2800" dirty="0">
                <a:solidFill>
                  <a:schemeClr val="tx1"/>
                </a:solidFill>
              </a:rPr>
              <a:t>includ</a:t>
            </a:r>
            <a:r>
              <a:rPr lang="en-US" sz="2800" b="1" dirty="0">
                <a:solidFill>
                  <a:srgbClr val="FF0000"/>
                </a:solidFill>
              </a:rPr>
              <a:t>ing</a:t>
            </a:r>
            <a:r>
              <a:rPr lang="en-US" sz="2800" dirty="0">
                <a:solidFill>
                  <a:schemeClr val="tx1"/>
                </a:solidFill>
              </a:rPr>
              <a:t> </a:t>
            </a:r>
            <a:r>
              <a:rPr lang="en-US" sz="2800" strike="sngStrike" dirty="0">
                <a:solidFill>
                  <a:schemeClr val="tx1"/>
                </a:solidFill>
                <a:highlight>
                  <a:srgbClr val="FFFF00"/>
                </a:highlight>
              </a:rPr>
              <a:t>planned early release days</a:t>
            </a:r>
            <a:r>
              <a:rPr lang="en-US" sz="2800" dirty="0">
                <a:solidFill>
                  <a:schemeClr val="tx1"/>
                </a:solidFill>
              </a:rPr>
              <a:t>, pep rallies, assemblies, </a:t>
            </a:r>
            <a:r>
              <a:rPr lang="en-US" sz="2800" b="1" dirty="0">
                <a:solidFill>
                  <a:srgbClr val="FF0000"/>
                </a:solidFill>
              </a:rPr>
              <a:t>modified bell schedules </a:t>
            </a:r>
            <a:r>
              <a:rPr lang="en-US" sz="2800" dirty="0">
                <a:solidFill>
                  <a:schemeClr val="tx1"/>
                </a:solidFill>
              </a:rPr>
              <a:t>etc. </a:t>
            </a:r>
            <a:r>
              <a:rPr lang="en-US" sz="2800" strike="sngStrike" dirty="0">
                <a:solidFill>
                  <a:schemeClr val="tx1"/>
                </a:solidFill>
                <a:highlight>
                  <a:srgbClr val="FFFF00"/>
                </a:highlight>
              </a:rPr>
              <a:t>must ensure that the average course length </a:t>
            </a:r>
            <a:r>
              <a:rPr lang="en-US" sz="2800" dirty="0">
                <a:solidFill>
                  <a:schemeClr val="tx1"/>
                </a:solidFill>
              </a:rPr>
              <a:t>for the calendar year</a:t>
            </a:r>
            <a:r>
              <a:rPr lang="en-US" sz="2800" b="1" dirty="0">
                <a:solidFill>
                  <a:srgbClr val="FF0000"/>
                </a:solidFill>
              </a:rPr>
              <a:t>.</a:t>
            </a:r>
            <a:r>
              <a:rPr lang="en-US" sz="2800" dirty="0">
                <a:solidFill>
                  <a:schemeClr val="tx1"/>
                </a:solidFill>
              </a:rPr>
              <a:t> </a:t>
            </a:r>
            <a:r>
              <a:rPr lang="en-US" sz="2800" strike="sngStrike" dirty="0">
                <a:solidFill>
                  <a:schemeClr val="tx1"/>
                </a:solidFill>
                <a:highlight>
                  <a:srgbClr val="FFFF00"/>
                </a:highlight>
              </a:rPr>
              <a:t>is at least 45 minutes. </a:t>
            </a:r>
            <a:r>
              <a:rPr lang="en-US" sz="2800" dirty="0">
                <a:solidFill>
                  <a:schemeClr val="tx1"/>
                </a:solidFill>
              </a:rPr>
              <a:t>Days covered under 3.8.2 Closures for Bad Weather or Other Issues of Health and Safety, </a:t>
            </a:r>
            <a:r>
              <a:rPr lang="en-US" sz="2800" b="1" dirty="0">
                <a:solidFill>
                  <a:srgbClr val="FF0000"/>
                </a:solidFill>
              </a:rPr>
              <a:t>3.8.1.5 Staff Professional Development Minute waivers, and 3.6.6 Modified Schedule State Assessment Testing Day waivers</a:t>
            </a:r>
            <a:r>
              <a:rPr lang="en-US" sz="2800" dirty="0">
                <a:solidFill>
                  <a:schemeClr val="tx1"/>
                </a:solidFill>
              </a:rPr>
              <a:t>, are not part of the calculation. </a:t>
            </a:r>
            <a:r>
              <a:rPr lang="en-US" sz="2800" strike="sngStrike" dirty="0">
                <a:solidFill>
                  <a:schemeClr val="tx1"/>
                </a:solidFill>
                <a:highlight>
                  <a:srgbClr val="FFFF00"/>
                </a:highlight>
              </a:rPr>
              <a:t>Three contact hours (V3) is the maximum an LEA may claim for a single course.</a:t>
            </a:r>
            <a:r>
              <a:rPr lang="en-US" sz="2800" dirty="0">
                <a:solidFill>
                  <a:schemeClr val="tx1"/>
                </a:solidFill>
              </a:rPr>
              <a:t> </a:t>
            </a:r>
            <a:endParaRPr lang="en-US" sz="4000" b="1" dirty="0">
              <a:solidFill>
                <a:schemeClr val="tx1"/>
              </a:solidFill>
            </a:endParaRPr>
          </a:p>
        </p:txBody>
      </p:sp>
    </p:spTree>
    <p:extLst>
      <p:ext uri="{BB962C8B-B14F-4D97-AF65-F5344CB8AC3E}">
        <p14:creationId xmlns:p14="http://schemas.microsoft.com/office/powerpoint/2010/main" val="4032823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a:bodyPr>
          <a:lstStyle/>
          <a:p>
            <a:r>
              <a:rPr lang="en-US" dirty="0"/>
              <a:t>SAAH Section 5.12 Examples </a:t>
            </a:r>
            <a:endParaRPr lang="en-US" dirty="0">
              <a:solidFill>
                <a:srgbClr val="FF0000"/>
              </a:solidFill>
            </a:endParaRP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Autofit/>
          </a:bodyPr>
          <a:lstStyle/>
          <a:p>
            <a:pPr marL="0" indent="0">
              <a:spcBef>
                <a:spcPts val="0"/>
              </a:spcBef>
              <a:buNone/>
            </a:pPr>
            <a:endPar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spcBef>
                <a:spcPts val="0"/>
              </a:spcBef>
              <a:buNone/>
            </a:pPr>
            <a:endParaRPr lang="en-US" sz="3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spcBef>
                <a:spcPts val="0"/>
              </a:spcBef>
              <a:buNone/>
            </a:pPr>
            <a:endParaRPr lang="en-US" sz="3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gn="ctr">
              <a:spcBef>
                <a:spcPts val="0"/>
              </a:spcBef>
              <a:buNone/>
            </a:pPr>
            <a:r>
              <a:rPr lang="en-US" sz="3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See Section 5 Examples</a:t>
            </a:r>
          </a:p>
          <a:p>
            <a:pPr marL="0" indent="0">
              <a:spcBef>
                <a:spcPts val="0"/>
              </a:spcBef>
              <a:buNone/>
            </a:pPr>
            <a:endPar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9867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Section 6 Bilingual/English as a Second Language</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indent="0">
              <a:buNone/>
            </a:pP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term “exit,” as used in this section, is interchangeable with the term “transfer,” used in the </a:t>
            </a:r>
            <a:r>
              <a:rPr lang="en-US" sz="20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TEC, Chapter 29, Subchapter B</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 distinction has been made to clarify the difference between the use of the terms “reclassification” and “exit” in alignment with </a:t>
            </a:r>
            <a:r>
              <a:rPr lang="en-US" sz="20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19 TAC Chapter 89, Subchapter BB</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Reclassification is the process </a:t>
            </a:r>
            <a:r>
              <a:rPr lang="en-US" sz="2000" strike="sngStrike" dirty="0">
                <a:solidFill>
                  <a:schemeClr val="tx1"/>
                </a:solidFill>
                <a:highlight>
                  <a:srgbClr val="FFFF00"/>
                </a:highlight>
              </a:rPr>
              <a:t>for EB students who have met criteria to be identified as non-EB/English Proficient (EP)</a:t>
            </a:r>
            <a:r>
              <a:rPr lang="en-US" sz="20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by which the LPAC determines that an EB student has met the appropriate criteria to be classified as English Proficient, and the student enters year 1 of monitoring as indicated in TSDS PEIMS. “Exit” </a:t>
            </a:r>
            <a:r>
              <a:rPr lang="en-US" sz="2000" strike="sngStrike" dirty="0">
                <a:solidFill>
                  <a:schemeClr val="tx1"/>
                </a:solidFill>
                <a:highlight>
                  <a:srgbClr val="FFFF00"/>
                </a:highlight>
              </a:rPr>
              <a:t>describes the process for reclassified students to no longer participate in a bilingual or ESL program</a:t>
            </a:r>
            <a:r>
              <a:rPr lang="en-US" sz="2000" dirty="0">
                <a:solidFill>
                  <a:schemeClr val="tx1"/>
                </a:solidFill>
              </a:rPr>
              <a:t> </a:t>
            </a: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is the point at which a student is no longer classified as an EB student and ends bilingual or ESL program participation based on LPAC recommendation and parental approval.</a:t>
            </a:r>
          </a:p>
          <a:p>
            <a:pPr marL="0" indent="0">
              <a:buNone/>
            </a:pPr>
            <a:r>
              <a:rPr lang="en-US" sz="2000" dirty="0">
                <a:solidFill>
                  <a:schemeClr val="tx1"/>
                </a:solidFill>
              </a:rPr>
              <a:t>Within this section, the term "parent" includes the parent or legal guardian of the student in accordance with the TEC, §29.052. Also, the term “district” includes all school districts, public open-enrollment charter schools, and districts of innovation.</a:t>
            </a:r>
            <a:endParaRPr lang="en-US"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606251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712380" y="264294"/>
            <a:ext cx="11121657" cy="751350"/>
          </a:xfrm>
        </p:spPr>
        <p:txBody>
          <a:bodyPr>
            <a:normAutofit fontScale="90000"/>
          </a:bodyPr>
          <a:lstStyle/>
          <a:p>
            <a:r>
              <a:rPr lang="en-US" sz="3100" dirty="0"/>
              <a:t>SAAH </a:t>
            </a:r>
            <a:r>
              <a:rPr lang="en-US" sz="3100" dirty="0">
                <a:effectLst/>
                <a:ea typeface="Times New Roman" panose="02020603050405020304" pitchFamily="18" charset="0"/>
                <a:cs typeface="Times New Roman" panose="02020603050405020304" pitchFamily="18" charset="0"/>
              </a:rPr>
              <a:t>6.2 Identification of Emergent Bilingual (EB) Students and Enrollment Procedures</a:t>
            </a:r>
            <a:br>
              <a:rPr lang="en-US" sz="1800" b="1"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indent="0">
              <a:buNone/>
            </a:pPr>
            <a:endPar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 Upon initial enrollment in a Texas </a:t>
            </a:r>
            <a:r>
              <a:rPr lang="en-US"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public</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school, a student’s parent completes a home language survey (HLS), indicating </a:t>
            </a:r>
            <a:r>
              <a:rPr lang="en-US"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which languages are used at home, which languages are used by the child at home, and which languages were used in a previous home setting, if applicable</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(see 6.10.1 Home Language Survey (HLS) Requirements). Students in grades nine through 12 may complete the HLS themselves. </a:t>
            </a:r>
          </a:p>
        </p:txBody>
      </p:sp>
    </p:spTree>
    <p:extLst>
      <p:ext uri="{BB962C8B-B14F-4D97-AF65-F5344CB8AC3E}">
        <p14:creationId xmlns:p14="http://schemas.microsoft.com/office/powerpoint/2010/main" val="3355246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712380" y="115136"/>
            <a:ext cx="11121657" cy="751350"/>
          </a:xfrm>
        </p:spPr>
        <p:txBody>
          <a:bodyPr>
            <a:normAutofit fontScale="90000"/>
          </a:bodyPr>
          <a:lstStyle/>
          <a:p>
            <a:r>
              <a:rPr lang="en-US" sz="3100" dirty="0"/>
              <a:t>SAAH </a:t>
            </a:r>
            <a:r>
              <a:rPr lang="en-US" sz="3100" dirty="0">
                <a:effectLst/>
                <a:ea typeface="Times New Roman" panose="02020603050405020304" pitchFamily="18" charset="0"/>
                <a:cs typeface="Times New Roman" panose="02020603050405020304" pitchFamily="18" charset="0"/>
              </a:rPr>
              <a:t>6.2 Identification of Emergent Bilingual (EB) Students and Enrollment Procedures </a:t>
            </a:r>
            <a:r>
              <a:rPr lang="en-US" sz="3100" dirty="0">
                <a:solidFill>
                  <a:srgbClr val="0D6CB9"/>
                </a:solidFill>
                <a:effectLst/>
                <a:ea typeface="Times New Roman" panose="02020603050405020304" pitchFamily="18" charset="0"/>
                <a:cs typeface="Times New Roman" panose="02020603050405020304" pitchFamily="18" charset="0"/>
              </a:rPr>
              <a:t>1</a:t>
            </a:r>
            <a:endParaRPr lang="en-US"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fontScale="92500" lnSpcReduction="20000"/>
          </a:bodyPr>
          <a:lstStyle/>
          <a:p>
            <a:pPr marL="0" indent="0">
              <a:buNone/>
            </a:pPr>
            <a:endParaRPr lang="en-US"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 If multiple languages are indicated on questions 1 or 2, LEAs are guided to report the language other than English. If multiple languages other than English are listed, LEAs are guided to ask the parent to indicate (in writing or through documented phone conversation) which of the two non-English languages is used most of the time. This clarification should occur in a timely manner so the identification process can be completed within the 4-week period. If English is indicated on questions 1 and 2 but a language other than English is indicated on question 3, LEAs are guided to report the language other than English for the student language.</a:t>
            </a:r>
          </a:p>
          <a:p>
            <a:pPr marL="0" marR="0" indent="0">
              <a:spcBef>
                <a:spcPts val="0"/>
              </a:spcBef>
              <a:spcAft>
                <a:spcPts val="0"/>
              </a:spcAft>
              <a:buNone/>
            </a:pPr>
            <a:endParaRPr lang="en-US"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Parents may request a correction on the HLS only if the child has not yet been assessed for English proficiency </a:t>
            </a:r>
            <a:r>
              <a:rPr lang="en-US" sz="20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and</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corrections are made within two calendar weeks of the child’s enrollment date.</a:t>
            </a:r>
          </a:p>
          <a:p>
            <a:pPr marL="0" marR="0" indent="0">
              <a:spcBef>
                <a:spcPts val="0"/>
              </a:spcBef>
              <a:spcAft>
                <a:spcPts val="0"/>
              </a:spcAft>
              <a:buNone/>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r>
              <a:rPr lang="en-US" sz="20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If a language other than English is indicated on any of the </a:t>
            </a:r>
            <a:r>
              <a:rPr lang="en-US" sz="2000" b="1" kern="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three</a:t>
            </a:r>
            <a:r>
              <a:rPr lang="en-US" sz="20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required questions on the </a:t>
            </a:r>
            <a:r>
              <a:rPr lang="en-US" sz="2000" b="1" kern="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home language</a:t>
            </a:r>
            <a:r>
              <a:rPr lang="en-US" sz="20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survey, the district must assess the student for English language proficiency using the state-approved assessment. Additionally, if the school district is required to provide a bilingual education program at the elementary grades, a language proficiency assessment in the primary language of the student must be administered for students at the elementary grade levels whose primary language is that of the bilingual education program. </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6561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712380" y="264294"/>
            <a:ext cx="11121657" cy="751350"/>
          </a:xfrm>
        </p:spPr>
        <p:txBody>
          <a:bodyPr>
            <a:normAutofit fontScale="90000"/>
          </a:bodyPr>
          <a:lstStyle/>
          <a:p>
            <a:r>
              <a:rPr lang="en-US" sz="3100" dirty="0"/>
              <a:t>SAAH </a:t>
            </a:r>
            <a:r>
              <a:rPr lang="en-US" sz="3100" dirty="0">
                <a:effectLst/>
                <a:ea typeface="Times New Roman" panose="02020603050405020304" pitchFamily="18" charset="0"/>
                <a:cs typeface="Times New Roman" panose="02020603050405020304" pitchFamily="18" charset="0"/>
              </a:rPr>
              <a:t>6.2 Identification of Emergent Bilingual (EB) Students and Enrollment Procedures </a:t>
            </a:r>
            <a:r>
              <a:rPr lang="en-US" sz="3100" dirty="0">
                <a:solidFill>
                  <a:srgbClr val="0D6CB9"/>
                </a:solidFill>
                <a:effectLst/>
                <a:ea typeface="Times New Roman" panose="02020603050405020304" pitchFamily="18" charset="0"/>
                <a:cs typeface="Times New Roman" panose="02020603050405020304" pitchFamily="18" charset="0"/>
              </a:rPr>
              <a:t>2</a:t>
            </a:r>
            <a:br>
              <a:rPr lang="en-US" sz="1800" b="1"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lnSpcReduction="10000"/>
          </a:bodyPr>
          <a:lstStyle/>
          <a:p>
            <a:pPr indent="0">
              <a:spcBef>
                <a:spcPts val="0"/>
              </a:spcBef>
              <a:buNone/>
            </a:pP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0">
              <a:spcBef>
                <a:spcPts val="0"/>
              </a:spcBef>
              <a:buNone/>
            </a:pP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 District personnel who are proficient in the language of the test and trained in the language proficiency testing requirements of the test publisher assess the student for English language proficiency using the state-approved English language proficiency assessment. Additionally, primary language proficiency is assessed, as appropriate, using the state-approved Spanish language proficiency assessment or informal language assessment measures for languages other than Spanish (</a:t>
            </a:r>
            <a:r>
              <a:rPr lang="en-US" sz="24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19 TAC §89.1226(d)</a:t>
            </a: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marR="0" indent="0">
              <a:spcBef>
                <a:spcPts val="0"/>
              </a:spcBef>
              <a:spcAft>
                <a:spcPts val="0"/>
              </a:spcAft>
              <a:buNone/>
            </a:pPr>
            <a:r>
              <a:rPr lang="en-US"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85800" marR="0" indent="0">
              <a:spcBef>
                <a:spcPts val="0"/>
              </a:spcBef>
              <a:spcAft>
                <a:spcPts val="0"/>
              </a:spcAft>
              <a:buNone/>
            </a:pPr>
            <a:r>
              <a:rPr lang="en-US"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Important: </a:t>
            </a: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 student will be identified as EB if the student is not English proficient or the student’s disabilities are so severe that the English language proficiency assessment cannot be administered (</a:t>
            </a:r>
            <a:r>
              <a:rPr lang="en-US" sz="24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19 TAC §89.1226(g)</a:t>
            </a: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student’s primary language proficiency level is not a criteria for identification but is used for subsequent instructional purposes</a:t>
            </a: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p>
          <a:p>
            <a:pPr marL="0" indent="0">
              <a:buNone/>
            </a:pPr>
            <a:endPar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903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by Section: 1-13</a:t>
            </a:r>
          </a:p>
        </p:txBody>
      </p:sp>
      <p:sp>
        <p:nvSpPr>
          <p:cNvPr id="4" name="Content Placeholder 2">
            <a:extLst>
              <a:ext uri="{FF2B5EF4-FFF2-40B4-BE49-F238E27FC236}">
                <a16:creationId xmlns:a16="http://schemas.microsoft.com/office/drawing/2014/main" id="{00402674-8175-0270-C683-F43B93229A2E}"/>
              </a:ext>
              <a:ext uri="{C183D7F6-B498-43B3-948B-1728B52AA6E4}">
                <adec:decorative xmlns:adec="http://schemas.microsoft.com/office/drawing/2017/decorative" val="1"/>
              </a:ext>
            </a:extLst>
          </p:cNvPr>
          <p:cNvSpPr>
            <a:spLocks noGrp="1"/>
          </p:cNvSpPr>
          <p:nvPr>
            <p:ph idx="1"/>
          </p:nvPr>
        </p:nvSpPr>
        <p:spPr>
          <a:xfrm>
            <a:off x="712380" y="1409700"/>
            <a:ext cx="10623550" cy="4351338"/>
          </a:xfrm>
          <a:solidFill>
            <a:schemeClr val="bg1"/>
          </a:solidFill>
        </p:spPr>
        <p:txBody>
          <a:bodyPr>
            <a:normAutofit/>
          </a:bodyPr>
          <a:lstStyle/>
          <a:p>
            <a:endParaRPr lang="en-US" dirty="0"/>
          </a:p>
          <a:p>
            <a:endParaRPr lang="en-US" dirty="0"/>
          </a:p>
        </p:txBody>
      </p:sp>
      <p:sp>
        <p:nvSpPr>
          <p:cNvPr id="7" name="Content Placeholder 3">
            <a:extLst>
              <a:ext uri="{FF2B5EF4-FFF2-40B4-BE49-F238E27FC236}">
                <a16:creationId xmlns:a16="http://schemas.microsoft.com/office/drawing/2014/main" id="{09A817FC-790E-6744-A6AA-9055720E2684}"/>
              </a:ext>
            </a:extLst>
          </p:cNvPr>
          <p:cNvSpPr txBox="1">
            <a:spLocks/>
          </p:cNvSpPr>
          <p:nvPr/>
        </p:nvSpPr>
        <p:spPr>
          <a:xfrm>
            <a:off x="534256" y="1078787"/>
            <a:ext cx="5979561" cy="5044290"/>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F16038"/>
              </a:buClr>
            </a:pPr>
            <a:r>
              <a:rPr lang="en-US" dirty="0">
                <a:solidFill>
                  <a:schemeClr val="tx1"/>
                </a:solidFill>
              </a:rPr>
              <a:t>1: Overview</a:t>
            </a:r>
          </a:p>
          <a:p>
            <a:pPr marL="457200" lvl="1" indent="0">
              <a:buFont typeface="Wingdings" panose="05000000000000000000" pitchFamily="2" charset="2"/>
              <a:buNone/>
            </a:pPr>
            <a:endParaRPr lang="en-US" sz="1050" dirty="0">
              <a:solidFill>
                <a:schemeClr val="tx1"/>
              </a:solidFill>
            </a:endParaRPr>
          </a:p>
          <a:p>
            <a:pPr lvl="1">
              <a:buClr>
                <a:srgbClr val="F16038"/>
              </a:buClr>
            </a:pPr>
            <a:r>
              <a:rPr lang="en-US" dirty="0">
                <a:solidFill>
                  <a:schemeClr val="tx1"/>
                </a:solidFill>
              </a:rPr>
              <a:t>2: Audit Requirements</a:t>
            </a:r>
          </a:p>
          <a:p>
            <a:pPr lvl="2">
              <a:buClr>
                <a:srgbClr val="F16038"/>
              </a:buClr>
            </a:pPr>
            <a:r>
              <a:rPr lang="en-US" dirty="0">
                <a:solidFill>
                  <a:schemeClr val="tx1"/>
                </a:solidFill>
              </a:rPr>
              <a:t>general, system, documentation </a:t>
            </a:r>
          </a:p>
          <a:p>
            <a:pPr lvl="1">
              <a:buClr>
                <a:srgbClr val="F16038"/>
              </a:buClr>
            </a:pPr>
            <a:r>
              <a:rPr lang="en-US" dirty="0">
                <a:solidFill>
                  <a:schemeClr val="tx1"/>
                </a:solidFill>
              </a:rPr>
              <a:t>3: Attendance</a:t>
            </a:r>
          </a:p>
          <a:p>
            <a:pPr lvl="2">
              <a:buClr>
                <a:srgbClr val="F16038"/>
              </a:buClr>
            </a:pPr>
            <a:r>
              <a:rPr lang="en-US" dirty="0">
                <a:solidFill>
                  <a:schemeClr val="tx1"/>
                </a:solidFill>
              </a:rPr>
              <a:t>responsibilities, attendance taking, calendars</a:t>
            </a:r>
          </a:p>
          <a:p>
            <a:pPr lvl="1">
              <a:buClr>
                <a:srgbClr val="F16038"/>
              </a:buClr>
            </a:pPr>
            <a:r>
              <a:rPr lang="en-US" dirty="0">
                <a:solidFill>
                  <a:schemeClr val="tx1"/>
                </a:solidFill>
              </a:rPr>
              <a:t>4: Special Education</a:t>
            </a:r>
          </a:p>
          <a:p>
            <a:pPr lvl="2">
              <a:buClr>
                <a:srgbClr val="F16038"/>
              </a:buClr>
            </a:pPr>
            <a:r>
              <a:rPr lang="en-US" dirty="0">
                <a:solidFill>
                  <a:schemeClr val="tx1"/>
                </a:solidFill>
              </a:rPr>
              <a:t>ECSE</a:t>
            </a:r>
          </a:p>
          <a:p>
            <a:pPr lvl="1">
              <a:buClr>
                <a:srgbClr val="F16038"/>
              </a:buClr>
            </a:pPr>
            <a:r>
              <a:rPr lang="en-US" dirty="0">
                <a:solidFill>
                  <a:schemeClr val="tx1"/>
                </a:solidFill>
              </a:rPr>
              <a:t>5: Career and Technology (CTE)</a:t>
            </a:r>
          </a:p>
          <a:p>
            <a:pPr lvl="2">
              <a:buClr>
                <a:srgbClr val="F16038"/>
              </a:buClr>
            </a:pPr>
            <a:r>
              <a:rPr lang="en-US" dirty="0">
                <a:solidFill>
                  <a:schemeClr val="tx1"/>
                </a:solidFill>
              </a:rPr>
              <a:t>contact hours, documentation</a:t>
            </a:r>
          </a:p>
          <a:p>
            <a:pPr lvl="1">
              <a:buClr>
                <a:srgbClr val="F16038"/>
              </a:buClr>
            </a:pPr>
            <a:r>
              <a:rPr lang="en-US" dirty="0">
                <a:solidFill>
                  <a:schemeClr val="tx1"/>
                </a:solidFill>
              </a:rPr>
              <a:t>6: Emergent Bilinguals/English Learners</a:t>
            </a:r>
          </a:p>
          <a:p>
            <a:pPr marL="457200" lvl="1" indent="0">
              <a:buFont typeface="Wingdings" panose="05000000000000000000" pitchFamily="2" charset="2"/>
              <a:buNone/>
            </a:pPr>
            <a:endParaRPr lang="en-US" dirty="0">
              <a:solidFill>
                <a:schemeClr val="tx1"/>
              </a:solidFill>
            </a:endParaRPr>
          </a:p>
          <a:p>
            <a:pPr lvl="2"/>
            <a:endParaRPr lang="en-US" dirty="0">
              <a:solidFill>
                <a:schemeClr val="tx1"/>
              </a:solidFill>
            </a:endParaRPr>
          </a:p>
          <a:p>
            <a:endParaRPr lang="en-US" dirty="0">
              <a:solidFill>
                <a:schemeClr val="tx1"/>
              </a:solidFill>
            </a:endParaRPr>
          </a:p>
        </p:txBody>
      </p:sp>
      <p:sp>
        <p:nvSpPr>
          <p:cNvPr id="8" name="Content Placeholder 3">
            <a:extLst>
              <a:ext uri="{FF2B5EF4-FFF2-40B4-BE49-F238E27FC236}">
                <a16:creationId xmlns:a16="http://schemas.microsoft.com/office/drawing/2014/main" id="{BA88747F-2D07-5CDC-CB16-0CCACC616542}"/>
              </a:ext>
            </a:extLst>
          </p:cNvPr>
          <p:cNvSpPr txBox="1">
            <a:spLocks/>
          </p:cNvSpPr>
          <p:nvPr/>
        </p:nvSpPr>
        <p:spPr>
          <a:xfrm>
            <a:off x="5916201" y="1067402"/>
            <a:ext cx="5979561" cy="5065949"/>
          </a:xfrm>
          <a:prstGeom prst="rect">
            <a:avLst/>
          </a:prstGeom>
          <a:solidFill>
            <a:schemeClr val="bg1"/>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Open Sans Semibold" panose="020B0606030504020204"/>
                <a:ea typeface="+mn-ea"/>
                <a:cs typeface="+mn-cs"/>
              </a:defRPr>
            </a:lvl1pPr>
            <a:lvl2pPr marL="685800" indent="-228600" algn="l" defTabSz="914400" rtl="0" eaLnBrk="1" latinLnBrk="0" hangingPunct="1">
              <a:lnSpc>
                <a:spcPct val="90000"/>
              </a:lnSpc>
              <a:spcBef>
                <a:spcPts val="500"/>
              </a:spcBef>
              <a:buClr>
                <a:srgbClr val="DA3E26"/>
              </a:buClr>
              <a:buFont typeface="Wingdings" panose="05000000000000000000" pitchFamily="2" charset="2"/>
              <a:buChar char="§"/>
              <a:defRPr sz="2400" kern="1200">
                <a:solidFill>
                  <a:schemeClr val="tx1"/>
                </a:solidFill>
                <a:latin typeface="Open Sans (Headings)"/>
                <a:ea typeface="+mn-ea"/>
                <a:cs typeface="+mn-cs"/>
              </a:defRPr>
            </a:lvl2pPr>
            <a:lvl3pPr marL="1143000" indent="-228600" algn="l" defTabSz="914400" rtl="0" eaLnBrk="1" latinLnBrk="0" hangingPunct="1">
              <a:lnSpc>
                <a:spcPct val="90000"/>
              </a:lnSpc>
              <a:spcBef>
                <a:spcPts val="500"/>
              </a:spcBef>
              <a:buClr>
                <a:srgbClr val="4472C4"/>
              </a:buClr>
              <a:buFont typeface="Arial" panose="020B0604020202020204" pitchFamily="34" charset="0"/>
              <a:buChar char="•"/>
              <a:defRPr sz="2000" kern="1200">
                <a:solidFill>
                  <a:schemeClr val="tx1"/>
                </a:solidFill>
                <a:latin typeface="Open Sans Light" panose="020B0306030504020204"/>
                <a:ea typeface="+mn-ea"/>
                <a:cs typeface="+mn-cs"/>
              </a:defRPr>
            </a:lvl3pPr>
            <a:lvl4pPr marL="1600200" indent="-228600" algn="l" defTabSz="914400" rtl="0" eaLnBrk="1" latinLnBrk="0" hangingPunct="1">
              <a:lnSpc>
                <a:spcPct val="90000"/>
              </a:lnSpc>
              <a:spcBef>
                <a:spcPts val="500"/>
              </a:spcBef>
              <a:buClr>
                <a:srgbClr val="4472C4"/>
              </a:buClr>
              <a:buFontTx/>
              <a:buChar char="◦"/>
              <a:defRPr sz="1800" kern="1200">
                <a:solidFill>
                  <a:schemeClr val="tx1"/>
                </a:solidFill>
                <a:latin typeface="Open Sans Light" panose="020B0306030504020204"/>
                <a:ea typeface="+mn-ea"/>
                <a:cs typeface="+mn-cs"/>
              </a:defRPr>
            </a:lvl4pPr>
            <a:lvl5pPr marL="2057400" indent="-228600" algn="l" defTabSz="914400" rtl="0" eaLnBrk="1" latinLnBrk="0" hangingPunct="1">
              <a:lnSpc>
                <a:spcPct val="90000"/>
              </a:lnSpc>
              <a:spcBef>
                <a:spcPts val="500"/>
              </a:spcBef>
              <a:buClr>
                <a:srgbClr val="DA3E26"/>
              </a:buClr>
              <a:buFont typeface="Arial" panose="020B0604020202020204" pitchFamily="34" charset="0"/>
              <a:buChar char="•"/>
              <a:defRPr sz="1800" kern="1200">
                <a:solidFill>
                  <a:schemeClr val="tx1"/>
                </a:solidFill>
                <a:latin typeface="Open Sans Light" panose="020B03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F16038"/>
              </a:buClr>
            </a:pPr>
            <a:r>
              <a:rPr lang="en-US" sz="2000" dirty="0">
                <a:latin typeface="+mn-lt"/>
              </a:rPr>
              <a:t>7</a:t>
            </a:r>
            <a:r>
              <a:rPr lang="en-US" dirty="0">
                <a:latin typeface="+mn-lt"/>
              </a:rPr>
              <a:t>: Prekindergarten</a:t>
            </a:r>
          </a:p>
          <a:p>
            <a:pPr lvl="1">
              <a:buClr>
                <a:srgbClr val="F16038"/>
              </a:buClr>
            </a:pPr>
            <a:endParaRPr lang="en-US" dirty="0">
              <a:latin typeface="+mn-lt"/>
            </a:endParaRPr>
          </a:p>
          <a:p>
            <a:pPr lvl="1">
              <a:buClr>
                <a:srgbClr val="F16038"/>
              </a:buClr>
            </a:pPr>
            <a:r>
              <a:rPr lang="en-US" dirty="0">
                <a:latin typeface="+mn-lt"/>
              </a:rPr>
              <a:t>8: Gifted/Talented</a:t>
            </a:r>
          </a:p>
          <a:p>
            <a:pPr lvl="1">
              <a:buClr>
                <a:srgbClr val="F16038"/>
              </a:buClr>
            </a:pPr>
            <a:endParaRPr lang="en-US" dirty="0">
              <a:latin typeface="+mn-lt"/>
            </a:endParaRPr>
          </a:p>
          <a:p>
            <a:pPr lvl="1">
              <a:buClr>
                <a:srgbClr val="F16038"/>
              </a:buClr>
            </a:pPr>
            <a:r>
              <a:rPr lang="en-US" dirty="0">
                <a:latin typeface="+mn-lt"/>
              </a:rPr>
              <a:t>9: Pregnancy Related Services</a:t>
            </a:r>
          </a:p>
          <a:p>
            <a:pPr lvl="1">
              <a:buClr>
                <a:srgbClr val="F16038"/>
              </a:buClr>
            </a:pPr>
            <a:endParaRPr lang="en-US" dirty="0">
              <a:latin typeface="+mn-lt"/>
            </a:endParaRPr>
          </a:p>
          <a:p>
            <a:pPr lvl="1">
              <a:buClr>
                <a:srgbClr val="F16038"/>
              </a:buClr>
            </a:pPr>
            <a:r>
              <a:rPr lang="en-US" dirty="0">
                <a:latin typeface="+mn-lt"/>
              </a:rPr>
              <a:t>10: AEP and Disciplinary Removals</a:t>
            </a:r>
          </a:p>
          <a:p>
            <a:pPr lvl="1">
              <a:buClr>
                <a:srgbClr val="F16038"/>
              </a:buClr>
            </a:pPr>
            <a:endParaRPr lang="en-US" dirty="0">
              <a:latin typeface="+mn-lt"/>
            </a:endParaRPr>
          </a:p>
          <a:p>
            <a:pPr lvl="1">
              <a:buClr>
                <a:srgbClr val="F16038"/>
              </a:buClr>
            </a:pPr>
            <a:r>
              <a:rPr lang="en-US" dirty="0">
                <a:latin typeface="+mn-lt"/>
              </a:rPr>
              <a:t>11: Nontraditional Programs</a:t>
            </a:r>
          </a:p>
          <a:p>
            <a:pPr lvl="2">
              <a:buClr>
                <a:srgbClr val="F16038"/>
              </a:buClr>
              <a:buFont typeface="Wingdings" panose="05000000000000000000" pitchFamily="2" charset="2"/>
              <a:buChar char="§"/>
            </a:pPr>
            <a:r>
              <a:rPr lang="en-US" dirty="0">
                <a:latin typeface="+mn-lt"/>
              </a:rPr>
              <a:t>dual credit, OFSDP</a:t>
            </a:r>
          </a:p>
          <a:p>
            <a:pPr lvl="1">
              <a:buClr>
                <a:srgbClr val="F16038"/>
              </a:buClr>
            </a:pPr>
            <a:r>
              <a:rPr lang="en-US" dirty="0">
                <a:latin typeface="+mn-lt"/>
              </a:rPr>
              <a:t>12: Virtual Remote and Electronic Learning</a:t>
            </a:r>
          </a:p>
          <a:p>
            <a:pPr lvl="1">
              <a:buClr>
                <a:schemeClr val="bg1"/>
              </a:buClr>
            </a:pPr>
            <a:endParaRPr lang="en-US" dirty="0">
              <a:latin typeface="+mn-lt"/>
            </a:endParaRPr>
          </a:p>
          <a:p>
            <a:pPr lvl="1">
              <a:buClr>
                <a:srgbClr val="F16038"/>
              </a:buClr>
            </a:pPr>
            <a:r>
              <a:rPr lang="en-US" dirty="0">
                <a:latin typeface="+mn-lt"/>
              </a:rPr>
              <a:t>13: Appendix / Glossary</a:t>
            </a:r>
          </a:p>
          <a:p>
            <a:pPr lvl="2"/>
            <a:endParaRPr lang="en-US" dirty="0"/>
          </a:p>
          <a:p>
            <a:endParaRPr lang="en-US" dirty="0"/>
          </a:p>
        </p:txBody>
      </p:sp>
    </p:spTree>
    <p:extLst>
      <p:ext uri="{BB962C8B-B14F-4D97-AF65-F5344CB8AC3E}">
        <p14:creationId xmlns:p14="http://schemas.microsoft.com/office/powerpoint/2010/main" val="2439145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712380" y="264294"/>
            <a:ext cx="11121657" cy="751350"/>
          </a:xfrm>
        </p:spPr>
        <p:txBody>
          <a:bodyPr>
            <a:normAutofit fontScale="90000"/>
          </a:bodyPr>
          <a:lstStyle/>
          <a:p>
            <a:r>
              <a:rPr lang="en-US" sz="3100" dirty="0"/>
              <a:t>SAAH </a:t>
            </a:r>
            <a:r>
              <a:rPr lang="en-US" sz="3100" dirty="0">
                <a:effectLst/>
                <a:ea typeface="Times New Roman" panose="02020603050405020304" pitchFamily="18" charset="0"/>
                <a:cs typeface="Times New Roman" panose="02020603050405020304" pitchFamily="18" charset="0"/>
              </a:rPr>
              <a:t>6.2 Identification of Emergent Bilingual (EB) Students and Enrollment Procedures </a:t>
            </a:r>
            <a:r>
              <a:rPr lang="en-US" sz="3100" dirty="0">
                <a:solidFill>
                  <a:srgbClr val="0D6CB9"/>
                </a:solidFill>
                <a:effectLst/>
                <a:ea typeface="Times New Roman" panose="02020603050405020304" pitchFamily="18" charset="0"/>
                <a:cs typeface="Times New Roman" panose="02020603050405020304" pitchFamily="18" charset="0"/>
              </a:rPr>
              <a:t>3</a:t>
            </a:r>
            <a:br>
              <a:rPr lang="en-US" sz="1800" b="1"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R="0" indent="0">
              <a:spcBef>
                <a:spcPts val="0"/>
              </a:spcBef>
              <a:spcAft>
                <a:spcPts val="0"/>
              </a:spcAft>
              <a:buNone/>
            </a:pP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R="0" indent="0">
              <a:spcBef>
                <a:spcPts val="0"/>
              </a:spcBef>
              <a:spcAft>
                <a:spcPts val="0"/>
              </a:spcAft>
              <a:buNone/>
            </a:pP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R="0" indent="0">
              <a:spcBef>
                <a:spcPts val="0"/>
              </a:spcBef>
              <a:spcAft>
                <a:spcPts val="0"/>
              </a:spcAft>
              <a:buNone/>
            </a:pP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 </a:t>
            </a:r>
            <a:r>
              <a:rPr lang="en-US" sz="24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language proficiency assessment committee (LPAC) convenes to identify the student as EB or as English proficient based on the results of the English language proficiency assessment and recommends placement of the identified EB student in either the bilingual or ESL education program, in accordance with </a:t>
            </a:r>
            <a:r>
              <a:rPr lang="en-US" sz="2400" u="sng"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19 TAC §89.1205 (a) and (c)</a:t>
            </a:r>
            <a:r>
              <a:rPr lang="en-US" sz="24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However, district personnel </a:t>
            </a:r>
            <a:r>
              <a:rPr lang="en-US" sz="24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do not yet </a:t>
            </a:r>
            <a:r>
              <a:rPr lang="en-US" sz="24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assign the student a bilingual or ESL program type code in the attendance accounting system until parental consent is received.</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0899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712380" y="264294"/>
            <a:ext cx="11121657" cy="751350"/>
          </a:xfrm>
        </p:spPr>
        <p:txBody>
          <a:bodyPr>
            <a:normAutofit fontScale="90000"/>
          </a:bodyPr>
          <a:lstStyle/>
          <a:p>
            <a:r>
              <a:rPr lang="en-US" sz="3100" dirty="0"/>
              <a:t>SAAH </a:t>
            </a:r>
            <a:r>
              <a:rPr lang="en-US" sz="3100" dirty="0">
                <a:effectLst/>
                <a:ea typeface="Times New Roman" panose="02020603050405020304" pitchFamily="18" charset="0"/>
                <a:cs typeface="Times New Roman" panose="02020603050405020304" pitchFamily="18" charset="0"/>
              </a:rPr>
              <a:t>6.2 Identification of Emergent Bilingual (EB) Students and Enrollment Procedures </a:t>
            </a:r>
            <a:r>
              <a:rPr lang="en-US" sz="3100" dirty="0">
                <a:solidFill>
                  <a:srgbClr val="0D6CB9"/>
                </a:solidFill>
                <a:effectLst/>
                <a:ea typeface="Times New Roman" panose="02020603050405020304" pitchFamily="18" charset="0"/>
                <a:cs typeface="Times New Roman" panose="02020603050405020304" pitchFamily="18" charset="0"/>
              </a:rPr>
              <a:t>4</a:t>
            </a:r>
            <a:br>
              <a:rPr lang="en-US" sz="1800" b="1"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R="0" indent="0">
              <a:spcBef>
                <a:spcPts val="0"/>
              </a:spcBef>
              <a:spcAft>
                <a:spcPts val="0"/>
              </a:spcAft>
              <a:buNone/>
            </a:pP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R="0" indent="0">
              <a:spcBef>
                <a:spcPts val="0"/>
              </a:spcBef>
              <a:spcAft>
                <a:spcPts val="0"/>
              </a:spcAft>
              <a:buNone/>
            </a:pP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 The LPAC must </a:t>
            </a: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use the standardized Parental Notification of Identification and Approval of Placement letter </a:t>
            </a: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to </a:t>
            </a: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inform the parent </a:t>
            </a: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that the student has been identified as EB and to request documented parental approval to place the student in the required bilingual or ESL education program. (</a:t>
            </a:r>
            <a:r>
              <a:rPr lang="en-US" sz="24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19 TAC §89.1220(h)</a:t>
            </a:r>
            <a:r>
              <a:rPr lang="en-US" sz="24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400" u="sng"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R="0" indent="0">
              <a:spcBef>
                <a:spcPts val="0"/>
              </a:spcBef>
              <a:spcAft>
                <a:spcPts val="0"/>
              </a:spcAft>
              <a:buNone/>
            </a:pPr>
            <a:endParaRPr lang="en-US" sz="24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R="0" indent="0">
              <a:spcBef>
                <a:spcPts val="0"/>
              </a:spcBef>
              <a:spcAft>
                <a:spcPts val="0"/>
              </a:spcAft>
              <a:buNone/>
            </a:pP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Documentation of parental approval for bilingual or ESL program participation must be obtained. Parental approval may be obtained in writing with the parent’s signature and date on the </a:t>
            </a: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Parental Notification of Identification and Approval of Placement letter,</a:t>
            </a: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through a documented phone conversation, or through an email that is retained in accordance with</a:t>
            </a:r>
            <a:r>
              <a:rPr lang="en-US" sz="24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19 TAC §89.1220(m)</a:t>
            </a: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p>
          <a:p>
            <a:pPr marL="0" indent="0">
              <a:buNone/>
            </a:pPr>
            <a:endPar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7203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712380" y="264294"/>
            <a:ext cx="11121657" cy="751350"/>
          </a:xfrm>
        </p:spPr>
        <p:txBody>
          <a:bodyPr>
            <a:normAutofit fontScale="90000"/>
          </a:bodyPr>
          <a:lstStyle/>
          <a:p>
            <a:r>
              <a:rPr lang="en-US" sz="3100" dirty="0"/>
              <a:t>SAAH </a:t>
            </a:r>
            <a:r>
              <a:rPr lang="en-US" sz="3100" dirty="0">
                <a:effectLst/>
                <a:ea typeface="Times New Roman" panose="02020603050405020304" pitchFamily="18" charset="0"/>
                <a:cs typeface="Times New Roman" panose="02020603050405020304" pitchFamily="18" charset="0"/>
              </a:rPr>
              <a:t>6.2 Identification of Emergent Bilingual (EB) Students and Enrollment Procedures </a:t>
            </a:r>
            <a:r>
              <a:rPr lang="en-US" sz="3100" dirty="0">
                <a:solidFill>
                  <a:srgbClr val="0D6CB9"/>
                </a:solidFill>
                <a:effectLst/>
                <a:ea typeface="Times New Roman" panose="02020603050405020304" pitchFamily="18" charset="0"/>
                <a:cs typeface="Times New Roman" panose="02020603050405020304" pitchFamily="18" charset="0"/>
              </a:rPr>
              <a:t>5</a:t>
            </a:r>
            <a:br>
              <a:rPr lang="en-US" sz="1800" b="1"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R="0" indent="0">
              <a:spcBef>
                <a:spcPts val="0"/>
              </a:spcBef>
              <a:spcAft>
                <a:spcPts val="0"/>
              </a:spcAft>
              <a:buNone/>
            </a:pP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6</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Once documented parental approval has been received, district personnel assign the student the appropriate bilingual or ESL program type code and parental permission code in the attendance accounting system.</a:t>
            </a:r>
            <a:r>
              <a:rPr lang="en-US" dirty="0">
                <a:solidFill>
                  <a:schemeClr val="tx1"/>
                </a:solidFill>
                <a:effectLst/>
              </a:rPr>
              <a:t> </a:t>
            </a:r>
            <a:endPar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5859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712380" y="264294"/>
            <a:ext cx="11121657" cy="751350"/>
          </a:xfrm>
        </p:spPr>
        <p:txBody>
          <a:bodyPr>
            <a:normAutofit fontScale="90000"/>
          </a:bodyPr>
          <a:lstStyle/>
          <a:p>
            <a:r>
              <a:rPr lang="en-US" sz="3100" dirty="0"/>
              <a:t>SAAH </a:t>
            </a:r>
            <a:r>
              <a:rPr lang="en-US" sz="3100" dirty="0">
                <a:effectLst/>
                <a:ea typeface="Times New Roman" panose="02020603050405020304" pitchFamily="18" charset="0"/>
                <a:cs typeface="Times New Roman" panose="02020603050405020304" pitchFamily="18" charset="0"/>
              </a:rPr>
              <a:t>6.2.1 Student Transferring from within Texas</a:t>
            </a:r>
            <a:br>
              <a:rPr lang="en-US" sz="1800" b="1"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lnSpcReduction="10000"/>
          </a:bodyPr>
          <a:lstStyle/>
          <a:p>
            <a:pPr marL="0" marR="0" indent="0">
              <a:spcBef>
                <a:spcPts val="0"/>
              </a:spcBef>
              <a:spcAft>
                <a:spcPts val="0"/>
              </a:spcAft>
              <a:buNone/>
            </a:pP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procedures below must be completed within the first four calendar weeks of a student’s transfer to and enrollment in a Texas public school.</a:t>
            </a:r>
          </a:p>
          <a:p>
            <a:pPr marL="0" marR="0" indent="0">
              <a:spcBef>
                <a:spcPts val="0"/>
              </a:spcBef>
              <a:spcAft>
                <a:spcPts val="0"/>
              </a:spcAft>
              <a:buNone/>
            </a:pP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marR="0" lvl="0" indent="0">
              <a:spcBef>
                <a:spcPts val="0"/>
              </a:spcBef>
              <a:spcAft>
                <a:spcPts val="0"/>
              </a:spcAft>
              <a:buNone/>
            </a:pP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 District personnel shall obtain student records from the sending district, including the HLS and supporting LPAC documentation. Multiple attempts to obtain records shall be documented in writing.</a:t>
            </a:r>
          </a:p>
          <a:p>
            <a:pPr marL="0" marR="0" lvl="0" indent="0">
              <a:spcBef>
                <a:spcPts val="0"/>
              </a:spcBef>
              <a:spcAft>
                <a:spcPts val="0"/>
              </a:spcAft>
              <a:buNone/>
            </a:pP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 If the sending district cannot </a:t>
            </a: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provide</a:t>
            </a: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the original HLS, a new HLS should </a:t>
            </a:r>
            <a:r>
              <a:rPr lang="en-US"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not</a:t>
            </a: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be administered if there is sufficient LPAC documentation, such as Texas English Language Proficiency Assessment System (TELPAS) scores, </a:t>
            </a: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LPAC documents such as parental approval forms, </a:t>
            </a: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and/or TSDS PEIMS data from the sending district that shows the student was identified as EB. </a:t>
            </a: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receiving district documents that the original HLS was not included in the student’s cumulative folder and document the attempts and/or reason why the HLS was not obtained.</a:t>
            </a:r>
          </a:p>
          <a:p>
            <a:pPr marL="0" marR="0" indent="0">
              <a:spcBef>
                <a:spcPts val="0"/>
              </a:spcBef>
              <a:spcAft>
                <a:spcPts val="0"/>
              </a:spcAft>
              <a:buNone/>
            </a:pPr>
            <a:endPar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9450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712380" y="264294"/>
            <a:ext cx="11121657" cy="751350"/>
          </a:xfrm>
        </p:spPr>
        <p:txBody>
          <a:bodyPr>
            <a:normAutofit/>
          </a:bodyPr>
          <a:lstStyle/>
          <a:p>
            <a:r>
              <a:rPr lang="en-US" sz="3100" dirty="0"/>
              <a:t>SAAH </a:t>
            </a:r>
            <a:r>
              <a:rPr lang="en-US" sz="3100" dirty="0">
                <a:effectLst/>
                <a:ea typeface="Times New Roman" panose="02020603050405020304" pitchFamily="18" charset="0"/>
                <a:cs typeface="Times New Roman" panose="02020603050405020304" pitchFamily="18" charset="0"/>
              </a:rPr>
              <a:t>6.2.1 Student Transferring from within Texas</a:t>
            </a:r>
            <a:r>
              <a:rPr lang="en-US" sz="1800" dirty="0">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0D6CB9"/>
                </a:solidFill>
                <a:latin typeface="Calibri" panose="020F0502020204030204" pitchFamily="34" charset="0"/>
                <a:ea typeface="Times New Roman" panose="02020603050405020304" pitchFamily="18" charset="0"/>
                <a:cs typeface="Times New Roman" panose="02020603050405020304" pitchFamily="18" charset="0"/>
              </a:rPr>
              <a:t>1</a:t>
            </a:r>
            <a:endParaRPr lang="en-US"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marR="0" indent="0">
              <a:spcBef>
                <a:spcPts val="0"/>
              </a:spcBef>
              <a:spcAft>
                <a:spcPts val="0"/>
              </a:spcAft>
              <a:buNone/>
            </a:pPr>
            <a:endParaRPr lang="en-US" sz="24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4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 The LPAC convenes to analyze student records from the sending district, determines whether the student was previously identified as EB, recommends continuation of program services, as appropriate, and ensures that documented parental approval for current program participation has been obtained.</a:t>
            </a:r>
          </a:p>
          <a:p>
            <a:pPr marL="0" marR="0" indent="0">
              <a:spcBef>
                <a:spcPts val="0"/>
              </a:spcBef>
              <a:spcAft>
                <a:spcPts val="0"/>
              </a:spcAft>
              <a:buNone/>
            </a:pPr>
            <a:endParaRPr lang="en-US" sz="2400" kern="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 Once documented parental approval has been confirmed by the LPAC, district personnel assign the student the appropriate bilingual or ESL program type code and parental permission code</a:t>
            </a:r>
            <a:r>
              <a:rPr lang="en-US" sz="2400" baseline="30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 the attendance accounting system. The date of the student’s enrollment from another Texas public school is the start date for continued program services if the student has been previously identified and served in Texas.</a:t>
            </a:r>
          </a:p>
        </p:txBody>
      </p:sp>
    </p:spTree>
    <p:extLst>
      <p:ext uri="{BB962C8B-B14F-4D97-AF65-F5344CB8AC3E}">
        <p14:creationId xmlns:p14="http://schemas.microsoft.com/office/powerpoint/2010/main" val="2158737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712380" y="264294"/>
            <a:ext cx="11121657" cy="751350"/>
          </a:xfrm>
        </p:spPr>
        <p:txBody>
          <a:bodyPr>
            <a:normAutofit fontScale="90000"/>
          </a:bodyPr>
          <a:lstStyle/>
          <a:p>
            <a:r>
              <a:rPr lang="en-US" sz="3100" dirty="0"/>
              <a:t>SAAH </a:t>
            </a:r>
            <a:r>
              <a:rPr lang="en-US" sz="3100" dirty="0">
                <a:effectLst/>
                <a:ea typeface="Times New Roman" panose="02020603050405020304" pitchFamily="18" charset="0"/>
                <a:cs typeface="Times New Roman" panose="02020603050405020304" pitchFamily="18" charset="0"/>
              </a:rPr>
              <a:t>6.3 Initial Program Placement/Eligibility </a:t>
            </a:r>
            <a:br>
              <a:rPr lang="en-US" sz="1800" b="1"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lnSpcReduction="10000"/>
          </a:bodyPr>
          <a:lstStyle/>
          <a:p>
            <a:pPr marL="0" marR="0" indent="0">
              <a:spcBef>
                <a:spcPts val="0"/>
              </a:spcBef>
              <a:spcAft>
                <a:spcPts val="0"/>
              </a:spcAft>
              <a:buNone/>
            </a:pPr>
            <a:endParaRPr lang="en-US" sz="2400" strike="sngStrike" dirty="0">
              <a:solidFill>
                <a:schemeClr val="tx1"/>
              </a:solidFill>
              <a:highlight>
                <a:srgbClr val="FFFF00"/>
              </a:highlight>
            </a:endParaRPr>
          </a:p>
          <a:p>
            <a:pPr marL="0" marR="0" indent="0">
              <a:spcBef>
                <a:spcPts val="0"/>
              </a:spcBef>
              <a:spcAft>
                <a:spcPts val="0"/>
              </a:spcAft>
              <a:buNone/>
            </a:pPr>
            <a:r>
              <a:rPr lang="en-US" sz="2400" strike="sngStrike" dirty="0">
                <a:solidFill>
                  <a:schemeClr val="tx1"/>
                </a:solidFill>
                <a:highlight>
                  <a:srgbClr val="FFFF00"/>
                </a:highlight>
              </a:rPr>
              <a:t>Each EB student must be served according to the following guidelines. On a student’s initial enrollment and at the end of each school year, the LPAC must review all pertinent information on the EB student. The LPAC must: designate, subject to parental approval, the initial instructional placement of each EB student in the required bilingual or ESL program; classify the student’s level of English proficiency according to the results of appropriate tests; identify the level of academic achievement of each EB student; determine whether reclassification criteria has been met at the end of the year only; and recommend the student’s exit from the bilingual or ESL education program, as appropriate, upon reclassification at the end of the year only. 158 Reclassification as English proficient may only occur at the end of the school year, and a student may not be reclassified in pre-K or kindergarten.</a:t>
            </a:r>
            <a:endParaRPr lang="en-US" sz="2400" strike="sngStrike" kern="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745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712380" y="264294"/>
            <a:ext cx="11121657" cy="751350"/>
          </a:xfrm>
        </p:spPr>
        <p:txBody>
          <a:bodyPr>
            <a:normAutofit fontScale="90000"/>
          </a:bodyPr>
          <a:lstStyle/>
          <a:p>
            <a:r>
              <a:rPr lang="en-US" sz="3100" dirty="0"/>
              <a:t>SAAH </a:t>
            </a:r>
            <a:r>
              <a:rPr lang="en-US" sz="3100" dirty="0">
                <a:effectLst/>
                <a:ea typeface="Times New Roman" panose="02020603050405020304" pitchFamily="18" charset="0"/>
                <a:cs typeface="Times New Roman" panose="02020603050405020304" pitchFamily="18" charset="0"/>
              </a:rPr>
              <a:t>6.3 Initial Program Placement/Eligibility  </a:t>
            </a:r>
            <a:r>
              <a:rPr lang="en-US" sz="3100" dirty="0">
                <a:solidFill>
                  <a:srgbClr val="0D6CB9"/>
                </a:solidFill>
                <a:effectLst/>
                <a:ea typeface="Times New Roman" panose="02020603050405020304" pitchFamily="18" charset="0"/>
                <a:cs typeface="Times New Roman" panose="02020603050405020304" pitchFamily="18" charset="0"/>
              </a:rPr>
              <a:t>2</a:t>
            </a:r>
            <a:br>
              <a:rPr lang="en-US" sz="1800" b="1"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390449"/>
            <a:ext cx="10623550" cy="4351338"/>
          </a:xfrm>
          <a:solidFill>
            <a:schemeClr val="bg1"/>
          </a:solidFill>
        </p:spPr>
        <p:txBody>
          <a:bodyPr>
            <a:normAutofit lnSpcReduction="10000"/>
          </a:bodyPr>
          <a:lstStyle/>
          <a:p>
            <a:pPr marL="0" marR="0" indent="0">
              <a:spcBef>
                <a:spcPts val="0"/>
              </a:spcBef>
              <a:spcAft>
                <a:spcPts val="0"/>
              </a:spcAft>
              <a:buNone/>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LPAC’s responsibilities for </a:t>
            </a: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each EB student</a:t>
            </a: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the time of program placement include the following as stated in TEC </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§89.1220(g)</a:t>
            </a: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R="0" lvl="0">
              <a:spcBef>
                <a:spcPts val="0"/>
              </a:spcBef>
              <a:spcAft>
                <a:spcPts val="0"/>
              </a:spcAft>
              <a:buClr>
                <a:srgbClr val="FF0000"/>
              </a:buClr>
              <a:buFont typeface="Arial" panose="020B0604020202020204" pitchFamily="34" charset="0"/>
              <a:buChar char="•"/>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Designate the language proficiency level of each EB student in accordance with </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§89.1226(b)-(f).</a:t>
            </a:r>
            <a:endPar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buClr>
                <a:srgbClr val="FF0000"/>
              </a:buClr>
              <a:buFont typeface="Arial" panose="020B0604020202020204" pitchFamily="34" charset="0"/>
              <a:buChar char="•"/>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For Texas transfer students, review permanent record and LPAC documentation from the previous Texas school district to determine EB identification.</a:t>
            </a:r>
          </a:p>
          <a:p>
            <a:pPr marR="0" lvl="0">
              <a:spcBef>
                <a:spcPts val="0"/>
              </a:spcBef>
              <a:spcAft>
                <a:spcPts val="0"/>
              </a:spcAft>
              <a:buClr>
                <a:srgbClr val="FF0000"/>
              </a:buClr>
              <a:buFont typeface="Arial" panose="020B0604020202020204" pitchFamily="34" charset="0"/>
              <a:buChar char="•"/>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Recommend, subject to parental approval, the initial instructional placement of each EB student without restricting access due to scheduling, staffing, or class size constraints.</a:t>
            </a:r>
          </a:p>
          <a:p>
            <a:pPr marR="0" lvl="0">
              <a:spcBef>
                <a:spcPts val="0"/>
              </a:spcBef>
              <a:spcAft>
                <a:spcPts val="0"/>
              </a:spcAft>
              <a:buClr>
                <a:srgbClr val="FF0000"/>
              </a:buClr>
              <a:buFont typeface="Arial" panose="020B0604020202020204" pitchFamily="34" charset="0"/>
              <a:buChar char="•"/>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Review linguistic progress and academic achievement data of each EB student to inform instructional practices</a:t>
            </a:r>
          </a:p>
          <a:p>
            <a:pPr marR="0" lvl="0">
              <a:spcBef>
                <a:spcPts val="0"/>
              </a:spcBef>
              <a:spcAft>
                <a:spcPts val="0"/>
              </a:spcAft>
              <a:buClr>
                <a:srgbClr val="FF0000"/>
              </a:buClr>
              <a:buFont typeface="Arial" panose="020B0604020202020204" pitchFamily="34" charset="0"/>
              <a:buChar char="•"/>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Facilitate EB student participation in other special programs for which they are eligible while ensuring full access to the language program required under TEC 29.053.</a:t>
            </a:r>
          </a:p>
          <a:p>
            <a:pPr marL="0" marR="0" indent="0">
              <a:spcBef>
                <a:spcPts val="0"/>
              </a:spcBef>
              <a:spcAft>
                <a:spcPts val="0"/>
              </a:spcAft>
              <a:buNone/>
            </a:pPr>
            <a:endParaRPr lang="en-US" sz="2400" b="1" strike="sngStrike" dirty="0">
              <a:solidFill>
                <a:srgbClr val="FF0000"/>
              </a:solidFill>
              <a:highlight>
                <a:srgbClr val="FFFF00"/>
              </a:highlight>
            </a:endParaRPr>
          </a:p>
        </p:txBody>
      </p:sp>
    </p:spTree>
    <p:extLst>
      <p:ext uri="{BB962C8B-B14F-4D97-AF65-F5344CB8AC3E}">
        <p14:creationId xmlns:p14="http://schemas.microsoft.com/office/powerpoint/2010/main" val="1840032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712380" y="264294"/>
            <a:ext cx="11121657" cy="751350"/>
          </a:xfrm>
        </p:spPr>
        <p:txBody>
          <a:bodyPr>
            <a:normAutofit fontScale="90000"/>
          </a:bodyPr>
          <a:lstStyle/>
          <a:p>
            <a:r>
              <a:rPr lang="en-US" sz="3100" dirty="0"/>
              <a:t>SAAH </a:t>
            </a:r>
            <a:r>
              <a:rPr lang="en-US" sz="3100" dirty="0">
                <a:effectLst/>
                <a:ea typeface="Times New Roman" panose="02020603050405020304" pitchFamily="18" charset="0"/>
                <a:cs typeface="Times New Roman" panose="02020603050405020304" pitchFamily="18" charset="0"/>
              </a:rPr>
              <a:t>6.10.1 Other Required Documentation </a:t>
            </a:r>
            <a:br>
              <a:rPr lang="en-US" sz="1800" b="1"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390449"/>
            <a:ext cx="10623550" cy="4351338"/>
          </a:xfrm>
          <a:solidFill>
            <a:schemeClr val="bg1"/>
          </a:solidFill>
        </p:spPr>
        <p:txBody>
          <a:bodyPr>
            <a:normAutofit/>
          </a:bodyPr>
          <a:lstStyle/>
          <a:p>
            <a:pPr marL="0" indent="0">
              <a:spcBef>
                <a:spcPts val="0"/>
              </a:spcBef>
              <a:buNone/>
            </a:pP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student’s record must contain documentation of all actions impacting the EB student. This documentation must include the following:</a:t>
            </a:r>
          </a:p>
          <a:p>
            <a:pPr marR="0" indent="0">
              <a:spcBef>
                <a:spcPts val="0"/>
              </a:spcBef>
              <a:spcAft>
                <a:spcPts val="0"/>
              </a:spcAft>
              <a:buNone/>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en-U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original home language survey</a:t>
            </a:r>
            <a:endPar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R="0" indent="0">
              <a:spcBef>
                <a:spcPts val="0"/>
              </a:spcBef>
              <a:spcAft>
                <a:spcPts val="0"/>
              </a:spcAft>
              <a:buNone/>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U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the identification of the student as EB</a:t>
            </a:r>
          </a:p>
          <a:p>
            <a:pPr marR="0" indent="0">
              <a:spcBef>
                <a:spcPts val="0"/>
              </a:spcBef>
              <a:spcAft>
                <a:spcPts val="0"/>
              </a:spcAft>
              <a:buNone/>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3</a:t>
            </a:r>
            <a:r>
              <a:rPr lang="en-U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the designation of the student’s level of language proficiency</a:t>
            </a:r>
          </a:p>
          <a:p>
            <a:pPr marR="0" indent="0">
              <a:spcBef>
                <a:spcPts val="0"/>
              </a:spcBef>
              <a:spcAft>
                <a:spcPts val="0"/>
              </a:spcAft>
              <a:buNone/>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4</a:t>
            </a:r>
            <a:r>
              <a:rPr lang="en-U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the recommendation of program placement</a:t>
            </a:r>
          </a:p>
          <a:p>
            <a:pPr marR="0" indent="0">
              <a:spcBef>
                <a:spcPts val="0"/>
              </a:spcBef>
              <a:spcAft>
                <a:spcPts val="0"/>
              </a:spcAft>
              <a:buNone/>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5</a:t>
            </a:r>
            <a:r>
              <a:rPr lang="en-U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parental </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approval or denial of placement</a:t>
            </a:r>
            <a:r>
              <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into the program</a:t>
            </a:r>
          </a:p>
          <a:p>
            <a:pPr marR="0" indent="0">
              <a:spcBef>
                <a:spcPts val="0"/>
              </a:spcBef>
              <a:spcAft>
                <a:spcPts val="0"/>
              </a:spcAft>
              <a:buNone/>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	the</a:t>
            </a:r>
            <a:r>
              <a:rPr lang="en-U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date of placement in</a:t>
            </a:r>
            <a:r>
              <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program</a:t>
            </a:r>
          </a:p>
          <a:p>
            <a:pPr marR="0" indent="0">
              <a:spcBef>
                <a:spcPts val="0"/>
              </a:spcBef>
              <a:spcAft>
                <a:spcPts val="0"/>
              </a:spcAft>
              <a:buNone/>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7.	documentation of state assessment participation decisions, any designated supports provided, and the justification for these decisions </a:t>
            </a:r>
          </a:p>
          <a:p>
            <a:pPr marR="0" indent="0">
              <a:spcBef>
                <a:spcPts val="0"/>
              </a:spcBef>
              <a:spcAft>
                <a:spcPts val="0"/>
              </a:spcAft>
              <a:buNone/>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8. </a:t>
            </a:r>
            <a:r>
              <a:rPr lang="en-U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additional instructional linguistic accommodations provided to address the specific language needs of the student</a:t>
            </a:r>
            <a:endPar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R="0" indent="0">
              <a:spcBef>
                <a:spcPts val="0"/>
              </a:spcBef>
              <a:spcAft>
                <a:spcPts val="0"/>
              </a:spcAft>
              <a:buNone/>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9.	documentation of the student’s eligibility to use the special provision for the end-of-course exam for English I/ESOL I, if applicable</a:t>
            </a:r>
          </a:p>
          <a:p>
            <a:pPr marL="0" marR="0" indent="0">
              <a:spcBef>
                <a:spcPts val="0"/>
              </a:spcBef>
              <a:spcAft>
                <a:spcPts val="0"/>
              </a:spcAft>
              <a:buNone/>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10.	</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date of reclassification as English proficient by the LPAC and the date of exit from the program with parental approval</a:t>
            </a:r>
            <a:endPar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endParaRPr lang="en-US" sz="18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endParaRPr lang="en-US" sz="1800" b="1" strike="sngStrike" dirty="0">
              <a:solidFill>
                <a:schemeClr val="tx1"/>
              </a:solidFill>
              <a:highlight>
                <a:srgbClr val="FFFF00"/>
              </a:highlight>
            </a:endParaRPr>
          </a:p>
        </p:txBody>
      </p:sp>
    </p:spTree>
    <p:extLst>
      <p:ext uri="{BB962C8B-B14F-4D97-AF65-F5344CB8AC3E}">
        <p14:creationId xmlns:p14="http://schemas.microsoft.com/office/powerpoint/2010/main" val="4356793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712380" y="264294"/>
            <a:ext cx="11121657" cy="751350"/>
          </a:xfrm>
        </p:spPr>
        <p:txBody>
          <a:bodyPr>
            <a:normAutofit fontScale="90000"/>
          </a:bodyPr>
          <a:lstStyle/>
          <a:p>
            <a:r>
              <a:rPr lang="en-US" sz="3100" dirty="0"/>
              <a:t>SAAH </a:t>
            </a:r>
            <a:r>
              <a:rPr lang="en-US" sz="3100" dirty="0">
                <a:effectLst/>
                <a:ea typeface="Times New Roman" panose="02020603050405020304" pitchFamily="18" charset="0"/>
                <a:cs typeface="Times New Roman" panose="02020603050405020304" pitchFamily="18" charset="0"/>
              </a:rPr>
              <a:t>7.2.2.1 Documentation Required </a:t>
            </a:r>
            <a:br>
              <a:rPr lang="en-US" sz="1800" b="1"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390449"/>
            <a:ext cx="10623550" cy="4351338"/>
          </a:xfrm>
          <a:solidFill>
            <a:schemeClr val="bg1"/>
          </a:solidFill>
        </p:spPr>
        <p:txBody>
          <a:bodyPr>
            <a:normAutofit/>
          </a:bodyPr>
          <a:lstStyle/>
          <a:p>
            <a:pPr marL="0" indent="0">
              <a:spcBef>
                <a:spcPts val="0"/>
              </a:spcBef>
              <a:buNone/>
            </a:pP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If the student is eligible for pre-K based on the identification </a:t>
            </a: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as emergent</a:t>
            </a:r>
            <a:r>
              <a:rPr lang="en-US"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bilingual, the following documentation must be on file.</a:t>
            </a:r>
          </a:p>
          <a:p>
            <a:pPr marL="0" marR="0" indent="0">
              <a:spcBef>
                <a:spcPts val="0"/>
              </a:spcBef>
              <a:spcAft>
                <a:spcPts val="0"/>
              </a:spcAft>
              <a:buNone/>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a:spcBef>
                <a:spcPts val="0"/>
              </a:spcBef>
              <a:spcAft>
                <a:spcPts val="0"/>
              </a:spcAft>
              <a:buClr>
                <a:schemeClr val="tx1"/>
              </a:buClr>
              <a:buFont typeface="Symbol" panose="05050102010706020507" pitchFamily="18" charset="2"/>
              <a:buChar char=""/>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HLS. The HLS is administered in English and the home language. For students of other language groups, the HLS is translated into the home language whenever possible. The survey contains the following questions:</a:t>
            </a:r>
          </a:p>
          <a:p>
            <a:pPr marL="742950" marR="0" lvl="1" indent="-285750">
              <a:spcBef>
                <a:spcPts val="0"/>
              </a:spcBef>
              <a:spcAft>
                <a:spcPts val="0"/>
              </a:spcAft>
              <a:buClr>
                <a:schemeClr val="tx1"/>
              </a:buClr>
              <a:buFont typeface="Courier New" panose="02070309020205020404" pitchFamily="49" charset="0"/>
              <a:buChar char="o"/>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“What language</a:t>
            </a: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is</a:t>
            </a: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/are</a:t>
            </a:r>
            <a:r>
              <a:rPr lang="en-US"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used in the child’s home most of the time?”</a:t>
            </a:r>
          </a:p>
          <a:p>
            <a:pPr marL="742950" marR="0" lvl="1" indent="-285750">
              <a:spcBef>
                <a:spcPts val="0"/>
              </a:spcBef>
              <a:spcAft>
                <a:spcPts val="0"/>
              </a:spcAft>
              <a:buClr>
                <a:schemeClr val="tx1"/>
              </a:buClr>
              <a:buFont typeface="Courier New" panose="02070309020205020404" pitchFamily="49" charset="0"/>
              <a:buChar char="o"/>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“What language</a:t>
            </a: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does the child use most of the time?”</a:t>
            </a:r>
          </a:p>
          <a:p>
            <a:pPr marL="742950" marR="0" lvl="1" indent="-285750">
              <a:spcBef>
                <a:spcPts val="0"/>
              </a:spcBef>
              <a:spcAft>
                <a:spcPts val="0"/>
              </a:spcAft>
              <a:buClr>
                <a:srgbClr val="FF0000"/>
              </a:buClr>
              <a:buFont typeface="Courier New" panose="02070309020205020404" pitchFamily="49" charset="0"/>
              <a:buChar char="o"/>
            </a:pP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If the child had a previous home setting, what language(s) was/were used for communication in that home setting? </a:t>
            </a:r>
            <a:endParaRPr lang="en-US"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Tx/>
              <a:buFont typeface="Symbol" panose="05050102010706020507" pitchFamily="18" charset="2"/>
              <a:buChar char=""/>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Proof that the student's score on the state’s English oral language proficiency test is below the level designated for indicating English proficiency.</a:t>
            </a:r>
          </a:p>
          <a:p>
            <a:pPr marL="342900" marR="0" lvl="0" indent="-342900">
              <a:spcBef>
                <a:spcPts val="0"/>
              </a:spcBef>
              <a:spcAft>
                <a:spcPts val="0"/>
              </a:spcAft>
              <a:buClrTx/>
              <a:buFont typeface="Symbol" panose="05050102010706020507" pitchFamily="18" charset="2"/>
              <a:buChar char=""/>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Documentation of the LPAC’s identification of the student </a:t>
            </a: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as emergent</a:t>
            </a:r>
            <a:r>
              <a:rPr lang="en-US"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bilingual.</a:t>
            </a:r>
          </a:p>
          <a:p>
            <a:pPr marL="0" marR="0" indent="0">
              <a:spcBef>
                <a:spcPts val="0"/>
              </a:spcBef>
              <a:spcAft>
                <a:spcPts val="0"/>
              </a:spcAft>
              <a:buNone/>
            </a:pP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endParaRPr lang="en-US" sz="20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endParaRPr lang="en-US" sz="2000" b="1" strike="sngStrike" dirty="0">
              <a:solidFill>
                <a:schemeClr val="tx1"/>
              </a:solidFill>
              <a:highlight>
                <a:srgbClr val="FFFF00"/>
              </a:highlight>
            </a:endParaRPr>
          </a:p>
        </p:txBody>
      </p:sp>
    </p:spTree>
    <p:extLst>
      <p:ext uri="{BB962C8B-B14F-4D97-AF65-F5344CB8AC3E}">
        <p14:creationId xmlns:p14="http://schemas.microsoft.com/office/powerpoint/2010/main" val="19928338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Section 11.5 Additional Days School Year (ADSY)</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indent="0">
              <a:buNone/>
            </a:pPr>
            <a:endParaRPr lang="en-US" sz="2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US" sz="2800" strike="sngStrike" dirty="0">
                <a:solidFill>
                  <a:schemeClr val="tx1"/>
                </a:solidFill>
                <a:highlight>
                  <a:srgbClr val="FFFF00"/>
                </a:highlight>
              </a:rPr>
              <a:t>In June 2019, the passage of House Bill 3 (HB3) by the 86th Texas Legislature added</a:t>
            </a:r>
            <a:r>
              <a:rPr lang="en-US" sz="2800" dirty="0">
                <a:solidFill>
                  <a:schemeClr val="tx1"/>
                </a:solidFill>
                <a:highlight>
                  <a:srgbClr val="FFFF00"/>
                </a:highlight>
              </a:rPr>
              <a:t> </a:t>
            </a:r>
            <a:r>
              <a:rPr lang="en-US" sz="2800" b="1" dirty="0">
                <a:solidFill>
                  <a:srgbClr val="FF0000"/>
                </a:solidFill>
              </a:rPr>
              <a:t>Additional Days School Year (ADSY) provides</a:t>
            </a:r>
            <a:r>
              <a:rPr lang="en-US" sz="2800" dirty="0">
                <a:solidFill>
                  <a:schemeClr val="tx1"/>
                </a:solidFill>
              </a:rPr>
              <a:t> half-day formula funding for school systems that add instructional days to any of their </a:t>
            </a:r>
            <a:r>
              <a:rPr lang="en-US" sz="2800" strike="sngStrike" dirty="0">
                <a:solidFill>
                  <a:schemeClr val="tx1"/>
                </a:solidFill>
              </a:rPr>
              <a:t>elementary schools starting in the 2020–2021 school year</a:t>
            </a:r>
            <a:r>
              <a:rPr lang="en-US" sz="2800" dirty="0">
                <a:solidFill>
                  <a:schemeClr val="tx1"/>
                </a:solidFill>
              </a:rPr>
              <a:t> </a:t>
            </a:r>
            <a:r>
              <a:rPr lang="en-US" b="1" dirty="0">
                <a:solidFill>
                  <a:srgbClr val="FF0000"/>
                </a:solidFill>
              </a:rPr>
              <a:t>pre-K through fifth grade serving campuses</a:t>
            </a:r>
            <a:r>
              <a:rPr lang="en-US" dirty="0">
                <a:solidFill>
                  <a:schemeClr val="tx1"/>
                </a:solidFill>
              </a:rPr>
              <a:t> </a:t>
            </a:r>
            <a:r>
              <a:rPr lang="en-US" sz="2800" dirty="0">
                <a:solidFill>
                  <a:schemeClr val="tx1"/>
                </a:solidFill>
              </a:rPr>
              <a:t>(TEC, §48.0051). Districts will generate half-day funding for each instructional day after their 180th instructional day up to their 210th instructional day. ADSY funding is available at the campus level. To be eligible for ADSY funding, a campus must meet the following requirements: </a:t>
            </a:r>
            <a:endParaRPr lang="en-US" sz="4000" b="1" dirty="0">
              <a:solidFill>
                <a:schemeClr val="tx1"/>
              </a:solidFill>
            </a:endParaRPr>
          </a:p>
        </p:txBody>
      </p:sp>
    </p:spTree>
    <p:extLst>
      <p:ext uri="{BB962C8B-B14F-4D97-AF65-F5344CB8AC3E}">
        <p14:creationId xmlns:p14="http://schemas.microsoft.com/office/powerpoint/2010/main" val="2187801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991AE4-B840-493E-AC7F-47E8948DB311}"/>
              </a:ext>
            </a:extLst>
          </p:cNvPr>
          <p:cNvSpPr>
            <a:spLocks noGrp="1"/>
          </p:cNvSpPr>
          <p:nvPr>
            <p:ph type="title"/>
          </p:nvPr>
        </p:nvSpPr>
        <p:spPr>
          <a:xfrm>
            <a:off x="1419224" y="3086099"/>
            <a:ext cx="8848725" cy="1000125"/>
          </a:xfrm>
        </p:spPr>
        <p:txBody>
          <a:bodyPr>
            <a:normAutofit/>
          </a:bodyPr>
          <a:lstStyle/>
          <a:p>
            <a:r>
              <a:rPr lang="en-US"/>
              <a:t>2024-2025 </a:t>
            </a:r>
            <a:r>
              <a:rPr lang="en-US" dirty="0"/>
              <a:t>Updates</a:t>
            </a:r>
          </a:p>
        </p:txBody>
      </p:sp>
    </p:spTree>
    <p:extLst>
      <p:ext uri="{BB962C8B-B14F-4D97-AF65-F5344CB8AC3E}">
        <p14:creationId xmlns:p14="http://schemas.microsoft.com/office/powerpoint/2010/main" val="6709470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Section 11.5.1 ADSY Program Design</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indent="0">
              <a:buNone/>
            </a:pPr>
            <a:endParaRPr lang="en-US" sz="3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3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Should an LEA utilizing ADSY funding file for and receive a low attendance waiver as described in Section 3.8.1.4, the granting of a low attendance waiver does not reduce the 180 days of instruction for ADSY purposes.  As such, an ADSY waiver is not required to be filed for the same date as an approved low attendance day waiver.</a:t>
            </a:r>
          </a:p>
          <a:p>
            <a:pPr marL="0" indent="0">
              <a:buNone/>
            </a:pPr>
            <a:endPar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655003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Section 11.3 College Credit Programs</a:t>
            </a:r>
          </a:p>
        </p:txBody>
      </p:sp>
      <p:sp>
        <p:nvSpPr>
          <p:cNvPr id="4" name="Content Placeholder 2">
            <a:extLst>
              <a:ext uri="{FF2B5EF4-FFF2-40B4-BE49-F238E27FC236}">
                <a16:creationId xmlns:a16="http://schemas.microsoft.com/office/drawing/2014/main" id="{00402674-8175-0270-C683-F43B93229A2E}"/>
              </a:ext>
              <a:ext uri="{C183D7F6-B498-43B3-948B-1728B52AA6E4}">
                <adec:decorative xmlns:adec="http://schemas.microsoft.com/office/drawing/2017/decorative" val="1"/>
              </a:ext>
            </a:extLst>
          </p:cNvPr>
          <p:cNvSpPr>
            <a:spLocks noGrp="1"/>
          </p:cNvSpPr>
          <p:nvPr>
            <p:ph idx="1"/>
          </p:nvPr>
        </p:nvSpPr>
        <p:spPr>
          <a:xfrm>
            <a:off x="712380" y="1409700"/>
            <a:ext cx="10623550" cy="4351338"/>
          </a:xfrm>
          <a:solidFill>
            <a:schemeClr val="bg1"/>
          </a:solidFill>
        </p:spPr>
        <p:txBody>
          <a:bodyPr>
            <a:normAutofit/>
          </a:bodyPr>
          <a:lstStyle/>
          <a:p>
            <a:pPr marL="0" indent="0">
              <a:buNone/>
            </a:pPr>
            <a:endParaRPr lang="en-US" sz="3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1" name="Picture 10">
            <a:extLst>
              <a:ext uri="{FF2B5EF4-FFF2-40B4-BE49-F238E27FC236}">
                <a16:creationId xmlns:a16="http://schemas.microsoft.com/office/drawing/2014/main" id="{4BA8C1FA-71AD-7265-9BB4-E6185916E1E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12379" y="1409699"/>
            <a:ext cx="10623549" cy="4351339"/>
          </a:xfrm>
          <a:prstGeom prst="rect">
            <a:avLst/>
          </a:prstGeom>
        </p:spPr>
      </p:pic>
    </p:spTree>
    <p:extLst>
      <p:ext uri="{BB962C8B-B14F-4D97-AF65-F5344CB8AC3E}">
        <p14:creationId xmlns:p14="http://schemas.microsoft.com/office/powerpoint/2010/main" val="5186678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fontScale="90000"/>
          </a:bodyPr>
          <a:lstStyle/>
          <a:p>
            <a:r>
              <a:rPr lang="en-US" dirty="0"/>
              <a:t>SAAH Section 11.3.1 Dual Credit (High School and College or University) Programs</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marR="0" indent="0">
              <a:spcBef>
                <a:spcPts val="0"/>
              </a:spcBef>
              <a:spcAft>
                <a:spcPts val="0"/>
              </a:spcAft>
              <a:buNone/>
            </a:pPr>
            <a:endParaRPr lang="en-US" sz="2400" strike="sngStrike" dirty="0">
              <a:solidFill>
                <a:schemeClr val="tx1"/>
              </a:solidFill>
              <a:highlight>
                <a:srgbClr val="FFFF00"/>
              </a:highlight>
            </a:endParaRPr>
          </a:p>
          <a:p>
            <a:pPr marL="0" marR="0" indent="0">
              <a:spcBef>
                <a:spcPts val="0"/>
              </a:spcBef>
              <a:spcAft>
                <a:spcPts val="0"/>
              </a:spcAft>
              <a:buNone/>
            </a:pPr>
            <a:endParaRPr lang="en-US" sz="2400" strike="sngStrike" dirty="0">
              <a:solidFill>
                <a:schemeClr val="tx1"/>
              </a:solidFill>
              <a:highlight>
                <a:srgbClr val="FFFF00"/>
              </a:highlight>
            </a:endParaRPr>
          </a:p>
          <a:p>
            <a:pPr marL="0" marR="0" indent="0">
              <a:spcBef>
                <a:spcPts val="0"/>
              </a:spcBef>
              <a:spcAft>
                <a:spcPts val="0"/>
              </a:spcAft>
              <a:buNone/>
            </a:pPr>
            <a:r>
              <a:rPr lang="en-US" sz="3600" strike="sngStrike" dirty="0">
                <a:solidFill>
                  <a:schemeClr val="tx1"/>
                </a:solidFill>
                <a:highlight>
                  <a:srgbClr val="FFFF00"/>
                </a:highlight>
              </a:rPr>
              <a:t>A public junior college, college, or university may offer a course in which a high school student may enroll and for which the student may receive both high school and college credit. </a:t>
            </a:r>
            <a:endParaRPr lang="en-US" sz="3600" b="1" strike="sngStrike" dirty="0">
              <a:solidFill>
                <a:schemeClr val="tx1"/>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048545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fontScale="90000"/>
          </a:bodyPr>
          <a:lstStyle/>
          <a:p>
            <a:r>
              <a:rPr lang="en-US" dirty="0"/>
              <a:t>SAAH Section 11.3.1 Dual Credit (High School and College or University) Programs </a:t>
            </a:r>
            <a:r>
              <a:rPr lang="en-US" dirty="0">
                <a:solidFill>
                  <a:srgbClr val="0D6CB9"/>
                </a:solidFill>
              </a:rPr>
              <a:t>1</a:t>
            </a:r>
            <a:endParaRPr lang="en-US"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596766" y="1087655"/>
            <a:ext cx="10739164" cy="5476774"/>
          </a:xfrm>
          <a:solidFill>
            <a:schemeClr val="bg1"/>
          </a:solidFill>
        </p:spPr>
        <p:txBody>
          <a:bodyPr>
            <a:noAutofit/>
          </a:bodyPr>
          <a:lstStyle/>
          <a:p>
            <a:pPr marL="0" marR="0" indent="0">
              <a:spcBef>
                <a:spcPts val="0"/>
              </a:spcBef>
              <a:spcAft>
                <a:spcPts val="0"/>
              </a:spcAft>
              <a:buNone/>
            </a:pP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 dual credit or dual enrollment course must meet the following requirements:</a:t>
            </a:r>
          </a:p>
          <a:p>
            <a:pPr marR="0" lvl="0">
              <a:spcBef>
                <a:spcPts val="0"/>
              </a:spcBef>
              <a:spcAft>
                <a:spcPts val="0"/>
              </a:spcAft>
              <a:buClr>
                <a:srgbClr val="FF0000"/>
              </a:buClr>
              <a:buFont typeface="Arial" panose="020B0604020202020204" pitchFamily="34" charset="0"/>
              <a:buChar char="•"/>
            </a:pP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course is offered pursuant to an agreement under §4.84 (relating to Institutional Agreements)</a:t>
            </a:r>
          </a:p>
          <a:p>
            <a:pPr marR="0" lvl="0">
              <a:spcBef>
                <a:spcPts val="0"/>
              </a:spcBef>
              <a:spcAft>
                <a:spcPts val="0"/>
              </a:spcAft>
              <a:buClr>
                <a:srgbClr val="FF0000"/>
              </a:buClr>
              <a:buFont typeface="Arial" panose="020B0604020202020204" pitchFamily="34" charset="0"/>
              <a:buChar char="•"/>
            </a:pP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 course for which the student may earn one or more of the following types of credit:</a:t>
            </a:r>
          </a:p>
          <a:p>
            <a:pPr marR="0" lvl="1">
              <a:spcBef>
                <a:spcPts val="0"/>
              </a:spcBef>
              <a:spcAft>
                <a:spcPts val="0"/>
              </a:spcAft>
              <a:buClr>
                <a:srgbClr val="FF0000"/>
              </a:buClr>
              <a:buFont typeface="Arial" panose="020B0604020202020204" pitchFamily="34" charset="0"/>
              <a:buChar char="•"/>
            </a:pP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joint high school and junior college credit under Education Code, §130.008, or</a:t>
            </a:r>
          </a:p>
          <a:p>
            <a:pPr marR="0" lvl="1">
              <a:spcBef>
                <a:spcPts val="0"/>
              </a:spcBef>
              <a:spcAft>
                <a:spcPts val="0"/>
              </a:spcAft>
              <a:buClr>
                <a:srgbClr val="FF0000"/>
              </a:buClr>
              <a:buFont typeface="Arial" panose="020B0604020202020204" pitchFamily="34" charset="0"/>
              <a:buChar char="•"/>
            </a:pP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another course offered by an institution of higher education, for which a high school student may earn semester credit hours or equivalent of semester credit hours toward satisfaction of:</a:t>
            </a:r>
          </a:p>
          <a:p>
            <a:pPr marR="0" lvl="2">
              <a:spcBef>
                <a:spcPts val="0"/>
              </a:spcBef>
              <a:spcAft>
                <a:spcPts val="0"/>
              </a:spcAft>
              <a:buClr>
                <a:srgbClr val="FF0000"/>
              </a:buClr>
              <a:buFont typeface="Arial" panose="020B0604020202020204" pitchFamily="34" charset="0"/>
              <a:buChar char="•"/>
            </a:pPr>
            <a:r>
              <a:rPr lang="en-US"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 Career Technical Education course defined in §4.83 satisfies a requirement necessary to obtain an industry-recognized credential, certificate, or an associate degree</a:t>
            </a:r>
          </a:p>
          <a:p>
            <a:pPr marR="0" lvl="2">
              <a:spcBef>
                <a:spcPts val="0"/>
              </a:spcBef>
              <a:spcAft>
                <a:spcPts val="0"/>
              </a:spcAft>
              <a:buClr>
                <a:srgbClr val="FF0000"/>
              </a:buClr>
              <a:buFont typeface="Arial" panose="020B0604020202020204" pitchFamily="34" charset="0"/>
              <a:buChar char="•"/>
            </a:pPr>
            <a:r>
              <a:rPr lang="en-US"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 foreign language requirement at an institution of higher education;</a:t>
            </a:r>
          </a:p>
          <a:p>
            <a:pPr marR="0" lvl="2">
              <a:spcBef>
                <a:spcPts val="0"/>
              </a:spcBef>
              <a:spcAft>
                <a:spcPts val="0"/>
              </a:spcAft>
              <a:buClr>
                <a:srgbClr val="FF0000"/>
              </a:buClr>
              <a:buFont typeface="Arial" panose="020B0604020202020204" pitchFamily="34" charset="0"/>
              <a:buChar char="•"/>
            </a:pPr>
            <a:r>
              <a:rPr lang="en-US"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 requirement in the core curriculum, as that term is defined by Education Code, §61.821, at an institution of higher education; or</a:t>
            </a:r>
          </a:p>
          <a:p>
            <a:pPr marR="0" lvl="2">
              <a:spcBef>
                <a:spcPts val="0"/>
              </a:spcBef>
              <a:spcAft>
                <a:spcPts val="0"/>
              </a:spcAft>
              <a:buClr>
                <a:srgbClr val="FF0000"/>
              </a:buClr>
              <a:buFont typeface="Arial" panose="020B0604020202020204" pitchFamily="34" charset="0"/>
              <a:buChar char="•"/>
            </a:pPr>
            <a:r>
              <a:rPr lang="en-US"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 requirement in a field of study curriculum developed by the Coordinating Board under Education Code, §61.823.</a:t>
            </a:r>
          </a:p>
          <a:p>
            <a:pPr marL="0" marR="0" indent="0">
              <a:spcBef>
                <a:spcPts val="0"/>
              </a:spcBef>
              <a:spcAft>
                <a:spcPts val="0"/>
              </a:spcAft>
              <a:buClr>
                <a:srgbClr val="FF0000"/>
              </a:buClr>
              <a:buNone/>
            </a:pP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marR="0" indent="0">
              <a:spcBef>
                <a:spcPts val="0"/>
              </a:spcBef>
              <a:spcAft>
                <a:spcPts val="0"/>
              </a:spcAft>
              <a:buClr>
                <a:srgbClr val="FF0000"/>
              </a:buClr>
              <a:buNone/>
            </a:pP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Dual credit includes a course for which a high school student may earn credit only at an institution of higher education (previously referred to as a dual enrollment course) if the course meets the requirements of Texas Administrative Code, chapter 4, subchapter D. Dual credit and dual enrollment are synonymous. An institution is not required to offer dual credit courses for high school students.</a:t>
            </a:r>
          </a:p>
        </p:txBody>
      </p:sp>
    </p:spTree>
    <p:extLst>
      <p:ext uri="{BB962C8B-B14F-4D97-AF65-F5344CB8AC3E}">
        <p14:creationId xmlns:p14="http://schemas.microsoft.com/office/powerpoint/2010/main" val="23713555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fontScale="90000"/>
          </a:bodyPr>
          <a:lstStyle/>
          <a:p>
            <a:r>
              <a:rPr lang="en-US" dirty="0"/>
              <a:t>SAAH Section 11.3.1.1 Student Eligibility for Dual Credit Courses</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596766" y="1087655"/>
            <a:ext cx="10739164" cy="5043638"/>
          </a:xfrm>
          <a:solidFill>
            <a:schemeClr val="bg1"/>
          </a:solidFill>
        </p:spPr>
        <p:txBody>
          <a:bodyPr>
            <a:noAutofit/>
          </a:bodyPr>
          <a:lstStyle/>
          <a:p>
            <a:pPr marL="0" marR="0" indent="0">
              <a:spcBef>
                <a:spcPts val="0"/>
              </a:spcBef>
              <a:spcAft>
                <a:spcPts val="0"/>
              </a:spcAft>
              <a:buNone/>
            </a:pPr>
            <a:endParaRPr lang="en-US"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11.3.1.1 Student Eligibility for Dual Credit Courses </a:t>
            </a:r>
            <a:endPar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 high school student is eligible to enroll in dual credit courses if the student demonstrates college readiness </a:t>
            </a:r>
            <a:r>
              <a:rPr lang="en-US" strike="sngStrike" dirty="0">
                <a:solidFill>
                  <a:schemeClr val="tx1"/>
                </a:solidFill>
                <a:highlight>
                  <a:srgbClr val="FFFF00"/>
                </a:highlight>
              </a:rPr>
              <a:t>by achieving the minimum passing standard(s) on a qualifying assessment instrument </a:t>
            </a:r>
            <a:r>
              <a:rPr lang="en-US" b="1" kern="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in alignment with Texas Administrative Code, Title 19, Part 1, Chapter 4, Subchapter C, §§4.51 - 4.63 and 19 TAC Part 1, Chapter 4, Subchapter D.</a:t>
            </a:r>
            <a:r>
              <a:rPr lang="en-US" b="1" dirty="0">
                <a:solidFill>
                  <a:srgbClr val="FF0000"/>
                </a:solidFill>
                <a:effectLst/>
              </a:rPr>
              <a:t> </a:t>
            </a:r>
            <a:r>
              <a:rPr lang="en-US" b="1" u="sng"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19 TAC §4.85</a:t>
            </a:r>
            <a:endParaRPr lang="en-US"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8027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712380" y="62164"/>
            <a:ext cx="11479620" cy="751350"/>
          </a:xfrm>
        </p:spPr>
        <p:txBody>
          <a:bodyPr>
            <a:normAutofit fontScale="90000"/>
          </a:bodyPr>
          <a:lstStyle/>
          <a:p>
            <a:r>
              <a:rPr lang="en-US" dirty="0"/>
              <a:t>SAAH Section 11.3.1.1 Student Eligibility for Dual Credit Courses </a:t>
            </a:r>
            <a:r>
              <a:rPr lang="en-US" dirty="0">
                <a:solidFill>
                  <a:srgbClr val="0D6CB9"/>
                </a:solidFill>
              </a:rPr>
              <a:t>2</a:t>
            </a:r>
            <a:endParaRPr lang="en-US"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596766" y="1087655"/>
            <a:ext cx="10739164" cy="5062888"/>
          </a:xfrm>
          <a:solidFill>
            <a:schemeClr val="bg1"/>
          </a:solidFill>
        </p:spPr>
        <p:txBody>
          <a:bodyPr>
            <a:noAutofit/>
          </a:bodyPr>
          <a:lstStyle/>
          <a:p>
            <a:pPr marL="0" marR="0" indent="0">
              <a:spcBef>
                <a:spcPts val="0"/>
              </a:spcBef>
              <a:spcAft>
                <a:spcPts val="0"/>
              </a:spcAft>
              <a:buNone/>
            </a:pPr>
            <a:r>
              <a:rPr lang="en-US" sz="2000" b="1" dirty="0">
                <a:solidFill>
                  <a:schemeClr val="tx1"/>
                </a:solidFill>
              </a:rPr>
              <a:t>Student Eligibility Requirements Specific to Academic Dual Credit Courses</a:t>
            </a:r>
          </a:p>
          <a:p>
            <a:pPr marL="0" marR="0" indent="0">
              <a:spcBef>
                <a:spcPts val="0"/>
              </a:spcBef>
              <a:spcAft>
                <a:spcPts val="0"/>
              </a:spcAft>
              <a:buNone/>
            </a:pPr>
            <a:r>
              <a:rPr lang="en-US" sz="2000" dirty="0">
                <a:solidFill>
                  <a:schemeClr val="tx1"/>
                </a:solidFill>
              </a:rPr>
              <a:t>A high school student is eligible to enroll in academic dual credit courses if the student:</a:t>
            </a:r>
          </a:p>
          <a:p>
            <a:pPr marL="0" marR="0" indent="0">
              <a:spcBef>
                <a:spcPts val="0"/>
              </a:spcBef>
              <a:spcAft>
                <a:spcPts val="0"/>
              </a:spcAft>
              <a:buNone/>
            </a:pPr>
            <a:endParaRPr lang="en-US" sz="2000" dirty="0">
              <a:solidFill>
                <a:schemeClr val="tx1"/>
              </a:solidFill>
            </a:endParaRPr>
          </a:p>
          <a:p>
            <a:pPr>
              <a:spcBef>
                <a:spcPts val="0"/>
              </a:spcBef>
            </a:pPr>
            <a:endParaRPr lang="en-US" sz="2000" dirty="0">
              <a:solidFill>
                <a:schemeClr val="tx1"/>
              </a:solidFill>
            </a:endParaRPr>
          </a:p>
          <a:p>
            <a:pPr marR="0" lvl="0">
              <a:spcBef>
                <a:spcPts val="0"/>
              </a:spcBef>
              <a:spcAft>
                <a:spcPts val="0"/>
              </a:spcAft>
              <a:buClr>
                <a:schemeClr val="tx1"/>
              </a:buClr>
              <a:buFont typeface="Arial" panose="020B0604020202020204" pitchFamily="34" charset="0"/>
              <a:buChar char="•"/>
            </a:pPr>
            <a:r>
              <a:rPr lang="en-US" sz="2000" strike="sngStrike" dirty="0">
                <a:solidFill>
                  <a:schemeClr val="tx1"/>
                </a:solidFill>
                <a:highlight>
                  <a:srgbClr val="FFFF00"/>
                </a:highlight>
              </a:rPr>
              <a:t>demonstrates college readiness by achieving the minimum passing standards under the provisions of the Texas Success Initiative as set forth in 19 TAC §4.57 (relating to College Ready Standards) on relevant section(s) of an assessment instrument approved by the Texas Higher Education Coordinating Board as set forth in 19 TAC §4.56 (relating to Assessment Instrument)</a:t>
            </a:r>
            <a:r>
              <a:rPr lang="en-US" sz="2000" strike="sngStrike" dirty="0">
                <a:solidFill>
                  <a:schemeClr val="tx1"/>
                </a:solidFill>
              </a:rPr>
              <a:t>;</a:t>
            </a:r>
            <a:r>
              <a:rPr lang="en-US" sz="2000" dirty="0">
                <a:solidFill>
                  <a:schemeClr val="tx1"/>
                </a:solidFill>
              </a:rPr>
              <a:t> </a:t>
            </a: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is not a degree-seeking student as defined in §4.83(9) and </a:t>
            </a:r>
            <a:r>
              <a:rPr lang="en-US" sz="2000" b="1" kern="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demonstrates that he or she is exempt under the provisions of the Texas Success Initiative as set forth in §4.54 of this chapter (relating to Exemption)</a:t>
            </a:r>
            <a:r>
              <a:rPr lang="en-US" sz="20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chemeClr val="tx1"/>
                </a:solidFill>
              </a:rPr>
              <a:t>or</a:t>
            </a:r>
          </a:p>
          <a:p>
            <a:pPr>
              <a:spcBef>
                <a:spcPts val="0"/>
              </a:spcBef>
              <a:buClr>
                <a:schemeClr val="tx1"/>
              </a:buClr>
              <a:buFont typeface="Arial" panose="020B0604020202020204" pitchFamily="34" charset="0"/>
              <a:buChar char="•"/>
            </a:pPr>
            <a:endParaRPr lang="en-US" sz="2000" dirty="0">
              <a:solidFill>
                <a:schemeClr val="tx1"/>
              </a:solidFill>
            </a:endParaRPr>
          </a:p>
          <a:p>
            <a:pPr>
              <a:spcBef>
                <a:spcPts val="0"/>
              </a:spcBef>
              <a:buClr>
                <a:schemeClr val="tx1"/>
              </a:buClr>
              <a:buFont typeface="Arial" panose="020B0604020202020204" pitchFamily="34" charset="0"/>
              <a:buChar char="•"/>
            </a:pPr>
            <a:r>
              <a:rPr lang="en-US" sz="2000" dirty="0">
                <a:solidFill>
                  <a:schemeClr val="tx1"/>
                </a:solidFill>
              </a:rPr>
              <a:t> demonstrates </a:t>
            </a:r>
            <a:r>
              <a:rPr lang="en-US" sz="2000" dirty="0">
                <a:solidFill>
                  <a:schemeClr val="tx1"/>
                </a:solidFill>
                <a:highlight>
                  <a:srgbClr val="FFFF00"/>
                </a:highlight>
              </a:rPr>
              <a:t>that he or she is exempt under the provisions of the Texas Success Initiative as set forth in 19 TAC §4.54 (relating to Exemptions, Exceptions, and Waivers).</a:t>
            </a:r>
            <a:r>
              <a:rPr lang="en-US" sz="2000" b="1" kern="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college readiness by achieving the minimum passing standards under the provisions of the Texas Success Initiative as set forth in §4.57 (relating to Texas Success Initiative Assessment College Readiness Standards) on relevant section(s) of an assessment instrument approved by the Board as set forth in §4.56.</a:t>
            </a:r>
            <a:r>
              <a:rPr lang="en-US" sz="2000" b="1" dirty="0">
                <a:solidFill>
                  <a:srgbClr val="FF0000"/>
                </a:solidFill>
              </a:rPr>
              <a:t> </a:t>
            </a:r>
            <a:endPar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91611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238968" y="99283"/>
            <a:ext cx="11953032" cy="751350"/>
          </a:xfrm>
        </p:spPr>
        <p:txBody>
          <a:bodyPr>
            <a:normAutofit fontScale="90000"/>
          </a:bodyPr>
          <a:lstStyle/>
          <a:p>
            <a:r>
              <a:rPr lang="en-US" dirty="0"/>
              <a:t>SAAH Section 11.3.1.1 Student Eligibility for Dual Credit Courses </a:t>
            </a:r>
            <a:r>
              <a:rPr lang="en-US" dirty="0">
                <a:solidFill>
                  <a:srgbClr val="0D6CB9"/>
                </a:solidFill>
              </a:rPr>
              <a:t>3</a:t>
            </a:r>
            <a:endParaRPr lang="en-US" dirty="0"/>
          </a:p>
        </p:txBody>
      </p:sp>
      <p:pic>
        <p:nvPicPr>
          <p:cNvPr id="7" name="Content Placeholder 6">
            <a:extLst>
              <a:ext uri="{FF2B5EF4-FFF2-40B4-BE49-F238E27FC236}">
                <a16:creationId xmlns:a16="http://schemas.microsoft.com/office/drawing/2014/main" id="{1EF6127C-4479-F558-A5BE-CC27757485B1}"/>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809549" y="1058779"/>
            <a:ext cx="7401827" cy="5062888"/>
          </a:xfrm>
        </p:spPr>
      </p:pic>
      <p:sp>
        <p:nvSpPr>
          <p:cNvPr id="8" name="Multiplication Sign 7">
            <a:extLst>
              <a:ext uri="{FF2B5EF4-FFF2-40B4-BE49-F238E27FC236}">
                <a16:creationId xmlns:a16="http://schemas.microsoft.com/office/drawing/2014/main" id="{5AB3AE34-836D-B2A9-347A-EF203CDEB803}"/>
              </a:ext>
              <a:ext uri="{C183D7F6-B498-43B3-948B-1728B52AA6E4}">
                <adec:decorative xmlns:adec="http://schemas.microsoft.com/office/drawing/2017/decorative" val="1"/>
              </a:ext>
            </a:extLst>
          </p:cNvPr>
          <p:cNvSpPr/>
          <p:nvPr/>
        </p:nvSpPr>
        <p:spPr>
          <a:xfrm>
            <a:off x="3551721" y="1475071"/>
            <a:ext cx="3917481" cy="3907857"/>
          </a:xfrm>
          <a:prstGeom prst="mathMultiply">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00760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fontScale="90000"/>
          </a:bodyPr>
          <a:lstStyle/>
          <a:p>
            <a:r>
              <a:rPr lang="en-US" dirty="0"/>
              <a:t>SAAH Section 11.3.2 College and Career Readiness School Models: Student Eligibility Requirements </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596766" y="1087655"/>
            <a:ext cx="10739164" cy="5062888"/>
          </a:xfrm>
          <a:solidFill>
            <a:schemeClr val="bg1"/>
          </a:solidFill>
        </p:spPr>
        <p:txBody>
          <a:bodyPr>
            <a:noAutofit/>
          </a:bodyPr>
          <a:lstStyle/>
          <a:p>
            <a:pPr marL="0" indent="0">
              <a:spcBef>
                <a:spcPts val="0"/>
              </a:spcBef>
              <a:buNone/>
            </a:pPr>
            <a:endPar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endParaRPr lang="en-US"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 student enrolled in a TEA-designated ECHS or P-TECH program may enroll in dual credit courses if the student demonstrates college readiness in alignment </a:t>
            </a:r>
            <a:r>
              <a:rPr lang="en-US" strike="sngStrike" dirty="0">
                <a:solidFill>
                  <a:schemeClr val="tx1"/>
                </a:solidFill>
                <a:highlight>
                  <a:srgbClr val="FFFF00"/>
                </a:highlight>
              </a:rPr>
              <a:t>by achieving the minimum passing standard(s) on a qualifying assessment instrument or has demonstrated dual credit eligibility, as shown in the chart on the preceding page.  </a:t>
            </a:r>
            <a:r>
              <a:rPr lang="en-US"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with Texas Administrative Code, Title 19, Part 1, Chapter 4, Subchapter C, §§4.51 - 4.63 and 19 TAC Part 1, Chapter 4, Subchapter D.</a:t>
            </a:r>
          </a:p>
          <a:p>
            <a:pPr marL="0" marR="0" indent="0">
              <a:spcBef>
                <a:spcPts val="0"/>
              </a:spcBef>
              <a:spcAft>
                <a:spcPts val="0"/>
              </a:spcAft>
              <a:buNone/>
            </a:pPr>
            <a:endParaRPr lang="en-US" sz="2000" b="1" dirty="0">
              <a:solidFill>
                <a:schemeClr val="tx1"/>
              </a:solidFill>
            </a:endParaRPr>
          </a:p>
          <a:p>
            <a:pPr marL="0" marR="0" indent="0">
              <a:spcBef>
                <a:spcPts val="0"/>
              </a:spcBef>
              <a:spcAft>
                <a:spcPts val="0"/>
              </a:spcAft>
              <a:buNone/>
            </a:pPr>
            <a:endParaRPr lang="en-U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34821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fontScale="90000"/>
          </a:bodyPr>
          <a:lstStyle/>
          <a:p>
            <a:r>
              <a:rPr lang="en-US" dirty="0"/>
              <a:t>SAAH Section 12.3.1 Remote Conferencing-Regular Education Students</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596766" y="1087655"/>
            <a:ext cx="10739164" cy="5062888"/>
          </a:xfrm>
          <a:solidFill>
            <a:schemeClr val="bg1"/>
          </a:solidFill>
        </p:spPr>
        <p:txBody>
          <a:bodyPr>
            <a:noAutofit/>
          </a:bodyPr>
          <a:lstStyle/>
          <a:p>
            <a:pPr marL="0" indent="0">
              <a:spcBef>
                <a:spcPts val="0"/>
              </a:spcBef>
              <a:buNone/>
            </a:pPr>
            <a:endPar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Students participating through remote conferencing will generate attendance </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in the following ways:</a:t>
            </a:r>
            <a:endPar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u="none" strike="noStrike" dirty="0">
                <a:solidFill>
                  <a:schemeClr val="tx1"/>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endPar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Students in grades pre-K to five must receive the equivalent of four hours of instruction with at least two hours of synchronous instruction each school day. This instruction does not need to be consecutive.</a:t>
            </a:r>
            <a:endPar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r>
              <a:rPr lang="en-US" sz="1800" strike="sngStrike" kern="0" dirty="0">
                <a:solidFill>
                  <a:schemeClr val="tx1"/>
                </a:solidFill>
                <a:effectLst/>
                <a:highlight>
                  <a:srgbClr val="FFFF00"/>
                </a:highlight>
                <a:latin typeface="Calibri" panose="020F0502020204030204" pitchFamily="34" charset="0"/>
                <a:ea typeface="Times New Roman" panose="02020603050405020304" pitchFamily="18" charset="0"/>
              </a:rPr>
              <a:t>Students in grades six to 12 must receive at least four hours of instruction through synchronous instruction each school day. This instruction does not need to be consecutive</a:t>
            </a:r>
          </a:p>
          <a:p>
            <a:pPr marL="0" indent="0">
              <a:buNone/>
            </a:pPr>
            <a:endParaRPr lang="en-US" sz="1800" strike="sngStrike" kern="0" dirty="0">
              <a:solidFill>
                <a:schemeClr val="tx1"/>
              </a:solidFill>
              <a:effectLst/>
              <a:highlight>
                <a:srgbClr val="FFFF00"/>
              </a:highlight>
              <a:latin typeface="Calibri" panose="020F0502020204030204" pitchFamily="34" charset="0"/>
              <a:ea typeface="Times New Roman" panose="02020603050405020304" pitchFamily="18" charset="0"/>
            </a:endParaRPr>
          </a:p>
          <a:p>
            <a:pPr marL="0" marR="0" indent="0">
              <a:spcBef>
                <a:spcPts val="0"/>
              </a:spcBef>
              <a:spcAft>
                <a:spcPts val="0"/>
              </a:spcAft>
              <a:buNone/>
            </a:pP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Additionally, attendance will be generated</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based on whether the student is virtually “present” at the official attendance-taking time. The student’s attendance must be marked Remote Synchronous </a:t>
            </a:r>
            <a:r>
              <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Present in the LEA’s local student management system. Instruction must be provided synchronously, which means two-way, real-time/live virtual instruction between teachers and students. The instruction cannot be concurrent, which means remote students must not be taught by a teacher who is also teaching in-person students at the same time. </a:t>
            </a:r>
            <a:r>
              <a:rPr lang="en-US" sz="1800" b="1"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Note</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 student who is served through remote conferencing and who is at a grade level at which state standardized assessments are to be administered is </a:t>
            </a:r>
            <a:r>
              <a:rPr lang="en-US" sz="1800" b="1"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not</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eligible to generate attendance on state standardized assessment days. </a:t>
            </a:r>
            <a:endPar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2000" b="1" dirty="0">
              <a:solidFill>
                <a:schemeClr val="tx1"/>
              </a:solidFill>
            </a:endParaRPr>
          </a:p>
          <a:p>
            <a:pPr marL="0" marR="0" indent="0">
              <a:spcBef>
                <a:spcPts val="0"/>
              </a:spcBef>
              <a:spcAft>
                <a:spcPts val="0"/>
              </a:spcAft>
              <a:buNone/>
            </a:pPr>
            <a:endParaRPr lang="en-U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01750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fontScale="90000"/>
          </a:bodyPr>
          <a:lstStyle/>
          <a:p>
            <a:r>
              <a:rPr lang="en-US" dirty="0"/>
              <a:t>SAAH Section 12.3.1 Remote Conferencing-Regular Education Students </a:t>
            </a:r>
            <a:r>
              <a:rPr lang="en-US" dirty="0">
                <a:solidFill>
                  <a:srgbClr val="0D6CB9"/>
                </a:solidFill>
              </a:rPr>
              <a:t>1</a:t>
            </a:r>
            <a:endParaRPr lang="en-US"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596766" y="1087655"/>
            <a:ext cx="10739164" cy="5062888"/>
          </a:xfrm>
          <a:solidFill>
            <a:schemeClr val="bg1"/>
          </a:solidFill>
        </p:spPr>
        <p:txBody>
          <a:bodyPr>
            <a:noAutofit/>
          </a:bodyPr>
          <a:lstStyle/>
          <a:p>
            <a:pPr marL="0" indent="0">
              <a:spcBef>
                <a:spcPts val="0"/>
              </a:spcBef>
              <a:buNone/>
            </a:pPr>
            <a:endPar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en-US" sz="2400" strike="sngStrike" dirty="0">
                <a:solidFill>
                  <a:schemeClr val="tx1"/>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A district can submit a request for a general “Other” waiver using TEA’s automated waiver application system, which is available in TEAL. When submitting a waiver request, one or both requirements must be cited in item 3 of the General Waivers section. (Item 3 reads: Cite the sections(s) of Texas Education Code or the Texas Administrative Code that the district or campus wishes to waive.) If the student is not on campus and receiving face-to-face instruction at the official attendance-taking time, cite </a:t>
            </a:r>
            <a:r>
              <a:rPr lang="en-US" sz="2400" u="sng" strike="sngStrike" dirty="0">
                <a:solidFill>
                  <a:schemeClr val="tx1"/>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19 TAC §129.1025</a:t>
            </a:r>
            <a:r>
              <a:rPr lang="en-US" sz="2400" dirty="0">
                <a:solidFill>
                  <a:schemeClr val="tx1"/>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Your district can submit a request for a general waiver using TEA’s automated waiver application system, which is available in TEAL. When submitting a waiver request, cite the following requirements in item 3 of the General Waivers section: 1) the requirement that a student be on campus at the official attendance-taking time in order to be considered present for FSP funding purposes, as required by 19 TAC §129.21 and the handbook, which is adopted annually through 19 TAC §129.1025, and 2) the agency’s policy of considering only face-to-face instruction as classroom time for purposes of FSP funding.</a:t>
            </a:r>
          </a:p>
          <a:p>
            <a:pPr marL="0" marR="0" indent="0">
              <a:spcBef>
                <a:spcPts val="0"/>
              </a:spcBef>
              <a:spcAft>
                <a:spcPts val="0"/>
              </a:spcAft>
              <a:buNone/>
            </a:pPr>
            <a:endParaRPr lang="en-US" b="1" dirty="0">
              <a:solidFill>
                <a:srgbClr val="FF0000"/>
              </a:solidFill>
            </a:endParaRPr>
          </a:p>
          <a:p>
            <a:pPr marL="0" marR="0" indent="0">
              <a:spcBef>
                <a:spcPts val="0"/>
              </a:spcBef>
              <a:spcAft>
                <a:spcPts val="0"/>
              </a:spcAft>
              <a:buNone/>
            </a:pPr>
            <a:endParaRPr lang="en-US"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3519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991AE4-B840-493E-AC7F-47E8948DB311}"/>
              </a:ext>
            </a:extLst>
          </p:cNvPr>
          <p:cNvSpPr>
            <a:spLocks noGrp="1"/>
          </p:cNvSpPr>
          <p:nvPr>
            <p:ph type="title"/>
          </p:nvPr>
        </p:nvSpPr>
        <p:spPr>
          <a:xfrm>
            <a:off x="1419224" y="3086099"/>
            <a:ext cx="8848725" cy="1000125"/>
          </a:xfrm>
        </p:spPr>
        <p:txBody>
          <a:bodyPr>
            <a:normAutofit/>
          </a:bodyPr>
          <a:lstStyle/>
          <a:p>
            <a:r>
              <a:rPr lang="en-US" dirty="0"/>
              <a:t>Proposed</a:t>
            </a:r>
            <a:endParaRPr lang="en-US" dirty="0">
              <a:solidFill>
                <a:srgbClr val="FF0000"/>
              </a:solidFill>
            </a:endParaRPr>
          </a:p>
        </p:txBody>
      </p:sp>
    </p:spTree>
    <p:extLst>
      <p:ext uri="{BB962C8B-B14F-4D97-AF65-F5344CB8AC3E}">
        <p14:creationId xmlns:p14="http://schemas.microsoft.com/office/powerpoint/2010/main" val="17122844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fontScale="90000"/>
          </a:bodyPr>
          <a:lstStyle/>
          <a:p>
            <a:r>
              <a:rPr lang="en-US" dirty="0"/>
              <a:t>SAAH Section 12.3.2 Remote Conferencing-Students Receiving Special Education and Related Services</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596766" y="1087655"/>
            <a:ext cx="10739164" cy="5062888"/>
          </a:xfrm>
          <a:solidFill>
            <a:schemeClr val="bg1"/>
          </a:solidFill>
        </p:spPr>
        <p:txBody>
          <a:bodyPr>
            <a:noAutofit/>
          </a:bodyPr>
          <a:lstStyle/>
          <a:p>
            <a:pPr marL="0" indent="0">
              <a:spcBef>
                <a:spcPts val="0"/>
              </a:spcBef>
              <a:buNone/>
            </a:pPr>
            <a:endPar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Students participating through remote conferencing will generate attendance </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in the following ways:</a:t>
            </a:r>
            <a:endPar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u="none" strike="noStrike" dirty="0">
                <a:solidFill>
                  <a:schemeClr val="tx1"/>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endPar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Students in grades pre-K to five must receive the equivalent of four hours of instruction with at least two hours of synchronous instruction each school day. This instruction does not need to be consecutive.</a:t>
            </a:r>
            <a:endPar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r>
              <a:rPr lang="en-US" sz="1800" strike="sngStrike" kern="0" dirty="0">
                <a:solidFill>
                  <a:schemeClr val="tx1"/>
                </a:solidFill>
                <a:effectLst/>
                <a:highlight>
                  <a:srgbClr val="FFFF00"/>
                </a:highlight>
                <a:latin typeface="Calibri" panose="020F0502020204030204" pitchFamily="34" charset="0"/>
                <a:ea typeface="Times New Roman" panose="02020603050405020304" pitchFamily="18" charset="0"/>
              </a:rPr>
              <a:t>Students in grades six to 12 must receive at least four hours of instruction through synchronous instruction each school day. This instruction does not need to be consecutive</a:t>
            </a:r>
          </a:p>
          <a:p>
            <a:pPr marL="0" indent="0">
              <a:buNone/>
            </a:pPr>
            <a:endParaRPr lang="en-US" sz="1800" strike="sngStrike" kern="0" dirty="0">
              <a:solidFill>
                <a:schemeClr val="tx1"/>
              </a:solidFill>
              <a:effectLst/>
              <a:highlight>
                <a:srgbClr val="FFFF00"/>
              </a:highlight>
              <a:latin typeface="Calibri" panose="020F0502020204030204" pitchFamily="34" charset="0"/>
              <a:ea typeface="Times New Roman" panose="02020603050405020304" pitchFamily="18" charset="0"/>
            </a:endParaRPr>
          </a:p>
          <a:p>
            <a:pPr marL="0" marR="0" indent="0">
              <a:spcBef>
                <a:spcPts val="0"/>
              </a:spcBef>
              <a:spcAft>
                <a:spcPts val="0"/>
              </a:spcAft>
              <a:buNone/>
            </a:pP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Additionally, attendance will be generated</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based on whether the student is virtually “present” at the official attendance-taking time. The student’s attendance must be marked Remote Synchronous </a:t>
            </a:r>
            <a:r>
              <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Present in the LEA’s local student management system. Instruction must be provided synchronously, which means two-way, real-time/live virtual instruction between teachers and students. The instruction cannot be concurrent, which means remote students must not be taught by a teacher who is also teaching in-person students at the same time. </a:t>
            </a:r>
            <a:r>
              <a:rPr lang="en-US" sz="1800" b="1"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Note</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 student who is served through remote conferencing and who is at a grade level at which state standardized assessments are to be administered is </a:t>
            </a:r>
            <a:r>
              <a:rPr lang="en-US" sz="1800" b="1"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not</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eligible to generate attendance on state standardized assessment days. </a:t>
            </a:r>
            <a:endPar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2000" b="1" dirty="0">
              <a:solidFill>
                <a:schemeClr val="tx1"/>
              </a:solidFill>
            </a:endParaRPr>
          </a:p>
          <a:p>
            <a:pPr marL="0" marR="0" indent="0">
              <a:spcBef>
                <a:spcPts val="0"/>
              </a:spcBef>
              <a:spcAft>
                <a:spcPts val="0"/>
              </a:spcAft>
              <a:buNone/>
            </a:pPr>
            <a:endParaRPr lang="en-U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11299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fontScale="90000"/>
          </a:bodyPr>
          <a:lstStyle/>
          <a:p>
            <a:r>
              <a:rPr lang="en-US" dirty="0"/>
              <a:t>SAAH Section 12.3.2 Remote Conferencing-Students Receiving Special Education and Related Services </a:t>
            </a:r>
            <a:r>
              <a:rPr lang="en-US" dirty="0">
                <a:solidFill>
                  <a:srgbClr val="0D6CB9"/>
                </a:solidFill>
              </a:rPr>
              <a:t>2</a:t>
            </a:r>
            <a:endParaRPr lang="en-US"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596766" y="1087655"/>
            <a:ext cx="10739164" cy="5062888"/>
          </a:xfrm>
          <a:solidFill>
            <a:schemeClr val="bg1"/>
          </a:solidFill>
        </p:spPr>
        <p:txBody>
          <a:bodyPr>
            <a:noAutofit/>
          </a:bodyPr>
          <a:lstStyle/>
          <a:p>
            <a:pPr marL="0" indent="0">
              <a:spcBef>
                <a:spcPts val="0"/>
              </a:spcBef>
              <a:buNone/>
            </a:pPr>
            <a:endPar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en-US" sz="2400" strike="sngStrike" dirty="0">
                <a:solidFill>
                  <a:schemeClr val="tx1"/>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A district can submit a request for a general “Other” waiver using TEA’s automated waiver application system, which is available in TEAL. When submitting a waiver request, one or both requirements must be cited in item 3 of the General Waivers section. (Item 3 reads: Cite the sections(s) of Texas Education Code or the Texas Administrative Code that the district or campus wishes to waive.) If the student is not on campus and receiving face-to-face instruction at the official attendance-taking time, cite </a:t>
            </a:r>
            <a:r>
              <a:rPr lang="en-US" sz="2400" u="sng" strike="sngStrike" dirty="0">
                <a:solidFill>
                  <a:schemeClr val="tx1"/>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19 TAC §129.1025</a:t>
            </a:r>
            <a:r>
              <a:rPr lang="en-US" sz="2400" dirty="0">
                <a:solidFill>
                  <a:schemeClr val="tx1"/>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Your district can submit a request for a general waiver using TEA’s automated waiver application system, which is available in TEAL. When submitting a waiver request, cite the following requirements in item 3 of the General Waivers section: 1) the requirement that a student be on campus at the official attendance-taking time in order to be considered present for FSP funding purposes, as required by 19 TAC §129.21 and the handbook, which is adopted annually through 19 TAC §129.1025, and 2) the agency’s policy of considering only face-to-face instruction as classroom time for purposes of FSP funding.</a:t>
            </a:r>
          </a:p>
          <a:p>
            <a:pPr marL="0" marR="0" indent="0">
              <a:spcBef>
                <a:spcPts val="0"/>
              </a:spcBef>
              <a:spcAft>
                <a:spcPts val="0"/>
              </a:spcAft>
              <a:buNone/>
            </a:pPr>
            <a:endParaRPr lang="en-US" b="1" dirty="0">
              <a:solidFill>
                <a:srgbClr val="FF0000"/>
              </a:solidFill>
            </a:endParaRPr>
          </a:p>
          <a:p>
            <a:pPr marL="0" marR="0" indent="0">
              <a:spcBef>
                <a:spcPts val="0"/>
              </a:spcBef>
              <a:spcAft>
                <a:spcPts val="0"/>
              </a:spcAft>
              <a:buNone/>
            </a:pPr>
            <a:endParaRPr lang="en-US"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29977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625641" y="331782"/>
            <a:ext cx="11121657" cy="751350"/>
          </a:xfrm>
        </p:spPr>
        <p:txBody>
          <a:bodyPr>
            <a:normAutofit fontScale="90000"/>
          </a:bodyPr>
          <a:lstStyle/>
          <a:p>
            <a:pPr marL="0" marR="0">
              <a:spcBef>
                <a:spcPts val="1200"/>
              </a:spcBef>
              <a:spcAft>
                <a:spcPts val="300"/>
              </a:spcAft>
            </a:pPr>
            <a:r>
              <a:rPr lang="en-US" sz="2700" dirty="0"/>
              <a:t>SAAH Section </a:t>
            </a:r>
            <a:r>
              <a:rPr lang="en-US" sz="2700" b="1" strike="sngStrike" dirty="0">
                <a:effectLst/>
                <a:latin typeface="Calibri" panose="020F0502020204030204" pitchFamily="34" charset="0"/>
                <a:ea typeface="Times New Roman" panose="02020603050405020304" pitchFamily="18" charset="0"/>
                <a:cs typeface="Times New Roman" panose="02020603050405020304" pitchFamily="18" charset="0"/>
              </a:rPr>
              <a:t>12.6 Virtual Instruction (Local Remote Learning Programs under the TEC, §29.9091, or as Modified </a:t>
            </a:r>
            <a:r>
              <a:rPr lang="en-US" sz="27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700" b="1" strike="sngStrike" dirty="0">
                <a:effectLst/>
                <a:latin typeface="Calibri" panose="020F0502020204030204" pitchFamily="34" charset="0"/>
                <a:ea typeface="Times New Roman" panose="02020603050405020304" pitchFamily="18" charset="0"/>
                <a:cs typeface="Times New Roman" panose="02020603050405020304" pitchFamily="18" charset="0"/>
              </a:rPr>
              <a:t>by the TEC, §48.007(c))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596766" y="1087655"/>
            <a:ext cx="10739164" cy="5062888"/>
          </a:xfrm>
          <a:solidFill>
            <a:schemeClr val="bg1"/>
          </a:solidFill>
        </p:spPr>
        <p:txBody>
          <a:bodyPr>
            <a:noAutofit/>
          </a:bodyPr>
          <a:lstStyle/>
          <a:p>
            <a:pPr marL="0" indent="0">
              <a:spcBef>
                <a:spcPts val="0"/>
              </a:spcBef>
              <a:buNone/>
            </a:pPr>
            <a:endPar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1200"/>
              </a:spcBef>
              <a:spcAft>
                <a:spcPts val="300"/>
              </a:spcAft>
              <a:buNone/>
            </a:pPr>
            <a:endParaRPr lang="en-US" sz="3600" b="1"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1200"/>
              </a:spcBef>
              <a:spcAft>
                <a:spcPts val="300"/>
              </a:spcAft>
              <a:buNone/>
            </a:pPr>
            <a:r>
              <a:rPr lang="en-US" sz="3600" b="1"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12.6 Virtual Instruction (Local Remote Learning Programs under the TEC, §29.9091, or as Modified </a:t>
            </a:r>
            <a:r>
              <a:rPr lang="en-US" sz="3600" b="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US" sz="3600" b="1"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by the TEC, §48.007(c)) </a:t>
            </a:r>
            <a:endParaRPr lang="en-US" sz="3600" b="1"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36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endParaRPr lang="en-US" b="1" dirty="0">
              <a:solidFill>
                <a:srgbClr val="FF0000"/>
              </a:solidFill>
            </a:endParaRPr>
          </a:p>
          <a:p>
            <a:pPr marL="0" marR="0" indent="0" algn="ctr">
              <a:spcBef>
                <a:spcPts val="0"/>
              </a:spcBef>
              <a:spcAft>
                <a:spcPts val="0"/>
              </a:spcAft>
              <a:buNone/>
            </a:pP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SB 15 that allowed </a:t>
            </a:r>
            <a:r>
              <a:rPr lang="en-US"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v</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irtual instruction expired on September 1, 2023</a:t>
            </a:r>
          </a:p>
        </p:txBody>
      </p:sp>
    </p:spTree>
    <p:extLst>
      <p:ext uri="{BB962C8B-B14F-4D97-AF65-F5344CB8AC3E}">
        <p14:creationId xmlns:p14="http://schemas.microsoft.com/office/powerpoint/2010/main" val="2935019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Appendix </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indent="0">
              <a:buNone/>
            </a:pPr>
            <a:endPar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spcBef>
                <a:spcPts val="0"/>
              </a:spcBef>
              <a:spcAft>
                <a:spcPts val="0"/>
              </a:spcAft>
              <a:buNone/>
            </a:pPr>
            <a:endParaRPr lang="en-US"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Bilingual/ESL—Weight: 0.1 or 0.15 if the student is in a bilingual education program using a dual language immersion/one-way or two-way program model; additional 0.05 weight for programs using a dual language immersion/two-way program model for students not described by the </a:t>
            </a:r>
            <a:r>
              <a:rPr lang="en-US" sz="2400" b="1" u="sng" dirty="0">
                <a:solidFill>
                  <a:schemeClr val="tx1"/>
                </a:solidFill>
                <a:effectLst/>
                <a:latin typeface="Calibri" panose="020F050202020403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TEC, </a:t>
            </a:r>
            <a:r>
              <a:rPr lang="en-US" sz="2400" b="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2400" b="1" u="sng" dirty="0">
                <a:solidFill>
                  <a:schemeClr val="tx1"/>
                </a:solidFill>
                <a:effectLst/>
                <a:latin typeface="Calibri" panose="020F050202020403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48.105(1)</a:t>
            </a:r>
            <a:r>
              <a:rPr lang="en-US" sz="2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t>
            </a:r>
          </a:p>
          <a:p>
            <a:pPr marL="0" marR="0" indent="0">
              <a:spcBef>
                <a:spcPts val="0"/>
              </a:spcBef>
              <a:spcAft>
                <a:spcPts val="0"/>
              </a:spcAft>
              <a:buNone/>
            </a:pP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Bilingual/ESL funding pays for bilingual/ESL program staff salaries and additional resources. </a:t>
            </a:r>
            <a:r>
              <a:rPr lang="en-US" sz="2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For more specific funding guidance please see the </a:t>
            </a:r>
            <a:r>
              <a:rPr lang="en-US" sz="2400" b="1" u="sng"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BEA and Title III Funding Guidebook</a:t>
            </a:r>
            <a:r>
              <a:rPr lang="en-US" sz="2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4362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Glossary</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indent="0">
              <a:buNone/>
            </a:pPr>
            <a:endParaRPr lang="en-US" sz="2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spcBef>
                <a:spcPts val="0"/>
              </a:spcBef>
              <a:spcAft>
                <a:spcPts val="0"/>
              </a:spcAft>
              <a:buNone/>
            </a:pPr>
            <a:endPar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en-US"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bilingual/English as a second language (ESL) eligible days </a:t>
            </a: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 term used to describe the days that students </a:t>
            </a: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with parental permission to participate</a:t>
            </a: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in a bilingual education or ESL program were in attendance. This includes students participating in a standard bilingual education or ESL program per </a:t>
            </a:r>
            <a:r>
              <a:rPr lang="en-US" sz="2400" u="sng" dirty="0">
                <a:solidFill>
                  <a:srgbClr val="1682C5"/>
                </a:solidFill>
                <a:effectLst/>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19 TAC </a:t>
            </a:r>
            <a:r>
              <a:rPr lang="en-US" sz="2400" u="sng" dirty="0">
                <a:solidFill>
                  <a:srgbClr val="1682C5"/>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24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89.1210(c) and (d)</a:t>
            </a: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and students participating in a temporary alternative language program (ALP) approved by TEA under a bilingual education exception or an ESL waiver </a:t>
            </a:r>
            <a:r>
              <a:rPr lang="en-US" sz="24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3" action="ppaction://hlinkfile">
                  <a:extLst>
                    <a:ext uri="{A12FA001-AC4F-418D-AE19-62706E023703}">
                      <ahyp:hlinkClr xmlns:ahyp="http://schemas.microsoft.com/office/drawing/2018/hyperlinkcolor" val="tx"/>
                    </a:ext>
                  </a:extLst>
                </a:hlinkClick>
              </a:rPr>
              <a:t>(Section 6 Bilingual/English as a Second Language (ESL)</a:t>
            </a: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p>
          <a:p>
            <a:pPr marL="0" marR="0" indent="0">
              <a:spcBef>
                <a:spcPts val="0"/>
              </a:spcBef>
              <a:spcAft>
                <a:spcPts val="0"/>
              </a:spcAft>
              <a:buNone/>
            </a:pP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11728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Glossary </a:t>
            </a:r>
            <a:r>
              <a:rPr lang="en-US" dirty="0">
                <a:solidFill>
                  <a:srgbClr val="0D6CB9"/>
                </a:solidFill>
              </a:rPr>
              <a:t>1</a:t>
            </a:r>
            <a:endParaRPr lang="en-US"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indent="0">
              <a:buNone/>
            </a:pPr>
            <a:endParaRPr lang="en-US" sz="2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spcBef>
                <a:spcPts val="0"/>
              </a:spcBef>
              <a:spcAft>
                <a:spcPts val="0"/>
              </a:spcAft>
              <a:buNone/>
            </a:pPr>
            <a:endPar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prekindergarten (pre-K) </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 grade level for children aged three and four years. These children include students in a state-funded pre-K program or a locally funded pre-K program.</a:t>
            </a:r>
          </a:p>
          <a:p>
            <a:pPr marL="0" marR="0" indent="0">
              <a:spcBef>
                <a:spcPts val="0"/>
              </a:spcBef>
              <a:spcAft>
                <a:spcPts val="0"/>
              </a:spcAft>
              <a:buNone/>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marR="0" indent="0">
              <a:spcBef>
                <a:spcPts val="0"/>
              </a:spcBef>
              <a:spcAft>
                <a:spcPts val="0"/>
              </a:spcAft>
              <a:buNone/>
            </a:pPr>
            <a:r>
              <a:rPr lang="en-US" sz="20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The state-funded pre-K is operated for a </a:t>
            </a:r>
            <a:r>
              <a:rPr lang="en-US" sz="2000" strike="sngStrike" dirty="0">
                <a:solidFill>
                  <a:schemeClr val="tx1"/>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half day. </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Attendance in pre-K is eligible for half-day (ADA eligibility code 2). A pre-K student with disabilities may be eligible for full-day (ADA eligibility code 1) if the student is served through a combination of pre-K and special education and all eligibility requirements are met (see </a:t>
            </a:r>
            <a:r>
              <a:rPr lang="en-US" sz="20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val="tx"/>
                    </a:ext>
                  </a:extLst>
                </a:hlinkClick>
              </a:rPr>
              <a:t>Section 4 Special Education</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and </a:t>
            </a:r>
            <a:r>
              <a:rPr lang="en-US" sz="20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3" action="ppaction://hlinkfile">
                  <a:extLst>
                    <a:ext uri="{A12FA001-AC4F-418D-AE19-62706E023703}">
                      <ahyp:hlinkClr xmlns:ahyp="http://schemas.microsoft.com/office/drawing/2018/hyperlinkcolor" val="tx"/>
                    </a:ext>
                  </a:extLst>
                </a:hlinkClick>
              </a:rPr>
              <a:t>Section 7 Prekindergarten (Pre-K</a:t>
            </a:r>
            <a:r>
              <a:rPr lang="en-US" sz="20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p>
          <a:p>
            <a:pPr marL="0" marR="0" indent="0">
              <a:spcBef>
                <a:spcPts val="0"/>
              </a:spcBef>
              <a:spcAft>
                <a:spcPts val="0"/>
              </a:spcAft>
              <a:buNone/>
            </a:pPr>
            <a:endParaRPr 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Students in a state-funded pre-K program that is coordinated with a Head Start program to provide a full-day program are only counted as half-day (ADA eligibility code 2) for attendance accounting purposes</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p>
          <a:p>
            <a:pPr marL="0" marR="0" indent="0">
              <a:spcBef>
                <a:spcPts val="0"/>
              </a:spcBef>
              <a:spcAft>
                <a:spcPts val="0"/>
              </a:spcAft>
              <a:buNone/>
            </a:pP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6969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Glossary </a:t>
            </a:r>
            <a:r>
              <a:rPr lang="en-US" dirty="0">
                <a:solidFill>
                  <a:srgbClr val="0D6CB9"/>
                </a:solidFill>
              </a:rPr>
              <a:t>2</a:t>
            </a:r>
            <a:endParaRPr lang="en-US"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indent="0">
              <a:buNone/>
            </a:pPr>
            <a:endParaRPr lang="en-US" sz="2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r>
              <a:rPr lang="en-US"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reclassification - </a:t>
            </a: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process by which the language proficiency assessment committee (LPAC) determines that an emergent bilingual/English learner has met the appropriate criteria to be classified as </a:t>
            </a:r>
            <a:r>
              <a:rPr lang="en-US" sz="24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non-EL/</a:t>
            </a:r>
            <a:r>
              <a:rPr lang="en-US" sz="2400" strike="sngStrik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English Proficient and is coded as such in TSDS PEIMS. This is distinguished from the term “exit,” which </a:t>
            </a:r>
            <a:r>
              <a:rPr lang="en-US" sz="2400" strike="sngStrike" dirty="0">
                <a:solidFill>
                  <a:schemeClr val="tx1"/>
                </a:solidFill>
                <a:highlight>
                  <a:srgbClr val="FFFF00"/>
                </a:highlight>
              </a:rPr>
              <a:t>describes the process for reclassified students who no longer participate in a bilingual education or ESL program</a:t>
            </a:r>
            <a:r>
              <a:rPr lang="en-US" sz="2400" dirty="0">
                <a:solidFill>
                  <a:schemeClr val="tx1"/>
                </a:solidFill>
              </a:rPr>
              <a:t> </a:t>
            </a: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is the point at which a student is no longer classified as an EB student and ends bilingual or ESL program participation based on LPAC recommendation and parental approval.</a:t>
            </a:r>
          </a:p>
          <a:p>
            <a:pPr marL="0" marR="0" indent="0">
              <a:spcBef>
                <a:spcPts val="0"/>
              </a:spcBef>
              <a:spcAft>
                <a:spcPts val="0"/>
              </a:spcAft>
              <a:buNone/>
            </a:pPr>
            <a:endParaRPr lang="en-US"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2673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FD8C-0DB1-DF26-2319-5222164FCC30}"/>
              </a:ext>
            </a:extLst>
          </p:cNvPr>
          <p:cNvSpPr>
            <a:spLocks noGrp="1"/>
          </p:cNvSpPr>
          <p:nvPr>
            <p:ph type="title"/>
          </p:nvPr>
        </p:nvSpPr>
        <p:spPr/>
        <p:txBody>
          <a:bodyPr/>
          <a:lstStyle/>
          <a:p>
            <a:r>
              <a:rPr lang="en-US" dirty="0"/>
              <a:t>Questions</a:t>
            </a:r>
          </a:p>
        </p:txBody>
      </p:sp>
      <p:sp>
        <p:nvSpPr>
          <p:cNvPr id="4" name="Title 5">
            <a:extLst>
              <a:ext uri="{FF2B5EF4-FFF2-40B4-BE49-F238E27FC236}">
                <a16:creationId xmlns:a16="http://schemas.microsoft.com/office/drawing/2014/main" id="{4AD624F7-2D6A-5B28-3850-E121D4746DEE}"/>
              </a:ext>
            </a:extLst>
          </p:cNvPr>
          <p:cNvSpPr txBox="1">
            <a:spLocks/>
          </p:cNvSpPr>
          <p:nvPr/>
        </p:nvSpPr>
        <p:spPr>
          <a:xfrm>
            <a:off x="1096666" y="3312207"/>
            <a:ext cx="10515600" cy="1070014"/>
          </a:xfrm>
          <a:prstGeom prst="rect">
            <a:avLst/>
          </a:prstGeom>
          <a:solidFill>
            <a:schemeClr val="bg1">
              <a:alpha val="8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5400" b="1" kern="1200">
                <a:solidFill>
                  <a:schemeClr val="accent1"/>
                </a:solidFill>
                <a:latin typeface="+mn-lt"/>
                <a:ea typeface="+mj-ea"/>
                <a:cs typeface="+mj-cs"/>
              </a:defRPr>
            </a:lvl1pPr>
          </a:lstStyle>
          <a:p>
            <a:r>
              <a:rPr lang="en-US" dirty="0"/>
              <a:t>Public Comment Changes</a:t>
            </a:r>
          </a:p>
        </p:txBody>
      </p:sp>
      <p:pic>
        <p:nvPicPr>
          <p:cNvPr id="5" name="Picture 4" descr="A group of people sitting in a room">
            <a:extLst>
              <a:ext uri="{FF2B5EF4-FFF2-40B4-BE49-F238E27FC236}">
                <a16:creationId xmlns:a16="http://schemas.microsoft.com/office/drawing/2014/main" id="{7DF000FC-BB18-592D-155A-F3FEFEEEA74A}"/>
              </a:ext>
            </a:extLst>
          </p:cNvPr>
          <p:cNvPicPr>
            <a:picLocks noChangeAspect="1"/>
          </p:cNvPicPr>
          <p:nvPr/>
        </p:nvPicPr>
        <p:blipFill rotWithShape="1">
          <a:blip r:embed="rId2">
            <a:extLst>
              <a:ext uri="{28A0092B-C50C-407E-A947-70E740481C1C}">
                <a14:useLocalDpi xmlns:a14="http://schemas.microsoft.com/office/drawing/2010/main" val="0"/>
              </a:ext>
            </a:extLst>
          </a:blip>
          <a:srcRect t="8782" r="1178" b="21579"/>
          <a:stretch/>
        </p:blipFill>
        <p:spPr>
          <a:xfrm>
            <a:off x="0" y="1041990"/>
            <a:ext cx="12192000" cy="6443807"/>
          </a:xfrm>
          <a:prstGeom prst="rect">
            <a:avLst/>
          </a:prstGeom>
        </p:spPr>
      </p:pic>
      <p:sp>
        <p:nvSpPr>
          <p:cNvPr id="6" name="Title 5">
            <a:extLst>
              <a:ext uri="{FF2B5EF4-FFF2-40B4-BE49-F238E27FC236}">
                <a16:creationId xmlns:a16="http://schemas.microsoft.com/office/drawing/2014/main" id="{6FCF9BF8-C803-473D-CCF7-E0230A88F720}"/>
              </a:ext>
            </a:extLst>
          </p:cNvPr>
          <p:cNvSpPr txBox="1">
            <a:spLocks/>
          </p:cNvSpPr>
          <p:nvPr/>
        </p:nvSpPr>
        <p:spPr>
          <a:xfrm>
            <a:off x="1249066" y="3464607"/>
            <a:ext cx="10515600" cy="1070014"/>
          </a:xfrm>
          <a:prstGeom prst="rect">
            <a:avLst/>
          </a:prstGeom>
          <a:solidFill>
            <a:schemeClr val="bg1">
              <a:alpha val="8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5400" b="1" kern="1200">
                <a:solidFill>
                  <a:schemeClr val="accent1"/>
                </a:solidFill>
                <a:latin typeface="+mn-lt"/>
                <a:ea typeface="+mj-ea"/>
                <a:cs typeface="+mj-cs"/>
              </a:defRPr>
            </a:lvl1pPr>
          </a:lstStyle>
          <a:p>
            <a:r>
              <a:rPr lang="en-US" dirty="0"/>
              <a:t>Questions?</a:t>
            </a:r>
          </a:p>
        </p:txBody>
      </p:sp>
    </p:spTree>
    <p:extLst>
      <p:ext uri="{BB962C8B-B14F-4D97-AF65-F5344CB8AC3E}">
        <p14:creationId xmlns:p14="http://schemas.microsoft.com/office/powerpoint/2010/main" val="1676993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ESC Visits 2024</a:t>
            </a:r>
          </a:p>
        </p:txBody>
      </p:sp>
      <p:pic>
        <p:nvPicPr>
          <p:cNvPr id="7" name="Content Placeholder 6">
            <a:extLst>
              <a:ext uri="{FF2B5EF4-FFF2-40B4-BE49-F238E27FC236}">
                <a16:creationId xmlns:a16="http://schemas.microsoft.com/office/drawing/2014/main" id="{C35EE387-713C-3C32-3FE7-261E15910B32}"/>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285768" y="2147094"/>
            <a:ext cx="2943225" cy="3048000"/>
          </a:xfrm>
        </p:spPr>
      </p:pic>
      <p:pic>
        <p:nvPicPr>
          <p:cNvPr id="11" name="Picture 10">
            <a:extLst>
              <a:ext uri="{FF2B5EF4-FFF2-40B4-BE49-F238E27FC236}">
                <a16:creationId xmlns:a16="http://schemas.microsoft.com/office/drawing/2014/main" id="{EBCFBCF0-E830-E7B4-A828-BC72B614C14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74625" y="2172554"/>
            <a:ext cx="3119597" cy="3047999"/>
          </a:xfrm>
          <a:prstGeom prst="rect">
            <a:avLst/>
          </a:prstGeom>
        </p:spPr>
      </p:pic>
      <p:pic>
        <p:nvPicPr>
          <p:cNvPr id="13" name="Picture 12">
            <a:extLst>
              <a:ext uri="{FF2B5EF4-FFF2-40B4-BE49-F238E27FC236}">
                <a16:creationId xmlns:a16="http://schemas.microsoft.com/office/drawing/2014/main" id="{647F8F3A-4403-8F3E-65A5-84D2C22AB1A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716304" y="2172555"/>
            <a:ext cx="3110564" cy="3070685"/>
          </a:xfrm>
          <a:prstGeom prst="rect">
            <a:avLst/>
          </a:prstGeom>
        </p:spPr>
      </p:pic>
    </p:spTree>
    <p:extLst>
      <p:ext uri="{BB962C8B-B14F-4D97-AF65-F5344CB8AC3E}">
        <p14:creationId xmlns:p14="http://schemas.microsoft.com/office/powerpoint/2010/main" val="34957748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Staff</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lnSpcReduction="10000"/>
          </a:bodyPr>
          <a:lstStyle/>
          <a:p>
            <a:pPr marL="0" indent="0">
              <a:buNone/>
            </a:pPr>
            <a:r>
              <a:rPr lang="en-US" dirty="0">
                <a:solidFill>
                  <a:schemeClr val="tx1"/>
                </a:solidFill>
              </a:rPr>
              <a:t>Joe Herrera</a:t>
            </a:r>
          </a:p>
          <a:p>
            <a:pPr lvl="1"/>
            <a:r>
              <a:rPr lang="en-US" dirty="0">
                <a:solidFill>
                  <a:schemeClr val="tx1"/>
                </a:solidFill>
              </a:rPr>
              <a:t>(512) 463-7708</a:t>
            </a:r>
          </a:p>
          <a:p>
            <a:pPr lvl="1"/>
            <a:r>
              <a:rPr lang="en-US" dirty="0">
                <a:solidFill>
                  <a:srgbClr val="0070C0"/>
                </a:solidFill>
                <a:hlinkClick r:id="rId2">
                  <a:extLst>
                    <a:ext uri="{A12FA001-AC4F-418D-AE19-62706E023703}">
                      <ahyp:hlinkClr xmlns:ahyp="http://schemas.microsoft.com/office/drawing/2018/hyperlinkcolor" val="tx"/>
                    </a:ext>
                  </a:extLst>
                </a:hlinkClick>
              </a:rPr>
              <a:t>joe.herrera@tea.texas.gov</a:t>
            </a:r>
            <a:endParaRPr lang="en-US" dirty="0">
              <a:solidFill>
                <a:srgbClr val="0070C0"/>
              </a:solidFill>
            </a:endParaRPr>
          </a:p>
          <a:p>
            <a:pPr marL="457200" lvl="1" indent="0">
              <a:buNone/>
            </a:pPr>
            <a:endParaRPr lang="en-US" dirty="0">
              <a:solidFill>
                <a:schemeClr val="tx1"/>
              </a:solidFill>
            </a:endParaRPr>
          </a:p>
          <a:p>
            <a:pPr marL="0" indent="0">
              <a:buNone/>
            </a:pPr>
            <a:r>
              <a:rPr lang="en-US" dirty="0">
                <a:solidFill>
                  <a:schemeClr val="tx1"/>
                </a:solidFill>
              </a:rPr>
              <a:t>Padmaja “Pija” Sathyanarayan</a:t>
            </a:r>
          </a:p>
          <a:p>
            <a:pPr lvl="1"/>
            <a:r>
              <a:rPr lang="en-US" dirty="0">
                <a:solidFill>
                  <a:schemeClr val="tx1"/>
                </a:solidFill>
              </a:rPr>
              <a:t>(512) 475-2012</a:t>
            </a:r>
          </a:p>
          <a:p>
            <a:pPr lvl="1"/>
            <a:r>
              <a:rPr lang="en-US" dirty="0">
                <a:solidFill>
                  <a:srgbClr val="0070C0"/>
                </a:solidFill>
                <a:hlinkClick r:id="rId3">
                  <a:extLst>
                    <a:ext uri="{A12FA001-AC4F-418D-AE19-62706E023703}">
                      <ahyp:hlinkClr xmlns:ahyp="http://schemas.microsoft.com/office/drawing/2018/hyperlinkcolor" val="tx"/>
                    </a:ext>
                  </a:extLst>
                </a:hlinkClick>
              </a:rPr>
              <a:t>padmaja.sathyanarayan@tea.texas.gov</a:t>
            </a:r>
            <a:endParaRPr lang="en-US" dirty="0">
              <a:solidFill>
                <a:srgbClr val="0070C0"/>
              </a:solidFill>
            </a:endParaRPr>
          </a:p>
          <a:p>
            <a:pPr lvl="1"/>
            <a:endParaRPr lang="en-US" dirty="0">
              <a:solidFill>
                <a:schemeClr val="tx1"/>
              </a:solidFill>
            </a:endParaRPr>
          </a:p>
          <a:p>
            <a:pPr marL="457200" lvl="1" indent="0" algn="ctr">
              <a:buNone/>
            </a:pPr>
            <a:r>
              <a:rPr lang="en-US" sz="4000" u="sng" dirty="0">
                <a:solidFill>
                  <a:srgbClr val="0070C0"/>
                </a:solidFill>
              </a:rPr>
              <a:t>Attendance@tea.texas.gov</a:t>
            </a:r>
          </a:p>
          <a:p>
            <a:pPr lvl="1"/>
            <a:endParaRPr lang="en-US" dirty="0">
              <a:solidFill>
                <a:schemeClr val="tx1"/>
              </a:solidFill>
            </a:endParaRPr>
          </a:p>
          <a:p>
            <a:pPr marL="0" indent="0" algn="ctr">
              <a:buNone/>
            </a:pPr>
            <a:r>
              <a:rPr lang="en-US" sz="2000" dirty="0">
                <a:solidFill>
                  <a:srgbClr val="0070C0"/>
                </a:solidFill>
                <a:hlinkClick r:id="rId4">
                  <a:extLst>
                    <a:ext uri="{A12FA001-AC4F-418D-AE19-62706E023703}">
                      <ahyp:hlinkClr xmlns:ahyp="http://schemas.microsoft.com/office/drawing/2018/hyperlinkcolor" val="tx"/>
                    </a:ext>
                  </a:extLst>
                </a:hlinkClick>
              </a:rPr>
              <a:t>Student Attendance Accounting Handbook | Texas Education Agency</a:t>
            </a:r>
            <a:endParaRPr lang="en-US" sz="2000" dirty="0">
              <a:solidFill>
                <a:srgbClr val="0070C0"/>
              </a:solidFill>
            </a:endParaRPr>
          </a:p>
          <a:p>
            <a:endParaRPr lang="en-US" dirty="0">
              <a:solidFill>
                <a:schemeClr val="tx1"/>
              </a:solidFill>
            </a:endParaRPr>
          </a:p>
          <a:p>
            <a:endParaRPr lang="en-US" dirty="0"/>
          </a:p>
        </p:txBody>
      </p:sp>
    </p:spTree>
    <p:extLst>
      <p:ext uri="{BB962C8B-B14F-4D97-AF65-F5344CB8AC3E}">
        <p14:creationId xmlns:p14="http://schemas.microsoft.com/office/powerpoint/2010/main" val="849886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Section 2.3.1 Student Detail Reports</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marR="0" indent="0">
              <a:spcBef>
                <a:spcPts val="0"/>
              </a:spcBef>
              <a:spcAft>
                <a:spcPts val="0"/>
              </a:spcAft>
              <a:buNone/>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18. attendance data totals for all students, </a:t>
            </a:r>
            <a:r>
              <a:rPr lang="en-U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summarized by grade</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and including:</a:t>
            </a: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days membership (both eligible and ineligible students)</a:t>
            </a: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days absent (both eligible and ineligible students)</a:t>
            </a: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total days present (both eligible and ineligible students) </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(in-person, remote synchronous, and remote asynchronous</a:t>
            </a:r>
            <a:r>
              <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a:t>
            </a: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ineligible days present and total ineligible minutes present for OFSDP or HSEP students</a:t>
            </a: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eligible days present and total eligible minutes present for OFSDP or HSEP students</a:t>
            </a: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eligible days present for bilingual/ESL students </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(in-person, remote synchronous, and remote asynchronous)</a:t>
            </a:r>
            <a:endPar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eligible days bilingual/ESL dual language one-way program </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(in-person, remote synchronous, and remote asynchronous)</a:t>
            </a:r>
            <a:endPar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eligible days bilingual/ESL dual language two-way program </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(in-person, remote synchronous, and remote asynchronous)</a:t>
            </a:r>
            <a:endPar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eligible days bilingual/ESL dual language two-way program (Non EL-EB/English Proficient) </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(in-person, remote synchronous, and remote asynchronous)</a:t>
            </a:r>
            <a:endPar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eligible days present for PRS students </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(in-person, remote synchronous, and remote asynchronous)</a:t>
            </a:r>
            <a:endPar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4000" dirty="0">
              <a:solidFill>
                <a:schemeClr val="tx1"/>
              </a:solidFill>
            </a:endParaRPr>
          </a:p>
        </p:txBody>
      </p:sp>
    </p:spTree>
    <p:extLst>
      <p:ext uri="{BB962C8B-B14F-4D97-AF65-F5344CB8AC3E}">
        <p14:creationId xmlns:p14="http://schemas.microsoft.com/office/powerpoint/2010/main" val="18627664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FD8C-0DB1-DF26-2319-5222164FCC30}"/>
              </a:ext>
            </a:extLst>
          </p:cNvPr>
          <p:cNvSpPr>
            <a:spLocks noGrp="1"/>
          </p:cNvSpPr>
          <p:nvPr>
            <p:ph type="title"/>
          </p:nvPr>
        </p:nvSpPr>
        <p:spPr/>
        <p:txBody>
          <a:bodyPr>
            <a:normAutofit fontScale="90000"/>
          </a:bodyPr>
          <a:lstStyle/>
          <a:p>
            <a:r>
              <a:rPr lang="en-US" dirty="0"/>
              <a:t>\</a:t>
            </a:r>
            <a:br>
              <a:rPr lang="en-US" dirty="0"/>
            </a:br>
            <a:r>
              <a:rPr lang="en-US" dirty="0"/>
              <a:t>][</a:t>
            </a:r>
            <a:r>
              <a:rPr lang="en-US" dirty="0" err="1"/>
              <a:t>poiytreq</a:t>
            </a:r>
            <a:r>
              <a:rPr lang="en-US" dirty="0"/>
              <a:t>	 </a:t>
            </a:r>
          </a:p>
        </p:txBody>
      </p:sp>
      <p:sp>
        <p:nvSpPr>
          <p:cNvPr id="4" name="Title 5">
            <a:extLst>
              <a:ext uri="{FF2B5EF4-FFF2-40B4-BE49-F238E27FC236}">
                <a16:creationId xmlns:a16="http://schemas.microsoft.com/office/drawing/2014/main" id="{4AD624F7-2D6A-5B28-3850-E121D4746DEE}"/>
              </a:ext>
            </a:extLst>
          </p:cNvPr>
          <p:cNvSpPr txBox="1">
            <a:spLocks/>
          </p:cNvSpPr>
          <p:nvPr/>
        </p:nvSpPr>
        <p:spPr>
          <a:xfrm>
            <a:off x="1096666" y="3312207"/>
            <a:ext cx="10515600" cy="1070014"/>
          </a:xfrm>
          <a:prstGeom prst="rect">
            <a:avLst/>
          </a:prstGeom>
          <a:solidFill>
            <a:schemeClr val="bg1">
              <a:alpha val="8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5400" b="1" kern="1200">
                <a:solidFill>
                  <a:schemeClr val="accent1"/>
                </a:solidFill>
                <a:latin typeface="+mn-lt"/>
                <a:ea typeface="+mj-ea"/>
                <a:cs typeface="+mj-cs"/>
              </a:defRPr>
            </a:lvl1pPr>
          </a:lstStyle>
          <a:p>
            <a:r>
              <a:rPr lang="en-US" dirty="0"/>
              <a:t>Public Comment Changes</a:t>
            </a:r>
          </a:p>
        </p:txBody>
      </p:sp>
      <p:pic>
        <p:nvPicPr>
          <p:cNvPr id="5" name="Picture 4" descr="A group of people sitting in a room">
            <a:extLst>
              <a:ext uri="{FF2B5EF4-FFF2-40B4-BE49-F238E27FC236}">
                <a16:creationId xmlns:a16="http://schemas.microsoft.com/office/drawing/2014/main" id="{7DF000FC-BB18-592D-155A-F3FEFEEEA74A}"/>
              </a:ext>
            </a:extLst>
          </p:cNvPr>
          <p:cNvPicPr>
            <a:picLocks noChangeAspect="1"/>
          </p:cNvPicPr>
          <p:nvPr/>
        </p:nvPicPr>
        <p:blipFill rotWithShape="1">
          <a:blip r:embed="rId2">
            <a:extLst>
              <a:ext uri="{28A0092B-C50C-407E-A947-70E740481C1C}">
                <a14:useLocalDpi xmlns:a14="http://schemas.microsoft.com/office/drawing/2010/main" val="0"/>
              </a:ext>
            </a:extLst>
          </a:blip>
          <a:srcRect t="8782" r="1178" b="21579"/>
          <a:stretch/>
        </p:blipFill>
        <p:spPr>
          <a:xfrm>
            <a:off x="0" y="1041990"/>
            <a:ext cx="12192000" cy="6443807"/>
          </a:xfrm>
          <a:prstGeom prst="rect">
            <a:avLst/>
          </a:prstGeom>
        </p:spPr>
      </p:pic>
      <p:sp>
        <p:nvSpPr>
          <p:cNvPr id="6" name="Title 5">
            <a:extLst>
              <a:ext uri="{FF2B5EF4-FFF2-40B4-BE49-F238E27FC236}">
                <a16:creationId xmlns:a16="http://schemas.microsoft.com/office/drawing/2014/main" id="{6FCF9BF8-C803-473D-CCF7-E0230A88F720}"/>
              </a:ext>
            </a:extLst>
          </p:cNvPr>
          <p:cNvSpPr txBox="1">
            <a:spLocks/>
          </p:cNvSpPr>
          <p:nvPr/>
        </p:nvSpPr>
        <p:spPr>
          <a:xfrm>
            <a:off x="1249066" y="3464607"/>
            <a:ext cx="10515600" cy="1070014"/>
          </a:xfrm>
          <a:prstGeom prst="rect">
            <a:avLst/>
          </a:prstGeom>
          <a:solidFill>
            <a:schemeClr val="bg1">
              <a:alpha val="8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5400" b="1" kern="1200">
                <a:solidFill>
                  <a:schemeClr val="accent1"/>
                </a:solidFill>
                <a:latin typeface="+mn-lt"/>
                <a:ea typeface="+mj-ea"/>
                <a:cs typeface="+mj-cs"/>
              </a:defRPr>
            </a:lvl1pPr>
          </a:lstStyle>
          <a:p>
            <a:r>
              <a:rPr lang="en-US" dirty="0"/>
              <a:t>Questions?</a:t>
            </a:r>
          </a:p>
        </p:txBody>
      </p:sp>
      <p:pic>
        <p:nvPicPr>
          <p:cNvPr id="7" name="Picture 6" descr="A picture containing person, child, indoor, wall">
            <a:extLst>
              <a:ext uri="{FF2B5EF4-FFF2-40B4-BE49-F238E27FC236}">
                <a16:creationId xmlns:a16="http://schemas.microsoft.com/office/drawing/2014/main" id="{400C2F40-FAF7-F462-883E-D87181C54B0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9" t="15699" r="-29" b="20677"/>
          <a:stretch/>
        </p:blipFill>
        <p:spPr>
          <a:xfrm>
            <a:off x="0" y="1041991"/>
            <a:ext cx="12192000" cy="5816009"/>
          </a:xfrm>
          <a:prstGeom prst="rect">
            <a:avLst/>
          </a:prstGeom>
        </p:spPr>
      </p:pic>
      <p:sp>
        <p:nvSpPr>
          <p:cNvPr id="8" name="Title 5">
            <a:extLst>
              <a:ext uri="{FF2B5EF4-FFF2-40B4-BE49-F238E27FC236}">
                <a16:creationId xmlns:a16="http://schemas.microsoft.com/office/drawing/2014/main" id="{54CDC918-32A3-1507-C6A7-81589E68FAE1}"/>
              </a:ext>
            </a:extLst>
          </p:cNvPr>
          <p:cNvSpPr txBox="1">
            <a:spLocks/>
          </p:cNvSpPr>
          <p:nvPr/>
        </p:nvSpPr>
        <p:spPr>
          <a:xfrm>
            <a:off x="791866" y="3464606"/>
            <a:ext cx="10515600" cy="1070014"/>
          </a:xfrm>
          <a:prstGeom prst="rect">
            <a:avLst/>
          </a:prstGeom>
          <a:solidFill>
            <a:schemeClr val="bg1">
              <a:alpha val="8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5400" b="1" kern="1200">
                <a:solidFill>
                  <a:schemeClr val="accent1"/>
                </a:solidFill>
                <a:latin typeface="+mn-lt"/>
                <a:ea typeface="+mj-ea"/>
                <a:cs typeface="+mj-cs"/>
              </a:defRPr>
            </a:lvl1pPr>
          </a:lstStyle>
          <a:p>
            <a:r>
              <a:rPr lang="en-US" dirty="0"/>
              <a:t>Thank you!</a:t>
            </a:r>
          </a:p>
        </p:txBody>
      </p:sp>
    </p:spTree>
    <p:extLst>
      <p:ext uri="{BB962C8B-B14F-4D97-AF65-F5344CB8AC3E}">
        <p14:creationId xmlns:p14="http://schemas.microsoft.com/office/powerpoint/2010/main" val="1730923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Section 2.3.2 Campus Summary Reports</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marR="0" indent="0">
              <a:spcBef>
                <a:spcPts val="0"/>
              </a:spcBef>
              <a:spcAft>
                <a:spcPts val="0"/>
              </a:spcAft>
              <a:buNone/>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 attendance data totals for all students, </a:t>
            </a:r>
            <a:r>
              <a:rPr lang="en-U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summarized by grade</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and including: </a:t>
            </a: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days membership (both eligible and ineligible students)</a:t>
            </a: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days absent (both eligible and ineligible students)</a:t>
            </a: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total days present (both eligible and ineligible students)</a:t>
            </a: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ineligible days present </a:t>
            </a: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eligible days present </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(in-person, remote synchronous, and remote asynchronous)</a:t>
            </a:r>
            <a:endPar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eligible days bilingual/ESL </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(in-person, remote synchronous, and remote asynchronous)</a:t>
            </a:r>
            <a:endPar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eligible days bilingual/ESL dual language one-way program </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(in-person, remote synchronous, and remote asynchronous)</a:t>
            </a:r>
            <a:endPar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eligible days bilingual/ESL dual language two-way program </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(in-person, remote synchronous, and remote asynchronous)</a:t>
            </a:r>
            <a:endPar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eligible days bilingual/ESL dual language two-way program (Non EL-EB/English Proficient) </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(in-person, remote synchronous, and remote asynchronous)</a:t>
            </a: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eligible days PRS </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(in-person, remote synchronous, and remote asynchronous)</a:t>
            </a:r>
            <a:endPar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eligible days special education mainstream </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(in-person, remote synchronous, and remote asynchronous)</a:t>
            </a:r>
            <a:endPar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eligible days early education allotment educationally disadvantaged (grades kindergarten through three), if applicable</a:t>
            </a:r>
          </a:p>
          <a:p>
            <a:pPr marL="342900" marR="0" lvl="0" indent="-342900">
              <a:spcBef>
                <a:spcPts val="0"/>
              </a:spcBef>
              <a:spcAft>
                <a:spcPts val="0"/>
              </a:spcAft>
              <a:buFont typeface="Symbol" panose="05050102010706020507" pitchFamily="18" charset="2"/>
              <a:buChar char=""/>
              <a:tabLst>
                <a:tab pos="457200" algn="l"/>
              </a:tabLst>
            </a:pP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4000" dirty="0">
              <a:solidFill>
                <a:schemeClr val="tx1"/>
              </a:solidFill>
            </a:endParaRPr>
          </a:p>
        </p:txBody>
      </p:sp>
    </p:spTree>
    <p:extLst>
      <p:ext uri="{BB962C8B-B14F-4D97-AF65-F5344CB8AC3E}">
        <p14:creationId xmlns:p14="http://schemas.microsoft.com/office/powerpoint/2010/main" val="2338080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Section 2.3.3 District Summary Reports</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marR="0" indent="0">
              <a:spcBef>
                <a:spcPts val="0"/>
              </a:spcBef>
              <a:spcAft>
                <a:spcPts val="0"/>
              </a:spcAft>
              <a:buNone/>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 attendance data totals for all students, </a:t>
            </a:r>
            <a:r>
              <a:rPr lang="en-U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summarized by grade</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and including: </a:t>
            </a: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days membership (both eligible and ineligible students)</a:t>
            </a: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days absent (both eligible and ineligible students)</a:t>
            </a: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total days present (both eligible and ineligible students)</a:t>
            </a: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ineligible days present </a:t>
            </a: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eligible days present </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(in-person, remote synchronous, and remote asynchronous)</a:t>
            </a:r>
            <a:endPar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eligible days bilingual/ESL </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(in-person, remote synchronous, and remote asynchronous)</a:t>
            </a:r>
            <a:endPar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eligible days bilingual/ESL dual language one-way program </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(in-person, remote synchronous, and remote asynchronous)</a:t>
            </a:r>
            <a:endPar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eligible days bilingual/ESL dual language two-way program </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(in-person, remote synchronous, and remote asynchronous)</a:t>
            </a:r>
            <a:endPar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eligible days bilingual/ESL dual language two-way program (Non EL-EB/English Proficient) </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(in-person, remote synchronous, and remote asynchronous)</a:t>
            </a: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eligible days PRS </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(in-person, remote synchronous, and remote asynchronous)</a:t>
            </a:r>
            <a:endPar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eligible days special education mainstream </a:t>
            </a:r>
            <a:r>
              <a:rPr lang="en-US" sz="1800" strike="sngStrike"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(in-person, remote synchronous, and remote asynchronous)</a:t>
            </a:r>
            <a:endPar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buClr>
                <a:schemeClr val="tx1"/>
              </a:buClr>
              <a:buFont typeface="Arial" panose="020B0604020202020204" pitchFamily="34" charset="0"/>
              <a:buChar char="•"/>
              <a:tabLst>
                <a:tab pos="457200" algn="l"/>
              </a:tabLs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eligible days early education allotment educationally disadvantaged (grades kindergarten through three), if applicable</a:t>
            </a:r>
          </a:p>
          <a:p>
            <a:pPr marL="342900" marR="0" lvl="0" indent="-342900">
              <a:spcBef>
                <a:spcPts val="0"/>
              </a:spcBef>
              <a:spcAft>
                <a:spcPts val="0"/>
              </a:spcAft>
              <a:buFont typeface="Symbol" panose="05050102010706020507" pitchFamily="18" charset="2"/>
              <a:buChar char=""/>
              <a:tabLst>
                <a:tab pos="457200" algn="l"/>
              </a:tabLst>
            </a:pP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4000" dirty="0">
              <a:solidFill>
                <a:schemeClr val="tx1"/>
              </a:solidFill>
            </a:endParaRPr>
          </a:p>
        </p:txBody>
      </p:sp>
    </p:spTree>
    <p:extLst>
      <p:ext uri="{BB962C8B-B14F-4D97-AF65-F5344CB8AC3E}">
        <p14:creationId xmlns:p14="http://schemas.microsoft.com/office/powerpoint/2010/main" val="284435981"/>
      </p:ext>
    </p:extLst>
  </p:cSld>
  <p:clrMapOvr>
    <a:masterClrMapping/>
  </p:clrMapOvr>
</p:sld>
</file>

<file path=ppt/theme/theme1.xml><?xml version="1.0" encoding="utf-8"?>
<a:theme xmlns:a="http://schemas.openxmlformats.org/drawingml/2006/main" name="1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Dark_option_  -  Read-Only" id="{9295EC63-3DF8-434E-BB6D-DBF5EAD7D6EE}" vid="{04F7CE60-0939-4B25-A5DD-25CDCAE784F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Dark_option_  -  Read-Only" id="{9295EC63-3DF8-434E-BB6D-DBF5EAD7D6EE}" vid="{6B31DCB8-8EA7-4F78-8962-9ED26670B2A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14cbcb2-5bcb-4425-a58f-6719fa6b7e3e">
      <UserInfo>
        <DisplayName>McLaughlin, David</DisplayName>
        <AccountId>1270</AccountId>
        <AccountType/>
      </UserInfo>
    </SharedWithUsers>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BF9513A516A6449BB6356862EB4B23" ma:contentTypeVersion="9" ma:contentTypeDescription="Create a new document." ma:contentTypeScope="" ma:versionID="4b3757a2a44b0ce39ce7a5e33d5dc6f5">
  <xsd:schema xmlns:xsd="http://www.w3.org/2001/XMLSchema" xmlns:xs="http://www.w3.org/2001/XMLSchema" xmlns:p="http://schemas.microsoft.com/office/2006/metadata/properties" xmlns:ns2="http://schemas.microsoft.com/sharepoint/v4" xmlns:ns3="9622166b-6af4-49c1-aeb4-42e4cc55b1b2" xmlns:ns4="914cbcb2-5bcb-4425-a58f-6719fa6b7e3e" targetNamespace="http://schemas.microsoft.com/office/2006/metadata/properties" ma:root="true" ma:fieldsID="f270defc6baa9147330ecddad23f2c1a" ns2:_="" ns3:_="" ns4:_="">
    <xsd:import namespace="http://schemas.microsoft.com/sharepoint/v4"/>
    <xsd:import namespace="9622166b-6af4-49c1-aeb4-42e4cc55b1b2"/>
    <xsd:import namespace="914cbcb2-5bcb-4425-a58f-6719fa6b7e3e"/>
    <xsd:element name="properties">
      <xsd:complexType>
        <xsd:sequence>
          <xsd:element name="documentManagement">
            <xsd:complexType>
              <xsd:all>
                <xsd:element ref="ns2:IconOverlay"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22166b-6af4-49c1-aeb4-42e4cc55b1b2"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4cbcb2-5bcb-4425-a58f-6719fa6b7e3e" elementFormDefault="qualified">
    <xsd:import namespace="http://schemas.microsoft.com/office/2006/documentManagement/types"/>
    <xsd:import namespace="http://schemas.microsoft.com/office/infopath/2007/PartnerControls"/>
    <xsd:element name="SharedWithUsers" ma:index="11"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9692CD-7339-4E15-8B85-65EB8EAE7D52}">
  <ds:schemaRefs>
    <ds:schemaRef ds:uri="http://purl.org/dc/elements/1.1/"/>
    <ds:schemaRef ds:uri="http://schemas.microsoft.com/office/2006/metadata/properties"/>
    <ds:schemaRef ds:uri="914cbcb2-5bcb-4425-a58f-6719fa6b7e3e"/>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622166b-6af4-49c1-aeb4-42e4cc55b1b2"/>
    <ds:schemaRef ds:uri="http://www.w3.org/XML/1998/namespace"/>
    <ds:schemaRef ds:uri="http://purl.org/dc/dcmitype/"/>
  </ds:schemaRefs>
</ds:datastoreItem>
</file>

<file path=customXml/itemProps2.xml><?xml version="1.0" encoding="utf-8"?>
<ds:datastoreItem xmlns:ds="http://schemas.openxmlformats.org/officeDocument/2006/customXml" ds:itemID="{3940368A-06ED-4AB6-9CC1-C78A75C130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9622166b-6af4-49c1-aeb4-42e4cc55b1b2"/>
    <ds:schemaRef ds:uri="914cbcb2-5bcb-4425-a58f-6719fa6b7e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38415F-CA52-4AC6-B74C-FE95CEB90D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22-23 SAAH Presentation</Template>
  <TotalTime>2247</TotalTime>
  <Words>7706</Words>
  <Application>Microsoft Office PowerPoint</Application>
  <PresentationFormat>Widescreen</PresentationFormat>
  <Paragraphs>391</Paragraphs>
  <Slides>70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70</vt:i4>
      </vt:variant>
    </vt:vector>
  </HeadingPairs>
  <TitlesOfParts>
    <vt:vector size="79" baseType="lpstr">
      <vt:lpstr>Arial</vt:lpstr>
      <vt:lpstr>Arial Black</vt:lpstr>
      <vt:lpstr>Calibri</vt:lpstr>
      <vt:lpstr>Courier New</vt:lpstr>
      <vt:lpstr>Symbol</vt:lpstr>
      <vt:lpstr>Times New Roman</vt:lpstr>
      <vt:lpstr>Wingdings</vt:lpstr>
      <vt:lpstr>1_Office Theme</vt:lpstr>
      <vt:lpstr>Custom Design</vt:lpstr>
      <vt:lpstr>Student Attendance Accounting Handbook </vt:lpstr>
      <vt:lpstr>SAAH Website </vt:lpstr>
      <vt:lpstr>SAAH: Why and How</vt:lpstr>
      <vt:lpstr>SAAH by Section: 1-13</vt:lpstr>
      <vt:lpstr>2024-2025 Updates</vt:lpstr>
      <vt:lpstr>Proposed</vt:lpstr>
      <vt:lpstr>SAAH Section 2.3.1 Student Detail Reports</vt:lpstr>
      <vt:lpstr>SAAH Section 2.3.2 Campus Summary Reports</vt:lpstr>
      <vt:lpstr>SAAH Section 2.3.3 District Summary Reports</vt:lpstr>
      <vt:lpstr>SAAH Section 2.3.4 Reconciliation of Teacher’s Roster Information and Attendance Accounting Records</vt:lpstr>
      <vt:lpstr>SAAH Section 2.3.5 Additional Required Documentation</vt:lpstr>
      <vt:lpstr>SAAH 3.2.1.1 Code 0 Enrolled, Not In Membership </vt:lpstr>
      <vt:lpstr>SAAH 3.2.1.10 Code 9 Enrolled, Not In Membership Due to Virtual Learning </vt:lpstr>
      <vt:lpstr>SAAH 3.2.2 Funding Eligibility  </vt:lpstr>
      <vt:lpstr>SAAH 3.2.2.4 Funding Eligibility of Students Who Have Met All Graduation Requirements  </vt:lpstr>
      <vt:lpstr>SAAH 3.3.5 Entry and Reentry Dates  </vt:lpstr>
      <vt:lpstr>SAAH 3.3.6.3 Entitlement of Students of Active Military Servicemembers and Peace Officers to Transfer   </vt:lpstr>
      <vt:lpstr>SAAH 3.3.9 Infants and Toddlers Who Are Deaf or Hard of Hearing or Have Visual Impairments or Both </vt:lpstr>
      <vt:lpstr>SAAH 3.4.4 Information and Record Transfer </vt:lpstr>
      <vt:lpstr>SAAH 3.7 General Education Homebound (GEH) Program </vt:lpstr>
      <vt:lpstr>SAAH 3.8 Calendar </vt:lpstr>
      <vt:lpstr>SAAH Section 3.8.1.3 Low-Attendance Day Waivers</vt:lpstr>
      <vt:lpstr>SAAH Section 3.8.1.4 Staff Development Waivers</vt:lpstr>
      <vt:lpstr>SAAH Section 3.8.1.4 Staff Development Waivers 1</vt:lpstr>
      <vt:lpstr>SAAH Section 3.8.1.8 School Safety Training Waiver</vt:lpstr>
      <vt:lpstr>SAAH Section 3.11 Examples </vt:lpstr>
      <vt:lpstr>SAAH Section 4.1 Responsibility </vt:lpstr>
      <vt:lpstr>SAAH Section 4.7.2 Code 00 No Instructional Setting (Speech Therapy) </vt:lpstr>
      <vt:lpstr>SAAH Section 4.7.2 Code 00 No Instructional Setting (Speech Therapy) 1</vt:lpstr>
      <vt:lpstr>SAAH Section 4.7.2 Code 00 No Instructional Setting (Speech Therapy) 3</vt:lpstr>
      <vt:lpstr>SAAH Section 4.7.2 Code 00 No Instructional Setting (Speech Therapy) 4</vt:lpstr>
      <vt:lpstr>SAAH Section 4 Updates </vt:lpstr>
      <vt:lpstr>SAAH Section 4.18 Examples </vt:lpstr>
      <vt:lpstr>SAAH Section 5.5 CTE (Contact Hour) Codes</vt:lpstr>
      <vt:lpstr>SAAH Section 5.12 Examples </vt:lpstr>
      <vt:lpstr>SAAH Section 6 Bilingual/English as a Second Language</vt:lpstr>
      <vt:lpstr>SAAH 6.2 Identification of Emergent Bilingual (EB) Students and Enrollment Procedures </vt:lpstr>
      <vt:lpstr>SAAH 6.2 Identification of Emergent Bilingual (EB) Students and Enrollment Procedures 1</vt:lpstr>
      <vt:lpstr>SAAH 6.2 Identification of Emergent Bilingual (EB) Students and Enrollment Procedures 2 </vt:lpstr>
      <vt:lpstr>SAAH 6.2 Identification of Emergent Bilingual (EB) Students and Enrollment Procedures 3 </vt:lpstr>
      <vt:lpstr>SAAH 6.2 Identification of Emergent Bilingual (EB) Students and Enrollment Procedures 4 </vt:lpstr>
      <vt:lpstr>SAAH 6.2 Identification of Emergent Bilingual (EB) Students and Enrollment Procedures 5 </vt:lpstr>
      <vt:lpstr>SAAH 6.2.1 Student Transferring from within Texas </vt:lpstr>
      <vt:lpstr>SAAH 6.2.1 Student Transferring from within Texas 1</vt:lpstr>
      <vt:lpstr>SAAH 6.3 Initial Program Placement/Eligibility  </vt:lpstr>
      <vt:lpstr>SAAH 6.3 Initial Program Placement/Eligibility  2 </vt:lpstr>
      <vt:lpstr>SAAH 6.10.1 Other Required Documentation  </vt:lpstr>
      <vt:lpstr>SAAH 7.2.2.1 Documentation Required  </vt:lpstr>
      <vt:lpstr>SAAH Section 11.5 Additional Days School Year (ADSY)</vt:lpstr>
      <vt:lpstr>SAAH Section 11.5.1 ADSY Program Design</vt:lpstr>
      <vt:lpstr>SAAH Section 11.3 College Credit Programs</vt:lpstr>
      <vt:lpstr>SAAH Section 11.3.1 Dual Credit (High School and College or University) Programs</vt:lpstr>
      <vt:lpstr>SAAH Section 11.3.1 Dual Credit (High School and College or University) Programs 1</vt:lpstr>
      <vt:lpstr>SAAH Section 11.3.1.1 Student Eligibility for Dual Credit Courses</vt:lpstr>
      <vt:lpstr>SAAH Section 11.3.1.1 Student Eligibility for Dual Credit Courses 2</vt:lpstr>
      <vt:lpstr>SAAH Section 11.3.1.1 Student Eligibility for Dual Credit Courses 3</vt:lpstr>
      <vt:lpstr>SAAH Section 11.3.2 College and Career Readiness School Models: Student Eligibility Requirements </vt:lpstr>
      <vt:lpstr>SAAH Section 12.3.1 Remote Conferencing-Regular Education Students</vt:lpstr>
      <vt:lpstr>SAAH Section 12.3.1 Remote Conferencing-Regular Education Students 1</vt:lpstr>
      <vt:lpstr>SAAH Section 12.3.2 Remote Conferencing-Students Receiving Special Education and Related Services</vt:lpstr>
      <vt:lpstr>SAAH Section 12.3.2 Remote Conferencing-Students Receiving Special Education and Related Services 2</vt:lpstr>
      <vt:lpstr>SAAH Section 12.6 Virtual Instruction (Local Remote Learning Programs under the TEC, §29.9091, or as Modified  by the TEC, §48.007(c))  </vt:lpstr>
      <vt:lpstr>SAAH Appendix </vt:lpstr>
      <vt:lpstr>SAAH Glossary</vt:lpstr>
      <vt:lpstr>SAAH Glossary 1</vt:lpstr>
      <vt:lpstr>SAAH Glossary 2</vt:lpstr>
      <vt:lpstr>Questions</vt:lpstr>
      <vt:lpstr>ESC Visits 2024</vt:lpstr>
      <vt:lpstr>SAAH Staff</vt:lpstr>
      <vt:lpstr>\ ][poiytreq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Attendance Accounting Handbook 2022-2023</dc:title>
  <dc:creator>Herrera, Joe</dc:creator>
  <cp:lastModifiedBy>Muffoletto, Jamie</cp:lastModifiedBy>
  <cp:revision>31</cp:revision>
  <dcterms:created xsi:type="dcterms:W3CDTF">2022-08-24T18:24:47Z</dcterms:created>
  <dcterms:modified xsi:type="dcterms:W3CDTF">2024-07-30T00:29:17Z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0x01010054BF9513A516A6449BB6356862EB4B23</vt:lpwstr>
  </property>
</Properties>
</file>