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3" r:id="rId4"/>
  </p:sldMasterIdLst>
  <p:notesMasterIdLst>
    <p:notesMasterId r:id="rId56"/>
  </p:notesMasterIdLst>
  <p:handoutMasterIdLst>
    <p:handoutMasterId r:id="rId57"/>
  </p:handoutMasterIdLst>
  <p:sldIdLst>
    <p:sldId id="777" r:id="rId5"/>
    <p:sldId id="726" r:id="rId6"/>
    <p:sldId id="704" r:id="rId7"/>
    <p:sldId id="687" r:id="rId8"/>
    <p:sldId id="722" r:id="rId9"/>
    <p:sldId id="719" r:id="rId10"/>
    <p:sldId id="717" r:id="rId11"/>
    <p:sldId id="721" r:id="rId12"/>
    <p:sldId id="718" r:id="rId13"/>
    <p:sldId id="727" r:id="rId14"/>
    <p:sldId id="733" r:id="rId15"/>
    <p:sldId id="737" r:id="rId16"/>
    <p:sldId id="738" r:id="rId17"/>
    <p:sldId id="739" r:id="rId18"/>
    <p:sldId id="740" r:id="rId19"/>
    <p:sldId id="728" r:id="rId20"/>
    <p:sldId id="742" r:id="rId21"/>
    <p:sldId id="743" r:id="rId22"/>
    <p:sldId id="744" r:id="rId23"/>
    <p:sldId id="741" r:id="rId24"/>
    <p:sldId id="762" r:id="rId25"/>
    <p:sldId id="729" r:id="rId26"/>
    <p:sldId id="745" r:id="rId27"/>
    <p:sldId id="746" r:id="rId28"/>
    <p:sldId id="747" r:id="rId29"/>
    <p:sldId id="748" r:id="rId30"/>
    <p:sldId id="763" r:id="rId31"/>
    <p:sldId id="749" r:id="rId32"/>
    <p:sldId id="750" r:id="rId33"/>
    <p:sldId id="754" r:id="rId34"/>
    <p:sldId id="751" r:id="rId35"/>
    <p:sldId id="752" r:id="rId36"/>
    <p:sldId id="753" r:id="rId37"/>
    <p:sldId id="764" r:id="rId38"/>
    <p:sldId id="730" r:id="rId39"/>
    <p:sldId id="769" r:id="rId40"/>
    <p:sldId id="771" r:id="rId41"/>
    <p:sldId id="772" r:id="rId42"/>
    <p:sldId id="770" r:id="rId43"/>
    <p:sldId id="773" r:id="rId44"/>
    <p:sldId id="774" r:id="rId45"/>
    <p:sldId id="775" r:id="rId46"/>
    <p:sldId id="776" r:id="rId47"/>
    <p:sldId id="768" r:id="rId48"/>
    <p:sldId id="760" r:id="rId49"/>
    <p:sldId id="756" r:id="rId50"/>
    <p:sldId id="757" r:id="rId51"/>
    <p:sldId id="758" r:id="rId52"/>
    <p:sldId id="761" r:id="rId53"/>
    <p:sldId id="723" r:id="rId54"/>
    <p:sldId id="264" r:id="rId55"/>
  </p:sldIdLst>
  <p:sldSz cx="9144000" cy="6858000" type="screen4x3"/>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1" userDrawn="1">
          <p15:clr>
            <a:srgbClr val="A4A3A4"/>
          </p15:clr>
        </p15:guide>
        <p15:guide id="2" pos="22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eynep Young" initials="ZY" lastIdx="2" clrIdx="0"/>
  <p:cmAuthor id="1" name="Sharon Reddehase" initials="SNR" lastIdx="1" clrIdx="1"/>
  <p:cmAuthor id="2" name="mulrich" initials="mu" lastIdx="4"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86E"/>
    <a:srgbClr val="006299"/>
    <a:srgbClr val="FFCC66"/>
    <a:srgbClr val="FFCC99"/>
    <a:srgbClr val="FFFF99"/>
    <a:srgbClr val="47EBFF"/>
    <a:srgbClr val="FFFFFF"/>
    <a:srgbClr val="81F0FF"/>
    <a:srgbClr val="8DDCE7"/>
    <a:srgbClr val="00E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09" autoAdjust="0"/>
    <p:restoredTop sz="92597" autoAdjust="0"/>
  </p:normalViewPr>
  <p:slideViewPr>
    <p:cSldViewPr>
      <p:cViewPr varScale="1">
        <p:scale>
          <a:sx n="105" d="100"/>
          <a:sy n="105" d="100"/>
        </p:scale>
        <p:origin x="1404"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81" d="100"/>
          <a:sy n="81" d="100"/>
        </p:scale>
        <p:origin x="3660" y="108"/>
      </p:cViewPr>
      <p:guideLst>
        <p:guide orient="horz" pos="2921"/>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dirty="0"/>
          </a:p>
        </p:txBody>
      </p:sp>
      <p:sp>
        <p:nvSpPr>
          <p:cNvPr id="3" name="Date Placeholder 2"/>
          <p:cNvSpPr>
            <a:spLocks noGrp="1"/>
          </p:cNvSpPr>
          <p:nvPr>
            <p:ph type="dt" sz="quarter" idx="1"/>
          </p:nvPr>
        </p:nvSpPr>
        <p:spPr>
          <a:xfrm>
            <a:off x="3963746" y="0"/>
            <a:ext cx="3032337" cy="463550"/>
          </a:xfrm>
          <a:prstGeom prst="rect">
            <a:avLst/>
          </a:prstGeom>
        </p:spPr>
        <p:txBody>
          <a:bodyPr vert="horz" lIns="92921" tIns="46462" rIns="92921" bIns="46462" rtlCol="0"/>
          <a:lstStyle>
            <a:lvl1pPr algn="r">
              <a:defRPr sz="1200"/>
            </a:lvl1pPr>
          </a:lstStyle>
          <a:p>
            <a:fld id="{A030672E-E987-4208-B802-497B74C6D590}" type="datetimeFigureOut">
              <a:rPr lang="en-US" smtClean="0"/>
              <a:pPr/>
              <a:t>3/14/2019</a:t>
            </a:fld>
            <a:endParaRPr lang="en-US" dirty="0"/>
          </a:p>
        </p:txBody>
      </p:sp>
      <p:sp>
        <p:nvSpPr>
          <p:cNvPr id="4" name="Footer Placeholder 3"/>
          <p:cNvSpPr>
            <a:spLocks noGrp="1"/>
          </p:cNvSpPr>
          <p:nvPr>
            <p:ph type="ftr" sz="quarter" idx="2"/>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3746" y="8805841"/>
            <a:ext cx="3032337" cy="463550"/>
          </a:xfrm>
          <a:prstGeom prst="rect">
            <a:avLst/>
          </a:prstGeom>
        </p:spPr>
        <p:txBody>
          <a:bodyPr vert="horz" lIns="92921" tIns="46462" rIns="92921" bIns="46462" rtlCol="0" anchor="b"/>
          <a:lstStyle>
            <a:lvl1pPr algn="r">
              <a:defRPr sz="1200"/>
            </a:lvl1pPr>
          </a:lstStyle>
          <a:p>
            <a:fld id="{563BF832-B673-4E9B-A5C5-DEC0860B5060}" type="slidenum">
              <a:rPr lang="en-US" smtClean="0"/>
              <a:pPr/>
              <a:t>‹#›</a:t>
            </a:fld>
            <a:endParaRPr lang="en-US" dirty="0"/>
          </a:p>
        </p:txBody>
      </p:sp>
    </p:spTree>
    <p:extLst>
      <p:ext uri="{BB962C8B-B14F-4D97-AF65-F5344CB8AC3E}">
        <p14:creationId xmlns:p14="http://schemas.microsoft.com/office/powerpoint/2010/main" val="1822071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dirty="0"/>
          </a:p>
        </p:txBody>
      </p:sp>
      <p:sp>
        <p:nvSpPr>
          <p:cNvPr id="3" name="Date Placeholder 2"/>
          <p:cNvSpPr>
            <a:spLocks noGrp="1"/>
          </p:cNvSpPr>
          <p:nvPr>
            <p:ph type="dt" idx="1"/>
          </p:nvPr>
        </p:nvSpPr>
        <p:spPr>
          <a:xfrm>
            <a:off x="3963746" y="0"/>
            <a:ext cx="3032337" cy="463550"/>
          </a:xfrm>
          <a:prstGeom prst="rect">
            <a:avLst/>
          </a:prstGeom>
        </p:spPr>
        <p:txBody>
          <a:bodyPr vert="horz" lIns="92921" tIns="46462" rIns="92921" bIns="46462" rtlCol="0"/>
          <a:lstStyle>
            <a:lvl1pPr algn="r">
              <a:defRPr sz="1200"/>
            </a:lvl1pPr>
          </a:lstStyle>
          <a:p>
            <a:fld id="{DB0EB5D8-2522-4108-8D60-F7CA4D8873A0}" type="datetimeFigureOut">
              <a:rPr lang="en-US" smtClean="0"/>
              <a:pPr/>
              <a:t>3/14/2019</a:t>
            </a:fld>
            <a:endParaRPr lang="en-US" dirty="0"/>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21" tIns="46462" rIns="92921" bIns="46462" rtlCol="0" anchor="ctr"/>
          <a:lstStyle/>
          <a:p>
            <a:endParaRPr lang="en-US" dirty="0"/>
          </a:p>
        </p:txBody>
      </p:sp>
      <p:sp>
        <p:nvSpPr>
          <p:cNvPr id="5" name="Notes Placeholder 4"/>
          <p:cNvSpPr>
            <a:spLocks noGrp="1"/>
          </p:cNvSpPr>
          <p:nvPr>
            <p:ph type="body" sz="quarter" idx="3"/>
          </p:nvPr>
        </p:nvSpPr>
        <p:spPr>
          <a:xfrm>
            <a:off x="699770" y="4403726"/>
            <a:ext cx="5598160" cy="4171950"/>
          </a:xfrm>
          <a:prstGeom prst="rect">
            <a:avLst/>
          </a:prstGeom>
        </p:spPr>
        <p:txBody>
          <a:bodyPr vert="horz" lIns="92921" tIns="46462" rIns="92921" bIns="464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3746" y="8805841"/>
            <a:ext cx="3032337" cy="463550"/>
          </a:xfrm>
          <a:prstGeom prst="rect">
            <a:avLst/>
          </a:prstGeom>
        </p:spPr>
        <p:txBody>
          <a:bodyPr vert="horz" lIns="92921" tIns="46462" rIns="92921" bIns="46462" rtlCol="0" anchor="b"/>
          <a:lstStyle>
            <a:lvl1pPr algn="r">
              <a:defRPr sz="1200"/>
            </a:lvl1pPr>
          </a:lstStyle>
          <a:p>
            <a:fld id="{7872E534-9B96-469B-99C0-8551271B58B1}" type="slidenum">
              <a:rPr lang="en-US" smtClean="0"/>
              <a:pPr/>
              <a:t>‹#›</a:t>
            </a:fld>
            <a:endParaRPr lang="en-US" dirty="0"/>
          </a:p>
        </p:txBody>
      </p:sp>
    </p:spTree>
    <p:extLst>
      <p:ext uri="{BB962C8B-B14F-4D97-AF65-F5344CB8AC3E}">
        <p14:creationId xmlns:p14="http://schemas.microsoft.com/office/powerpoint/2010/main" val="23504521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181100" y="695325"/>
            <a:ext cx="4635500" cy="3476625"/>
          </a:xfrm>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232102" indent="-232102" defTabSz="914378">
              <a:spcBef>
                <a:spcPct val="0"/>
              </a:spcBef>
              <a:defRPr/>
            </a:pPr>
            <a:endParaRPr lang="en-US" b="1" dirty="0">
              <a:solidFill>
                <a:schemeClr val="accent2">
                  <a:lumMod val="75000"/>
                </a:schemeClr>
              </a:solidFill>
            </a:endParaRPr>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20616-7B71-4702-A286-C5FF8E60A4CF}" type="slidenum">
              <a:rPr lang="en-US" smtClean="0"/>
              <a:pPr fontAlgn="base">
                <a:spcBef>
                  <a:spcPct val="0"/>
                </a:spcBef>
                <a:spcAft>
                  <a:spcPct val="0"/>
                </a:spcAft>
                <a:defRPr/>
              </a:pPr>
              <a:t>1</a:t>
            </a:fld>
            <a:endParaRPr lang="en-US" dirty="0"/>
          </a:p>
        </p:txBody>
      </p:sp>
    </p:spTree>
    <p:extLst>
      <p:ext uri="{BB962C8B-B14F-4D97-AF65-F5344CB8AC3E}">
        <p14:creationId xmlns:p14="http://schemas.microsoft.com/office/powerpoint/2010/main" val="1146731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72E534-9B96-469B-99C0-8551271B58B1}" type="slidenum">
              <a:rPr lang="en-US" smtClean="0"/>
              <a:pPr/>
              <a:t>39</a:t>
            </a:fld>
            <a:endParaRPr lang="en-US" dirty="0"/>
          </a:p>
        </p:txBody>
      </p:sp>
    </p:spTree>
    <p:extLst>
      <p:ext uri="{BB962C8B-B14F-4D97-AF65-F5344CB8AC3E}">
        <p14:creationId xmlns:p14="http://schemas.microsoft.com/office/powerpoint/2010/main" val="681382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72E534-9B96-469B-99C0-8551271B58B1}" type="slidenum">
              <a:rPr lang="en-US" smtClean="0"/>
              <a:pPr/>
              <a:t>40</a:t>
            </a:fld>
            <a:endParaRPr lang="en-US" dirty="0"/>
          </a:p>
        </p:txBody>
      </p:sp>
    </p:spTree>
    <p:extLst>
      <p:ext uri="{BB962C8B-B14F-4D97-AF65-F5344CB8AC3E}">
        <p14:creationId xmlns:p14="http://schemas.microsoft.com/office/powerpoint/2010/main" val="3040284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TAC §89.1220 and TAC §89.1226 have been updated to use the terminology found on slide 3. </a:t>
            </a:r>
            <a:endParaRPr lang="en-US" dirty="0"/>
          </a:p>
          <a:p>
            <a:endParaRPr lang="en-US" dirty="0"/>
          </a:p>
        </p:txBody>
      </p:sp>
      <p:sp>
        <p:nvSpPr>
          <p:cNvPr id="4" name="Slide Number Placeholder 3"/>
          <p:cNvSpPr>
            <a:spLocks noGrp="1"/>
          </p:cNvSpPr>
          <p:nvPr>
            <p:ph type="sldNum" sz="quarter" idx="10"/>
          </p:nvPr>
        </p:nvSpPr>
        <p:spPr/>
        <p:txBody>
          <a:bodyPr/>
          <a:lstStyle/>
          <a:p>
            <a:fld id="{7872E534-9B96-469B-99C0-8551271B58B1}" type="slidenum">
              <a:rPr lang="en-US" smtClean="0"/>
              <a:pPr/>
              <a:t>5</a:t>
            </a:fld>
            <a:endParaRPr lang="en-US" dirty="0"/>
          </a:p>
        </p:txBody>
      </p:sp>
    </p:spTree>
    <p:extLst>
      <p:ext uri="{BB962C8B-B14F-4D97-AF65-F5344CB8AC3E}">
        <p14:creationId xmlns:p14="http://schemas.microsoft.com/office/powerpoint/2010/main" val="147119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Benefits of Former LEP/EL Student (code 5) </a:t>
            </a:r>
          </a:p>
          <a:p>
            <a:pPr marL="171450" indent="-171450">
              <a:buFont typeface="Arial" panose="020B0604020202020204" pitchFamily="34" charset="0"/>
              <a:buChar char="•"/>
            </a:pPr>
            <a:r>
              <a:rPr lang="en-US" dirty="0"/>
              <a:t>Transparency in identifying students who were ever identified as LEP/EL</a:t>
            </a:r>
          </a:p>
          <a:p>
            <a:pPr marL="171450" indent="-171450">
              <a:buFont typeface="Arial" panose="020B0604020202020204" pitchFamily="34" charset="0"/>
              <a:buChar char="•"/>
            </a:pPr>
            <a:r>
              <a:rPr lang="en-US" dirty="0"/>
              <a:t>Track long-term student outcomes for this population</a:t>
            </a:r>
          </a:p>
          <a:p>
            <a:pPr marL="171450" indent="-171450">
              <a:buFont typeface="Arial" panose="020B0604020202020204" pitchFamily="34" charset="0"/>
              <a:buChar char="•"/>
            </a:pPr>
            <a:r>
              <a:rPr lang="en-US" dirty="0"/>
              <a:t>Evaluate quality and effectiveness of the LEP/EL program services </a:t>
            </a:r>
          </a:p>
          <a:p>
            <a:pPr marL="171450" indent="-171450">
              <a:buFont typeface="Arial" panose="020B0604020202020204" pitchFamily="34" charset="0"/>
              <a:buChar char="•"/>
            </a:pPr>
            <a:r>
              <a:rPr lang="en-US" dirty="0"/>
              <a:t>Analyze data to make program adjustments to better serve students identified as LEP/EL as well as Former LEP/EL students </a:t>
            </a:r>
          </a:p>
        </p:txBody>
      </p:sp>
      <p:sp>
        <p:nvSpPr>
          <p:cNvPr id="4" name="Slide Number Placeholder 3"/>
          <p:cNvSpPr>
            <a:spLocks noGrp="1"/>
          </p:cNvSpPr>
          <p:nvPr>
            <p:ph type="sldNum" sz="quarter" idx="10"/>
          </p:nvPr>
        </p:nvSpPr>
        <p:spPr/>
        <p:txBody>
          <a:bodyPr/>
          <a:lstStyle/>
          <a:p>
            <a:fld id="{7872E534-9B96-469B-99C0-8551271B58B1}" type="slidenum">
              <a:rPr lang="en-US" smtClean="0"/>
              <a:pPr/>
              <a:t>9</a:t>
            </a:fld>
            <a:endParaRPr lang="en-US" dirty="0"/>
          </a:p>
        </p:txBody>
      </p:sp>
    </p:spTree>
    <p:extLst>
      <p:ext uri="{BB962C8B-B14F-4D97-AF65-F5344CB8AC3E}">
        <p14:creationId xmlns:p14="http://schemas.microsoft.com/office/powerpoint/2010/main" val="3056517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TAC §89.1210 was updated with the terminology found on slide 3. </a:t>
            </a:r>
            <a:endParaRPr lang="en-US" dirty="0"/>
          </a:p>
          <a:p>
            <a:endParaRPr lang="en-US" dirty="0"/>
          </a:p>
        </p:txBody>
      </p:sp>
      <p:sp>
        <p:nvSpPr>
          <p:cNvPr id="4" name="Slide Number Placeholder 3"/>
          <p:cNvSpPr>
            <a:spLocks noGrp="1"/>
          </p:cNvSpPr>
          <p:nvPr>
            <p:ph type="sldNum" sz="quarter" idx="10"/>
          </p:nvPr>
        </p:nvSpPr>
        <p:spPr/>
        <p:txBody>
          <a:bodyPr/>
          <a:lstStyle/>
          <a:p>
            <a:fld id="{7872E534-9B96-469B-99C0-8551271B58B1}" type="slidenum">
              <a:rPr lang="en-US" smtClean="0"/>
              <a:pPr/>
              <a:t>17</a:t>
            </a:fld>
            <a:endParaRPr lang="en-US" dirty="0"/>
          </a:p>
        </p:txBody>
      </p:sp>
    </p:spTree>
    <p:extLst>
      <p:ext uri="{BB962C8B-B14F-4D97-AF65-F5344CB8AC3E}">
        <p14:creationId xmlns:p14="http://schemas.microsoft.com/office/powerpoint/2010/main" val="3497008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72E534-9B96-469B-99C0-8551271B58B1}" type="slidenum">
              <a:rPr lang="en-US" smtClean="0"/>
              <a:pPr/>
              <a:t>21</a:t>
            </a:fld>
            <a:endParaRPr lang="en-US" dirty="0"/>
          </a:p>
        </p:txBody>
      </p:sp>
    </p:spTree>
    <p:extLst>
      <p:ext uri="{BB962C8B-B14F-4D97-AF65-F5344CB8AC3E}">
        <p14:creationId xmlns:p14="http://schemas.microsoft.com/office/powerpoint/2010/main" val="1700839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TAC §89.1210 was updated with the terminology found on slide 3. </a:t>
            </a:r>
            <a:endParaRPr lang="en-US" dirty="0"/>
          </a:p>
          <a:p>
            <a:endParaRPr lang="en-US" dirty="0"/>
          </a:p>
        </p:txBody>
      </p:sp>
      <p:sp>
        <p:nvSpPr>
          <p:cNvPr id="4" name="Slide Number Placeholder 3"/>
          <p:cNvSpPr>
            <a:spLocks noGrp="1"/>
          </p:cNvSpPr>
          <p:nvPr>
            <p:ph type="sldNum" sz="quarter" idx="10"/>
          </p:nvPr>
        </p:nvSpPr>
        <p:spPr/>
        <p:txBody>
          <a:bodyPr/>
          <a:lstStyle/>
          <a:p>
            <a:fld id="{7872E534-9B96-469B-99C0-8551271B58B1}" type="slidenum">
              <a:rPr lang="en-US" smtClean="0"/>
              <a:pPr/>
              <a:t>23</a:t>
            </a:fld>
            <a:endParaRPr lang="en-US" dirty="0"/>
          </a:p>
        </p:txBody>
      </p:sp>
    </p:spTree>
    <p:extLst>
      <p:ext uri="{BB962C8B-B14F-4D97-AF65-F5344CB8AC3E}">
        <p14:creationId xmlns:p14="http://schemas.microsoft.com/office/powerpoint/2010/main" val="3978987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72E534-9B96-469B-99C0-8551271B58B1}" type="slidenum">
              <a:rPr lang="en-US" smtClean="0"/>
              <a:pPr/>
              <a:t>27</a:t>
            </a:fld>
            <a:endParaRPr lang="en-US" dirty="0"/>
          </a:p>
        </p:txBody>
      </p:sp>
    </p:spTree>
    <p:extLst>
      <p:ext uri="{BB962C8B-B14F-4D97-AF65-F5344CB8AC3E}">
        <p14:creationId xmlns:p14="http://schemas.microsoft.com/office/powerpoint/2010/main" val="1033058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72E534-9B96-469B-99C0-8551271B58B1}" type="slidenum">
              <a:rPr lang="en-US" smtClean="0"/>
              <a:pPr/>
              <a:t>34</a:t>
            </a:fld>
            <a:endParaRPr lang="en-US" dirty="0"/>
          </a:p>
        </p:txBody>
      </p:sp>
    </p:spTree>
    <p:extLst>
      <p:ext uri="{BB962C8B-B14F-4D97-AF65-F5344CB8AC3E}">
        <p14:creationId xmlns:p14="http://schemas.microsoft.com/office/powerpoint/2010/main" val="2722295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72E534-9B96-469B-99C0-8551271B58B1}" type="slidenum">
              <a:rPr lang="en-US" smtClean="0"/>
              <a:pPr/>
              <a:t>36</a:t>
            </a:fld>
            <a:endParaRPr lang="en-US" dirty="0"/>
          </a:p>
        </p:txBody>
      </p:sp>
    </p:spTree>
    <p:extLst>
      <p:ext uri="{BB962C8B-B14F-4D97-AF65-F5344CB8AC3E}">
        <p14:creationId xmlns:p14="http://schemas.microsoft.com/office/powerpoint/2010/main" val="28264584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userDrawn="1"/>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a:extLst>
              <a:ext uri="{FF2B5EF4-FFF2-40B4-BE49-F238E27FC236}">
                <a16:creationId xmlns:a16="http://schemas.microsoft.com/office/drawing/2014/main" id="{D1C6279F-7E64-4580-B82C-636B492657D8}"/>
              </a:ext>
            </a:extLst>
          </p:cNvPr>
          <p:cNvSpPr/>
          <p:nvPr userDrawn="1"/>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userDrawn="1"/>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hasCustomPrompt="1"/>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dirty="0"/>
              <a:t>Language Programs Revisions </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hasCustomPrompt="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 Melissa Lemons</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dirty="0"/>
              <a:t>Date: March 2019</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hasCustomPrompt="1"/>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dirty="0"/>
              <a:t>2019-2020 School Year</a:t>
            </a:r>
          </a:p>
        </p:txBody>
      </p:sp>
      <p:sp>
        <p:nvSpPr>
          <p:cNvPr id="73" name="Oval 72">
            <a:extLst>
              <a:ext uri="{FF2B5EF4-FFF2-40B4-BE49-F238E27FC236}">
                <a16:creationId xmlns:a16="http://schemas.microsoft.com/office/drawing/2014/main" id="{80AF88E5-4FAB-48C4-AC97-B65301CF721D}"/>
              </a:ext>
            </a:extLst>
          </p:cNvPr>
          <p:cNvSpPr/>
          <p:nvPr userDrawn="1"/>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Oval 73">
            <a:extLst>
              <a:ext uri="{FF2B5EF4-FFF2-40B4-BE49-F238E27FC236}">
                <a16:creationId xmlns:a16="http://schemas.microsoft.com/office/drawing/2014/main" id="{C16C5CBD-D954-4DBB-97B0-FC6A538E45AD}"/>
              </a:ext>
            </a:extLst>
          </p:cNvPr>
          <p:cNvSpPr/>
          <p:nvPr userDrawn="1"/>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 name="Oval 74">
            <a:extLst>
              <a:ext uri="{FF2B5EF4-FFF2-40B4-BE49-F238E27FC236}">
                <a16:creationId xmlns:a16="http://schemas.microsoft.com/office/drawing/2014/main" id="{F99083FA-2D9A-44C0-9952-7BCAEFBC65C1}"/>
              </a:ext>
            </a:extLst>
          </p:cNvPr>
          <p:cNvSpPr/>
          <p:nvPr userDrawn="1"/>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Oval 75">
            <a:extLst>
              <a:ext uri="{FF2B5EF4-FFF2-40B4-BE49-F238E27FC236}">
                <a16:creationId xmlns:a16="http://schemas.microsoft.com/office/drawing/2014/main" id="{669DF855-9FFF-4621-8829-83C8A552195E}"/>
              </a:ext>
            </a:extLst>
          </p:cNvPr>
          <p:cNvSpPr/>
          <p:nvPr userDrawn="1"/>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Oval 76">
            <a:extLst>
              <a:ext uri="{FF2B5EF4-FFF2-40B4-BE49-F238E27FC236}">
                <a16:creationId xmlns:a16="http://schemas.microsoft.com/office/drawing/2014/main" id="{63B20B43-B457-486E-B14D-61D4AC44DD95}"/>
              </a:ext>
            </a:extLst>
          </p:cNvPr>
          <p:cNvSpPr/>
          <p:nvPr userDrawn="1"/>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 name="Oval 77">
            <a:extLst>
              <a:ext uri="{FF2B5EF4-FFF2-40B4-BE49-F238E27FC236}">
                <a16:creationId xmlns:a16="http://schemas.microsoft.com/office/drawing/2014/main" id="{E9870116-B99D-482C-84F0-60506920B350}"/>
              </a:ext>
            </a:extLst>
          </p:cNvPr>
          <p:cNvSpPr/>
          <p:nvPr userDrawn="1"/>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Oval 78">
            <a:extLst>
              <a:ext uri="{FF2B5EF4-FFF2-40B4-BE49-F238E27FC236}">
                <a16:creationId xmlns:a16="http://schemas.microsoft.com/office/drawing/2014/main" id="{89B48DCF-DB8F-4598-BC1F-6B08BB72F92B}"/>
              </a:ext>
            </a:extLst>
          </p:cNvPr>
          <p:cNvSpPr/>
          <p:nvPr userDrawn="1"/>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Oval 79">
            <a:extLst>
              <a:ext uri="{FF2B5EF4-FFF2-40B4-BE49-F238E27FC236}">
                <a16:creationId xmlns:a16="http://schemas.microsoft.com/office/drawing/2014/main" id="{058CC5C0-F723-4FCE-B40C-700B1DF5C5E6}"/>
              </a:ext>
            </a:extLst>
          </p:cNvPr>
          <p:cNvSpPr/>
          <p:nvPr userDrawn="1"/>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Oval 80">
            <a:extLst>
              <a:ext uri="{FF2B5EF4-FFF2-40B4-BE49-F238E27FC236}">
                <a16:creationId xmlns:a16="http://schemas.microsoft.com/office/drawing/2014/main" id="{43DC4EA3-841D-41D4-AC0F-524C5CD3D228}"/>
              </a:ext>
            </a:extLst>
          </p:cNvPr>
          <p:cNvSpPr/>
          <p:nvPr userDrawn="1"/>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Oval 101">
            <a:extLst>
              <a:ext uri="{FF2B5EF4-FFF2-40B4-BE49-F238E27FC236}">
                <a16:creationId xmlns:a16="http://schemas.microsoft.com/office/drawing/2014/main" id="{9F8239E3-F866-4FD1-9245-CB03039C9804}"/>
              </a:ext>
            </a:extLst>
          </p:cNvPr>
          <p:cNvSpPr/>
          <p:nvPr userDrawn="1"/>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 name="Oval 102">
            <a:extLst>
              <a:ext uri="{FF2B5EF4-FFF2-40B4-BE49-F238E27FC236}">
                <a16:creationId xmlns:a16="http://schemas.microsoft.com/office/drawing/2014/main" id="{2B1290F2-7094-440B-BB21-95DB8C14EC31}"/>
              </a:ext>
            </a:extLst>
          </p:cNvPr>
          <p:cNvSpPr/>
          <p:nvPr userDrawn="1"/>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 name="Oval 103">
            <a:extLst>
              <a:ext uri="{FF2B5EF4-FFF2-40B4-BE49-F238E27FC236}">
                <a16:creationId xmlns:a16="http://schemas.microsoft.com/office/drawing/2014/main" id="{A825D3CB-3A9E-4A07-A646-845E2AA3328E}"/>
              </a:ext>
            </a:extLst>
          </p:cNvPr>
          <p:cNvSpPr/>
          <p:nvPr userDrawn="1"/>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Oval 104">
            <a:extLst>
              <a:ext uri="{FF2B5EF4-FFF2-40B4-BE49-F238E27FC236}">
                <a16:creationId xmlns:a16="http://schemas.microsoft.com/office/drawing/2014/main" id="{483C0755-1EAC-40A1-9C97-0A92C6391DE1}"/>
              </a:ext>
            </a:extLst>
          </p:cNvPr>
          <p:cNvSpPr/>
          <p:nvPr userDrawn="1"/>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D14FE0B1-B432-415E-A09A-D4209EDD3C4E}"/>
              </a:ext>
            </a:extLst>
          </p:cNvPr>
          <p:cNvSpPr/>
          <p:nvPr userDrawn="1"/>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EB3F2819-A933-45DB-9420-DD1517F8A7F5}"/>
              </a:ext>
            </a:extLst>
          </p:cNvPr>
          <p:cNvSpPr/>
          <p:nvPr userDrawn="1"/>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Oval 110">
            <a:extLst>
              <a:ext uri="{FF2B5EF4-FFF2-40B4-BE49-F238E27FC236}">
                <a16:creationId xmlns:a16="http://schemas.microsoft.com/office/drawing/2014/main" id="{DA8B01D0-6CAC-49DC-8301-F80FA3E8A05F}"/>
              </a:ext>
            </a:extLst>
          </p:cNvPr>
          <p:cNvSpPr/>
          <p:nvPr userDrawn="1"/>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Oval 113">
            <a:extLst>
              <a:ext uri="{FF2B5EF4-FFF2-40B4-BE49-F238E27FC236}">
                <a16:creationId xmlns:a16="http://schemas.microsoft.com/office/drawing/2014/main" id="{FFBF6708-DCF7-47F9-9DA0-4AD2DD90C375}"/>
              </a:ext>
            </a:extLst>
          </p:cNvPr>
          <p:cNvSpPr/>
          <p:nvPr userDrawn="1"/>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Oval 114">
            <a:extLst>
              <a:ext uri="{FF2B5EF4-FFF2-40B4-BE49-F238E27FC236}">
                <a16:creationId xmlns:a16="http://schemas.microsoft.com/office/drawing/2014/main" id="{93B0E7B3-951C-419F-9B21-049CA87BDB4A}"/>
              </a:ext>
            </a:extLst>
          </p:cNvPr>
          <p:cNvSpPr/>
          <p:nvPr userDrawn="1"/>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 name="Oval 117">
            <a:extLst>
              <a:ext uri="{FF2B5EF4-FFF2-40B4-BE49-F238E27FC236}">
                <a16:creationId xmlns:a16="http://schemas.microsoft.com/office/drawing/2014/main" id="{6258D8FA-234E-4F82-A64E-1297B1194E50}"/>
              </a:ext>
            </a:extLst>
          </p:cNvPr>
          <p:cNvSpPr/>
          <p:nvPr userDrawn="1"/>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 name="Oval 119">
            <a:extLst>
              <a:ext uri="{FF2B5EF4-FFF2-40B4-BE49-F238E27FC236}">
                <a16:creationId xmlns:a16="http://schemas.microsoft.com/office/drawing/2014/main" id="{CE53AB52-F1BB-48B6-828E-5F572D75BE2B}"/>
              </a:ext>
            </a:extLst>
          </p:cNvPr>
          <p:cNvSpPr/>
          <p:nvPr userDrawn="1"/>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 name="Oval 120">
            <a:extLst>
              <a:ext uri="{FF2B5EF4-FFF2-40B4-BE49-F238E27FC236}">
                <a16:creationId xmlns:a16="http://schemas.microsoft.com/office/drawing/2014/main" id="{47930203-CE6F-44DB-B224-9E7CCF69959D}"/>
              </a:ext>
            </a:extLst>
          </p:cNvPr>
          <p:cNvSpPr/>
          <p:nvPr userDrawn="1"/>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 name="Oval 121">
            <a:extLst>
              <a:ext uri="{FF2B5EF4-FFF2-40B4-BE49-F238E27FC236}">
                <a16:creationId xmlns:a16="http://schemas.microsoft.com/office/drawing/2014/main" id="{D214E1A2-8E01-438C-9174-634BBB6C5ACF}"/>
              </a:ext>
            </a:extLst>
          </p:cNvPr>
          <p:cNvSpPr/>
          <p:nvPr userDrawn="1"/>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 name="Oval 122">
            <a:extLst>
              <a:ext uri="{FF2B5EF4-FFF2-40B4-BE49-F238E27FC236}">
                <a16:creationId xmlns:a16="http://schemas.microsoft.com/office/drawing/2014/main" id="{C2D78ED5-FE66-4962-A2A2-482ACEBF27F1}"/>
              </a:ext>
            </a:extLst>
          </p:cNvPr>
          <p:cNvSpPr/>
          <p:nvPr userDrawn="1"/>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 name="Oval 123">
            <a:extLst>
              <a:ext uri="{FF2B5EF4-FFF2-40B4-BE49-F238E27FC236}">
                <a16:creationId xmlns:a16="http://schemas.microsoft.com/office/drawing/2014/main" id="{AF2A6C5D-DCE7-4C82-A38A-D5FF37E3F3EA}"/>
              </a:ext>
            </a:extLst>
          </p:cNvPr>
          <p:cNvSpPr/>
          <p:nvPr userDrawn="1"/>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 name="Oval 124">
            <a:extLst>
              <a:ext uri="{FF2B5EF4-FFF2-40B4-BE49-F238E27FC236}">
                <a16:creationId xmlns:a16="http://schemas.microsoft.com/office/drawing/2014/main" id="{A5F36162-7909-4DCA-8217-097025E4371B}"/>
              </a:ext>
            </a:extLst>
          </p:cNvPr>
          <p:cNvSpPr/>
          <p:nvPr userDrawn="1"/>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Oval 125">
            <a:extLst>
              <a:ext uri="{FF2B5EF4-FFF2-40B4-BE49-F238E27FC236}">
                <a16:creationId xmlns:a16="http://schemas.microsoft.com/office/drawing/2014/main" id="{23977517-7971-4721-91A8-74E9B7B94B7F}"/>
              </a:ext>
            </a:extLst>
          </p:cNvPr>
          <p:cNvSpPr/>
          <p:nvPr userDrawn="1"/>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 name="Oval 126">
            <a:extLst>
              <a:ext uri="{FF2B5EF4-FFF2-40B4-BE49-F238E27FC236}">
                <a16:creationId xmlns:a16="http://schemas.microsoft.com/office/drawing/2014/main" id="{38773A50-3663-4464-9FCA-D3340407760E}"/>
              </a:ext>
            </a:extLst>
          </p:cNvPr>
          <p:cNvSpPr/>
          <p:nvPr userDrawn="1"/>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 name="Oval 128">
            <a:extLst>
              <a:ext uri="{FF2B5EF4-FFF2-40B4-BE49-F238E27FC236}">
                <a16:creationId xmlns:a16="http://schemas.microsoft.com/office/drawing/2014/main" id="{1618AFBD-D6FF-4F7D-AF9E-1F524E63913A}"/>
              </a:ext>
            </a:extLst>
          </p:cNvPr>
          <p:cNvSpPr/>
          <p:nvPr userDrawn="1"/>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 name="Oval 129">
            <a:extLst>
              <a:ext uri="{FF2B5EF4-FFF2-40B4-BE49-F238E27FC236}">
                <a16:creationId xmlns:a16="http://schemas.microsoft.com/office/drawing/2014/main" id="{B865EB85-4339-43F8-8F41-2241A66F13AE}"/>
              </a:ext>
            </a:extLst>
          </p:cNvPr>
          <p:cNvSpPr/>
          <p:nvPr userDrawn="1"/>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 name="Oval 130">
            <a:extLst>
              <a:ext uri="{FF2B5EF4-FFF2-40B4-BE49-F238E27FC236}">
                <a16:creationId xmlns:a16="http://schemas.microsoft.com/office/drawing/2014/main" id="{8476389D-2E02-456B-A6E1-E9AA055C1A1D}"/>
              </a:ext>
            </a:extLst>
          </p:cNvPr>
          <p:cNvSpPr/>
          <p:nvPr userDrawn="1"/>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 name="Oval 131">
            <a:extLst>
              <a:ext uri="{FF2B5EF4-FFF2-40B4-BE49-F238E27FC236}">
                <a16:creationId xmlns:a16="http://schemas.microsoft.com/office/drawing/2014/main" id="{2AF77523-C8AB-4390-9B9C-5CC0404BC4AF}"/>
              </a:ext>
            </a:extLst>
          </p:cNvPr>
          <p:cNvSpPr/>
          <p:nvPr userDrawn="1"/>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 name="Oval 132">
            <a:extLst>
              <a:ext uri="{FF2B5EF4-FFF2-40B4-BE49-F238E27FC236}">
                <a16:creationId xmlns:a16="http://schemas.microsoft.com/office/drawing/2014/main" id="{ECB8F82A-B8C6-4E93-BB63-24449D832D67}"/>
              </a:ext>
            </a:extLst>
          </p:cNvPr>
          <p:cNvSpPr/>
          <p:nvPr userDrawn="1"/>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 name="Oval 133">
            <a:extLst>
              <a:ext uri="{FF2B5EF4-FFF2-40B4-BE49-F238E27FC236}">
                <a16:creationId xmlns:a16="http://schemas.microsoft.com/office/drawing/2014/main" id="{F6072445-02C0-496C-A16E-89620954330A}"/>
              </a:ext>
            </a:extLst>
          </p:cNvPr>
          <p:cNvSpPr/>
          <p:nvPr userDrawn="1"/>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5" name="Oval 134">
            <a:extLst>
              <a:ext uri="{FF2B5EF4-FFF2-40B4-BE49-F238E27FC236}">
                <a16:creationId xmlns:a16="http://schemas.microsoft.com/office/drawing/2014/main" id="{477004CE-76C3-4383-A172-0E539428E7B9}"/>
              </a:ext>
            </a:extLst>
          </p:cNvPr>
          <p:cNvSpPr/>
          <p:nvPr userDrawn="1"/>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6" name="Oval 135">
            <a:extLst>
              <a:ext uri="{FF2B5EF4-FFF2-40B4-BE49-F238E27FC236}">
                <a16:creationId xmlns:a16="http://schemas.microsoft.com/office/drawing/2014/main" id="{04403FA1-28DC-4A66-9EE4-964D99BC617E}"/>
              </a:ext>
            </a:extLst>
          </p:cNvPr>
          <p:cNvSpPr/>
          <p:nvPr userDrawn="1"/>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7" name="Oval 136">
            <a:extLst>
              <a:ext uri="{FF2B5EF4-FFF2-40B4-BE49-F238E27FC236}">
                <a16:creationId xmlns:a16="http://schemas.microsoft.com/office/drawing/2014/main" id="{32292B38-36C1-45E3-895A-5EAA2508C917}"/>
              </a:ext>
            </a:extLst>
          </p:cNvPr>
          <p:cNvSpPr/>
          <p:nvPr userDrawn="1"/>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8" name="Oval 137">
            <a:extLst>
              <a:ext uri="{FF2B5EF4-FFF2-40B4-BE49-F238E27FC236}">
                <a16:creationId xmlns:a16="http://schemas.microsoft.com/office/drawing/2014/main" id="{AAD138DD-2E39-4697-A91A-941B704FDC32}"/>
              </a:ext>
            </a:extLst>
          </p:cNvPr>
          <p:cNvSpPr/>
          <p:nvPr userDrawn="1"/>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9" name="Oval 138">
            <a:extLst>
              <a:ext uri="{FF2B5EF4-FFF2-40B4-BE49-F238E27FC236}">
                <a16:creationId xmlns:a16="http://schemas.microsoft.com/office/drawing/2014/main" id="{A94FF2EF-5827-48AC-8A75-B7646946606E}"/>
              </a:ext>
            </a:extLst>
          </p:cNvPr>
          <p:cNvSpPr/>
          <p:nvPr userDrawn="1"/>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2" name="Oval 141">
            <a:extLst>
              <a:ext uri="{FF2B5EF4-FFF2-40B4-BE49-F238E27FC236}">
                <a16:creationId xmlns:a16="http://schemas.microsoft.com/office/drawing/2014/main" id="{CADB883C-43E3-4D87-BFAF-20CC8CED922C}"/>
              </a:ext>
            </a:extLst>
          </p:cNvPr>
          <p:cNvSpPr/>
          <p:nvPr userDrawn="1"/>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3" name="Oval 142">
            <a:extLst>
              <a:ext uri="{FF2B5EF4-FFF2-40B4-BE49-F238E27FC236}">
                <a16:creationId xmlns:a16="http://schemas.microsoft.com/office/drawing/2014/main" id="{BF01446D-4B1C-490A-96BB-1DBCEEE29381}"/>
              </a:ext>
            </a:extLst>
          </p:cNvPr>
          <p:cNvSpPr/>
          <p:nvPr userDrawn="1"/>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4" name="Oval 143">
            <a:extLst>
              <a:ext uri="{FF2B5EF4-FFF2-40B4-BE49-F238E27FC236}">
                <a16:creationId xmlns:a16="http://schemas.microsoft.com/office/drawing/2014/main" id="{72280F93-0CCB-4987-8D4A-E1E0AA42D1EA}"/>
              </a:ext>
            </a:extLst>
          </p:cNvPr>
          <p:cNvSpPr/>
          <p:nvPr userDrawn="1"/>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5" name="Oval 144">
            <a:extLst>
              <a:ext uri="{FF2B5EF4-FFF2-40B4-BE49-F238E27FC236}">
                <a16:creationId xmlns:a16="http://schemas.microsoft.com/office/drawing/2014/main" id="{1A3C2268-1788-4525-A082-DD31FC4D0738}"/>
              </a:ext>
            </a:extLst>
          </p:cNvPr>
          <p:cNvSpPr/>
          <p:nvPr userDrawn="1"/>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6" name="Oval 145">
            <a:extLst>
              <a:ext uri="{FF2B5EF4-FFF2-40B4-BE49-F238E27FC236}">
                <a16:creationId xmlns:a16="http://schemas.microsoft.com/office/drawing/2014/main" id="{73C09B74-24BF-4BAE-9CFE-EC85DBA97EB5}"/>
              </a:ext>
            </a:extLst>
          </p:cNvPr>
          <p:cNvSpPr/>
          <p:nvPr userDrawn="1"/>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7" name="Oval 146">
            <a:extLst>
              <a:ext uri="{FF2B5EF4-FFF2-40B4-BE49-F238E27FC236}">
                <a16:creationId xmlns:a16="http://schemas.microsoft.com/office/drawing/2014/main" id="{4473CF90-AB11-4522-8B67-68A639271F7B}"/>
              </a:ext>
            </a:extLst>
          </p:cNvPr>
          <p:cNvSpPr/>
          <p:nvPr userDrawn="1"/>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8" name="Oval 147">
            <a:extLst>
              <a:ext uri="{FF2B5EF4-FFF2-40B4-BE49-F238E27FC236}">
                <a16:creationId xmlns:a16="http://schemas.microsoft.com/office/drawing/2014/main" id="{7E01AA4E-F07D-4969-8675-0FE92009B9FA}"/>
              </a:ext>
            </a:extLst>
          </p:cNvPr>
          <p:cNvSpPr/>
          <p:nvPr userDrawn="1"/>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9" name="Oval 148">
            <a:extLst>
              <a:ext uri="{FF2B5EF4-FFF2-40B4-BE49-F238E27FC236}">
                <a16:creationId xmlns:a16="http://schemas.microsoft.com/office/drawing/2014/main" id="{691FCAE3-2A92-47CB-ABB0-003B285122B5}"/>
              </a:ext>
            </a:extLst>
          </p:cNvPr>
          <p:cNvSpPr/>
          <p:nvPr userDrawn="1"/>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0" name="Oval 149">
            <a:extLst>
              <a:ext uri="{FF2B5EF4-FFF2-40B4-BE49-F238E27FC236}">
                <a16:creationId xmlns:a16="http://schemas.microsoft.com/office/drawing/2014/main" id="{C877BF94-AC05-427D-AFBC-A54EEAFEA433}"/>
              </a:ext>
            </a:extLst>
          </p:cNvPr>
          <p:cNvSpPr/>
          <p:nvPr userDrawn="1"/>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1" name="Oval 150">
            <a:extLst>
              <a:ext uri="{FF2B5EF4-FFF2-40B4-BE49-F238E27FC236}">
                <a16:creationId xmlns:a16="http://schemas.microsoft.com/office/drawing/2014/main" id="{A67772CE-8395-449B-A460-B010DF33763D}"/>
              </a:ext>
            </a:extLst>
          </p:cNvPr>
          <p:cNvSpPr/>
          <p:nvPr userDrawn="1"/>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6" name="Oval 155">
            <a:extLst>
              <a:ext uri="{FF2B5EF4-FFF2-40B4-BE49-F238E27FC236}">
                <a16:creationId xmlns:a16="http://schemas.microsoft.com/office/drawing/2014/main" id="{E7922A8A-7ABF-4891-B548-79CC1168A2D3}"/>
              </a:ext>
            </a:extLst>
          </p:cNvPr>
          <p:cNvSpPr/>
          <p:nvPr userDrawn="1"/>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7" name="Oval 156">
            <a:extLst>
              <a:ext uri="{FF2B5EF4-FFF2-40B4-BE49-F238E27FC236}">
                <a16:creationId xmlns:a16="http://schemas.microsoft.com/office/drawing/2014/main" id="{68FC29F4-95AD-4762-8A8B-CD600964D676}"/>
              </a:ext>
            </a:extLst>
          </p:cNvPr>
          <p:cNvSpPr/>
          <p:nvPr userDrawn="1"/>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8" name="Oval 157">
            <a:extLst>
              <a:ext uri="{FF2B5EF4-FFF2-40B4-BE49-F238E27FC236}">
                <a16:creationId xmlns:a16="http://schemas.microsoft.com/office/drawing/2014/main" id="{E8987EBB-265A-471F-8D1E-39DD1F6A435D}"/>
              </a:ext>
            </a:extLst>
          </p:cNvPr>
          <p:cNvSpPr/>
          <p:nvPr userDrawn="1"/>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9" name="Oval 158">
            <a:extLst>
              <a:ext uri="{FF2B5EF4-FFF2-40B4-BE49-F238E27FC236}">
                <a16:creationId xmlns:a16="http://schemas.microsoft.com/office/drawing/2014/main" id="{1E6D095E-A05F-44CF-8DB9-14F3BBD09EBB}"/>
              </a:ext>
            </a:extLst>
          </p:cNvPr>
          <p:cNvSpPr/>
          <p:nvPr userDrawn="1"/>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0" name="Oval 159">
            <a:extLst>
              <a:ext uri="{FF2B5EF4-FFF2-40B4-BE49-F238E27FC236}">
                <a16:creationId xmlns:a16="http://schemas.microsoft.com/office/drawing/2014/main" id="{CE34B436-473E-47F5-848E-4CCF12802D87}"/>
              </a:ext>
            </a:extLst>
          </p:cNvPr>
          <p:cNvSpPr/>
          <p:nvPr userDrawn="1"/>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1" name="Oval 160">
            <a:extLst>
              <a:ext uri="{FF2B5EF4-FFF2-40B4-BE49-F238E27FC236}">
                <a16:creationId xmlns:a16="http://schemas.microsoft.com/office/drawing/2014/main" id="{7CD731FE-86C9-40C7-93D2-77C23E8F18F6}"/>
              </a:ext>
            </a:extLst>
          </p:cNvPr>
          <p:cNvSpPr/>
          <p:nvPr userDrawn="1"/>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2" name="Oval 161">
            <a:extLst>
              <a:ext uri="{FF2B5EF4-FFF2-40B4-BE49-F238E27FC236}">
                <a16:creationId xmlns:a16="http://schemas.microsoft.com/office/drawing/2014/main" id="{E9473288-A26D-4460-A855-629478BD6DBB}"/>
              </a:ext>
            </a:extLst>
          </p:cNvPr>
          <p:cNvSpPr/>
          <p:nvPr userDrawn="1"/>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3" name="Oval 162">
            <a:extLst>
              <a:ext uri="{FF2B5EF4-FFF2-40B4-BE49-F238E27FC236}">
                <a16:creationId xmlns:a16="http://schemas.microsoft.com/office/drawing/2014/main" id="{85C86D59-6495-40B5-9199-689F7B507343}"/>
              </a:ext>
            </a:extLst>
          </p:cNvPr>
          <p:cNvSpPr/>
          <p:nvPr userDrawn="1"/>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4" name="Oval 163">
            <a:extLst>
              <a:ext uri="{FF2B5EF4-FFF2-40B4-BE49-F238E27FC236}">
                <a16:creationId xmlns:a16="http://schemas.microsoft.com/office/drawing/2014/main" id="{75705BE5-85E3-4404-A063-E8B7CF9FB8C6}"/>
              </a:ext>
            </a:extLst>
          </p:cNvPr>
          <p:cNvSpPr/>
          <p:nvPr userDrawn="1"/>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5" name="Oval 164">
            <a:extLst>
              <a:ext uri="{FF2B5EF4-FFF2-40B4-BE49-F238E27FC236}">
                <a16:creationId xmlns:a16="http://schemas.microsoft.com/office/drawing/2014/main" id="{E0087375-9EE0-45F9-9F92-F353D57053FE}"/>
              </a:ext>
            </a:extLst>
          </p:cNvPr>
          <p:cNvSpPr/>
          <p:nvPr userDrawn="1"/>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6" name="Oval 165">
            <a:extLst>
              <a:ext uri="{FF2B5EF4-FFF2-40B4-BE49-F238E27FC236}">
                <a16:creationId xmlns:a16="http://schemas.microsoft.com/office/drawing/2014/main" id="{29945AE2-1B79-4F3D-AF9B-AE4FF24AB8C8}"/>
              </a:ext>
            </a:extLst>
          </p:cNvPr>
          <p:cNvSpPr/>
          <p:nvPr userDrawn="1"/>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7" name="Oval 166">
            <a:extLst>
              <a:ext uri="{FF2B5EF4-FFF2-40B4-BE49-F238E27FC236}">
                <a16:creationId xmlns:a16="http://schemas.microsoft.com/office/drawing/2014/main" id="{F0AD61D9-1F7B-4C92-8DCB-DE748798523F}"/>
              </a:ext>
            </a:extLst>
          </p:cNvPr>
          <p:cNvSpPr/>
          <p:nvPr userDrawn="1"/>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8" name="Oval 167">
            <a:extLst>
              <a:ext uri="{FF2B5EF4-FFF2-40B4-BE49-F238E27FC236}">
                <a16:creationId xmlns:a16="http://schemas.microsoft.com/office/drawing/2014/main" id="{D2CF9062-6195-4B75-A5B7-BB409FCE80AD}"/>
              </a:ext>
            </a:extLst>
          </p:cNvPr>
          <p:cNvSpPr/>
          <p:nvPr userDrawn="1"/>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9" name="Oval 168">
            <a:extLst>
              <a:ext uri="{FF2B5EF4-FFF2-40B4-BE49-F238E27FC236}">
                <a16:creationId xmlns:a16="http://schemas.microsoft.com/office/drawing/2014/main" id="{63152F93-F9CE-49FE-95D8-00623B523124}"/>
              </a:ext>
            </a:extLst>
          </p:cNvPr>
          <p:cNvSpPr/>
          <p:nvPr userDrawn="1"/>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0" name="Oval 169">
            <a:extLst>
              <a:ext uri="{FF2B5EF4-FFF2-40B4-BE49-F238E27FC236}">
                <a16:creationId xmlns:a16="http://schemas.microsoft.com/office/drawing/2014/main" id="{5797D983-D27E-416E-80FC-1723B25B1EA8}"/>
              </a:ext>
            </a:extLst>
          </p:cNvPr>
          <p:cNvSpPr/>
          <p:nvPr userDrawn="1"/>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1" name="Oval 170">
            <a:extLst>
              <a:ext uri="{FF2B5EF4-FFF2-40B4-BE49-F238E27FC236}">
                <a16:creationId xmlns:a16="http://schemas.microsoft.com/office/drawing/2014/main" id="{B18886C8-A531-4CAB-BD0D-CD9B5FA95412}"/>
              </a:ext>
            </a:extLst>
          </p:cNvPr>
          <p:cNvSpPr/>
          <p:nvPr userDrawn="1"/>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3" name="Oval 172">
            <a:extLst>
              <a:ext uri="{FF2B5EF4-FFF2-40B4-BE49-F238E27FC236}">
                <a16:creationId xmlns:a16="http://schemas.microsoft.com/office/drawing/2014/main" id="{D724458B-FA00-47E4-9E9E-42DBDB936AD7}"/>
              </a:ext>
            </a:extLst>
          </p:cNvPr>
          <p:cNvSpPr/>
          <p:nvPr userDrawn="1"/>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4" name="Oval 173">
            <a:extLst>
              <a:ext uri="{FF2B5EF4-FFF2-40B4-BE49-F238E27FC236}">
                <a16:creationId xmlns:a16="http://schemas.microsoft.com/office/drawing/2014/main" id="{F7089EA4-AF14-4035-AE6E-3AF98DEE93CE}"/>
              </a:ext>
            </a:extLst>
          </p:cNvPr>
          <p:cNvSpPr/>
          <p:nvPr userDrawn="1"/>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userDrawn="1"/>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8" name="Oval 177">
            <a:extLst>
              <a:ext uri="{FF2B5EF4-FFF2-40B4-BE49-F238E27FC236}">
                <a16:creationId xmlns:a16="http://schemas.microsoft.com/office/drawing/2014/main" id="{3CE1429F-0521-4AE1-BC2B-7D229C437AF2}"/>
              </a:ext>
            </a:extLst>
          </p:cNvPr>
          <p:cNvSpPr/>
          <p:nvPr userDrawn="1"/>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01488632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282134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dirty="0"/>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1622059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dirty="0"/>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userDrawn="1"/>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1952973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dirty="0"/>
          </a:p>
        </p:txBody>
      </p:sp>
      <p:pic>
        <p:nvPicPr>
          <p:cNvPr id="3" name="Picture 2">
            <a:extLst>
              <a:ext uri="{FF2B5EF4-FFF2-40B4-BE49-F238E27FC236}">
                <a16:creationId xmlns:a16="http://schemas.microsoft.com/office/drawing/2014/main" id="{FCA61AAB-AB0D-4611-8E93-CF53FBF243D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83895"/>
            <a:ext cx="1147590" cy="699009"/>
          </a:xfrm>
          <a:prstGeom prst="rect">
            <a:avLst/>
          </a:prstGeom>
        </p:spPr>
      </p:pic>
    </p:spTree>
    <p:extLst>
      <p:ext uri="{BB962C8B-B14F-4D97-AF65-F5344CB8AC3E}">
        <p14:creationId xmlns:p14="http://schemas.microsoft.com/office/powerpoint/2010/main" val="246316289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dirty="0"/>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endParaRPr lang="en-US" dirty="0"/>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2F0C4421-5918-4AA3-AE4A-C36EDD2FD6EB}" type="slidenum">
              <a:rPr lang="en-US" smtClean="0"/>
              <a:pPr/>
              <a:t>‹#›</a:t>
            </a:fld>
            <a:endParaRPr lang="en-US" dirty="0"/>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345847408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E0C7095D-9982-4D29-A6F1-CCB0D5BEEA40}" type="datetime1">
              <a:rPr lang="en-US" smtClean="0"/>
              <a:t>3/14/2019</a:t>
            </a:fld>
            <a:endParaRPr lang="en-US" dirty="0"/>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dirty="0"/>
          </a:p>
        </p:txBody>
      </p:sp>
    </p:spTree>
    <p:extLst>
      <p:ext uri="{BB962C8B-B14F-4D97-AF65-F5344CB8AC3E}">
        <p14:creationId xmlns:p14="http://schemas.microsoft.com/office/powerpoint/2010/main" val="367290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578468"/>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228600"/>
            <a:ext cx="7886700" cy="4738897"/>
          </a:xfrm>
        </p:spPr>
        <p:txBody>
          <a:bodyPr/>
          <a:lstStyle>
            <a:lvl1pPr marL="514350" indent="-514350">
              <a:buFont typeface="+mj-lt"/>
              <a:buAutoNum type="romanUcPeriod"/>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1F5A9719-A796-44EB-8D22-C7BBB0DB36DB}"/>
              </a:ext>
            </a:extLst>
          </p:cNvPr>
          <p:cNvSpPr/>
          <p:nvPr/>
        </p:nvSpPr>
        <p:spPr>
          <a:xfrm>
            <a:off x="0" y="5578475"/>
            <a:ext cx="9144000" cy="127953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943592"/>
            <a:ext cx="7886700" cy="733425"/>
          </a:xfrm>
        </p:spPr>
        <p:txBody>
          <a:bodyPr anchor="b">
            <a:normAutofit/>
          </a:bodyPr>
          <a:lstStyle>
            <a:lvl1pPr>
              <a:defRPr sz="4400">
                <a:solidFill>
                  <a:srgbClr val="CCF0F5"/>
                </a:solidFill>
              </a:defRPr>
            </a:lvl1pPr>
          </a:lstStyle>
          <a:p>
            <a:r>
              <a:rPr lang="en-US" dirty="0"/>
              <a:t>Contents</a:t>
            </a:r>
          </a:p>
        </p:txBody>
      </p:sp>
    </p:spTree>
    <p:extLst>
      <p:ext uri="{BB962C8B-B14F-4D97-AF65-F5344CB8AC3E}">
        <p14:creationId xmlns:p14="http://schemas.microsoft.com/office/powerpoint/2010/main" val="301577601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03660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endParaRPr lang="en-US" dirty="0"/>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51113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7929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Tree>
    <p:extLst>
      <p:ext uri="{BB962C8B-B14F-4D97-AF65-F5344CB8AC3E}">
        <p14:creationId xmlns:p14="http://schemas.microsoft.com/office/powerpoint/2010/main" val="36825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1518778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7661034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endParaRPr lang="en-US" dirty="0"/>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192024751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Lst>
  <p:hf hdr="0" ftr="0" dt="0"/>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texasstudentdatasystem.org/TSDS/TEDS/TEDS_Latest_Release/" TargetMode="External"/><Relationship Id="rId7" Type="http://schemas.openxmlformats.org/officeDocument/2006/relationships/hyperlink" Target="https://tea.texas.gov/Reports_and_Data/Data_Submission/Texas_Records_Exchange_(TREx)/TREx_Data_Standards/" TargetMode="External"/><Relationship Id="rId2" Type="http://schemas.openxmlformats.org/officeDocument/2006/relationships/hyperlink" Target="http://ritter.tea.state.tx.us/rules/tac/chapter089/ch089bb.html" TargetMode="External"/><Relationship Id="rId1" Type="http://schemas.openxmlformats.org/officeDocument/2006/relationships/slideLayout" Target="../slideLayouts/slideLayout2.xml"/><Relationship Id="rId6" Type="http://schemas.openxmlformats.org/officeDocument/2006/relationships/hyperlink" Target="http://castro.tea.state.tx.us/tsds/teds/2020F/teds-ds5.pdf" TargetMode="External"/><Relationship Id="rId5" Type="http://schemas.openxmlformats.org/officeDocument/2006/relationships/hyperlink" Target="http://castro.tea.state.tx.us/tsds/teds/2020F/teds-ds4.pdf" TargetMode="External"/><Relationship Id="rId4" Type="http://schemas.openxmlformats.org/officeDocument/2006/relationships/hyperlink" Target="http://castro.tea.state.tx.us/tsds/teds/2020F/teds-ds3.4.pdf"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342900" y="4960141"/>
            <a:ext cx="5872942" cy="1116337"/>
          </a:xfrm>
        </p:spPr>
        <p:txBody>
          <a:bodyPr>
            <a:noAutofit/>
          </a:bodyPr>
          <a:lstStyle/>
          <a:p>
            <a:r>
              <a:rPr lang="en-US" sz="3600" dirty="0"/>
              <a:t>Language Program Revisions</a:t>
            </a:r>
          </a:p>
        </p:txBody>
      </p:sp>
      <p:sp>
        <p:nvSpPr>
          <p:cNvPr id="2" name="Subtitle 1">
            <a:extLst>
              <a:ext uri="{FF2B5EF4-FFF2-40B4-BE49-F238E27FC236}">
                <a16:creationId xmlns:a16="http://schemas.microsoft.com/office/drawing/2014/main" id="{5E1960DA-8A72-4011-8834-6F9970FF01D8}"/>
              </a:ext>
            </a:extLst>
          </p:cNvPr>
          <p:cNvSpPr>
            <a:spLocks noGrp="1"/>
          </p:cNvSpPr>
          <p:nvPr>
            <p:ph type="subTitle" idx="1"/>
          </p:nvPr>
        </p:nvSpPr>
        <p:spPr/>
        <p:txBody>
          <a:bodyPr>
            <a:normAutofit/>
          </a:bodyPr>
          <a:lstStyle/>
          <a:p>
            <a:r>
              <a:rPr lang="en-US" sz="2800" dirty="0"/>
              <a:t>Presented by: Melissa Lemons</a:t>
            </a:r>
          </a:p>
        </p:txBody>
      </p:sp>
      <p:sp>
        <p:nvSpPr>
          <p:cNvPr id="3" name="Text Placeholder 2">
            <a:extLst>
              <a:ext uri="{FF2B5EF4-FFF2-40B4-BE49-F238E27FC236}">
                <a16:creationId xmlns:a16="http://schemas.microsoft.com/office/drawing/2014/main" id="{B6C0DECE-A2B1-4E71-A31F-ACC2D35EA10E}"/>
              </a:ext>
            </a:extLst>
          </p:cNvPr>
          <p:cNvSpPr>
            <a:spLocks noGrp="1"/>
          </p:cNvSpPr>
          <p:nvPr>
            <p:ph type="body" sz="quarter" idx="12"/>
          </p:nvPr>
        </p:nvSpPr>
        <p:spPr/>
        <p:txBody>
          <a:bodyPr/>
          <a:lstStyle/>
          <a:p>
            <a:r>
              <a:rPr lang="en-US" dirty="0"/>
              <a:t>March 2019</a:t>
            </a:r>
          </a:p>
        </p:txBody>
      </p:sp>
      <p:sp>
        <p:nvSpPr>
          <p:cNvPr id="7" name="Text Placeholder 6">
            <a:extLst>
              <a:ext uri="{FF2B5EF4-FFF2-40B4-BE49-F238E27FC236}">
                <a16:creationId xmlns:a16="http://schemas.microsoft.com/office/drawing/2014/main" id="{8A43D684-D8D2-4D27-B5CB-9251A02D8663}"/>
              </a:ext>
            </a:extLst>
          </p:cNvPr>
          <p:cNvSpPr>
            <a:spLocks noGrp="1"/>
          </p:cNvSpPr>
          <p:nvPr>
            <p:ph type="body" sz="quarter" idx="13"/>
          </p:nvPr>
        </p:nvSpPr>
        <p:spPr/>
        <p:txBody>
          <a:bodyPr/>
          <a:lstStyle/>
          <a:p>
            <a:r>
              <a:rPr lang="en-US" dirty="0"/>
              <a:t>2019-2020 School Year</a:t>
            </a:r>
          </a:p>
        </p:txBody>
      </p:sp>
    </p:spTree>
    <p:extLst>
      <p:ext uri="{BB962C8B-B14F-4D97-AF65-F5344CB8AC3E}">
        <p14:creationId xmlns:p14="http://schemas.microsoft.com/office/powerpoint/2010/main" val="1192591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10</a:t>
            </a:fld>
            <a:endParaRPr lang="en-US" dirty="0"/>
          </a:p>
        </p:txBody>
      </p:sp>
      <p:sp>
        <p:nvSpPr>
          <p:cNvPr id="12" name="Rectangle 11" descr="Box is highlighting the topic that will be presented on the next page &quot;Parental Permission Code Changes&quot;" title="Parental Permission Code Changes">
            <a:extLst>
              <a:ext uri="{FF2B5EF4-FFF2-40B4-BE49-F238E27FC236}">
                <a16:creationId xmlns:a16="http://schemas.microsoft.com/office/drawing/2014/main" id="{3DE1DC5D-D2A1-49C1-A0A2-56DE96C13685}"/>
              </a:ext>
            </a:extLst>
          </p:cNvPr>
          <p:cNvSpPr/>
          <p:nvPr/>
        </p:nvSpPr>
        <p:spPr>
          <a:xfrm>
            <a:off x="-4762" y="1447800"/>
            <a:ext cx="914400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152400" y="49154"/>
            <a:ext cx="8763000" cy="5740033"/>
          </a:xfrm>
          <a:prstGeom prst="rect">
            <a:avLst/>
          </a:prstGeom>
          <a:noFill/>
        </p:spPr>
        <p:txBody>
          <a:bodyPr wrap="square">
            <a:spAutoFit/>
          </a:bodyPr>
          <a:lstStyle/>
          <a:p>
            <a:pPr marL="571500" indent="-571500">
              <a:buFont typeface="+mj-lt"/>
              <a:buAutoNum type="romanUcPeriod"/>
            </a:pPr>
            <a:r>
              <a:rPr lang="en-US" sz="2800" dirty="0"/>
              <a:t>Language Programs Revisions Texas Administrative Code Update</a:t>
            </a:r>
          </a:p>
          <a:p>
            <a:pPr marL="571500" lvl="0" indent="-571500">
              <a:buFont typeface="+mj-lt"/>
              <a:buAutoNum type="romanUcPeriod"/>
            </a:pPr>
            <a:r>
              <a:rPr lang="en-US" sz="2800" dirty="0"/>
              <a:t>LEP Indicator Code Changes</a:t>
            </a:r>
          </a:p>
          <a:p>
            <a:pPr marL="571500" lvl="0" indent="-571500">
              <a:buFont typeface="+mj-lt"/>
              <a:buAutoNum type="romanUcPeriod"/>
            </a:pPr>
            <a:r>
              <a:rPr lang="en-US" sz="2800" dirty="0"/>
              <a:t>Parental Permission Code Changes</a:t>
            </a:r>
          </a:p>
          <a:p>
            <a:pPr marL="571500" lvl="0" indent="-571500">
              <a:buFont typeface="+mj-lt"/>
              <a:buAutoNum type="romanUcPeriod"/>
            </a:pPr>
            <a:r>
              <a:rPr lang="en-US" sz="2800" dirty="0"/>
              <a:t>Bilingual Program Type Code Changes</a:t>
            </a:r>
          </a:p>
          <a:p>
            <a:pPr marL="571500" lvl="0" indent="-571500">
              <a:buFont typeface="+mj-lt"/>
              <a:buAutoNum type="romanUcPeriod"/>
            </a:pPr>
            <a:r>
              <a:rPr lang="en-US" sz="2800" dirty="0"/>
              <a:t>ESL Program Type Code Changes</a:t>
            </a:r>
          </a:p>
          <a:p>
            <a:pPr marL="571500" lvl="0" indent="-571500">
              <a:buFont typeface="+mj-lt"/>
              <a:buAutoNum type="romanUcPeriod"/>
            </a:pPr>
            <a:r>
              <a:rPr lang="en-US" sz="2800" dirty="0"/>
              <a:t>Alternative Language Program Type Code Added</a:t>
            </a:r>
          </a:p>
          <a:p>
            <a:pPr marL="571500" lvl="0" indent="-571500">
              <a:buFont typeface="+mj-lt"/>
              <a:buAutoNum type="romanUcPeriod"/>
            </a:pPr>
            <a:r>
              <a:rPr lang="en-US" sz="2800" dirty="0"/>
              <a:t>Home Language Survey Changes</a:t>
            </a:r>
          </a:p>
          <a:p>
            <a:pPr marL="571500" lvl="0" indent="-571500">
              <a:buFont typeface="+mj-lt"/>
              <a:buAutoNum type="romanUcPeriod"/>
            </a:pPr>
            <a:r>
              <a:rPr lang="en-US" sz="2800" dirty="0"/>
              <a:t>Business Validation Rules </a:t>
            </a: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CONTENTS</a:t>
            </a:r>
          </a:p>
        </p:txBody>
      </p:sp>
    </p:spTree>
    <p:extLst>
      <p:ext uri="{BB962C8B-B14F-4D97-AF65-F5344CB8AC3E}">
        <p14:creationId xmlns:p14="http://schemas.microsoft.com/office/powerpoint/2010/main" val="3823241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Parental-Permission-CODE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11</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838200"/>
            <a:ext cx="7886700" cy="5105400"/>
          </a:xfrm>
        </p:spPr>
        <p:txBody>
          <a:bodyPr>
            <a:normAutofit/>
          </a:bodyPr>
          <a:lstStyle/>
          <a:p>
            <a:pPr marL="0" indent="0">
              <a:buNone/>
            </a:pPr>
            <a:r>
              <a:rPr lang="en-US" sz="3200" dirty="0"/>
              <a:t>TAC §89.1240 was updated with the following new terminology:</a:t>
            </a:r>
          </a:p>
          <a:p>
            <a:pPr lvl="2"/>
            <a:r>
              <a:rPr lang="en-US" sz="2800" dirty="0"/>
              <a:t>‘Limited English proficient’ can be used interchangeably with ‘English learner’. </a:t>
            </a:r>
          </a:p>
          <a:p>
            <a:pPr lvl="2"/>
            <a:r>
              <a:rPr lang="en-US" sz="2800" dirty="0"/>
              <a:t>‘Non-LEP’ can be used interchangeably with ‘English proficient’.</a:t>
            </a:r>
          </a:p>
          <a:p>
            <a:pPr lvl="2"/>
            <a:r>
              <a:rPr lang="en-US" sz="2800" dirty="0"/>
              <a:t>‘Exited’ is replaced with ‘reclassified’.</a:t>
            </a:r>
          </a:p>
          <a:p>
            <a:r>
              <a:rPr lang="en-US" sz="3200" dirty="0"/>
              <a:t>TAC §89.1210 was updated to align with Texas Education Code TEC §29.066.</a:t>
            </a:r>
          </a:p>
        </p:txBody>
      </p:sp>
    </p:spTree>
    <p:extLst>
      <p:ext uri="{BB962C8B-B14F-4D97-AF65-F5344CB8AC3E}">
        <p14:creationId xmlns:p14="http://schemas.microsoft.com/office/powerpoint/2010/main" val="2386900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Parental-Permission-CODE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12</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838200"/>
            <a:ext cx="7886700" cy="5105400"/>
          </a:xfrm>
        </p:spPr>
        <p:txBody>
          <a:bodyPr>
            <a:normAutofit/>
          </a:bodyPr>
          <a:lstStyle/>
          <a:p>
            <a:r>
              <a:rPr lang="en-US" sz="3600" dirty="0"/>
              <a:t>PARENTAL-PERMISSION-CODE (C093) code table</a:t>
            </a:r>
          </a:p>
          <a:p>
            <a:pPr lvl="1"/>
            <a:r>
              <a:rPr lang="en-US" sz="3200" dirty="0"/>
              <a:t>The language has been updated as follows:</a:t>
            </a:r>
          </a:p>
          <a:p>
            <a:pPr lvl="2"/>
            <a:r>
              <a:rPr lang="en-US" sz="2800" dirty="0"/>
              <a:t>‘Limited English proficient’ / ‘English learner’.</a:t>
            </a:r>
          </a:p>
          <a:p>
            <a:pPr lvl="2"/>
            <a:r>
              <a:rPr lang="en-US" sz="2800" dirty="0"/>
              <a:t>‘Not LEP/Non-LEP’ / ‘English proficient’. </a:t>
            </a:r>
          </a:p>
          <a:p>
            <a:pPr lvl="2"/>
            <a:r>
              <a:rPr lang="en-US" sz="2800" dirty="0"/>
              <a:t>‘Exited’ replaced with ‘reclassified’.</a:t>
            </a:r>
          </a:p>
        </p:txBody>
      </p:sp>
    </p:spTree>
    <p:extLst>
      <p:ext uri="{BB962C8B-B14F-4D97-AF65-F5344CB8AC3E}">
        <p14:creationId xmlns:p14="http://schemas.microsoft.com/office/powerpoint/2010/main" val="2089841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Parental-Permission-CODE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13</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838200"/>
            <a:ext cx="8286750" cy="5105400"/>
          </a:xfrm>
        </p:spPr>
        <p:txBody>
          <a:bodyPr>
            <a:normAutofit/>
          </a:bodyPr>
          <a:lstStyle/>
          <a:p>
            <a:r>
              <a:rPr lang="en-US" sz="3600" dirty="0"/>
              <a:t>PARENTAL-PERMISSION-CODE (C093) code table (cont’d)</a:t>
            </a:r>
          </a:p>
          <a:p>
            <a:pPr lvl="1"/>
            <a:r>
              <a:rPr lang="en-US" sz="3200" dirty="0"/>
              <a:t>Additionally, the ESL program model definitions were updated which resulted in the following changes:</a:t>
            </a:r>
          </a:p>
          <a:p>
            <a:pPr lvl="2"/>
            <a:r>
              <a:rPr lang="en-US" sz="2800" dirty="0"/>
              <a:t>Codes B and F were retired</a:t>
            </a:r>
            <a:r>
              <a:rPr lang="en-US" sz="2800" i="1" dirty="0"/>
              <a:t> (replaced by code K)</a:t>
            </a:r>
          </a:p>
          <a:p>
            <a:pPr lvl="2"/>
            <a:r>
              <a:rPr lang="en-US" sz="2800" dirty="0"/>
              <a:t>Codes E and J were updated to include ‘alternative language program’ </a:t>
            </a:r>
          </a:p>
          <a:p>
            <a:pPr lvl="2"/>
            <a:r>
              <a:rPr lang="en-US" sz="2800" dirty="0"/>
              <a:t>Code K was added </a:t>
            </a:r>
          </a:p>
        </p:txBody>
      </p:sp>
    </p:spTree>
    <p:extLst>
      <p:ext uri="{BB962C8B-B14F-4D97-AF65-F5344CB8AC3E}">
        <p14:creationId xmlns:p14="http://schemas.microsoft.com/office/powerpoint/2010/main" val="804825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Parental-Permission-CODE</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2693331305"/>
              </p:ext>
            </p:extLst>
          </p:nvPr>
        </p:nvGraphicFramePr>
        <p:xfrm>
          <a:off x="152400" y="838199"/>
          <a:ext cx="8839200" cy="5688103"/>
        </p:xfrm>
        <a:graphic>
          <a:graphicData uri="http://schemas.openxmlformats.org/drawingml/2006/table">
            <a:tbl>
              <a:tblPr firstRow="1" bandRow="1">
                <a:tableStyleId>{93296810-A885-4BE3-A3E7-6D5BEEA58F35}</a:tableStyleId>
              </a:tblPr>
              <a:tblGrid>
                <a:gridCol w="990600">
                  <a:extLst>
                    <a:ext uri="{9D8B030D-6E8A-4147-A177-3AD203B41FA5}">
                      <a16:colId xmlns:a16="http://schemas.microsoft.com/office/drawing/2014/main" val="3494901603"/>
                    </a:ext>
                  </a:extLst>
                </a:gridCol>
                <a:gridCol w="2545080">
                  <a:extLst>
                    <a:ext uri="{9D8B030D-6E8A-4147-A177-3AD203B41FA5}">
                      <a16:colId xmlns:a16="http://schemas.microsoft.com/office/drawing/2014/main" val="3044144766"/>
                    </a:ext>
                  </a:extLst>
                </a:gridCol>
                <a:gridCol w="1767840">
                  <a:extLst>
                    <a:ext uri="{9D8B030D-6E8A-4147-A177-3AD203B41FA5}">
                      <a16:colId xmlns:a16="http://schemas.microsoft.com/office/drawing/2014/main" val="2860390888"/>
                    </a:ext>
                  </a:extLst>
                </a:gridCol>
                <a:gridCol w="1767840">
                  <a:extLst>
                    <a:ext uri="{9D8B030D-6E8A-4147-A177-3AD203B41FA5}">
                      <a16:colId xmlns:a16="http://schemas.microsoft.com/office/drawing/2014/main" val="1513551454"/>
                    </a:ext>
                  </a:extLst>
                </a:gridCol>
                <a:gridCol w="1767840">
                  <a:extLst>
                    <a:ext uri="{9D8B030D-6E8A-4147-A177-3AD203B41FA5}">
                      <a16:colId xmlns:a16="http://schemas.microsoft.com/office/drawing/2014/main" val="462310956"/>
                    </a:ext>
                  </a:extLst>
                </a:gridCol>
              </a:tblGrid>
              <a:tr h="609367">
                <a:tc>
                  <a:txBody>
                    <a:bodyPr/>
                    <a:lstStyle/>
                    <a:p>
                      <a:pPr algn="ctr"/>
                      <a:r>
                        <a:rPr lang="en-US" sz="1400" dirty="0">
                          <a:solidFill>
                            <a:schemeClr val="tx1"/>
                          </a:solidFill>
                        </a:rPr>
                        <a:t>Code </a:t>
                      </a:r>
                    </a:p>
                    <a:p>
                      <a:pPr algn="ctr"/>
                      <a:r>
                        <a:rPr lang="en-US" sz="1400" dirty="0">
                          <a:solidFill>
                            <a:schemeClr val="tx1"/>
                          </a:solidFill>
                        </a:rPr>
                        <a:t>Table ID </a:t>
                      </a:r>
                    </a:p>
                  </a:txBody>
                  <a:tcPr/>
                </a:tc>
                <a:tc>
                  <a:txBody>
                    <a:bodyPr/>
                    <a:lstStyle/>
                    <a:p>
                      <a:pPr algn="ctr"/>
                      <a:r>
                        <a:rPr lang="en-US" sz="1400" dirty="0">
                          <a:solidFill>
                            <a:schemeClr val="tx1"/>
                          </a:solidFill>
                        </a:rPr>
                        <a:t>Name </a:t>
                      </a:r>
                    </a:p>
                  </a:txBody>
                  <a:tcPr/>
                </a:tc>
                <a:tc>
                  <a:txBody>
                    <a:bodyPr/>
                    <a:lstStyle/>
                    <a:p>
                      <a:pPr algn="ctr"/>
                      <a:r>
                        <a:rPr lang="en-US" sz="1400" dirty="0">
                          <a:solidFill>
                            <a:schemeClr val="tx1"/>
                          </a:solidFill>
                        </a:rPr>
                        <a:t>XML Name</a:t>
                      </a:r>
                    </a:p>
                  </a:txBody>
                  <a:tcPr/>
                </a:tc>
                <a:tc>
                  <a:txBody>
                    <a:bodyPr/>
                    <a:lstStyle/>
                    <a:p>
                      <a:pPr algn="ctr"/>
                      <a:r>
                        <a:rPr lang="en-US" sz="1400" dirty="0">
                          <a:solidFill>
                            <a:schemeClr val="tx1"/>
                          </a:solidFill>
                        </a:rPr>
                        <a:t>Date</a:t>
                      </a:r>
                    </a:p>
                    <a:p>
                      <a:pPr algn="ctr"/>
                      <a:r>
                        <a:rPr lang="en-US" sz="1400" dirty="0">
                          <a:solidFill>
                            <a:schemeClr val="tx1"/>
                          </a:solidFill>
                        </a:rPr>
                        <a:t>Issued</a:t>
                      </a:r>
                    </a:p>
                  </a:txBody>
                  <a:tcPr/>
                </a:tc>
                <a:tc>
                  <a:txBody>
                    <a:bodyPr/>
                    <a:lstStyle/>
                    <a:p>
                      <a:pPr algn="ctr"/>
                      <a:r>
                        <a:rPr lang="en-US" sz="1400" dirty="0">
                          <a:solidFill>
                            <a:schemeClr val="tx1"/>
                          </a:solidFill>
                        </a:rPr>
                        <a:t>Date</a:t>
                      </a:r>
                    </a:p>
                    <a:p>
                      <a:pPr algn="ctr"/>
                      <a:r>
                        <a:rPr lang="en-US" sz="1400" dirty="0">
                          <a:solidFill>
                            <a:schemeClr val="tx1"/>
                          </a:solidFill>
                        </a:rPr>
                        <a:t>Updated </a:t>
                      </a:r>
                    </a:p>
                  </a:txBody>
                  <a:tcPr/>
                </a:tc>
                <a:extLst>
                  <a:ext uri="{0D108BD9-81ED-4DB2-BD59-A6C34878D82A}">
                    <a16:rowId xmlns:a16="http://schemas.microsoft.com/office/drawing/2014/main" val="945061197"/>
                  </a:ext>
                </a:extLst>
              </a:tr>
              <a:tr h="609367">
                <a:tc>
                  <a:txBody>
                    <a:bodyPr/>
                    <a:lstStyle/>
                    <a:p>
                      <a:pPr>
                        <a:spcBef>
                          <a:spcPts val="600"/>
                        </a:spcBef>
                        <a:spcAft>
                          <a:spcPts val="600"/>
                        </a:spcAft>
                      </a:pPr>
                      <a:r>
                        <a:rPr lang="en-US" sz="1400" dirty="0"/>
                        <a:t>C093</a:t>
                      </a:r>
                    </a:p>
                  </a:txBody>
                  <a:tcPr/>
                </a:tc>
                <a:tc>
                  <a:txBody>
                    <a:bodyPr/>
                    <a:lstStyle/>
                    <a:p>
                      <a:pPr marL="0" indent="0" algn="l" rtl="0" eaLnBrk="1" latinLnBrk="0" hangingPunct="1">
                        <a:spcBef>
                          <a:spcPts val="600"/>
                        </a:spcBef>
                        <a:spcAft>
                          <a:spcPts val="600"/>
                        </a:spcAft>
                        <a:buFont typeface="Arial" pitchFamily="34" charset="0"/>
                        <a:buNone/>
                      </a:pPr>
                      <a:r>
                        <a:rPr kumimoji="0" lang="en-US" sz="1400" kern="1200" dirty="0">
                          <a:solidFill>
                            <a:schemeClr val="dk1"/>
                          </a:solidFill>
                          <a:latin typeface="+mn-lt"/>
                          <a:ea typeface="+mn-ea"/>
                          <a:cs typeface="+mn-cs"/>
                        </a:rPr>
                        <a:t>PARENTAL-PERMISSION-CODE</a:t>
                      </a:r>
                    </a:p>
                  </a:txBody>
                  <a:tcPr/>
                </a:tc>
                <a:tc>
                  <a:txBody>
                    <a:bodyPr/>
                    <a:lstStyle/>
                    <a:p>
                      <a:pPr marL="0" indent="0">
                        <a:spcBef>
                          <a:spcPts val="600"/>
                        </a:spcBef>
                        <a:spcAft>
                          <a:spcPts val="600"/>
                        </a:spcAft>
                        <a:buFont typeface="Arial" pitchFamily="34" charset="0"/>
                        <a:buNone/>
                      </a:pPr>
                      <a:r>
                        <a:rPr lang="en-US" sz="1400" dirty="0"/>
                        <a:t>TX-ParentalPermissionType</a:t>
                      </a:r>
                    </a:p>
                  </a:txBody>
                  <a:tcPr/>
                </a:tc>
                <a:tc>
                  <a:txBody>
                    <a:bodyPr/>
                    <a:lstStyle/>
                    <a:p>
                      <a:pPr marL="0" indent="0">
                        <a:spcBef>
                          <a:spcPts val="600"/>
                        </a:spcBef>
                        <a:spcAft>
                          <a:spcPts val="600"/>
                        </a:spcAft>
                        <a:buFont typeface="Arial" pitchFamily="34" charset="0"/>
                        <a:buNone/>
                      </a:pPr>
                      <a:r>
                        <a:rPr lang="en-US" sz="1400" dirty="0"/>
                        <a:t>4/10/1989</a:t>
                      </a:r>
                    </a:p>
                  </a:txBody>
                  <a:tcPr/>
                </a:tc>
                <a:tc>
                  <a:txBody>
                    <a:bodyPr/>
                    <a:lstStyle/>
                    <a:p>
                      <a:pPr marL="0" indent="0">
                        <a:spcBef>
                          <a:spcPts val="600"/>
                        </a:spcBef>
                        <a:spcAft>
                          <a:spcPts val="600"/>
                        </a:spcAft>
                        <a:buFont typeface="Arial" pitchFamily="34" charset="0"/>
                        <a:buNone/>
                      </a:pPr>
                      <a:r>
                        <a:rPr lang="en-US" sz="1400" dirty="0"/>
                        <a:t>3/1/2019</a:t>
                      </a:r>
                    </a:p>
                  </a:txBody>
                  <a:tcPr/>
                </a:tc>
                <a:extLst>
                  <a:ext uri="{0D108BD9-81ED-4DB2-BD59-A6C34878D82A}">
                    <a16:rowId xmlns:a16="http://schemas.microsoft.com/office/drawing/2014/main" val="470753568"/>
                  </a:ext>
                </a:extLst>
              </a:tr>
              <a:tr h="494265">
                <a:tc>
                  <a:txBody>
                    <a:bodyPr/>
                    <a:lstStyle/>
                    <a:p>
                      <a:pPr algn="ctr">
                        <a:spcBef>
                          <a:spcPts val="600"/>
                        </a:spcBef>
                        <a:spcAft>
                          <a:spcPts val="600"/>
                        </a:spcAft>
                      </a:pPr>
                      <a:r>
                        <a:rPr lang="en-US" sz="1400" b="1" dirty="0"/>
                        <a:t>Code</a:t>
                      </a:r>
                    </a:p>
                  </a:txBody>
                  <a:tcPr/>
                </a:tc>
                <a:tc gridSpan="4">
                  <a:txBody>
                    <a:bodyPr/>
                    <a:lstStyle/>
                    <a:p>
                      <a:pPr marL="0" indent="0" algn="ctr" rtl="0" eaLnBrk="1" latinLnBrk="0" hangingPunct="1">
                        <a:spcBef>
                          <a:spcPts val="600"/>
                        </a:spcBef>
                        <a:spcAft>
                          <a:spcPts val="600"/>
                        </a:spcAft>
                        <a:buFont typeface="Arial" pitchFamily="34" charset="0"/>
                        <a:buNone/>
                      </a:pPr>
                      <a:r>
                        <a:rPr kumimoji="0" lang="en-US" sz="1400" b="1" kern="1200" dirty="0">
                          <a:solidFill>
                            <a:schemeClr val="dk1"/>
                          </a:solidFill>
                          <a:latin typeface="+mn-lt"/>
                          <a:ea typeface="+mn-ea"/>
                          <a:cs typeface="+mn-cs"/>
                        </a:rPr>
                        <a:t>Translation</a:t>
                      </a: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3308547975"/>
                  </a:ext>
                </a:extLst>
              </a:tr>
              <a:tr h="609367">
                <a:tc>
                  <a:txBody>
                    <a:bodyPr/>
                    <a:lstStyle/>
                    <a:p>
                      <a:pPr algn="ctr">
                        <a:spcBef>
                          <a:spcPts val="600"/>
                        </a:spcBef>
                        <a:spcAft>
                          <a:spcPts val="600"/>
                        </a:spcAft>
                      </a:pPr>
                      <a:endParaRPr lang="en-US" sz="1400" dirty="0"/>
                    </a:p>
                  </a:txBody>
                  <a:tcPr/>
                </a:tc>
                <a:tc gridSpan="4">
                  <a:txBody>
                    <a:bodyPr/>
                    <a:lstStyle/>
                    <a:p>
                      <a:pPr marL="0" indent="0" algn="l" rtl="0" eaLnBrk="1" latinLnBrk="0" hangingPunct="1">
                        <a:spcBef>
                          <a:spcPts val="600"/>
                        </a:spcBef>
                        <a:spcAft>
                          <a:spcPts val="600"/>
                        </a:spcAft>
                        <a:buFont typeface="Arial" pitchFamily="34" charset="0"/>
                        <a:buNone/>
                      </a:pPr>
                      <a:r>
                        <a:rPr lang="en-US" sz="1400" kern="1200" dirty="0">
                          <a:solidFill>
                            <a:schemeClr val="dk1"/>
                          </a:solidFill>
                          <a:effectLst/>
                          <a:latin typeface="+mn-lt"/>
                          <a:ea typeface="+mn-ea"/>
                          <a:cs typeface="+mn-cs"/>
                        </a:rPr>
                        <a:t>The following PARENTAL-PERMISSION-CODEs do not allow a student to generate TOTAL-ELIG-BILINGUAL/ESL-DAYS-PRESENT (E0938)</a:t>
                      </a:r>
                      <a:endParaRPr kumimoji="0" lang="en-US" sz="1400" kern="1200" dirty="0">
                        <a:solidFill>
                          <a:schemeClr val="dk1"/>
                        </a:solidFill>
                        <a:latin typeface="+mn-lt"/>
                        <a:ea typeface="+mn-ea"/>
                        <a:cs typeface="+mn-cs"/>
                      </a:endParaRP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327167024"/>
                  </a:ext>
                </a:extLst>
              </a:tr>
              <a:tr h="494265">
                <a:tc>
                  <a:txBody>
                    <a:bodyPr/>
                    <a:lstStyle/>
                    <a:p>
                      <a:pPr algn="ctr">
                        <a:spcBef>
                          <a:spcPts val="600"/>
                        </a:spcBef>
                        <a:spcAft>
                          <a:spcPts val="600"/>
                        </a:spcAft>
                      </a:pPr>
                      <a:r>
                        <a:rPr lang="en-US" sz="1400" dirty="0"/>
                        <a:t>3</a:t>
                      </a:r>
                    </a:p>
                  </a:txBody>
                  <a:tcPr/>
                </a:tc>
                <a:tc gridSpan="4">
                  <a:txBody>
                    <a:bodyPr/>
                    <a:lstStyle/>
                    <a:p>
                      <a:pPr marL="0" indent="0" algn="l" rtl="0" eaLnBrk="1" latinLnBrk="0" hangingPunct="1">
                        <a:spcBef>
                          <a:spcPts val="600"/>
                        </a:spcBef>
                        <a:spcAft>
                          <a:spcPts val="600"/>
                        </a:spcAft>
                        <a:buFont typeface="Arial" pitchFamily="34" charset="0"/>
                        <a:buNone/>
                      </a:pPr>
                      <a:r>
                        <a:rPr lang="en-US" sz="1400" kern="1200" dirty="0">
                          <a:solidFill>
                            <a:schemeClr val="dk1"/>
                          </a:solidFill>
                          <a:effectLst/>
                          <a:latin typeface="+mn-lt"/>
                          <a:ea typeface="+mn-ea"/>
                          <a:cs typeface="+mn-cs"/>
                        </a:rPr>
                        <a:t>Parent or guardian has requested placement of </a:t>
                      </a:r>
                      <a:r>
                        <a:rPr lang="en-US" sz="1400" b="1" kern="1200" dirty="0">
                          <a:solidFill>
                            <a:schemeClr val="dk1"/>
                          </a:solidFill>
                          <a:effectLst/>
                          <a:highlight>
                            <a:srgbClr val="FFFF00"/>
                          </a:highlight>
                          <a:latin typeface="+mn-lt"/>
                          <a:ea typeface="+mn-ea"/>
                          <a:cs typeface="+mn-cs"/>
                        </a:rPr>
                        <a:t>a non-LEP/English proficient (EP)</a:t>
                      </a:r>
                      <a:r>
                        <a:rPr lang="en-US" sz="1400" kern="1200" dirty="0">
                          <a:solidFill>
                            <a:schemeClr val="dk1"/>
                          </a:solidFill>
                          <a:effectLst/>
                          <a:highlight>
                            <a:srgbClr val="FFFF00"/>
                          </a:highlight>
                          <a:latin typeface="+mn-lt"/>
                          <a:ea typeface="+mn-ea"/>
                          <a:cs typeface="+mn-cs"/>
                        </a:rPr>
                        <a:t> </a:t>
                      </a:r>
                      <a:r>
                        <a:rPr lang="en-US" sz="1400" kern="1200" dirty="0">
                          <a:solidFill>
                            <a:schemeClr val="dk1"/>
                          </a:solidFill>
                          <a:effectLst/>
                          <a:latin typeface="+mn-lt"/>
                          <a:ea typeface="+mn-ea"/>
                          <a:cs typeface="+mn-cs"/>
                        </a:rPr>
                        <a:t>student in the Bilingual program</a:t>
                      </a:r>
                      <a:endParaRPr kumimoji="0" lang="en-US" sz="1400"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373289730"/>
                  </a:ext>
                </a:extLst>
              </a:tr>
              <a:tr h="494265">
                <a:tc>
                  <a:txBody>
                    <a:bodyPr/>
                    <a:lstStyle/>
                    <a:p>
                      <a:pPr algn="ctr">
                        <a:spcBef>
                          <a:spcPts val="600"/>
                        </a:spcBef>
                        <a:spcAft>
                          <a:spcPts val="600"/>
                        </a:spcAft>
                      </a:pPr>
                      <a:r>
                        <a:rPr lang="en-US" sz="1400" dirty="0"/>
                        <a:t>7</a:t>
                      </a:r>
                    </a:p>
                  </a:txBody>
                  <a:tcPr/>
                </a:tc>
                <a:tc gridSpan="4">
                  <a:txBody>
                    <a:bodyPr/>
                    <a:lstStyle/>
                    <a:p>
                      <a:pPr marL="0" indent="0" algn="l" rtl="0" eaLnBrk="1" latinLnBrk="0" hangingPunct="1">
                        <a:spcBef>
                          <a:spcPts val="600"/>
                        </a:spcBef>
                        <a:spcAft>
                          <a:spcPts val="600"/>
                        </a:spcAft>
                        <a:buFont typeface="Arial" pitchFamily="34" charset="0"/>
                        <a:buNone/>
                      </a:pPr>
                      <a:r>
                        <a:rPr lang="en-US" sz="1400" kern="1200" dirty="0">
                          <a:solidFill>
                            <a:schemeClr val="dk1"/>
                          </a:solidFill>
                          <a:effectLst/>
                          <a:latin typeface="+mn-lt"/>
                          <a:ea typeface="+mn-ea"/>
                          <a:cs typeface="+mn-cs"/>
                        </a:rPr>
                        <a:t>Parent or guardian did not respond</a:t>
                      </a:r>
                      <a:endParaRPr kumimoji="0" lang="en-US" sz="1400"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2853623951"/>
                  </a:ext>
                </a:extLst>
              </a:tr>
              <a:tr h="494265">
                <a:tc>
                  <a:txBody>
                    <a:bodyPr/>
                    <a:lstStyle/>
                    <a:p>
                      <a:pPr algn="ctr">
                        <a:spcBef>
                          <a:spcPts val="600"/>
                        </a:spcBef>
                        <a:spcAft>
                          <a:spcPts val="600"/>
                        </a:spcAft>
                      </a:pPr>
                      <a:r>
                        <a:rPr lang="en-US" sz="1400" dirty="0"/>
                        <a:t>8</a:t>
                      </a:r>
                    </a:p>
                  </a:txBody>
                  <a:tcPr/>
                </a:tc>
                <a:tc gridSpan="4">
                  <a:txBody>
                    <a:bodyPr/>
                    <a:lstStyle/>
                    <a:p>
                      <a:pPr marL="0" indent="0" algn="l" rtl="0" eaLnBrk="1" latinLnBrk="0" hangingPunct="1">
                        <a:spcBef>
                          <a:spcPts val="600"/>
                        </a:spcBef>
                        <a:spcAft>
                          <a:spcPts val="600"/>
                        </a:spcAft>
                        <a:buFont typeface="Arial" pitchFamily="34" charset="0"/>
                        <a:buNone/>
                      </a:pPr>
                      <a:r>
                        <a:rPr lang="en-US" sz="1400" kern="1200" dirty="0">
                          <a:solidFill>
                            <a:schemeClr val="dk1"/>
                          </a:solidFill>
                          <a:effectLst/>
                          <a:latin typeface="+mn-lt"/>
                          <a:ea typeface="+mn-ea"/>
                          <a:cs typeface="+mn-cs"/>
                        </a:rPr>
                        <a:t>Parent or guardian was not contacted</a:t>
                      </a:r>
                      <a:endParaRPr kumimoji="0" lang="en-US" sz="1400"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1504703186"/>
                  </a:ext>
                </a:extLst>
              </a:tr>
              <a:tr h="609367">
                <a:tc>
                  <a:txBody>
                    <a:bodyPr/>
                    <a:lstStyle/>
                    <a:p>
                      <a:pPr algn="ctr">
                        <a:spcBef>
                          <a:spcPts val="600"/>
                        </a:spcBef>
                        <a:spcAft>
                          <a:spcPts val="600"/>
                        </a:spcAft>
                      </a:pPr>
                      <a:r>
                        <a:rPr lang="en-US" sz="1400" dirty="0"/>
                        <a:t>C</a:t>
                      </a:r>
                    </a:p>
                  </a:txBody>
                  <a:tcPr/>
                </a:tc>
                <a:tc gridSpan="4">
                  <a:txBody>
                    <a:bodyPr/>
                    <a:lstStyle/>
                    <a:p>
                      <a:pPr marL="0" indent="0" algn="l" rtl="0" eaLnBrk="1" latinLnBrk="0" hangingPunct="1">
                        <a:spcBef>
                          <a:spcPts val="600"/>
                        </a:spcBef>
                        <a:spcAft>
                          <a:spcPts val="600"/>
                        </a:spcAft>
                        <a:buFont typeface="Arial" pitchFamily="34" charset="0"/>
                        <a:buNone/>
                      </a:pPr>
                      <a:r>
                        <a:rPr lang="en-US" sz="1400" kern="1200" dirty="0">
                          <a:solidFill>
                            <a:schemeClr val="dk1"/>
                          </a:solidFill>
                          <a:effectLst/>
                          <a:latin typeface="+mn-lt"/>
                          <a:ea typeface="+mn-ea"/>
                          <a:cs typeface="+mn-cs"/>
                        </a:rPr>
                        <a:t>Parent or guardian has denied placement of a </a:t>
                      </a:r>
                      <a:r>
                        <a:rPr lang="en-US" sz="1400" b="1" kern="1200" dirty="0">
                          <a:solidFill>
                            <a:schemeClr val="dk1"/>
                          </a:solidFill>
                          <a:effectLst/>
                          <a:highlight>
                            <a:srgbClr val="FFFF00"/>
                          </a:highlight>
                          <a:latin typeface="+mn-lt"/>
                          <a:ea typeface="+mn-ea"/>
                          <a:cs typeface="+mn-cs"/>
                        </a:rPr>
                        <a:t>LEP/English learner (EL)</a:t>
                      </a:r>
                      <a:r>
                        <a:rPr lang="en-US" sz="1400" kern="1200" dirty="0">
                          <a:solidFill>
                            <a:schemeClr val="dk1"/>
                          </a:solidFill>
                          <a:effectLst/>
                          <a:highlight>
                            <a:srgbClr val="FFFF00"/>
                          </a:highlight>
                          <a:latin typeface="+mn-lt"/>
                          <a:ea typeface="+mn-ea"/>
                          <a:cs typeface="+mn-cs"/>
                        </a:rPr>
                        <a:t> </a:t>
                      </a:r>
                      <a:r>
                        <a:rPr lang="en-US" sz="1400" kern="1200" dirty="0">
                          <a:solidFill>
                            <a:schemeClr val="dk1"/>
                          </a:solidFill>
                          <a:effectLst/>
                          <a:latin typeface="+mn-lt"/>
                          <a:ea typeface="+mn-ea"/>
                          <a:cs typeface="+mn-cs"/>
                        </a:rPr>
                        <a:t>student in any and all special language programs (Bilingual program, ESL program)</a:t>
                      </a:r>
                      <a:endParaRPr kumimoji="0" lang="en-US" sz="1400"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2656501616"/>
                  </a:ext>
                </a:extLst>
              </a:tr>
              <a:tr h="609367">
                <a:tc>
                  <a:txBody>
                    <a:bodyPr/>
                    <a:lstStyle/>
                    <a:p>
                      <a:pPr algn="ctr">
                        <a:spcBef>
                          <a:spcPts val="600"/>
                        </a:spcBef>
                        <a:spcAft>
                          <a:spcPts val="600"/>
                        </a:spcAft>
                      </a:pPr>
                      <a:r>
                        <a:rPr lang="en-US" sz="1400" dirty="0"/>
                        <a:t>G</a:t>
                      </a:r>
                    </a:p>
                  </a:txBody>
                  <a:tcPr/>
                </a:tc>
                <a:tc gridSpan="4">
                  <a:txBody>
                    <a:bodyPr/>
                    <a:lstStyle/>
                    <a:p>
                      <a:pPr marL="0" indent="0" algn="l" rtl="0" eaLnBrk="1" latinLnBrk="0" hangingPunct="1">
                        <a:spcBef>
                          <a:spcPts val="600"/>
                        </a:spcBef>
                        <a:spcAft>
                          <a:spcPts val="600"/>
                        </a:spcAft>
                        <a:buFont typeface="Arial" pitchFamily="34" charset="0"/>
                        <a:buNone/>
                      </a:pPr>
                      <a:r>
                        <a:rPr lang="en-US" sz="1400" kern="1200" dirty="0">
                          <a:solidFill>
                            <a:schemeClr val="dk1"/>
                          </a:solidFill>
                          <a:effectLst/>
                          <a:latin typeface="+mn-lt"/>
                          <a:ea typeface="+mn-ea"/>
                          <a:cs typeface="+mn-cs"/>
                        </a:rPr>
                        <a:t>Parent or guardian has approved the placement of a </a:t>
                      </a:r>
                      <a:r>
                        <a:rPr lang="en-US" sz="1400" b="1" kern="1200" dirty="0">
                          <a:solidFill>
                            <a:schemeClr val="dk1"/>
                          </a:solidFill>
                          <a:effectLst/>
                          <a:highlight>
                            <a:srgbClr val="FFFF00"/>
                          </a:highlight>
                          <a:latin typeface="+mn-lt"/>
                          <a:ea typeface="+mn-ea"/>
                          <a:cs typeface="+mn-cs"/>
                        </a:rPr>
                        <a:t>reclassified non-LEP/English proficient (EP) </a:t>
                      </a:r>
                      <a:r>
                        <a:rPr lang="en-US" sz="1400" kern="1200" dirty="0">
                          <a:solidFill>
                            <a:schemeClr val="dk1"/>
                          </a:solidFill>
                          <a:effectLst/>
                          <a:latin typeface="+mn-lt"/>
                          <a:ea typeface="+mn-ea"/>
                          <a:cs typeface="+mn-cs"/>
                        </a:rPr>
                        <a:t>student in a Bilingual or ESL program</a:t>
                      </a:r>
                      <a:endParaRPr kumimoji="0" lang="en-US" sz="1400"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922910655"/>
                  </a:ext>
                </a:extLst>
              </a:tr>
              <a:tr h="494265">
                <a:tc>
                  <a:txBody>
                    <a:bodyPr/>
                    <a:lstStyle/>
                    <a:p>
                      <a:pPr algn="ctr">
                        <a:spcBef>
                          <a:spcPts val="600"/>
                        </a:spcBef>
                        <a:spcAft>
                          <a:spcPts val="600"/>
                        </a:spcAft>
                      </a:pPr>
                      <a:r>
                        <a:rPr lang="en-US" sz="1400" dirty="0"/>
                        <a:t>H</a:t>
                      </a:r>
                    </a:p>
                  </a:txBody>
                  <a:tcPr/>
                </a:tc>
                <a:tc gridSpan="4">
                  <a:txBody>
                    <a:bodyPr/>
                    <a:lstStyle/>
                    <a:p>
                      <a:pPr marL="0" indent="0" algn="l" rtl="0" eaLnBrk="1" latinLnBrk="0" hangingPunct="1">
                        <a:spcBef>
                          <a:spcPts val="600"/>
                        </a:spcBef>
                        <a:spcAft>
                          <a:spcPts val="600"/>
                        </a:spcAft>
                        <a:buFont typeface="Arial" pitchFamily="34" charset="0"/>
                        <a:buNone/>
                      </a:pPr>
                      <a:r>
                        <a:rPr lang="en-US" sz="1400" kern="1200" dirty="0">
                          <a:solidFill>
                            <a:schemeClr val="dk1"/>
                          </a:solidFill>
                          <a:effectLst/>
                          <a:latin typeface="+mn-lt"/>
                          <a:ea typeface="+mn-ea"/>
                          <a:cs typeface="+mn-cs"/>
                        </a:rPr>
                        <a:t>Parent or guardian has requested placement of a </a:t>
                      </a:r>
                      <a:r>
                        <a:rPr lang="en-US" sz="1400" kern="1200" dirty="0">
                          <a:solidFill>
                            <a:schemeClr val="dk1"/>
                          </a:solidFill>
                          <a:effectLst/>
                          <a:highlight>
                            <a:srgbClr val="FFFF00"/>
                          </a:highlight>
                          <a:latin typeface="+mn-lt"/>
                          <a:ea typeface="+mn-ea"/>
                          <a:cs typeface="+mn-cs"/>
                        </a:rPr>
                        <a:t>non-LEP</a:t>
                      </a:r>
                      <a:r>
                        <a:rPr lang="en-US" sz="1400" b="1" kern="1200" dirty="0">
                          <a:solidFill>
                            <a:schemeClr val="dk1"/>
                          </a:solidFill>
                          <a:effectLst/>
                          <a:highlight>
                            <a:srgbClr val="FFFF00"/>
                          </a:highlight>
                          <a:latin typeface="+mn-lt"/>
                          <a:ea typeface="+mn-ea"/>
                          <a:cs typeface="+mn-cs"/>
                        </a:rPr>
                        <a:t>/English proficient (EP)</a:t>
                      </a:r>
                      <a:r>
                        <a:rPr lang="en-US" sz="1400" kern="1200" dirty="0">
                          <a:solidFill>
                            <a:schemeClr val="dk1"/>
                          </a:solidFill>
                          <a:effectLst/>
                          <a:latin typeface="+mn-lt"/>
                          <a:ea typeface="+mn-ea"/>
                          <a:cs typeface="+mn-cs"/>
                        </a:rPr>
                        <a:t> student in the ESL program</a:t>
                      </a:r>
                      <a:endParaRPr kumimoji="0" lang="en-US" sz="1400"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1735175552"/>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14</a:t>
            </a:fld>
            <a:endParaRPr lang="en-US" dirty="0"/>
          </a:p>
        </p:txBody>
      </p:sp>
    </p:spTree>
    <p:extLst>
      <p:ext uri="{BB962C8B-B14F-4D97-AF65-F5344CB8AC3E}">
        <p14:creationId xmlns:p14="http://schemas.microsoft.com/office/powerpoint/2010/main" val="2551678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Parental-Permission-CODE</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1402963017"/>
              </p:ext>
            </p:extLst>
          </p:nvPr>
        </p:nvGraphicFramePr>
        <p:xfrm>
          <a:off x="152400" y="838200"/>
          <a:ext cx="8839200" cy="5598160"/>
        </p:xfrm>
        <a:graphic>
          <a:graphicData uri="http://schemas.openxmlformats.org/drawingml/2006/table">
            <a:tbl>
              <a:tblPr firstRow="1" bandRow="1">
                <a:tableStyleId>{93296810-A885-4BE3-A3E7-6D5BEEA58F35}</a:tableStyleId>
              </a:tblPr>
              <a:tblGrid>
                <a:gridCol w="990600">
                  <a:extLst>
                    <a:ext uri="{9D8B030D-6E8A-4147-A177-3AD203B41FA5}">
                      <a16:colId xmlns:a16="http://schemas.microsoft.com/office/drawing/2014/main" val="3494901603"/>
                    </a:ext>
                  </a:extLst>
                </a:gridCol>
                <a:gridCol w="2545080">
                  <a:extLst>
                    <a:ext uri="{9D8B030D-6E8A-4147-A177-3AD203B41FA5}">
                      <a16:colId xmlns:a16="http://schemas.microsoft.com/office/drawing/2014/main" val="3044144766"/>
                    </a:ext>
                  </a:extLst>
                </a:gridCol>
                <a:gridCol w="1767840">
                  <a:extLst>
                    <a:ext uri="{9D8B030D-6E8A-4147-A177-3AD203B41FA5}">
                      <a16:colId xmlns:a16="http://schemas.microsoft.com/office/drawing/2014/main" val="2860390888"/>
                    </a:ext>
                  </a:extLst>
                </a:gridCol>
                <a:gridCol w="1767840">
                  <a:extLst>
                    <a:ext uri="{9D8B030D-6E8A-4147-A177-3AD203B41FA5}">
                      <a16:colId xmlns:a16="http://schemas.microsoft.com/office/drawing/2014/main" val="1513551454"/>
                    </a:ext>
                  </a:extLst>
                </a:gridCol>
                <a:gridCol w="1767840">
                  <a:extLst>
                    <a:ext uri="{9D8B030D-6E8A-4147-A177-3AD203B41FA5}">
                      <a16:colId xmlns:a16="http://schemas.microsoft.com/office/drawing/2014/main" val="462310956"/>
                    </a:ext>
                  </a:extLst>
                </a:gridCol>
              </a:tblGrid>
              <a:tr h="370840">
                <a:tc>
                  <a:txBody>
                    <a:bodyPr/>
                    <a:lstStyle/>
                    <a:p>
                      <a:pPr algn="ctr"/>
                      <a:r>
                        <a:rPr lang="en-US" sz="1200" dirty="0">
                          <a:solidFill>
                            <a:schemeClr val="tx1"/>
                          </a:solidFill>
                        </a:rPr>
                        <a:t>Code </a:t>
                      </a:r>
                    </a:p>
                    <a:p>
                      <a:pPr algn="ctr"/>
                      <a:r>
                        <a:rPr lang="en-US" sz="1200" dirty="0">
                          <a:solidFill>
                            <a:schemeClr val="tx1"/>
                          </a:solidFill>
                        </a:rPr>
                        <a:t>Table ID </a:t>
                      </a:r>
                    </a:p>
                  </a:txBody>
                  <a:tcPr/>
                </a:tc>
                <a:tc>
                  <a:txBody>
                    <a:bodyPr/>
                    <a:lstStyle/>
                    <a:p>
                      <a:pPr algn="ctr"/>
                      <a:r>
                        <a:rPr lang="en-US" sz="1200" dirty="0">
                          <a:solidFill>
                            <a:schemeClr val="tx1"/>
                          </a:solidFill>
                        </a:rPr>
                        <a:t>Name </a:t>
                      </a:r>
                    </a:p>
                  </a:txBody>
                  <a:tcPr/>
                </a:tc>
                <a:tc>
                  <a:txBody>
                    <a:bodyPr/>
                    <a:lstStyle/>
                    <a:p>
                      <a:pPr algn="ctr"/>
                      <a:r>
                        <a:rPr lang="en-US" sz="1200" dirty="0">
                          <a:solidFill>
                            <a:schemeClr val="tx1"/>
                          </a:solidFill>
                        </a:rPr>
                        <a:t>XML Name</a:t>
                      </a:r>
                    </a:p>
                  </a:txBody>
                  <a:tcPr/>
                </a:tc>
                <a:tc>
                  <a:txBody>
                    <a:bodyPr/>
                    <a:lstStyle/>
                    <a:p>
                      <a:pPr algn="ctr"/>
                      <a:r>
                        <a:rPr lang="en-US" sz="1200" dirty="0">
                          <a:solidFill>
                            <a:schemeClr val="tx1"/>
                          </a:solidFill>
                        </a:rPr>
                        <a:t>Date</a:t>
                      </a:r>
                    </a:p>
                    <a:p>
                      <a:pPr algn="ctr"/>
                      <a:r>
                        <a:rPr lang="en-US" sz="1200" dirty="0">
                          <a:solidFill>
                            <a:schemeClr val="tx1"/>
                          </a:solidFill>
                        </a:rPr>
                        <a:t>Issued</a:t>
                      </a:r>
                    </a:p>
                  </a:txBody>
                  <a:tcPr/>
                </a:tc>
                <a:tc>
                  <a:txBody>
                    <a:bodyPr/>
                    <a:lstStyle/>
                    <a:p>
                      <a:pPr algn="ctr"/>
                      <a:r>
                        <a:rPr lang="en-US" sz="1200" dirty="0">
                          <a:solidFill>
                            <a:schemeClr val="tx1"/>
                          </a:solidFill>
                        </a:rPr>
                        <a:t>Date</a:t>
                      </a:r>
                    </a:p>
                    <a:p>
                      <a:pPr algn="ctr"/>
                      <a:r>
                        <a:rPr lang="en-US" sz="1200" dirty="0">
                          <a:solidFill>
                            <a:schemeClr val="tx1"/>
                          </a:solidFill>
                        </a:rPr>
                        <a:t>Updated </a:t>
                      </a:r>
                    </a:p>
                  </a:txBody>
                  <a:tcPr/>
                </a:tc>
                <a:extLst>
                  <a:ext uri="{0D108BD9-81ED-4DB2-BD59-A6C34878D82A}">
                    <a16:rowId xmlns:a16="http://schemas.microsoft.com/office/drawing/2014/main" val="945061197"/>
                  </a:ext>
                </a:extLst>
              </a:tr>
              <a:tr h="370840">
                <a:tc>
                  <a:txBody>
                    <a:bodyPr/>
                    <a:lstStyle/>
                    <a:p>
                      <a:pPr>
                        <a:spcBef>
                          <a:spcPts val="600"/>
                        </a:spcBef>
                        <a:spcAft>
                          <a:spcPts val="600"/>
                        </a:spcAft>
                      </a:pPr>
                      <a:r>
                        <a:rPr lang="en-US" sz="1200" dirty="0"/>
                        <a:t>C093</a:t>
                      </a:r>
                    </a:p>
                  </a:txBody>
                  <a:tcPr/>
                </a:tc>
                <a:tc>
                  <a:txBody>
                    <a:bodyPr/>
                    <a:lstStyle/>
                    <a:p>
                      <a:pPr marL="0" indent="0" algn="l" rtl="0" eaLnBrk="1" latinLnBrk="0" hangingPunct="1">
                        <a:spcBef>
                          <a:spcPts val="600"/>
                        </a:spcBef>
                        <a:spcAft>
                          <a:spcPts val="600"/>
                        </a:spcAft>
                        <a:buFont typeface="Arial" pitchFamily="34" charset="0"/>
                        <a:buNone/>
                      </a:pPr>
                      <a:r>
                        <a:rPr kumimoji="0" lang="en-US" sz="1200" kern="1200" dirty="0">
                          <a:solidFill>
                            <a:schemeClr val="dk1"/>
                          </a:solidFill>
                          <a:latin typeface="+mn-lt"/>
                          <a:ea typeface="+mn-ea"/>
                          <a:cs typeface="+mn-cs"/>
                        </a:rPr>
                        <a:t>PARENTAL-PERMISSION-CODE</a:t>
                      </a:r>
                    </a:p>
                  </a:txBody>
                  <a:tcPr/>
                </a:tc>
                <a:tc>
                  <a:txBody>
                    <a:bodyPr/>
                    <a:lstStyle/>
                    <a:p>
                      <a:pPr marL="0" indent="0">
                        <a:spcBef>
                          <a:spcPts val="600"/>
                        </a:spcBef>
                        <a:spcAft>
                          <a:spcPts val="600"/>
                        </a:spcAft>
                        <a:buFont typeface="Arial" pitchFamily="34" charset="0"/>
                        <a:buNone/>
                      </a:pPr>
                      <a:r>
                        <a:rPr lang="en-US" sz="1200" dirty="0"/>
                        <a:t>TX-ParentalPermissionType</a:t>
                      </a:r>
                    </a:p>
                  </a:txBody>
                  <a:tcPr/>
                </a:tc>
                <a:tc>
                  <a:txBody>
                    <a:bodyPr/>
                    <a:lstStyle/>
                    <a:p>
                      <a:pPr marL="0" indent="0">
                        <a:spcBef>
                          <a:spcPts val="600"/>
                        </a:spcBef>
                        <a:spcAft>
                          <a:spcPts val="600"/>
                        </a:spcAft>
                        <a:buFont typeface="Arial" pitchFamily="34" charset="0"/>
                        <a:buNone/>
                      </a:pPr>
                      <a:r>
                        <a:rPr lang="en-US" sz="1200" dirty="0"/>
                        <a:t>4/10/1989</a:t>
                      </a:r>
                    </a:p>
                  </a:txBody>
                  <a:tcPr/>
                </a:tc>
                <a:tc>
                  <a:txBody>
                    <a:bodyPr/>
                    <a:lstStyle/>
                    <a:p>
                      <a:pPr marL="0" indent="0">
                        <a:spcBef>
                          <a:spcPts val="600"/>
                        </a:spcBef>
                        <a:spcAft>
                          <a:spcPts val="600"/>
                        </a:spcAft>
                        <a:buFont typeface="Arial" pitchFamily="34" charset="0"/>
                        <a:buNone/>
                      </a:pPr>
                      <a:r>
                        <a:rPr lang="en-US" sz="1200" dirty="0"/>
                        <a:t>3/1/2019</a:t>
                      </a:r>
                    </a:p>
                  </a:txBody>
                  <a:tcPr/>
                </a:tc>
                <a:extLst>
                  <a:ext uri="{0D108BD9-81ED-4DB2-BD59-A6C34878D82A}">
                    <a16:rowId xmlns:a16="http://schemas.microsoft.com/office/drawing/2014/main" val="470753568"/>
                  </a:ext>
                </a:extLst>
              </a:tr>
              <a:tr h="370840">
                <a:tc>
                  <a:txBody>
                    <a:bodyPr/>
                    <a:lstStyle/>
                    <a:p>
                      <a:pPr algn="ctr">
                        <a:spcBef>
                          <a:spcPts val="600"/>
                        </a:spcBef>
                        <a:spcAft>
                          <a:spcPts val="600"/>
                        </a:spcAft>
                      </a:pPr>
                      <a:r>
                        <a:rPr lang="en-US" sz="1200" b="1" dirty="0"/>
                        <a:t>Code</a:t>
                      </a:r>
                    </a:p>
                  </a:txBody>
                  <a:tcPr/>
                </a:tc>
                <a:tc gridSpan="4">
                  <a:txBody>
                    <a:bodyPr/>
                    <a:lstStyle/>
                    <a:p>
                      <a:pPr marL="0" indent="0" algn="ctr" rtl="0" eaLnBrk="1" latinLnBrk="0" hangingPunct="1">
                        <a:spcBef>
                          <a:spcPts val="600"/>
                        </a:spcBef>
                        <a:spcAft>
                          <a:spcPts val="600"/>
                        </a:spcAft>
                        <a:buFont typeface="Arial" pitchFamily="34" charset="0"/>
                        <a:buNone/>
                      </a:pPr>
                      <a:r>
                        <a:rPr kumimoji="0" lang="en-US" sz="1200" b="1" kern="1200" dirty="0">
                          <a:solidFill>
                            <a:schemeClr val="dk1"/>
                          </a:solidFill>
                          <a:latin typeface="+mn-lt"/>
                          <a:ea typeface="+mn-ea"/>
                          <a:cs typeface="+mn-cs"/>
                        </a:rPr>
                        <a:t>Translation</a:t>
                      </a: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3308547975"/>
                  </a:ext>
                </a:extLst>
              </a:tr>
              <a:tr h="370840">
                <a:tc>
                  <a:txBody>
                    <a:bodyPr/>
                    <a:lstStyle/>
                    <a:p>
                      <a:pPr algn="ctr">
                        <a:spcBef>
                          <a:spcPts val="600"/>
                        </a:spcBef>
                        <a:spcAft>
                          <a:spcPts val="600"/>
                        </a:spcAft>
                      </a:pPr>
                      <a:endParaRPr lang="en-US" sz="1200" dirty="0"/>
                    </a:p>
                  </a:txBody>
                  <a:tcPr/>
                </a:tc>
                <a:tc gridSpan="4">
                  <a:txBody>
                    <a:bodyPr/>
                    <a:lstStyle/>
                    <a:p>
                      <a:pPr marL="0" indent="0" algn="l" rtl="0" eaLnBrk="1" latinLnBrk="0" hangingPunct="1">
                        <a:spcBef>
                          <a:spcPts val="600"/>
                        </a:spcBef>
                        <a:spcAft>
                          <a:spcPts val="600"/>
                        </a:spcAft>
                        <a:buFont typeface="Arial" pitchFamily="34" charset="0"/>
                        <a:buNone/>
                      </a:pPr>
                      <a:r>
                        <a:rPr lang="en-US" sz="1200" b="0" kern="1200" dirty="0">
                          <a:solidFill>
                            <a:schemeClr val="dk1"/>
                          </a:solidFill>
                          <a:effectLst/>
                          <a:latin typeface="+mn-lt"/>
                          <a:ea typeface="+mn-ea"/>
                          <a:cs typeface="+mn-cs"/>
                        </a:rPr>
                        <a:t>The following PARENTAL-PERMISSION-CODEs do allow a student to generate TOTAL-ELIG-BILINGUAL/ESL-DAYS-PRESENT (E0938)</a:t>
                      </a:r>
                      <a:endParaRPr kumimoji="0" lang="en-US" sz="1200" b="0"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1391310093"/>
                  </a:ext>
                </a:extLst>
              </a:tr>
              <a:tr h="370840">
                <a:tc>
                  <a:txBody>
                    <a:bodyPr/>
                    <a:lstStyle/>
                    <a:p>
                      <a:pPr algn="ctr">
                        <a:spcBef>
                          <a:spcPts val="600"/>
                        </a:spcBef>
                        <a:spcAft>
                          <a:spcPts val="600"/>
                        </a:spcAft>
                      </a:pPr>
                      <a:r>
                        <a:rPr lang="en-US" sz="1200" dirty="0"/>
                        <a:t>A</a:t>
                      </a:r>
                    </a:p>
                  </a:txBody>
                  <a:tcPr/>
                </a:tc>
                <a:tc gridSpan="4">
                  <a:txBody>
                    <a:bodyPr/>
                    <a:lstStyle/>
                    <a:p>
                      <a:pPr marL="0" indent="0" algn="l" rtl="0" eaLnBrk="1" latinLnBrk="0" hangingPunct="1">
                        <a:spcBef>
                          <a:spcPts val="600"/>
                        </a:spcBef>
                        <a:spcAft>
                          <a:spcPts val="600"/>
                        </a:spcAft>
                        <a:buFont typeface="Arial" pitchFamily="34" charset="0"/>
                        <a:buNone/>
                      </a:pPr>
                      <a:r>
                        <a:rPr lang="en-US" sz="1200" kern="1200" dirty="0">
                          <a:solidFill>
                            <a:schemeClr val="dk1"/>
                          </a:solidFill>
                          <a:effectLst/>
                          <a:latin typeface="+mn-lt"/>
                          <a:ea typeface="+mn-ea"/>
                          <a:cs typeface="+mn-cs"/>
                        </a:rPr>
                        <a:t>Parent or guardian has denied placement of a </a:t>
                      </a:r>
                      <a:r>
                        <a:rPr lang="en-US" sz="1200" b="1" kern="1200" dirty="0">
                          <a:solidFill>
                            <a:schemeClr val="dk1"/>
                          </a:solidFill>
                          <a:effectLst/>
                          <a:highlight>
                            <a:srgbClr val="FFFF00"/>
                          </a:highlight>
                          <a:latin typeface="+mn-lt"/>
                          <a:ea typeface="+mn-ea"/>
                          <a:cs typeface="+mn-cs"/>
                        </a:rPr>
                        <a:t>LEP/English learner (EL)</a:t>
                      </a:r>
                      <a:r>
                        <a:rPr lang="en-US" sz="1200" kern="1200" dirty="0">
                          <a:solidFill>
                            <a:schemeClr val="dk1"/>
                          </a:solidFill>
                          <a:effectLst/>
                          <a:highlight>
                            <a:srgbClr val="FFFF00"/>
                          </a:highlight>
                          <a:latin typeface="+mn-lt"/>
                          <a:ea typeface="+mn-ea"/>
                          <a:cs typeface="+mn-cs"/>
                        </a:rPr>
                        <a:t> </a:t>
                      </a:r>
                      <a:r>
                        <a:rPr lang="en-US" sz="1200" kern="1200" dirty="0">
                          <a:solidFill>
                            <a:schemeClr val="dk1"/>
                          </a:solidFill>
                          <a:effectLst/>
                          <a:latin typeface="+mn-lt"/>
                          <a:ea typeface="+mn-ea"/>
                          <a:cs typeface="+mn-cs"/>
                        </a:rPr>
                        <a:t>student in the required Bilingual program, but has approved placement of a </a:t>
                      </a:r>
                      <a:r>
                        <a:rPr lang="en-US" sz="1200" b="1" kern="1200" dirty="0">
                          <a:solidFill>
                            <a:schemeClr val="dk1"/>
                          </a:solidFill>
                          <a:effectLst/>
                          <a:latin typeface="+mn-lt"/>
                          <a:ea typeface="+mn-ea"/>
                          <a:cs typeface="+mn-cs"/>
                        </a:rPr>
                        <a:t>LEP/English learner (EL)</a:t>
                      </a:r>
                      <a:r>
                        <a:rPr lang="en-US" sz="1200" kern="1200" dirty="0">
                          <a:solidFill>
                            <a:schemeClr val="dk1"/>
                          </a:solidFill>
                          <a:effectLst/>
                          <a:latin typeface="+mn-lt"/>
                          <a:ea typeface="+mn-ea"/>
                          <a:cs typeface="+mn-cs"/>
                        </a:rPr>
                        <a:t> student in the ESL program</a:t>
                      </a:r>
                      <a:endParaRPr kumimoji="0" lang="en-US" sz="1200" kern="1200" dirty="0">
                        <a:solidFill>
                          <a:schemeClr val="dk1"/>
                        </a:solidFill>
                        <a:latin typeface="+mn-lt"/>
                        <a:ea typeface="+mn-ea"/>
                        <a:cs typeface="+mn-cs"/>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4774784"/>
                  </a:ext>
                </a:extLst>
              </a:tr>
              <a:tr h="370840">
                <a:tc>
                  <a:txBody>
                    <a:bodyPr/>
                    <a:lstStyle/>
                    <a:p>
                      <a:pPr algn="ctr">
                        <a:spcBef>
                          <a:spcPts val="600"/>
                        </a:spcBef>
                        <a:spcAft>
                          <a:spcPts val="600"/>
                        </a:spcAft>
                      </a:pPr>
                      <a:r>
                        <a:rPr lang="en-US" sz="1200" dirty="0"/>
                        <a:t>B (DELETED)</a:t>
                      </a:r>
                    </a:p>
                  </a:txBody>
                  <a:tcPr/>
                </a:tc>
                <a:tc gridSpan="4">
                  <a:txBody>
                    <a:bodyPr/>
                    <a:lstStyle/>
                    <a:p>
                      <a:pPr marL="0" indent="0" algn="l" rtl="0" eaLnBrk="1" latinLnBrk="0" hangingPunct="1">
                        <a:spcBef>
                          <a:spcPts val="600"/>
                        </a:spcBef>
                        <a:spcAft>
                          <a:spcPts val="600"/>
                        </a:spcAft>
                        <a:buFont typeface="Arial" pitchFamily="34" charset="0"/>
                        <a:buNone/>
                      </a:pPr>
                      <a:r>
                        <a:rPr lang="en-US" sz="1200" strike="sngStrike" kern="1200" dirty="0">
                          <a:solidFill>
                            <a:schemeClr val="dk1"/>
                          </a:solidFill>
                          <a:effectLst/>
                          <a:latin typeface="+mn-lt"/>
                          <a:ea typeface="+mn-ea"/>
                          <a:cs typeface="+mn-cs"/>
                        </a:rPr>
                        <a:t>Parent Or Guardian Has Approved Placement Of A Grade PK-8 LEP Student In The Required ESL Program</a:t>
                      </a:r>
                      <a:endParaRPr kumimoji="0" lang="en-US" sz="1200"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373289730"/>
                  </a:ext>
                </a:extLst>
              </a:tr>
              <a:tr h="370840">
                <a:tc>
                  <a:txBody>
                    <a:bodyPr/>
                    <a:lstStyle/>
                    <a:p>
                      <a:pPr algn="ctr">
                        <a:spcBef>
                          <a:spcPts val="600"/>
                        </a:spcBef>
                        <a:spcAft>
                          <a:spcPts val="600"/>
                        </a:spcAft>
                      </a:pPr>
                      <a:r>
                        <a:rPr lang="en-US" sz="1200" dirty="0"/>
                        <a:t>D</a:t>
                      </a:r>
                    </a:p>
                  </a:txBody>
                  <a:tcPr/>
                </a:tc>
                <a:tc gridSpan="4">
                  <a:txBody>
                    <a:bodyPr/>
                    <a:lstStyle/>
                    <a:p>
                      <a:pPr marL="0" indent="0" algn="l" rtl="0" eaLnBrk="1" latinLnBrk="0" hangingPunct="1">
                        <a:spcBef>
                          <a:spcPts val="600"/>
                        </a:spcBef>
                        <a:spcAft>
                          <a:spcPts val="600"/>
                        </a:spcAft>
                        <a:buFont typeface="Arial" pitchFamily="34" charset="0"/>
                        <a:buNone/>
                      </a:pPr>
                      <a:r>
                        <a:rPr lang="en-US" sz="1200" kern="1200" dirty="0">
                          <a:solidFill>
                            <a:schemeClr val="dk1"/>
                          </a:solidFill>
                          <a:effectLst/>
                          <a:latin typeface="+mn-lt"/>
                          <a:ea typeface="+mn-ea"/>
                          <a:cs typeface="+mn-cs"/>
                        </a:rPr>
                        <a:t>Parent or guardian has approved placement of </a:t>
                      </a:r>
                      <a:r>
                        <a:rPr lang="en-US" sz="1200" kern="1200" dirty="0">
                          <a:solidFill>
                            <a:schemeClr val="dk1"/>
                          </a:solidFill>
                          <a:effectLst/>
                          <a:highlight>
                            <a:srgbClr val="FFFF00"/>
                          </a:highlight>
                          <a:latin typeface="+mn-lt"/>
                          <a:ea typeface="+mn-ea"/>
                          <a:cs typeface="+mn-cs"/>
                        </a:rPr>
                        <a:t>a </a:t>
                      </a:r>
                      <a:r>
                        <a:rPr lang="en-US" sz="1200" b="1" kern="1200" dirty="0">
                          <a:solidFill>
                            <a:schemeClr val="dk1"/>
                          </a:solidFill>
                          <a:effectLst/>
                          <a:highlight>
                            <a:srgbClr val="FFFF00"/>
                          </a:highlight>
                          <a:latin typeface="+mn-lt"/>
                          <a:ea typeface="+mn-ea"/>
                          <a:cs typeface="+mn-cs"/>
                        </a:rPr>
                        <a:t>LEP/English learner (EL)</a:t>
                      </a:r>
                      <a:r>
                        <a:rPr lang="en-US" sz="1200" kern="1200" dirty="0">
                          <a:solidFill>
                            <a:schemeClr val="dk1"/>
                          </a:solidFill>
                          <a:effectLst/>
                          <a:highlight>
                            <a:srgbClr val="FFFF00"/>
                          </a:highlight>
                          <a:latin typeface="+mn-lt"/>
                          <a:ea typeface="+mn-ea"/>
                          <a:cs typeface="+mn-cs"/>
                        </a:rPr>
                        <a:t> </a:t>
                      </a:r>
                      <a:r>
                        <a:rPr lang="en-US" sz="1200" kern="1200" dirty="0">
                          <a:solidFill>
                            <a:schemeClr val="dk1"/>
                          </a:solidFill>
                          <a:effectLst/>
                          <a:latin typeface="+mn-lt"/>
                          <a:ea typeface="+mn-ea"/>
                          <a:cs typeface="+mn-cs"/>
                        </a:rPr>
                        <a:t>student in the Bilingual program</a:t>
                      </a:r>
                      <a:endParaRPr kumimoji="0" lang="en-US" sz="1200"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2853623951"/>
                  </a:ext>
                </a:extLst>
              </a:tr>
              <a:tr h="370840">
                <a:tc>
                  <a:txBody>
                    <a:bodyPr/>
                    <a:lstStyle/>
                    <a:p>
                      <a:pPr algn="ctr">
                        <a:spcBef>
                          <a:spcPts val="600"/>
                        </a:spcBef>
                        <a:spcAft>
                          <a:spcPts val="600"/>
                        </a:spcAft>
                      </a:pPr>
                      <a:r>
                        <a:rPr lang="en-US" sz="1200" dirty="0"/>
                        <a:t>E</a:t>
                      </a:r>
                    </a:p>
                  </a:txBody>
                  <a:tcPr/>
                </a:tc>
                <a:tc gridSpan="4">
                  <a:txBody>
                    <a:bodyPr/>
                    <a:lstStyle/>
                    <a:p>
                      <a:pPr marL="0" indent="0" algn="l" rtl="0" eaLnBrk="1" latinLnBrk="0" hangingPunct="1">
                        <a:spcBef>
                          <a:spcPts val="600"/>
                        </a:spcBef>
                        <a:spcAft>
                          <a:spcPts val="600"/>
                        </a:spcAft>
                        <a:buFont typeface="Arial" pitchFamily="34" charset="0"/>
                        <a:buNone/>
                      </a:pPr>
                      <a:r>
                        <a:rPr lang="en-US" sz="1200" kern="1200" dirty="0">
                          <a:solidFill>
                            <a:schemeClr val="dk1"/>
                          </a:solidFill>
                          <a:effectLst/>
                          <a:latin typeface="+mn-lt"/>
                          <a:ea typeface="+mn-ea"/>
                          <a:cs typeface="+mn-cs"/>
                        </a:rPr>
                        <a:t>Parent or guardian has approved placement of a </a:t>
                      </a:r>
                      <a:r>
                        <a:rPr lang="en-US" sz="1200" b="1" kern="1200" dirty="0">
                          <a:solidFill>
                            <a:schemeClr val="dk1"/>
                          </a:solidFill>
                          <a:effectLst/>
                          <a:highlight>
                            <a:srgbClr val="FFFF00"/>
                          </a:highlight>
                          <a:latin typeface="+mn-lt"/>
                          <a:ea typeface="+mn-ea"/>
                          <a:cs typeface="+mn-cs"/>
                        </a:rPr>
                        <a:t>LEP/English learner (EL)</a:t>
                      </a:r>
                      <a:r>
                        <a:rPr lang="en-US" sz="1200" kern="1200" dirty="0">
                          <a:solidFill>
                            <a:schemeClr val="dk1"/>
                          </a:solidFill>
                          <a:effectLst/>
                          <a:highlight>
                            <a:srgbClr val="FFFF00"/>
                          </a:highlight>
                          <a:latin typeface="+mn-lt"/>
                          <a:ea typeface="+mn-ea"/>
                          <a:cs typeface="+mn-cs"/>
                        </a:rPr>
                        <a:t> </a:t>
                      </a:r>
                      <a:r>
                        <a:rPr lang="en-US" sz="1200" kern="1200" dirty="0">
                          <a:solidFill>
                            <a:schemeClr val="dk1"/>
                          </a:solidFill>
                          <a:effectLst/>
                          <a:latin typeface="+mn-lt"/>
                          <a:ea typeface="+mn-ea"/>
                          <a:cs typeface="+mn-cs"/>
                        </a:rPr>
                        <a:t>student in the Bilingual program, </a:t>
                      </a:r>
                      <a:r>
                        <a:rPr lang="en-US" sz="1200" b="1" kern="1200" dirty="0">
                          <a:solidFill>
                            <a:schemeClr val="dk1"/>
                          </a:solidFill>
                          <a:effectLst/>
                          <a:highlight>
                            <a:srgbClr val="FFFF00"/>
                          </a:highlight>
                          <a:latin typeface="+mn-lt"/>
                          <a:ea typeface="+mn-ea"/>
                          <a:cs typeface="+mn-cs"/>
                        </a:rPr>
                        <a:t>but the LEA is implementing an alternative language program approved by the Texas Education Agency due to the LEAs submission of a Bilingual Education Exception for the current school year, per 19 TAC §89.1207.</a:t>
                      </a:r>
                      <a:endParaRPr kumimoji="0" lang="en-US" sz="1200" kern="1200" dirty="0">
                        <a:solidFill>
                          <a:schemeClr val="dk1"/>
                        </a:solidFill>
                        <a:highlight>
                          <a:srgbClr val="FFFF00"/>
                        </a:highlight>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1504703186"/>
                  </a:ext>
                </a:extLst>
              </a:tr>
              <a:tr h="370840">
                <a:tc>
                  <a:txBody>
                    <a:bodyPr/>
                    <a:lstStyle/>
                    <a:p>
                      <a:pPr algn="ctr">
                        <a:spcBef>
                          <a:spcPts val="600"/>
                        </a:spcBef>
                        <a:spcAft>
                          <a:spcPts val="600"/>
                        </a:spcAft>
                      </a:pPr>
                      <a:r>
                        <a:rPr lang="en-US" sz="1200" dirty="0"/>
                        <a:t>F (DELETED)</a:t>
                      </a:r>
                    </a:p>
                  </a:txBody>
                  <a:tcPr/>
                </a:tc>
                <a:tc gridSpan="4">
                  <a:txBody>
                    <a:bodyPr/>
                    <a:lstStyle/>
                    <a:p>
                      <a:pPr marL="0" indent="0" algn="l" rtl="0" eaLnBrk="1" latinLnBrk="0" hangingPunct="1">
                        <a:spcBef>
                          <a:spcPts val="600"/>
                        </a:spcBef>
                        <a:spcAft>
                          <a:spcPts val="600"/>
                        </a:spcAft>
                        <a:buFont typeface="Arial" pitchFamily="34" charset="0"/>
                        <a:buNone/>
                      </a:pPr>
                      <a:r>
                        <a:rPr lang="en-US" sz="1200" strike="sngStrike" kern="1200" dirty="0">
                          <a:solidFill>
                            <a:schemeClr val="dk1"/>
                          </a:solidFill>
                          <a:effectLst/>
                          <a:latin typeface="+mn-lt"/>
                          <a:ea typeface="+mn-ea"/>
                          <a:cs typeface="+mn-cs"/>
                        </a:rPr>
                        <a:t>Parent Or Guardian Of A Grade 9-12 LEP Student Has Approved Services In Accordance With The LPAC Plan. The LPAC plan may include English I for Speakers of Other Languages, English II for Speakers of Other Languages and/or modified (sheltered) courses for LEP students. Modified (sheltered) courses for LEP students may be taught by non-ESL certified teachers who have received training in modified (sheltered) instruction but English I for Speakers of Other Languages and English II for Speakers of Other Languages must be taught by ESL certified teachers.</a:t>
                      </a:r>
                      <a:endParaRPr kumimoji="0" lang="en-US" sz="1000"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2656501616"/>
                  </a:ext>
                </a:extLst>
              </a:tr>
              <a:tr h="370840">
                <a:tc>
                  <a:txBody>
                    <a:bodyPr/>
                    <a:lstStyle/>
                    <a:p>
                      <a:pPr algn="ctr">
                        <a:spcBef>
                          <a:spcPts val="600"/>
                        </a:spcBef>
                        <a:spcAft>
                          <a:spcPts val="600"/>
                        </a:spcAft>
                      </a:pPr>
                      <a:r>
                        <a:rPr lang="en-US" sz="1200" dirty="0"/>
                        <a:t>J</a:t>
                      </a:r>
                    </a:p>
                  </a:txBody>
                  <a:tcPr/>
                </a:tc>
                <a:tc gridSpan="4">
                  <a:txBody>
                    <a:bodyPr/>
                    <a:lstStyle/>
                    <a:p>
                      <a:pPr marL="0" indent="0" algn="l" rtl="0" eaLnBrk="1" latinLnBrk="0" hangingPunct="1">
                        <a:spcBef>
                          <a:spcPts val="600"/>
                        </a:spcBef>
                        <a:spcAft>
                          <a:spcPts val="600"/>
                        </a:spcAft>
                        <a:buFont typeface="Arial" pitchFamily="34" charset="0"/>
                        <a:buNone/>
                      </a:pPr>
                      <a:r>
                        <a:rPr lang="en-US" sz="1200" kern="1200" dirty="0">
                          <a:solidFill>
                            <a:schemeClr val="dk1"/>
                          </a:solidFill>
                          <a:effectLst/>
                          <a:latin typeface="+mn-lt"/>
                          <a:ea typeface="+mn-ea"/>
                          <a:cs typeface="+mn-cs"/>
                        </a:rPr>
                        <a:t>Parent or guardian has approved the placement of a </a:t>
                      </a:r>
                      <a:r>
                        <a:rPr lang="en-US" sz="1200" b="1" kern="1200" dirty="0">
                          <a:solidFill>
                            <a:schemeClr val="dk1"/>
                          </a:solidFill>
                          <a:effectLst/>
                          <a:highlight>
                            <a:srgbClr val="FFFF00"/>
                          </a:highlight>
                          <a:latin typeface="+mn-lt"/>
                          <a:ea typeface="+mn-ea"/>
                          <a:cs typeface="+mn-cs"/>
                        </a:rPr>
                        <a:t>LEP/English learner (EL)</a:t>
                      </a:r>
                      <a:r>
                        <a:rPr lang="en-US" sz="1200" kern="1200" dirty="0">
                          <a:solidFill>
                            <a:schemeClr val="dk1"/>
                          </a:solidFill>
                          <a:effectLst/>
                          <a:highlight>
                            <a:srgbClr val="FFFF00"/>
                          </a:highlight>
                          <a:latin typeface="+mn-lt"/>
                          <a:ea typeface="+mn-ea"/>
                          <a:cs typeface="+mn-cs"/>
                        </a:rPr>
                        <a:t> </a:t>
                      </a:r>
                      <a:r>
                        <a:rPr lang="en-US" sz="1200" kern="1200" dirty="0">
                          <a:solidFill>
                            <a:schemeClr val="dk1"/>
                          </a:solidFill>
                          <a:effectLst/>
                          <a:latin typeface="+mn-lt"/>
                          <a:ea typeface="+mn-ea"/>
                          <a:cs typeface="+mn-cs"/>
                        </a:rPr>
                        <a:t>student in the ESL program, </a:t>
                      </a:r>
                      <a:r>
                        <a:rPr lang="en-US" sz="1200" b="1" kern="1200" dirty="0">
                          <a:solidFill>
                            <a:schemeClr val="dk1"/>
                          </a:solidFill>
                          <a:effectLst/>
                          <a:highlight>
                            <a:srgbClr val="FFFF00"/>
                          </a:highlight>
                          <a:latin typeface="+mn-lt"/>
                          <a:ea typeface="+mn-ea"/>
                          <a:cs typeface="+mn-cs"/>
                        </a:rPr>
                        <a:t>but the LEA is implementing an alternative language program approved by the Texas Education Agency due to the LEAs submission of an ESL Waiver for the current school year, per 19 TAC §89.1207.</a:t>
                      </a:r>
                      <a:endParaRPr kumimoji="0" lang="en-US" sz="1200" kern="1200" dirty="0">
                        <a:solidFill>
                          <a:schemeClr val="dk1"/>
                        </a:solidFill>
                        <a:highlight>
                          <a:srgbClr val="FFFF00"/>
                        </a:highlight>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922910655"/>
                  </a:ext>
                </a:extLst>
              </a:tr>
              <a:tr h="370840">
                <a:tc>
                  <a:txBody>
                    <a:bodyPr/>
                    <a:lstStyle/>
                    <a:p>
                      <a:pPr algn="ctr">
                        <a:spcBef>
                          <a:spcPts val="600"/>
                        </a:spcBef>
                        <a:spcAft>
                          <a:spcPts val="600"/>
                        </a:spcAft>
                      </a:pPr>
                      <a:r>
                        <a:rPr lang="en-US" sz="1200" dirty="0"/>
                        <a:t>K (NEW)</a:t>
                      </a:r>
                    </a:p>
                  </a:txBody>
                  <a:tcPr/>
                </a:tc>
                <a:tc gridSpan="4">
                  <a:txBody>
                    <a:bodyPr/>
                    <a:lstStyle/>
                    <a:p>
                      <a:pPr marL="0" indent="0" algn="l" rtl="0" eaLnBrk="1" latinLnBrk="0" hangingPunct="1">
                        <a:spcBef>
                          <a:spcPts val="600"/>
                        </a:spcBef>
                        <a:spcAft>
                          <a:spcPts val="600"/>
                        </a:spcAft>
                        <a:buFont typeface="Arial" pitchFamily="34" charset="0"/>
                        <a:buNone/>
                      </a:pPr>
                      <a:r>
                        <a:rPr lang="en-US" sz="1200" b="1" kern="1200" dirty="0">
                          <a:solidFill>
                            <a:schemeClr val="dk1"/>
                          </a:solidFill>
                          <a:effectLst/>
                          <a:highlight>
                            <a:srgbClr val="FFFF00"/>
                          </a:highlight>
                          <a:latin typeface="+mn-lt"/>
                          <a:ea typeface="+mn-ea"/>
                          <a:cs typeface="+mn-cs"/>
                        </a:rPr>
                        <a:t>Parent or guardian has approved placement of a LEP/English learner (EL) student in the ESL program.</a:t>
                      </a:r>
                      <a:endParaRPr kumimoji="0" lang="en-US" sz="1200" kern="1200" dirty="0">
                        <a:solidFill>
                          <a:schemeClr val="dk1"/>
                        </a:solidFill>
                        <a:highlight>
                          <a:srgbClr val="FFFF00"/>
                        </a:highlight>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1735175552"/>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15</a:t>
            </a:fld>
            <a:endParaRPr lang="en-US" dirty="0"/>
          </a:p>
        </p:txBody>
      </p:sp>
    </p:spTree>
    <p:extLst>
      <p:ext uri="{BB962C8B-B14F-4D97-AF65-F5344CB8AC3E}">
        <p14:creationId xmlns:p14="http://schemas.microsoft.com/office/powerpoint/2010/main" val="3365304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16</a:t>
            </a:fld>
            <a:endParaRPr lang="en-US" dirty="0"/>
          </a:p>
        </p:txBody>
      </p:sp>
      <p:sp>
        <p:nvSpPr>
          <p:cNvPr id="12" name="Rectangle 11" descr="Box is highlighting the topic that will be presented on the next page &quot;Parental Permission Code Changes&quot;">
            <a:extLst>
              <a:ext uri="{FF2B5EF4-FFF2-40B4-BE49-F238E27FC236}">
                <a16:creationId xmlns:a16="http://schemas.microsoft.com/office/drawing/2014/main" id="{3DE1DC5D-D2A1-49C1-A0A2-56DE96C13685}"/>
              </a:ext>
            </a:extLst>
          </p:cNvPr>
          <p:cNvSpPr/>
          <p:nvPr/>
        </p:nvSpPr>
        <p:spPr>
          <a:xfrm>
            <a:off x="0" y="1736861"/>
            <a:ext cx="9144000" cy="47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7" name="Rectangle 6" title="Bilingual Program Type Code Changes"/>
          <p:cNvSpPr/>
          <p:nvPr/>
        </p:nvSpPr>
        <p:spPr>
          <a:xfrm>
            <a:off x="152400" y="49154"/>
            <a:ext cx="8763000" cy="5740033"/>
          </a:xfrm>
          <a:prstGeom prst="rect">
            <a:avLst/>
          </a:prstGeom>
          <a:noFill/>
        </p:spPr>
        <p:txBody>
          <a:bodyPr wrap="square">
            <a:spAutoFit/>
          </a:bodyPr>
          <a:lstStyle/>
          <a:p>
            <a:pPr marL="571500" indent="-571500">
              <a:buFont typeface="+mj-lt"/>
              <a:buAutoNum type="romanUcPeriod"/>
            </a:pPr>
            <a:r>
              <a:rPr lang="en-US" sz="2800" dirty="0"/>
              <a:t>Language Programs Revisions Texas Administrative Code Update</a:t>
            </a:r>
          </a:p>
          <a:p>
            <a:pPr marL="571500" lvl="0" indent="-571500">
              <a:buFont typeface="+mj-lt"/>
              <a:buAutoNum type="romanUcPeriod"/>
            </a:pPr>
            <a:r>
              <a:rPr lang="en-US" sz="2800" dirty="0"/>
              <a:t>LEP Indicator Code Changes</a:t>
            </a:r>
          </a:p>
          <a:p>
            <a:pPr marL="571500" lvl="0" indent="-571500">
              <a:buFont typeface="+mj-lt"/>
              <a:buAutoNum type="romanUcPeriod"/>
            </a:pPr>
            <a:r>
              <a:rPr lang="en-US" sz="2800" dirty="0"/>
              <a:t>Parental Permission Code Changes</a:t>
            </a:r>
          </a:p>
          <a:p>
            <a:pPr marL="571500" lvl="0" indent="-571500">
              <a:buFont typeface="+mj-lt"/>
              <a:buAutoNum type="romanUcPeriod"/>
            </a:pPr>
            <a:r>
              <a:rPr lang="en-US" sz="2800" dirty="0"/>
              <a:t>Bilingual Program Type Code Changes</a:t>
            </a:r>
          </a:p>
          <a:p>
            <a:pPr marL="571500" lvl="0" indent="-571500">
              <a:buFont typeface="+mj-lt"/>
              <a:buAutoNum type="romanUcPeriod"/>
            </a:pPr>
            <a:r>
              <a:rPr lang="en-US" sz="2800" dirty="0"/>
              <a:t>ESL Program Type Code Changes</a:t>
            </a:r>
          </a:p>
          <a:p>
            <a:pPr marL="571500" lvl="0" indent="-571500">
              <a:buFont typeface="+mj-lt"/>
              <a:buAutoNum type="romanUcPeriod"/>
            </a:pPr>
            <a:r>
              <a:rPr lang="en-US" sz="2800" dirty="0"/>
              <a:t>Alternative Language Program Type Code Added</a:t>
            </a:r>
          </a:p>
          <a:p>
            <a:pPr marL="571500" lvl="0" indent="-571500">
              <a:buFont typeface="+mj-lt"/>
              <a:buAutoNum type="romanUcPeriod"/>
            </a:pPr>
            <a:r>
              <a:rPr lang="en-US" sz="2800" dirty="0"/>
              <a:t>Home Language Survey Changes</a:t>
            </a:r>
          </a:p>
          <a:p>
            <a:pPr marL="571500" lvl="0" indent="-571500">
              <a:buFont typeface="+mj-lt"/>
              <a:buAutoNum type="romanUcPeriod"/>
            </a:pPr>
            <a:r>
              <a:rPr lang="en-US" sz="2800" dirty="0"/>
              <a:t>Business Validation Rules </a:t>
            </a: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CONTENTS</a:t>
            </a:r>
          </a:p>
        </p:txBody>
      </p:sp>
    </p:spTree>
    <p:extLst>
      <p:ext uri="{BB962C8B-B14F-4D97-AF65-F5344CB8AC3E}">
        <p14:creationId xmlns:p14="http://schemas.microsoft.com/office/powerpoint/2010/main" val="2814505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BILINGUAL-PROGRAM-TYPE-CODE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17</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838200"/>
            <a:ext cx="7886700" cy="5105400"/>
          </a:xfrm>
        </p:spPr>
        <p:txBody>
          <a:bodyPr>
            <a:normAutofit/>
          </a:bodyPr>
          <a:lstStyle/>
          <a:p>
            <a:r>
              <a:rPr lang="en-US" sz="3600" dirty="0"/>
              <a:t>BILINGUAL-PROGRAM-TYPE-CODE (E1042)</a:t>
            </a:r>
          </a:p>
          <a:p>
            <a:pPr lvl="1"/>
            <a:r>
              <a:rPr lang="en-US" sz="3200" dirty="0"/>
              <a:t>The language has been updated as follows:</a:t>
            </a:r>
          </a:p>
          <a:p>
            <a:pPr lvl="2"/>
            <a:r>
              <a:rPr lang="en-US" sz="2800" dirty="0"/>
              <a:t>‘Limited English proficient’ / ‘English learner.’</a:t>
            </a:r>
          </a:p>
        </p:txBody>
      </p:sp>
    </p:spTree>
    <p:extLst>
      <p:ext uri="{BB962C8B-B14F-4D97-AF65-F5344CB8AC3E}">
        <p14:creationId xmlns:p14="http://schemas.microsoft.com/office/powerpoint/2010/main" val="1625997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BILINGUAL-PROGRAM-TYPE-CODE</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2427693463"/>
              </p:ext>
            </p:extLst>
          </p:nvPr>
        </p:nvGraphicFramePr>
        <p:xfrm>
          <a:off x="114300" y="718644"/>
          <a:ext cx="8915400" cy="6465310"/>
        </p:xfrm>
        <a:graphic>
          <a:graphicData uri="http://schemas.openxmlformats.org/drawingml/2006/table">
            <a:tbl>
              <a:tblPr firstRow="1" bandRow="1">
                <a:tableStyleId>{93296810-A885-4BE3-A3E7-6D5BEEA58F35}</a:tableStyleId>
              </a:tblPr>
              <a:tblGrid>
                <a:gridCol w="1590418">
                  <a:extLst>
                    <a:ext uri="{9D8B030D-6E8A-4147-A177-3AD203B41FA5}">
                      <a16:colId xmlns:a16="http://schemas.microsoft.com/office/drawing/2014/main" val="3494901603"/>
                    </a:ext>
                  </a:extLst>
                </a:gridCol>
                <a:gridCol w="1029095">
                  <a:extLst>
                    <a:ext uri="{9D8B030D-6E8A-4147-A177-3AD203B41FA5}">
                      <a16:colId xmlns:a16="http://schemas.microsoft.com/office/drawing/2014/main" val="2620534784"/>
                    </a:ext>
                  </a:extLst>
                </a:gridCol>
                <a:gridCol w="1280975">
                  <a:extLst>
                    <a:ext uri="{9D8B030D-6E8A-4147-A177-3AD203B41FA5}">
                      <a16:colId xmlns:a16="http://schemas.microsoft.com/office/drawing/2014/main" val="3044144766"/>
                    </a:ext>
                  </a:extLst>
                </a:gridCol>
                <a:gridCol w="557211">
                  <a:extLst>
                    <a:ext uri="{9D8B030D-6E8A-4147-A177-3AD203B41FA5}">
                      <a16:colId xmlns:a16="http://schemas.microsoft.com/office/drawing/2014/main" val="293514497"/>
                    </a:ext>
                  </a:extLst>
                </a:gridCol>
                <a:gridCol w="874882">
                  <a:extLst>
                    <a:ext uri="{9D8B030D-6E8A-4147-A177-3AD203B41FA5}">
                      <a16:colId xmlns:a16="http://schemas.microsoft.com/office/drawing/2014/main" val="2860390888"/>
                    </a:ext>
                  </a:extLst>
                </a:gridCol>
                <a:gridCol w="1353968">
                  <a:extLst>
                    <a:ext uri="{9D8B030D-6E8A-4147-A177-3AD203B41FA5}">
                      <a16:colId xmlns:a16="http://schemas.microsoft.com/office/drawing/2014/main" val="2302337251"/>
                    </a:ext>
                  </a:extLst>
                </a:gridCol>
                <a:gridCol w="398010">
                  <a:extLst>
                    <a:ext uri="{9D8B030D-6E8A-4147-A177-3AD203B41FA5}">
                      <a16:colId xmlns:a16="http://schemas.microsoft.com/office/drawing/2014/main" val="1435472291"/>
                    </a:ext>
                  </a:extLst>
                </a:gridCol>
                <a:gridCol w="1830841">
                  <a:extLst>
                    <a:ext uri="{9D8B030D-6E8A-4147-A177-3AD203B41FA5}">
                      <a16:colId xmlns:a16="http://schemas.microsoft.com/office/drawing/2014/main" val="972188134"/>
                    </a:ext>
                  </a:extLst>
                </a:gridCol>
              </a:tblGrid>
              <a:tr h="237629">
                <a:tc>
                  <a:txBody>
                    <a:bodyPr/>
                    <a:lstStyle/>
                    <a:p>
                      <a:r>
                        <a:rPr lang="en-US" sz="1000" dirty="0">
                          <a:solidFill>
                            <a:schemeClr val="tx1"/>
                          </a:solidFill>
                        </a:rPr>
                        <a:t>Element ID</a:t>
                      </a:r>
                    </a:p>
                  </a:txBody>
                  <a:tcPr/>
                </a:tc>
                <a:tc gridSpan="3">
                  <a:txBody>
                    <a:bodyPr/>
                    <a:lstStyle/>
                    <a:p>
                      <a:r>
                        <a:rPr lang="en-US" sz="1000" dirty="0">
                          <a:solidFill>
                            <a:schemeClr val="tx1"/>
                          </a:solidFill>
                        </a:rPr>
                        <a:t>Data Element </a:t>
                      </a:r>
                    </a:p>
                  </a:txBody>
                  <a:tcPr/>
                </a:tc>
                <a:tc hMerge="1">
                  <a:txBody>
                    <a:bodyPr/>
                    <a:lstStyle/>
                    <a:p>
                      <a:r>
                        <a:rPr lang="en-US" dirty="0"/>
                        <a:t>Data Element </a:t>
                      </a:r>
                    </a:p>
                  </a:txBody>
                  <a:tcPr/>
                </a:tc>
                <a:tc hMerge="1">
                  <a:txBody>
                    <a:bodyPr/>
                    <a:lstStyle/>
                    <a:p>
                      <a:endParaRPr lang="en-US" sz="1400" dirty="0"/>
                    </a:p>
                  </a:txBody>
                  <a:tcPr/>
                </a:tc>
                <a:tc gridSpan="2">
                  <a:txBody>
                    <a:bodyPr/>
                    <a:lstStyle/>
                    <a:p>
                      <a:r>
                        <a:rPr lang="en-US" sz="1000" dirty="0">
                          <a:solidFill>
                            <a:schemeClr val="tx1"/>
                          </a:solidFill>
                        </a:rPr>
                        <a:t>Date Issued </a:t>
                      </a:r>
                    </a:p>
                  </a:txBody>
                  <a:tcPr/>
                </a:tc>
                <a:tc hMerge="1">
                  <a:txBody>
                    <a:bodyPr/>
                    <a:lstStyle/>
                    <a:p>
                      <a:endParaRPr lang="en-US" dirty="0"/>
                    </a:p>
                  </a:txBody>
                  <a:tcPr/>
                </a:tc>
                <a:tc gridSpan="2">
                  <a:txBody>
                    <a:bodyPr/>
                    <a:lstStyle/>
                    <a:p>
                      <a:r>
                        <a:rPr lang="en-US" sz="1000" dirty="0">
                          <a:solidFill>
                            <a:schemeClr val="tx1"/>
                          </a:solidFill>
                        </a:rPr>
                        <a:t>Date Updated</a:t>
                      </a:r>
                    </a:p>
                  </a:txBody>
                  <a:tcPr/>
                </a:tc>
                <a:tc hMerge="1">
                  <a:txBody>
                    <a:bodyPr/>
                    <a:lstStyle/>
                    <a:p>
                      <a:endParaRPr lang="en-US"/>
                    </a:p>
                  </a:txBody>
                  <a:tcPr/>
                </a:tc>
                <a:extLst>
                  <a:ext uri="{0D108BD9-81ED-4DB2-BD59-A6C34878D82A}">
                    <a16:rowId xmlns:a16="http://schemas.microsoft.com/office/drawing/2014/main" val="945061197"/>
                  </a:ext>
                </a:extLst>
              </a:tr>
              <a:tr h="237629">
                <a:tc>
                  <a:txBody>
                    <a:bodyPr/>
                    <a:lstStyle/>
                    <a:p>
                      <a:pPr>
                        <a:spcBef>
                          <a:spcPts val="600"/>
                        </a:spcBef>
                        <a:spcAft>
                          <a:spcPts val="600"/>
                        </a:spcAft>
                      </a:pPr>
                      <a:r>
                        <a:rPr lang="en-US" sz="1000" dirty="0"/>
                        <a:t>E1042</a:t>
                      </a:r>
                    </a:p>
                  </a:txBody>
                  <a:tcPr/>
                </a:tc>
                <a:tc gridSpan="3">
                  <a:txBody>
                    <a:bodyPr/>
                    <a:lstStyle/>
                    <a:p>
                      <a:pPr>
                        <a:spcBef>
                          <a:spcPts val="600"/>
                        </a:spcBef>
                        <a:spcAft>
                          <a:spcPts val="600"/>
                        </a:spcAft>
                      </a:pPr>
                      <a:r>
                        <a:rPr lang="en-US" sz="1000" dirty="0"/>
                        <a:t>BILINGUAL-PROGRAM-TYPE-CODE</a:t>
                      </a: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a:spcBef>
                          <a:spcPts val="600"/>
                        </a:spcBef>
                        <a:spcAft>
                          <a:spcPts val="600"/>
                        </a:spcAft>
                      </a:pPr>
                      <a:endParaRPr lang="en-US" sz="1400" dirty="0"/>
                    </a:p>
                  </a:txBody>
                  <a:tcPr/>
                </a:tc>
                <a:tc gridSpan="2">
                  <a:txBody>
                    <a:bodyPr/>
                    <a:lstStyle/>
                    <a:p>
                      <a:pPr marL="0" indent="0" algn="ctr">
                        <a:spcBef>
                          <a:spcPts val="600"/>
                        </a:spcBef>
                        <a:spcAft>
                          <a:spcPts val="600"/>
                        </a:spcAft>
                        <a:buFont typeface="Arial" pitchFamily="34" charset="0"/>
                        <a:buNone/>
                      </a:pPr>
                      <a:r>
                        <a:rPr lang="en-US" sz="1000" dirty="0"/>
                        <a:t>3/3/2008</a:t>
                      </a:r>
                    </a:p>
                  </a:txBody>
                  <a:tcPr/>
                </a:tc>
                <a:tc hMerge="1">
                  <a:txBody>
                    <a:bodyPr/>
                    <a:lstStyle/>
                    <a:p>
                      <a:pPr marL="0" indent="0" algn="ctr">
                        <a:spcBef>
                          <a:spcPts val="600"/>
                        </a:spcBef>
                        <a:spcAft>
                          <a:spcPts val="600"/>
                        </a:spcAft>
                        <a:buFont typeface="Arial" pitchFamily="34" charset="0"/>
                        <a:buNone/>
                      </a:pPr>
                      <a:endParaRPr lang="en-US" dirty="0"/>
                    </a:p>
                  </a:txBody>
                  <a:tcPr/>
                </a:tc>
                <a:tc gridSpan="2">
                  <a:txBody>
                    <a:bodyPr/>
                    <a:lstStyle/>
                    <a:p>
                      <a:pPr marL="0" indent="0" algn="ctr">
                        <a:spcBef>
                          <a:spcPts val="600"/>
                        </a:spcBef>
                        <a:spcAft>
                          <a:spcPts val="600"/>
                        </a:spcAft>
                        <a:buFont typeface="Arial" pitchFamily="34" charset="0"/>
                        <a:buNone/>
                      </a:pPr>
                      <a:r>
                        <a:rPr lang="en-US" sz="1000" dirty="0"/>
                        <a:t>3/1/2019</a:t>
                      </a:r>
                    </a:p>
                  </a:txBody>
                  <a:tcPr/>
                </a:tc>
                <a:tc hMerge="1">
                  <a:txBody>
                    <a:bodyPr/>
                    <a:lstStyle/>
                    <a:p>
                      <a:endParaRPr lang="en-US"/>
                    </a:p>
                  </a:txBody>
                  <a:tcPr/>
                </a:tc>
                <a:extLst>
                  <a:ext uri="{0D108BD9-81ED-4DB2-BD59-A6C34878D82A}">
                    <a16:rowId xmlns:a16="http://schemas.microsoft.com/office/drawing/2014/main" val="470753568"/>
                  </a:ext>
                </a:extLst>
              </a:tr>
              <a:tr h="237629">
                <a:tc gridSpan="4">
                  <a:txBody>
                    <a:bodyPr/>
                    <a:lstStyle/>
                    <a:p>
                      <a:pPr algn="ctr">
                        <a:spcBef>
                          <a:spcPts val="600"/>
                        </a:spcBef>
                        <a:spcAft>
                          <a:spcPts val="600"/>
                        </a:spcAft>
                      </a:pPr>
                      <a:r>
                        <a:rPr lang="en-US" sz="1000" b="1" dirty="0"/>
                        <a:t>XML Name </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algn="ctr">
                        <a:spcBef>
                          <a:spcPts val="600"/>
                        </a:spcBef>
                        <a:spcAft>
                          <a:spcPts val="600"/>
                        </a:spcAft>
                      </a:pPr>
                      <a:endParaRPr lang="en-US" sz="1400" dirty="0"/>
                    </a:p>
                  </a:txBody>
                  <a:tcPr/>
                </a:tc>
                <a:tc gridSpan="4">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Complex Type</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3308547975"/>
                  </a:ext>
                </a:extLst>
              </a:tr>
              <a:tr h="250189">
                <a:tc gridSpan="4">
                  <a:txBody>
                    <a:bodyPr/>
                    <a:lstStyle/>
                    <a:p>
                      <a:pPr>
                        <a:spcBef>
                          <a:spcPts val="600"/>
                        </a:spcBef>
                        <a:spcAft>
                          <a:spcPts val="600"/>
                        </a:spcAft>
                      </a:pPr>
                      <a:r>
                        <a:rPr lang="en-US" sz="1000" dirty="0"/>
                        <a:t>TX-Bilingual</a:t>
                      </a:r>
                    </a:p>
                  </a:txBody>
                  <a:tcPr/>
                </a:tc>
                <a:tc hMerge="1">
                  <a:txBody>
                    <a:bodyPr/>
                    <a:lstStyle/>
                    <a:p>
                      <a:pPr>
                        <a:spcBef>
                          <a:spcPts val="600"/>
                        </a:spcBef>
                        <a:spcAft>
                          <a:spcPts val="600"/>
                        </a:spcAft>
                      </a:pPr>
                      <a:endParaRPr lang="en-US" dirty="0"/>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a:spcBef>
                          <a:spcPts val="600"/>
                        </a:spcBef>
                        <a:spcAft>
                          <a:spcPts val="600"/>
                        </a:spcAft>
                      </a:pPr>
                      <a:endParaRPr lang="en-US" sz="1400" dirty="0"/>
                    </a:p>
                  </a:txBody>
                  <a:tcPr/>
                </a:tc>
                <a:tc gridSpan="4">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StudentProgramExtension</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373289730"/>
                  </a:ext>
                </a:extLst>
              </a:tr>
              <a:tr h="237629">
                <a:tc gridSpan="8">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Definition</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2853623951"/>
                  </a:ext>
                </a:extLst>
              </a:tr>
              <a:tr h="386148">
                <a:tc gridSpan="8">
                  <a:txBody>
                    <a:bodyPr/>
                    <a:lstStyle/>
                    <a:p>
                      <a:pPr>
                        <a:spcBef>
                          <a:spcPts val="600"/>
                        </a:spcBef>
                        <a:spcAft>
                          <a:spcPts val="600"/>
                        </a:spcAft>
                      </a:pPr>
                      <a:r>
                        <a:rPr lang="en-US" sz="1200" kern="1200" dirty="0">
                          <a:solidFill>
                            <a:schemeClr val="dk1"/>
                          </a:solidFill>
                          <a:effectLst/>
                          <a:latin typeface="+mn-lt"/>
                          <a:ea typeface="+mn-ea"/>
                          <a:cs typeface="+mn-cs"/>
                        </a:rPr>
                        <a:t>BILINGUAL-PROGRAM-TYPE-CODE indicates whether the student is participating in a state-approved bilingual education program which is a full-time program of dual-language instruction through the TEKS in the content areas (mathematics, science, health, and social studies) in English and the primary language of </a:t>
                      </a:r>
                      <a:r>
                        <a:rPr lang="en-US" sz="1200" kern="1200" dirty="0">
                          <a:solidFill>
                            <a:schemeClr val="dk1"/>
                          </a:solidFill>
                          <a:effectLst/>
                          <a:highlight>
                            <a:srgbClr val="FFFF00"/>
                          </a:highlight>
                          <a:latin typeface="+mn-lt"/>
                          <a:ea typeface="+mn-ea"/>
                          <a:cs typeface="+mn-cs"/>
                        </a:rPr>
                        <a:t>limited English proficient (LEP)</a:t>
                      </a:r>
                      <a:r>
                        <a:rPr lang="en-US" sz="1200" b="1" kern="1200" dirty="0">
                          <a:solidFill>
                            <a:schemeClr val="dk1"/>
                          </a:solidFill>
                          <a:effectLst/>
                          <a:highlight>
                            <a:srgbClr val="FFFF00"/>
                          </a:highlight>
                          <a:latin typeface="+mn-lt"/>
                          <a:ea typeface="+mn-ea"/>
                          <a:cs typeface="+mn-cs"/>
                        </a:rPr>
                        <a:t>/English learner (EL) </a:t>
                      </a:r>
                      <a:r>
                        <a:rPr lang="en-US" sz="1200" kern="1200" dirty="0">
                          <a:solidFill>
                            <a:schemeClr val="dk1"/>
                          </a:solidFill>
                          <a:effectLst/>
                          <a:latin typeface="+mn-lt"/>
                          <a:ea typeface="+mn-ea"/>
                          <a:cs typeface="+mn-cs"/>
                        </a:rPr>
                        <a:t>students and also for carefully structured and sequenced mastery of English cognitive academic language development. (See 19 TAC §89.1210(c).)</a:t>
                      </a:r>
                      <a:endParaRPr lang="en-US" sz="700" dirty="0"/>
                    </a:p>
                  </a:txBody>
                  <a:tcPr/>
                </a:tc>
                <a:tc hMerge="1">
                  <a:txBody>
                    <a:bodyPr/>
                    <a:lstStyle/>
                    <a:p>
                      <a:pPr>
                        <a:spcBef>
                          <a:spcPts val="600"/>
                        </a:spcBef>
                        <a:spcAft>
                          <a:spcPts val="600"/>
                        </a:spcAft>
                      </a:pPr>
                      <a:endParaRPr lang="en-US" dirty="0"/>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716129947"/>
                  </a:ext>
                </a:extLst>
              </a:tr>
              <a:tr h="237629">
                <a:tc gridSpan="8">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Special Instructions</a:t>
                      </a:r>
                    </a:p>
                  </a:txBody>
                  <a:tcPr/>
                </a:tc>
                <a:tc hMerge="1">
                  <a:txBody>
                    <a:bodyPr/>
                    <a:lstStyle/>
                    <a:p>
                      <a:pPr>
                        <a:spcBef>
                          <a:spcPts val="600"/>
                        </a:spcBef>
                        <a:spcAft>
                          <a:spcPts val="600"/>
                        </a:spcAft>
                      </a:pPr>
                      <a:endParaRPr lang="en-US" dirty="0"/>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891241929"/>
                  </a:ext>
                </a:extLst>
              </a:tr>
              <a:tr h="237629">
                <a:tc gridSpan="8">
                  <a:txBody>
                    <a:bodyPr/>
                    <a:lstStyle/>
                    <a:p>
                      <a:pPr>
                        <a:spcBef>
                          <a:spcPts val="600"/>
                        </a:spcBef>
                        <a:spcAft>
                          <a:spcPts val="600"/>
                        </a:spcAft>
                      </a:pPr>
                      <a:endParaRPr lang="en-US" sz="1000" dirty="0"/>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931059080"/>
                  </a:ext>
                </a:extLst>
              </a:tr>
              <a:tr h="237629">
                <a:tc gridSpan="2">
                  <a:txBody>
                    <a:bodyPr/>
                    <a:lstStyle/>
                    <a:p>
                      <a:pPr algn="ctr">
                        <a:spcBef>
                          <a:spcPts val="600"/>
                        </a:spcBef>
                        <a:spcAft>
                          <a:spcPts val="600"/>
                        </a:spcAft>
                      </a:pPr>
                      <a:r>
                        <a:rPr lang="en-US" sz="1000" b="1" dirty="0"/>
                        <a:t>Code Table ID</a:t>
                      </a:r>
                    </a:p>
                  </a:txBody>
                  <a:tcPr/>
                </a:tc>
                <a:tc hMerge="1">
                  <a:txBody>
                    <a:bodyPr/>
                    <a:lstStyle/>
                    <a:p>
                      <a:endParaRPr lang="en-US"/>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Mandatory In XML</a:t>
                      </a:r>
                    </a:p>
                  </a:txBody>
                  <a:tcPr/>
                </a:tc>
                <a:tc hMerge="1">
                  <a:txBody>
                    <a:bodyPr/>
                    <a:lstStyle/>
                    <a:p>
                      <a:endParaRPr lang="en-US"/>
                    </a:p>
                  </a:txBody>
                  <a:tcPr/>
                </a:tc>
                <a:tc hMerge="1">
                  <a:txBody>
                    <a:bodyPr/>
                    <a:lstStyle/>
                    <a:p>
                      <a:pPr marL="0" indent="0" algn="ctr" rtl="0" eaLnBrk="1" latinLnBrk="0" hangingPunct="1">
                        <a:spcBef>
                          <a:spcPts val="600"/>
                        </a:spcBef>
                        <a:spcAft>
                          <a:spcPts val="600"/>
                        </a:spcAft>
                        <a:buFont typeface="Arial" pitchFamily="34" charset="0"/>
                        <a:buNone/>
                      </a:pPr>
                      <a:r>
                        <a:rPr kumimoji="0" lang="en-US" kern="1200" dirty="0">
                          <a:solidFill>
                            <a:schemeClr val="dk1"/>
                          </a:solidFill>
                          <a:latin typeface="+mn-lt"/>
                          <a:ea typeface="+mn-ea"/>
                          <a:cs typeface="+mn-cs"/>
                        </a:rPr>
                        <a:t>Domain of Values</a:t>
                      </a:r>
                    </a:p>
                  </a:txBody>
                  <a:tcPr/>
                </a:tc>
                <a:tc gridSpan="3">
                  <a:txBody>
                    <a:bodyPr/>
                    <a:lstStyle/>
                    <a:p>
                      <a:pPr algn="ctr"/>
                      <a:r>
                        <a:rPr kumimoji="0" lang="en-US" sz="1000" b="1" kern="1200" dirty="0">
                          <a:solidFill>
                            <a:schemeClr val="dk1"/>
                          </a:solidFill>
                          <a:latin typeface="+mn-lt"/>
                          <a:ea typeface="+mn-ea"/>
                          <a:cs typeface="+mn-cs"/>
                        </a:rPr>
                        <a:t>Domain of Values</a:t>
                      </a:r>
                      <a:endParaRPr lang="en-US" sz="1000" b="1" dirty="0"/>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2527819966"/>
                  </a:ext>
                </a:extLst>
              </a:tr>
              <a:tr h="237629">
                <a:tc gridSpan="2">
                  <a:txBody>
                    <a:bodyPr/>
                    <a:lstStyle/>
                    <a:p>
                      <a:pPr algn="ctr">
                        <a:spcBef>
                          <a:spcPts val="600"/>
                        </a:spcBef>
                        <a:spcAft>
                          <a:spcPts val="600"/>
                        </a:spcAft>
                      </a:pPr>
                      <a:r>
                        <a:rPr lang="en-US" sz="1000" dirty="0"/>
                        <a:t>C175</a:t>
                      </a:r>
                    </a:p>
                  </a:txBody>
                  <a:tcPr/>
                </a:tc>
                <a:tc hMerge="1">
                  <a:txBody>
                    <a:bodyPr/>
                    <a:lstStyle/>
                    <a:p>
                      <a:endParaRPr lang="en-US"/>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NO</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gridSpan="3">
                  <a:txBody>
                    <a:bodyPr/>
                    <a:lstStyle/>
                    <a:p>
                      <a:pPr marL="0" indent="0" algn="ctr" rtl="0" eaLnBrk="1" latinLnBrk="0" hangingPunct="1">
                        <a:spcBef>
                          <a:spcPts val="600"/>
                        </a:spcBef>
                        <a:spcAft>
                          <a:spcPts val="600"/>
                        </a:spcAft>
                        <a:buFont typeface="Arial" pitchFamily="34" charset="0"/>
                        <a:buNone/>
                      </a:pPr>
                      <a:endParaRPr kumimoji="0" lang="en-US" sz="1000"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2723396320"/>
                  </a:ext>
                </a:extLst>
              </a:tr>
              <a:tr h="237629">
                <a:tc gridSpan="2">
                  <a:txBody>
                    <a:bodyPr/>
                    <a:lstStyle/>
                    <a:p>
                      <a:pPr algn="ctr">
                        <a:spcBef>
                          <a:spcPts val="600"/>
                        </a:spcBef>
                        <a:spcAft>
                          <a:spcPts val="600"/>
                        </a:spcAft>
                      </a:pPr>
                      <a:r>
                        <a:rPr lang="en-US" sz="1000" b="1" dirty="0"/>
                        <a:t>Length </a:t>
                      </a:r>
                    </a:p>
                  </a:txBody>
                  <a:tcPr/>
                </a:tc>
                <a:tc hMerge="1">
                  <a:txBody>
                    <a:bodyPr/>
                    <a:lstStyle/>
                    <a:p>
                      <a:endParaRPr lang="en-US"/>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Data Type </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Pattern</a:t>
                      </a: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3557678715"/>
                  </a:ext>
                </a:extLst>
              </a:tr>
              <a:tr h="237629">
                <a:tc gridSpan="2">
                  <a:txBody>
                    <a:bodyPr/>
                    <a:lstStyle/>
                    <a:p>
                      <a:pPr algn="ctr">
                        <a:spcBef>
                          <a:spcPts val="600"/>
                        </a:spcBef>
                        <a:spcAft>
                          <a:spcPts val="600"/>
                        </a:spcAft>
                      </a:pPr>
                      <a:r>
                        <a:rPr lang="en-US" sz="1000" dirty="0"/>
                        <a:t>2</a:t>
                      </a:r>
                    </a:p>
                  </a:txBody>
                  <a:tcPr/>
                </a:tc>
                <a:tc hMerge="1">
                  <a:txBody>
                    <a:bodyPr/>
                    <a:lstStyle/>
                    <a:p>
                      <a:endParaRPr lang="en-US"/>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CODED</a:t>
                      </a:r>
                    </a:p>
                  </a:txBody>
                  <a:tcPr/>
                </a:tc>
                <a:tc hMerge="1">
                  <a:txBody>
                    <a:bodyPr/>
                    <a:lstStyle/>
                    <a:p>
                      <a:endParaRPr lang="en-US"/>
                    </a:p>
                  </a:txBody>
                  <a:tcPr/>
                </a:tc>
                <a:tc hMerge="1">
                  <a:txBody>
                    <a:bodyPr/>
                    <a:lstStyle/>
                    <a:p>
                      <a:endParaRPr lang="en-US"/>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37889530"/>
                  </a:ext>
                </a:extLst>
              </a:tr>
              <a:tr h="237629">
                <a:tc gridSpan="8">
                  <a:txBody>
                    <a:bodyPr/>
                    <a:lstStyle/>
                    <a:p>
                      <a:pPr algn="ctr">
                        <a:spcBef>
                          <a:spcPts val="600"/>
                        </a:spcBef>
                        <a:spcAft>
                          <a:spcPts val="600"/>
                        </a:spcAft>
                      </a:pPr>
                      <a:r>
                        <a:rPr lang="en-US" sz="1000" b="1" dirty="0"/>
                        <a:t>PEIMS Reporting</a:t>
                      </a:r>
                    </a:p>
                  </a:txBody>
                  <a:tcPr/>
                </a:tc>
                <a:tc hMerge="1">
                  <a:txBody>
                    <a:bodyPr/>
                    <a:lstStyle/>
                    <a:p>
                      <a:endParaRPr lang="en-US"/>
                    </a:p>
                  </a:txBody>
                  <a:tcPr/>
                </a:tc>
                <a:tc hMerge="1">
                  <a:txBody>
                    <a:bodyPr/>
                    <a:lstStyle/>
                    <a:p>
                      <a:pPr marL="0" indent="0" algn="ctr" rtl="0" eaLnBrk="1" latinLnBrk="0" hangingPunct="1">
                        <a:spcBef>
                          <a:spcPts val="600"/>
                        </a:spcBef>
                        <a:spcAft>
                          <a:spcPts val="600"/>
                        </a:spcAft>
                        <a:buFont typeface="Arial" pitchFamily="34" charset="0"/>
                        <a:buNone/>
                      </a:pPr>
                      <a:endParaRPr kumimoji="0" lang="en-US" sz="1400" kern="1200" dirty="0">
                        <a:solidFill>
                          <a:schemeClr val="dk1"/>
                        </a:solidFill>
                        <a:latin typeface="+mn-lt"/>
                        <a:ea typeface="+mn-ea"/>
                        <a:cs typeface="+mn-cs"/>
                      </a:endParaRPr>
                    </a:p>
                  </a:txBody>
                  <a:tcPr/>
                </a:tc>
                <a:tc hMerge="1">
                  <a:txBody>
                    <a:bodyPr/>
                    <a:lstStyle/>
                    <a:p>
                      <a:endParaRPr lang="en-US"/>
                    </a:p>
                  </a:txBody>
                  <a:tcPr/>
                </a:tc>
                <a:tc hMerge="1">
                  <a:txBody>
                    <a:bodyPr/>
                    <a:lstStyle/>
                    <a:p>
                      <a:endParaRPr lang="en-US"/>
                    </a:p>
                  </a:txBody>
                  <a:tcPr/>
                </a:tc>
                <a:tc hMerge="1">
                  <a:txBody>
                    <a:bodyPr/>
                    <a:lstStyle/>
                    <a:p>
                      <a:pPr marL="0" indent="0" algn="ctr" rtl="0" eaLnBrk="1" latinLnBrk="0" hangingPunct="1">
                        <a:spcBef>
                          <a:spcPts val="600"/>
                        </a:spcBef>
                        <a:spcAft>
                          <a:spcPts val="600"/>
                        </a:spcAft>
                        <a:buFont typeface="Arial" pitchFamily="34" charset="0"/>
                        <a:buNone/>
                      </a:pPr>
                      <a:endParaRPr kumimoji="0" lang="en-US" sz="1400" kern="1200" dirty="0">
                        <a:solidFill>
                          <a:schemeClr val="dk1"/>
                        </a:solidFill>
                        <a:latin typeface="+mn-lt"/>
                        <a:ea typeface="+mn-ea"/>
                        <a:cs typeface="+mn-cs"/>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51675772"/>
                  </a:ext>
                </a:extLst>
              </a:tr>
              <a:tr h="250189">
                <a:tc>
                  <a:txBody>
                    <a:bodyPr/>
                    <a:lstStyle/>
                    <a:p>
                      <a:pPr algn="ctr">
                        <a:spcBef>
                          <a:spcPts val="600"/>
                        </a:spcBef>
                        <a:spcAft>
                          <a:spcPts val="600"/>
                        </a:spcAft>
                      </a:pPr>
                      <a:r>
                        <a:rPr lang="en-US" sz="1000" b="1" dirty="0"/>
                        <a:t>PEIMS Element</a:t>
                      </a:r>
                    </a:p>
                  </a:txBody>
                  <a:tcPr/>
                </a:tc>
                <a:tc gridSpan="2">
                  <a:txBody>
                    <a:bodyPr/>
                    <a:lstStyle/>
                    <a:p>
                      <a:r>
                        <a:rPr kumimoji="0" lang="en-US" sz="1000" b="1" kern="1200" dirty="0">
                          <a:solidFill>
                            <a:schemeClr val="dk1"/>
                          </a:solidFill>
                          <a:latin typeface="+mn-lt"/>
                          <a:ea typeface="+mn-ea"/>
                          <a:cs typeface="+mn-cs"/>
                        </a:rPr>
                        <a:t>Collection Period</a:t>
                      </a:r>
                      <a:endParaRPr lang="en-US" sz="1000" b="1" dirty="0"/>
                    </a:p>
                  </a:txBody>
                  <a:tcPr/>
                </a:tc>
                <a:tc hMerge="1">
                  <a:txBody>
                    <a:bodyPr/>
                    <a:lstStyle/>
                    <a:p>
                      <a:pPr marL="0" indent="0" algn="ctr" rtl="0" eaLnBrk="1" latinLnBrk="0" hangingPunct="1">
                        <a:spcBef>
                          <a:spcPts val="600"/>
                        </a:spcBef>
                        <a:spcAft>
                          <a:spcPts val="600"/>
                        </a:spcAft>
                        <a:buFont typeface="Arial" pitchFamily="34" charset="0"/>
                        <a:buNone/>
                      </a:pPr>
                      <a:r>
                        <a:rPr kumimoji="0" lang="en-US" sz="1400" kern="1200" dirty="0">
                          <a:solidFill>
                            <a:schemeClr val="dk1"/>
                          </a:solidFill>
                          <a:latin typeface="+mn-lt"/>
                          <a:ea typeface="+mn-ea"/>
                          <a:cs typeface="+mn-cs"/>
                        </a:rPr>
                        <a:t>Collection Period</a:t>
                      </a:r>
                    </a:p>
                  </a:txBody>
                  <a:tcPr/>
                </a:tc>
                <a:tc gridSpan="2">
                  <a:txBody>
                    <a:bodyPr/>
                    <a:lstStyle/>
                    <a:p>
                      <a:r>
                        <a:rPr kumimoji="0" lang="en-US" sz="1000" b="1" kern="1200" dirty="0">
                          <a:solidFill>
                            <a:schemeClr val="dk1"/>
                          </a:solidFill>
                          <a:latin typeface="+mn-lt"/>
                          <a:ea typeface="+mn-ea"/>
                          <a:cs typeface="+mn-cs"/>
                        </a:rPr>
                        <a:t>Is Collected</a:t>
                      </a:r>
                      <a:endParaRPr lang="en-US" sz="1000" b="1" dirty="0"/>
                    </a:p>
                  </a:txBody>
                  <a:tcPr/>
                </a:tc>
                <a:tc hMerge="1">
                  <a:txBody>
                    <a:bodyPr/>
                    <a:lstStyle/>
                    <a:p>
                      <a:endParaRPr lang="en-US"/>
                    </a:p>
                  </a:txBody>
                  <a:tcPr/>
                </a:tc>
                <a:tc gridSpan="2">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Mandatory</a:t>
                      </a:r>
                    </a:p>
                  </a:txBody>
                  <a:tcPr/>
                </a:tc>
                <a:tc hMerge="1">
                  <a:txBody>
                    <a:bodyPr/>
                    <a:lstStyle/>
                    <a:p>
                      <a:r>
                        <a:rPr kumimoji="0" lang="en-US" sz="1400" kern="1200" dirty="0">
                          <a:solidFill>
                            <a:schemeClr val="dk1"/>
                          </a:solidFill>
                          <a:latin typeface="+mn-lt"/>
                          <a:ea typeface="+mn-ea"/>
                          <a:cs typeface="+mn-cs"/>
                        </a:rPr>
                        <a:t>Mandatory</a:t>
                      </a:r>
                      <a:endParaRPr lang="en-US" dirty="0"/>
                    </a:p>
                  </a:txBody>
                  <a:tcPr/>
                </a:tc>
                <a:tc>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Can Be Blank</a:t>
                      </a:r>
                    </a:p>
                  </a:txBody>
                  <a:tcPr/>
                </a:tc>
                <a:extLst>
                  <a:ext uri="{0D108BD9-81ED-4DB2-BD59-A6C34878D82A}">
                    <a16:rowId xmlns:a16="http://schemas.microsoft.com/office/drawing/2014/main" val="1015603458"/>
                  </a:ext>
                </a:extLst>
              </a:tr>
              <a:tr h="300226">
                <a:tc rowSpan="4">
                  <a:txBody>
                    <a:bodyPr/>
                    <a:lstStyle/>
                    <a:p>
                      <a:pPr algn="ctr">
                        <a:spcBef>
                          <a:spcPts val="600"/>
                        </a:spcBef>
                        <a:spcAft>
                          <a:spcPts val="600"/>
                        </a:spcAft>
                      </a:pPr>
                      <a:endParaRPr lang="en-US" sz="1000" dirty="0"/>
                    </a:p>
                  </a:txBody>
                  <a:tcPr/>
                </a:tc>
                <a:tc gridSpan="2">
                  <a:txBody>
                    <a:bodyPr/>
                    <a:lstStyle/>
                    <a:p>
                      <a:r>
                        <a:rPr lang="en-US" sz="1000" dirty="0"/>
                        <a:t>1</a:t>
                      </a:r>
                    </a:p>
                  </a:txBody>
                  <a:tcPr/>
                </a:tc>
                <a:tc hMerge="1">
                  <a:txBody>
                    <a:bodyPr/>
                    <a:lstStyle/>
                    <a:p>
                      <a:pPr marL="0" indent="0" algn="ctr" rtl="0" eaLnBrk="1" latinLnBrk="0" hangingPunct="1">
                        <a:spcBef>
                          <a:spcPts val="600"/>
                        </a:spcBef>
                        <a:spcAft>
                          <a:spcPts val="600"/>
                        </a:spcAft>
                        <a:buFont typeface="Arial" pitchFamily="34" charset="0"/>
                        <a:buNone/>
                      </a:pPr>
                      <a:endParaRPr kumimoji="0" lang="en-US" sz="1400" kern="1200" dirty="0">
                        <a:solidFill>
                          <a:schemeClr val="dk1"/>
                        </a:solidFill>
                        <a:latin typeface="+mn-lt"/>
                        <a:ea typeface="+mn-ea"/>
                        <a:cs typeface="+mn-cs"/>
                      </a:endParaRPr>
                    </a:p>
                  </a:txBody>
                  <a:tcPr/>
                </a:tc>
                <a:tc gridSpan="2">
                  <a:txBody>
                    <a:bodyPr/>
                    <a:lstStyle/>
                    <a:p>
                      <a:pPr algn="ctr"/>
                      <a:r>
                        <a:rPr lang="en-US" sz="1000" dirty="0"/>
                        <a:t>YES</a:t>
                      </a:r>
                    </a:p>
                  </a:txBody>
                  <a:tcPr/>
                </a:tc>
                <a:tc hMerge="1">
                  <a:txBody>
                    <a:bodyPr/>
                    <a:lstStyle/>
                    <a:p>
                      <a:endParaRPr lang="en-US"/>
                    </a:p>
                  </a:txBody>
                  <a:tcPr/>
                </a:tc>
                <a:tc gridSpan="2">
                  <a:txBody>
                    <a:bodyPr/>
                    <a:lstStyle/>
                    <a:p>
                      <a:pPr marL="0" indent="0" algn="ctr"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NO</a:t>
                      </a:r>
                    </a:p>
                  </a:txBody>
                  <a:tcPr/>
                </a:tc>
                <a:tc hMerge="1">
                  <a:txBody>
                    <a:bodyPr/>
                    <a:lstStyle/>
                    <a:p>
                      <a:endParaRPr lang="en-US"/>
                    </a:p>
                  </a:txBody>
                  <a:tcPr/>
                </a:tc>
                <a:tc>
                  <a:txBody>
                    <a:bodyPr/>
                    <a:lstStyle/>
                    <a:p>
                      <a:pPr algn="ctr"/>
                      <a:r>
                        <a:rPr lang="en-US" sz="1000" dirty="0"/>
                        <a:t>YES</a:t>
                      </a:r>
                    </a:p>
                  </a:txBody>
                  <a:tcPr/>
                </a:tc>
                <a:extLst>
                  <a:ext uri="{0D108BD9-81ED-4DB2-BD59-A6C34878D82A}">
                    <a16:rowId xmlns:a16="http://schemas.microsoft.com/office/drawing/2014/main" val="3177937172"/>
                  </a:ext>
                </a:extLst>
              </a:tr>
              <a:tr h="386148">
                <a:tc vMerge="1">
                  <a:txBody>
                    <a:bodyPr/>
                    <a:lstStyle/>
                    <a:p>
                      <a:endParaRPr lang="en-US"/>
                    </a:p>
                  </a:txBody>
                  <a:tcPr/>
                </a:tc>
                <a:tc gridSpan="2">
                  <a:txBody>
                    <a:bodyPr/>
                    <a:lstStyle/>
                    <a:p>
                      <a:r>
                        <a:rPr lang="en-US" sz="1000" dirty="0"/>
                        <a:t>2</a:t>
                      </a:r>
                    </a:p>
                  </a:txBody>
                  <a:tcPr/>
                </a:tc>
                <a:tc hMerge="1">
                  <a:txBody>
                    <a:bodyPr/>
                    <a:lstStyle/>
                    <a:p>
                      <a:endParaRPr lang="en-US"/>
                    </a:p>
                  </a:txBody>
                  <a:tcPr/>
                </a:tc>
                <a:tc gridSpan="2">
                  <a:txBody>
                    <a:bodyPr/>
                    <a:lstStyle/>
                    <a:p>
                      <a:pPr algn="ctr"/>
                      <a:r>
                        <a:rPr lang="en-US" sz="1000" dirty="0"/>
                        <a:t>NO</a:t>
                      </a:r>
                    </a:p>
                  </a:txBody>
                  <a:tcPr/>
                </a:tc>
                <a:tc hMerge="1">
                  <a:txBody>
                    <a:bodyPr/>
                    <a:lstStyle/>
                    <a:p>
                      <a:endParaRPr lang="en-US"/>
                    </a:p>
                  </a:txBody>
                  <a:tcPr/>
                </a:tc>
                <a:tc gridSpan="2">
                  <a:txBody>
                    <a:bodyPr/>
                    <a:lstStyle/>
                    <a:p>
                      <a:pPr marL="0" indent="0" algn="ctr"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NO</a:t>
                      </a:r>
                    </a:p>
                  </a:txBody>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YES</a:t>
                      </a:r>
                    </a:p>
                    <a:p>
                      <a:pPr algn="ctr"/>
                      <a:endParaRPr lang="en-US" sz="1000" dirty="0"/>
                    </a:p>
                  </a:txBody>
                  <a:tcPr/>
                </a:tc>
                <a:extLst>
                  <a:ext uri="{0D108BD9-81ED-4DB2-BD59-A6C34878D82A}">
                    <a16:rowId xmlns:a16="http://schemas.microsoft.com/office/drawing/2014/main" val="1802518118"/>
                  </a:ext>
                </a:extLst>
              </a:tr>
              <a:tr h="237629">
                <a:tc vMerge="1">
                  <a:txBody>
                    <a:bodyPr/>
                    <a:lstStyle/>
                    <a:p>
                      <a:endParaRPr lang="en-US"/>
                    </a:p>
                  </a:txBody>
                  <a:tcPr/>
                </a:tc>
                <a:tc gridSpan="2">
                  <a:txBody>
                    <a:bodyPr/>
                    <a:lstStyle/>
                    <a:p>
                      <a:r>
                        <a:rPr lang="en-US" sz="1000" dirty="0"/>
                        <a:t>3</a:t>
                      </a:r>
                    </a:p>
                  </a:txBody>
                  <a:tcPr/>
                </a:tc>
                <a:tc hMerge="1">
                  <a:txBody>
                    <a:bodyPr/>
                    <a:lstStyle/>
                    <a:p>
                      <a:endParaRPr lang="en-US"/>
                    </a:p>
                  </a:txBody>
                  <a:tcPr/>
                </a:tc>
                <a:tc gridSpan="2">
                  <a:txBody>
                    <a:bodyPr/>
                    <a:lstStyle/>
                    <a:p>
                      <a:pPr algn="ctr"/>
                      <a:r>
                        <a:rPr lang="en-US" sz="1000" dirty="0"/>
                        <a:t>NO</a:t>
                      </a:r>
                    </a:p>
                  </a:txBody>
                  <a:tcPr/>
                </a:tc>
                <a:tc hMerge="1">
                  <a:txBody>
                    <a:bodyPr/>
                    <a:lstStyle/>
                    <a:p>
                      <a:endParaRPr lang="en-US"/>
                    </a:p>
                  </a:txBody>
                  <a:tcPr/>
                </a:tc>
                <a:tc gridSpan="2">
                  <a:txBody>
                    <a:bodyPr/>
                    <a:lstStyle/>
                    <a:p>
                      <a:pPr marL="0" indent="0" algn="ctr"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NO</a:t>
                      </a:r>
                    </a:p>
                  </a:txBody>
                  <a:tcPr/>
                </a:tc>
                <a:tc hMerge="1">
                  <a:txBody>
                    <a:bodyPr/>
                    <a:lstStyle/>
                    <a:p>
                      <a:endParaRPr lang="en-US"/>
                    </a:p>
                  </a:txBody>
                  <a:tcPr/>
                </a:tc>
                <a:tc>
                  <a:txBody>
                    <a:bodyPr/>
                    <a:lstStyle/>
                    <a:p>
                      <a:pPr algn="ctr"/>
                      <a:r>
                        <a:rPr lang="en-US" sz="1000" dirty="0"/>
                        <a:t>YES</a:t>
                      </a:r>
                    </a:p>
                  </a:txBody>
                  <a:tcPr/>
                </a:tc>
                <a:extLst>
                  <a:ext uri="{0D108BD9-81ED-4DB2-BD59-A6C34878D82A}">
                    <a16:rowId xmlns:a16="http://schemas.microsoft.com/office/drawing/2014/main" val="4079072008"/>
                  </a:ext>
                </a:extLst>
              </a:tr>
              <a:tr h="237629">
                <a:tc vMerge="1">
                  <a:txBody>
                    <a:bodyPr/>
                    <a:lstStyle/>
                    <a:p>
                      <a:endParaRPr lang="en-US"/>
                    </a:p>
                  </a:txBody>
                  <a:tcPr/>
                </a:tc>
                <a:tc gridSpan="2">
                  <a:txBody>
                    <a:bodyPr/>
                    <a:lstStyle/>
                    <a:p>
                      <a:r>
                        <a:rPr lang="en-US" sz="1000" dirty="0"/>
                        <a:t>4</a:t>
                      </a:r>
                    </a:p>
                  </a:txBody>
                  <a:tcPr/>
                </a:tc>
                <a:tc hMerge="1">
                  <a:txBody>
                    <a:bodyPr/>
                    <a:lstStyle/>
                    <a:p>
                      <a:endParaRPr lang="en-US"/>
                    </a:p>
                  </a:txBody>
                  <a:tcPr/>
                </a:tc>
                <a:tc gridSpan="2">
                  <a:txBody>
                    <a:bodyPr/>
                    <a:lstStyle/>
                    <a:p>
                      <a:pPr algn="ctr"/>
                      <a:r>
                        <a:rPr lang="en-US" sz="1000" dirty="0"/>
                        <a:t>NO</a:t>
                      </a:r>
                    </a:p>
                  </a:txBody>
                  <a:tcPr/>
                </a:tc>
                <a:tc hMerge="1">
                  <a:txBody>
                    <a:bodyPr/>
                    <a:lstStyle/>
                    <a:p>
                      <a:endParaRPr lang="en-US"/>
                    </a:p>
                  </a:txBody>
                  <a:tcPr/>
                </a:tc>
                <a:tc gridSpan="2">
                  <a:txBody>
                    <a:bodyPr/>
                    <a:lstStyle/>
                    <a:p>
                      <a:pPr marL="0" indent="0" algn="ctr"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NO</a:t>
                      </a:r>
                    </a:p>
                  </a:txBody>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YES</a:t>
                      </a:r>
                    </a:p>
                  </a:txBody>
                  <a:tcPr/>
                </a:tc>
                <a:extLst>
                  <a:ext uri="{0D108BD9-81ED-4DB2-BD59-A6C34878D82A}">
                    <a16:rowId xmlns:a16="http://schemas.microsoft.com/office/drawing/2014/main" val="1731529051"/>
                  </a:ext>
                </a:extLst>
              </a:tr>
              <a:tr h="237629">
                <a:tc gridSpan="8">
                  <a:txBody>
                    <a:bodyPr/>
                    <a:lstStyle/>
                    <a:p>
                      <a:pPr algn="ctr"/>
                      <a:r>
                        <a:rPr lang="en-US" sz="1000" b="1" dirty="0"/>
                        <a:t>TSDS Reporting</a:t>
                      </a:r>
                    </a:p>
                  </a:txBody>
                  <a:tcPr/>
                </a:tc>
                <a:tc hMerge="1">
                  <a:txBody>
                    <a:bodyPr/>
                    <a:lstStyle/>
                    <a:p>
                      <a:endParaRPr lang="en-US" sz="1000" dirty="0"/>
                    </a:p>
                  </a:txBody>
                  <a:tcPr/>
                </a:tc>
                <a:tc hMerge="1">
                  <a:txBody>
                    <a:bodyPr/>
                    <a:lstStyle/>
                    <a:p>
                      <a:endParaRPr lang="en-US"/>
                    </a:p>
                  </a:txBody>
                  <a:tcPr/>
                </a:tc>
                <a:tc hMerge="1">
                  <a:txBody>
                    <a:bodyPr/>
                    <a:lstStyle/>
                    <a:p>
                      <a:endParaRPr lang="en-US" sz="10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20526809"/>
                  </a:ext>
                </a:extLst>
              </a:tr>
              <a:tr h="237629">
                <a:tc gridSpan="3">
                  <a:txBody>
                    <a:bodyPr/>
                    <a:lstStyle/>
                    <a:p>
                      <a:pPr algn="ctr">
                        <a:spcBef>
                          <a:spcPts val="600"/>
                        </a:spcBef>
                        <a:spcAft>
                          <a:spcPts val="600"/>
                        </a:spcAft>
                      </a:pPr>
                      <a:r>
                        <a:rPr lang="en-US" sz="1000" b="1" dirty="0"/>
                        <a:t>TSDS Element</a:t>
                      </a:r>
                    </a:p>
                  </a:txBody>
                  <a:tcPr/>
                </a:tc>
                <a:tc hMerge="1">
                  <a:txBody>
                    <a:bodyPr/>
                    <a:lstStyle/>
                    <a:p>
                      <a:endParaRPr lang="en-US" sz="1000" dirty="0"/>
                    </a:p>
                  </a:txBody>
                  <a:tcPr/>
                </a:tc>
                <a:tc hMerge="1">
                  <a:txBody>
                    <a:bodyPr/>
                    <a:lstStyle/>
                    <a:p>
                      <a:endParaRPr lang="en-US"/>
                    </a:p>
                  </a:txBody>
                  <a:tcPr/>
                </a:tc>
                <a:tc gridSpan="5">
                  <a:txBody>
                    <a:bodyPr/>
                    <a:lstStyle/>
                    <a:p>
                      <a:pPr algn="ctr"/>
                      <a:r>
                        <a:rPr lang="en-US" sz="1000" b="1" dirty="0"/>
                        <a:t>Mandatory</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34999649"/>
                  </a:ext>
                </a:extLst>
              </a:tr>
              <a:tr h="237629">
                <a:tc gridSpan="3">
                  <a:txBody>
                    <a:bodyPr/>
                    <a:lstStyle/>
                    <a:p>
                      <a:pPr algn="ctr">
                        <a:spcBef>
                          <a:spcPts val="600"/>
                        </a:spcBef>
                        <a:spcAft>
                          <a:spcPts val="600"/>
                        </a:spcAft>
                      </a:pPr>
                      <a:r>
                        <a:rPr lang="en-US" sz="1000" dirty="0"/>
                        <a:t>NO</a:t>
                      </a:r>
                    </a:p>
                  </a:txBody>
                  <a:tcPr/>
                </a:tc>
                <a:tc hMerge="1">
                  <a:txBody>
                    <a:bodyPr/>
                    <a:lstStyle/>
                    <a:p>
                      <a:endParaRPr lang="en-US" sz="1000" dirty="0"/>
                    </a:p>
                  </a:txBody>
                  <a:tcPr/>
                </a:tc>
                <a:tc hMerge="1">
                  <a:txBody>
                    <a:bodyPr/>
                    <a:lstStyle/>
                    <a:p>
                      <a:endParaRPr lang="en-US"/>
                    </a:p>
                  </a:txBody>
                  <a:tcPr/>
                </a:tc>
                <a:tc gridSpan="5">
                  <a:txBody>
                    <a:bodyPr/>
                    <a:lstStyle/>
                    <a:p>
                      <a:pPr algn="ctr"/>
                      <a:r>
                        <a:rPr lang="en-US" sz="1000" dirty="0"/>
                        <a:t>NO</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8199439"/>
                  </a:ext>
                </a:extLst>
              </a:tr>
              <a:tr h="300226">
                <a:tc gridSpan="8">
                  <a:txBody>
                    <a:bodyPr/>
                    <a:lstStyle/>
                    <a:p>
                      <a:pPr algn="l">
                        <a:spcBef>
                          <a:spcPts val="600"/>
                        </a:spcBef>
                        <a:spcAft>
                          <a:spcPts val="600"/>
                        </a:spcAft>
                      </a:pPr>
                      <a:r>
                        <a:rPr lang="en-US" sz="1000" b="1" dirty="0"/>
                        <a:t>This data element is also included in the following complex type(s):</a:t>
                      </a:r>
                    </a:p>
                  </a:txBody>
                  <a:tcPr/>
                </a:tc>
                <a:tc hMerge="1">
                  <a:txBody>
                    <a:bodyPr/>
                    <a:lstStyle/>
                    <a:p>
                      <a:endParaRPr lang="en-US"/>
                    </a:p>
                  </a:txBody>
                  <a:tcPr/>
                </a:tc>
                <a:tc hMerge="1">
                  <a:txBody>
                    <a:bodyPr/>
                    <a:lstStyle/>
                    <a:p>
                      <a:endParaRPr lang="en-US"/>
                    </a:p>
                  </a:txBody>
                  <a:tcPr/>
                </a:tc>
                <a:tc hMerge="1">
                  <a:txBody>
                    <a:bodyPr/>
                    <a:lstStyle/>
                    <a:p>
                      <a:pPr algn="ctr"/>
                      <a:endParaRPr lang="en-US" sz="10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8145101"/>
                  </a:ext>
                </a:extLst>
              </a:tr>
              <a:tr h="0">
                <a:tc gridSpan="8">
                  <a:txBody>
                    <a:bodyPr/>
                    <a:lstStyle/>
                    <a:p>
                      <a:pPr algn="l">
                        <a:spcBef>
                          <a:spcPts val="600"/>
                        </a:spcBef>
                        <a:spcAft>
                          <a:spcPts val="600"/>
                        </a:spcAft>
                      </a:pPr>
                      <a:endParaRPr lang="en-US" sz="1000" dirty="0"/>
                    </a:p>
                  </a:txBody>
                  <a:tcPr/>
                </a:tc>
                <a:tc hMerge="1">
                  <a:txBody>
                    <a:bodyPr/>
                    <a:lstStyle/>
                    <a:p>
                      <a:endParaRPr lang="en-US"/>
                    </a:p>
                  </a:txBody>
                  <a:tcPr/>
                </a:tc>
                <a:tc hMerge="1">
                  <a:txBody>
                    <a:bodyPr/>
                    <a:lstStyle/>
                    <a:p>
                      <a:endParaRPr lang="en-US"/>
                    </a:p>
                  </a:txBody>
                  <a:tcPr/>
                </a:tc>
                <a:tc hMerge="1">
                  <a:txBody>
                    <a:bodyPr/>
                    <a:lstStyle/>
                    <a:p>
                      <a:pPr algn="ctr"/>
                      <a:endParaRPr lang="en-US" sz="10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32123823"/>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18</a:t>
            </a:fld>
            <a:endParaRPr lang="en-US" dirty="0"/>
          </a:p>
        </p:txBody>
      </p:sp>
    </p:spTree>
    <p:extLst>
      <p:ext uri="{BB962C8B-B14F-4D97-AF65-F5344CB8AC3E}">
        <p14:creationId xmlns:p14="http://schemas.microsoft.com/office/powerpoint/2010/main" val="2661567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BILINGUAL-PROGRAM-TYPE-CODE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19</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838200"/>
            <a:ext cx="8286750" cy="5105400"/>
          </a:xfrm>
        </p:spPr>
        <p:txBody>
          <a:bodyPr>
            <a:normAutofit/>
          </a:bodyPr>
          <a:lstStyle/>
          <a:p>
            <a:r>
              <a:rPr lang="en-US" sz="3600" dirty="0"/>
              <a:t>BILINGUAL-PROGRAM-TYPE-CODE (C175)</a:t>
            </a:r>
          </a:p>
          <a:p>
            <a:pPr lvl="1"/>
            <a:r>
              <a:rPr lang="en-US" sz="2800" dirty="0"/>
              <a:t>The bilingual program model definitions were updated which resulted in the following changes:</a:t>
            </a:r>
          </a:p>
          <a:p>
            <a:pPr lvl="2"/>
            <a:r>
              <a:rPr lang="en-US" sz="2800" dirty="0"/>
              <a:t>Codes 2, 3, 4, and 5 were updated to align with TEC §29.0.66.</a:t>
            </a:r>
            <a:endParaRPr lang="en-US" sz="2800" i="1" dirty="0"/>
          </a:p>
        </p:txBody>
      </p:sp>
    </p:spTree>
    <p:extLst>
      <p:ext uri="{BB962C8B-B14F-4D97-AF65-F5344CB8AC3E}">
        <p14:creationId xmlns:p14="http://schemas.microsoft.com/office/powerpoint/2010/main" val="3345980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2</a:t>
            </a:fld>
            <a:endParaRPr lang="en-US" dirty="0"/>
          </a:p>
        </p:txBody>
      </p:sp>
      <p:sp>
        <p:nvSpPr>
          <p:cNvPr id="12" name="Rectangle 11" descr="This box is highlighting the topic that appears on the next screen &quot;Language Programs Revisions Texas Administrative Code Update&quot;" title="Language Programs Revisions Texas Administrative Code Update">
            <a:extLst>
              <a:ext uri="{FF2B5EF4-FFF2-40B4-BE49-F238E27FC236}">
                <a16:creationId xmlns:a16="http://schemas.microsoft.com/office/drawing/2014/main" id="{3DE1DC5D-D2A1-49C1-A0A2-56DE96C13685}"/>
              </a:ext>
            </a:extLst>
          </p:cNvPr>
          <p:cNvSpPr/>
          <p:nvPr/>
        </p:nvSpPr>
        <p:spPr>
          <a:xfrm>
            <a:off x="0" y="76200"/>
            <a:ext cx="9144000" cy="851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7" name="Rectangle 6" descr="This box is highlighting the topic that appears on the next screen &quot;Language Programs Revisions Texas Administrative Code Update&quot;" title="Language Programs Revisions Texas Administrative Code Update "/>
          <p:cNvSpPr/>
          <p:nvPr/>
        </p:nvSpPr>
        <p:spPr>
          <a:xfrm>
            <a:off x="152400" y="49154"/>
            <a:ext cx="8763000" cy="5740033"/>
          </a:xfrm>
          <a:prstGeom prst="rect">
            <a:avLst/>
          </a:prstGeom>
          <a:noFill/>
        </p:spPr>
        <p:txBody>
          <a:bodyPr wrap="square">
            <a:spAutoFit/>
          </a:bodyPr>
          <a:lstStyle/>
          <a:p>
            <a:pPr marL="571500" indent="-571500">
              <a:buFont typeface="+mj-lt"/>
              <a:buAutoNum type="romanUcPeriod"/>
            </a:pPr>
            <a:r>
              <a:rPr lang="en-US" sz="2800" dirty="0"/>
              <a:t>Language Programs Revisions Texas Administrative Code Update</a:t>
            </a:r>
          </a:p>
          <a:p>
            <a:pPr marL="571500" lvl="0" indent="-571500">
              <a:buFont typeface="+mj-lt"/>
              <a:buAutoNum type="romanUcPeriod"/>
            </a:pPr>
            <a:r>
              <a:rPr lang="en-US" sz="2800" dirty="0"/>
              <a:t>LEP Indicator Code Changes</a:t>
            </a:r>
          </a:p>
          <a:p>
            <a:pPr marL="571500" lvl="0" indent="-571500">
              <a:buFont typeface="+mj-lt"/>
              <a:buAutoNum type="romanUcPeriod"/>
            </a:pPr>
            <a:r>
              <a:rPr lang="en-US" sz="2800" dirty="0"/>
              <a:t>Parental Permission Code Changes</a:t>
            </a:r>
          </a:p>
          <a:p>
            <a:pPr marL="571500" lvl="0" indent="-571500">
              <a:buFont typeface="+mj-lt"/>
              <a:buAutoNum type="romanUcPeriod"/>
            </a:pPr>
            <a:r>
              <a:rPr lang="en-US" sz="2800" dirty="0"/>
              <a:t>Bilingual Program Type Code Changes</a:t>
            </a:r>
          </a:p>
          <a:p>
            <a:pPr marL="571500" lvl="0" indent="-571500">
              <a:buFont typeface="+mj-lt"/>
              <a:buAutoNum type="romanUcPeriod"/>
            </a:pPr>
            <a:r>
              <a:rPr lang="en-US" sz="2800" dirty="0"/>
              <a:t>ESL Program Type Code Changes</a:t>
            </a:r>
          </a:p>
          <a:p>
            <a:pPr marL="571500" lvl="0" indent="-571500">
              <a:buFont typeface="+mj-lt"/>
              <a:buAutoNum type="romanUcPeriod"/>
            </a:pPr>
            <a:r>
              <a:rPr lang="en-US" sz="2800" dirty="0"/>
              <a:t>Alternative Language Program Type Code Added</a:t>
            </a:r>
          </a:p>
          <a:p>
            <a:pPr marL="571500" lvl="0" indent="-571500">
              <a:buFont typeface="+mj-lt"/>
              <a:buAutoNum type="romanUcPeriod"/>
            </a:pPr>
            <a:r>
              <a:rPr lang="en-US" sz="2800" dirty="0"/>
              <a:t>Home Language Survey Changes</a:t>
            </a:r>
          </a:p>
          <a:p>
            <a:pPr marL="571500" lvl="0" indent="-571500">
              <a:buFont typeface="+mj-lt"/>
              <a:buAutoNum type="romanUcPeriod"/>
            </a:pPr>
            <a:r>
              <a:rPr lang="en-US" sz="2800" dirty="0"/>
              <a:t>Business Validation Rules </a:t>
            </a: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CONTENTS</a:t>
            </a:r>
          </a:p>
        </p:txBody>
      </p:sp>
    </p:spTree>
    <p:extLst>
      <p:ext uri="{BB962C8B-B14F-4D97-AF65-F5344CB8AC3E}">
        <p14:creationId xmlns:p14="http://schemas.microsoft.com/office/powerpoint/2010/main" val="4269131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BILINGUAL-PROGRAM-TYPE-CODE</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988526416"/>
              </p:ext>
            </p:extLst>
          </p:nvPr>
        </p:nvGraphicFramePr>
        <p:xfrm>
          <a:off x="152400" y="802964"/>
          <a:ext cx="8839200" cy="6035040"/>
        </p:xfrm>
        <a:graphic>
          <a:graphicData uri="http://schemas.openxmlformats.org/drawingml/2006/table">
            <a:tbl>
              <a:tblPr firstRow="1" bandRow="1">
                <a:tableStyleId>{93296810-A885-4BE3-A3E7-6D5BEEA58F35}</a:tableStyleId>
              </a:tblPr>
              <a:tblGrid>
                <a:gridCol w="990600">
                  <a:extLst>
                    <a:ext uri="{9D8B030D-6E8A-4147-A177-3AD203B41FA5}">
                      <a16:colId xmlns:a16="http://schemas.microsoft.com/office/drawing/2014/main" val="3494901603"/>
                    </a:ext>
                  </a:extLst>
                </a:gridCol>
                <a:gridCol w="2545080">
                  <a:extLst>
                    <a:ext uri="{9D8B030D-6E8A-4147-A177-3AD203B41FA5}">
                      <a16:colId xmlns:a16="http://schemas.microsoft.com/office/drawing/2014/main" val="3044144766"/>
                    </a:ext>
                  </a:extLst>
                </a:gridCol>
                <a:gridCol w="1767840">
                  <a:extLst>
                    <a:ext uri="{9D8B030D-6E8A-4147-A177-3AD203B41FA5}">
                      <a16:colId xmlns:a16="http://schemas.microsoft.com/office/drawing/2014/main" val="2860390888"/>
                    </a:ext>
                  </a:extLst>
                </a:gridCol>
                <a:gridCol w="1767840">
                  <a:extLst>
                    <a:ext uri="{9D8B030D-6E8A-4147-A177-3AD203B41FA5}">
                      <a16:colId xmlns:a16="http://schemas.microsoft.com/office/drawing/2014/main" val="1513551454"/>
                    </a:ext>
                  </a:extLst>
                </a:gridCol>
                <a:gridCol w="1767840">
                  <a:extLst>
                    <a:ext uri="{9D8B030D-6E8A-4147-A177-3AD203B41FA5}">
                      <a16:colId xmlns:a16="http://schemas.microsoft.com/office/drawing/2014/main" val="462310956"/>
                    </a:ext>
                  </a:extLst>
                </a:gridCol>
              </a:tblGrid>
              <a:tr h="218440">
                <a:tc>
                  <a:txBody>
                    <a:bodyPr/>
                    <a:lstStyle/>
                    <a:p>
                      <a:pPr algn="ctr"/>
                      <a:r>
                        <a:rPr lang="en-US" sz="1200" dirty="0">
                          <a:solidFill>
                            <a:schemeClr val="tx1"/>
                          </a:solidFill>
                        </a:rPr>
                        <a:t>Code </a:t>
                      </a:r>
                    </a:p>
                    <a:p>
                      <a:pPr algn="ctr"/>
                      <a:r>
                        <a:rPr lang="en-US" sz="1200" dirty="0">
                          <a:solidFill>
                            <a:schemeClr val="tx1"/>
                          </a:solidFill>
                        </a:rPr>
                        <a:t>Table ID </a:t>
                      </a:r>
                    </a:p>
                  </a:txBody>
                  <a:tcPr/>
                </a:tc>
                <a:tc>
                  <a:txBody>
                    <a:bodyPr/>
                    <a:lstStyle/>
                    <a:p>
                      <a:pPr algn="ctr"/>
                      <a:r>
                        <a:rPr lang="en-US" sz="1200" dirty="0">
                          <a:solidFill>
                            <a:schemeClr val="tx1"/>
                          </a:solidFill>
                        </a:rPr>
                        <a:t>Name </a:t>
                      </a:r>
                    </a:p>
                  </a:txBody>
                  <a:tcPr/>
                </a:tc>
                <a:tc>
                  <a:txBody>
                    <a:bodyPr/>
                    <a:lstStyle/>
                    <a:p>
                      <a:pPr algn="ctr"/>
                      <a:r>
                        <a:rPr lang="en-US" sz="1200" dirty="0">
                          <a:solidFill>
                            <a:schemeClr val="tx1"/>
                          </a:solidFill>
                        </a:rPr>
                        <a:t>XML Name</a:t>
                      </a:r>
                    </a:p>
                  </a:txBody>
                  <a:tcPr/>
                </a:tc>
                <a:tc>
                  <a:txBody>
                    <a:bodyPr/>
                    <a:lstStyle/>
                    <a:p>
                      <a:pPr algn="ctr"/>
                      <a:r>
                        <a:rPr lang="en-US" sz="1200" dirty="0">
                          <a:solidFill>
                            <a:schemeClr val="tx1"/>
                          </a:solidFill>
                        </a:rPr>
                        <a:t>Date</a:t>
                      </a:r>
                    </a:p>
                    <a:p>
                      <a:pPr algn="ctr"/>
                      <a:r>
                        <a:rPr lang="en-US" sz="1200" dirty="0">
                          <a:solidFill>
                            <a:schemeClr val="tx1"/>
                          </a:solidFill>
                        </a:rPr>
                        <a:t>Issued</a:t>
                      </a:r>
                    </a:p>
                  </a:txBody>
                  <a:tcPr/>
                </a:tc>
                <a:tc>
                  <a:txBody>
                    <a:bodyPr/>
                    <a:lstStyle/>
                    <a:p>
                      <a:pPr algn="ctr"/>
                      <a:r>
                        <a:rPr lang="en-US" sz="1200" dirty="0">
                          <a:solidFill>
                            <a:schemeClr val="tx1"/>
                          </a:solidFill>
                        </a:rPr>
                        <a:t>Date</a:t>
                      </a:r>
                    </a:p>
                    <a:p>
                      <a:pPr algn="ctr"/>
                      <a:r>
                        <a:rPr lang="en-US" sz="1200" dirty="0">
                          <a:solidFill>
                            <a:schemeClr val="tx1"/>
                          </a:solidFill>
                        </a:rPr>
                        <a:t>Updated </a:t>
                      </a:r>
                    </a:p>
                  </a:txBody>
                  <a:tcPr/>
                </a:tc>
                <a:extLst>
                  <a:ext uri="{0D108BD9-81ED-4DB2-BD59-A6C34878D82A}">
                    <a16:rowId xmlns:a16="http://schemas.microsoft.com/office/drawing/2014/main" val="945061197"/>
                  </a:ext>
                </a:extLst>
              </a:tr>
              <a:tr h="228600">
                <a:tc>
                  <a:txBody>
                    <a:bodyPr/>
                    <a:lstStyle/>
                    <a:p>
                      <a:pPr>
                        <a:spcBef>
                          <a:spcPts val="600"/>
                        </a:spcBef>
                        <a:spcAft>
                          <a:spcPts val="600"/>
                        </a:spcAft>
                      </a:pPr>
                      <a:r>
                        <a:rPr lang="en-US" sz="1200" dirty="0"/>
                        <a:t>C175</a:t>
                      </a:r>
                    </a:p>
                  </a:txBody>
                  <a:tcPr/>
                </a:tc>
                <a:tc>
                  <a:txBody>
                    <a:bodyPr/>
                    <a:lstStyle/>
                    <a:p>
                      <a:pPr marL="0" indent="0" algn="l" rtl="0" eaLnBrk="1" latinLnBrk="0" hangingPunct="1">
                        <a:spcBef>
                          <a:spcPts val="600"/>
                        </a:spcBef>
                        <a:spcAft>
                          <a:spcPts val="600"/>
                        </a:spcAft>
                        <a:buFont typeface="Arial" pitchFamily="34" charset="0"/>
                        <a:buNone/>
                      </a:pPr>
                      <a:r>
                        <a:rPr kumimoji="0" lang="en-US" sz="1200" kern="1200" dirty="0">
                          <a:solidFill>
                            <a:schemeClr val="dk1"/>
                          </a:solidFill>
                          <a:latin typeface="+mn-lt"/>
                          <a:ea typeface="+mn-ea"/>
                          <a:cs typeface="+mn-cs"/>
                        </a:rPr>
                        <a:t>BILINGUAL-PROGRAM-TYPE-CODE</a:t>
                      </a:r>
                    </a:p>
                  </a:txBody>
                  <a:tcPr/>
                </a:tc>
                <a:tc>
                  <a:txBody>
                    <a:bodyPr/>
                    <a:lstStyle/>
                    <a:p>
                      <a:pPr marL="0" indent="0">
                        <a:spcBef>
                          <a:spcPts val="600"/>
                        </a:spcBef>
                        <a:spcAft>
                          <a:spcPts val="600"/>
                        </a:spcAft>
                        <a:buFont typeface="Arial" pitchFamily="34" charset="0"/>
                        <a:buNone/>
                      </a:pPr>
                      <a:r>
                        <a:rPr lang="en-US" sz="1200" dirty="0"/>
                        <a:t>TX-BilingualProgramType</a:t>
                      </a:r>
                    </a:p>
                  </a:txBody>
                  <a:tcPr/>
                </a:tc>
                <a:tc>
                  <a:txBody>
                    <a:bodyPr/>
                    <a:lstStyle/>
                    <a:p>
                      <a:pPr marL="0" indent="0">
                        <a:spcBef>
                          <a:spcPts val="600"/>
                        </a:spcBef>
                        <a:spcAft>
                          <a:spcPts val="600"/>
                        </a:spcAft>
                        <a:buFont typeface="Arial" pitchFamily="34" charset="0"/>
                        <a:buNone/>
                      </a:pPr>
                      <a:r>
                        <a:rPr lang="en-US" sz="1200" dirty="0"/>
                        <a:t>3/3/2008</a:t>
                      </a:r>
                    </a:p>
                  </a:txBody>
                  <a:tcPr/>
                </a:tc>
                <a:tc>
                  <a:txBody>
                    <a:bodyPr/>
                    <a:lstStyle/>
                    <a:p>
                      <a:pPr marL="0" indent="0">
                        <a:spcBef>
                          <a:spcPts val="600"/>
                        </a:spcBef>
                        <a:spcAft>
                          <a:spcPts val="600"/>
                        </a:spcAft>
                        <a:buFont typeface="Arial" pitchFamily="34" charset="0"/>
                        <a:buNone/>
                      </a:pPr>
                      <a:r>
                        <a:rPr lang="en-US" sz="1200" dirty="0"/>
                        <a:t>3/1/2019</a:t>
                      </a:r>
                    </a:p>
                  </a:txBody>
                  <a:tcPr/>
                </a:tc>
                <a:extLst>
                  <a:ext uri="{0D108BD9-81ED-4DB2-BD59-A6C34878D82A}">
                    <a16:rowId xmlns:a16="http://schemas.microsoft.com/office/drawing/2014/main" val="470753568"/>
                  </a:ext>
                </a:extLst>
              </a:tr>
              <a:tr h="0">
                <a:tc>
                  <a:txBody>
                    <a:bodyPr/>
                    <a:lstStyle/>
                    <a:p>
                      <a:pPr algn="ctr">
                        <a:spcBef>
                          <a:spcPts val="600"/>
                        </a:spcBef>
                        <a:spcAft>
                          <a:spcPts val="600"/>
                        </a:spcAft>
                      </a:pPr>
                      <a:r>
                        <a:rPr lang="en-US" sz="1200" b="1" dirty="0"/>
                        <a:t>Code</a:t>
                      </a:r>
                    </a:p>
                  </a:txBody>
                  <a:tcPr/>
                </a:tc>
                <a:tc gridSpan="4">
                  <a:txBody>
                    <a:bodyPr/>
                    <a:lstStyle/>
                    <a:p>
                      <a:pPr marL="0" indent="0" algn="ctr" rtl="0" eaLnBrk="1" latinLnBrk="0" hangingPunct="1">
                        <a:spcBef>
                          <a:spcPts val="600"/>
                        </a:spcBef>
                        <a:spcAft>
                          <a:spcPts val="600"/>
                        </a:spcAft>
                        <a:buFont typeface="Arial" pitchFamily="34" charset="0"/>
                        <a:buNone/>
                      </a:pPr>
                      <a:r>
                        <a:rPr kumimoji="0" lang="en-US" sz="1200" b="1" kern="1200" dirty="0">
                          <a:solidFill>
                            <a:schemeClr val="dk1"/>
                          </a:solidFill>
                          <a:latin typeface="+mn-lt"/>
                          <a:ea typeface="+mn-ea"/>
                          <a:cs typeface="+mn-cs"/>
                        </a:rPr>
                        <a:t>Translation</a:t>
                      </a: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3308547975"/>
                  </a:ext>
                </a:extLst>
              </a:tr>
              <a:tr h="193040">
                <a:tc>
                  <a:txBody>
                    <a:bodyPr/>
                    <a:lstStyle/>
                    <a:p>
                      <a:pPr algn="ctr">
                        <a:spcBef>
                          <a:spcPts val="600"/>
                        </a:spcBef>
                        <a:spcAft>
                          <a:spcPts val="600"/>
                        </a:spcAft>
                      </a:pPr>
                      <a:r>
                        <a:rPr lang="en-US" sz="1200" dirty="0"/>
                        <a:t>0</a:t>
                      </a:r>
                    </a:p>
                  </a:txBody>
                  <a:tcPr/>
                </a:tc>
                <a:tc gridSpan="4">
                  <a:txBody>
                    <a:bodyPr/>
                    <a:lstStyle/>
                    <a:p>
                      <a:pPr marL="0" indent="0" algn="l" rtl="0" eaLnBrk="1" latinLnBrk="0" hangingPunct="1">
                        <a:spcBef>
                          <a:spcPts val="600"/>
                        </a:spcBef>
                        <a:spcAft>
                          <a:spcPts val="600"/>
                        </a:spcAft>
                        <a:buFont typeface="Arial" pitchFamily="34" charset="0"/>
                        <a:buNone/>
                      </a:pPr>
                      <a:r>
                        <a:rPr lang="en-US" sz="1200" dirty="0"/>
                        <a:t>Student does not participate in the bilingual education program</a:t>
                      </a:r>
                      <a:endParaRPr kumimoji="0" lang="en-US" sz="1200"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1391310093"/>
                  </a:ext>
                </a:extLst>
              </a:tr>
              <a:tr h="218440">
                <a:tc>
                  <a:txBody>
                    <a:bodyPr/>
                    <a:lstStyle/>
                    <a:p>
                      <a:pPr algn="ctr">
                        <a:spcBef>
                          <a:spcPts val="600"/>
                        </a:spcBef>
                        <a:spcAft>
                          <a:spcPts val="600"/>
                        </a:spcAft>
                      </a:pPr>
                      <a:r>
                        <a:rPr lang="en-US" sz="1200" dirty="0"/>
                        <a:t>2</a:t>
                      </a:r>
                    </a:p>
                  </a:txBody>
                  <a:tcPr/>
                </a:tc>
                <a:tc gridSpan="4">
                  <a:txBody>
                    <a:bodyPr/>
                    <a:lstStyle/>
                    <a:p>
                      <a:pPr marL="0" indent="0" algn="l" rtl="0" eaLnBrk="1" latinLnBrk="0" hangingPunct="1">
                        <a:spcBef>
                          <a:spcPts val="600"/>
                        </a:spcBef>
                        <a:spcAft>
                          <a:spcPts val="600"/>
                        </a:spcAft>
                        <a:buFont typeface="Arial" pitchFamily="34" charset="0"/>
                        <a:buNone/>
                      </a:pPr>
                      <a:r>
                        <a:rPr lang="en-US" sz="1200" dirty="0"/>
                        <a:t>Transitional Bilingual/Early Exit A bilingual program model in which students identified as LEP/English learners (EL) are served in both English and another language and are prepared to meet reclassification criteria to be successful in English-only instruction not earlier than two or later than five years after the student enrolls in school. Instruction in this program is delivered by a teacher appropriately certified in bilingual education under TEC, §29.061(b)(1), for the assigned grade level and content area.</a:t>
                      </a:r>
                      <a:endParaRPr kumimoji="0" lang="en-US" sz="1200" kern="1200" dirty="0">
                        <a:solidFill>
                          <a:schemeClr val="dk1"/>
                        </a:solidFill>
                        <a:latin typeface="+mn-lt"/>
                        <a:ea typeface="+mn-ea"/>
                        <a:cs typeface="+mn-cs"/>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4774784"/>
                  </a:ext>
                </a:extLst>
              </a:tr>
              <a:tr h="279400">
                <a:tc>
                  <a:txBody>
                    <a:bodyPr/>
                    <a:lstStyle/>
                    <a:p>
                      <a:pPr algn="ctr">
                        <a:spcBef>
                          <a:spcPts val="600"/>
                        </a:spcBef>
                        <a:spcAft>
                          <a:spcPts val="600"/>
                        </a:spcAft>
                      </a:pPr>
                      <a:r>
                        <a:rPr lang="en-US" sz="1200" dirty="0"/>
                        <a:t>3</a:t>
                      </a:r>
                    </a:p>
                  </a:txBody>
                  <a:tcPr/>
                </a:tc>
                <a:tc gridSpan="4">
                  <a:txBody>
                    <a:bodyPr/>
                    <a:lstStyle/>
                    <a:p>
                      <a:pPr marL="0" indent="0" algn="l" rtl="0" eaLnBrk="1" latinLnBrk="0" hangingPunct="1">
                        <a:spcBef>
                          <a:spcPts val="600"/>
                        </a:spcBef>
                        <a:spcAft>
                          <a:spcPts val="600"/>
                        </a:spcAft>
                        <a:buFont typeface="Arial" pitchFamily="34" charset="0"/>
                        <a:buNone/>
                      </a:pPr>
                      <a:r>
                        <a:rPr lang="en-US" sz="1200" dirty="0"/>
                        <a:t>Transitional Bilingual/Late Exit: A bilingual program model in which students identified as LEP/English learners (EL) are served in both English and another language and are prepared to meet reclassification criteria to be successful in English-only instruction not earlier than six or later than seven years after the student enrolls in school. Instruction in this program is delivered by a teacher appropriately certified in bilingual education under TEC, §29.061(b)(2), for the assigned grade level and content area.</a:t>
                      </a:r>
                      <a:endParaRPr kumimoji="0" lang="en-US" sz="1200"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373289730"/>
                  </a:ext>
                </a:extLst>
              </a:tr>
              <a:tr h="248920">
                <a:tc>
                  <a:txBody>
                    <a:bodyPr/>
                    <a:lstStyle/>
                    <a:p>
                      <a:pPr algn="ctr">
                        <a:spcBef>
                          <a:spcPts val="600"/>
                        </a:spcBef>
                        <a:spcAft>
                          <a:spcPts val="600"/>
                        </a:spcAft>
                      </a:pPr>
                      <a:r>
                        <a:rPr lang="en-US" sz="1200" dirty="0"/>
                        <a:t>4</a:t>
                      </a:r>
                    </a:p>
                  </a:txBody>
                  <a:tcPr/>
                </a:tc>
                <a:tc gridSpan="4">
                  <a:txBody>
                    <a:bodyPr/>
                    <a:lstStyle/>
                    <a:p>
                      <a:pPr marL="0" indent="0" algn="l" rtl="0" eaLnBrk="1" latinLnBrk="0" hangingPunct="1">
                        <a:spcBef>
                          <a:spcPts val="600"/>
                        </a:spcBef>
                        <a:spcAft>
                          <a:spcPts val="600"/>
                        </a:spcAft>
                        <a:buFont typeface="Arial" pitchFamily="34" charset="0"/>
                        <a:buNone/>
                      </a:pPr>
                      <a:r>
                        <a:rPr lang="en-US" sz="1200" dirty="0"/>
                        <a:t>Dual Language Immersion/Two-Way: - A bilingual/biliteracy program model in which students identified as LEP/English learners (EL) are integrated with students proficient in English and are served in both English and another language and are prepared to meet reclassification criteria in order to be successful in English-only instruction not earlier than six or later than seven years after the student enrolls in school. Instruction provided in a language other than English in this program model is delivered by a teacher appropriately certified in bilingual education under TEC, §29.061, for the assigned grade level and content area. Instruction provided in English in this program model may be delivered either by a teacher appropriately certified in bilingual education or by a different teacher certified in ESL in accordance with TEC, §29.061, for the assigned grade level and content area.</a:t>
                      </a:r>
                      <a:endParaRPr kumimoji="0" lang="en-US" sz="1200"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2853623951"/>
                  </a:ext>
                </a:extLst>
              </a:tr>
              <a:tr h="370840">
                <a:tc>
                  <a:txBody>
                    <a:bodyPr/>
                    <a:lstStyle/>
                    <a:p>
                      <a:pPr algn="ctr">
                        <a:spcBef>
                          <a:spcPts val="600"/>
                        </a:spcBef>
                        <a:spcAft>
                          <a:spcPts val="600"/>
                        </a:spcAft>
                      </a:pPr>
                      <a:r>
                        <a:rPr lang="en-US" sz="1200" dirty="0"/>
                        <a:t>5</a:t>
                      </a:r>
                    </a:p>
                  </a:txBody>
                  <a:tcPr/>
                </a:tc>
                <a:tc gridSpan="4">
                  <a:txBody>
                    <a:bodyPr/>
                    <a:lstStyle/>
                    <a:p>
                      <a:pPr marL="0" indent="0" algn="l" rtl="0" eaLnBrk="1" latinLnBrk="0" hangingPunct="1">
                        <a:spcBef>
                          <a:spcPts val="600"/>
                        </a:spcBef>
                        <a:spcAft>
                          <a:spcPts val="600"/>
                        </a:spcAft>
                        <a:buFont typeface="Arial" pitchFamily="34" charset="0"/>
                        <a:buNone/>
                      </a:pPr>
                      <a:r>
                        <a:rPr lang="en-US" sz="1200" dirty="0"/>
                        <a:t>Dual Language Immersion/One-Way: - A bilingual/biliteracy program model in which students identified as LEP/English learners (EL) are served in both English and another language and are prepared to meet reclassification criteria in order to be successful in English-only instruction not earlier than six or later than seven years after the student enrolls in school. Instruction provided in a language other than English in this program model is delivered by a teacher appropriately certified in bilingual education under TEC, §29.061. Instruction provided in English in this program model may be delivered either by a teacher appropriately certified in bilingual education or by a different teacher certified in ESL in accordance with TEC, §29.061. </a:t>
                      </a:r>
                      <a:endParaRPr kumimoji="0" lang="en-US" sz="1200" kern="1200" dirty="0">
                        <a:solidFill>
                          <a:schemeClr val="dk1"/>
                        </a:solidFill>
                        <a:highlight>
                          <a:srgbClr val="FFFF00"/>
                        </a:highlight>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1504703186"/>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20</a:t>
            </a:fld>
            <a:endParaRPr lang="en-US" dirty="0"/>
          </a:p>
        </p:txBody>
      </p:sp>
    </p:spTree>
    <p:extLst>
      <p:ext uri="{BB962C8B-B14F-4D97-AF65-F5344CB8AC3E}">
        <p14:creationId xmlns:p14="http://schemas.microsoft.com/office/powerpoint/2010/main" val="535507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BILINGUAL-PROGRAM-TYPE-CODE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21</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838200"/>
            <a:ext cx="8286750" cy="5791200"/>
          </a:xfrm>
        </p:spPr>
        <p:txBody>
          <a:bodyPr>
            <a:normAutofit/>
          </a:bodyPr>
          <a:lstStyle/>
          <a:p>
            <a:r>
              <a:rPr lang="en-US" sz="3600" dirty="0"/>
              <a:t>TREx Changes:</a:t>
            </a:r>
          </a:p>
          <a:p>
            <a:pPr lvl="1"/>
            <a:r>
              <a:rPr lang="en-US" sz="3200" dirty="0"/>
              <a:t>BILINGUAL-INDICATOR (TE009) data element language updated.</a:t>
            </a:r>
          </a:p>
          <a:p>
            <a:pPr lvl="2"/>
            <a:r>
              <a:rPr lang="en-US" sz="2800" dirty="0"/>
              <a:t>‘Limited English proficient’ / ‘English learner’. </a:t>
            </a:r>
          </a:p>
          <a:p>
            <a:pPr lvl="1"/>
            <a:r>
              <a:rPr lang="en-US" sz="3200" dirty="0"/>
              <a:t>BILINGUAL-PROGRAM-TYPE-CODE (TC26)</a:t>
            </a:r>
          </a:p>
          <a:p>
            <a:pPr lvl="2"/>
            <a:r>
              <a:rPr lang="en-US" sz="2400" dirty="0"/>
              <a:t>The bilingual program model definitions were updated which resulted in the following changes:</a:t>
            </a:r>
          </a:p>
          <a:p>
            <a:pPr lvl="3"/>
            <a:r>
              <a:rPr lang="en-US" sz="2600" dirty="0"/>
              <a:t>Codes 2, 3, 4, and 5 were updated to align with TEC §29.0.66.</a:t>
            </a:r>
            <a:endParaRPr lang="en-US" sz="2600" i="1" dirty="0"/>
          </a:p>
          <a:p>
            <a:pPr lvl="1"/>
            <a:endParaRPr lang="en-US" sz="2800" dirty="0"/>
          </a:p>
          <a:p>
            <a:pPr lvl="1"/>
            <a:endParaRPr lang="en-US" dirty="0"/>
          </a:p>
          <a:p>
            <a:endParaRPr lang="en-US" dirty="0"/>
          </a:p>
        </p:txBody>
      </p:sp>
    </p:spTree>
    <p:extLst>
      <p:ext uri="{BB962C8B-B14F-4D97-AF65-F5344CB8AC3E}">
        <p14:creationId xmlns:p14="http://schemas.microsoft.com/office/powerpoint/2010/main" val="3523483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22</a:t>
            </a:fld>
            <a:endParaRPr lang="en-US" dirty="0"/>
          </a:p>
        </p:txBody>
      </p:sp>
      <p:sp>
        <p:nvSpPr>
          <p:cNvPr id="12" name="Rectangle 11" descr="Box is highlighting the topic that is discussed in the next slide &quot;ESL Program Type Code Changes&quot;">
            <a:extLst>
              <a:ext uri="{FF2B5EF4-FFF2-40B4-BE49-F238E27FC236}">
                <a16:creationId xmlns:a16="http://schemas.microsoft.com/office/drawing/2014/main" id="{3DE1DC5D-D2A1-49C1-A0A2-56DE96C13685}"/>
              </a:ext>
            </a:extLst>
          </p:cNvPr>
          <p:cNvSpPr/>
          <p:nvPr/>
        </p:nvSpPr>
        <p:spPr>
          <a:xfrm>
            <a:off x="0" y="2209800"/>
            <a:ext cx="914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7" name="Rectangle 6" descr="Box is highlighting the topic that is discussed in the next slide &quot;ESL Program Type Code Changes&quot;" title="ESL Program Type Code Changes"/>
          <p:cNvSpPr/>
          <p:nvPr/>
        </p:nvSpPr>
        <p:spPr>
          <a:xfrm>
            <a:off x="152400" y="49154"/>
            <a:ext cx="8763000" cy="5740033"/>
          </a:xfrm>
          <a:prstGeom prst="rect">
            <a:avLst/>
          </a:prstGeom>
          <a:noFill/>
        </p:spPr>
        <p:txBody>
          <a:bodyPr wrap="square">
            <a:spAutoFit/>
          </a:bodyPr>
          <a:lstStyle/>
          <a:p>
            <a:pPr marL="571500" indent="-571500">
              <a:buFont typeface="+mj-lt"/>
              <a:buAutoNum type="romanUcPeriod"/>
            </a:pPr>
            <a:r>
              <a:rPr lang="en-US" sz="2800" dirty="0"/>
              <a:t>Language Programs Revisions Texas Administrative Code Update</a:t>
            </a:r>
          </a:p>
          <a:p>
            <a:pPr marL="571500" lvl="0" indent="-571500">
              <a:buFont typeface="+mj-lt"/>
              <a:buAutoNum type="romanUcPeriod"/>
            </a:pPr>
            <a:r>
              <a:rPr lang="en-US" sz="2800" dirty="0"/>
              <a:t>LEP Indicator Code Changes</a:t>
            </a:r>
          </a:p>
          <a:p>
            <a:pPr marL="571500" lvl="0" indent="-571500">
              <a:buFont typeface="+mj-lt"/>
              <a:buAutoNum type="romanUcPeriod"/>
            </a:pPr>
            <a:r>
              <a:rPr lang="en-US" sz="2800" dirty="0"/>
              <a:t>Parental Permission Code Changes</a:t>
            </a:r>
          </a:p>
          <a:p>
            <a:pPr marL="571500" lvl="0" indent="-571500">
              <a:buFont typeface="+mj-lt"/>
              <a:buAutoNum type="romanUcPeriod"/>
            </a:pPr>
            <a:r>
              <a:rPr lang="en-US" sz="2800" dirty="0"/>
              <a:t>Bilingual Program Type Code Changes</a:t>
            </a:r>
          </a:p>
          <a:p>
            <a:pPr marL="571500" lvl="0" indent="-571500">
              <a:buFont typeface="+mj-lt"/>
              <a:buAutoNum type="romanUcPeriod"/>
            </a:pPr>
            <a:r>
              <a:rPr lang="en-US" sz="2800" dirty="0"/>
              <a:t>ESL Program Type Code Changes</a:t>
            </a:r>
          </a:p>
          <a:p>
            <a:pPr marL="571500" lvl="0" indent="-571500">
              <a:buFont typeface="+mj-lt"/>
              <a:buAutoNum type="romanUcPeriod"/>
            </a:pPr>
            <a:r>
              <a:rPr lang="en-US" sz="2800" dirty="0"/>
              <a:t>Alternative Language Program Type Code Added</a:t>
            </a:r>
          </a:p>
          <a:p>
            <a:pPr marL="571500" lvl="0" indent="-571500">
              <a:buFont typeface="+mj-lt"/>
              <a:buAutoNum type="romanUcPeriod"/>
            </a:pPr>
            <a:r>
              <a:rPr lang="en-US" sz="2800" dirty="0"/>
              <a:t>Home Language Survey Changes</a:t>
            </a:r>
          </a:p>
          <a:p>
            <a:pPr marL="571500" lvl="0" indent="-571500">
              <a:buFont typeface="+mj-lt"/>
              <a:buAutoNum type="romanUcPeriod"/>
            </a:pPr>
            <a:r>
              <a:rPr lang="en-US" sz="2800" dirty="0"/>
              <a:t>Business Validation Rules </a:t>
            </a: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CONTENTS</a:t>
            </a:r>
          </a:p>
        </p:txBody>
      </p:sp>
    </p:spTree>
    <p:extLst>
      <p:ext uri="{BB962C8B-B14F-4D97-AF65-F5344CB8AC3E}">
        <p14:creationId xmlns:p14="http://schemas.microsoft.com/office/powerpoint/2010/main" val="1111536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ESL-PROGRAM-TYPE-CODE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23</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838200"/>
            <a:ext cx="7886700" cy="5105400"/>
          </a:xfrm>
        </p:spPr>
        <p:txBody>
          <a:bodyPr>
            <a:normAutofit/>
          </a:bodyPr>
          <a:lstStyle/>
          <a:p>
            <a:r>
              <a:rPr lang="en-US" sz="3600" dirty="0"/>
              <a:t>ESL-PROGRAM-TYPE-CODE (E1043)</a:t>
            </a:r>
          </a:p>
          <a:p>
            <a:pPr lvl="1"/>
            <a:r>
              <a:rPr lang="en-US" sz="3200" dirty="0"/>
              <a:t>The language has been updated as follows:</a:t>
            </a:r>
          </a:p>
          <a:p>
            <a:pPr lvl="2"/>
            <a:r>
              <a:rPr lang="en-US" sz="2800" dirty="0"/>
              <a:t>‘Limited English proficient’ / ‘English learner’.</a:t>
            </a:r>
          </a:p>
        </p:txBody>
      </p:sp>
    </p:spTree>
    <p:extLst>
      <p:ext uri="{BB962C8B-B14F-4D97-AF65-F5344CB8AC3E}">
        <p14:creationId xmlns:p14="http://schemas.microsoft.com/office/powerpoint/2010/main" val="1145332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ESL-PROGRAM-TYPE-CODE</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3162173631"/>
              </p:ext>
            </p:extLst>
          </p:nvPr>
        </p:nvGraphicFramePr>
        <p:xfrm>
          <a:off x="114300" y="838200"/>
          <a:ext cx="8915400" cy="5732015"/>
        </p:xfrm>
        <a:graphic>
          <a:graphicData uri="http://schemas.openxmlformats.org/drawingml/2006/table">
            <a:tbl>
              <a:tblPr firstRow="1" bandRow="1">
                <a:tableStyleId>{93296810-A885-4BE3-A3E7-6D5BEEA58F35}</a:tableStyleId>
              </a:tblPr>
              <a:tblGrid>
                <a:gridCol w="1590418">
                  <a:extLst>
                    <a:ext uri="{9D8B030D-6E8A-4147-A177-3AD203B41FA5}">
                      <a16:colId xmlns:a16="http://schemas.microsoft.com/office/drawing/2014/main" val="3494901603"/>
                    </a:ext>
                  </a:extLst>
                </a:gridCol>
                <a:gridCol w="1029095">
                  <a:extLst>
                    <a:ext uri="{9D8B030D-6E8A-4147-A177-3AD203B41FA5}">
                      <a16:colId xmlns:a16="http://schemas.microsoft.com/office/drawing/2014/main" val="2620534784"/>
                    </a:ext>
                  </a:extLst>
                </a:gridCol>
                <a:gridCol w="1280975">
                  <a:extLst>
                    <a:ext uri="{9D8B030D-6E8A-4147-A177-3AD203B41FA5}">
                      <a16:colId xmlns:a16="http://schemas.microsoft.com/office/drawing/2014/main" val="3044144766"/>
                    </a:ext>
                  </a:extLst>
                </a:gridCol>
                <a:gridCol w="557211">
                  <a:extLst>
                    <a:ext uri="{9D8B030D-6E8A-4147-A177-3AD203B41FA5}">
                      <a16:colId xmlns:a16="http://schemas.microsoft.com/office/drawing/2014/main" val="293514497"/>
                    </a:ext>
                  </a:extLst>
                </a:gridCol>
                <a:gridCol w="874882">
                  <a:extLst>
                    <a:ext uri="{9D8B030D-6E8A-4147-A177-3AD203B41FA5}">
                      <a16:colId xmlns:a16="http://schemas.microsoft.com/office/drawing/2014/main" val="2860390888"/>
                    </a:ext>
                  </a:extLst>
                </a:gridCol>
                <a:gridCol w="1353968">
                  <a:extLst>
                    <a:ext uri="{9D8B030D-6E8A-4147-A177-3AD203B41FA5}">
                      <a16:colId xmlns:a16="http://schemas.microsoft.com/office/drawing/2014/main" val="2302337251"/>
                    </a:ext>
                  </a:extLst>
                </a:gridCol>
                <a:gridCol w="398010">
                  <a:extLst>
                    <a:ext uri="{9D8B030D-6E8A-4147-A177-3AD203B41FA5}">
                      <a16:colId xmlns:a16="http://schemas.microsoft.com/office/drawing/2014/main" val="1435472291"/>
                    </a:ext>
                  </a:extLst>
                </a:gridCol>
                <a:gridCol w="1830841">
                  <a:extLst>
                    <a:ext uri="{9D8B030D-6E8A-4147-A177-3AD203B41FA5}">
                      <a16:colId xmlns:a16="http://schemas.microsoft.com/office/drawing/2014/main" val="972188134"/>
                    </a:ext>
                  </a:extLst>
                </a:gridCol>
              </a:tblGrid>
              <a:tr h="237629">
                <a:tc>
                  <a:txBody>
                    <a:bodyPr/>
                    <a:lstStyle/>
                    <a:p>
                      <a:r>
                        <a:rPr lang="en-US" sz="1000" dirty="0">
                          <a:solidFill>
                            <a:schemeClr val="tx1"/>
                          </a:solidFill>
                        </a:rPr>
                        <a:t>Element ID</a:t>
                      </a:r>
                    </a:p>
                  </a:txBody>
                  <a:tcPr/>
                </a:tc>
                <a:tc gridSpan="3">
                  <a:txBody>
                    <a:bodyPr/>
                    <a:lstStyle/>
                    <a:p>
                      <a:r>
                        <a:rPr lang="en-US" sz="1000" dirty="0">
                          <a:solidFill>
                            <a:schemeClr val="tx1"/>
                          </a:solidFill>
                        </a:rPr>
                        <a:t>Data Element </a:t>
                      </a:r>
                    </a:p>
                  </a:txBody>
                  <a:tcPr/>
                </a:tc>
                <a:tc hMerge="1">
                  <a:txBody>
                    <a:bodyPr/>
                    <a:lstStyle/>
                    <a:p>
                      <a:r>
                        <a:rPr lang="en-US" dirty="0"/>
                        <a:t>Data Element </a:t>
                      </a:r>
                    </a:p>
                  </a:txBody>
                  <a:tcPr/>
                </a:tc>
                <a:tc hMerge="1">
                  <a:txBody>
                    <a:bodyPr/>
                    <a:lstStyle/>
                    <a:p>
                      <a:endParaRPr lang="en-US" sz="1400" dirty="0"/>
                    </a:p>
                  </a:txBody>
                  <a:tcPr/>
                </a:tc>
                <a:tc gridSpan="2">
                  <a:txBody>
                    <a:bodyPr/>
                    <a:lstStyle/>
                    <a:p>
                      <a:r>
                        <a:rPr lang="en-US" sz="1000" dirty="0">
                          <a:solidFill>
                            <a:schemeClr val="tx1"/>
                          </a:solidFill>
                        </a:rPr>
                        <a:t>Date Issued </a:t>
                      </a:r>
                    </a:p>
                  </a:txBody>
                  <a:tcPr/>
                </a:tc>
                <a:tc hMerge="1">
                  <a:txBody>
                    <a:bodyPr/>
                    <a:lstStyle/>
                    <a:p>
                      <a:endParaRPr lang="en-US" dirty="0"/>
                    </a:p>
                  </a:txBody>
                  <a:tcPr/>
                </a:tc>
                <a:tc gridSpan="2">
                  <a:txBody>
                    <a:bodyPr/>
                    <a:lstStyle/>
                    <a:p>
                      <a:r>
                        <a:rPr lang="en-US" sz="1000" dirty="0">
                          <a:solidFill>
                            <a:schemeClr val="tx1"/>
                          </a:solidFill>
                        </a:rPr>
                        <a:t>Date Updated</a:t>
                      </a:r>
                    </a:p>
                  </a:txBody>
                  <a:tcPr/>
                </a:tc>
                <a:tc hMerge="1">
                  <a:txBody>
                    <a:bodyPr/>
                    <a:lstStyle/>
                    <a:p>
                      <a:endParaRPr lang="en-US"/>
                    </a:p>
                  </a:txBody>
                  <a:tcPr/>
                </a:tc>
                <a:extLst>
                  <a:ext uri="{0D108BD9-81ED-4DB2-BD59-A6C34878D82A}">
                    <a16:rowId xmlns:a16="http://schemas.microsoft.com/office/drawing/2014/main" val="945061197"/>
                  </a:ext>
                </a:extLst>
              </a:tr>
              <a:tr h="237629">
                <a:tc>
                  <a:txBody>
                    <a:bodyPr/>
                    <a:lstStyle/>
                    <a:p>
                      <a:pPr>
                        <a:spcBef>
                          <a:spcPts val="600"/>
                        </a:spcBef>
                        <a:spcAft>
                          <a:spcPts val="600"/>
                        </a:spcAft>
                      </a:pPr>
                      <a:r>
                        <a:rPr lang="en-US" sz="1000" dirty="0"/>
                        <a:t>E1043</a:t>
                      </a:r>
                    </a:p>
                  </a:txBody>
                  <a:tcPr/>
                </a:tc>
                <a:tc gridSpan="3">
                  <a:txBody>
                    <a:bodyPr/>
                    <a:lstStyle/>
                    <a:p>
                      <a:pPr>
                        <a:spcBef>
                          <a:spcPts val="600"/>
                        </a:spcBef>
                        <a:spcAft>
                          <a:spcPts val="600"/>
                        </a:spcAft>
                      </a:pPr>
                      <a:r>
                        <a:rPr lang="en-US" sz="1000" dirty="0"/>
                        <a:t>ESL-PROGRAM-TYPE-CODE</a:t>
                      </a: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a:spcBef>
                          <a:spcPts val="600"/>
                        </a:spcBef>
                        <a:spcAft>
                          <a:spcPts val="600"/>
                        </a:spcAft>
                      </a:pPr>
                      <a:endParaRPr lang="en-US" sz="1400" dirty="0"/>
                    </a:p>
                  </a:txBody>
                  <a:tcPr/>
                </a:tc>
                <a:tc gridSpan="2">
                  <a:txBody>
                    <a:bodyPr/>
                    <a:lstStyle/>
                    <a:p>
                      <a:pPr marL="0" indent="0" algn="ctr">
                        <a:spcBef>
                          <a:spcPts val="600"/>
                        </a:spcBef>
                        <a:spcAft>
                          <a:spcPts val="600"/>
                        </a:spcAft>
                        <a:buFont typeface="Arial" pitchFamily="34" charset="0"/>
                        <a:buNone/>
                      </a:pPr>
                      <a:r>
                        <a:rPr lang="en-US" sz="1000" dirty="0"/>
                        <a:t>3/3/2008</a:t>
                      </a:r>
                    </a:p>
                  </a:txBody>
                  <a:tcPr/>
                </a:tc>
                <a:tc hMerge="1">
                  <a:txBody>
                    <a:bodyPr/>
                    <a:lstStyle/>
                    <a:p>
                      <a:pPr marL="0" indent="0" algn="ctr">
                        <a:spcBef>
                          <a:spcPts val="600"/>
                        </a:spcBef>
                        <a:spcAft>
                          <a:spcPts val="600"/>
                        </a:spcAft>
                        <a:buFont typeface="Arial" pitchFamily="34" charset="0"/>
                        <a:buNone/>
                      </a:pPr>
                      <a:endParaRPr lang="en-US" dirty="0"/>
                    </a:p>
                  </a:txBody>
                  <a:tcPr/>
                </a:tc>
                <a:tc gridSpan="2">
                  <a:txBody>
                    <a:bodyPr/>
                    <a:lstStyle/>
                    <a:p>
                      <a:pPr marL="0" indent="0" algn="ctr">
                        <a:spcBef>
                          <a:spcPts val="600"/>
                        </a:spcBef>
                        <a:spcAft>
                          <a:spcPts val="600"/>
                        </a:spcAft>
                        <a:buFont typeface="Arial" pitchFamily="34" charset="0"/>
                        <a:buNone/>
                      </a:pPr>
                      <a:r>
                        <a:rPr lang="en-US" sz="1000" dirty="0"/>
                        <a:t>3/1/2019</a:t>
                      </a:r>
                    </a:p>
                  </a:txBody>
                  <a:tcPr/>
                </a:tc>
                <a:tc hMerge="1">
                  <a:txBody>
                    <a:bodyPr/>
                    <a:lstStyle/>
                    <a:p>
                      <a:endParaRPr lang="en-US"/>
                    </a:p>
                  </a:txBody>
                  <a:tcPr/>
                </a:tc>
                <a:extLst>
                  <a:ext uri="{0D108BD9-81ED-4DB2-BD59-A6C34878D82A}">
                    <a16:rowId xmlns:a16="http://schemas.microsoft.com/office/drawing/2014/main" val="470753568"/>
                  </a:ext>
                </a:extLst>
              </a:tr>
              <a:tr h="159065">
                <a:tc gridSpan="4">
                  <a:txBody>
                    <a:bodyPr/>
                    <a:lstStyle/>
                    <a:p>
                      <a:pPr algn="ctr">
                        <a:spcBef>
                          <a:spcPts val="600"/>
                        </a:spcBef>
                        <a:spcAft>
                          <a:spcPts val="600"/>
                        </a:spcAft>
                      </a:pPr>
                      <a:r>
                        <a:rPr lang="en-US" sz="1000" b="1" dirty="0"/>
                        <a:t>XML Name </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algn="ctr">
                        <a:spcBef>
                          <a:spcPts val="600"/>
                        </a:spcBef>
                        <a:spcAft>
                          <a:spcPts val="600"/>
                        </a:spcAft>
                      </a:pPr>
                      <a:endParaRPr lang="en-US" sz="1400" dirty="0"/>
                    </a:p>
                  </a:txBody>
                  <a:tcPr/>
                </a:tc>
                <a:tc gridSpan="4">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Complex Type</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3308547975"/>
                  </a:ext>
                </a:extLst>
              </a:tr>
              <a:tr h="150036">
                <a:tc gridSpan="4">
                  <a:txBody>
                    <a:bodyPr/>
                    <a:lstStyle/>
                    <a:p>
                      <a:pPr>
                        <a:spcBef>
                          <a:spcPts val="600"/>
                        </a:spcBef>
                        <a:spcAft>
                          <a:spcPts val="600"/>
                        </a:spcAft>
                      </a:pPr>
                      <a:r>
                        <a:rPr lang="en-US" sz="1000" dirty="0"/>
                        <a:t>TX-ESL</a:t>
                      </a:r>
                    </a:p>
                  </a:txBody>
                  <a:tcPr/>
                </a:tc>
                <a:tc hMerge="1">
                  <a:txBody>
                    <a:bodyPr/>
                    <a:lstStyle/>
                    <a:p>
                      <a:pPr>
                        <a:spcBef>
                          <a:spcPts val="600"/>
                        </a:spcBef>
                        <a:spcAft>
                          <a:spcPts val="600"/>
                        </a:spcAft>
                      </a:pPr>
                      <a:endParaRPr lang="en-US" dirty="0"/>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a:spcBef>
                          <a:spcPts val="600"/>
                        </a:spcBef>
                        <a:spcAft>
                          <a:spcPts val="600"/>
                        </a:spcAft>
                      </a:pPr>
                      <a:endParaRPr lang="en-US" sz="1400" dirty="0"/>
                    </a:p>
                  </a:txBody>
                  <a:tcPr/>
                </a:tc>
                <a:tc gridSpan="4">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StudentProgramExtension</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373289730"/>
                  </a:ext>
                </a:extLst>
              </a:tr>
              <a:tr h="237629">
                <a:tc gridSpan="8">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Definition</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2853623951"/>
                  </a:ext>
                </a:extLst>
              </a:tr>
              <a:tr h="386148">
                <a:tc gridSpan="8">
                  <a:txBody>
                    <a:bodyPr/>
                    <a:lstStyle/>
                    <a:p>
                      <a:pPr>
                        <a:spcBef>
                          <a:spcPts val="600"/>
                        </a:spcBef>
                        <a:spcAft>
                          <a:spcPts val="600"/>
                        </a:spcAft>
                      </a:pPr>
                      <a:r>
                        <a:rPr lang="en-US" sz="1200" kern="1200" dirty="0">
                          <a:solidFill>
                            <a:schemeClr val="dk1"/>
                          </a:solidFill>
                          <a:effectLst/>
                          <a:latin typeface="+mn-lt"/>
                          <a:ea typeface="+mn-ea"/>
                          <a:cs typeface="+mn-cs"/>
                        </a:rPr>
                        <a:t>ESL-PROGRAM-TYPE-CODE indicates whether the student is participating in a state-approved English as a second language (ESL) program. An ESL program provides intensive instruction in English through second language acquisition methods in all content area TEKS (mathematics, science, health and social studies) for limited English proficient (LEP)</a:t>
                      </a:r>
                      <a:r>
                        <a:rPr lang="en-US" sz="1200" b="1" kern="1200" dirty="0">
                          <a:solidFill>
                            <a:schemeClr val="dk1"/>
                          </a:solidFill>
                          <a:effectLst/>
                          <a:latin typeface="+mn-lt"/>
                          <a:ea typeface="+mn-ea"/>
                          <a:cs typeface="+mn-cs"/>
                        </a:rPr>
                        <a:t>/English learner (EL) </a:t>
                      </a:r>
                      <a:r>
                        <a:rPr lang="en-US" sz="1200" kern="1200" dirty="0">
                          <a:solidFill>
                            <a:schemeClr val="dk1"/>
                          </a:solidFill>
                          <a:effectLst/>
                          <a:latin typeface="+mn-lt"/>
                          <a:ea typeface="+mn-ea"/>
                          <a:cs typeface="+mn-cs"/>
                        </a:rPr>
                        <a:t>students. (See 19 TAC §89.1210(d).)</a:t>
                      </a:r>
                      <a:endParaRPr lang="en-US" sz="400" dirty="0"/>
                    </a:p>
                  </a:txBody>
                  <a:tcPr/>
                </a:tc>
                <a:tc hMerge="1">
                  <a:txBody>
                    <a:bodyPr/>
                    <a:lstStyle/>
                    <a:p>
                      <a:pPr>
                        <a:spcBef>
                          <a:spcPts val="600"/>
                        </a:spcBef>
                        <a:spcAft>
                          <a:spcPts val="600"/>
                        </a:spcAft>
                      </a:pPr>
                      <a:endParaRPr lang="en-US" dirty="0"/>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716129947"/>
                  </a:ext>
                </a:extLst>
              </a:tr>
              <a:tr h="159065">
                <a:tc gridSpan="8">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Special Instructions</a:t>
                      </a:r>
                    </a:p>
                  </a:txBody>
                  <a:tcPr/>
                </a:tc>
                <a:tc hMerge="1">
                  <a:txBody>
                    <a:bodyPr/>
                    <a:lstStyle/>
                    <a:p>
                      <a:pPr>
                        <a:spcBef>
                          <a:spcPts val="600"/>
                        </a:spcBef>
                        <a:spcAft>
                          <a:spcPts val="600"/>
                        </a:spcAft>
                      </a:pPr>
                      <a:endParaRPr lang="en-US" dirty="0"/>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891241929"/>
                  </a:ext>
                </a:extLst>
              </a:tr>
              <a:tr h="143825">
                <a:tc gridSpan="8">
                  <a:txBody>
                    <a:bodyPr/>
                    <a:lstStyle/>
                    <a:p>
                      <a:pPr>
                        <a:spcBef>
                          <a:spcPts val="600"/>
                        </a:spcBef>
                        <a:spcAft>
                          <a:spcPts val="600"/>
                        </a:spcAft>
                      </a:pPr>
                      <a:endParaRPr lang="en-US" sz="1000" dirty="0"/>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931059080"/>
                  </a:ext>
                </a:extLst>
              </a:tr>
              <a:tr h="237629">
                <a:tc gridSpan="2">
                  <a:txBody>
                    <a:bodyPr/>
                    <a:lstStyle/>
                    <a:p>
                      <a:pPr algn="ctr">
                        <a:spcBef>
                          <a:spcPts val="600"/>
                        </a:spcBef>
                        <a:spcAft>
                          <a:spcPts val="600"/>
                        </a:spcAft>
                      </a:pPr>
                      <a:r>
                        <a:rPr lang="en-US" sz="1000" b="1" dirty="0"/>
                        <a:t>Code Table ID</a:t>
                      </a:r>
                    </a:p>
                  </a:txBody>
                  <a:tcPr/>
                </a:tc>
                <a:tc hMerge="1">
                  <a:txBody>
                    <a:bodyPr/>
                    <a:lstStyle/>
                    <a:p>
                      <a:endParaRPr lang="en-US"/>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Mandatory In XML</a:t>
                      </a:r>
                    </a:p>
                  </a:txBody>
                  <a:tcPr/>
                </a:tc>
                <a:tc hMerge="1">
                  <a:txBody>
                    <a:bodyPr/>
                    <a:lstStyle/>
                    <a:p>
                      <a:endParaRPr lang="en-US"/>
                    </a:p>
                  </a:txBody>
                  <a:tcPr/>
                </a:tc>
                <a:tc hMerge="1">
                  <a:txBody>
                    <a:bodyPr/>
                    <a:lstStyle/>
                    <a:p>
                      <a:pPr marL="0" indent="0" algn="ctr" rtl="0" eaLnBrk="1" latinLnBrk="0" hangingPunct="1">
                        <a:spcBef>
                          <a:spcPts val="600"/>
                        </a:spcBef>
                        <a:spcAft>
                          <a:spcPts val="600"/>
                        </a:spcAft>
                        <a:buFont typeface="Arial" pitchFamily="34" charset="0"/>
                        <a:buNone/>
                      </a:pPr>
                      <a:r>
                        <a:rPr kumimoji="0" lang="en-US" kern="1200" dirty="0">
                          <a:solidFill>
                            <a:schemeClr val="dk1"/>
                          </a:solidFill>
                          <a:latin typeface="+mn-lt"/>
                          <a:ea typeface="+mn-ea"/>
                          <a:cs typeface="+mn-cs"/>
                        </a:rPr>
                        <a:t>Domain of Values</a:t>
                      </a:r>
                    </a:p>
                  </a:txBody>
                  <a:tcPr/>
                </a:tc>
                <a:tc gridSpan="3">
                  <a:txBody>
                    <a:bodyPr/>
                    <a:lstStyle/>
                    <a:p>
                      <a:pPr algn="ctr"/>
                      <a:r>
                        <a:rPr kumimoji="0" lang="en-US" sz="1000" b="1" kern="1200" dirty="0">
                          <a:solidFill>
                            <a:schemeClr val="dk1"/>
                          </a:solidFill>
                          <a:latin typeface="+mn-lt"/>
                          <a:ea typeface="+mn-ea"/>
                          <a:cs typeface="+mn-cs"/>
                        </a:rPr>
                        <a:t>Domain of Values</a:t>
                      </a:r>
                      <a:endParaRPr lang="en-US" sz="1000" b="1" dirty="0"/>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2527819966"/>
                  </a:ext>
                </a:extLst>
              </a:tr>
              <a:tr h="237629">
                <a:tc gridSpan="2">
                  <a:txBody>
                    <a:bodyPr/>
                    <a:lstStyle/>
                    <a:p>
                      <a:pPr algn="ctr">
                        <a:spcBef>
                          <a:spcPts val="600"/>
                        </a:spcBef>
                        <a:spcAft>
                          <a:spcPts val="600"/>
                        </a:spcAft>
                      </a:pPr>
                      <a:r>
                        <a:rPr lang="en-US" sz="1000" dirty="0"/>
                        <a:t>C176</a:t>
                      </a:r>
                    </a:p>
                  </a:txBody>
                  <a:tcPr/>
                </a:tc>
                <a:tc hMerge="1">
                  <a:txBody>
                    <a:bodyPr/>
                    <a:lstStyle/>
                    <a:p>
                      <a:endParaRPr lang="en-US"/>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NO</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gridSpan="3">
                  <a:txBody>
                    <a:bodyPr/>
                    <a:lstStyle/>
                    <a:p>
                      <a:pPr marL="0" indent="0" algn="ctr" rtl="0" eaLnBrk="1" latinLnBrk="0" hangingPunct="1">
                        <a:spcBef>
                          <a:spcPts val="600"/>
                        </a:spcBef>
                        <a:spcAft>
                          <a:spcPts val="600"/>
                        </a:spcAft>
                        <a:buFont typeface="Arial" pitchFamily="34" charset="0"/>
                        <a:buNone/>
                      </a:pPr>
                      <a:endParaRPr kumimoji="0" lang="en-US" sz="1000"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2723396320"/>
                  </a:ext>
                </a:extLst>
              </a:tr>
              <a:tr h="237629">
                <a:tc gridSpan="2">
                  <a:txBody>
                    <a:bodyPr/>
                    <a:lstStyle/>
                    <a:p>
                      <a:pPr algn="ctr">
                        <a:spcBef>
                          <a:spcPts val="600"/>
                        </a:spcBef>
                        <a:spcAft>
                          <a:spcPts val="600"/>
                        </a:spcAft>
                      </a:pPr>
                      <a:r>
                        <a:rPr lang="en-US" sz="1000" b="1" dirty="0"/>
                        <a:t>Length </a:t>
                      </a:r>
                    </a:p>
                  </a:txBody>
                  <a:tcPr/>
                </a:tc>
                <a:tc hMerge="1">
                  <a:txBody>
                    <a:bodyPr/>
                    <a:lstStyle/>
                    <a:p>
                      <a:endParaRPr lang="en-US"/>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Data Type </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Pattern</a:t>
                      </a: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3557678715"/>
                  </a:ext>
                </a:extLst>
              </a:tr>
              <a:tr h="237629">
                <a:tc gridSpan="2">
                  <a:txBody>
                    <a:bodyPr/>
                    <a:lstStyle/>
                    <a:p>
                      <a:pPr algn="ctr">
                        <a:spcBef>
                          <a:spcPts val="600"/>
                        </a:spcBef>
                        <a:spcAft>
                          <a:spcPts val="600"/>
                        </a:spcAft>
                      </a:pPr>
                      <a:r>
                        <a:rPr lang="en-US" sz="1000" dirty="0"/>
                        <a:t>2</a:t>
                      </a:r>
                    </a:p>
                  </a:txBody>
                  <a:tcPr/>
                </a:tc>
                <a:tc hMerge="1">
                  <a:txBody>
                    <a:bodyPr/>
                    <a:lstStyle/>
                    <a:p>
                      <a:endParaRPr lang="en-US"/>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CODED</a:t>
                      </a:r>
                    </a:p>
                  </a:txBody>
                  <a:tcPr/>
                </a:tc>
                <a:tc hMerge="1">
                  <a:txBody>
                    <a:bodyPr/>
                    <a:lstStyle/>
                    <a:p>
                      <a:endParaRPr lang="en-US"/>
                    </a:p>
                  </a:txBody>
                  <a:tcPr/>
                </a:tc>
                <a:tc hMerge="1">
                  <a:txBody>
                    <a:bodyPr/>
                    <a:lstStyle/>
                    <a:p>
                      <a:endParaRPr lang="en-US"/>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37889530"/>
                  </a:ext>
                </a:extLst>
              </a:tr>
              <a:tr h="237629">
                <a:tc gridSpan="8">
                  <a:txBody>
                    <a:bodyPr/>
                    <a:lstStyle/>
                    <a:p>
                      <a:pPr algn="ctr">
                        <a:spcBef>
                          <a:spcPts val="600"/>
                        </a:spcBef>
                        <a:spcAft>
                          <a:spcPts val="600"/>
                        </a:spcAft>
                      </a:pPr>
                      <a:r>
                        <a:rPr lang="en-US" sz="1000" b="1" dirty="0"/>
                        <a:t>PEIMS Reporting</a:t>
                      </a:r>
                    </a:p>
                  </a:txBody>
                  <a:tcPr/>
                </a:tc>
                <a:tc hMerge="1">
                  <a:txBody>
                    <a:bodyPr/>
                    <a:lstStyle/>
                    <a:p>
                      <a:endParaRPr lang="en-US"/>
                    </a:p>
                  </a:txBody>
                  <a:tcPr/>
                </a:tc>
                <a:tc hMerge="1">
                  <a:txBody>
                    <a:bodyPr/>
                    <a:lstStyle/>
                    <a:p>
                      <a:pPr marL="0" indent="0" algn="ctr" rtl="0" eaLnBrk="1" latinLnBrk="0" hangingPunct="1">
                        <a:spcBef>
                          <a:spcPts val="600"/>
                        </a:spcBef>
                        <a:spcAft>
                          <a:spcPts val="600"/>
                        </a:spcAft>
                        <a:buFont typeface="Arial" pitchFamily="34" charset="0"/>
                        <a:buNone/>
                      </a:pPr>
                      <a:endParaRPr kumimoji="0" lang="en-US" sz="1400" kern="1200" dirty="0">
                        <a:solidFill>
                          <a:schemeClr val="dk1"/>
                        </a:solidFill>
                        <a:latin typeface="+mn-lt"/>
                        <a:ea typeface="+mn-ea"/>
                        <a:cs typeface="+mn-cs"/>
                      </a:endParaRPr>
                    </a:p>
                  </a:txBody>
                  <a:tcPr/>
                </a:tc>
                <a:tc hMerge="1">
                  <a:txBody>
                    <a:bodyPr/>
                    <a:lstStyle/>
                    <a:p>
                      <a:endParaRPr lang="en-US"/>
                    </a:p>
                  </a:txBody>
                  <a:tcPr/>
                </a:tc>
                <a:tc hMerge="1">
                  <a:txBody>
                    <a:bodyPr/>
                    <a:lstStyle/>
                    <a:p>
                      <a:endParaRPr lang="en-US"/>
                    </a:p>
                  </a:txBody>
                  <a:tcPr/>
                </a:tc>
                <a:tc hMerge="1">
                  <a:txBody>
                    <a:bodyPr/>
                    <a:lstStyle/>
                    <a:p>
                      <a:pPr marL="0" indent="0" algn="ctr" rtl="0" eaLnBrk="1" latinLnBrk="0" hangingPunct="1">
                        <a:spcBef>
                          <a:spcPts val="600"/>
                        </a:spcBef>
                        <a:spcAft>
                          <a:spcPts val="600"/>
                        </a:spcAft>
                        <a:buFont typeface="Arial" pitchFamily="34" charset="0"/>
                        <a:buNone/>
                      </a:pPr>
                      <a:endParaRPr kumimoji="0" lang="en-US" sz="1400" kern="1200" dirty="0">
                        <a:solidFill>
                          <a:schemeClr val="dk1"/>
                        </a:solidFill>
                        <a:latin typeface="+mn-lt"/>
                        <a:ea typeface="+mn-ea"/>
                        <a:cs typeface="+mn-cs"/>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51675772"/>
                  </a:ext>
                </a:extLst>
              </a:tr>
              <a:tr h="250189">
                <a:tc>
                  <a:txBody>
                    <a:bodyPr/>
                    <a:lstStyle/>
                    <a:p>
                      <a:pPr algn="ctr">
                        <a:spcBef>
                          <a:spcPts val="600"/>
                        </a:spcBef>
                        <a:spcAft>
                          <a:spcPts val="600"/>
                        </a:spcAft>
                      </a:pPr>
                      <a:r>
                        <a:rPr lang="en-US" sz="1000" b="1" dirty="0"/>
                        <a:t>PEIMS Element</a:t>
                      </a:r>
                    </a:p>
                  </a:txBody>
                  <a:tcPr/>
                </a:tc>
                <a:tc gridSpan="2">
                  <a:txBody>
                    <a:bodyPr/>
                    <a:lstStyle/>
                    <a:p>
                      <a:r>
                        <a:rPr kumimoji="0" lang="en-US" sz="1000" b="1" kern="1200" dirty="0">
                          <a:solidFill>
                            <a:schemeClr val="dk1"/>
                          </a:solidFill>
                          <a:latin typeface="+mn-lt"/>
                          <a:ea typeface="+mn-ea"/>
                          <a:cs typeface="+mn-cs"/>
                        </a:rPr>
                        <a:t>Collection Period</a:t>
                      </a:r>
                      <a:endParaRPr lang="en-US" sz="1000" b="1" dirty="0"/>
                    </a:p>
                  </a:txBody>
                  <a:tcPr/>
                </a:tc>
                <a:tc hMerge="1">
                  <a:txBody>
                    <a:bodyPr/>
                    <a:lstStyle/>
                    <a:p>
                      <a:pPr marL="0" indent="0" algn="ctr" rtl="0" eaLnBrk="1" latinLnBrk="0" hangingPunct="1">
                        <a:spcBef>
                          <a:spcPts val="600"/>
                        </a:spcBef>
                        <a:spcAft>
                          <a:spcPts val="600"/>
                        </a:spcAft>
                        <a:buFont typeface="Arial" pitchFamily="34" charset="0"/>
                        <a:buNone/>
                      </a:pPr>
                      <a:r>
                        <a:rPr kumimoji="0" lang="en-US" sz="1400" kern="1200" dirty="0">
                          <a:solidFill>
                            <a:schemeClr val="dk1"/>
                          </a:solidFill>
                          <a:latin typeface="+mn-lt"/>
                          <a:ea typeface="+mn-ea"/>
                          <a:cs typeface="+mn-cs"/>
                        </a:rPr>
                        <a:t>Collection Period</a:t>
                      </a:r>
                    </a:p>
                  </a:txBody>
                  <a:tcPr/>
                </a:tc>
                <a:tc gridSpan="2">
                  <a:txBody>
                    <a:bodyPr/>
                    <a:lstStyle/>
                    <a:p>
                      <a:r>
                        <a:rPr kumimoji="0" lang="en-US" sz="1000" b="1" kern="1200" dirty="0">
                          <a:solidFill>
                            <a:schemeClr val="dk1"/>
                          </a:solidFill>
                          <a:latin typeface="+mn-lt"/>
                          <a:ea typeface="+mn-ea"/>
                          <a:cs typeface="+mn-cs"/>
                        </a:rPr>
                        <a:t>Is Collected</a:t>
                      </a:r>
                      <a:endParaRPr lang="en-US" sz="1000" b="1" dirty="0"/>
                    </a:p>
                  </a:txBody>
                  <a:tcPr/>
                </a:tc>
                <a:tc hMerge="1">
                  <a:txBody>
                    <a:bodyPr/>
                    <a:lstStyle/>
                    <a:p>
                      <a:endParaRPr lang="en-US"/>
                    </a:p>
                  </a:txBody>
                  <a:tcPr/>
                </a:tc>
                <a:tc gridSpan="2">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Mandatory</a:t>
                      </a:r>
                    </a:p>
                  </a:txBody>
                  <a:tcPr/>
                </a:tc>
                <a:tc hMerge="1">
                  <a:txBody>
                    <a:bodyPr/>
                    <a:lstStyle/>
                    <a:p>
                      <a:r>
                        <a:rPr kumimoji="0" lang="en-US" sz="1400" kern="1200" dirty="0">
                          <a:solidFill>
                            <a:schemeClr val="dk1"/>
                          </a:solidFill>
                          <a:latin typeface="+mn-lt"/>
                          <a:ea typeface="+mn-ea"/>
                          <a:cs typeface="+mn-cs"/>
                        </a:rPr>
                        <a:t>Mandatory</a:t>
                      </a:r>
                      <a:endParaRPr lang="en-US" dirty="0"/>
                    </a:p>
                  </a:txBody>
                  <a:tcPr/>
                </a:tc>
                <a:tc>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Can Be Blank</a:t>
                      </a:r>
                    </a:p>
                  </a:txBody>
                  <a:tcPr/>
                </a:tc>
                <a:extLst>
                  <a:ext uri="{0D108BD9-81ED-4DB2-BD59-A6C34878D82A}">
                    <a16:rowId xmlns:a16="http://schemas.microsoft.com/office/drawing/2014/main" val="1015603458"/>
                  </a:ext>
                </a:extLst>
              </a:tr>
              <a:tr h="300226">
                <a:tc rowSpan="4">
                  <a:txBody>
                    <a:bodyPr/>
                    <a:lstStyle/>
                    <a:p>
                      <a:pPr algn="ctr">
                        <a:spcBef>
                          <a:spcPts val="600"/>
                        </a:spcBef>
                        <a:spcAft>
                          <a:spcPts val="600"/>
                        </a:spcAft>
                      </a:pPr>
                      <a:endParaRPr lang="en-US" sz="1000" dirty="0"/>
                    </a:p>
                  </a:txBody>
                  <a:tcPr/>
                </a:tc>
                <a:tc gridSpan="2">
                  <a:txBody>
                    <a:bodyPr/>
                    <a:lstStyle/>
                    <a:p>
                      <a:r>
                        <a:rPr lang="en-US" sz="1000" dirty="0"/>
                        <a:t>1</a:t>
                      </a:r>
                    </a:p>
                  </a:txBody>
                  <a:tcPr/>
                </a:tc>
                <a:tc hMerge="1">
                  <a:txBody>
                    <a:bodyPr/>
                    <a:lstStyle/>
                    <a:p>
                      <a:pPr marL="0" indent="0" algn="ctr" rtl="0" eaLnBrk="1" latinLnBrk="0" hangingPunct="1">
                        <a:spcBef>
                          <a:spcPts val="600"/>
                        </a:spcBef>
                        <a:spcAft>
                          <a:spcPts val="600"/>
                        </a:spcAft>
                        <a:buFont typeface="Arial" pitchFamily="34" charset="0"/>
                        <a:buNone/>
                      </a:pPr>
                      <a:endParaRPr kumimoji="0" lang="en-US" sz="1400" kern="1200" dirty="0">
                        <a:solidFill>
                          <a:schemeClr val="dk1"/>
                        </a:solidFill>
                        <a:latin typeface="+mn-lt"/>
                        <a:ea typeface="+mn-ea"/>
                        <a:cs typeface="+mn-cs"/>
                      </a:endParaRPr>
                    </a:p>
                  </a:txBody>
                  <a:tcPr/>
                </a:tc>
                <a:tc gridSpan="2">
                  <a:txBody>
                    <a:bodyPr/>
                    <a:lstStyle/>
                    <a:p>
                      <a:pPr algn="ctr"/>
                      <a:r>
                        <a:rPr lang="en-US" sz="1000" dirty="0"/>
                        <a:t>YES</a:t>
                      </a:r>
                    </a:p>
                  </a:txBody>
                  <a:tcPr/>
                </a:tc>
                <a:tc hMerge="1">
                  <a:txBody>
                    <a:bodyPr/>
                    <a:lstStyle/>
                    <a:p>
                      <a:endParaRPr lang="en-US"/>
                    </a:p>
                  </a:txBody>
                  <a:tcPr/>
                </a:tc>
                <a:tc gridSpan="2">
                  <a:txBody>
                    <a:bodyPr/>
                    <a:lstStyle/>
                    <a:p>
                      <a:pPr marL="0" indent="0" algn="ctr"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NO</a:t>
                      </a:r>
                    </a:p>
                  </a:txBody>
                  <a:tcPr/>
                </a:tc>
                <a:tc hMerge="1">
                  <a:txBody>
                    <a:bodyPr/>
                    <a:lstStyle/>
                    <a:p>
                      <a:endParaRPr lang="en-US"/>
                    </a:p>
                  </a:txBody>
                  <a:tcPr/>
                </a:tc>
                <a:tc>
                  <a:txBody>
                    <a:bodyPr/>
                    <a:lstStyle/>
                    <a:p>
                      <a:pPr algn="ctr"/>
                      <a:r>
                        <a:rPr lang="en-US" sz="1000" dirty="0"/>
                        <a:t>YES</a:t>
                      </a:r>
                    </a:p>
                  </a:txBody>
                  <a:tcPr/>
                </a:tc>
                <a:extLst>
                  <a:ext uri="{0D108BD9-81ED-4DB2-BD59-A6C34878D82A}">
                    <a16:rowId xmlns:a16="http://schemas.microsoft.com/office/drawing/2014/main" val="3177937172"/>
                  </a:ext>
                </a:extLst>
              </a:tr>
              <a:tr h="386148">
                <a:tc vMerge="1">
                  <a:txBody>
                    <a:bodyPr/>
                    <a:lstStyle/>
                    <a:p>
                      <a:endParaRPr lang="en-US"/>
                    </a:p>
                  </a:txBody>
                  <a:tcPr/>
                </a:tc>
                <a:tc gridSpan="2">
                  <a:txBody>
                    <a:bodyPr/>
                    <a:lstStyle/>
                    <a:p>
                      <a:r>
                        <a:rPr lang="en-US" sz="1000" dirty="0"/>
                        <a:t>2</a:t>
                      </a:r>
                    </a:p>
                  </a:txBody>
                  <a:tcPr/>
                </a:tc>
                <a:tc hMerge="1">
                  <a:txBody>
                    <a:bodyPr/>
                    <a:lstStyle/>
                    <a:p>
                      <a:endParaRPr lang="en-US"/>
                    </a:p>
                  </a:txBody>
                  <a:tcPr/>
                </a:tc>
                <a:tc gridSpan="2">
                  <a:txBody>
                    <a:bodyPr/>
                    <a:lstStyle/>
                    <a:p>
                      <a:pPr algn="ctr"/>
                      <a:r>
                        <a:rPr lang="en-US" sz="1000" dirty="0"/>
                        <a:t>NO</a:t>
                      </a:r>
                    </a:p>
                  </a:txBody>
                  <a:tcPr/>
                </a:tc>
                <a:tc hMerge="1">
                  <a:txBody>
                    <a:bodyPr/>
                    <a:lstStyle/>
                    <a:p>
                      <a:endParaRPr lang="en-US"/>
                    </a:p>
                  </a:txBody>
                  <a:tcPr/>
                </a:tc>
                <a:tc gridSpan="2">
                  <a:txBody>
                    <a:bodyPr/>
                    <a:lstStyle/>
                    <a:p>
                      <a:pPr marL="0" indent="0" algn="ctr"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NO</a:t>
                      </a:r>
                    </a:p>
                  </a:txBody>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YES</a:t>
                      </a:r>
                    </a:p>
                    <a:p>
                      <a:pPr algn="ctr"/>
                      <a:endParaRPr lang="en-US" sz="1000" dirty="0"/>
                    </a:p>
                  </a:txBody>
                  <a:tcPr/>
                </a:tc>
                <a:extLst>
                  <a:ext uri="{0D108BD9-81ED-4DB2-BD59-A6C34878D82A}">
                    <a16:rowId xmlns:a16="http://schemas.microsoft.com/office/drawing/2014/main" val="1802518118"/>
                  </a:ext>
                </a:extLst>
              </a:tr>
              <a:tr h="237629">
                <a:tc vMerge="1">
                  <a:txBody>
                    <a:bodyPr/>
                    <a:lstStyle/>
                    <a:p>
                      <a:endParaRPr lang="en-US"/>
                    </a:p>
                  </a:txBody>
                  <a:tcPr/>
                </a:tc>
                <a:tc gridSpan="2">
                  <a:txBody>
                    <a:bodyPr/>
                    <a:lstStyle/>
                    <a:p>
                      <a:r>
                        <a:rPr lang="en-US" sz="1000" dirty="0"/>
                        <a:t>3</a:t>
                      </a:r>
                    </a:p>
                  </a:txBody>
                  <a:tcPr/>
                </a:tc>
                <a:tc hMerge="1">
                  <a:txBody>
                    <a:bodyPr/>
                    <a:lstStyle/>
                    <a:p>
                      <a:endParaRPr lang="en-US"/>
                    </a:p>
                  </a:txBody>
                  <a:tcPr/>
                </a:tc>
                <a:tc gridSpan="2">
                  <a:txBody>
                    <a:bodyPr/>
                    <a:lstStyle/>
                    <a:p>
                      <a:pPr algn="ctr"/>
                      <a:r>
                        <a:rPr lang="en-US" sz="1000" dirty="0"/>
                        <a:t>NO</a:t>
                      </a:r>
                    </a:p>
                  </a:txBody>
                  <a:tcPr/>
                </a:tc>
                <a:tc hMerge="1">
                  <a:txBody>
                    <a:bodyPr/>
                    <a:lstStyle/>
                    <a:p>
                      <a:endParaRPr lang="en-US"/>
                    </a:p>
                  </a:txBody>
                  <a:tcPr/>
                </a:tc>
                <a:tc gridSpan="2">
                  <a:txBody>
                    <a:bodyPr/>
                    <a:lstStyle/>
                    <a:p>
                      <a:pPr marL="0" indent="0" algn="ctr"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NO</a:t>
                      </a:r>
                    </a:p>
                  </a:txBody>
                  <a:tcPr/>
                </a:tc>
                <a:tc hMerge="1">
                  <a:txBody>
                    <a:bodyPr/>
                    <a:lstStyle/>
                    <a:p>
                      <a:endParaRPr lang="en-US"/>
                    </a:p>
                  </a:txBody>
                  <a:tcPr/>
                </a:tc>
                <a:tc>
                  <a:txBody>
                    <a:bodyPr/>
                    <a:lstStyle/>
                    <a:p>
                      <a:pPr algn="ctr"/>
                      <a:r>
                        <a:rPr lang="en-US" sz="1000" dirty="0"/>
                        <a:t>YES</a:t>
                      </a:r>
                    </a:p>
                  </a:txBody>
                  <a:tcPr/>
                </a:tc>
                <a:extLst>
                  <a:ext uri="{0D108BD9-81ED-4DB2-BD59-A6C34878D82A}">
                    <a16:rowId xmlns:a16="http://schemas.microsoft.com/office/drawing/2014/main" val="4079072008"/>
                  </a:ext>
                </a:extLst>
              </a:tr>
              <a:tr h="237629">
                <a:tc vMerge="1">
                  <a:txBody>
                    <a:bodyPr/>
                    <a:lstStyle/>
                    <a:p>
                      <a:endParaRPr lang="en-US"/>
                    </a:p>
                  </a:txBody>
                  <a:tcPr/>
                </a:tc>
                <a:tc gridSpan="2">
                  <a:txBody>
                    <a:bodyPr/>
                    <a:lstStyle/>
                    <a:p>
                      <a:r>
                        <a:rPr lang="en-US" sz="1000" dirty="0"/>
                        <a:t>4</a:t>
                      </a:r>
                    </a:p>
                  </a:txBody>
                  <a:tcPr/>
                </a:tc>
                <a:tc hMerge="1">
                  <a:txBody>
                    <a:bodyPr/>
                    <a:lstStyle/>
                    <a:p>
                      <a:endParaRPr lang="en-US"/>
                    </a:p>
                  </a:txBody>
                  <a:tcPr/>
                </a:tc>
                <a:tc gridSpan="2">
                  <a:txBody>
                    <a:bodyPr/>
                    <a:lstStyle/>
                    <a:p>
                      <a:pPr algn="ctr"/>
                      <a:r>
                        <a:rPr lang="en-US" sz="1000" dirty="0"/>
                        <a:t>NO</a:t>
                      </a:r>
                    </a:p>
                  </a:txBody>
                  <a:tcPr/>
                </a:tc>
                <a:tc hMerge="1">
                  <a:txBody>
                    <a:bodyPr/>
                    <a:lstStyle/>
                    <a:p>
                      <a:endParaRPr lang="en-US"/>
                    </a:p>
                  </a:txBody>
                  <a:tcPr/>
                </a:tc>
                <a:tc gridSpan="2">
                  <a:txBody>
                    <a:bodyPr/>
                    <a:lstStyle/>
                    <a:p>
                      <a:pPr marL="0" indent="0" algn="ctr"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NO</a:t>
                      </a:r>
                    </a:p>
                  </a:txBody>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YES</a:t>
                      </a:r>
                    </a:p>
                  </a:txBody>
                  <a:tcPr/>
                </a:tc>
                <a:extLst>
                  <a:ext uri="{0D108BD9-81ED-4DB2-BD59-A6C34878D82A}">
                    <a16:rowId xmlns:a16="http://schemas.microsoft.com/office/drawing/2014/main" val="1731529051"/>
                  </a:ext>
                </a:extLst>
              </a:tr>
              <a:tr h="237629">
                <a:tc gridSpan="8">
                  <a:txBody>
                    <a:bodyPr/>
                    <a:lstStyle/>
                    <a:p>
                      <a:pPr algn="ctr"/>
                      <a:r>
                        <a:rPr lang="en-US" sz="1000" b="1" dirty="0"/>
                        <a:t>TSDS Reporting</a:t>
                      </a:r>
                    </a:p>
                  </a:txBody>
                  <a:tcPr/>
                </a:tc>
                <a:tc hMerge="1">
                  <a:txBody>
                    <a:bodyPr/>
                    <a:lstStyle/>
                    <a:p>
                      <a:endParaRPr lang="en-US" sz="1000" dirty="0"/>
                    </a:p>
                  </a:txBody>
                  <a:tcPr/>
                </a:tc>
                <a:tc hMerge="1">
                  <a:txBody>
                    <a:bodyPr/>
                    <a:lstStyle/>
                    <a:p>
                      <a:endParaRPr lang="en-US"/>
                    </a:p>
                  </a:txBody>
                  <a:tcPr/>
                </a:tc>
                <a:tc hMerge="1">
                  <a:txBody>
                    <a:bodyPr/>
                    <a:lstStyle/>
                    <a:p>
                      <a:endParaRPr lang="en-US" sz="10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20526809"/>
                  </a:ext>
                </a:extLst>
              </a:tr>
              <a:tr h="237629">
                <a:tc gridSpan="3">
                  <a:txBody>
                    <a:bodyPr/>
                    <a:lstStyle/>
                    <a:p>
                      <a:pPr algn="ctr">
                        <a:spcBef>
                          <a:spcPts val="600"/>
                        </a:spcBef>
                        <a:spcAft>
                          <a:spcPts val="600"/>
                        </a:spcAft>
                      </a:pPr>
                      <a:r>
                        <a:rPr lang="en-US" sz="1000" b="1" dirty="0"/>
                        <a:t>TSDS Element</a:t>
                      </a:r>
                    </a:p>
                  </a:txBody>
                  <a:tcPr/>
                </a:tc>
                <a:tc hMerge="1">
                  <a:txBody>
                    <a:bodyPr/>
                    <a:lstStyle/>
                    <a:p>
                      <a:endParaRPr lang="en-US" sz="1000" dirty="0"/>
                    </a:p>
                  </a:txBody>
                  <a:tcPr/>
                </a:tc>
                <a:tc hMerge="1">
                  <a:txBody>
                    <a:bodyPr/>
                    <a:lstStyle/>
                    <a:p>
                      <a:endParaRPr lang="en-US"/>
                    </a:p>
                  </a:txBody>
                  <a:tcPr/>
                </a:tc>
                <a:tc gridSpan="5">
                  <a:txBody>
                    <a:bodyPr/>
                    <a:lstStyle/>
                    <a:p>
                      <a:pPr algn="ctr"/>
                      <a:r>
                        <a:rPr lang="en-US" sz="1000" b="1" dirty="0"/>
                        <a:t>Mandatory</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34999649"/>
                  </a:ext>
                </a:extLst>
              </a:tr>
              <a:tr h="237629">
                <a:tc gridSpan="3">
                  <a:txBody>
                    <a:bodyPr/>
                    <a:lstStyle/>
                    <a:p>
                      <a:pPr algn="ctr">
                        <a:spcBef>
                          <a:spcPts val="600"/>
                        </a:spcBef>
                        <a:spcAft>
                          <a:spcPts val="600"/>
                        </a:spcAft>
                      </a:pPr>
                      <a:r>
                        <a:rPr lang="en-US" sz="1000" dirty="0"/>
                        <a:t>NO</a:t>
                      </a:r>
                    </a:p>
                  </a:txBody>
                  <a:tcPr/>
                </a:tc>
                <a:tc hMerge="1">
                  <a:txBody>
                    <a:bodyPr/>
                    <a:lstStyle/>
                    <a:p>
                      <a:endParaRPr lang="en-US" sz="1000" dirty="0"/>
                    </a:p>
                  </a:txBody>
                  <a:tcPr/>
                </a:tc>
                <a:tc hMerge="1">
                  <a:txBody>
                    <a:bodyPr/>
                    <a:lstStyle/>
                    <a:p>
                      <a:endParaRPr lang="en-US"/>
                    </a:p>
                  </a:txBody>
                  <a:tcPr/>
                </a:tc>
                <a:tc gridSpan="5">
                  <a:txBody>
                    <a:bodyPr/>
                    <a:lstStyle/>
                    <a:p>
                      <a:pPr algn="ctr"/>
                      <a:r>
                        <a:rPr lang="en-US" sz="1000" dirty="0"/>
                        <a:t>NO</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8199439"/>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24</a:t>
            </a:fld>
            <a:endParaRPr lang="en-US" dirty="0"/>
          </a:p>
        </p:txBody>
      </p:sp>
    </p:spTree>
    <p:extLst>
      <p:ext uri="{BB962C8B-B14F-4D97-AF65-F5344CB8AC3E}">
        <p14:creationId xmlns:p14="http://schemas.microsoft.com/office/powerpoint/2010/main" val="1539264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ESL-PROGRAM-TYPE-CODE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25</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838200"/>
            <a:ext cx="8286750" cy="5105400"/>
          </a:xfrm>
        </p:spPr>
        <p:txBody>
          <a:bodyPr>
            <a:normAutofit/>
          </a:bodyPr>
          <a:lstStyle/>
          <a:p>
            <a:r>
              <a:rPr lang="en-US" sz="3600" dirty="0"/>
              <a:t>ESL-PROGRAM-TYPE-CODE (C176)</a:t>
            </a:r>
          </a:p>
          <a:p>
            <a:pPr lvl="1"/>
            <a:r>
              <a:rPr lang="en-US" sz="2800" dirty="0"/>
              <a:t>The ESL program model definitions were updated which resulted in the following changes:</a:t>
            </a:r>
          </a:p>
          <a:p>
            <a:pPr lvl="2"/>
            <a:r>
              <a:rPr lang="en-US" sz="2800" dirty="0"/>
              <a:t>Codes 2 and 3 were updated to align with TEC §29.0.66.</a:t>
            </a:r>
            <a:endParaRPr lang="en-US" sz="2800" i="1" dirty="0"/>
          </a:p>
        </p:txBody>
      </p:sp>
    </p:spTree>
    <p:extLst>
      <p:ext uri="{BB962C8B-B14F-4D97-AF65-F5344CB8AC3E}">
        <p14:creationId xmlns:p14="http://schemas.microsoft.com/office/powerpoint/2010/main" val="1158655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ESL-PROGRAM-TYPE-CODE</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371167016"/>
              </p:ext>
            </p:extLst>
          </p:nvPr>
        </p:nvGraphicFramePr>
        <p:xfrm>
          <a:off x="76200" y="802964"/>
          <a:ext cx="8991600" cy="4023360"/>
        </p:xfrm>
        <a:graphic>
          <a:graphicData uri="http://schemas.openxmlformats.org/drawingml/2006/table">
            <a:tbl>
              <a:tblPr firstRow="1" bandRow="1">
                <a:tableStyleId>{93296810-A885-4BE3-A3E7-6D5BEEA58F35}</a:tableStyleId>
              </a:tblPr>
              <a:tblGrid>
                <a:gridCol w="1007680">
                  <a:extLst>
                    <a:ext uri="{9D8B030D-6E8A-4147-A177-3AD203B41FA5}">
                      <a16:colId xmlns:a16="http://schemas.microsoft.com/office/drawing/2014/main" val="3494901603"/>
                    </a:ext>
                  </a:extLst>
                </a:gridCol>
                <a:gridCol w="2588960">
                  <a:extLst>
                    <a:ext uri="{9D8B030D-6E8A-4147-A177-3AD203B41FA5}">
                      <a16:colId xmlns:a16="http://schemas.microsoft.com/office/drawing/2014/main" val="3044144766"/>
                    </a:ext>
                  </a:extLst>
                </a:gridCol>
                <a:gridCol w="1798320">
                  <a:extLst>
                    <a:ext uri="{9D8B030D-6E8A-4147-A177-3AD203B41FA5}">
                      <a16:colId xmlns:a16="http://schemas.microsoft.com/office/drawing/2014/main" val="2860390888"/>
                    </a:ext>
                  </a:extLst>
                </a:gridCol>
                <a:gridCol w="1798320">
                  <a:extLst>
                    <a:ext uri="{9D8B030D-6E8A-4147-A177-3AD203B41FA5}">
                      <a16:colId xmlns:a16="http://schemas.microsoft.com/office/drawing/2014/main" val="1513551454"/>
                    </a:ext>
                  </a:extLst>
                </a:gridCol>
                <a:gridCol w="1798320">
                  <a:extLst>
                    <a:ext uri="{9D8B030D-6E8A-4147-A177-3AD203B41FA5}">
                      <a16:colId xmlns:a16="http://schemas.microsoft.com/office/drawing/2014/main" val="462310956"/>
                    </a:ext>
                  </a:extLst>
                </a:gridCol>
              </a:tblGrid>
              <a:tr h="218440">
                <a:tc>
                  <a:txBody>
                    <a:bodyPr/>
                    <a:lstStyle/>
                    <a:p>
                      <a:pPr algn="ctr"/>
                      <a:r>
                        <a:rPr lang="en-US" sz="1200" dirty="0">
                          <a:solidFill>
                            <a:schemeClr val="tx1"/>
                          </a:solidFill>
                        </a:rPr>
                        <a:t>Code </a:t>
                      </a:r>
                    </a:p>
                    <a:p>
                      <a:pPr algn="ctr"/>
                      <a:r>
                        <a:rPr lang="en-US" sz="1200" dirty="0">
                          <a:solidFill>
                            <a:schemeClr val="tx1"/>
                          </a:solidFill>
                        </a:rPr>
                        <a:t>Table ID </a:t>
                      </a:r>
                    </a:p>
                  </a:txBody>
                  <a:tcPr/>
                </a:tc>
                <a:tc>
                  <a:txBody>
                    <a:bodyPr/>
                    <a:lstStyle/>
                    <a:p>
                      <a:pPr algn="ctr"/>
                      <a:r>
                        <a:rPr lang="en-US" sz="1200" dirty="0">
                          <a:solidFill>
                            <a:schemeClr val="tx1"/>
                          </a:solidFill>
                        </a:rPr>
                        <a:t>Name </a:t>
                      </a:r>
                    </a:p>
                  </a:txBody>
                  <a:tcPr/>
                </a:tc>
                <a:tc>
                  <a:txBody>
                    <a:bodyPr/>
                    <a:lstStyle/>
                    <a:p>
                      <a:pPr algn="ctr"/>
                      <a:r>
                        <a:rPr lang="en-US" sz="1200" dirty="0">
                          <a:solidFill>
                            <a:schemeClr val="tx1"/>
                          </a:solidFill>
                        </a:rPr>
                        <a:t>XML Name</a:t>
                      </a:r>
                    </a:p>
                  </a:txBody>
                  <a:tcPr/>
                </a:tc>
                <a:tc>
                  <a:txBody>
                    <a:bodyPr/>
                    <a:lstStyle/>
                    <a:p>
                      <a:pPr algn="ctr"/>
                      <a:r>
                        <a:rPr lang="en-US" sz="1200" dirty="0">
                          <a:solidFill>
                            <a:schemeClr val="tx1"/>
                          </a:solidFill>
                        </a:rPr>
                        <a:t>Date</a:t>
                      </a:r>
                    </a:p>
                    <a:p>
                      <a:pPr algn="ctr"/>
                      <a:r>
                        <a:rPr lang="en-US" sz="1200" dirty="0">
                          <a:solidFill>
                            <a:schemeClr val="tx1"/>
                          </a:solidFill>
                        </a:rPr>
                        <a:t>Issued</a:t>
                      </a:r>
                    </a:p>
                  </a:txBody>
                  <a:tcPr/>
                </a:tc>
                <a:tc>
                  <a:txBody>
                    <a:bodyPr/>
                    <a:lstStyle/>
                    <a:p>
                      <a:pPr algn="ctr"/>
                      <a:r>
                        <a:rPr lang="en-US" sz="1200" dirty="0">
                          <a:solidFill>
                            <a:schemeClr val="tx1"/>
                          </a:solidFill>
                        </a:rPr>
                        <a:t>Date</a:t>
                      </a:r>
                    </a:p>
                    <a:p>
                      <a:pPr algn="ctr"/>
                      <a:r>
                        <a:rPr lang="en-US" sz="1200" dirty="0">
                          <a:solidFill>
                            <a:schemeClr val="tx1"/>
                          </a:solidFill>
                        </a:rPr>
                        <a:t>Updated </a:t>
                      </a:r>
                    </a:p>
                  </a:txBody>
                  <a:tcPr/>
                </a:tc>
                <a:extLst>
                  <a:ext uri="{0D108BD9-81ED-4DB2-BD59-A6C34878D82A}">
                    <a16:rowId xmlns:a16="http://schemas.microsoft.com/office/drawing/2014/main" val="945061197"/>
                  </a:ext>
                </a:extLst>
              </a:tr>
              <a:tr h="228600">
                <a:tc>
                  <a:txBody>
                    <a:bodyPr/>
                    <a:lstStyle/>
                    <a:p>
                      <a:pPr>
                        <a:spcBef>
                          <a:spcPts val="600"/>
                        </a:spcBef>
                        <a:spcAft>
                          <a:spcPts val="600"/>
                        </a:spcAft>
                      </a:pPr>
                      <a:r>
                        <a:rPr lang="en-US" sz="1200" dirty="0"/>
                        <a:t>C176</a:t>
                      </a:r>
                    </a:p>
                  </a:txBody>
                  <a:tcPr/>
                </a:tc>
                <a:tc>
                  <a:txBody>
                    <a:bodyPr/>
                    <a:lstStyle/>
                    <a:p>
                      <a:pPr marL="0" indent="0" algn="l" rtl="0" eaLnBrk="1" latinLnBrk="0" hangingPunct="1">
                        <a:spcBef>
                          <a:spcPts val="600"/>
                        </a:spcBef>
                        <a:spcAft>
                          <a:spcPts val="600"/>
                        </a:spcAft>
                        <a:buFont typeface="Arial" pitchFamily="34" charset="0"/>
                        <a:buNone/>
                      </a:pPr>
                      <a:r>
                        <a:rPr lang="en-US" sz="1200" dirty="0"/>
                        <a:t>ESL-PROGRAM-TYPE-CODE</a:t>
                      </a:r>
                      <a:endParaRPr kumimoji="0" lang="en-US" sz="1200" kern="1200" dirty="0">
                        <a:solidFill>
                          <a:schemeClr val="dk1"/>
                        </a:solidFill>
                        <a:latin typeface="+mn-lt"/>
                        <a:ea typeface="+mn-ea"/>
                        <a:cs typeface="+mn-cs"/>
                      </a:endParaRPr>
                    </a:p>
                  </a:txBody>
                  <a:tcPr/>
                </a:tc>
                <a:tc>
                  <a:txBody>
                    <a:bodyPr/>
                    <a:lstStyle/>
                    <a:p>
                      <a:pPr marL="0" indent="0">
                        <a:spcBef>
                          <a:spcPts val="600"/>
                        </a:spcBef>
                        <a:spcAft>
                          <a:spcPts val="600"/>
                        </a:spcAft>
                        <a:buFont typeface="Arial" pitchFamily="34" charset="0"/>
                        <a:buNone/>
                      </a:pPr>
                      <a:r>
                        <a:rPr lang="en-US" sz="1200" dirty="0"/>
                        <a:t>TX-ESLProgramType</a:t>
                      </a:r>
                    </a:p>
                  </a:txBody>
                  <a:tcPr/>
                </a:tc>
                <a:tc>
                  <a:txBody>
                    <a:bodyPr/>
                    <a:lstStyle/>
                    <a:p>
                      <a:pPr marL="0" indent="0">
                        <a:spcBef>
                          <a:spcPts val="600"/>
                        </a:spcBef>
                        <a:spcAft>
                          <a:spcPts val="600"/>
                        </a:spcAft>
                        <a:buFont typeface="Arial" pitchFamily="34" charset="0"/>
                        <a:buNone/>
                      </a:pPr>
                      <a:r>
                        <a:rPr lang="en-US" sz="1200" dirty="0"/>
                        <a:t>3/3/2008</a:t>
                      </a:r>
                    </a:p>
                  </a:txBody>
                  <a:tcPr/>
                </a:tc>
                <a:tc>
                  <a:txBody>
                    <a:bodyPr/>
                    <a:lstStyle/>
                    <a:p>
                      <a:pPr marL="0" indent="0">
                        <a:spcBef>
                          <a:spcPts val="600"/>
                        </a:spcBef>
                        <a:spcAft>
                          <a:spcPts val="600"/>
                        </a:spcAft>
                        <a:buFont typeface="Arial" pitchFamily="34" charset="0"/>
                        <a:buNone/>
                      </a:pPr>
                      <a:r>
                        <a:rPr lang="en-US" sz="1200" dirty="0"/>
                        <a:t>3/1/2019</a:t>
                      </a:r>
                    </a:p>
                  </a:txBody>
                  <a:tcPr/>
                </a:tc>
                <a:extLst>
                  <a:ext uri="{0D108BD9-81ED-4DB2-BD59-A6C34878D82A}">
                    <a16:rowId xmlns:a16="http://schemas.microsoft.com/office/drawing/2014/main" val="470753568"/>
                  </a:ext>
                </a:extLst>
              </a:tr>
              <a:tr h="0">
                <a:tc>
                  <a:txBody>
                    <a:bodyPr/>
                    <a:lstStyle/>
                    <a:p>
                      <a:pPr algn="ctr">
                        <a:spcBef>
                          <a:spcPts val="600"/>
                        </a:spcBef>
                        <a:spcAft>
                          <a:spcPts val="600"/>
                        </a:spcAft>
                      </a:pPr>
                      <a:r>
                        <a:rPr lang="en-US" sz="1200" b="1" dirty="0"/>
                        <a:t>Code</a:t>
                      </a:r>
                    </a:p>
                  </a:txBody>
                  <a:tcPr/>
                </a:tc>
                <a:tc gridSpan="4">
                  <a:txBody>
                    <a:bodyPr/>
                    <a:lstStyle/>
                    <a:p>
                      <a:pPr marL="0" indent="0" algn="ctr" rtl="0" eaLnBrk="1" latinLnBrk="0" hangingPunct="1">
                        <a:spcBef>
                          <a:spcPts val="600"/>
                        </a:spcBef>
                        <a:spcAft>
                          <a:spcPts val="600"/>
                        </a:spcAft>
                        <a:buFont typeface="Arial" pitchFamily="34" charset="0"/>
                        <a:buNone/>
                      </a:pPr>
                      <a:r>
                        <a:rPr kumimoji="0" lang="en-US" sz="1200" b="1" kern="1200" dirty="0">
                          <a:solidFill>
                            <a:schemeClr val="dk1"/>
                          </a:solidFill>
                          <a:latin typeface="+mn-lt"/>
                          <a:ea typeface="+mn-ea"/>
                          <a:cs typeface="+mn-cs"/>
                        </a:rPr>
                        <a:t>Translation</a:t>
                      </a: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3308547975"/>
                  </a:ext>
                </a:extLst>
              </a:tr>
              <a:tr h="193040">
                <a:tc>
                  <a:txBody>
                    <a:bodyPr/>
                    <a:lstStyle/>
                    <a:p>
                      <a:pPr algn="ctr">
                        <a:spcBef>
                          <a:spcPts val="600"/>
                        </a:spcBef>
                        <a:spcAft>
                          <a:spcPts val="600"/>
                        </a:spcAft>
                      </a:pPr>
                      <a:r>
                        <a:rPr lang="en-US" sz="1200" dirty="0"/>
                        <a:t>0</a:t>
                      </a:r>
                    </a:p>
                  </a:txBody>
                  <a:tcPr/>
                </a:tc>
                <a:tc gridSpan="4">
                  <a:txBody>
                    <a:bodyPr/>
                    <a:lstStyle/>
                    <a:p>
                      <a:pPr marL="0" indent="0" algn="l" rtl="0" eaLnBrk="1" latinLnBrk="0" hangingPunct="1">
                        <a:spcBef>
                          <a:spcPts val="600"/>
                        </a:spcBef>
                        <a:spcAft>
                          <a:spcPts val="600"/>
                        </a:spcAft>
                        <a:buFont typeface="Arial" pitchFamily="34" charset="0"/>
                        <a:buNone/>
                      </a:pPr>
                      <a:r>
                        <a:rPr lang="en-US" sz="1200" dirty="0"/>
                        <a:t>Student Does Not Participate In The English As A Second Language (ESL) Program</a:t>
                      </a:r>
                      <a:endParaRPr kumimoji="0" lang="en-US" sz="1200"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1391310093"/>
                  </a:ext>
                </a:extLst>
              </a:tr>
              <a:tr h="218440">
                <a:tc>
                  <a:txBody>
                    <a:bodyPr/>
                    <a:lstStyle/>
                    <a:p>
                      <a:pPr algn="ctr">
                        <a:spcBef>
                          <a:spcPts val="600"/>
                        </a:spcBef>
                        <a:spcAft>
                          <a:spcPts val="600"/>
                        </a:spcAft>
                      </a:pPr>
                      <a:r>
                        <a:rPr lang="en-US" sz="1200" dirty="0"/>
                        <a:t>2</a:t>
                      </a:r>
                    </a:p>
                  </a:txBody>
                  <a:tcPr/>
                </a:tc>
                <a:tc gridSpan="4">
                  <a:txBody>
                    <a:bodyPr/>
                    <a:lstStyle/>
                    <a:p>
                      <a:pPr marL="0" indent="0" algn="l" rtl="0" eaLnBrk="1" latinLnBrk="0" hangingPunct="1">
                        <a:spcBef>
                          <a:spcPts val="600"/>
                        </a:spcBef>
                        <a:spcAft>
                          <a:spcPts val="600"/>
                        </a:spcAft>
                        <a:buFont typeface="Arial" pitchFamily="34" charset="0"/>
                        <a:buNone/>
                      </a:pPr>
                      <a:r>
                        <a:rPr lang="en-US" sz="1200" dirty="0"/>
                        <a:t>English As a Second Language/Content-Based An English acquisition program that serves students identified as LEP/English learners (EL) through English instruction by a teacher appropriately certified in ESL under TEC, §29.061(c), through English language arts and reading, mathematics, science, and social studies. The goal of content-based ESL is for English learners to attain full proficiency in English in order to participate equitably in school. This model targets English language development through academic content instruction that is linguistically and culturally responsive in English language arts and reading, mathematics, science, and social studies. English Proficient (EP) students may also participate in this program with parental permission, but they are not eligible for generating Bilingual Education Allotment (BEA) funds.</a:t>
                      </a:r>
                      <a:endParaRPr kumimoji="0" lang="en-US" sz="1200" kern="1200" dirty="0">
                        <a:solidFill>
                          <a:schemeClr val="dk1"/>
                        </a:solidFill>
                        <a:latin typeface="+mn-lt"/>
                        <a:ea typeface="+mn-ea"/>
                        <a:cs typeface="+mn-cs"/>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4774784"/>
                  </a:ext>
                </a:extLst>
              </a:tr>
              <a:tr h="279400">
                <a:tc>
                  <a:txBody>
                    <a:bodyPr/>
                    <a:lstStyle/>
                    <a:p>
                      <a:pPr algn="ctr">
                        <a:spcBef>
                          <a:spcPts val="600"/>
                        </a:spcBef>
                        <a:spcAft>
                          <a:spcPts val="600"/>
                        </a:spcAft>
                      </a:pPr>
                      <a:r>
                        <a:rPr lang="en-US" sz="1200" dirty="0"/>
                        <a:t>3</a:t>
                      </a:r>
                    </a:p>
                  </a:txBody>
                  <a:tcPr/>
                </a:tc>
                <a:tc gridSpan="4">
                  <a:txBody>
                    <a:bodyPr/>
                    <a:lstStyle/>
                    <a:p>
                      <a:pPr marL="0" indent="0" algn="l" rtl="0" eaLnBrk="1" latinLnBrk="0" hangingPunct="1">
                        <a:spcBef>
                          <a:spcPts val="600"/>
                        </a:spcBef>
                        <a:spcAft>
                          <a:spcPts val="600"/>
                        </a:spcAft>
                        <a:buFont typeface="Arial" pitchFamily="34" charset="0"/>
                        <a:buNone/>
                      </a:pPr>
                      <a:r>
                        <a:rPr lang="en-US" sz="1200" dirty="0"/>
                        <a:t>English As A Second Language/Pull-Out An English acquisition program that serves students identified as LEP/English learners (EL) through English instruction provided by an appropriately certified ESL teacher under the TEC, §29.061(c), through English language arts and reading. The goal of ESL pull-out is for English learners to attain full proficiency in English in order to participate equitably in school. This model targets English language development through academic content instruction that is linguistically and culturally responsive in English language arts and reading. Instruction shall be provided by the ESL teacher in a pull-out or inclusionary delivery model. English proficient (EP) students may also participate in this program with parental permission, but they are not eligible for generating Bilingual Education Allotment (BEA) funds.</a:t>
                      </a:r>
                      <a:endParaRPr kumimoji="0" lang="en-US" sz="1200"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373289730"/>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26</a:t>
            </a:fld>
            <a:endParaRPr lang="en-US" dirty="0"/>
          </a:p>
        </p:txBody>
      </p:sp>
    </p:spTree>
    <p:extLst>
      <p:ext uri="{BB962C8B-B14F-4D97-AF65-F5344CB8AC3E}">
        <p14:creationId xmlns:p14="http://schemas.microsoft.com/office/powerpoint/2010/main" val="3565976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ESL-PROGRAM-TYPE-CODE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27</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838200"/>
            <a:ext cx="8286750" cy="5791200"/>
          </a:xfrm>
        </p:spPr>
        <p:txBody>
          <a:bodyPr>
            <a:normAutofit/>
          </a:bodyPr>
          <a:lstStyle/>
          <a:p>
            <a:r>
              <a:rPr lang="en-US" sz="3600" dirty="0"/>
              <a:t>TREx Changes:</a:t>
            </a:r>
          </a:p>
          <a:p>
            <a:pPr lvl="1"/>
            <a:r>
              <a:rPr lang="en-US" sz="3200" dirty="0"/>
              <a:t>ESL-INDICATOR (TE037) data element language updated.</a:t>
            </a:r>
          </a:p>
          <a:p>
            <a:pPr lvl="2"/>
            <a:r>
              <a:rPr lang="en-US" sz="2800" dirty="0"/>
              <a:t>‘Limited English proficient’ / ‘English learner’. </a:t>
            </a:r>
          </a:p>
          <a:p>
            <a:pPr lvl="1"/>
            <a:r>
              <a:rPr lang="en-US" sz="3200" dirty="0"/>
              <a:t>ESL-PROGRAM-TYPE-CODE (TC28)</a:t>
            </a:r>
          </a:p>
          <a:p>
            <a:pPr lvl="2"/>
            <a:r>
              <a:rPr lang="en-US" sz="2400" dirty="0"/>
              <a:t>The ESL program model definitions were updated which resulted in the following changes:</a:t>
            </a:r>
          </a:p>
          <a:p>
            <a:pPr lvl="3"/>
            <a:r>
              <a:rPr lang="en-US" sz="2600" dirty="0"/>
              <a:t>Codes 2 and 3 were updated to align with TEC §29.0.66.</a:t>
            </a:r>
            <a:endParaRPr lang="en-US" sz="2800" dirty="0"/>
          </a:p>
          <a:p>
            <a:pPr lvl="1"/>
            <a:endParaRPr lang="en-US" dirty="0"/>
          </a:p>
          <a:p>
            <a:endParaRPr lang="en-US" dirty="0"/>
          </a:p>
        </p:txBody>
      </p:sp>
    </p:spTree>
    <p:extLst>
      <p:ext uri="{BB962C8B-B14F-4D97-AF65-F5344CB8AC3E}">
        <p14:creationId xmlns:p14="http://schemas.microsoft.com/office/powerpoint/2010/main" val="1425953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28</a:t>
            </a:fld>
            <a:endParaRPr lang="en-US" dirty="0"/>
          </a:p>
        </p:txBody>
      </p:sp>
      <p:sp>
        <p:nvSpPr>
          <p:cNvPr id="12" name="Rectangle 11" descr="Box is highlighting the topic that is discussed in the next slide &quot;Alternative Language Program Type Code Added&quot;" title="Alternative Language Program Type Code Added">
            <a:extLst>
              <a:ext uri="{FF2B5EF4-FFF2-40B4-BE49-F238E27FC236}">
                <a16:creationId xmlns:a16="http://schemas.microsoft.com/office/drawing/2014/main" id="{3DE1DC5D-D2A1-49C1-A0A2-56DE96C13685}"/>
              </a:ext>
            </a:extLst>
          </p:cNvPr>
          <p:cNvSpPr/>
          <p:nvPr/>
        </p:nvSpPr>
        <p:spPr>
          <a:xfrm>
            <a:off x="0" y="2667000"/>
            <a:ext cx="914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152400" y="49154"/>
            <a:ext cx="8763000" cy="5740033"/>
          </a:xfrm>
          <a:prstGeom prst="rect">
            <a:avLst/>
          </a:prstGeom>
          <a:noFill/>
        </p:spPr>
        <p:txBody>
          <a:bodyPr wrap="square">
            <a:spAutoFit/>
          </a:bodyPr>
          <a:lstStyle/>
          <a:p>
            <a:pPr marL="571500" indent="-571500">
              <a:buFont typeface="+mj-lt"/>
              <a:buAutoNum type="romanUcPeriod"/>
            </a:pPr>
            <a:r>
              <a:rPr lang="en-US" sz="2800" dirty="0"/>
              <a:t>Language Programs Revisions Texas Administrative Code Update</a:t>
            </a:r>
          </a:p>
          <a:p>
            <a:pPr marL="571500" lvl="0" indent="-571500">
              <a:buFont typeface="+mj-lt"/>
              <a:buAutoNum type="romanUcPeriod"/>
            </a:pPr>
            <a:r>
              <a:rPr lang="en-US" sz="2800" dirty="0"/>
              <a:t>LEP Indicator Code Changes</a:t>
            </a:r>
          </a:p>
          <a:p>
            <a:pPr marL="571500" lvl="0" indent="-571500">
              <a:buFont typeface="+mj-lt"/>
              <a:buAutoNum type="romanUcPeriod"/>
            </a:pPr>
            <a:r>
              <a:rPr lang="en-US" sz="2800" dirty="0"/>
              <a:t>Parental Permission Code Changes</a:t>
            </a:r>
          </a:p>
          <a:p>
            <a:pPr marL="571500" lvl="0" indent="-571500">
              <a:buFont typeface="+mj-lt"/>
              <a:buAutoNum type="romanUcPeriod"/>
            </a:pPr>
            <a:r>
              <a:rPr lang="en-US" sz="2800" dirty="0"/>
              <a:t>Bilingual Program Type Code Changes</a:t>
            </a:r>
          </a:p>
          <a:p>
            <a:pPr marL="571500" lvl="0" indent="-571500">
              <a:buFont typeface="+mj-lt"/>
              <a:buAutoNum type="romanUcPeriod"/>
            </a:pPr>
            <a:r>
              <a:rPr lang="en-US" sz="2800" dirty="0"/>
              <a:t>ESL Program Type Code Changes</a:t>
            </a:r>
          </a:p>
          <a:p>
            <a:pPr marL="571500" lvl="0" indent="-571500">
              <a:buFont typeface="+mj-lt"/>
              <a:buAutoNum type="romanUcPeriod"/>
            </a:pPr>
            <a:r>
              <a:rPr lang="en-US" sz="2800" dirty="0"/>
              <a:t>Alternative Language Program Type Code Added</a:t>
            </a:r>
          </a:p>
          <a:p>
            <a:pPr marL="571500" lvl="0" indent="-571500">
              <a:buFont typeface="+mj-lt"/>
              <a:buAutoNum type="romanUcPeriod"/>
            </a:pPr>
            <a:r>
              <a:rPr lang="en-US" sz="2800" dirty="0"/>
              <a:t>Home Language Survey Changes</a:t>
            </a:r>
          </a:p>
          <a:p>
            <a:pPr marL="571500" lvl="0" indent="-571500">
              <a:buFont typeface="+mj-lt"/>
              <a:buAutoNum type="romanUcPeriod"/>
            </a:pPr>
            <a:r>
              <a:rPr lang="en-US" sz="2800" dirty="0"/>
              <a:t>Business Validation Rules </a:t>
            </a: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CONTENTS</a:t>
            </a:r>
          </a:p>
        </p:txBody>
      </p:sp>
    </p:spTree>
    <p:extLst>
      <p:ext uri="{BB962C8B-B14F-4D97-AF65-F5344CB8AC3E}">
        <p14:creationId xmlns:p14="http://schemas.microsoft.com/office/powerpoint/2010/main" val="3377833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ALTERNATIVE-LANGUAGE-PROGRAM</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29</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838200"/>
            <a:ext cx="7886700" cy="5105400"/>
          </a:xfrm>
        </p:spPr>
        <p:txBody>
          <a:bodyPr>
            <a:normAutofit/>
          </a:bodyPr>
          <a:lstStyle/>
          <a:p>
            <a:pPr marL="0" indent="0">
              <a:buNone/>
            </a:pPr>
            <a:r>
              <a:rPr lang="en-US" sz="3600" dirty="0"/>
              <a:t>TAC </a:t>
            </a:r>
            <a:r>
              <a:rPr lang="en-US" dirty="0"/>
              <a:t>§</a:t>
            </a:r>
            <a:r>
              <a:rPr lang="en-US" sz="3600" dirty="0"/>
              <a:t>89.1207 states that an LEA may apply for an alternative language program waiver if a local education agency (LEA) is unable to provide a bilingual education or English as a second language (ESL) program due to an insufficient number of appropriately certified teachers.</a:t>
            </a:r>
            <a:endParaRPr lang="en-US" sz="3200" dirty="0"/>
          </a:p>
        </p:txBody>
      </p:sp>
    </p:spTree>
    <p:extLst>
      <p:ext uri="{BB962C8B-B14F-4D97-AF65-F5344CB8AC3E}">
        <p14:creationId xmlns:p14="http://schemas.microsoft.com/office/powerpoint/2010/main" val="2535947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LANGUAGE PROGRAMS REVISIONS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838200"/>
            <a:ext cx="7886700" cy="5638800"/>
          </a:xfrm>
        </p:spPr>
        <p:txBody>
          <a:bodyPr>
            <a:normAutofit lnSpcReduction="10000"/>
          </a:bodyPr>
          <a:lstStyle/>
          <a:p>
            <a:pPr marL="0" indent="0">
              <a:buNone/>
            </a:pPr>
            <a:r>
              <a:rPr lang="en-US" sz="3200" dirty="0"/>
              <a:t>Texas Administrative Code (TAC) §89 Subchapter BB was updated to introduce new terminology that can be interchangeably used. </a:t>
            </a:r>
          </a:p>
          <a:p>
            <a:pPr lvl="2"/>
            <a:r>
              <a:rPr lang="en-US" sz="2800" dirty="0"/>
              <a:t>‘Limited English proficient’ can be used interchangeably with ‘English learner’. </a:t>
            </a:r>
          </a:p>
          <a:p>
            <a:pPr lvl="2"/>
            <a:r>
              <a:rPr lang="en-US" sz="2800" dirty="0"/>
              <a:t>‘Non-LEP’ can be used interchangeably with ‘English proficient’.</a:t>
            </a:r>
          </a:p>
          <a:p>
            <a:pPr marL="0" indent="0">
              <a:buNone/>
            </a:pPr>
            <a:r>
              <a:rPr lang="en-US" sz="3000" dirty="0"/>
              <a:t>Additionally, the term ‘exited’ has been modified to describe the point when a student is no longer classified as LEP while the term ‘reclassified’ has been added and defined as the process for English learners (ELs) who have met the criteria to be identified as non-LEP/English proficient (EP). </a:t>
            </a:r>
          </a:p>
        </p:txBody>
      </p:sp>
    </p:spTree>
    <p:extLst>
      <p:ext uri="{BB962C8B-B14F-4D97-AF65-F5344CB8AC3E}">
        <p14:creationId xmlns:p14="http://schemas.microsoft.com/office/powerpoint/2010/main" val="4154466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ALTERNATIVE-LANGUAGE-PROGRAM</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30</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838200"/>
            <a:ext cx="7886700" cy="5105400"/>
          </a:xfrm>
        </p:spPr>
        <p:txBody>
          <a:bodyPr>
            <a:normAutofit/>
          </a:bodyPr>
          <a:lstStyle/>
          <a:p>
            <a:r>
              <a:rPr lang="en-US" sz="3600" dirty="0"/>
              <a:t>In order to track those LEAs that are providing an alternative language program, the ALTERNATIVE-LANGUAGE-PROGRAM (E1642) data element has been added to the StudentProgramExtension, as mandatory, for the PEIMS Fall Submission.</a:t>
            </a:r>
          </a:p>
        </p:txBody>
      </p:sp>
    </p:spTree>
    <p:extLst>
      <p:ext uri="{BB962C8B-B14F-4D97-AF65-F5344CB8AC3E}">
        <p14:creationId xmlns:p14="http://schemas.microsoft.com/office/powerpoint/2010/main" val="1264629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ALTERNATIVE-LANGUAGE-PROGRAM</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3318413965"/>
              </p:ext>
            </p:extLst>
          </p:nvPr>
        </p:nvGraphicFramePr>
        <p:xfrm>
          <a:off x="114300" y="838200"/>
          <a:ext cx="8915400" cy="5579615"/>
        </p:xfrm>
        <a:graphic>
          <a:graphicData uri="http://schemas.openxmlformats.org/drawingml/2006/table">
            <a:tbl>
              <a:tblPr firstRow="1" bandRow="1">
                <a:tableStyleId>{93296810-A885-4BE3-A3E7-6D5BEEA58F35}</a:tableStyleId>
              </a:tblPr>
              <a:tblGrid>
                <a:gridCol w="1590418">
                  <a:extLst>
                    <a:ext uri="{9D8B030D-6E8A-4147-A177-3AD203B41FA5}">
                      <a16:colId xmlns:a16="http://schemas.microsoft.com/office/drawing/2014/main" val="3494901603"/>
                    </a:ext>
                  </a:extLst>
                </a:gridCol>
                <a:gridCol w="1029095">
                  <a:extLst>
                    <a:ext uri="{9D8B030D-6E8A-4147-A177-3AD203B41FA5}">
                      <a16:colId xmlns:a16="http://schemas.microsoft.com/office/drawing/2014/main" val="2620534784"/>
                    </a:ext>
                  </a:extLst>
                </a:gridCol>
                <a:gridCol w="1280975">
                  <a:extLst>
                    <a:ext uri="{9D8B030D-6E8A-4147-A177-3AD203B41FA5}">
                      <a16:colId xmlns:a16="http://schemas.microsoft.com/office/drawing/2014/main" val="3044144766"/>
                    </a:ext>
                  </a:extLst>
                </a:gridCol>
                <a:gridCol w="557211">
                  <a:extLst>
                    <a:ext uri="{9D8B030D-6E8A-4147-A177-3AD203B41FA5}">
                      <a16:colId xmlns:a16="http://schemas.microsoft.com/office/drawing/2014/main" val="293514497"/>
                    </a:ext>
                  </a:extLst>
                </a:gridCol>
                <a:gridCol w="874882">
                  <a:extLst>
                    <a:ext uri="{9D8B030D-6E8A-4147-A177-3AD203B41FA5}">
                      <a16:colId xmlns:a16="http://schemas.microsoft.com/office/drawing/2014/main" val="2860390888"/>
                    </a:ext>
                  </a:extLst>
                </a:gridCol>
                <a:gridCol w="1353968">
                  <a:extLst>
                    <a:ext uri="{9D8B030D-6E8A-4147-A177-3AD203B41FA5}">
                      <a16:colId xmlns:a16="http://schemas.microsoft.com/office/drawing/2014/main" val="2302337251"/>
                    </a:ext>
                  </a:extLst>
                </a:gridCol>
                <a:gridCol w="398010">
                  <a:extLst>
                    <a:ext uri="{9D8B030D-6E8A-4147-A177-3AD203B41FA5}">
                      <a16:colId xmlns:a16="http://schemas.microsoft.com/office/drawing/2014/main" val="1435472291"/>
                    </a:ext>
                  </a:extLst>
                </a:gridCol>
                <a:gridCol w="1830841">
                  <a:extLst>
                    <a:ext uri="{9D8B030D-6E8A-4147-A177-3AD203B41FA5}">
                      <a16:colId xmlns:a16="http://schemas.microsoft.com/office/drawing/2014/main" val="972188134"/>
                    </a:ext>
                  </a:extLst>
                </a:gridCol>
              </a:tblGrid>
              <a:tr h="237629">
                <a:tc>
                  <a:txBody>
                    <a:bodyPr/>
                    <a:lstStyle/>
                    <a:p>
                      <a:r>
                        <a:rPr lang="en-US" sz="1000" dirty="0">
                          <a:solidFill>
                            <a:schemeClr val="tx1"/>
                          </a:solidFill>
                        </a:rPr>
                        <a:t>Element ID</a:t>
                      </a:r>
                    </a:p>
                  </a:txBody>
                  <a:tcPr/>
                </a:tc>
                <a:tc gridSpan="3">
                  <a:txBody>
                    <a:bodyPr/>
                    <a:lstStyle/>
                    <a:p>
                      <a:r>
                        <a:rPr lang="en-US" sz="1000" dirty="0">
                          <a:solidFill>
                            <a:schemeClr val="tx1"/>
                          </a:solidFill>
                        </a:rPr>
                        <a:t>Data Element </a:t>
                      </a:r>
                    </a:p>
                  </a:txBody>
                  <a:tcPr/>
                </a:tc>
                <a:tc hMerge="1">
                  <a:txBody>
                    <a:bodyPr/>
                    <a:lstStyle/>
                    <a:p>
                      <a:r>
                        <a:rPr lang="en-US" dirty="0"/>
                        <a:t>Data Element </a:t>
                      </a:r>
                    </a:p>
                  </a:txBody>
                  <a:tcPr/>
                </a:tc>
                <a:tc hMerge="1">
                  <a:txBody>
                    <a:bodyPr/>
                    <a:lstStyle/>
                    <a:p>
                      <a:endParaRPr lang="en-US" sz="1400" dirty="0"/>
                    </a:p>
                  </a:txBody>
                  <a:tcPr/>
                </a:tc>
                <a:tc gridSpan="2">
                  <a:txBody>
                    <a:bodyPr/>
                    <a:lstStyle/>
                    <a:p>
                      <a:r>
                        <a:rPr lang="en-US" sz="1000" dirty="0">
                          <a:solidFill>
                            <a:schemeClr val="tx1"/>
                          </a:solidFill>
                        </a:rPr>
                        <a:t>Date Issued </a:t>
                      </a:r>
                    </a:p>
                  </a:txBody>
                  <a:tcPr/>
                </a:tc>
                <a:tc hMerge="1">
                  <a:txBody>
                    <a:bodyPr/>
                    <a:lstStyle/>
                    <a:p>
                      <a:endParaRPr lang="en-US" dirty="0"/>
                    </a:p>
                  </a:txBody>
                  <a:tcPr/>
                </a:tc>
                <a:tc gridSpan="2">
                  <a:txBody>
                    <a:bodyPr/>
                    <a:lstStyle/>
                    <a:p>
                      <a:r>
                        <a:rPr lang="en-US" sz="1000" dirty="0">
                          <a:solidFill>
                            <a:schemeClr val="tx1"/>
                          </a:solidFill>
                        </a:rPr>
                        <a:t>Date Updated</a:t>
                      </a:r>
                    </a:p>
                  </a:txBody>
                  <a:tcPr/>
                </a:tc>
                <a:tc hMerge="1">
                  <a:txBody>
                    <a:bodyPr/>
                    <a:lstStyle/>
                    <a:p>
                      <a:endParaRPr lang="en-US"/>
                    </a:p>
                  </a:txBody>
                  <a:tcPr/>
                </a:tc>
                <a:extLst>
                  <a:ext uri="{0D108BD9-81ED-4DB2-BD59-A6C34878D82A}">
                    <a16:rowId xmlns:a16="http://schemas.microsoft.com/office/drawing/2014/main" val="945061197"/>
                  </a:ext>
                </a:extLst>
              </a:tr>
              <a:tr h="237629">
                <a:tc>
                  <a:txBody>
                    <a:bodyPr/>
                    <a:lstStyle/>
                    <a:p>
                      <a:pPr>
                        <a:spcBef>
                          <a:spcPts val="600"/>
                        </a:spcBef>
                        <a:spcAft>
                          <a:spcPts val="600"/>
                        </a:spcAft>
                      </a:pPr>
                      <a:r>
                        <a:rPr lang="en-US" sz="1000" dirty="0"/>
                        <a:t>E1642</a:t>
                      </a:r>
                    </a:p>
                  </a:txBody>
                  <a:tcPr/>
                </a:tc>
                <a:tc gridSpan="3">
                  <a:txBody>
                    <a:bodyPr/>
                    <a:lstStyle/>
                    <a:p>
                      <a:pPr>
                        <a:spcBef>
                          <a:spcPts val="600"/>
                        </a:spcBef>
                        <a:spcAft>
                          <a:spcPts val="600"/>
                        </a:spcAft>
                      </a:pPr>
                      <a:r>
                        <a:rPr lang="en-US" sz="1000" dirty="0"/>
                        <a:t>ALTERNATIVE-LANGUAGE-PROGRAM</a:t>
                      </a: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a:spcBef>
                          <a:spcPts val="600"/>
                        </a:spcBef>
                        <a:spcAft>
                          <a:spcPts val="600"/>
                        </a:spcAft>
                      </a:pPr>
                      <a:endParaRPr lang="en-US" sz="1400" dirty="0"/>
                    </a:p>
                  </a:txBody>
                  <a:tcPr/>
                </a:tc>
                <a:tc gridSpan="2">
                  <a:txBody>
                    <a:bodyPr/>
                    <a:lstStyle/>
                    <a:p>
                      <a:pPr marL="0" indent="0" algn="ctr">
                        <a:spcBef>
                          <a:spcPts val="600"/>
                        </a:spcBef>
                        <a:spcAft>
                          <a:spcPts val="600"/>
                        </a:spcAft>
                        <a:buFont typeface="Arial" pitchFamily="34" charset="0"/>
                        <a:buNone/>
                      </a:pPr>
                      <a:r>
                        <a:rPr lang="en-US" sz="1000" dirty="0"/>
                        <a:t>3/1/2019</a:t>
                      </a:r>
                    </a:p>
                  </a:txBody>
                  <a:tcPr/>
                </a:tc>
                <a:tc hMerge="1">
                  <a:txBody>
                    <a:bodyPr/>
                    <a:lstStyle/>
                    <a:p>
                      <a:pPr marL="0" indent="0" algn="ctr">
                        <a:spcBef>
                          <a:spcPts val="600"/>
                        </a:spcBef>
                        <a:spcAft>
                          <a:spcPts val="600"/>
                        </a:spcAft>
                        <a:buFont typeface="Arial" pitchFamily="34" charset="0"/>
                        <a:buNone/>
                      </a:pPr>
                      <a:endParaRPr lang="en-US" dirty="0"/>
                    </a:p>
                  </a:txBody>
                  <a:tcPr/>
                </a:tc>
                <a:tc gridSpan="2">
                  <a:txBody>
                    <a:bodyPr/>
                    <a:lstStyle/>
                    <a:p>
                      <a:pPr marL="0" indent="0" algn="ctr">
                        <a:spcBef>
                          <a:spcPts val="600"/>
                        </a:spcBef>
                        <a:spcAft>
                          <a:spcPts val="600"/>
                        </a:spcAft>
                        <a:buFont typeface="Arial" pitchFamily="34" charset="0"/>
                        <a:buNone/>
                      </a:pPr>
                      <a:endParaRPr lang="en-US" sz="1000" dirty="0"/>
                    </a:p>
                  </a:txBody>
                  <a:tcPr/>
                </a:tc>
                <a:tc hMerge="1">
                  <a:txBody>
                    <a:bodyPr/>
                    <a:lstStyle/>
                    <a:p>
                      <a:endParaRPr lang="en-US"/>
                    </a:p>
                  </a:txBody>
                  <a:tcPr/>
                </a:tc>
                <a:extLst>
                  <a:ext uri="{0D108BD9-81ED-4DB2-BD59-A6C34878D82A}">
                    <a16:rowId xmlns:a16="http://schemas.microsoft.com/office/drawing/2014/main" val="470753568"/>
                  </a:ext>
                </a:extLst>
              </a:tr>
              <a:tr h="159065">
                <a:tc gridSpan="4">
                  <a:txBody>
                    <a:bodyPr/>
                    <a:lstStyle/>
                    <a:p>
                      <a:pPr algn="ctr">
                        <a:spcBef>
                          <a:spcPts val="600"/>
                        </a:spcBef>
                        <a:spcAft>
                          <a:spcPts val="600"/>
                        </a:spcAft>
                      </a:pPr>
                      <a:r>
                        <a:rPr lang="en-US" sz="1000" b="1" dirty="0"/>
                        <a:t>XML Name </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algn="ctr">
                        <a:spcBef>
                          <a:spcPts val="600"/>
                        </a:spcBef>
                        <a:spcAft>
                          <a:spcPts val="600"/>
                        </a:spcAft>
                      </a:pPr>
                      <a:endParaRPr lang="en-US" sz="1400" dirty="0"/>
                    </a:p>
                  </a:txBody>
                  <a:tcPr/>
                </a:tc>
                <a:tc gridSpan="4">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Complex Type</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3308547975"/>
                  </a:ext>
                </a:extLst>
              </a:tr>
              <a:tr h="150036">
                <a:tc gridSpan="4">
                  <a:txBody>
                    <a:bodyPr/>
                    <a:lstStyle/>
                    <a:p>
                      <a:pPr>
                        <a:spcBef>
                          <a:spcPts val="600"/>
                        </a:spcBef>
                        <a:spcAft>
                          <a:spcPts val="600"/>
                        </a:spcAft>
                      </a:pPr>
                      <a:r>
                        <a:rPr lang="en-US" sz="1000" dirty="0"/>
                        <a:t>TX-AlternativeLanguageProgram</a:t>
                      </a:r>
                    </a:p>
                  </a:txBody>
                  <a:tcPr/>
                </a:tc>
                <a:tc hMerge="1">
                  <a:txBody>
                    <a:bodyPr/>
                    <a:lstStyle/>
                    <a:p>
                      <a:pPr>
                        <a:spcBef>
                          <a:spcPts val="600"/>
                        </a:spcBef>
                        <a:spcAft>
                          <a:spcPts val="600"/>
                        </a:spcAft>
                      </a:pPr>
                      <a:endParaRPr lang="en-US" dirty="0"/>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a:spcBef>
                          <a:spcPts val="600"/>
                        </a:spcBef>
                        <a:spcAft>
                          <a:spcPts val="600"/>
                        </a:spcAft>
                      </a:pPr>
                      <a:endParaRPr lang="en-US" sz="1400" dirty="0"/>
                    </a:p>
                  </a:txBody>
                  <a:tcPr/>
                </a:tc>
                <a:tc gridSpan="4">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StudentProgramExtension</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373289730"/>
                  </a:ext>
                </a:extLst>
              </a:tr>
              <a:tr h="237629">
                <a:tc gridSpan="8">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Definition</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2853623951"/>
                  </a:ext>
                </a:extLst>
              </a:tr>
              <a:tr h="386148">
                <a:tc gridSpan="8">
                  <a:txBody>
                    <a:bodyPr/>
                    <a:lstStyle/>
                    <a:p>
                      <a:pPr>
                        <a:spcBef>
                          <a:spcPts val="600"/>
                        </a:spcBef>
                        <a:spcAft>
                          <a:spcPts val="600"/>
                        </a:spcAft>
                      </a:pPr>
                      <a:r>
                        <a:rPr lang="en-US" sz="1200" dirty="0"/>
                        <a:t>ALTERNATIVE-LANGUAGE-PROGRAM-CODE indicates the type of alternative language program participated in by the student. An alternative language program must be approved by the Texas Education Agency (TEA) due to the LEAs submission of a bilingual education exception and/or English as a second language (ESL) waiver for the current school year. (See 19 TAC § 89.1207) </a:t>
                      </a:r>
                      <a:endParaRPr lang="en-US" sz="400" dirty="0"/>
                    </a:p>
                  </a:txBody>
                  <a:tcPr/>
                </a:tc>
                <a:tc hMerge="1">
                  <a:txBody>
                    <a:bodyPr/>
                    <a:lstStyle/>
                    <a:p>
                      <a:pPr>
                        <a:spcBef>
                          <a:spcPts val="600"/>
                        </a:spcBef>
                        <a:spcAft>
                          <a:spcPts val="600"/>
                        </a:spcAft>
                      </a:pPr>
                      <a:endParaRPr lang="en-US" dirty="0"/>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716129947"/>
                  </a:ext>
                </a:extLst>
              </a:tr>
              <a:tr h="0">
                <a:tc gridSpan="8">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Special Instructions</a:t>
                      </a:r>
                    </a:p>
                  </a:txBody>
                  <a:tcPr/>
                </a:tc>
                <a:tc hMerge="1">
                  <a:txBody>
                    <a:bodyPr/>
                    <a:lstStyle/>
                    <a:p>
                      <a:pPr>
                        <a:spcBef>
                          <a:spcPts val="600"/>
                        </a:spcBef>
                        <a:spcAft>
                          <a:spcPts val="600"/>
                        </a:spcAft>
                      </a:pPr>
                      <a:endParaRPr lang="en-US" dirty="0"/>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891241929"/>
                  </a:ext>
                </a:extLst>
              </a:tr>
              <a:tr h="143825">
                <a:tc gridSpan="8">
                  <a:txBody>
                    <a:bodyPr/>
                    <a:lstStyle/>
                    <a:p>
                      <a:pPr>
                        <a:spcBef>
                          <a:spcPts val="600"/>
                        </a:spcBef>
                        <a:spcAft>
                          <a:spcPts val="600"/>
                        </a:spcAft>
                      </a:pPr>
                      <a:endParaRPr lang="en-US" sz="1000" dirty="0"/>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931059080"/>
                  </a:ext>
                </a:extLst>
              </a:tr>
              <a:tr h="237629">
                <a:tc gridSpan="2">
                  <a:txBody>
                    <a:bodyPr/>
                    <a:lstStyle/>
                    <a:p>
                      <a:pPr algn="ctr">
                        <a:spcBef>
                          <a:spcPts val="600"/>
                        </a:spcBef>
                        <a:spcAft>
                          <a:spcPts val="600"/>
                        </a:spcAft>
                      </a:pPr>
                      <a:r>
                        <a:rPr lang="en-US" sz="1000" b="1" dirty="0"/>
                        <a:t>Code Table ID</a:t>
                      </a:r>
                    </a:p>
                  </a:txBody>
                  <a:tcPr/>
                </a:tc>
                <a:tc hMerge="1">
                  <a:txBody>
                    <a:bodyPr/>
                    <a:lstStyle/>
                    <a:p>
                      <a:endParaRPr lang="en-US"/>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Mandatory In XML</a:t>
                      </a:r>
                    </a:p>
                  </a:txBody>
                  <a:tcPr/>
                </a:tc>
                <a:tc hMerge="1">
                  <a:txBody>
                    <a:bodyPr/>
                    <a:lstStyle/>
                    <a:p>
                      <a:endParaRPr lang="en-US"/>
                    </a:p>
                  </a:txBody>
                  <a:tcPr/>
                </a:tc>
                <a:tc hMerge="1">
                  <a:txBody>
                    <a:bodyPr/>
                    <a:lstStyle/>
                    <a:p>
                      <a:pPr marL="0" indent="0" algn="ctr" rtl="0" eaLnBrk="1" latinLnBrk="0" hangingPunct="1">
                        <a:spcBef>
                          <a:spcPts val="600"/>
                        </a:spcBef>
                        <a:spcAft>
                          <a:spcPts val="600"/>
                        </a:spcAft>
                        <a:buFont typeface="Arial" pitchFamily="34" charset="0"/>
                        <a:buNone/>
                      </a:pPr>
                      <a:r>
                        <a:rPr kumimoji="0" lang="en-US" kern="1200" dirty="0">
                          <a:solidFill>
                            <a:schemeClr val="dk1"/>
                          </a:solidFill>
                          <a:latin typeface="+mn-lt"/>
                          <a:ea typeface="+mn-ea"/>
                          <a:cs typeface="+mn-cs"/>
                        </a:rPr>
                        <a:t>Domain of Values</a:t>
                      </a:r>
                    </a:p>
                  </a:txBody>
                  <a:tcPr/>
                </a:tc>
                <a:tc gridSpan="3">
                  <a:txBody>
                    <a:bodyPr/>
                    <a:lstStyle/>
                    <a:p>
                      <a:pPr algn="ctr"/>
                      <a:r>
                        <a:rPr kumimoji="0" lang="en-US" sz="1000" b="1" kern="1200" dirty="0">
                          <a:solidFill>
                            <a:schemeClr val="dk1"/>
                          </a:solidFill>
                          <a:latin typeface="+mn-lt"/>
                          <a:ea typeface="+mn-ea"/>
                          <a:cs typeface="+mn-cs"/>
                        </a:rPr>
                        <a:t>Domain of Values</a:t>
                      </a:r>
                      <a:endParaRPr lang="en-US" sz="1000" b="1" dirty="0"/>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2527819966"/>
                  </a:ext>
                </a:extLst>
              </a:tr>
              <a:tr h="237629">
                <a:tc gridSpan="2">
                  <a:txBody>
                    <a:bodyPr/>
                    <a:lstStyle/>
                    <a:p>
                      <a:pPr algn="ctr">
                        <a:spcBef>
                          <a:spcPts val="600"/>
                        </a:spcBef>
                        <a:spcAft>
                          <a:spcPts val="600"/>
                        </a:spcAft>
                      </a:pPr>
                      <a:r>
                        <a:rPr lang="en-US" sz="1000" dirty="0"/>
                        <a:t>C221</a:t>
                      </a:r>
                    </a:p>
                  </a:txBody>
                  <a:tcPr/>
                </a:tc>
                <a:tc hMerge="1">
                  <a:txBody>
                    <a:bodyPr/>
                    <a:lstStyle/>
                    <a:p>
                      <a:endParaRPr lang="en-US"/>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NO</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gridSpan="3">
                  <a:txBody>
                    <a:bodyPr/>
                    <a:lstStyle/>
                    <a:p>
                      <a:pPr marL="0" indent="0" algn="ctr" rtl="0" eaLnBrk="1" latinLnBrk="0" hangingPunct="1">
                        <a:spcBef>
                          <a:spcPts val="600"/>
                        </a:spcBef>
                        <a:spcAft>
                          <a:spcPts val="600"/>
                        </a:spcAft>
                        <a:buFont typeface="Arial" pitchFamily="34" charset="0"/>
                        <a:buNone/>
                      </a:pPr>
                      <a:endParaRPr kumimoji="0" lang="en-US" sz="1000"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2723396320"/>
                  </a:ext>
                </a:extLst>
              </a:tr>
              <a:tr h="237629">
                <a:tc gridSpan="2">
                  <a:txBody>
                    <a:bodyPr/>
                    <a:lstStyle/>
                    <a:p>
                      <a:pPr algn="ctr">
                        <a:spcBef>
                          <a:spcPts val="600"/>
                        </a:spcBef>
                        <a:spcAft>
                          <a:spcPts val="600"/>
                        </a:spcAft>
                      </a:pPr>
                      <a:r>
                        <a:rPr lang="en-US" sz="1000" b="1" dirty="0"/>
                        <a:t>Length </a:t>
                      </a:r>
                    </a:p>
                  </a:txBody>
                  <a:tcPr/>
                </a:tc>
                <a:tc hMerge="1">
                  <a:txBody>
                    <a:bodyPr/>
                    <a:lstStyle/>
                    <a:p>
                      <a:endParaRPr lang="en-US"/>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Data Type </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Pattern</a:t>
                      </a: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3557678715"/>
                  </a:ext>
                </a:extLst>
              </a:tr>
              <a:tr h="237629">
                <a:tc gridSpan="2">
                  <a:txBody>
                    <a:bodyPr/>
                    <a:lstStyle/>
                    <a:p>
                      <a:pPr algn="ctr">
                        <a:spcBef>
                          <a:spcPts val="600"/>
                        </a:spcBef>
                        <a:spcAft>
                          <a:spcPts val="600"/>
                        </a:spcAft>
                      </a:pPr>
                      <a:r>
                        <a:rPr lang="en-US" sz="1000" dirty="0"/>
                        <a:t>2</a:t>
                      </a:r>
                    </a:p>
                  </a:txBody>
                  <a:tcPr/>
                </a:tc>
                <a:tc hMerge="1">
                  <a:txBody>
                    <a:bodyPr/>
                    <a:lstStyle/>
                    <a:p>
                      <a:endParaRPr lang="en-US"/>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CODED</a:t>
                      </a:r>
                    </a:p>
                  </a:txBody>
                  <a:tcPr/>
                </a:tc>
                <a:tc hMerge="1">
                  <a:txBody>
                    <a:bodyPr/>
                    <a:lstStyle/>
                    <a:p>
                      <a:endParaRPr lang="en-US"/>
                    </a:p>
                  </a:txBody>
                  <a:tcPr/>
                </a:tc>
                <a:tc hMerge="1">
                  <a:txBody>
                    <a:bodyPr/>
                    <a:lstStyle/>
                    <a:p>
                      <a:endParaRPr lang="en-US"/>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37889530"/>
                  </a:ext>
                </a:extLst>
              </a:tr>
              <a:tr h="237629">
                <a:tc gridSpan="8">
                  <a:txBody>
                    <a:bodyPr/>
                    <a:lstStyle/>
                    <a:p>
                      <a:pPr algn="ctr">
                        <a:spcBef>
                          <a:spcPts val="600"/>
                        </a:spcBef>
                        <a:spcAft>
                          <a:spcPts val="600"/>
                        </a:spcAft>
                      </a:pPr>
                      <a:r>
                        <a:rPr lang="en-US" sz="1000" b="1" dirty="0"/>
                        <a:t>PEIMS Reporting</a:t>
                      </a:r>
                    </a:p>
                  </a:txBody>
                  <a:tcPr/>
                </a:tc>
                <a:tc hMerge="1">
                  <a:txBody>
                    <a:bodyPr/>
                    <a:lstStyle/>
                    <a:p>
                      <a:endParaRPr lang="en-US"/>
                    </a:p>
                  </a:txBody>
                  <a:tcPr/>
                </a:tc>
                <a:tc hMerge="1">
                  <a:txBody>
                    <a:bodyPr/>
                    <a:lstStyle/>
                    <a:p>
                      <a:pPr marL="0" indent="0" algn="ctr" rtl="0" eaLnBrk="1" latinLnBrk="0" hangingPunct="1">
                        <a:spcBef>
                          <a:spcPts val="600"/>
                        </a:spcBef>
                        <a:spcAft>
                          <a:spcPts val="600"/>
                        </a:spcAft>
                        <a:buFont typeface="Arial" pitchFamily="34" charset="0"/>
                        <a:buNone/>
                      </a:pPr>
                      <a:endParaRPr kumimoji="0" lang="en-US" sz="1400" kern="1200" dirty="0">
                        <a:solidFill>
                          <a:schemeClr val="dk1"/>
                        </a:solidFill>
                        <a:latin typeface="+mn-lt"/>
                        <a:ea typeface="+mn-ea"/>
                        <a:cs typeface="+mn-cs"/>
                      </a:endParaRPr>
                    </a:p>
                  </a:txBody>
                  <a:tcPr/>
                </a:tc>
                <a:tc hMerge="1">
                  <a:txBody>
                    <a:bodyPr/>
                    <a:lstStyle/>
                    <a:p>
                      <a:endParaRPr lang="en-US"/>
                    </a:p>
                  </a:txBody>
                  <a:tcPr/>
                </a:tc>
                <a:tc hMerge="1">
                  <a:txBody>
                    <a:bodyPr/>
                    <a:lstStyle/>
                    <a:p>
                      <a:endParaRPr lang="en-US"/>
                    </a:p>
                  </a:txBody>
                  <a:tcPr/>
                </a:tc>
                <a:tc hMerge="1">
                  <a:txBody>
                    <a:bodyPr/>
                    <a:lstStyle/>
                    <a:p>
                      <a:pPr marL="0" indent="0" algn="ctr" rtl="0" eaLnBrk="1" latinLnBrk="0" hangingPunct="1">
                        <a:spcBef>
                          <a:spcPts val="600"/>
                        </a:spcBef>
                        <a:spcAft>
                          <a:spcPts val="600"/>
                        </a:spcAft>
                        <a:buFont typeface="Arial" pitchFamily="34" charset="0"/>
                        <a:buNone/>
                      </a:pPr>
                      <a:endParaRPr kumimoji="0" lang="en-US" sz="1400" kern="1200" dirty="0">
                        <a:solidFill>
                          <a:schemeClr val="dk1"/>
                        </a:solidFill>
                        <a:latin typeface="+mn-lt"/>
                        <a:ea typeface="+mn-ea"/>
                        <a:cs typeface="+mn-cs"/>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51675772"/>
                  </a:ext>
                </a:extLst>
              </a:tr>
              <a:tr h="250189">
                <a:tc>
                  <a:txBody>
                    <a:bodyPr/>
                    <a:lstStyle/>
                    <a:p>
                      <a:pPr algn="ctr">
                        <a:spcBef>
                          <a:spcPts val="600"/>
                        </a:spcBef>
                        <a:spcAft>
                          <a:spcPts val="600"/>
                        </a:spcAft>
                      </a:pPr>
                      <a:r>
                        <a:rPr lang="en-US" sz="1000" b="1" dirty="0"/>
                        <a:t>PEIMS Element</a:t>
                      </a:r>
                    </a:p>
                  </a:txBody>
                  <a:tcPr/>
                </a:tc>
                <a:tc gridSpan="2">
                  <a:txBody>
                    <a:bodyPr/>
                    <a:lstStyle/>
                    <a:p>
                      <a:r>
                        <a:rPr kumimoji="0" lang="en-US" sz="1000" b="1" kern="1200" dirty="0">
                          <a:solidFill>
                            <a:schemeClr val="dk1"/>
                          </a:solidFill>
                          <a:latin typeface="+mn-lt"/>
                          <a:ea typeface="+mn-ea"/>
                          <a:cs typeface="+mn-cs"/>
                        </a:rPr>
                        <a:t>Collection Period</a:t>
                      </a:r>
                      <a:endParaRPr lang="en-US" sz="1000" b="1" dirty="0"/>
                    </a:p>
                  </a:txBody>
                  <a:tcPr/>
                </a:tc>
                <a:tc hMerge="1">
                  <a:txBody>
                    <a:bodyPr/>
                    <a:lstStyle/>
                    <a:p>
                      <a:pPr marL="0" indent="0" algn="ctr" rtl="0" eaLnBrk="1" latinLnBrk="0" hangingPunct="1">
                        <a:spcBef>
                          <a:spcPts val="600"/>
                        </a:spcBef>
                        <a:spcAft>
                          <a:spcPts val="600"/>
                        </a:spcAft>
                        <a:buFont typeface="Arial" pitchFamily="34" charset="0"/>
                        <a:buNone/>
                      </a:pPr>
                      <a:r>
                        <a:rPr kumimoji="0" lang="en-US" sz="1400" kern="1200" dirty="0">
                          <a:solidFill>
                            <a:schemeClr val="dk1"/>
                          </a:solidFill>
                          <a:latin typeface="+mn-lt"/>
                          <a:ea typeface="+mn-ea"/>
                          <a:cs typeface="+mn-cs"/>
                        </a:rPr>
                        <a:t>Collection Period</a:t>
                      </a:r>
                    </a:p>
                  </a:txBody>
                  <a:tcPr/>
                </a:tc>
                <a:tc gridSpan="2">
                  <a:txBody>
                    <a:bodyPr/>
                    <a:lstStyle/>
                    <a:p>
                      <a:r>
                        <a:rPr kumimoji="0" lang="en-US" sz="1000" b="1" kern="1200" dirty="0">
                          <a:solidFill>
                            <a:schemeClr val="dk1"/>
                          </a:solidFill>
                          <a:latin typeface="+mn-lt"/>
                          <a:ea typeface="+mn-ea"/>
                          <a:cs typeface="+mn-cs"/>
                        </a:rPr>
                        <a:t>Is Collected</a:t>
                      </a:r>
                      <a:endParaRPr lang="en-US" sz="1000" b="1" dirty="0"/>
                    </a:p>
                  </a:txBody>
                  <a:tcPr/>
                </a:tc>
                <a:tc hMerge="1">
                  <a:txBody>
                    <a:bodyPr/>
                    <a:lstStyle/>
                    <a:p>
                      <a:endParaRPr lang="en-US"/>
                    </a:p>
                  </a:txBody>
                  <a:tcPr/>
                </a:tc>
                <a:tc gridSpan="2">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Mandatory</a:t>
                      </a:r>
                    </a:p>
                  </a:txBody>
                  <a:tcPr/>
                </a:tc>
                <a:tc hMerge="1">
                  <a:txBody>
                    <a:bodyPr/>
                    <a:lstStyle/>
                    <a:p>
                      <a:r>
                        <a:rPr kumimoji="0" lang="en-US" sz="1400" kern="1200" dirty="0">
                          <a:solidFill>
                            <a:schemeClr val="dk1"/>
                          </a:solidFill>
                          <a:latin typeface="+mn-lt"/>
                          <a:ea typeface="+mn-ea"/>
                          <a:cs typeface="+mn-cs"/>
                        </a:rPr>
                        <a:t>Mandatory</a:t>
                      </a:r>
                      <a:endParaRPr lang="en-US" dirty="0"/>
                    </a:p>
                  </a:txBody>
                  <a:tcPr/>
                </a:tc>
                <a:tc>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Can Be Blank</a:t>
                      </a:r>
                    </a:p>
                  </a:txBody>
                  <a:tcPr/>
                </a:tc>
                <a:extLst>
                  <a:ext uri="{0D108BD9-81ED-4DB2-BD59-A6C34878D82A}">
                    <a16:rowId xmlns:a16="http://schemas.microsoft.com/office/drawing/2014/main" val="1015603458"/>
                  </a:ext>
                </a:extLst>
              </a:tr>
              <a:tr h="300226">
                <a:tc rowSpan="4">
                  <a:txBody>
                    <a:bodyPr/>
                    <a:lstStyle/>
                    <a:p>
                      <a:pPr algn="ctr">
                        <a:spcBef>
                          <a:spcPts val="600"/>
                        </a:spcBef>
                        <a:spcAft>
                          <a:spcPts val="600"/>
                        </a:spcAft>
                      </a:pPr>
                      <a:endParaRPr lang="en-US" sz="1000" dirty="0"/>
                    </a:p>
                  </a:txBody>
                  <a:tcPr/>
                </a:tc>
                <a:tc gridSpan="2">
                  <a:txBody>
                    <a:bodyPr/>
                    <a:lstStyle/>
                    <a:p>
                      <a:r>
                        <a:rPr lang="en-US" sz="1000" dirty="0"/>
                        <a:t>1</a:t>
                      </a:r>
                    </a:p>
                  </a:txBody>
                  <a:tcPr/>
                </a:tc>
                <a:tc hMerge="1">
                  <a:txBody>
                    <a:bodyPr/>
                    <a:lstStyle/>
                    <a:p>
                      <a:pPr marL="0" indent="0" algn="ctr" rtl="0" eaLnBrk="1" latinLnBrk="0" hangingPunct="1">
                        <a:spcBef>
                          <a:spcPts val="600"/>
                        </a:spcBef>
                        <a:spcAft>
                          <a:spcPts val="600"/>
                        </a:spcAft>
                        <a:buFont typeface="Arial" pitchFamily="34" charset="0"/>
                        <a:buNone/>
                      </a:pPr>
                      <a:endParaRPr kumimoji="0" lang="en-US" sz="1400" kern="1200" dirty="0">
                        <a:solidFill>
                          <a:schemeClr val="dk1"/>
                        </a:solidFill>
                        <a:latin typeface="+mn-lt"/>
                        <a:ea typeface="+mn-ea"/>
                        <a:cs typeface="+mn-cs"/>
                      </a:endParaRPr>
                    </a:p>
                  </a:txBody>
                  <a:tcPr/>
                </a:tc>
                <a:tc gridSpan="2">
                  <a:txBody>
                    <a:bodyPr/>
                    <a:lstStyle/>
                    <a:p>
                      <a:pPr algn="ctr"/>
                      <a:r>
                        <a:rPr lang="en-US" sz="1000" dirty="0"/>
                        <a:t>YES</a:t>
                      </a:r>
                    </a:p>
                  </a:txBody>
                  <a:tcPr/>
                </a:tc>
                <a:tc hMerge="1">
                  <a:txBody>
                    <a:bodyPr/>
                    <a:lstStyle/>
                    <a:p>
                      <a:endParaRPr lang="en-US"/>
                    </a:p>
                  </a:txBody>
                  <a:tcPr/>
                </a:tc>
                <a:tc gridSpan="2">
                  <a:txBody>
                    <a:bodyPr/>
                    <a:lstStyle/>
                    <a:p>
                      <a:pPr marL="0" indent="0" algn="ctr"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NO</a:t>
                      </a:r>
                    </a:p>
                  </a:txBody>
                  <a:tcPr/>
                </a:tc>
                <a:tc hMerge="1">
                  <a:txBody>
                    <a:bodyPr/>
                    <a:lstStyle/>
                    <a:p>
                      <a:endParaRPr lang="en-US"/>
                    </a:p>
                  </a:txBody>
                  <a:tcPr/>
                </a:tc>
                <a:tc>
                  <a:txBody>
                    <a:bodyPr/>
                    <a:lstStyle/>
                    <a:p>
                      <a:pPr algn="ctr"/>
                      <a:r>
                        <a:rPr lang="en-US" sz="1000" dirty="0"/>
                        <a:t>YES</a:t>
                      </a:r>
                    </a:p>
                  </a:txBody>
                  <a:tcPr/>
                </a:tc>
                <a:extLst>
                  <a:ext uri="{0D108BD9-81ED-4DB2-BD59-A6C34878D82A}">
                    <a16:rowId xmlns:a16="http://schemas.microsoft.com/office/drawing/2014/main" val="3177937172"/>
                  </a:ext>
                </a:extLst>
              </a:tr>
              <a:tr h="226825">
                <a:tc vMerge="1">
                  <a:txBody>
                    <a:bodyPr/>
                    <a:lstStyle/>
                    <a:p>
                      <a:endParaRPr lang="en-US"/>
                    </a:p>
                  </a:txBody>
                  <a:tcPr/>
                </a:tc>
                <a:tc gridSpan="2">
                  <a:txBody>
                    <a:bodyPr/>
                    <a:lstStyle/>
                    <a:p>
                      <a:r>
                        <a:rPr lang="en-US" sz="1000" dirty="0"/>
                        <a:t>2</a:t>
                      </a:r>
                    </a:p>
                  </a:txBody>
                  <a:tcPr/>
                </a:tc>
                <a:tc hMerge="1">
                  <a:txBody>
                    <a:bodyPr/>
                    <a:lstStyle/>
                    <a:p>
                      <a:endParaRPr lang="en-US"/>
                    </a:p>
                  </a:txBody>
                  <a:tcPr/>
                </a:tc>
                <a:tc gridSpan="2">
                  <a:txBody>
                    <a:bodyPr/>
                    <a:lstStyle/>
                    <a:p>
                      <a:pPr algn="ctr"/>
                      <a:r>
                        <a:rPr lang="en-US" sz="1000" dirty="0"/>
                        <a:t>NO</a:t>
                      </a:r>
                    </a:p>
                  </a:txBody>
                  <a:tcPr/>
                </a:tc>
                <a:tc hMerge="1">
                  <a:txBody>
                    <a:bodyPr/>
                    <a:lstStyle/>
                    <a:p>
                      <a:endParaRPr lang="en-US"/>
                    </a:p>
                  </a:txBody>
                  <a:tcPr/>
                </a:tc>
                <a:tc gridSpan="2">
                  <a:txBody>
                    <a:bodyPr/>
                    <a:lstStyle/>
                    <a:p>
                      <a:pPr marL="0" indent="0" algn="ctr"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NO</a:t>
                      </a:r>
                    </a:p>
                  </a:txBody>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YES</a:t>
                      </a:r>
                    </a:p>
                  </a:txBody>
                  <a:tcPr/>
                </a:tc>
                <a:extLst>
                  <a:ext uri="{0D108BD9-81ED-4DB2-BD59-A6C34878D82A}">
                    <a16:rowId xmlns:a16="http://schemas.microsoft.com/office/drawing/2014/main" val="1802518118"/>
                  </a:ext>
                </a:extLst>
              </a:tr>
              <a:tr h="237629">
                <a:tc vMerge="1">
                  <a:txBody>
                    <a:bodyPr/>
                    <a:lstStyle/>
                    <a:p>
                      <a:endParaRPr lang="en-US"/>
                    </a:p>
                  </a:txBody>
                  <a:tcPr/>
                </a:tc>
                <a:tc gridSpan="2">
                  <a:txBody>
                    <a:bodyPr/>
                    <a:lstStyle/>
                    <a:p>
                      <a:r>
                        <a:rPr lang="en-US" sz="1000" dirty="0"/>
                        <a:t>3</a:t>
                      </a:r>
                    </a:p>
                  </a:txBody>
                  <a:tcPr/>
                </a:tc>
                <a:tc hMerge="1">
                  <a:txBody>
                    <a:bodyPr/>
                    <a:lstStyle/>
                    <a:p>
                      <a:endParaRPr lang="en-US"/>
                    </a:p>
                  </a:txBody>
                  <a:tcPr/>
                </a:tc>
                <a:tc gridSpan="2">
                  <a:txBody>
                    <a:bodyPr/>
                    <a:lstStyle/>
                    <a:p>
                      <a:pPr algn="ctr"/>
                      <a:r>
                        <a:rPr lang="en-US" sz="1000" dirty="0"/>
                        <a:t>NO</a:t>
                      </a:r>
                    </a:p>
                  </a:txBody>
                  <a:tcPr/>
                </a:tc>
                <a:tc hMerge="1">
                  <a:txBody>
                    <a:bodyPr/>
                    <a:lstStyle/>
                    <a:p>
                      <a:endParaRPr lang="en-US"/>
                    </a:p>
                  </a:txBody>
                  <a:tcPr/>
                </a:tc>
                <a:tc gridSpan="2">
                  <a:txBody>
                    <a:bodyPr/>
                    <a:lstStyle/>
                    <a:p>
                      <a:pPr marL="0" indent="0" algn="ctr"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NO</a:t>
                      </a:r>
                    </a:p>
                  </a:txBody>
                  <a:tcPr/>
                </a:tc>
                <a:tc hMerge="1">
                  <a:txBody>
                    <a:bodyPr/>
                    <a:lstStyle/>
                    <a:p>
                      <a:endParaRPr lang="en-US"/>
                    </a:p>
                  </a:txBody>
                  <a:tcPr/>
                </a:tc>
                <a:tc>
                  <a:txBody>
                    <a:bodyPr/>
                    <a:lstStyle/>
                    <a:p>
                      <a:pPr algn="ctr"/>
                      <a:r>
                        <a:rPr lang="en-US" sz="1000" dirty="0"/>
                        <a:t>YES</a:t>
                      </a:r>
                    </a:p>
                  </a:txBody>
                  <a:tcPr/>
                </a:tc>
                <a:extLst>
                  <a:ext uri="{0D108BD9-81ED-4DB2-BD59-A6C34878D82A}">
                    <a16:rowId xmlns:a16="http://schemas.microsoft.com/office/drawing/2014/main" val="4079072008"/>
                  </a:ext>
                </a:extLst>
              </a:tr>
              <a:tr h="237629">
                <a:tc vMerge="1">
                  <a:txBody>
                    <a:bodyPr/>
                    <a:lstStyle/>
                    <a:p>
                      <a:endParaRPr lang="en-US"/>
                    </a:p>
                  </a:txBody>
                  <a:tcPr/>
                </a:tc>
                <a:tc gridSpan="2">
                  <a:txBody>
                    <a:bodyPr/>
                    <a:lstStyle/>
                    <a:p>
                      <a:r>
                        <a:rPr lang="en-US" sz="1000" dirty="0"/>
                        <a:t>4</a:t>
                      </a:r>
                    </a:p>
                  </a:txBody>
                  <a:tcPr/>
                </a:tc>
                <a:tc hMerge="1">
                  <a:txBody>
                    <a:bodyPr/>
                    <a:lstStyle/>
                    <a:p>
                      <a:endParaRPr lang="en-US"/>
                    </a:p>
                  </a:txBody>
                  <a:tcPr/>
                </a:tc>
                <a:tc gridSpan="2">
                  <a:txBody>
                    <a:bodyPr/>
                    <a:lstStyle/>
                    <a:p>
                      <a:pPr algn="ctr"/>
                      <a:r>
                        <a:rPr lang="en-US" sz="1000" dirty="0"/>
                        <a:t>NO</a:t>
                      </a:r>
                    </a:p>
                  </a:txBody>
                  <a:tcPr/>
                </a:tc>
                <a:tc hMerge="1">
                  <a:txBody>
                    <a:bodyPr/>
                    <a:lstStyle/>
                    <a:p>
                      <a:endParaRPr lang="en-US"/>
                    </a:p>
                  </a:txBody>
                  <a:tcPr/>
                </a:tc>
                <a:tc gridSpan="2">
                  <a:txBody>
                    <a:bodyPr/>
                    <a:lstStyle/>
                    <a:p>
                      <a:pPr marL="0" indent="0" algn="ctr"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NO</a:t>
                      </a:r>
                    </a:p>
                  </a:txBody>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YES</a:t>
                      </a:r>
                    </a:p>
                  </a:txBody>
                  <a:tcPr/>
                </a:tc>
                <a:extLst>
                  <a:ext uri="{0D108BD9-81ED-4DB2-BD59-A6C34878D82A}">
                    <a16:rowId xmlns:a16="http://schemas.microsoft.com/office/drawing/2014/main" val="1731529051"/>
                  </a:ext>
                </a:extLst>
              </a:tr>
              <a:tr h="237629">
                <a:tc gridSpan="8">
                  <a:txBody>
                    <a:bodyPr/>
                    <a:lstStyle/>
                    <a:p>
                      <a:pPr algn="ctr"/>
                      <a:r>
                        <a:rPr lang="en-US" sz="1000" b="1" dirty="0"/>
                        <a:t>TSDS Reporting</a:t>
                      </a:r>
                    </a:p>
                  </a:txBody>
                  <a:tcPr/>
                </a:tc>
                <a:tc hMerge="1">
                  <a:txBody>
                    <a:bodyPr/>
                    <a:lstStyle/>
                    <a:p>
                      <a:endParaRPr lang="en-US" sz="1000" dirty="0"/>
                    </a:p>
                  </a:txBody>
                  <a:tcPr/>
                </a:tc>
                <a:tc hMerge="1">
                  <a:txBody>
                    <a:bodyPr/>
                    <a:lstStyle/>
                    <a:p>
                      <a:endParaRPr lang="en-US"/>
                    </a:p>
                  </a:txBody>
                  <a:tcPr/>
                </a:tc>
                <a:tc hMerge="1">
                  <a:txBody>
                    <a:bodyPr/>
                    <a:lstStyle/>
                    <a:p>
                      <a:endParaRPr lang="en-US" sz="10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20526809"/>
                  </a:ext>
                </a:extLst>
              </a:tr>
              <a:tr h="237629">
                <a:tc gridSpan="3">
                  <a:txBody>
                    <a:bodyPr/>
                    <a:lstStyle/>
                    <a:p>
                      <a:pPr algn="ctr">
                        <a:spcBef>
                          <a:spcPts val="600"/>
                        </a:spcBef>
                        <a:spcAft>
                          <a:spcPts val="600"/>
                        </a:spcAft>
                      </a:pPr>
                      <a:r>
                        <a:rPr lang="en-US" sz="1000" b="1" dirty="0"/>
                        <a:t>TSDS Element</a:t>
                      </a:r>
                    </a:p>
                  </a:txBody>
                  <a:tcPr/>
                </a:tc>
                <a:tc hMerge="1">
                  <a:txBody>
                    <a:bodyPr/>
                    <a:lstStyle/>
                    <a:p>
                      <a:endParaRPr lang="en-US" sz="1000" dirty="0"/>
                    </a:p>
                  </a:txBody>
                  <a:tcPr/>
                </a:tc>
                <a:tc hMerge="1">
                  <a:txBody>
                    <a:bodyPr/>
                    <a:lstStyle/>
                    <a:p>
                      <a:endParaRPr lang="en-US"/>
                    </a:p>
                  </a:txBody>
                  <a:tcPr/>
                </a:tc>
                <a:tc gridSpan="5">
                  <a:txBody>
                    <a:bodyPr/>
                    <a:lstStyle/>
                    <a:p>
                      <a:pPr algn="ctr"/>
                      <a:r>
                        <a:rPr lang="en-US" sz="1000" b="1" dirty="0"/>
                        <a:t>Mandatory</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34999649"/>
                  </a:ext>
                </a:extLst>
              </a:tr>
              <a:tr h="237629">
                <a:tc gridSpan="3">
                  <a:txBody>
                    <a:bodyPr/>
                    <a:lstStyle/>
                    <a:p>
                      <a:pPr algn="ctr">
                        <a:spcBef>
                          <a:spcPts val="600"/>
                        </a:spcBef>
                        <a:spcAft>
                          <a:spcPts val="600"/>
                        </a:spcAft>
                      </a:pPr>
                      <a:r>
                        <a:rPr lang="en-US" sz="1000" dirty="0"/>
                        <a:t>NO</a:t>
                      </a:r>
                    </a:p>
                  </a:txBody>
                  <a:tcPr/>
                </a:tc>
                <a:tc hMerge="1">
                  <a:txBody>
                    <a:bodyPr/>
                    <a:lstStyle/>
                    <a:p>
                      <a:endParaRPr lang="en-US" sz="1000" dirty="0"/>
                    </a:p>
                  </a:txBody>
                  <a:tcPr/>
                </a:tc>
                <a:tc hMerge="1">
                  <a:txBody>
                    <a:bodyPr/>
                    <a:lstStyle/>
                    <a:p>
                      <a:endParaRPr lang="en-US"/>
                    </a:p>
                  </a:txBody>
                  <a:tcPr/>
                </a:tc>
                <a:tc gridSpan="5">
                  <a:txBody>
                    <a:bodyPr/>
                    <a:lstStyle/>
                    <a:p>
                      <a:pPr algn="ctr"/>
                      <a:r>
                        <a:rPr lang="en-US" sz="1000" dirty="0"/>
                        <a:t>NO</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8199439"/>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31</a:t>
            </a:fld>
            <a:endParaRPr lang="en-US" dirty="0"/>
          </a:p>
        </p:txBody>
      </p:sp>
    </p:spTree>
    <p:extLst>
      <p:ext uri="{BB962C8B-B14F-4D97-AF65-F5344CB8AC3E}">
        <p14:creationId xmlns:p14="http://schemas.microsoft.com/office/powerpoint/2010/main" val="3528209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ALTERNATIVE-LANGUAGE-PROGRAM</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32</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838200"/>
            <a:ext cx="8286750" cy="5105400"/>
          </a:xfrm>
        </p:spPr>
        <p:txBody>
          <a:bodyPr>
            <a:normAutofit/>
          </a:bodyPr>
          <a:lstStyle/>
          <a:p>
            <a:r>
              <a:rPr lang="en-US" sz="3600" dirty="0"/>
              <a:t>ALTERNATIVE-LANGUAGE-CODE (C221) code table added to support the new data element.</a:t>
            </a:r>
            <a:r>
              <a:rPr lang="en-US" sz="3200" dirty="0"/>
              <a:t> </a:t>
            </a:r>
          </a:p>
        </p:txBody>
      </p:sp>
    </p:spTree>
    <p:extLst>
      <p:ext uri="{BB962C8B-B14F-4D97-AF65-F5344CB8AC3E}">
        <p14:creationId xmlns:p14="http://schemas.microsoft.com/office/powerpoint/2010/main" val="4190698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ALTERNATIVE-LANGUAGE-PROGRAM</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4086175751"/>
              </p:ext>
            </p:extLst>
          </p:nvPr>
        </p:nvGraphicFramePr>
        <p:xfrm>
          <a:off x="76200" y="802964"/>
          <a:ext cx="8991600" cy="5425440"/>
        </p:xfrm>
        <a:graphic>
          <a:graphicData uri="http://schemas.openxmlformats.org/drawingml/2006/table">
            <a:tbl>
              <a:tblPr firstRow="1" bandRow="1">
                <a:tableStyleId>{93296810-A885-4BE3-A3E7-6D5BEEA58F35}</a:tableStyleId>
              </a:tblPr>
              <a:tblGrid>
                <a:gridCol w="1007680">
                  <a:extLst>
                    <a:ext uri="{9D8B030D-6E8A-4147-A177-3AD203B41FA5}">
                      <a16:colId xmlns:a16="http://schemas.microsoft.com/office/drawing/2014/main" val="3494901603"/>
                    </a:ext>
                  </a:extLst>
                </a:gridCol>
                <a:gridCol w="2588960">
                  <a:extLst>
                    <a:ext uri="{9D8B030D-6E8A-4147-A177-3AD203B41FA5}">
                      <a16:colId xmlns:a16="http://schemas.microsoft.com/office/drawing/2014/main" val="3044144766"/>
                    </a:ext>
                  </a:extLst>
                </a:gridCol>
                <a:gridCol w="2423160">
                  <a:extLst>
                    <a:ext uri="{9D8B030D-6E8A-4147-A177-3AD203B41FA5}">
                      <a16:colId xmlns:a16="http://schemas.microsoft.com/office/drawing/2014/main" val="2860390888"/>
                    </a:ext>
                  </a:extLst>
                </a:gridCol>
                <a:gridCol w="1600200">
                  <a:extLst>
                    <a:ext uri="{9D8B030D-6E8A-4147-A177-3AD203B41FA5}">
                      <a16:colId xmlns:a16="http://schemas.microsoft.com/office/drawing/2014/main" val="1513551454"/>
                    </a:ext>
                  </a:extLst>
                </a:gridCol>
                <a:gridCol w="1371600">
                  <a:extLst>
                    <a:ext uri="{9D8B030D-6E8A-4147-A177-3AD203B41FA5}">
                      <a16:colId xmlns:a16="http://schemas.microsoft.com/office/drawing/2014/main" val="462310956"/>
                    </a:ext>
                  </a:extLst>
                </a:gridCol>
              </a:tblGrid>
              <a:tr h="218440">
                <a:tc>
                  <a:txBody>
                    <a:bodyPr/>
                    <a:lstStyle/>
                    <a:p>
                      <a:pPr algn="ctr"/>
                      <a:r>
                        <a:rPr lang="en-US" sz="2000" dirty="0">
                          <a:solidFill>
                            <a:schemeClr val="tx1"/>
                          </a:solidFill>
                        </a:rPr>
                        <a:t>Code </a:t>
                      </a:r>
                    </a:p>
                    <a:p>
                      <a:pPr algn="ctr"/>
                      <a:r>
                        <a:rPr lang="en-US" sz="2000" dirty="0">
                          <a:solidFill>
                            <a:schemeClr val="tx1"/>
                          </a:solidFill>
                        </a:rPr>
                        <a:t>Table ID </a:t>
                      </a:r>
                    </a:p>
                  </a:txBody>
                  <a:tcPr/>
                </a:tc>
                <a:tc>
                  <a:txBody>
                    <a:bodyPr/>
                    <a:lstStyle/>
                    <a:p>
                      <a:pPr algn="ctr"/>
                      <a:r>
                        <a:rPr lang="en-US" sz="2000" dirty="0">
                          <a:solidFill>
                            <a:schemeClr val="tx1"/>
                          </a:solidFill>
                        </a:rPr>
                        <a:t>Name </a:t>
                      </a:r>
                    </a:p>
                  </a:txBody>
                  <a:tcPr/>
                </a:tc>
                <a:tc>
                  <a:txBody>
                    <a:bodyPr/>
                    <a:lstStyle/>
                    <a:p>
                      <a:pPr algn="ctr"/>
                      <a:r>
                        <a:rPr lang="en-US" sz="2000" dirty="0">
                          <a:solidFill>
                            <a:schemeClr val="tx1"/>
                          </a:solidFill>
                        </a:rPr>
                        <a:t>XML Name</a:t>
                      </a:r>
                    </a:p>
                  </a:txBody>
                  <a:tcPr/>
                </a:tc>
                <a:tc>
                  <a:txBody>
                    <a:bodyPr/>
                    <a:lstStyle/>
                    <a:p>
                      <a:pPr algn="ctr"/>
                      <a:r>
                        <a:rPr lang="en-US" sz="2000" dirty="0">
                          <a:solidFill>
                            <a:schemeClr val="tx1"/>
                          </a:solidFill>
                        </a:rPr>
                        <a:t>Date</a:t>
                      </a:r>
                    </a:p>
                    <a:p>
                      <a:pPr algn="ctr"/>
                      <a:r>
                        <a:rPr lang="en-US" sz="2000" dirty="0">
                          <a:solidFill>
                            <a:schemeClr val="tx1"/>
                          </a:solidFill>
                        </a:rPr>
                        <a:t>Issued</a:t>
                      </a:r>
                    </a:p>
                  </a:txBody>
                  <a:tcPr/>
                </a:tc>
                <a:tc>
                  <a:txBody>
                    <a:bodyPr/>
                    <a:lstStyle/>
                    <a:p>
                      <a:pPr algn="ctr"/>
                      <a:r>
                        <a:rPr lang="en-US" sz="2000" dirty="0">
                          <a:solidFill>
                            <a:schemeClr val="tx1"/>
                          </a:solidFill>
                        </a:rPr>
                        <a:t>Date</a:t>
                      </a:r>
                    </a:p>
                    <a:p>
                      <a:pPr algn="ctr"/>
                      <a:r>
                        <a:rPr lang="en-US" sz="2000" dirty="0">
                          <a:solidFill>
                            <a:schemeClr val="tx1"/>
                          </a:solidFill>
                        </a:rPr>
                        <a:t>Updated </a:t>
                      </a:r>
                    </a:p>
                  </a:txBody>
                  <a:tcPr/>
                </a:tc>
                <a:extLst>
                  <a:ext uri="{0D108BD9-81ED-4DB2-BD59-A6C34878D82A}">
                    <a16:rowId xmlns:a16="http://schemas.microsoft.com/office/drawing/2014/main" val="945061197"/>
                  </a:ext>
                </a:extLst>
              </a:tr>
              <a:tr h="228600">
                <a:tc>
                  <a:txBody>
                    <a:bodyPr/>
                    <a:lstStyle/>
                    <a:p>
                      <a:pPr algn="ctr">
                        <a:spcBef>
                          <a:spcPts val="600"/>
                        </a:spcBef>
                        <a:spcAft>
                          <a:spcPts val="600"/>
                        </a:spcAft>
                      </a:pPr>
                      <a:r>
                        <a:rPr lang="en-US" sz="2000" dirty="0"/>
                        <a:t>C221</a:t>
                      </a:r>
                    </a:p>
                  </a:txBody>
                  <a:tcPr/>
                </a:tc>
                <a:tc>
                  <a:txBody>
                    <a:bodyPr/>
                    <a:lstStyle/>
                    <a:p>
                      <a:pPr marL="0" indent="0" algn="ctr" rtl="0" eaLnBrk="1" latinLnBrk="0" hangingPunct="1">
                        <a:spcBef>
                          <a:spcPts val="600"/>
                        </a:spcBef>
                        <a:spcAft>
                          <a:spcPts val="600"/>
                        </a:spcAft>
                        <a:buFont typeface="Arial" pitchFamily="34" charset="0"/>
                        <a:buNone/>
                      </a:pPr>
                      <a:r>
                        <a:rPr lang="en-US" sz="2000" dirty="0"/>
                        <a:t>ALTERNATIVE-LANGUAGE-PROGRAM </a:t>
                      </a:r>
                      <a:endParaRPr kumimoji="0" lang="en-US" sz="2000" kern="1200" dirty="0">
                        <a:solidFill>
                          <a:schemeClr val="dk1"/>
                        </a:solidFill>
                        <a:latin typeface="+mn-lt"/>
                        <a:ea typeface="+mn-ea"/>
                        <a:cs typeface="+mn-cs"/>
                      </a:endParaRPr>
                    </a:p>
                  </a:txBody>
                  <a:tcPr/>
                </a:tc>
                <a:tc>
                  <a:txBody>
                    <a:bodyPr/>
                    <a:lstStyle/>
                    <a:p>
                      <a:pPr marL="0" indent="0" algn="ctr">
                        <a:spcBef>
                          <a:spcPts val="600"/>
                        </a:spcBef>
                        <a:spcAft>
                          <a:spcPts val="600"/>
                        </a:spcAft>
                        <a:buFont typeface="Arial" pitchFamily="34" charset="0"/>
                        <a:buNone/>
                      </a:pPr>
                      <a:r>
                        <a:rPr lang="en-US" sz="2000" dirty="0"/>
                        <a:t>TX-AlternativeLanguageProgram </a:t>
                      </a:r>
                    </a:p>
                  </a:txBody>
                  <a:tcPr/>
                </a:tc>
                <a:tc>
                  <a:txBody>
                    <a:bodyPr/>
                    <a:lstStyle/>
                    <a:p>
                      <a:pPr marL="0" indent="0" algn="ctr">
                        <a:spcBef>
                          <a:spcPts val="600"/>
                        </a:spcBef>
                        <a:spcAft>
                          <a:spcPts val="600"/>
                        </a:spcAft>
                        <a:buFont typeface="Arial" pitchFamily="34" charset="0"/>
                        <a:buNone/>
                      </a:pPr>
                      <a:r>
                        <a:rPr lang="en-US" sz="2000" dirty="0"/>
                        <a:t>3/1/2019</a:t>
                      </a:r>
                    </a:p>
                  </a:txBody>
                  <a:tcPr/>
                </a:tc>
                <a:tc>
                  <a:txBody>
                    <a:bodyPr/>
                    <a:lstStyle/>
                    <a:p>
                      <a:pPr marL="0" indent="0" algn="ctr">
                        <a:spcBef>
                          <a:spcPts val="600"/>
                        </a:spcBef>
                        <a:spcAft>
                          <a:spcPts val="600"/>
                        </a:spcAft>
                        <a:buFont typeface="Arial" pitchFamily="34" charset="0"/>
                        <a:buNone/>
                      </a:pPr>
                      <a:endParaRPr lang="en-US" sz="2000" dirty="0"/>
                    </a:p>
                  </a:txBody>
                  <a:tcPr/>
                </a:tc>
                <a:extLst>
                  <a:ext uri="{0D108BD9-81ED-4DB2-BD59-A6C34878D82A}">
                    <a16:rowId xmlns:a16="http://schemas.microsoft.com/office/drawing/2014/main" val="470753568"/>
                  </a:ext>
                </a:extLst>
              </a:tr>
              <a:tr h="0">
                <a:tc>
                  <a:txBody>
                    <a:bodyPr/>
                    <a:lstStyle/>
                    <a:p>
                      <a:pPr algn="ctr">
                        <a:spcBef>
                          <a:spcPts val="600"/>
                        </a:spcBef>
                        <a:spcAft>
                          <a:spcPts val="600"/>
                        </a:spcAft>
                      </a:pPr>
                      <a:r>
                        <a:rPr lang="en-US" sz="2000" b="1" dirty="0"/>
                        <a:t>Code</a:t>
                      </a:r>
                    </a:p>
                  </a:txBody>
                  <a:tcPr/>
                </a:tc>
                <a:tc gridSpan="4">
                  <a:txBody>
                    <a:bodyPr/>
                    <a:lstStyle/>
                    <a:p>
                      <a:pPr marL="0" indent="0" algn="ctr" rtl="0" eaLnBrk="1" latinLnBrk="0" hangingPunct="1">
                        <a:spcBef>
                          <a:spcPts val="600"/>
                        </a:spcBef>
                        <a:spcAft>
                          <a:spcPts val="600"/>
                        </a:spcAft>
                        <a:buFont typeface="Arial" pitchFamily="34" charset="0"/>
                        <a:buNone/>
                      </a:pPr>
                      <a:r>
                        <a:rPr kumimoji="0" lang="en-US" sz="2000" b="1" kern="1200" dirty="0">
                          <a:solidFill>
                            <a:schemeClr val="dk1"/>
                          </a:solidFill>
                          <a:latin typeface="+mn-lt"/>
                          <a:ea typeface="+mn-ea"/>
                          <a:cs typeface="+mn-cs"/>
                        </a:rPr>
                        <a:t>Translation</a:t>
                      </a: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3308547975"/>
                  </a:ext>
                </a:extLst>
              </a:tr>
              <a:tr h="193040">
                <a:tc>
                  <a:txBody>
                    <a:bodyPr/>
                    <a:lstStyle/>
                    <a:p>
                      <a:pPr algn="ctr">
                        <a:spcBef>
                          <a:spcPts val="600"/>
                        </a:spcBef>
                        <a:spcAft>
                          <a:spcPts val="600"/>
                        </a:spcAft>
                      </a:pPr>
                      <a:r>
                        <a:rPr lang="en-US" sz="2000" dirty="0"/>
                        <a:t>00</a:t>
                      </a:r>
                    </a:p>
                  </a:txBody>
                  <a:tcPr/>
                </a:tc>
                <a:tc gridSpan="4">
                  <a:txBody>
                    <a:bodyPr/>
                    <a:lstStyle/>
                    <a:p>
                      <a:pPr marL="0" indent="0" algn="l" rtl="0" eaLnBrk="1" latinLnBrk="0" hangingPunct="1">
                        <a:spcBef>
                          <a:spcPts val="600"/>
                        </a:spcBef>
                        <a:spcAft>
                          <a:spcPts val="600"/>
                        </a:spcAft>
                        <a:buFont typeface="Arial" pitchFamily="34" charset="0"/>
                        <a:buNone/>
                      </a:pPr>
                      <a:r>
                        <a:rPr lang="en-US" sz="2000" dirty="0"/>
                        <a:t>Student does not participate in the alternative language program.</a:t>
                      </a:r>
                      <a:endParaRPr kumimoji="0" lang="en-US" sz="2000"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1391310093"/>
                  </a:ext>
                </a:extLst>
              </a:tr>
              <a:tr h="218440">
                <a:tc>
                  <a:txBody>
                    <a:bodyPr/>
                    <a:lstStyle/>
                    <a:p>
                      <a:pPr algn="ctr">
                        <a:spcBef>
                          <a:spcPts val="600"/>
                        </a:spcBef>
                        <a:spcAft>
                          <a:spcPts val="600"/>
                        </a:spcAft>
                      </a:pPr>
                      <a:r>
                        <a:rPr lang="en-US" sz="2000" dirty="0"/>
                        <a:t>01</a:t>
                      </a:r>
                    </a:p>
                  </a:txBody>
                  <a:tcPr/>
                </a:tc>
                <a:tc gridSpan="4">
                  <a:txBody>
                    <a:bodyPr/>
                    <a:lstStyle/>
                    <a:p>
                      <a:pPr marL="0" indent="0" algn="l" rtl="0" eaLnBrk="1" latinLnBrk="0" hangingPunct="1">
                        <a:spcBef>
                          <a:spcPts val="600"/>
                        </a:spcBef>
                        <a:spcAft>
                          <a:spcPts val="600"/>
                        </a:spcAft>
                        <a:buFont typeface="Arial" pitchFamily="34" charset="0"/>
                        <a:buNone/>
                      </a:pPr>
                      <a:r>
                        <a:rPr lang="en-US" sz="2000" dirty="0"/>
                        <a:t>Alternative Bilingual Language Program The LEA is implementing an alternative bilingual language program approved by the Texas Education Agency due to the submission of a bilingual education exception for the current school year, per 19 TAC §89.1207.</a:t>
                      </a:r>
                      <a:endParaRPr kumimoji="0" lang="en-US" sz="2000" kern="1200" dirty="0">
                        <a:solidFill>
                          <a:schemeClr val="dk1"/>
                        </a:solidFill>
                        <a:latin typeface="+mn-lt"/>
                        <a:ea typeface="+mn-ea"/>
                        <a:cs typeface="+mn-cs"/>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4774784"/>
                  </a:ext>
                </a:extLst>
              </a:tr>
              <a:tr h="279400">
                <a:tc>
                  <a:txBody>
                    <a:bodyPr/>
                    <a:lstStyle/>
                    <a:p>
                      <a:pPr algn="ctr">
                        <a:spcBef>
                          <a:spcPts val="600"/>
                        </a:spcBef>
                        <a:spcAft>
                          <a:spcPts val="600"/>
                        </a:spcAft>
                      </a:pPr>
                      <a:r>
                        <a:rPr lang="en-US" sz="2000" dirty="0"/>
                        <a:t>02</a:t>
                      </a:r>
                    </a:p>
                  </a:txBody>
                  <a:tcPr/>
                </a:tc>
                <a:tc gridSpan="4">
                  <a:txBody>
                    <a:bodyPr/>
                    <a:lstStyle/>
                    <a:p>
                      <a:pPr marL="0" indent="0" algn="l" rtl="0" eaLnBrk="1" latinLnBrk="0" hangingPunct="1">
                        <a:spcBef>
                          <a:spcPts val="600"/>
                        </a:spcBef>
                        <a:spcAft>
                          <a:spcPts val="600"/>
                        </a:spcAft>
                        <a:buFont typeface="Arial" pitchFamily="34" charset="0"/>
                        <a:buNone/>
                      </a:pPr>
                      <a:r>
                        <a:rPr lang="en-US" sz="2000" dirty="0"/>
                        <a:t>Alternative Bilingual Language Program The LEA is implementing an alternative ESL language program approved by the Texas Education Agency due to the submission of an ESL waiver for the current school year, per 19 TAC § 89.1207.</a:t>
                      </a:r>
                      <a:endParaRPr kumimoji="0" lang="en-US" sz="2000"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373289730"/>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33</a:t>
            </a:fld>
            <a:endParaRPr lang="en-US" dirty="0"/>
          </a:p>
        </p:txBody>
      </p:sp>
    </p:spTree>
    <p:extLst>
      <p:ext uri="{BB962C8B-B14F-4D97-AF65-F5344CB8AC3E}">
        <p14:creationId xmlns:p14="http://schemas.microsoft.com/office/powerpoint/2010/main" val="1479494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ALTERNATIVE-LANGUAGE-PROGRAM</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34</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838200"/>
            <a:ext cx="8286750" cy="5791200"/>
          </a:xfrm>
        </p:spPr>
        <p:txBody>
          <a:bodyPr>
            <a:normAutofit/>
          </a:bodyPr>
          <a:lstStyle/>
          <a:p>
            <a:r>
              <a:rPr lang="en-US" sz="3600" dirty="0"/>
              <a:t>TREx Changes:</a:t>
            </a:r>
          </a:p>
          <a:p>
            <a:pPr lvl="1"/>
            <a:r>
              <a:rPr lang="en-US" sz="3200" dirty="0"/>
              <a:t>ALTERNATIVE-LANGUAGE-PROGRAM-CODE data element added to TREx.</a:t>
            </a:r>
          </a:p>
          <a:p>
            <a:pPr lvl="1"/>
            <a:r>
              <a:rPr lang="en-US" sz="3200" dirty="0"/>
              <a:t>ALTERNATIVE-LANGUAGE-PROGRAM code table added to TREx.</a:t>
            </a:r>
          </a:p>
          <a:p>
            <a:pPr marL="457200" lvl="1" indent="0">
              <a:buNone/>
            </a:pPr>
            <a:endParaRPr lang="en-US" dirty="0"/>
          </a:p>
          <a:p>
            <a:endParaRPr lang="en-US" dirty="0"/>
          </a:p>
        </p:txBody>
      </p:sp>
    </p:spTree>
    <p:extLst>
      <p:ext uri="{BB962C8B-B14F-4D97-AF65-F5344CB8AC3E}">
        <p14:creationId xmlns:p14="http://schemas.microsoft.com/office/powerpoint/2010/main" val="3678582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35</a:t>
            </a:fld>
            <a:endParaRPr lang="en-US" dirty="0"/>
          </a:p>
        </p:txBody>
      </p:sp>
      <p:sp>
        <p:nvSpPr>
          <p:cNvPr id="12" name="Rectangle 11" descr="Box is highlighting the topic that is discussed in the next slide &quot;Home Language Survey Changes&quot;" title="Home Language Survey Changes">
            <a:extLst>
              <a:ext uri="{FF2B5EF4-FFF2-40B4-BE49-F238E27FC236}">
                <a16:creationId xmlns:a16="http://schemas.microsoft.com/office/drawing/2014/main" id="{3DE1DC5D-D2A1-49C1-A0A2-56DE96C13685}"/>
              </a:ext>
            </a:extLst>
          </p:cNvPr>
          <p:cNvSpPr/>
          <p:nvPr/>
        </p:nvSpPr>
        <p:spPr>
          <a:xfrm>
            <a:off x="0" y="31242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152400" y="49154"/>
            <a:ext cx="8763000" cy="5740033"/>
          </a:xfrm>
          <a:prstGeom prst="rect">
            <a:avLst/>
          </a:prstGeom>
          <a:noFill/>
        </p:spPr>
        <p:txBody>
          <a:bodyPr wrap="square">
            <a:spAutoFit/>
          </a:bodyPr>
          <a:lstStyle/>
          <a:p>
            <a:pPr marL="571500" indent="-571500">
              <a:buFont typeface="+mj-lt"/>
              <a:buAutoNum type="romanUcPeriod"/>
            </a:pPr>
            <a:r>
              <a:rPr lang="en-US" sz="2800" dirty="0"/>
              <a:t>Language Programs Revisions Texas Administrative Code Update</a:t>
            </a:r>
          </a:p>
          <a:p>
            <a:pPr marL="571500" lvl="0" indent="-571500">
              <a:buFont typeface="+mj-lt"/>
              <a:buAutoNum type="romanUcPeriod"/>
            </a:pPr>
            <a:r>
              <a:rPr lang="en-US" sz="2800" dirty="0"/>
              <a:t>LEP Indicator Code Changes</a:t>
            </a:r>
          </a:p>
          <a:p>
            <a:pPr marL="571500" lvl="0" indent="-571500">
              <a:buFont typeface="+mj-lt"/>
              <a:buAutoNum type="romanUcPeriod"/>
            </a:pPr>
            <a:r>
              <a:rPr lang="en-US" sz="2800" dirty="0"/>
              <a:t>Parental Permission Code Changes</a:t>
            </a:r>
          </a:p>
          <a:p>
            <a:pPr marL="571500" lvl="0" indent="-571500">
              <a:buFont typeface="+mj-lt"/>
              <a:buAutoNum type="romanUcPeriod"/>
            </a:pPr>
            <a:r>
              <a:rPr lang="en-US" sz="2800" dirty="0"/>
              <a:t>Bilingual Program Type Code Changes</a:t>
            </a:r>
          </a:p>
          <a:p>
            <a:pPr marL="571500" lvl="0" indent="-571500">
              <a:buFont typeface="+mj-lt"/>
              <a:buAutoNum type="romanUcPeriod"/>
            </a:pPr>
            <a:r>
              <a:rPr lang="en-US" sz="2800" dirty="0"/>
              <a:t>ESL Program Type Code Changes</a:t>
            </a:r>
          </a:p>
          <a:p>
            <a:pPr marL="571500" lvl="0" indent="-571500">
              <a:buFont typeface="+mj-lt"/>
              <a:buAutoNum type="romanUcPeriod"/>
            </a:pPr>
            <a:r>
              <a:rPr lang="en-US" sz="2800" dirty="0"/>
              <a:t>Alternative Language Program Type Code Added</a:t>
            </a:r>
          </a:p>
          <a:p>
            <a:pPr marL="571500" lvl="0" indent="-571500">
              <a:buFont typeface="+mj-lt"/>
              <a:buAutoNum type="romanUcPeriod"/>
            </a:pPr>
            <a:r>
              <a:rPr lang="en-US" sz="2800" dirty="0"/>
              <a:t>Home Language Survey Changes</a:t>
            </a:r>
          </a:p>
          <a:p>
            <a:pPr marL="571500" lvl="0" indent="-571500">
              <a:buFont typeface="+mj-lt"/>
              <a:buAutoNum type="romanUcPeriod"/>
            </a:pPr>
            <a:r>
              <a:rPr lang="en-US" sz="2800" dirty="0"/>
              <a:t>Business Validation Rules </a:t>
            </a: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CONTENTS</a:t>
            </a:r>
          </a:p>
        </p:txBody>
      </p:sp>
    </p:spTree>
    <p:extLst>
      <p:ext uri="{BB962C8B-B14F-4D97-AF65-F5344CB8AC3E}">
        <p14:creationId xmlns:p14="http://schemas.microsoft.com/office/powerpoint/2010/main" val="370132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HOME language survey changes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36</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838200"/>
            <a:ext cx="8286750" cy="5791200"/>
          </a:xfrm>
        </p:spPr>
        <p:txBody>
          <a:bodyPr>
            <a:normAutofit/>
          </a:bodyPr>
          <a:lstStyle/>
          <a:p>
            <a:r>
              <a:rPr lang="en-US" sz="3600" dirty="0"/>
              <a:t>HOME-LANGUAGE-CODE (E0895) definition has been updated to align with TAC </a:t>
            </a:r>
            <a:r>
              <a:rPr lang="en-US" dirty="0"/>
              <a:t> §</a:t>
            </a:r>
            <a:r>
              <a:rPr lang="en-US" sz="3600" dirty="0"/>
              <a:t>89.1215.</a:t>
            </a:r>
          </a:p>
          <a:p>
            <a:r>
              <a:rPr lang="en-US" sz="3600" dirty="0"/>
              <a:t>STUDENT-LANGUAGE-CODE (E1590) definition has been updated to align with TAC  §89.1215.</a:t>
            </a:r>
          </a:p>
          <a:p>
            <a:pPr marL="0" indent="0">
              <a:buNone/>
            </a:pPr>
            <a:endParaRPr lang="en-US" sz="3600" dirty="0"/>
          </a:p>
          <a:p>
            <a:pPr marL="457200" lvl="1" indent="0">
              <a:buNone/>
            </a:pPr>
            <a:endParaRPr lang="en-US" dirty="0"/>
          </a:p>
          <a:p>
            <a:endParaRPr lang="en-US" dirty="0"/>
          </a:p>
        </p:txBody>
      </p:sp>
    </p:spTree>
    <p:extLst>
      <p:ext uri="{BB962C8B-B14F-4D97-AF65-F5344CB8AC3E}">
        <p14:creationId xmlns:p14="http://schemas.microsoft.com/office/powerpoint/2010/main" val="3751140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HOME language survey changes</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3904384055"/>
              </p:ext>
            </p:extLst>
          </p:nvPr>
        </p:nvGraphicFramePr>
        <p:xfrm>
          <a:off x="114300" y="780106"/>
          <a:ext cx="8915400" cy="5969506"/>
        </p:xfrm>
        <a:graphic>
          <a:graphicData uri="http://schemas.openxmlformats.org/drawingml/2006/table">
            <a:tbl>
              <a:tblPr firstRow="1" bandRow="1">
                <a:tableStyleId>{93296810-A885-4BE3-A3E7-6D5BEEA58F35}</a:tableStyleId>
              </a:tblPr>
              <a:tblGrid>
                <a:gridCol w="1590418">
                  <a:extLst>
                    <a:ext uri="{9D8B030D-6E8A-4147-A177-3AD203B41FA5}">
                      <a16:colId xmlns:a16="http://schemas.microsoft.com/office/drawing/2014/main" val="3494901603"/>
                    </a:ext>
                  </a:extLst>
                </a:gridCol>
                <a:gridCol w="1029095">
                  <a:extLst>
                    <a:ext uri="{9D8B030D-6E8A-4147-A177-3AD203B41FA5}">
                      <a16:colId xmlns:a16="http://schemas.microsoft.com/office/drawing/2014/main" val="2620534784"/>
                    </a:ext>
                  </a:extLst>
                </a:gridCol>
                <a:gridCol w="1280975">
                  <a:extLst>
                    <a:ext uri="{9D8B030D-6E8A-4147-A177-3AD203B41FA5}">
                      <a16:colId xmlns:a16="http://schemas.microsoft.com/office/drawing/2014/main" val="3044144766"/>
                    </a:ext>
                  </a:extLst>
                </a:gridCol>
                <a:gridCol w="557211">
                  <a:extLst>
                    <a:ext uri="{9D8B030D-6E8A-4147-A177-3AD203B41FA5}">
                      <a16:colId xmlns:a16="http://schemas.microsoft.com/office/drawing/2014/main" val="293514497"/>
                    </a:ext>
                  </a:extLst>
                </a:gridCol>
                <a:gridCol w="874882">
                  <a:extLst>
                    <a:ext uri="{9D8B030D-6E8A-4147-A177-3AD203B41FA5}">
                      <a16:colId xmlns:a16="http://schemas.microsoft.com/office/drawing/2014/main" val="2860390888"/>
                    </a:ext>
                  </a:extLst>
                </a:gridCol>
                <a:gridCol w="1353968">
                  <a:extLst>
                    <a:ext uri="{9D8B030D-6E8A-4147-A177-3AD203B41FA5}">
                      <a16:colId xmlns:a16="http://schemas.microsoft.com/office/drawing/2014/main" val="2302337251"/>
                    </a:ext>
                  </a:extLst>
                </a:gridCol>
                <a:gridCol w="398010">
                  <a:extLst>
                    <a:ext uri="{9D8B030D-6E8A-4147-A177-3AD203B41FA5}">
                      <a16:colId xmlns:a16="http://schemas.microsoft.com/office/drawing/2014/main" val="1435472291"/>
                    </a:ext>
                  </a:extLst>
                </a:gridCol>
                <a:gridCol w="1830841">
                  <a:extLst>
                    <a:ext uri="{9D8B030D-6E8A-4147-A177-3AD203B41FA5}">
                      <a16:colId xmlns:a16="http://schemas.microsoft.com/office/drawing/2014/main" val="972188134"/>
                    </a:ext>
                  </a:extLst>
                </a:gridCol>
              </a:tblGrid>
              <a:tr h="237629">
                <a:tc>
                  <a:txBody>
                    <a:bodyPr/>
                    <a:lstStyle/>
                    <a:p>
                      <a:r>
                        <a:rPr lang="en-US" sz="1200" dirty="0">
                          <a:solidFill>
                            <a:schemeClr val="tx1"/>
                          </a:solidFill>
                        </a:rPr>
                        <a:t>Element ID</a:t>
                      </a:r>
                    </a:p>
                  </a:txBody>
                  <a:tcPr/>
                </a:tc>
                <a:tc gridSpan="3">
                  <a:txBody>
                    <a:bodyPr/>
                    <a:lstStyle/>
                    <a:p>
                      <a:r>
                        <a:rPr lang="en-US" sz="1200" dirty="0">
                          <a:solidFill>
                            <a:schemeClr val="tx1"/>
                          </a:solidFill>
                        </a:rPr>
                        <a:t>Data Element </a:t>
                      </a:r>
                    </a:p>
                  </a:txBody>
                  <a:tcPr/>
                </a:tc>
                <a:tc hMerge="1">
                  <a:txBody>
                    <a:bodyPr/>
                    <a:lstStyle/>
                    <a:p>
                      <a:r>
                        <a:rPr lang="en-US" dirty="0"/>
                        <a:t>Data Element </a:t>
                      </a:r>
                    </a:p>
                  </a:txBody>
                  <a:tcPr/>
                </a:tc>
                <a:tc hMerge="1">
                  <a:txBody>
                    <a:bodyPr/>
                    <a:lstStyle/>
                    <a:p>
                      <a:endParaRPr lang="en-US" sz="1400" dirty="0"/>
                    </a:p>
                  </a:txBody>
                  <a:tcPr/>
                </a:tc>
                <a:tc gridSpan="2">
                  <a:txBody>
                    <a:bodyPr/>
                    <a:lstStyle/>
                    <a:p>
                      <a:r>
                        <a:rPr lang="en-US" sz="1200" dirty="0">
                          <a:solidFill>
                            <a:schemeClr val="tx1"/>
                          </a:solidFill>
                        </a:rPr>
                        <a:t>Date Issued </a:t>
                      </a:r>
                    </a:p>
                  </a:txBody>
                  <a:tcPr/>
                </a:tc>
                <a:tc hMerge="1">
                  <a:txBody>
                    <a:bodyPr/>
                    <a:lstStyle/>
                    <a:p>
                      <a:endParaRPr lang="en-US" dirty="0"/>
                    </a:p>
                  </a:txBody>
                  <a:tcPr/>
                </a:tc>
                <a:tc gridSpan="2">
                  <a:txBody>
                    <a:bodyPr/>
                    <a:lstStyle/>
                    <a:p>
                      <a:r>
                        <a:rPr lang="en-US" sz="1200" dirty="0">
                          <a:solidFill>
                            <a:schemeClr val="tx1"/>
                          </a:solidFill>
                        </a:rPr>
                        <a:t>Date Updated</a:t>
                      </a:r>
                    </a:p>
                  </a:txBody>
                  <a:tcPr/>
                </a:tc>
                <a:tc hMerge="1">
                  <a:txBody>
                    <a:bodyPr/>
                    <a:lstStyle/>
                    <a:p>
                      <a:endParaRPr lang="en-US"/>
                    </a:p>
                  </a:txBody>
                  <a:tcPr/>
                </a:tc>
                <a:extLst>
                  <a:ext uri="{0D108BD9-81ED-4DB2-BD59-A6C34878D82A}">
                    <a16:rowId xmlns:a16="http://schemas.microsoft.com/office/drawing/2014/main" val="945061197"/>
                  </a:ext>
                </a:extLst>
              </a:tr>
              <a:tr h="237629">
                <a:tc>
                  <a:txBody>
                    <a:bodyPr/>
                    <a:lstStyle/>
                    <a:p>
                      <a:pPr>
                        <a:spcBef>
                          <a:spcPts val="600"/>
                        </a:spcBef>
                        <a:spcAft>
                          <a:spcPts val="600"/>
                        </a:spcAft>
                      </a:pPr>
                      <a:r>
                        <a:rPr lang="en-US" sz="1200" dirty="0"/>
                        <a:t>E0895</a:t>
                      </a:r>
                    </a:p>
                  </a:txBody>
                  <a:tcPr/>
                </a:tc>
                <a:tc gridSpan="3">
                  <a:txBody>
                    <a:bodyPr/>
                    <a:lstStyle/>
                    <a:p>
                      <a:pPr>
                        <a:spcBef>
                          <a:spcPts val="600"/>
                        </a:spcBef>
                        <a:spcAft>
                          <a:spcPts val="600"/>
                        </a:spcAft>
                      </a:pPr>
                      <a:r>
                        <a:rPr lang="en-US" sz="1200" dirty="0"/>
                        <a:t>HOME-LANGUAGE-CODE</a:t>
                      </a: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a:spcBef>
                          <a:spcPts val="600"/>
                        </a:spcBef>
                        <a:spcAft>
                          <a:spcPts val="600"/>
                        </a:spcAft>
                      </a:pPr>
                      <a:endParaRPr lang="en-US" sz="1400" dirty="0"/>
                    </a:p>
                  </a:txBody>
                  <a:tcPr/>
                </a:tc>
                <a:tc gridSpan="2">
                  <a:txBody>
                    <a:bodyPr/>
                    <a:lstStyle/>
                    <a:p>
                      <a:pPr marL="0" indent="0" algn="ctr">
                        <a:spcBef>
                          <a:spcPts val="600"/>
                        </a:spcBef>
                        <a:spcAft>
                          <a:spcPts val="600"/>
                        </a:spcAft>
                        <a:buFont typeface="Arial" pitchFamily="34" charset="0"/>
                        <a:buNone/>
                      </a:pPr>
                      <a:r>
                        <a:rPr lang="en-US" sz="1200" dirty="0"/>
                        <a:t>4/10/1989</a:t>
                      </a:r>
                    </a:p>
                  </a:txBody>
                  <a:tcPr/>
                </a:tc>
                <a:tc hMerge="1">
                  <a:txBody>
                    <a:bodyPr/>
                    <a:lstStyle/>
                    <a:p>
                      <a:pPr marL="0" indent="0" algn="ctr">
                        <a:spcBef>
                          <a:spcPts val="600"/>
                        </a:spcBef>
                        <a:spcAft>
                          <a:spcPts val="600"/>
                        </a:spcAft>
                        <a:buFont typeface="Arial" pitchFamily="34" charset="0"/>
                        <a:buNone/>
                      </a:pPr>
                      <a:endParaRPr lang="en-US" dirty="0"/>
                    </a:p>
                  </a:txBody>
                  <a:tcPr/>
                </a:tc>
                <a:tc gridSpan="2">
                  <a:txBody>
                    <a:bodyPr/>
                    <a:lstStyle/>
                    <a:p>
                      <a:pPr marL="0" indent="0" algn="ctr">
                        <a:spcBef>
                          <a:spcPts val="600"/>
                        </a:spcBef>
                        <a:spcAft>
                          <a:spcPts val="600"/>
                        </a:spcAft>
                        <a:buFont typeface="Arial" pitchFamily="34" charset="0"/>
                        <a:buNone/>
                      </a:pPr>
                      <a:r>
                        <a:rPr lang="en-US" sz="1200" dirty="0"/>
                        <a:t>3/1/2019</a:t>
                      </a:r>
                    </a:p>
                  </a:txBody>
                  <a:tcPr/>
                </a:tc>
                <a:tc hMerge="1">
                  <a:txBody>
                    <a:bodyPr/>
                    <a:lstStyle/>
                    <a:p>
                      <a:endParaRPr lang="en-US"/>
                    </a:p>
                  </a:txBody>
                  <a:tcPr/>
                </a:tc>
                <a:extLst>
                  <a:ext uri="{0D108BD9-81ED-4DB2-BD59-A6C34878D82A}">
                    <a16:rowId xmlns:a16="http://schemas.microsoft.com/office/drawing/2014/main" val="470753568"/>
                  </a:ext>
                </a:extLst>
              </a:tr>
              <a:tr h="159065">
                <a:tc gridSpan="4">
                  <a:txBody>
                    <a:bodyPr/>
                    <a:lstStyle/>
                    <a:p>
                      <a:pPr algn="ctr">
                        <a:spcBef>
                          <a:spcPts val="600"/>
                        </a:spcBef>
                        <a:spcAft>
                          <a:spcPts val="600"/>
                        </a:spcAft>
                      </a:pPr>
                      <a:r>
                        <a:rPr lang="en-US" sz="1200" b="1" dirty="0"/>
                        <a:t>XML Name </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algn="ctr">
                        <a:spcBef>
                          <a:spcPts val="600"/>
                        </a:spcBef>
                        <a:spcAft>
                          <a:spcPts val="600"/>
                        </a:spcAft>
                      </a:pPr>
                      <a:endParaRPr lang="en-US" sz="1400" dirty="0"/>
                    </a:p>
                  </a:txBody>
                  <a:tcPr/>
                </a:tc>
                <a:tc gridSpan="4">
                  <a:txBody>
                    <a:bodyPr/>
                    <a:lstStyle/>
                    <a:p>
                      <a:pPr marL="0" indent="0" algn="ctr" rtl="0" eaLnBrk="1" latinLnBrk="0" hangingPunct="1">
                        <a:spcBef>
                          <a:spcPts val="600"/>
                        </a:spcBef>
                        <a:spcAft>
                          <a:spcPts val="600"/>
                        </a:spcAft>
                        <a:buFont typeface="Arial" pitchFamily="34" charset="0"/>
                        <a:buNone/>
                      </a:pPr>
                      <a:r>
                        <a:rPr kumimoji="0" lang="en-US" sz="1200" b="1" kern="1200" dirty="0">
                          <a:solidFill>
                            <a:schemeClr val="dk1"/>
                          </a:solidFill>
                          <a:latin typeface="+mn-lt"/>
                          <a:ea typeface="+mn-ea"/>
                          <a:cs typeface="+mn-cs"/>
                        </a:rPr>
                        <a:t>Complex Type</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3308547975"/>
                  </a:ext>
                </a:extLst>
              </a:tr>
              <a:tr h="150036">
                <a:tc gridSpan="4">
                  <a:txBody>
                    <a:bodyPr/>
                    <a:lstStyle/>
                    <a:p>
                      <a:pPr>
                        <a:spcBef>
                          <a:spcPts val="600"/>
                        </a:spcBef>
                        <a:spcAft>
                          <a:spcPts val="600"/>
                        </a:spcAft>
                      </a:pPr>
                      <a:r>
                        <a:rPr lang="en-US" sz="1200" dirty="0"/>
                        <a:t>TX-HomeLanguageCode</a:t>
                      </a:r>
                    </a:p>
                  </a:txBody>
                  <a:tcPr/>
                </a:tc>
                <a:tc hMerge="1">
                  <a:txBody>
                    <a:bodyPr/>
                    <a:lstStyle/>
                    <a:p>
                      <a:pPr>
                        <a:spcBef>
                          <a:spcPts val="600"/>
                        </a:spcBef>
                        <a:spcAft>
                          <a:spcPts val="600"/>
                        </a:spcAft>
                      </a:pPr>
                      <a:endParaRPr lang="en-US" dirty="0"/>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a:spcBef>
                          <a:spcPts val="600"/>
                        </a:spcBef>
                        <a:spcAft>
                          <a:spcPts val="600"/>
                        </a:spcAft>
                      </a:pPr>
                      <a:endParaRPr lang="en-US" sz="1400" dirty="0"/>
                    </a:p>
                  </a:txBody>
                  <a:tcPr/>
                </a:tc>
                <a:tc gridSpan="4">
                  <a:txBody>
                    <a:bodyPr/>
                    <a:lstStyle/>
                    <a:p>
                      <a:pPr marL="0" indent="0" algn="l" rtl="0" eaLnBrk="1" latinLnBrk="0" hangingPunct="1">
                        <a:spcBef>
                          <a:spcPts val="600"/>
                        </a:spcBef>
                        <a:spcAft>
                          <a:spcPts val="600"/>
                        </a:spcAft>
                        <a:buFont typeface="Arial" pitchFamily="34" charset="0"/>
                        <a:buNone/>
                      </a:pPr>
                      <a:r>
                        <a:rPr kumimoji="0" lang="en-US" sz="1200" kern="1200" dirty="0">
                          <a:solidFill>
                            <a:schemeClr val="dk1"/>
                          </a:solidFill>
                          <a:latin typeface="+mn-lt"/>
                          <a:ea typeface="+mn-ea"/>
                          <a:cs typeface="+mn-cs"/>
                        </a:rPr>
                        <a:t>StudentExtension</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373289730"/>
                  </a:ext>
                </a:extLst>
              </a:tr>
              <a:tr h="237629">
                <a:tc gridSpan="8">
                  <a:txBody>
                    <a:bodyPr/>
                    <a:lstStyle/>
                    <a:p>
                      <a:pPr marL="0" indent="0" algn="ctr" rtl="0" eaLnBrk="1" latinLnBrk="0" hangingPunct="1">
                        <a:spcBef>
                          <a:spcPts val="600"/>
                        </a:spcBef>
                        <a:spcAft>
                          <a:spcPts val="600"/>
                        </a:spcAft>
                        <a:buFont typeface="Arial" pitchFamily="34" charset="0"/>
                        <a:buNone/>
                      </a:pPr>
                      <a:r>
                        <a:rPr kumimoji="0" lang="en-US" sz="1200" b="1" kern="1200" dirty="0">
                          <a:solidFill>
                            <a:schemeClr val="dk1"/>
                          </a:solidFill>
                          <a:latin typeface="+mn-lt"/>
                          <a:ea typeface="+mn-ea"/>
                          <a:cs typeface="+mn-cs"/>
                        </a:rPr>
                        <a:t>Definition</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2853623951"/>
                  </a:ext>
                </a:extLst>
              </a:tr>
              <a:tr h="386148">
                <a:tc gridSpan="8">
                  <a:txBody>
                    <a:bodyPr/>
                    <a:lstStyle/>
                    <a:p>
                      <a:pPr>
                        <a:spcBef>
                          <a:spcPts val="600"/>
                        </a:spcBef>
                        <a:spcAft>
                          <a:spcPts val="600"/>
                        </a:spcAft>
                      </a:pPr>
                      <a:r>
                        <a:rPr lang="en-US" sz="1200" kern="1200" dirty="0">
                          <a:solidFill>
                            <a:schemeClr val="dk1"/>
                          </a:solidFill>
                          <a:effectLst/>
                          <a:latin typeface="+mn-lt"/>
                          <a:ea typeface="+mn-ea"/>
                          <a:cs typeface="+mn-cs"/>
                        </a:rPr>
                        <a:t>HOME-LANGUAGE-CODE indicates the language spoken in the student’s home </a:t>
                      </a:r>
                      <a:r>
                        <a:rPr lang="en-US" sz="1200" b="1" kern="1200" dirty="0">
                          <a:solidFill>
                            <a:schemeClr val="dk1"/>
                          </a:solidFill>
                          <a:effectLst/>
                          <a:highlight>
                            <a:srgbClr val="FFFF00"/>
                          </a:highlight>
                          <a:latin typeface="+mn-lt"/>
                          <a:ea typeface="+mn-ea"/>
                          <a:cs typeface="+mn-cs"/>
                        </a:rPr>
                        <a:t>most of the time,</a:t>
                      </a:r>
                      <a:r>
                        <a:rPr lang="en-US" sz="1200" kern="1200" dirty="0">
                          <a:solidFill>
                            <a:schemeClr val="dk1"/>
                          </a:solidFill>
                          <a:effectLst/>
                          <a:highlight>
                            <a:srgbClr val="FFFF00"/>
                          </a:highlight>
                          <a:latin typeface="+mn-lt"/>
                          <a:ea typeface="+mn-ea"/>
                          <a:cs typeface="+mn-cs"/>
                        </a:rPr>
                        <a:t> </a:t>
                      </a:r>
                      <a:r>
                        <a:rPr lang="en-US" sz="1200" kern="1200" dirty="0">
                          <a:solidFill>
                            <a:schemeClr val="dk1"/>
                          </a:solidFill>
                          <a:effectLst/>
                          <a:latin typeface="+mn-lt"/>
                          <a:ea typeface="+mn-ea"/>
                          <a:cs typeface="+mn-cs"/>
                        </a:rPr>
                        <a:t>as determined by the student’s home language survey (19 TAC §89.1215).</a:t>
                      </a:r>
                      <a:endParaRPr lang="en-US" sz="300" dirty="0"/>
                    </a:p>
                  </a:txBody>
                  <a:tcPr/>
                </a:tc>
                <a:tc hMerge="1">
                  <a:txBody>
                    <a:bodyPr/>
                    <a:lstStyle/>
                    <a:p>
                      <a:pPr>
                        <a:spcBef>
                          <a:spcPts val="600"/>
                        </a:spcBef>
                        <a:spcAft>
                          <a:spcPts val="600"/>
                        </a:spcAft>
                      </a:pPr>
                      <a:endParaRPr lang="en-US" dirty="0"/>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716129947"/>
                  </a:ext>
                </a:extLst>
              </a:tr>
              <a:tr h="0">
                <a:tc gridSpan="8">
                  <a:txBody>
                    <a:bodyPr/>
                    <a:lstStyle/>
                    <a:p>
                      <a:pPr marL="0" indent="0" algn="ctr" rtl="0" eaLnBrk="1" latinLnBrk="0" hangingPunct="1">
                        <a:spcBef>
                          <a:spcPts val="600"/>
                        </a:spcBef>
                        <a:spcAft>
                          <a:spcPts val="600"/>
                        </a:spcAft>
                        <a:buFont typeface="Arial" pitchFamily="34" charset="0"/>
                        <a:buNone/>
                      </a:pPr>
                      <a:r>
                        <a:rPr kumimoji="0" lang="en-US" sz="1200" b="1" kern="1200" dirty="0">
                          <a:solidFill>
                            <a:schemeClr val="dk1"/>
                          </a:solidFill>
                          <a:latin typeface="+mn-lt"/>
                          <a:ea typeface="+mn-ea"/>
                          <a:cs typeface="+mn-cs"/>
                        </a:rPr>
                        <a:t>Special Instructions</a:t>
                      </a:r>
                    </a:p>
                  </a:txBody>
                  <a:tcPr/>
                </a:tc>
                <a:tc hMerge="1">
                  <a:txBody>
                    <a:bodyPr/>
                    <a:lstStyle/>
                    <a:p>
                      <a:pPr>
                        <a:spcBef>
                          <a:spcPts val="600"/>
                        </a:spcBef>
                        <a:spcAft>
                          <a:spcPts val="600"/>
                        </a:spcAft>
                      </a:pPr>
                      <a:endParaRPr lang="en-US" dirty="0"/>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891241929"/>
                  </a:ext>
                </a:extLst>
              </a:tr>
              <a:tr h="143825">
                <a:tc gridSpan="8">
                  <a:txBody>
                    <a:bodyPr/>
                    <a:lstStyle/>
                    <a:p>
                      <a:pPr>
                        <a:spcBef>
                          <a:spcPts val="600"/>
                        </a:spcBef>
                        <a:spcAft>
                          <a:spcPts val="600"/>
                        </a:spcAft>
                      </a:pPr>
                      <a:endParaRPr lang="en-US" sz="1200" dirty="0"/>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931059080"/>
                  </a:ext>
                </a:extLst>
              </a:tr>
              <a:tr h="237629">
                <a:tc gridSpan="2">
                  <a:txBody>
                    <a:bodyPr/>
                    <a:lstStyle/>
                    <a:p>
                      <a:pPr algn="ctr">
                        <a:spcBef>
                          <a:spcPts val="600"/>
                        </a:spcBef>
                        <a:spcAft>
                          <a:spcPts val="600"/>
                        </a:spcAft>
                      </a:pPr>
                      <a:r>
                        <a:rPr lang="en-US" sz="1200" b="1" dirty="0"/>
                        <a:t>Code Table ID</a:t>
                      </a:r>
                    </a:p>
                  </a:txBody>
                  <a:tcPr/>
                </a:tc>
                <a:tc hMerge="1">
                  <a:txBody>
                    <a:bodyPr/>
                    <a:lstStyle/>
                    <a:p>
                      <a:endParaRPr lang="en-US"/>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200" b="1" kern="1200" dirty="0">
                          <a:solidFill>
                            <a:schemeClr val="dk1"/>
                          </a:solidFill>
                          <a:latin typeface="+mn-lt"/>
                          <a:ea typeface="+mn-ea"/>
                          <a:cs typeface="+mn-cs"/>
                        </a:rPr>
                        <a:t>Mandatory In XML</a:t>
                      </a:r>
                    </a:p>
                  </a:txBody>
                  <a:tcPr/>
                </a:tc>
                <a:tc hMerge="1">
                  <a:txBody>
                    <a:bodyPr/>
                    <a:lstStyle/>
                    <a:p>
                      <a:endParaRPr lang="en-US"/>
                    </a:p>
                  </a:txBody>
                  <a:tcPr/>
                </a:tc>
                <a:tc hMerge="1">
                  <a:txBody>
                    <a:bodyPr/>
                    <a:lstStyle/>
                    <a:p>
                      <a:pPr marL="0" indent="0" algn="ctr" rtl="0" eaLnBrk="1" latinLnBrk="0" hangingPunct="1">
                        <a:spcBef>
                          <a:spcPts val="600"/>
                        </a:spcBef>
                        <a:spcAft>
                          <a:spcPts val="600"/>
                        </a:spcAft>
                        <a:buFont typeface="Arial" pitchFamily="34" charset="0"/>
                        <a:buNone/>
                      </a:pPr>
                      <a:r>
                        <a:rPr kumimoji="0" lang="en-US" kern="1200" dirty="0">
                          <a:solidFill>
                            <a:schemeClr val="dk1"/>
                          </a:solidFill>
                          <a:latin typeface="+mn-lt"/>
                          <a:ea typeface="+mn-ea"/>
                          <a:cs typeface="+mn-cs"/>
                        </a:rPr>
                        <a:t>Domain of Values</a:t>
                      </a:r>
                    </a:p>
                  </a:txBody>
                  <a:tcPr/>
                </a:tc>
                <a:tc gridSpan="3">
                  <a:txBody>
                    <a:bodyPr/>
                    <a:lstStyle/>
                    <a:p>
                      <a:pPr algn="ctr"/>
                      <a:r>
                        <a:rPr kumimoji="0" lang="en-US" sz="1200" b="1" kern="1200" dirty="0">
                          <a:solidFill>
                            <a:schemeClr val="dk1"/>
                          </a:solidFill>
                          <a:latin typeface="+mn-lt"/>
                          <a:ea typeface="+mn-ea"/>
                          <a:cs typeface="+mn-cs"/>
                        </a:rPr>
                        <a:t>Domain of Values</a:t>
                      </a:r>
                      <a:endParaRPr lang="en-US" sz="1200" b="1" dirty="0"/>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2527819966"/>
                  </a:ext>
                </a:extLst>
              </a:tr>
              <a:tr h="237629">
                <a:tc gridSpan="2">
                  <a:txBody>
                    <a:bodyPr/>
                    <a:lstStyle/>
                    <a:p>
                      <a:pPr algn="ctr">
                        <a:spcBef>
                          <a:spcPts val="600"/>
                        </a:spcBef>
                        <a:spcAft>
                          <a:spcPts val="600"/>
                        </a:spcAft>
                      </a:pPr>
                      <a:r>
                        <a:rPr lang="en-US" sz="1200" dirty="0"/>
                        <a:t>C092</a:t>
                      </a:r>
                    </a:p>
                  </a:txBody>
                  <a:tcPr/>
                </a:tc>
                <a:tc hMerge="1">
                  <a:txBody>
                    <a:bodyPr/>
                    <a:lstStyle/>
                    <a:p>
                      <a:endParaRPr lang="en-US"/>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200" kern="1200" dirty="0">
                          <a:solidFill>
                            <a:schemeClr val="dk1"/>
                          </a:solidFill>
                          <a:latin typeface="+mn-lt"/>
                          <a:ea typeface="+mn-ea"/>
                          <a:cs typeface="+mn-cs"/>
                        </a:rPr>
                        <a:t>NO</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gridSpan="3">
                  <a:txBody>
                    <a:bodyPr/>
                    <a:lstStyle/>
                    <a:p>
                      <a:pPr marL="0" indent="0" algn="ctr" rtl="0" eaLnBrk="1" latinLnBrk="0" hangingPunct="1">
                        <a:spcBef>
                          <a:spcPts val="600"/>
                        </a:spcBef>
                        <a:spcAft>
                          <a:spcPts val="600"/>
                        </a:spcAft>
                        <a:buFont typeface="Arial" pitchFamily="34" charset="0"/>
                        <a:buNone/>
                      </a:pPr>
                      <a:endParaRPr kumimoji="0" lang="en-US" sz="1200"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2723396320"/>
                  </a:ext>
                </a:extLst>
              </a:tr>
              <a:tr h="237629">
                <a:tc gridSpan="2">
                  <a:txBody>
                    <a:bodyPr/>
                    <a:lstStyle/>
                    <a:p>
                      <a:pPr algn="ctr">
                        <a:spcBef>
                          <a:spcPts val="600"/>
                        </a:spcBef>
                        <a:spcAft>
                          <a:spcPts val="600"/>
                        </a:spcAft>
                      </a:pPr>
                      <a:r>
                        <a:rPr lang="en-US" sz="1200" b="1" dirty="0"/>
                        <a:t>Length </a:t>
                      </a:r>
                    </a:p>
                  </a:txBody>
                  <a:tcPr/>
                </a:tc>
                <a:tc hMerge="1">
                  <a:txBody>
                    <a:bodyPr/>
                    <a:lstStyle/>
                    <a:p>
                      <a:endParaRPr lang="en-US"/>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200" b="1" kern="1200" dirty="0">
                          <a:solidFill>
                            <a:schemeClr val="dk1"/>
                          </a:solidFill>
                          <a:latin typeface="+mn-lt"/>
                          <a:ea typeface="+mn-ea"/>
                          <a:cs typeface="+mn-cs"/>
                        </a:rPr>
                        <a:t>Data Type </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200" b="1" kern="1200" dirty="0">
                          <a:solidFill>
                            <a:schemeClr val="dk1"/>
                          </a:solidFill>
                          <a:latin typeface="+mn-lt"/>
                          <a:ea typeface="+mn-ea"/>
                          <a:cs typeface="+mn-cs"/>
                        </a:rPr>
                        <a:t>Pattern</a:t>
                      </a: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3557678715"/>
                  </a:ext>
                </a:extLst>
              </a:tr>
              <a:tr h="237629">
                <a:tc gridSpan="2">
                  <a:txBody>
                    <a:bodyPr/>
                    <a:lstStyle/>
                    <a:p>
                      <a:pPr algn="ctr">
                        <a:spcBef>
                          <a:spcPts val="600"/>
                        </a:spcBef>
                        <a:spcAft>
                          <a:spcPts val="600"/>
                        </a:spcAft>
                      </a:pPr>
                      <a:r>
                        <a:rPr lang="en-US" sz="1200" dirty="0"/>
                        <a:t>2</a:t>
                      </a:r>
                    </a:p>
                  </a:txBody>
                  <a:tcPr/>
                </a:tc>
                <a:tc hMerge="1">
                  <a:txBody>
                    <a:bodyPr/>
                    <a:lstStyle/>
                    <a:p>
                      <a:endParaRPr lang="en-US"/>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200" kern="1200" dirty="0">
                          <a:solidFill>
                            <a:schemeClr val="dk1"/>
                          </a:solidFill>
                          <a:latin typeface="+mn-lt"/>
                          <a:ea typeface="+mn-ea"/>
                          <a:cs typeface="+mn-cs"/>
                        </a:rPr>
                        <a:t>CODED</a:t>
                      </a:r>
                    </a:p>
                  </a:txBody>
                  <a:tcPr/>
                </a:tc>
                <a:tc hMerge="1">
                  <a:txBody>
                    <a:bodyPr/>
                    <a:lstStyle/>
                    <a:p>
                      <a:endParaRPr lang="en-US"/>
                    </a:p>
                  </a:txBody>
                  <a:tcPr/>
                </a:tc>
                <a:tc hMerge="1">
                  <a:txBody>
                    <a:bodyPr/>
                    <a:lstStyle/>
                    <a:p>
                      <a:endParaRPr lang="en-US"/>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200" kern="1200" dirty="0">
                          <a:solidFill>
                            <a:schemeClr val="dk1"/>
                          </a:solidFill>
                          <a:latin typeface="+mn-lt"/>
                          <a:ea typeface="+mn-ea"/>
                          <a:cs typeface="+mn-cs"/>
                        </a:rPr>
                        <a:t>**</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37889530"/>
                  </a:ext>
                </a:extLst>
              </a:tr>
              <a:tr h="237629">
                <a:tc gridSpan="8">
                  <a:txBody>
                    <a:bodyPr/>
                    <a:lstStyle/>
                    <a:p>
                      <a:pPr algn="ctr">
                        <a:spcBef>
                          <a:spcPts val="600"/>
                        </a:spcBef>
                        <a:spcAft>
                          <a:spcPts val="600"/>
                        </a:spcAft>
                      </a:pPr>
                      <a:r>
                        <a:rPr lang="en-US" sz="1200" b="1" dirty="0"/>
                        <a:t>PEIMS Reporting</a:t>
                      </a:r>
                    </a:p>
                  </a:txBody>
                  <a:tcPr/>
                </a:tc>
                <a:tc hMerge="1">
                  <a:txBody>
                    <a:bodyPr/>
                    <a:lstStyle/>
                    <a:p>
                      <a:endParaRPr lang="en-US"/>
                    </a:p>
                  </a:txBody>
                  <a:tcPr/>
                </a:tc>
                <a:tc hMerge="1">
                  <a:txBody>
                    <a:bodyPr/>
                    <a:lstStyle/>
                    <a:p>
                      <a:pPr marL="0" indent="0" algn="ctr" rtl="0" eaLnBrk="1" latinLnBrk="0" hangingPunct="1">
                        <a:spcBef>
                          <a:spcPts val="600"/>
                        </a:spcBef>
                        <a:spcAft>
                          <a:spcPts val="600"/>
                        </a:spcAft>
                        <a:buFont typeface="Arial" pitchFamily="34" charset="0"/>
                        <a:buNone/>
                      </a:pPr>
                      <a:endParaRPr kumimoji="0" lang="en-US" sz="1400" kern="1200" dirty="0">
                        <a:solidFill>
                          <a:schemeClr val="dk1"/>
                        </a:solidFill>
                        <a:latin typeface="+mn-lt"/>
                        <a:ea typeface="+mn-ea"/>
                        <a:cs typeface="+mn-cs"/>
                      </a:endParaRPr>
                    </a:p>
                  </a:txBody>
                  <a:tcPr/>
                </a:tc>
                <a:tc hMerge="1">
                  <a:txBody>
                    <a:bodyPr/>
                    <a:lstStyle/>
                    <a:p>
                      <a:endParaRPr lang="en-US"/>
                    </a:p>
                  </a:txBody>
                  <a:tcPr/>
                </a:tc>
                <a:tc hMerge="1">
                  <a:txBody>
                    <a:bodyPr/>
                    <a:lstStyle/>
                    <a:p>
                      <a:endParaRPr lang="en-US"/>
                    </a:p>
                  </a:txBody>
                  <a:tcPr/>
                </a:tc>
                <a:tc hMerge="1">
                  <a:txBody>
                    <a:bodyPr/>
                    <a:lstStyle/>
                    <a:p>
                      <a:pPr marL="0" indent="0" algn="ctr" rtl="0" eaLnBrk="1" latinLnBrk="0" hangingPunct="1">
                        <a:spcBef>
                          <a:spcPts val="600"/>
                        </a:spcBef>
                        <a:spcAft>
                          <a:spcPts val="600"/>
                        </a:spcAft>
                        <a:buFont typeface="Arial" pitchFamily="34" charset="0"/>
                        <a:buNone/>
                      </a:pPr>
                      <a:endParaRPr kumimoji="0" lang="en-US" sz="1400" kern="1200" dirty="0">
                        <a:solidFill>
                          <a:schemeClr val="dk1"/>
                        </a:solidFill>
                        <a:latin typeface="+mn-lt"/>
                        <a:ea typeface="+mn-ea"/>
                        <a:cs typeface="+mn-cs"/>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51675772"/>
                  </a:ext>
                </a:extLst>
              </a:tr>
              <a:tr h="250189">
                <a:tc>
                  <a:txBody>
                    <a:bodyPr/>
                    <a:lstStyle/>
                    <a:p>
                      <a:pPr algn="ctr">
                        <a:spcBef>
                          <a:spcPts val="600"/>
                        </a:spcBef>
                        <a:spcAft>
                          <a:spcPts val="600"/>
                        </a:spcAft>
                      </a:pPr>
                      <a:r>
                        <a:rPr lang="en-US" sz="1200" b="1" dirty="0"/>
                        <a:t>PEIMS Element</a:t>
                      </a:r>
                    </a:p>
                  </a:txBody>
                  <a:tcPr/>
                </a:tc>
                <a:tc gridSpan="2">
                  <a:txBody>
                    <a:bodyPr/>
                    <a:lstStyle/>
                    <a:p>
                      <a:r>
                        <a:rPr kumimoji="0" lang="en-US" sz="1200" b="1" kern="1200" dirty="0">
                          <a:solidFill>
                            <a:schemeClr val="dk1"/>
                          </a:solidFill>
                          <a:latin typeface="+mn-lt"/>
                          <a:ea typeface="+mn-ea"/>
                          <a:cs typeface="+mn-cs"/>
                        </a:rPr>
                        <a:t>Collection Period</a:t>
                      </a:r>
                      <a:endParaRPr lang="en-US" sz="1200" b="1" dirty="0"/>
                    </a:p>
                  </a:txBody>
                  <a:tcPr/>
                </a:tc>
                <a:tc hMerge="1">
                  <a:txBody>
                    <a:bodyPr/>
                    <a:lstStyle/>
                    <a:p>
                      <a:pPr marL="0" indent="0" algn="ctr" rtl="0" eaLnBrk="1" latinLnBrk="0" hangingPunct="1">
                        <a:spcBef>
                          <a:spcPts val="600"/>
                        </a:spcBef>
                        <a:spcAft>
                          <a:spcPts val="600"/>
                        </a:spcAft>
                        <a:buFont typeface="Arial" pitchFamily="34" charset="0"/>
                        <a:buNone/>
                      </a:pPr>
                      <a:r>
                        <a:rPr kumimoji="0" lang="en-US" sz="1400" kern="1200" dirty="0">
                          <a:solidFill>
                            <a:schemeClr val="dk1"/>
                          </a:solidFill>
                          <a:latin typeface="+mn-lt"/>
                          <a:ea typeface="+mn-ea"/>
                          <a:cs typeface="+mn-cs"/>
                        </a:rPr>
                        <a:t>Collection Period</a:t>
                      </a:r>
                    </a:p>
                  </a:txBody>
                  <a:tcPr/>
                </a:tc>
                <a:tc gridSpan="2">
                  <a:txBody>
                    <a:bodyPr/>
                    <a:lstStyle/>
                    <a:p>
                      <a:r>
                        <a:rPr kumimoji="0" lang="en-US" sz="1200" b="1" kern="1200" dirty="0">
                          <a:solidFill>
                            <a:schemeClr val="dk1"/>
                          </a:solidFill>
                          <a:latin typeface="+mn-lt"/>
                          <a:ea typeface="+mn-ea"/>
                          <a:cs typeface="+mn-cs"/>
                        </a:rPr>
                        <a:t>Is Collected</a:t>
                      </a:r>
                      <a:endParaRPr lang="en-US" sz="1200" b="1" dirty="0"/>
                    </a:p>
                  </a:txBody>
                  <a:tcPr/>
                </a:tc>
                <a:tc hMerge="1">
                  <a:txBody>
                    <a:bodyPr/>
                    <a:lstStyle/>
                    <a:p>
                      <a:endParaRPr lang="en-US"/>
                    </a:p>
                  </a:txBody>
                  <a:tcPr/>
                </a:tc>
                <a:tc gridSpan="2">
                  <a:txBody>
                    <a:bodyPr/>
                    <a:lstStyle/>
                    <a:p>
                      <a:pPr marL="0" indent="0" algn="ctr" rtl="0" eaLnBrk="1" latinLnBrk="0" hangingPunct="1">
                        <a:spcBef>
                          <a:spcPts val="600"/>
                        </a:spcBef>
                        <a:spcAft>
                          <a:spcPts val="600"/>
                        </a:spcAft>
                        <a:buFont typeface="Arial" pitchFamily="34" charset="0"/>
                        <a:buNone/>
                      </a:pPr>
                      <a:r>
                        <a:rPr kumimoji="0" lang="en-US" sz="1200" b="1" kern="1200" dirty="0">
                          <a:solidFill>
                            <a:schemeClr val="dk1"/>
                          </a:solidFill>
                          <a:latin typeface="+mn-lt"/>
                          <a:ea typeface="+mn-ea"/>
                          <a:cs typeface="+mn-cs"/>
                        </a:rPr>
                        <a:t>Mandatory</a:t>
                      </a:r>
                    </a:p>
                  </a:txBody>
                  <a:tcPr/>
                </a:tc>
                <a:tc hMerge="1">
                  <a:txBody>
                    <a:bodyPr/>
                    <a:lstStyle/>
                    <a:p>
                      <a:r>
                        <a:rPr kumimoji="0" lang="en-US" sz="1400" kern="1200" dirty="0">
                          <a:solidFill>
                            <a:schemeClr val="dk1"/>
                          </a:solidFill>
                          <a:latin typeface="+mn-lt"/>
                          <a:ea typeface="+mn-ea"/>
                          <a:cs typeface="+mn-cs"/>
                        </a:rPr>
                        <a:t>Mandatory</a:t>
                      </a:r>
                      <a:endParaRPr lang="en-US" dirty="0"/>
                    </a:p>
                  </a:txBody>
                  <a:tcPr/>
                </a:tc>
                <a:tc>
                  <a:txBody>
                    <a:bodyPr/>
                    <a:lstStyle/>
                    <a:p>
                      <a:pPr marL="0" indent="0" algn="ctr" rtl="0" eaLnBrk="1" latinLnBrk="0" hangingPunct="1">
                        <a:spcBef>
                          <a:spcPts val="600"/>
                        </a:spcBef>
                        <a:spcAft>
                          <a:spcPts val="600"/>
                        </a:spcAft>
                        <a:buFont typeface="Arial" pitchFamily="34" charset="0"/>
                        <a:buNone/>
                      </a:pPr>
                      <a:r>
                        <a:rPr kumimoji="0" lang="en-US" sz="1200" b="1" kern="1200" dirty="0">
                          <a:solidFill>
                            <a:schemeClr val="dk1"/>
                          </a:solidFill>
                          <a:latin typeface="+mn-lt"/>
                          <a:ea typeface="+mn-ea"/>
                          <a:cs typeface="+mn-cs"/>
                        </a:rPr>
                        <a:t>Can Be Blank</a:t>
                      </a:r>
                    </a:p>
                  </a:txBody>
                  <a:tcPr/>
                </a:tc>
                <a:extLst>
                  <a:ext uri="{0D108BD9-81ED-4DB2-BD59-A6C34878D82A}">
                    <a16:rowId xmlns:a16="http://schemas.microsoft.com/office/drawing/2014/main" val="1015603458"/>
                  </a:ext>
                </a:extLst>
              </a:tr>
              <a:tr h="300226">
                <a:tc rowSpan="4">
                  <a:txBody>
                    <a:bodyPr/>
                    <a:lstStyle/>
                    <a:p>
                      <a:pPr algn="ctr">
                        <a:spcBef>
                          <a:spcPts val="600"/>
                        </a:spcBef>
                        <a:spcAft>
                          <a:spcPts val="600"/>
                        </a:spcAft>
                      </a:pPr>
                      <a:endParaRPr lang="en-US" sz="1200" dirty="0"/>
                    </a:p>
                  </a:txBody>
                  <a:tcPr/>
                </a:tc>
                <a:tc gridSpan="2">
                  <a:txBody>
                    <a:bodyPr/>
                    <a:lstStyle/>
                    <a:p>
                      <a:r>
                        <a:rPr lang="en-US" sz="1200" dirty="0"/>
                        <a:t>1</a:t>
                      </a:r>
                    </a:p>
                  </a:txBody>
                  <a:tcPr/>
                </a:tc>
                <a:tc hMerge="1">
                  <a:txBody>
                    <a:bodyPr/>
                    <a:lstStyle/>
                    <a:p>
                      <a:pPr marL="0" indent="0" algn="ctr" rtl="0" eaLnBrk="1" latinLnBrk="0" hangingPunct="1">
                        <a:spcBef>
                          <a:spcPts val="600"/>
                        </a:spcBef>
                        <a:spcAft>
                          <a:spcPts val="600"/>
                        </a:spcAft>
                        <a:buFont typeface="Arial" pitchFamily="34" charset="0"/>
                        <a:buNone/>
                      </a:pPr>
                      <a:endParaRPr kumimoji="0" lang="en-US" sz="1400" kern="1200" dirty="0">
                        <a:solidFill>
                          <a:schemeClr val="dk1"/>
                        </a:solidFill>
                        <a:latin typeface="+mn-lt"/>
                        <a:ea typeface="+mn-ea"/>
                        <a:cs typeface="+mn-cs"/>
                      </a:endParaRPr>
                    </a:p>
                  </a:txBody>
                  <a:tcPr/>
                </a:tc>
                <a:tc gridSpan="2">
                  <a:txBody>
                    <a:bodyPr/>
                    <a:lstStyle/>
                    <a:p>
                      <a:pPr algn="ctr"/>
                      <a:r>
                        <a:rPr lang="en-US" sz="1200" dirty="0"/>
                        <a:t>YES</a:t>
                      </a:r>
                    </a:p>
                  </a:txBody>
                  <a:tcPr/>
                </a:tc>
                <a:tc hMerge="1">
                  <a:txBody>
                    <a:bodyPr/>
                    <a:lstStyle/>
                    <a:p>
                      <a:endParaRPr lang="en-US"/>
                    </a:p>
                  </a:txBody>
                  <a:tcPr/>
                </a:tc>
                <a:tc gridSpan="2">
                  <a:txBody>
                    <a:bodyPr/>
                    <a:lstStyle/>
                    <a:p>
                      <a:pPr marL="0" indent="0" algn="ctr" rtl="0" eaLnBrk="1" latinLnBrk="0" hangingPunct="1">
                        <a:spcBef>
                          <a:spcPts val="600"/>
                        </a:spcBef>
                        <a:spcAft>
                          <a:spcPts val="600"/>
                        </a:spcAft>
                        <a:buFont typeface="Arial" pitchFamily="34" charset="0"/>
                        <a:buNone/>
                      </a:pPr>
                      <a:r>
                        <a:rPr kumimoji="0" lang="en-US" sz="1200" kern="1200" dirty="0">
                          <a:solidFill>
                            <a:schemeClr val="dk1"/>
                          </a:solidFill>
                          <a:latin typeface="+mn-lt"/>
                          <a:ea typeface="+mn-ea"/>
                          <a:cs typeface="+mn-cs"/>
                        </a:rPr>
                        <a:t>NO</a:t>
                      </a:r>
                    </a:p>
                  </a:txBody>
                  <a:tcPr/>
                </a:tc>
                <a:tc hMerge="1">
                  <a:txBody>
                    <a:bodyPr/>
                    <a:lstStyle/>
                    <a:p>
                      <a:endParaRPr lang="en-US"/>
                    </a:p>
                  </a:txBody>
                  <a:tcPr/>
                </a:tc>
                <a:tc>
                  <a:txBody>
                    <a:bodyPr/>
                    <a:lstStyle/>
                    <a:p>
                      <a:pPr algn="ctr"/>
                      <a:r>
                        <a:rPr lang="en-US" sz="1200" dirty="0"/>
                        <a:t>YES</a:t>
                      </a:r>
                    </a:p>
                  </a:txBody>
                  <a:tcPr/>
                </a:tc>
                <a:extLst>
                  <a:ext uri="{0D108BD9-81ED-4DB2-BD59-A6C34878D82A}">
                    <a16:rowId xmlns:a16="http://schemas.microsoft.com/office/drawing/2014/main" val="3177937172"/>
                  </a:ext>
                </a:extLst>
              </a:tr>
              <a:tr h="247213">
                <a:tc vMerge="1">
                  <a:txBody>
                    <a:bodyPr/>
                    <a:lstStyle/>
                    <a:p>
                      <a:endParaRPr lang="en-US"/>
                    </a:p>
                  </a:txBody>
                  <a:tcPr/>
                </a:tc>
                <a:tc gridSpan="2">
                  <a:txBody>
                    <a:bodyPr/>
                    <a:lstStyle/>
                    <a:p>
                      <a:r>
                        <a:rPr lang="en-US" sz="1200" dirty="0"/>
                        <a:t>2</a:t>
                      </a:r>
                    </a:p>
                  </a:txBody>
                  <a:tcPr/>
                </a:tc>
                <a:tc hMerge="1">
                  <a:txBody>
                    <a:bodyPr/>
                    <a:lstStyle/>
                    <a:p>
                      <a:endParaRPr lang="en-US"/>
                    </a:p>
                  </a:txBody>
                  <a:tcPr/>
                </a:tc>
                <a:tc gridSpan="2">
                  <a:txBody>
                    <a:bodyPr/>
                    <a:lstStyle/>
                    <a:p>
                      <a:pPr algn="ctr"/>
                      <a:r>
                        <a:rPr lang="en-US" sz="1200" dirty="0"/>
                        <a:t>NO</a:t>
                      </a:r>
                    </a:p>
                  </a:txBody>
                  <a:tcPr/>
                </a:tc>
                <a:tc hMerge="1">
                  <a:txBody>
                    <a:bodyPr/>
                    <a:lstStyle/>
                    <a:p>
                      <a:endParaRPr lang="en-US"/>
                    </a:p>
                  </a:txBody>
                  <a:tcPr/>
                </a:tc>
                <a:tc gridSpan="2">
                  <a:txBody>
                    <a:bodyPr/>
                    <a:lstStyle/>
                    <a:p>
                      <a:pPr marL="0" indent="0" algn="ctr" rtl="0" eaLnBrk="1" latinLnBrk="0" hangingPunct="1">
                        <a:spcBef>
                          <a:spcPts val="600"/>
                        </a:spcBef>
                        <a:spcAft>
                          <a:spcPts val="600"/>
                        </a:spcAft>
                        <a:buFont typeface="Arial" pitchFamily="34" charset="0"/>
                        <a:buNone/>
                      </a:pPr>
                      <a:r>
                        <a:rPr kumimoji="0" lang="en-US" sz="1200" kern="1200" dirty="0">
                          <a:solidFill>
                            <a:schemeClr val="dk1"/>
                          </a:solidFill>
                          <a:latin typeface="+mn-lt"/>
                          <a:ea typeface="+mn-ea"/>
                          <a:cs typeface="+mn-cs"/>
                        </a:rPr>
                        <a:t>NO</a:t>
                      </a:r>
                    </a:p>
                  </a:txBody>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YES</a:t>
                      </a:r>
                    </a:p>
                  </a:txBody>
                  <a:tcPr/>
                </a:tc>
                <a:extLst>
                  <a:ext uri="{0D108BD9-81ED-4DB2-BD59-A6C34878D82A}">
                    <a16:rowId xmlns:a16="http://schemas.microsoft.com/office/drawing/2014/main" val="1802518118"/>
                  </a:ext>
                </a:extLst>
              </a:tr>
              <a:tr h="237629">
                <a:tc vMerge="1">
                  <a:txBody>
                    <a:bodyPr/>
                    <a:lstStyle/>
                    <a:p>
                      <a:endParaRPr lang="en-US"/>
                    </a:p>
                  </a:txBody>
                  <a:tcPr/>
                </a:tc>
                <a:tc gridSpan="2">
                  <a:txBody>
                    <a:bodyPr/>
                    <a:lstStyle/>
                    <a:p>
                      <a:r>
                        <a:rPr lang="en-US" sz="1200" dirty="0"/>
                        <a:t>3</a:t>
                      </a:r>
                    </a:p>
                  </a:txBody>
                  <a:tcPr/>
                </a:tc>
                <a:tc hMerge="1">
                  <a:txBody>
                    <a:bodyPr/>
                    <a:lstStyle/>
                    <a:p>
                      <a:endParaRPr lang="en-US"/>
                    </a:p>
                  </a:txBody>
                  <a:tcPr/>
                </a:tc>
                <a:tc gridSpan="2">
                  <a:txBody>
                    <a:bodyPr/>
                    <a:lstStyle/>
                    <a:p>
                      <a:pPr algn="ctr"/>
                      <a:r>
                        <a:rPr lang="en-US" sz="1200" dirty="0"/>
                        <a:t>NO</a:t>
                      </a:r>
                    </a:p>
                  </a:txBody>
                  <a:tcPr/>
                </a:tc>
                <a:tc hMerge="1">
                  <a:txBody>
                    <a:bodyPr/>
                    <a:lstStyle/>
                    <a:p>
                      <a:endParaRPr lang="en-US"/>
                    </a:p>
                  </a:txBody>
                  <a:tcPr/>
                </a:tc>
                <a:tc gridSpan="2">
                  <a:txBody>
                    <a:bodyPr/>
                    <a:lstStyle/>
                    <a:p>
                      <a:pPr marL="0" indent="0" algn="ctr" rtl="0" eaLnBrk="1" latinLnBrk="0" hangingPunct="1">
                        <a:spcBef>
                          <a:spcPts val="600"/>
                        </a:spcBef>
                        <a:spcAft>
                          <a:spcPts val="600"/>
                        </a:spcAft>
                        <a:buFont typeface="Arial" pitchFamily="34" charset="0"/>
                        <a:buNone/>
                      </a:pPr>
                      <a:r>
                        <a:rPr kumimoji="0" lang="en-US" sz="1200" kern="1200" dirty="0">
                          <a:solidFill>
                            <a:schemeClr val="dk1"/>
                          </a:solidFill>
                          <a:latin typeface="+mn-lt"/>
                          <a:ea typeface="+mn-ea"/>
                          <a:cs typeface="+mn-cs"/>
                        </a:rPr>
                        <a:t>NO</a:t>
                      </a:r>
                    </a:p>
                  </a:txBody>
                  <a:tcPr/>
                </a:tc>
                <a:tc hMerge="1">
                  <a:txBody>
                    <a:bodyPr/>
                    <a:lstStyle/>
                    <a:p>
                      <a:endParaRPr lang="en-US"/>
                    </a:p>
                  </a:txBody>
                  <a:tcPr/>
                </a:tc>
                <a:tc>
                  <a:txBody>
                    <a:bodyPr/>
                    <a:lstStyle/>
                    <a:p>
                      <a:pPr algn="ctr"/>
                      <a:r>
                        <a:rPr lang="en-US" sz="1200" dirty="0"/>
                        <a:t>YES</a:t>
                      </a:r>
                    </a:p>
                  </a:txBody>
                  <a:tcPr/>
                </a:tc>
                <a:extLst>
                  <a:ext uri="{0D108BD9-81ED-4DB2-BD59-A6C34878D82A}">
                    <a16:rowId xmlns:a16="http://schemas.microsoft.com/office/drawing/2014/main" val="4079072008"/>
                  </a:ext>
                </a:extLst>
              </a:tr>
              <a:tr h="237629">
                <a:tc vMerge="1">
                  <a:txBody>
                    <a:bodyPr/>
                    <a:lstStyle/>
                    <a:p>
                      <a:endParaRPr lang="en-US"/>
                    </a:p>
                  </a:txBody>
                  <a:tcPr/>
                </a:tc>
                <a:tc gridSpan="2">
                  <a:txBody>
                    <a:bodyPr/>
                    <a:lstStyle/>
                    <a:p>
                      <a:r>
                        <a:rPr lang="en-US" sz="1200" dirty="0"/>
                        <a:t>4</a:t>
                      </a:r>
                    </a:p>
                  </a:txBody>
                  <a:tcPr/>
                </a:tc>
                <a:tc hMerge="1">
                  <a:txBody>
                    <a:bodyPr/>
                    <a:lstStyle/>
                    <a:p>
                      <a:endParaRPr lang="en-US"/>
                    </a:p>
                  </a:txBody>
                  <a:tcPr/>
                </a:tc>
                <a:tc gridSpan="2">
                  <a:txBody>
                    <a:bodyPr/>
                    <a:lstStyle/>
                    <a:p>
                      <a:pPr algn="ctr"/>
                      <a:r>
                        <a:rPr lang="en-US" sz="1200" dirty="0"/>
                        <a:t>NO</a:t>
                      </a:r>
                    </a:p>
                  </a:txBody>
                  <a:tcPr/>
                </a:tc>
                <a:tc hMerge="1">
                  <a:txBody>
                    <a:bodyPr/>
                    <a:lstStyle/>
                    <a:p>
                      <a:endParaRPr lang="en-US"/>
                    </a:p>
                  </a:txBody>
                  <a:tcPr/>
                </a:tc>
                <a:tc gridSpan="2">
                  <a:txBody>
                    <a:bodyPr/>
                    <a:lstStyle/>
                    <a:p>
                      <a:pPr marL="0" indent="0" algn="ctr" rtl="0" eaLnBrk="1" latinLnBrk="0" hangingPunct="1">
                        <a:spcBef>
                          <a:spcPts val="600"/>
                        </a:spcBef>
                        <a:spcAft>
                          <a:spcPts val="600"/>
                        </a:spcAft>
                        <a:buFont typeface="Arial" pitchFamily="34" charset="0"/>
                        <a:buNone/>
                      </a:pPr>
                      <a:r>
                        <a:rPr kumimoji="0" lang="en-US" sz="1200" kern="1200" dirty="0">
                          <a:solidFill>
                            <a:schemeClr val="dk1"/>
                          </a:solidFill>
                          <a:latin typeface="+mn-lt"/>
                          <a:ea typeface="+mn-ea"/>
                          <a:cs typeface="+mn-cs"/>
                        </a:rPr>
                        <a:t>NO</a:t>
                      </a:r>
                    </a:p>
                  </a:txBody>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YES</a:t>
                      </a:r>
                    </a:p>
                  </a:txBody>
                  <a:tcPr/>
                </a:tc>
                <a:extLst>
                  <a:ext uri="{0D108BD9-81ED-4DB2-BD59-A6C34878D82A}">
                    <a16:rowId xmlns:a16="http://schemas.microsoft.com/office/drawing/2014/main" val="1731529051"/>
                  </a:ext>
                </a:extLst>
              </a:tr>
              <a:tr h="237629">
                <a:tc gridSpan="8">
                  <a:txBody>
                    <a:bodyPr/>
                    <a:lstStyle/>
                    <a:p>
                      <a:pPr algn="ctr"/>
                      <a:r>
                        <a:rPr lang="en-US" sz="1200" b="1" dirty="0"/>
                        <a:t>TSDS Reporting</a:t>
                      </a:r>
                    </a:p>
                  </a:txBody>
                  <a:tcPr/>
                </a:tc>
                <a:tc hMerge="1">
                  <a:txBody>
                    <a:bodyPr/>
                    <a:lstStyle/>
                    <a:p>
                      <a:endParaRPr lang="en-US" sz="1000" dirty="0"/>
                    </a:p>
                  </a:txBody>
                  <a:tcPr/>
                </a:tc>
                <a:tc hMerge="1">
                  <a:txBody>
                    <a:bodyPr/>
                    <a:lstStyle/>
                    <a:p>
                      <a:endParaRPr lang="en-US"/>
                    </a:p>
                  </a:txBody>
                  <a:tcPr/>
                </a:tc>
                <a:tc hMerge="1">
                  <a:txBody>
                    <a:bodyPr/>
                    <a:lstStyle/>
                    <a:p>
                      <a:endParaRPr lang="en-US" sz="10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20526809"/>
                  </a:ext>
                </a:extLst>
              </a:tr>
              <a:tr h="237629">
                <a:tc gridSpan="3">
                  <a:txBody>
                    <a:bodyPr/>
                    <a:lstStyle/>
                    <a:p>
                      <a:pPr algn="ctr">
                        <a:spcBef>
                          <a:spcPts val="600"/>
                        </a:spcBef>
                        <a:spcAft>
                          <a:spcPts val="600"/>
                        </a:spcAft>
                      </a:pPr>
                      <a:r>
                        <a:rPr lang="en-US" sz="1200" b="1" dirty="0"/>
                        <a:t>TSDS Element</a:t>
                      </a:r>
                    </a:p>
                  </a:txBody>
                  <a:tcPr/>
                </a:tc>
                <a:tc hMerge="1">
                  <a:txBody>
                    <a:bodyPr/>
                    <a:lstStyle/>
                    <a:p>
                      <a:endParaRPr lang="en-US" sz="1000" dirty="0"/>
                    </a:p>
                  </a:txBody>
                  <a:tcPr/>
                </a:tc>
                <a:tc hMerge="1">
                  <a:txBody>
                    <a:bodyPr/>
                    <a:lstStyle/>
                    <a:p>
                      <a:endParaRPr lang="en-US"/>
                    </a:p>
                  </a:txBody>
                  <a:tcPr/>
                </a:tc>
                <a:tc gridSpan="5">
                  <a:txBody>
                    <a:bodyPr/>
                    <a:lstStyle/>
                    <a:p>
                      <a:pPr algn="ctr"/>
                      <a:r>
                        <a:rPr lang="en-US" sz="1200" b="1" dirty="0"/>
                        <a:t>Mandatory</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34999649"/>
                  </a:ext>
                </a:extLst>
              </a:tr>
              <a:tr h="237629">
                <a:tc gridSpan="3">
                  <a:txBody>
                    <a:bodyPr/>
                    <a:lstStyle/>
                    <a:p>
                      <a:pPr algn="ctr">
                        <a:spcBef>
                          <a:spcPts val="600"/>
                        </a:spcBef>
                        <a:spcAft>
                          <a:spcPts val="600"/>
                        </a:spcAft>
                      </a:pPr>
                      <a:r>
                        <a:rPr lang="en-US" sz="1200" dirty="0"/>
                        <a:t>NO</a:t>
                      </a:r>
                    </a:p>
                  </a:txBody>
                  <a:tcPr/>
                </a:tc>
                <a:tc hMerge="1">
                  <a:txBody>
                    <a:bodyPr/>
                    <a:lstStyle/>
                    <a:p>
                      <a:endParaRPr lang="en-US" sz="1000" dirty="0"/>
                    </a:p>
                  </a:txBody>
                  <a:tcPr/>
                </a:tc>
                <a:tc hMerge="1">
                  <a:txBody>
                    <a:bodyPr/>
                    <a:lstStyle/>
                    <a:p>
                      <a:endParaRPr lang="en-US"/>
                    </a:p>
                  </a:txBody>
                  <a:tcPr/>
                </a:tc>
                <a:tc gridSpan="5">
                  <a:txBody>
                    <a:bodyPr/>
                    <a:lstStyle/>
                    <a:p>
                      <a:pPr algn="ctr"/>
                      <a:r>
                        <a:rPr lang="en-US" sz="1200" dirty="0"/>
                        <a:t>NO</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8199439"/>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37</a:t>
            </a:fld>
            <a:endParaRPr lang="en-US" dirty="0"/>
          </a:p>
        </p:txBody>
      </p:sp>
    </p:spTree>
    <p:extLst>
      <p:ext uri="{BB962C8B-B14F-4D97-AF65-F5344CB8AC3E}">
        <p14:creationId xmlns:p14="http://schemas.microsoft.com/office/powerpoint/2010/main" val="2491458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HOME language survey changes</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3391151611"/>
              </p:ext>
            </p:extLst>
          </p:nvPr>
        </p:nvGraphicFramePr>
        <p:xfrm>
          <a:off x="114300" y="780106"/>
          <a:ext cx="8915400" cy="5969506"/>
        </p:xfrm>
        <a:graphic>
          <a:graphicData uri="http://schemas.openxmlformats.org/drawingml/2006/table">
            <a:tbl>
              <a:tblPr firstRow="1" bandRow="1">
                <a:tableStyleId>{93296810-A885-4BE3-A3E7-6D5BEEA58F35}</a:tableStyleId>
              </a:tblPr>
              <a:tblGrid>
                <a:gridCol w="1590418">
                  <a:extLst>
                    <a:ext uri="{9D8B030D-6E8A-4147-A177-3AD203B41FA5}">
                      <a16:colId xmlns:a16="http://schemas.microsoft.com/office/drawing/2014/main" val="3494901603"/>
                    </a:ext>
                  </a:extLst>
                </a:gridCol>
                <a:gridCol w="1029095">
                  <a:extLst>
                    <a:ext uri="{9D8B030D-6E8A-4147-A177-3AD203B41FA5}">
                      <a16:colId xmlns:a16="http://schemas.microsoft.com/office/drawing/2014/main" val="2620534784"/>
                    </a:ext>
                  </a:extLst>
                </a:gridCol>
                <a:gridCol w="1280975">
                  <a:extLst>
                    <a:ext uri="{9D8B030D-6E8A-4147-A177-3AD203B41FA5}">
                      <a16:colId xmlns:a16="http://schemas.microsoft.com/office/drawing/2014/main" val="3044144766"/>
                    </a:ext>
                  </a:extLst>
                </a:gridCol>
                <a:gridCol w="557211">
                  <a:extLst>
                    <a:ext uri="{9D8B030D-6E8A-4147-A177-3AD203B41FA5}">
                      <a16:colId xmlns:a16="http://schemas.microsoft.com/office/drawing/2014/main" val="293514497"/>
                    </a:ext>
                  </a:extLst>
                </a:gridCol>
                <a:gridCol w="874882">
                  <a:extLst>
                    <a:ext uri="{9D8B030D-6E8A-4147-A177-3AD203B41FA5}">
                      <a16:colId xmlns:a16="http://schemas.microsoft.com/office/drawing/2014/main" val="2860390888"/>
                    </a:ext>
                  </a:extLst>
                </a:gridCol>
                <a:gridCol w="1353968">
                  <a:extLst>
                    <a:ext uri="{9D8B030D-6E8A-4147-A177-3AD203B41FA5}">
                      <a16:colId xmlns:a16="http://schemas.microsoft.com/office/drawing/2014/main" val="2302337251"/>
                    </a:ext>
                  </a:extLst>
                </a:gridCol>
                <a:gridCol w="398010">
                  <a:extLst>
                    <a:ext uri="{9D8B030D-6E8A-4147-A177-3AD203B41FA5}">
                      <a16:colId xmlns:a16="http://schemas.microsoft.com/office/drawing/2014/main" val="1435472291"/>
                    </a:ext>
                  </a:extLst>
                </a:gridCol>
                <a:gridCol w="1830841">
                  <a:extLst>
                    <a:ext uri="{9D8B030D-6E8A-4147-A177-3AD203B41FA5}">
                      <a16:colId xmlns:a16="http://schemas.microsoft.com/office/drawing/2014/main" val="972188134"/>
                    </a:ext>
                  </a:extLst>
                </a:gridCol>
              </a:tblGrid>
              <a:tr h="237629">
                <a:tc>
                  <a:txBody>
                    <a:bodyPr/>
                    <a:lstStyle/>
                    <a:p>
                      <a:r>
                        <a:rPr lang="en-US" sz="1200" dirty="0">
                          <a:solidFill>
                            <a:schemeClr val="tx1"/>
                          </a:solidFill>
                        </a:rPr>
                        <a:t>Element ID</a:t>
                      </a:r>
                    </a:p>
                  </a:txBody>
                  <a:tcPr/>
                </a:tc>
                <a:tc gridSpan="3">
                  <a:txBody>
                    <a:bodyPr/>
                    <a:lstStyle/>
                    <a:p>
                      <a:r>
                        <a:rPr lang="en-US" sz="1200" dirty="0">
                          <a:solidFill>
                            <a:schemeClr val="tx1"/>
                          </a:solidFill>
                        </a:rPr>
                        <a:t>Data Element </a:t>
                      </a:r>
                    </a:p>
                  </a:txBody>
                  <a:tcPr/>
                </a:tc>
                <a:tc hMerge="1">
                  <a:txBody>
                    <a:bodyPr/>
                    <a:lstStyle/>
                    <a:p>
                      <a:r>
                        <a:rPr lang="en-US" dirty="0"/>
                        <a:t>Data Element </a:t>
                      </a:r>
                    </a:p>
                  </a:txBody>
                  <a:tcPr/>
                </a:tc>
                <a:tc hMerge="1">
                  <a:txBody>
                    <a:bodyPr/>
                    <a:lstStyle/>
                    <a:p>
                      <a:endParaRPr lang="en-US" sz="1400" dirty="0"/>
                    </a:p>
                  </a:txBody>
                  <a:tcPr/>
                </a:tc>
                <a:tc gridSpan="2">
                  <a:txBody>
                    <a:bodyPr/>
                    <a:lstStyle/>
                    <a:p>
                      <a:r>
                        <a:rPr lang="en-US" sz="1200" dirty="0">
                          <a:solidFill>
                            <a:schemeClr val="tx1"/>
                          </a:solidFill>
                        </a:rPr>
                        <a:t>Date Issued </a:t>
                      </a:r>
                    </a:p>
                  </a:txBody>
                  <a:tcPr/>
                </a:tc>
                <a:tc hMerge="1">
                  <a:txBody>
                    <a:bodyPr/>
                    <a:lstStyle/>
                    <a:p>
                      <a:endParaRPr lang="en-US" dirty="0"/>
                    </a:p>
                  </a:txBody>
                  <a:tcPr/>
                </a:tc>
                <a:tc gridSpan="2">
                  <a:txBody>
                    <a:bodyPr/>
                    <a:lstStyle/>
                    <a:p>
                      <a:r>
                        <a:rPr lang="en-US" sz="1200" dirty="0">
                          <a:solidFill>
                            <a:schemeClr val="tx1"/>
                          </a:solidFill>
                        </a:rPr>
                        <a:t>Date Updated</a:t>
                      </a:r>
                    </a:p>
                  </a:txBody>
                  <a:tcPr/>
                </a:tc>
                <a:tc hMerge="1">
                  <a:txBody>
                    <a:bodyPr/>
                    <a:lstStyle/>
                    <a:p>
                      <a:endParaRPr lang="en-US"/>
                    </a:p>
                  </a:txBody>
                  <a:tcPr/>
                </a:tc>
                <a:extLst>
                  <a:ext uri="{0D108BD9-81ED-4DB2-BD59-A6C34878D82A}">
                    <a16:rowId xmlns:a16="http://schemas.microsoft.com/office/drawing/2014/main" val="945061197"/>
                  </a:ext>
                </a:extLst>
              </a:tr>
              <a:tr h="237629">
                <a:tc>
                  <a:txBody>
                    <a:bodyPr/>
                    <a:lstStyle/>
                    <a:p>
                      <a:pPr>
                        <a:spcBef>
                          <a:spcPts val="600"/>
                        </a:spcBef>
                        <a:spcAft>
                          <a:spcPts val="600"/>
                        </a:spcAft>
                      </a:pPr>
                      <a:r>
                        <a:rPr lang="en-US" sz="1200" dirty="0"/>
                        <a:t>E1590</a:t>
                      </a:r>
                    </a:p>
                  </a:txBody>
                  <a:tcPr/>
                </a:tc>
                <a:tc gridSpan="3">
                  <a:txBody>
                    <a:bodyPr/>
                    <a:lstStyle/>
                    <a:p>
                      <a:pPr>
                        <a:spcBef>
                          <a:spcPts val="600"/>
                        </a:spcBef>
                        <a:spcAft>
                          <a:spcPts val="600"/>
                        </a:spcAft>
                      </a:pPr>
                      <a:r>
                        <a:rPr lang="en-US" sz="1200" dirty="0"/>
                        <a:t>STUDENT-LANGUAGE-CODE</a:t>
                      </a: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a:spcBef>
                          <a:spcPts val="600"/>
                        </a:spcBef>
                        <a:spcAft>
                          <a:spcPts val="600"/>
                        </a:spcAft>
                      </a:pPr>
                      <a:endParaRPr lang="en-US" sz="1400" dirty="0"/>
                    </a:p>
                  </a:txBody>
                  <a:tcPr/>
                </a:tc>
                <a:tc gridSpan="2">
                  <a:txBody>
                    <a:bodyPr/>
                    <a:lstStyle/>
                    <a:p>
                      <a:pPr marL="0" indent="0" algn="ctr">
                        <a:spcBef>
                          <a:spcPts val="600"/>
                        </a:spcBef>
                        <a:spcAft>
                          <a:spcPts val="600"/>
                        </a:spcAft>
                        <a:buFont typeface="Arial" pitchFamily="34" charset="0"/>
                        <a:buNone/>
                      </a:pPr>
                      <a:r>
                        <a:rPr lang="en-US" sz="1200" dirty="0"/>
                        <a:t>12/1/2016</a:t>
                      </a:r>
                    </a:p>
                  </a:txBody>
                  <a:tcPr/>
                </a:tc>
                <a:tc hMerge="1">
                  <a:txBody>
                    <a:bodyPr/>
                    <a:lstStyle/>
                    <a:p>
                      <a:pPr marL="0" indent="0" algn="ctr">
                        <a:spcBef>
                          <a:spcPts val="600"/>
                        </a:spcBef>
                        <a:spcAft>
                          <a:spcPts val="600"/>
                        </a:spcAft>
                        <a:buFont typeface="Arial" pitchFamily="34" charset="0"/>
                        <a:buNone/>
                      </a:pPr>
                      <a:endParaRPr lang="en-US" dirty="0"/>
                    </a:p>
                  </a:txBody>
                  <a:tcPr/>
                </a:tc>
                <a:tc gridSpan="2">
                  <a:txBody>
                    <a:bodyPr/>
                    <a:lstStyle/>
                    <a:p>
                      <a:pPr marL="0" indent="0" algn="ctr">
                        <a:spcBef>
                          <a:spcPts val="600"/>
                        </a:spcBef>
                        <a:spcAft>
                          <a:spcPts val="600"/>
                        </a:spcAft>
                        <a:buFont typeface="Arial" pitchFamily="34" charset="0"/>
                        <a:buNone/>
                      </a:pPr>
                      <a:r>
                        <a:rPr lang="en-US" sz="1200" dirty="0"/>
                        <a:t>3/1/2019</a:t>
                      </a:r>
                    </a:p>
                  </a:txBody>
                  <a:tcPr/>
                </a:tc>
                <a:tc hMerge="1">
                  <a:txBody>
                    <a:bodyPr/>
                    <a:lstStyle/>
                    <a:p>
                      <a:endParaRPr lang="en-US"/>
                    </a:p>
                  </a:txBody>
                  <a:tcPr/>
                </a:tc>
                <a:extLst>
                  <a:ext uri="{0D108BD9-81ED-4DB2-BD59-A6C34878D82A}">
                    <a16:rowId xmlns:a16="http://schemas.microsoft.com/office/drawing/2014/main" val="470753568"/>
                  </a:ext>
                </a:extLst>
              </a:tr>
              <a:tr h="159065">
                <a:tc gridSpan="4">
                  <a:txBody>
                    <a:bodyPr/>
                    <a:lstStyle/>
                    <a:p>
                      <a:pPr algn="ctr">
                        <a:spcBef>
                          <a:spcPts val="600"/>
                        </a:spcBef>
                        <a:spcAft>
                          <a:spcPts val="600"/>
                        </a:spcAft>
                      </a:pPr>
                      <a:r>
                        <a:rPr lang="en-US" sz="1200" b="1" dirty="0"/>
                        <a:t>XML Name </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algn="ctr">
                        <a:spcBef>
                          <a:spcPts val="600"/>
                        </a:spcBef>
                        <a:spcAft>
                          <a:spcPts val="600"/>
                        </a:spcAft>
                      </a:pPr>
                      <a:endParaRPr lang="en-US" sz="1400" dirty="0"/>
                    </a:p>
                  </a:txBody>
                  <a:tcPr/>
                </a:tc>
                <a:tc gridSpan="4">
                  <a:txBody>
                    <a:bodyPr/>
                    <a:lstStyle/>
                    <a:p>
                      <a:pPr marL="0" indent="0" algn="ctr" rtl="0" eaLnBrk="1" latinLnBrk="0" hangingPunct="1">
                        <a:spcBef>
                          <a:spcPts val="600"/>
                        </a:spcBef>
                        <a:spcAft>
                          <a:spcPts val="600"/>
                        </a:spcAft>
                        <a:buFont typeface="Arial" pitchFamily="34" charset="0"/>
                        <a:buNone/>
                      </a:pPr>
                      <a:r>
                        <a:rPr kumimoji="0" lang="en-US" sz="1200" b="1" kern="1200" dirty="0">
                          <a:solidFill>
                            <a:schemeClr val="dk1"/>
                          </a:solidFill>
                          <a:latin typeface="+mn-lt"/>
                          <a:ea typeface="+mn-ea"/>
                          <a:cs typeface="+mn-cs"/>
                        </a:rPr>
                        <a:t>Complex Type</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3308547975"/>
                  </a:ext>
                </a:extLst>
              </a:tr>
              <a:tr h="150036">
                <a:tc gridSpan="4">
                  <a:txBody>
                    <a:bodyPr/>
                    <a:lstStyle/>
                    <a:p>
                      <a:pPr>
                        <a:spcBef>
                          <a:spcPts val="600"/>
                        </a:spcBef>
                        <a:spcAft>
                          <a:spcPts val="600"/>
                        </a:spcAft>
                      </a:pPr>
                      <a:r>
                        <a:rPr lang="en-US" sz="1200" dirty="0"/>
                        <a:t>TX-StudentLanguageCode</a:t>
                      </a:r>
                    </a:p>
                  </a:txBody>
                  <a:tcPr/>
                </a:tc>
                <a:tc hMerge="1">
                  <a:txBody>
                    <a:bodyPr/>
                    <a:lstStyle/>
                    <a:p>
                      <a:pPr>
                        <a:spcBef>
                          <a:spcPts val="600"/>
                        </a:spcBef>
                        <a:spcAft>
                          <a:spcPts val="600"/>
                        </a:spcAft>
                      </a:pPr>
                      <a:endParaRPr lang="en-US" dirty="0"/>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a:spcBef>
                          <a:spcPts val="600"/>
                        </a:spcBef>
                        <a:spcAft>
                          <a:spcPts val="600"/>
                        </a:spcAft>
                      </a:pPr>
                      <a:endParaRPr lang="en-US" sz="1400" dirty="0"/>
                    </a:p>
                  </a:txBody>
                  <a:tcPr/>
                </a:tc>
                <a:tc gridSpan="4">
                  <a:txBody>
                    <a:bodyPr/>
                    <a:lstStyle/>
                    <a:p>
                      <a:pPr marL="0" indent="0" algn="l" rtl="0" eaLnBrk="1" latinLnBrk="0" hangingPunct="1">
                        <a:spcBef>
                          <a:spcPts val="600"/>
                        </a:spcBef>
                        <a:spcAft>
                          <a:spcPts val="600"/>
                        </a:spcAft>
                        <a:buFont typeface="Arial" pitchFamily="34" charset="0"/>
                        <a:buNone/>
                      </a:pPr>
                      <a:r>
                        <a:rPr kumimoji="0" lang="en-US" sz="1200" kern="1200" dirty="0">
                          <a:solidFill>
                            <a:schemeClr val="dk1"/>
                          </a:solidFill>
                          <a:latin typeface="+mn-lt"/>
                          <a:ea typeface="+mn-ea"/>
                          <a:cs typeface="+mn-cs"/>
                        </a:rPr>
                        <a:t>StudentExtension</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373289730"/>
                  </a:ext>
                </a:extLst>
              </a:tr>
              <a:tr h="237629">
                <a:tc gridSpan="8">
                  <a:txBody>
                    <a:bodyPr/>
                    <a:lstStyle/>
                    <a:p>
                      <a:pPr marL="0" indent="0" algn="ctr" rtl="0" eaLnBrk="1" latinLnBrk="0" hangingPunct="1">
                        <a:spcBef>
                          <a:spcPts val="600"/>
                        </a:spcBef>
                        <a:spcAft>
                          <a:spcPts val="600"/>
                        </a:spcAft>
                        <a:buFont typeface="Arial" pitchFamily="34" charset="0"/>
                        <a:buNone/>
                      </a:pPr>
                      <a:r>
                        <a:rPr kumimoji="0" lang="en-US" sz="1200" b="1" kern="1200" dirty="0">
                          <a:solidFill>
                            <a:schemeClr val="dk1"/>
                          </a:solidFill>
                          <a:latin typeface="+mn-lt"/>
                          <a:ea typeface="+mn-ea"/>
                          <a:cs typeface="+mn-cs"/>
                        </a:rPr>
                        <a:t>Definition</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2853623951"/>
                  </a:ext>
                </a:extLst>
              </a:tr>
              <a:tr h="386148">
                <a:tc gridSpan="8">
                  <a:txBody>
                    <a:bodyPr/>
                    <a:lstStyle/>
                    <a:p>
                      <a:pPr>
                        <a:spcBef>
                          <a:spcPts val="600"/>
                        </a:spcBef>
                        <a:spcAft>
                          <a:spcPts val="600"/>
                        </a:spcAft>
                      </a:pPr>
                      <a:r>
                        <a:rPr lang="en-US" sz="1200" kern="1200" dirty="0">
                          <a:solidFill>
                            <a:schemeClr val="dk1"/>
                          </a:solidFill>
                          <a:effectLst/>
                          <a:latin typeface="+mn-lt"/>
                          <a:ea typeface="+mn-ea"/>
                          <a:cs typeface="+mn-cs"/>
                        </a:rPr>
                        <a:t>STUDENT-LANGUAGE-CODE indicates the language spoken by the student </a:t>
                      </a:r>
                      <a:r>
                        <a:rPr lang="en-US" sz="1200" b="1" kern="1200" dirty="0">
                          <a:solidFill>
                            <a:schemeClr val="dk1"/>
                          </a:solidFill>
                          <a:effectLst/>
                          <a:highlight>
                            <a:srgbClr val="FFFF00"/>
                          </a:highlight>
                          <a:latin typeface="+mn-lt"/>
                          <a:ea typeface="+mn-ea"/>
                          <a:cs typeface="+mn-cs"/>
                        </a:rPr>
                        <a:t>most of the time,</a:t>
                      </a:r>
                      <a:r>
                        <a:rPr lang="en-US" sz="1200" kern="1200" dirty="0">
                          <a:solidFill>
                            <a:schemeClr val="dk1"/>
                          </a:solidFill>
                          <a:effectLst/>
                          <a:highlight>
                            <a:srgbClr val="FFFF00"/>
                          </a:highlight>
                          <a:latin typeface="+mn-lt"/>
                          <a:ea typeface="+mn-ea"/>
                          <a:cs typeface="+mn-cs"/>
                        </a:rPr>
                        <a:t> </a:t>
                      </a:r>
                      <a:r>
                        <a:rPr lang="en-US" sz="1200" kern="1200" dirty="0">
                          <a:solidFill>
                            <a:schemeClr val="dk1"/>
                          </a:solidFill>
                          <a:effectLst/>
                          <a:latin typeface="+mn-lt"/>
                          <a:ea typeface="+mn-ea"/>
                          <a:cs typeface="+mn-cs"/>
                        </a:rPr>
                        <a:t>as determined by the student’s home language survey (19 TAC §89.1215).</a:t>
                      </a:r>
                      <a:endParaRPr lang="en-US" sz="400" dirty="0"/>
                    </a:p>
                  </a:txBody>
                  <a:tcPr/>
                </a:tc>
                <a:tc hMerge="1">
                  <a:txBody>
                    <a:bodyPr/>
                    <a:lstStyle/>
                    <a:p>
                      <a:pPr>
                        <a:spcBef>
                          <a:spcPts val="600"/>
                        </a:spcBef>
                        <a:spcAft>
                          <a:spcPts val="600"/>
                        </a:spcAft>
                      </a:pPr>
                      <a:endParaRPr lang="en-US" dirty="0"/>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716129947"/>
                  </a:ext>
                </a:extLst>
              </a:tr>
              <a:tr h="0">
                <a:tc gridSpan="8">
                  <a:txBody>
                    <a:bodyPr/>
                    <a:lstStyle/>
                    <a:p>
                      <a:pPr marL="0" indent="0" algn="ctr" rtl="0" eaLnBrk="1" latinLnBrk="0" hangingPunct="1">
                        <a:spcBef>
                          <a:spcPts val="600"/>
                        </a:spcBef>
                        <a:spcAft>
                          <a:spcPts val="600"/>
                        </a:spcAft>
                        <a:buFont typeface="Arial" pitchFamily="34" charset="0"/>
                        <a:buNone/>
                      </a:pPr>
                      <a:r>
                        <a:rPr kumimoji="0" lang="en-US" sz="1200" b="1" kern="1200" dirty="0">
                          <a:solidFill>
                            <a:schemeClr val="dk1"/>
                          </a:solidFill>
                          <a:latin typeface="+mn-lt"/>
                          <a:ea typeface="+mn-ea"/>
                          <a:cs typeface="+mn-cs"/>
                        </a:rPr>
                        <a:t>Special Instructions</a:t>
                      </a:r>
                    </a:p>
                  </a:txBody>
                  <a:tcPr/>
                </a:tc>
                <a:tc hMerge="1">
                  <a:txBody>
                    <a:bodyPr/>
                    <a:lstStyle/>
                    <a:p>
                      <a:pPr>
                        <a:spcBef>
                          <a:spcPts val="600"/>
                        </a:spcBef>
                        <a:spcAft>
                          <a:spcPts val="600"/>
                        </a:spcAft>
                      </a:pPr>
                      <a:endParaRPr lang="en-US" dirty="0"/>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891241929"/>
                  </a:ext>
                </a:extLst>
              </a:tr>
              <a:tr h="143825">
                <a:tc gridSpan="8">
                  <a:txBody>
                    <a:bodyPr/>
                    <a:lstStyle/>
                    <a:p>
                      <a:pPr>
                        <a:spcBef>
                          <a:spcPts val="600"/>
                        </a:spcBef>
                        <a:spcAft>
                          <a:spcPts val="600"/>
                        </a:spcAft>
                      </a:pPr>
                      <a:endParaRPr lang="en-US" sz="1200" dirty="0"/>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931059080"/>
                  </a:ext>
                </a:extLst>
              </a:tr>
              <a:tr h="237629">
                <a:tc gridSpan="2">
                  <a:txBody>
                    <a:bodyPr/>
                    <a:lstStyle/>
                    <a:p>
                      <a:pPr algn="ctr">
                        <a:spcBef>
                          <a:spcPts val="600"/>
                        </a:spcBef>
                        <a:spcAft>
                          <a:spcPts val="600"/>
                        </a:spcAft>
                      </a:pPr>
                      <a:r>
                        <a:rPr lang="en-US" sz="1200" b="1" dirty="0"/>
                        <a:t>Code Table ID</a:t>
                      </a:r>
                    </a:p>
                  </a:txBody>
                  <a:tcPr/>
                </a:tc>
                <a:tc hMerge="1">
                  <a:txBody>
                    <a:bodyPr/>
                    <a:lstStyle/>
                    <a:p>
                      <a:endParaRPr lang="en-US"/>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200" b="1" kern="1200" dirty="0">
                          <a:solidFill>
                            <a:schemeClr val="dk1"/>
                          </a:solidFill>
                          <a:latin typeface="+mn-lt"/>
                          <a:ea typeface="+mn-ea"/>
                          <a:cs typeface="+mn-cs"/>
                        </a:rPr>
                        <a:t>Mandatory In XML</a:t>
                      </a:r>
                    </a:p>
                  </a:txBody>
                  <a:tcPr/>
                </a:tc>
                <a:tc hMerge="1">
                  <a:txBody>
                    <a:bodyPr/>
                    <a:lstStyle/>
                    <a:p>
                      <a:endParaRPr lang="en-US"/>
                    </a:p>
                  </a:txBody>
                  <a:tcPr/>
                </a:tc>
                <a:tc hMerge="1">
                  <a:txBody>
                    <a:bodyPr/>
                    <a:lstStyle/>
                    <a:p>
                      <a:pPr marL="0" indent="0" algn="ctr" rtl="0" eaLnBrk="1" latinLnBrk="0" hangingPunct="1">
                        <a:spcBef>
                          <a:spcPts val="600"/>
                        </a:spcBef>
                        <a:spcAft>
                          <a:spcPts val="600"/>
                        </a:spcAft>
                        <a:buFont typeface="Arial" pitchFamily="34" charset="0"/>
                        <a:buNone/>
                      </a:pPr>
                      <a:r>
                        <a:rPr kumimoji="0" lang="en-US" kern="1200" dirty="0">
                          <a:solidFill>
                            <a:schemeClr val="dk1"/>
                          </a:solidFill>
                          <a:latin typeface="+mn-lt"/>
                          <a:ea typeface="+mn-ea"/>
                          <a:cs typeface="+mn-cs"/>
                        </a:rPr>
                        <a:t>Domain of Values</a:t>
                      </a:r>
                    </a:p>
                  </a:txBody>
                  <a:tcPr/>
                </a:tc>
                <a:tc gridSpan="3">
                  <a:txBody>
                    <a:bodyPr/>
                    <a:lstStyle/>
                    <a:p>
                      <a:pPr algn="ctr"/>
                      <a:r>
                        <a:rPr kumimoji="0" lang="en-US" sz="1200" b="1" kern="1200" dirty="0">
                          <a:solidFill>
                            <a:schemeClr val="dk1"/>
                          </a:solidFill>
                          <a:latin typeface="+mn-lt"/>
                          <a:ea typeface="+mn-ea"/>
                          <a:cs typeface="+mn-cs"/>
                        </a:rPr>
                        <a:t>Domain of Values</a:t>
                      </a:r>
                      <a:endParaRPr lang="en-US" sz="1200" b="1" dirty="0"/>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2527819966"/>
                  </a:ext>
                </a:extLst>
              </a:tr>
              <a:tr h="237629">
                <a:tc gridSpan="2">
                  <a:txBody>
                    <a:bodyPr/>
                    <a:lstStyle/>
                    <a:p>
                      <a:pPr algn="ctr">
                        <a:spcBef>
                          <a:spcPts val="600"/>
                        </a:spcBef>
                        <a:spcAft>
                          <a:spcPts val="600"/>
                        </a:spcAft>
                      </a:pPr>
                      <a:r>
                        <a:rPr lang="en-US" sz="1200" dirty="0"/>
                        <a:t>C092</a:t>
                      </a:r>
                    </a:p>
                  </a:txBody>
                  <a:tcPr/>
                </a:tc>
                <a:tc hMerge="1">
                  <a:txBody>
                    <a:bodyPr/>
                    <a:lstStyle/>
                    <a:p>
                      <a:endParaRPr lang="en-US"/>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200" kern="1200" dirty="0">
                          <a:solidFill>
                            <a:schemeClr val="dk1"/>
                          </a:solidFill>
                          <a:latin typeface="+mn-lt"/>
                          <a:ea typeface="+mn-ea"/>
                          <a:cs typeface="+mn-cs"/>
                        </a:rPr>
                        <a:t>NO</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gridSpan="3">
                  <a:txBody>
                    <a:bodyPr/>
                    <a:lstStyle/>
                    <a:p>
                      <a:pPr marL="0" indent="0" algn="ctr" rtl="0" eaLnBrk="1" latinLnBrk="0" hangingPunct="1">
                        <a:spcBef>
                          <a:spcPts val="600"/>
                        </a:spcBef>
                        <a:spcAft>
                          <a:spcPts val="600"/>
                        </a:spcAft>
                        <a:buFont typeface="Arial" pitchFamily="34" charset="0"/>
                        <a:buNone/>
                      </a:pPr>
                      <a:endParaRPr kumimoji="0" lang="en-US" sz="1200"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2723396320"/>
                  </a:ext>
                </a:extLst>
              </a:tr>
              <a:tr h="237629">
                <a:tc gridSpan="2">
                  <a:txBody>
                    <a:bodyPr/>
                    <a:lstStyle/>
                    <a:p>
                      <a:pPr algn="ctr">
                        <a:spcBef>
                          <a:spcPts val="600"/>
                        </a:spcBef>
                        <a:spcAft>
                          <a:spcPts val="600"/>
                        </a:spcAft>
                      </a:pPr>
                      <a:r>
                        <a:rPr lang="en-US" sz="1200" b="1" dirty="0"/>
                        <a:t>Length </a:t>
                      </a:r>
                    </a:p>
                  </a:txBody>
                  <a:tcPr/>
                </a:tc>
                <a:tc hMerge="1">
                  <a:txBody>
                    <a:bodyPr/>
                    <a:lstStyle/>
                    <a:p>
                      <a:endParaRPr lang="en-US"/>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200" b="1" kern="1200" dirty="0">
                          <a:solidFill>
                            <a:schemeClr val="dk1"/>
                          </a:solidFill>
                          <a:latin typeface="+mn-lt"/>
                          <a:ea typeface="+mn-ea"/>
                          <a:cs typeface="+mn-cs"/>
                        </a:rPr>
                        <a:t>Data Type </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200" b="1" kern="1200" dirty="0">
                          <a:solidFill>
                            <a:schemeClr val="dk1"/>
                          </a:solidFill>
                          <a:latin typeface="+mn-lt"/>
                          <a:ea typeface="+mn-ea"/>
                          <a:cs typeface="+mn-cs"/>
                        </a:rPr>
                        <a:t>Pattern</a:t>
                      </a: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3557678715"/>
                  </a:ext>
                </a:extLst>
              </a:tr>
              <a:tr h="237629">
                <a:tc gridSpan="2">
                  <a:txBody>
                    <a:bodyPr/>
                    <a:lstStyle/>
                    <a:p>
                      <a:pPr algn="ctr">
                        <a:spcBef>
                          <a:spcPts val="600"/>
                        </a:spcBef>
                        <a:spcAft>
                          <a:spcPts val="600"/>
                        </a:spcAft>
                      </a:pPr>
                      <a:r>
                        <a:rPr lang="en-US" sz="1200" dirty="0"/>
                        <a:t>2</a:t>
                      </a:r>
                    </a:p>
                  </a:txBody>
                  <a:tcPr/>
                </a:tc>
                <a:tc hMerge="1">
                  <a:txBody>
                    <a:bodyPr/>
                    <a:lstStyle/>
                    <a:p>
                      <a:endParaRPr lang="en-US"/>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200" kern="1200" dirty="0">
                          <a:solidFill>
                            <a:schemeClr val="dk1"/>
                          </a:solidFill>
                          <a:latin typeface="+mn-lt"/>
                          <a:ea typeface="+mn-ea"/>
                          <a:cs typeface="+mn-cs"/>
                        </a:rPr>
                        <a:t>CODED</a:t>
                      </a:r>
                    </a:p>
                  </a:txBody>
                  <a:tcPr/>
                </a:tc>
                <a:tc hMerge="1">
                  <a:txBody>
                    <a:bodyPr/>
                    <a:lstStyle/>
                    <a:p>
                      <a:endParaRPr lang="en-US"/>
                    </a:p>
                  </a:txBody>
                  <a:tcPr/>
                </a:tc>
                <a:tc hMerge="1">
                  <a:txBody>
                    <a:bodyPr/>
                    <a:lstStyle/>
                    <a:p>
                      <a:endParaRPr lang="en-US"/>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200" kern="1200" dirty="0">
                          <a:solidFill>
                            <a:schemeClr val="dk1"/>
                          </a:solidFill>
                          <a:latin typeface="+mn-lt"/>
                          <a:ea typeface="+mn-ea"/>
                          <a:cs typeface="+mn-cs"/>
                        </a:rPr>
                        <a:t>**</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37889530"/>
                  </a:ext>
                </a:extLst>
              </a:tr>
              <a:tr h="237629">
                <a:tc gridSpan="8">
                  <a:txBody>
                    <a:bodyPr/>
                    <a:lstStyle/>
                    <a:p>
                      <a:pPr algn="ctr">
                        <a:spcBef>
                          <a:spcPts val="600"/>
                        </a:spcBef>
                        <a:spcAft>
                          <a:spcPts val="600"/>
                        </a:spcAft>
                      </a:pPr>
                      <a:r>
                        <a:rPr lang="en-US" sz="1200" b="1" dirty="0"/>
                        <a:t>PEIMS Reporting</a:t>
                      </a:r>
                    </a:p>
                  </a:txBody>
                  <a:tcPr/>
                </a:tc>
                <a:tc hMerge="1">
                  <a:txBody>
                    <a:bodyPr/>
                    <a:lstStyle/>
                    <a:p>
                      <a:endParaRPr lang="en-US"/>
                    </a:p>
                  </a:txBody>
                  <a:tcPr/>
                </a:tc>
                <a:tc hMerge="1">
                  <a:txBody>
                    <a:bodyPr/>
                    <a:lstStyle/>
                    <a:p>
                      <a:pPr marL="0" indent="0" algn="ctr" rtl="0" eaLnBrk="1" latinLnBrk="0" hangingPunct="1">
                        <a:spcBef>
                          <a:spcPts val="600"/>
                        </a:spcBef>
                        <a:spcAft>
                          <a:spcPts val="600"/>
                        </a:spcAft>
                        <a:buFont typeface="Arial" pitchFamily="34" charset="0"/>
                        <a:buNone/>
                      </a:pPr>
                      <a:endParaRPr kumimoji="0" lang="en-US" sz="1400" kern="1200" dirty="0">
                        <a:solidFill>
                          <a:schemeClr val="dk1"/>
                        </a:solidFill>
                        <a:latin typeface="+mn-lt"/>
                        <a:ea typeface="+mn-ea"/>
                        <a:cs typeface="+mn-cs"/>
                      </a:endParaRPr>
                    </a:p>
                  </a:txBody>
                  <a:tcPr/>
                </a:tc>
                <a:tc hMerge="1">
                  <a:txBody>
                    <a:bodyPr/>
                    <a:lstStyle/>
                    <a:p>
                      <a:endParaRPr lang="en-US"/>
                    </a:p>
                  </a:txBody>
                  <a:tcPr/>
                </a:tc>
                <a:tc hMerge="1">
                  <a:txBody>
                    <a:bodyPr/>
                    <a:lstStyle/>
                    <a:p>
                      <a:endParaRPr lang="en-US"/>
                    </a:p>
                  </a:txBody>
                  <a:tcPr/>
                </a:tc>
                <a:tc hMerge="1">
                  <a:txBody>
                    <a:bodyPr/>
                    <a:lstStyle/>
                    <a:p>
                      <a:pPr marL="0" indent="0" algn="ctr" rtl="0" eaLnBrk="1" latinLnBrk="0" hangingPunct="1">
                        <a:spcBef>
                          <a:spcPts val="600"/>
                        </a:spcBef>
                        <a:spcAft>
                          <a:spcPts val="600"/>
                        </a:spcAft>
                        <a:buFont typeface="Arial" pitchFamily="34" charset="0"/>
                        <a:buNone/>
                      </a:pPr>
                      <a:endParaRPr kumimoji="0" lang="en-US" sz="1400" kern="1200" dirty="0">
                        <a:solidFill>
                          <a:schemeClr val="dk1"/>
                        </a:solidFill>
                        <a:latin typeface="+mn-lt"/>
                        <a:ea typeface="+mn-ea"/>
                        <a:cs typeface="+mn-cs"/>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51675772"/>
                  </a:ext>
                </a:extLst>
              </a:tr>
              <a:tr h="250189">
                <a:tc>
                  <a:txBody>
                    <a:bodyPr/>
                    <a:lstStyle/>
                    <a:p>
                      <a:pPr algn="ctr">
                        <a:spcBef>
                          <a:spcPts val="600"/>
                        </a:spcBef>
                        <a:spcAft>
                          <a:spcPts val="600"/>
                        </a:spcAft>
                      </a:pPr>
                      <a:r>
                        <a:rPr lang="en-US" sz="1200" b="1" dirty="0"/>
                        <a:t>PEIMS Element</a:t>
                      </a:r>
                    </a:p>
                  </a:txBody>
                  <a:tcPr/>
                </a:tc>
                <a:tc gridSpan="2">
                  <a:txBody>
                    <a:bodyPr/>
                    <a:lstStyle/>
                    <a:p>
                      <a:r>
                        <a:rPr kumimoji="0" lang="en-US" sz="1200" b="1" kern="1200" dirty="0">
                          <a:solidFill>
                            <a:schemeClr val="dk1"/>
                          </a:solidFill>
                          <a:latin typeface="+mn-lt"/>
                          <a:ea typeface="+mn-ea"/>
                          <a:cs typeface="+mn-cs"/>
                        </a:rPr>
                        <a:t>Collection Period</a:t>
                      </a:r>
                      <a:endParaRPr lang="en-US" sz="1200" b="1" dirty="0"/>
                    </a:p>
                  </a:txBody>
                  <a:tcPr/>
                </a:tc>
                <a:tc hMerge="1">
                  <a:txBody>
                    <a:bodyPr/>
                    <a:lstStyle/>
                    <a:p>
                      <a:pPr marL="0" indent="0" algn="ctr" rtl="0" eaLnBrk="1" latinLnBrk="0" hangingPunct="1">
                        <a:spcBef>
                          <a:spcPts val="600"/>
                        </a:spcBef>
                        <a:spcAft>
                          <a:spcPts val="600"/>
                        </a:spcAft>
                        <a:buFont typeface="Arial" pitchFamily="34" charset="0"/>
                        <a:buNone/>
                      </a:pPr>
                      <a:r>
                        <a:rPr kumimoji="0" lang="en-US" sz="1400" kern="1200" dirty="0">
                          <a:solidFill>
                            <a:schemeClr val="dk1"/>
                          </a:solidFill>
                          <a:latin typeface="+mn-lt"/>
                          <a:ea typeface="+mn-ea"/>
                          <a:cs typeface="+mn-cs"/>
                        </a:rPr>
                        <a:t>Collection Period</a:t>
                      </a:r>
                    </a:p>
                  </a:txBody>
                  <a:tcPr/>
                </a:tc>
                <a:tc gridSpan="2">
                  <a:txBody>
                    <a:bodyPr/>
                    <a:lstStyle/>
                    <a:p>
                      <a:r>
                        <a:rPr kumimoji="0" lang="en-US" sz="1200" b="1" kern="1200" dirty="0">
                          <a:solidFill>
                            <a:schemeClr val="dk1"/>
                          </a:solidFill>
                          <a:latin typeface="+mn-lt"/>
                          <a:ea typeface="+mn-ea"/>
                          <a:cs typeface="+mn-cs"/>
                        </a:rPr>
                        <a:t>Is Collected</a:t>
                      </a:r>
                      <a:endParaRPr lang="en-US" sz="1200" b="1" dirty="0"/>
                    </a:p>
                  </a:txBody>
                  <a:tcPr/>
                </a:tc>
                <a:tc hMerge="1">
                  <a:txBody>
                    <a:bodyPr/>
                    <a:lstStyle/>
                    <a:p>
                      <a:endParaRPr lang="en-US"/>
                    </a:p>
                  </a:txBody>
                  <a:tcPr/>
                </a:tc>
                <a:tc gridSpan="2">
                  <a:txBody>
                    <a:bodyPr/>
                    <a:lstStyle/>
                    <a:p>
                      <a:pPr marL="0" indent="0" algn="ctr" rtl="0" eaLnBrk="1" latinLnBrk="0" hangingPunct="1">
                        <a:spcBef>
                          <a:spcPts val="600"/>
                        </a:spcBef>
                        <a:spcAft>
                          <a:spcPts val="600"/>
                        </a:spcAft>
                        <a:buFont typeface="Arial" pitchFamily="34" charset="0"/>
                        <a:buNone/>
                      </a:pPr>
                      <a:r>
                        <a:rPr kumimoji="0" lang="en-US" sz="1200" b="1" kern="1200" dirty="0">
                          <a:solidFill>
                            <a:schemeClr val="dk1"/>
                          </a:solidFill>
                          <a:latin typeface="+mn-lt"/>
                          <a:ea typeface="+mn-ea"/>
                          <a:cs typeface="+mn-cs"/>
                        </a:rPr>
                        <a:t>Mandatory</a:t>
                      </a:r>
                    </a:p>
                  </a:txBody>
                  <a:tcPr/>
                </a:tc>
                <a:tc hMerge="1">
                  <a:txBody>
                    <a:bodyPr/>
                    <a:lstStyle/>
                    <a:p>
                      <a:r>
                        <a:rPr kumimoji="0" lang="en-US" sz="1400" kern="1200" dirty="0">
                          <a:solidFill>
                            <a:schemeClr val="dk1"/>
                          </a:solidFill>
                          <a:latin typeface="+mn-lt"/>
                          <a:ea typeface="+mn-ea"/>
                          <a:cs typeface="+mn-cs"/>
                        </a:rPr>
                        <a:t>Mandatory</a:t>
                      </a:r>
                      <a:endParaRPr lang="en-US" dirty="0"/>
                    </a:p>
                  </a:txBody>
                  <a:tcPr/>
                </a:tc>
                <a:tc>
                  <a:txBody>
                    <a:bodyPr/>
                    <a:lstStyle/>
                    <a:p>
                      <a:pPr marL="0" indent="0" algn="ctr" rtl="0" eaLnBrk="1" latinLnBrk="0" hangingPunct="1">
                        <a:spcBef>
                          <a:spcPts val="600"/>
                        </a:spcBef>
                        <a:spcAft>
                          <a:spcPts val="600"/>
                        </a:spcAft>
                        <a:buFont typeface="Arial" pitchFamily="34" charset="0"/>
                        <a:buNone/>
                      </a:pPr>
                      <a:r>
                        <a:rPr kumimoji="0" lang="en-US" sz="1200" b="1" kern="1200" dirty="0">
                          <a:solidFill>
                            <a:schemeClr val="dk1"/>
                          </a:solidFill>
                          <a:latin typeface="+mn-lt"/>
                          <a:ea typeface="+mn-ea"/>
                          <a:cs typeface="+mn-cs"/>
                        </a:rPr>
                        <a:t>Can Be Blank</a:t>
                      </a:r>
                    </a:p>
                  </a:txBody>
                  <a:tcPr/>
                </a:tc>
                <a:extLst>
                  <a:ext uri="{0D108BD9-81ED-4DB2-BD59-A6C34878D82A}">
                    <a16:rowId xmlns:a16="http://schemas.microsoft.com/office/drawing/2014/main" val="1015603458"/>
                  </a:ext>
                </a:extLst>
              </a:tr>
              <a:tr h="300226">
                <a:tc rowSpan="4">
                  <a:txBody>
                    <a:bodyPr/>
                    <a:lstStyle/>
                    <a:p>
                      <a:pPr algn="ctr">
                        <a:spcBef>
                          <a:spcPts val="600"/>
                        </a:spcBef>
                        <a:spcAft>
                          <a:spcPts val="600"/>
                        </a:spcAft>
                      </a:pPr>
                      <a:endParaRPr lang="en-US" sz="1200" dirty="0"/>
                    </a:p>
                  </a:txBody>
                  <a:tcPr/>
                </a:tc>
                <a:tc gridSpan="2">
                  <a:txBody>
                    <a:bodyPr/>
                    <a:lstStyle/>
                    <a:p>
                      <a:r>
                        <a:rPr lang="en-US" sz="1200" dirty="0"/>
                        <a:t>1</a:t>
                      </a:r>
                    </a:p>
                  </a:txBody>
                  <a:tcPr/>
                </a:tc>
                <a:tc hMerge="1">
                  <a:txBody>
                    <a:bodyPr/>
                    <a:lstStyle/>
                    <a:p>
                      <a:pPr marL="0" indent="0" algn="ctr" rtl="0" eaLnBrk="1" latinLnBrk="0" hangingPunct="1">
                        <a:spcBef>
                          <a:spcPts val="600"/>
                        </a:spcBef>
                        <a:spcAft>
                          <a:spcPts val="600"/>
                        </a:spcAft>
                        <a:buFont typeface="Arial" pitchFamily="34" charset="0"/>
                        <a:buNone/>
                      </a:pPr>
                      <a:endParaRPr kumimoji="0" lang="en-US" sz="1400" kern="1200" dirty="0">
                        <a:solidFill>
                          <a:schemeClr val="dk1"/>
                        </a:solidFill>
                        <a:latin typeface="+mn-lt"/>
                        <a:ea typeface="+mn-ea"/>
                        <a:cs typeface="+mn-cs"/>
                      </a:endParaRPr>
                    </a:p>
                  </a:txBody>
                  <a:tcPr/>
                </a:tc>
                <a:tc gridSpan="2">
                  <a:txBody>
                    <a:bodyPr/>
                    <a:lstStyle/>
                    <a:p>
                      <a:pPr algn="ctr"/>
                      <a:r>
                        <a:rPr lang="en-US" sz="1200" dirty="0"/>
                        <a:t>YES</a:t>
                      </a:r>
                    </a:p>
                  </a:txBody>
                  <a:tcPr/>
                </a:tc>
                <a:tc hMerge="1">
                  <a:txBody>
                    <a:bodyPr/>
                    <a:lstStyle/>
                    <a:p>
                      <a:endParaRPr lang="en-US"/>
                    </a:p>
                  </a:txBody>
                  <a:tcPr/>
                </a:tc>
                <a:tc gridSpan="2">
                  <a:txBody>
                    <a:bodyPr/>
                    <a:lstStyle/>
                    <a:p>
                      <a:pPr marL="0" indent="0" algn="ctr" rtl="0" eaLnBrk="1" latinLnBrk="0" hangingPunct="1">
                        <a:spcBef>
                          <a:spcPts val="600"/>
                        </a:spcBef>
                        <a:spcAft>
                          <a:spcPts val="600"/>
                        </a:spcAft>
                        <a:buFont typeface="Arial" pitchFamily="34" charset="0"/>
                        <a:buNone/>
                      </a:pPr>
                      <a:r>
                        <a:rPr kumimoji="0" lang="en-US" sz="1200" kern="1200" dirty="0">
                          <a:solidFill>
                            <a:schemeClr val="dk1"/>
                          </a:solidFill>
                          <a:latin typeface="+mn-lt"/>
                          <a:ea typeface="+mn-ea"/>
                          <a:cs typeface="+mn-cs"/>
                        </a:rPr>
                        <a:t>NO</a:t>
                      </a:r>
                    </a:p>
                  </a:txBody>
                  <a:tcPr/>
                </a:tc>
                <a:tc hMerge="1">
                  <a:txBody>
                    <a:bodyPr/>
                    <a:lstStyle/>
                    <a:p>
                      <a:endParaRPr lang="en-US"/>
                    </a:p>
                  </a:txBody>
                  <a:tcPr/>
                </a:tc>
                <a:tc>
                  <a:txBody>
                    <a:bodyPr/>
                    <a:lstStyle/>
                    <a:p>
                      <a:pPr algn="ctr"/>
                      <a:r>
                        <a:rPr lang="en-US" sz="1200" dirty="0"/>
                        <a:t>YES</a:t>
                      </a:r>
                    </a:p>
                  </a:txBody>
                  <a:tcPr/>
                </a:tc>
                <a:extLst>
                  <a:ext uri="{0D108BD9-81ED-4DB2-BD59-A6C34878D82A}">
                    <a16:rowId xmlns:a16="http://schemas.microsoft.com/office/drawing/2014/main" val="3177937172"/>
                  </a:ext>
                </a:extLst>
              </a:tr>
              <a:tr h="247213">
                <a:tc vMerge="1">
                  <a:txBody>
                    <a:bodyPr/>
                    <a:lstStyle/>
                    <a:p>
                      <a:endParaRPr lang="en-US"/>
                    </a:p>
                  </a:txBody>
                  <a:tcPr/>
                </a:tc>
                <a:tc gridSpan="2">
                  <a:txBody>
                    <a:bodyPr/>
                    <a:lstStyle/>
                    <a:p>
                      <a:r>
                        <a:rPr lang="en-US" sz="1200" dirty="0"/>
                        <a:t>2</a:t>
                      </a:r>
                    </a:p>
                  </a:txBody>
                  <a:tcPr/>
                </a:tc>
                <a:tc hMerge="1">
                  <a:txBody>
                    <a:bodyPr/>
                    <a:lstStyle/>
                    <a:p>
                      <a:endParaRPr lang="en-US"/>
                    </a:p>
                  </a:txBody>
                  <a:tcPr/>
                </a:tc>
                <a:tc gridSpan="2">
                  <a:txBody>
                    <a:bodyPr/>
                    <a:lstStyle/>
                    <a:p>
                      <a:pPr algn="ctr"/>
                      <a:r>
                        <a:rPr lang="en-US" sz="1200" dirty="0"/>
                        <a:t>NO</a:t>
                      </a:r>
                    </a:p>
                  </a:txBody>
                  <a:tcPr/>
                </a:tc>
                <a:tc hMerge="1">
                  <a:txBody>
                    <a:bodyPr/>
                    <a:lstStyle/>
                    <a:p>
                      <a:endParaRPr lang="en-US"/>
                    </a:p>
                  </a:txBody>
                  <a:tcPr/>
                </a:tc>
                <a:tc gridSpan="2">
                  <a:txBody>
                    <a:bodyPr/>
                    <a:lstStyle/>
                    <a:p>
                      <a:pPr marL="0" indent="0" algn="ctr" rtl="0" eaLnBrk="1" latinLnBrk="0" hangingPunct="1">
                        <a:spcBef>
                          <a:spcPts val="600"/>
                        </a:spcBef>
                        <a:spcAft>
                          <a:spcPts val="600"/>
                        </a:spcAft>
                        <a:buFont typeface="Arial" pitchFamily="34" charset="0"/>
                        <a:buNone/>
                      </a:pPr>
                      <a:r>
                        <a:rPr kumimoji="0" lang="en-US" sz="1200" kern="1200" dirty="0">
                          <a:solidFill>
                            <a:schemeClr val="dk1"/>
                          </a:solidFill>
                          <a:latin typeface="+mn-lt"/>
                          <a:ea typeface="+mn-ea"/>
                          <a:cs typeface="+mn-cs"/>
                        </a:rPr>
                        <a:t>NO</a:t>
                      </a:r>
                    </a:p>
                  </a:txBody>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YES</a:t>
                      </a:r>
                    </a:p>
                  </a:txBody>
                  <a:tcPr/>
                </a:tc>
                <a:extLst>
                  <a:ext uri="{0D108BD9-81ED-4DB2-BD59-A6C34878D82A}">
                    <a16:rowId xmlns:a16="http://schemas.microsoft.com/office/drawing/2014/main" val="1802518118"/>
                  </a:ext>
                </a:extLst>
              </a:tr>
              <a:tr h="237629">
                <a:tc vMerge="1">
                  <a:txBody>
                    <a:bodyPr/>
                    <a:lstStyle/>
                    <a:p>
                      <a:endParaRPr lang="en-US"/>
                    </a:p>
                  </a:txBody>
                  <a:tcPr/>
                </a:tc>
                <a:tc gridSpan="2">
                  <a:txBody>
                    <a:bodyPr/>
                    <a:lstStyle/>
                    <a:p>
                      <a:r>
                        <a:rPr lang="en-US" sz="1200" dirty="0"/>
                        <a:t>3</a:t>
                      </a:r>
                    </a:p>
                  </a:txBody>
                  <a:tcPr/>
                </a:tc>
                <a:tc hMerge="1">
                  <a:txBody>
                    <a:bodyPr/>
                    <a:lstStyle/>
                    <a:p>
                      <a:endParaRPr lang="en-US"/>
                    </a:p>
                  </a:txBody>
                  <a:tcPr/>
                </a:tc>
                <a:tc gridSpan="2">
                  <a:txBody>
                    <a:bodyPr/>
                    <a:lstStyle/>
                    <a:p>
                      <a:pPr algn="ctr"/>
                      <a:r>
                        <a:rPr lang="en-US" sz="1200" dirty="0"/>
                        <a:t>NO</a:t>
                      </a:r>
                    </a:p>
                  </a:txBody>
                  <a:tcPr/>
                </a:tc>
                <a:tc hMerge="1">
                  <a:txBody>
                    <a:bodyPr/>
                    <a:lstStyle/>
                    <a:p>
                      <a:endParaRPr lang="en-US"/>
                    </a:p>
                  </a:txBody>
                  <a:tcPr/>
                </a:tc>
                <a:tc gridSpan="2">
                  <a:txBody>
                    <a:bodyPr/>
                    <a:lstStyle/>
                    <a:p>
                      <a:pPr marL="0" indent="0" algn="ctr" rtl="0" eaLnBrk="1" latinLnBrk="0" hangingPunct="1">
                        <a:spcBef>
                          <a:spcPts val="600"/>
                        </a:spcBef>
                        <a:spcAft>
                          <a:spcPts val="600"/>
                        </a:spcAft>
                        <a:buFont typeface="Arial" pitchFamily="34" charset="0"/>
                        <a:buNone/>
                      </a:pPr>
                      <a:r>
                        <a:rPr kumimoji="0" lang="en-US" sz="1200" kern="1200" dirty="0">
                          <a:solidFill>
                            <a:schemeClr val="dk1"/>
                          </a:solidFill>
                          <a:latin typeface="+mn-lt"/>
                          <a:ea typeface="+mn-ea"/>
                          <a:cs typeface="+mn-cs"/>
                        </a:rPr>
                        <a:t>NO</a:t>
                      </a:r>
                    </a:p>
                  </a:txBody>
                  <a:tcPr/>
                </a:tc>
                <a:tc hMerge="1">
                  <a:txBody>
                    <a:bodyPr/>
                    <a:lstStyle/>
                    <a:p>
                      <a:endParaRPr lang="en-US"/>
                    </a:p>
                  </a:txBody>
                  <a:tcPr/>
                </a:tc>
                <a:tc>
                  <a:txBody>
                    <a:bodyPr/>
                    <a:lstStyle/>
                    <a:p>
                      <a:pPr algn="ctr"/>
                      <a:r>
                        <a:rPr lang="en-US" sz="1200" dirty="0"/>
                        <a:t>YES</a:t>
                      </a:r>
                    </a:p>
                  </a:txBody>
                  <a:tcPr/>
                </a:tc>
                <a:extLst>
                  <a:ext uri="{0D108BD9-81ED-4DB2-BD59-A6C34878D82A}">
                    <a16:rowId xmlns:a16="http://schemas.microsoft.com/office/drawing/2014/main" val="4079072008"/>
                  </a:ext>
                </a:extLst>
              </a:tr>
              <a:tr h="237629">
                <a:tc vMerge="1">
                  <a:txBody>
                    <a:bodyPr/>
                    <a:lstStyle/>
                    <a:p>
                      <a:endParaRPr lang="en-US"/>
                    </a:p>
                  </a:txBody>
                  <a:tcPr/>
                </a:tc>
                <a:tc gridSpan="2">
                  <a:txBody>
                    <a:bodyPr/>
                    <a:lstStyle/>
                    <a:p>
                      <a:r>
                        <a:rPr lang="en-US" sz="1200" dirty="0"/>
                        <a:t>4</a:t>
                      </a:r>
                    </a:p>
                  </a:txBody>
                  <a:tcPr/>
                </a:tc>
                <a:tc hMerge="1">
                  <a:txBody>
                    <a:bodyPr/>
                    <a:lstStyle/>
                    <a:p>
                      <a:endParaRPr lang="en-US"/>
                    </a:p>
                  </a:txBody>
                  <a:tcPr/>
                </a:tc>
                <a:tc gridSpan="2">
                  <a:txBody>
                    <a:bodyPr/>
                    <a:lstStyle/>
                    <a:p>
                      <a:pPr algn="ctr"/>
                      <a:r>
                        <a:rPr lang="en-US" sz="1200" dirty="0"/>
                        <a:t>NO</a:t>
                      </a:r>
                    </a:p>
                  </a:txBody>
                  <a:tcPr/>
                </a:tc>
                <a:tc hMerge="1">
                  <a:txBody>
                    <a:bodyPr/>
                    <a:lstStyle/>
                    <a:p>
                      <a:endParaRPr lang="en-US"/>
                    </a:p>
                  </a:txBody>
                  <a:tcPr/>
                </a:tc>
                <a:tc gridSpan="2">
                  <a:txBody>
                    <a:bodyPr/>
                    <a:lstStyle/>
                    <a:p>
                      <a:pPr marL="0" indent="0" algn="ctr" rtl="0" eaLnBrk="1" latinLnBrk="0" hangingPunct="1">
                        <a:spcBef>
                          <a:spcPts val="600"/>
                        </a:spcBef>
                        <a:spcAft>
                          <a:spcPts val="600"/>
                        </a:spcAft>
                        <a:buFont typeface="Arial" pitchFamily="34" charset="0"/>
                        <a:buNone/>
                      </a:pPr>
                      <a:r>
                        <a:rPr kumimoji="0" lang="en-US" sz="1200" kern="1200" dirty="0">
                          <a:solidFill>
                            <a:schemeClr val="dk1"/>
                          </a:solidFill>
                          <a:latin typeface="+mn-lt"/>
                          <a:ea typeface="+mn-ea"/>
                          <a:cs typeface="+mn-cs"/>
                        </a:rPr>
                        <a:t>NO</a:t>
                      </a:r>
                    </a:p>
                  </a:txBody>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YES</a:t>
                      </a:r>
                    </a:p>
                  </a:txBody>
                  <a:tcPr/>
                </a:tc>
                <a:extLst>
                  <a:ext uri="{0D108BD9-81ED-4DB2-BD59-A6C34878D82A}">
                    <a16:rowId xmlns:a16="http://schemas.microsoft.com/office/drawing/2014/main" val="1731529051"/>
                  </a:ext>
                </a:extLst>
              </a:tr>
              <a:tr h="237629">
                <a:tc gridSpan="8">
                  <a:txBody>
                    <a:bodyPr/>
                    <a:lstStyle/>
                    <a:p>
                      <a:pPr algn="ctr"/>
                      <a:r>
                        <a:rPr lang="en-US" sz="1200" b="1" dirty="0"/>
                        <a:t>TSDS Reporting</a:t>
                      </a:r>
                    </a:p>
                  </a:txBody>
                  <a:tcPr/>
                </a:tc>
                <a:tc hMerge="1">
                  <a:txBody>
                    <a:bodyPr/>
                    <a:lstStyle/>
                    <a:p>
                      <a:endParaRPr lang="en-US" sz="1000" dirty="0"/>
                    </a:p>
                  </a:txBody>
                  <a:tcPr/>
                </a:tc>
                <a:tc hMerge="1">
                  <a:txBody>
                    <a:bodyPr/>
                    <a:lstStyle/>
                    <a:p>
                      <a:endParaRPr lang="en-US"/>
                    </a:p>
                  </a:txBody>
                  <a:tcPr/>
                </a:tc>
                <a:tc hMerge="1">
                  <a:txBody>
                    <a:bodyPr/>
                    <a:lstStyle/>
                    <a:p>
                      <a:endParaRPr lang="en-US" sz="10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20526809"/>
                  </a:ext>
                </a:extLst>
              </a:tr>
              <a:tr h="237629">
                <a:tc gridSpan="3">
                  <a:txBody>
                    <a:bodyPr/>
                    <a:lstStyle/>
                    <a:p>
                      <a:pPr algn="ctr">
                        <a:spcBef>
                          <a:spcPts val="600"/>
                        </a:spcBef>
                        <a:spcAft>
                          <a:spcPts val="600"/>
                        </a:spcAft>
                      </a:pPr>
                      <a:r>
                        <a:rPr lang="en-US" sz="1200" b="1" dirty="0"/>
                        <a:t>TSDS Element</a:t>
                      </a:r>
                    </a:p>
                  </a:txBody>
                  <a:tcPr/>
                </a:tc>
                <a:tc hMerge="1">
                  <a:txBody>
                    <a:bodyPr/>
                    <a:lstStyle/>
                    <a:p>
                      <a:endParaRPr lang="en-US" sz="1000" dirty="0"/>
                    </a:p>
                  </a:txBody>
                  <a:tcPr/>
                </a:tc>
                <a:tc hMerge="1">
                  <a:txBody>
                    <a:bodyPr/>
                    <a:lstStyle/>
                    <a:p>
                      <a:endParaRPr lang="en-US"/>
                    </a:p>
                  </a:txBody>
                  <a:tcPr/>
                </a:tc>
                <a:tc gridSpan="5">
                  <a:txBody>
                    <a:bodyPr/>
                    <a:lstStyle/>
                    <a:p>
                      <a:pPr algn="ctr"/>
                      <a:r>
                        <a:rPr lang="en-US" sz="1200" b="1" dirty="0"/>
                        <a:t>Mandatory</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34999649"/>
                  </a:ext>
                </a:extLst>
              </a:tr>
              <a:tr h="237629">
                <a:tc gridSpan="3">
                  <a:txBody>
                    <a:bodyPr/>
                    <a:lstStyle/>
                    <a:p>
                      <a:pPr algn="ctr">
                        <a:spcBef>
                          <a:spcPts val="600"/>
                        </a:spcBef>
                        <a:spcAft>
                          <a:spcPts val="600"/>
                        </a:spcAft>
                      </a:pPr>
                      <a:r>
                        <a:rPr lang="en-US" sz="1200" dirty="0"/>
                        <a:t>NO</a:t>
                      </a:r>
                    </a:p>
                  </a:txBody>
                  <a:tcPr/>
                </a:tc>
                <a:tc hMerge="1">
                  <a:txBody>
                    <a:bodyPr/>
                    <a:lstStyle/>
                    <a:p>
                      <a:endParaRPr lang="en-US" sz="1000" dirty="0"/>
                    </a:p>
                  </a:txBody>
                  <a:tcPr/>
                </a:tc>
                <a:tc hMerge="1">
                  <a:txBody>
                    <a:bodyPr/>
                    <a:lstStyle/>
                    <a:p>
                      <a:endParaRPr lang="en-US"/>
                    </a:p>
                  </a:txBody>
                  <a:tcPr/>
                </a:tc>
                <a:tc gridSpan="5">
                  <a:txBody>
                    <a:bodyPr/>
                    <a:lstStyle/>
                    <a:p>
                      <a:pPr algn="ctr"/>
                      <a:r>
                        <a:rPr lang="en-US" sz="1200" dirty="0"/>
                        <a:t>NO</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8199439"/>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38</a:t>
            </a:fld>
            <a:endParaRPr lang="en-US" dirty="0"/>
          </a:p>
        </p:txBody>
      </p:sp>
    </p:spTree>
    <p:extLst>
      <p:ext uri="{BB962C8B-B14F-4D97-AF65-F5344CB8AC3E}">
        <p14:creationId xmlns:p14="http://schemas.microsoft.com/office/powerpoint/2010/main" val="37060464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HOME language survey changes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39</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838200"/>
            <a:ext cx="8286750" cy="5791200"/>
          </a:xfrm>
        </p:spPr>
        <p:txBody>
          <a:bodyPr>
            <a:normAutofit/>
          </a:bodyPr>
          <a:lstStyle/>
          <a:p>
            <a:r>
              <a:rPr lang="en-US" sz="3600" dirty="0"/>
              <a:t>TREx Changes:</a:t>
            </a:r>
          </a:p>
          <a:p>
            <a:pPr lvl="1"/>
            <a:r>
              <a:rPr lang="en-US" sz="3200" dirty="0"/>
              <a:t>STUDENT-LANGUAGE-CODE data element added to TREx.</a:t>
            </a:r>
          </a:p>
          <a:p>
            <a:pPr lvl="1"/>
            <a:r>
              <a:rPr lang="en-US" sz="3200" dirty="0"/>
              <a:t>HOME-LANGUAGE-SURVEY-DATE-ADMINISTERED data element added to TREx.</a:t>
            </a:r>
          </a:p>
          <a:p>
            <a:pPr lvl="2"/>
            <a:r>
              <a:rPr lang="en-US" sz="2800" dirty="0"/>
              <a:t>indicates the date the original Home Language Survey was administered to a student upon initial enrollment in a Texas public school. </a:t>
            </a:r>
          </a:p>
          <a:p>
            <a:pPr marL="457200" lvl="1" indent="0">
              <a:buNone/>
            </a:pPr>
            <a:endParaRPr lang="en-US" dirty="0"/>
          </a:p>
          <a:p>
            <a:endParaRPr lang="en-US" dirty="0"/>
          </a:p>
        </p:txBody>
      </p:sp>
    </p:spTree>
    <p:extLst>
      <p:ext uri="{BB962C8B-B14F-4D97-AF65-F5344CB8AC3E}">
        <p14:creationId xmlns:p14="http://schemas.microsoft.com/office/powerpoint/2010/main" val="1823618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4</a:t>
            </a:fld>
            <a:endParaRPr lang="en-US" dirty="0"/>
          </a:p>
        </p:txBody>
      </p:sp>
      <p:sp>
        <p:nvSpPr>
          <p:cNvPr id="12" name="Rectangle 11" descr="Box is highlighting the topic that will be presented on the next page &quot;LEP Indicator Code Changes&quot;" title="LEP Indicator Code Changes ">
            <a:extLst>
              <a:ext uri="{FF2B5EF4-FFF2-40B4-BE49-F238E27FC236}">
                <a16:creationId xmlns:a16="http://schemas.microsoft.com/office/drawing/2014/main" id="{3DE1DC5D-D2A1-49C1-A0A2-56DE96C13685}"/>
              </a:ext>
            </a:extLst>
          </p:cNvPr>
          <p:cNvSpPr/>
          <p:nvPr/>
        </p:nvSpPr>
        <p:spPr>
          <a:xfrm>
            <a:off x="-4762" y="935080"/>
            <a:ext cx="9144000" cy="512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152400" y="49154"/>
            <a:ext cx="8763000" cy="5740033"/>
          </a:xfrm>
          <a:prstGeom prst="rect">
            <a:avLst/>
          </a:prstGeom>
          <a:noFill/>
        </p:spPr>
        <p:txBody>
          <a:bodyPr wrap="square">
            <a:spAutoFit/>
          </a:bodyPr>
          <a:lstStyle/>
          <a:p>
            <a:pPr marL="571500" indent="-571500">
              <a:buFont typeface="+mj-lt"/>
              <a:buAutoNum type="romanUcPeriod"/>
            </a:pPr>
            <a:r>
              <a:rPr lang="en-US" sz="2800" dirty="0"/>
              <a:t>Language Programs Revisions Texas Administrative Code Update</a:t>
            </a:r>
          </a:p>
          <a:p>
            <a:pPr marL="571500" lvl="0" indent="-571500">
              <a:buFont typeface="+mj-lt"/>
              <a:buAutoNum type="romanUcPeriod"/>
            </a:pPr>
            <a:r>
              <a:rPr lang="en-US" sz="2800" dirty="0"/>
              <a:t>LEP Indicator Code Changes</a:t>
            </a:r>
          </a:p>
          <a:p>
            <a:pPr marL="571500" lvl="0" indent="-571500">
              <a:buFont typeface="+mj-lt"/>
              <a:buAutoNum type="romanUcPeriod"/>
            </a:pPr>
            <a:r>
              <a:rPr lang="en-US" sz="2800" dirty="0"/>
              <a:t>Parental Permission Code Changes</a:t>
            </a:r>
          </a:p>
          <a:p>
            <a:pPr marL="571500" lvl="0" indent="-571500">
              <a:buFont typeface="+mj-lt"/>
              <a:buAutoNum type="romanUcPeriod"/>
            </a:pPr>
            <a:r>
              <a:rPr lang="en-US" sz="2800" dirty="0"/>
              <a:t>Bilingual Program Type Code Changes</a:t>
            </a:r>
          </a:p>
          <a:p>
            <a:pPr marL="571500" lvl="0" indent="-571500">
              <a:buFont typeface="+mj-lt"/>
              <a:buAutoNum type="romanUcPeriod"/>
            </a:pPr>
            <a:r>
              <a:rPr lang="en-US" sz="2800" dirty="0"/>
              <a:t>ESL Program Type Code Changes</a:t>
            </a:r>
          </a:p>
          <a:p>
            <a:pPr marL="571500" lvl="0" indent="-571500">
              <a:buFont typeface="+mj-lt"/>
              <a:buAutoNum type="romanUcPeriod"/>
            </a:pPr>
            <a:r>
              <a:rPr lang="en-US" sz="2800" dirty="0"/>
              <a:t>Alternative Language Program Type Code Added</a:t>
            </a:r>
          </a:p>
          <a:p>
            <a:pPr marL="571500" lvl="0" indent="-571500">
              <a:buFont typeface="+mj-lt"/>
              <a:buAutoNum type="romanUcPeriod"/>
            </a:pPr>
            <a:r>
              <a:rPr lang="en-US" sz="2800" dirty="0"/>
              <a:t>Home Language Survey Changes</a:t>
            </a:r>
          </a:p>
          <a:p>
            <a:pPr marL="571500" lvl="0" indent="-571500">
              <a:buFont typeface="+mj-lt"/>
              <a:buAutoNum type="romanUcPeriod"/>
            </a:pPr>
            <a:r>
              <a:rPr lang="en-US" sz="2800" dirty="0"/>
              <a:t>Business Validation Rules </a:t>
            </a: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CONTENTS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HOME language survey changes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40</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838200"/>
            <a:ext cx="8286750" cy="5791200"/>
          </a:xfrm>
        </p:spPr>
        <p:txBody>
          <a:bodyPr>
            <a:normAutofit/>
          </a:bodyPr>
          <a:lstStyle/>
          <a:p>
            <a:r>
              <a:rPr lang="en-US" sz="3600" dirty="0"/>
              <a:t>TREx Changes cont’d:</a:t>
            </a:r>
          </a:p>
          <a:p>
            <a:pPr lvl="1"/>
            <a:r>
              <a:rPr lang="en-US" sz="3200" dirty="0"/>
              <a:t>HOME-LANGUAGE-CODE (TE048) data element updated in TREx.</a:t>
            </a:r>
          </a:p>
          <a:p>
            <a:pPr lvl="2"/>
            <a:r>
              <a:rPr lang="en-US" sz="2800" dirty="0"/>
              <a:t>XML Name changed from ‘Language’ to ‘HomeLanguage’.</a:t>
            </a:r>
          </a:p>
          <a:p>
            <a:pPr lvl="2"/>
            <a:r>
              <a:rPr lang="en-US" sz="2800" dirty="0"/>
              <a:t>Definition updated to include ‘most of the time’ in order to align with TAC §89.1215</a:t>
            </a:r>
          </a:p>
          <a:p>
            <a:pPr marL="457200" lvl="1" indent="0">
              <a:buNone/>
            </a:pPr>
            <a:endParaRPr lang="en-US" dirty="0"/>
          </a:p>
          <a:p>
            <a:endParaRPr lang="en-US" dirty="0"/>
          </a:p>
        </p:txBody>
      </p:sp>
    </p:spTree>
    <p:extLst>
      <p:ext uri="{BB962C8B-B14F-4D97-AF65-F5344CB8AC3E}">
        <p14:creationId xmlns:p14="http://schemas.microsoft.com/office/powerpoint/2010/main" val="22605325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HOME language survey changes</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589743204"/>
              </p:ext>
            </p:extLst>
          </p:nvPr>
        </p:nvGraphicFramePr>
        <p:xfrm>
          <a:off x="114300" y="780106"/>
          <a:ext cx="8877299" cy="4632960"/>
        </p:xfrm>
        <a:graphic>
          <a:graphicData uri="http://schemas.openxmlformats.org/drawingml/2006/table">
            <a:tbl>
              <a:tblPr firstRow="1" bandRow="1">
                <a:tableStyleId>{93296810-A885-4BE3-A3E7-6D5BEEA58F35}</a:tableStyleId>
              </a:tblPr>
              <a:tblGrid>
                <a:gridCol w="2219325">
                  <a:extLst>
                    <a:ext uri="{9D8B030D-6E8A-4147-A177-3AD203B41FA5}">
                      <a16:colId xmlns:a16="http://schemas.microsoft.com/office/drawing/2014/main" val="3494901603"/>
                    </a:ext>
                  </a:extLst>
                </a:gridCol>
                <a:gridCol w="1827652">
                  <a:extLst>
                    <a:ext uri="{9D8B030D-6E8A-4147-A177-3AD203B41FA5}">
                      <a16:colId xmlns:a16="http://schemas.microsoft.com/office/drawing/2014/main" val="3723612696"/>
                    </a:ext>
                  </a:extLst>
                </a:gridCol>
                <a:gridCol w="391673">
                  <a:extLst>
                    <a:ext uri="{9D8B030D-6E8A-4147-A177-3AD203B41FA5}">
                      <a16:colId xmlns:a16="http://schemas.microsoft.com/office/drawing/2014/main" val="4014067503"/>
                    </a:ext>
                  </a:extLst>
                </a:gridCol>
                <a:gridCol w="2077353">
                  <a:extLst>
                    <a:ext uri="{9D8B030D-6E8A-4147-A177-3AD203B41FA5}">
                      <a16:colId xmlns:a16="http://schemas.microsoft.com/office/drawing/2014/main" val="4043524290"/>
                    </a:ext>
                  </a:extLst>
                </a:gridCol>
                <a:gridCol w="141971">
                  <a:extLst>
                    <a:ext uri="{9D8B030D-6E8A-4147-A177-3AD203B41FA5}">
                      <a16:colId xmlns:a16="http://schemas.microsoft.com/office/drawing/2014/main" val="1435472291"/>
                    </a:ext>
                  </a:extLst>
                </a:gridCol>
                <a:gridCol w="2219325">
                  <a:extLst>
                    <a:ext uri="{9D8B030D-6E8A-4147-A177-3AD203B41FA5}">
                      <a16:colId xmlns:a16="http://schemas.microsoft.com/office/drawing/2014/main" val="2841052169"/>
                    </a:ext>
                  </a:extLst>
                </a:gridCol>
              </a:tblGrid>
              <a:tr h="237629">
                <a:tc gridSpan="2">
                  <a:txBody>
                    <a:bodyPr/>
                    <a:lstStyle/>
                    <a:p>
                      <a:r>
                        <a:rPr lang="en-US" sz="2000" dirty="0">
                          <a:solidFill>
                            <a:schemeClr val="tx1"/>
                          </a:solidFill>
                        </a:rPr>
                        <a:t>Common Name</a:t>
                      </a:r>
                    </a:p>
                  </a:txBody>
                  <a:tcPr/>
                </a:tc>
                <a:tc hMerge="1">
                  <a:txBody>
                    <a:bodyPr/>
                    <a:lstStyle/>
                    <a:p>
                      <a:endParaRPr lang="en-US"/>
                    </a:p>
                  </a:txBody>
                  <a:tcPr/>
                </a:tc>
                <a:tc gridSpan="2">
                  <a:txBody>
                    <a:bodyPr/>
                    <a:lstStyle/>
                    <a:p>
                      <a:r>
                        <a:rPr lang="en-US" sz="2000" dirty="0">
                          <a:solidFill>
                            <a:schemeClr val="tx1"/>
                          </a:solidFill>
                        </a:rPr>
                        <a:t>XML Name</a:t>
                      </a:r>
                      <a:endParaRPr lang="en-US" sz="2000" dirty="0"/>
                    </a:p>
                  </a:txBody>
                  <a:tcPr/>
                </a:tc>
                <a:tc hMerge="1">
                  <a:txBody>
                    <a:bodyPr/>
                    <a:lstStyle/>
                    <a:p>
                      <a:endParaRPr lang="en-US"/>
                    </a:p>
                  </a:txBody>
                  <a:tcPr/>
                </a:tc>
                <a:tc gridSpan="2">
                  <a:txBody>
                    <a:bodyPr/>
                    <a:lstStyle/>
                    <a:p>
                      <a:r>
                        <a:rPr lang="en-US" sz="2000" dirty="0">
                          <a:solidFill>
                            <a:schemeClr val="tx1"/>
                          </a:solidFill>
                        </a:rPr>
                        <a:t>Complex Type</a:t>
                      </a:r>
                    </a:p>
                  </a:txBody>
                  <a:tcPr/>
                </a:tc>
                <a:tc hMerge="1">
                  <a:txBody>
                    <a:bodyPr/>
                    <a:lstStyle/>
                    <a:p>
                      <a:endParaRPr lang="en-US"/>
                    </a:p>
                  </a:txBody>
                  <a:tcPr/>
                </a:tc>
                <a:extLst>
                  <a:ext uri="{0D108BD9-81ED-4DB2-BD59-A6C34878D82A}">
                    <a16:rowId xmlns:a16="http://schemas.microsoft.com/office/drawing/2014/main" val="945061197"/>
                  </a:ext>
                </a:extLst>
              </a:tr>
              <a:tr h="237629">
                <a:tc gridSpan="2">
                  <a:txBody>
                    <a:bodyPr/>
                    <a:lstStyle/>
                    <a:p>
                      <a:pPr>
                        <a:spcBef>
                          <a:spcPts val="600"/>
                        </a:spcBef>
                        <a:spcAft>
                          <a:spcPts val="600"/>
                        </a:spcAft>
                      </a:pPr>
                      <a:r>
                        <a:rPr lang="en-US" sz="2000" dirty="0"/>
                        <a:t>STUDENT-LANGUAGE-CODE</a:t>
                      </a:r>
                    </a:p>
                  </a:txBody>
                  <a:tcPr/>
                </a:tc>
                <a:tc hMerge="1">
                  <a:txBody>
                    <a:bodyPr/>
                    <a:lstStyle/>
                    <a:p>
                      <a:endParaRPr lang="en-US"/>
                    </a:p>
                  </a:txBody>
                  <a:tcPr/>
                </a:tc>
                <a:tc gridSpan="2">
                  <a:txBody>
                    <a:bodyPr/>
                    <a:lstStyle/>
                    <a:p>
                      <a:r>
                        <a:rPr lang="en-US" sz="2000" dirty="0"/>
                        <a:t>StudentLanguage</a:t>
                      </a:r>
                    </a:p>
                  </a:txBody>
                  <a:tcPr/>
                </a:tc>
                <a:tc hMerge="1">
                  <a:txBody>
                    <a:bodyPr/>
                    <a:lstStyle/>
                    <a:p>
                      <a:endParaRPr lang="en-US"/>
                    </a:p>
                  </a:txBody>
                  <a:tcPr/>
                </a:tc>
                <a:tc gridSpan="2">
                  <a:txBody>
                    <a:bodyPr/>
                    <a:lstStyle/>
                    <a:p>
                      <a:pPr marL="0" indent="0" algn="ctr">
                        <a:spcBef>
                          <a:spcPts val="600"/>
                        </a:spcBef>
                        <a:spcAft>
                          <a:spcPts val="600"/>
                        </a:spcAft>
                        <a:buFont typeface="Arial" pitchFamily="34" charset="0"/>
                        <a:buNone/>
                      </a:pPr>
                      <a:r>
                        <a:rPr lang="en-US" sz="2000" dirty="0"/>
                        <a:t>StudentDemographicType</a:t>
                      </a:r>
                    </a:p>
                  </a:txBody>
                  <a:tcPr/>
                </a:tc>
                <a:tc hMerge="1">
                  <a:txBody>
                    <a:bodyPr/>
                    <a:lstStyle/>
                    <a:p>
                      <a:endParaRPr lang="en-US"/>
                    </a:p>
                  </a:txBody>
                  <a:tcPr/>
                </a:tc>
                <a:extLst>
                  <a:ext uri="{0D108BD9-81ED-4DB2-BD59-A6C34878D82A}">
                    <a16:rowId xmlns:a16="http://schemas.microsoft.com/office/drawing/2014/main" val="470753568"/>
                  </a:ext>
                </a:extLst>
              </a:tr>
              <a:tr h="237629">
                <a:tc gridSpan="6">
                  <a:txBody>
                    <a:bodyPr/>
                    <a:lstStyle/>
                    <a:p>
                      <a:pPr marL="0" indent="0" algn="ctr" rtl="0" eaLnBrk="1" latinLnBrk="0" hangingPunct="1">
                        <a:spcBef>
                          <a:spcPts val="600"/>
                        </a:spcBef>
                        <a:spcAft>
                          <a:spcPts val="600"/>
                        </a:spcAft>
                        <a:buFont typeface="Arial" pitchFamily="34" charset="0"/>
                        <a:buNone/>
                      </a:pPr>
                      <a:r>
                        <a:rPr kumimoji="0" lang="en-US" sz="2000" b="1" kern="1200" dirty="0">
                          <a:solidFill>
                            <a:schemeClr val="dk1"/>
                          </a:solidFill>
                          <a:latin typeface="+mn-lt"/>
                          <a:ea typeface="+mn-ea"/>
                          <a:cs typeface="+mn-cs"/>
                        </a:rPr>
                        <a:t>Definition</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2853623951"/>
                  </a:ext>
                </a:extLst>
              </a:tr>
              <a:tr h="386148">
                <a:tc gridSpan="6">
                  <a:txBody>
                    <a:bodyPr/>
                    <a:lstStyle/>
                    <a:p>
                      <a:pPr>
                        <a:spcBef>
                          <a:spcPts val="600"/>
                        </a:spcBef>
                        <a:spcAft>
                          <a:spcPts val="600"/>
                        </a:spcAft>
                      </a:pPr>
                      <a:r>
                        <a:rPr lang="en-US" sz="2000" kern="1200" dirty="0">
                          <a:solidFill>
                            <a:schemeClr val="dk1"/>
                          </a:solidFill>
                          <a:effectLst/>
                          <a:latin typeface="+mn-lt"/>
                          <a:ea typeface="+mn-ea"/>
                          <a:cs typeface="+mn-cs"/>
                        </a:rPr>
                        <a:t>STUDENT-LANGUAGE-CODE indicates the language spoken by the student </a:t>
                      </a:r>
                      <a:r>
                        <a:rPr lang="en-US" sz="2000" b="1" kern="1200" dirty="0">
                          <a:solidFill>
                            <a:schemeClr val="dk1"/>
                          </a:solidFill>
                          <a:effectLst/>
                          <a:highlight>
                            <a:srgbClr val="FFFF00"/>
                          </a:highlight>
                          <a:latin typeface="+mn-lt"/>
                          <a:ea typeface="+mn-ea"/>
                          <a:cs typeface="+mn-cs"/>
                        </a:rPr>
                        <a:t>most of the time,</a:t>
                      </a:r>
                      <a:r>
                        <a:rPr lang="en-US" sz="2000" kern="1200" dirty="0">
                          <a:solidFill>
                            <a:schemeClr val="dk1"/>
                          </a:solidFill>
                          <a:effectLst/>
                          <a:highlight>
                            <a:srgbClr val="FFFF00"/>
                          </a:highlight>
                          <a:latin typeface="+mn-lt"/>
                          <a:ea typeface="+mn-ea"/>
                          <a:cs typeface="+mn-cs"/>
                        </a:rPr>
                        <a:t> </a:t>
                      </a:r>
                      <a:r>
                        <a:rPr lang="en-US" sz="2000" kern="1200" dirty="0">
                          <a:solidFill>
                            <a:schemeClr val="dk1"/>
                          </a:solidFill>
                          <a:effectLst/>
                          <a:latin typeface="+mn-lt"/>
                          <a:ea typeface="+mn-ea"/>
                          <a:cs typeface="+mn-cs"/>
                        </a:rPr>
                        <a:t>as determined by the student’s home language survey (19 TAC §89.1215).</a:t>
                      </a:r>
                      <a:endParaRPr lang="en-US" sz="20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716129947"/>
                  </a:ext>
                </a:extLst>
              </a:tr>
              <a:tr h="237629">
                <a:tc gridSpan="6">
                  <a:txBody>
                    <a:bodyPr/>
                    <a:lstStyle/>
                    <a:p>
                      <a:pPr algn="ctr">
                        <a:spcBef>
                          <a:spcPts val="600"/>
                        </a:spcBef>
                        <a:spcAft>
                          <a:spcPts val="600"/>
                        </a:spcAft>
                      </a:pPr>
                      <a:r>
                        <a:rPr lang="en-US" sz="2000" b="1" dirty="0"/>
                        <a:t>Data Specifications</a:t>
                      </a:r>
                    </a:p>
                  </a:txBody>
                  <a:tcPr/>
                </a:tc>
                <a:tc hMerge="1">
                  <a:txBody>
                    <a:bodyPr/>
                    <a:lstStyle/>
                    <a:p>
                      <a:endParaRPr lang="en-US"/>
                    </a:p>
                  </a:txBody>
                  <a:tcPr/>
                </a:tc>
                <a:tc hMerge="1">
                  <a:txBody>
                    <a:bodyPr/>
                    <a:lstStyle/>
                    <a:p>
                      <a:pPr marL="0" indent="0" algn="ctr" rtl="0" eaLnBrk="1" latinLnBrk="0" hangingPunct="1">
                        <a:spcBef>
                          <a:spcPts val="600"/>
                        </a:spcBef>
                        <a:spcAft>
                          <a:spcPts val="600"/>
                        </a:spcAft>
                        <a:buFont typeface="Arial" pitchFamily="34" charset="0"/>
                        <a:buNone/>
                      </a:pPr>
                      <a:endParaRPr kumimoji="0" lang="en-US" sz="1200" b="1"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2527819966"/>
                  </a:ext>
                </a:extLst>
              </a:tr>
              <a:tr h="237629">
                <a:tc>
                  <a:txBody>
                    <a:bodyPr/>
                    <a:lstStyle/>
                    <a:p>
                      <a:pPr algn="ctr">
                        <a:spcBef>
                          <a:spcPts val="600"/>
                        </a:spcBef>
                        <a:spcAft>
                          <a:spcPts val="600"/>
                        </a:spcAft>
                      </a:pPr>
                      <a:r>
                        <a:rPr lang="en-US" sz="2000" b="1" dirty="0"/>
                        <a:t>Element ID </a:t>
                      </a:r>
                    </a:p>
                  </a:txBody>
                  <a:tcPr/>
                </a:tc>
                <a:tc gridSpan="2">
                  <a:txBody>
                    <a:bodyPr/>
                    <a:lstStyle/>
                    <a:p>
                      <a:r>
                        <a:rPr kumimoji="0" lang="en-US" sz="2000" b="1" kern="1200" dirty="0">
                          <a:solidFill>
                            <a:schemeClr val="dk1"/>
                          </a:solidFill>
                          <a:latin typeface="+mn-lt"/>
                          <a:ea typeface="+mn-ea"/>
                          <a:cs typeface="+mn-cs"/>
                        </a:rPr>
                        <a:t>Code Table ID</a:t>
                      </a:r>
                      <a:endParaRPr lang="en-US" dirty="0"/>
                    </a:p>
                  </a:txBody>
                  <a:tcPr/>
                </a:tc>
                <a:tc hMerge="1">
                  <a:txBody>
                    <a:bodyPr/>
                    <a:lstStyle/>
                    <a:p>
                      <a:pPr marL="0" indent="0" algn="ctr" rtl="0" eaLnBrk="1" latinLnBrk="0" hangingPunct="1">
                        <a:spcBef>
                          <a:spcPts val="600"/>
                        </a:spcBef>
                        <a:spcAft>
                          <a:spcPts val="600"/>
                        </a:spcAft>
                        <a:buFont typeface="Arial" pitchFamily="34" charset="0"/>
                        <a:buNone/>
                      </a:pPr>
                      <a:endParaRPr kumimoji="0" lang="en-US" sz="1200" b="1" kern="1200" dirty="0">
                        <a:solidFill>
                          <a:schemeClr val="dk1"/>
                        </a:solidFill>
                        <a:latin typeface="+mn-lt"/>
                        <a:ea typeface="+mn-ea"/>
                        <a:cs typeface="+mn-cs"/>
                      </a:endParaRPr>
                    </a:p>
                  </a:txBody>
                  <a:tcPr/>
                </a:tc>
                <a:tc gridSpan="2">
                  <a:txBody>
                    <a:bodyPr/>
                    <a:lstStyle/>
                    <a:p>
                      <a:r>
                        <a:rPr kumimoji="0" lang="en-US" sz="2000" b="1" kern="1200" dirty="0">
                          <a:solidFill>
                            <a:schemeClr val="dk1"/>
                          </a:solidFill>
                          <a:latin typeface="+mn-lt"/>
                          <a:ea typeface="+mn-ea"/>
                          <a:cs typeface="+mn-cs"/>
                        </a:rPr>
                        <a:t>Required?</a:t>
                      </a:r>
                      <a:endParaRPr lang="en-US" dirty="0"/>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a:txBody>
                    <a:bodyPr/>
                    <a:lstStyle/>
                    <a:p>
                      <a:r>
                        <a:rPr kumimoji="0" lang="en-US" sz="2000" b="1" kern="1200" dirty="0">
                          <a:solidFill>
                            <a:schemeClr val="dk1"/>
                          </a:solidFill>
                          <a:latin typeface="+mn-lt"/>
                          <a:ea typeface="+mn-ea"/>
                          <a:cs typeface="+mn-cs"/>
                        </a:rPr>
                        <a:t>Domain of Values</a:t>
                      </a:r>
                      <a:endParaRPr lang="en-US" dirty="0"/>
                    </a:p>
                  </a:txBody>
                  <a:tcPr/>
                </a:tc>
                <a:extLst>
                  <a:ext uri="{0D108BD9-81ED-4DB2-BD59-A6C34878D82A}">
                    <a16:rowId xmlns:a16="http://schemas.microsoft.com/office/drawing/2014/main" val="3557678715"/>
                  </a:ext>
                </a:extLst>
              </a:tr>
              <a:tr h="237629">
                <a:tc>
                  <a:txBody>
                    <a:bodyPr/>
                    <a:lstStyle/>
                    <a:p>
                      <a:pPr algn="ctr">
                        <a:spcBef>
                          <a:spcPts val="600"/>
                        </a:spcBef>
                        <a:spcAft>
                          <a:spcPts val="600"/>
                        </a:spcAft>
                      </a:pPr>
                      <a:r>
                        <a:rPr lang="en-US" sz="2000" dirty="0"/>
                        <a:t>TE1XX</a:t>
                      </a:r>
                    </a:p>
                  </a:txBody>
                  <a:tcPr/>
                </a:tc>
                <a:tc gridSpan="2">
                  <a:txBody>
                    <a:bodyPr/>
                    <a:lstStyle/>
                    <a:p>
                      <a:pPr marL="0" indent="0" algn="ctr" rtl="0" eaLnBrk="1" latinLnBrk="0" hangingPunct="1">
                        <a:spcBef>
                          <a:spcPts val="600"/>
                        </a:spcBef>
                        <a:spcAft>
                          <a:spcPts val="600"/>
                        </a:spcAft>
                        <a:buFont typeface="Arial" pitchFamily="34" charset="0"/>
                        <a:buNone/>
                      </a:pPr>
                      <a:r>
                        <a:rPr kumimoji="0" lang="en-US" sz="2000" kern="1200" dirty="0">
                          <a:solidFill>
                            <a:schemeClr val="dk1"/>
                          </a:solidFill>
                          <a:latin typeface="+mn-lt"/>
                          <a:ea typeface="+mn-ea"/>
                          <a:cs typeface="+mn-cs"/>
                        </a:rPr>
                        <a:t>TC14</a:t>
                      </a:r>
                    </a:p>
                    <a:p>
                      <a:pPr marL="0" indent="0" algn="ctr" rtl="0" eaLnBrk="1" latinLnBrk="0" hangingPunct="1">
                        <a:spcBef>
                          <a:spcPts val="600"/>
                        </a:spcBef>
                        <a:spcAft>
                          <a:spcPts val="600"/>
                        </a:spcAft>
                        <a:buFont typeface="Arial" pitchFamily="34" charset="0"/>
                        <a:buNone/>
                      </a:pPr>
                      <a:r>
                        <a:rPr kumimoji="0" lang="en-US" sz="2000" kern="1200" dirty="0">
                          <a:solidFill>
                            <a:schemeClr val="dk1"/>
                          </a:solidFill>
                          <a:latin typeface="+mn-lt"/>
                          <a:ea typeface="+mn-ea"/>
                          <a:cs typeface="+mn-cs"/>
                        </a:rPr>
                        <a:t>(PEIMS: C092)</a:t>
                      </a:r>
                      <a:endParaRPr lang="en-US" dirty="0"/>
                    </a:p>
                  </a:txBody>
                  <a:tcPr/>
                </a:tc>
                <a:tc hMerge="1">
                  <a:txBody>
                    <a:bodyPr/>
                    <a:lstStyle/>
                    <a:p>
                      <a:pPr marL="0" indent="0" algn="ctr" rtl="0" eaLnBrk="1" latinLnBrk="0" hangingPunct="1">
                        <a:spcBef>
                          <a:spcPts val="600"/>
                        </a:spcBef>
                        <a:spcAft>
                          <a:spcPts val="600"/>
                        </a:spcAft>
                        <a:buFont typeface="Arial" pitchFamily="34" charset="0"/>
                        <a:buNone/>
                      </a:pPr>
                      <a:endParaRPr kumimoji="0" lang="en-US" sz="1200" kern="1200" dirty="0">
                        <a:solidFill>
                          <a:schemeClr val="dk1"/>
                        </a:solidFill>
                        <a:latin typeface="+mn-lt"/>
                        <a:ea typeface="+mn-ea"/>
                        <a:cs typeface="+mn-cs"/>
                      </a:endParaRPr>
                    </a:p>
                  </a:txBody>
                  <a:tcPr/>
                </a:tc>
                <a:tc gridSpan="2">
                  <a:txBody>
                    <a:bodyPr/>
                    <a:lstStyle/>
                    <a:p>
                      <a:r>
                        <a:rPr kumimoji="0" lang="en-US" sz="2000" kern="1200" dirty="0">
                          <a:solidFill>
                            <a:schemeClr val="dk1"/>
                          </a:solidFill>
                          <a:latin typeface="+mn-lt"/>
                          <a:ea typeface="+mn-ea"/>
                          <a:cs typeface="+mn-cs"/>
                        </a:rPr>
                        <a:t>No</a:t>
                      </a:r>
                      <a:endParaRPr lang="en-US" dirty="0"/>
                    </a:p>
                  </a:txBody>
                  <a:tcPr/>
                </a:tc>
                <a:tc hMerge="1">
                  <a:txBody>
                    <a:bodyPr/>
                    <a:lstStyle/>
                    <a:p>
                      <a:endParaRPr lang="en-US"/>
                    </a:p>
                  </a:txBody>
                  <a:tcPr/>
                </a:tc>
                <a:tc>
                  <a:txBody>
                    <a:bodyPr/>
                    <a:lstStyle/>
                    <a:p>
                      <a:endParaRPr lang="en-US" dirty="0"/>
                    </a:p>
                  </a:txBody>
                  <a:tcPr/>
                </a:tc>
                <a:extLst>
                  <a:ext uri="{0D108BD9-81ED-4DB2-BD59-A6C34878D82A}">
                    <a16:rowId xmlns:a16="http://schemas.microsoft.com/office/drawing/2014/main" val="1637889530"/>
                  </a:ext>
                </a:extLst>
              </a:tr>
              <a:tr h="237629">
                <a:tc>
                  <a:txBody>
                    <a:bodyPr/>
                    <a:lstStyle/>
                    <a:p>
                      <a:pPr algn="ctr">
                        <a:spcBef>
                          <a:spcPts val="600"/>
                        </a:spcBef>
                        <a:spcAft>
                          <a:spcPts val="600"/>
                        </a:spcAft>
                      </a:pPr>
                      <a:r>
                        <a:rPr lang="en-US" sz="2000" b="1" dirty="0"/>
                        <a:t>Applicable Record</a:t>
                      </a:r>
                    </a:p>
                  </a:txBody>
                  <a:tcPr/>
                </a:tc>
                <a:tc gridSpan="2">
                  <a:txBody>
                    <a:bodyPr/>
                    <a:lstStyle/>
                    <a:p>
                      <a:pPr algn="ctr">
                        <a:spcBef>
                          <a:spcPts val="600"/>
                        </a:spcBef>
                        <a:spcAft>
                          <a:spcPts val="600"/>
                        </a:spcAft>
                      </a:pPr>
                      <a:r>
                        <a:rPr lang="en-US" sz="2000" b="1" dirty="0"/>
                        <a:t>Length </a:t>
                      </a:r>
                    </a:p>
                  </a:txBody>
                  <a:tcPr/>
                </a:tc>
                <a:tc hMerge="1">
                  <a:txBody>
                    <a:bodyPr/>
                    <a:lstStyle/>
                    <a:p>
                      <a:endParaRPr lang="en-US"/>
                    </a:p>
                  </a:txBody>
                  <a:tcPr/>
                </a:tc>
                <a:tc gridSpan="2">
                  <a:txBody>
                    <a:bodyPr/>
                    <a:lstStyle/>
                    <a:p>
                      <a:pPr algn="ctr">
                        <a:spcBef>
                          <a:spcPts val="600"/>
                        </a:spcBef>
                        <a:spcAft>
                          <a:spcPts val="600"/>
                        </a:spcAft>
                      </a:pPr>
                      <a:r>
                        <a:rPr lang="en-US" sz="2000" b="1" dirty="0"/>
                        <a:t>Type</a:t>
                      </a:r>
                    </a:p>
                  </a:txBody>
                  <a:tcPr/>
                </a:tc>
                <a:tc hMerge="1">
                  <a:txBody>
                    <a:bodyPr/>
                    <a:lstStyle/>
                    <a:p>
                      <a:endParaRPr lang="en-US"/>
                    </a:p>
                  </a:txBody>
                  <a:tcPr/>
                </a:tc>
                <a:tc>
                  <a:txBody>
                    <a:bodyPr/>
                    <a:lstStyle/>
                    <a:p>
                      <a:pPr algn="ctr">
                        <a:spcBef>
                          <a:spcPts val="600"/>
                        </a:spcBef>
                        <a:spcAft>
                          <a:spcPts val="600"/>
                        </a:spcAft>
                      </a:pPr>
                      <a:r>
                        <a:rPr lang="en-US" sz="2000" b="1" dirty="0"/>
                        <a:t>Pattern</a:t>
                      </a:r>
                    </a:p>
                  </a:txBody>
                  <a:tcPr/>
                </a:tc>
                <a:extLst>
                  <a:ext uri="{0D108BD9-81ED-4DB2-BD59-A6C34878D82A}">
                    <a16:rowId xmlns:a16="http://schemas.microsoft.com/office/drawing/2014/main" val="751675772"/>
                  </a:ext>
                </a:extLst>
              </a:tr>
              <a:tr h="250189">
                <a:tc>
                  <a:txBody>
                    <a:bodyPr/>
                    <a:lstStyle/>
                    <a:p>
                      <a:pPr algn="ctr">
                        <a:spcBef>
                          <a:spcPts val="600"/>
                        </a:spcBef>
                        <a:spcAft>
                          <a:spcPts val="600"/>
                        </a:spcAft>
                      </a:pPr>
                      <a:r>
                        <a:rPr lang="en-US" sz="2000" b="0" dirty="0"/>
                        <a:t>Student Record</a:t>
                      </a:r>
                    </a:p>
                  </a:txBody>
                  <a:tcPr/>
                </a:tc>
                <a:tc gridSpan="2">
                  <a:txBody>
                    <a:bodyPr/>
                    <a:lstStyle/>
                    <a:p>
                      <a:r>
                        <a:rPr lang="en-US" sz="2000" b="0" dirty="0"/>
                        <a:t>2</a:t>
                      </a:r>
                    </a:p>
                  </a:txBody>
                  <a:tcPr/>
                </a:tc>
                <a:tc hMerge="1">
                  <a:txBody>
                    <a:bodyPr/>
                    <a:lstStyle/>
                    <a:p>
                      <a:endParaRPr lang="en-US" sz="1200" b="1" dirty="0"/>
                    </a:p>
                  </a:txBody>
                  <a:tcPr/>
                </a:tc>
                <a:tc gridSpan="2">
                  <a:txBody>
                    <a:bodyPr/>
                    <a:lstStyle/>
                    <a:p>
                      <a:r>
                        <a:rPr lang="en-US" sz="2000" b="0" dirty="0"/>
                        <a:t>CODED</a:t>
                      </a:r>
                    </a:p>
                  </a:txBody>
                  <a:tcPr/>
                </a:tc>
                <a:tc hMerge="1">
                  <a:txBody>
                    <a:bodyPr/>
                    <a:lstStyle/>
                    <a:p>
                      <a:endParaRPr lang="en-US" dirty="0"/>
                    </a:p>
                  </a:txBody>
                  <a:tcPr/>
                </a:tc>
                <a:tc>
                  <a:txBody>
                    <a:bodyPr/>
                    <a:lstStyle/>
                    <a:p>
                      <a:r>
                        <a:rPr lang="en-US" sz="2000" b="0" dirty="0"/>
                        <a:t>**</a:t>
                      </a:r>
                    </a:p>
                  </a:txBody>
                  <a:tcPr/>
                </a:tc>
                <a:extLst>
                  <a:ext uri="{0D108BD9-81ED-4DB2-BD59-A6C34878D82A}">
                    <a16:rowId xmlns:a16="http://schemas.microsoft.com/office/drawing/2014/main" val="1015603458"/>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41</a:t>
            </a:fld>
            <a:endParaRPr lang="en-US" dirty="0"/>
          </a:p>
        </p:txBody>
      </p:sp>
    </p:spTree>
    <p:extLst>
      <p:ext uri="{BB962C8B-B14F-4D97-AF65-F5344CB8AC3E}">
        <p14:creationId xmlns:p14="http://schemas.microsoft.com/office/powerpoint/2010/main" val="24546129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HOME language survey changes</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797839393"/>
              </p:ext>
            </p:extLst>
          </p:nvPr>
        </p:nvGraphicFramePr>
        <p:xfrm>
          <a:off x="114300" y="780106"/>
          <a:ext cx="8877299" cy="4907280"/>
        </p:xfrm>
        <a:graphic>
          <a:graphicData uri="http://schemas.openxmlformats.org/drawingml/2006/table">
            <a:tbl>
              <a:tblPr firstRow="1" bandRow="1">
                <a:tableStyleId>{93296810-A885-4BE3-A3E7-6D5BEEA58F35}</a:tableStyleId>
              </a:tblPr>
              <a:tblGrid>
                <a:gridCol w="2219325">
                  <a:extLst>
                    <a:ext uri="{9D8B030D-6E8A-4147-A177-3AD203B41FA5}">
                      <a16:colId xmlns:a16="http://schemas.microsoft.com/office/drawing/2014/main" val="3494901603"/>
                    </a:ext>
                  </a:extLst>
                </a:gridCol>
                <a:gridCol w="1827652">
                  <a:extLst>
                    <a:ext uri="{9D8B030D-6E8A-4147-A177-3AD203B41FA5}">
                      <a16:colId xmlns:a16="http://schemas.microsoft.com/office/drawing/2014/main" val="3723612696"/>
                    </a:ext>
                  </a:extLst>
                </a:gridCol>
                <a:gridCol w="391673">
                  <a:extLst>
                    <a:ext uri="{9D8B030D-6E8A-4147-A177-3AD203B41FA5}">
                      <a16:colId xmlns:a16="http://schemas.microsoft.com/office/drawing/2014/main" val="4014067503"/>
                    </a:ext>
                  </a:extLst>
                </a:gridCol>
                <a:gridCol w="2077353">
                  <a:extLst>
                    <a:ext uri="{9D8B030D-6E8A-4147-A177-3AD203B41FA5}">
                      <a16:colId xmlns:a16="http://schemas.microsoft.com/office/drawing/2014/main" val="4043524290"/>
                    </a:ext>
                  </a:extLst>
                </a:gridCol>
                <a:gridCol w="141971">
                  <a:extLst>
                    <a:ext uri="{9D8B030D-6E8A-4147-A177-3AD203B41FA5}">
                      <a16:colId xmlns:a16="http://schemas.microsoft.com/office/drawing/2014/main" val="1435472291"/>
                    </a:ext>
                  </a:extLst>
                </a:gridCol>
                <a:gridCol w="2219325">
                  <a:extLst>
                    <a:ext uri="{9D8B030D-6E8A-4147-A177-3AD203B41FA5}">
                      <a16:colId xmlns:a16="http://schemas.microsoft.com/office/drawing/2014/main" val="2841052169"/>
                    </a:ext>
                  </a:extLst>
                </a:gridCol>
              </a:tblGrid>
              <a:tr h="237629">
                <a:tc gridSpan="2">
                  <a:txBody>
                    <a:bodyPr/>
                    <a:lstStyle/>
                    <a:p>
                      <a:r>
                        <a:rPr lang="en-US" sz="2000" dirty="0">
                          <a:solidFill>
                            <a:schemeClr val="tx1"/>
                          </a:solidFill>
                        </a:rPr>
                        <a:t>Common Name</a:t>
                      </a:r>
                    </a:p>
                  </a:txBody>
                  <a:tcPr/>
                </a:tc>
                <a:tc hMerge="1">
                  <a:txBody>
                    <a:bodyPr/>
                    <a:lstStyle/>
                    <a:p>
                      <a:endParaRPr lang="en-US"/>
                    </a:p>
                  </a:txBody>
                  <a:tcPr/>
                </a:tc>
                <a:tc gridSpan="2">
                  <a:txBody>
                    <a:bodyPr/>
                    <a:lstStyle/>
                    <a:p>
                      <a:r>
                        <a:rPr lang="en-US" sz="2000" dirty="0">
                          <a:solidFill>
                            <a:schemeClr val="tx1"/>
                          </a:solidFill>
                        </a:rPr>
                        <a:t>XML Name</a:t>
                      </a:r>
                      <a:endParaRPr lang="en-US" sz="2000" dirty="0"/>
                    </a:p>
                  </a:txBody>
                  <a:tcPr/>
                </a:tc>
                <a:tc hMerge="1">
                  <a:txBody>
                    <a:bodyPr/>
                    <a:lstStyle/>
                    <a:p>
                      <a:endParaRPr lang="en-US"/>
                    </a:p>
                  </a:txBody>
                  <a:tcPr/>
                </a:tc>
                <a:tc gridSpan="2">
                  <a:txBody>
                    <a:bodyPr/>
                    <a:lstStyle/>
                    <a:p>
                      <a:r>
                        <a:rPr lang="en-US" sz="2000" dirty="0">
                          <a:solidFill>
                            <a:schemeClr val="tx1"/>
                          </a:solidFill>
                        </a:rPr>
                        <a:t>Complex Type</a:t>
                      </a:r>
                    </a:p>
                  </a:txBody>
                  <a:tcPr/>
                </a:tc>
                <a:tc hMerge="1">
                  <a:txBody>
                    <a:bodyPr/>
                    <a:lstStyle/>
                    <a:p>
                      <a:endParaRPr lang="en-US"/>
                    </a:p>
                  </a:txBody>
                  <a:tcPr/>
                </a:tc>
                <a:extLst>
                  <a:ext uri="{0D108BD9-81ED-4DB2-BD59-A6C34878D82A}">
                    <a16:rowId xmlns:a16="http://schemas.microsoft.com/office/drawing/2014/main" val="945061197"/>
                  </a:ext>
                </a:extLst>
              </a:tr>
              <a:tr h="237629">
                <a:tc gridSpan="2">
                  <a:txBody>
                    <a:bodyPr/>
                    <a:lstStyle/>
                    <a:p>
                      <a:pPr>
                        <a:spcBef>
                          <a:spcPts val="600"/>
                        </a:spcBef>
                        <a:spcAft>
                          <a:spcPts val="600"/>
                        </a:spcAft>
                      </a:pPr>
                      <a:r>
                        <a:rPr lang="en-US" sz="2000" dirty="0"/>
                        <a:t>HOME-LANGUAGE-SURVEY-DATE-ADMINISTERED</a:t>
                      </a:r>
                    </a:p>
                  </a:txBody>
                  <a:tcPr/>
                </a:tc>
                <a:tc hMerge="1">
                  <a:txBody>
                    <a:bodyPr/>
                    <a:lstStyle/>
                    <a:p>
                      <a:endParaRPr lang="en-US"/>
                    </a:p>
                  </a:txBody>
                  <a:tcPr/>
                </a:tc>
                <a:tc gridSpan="2">
                  <a:txBody>
                    <a:bodyPr/>
                    <a:lstStyle/>
                    <a:p>
                      <a:r>
                        <a:rPr lang="en-US" sz="2000" dirty="0"/>
                        <a:t>HomeLanguageSurveyDateAdministered</a:t>
                      </a:r>
                    </a:p>
                  </a:txBody>
                  <a:tcPr/>
                </a:tc>
                <a:tc hMerge="1">
                  <a:txBody>
                    <a:bodyPr/>
                    <a:lstStyle/>
                    <a:p>
                      <a:endParaRPr lang="en-US"/>
                    </a:p>
                  </a:txBody>
                  <a:tcPr/>
                </a:tc>
                <a:tc gridSpan="2">
                  <a:txBody>
                    <a:bodyPr/>
                    <a:lstStyle/>
                    <a:p>
                      <a:pPr marL="0" indent="0" algn="ctr">
                        <a:spcBef>
                          <a:spcPts val="600"/>
                        </a:spcBef>
                        <a:spcAft>
                          <a:spcPts val="600"/>
                        </a:spcAft>
                        <a:buFont typeface="Arial" pitchFamily="34" charset="0"/>
                        <a:buNone/>
                      </a:pPr>
                      <a:r>
                        <a:rPr lang="en-US" sz="2000" dirty="0"/>
                        <a:t>StudentDemographicType</a:t>
                      </a:r>
                    </a:p>
                  </a:txBody>
                  <a:tcPr/>
                </a:tc>
                <a:tc hMerge="1">
                  <a:txBody>
                    <a:bodyPr/>
                    <a:lstStyle/>
                    <a:p>
                      <a:endParaRPr lang="en-US"/>
                    </a:p>
                  </a:txBody>
                  <a:tcPr/>
                </a:tc>
                <a:extLst>
                  <a:ext uri="{0D108BD9-81ED-4DB2-BD59-A6C34878D82A}">
                    <a16:rowId xmlns:a16="http://schemas.microsoft.com/office/drawing/2014/main" val="470753568"/>
                  </a:ext>
                </a:extLst>
              </a:tr>
              <a:tr h="237629">
                <a:tc gridSpan="6">
                  <a:txBody>
                    <a:bodyPr/>
                    <a:lstStyle/>
                    <a:p>
                      <a:pPr marL="0" indent="0" algn="ctr" rtl="0" eaLnBrk="1" latinLnBrk="0" hangingPunct="1">
                        <a:spcBef>
                          <a:spcPts val="600"/>
                        </a:spcBef>
                        <a:spcAft>
                          <a:spcPts val="600"/>
                        </a:spcAft>
                        <a:buFont typeface="Arial" pitchFamily="34" charset="0"/>
                        <a:buNone/>
                      </a:pPr>
                      <a:r>
                        <a:rPr kumimoji="0" lang="en-US" sz="2000" b="1" kern="1200" dirty="0">
                          <a:solidFill>
                            <a:schemeClr val="dk1"/>
                          </a:solidFill>
                          <a:latin typeface="+mn-lt"/>
                          <a:ea typeface="+mn-ea"/>
                          <a:cs typeface="+mn-cs"/>
                        </a:rPr>
                        <a:t>Definition</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2853623951"/>
                  </a:ext>
                </a:extLst>
              </a:tr>
              <a:tr h="386148">
                <a:tc gridSpan="6">
                  <a:txBody>
                    <a:bodyPr/>
                    <a:lstStyle/>
                    <a:p>
                      <a:pPr>
                        <a:spcBef>
                          <a:spcPts val="600"/>
                        </a:spcBef>
                        <a:spcAft>
                          <a:spcPts val="600"/>
                        </a:spcAft>
                      </a:pPr>
                      <a:r>
                        <a:rPr lang="en-US" sz="1800" kern="1200" dirty="0">
                          <a:solidFill>
                            <a:schemeClr val="dk1"/>
                          </a:solidFill>
                          <a:effectLst/>
                          <a:latin typeface="+mn-lt"/>
                          <a:ea typeface="+mn-ea"/>
                          <a:cs typeface="+mn-cs"/>
                        </a:rPr>
                        <a:t>HOME-LANGUAGE-SURVEY-DATE-ADMINISTERED indicates the date the original Home Language Survey was administered to a student upon initial enrollment in a Texas public school (19 TAC §89.1215).</a:t>
                      </a:r>
                      <a:endParaRPr lang="en-US" sz="20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716129947"/>
                  </a:ext>
                </a:extLst>
              </a:tr>
              <a:tr h="237629">
                <a:tc gridSpan="6">
                  <a:txBody>
                    <a:bodyPr/>
                    <a:lstStyle/>
                    <a:p>
                      <a:pPr algn="ctr">
                        <a:spcBef>
                          <a:spcPts val="600"/>
                        </a:spcBef>
                        <a:spcAft>
                          <a:spcPts val="600"/>
                        </a:spcAft>
                      </a:pPr>
                      <a:r>
                        <a:rPr lang="en-US" sz="2000" b="1" dirty="0"/>
                        <a:t>Data Specifications</a:t>
                      </a:r>
                    </a:p>
                  </a:txBody>
                  <a:tcPr/>
                </a:tc>
                <a:tc hMerge="1">
                  <a:txBody>
                    <a:bodyPr/>
                    <a:lstStyle/>
                    <a:p>
                      <a:endParaRPr lang="en-US"/>
                    </a:p>
                  </a:txBody>
                  <a:tcPr/>
                </a:tc>
                <a:tc hMerge="1">
                  <a:txBody>
                    <a:bodyPr/>
                    <a:lstStyle/>
                    <a:p>
                      <a:pPr marL="0" indent="0" algn="ctr" rtl="0" eaLnBrk="1" latinLnBrk="0" hangingPunct="1">
                        <a:spcBef>
                          <a:spcPts val="600"/>
                        </a:spcBef>
                        <a:spcAft>
                          <a:spcPts val="600"/>
                        </a:spcAft>
                        <a:buFont typeface="Arial" pitchFamily="34" charset="0"/>
                        <a:buNone/>
                      </a:pPr>
                      <a:endParaRPr kumimoji="0" lang="en-US" sz="1200" b="1"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2527819966"/>
                  </a:ext>
                </a:extLst>
              </a:tr>
              <a:tr h="237629">
                <a:tc>
                  <a:txBody>
                    <a:bodyPr/>
                    <a:lstStyle/>
                    <a:p>
                      <a:pPr algn="ctr">
                        <a:spcBef>
                          <a:spcPts val="600"/>
                        </a:spcBef>
                        <a:spcAft>
                          <a:spcPts val="600"/>
                        </a:spcAft>
                      </a:pPr>
                      <a:r>
                        <a:rPr lang="en-US" sz="2000" b="1" dirty="0"/>
                        <a:t>Element ID </a:t>
                      </a:r>
                    </a:p>
                  </a:txBody>
                  <a:tcPr/>
                </a:tc>
                <a:tc gridSpan="2">
                  <a:txBody>
                    <a:bodyPr/>
                    <a:lstStyle/>
                    <a:p>
                      <a:r>
                        <a:rPr kumimoji="0" lang="en-US" sz="2000" b="1" kern="1200" dirty="0">
                          <a:solidFill>
                            <a:schemeClr val="dk1"/>
                          </a:solidFill>
                          <a:latin typeface="+mn-lt"/>
                          <a:ea typeface="+mn-ea"/>
                          <a:cs typeface="+mn-cs"/>
                        </a:rPr>
                        <a:t>Code Table ID</a:t>
                      </a:r>
                      <a:endParaRPr lang="en-US" dirty="0"/>
                    </a:p>
                  </a:txBody>
                  <a:tcPr/>
                </a:tc>
                <a:tc hMerge="1">
                  <a:txBody>
                    <a:bodyPr/>
                    <a:lstStyle/>
                    <a:p>
                      <a:pPr marL="0" indent="0" algn="ctr" rtl="0" eaLnBrk="1" latinLnBrk="0" hangingPunct="1">
                        <a:spcBef>
                          <a:spcPts val="600"/>
                        </a:spcBef>
                        <a:spcAft>
                          <a:spcPts val="600"/>
                        </a:spcAft>
                        <a:buFont typeface="Arial" pitchFamily="34" charset="0"/>
                        <a:buNone/>
                      </a:pPr>
                      <a:endParaRPr kumimoji="0" lang="en-US" sz="1200" b="1" kern="1200" dirty="0">
                        <a:solidFill>
                          <a:schemeClr val="dk1"/>
                        </a:solidFill>
                        <a:latin typeface="+mn-lt"/>
                        <a:ea typeface="+mn-ea"/>
                        <a:cs typeface="+mn-cs"/>
                      </a:endParaRPr>
                    </a:p>
                  </a:txBody>
                  <a:tcPr/>
                </a:tc>
                <a:tc gridSpan="2">
                  <a:txBody>
                    <a:bodyPr/>
                    <a:lstStyle/>
                    <a:p>
                      <a:r>
                        <a:rPr kumimoji="0" lang="en-US" sz="2000" b="1" kern="1200" dirty="0">
                          <a:solidFill>
                            <a:schemeClr val="dk1"/>
                          </a:solidFill>
                          <a:latin typeface="+mn-lt"/>
                          <a:ea typeface="+mn-ea"/>
                          <a:cs typeface="+mn-cs"/>
                        </a:rPr>
                        <a:t>Required?</a:t>
                      </a:r>
                      <a:endParaRPr lang="en-US" dirty="0"/>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a:txBody>
                    <a:bodyPr/>
                    <a:lstStyle/>
                    <a:p>
                      <a:r>
                        <a:rPr kumimoji="0" lang="en-US" sz="2000" b="1" kern="1200" dirty="0">
                          <a:solidFill>
                            <a:schemeClr val="dk1"/>
                          </a:solidFill>
                          <a:latin typeface="+mn-lt"/>
                          <a:ea typeface="+mn-ea"/>
                          <a:cs typeface="+mn-cs"/>
                        </a:rPr>
                        <a:t>Domain of Values</a:t>
                      </a:r>
                      <a:endParaRPr lang="en-US" dirty="0"/>
                    </a:p>
                  </a:txBody>
                  <a:tcPr/>
                </a:tc>
                <a:extLst>
                  <a:ext uri="{0D108BD9-81ED-4DB2-BD59-A6C34878D82A}">
                    <a16:rowId xmlns:a16="http://schemas.microsoft.com/office/drawing/2014/main" val="3557678715"/>
                  </a:ext>
                </a:extLst>
              </a:tr>
              <a:tr h="237629">
                <a:tc>
                  <a:txBody>
                    <a:bodyPr/>
                    <a:lstStyle/>
                    <a:p>
                      <a:pPr algn="ctr">
                        <a:spcBef>
                          <a:spcPts val="600"/>
                        </a:spcBef>
                        <a:spcAft>
                          <a:spcPts val="600"/>
                        </a:spcAft>
                      </a:pPr>
                      <a:r>
                        <a:rPr lang="en-US" sz="2000" dirty="0"/>
                        <a:t>TE1XX</a:t>
                      </a:r>
                    </a:p>
                  </a:txBody>
                  <a:tcPr/>
                </a:tc>
                <a:tc gridSpan="2">
                  <a:txBody>
                    <a:bodyPr/>
                    <a:lstStyle/>
                    <a:p>
                      <a:pPr marL="0" indent="0" algn="ctr" rtl="0" eaLnBrk="1" latinLnBrk="0" hangingPunct="1">
                        <a:spcBef>
                          <a:spcPts val="600"/>
                        </a:spcBef>
                        <a:spcAft>
                          <a:spcPts val="600"/>
                        </a:spcAft>
                        <a:buFont typeface="Arial" pitchFamily="34" charset="0"/>
                        <a:buNone/>
                      </a:pPr>
                      <a:r>
                        <a:rPr kumimoji="0" lang="en-US" sz="2000" kern="1200" dirty="0">
                          <a:solidFill>
                            <a:schemeClr val="dk1"/>
                          </a:solidFill>
                          <a:latin typeface="+mn-lt"/>
                          <a:ea typeface="+mn-ea"/>
                          <a:cs typeface="+mn-cs"/>
                        </a:rPr>
                        <a:t>TC14</a:t>
                      </a:r>
                    </a:p>
                    <a:p>
                      <a:pPr marL="0" indent="0" algn="ctr" rtl="0" eaLnBrk="1" latinLnBrk="0" hangingPunct="1">
                        <a:spcBef>
                          <a:spcPts val="600"/>
                        </a:spcBef>
                        <a:spcAft>
                          <a:spcPts val="600"/>
                        </a:spcAft>
                        <a:buFont typeface="Arial" pitchFamily="34" charset="0"/>
                        <a:buNone/>
                      </a:pPr>
                      <a:r>
                        <a:rPr kumimoji="0" lang="en-US" sz="2000" kern="1200" dirty="0">
                          <a:solidFill>
                            <a:schemeClr val="dk1"/>
                          </a:solidFill>
                          <a:latin typeface="+mn-lt"/>
                          <a:ea typeface="+mn-ea"/>
                          <a:cs typeface="+mn-cs"/>
                        </a:rPr>
                        <a:t>(PEIMS: C092)</a:t>
                      </a:r>
                      <a:endParaRPr lang="en-US" dirty="0"/>
                    </a:p>
                  </a:txBody>
                  <a:tcPr/>
                </a:tc>
                <a:tc hMerge="1">
                  <a:txBody>
                    <a:bodyPr/>
                    <a:lstStyle/>
                    <a:p>
                      <a:pPr marL="0" indent="0" algn="ctr" rtl="0" eaLnBrk="1" latinLnBrk="0" hangingPunct="1">
                        <a:spcBef>
                          <a:spcPts val="600"/>
                        </a:spcBef>
                        <a:spcAft>
                          <a:spcPts val="600"/>
                        </a:spcAft>
                        <a:buFont typeface="Arial" pitchFamily="34" charset="0"/>
                        <a:buNone/>
                      </a:pPr>
                      <a:endParaRPr kumimoji="0" lang="en-US" sz="1200" kern="1200" dirty="0">
                        <a:solidFill>
                          <a:schemeClr val="dk1"/>
                        </a:solidFill>
                        <a:latin typeface="+mn-lt"/>
                        <a:ea typeface="+mn-ea"/>
                        <a:cs typeface="+mn-cs"/>
                      </a:endParaRPr>
                    </a:p>
                  </a:txBody>
                  <a:tcPr/>
                </a:tc>
                <a:tc gridSpan="2">
                  <a:txBody>
                    <a:bodyPr/>
                    <a:lstStyle/>
                    <a:p>
                      <a:r>
                        <a:rPr kumimoji="0" lang="en-US" sz="2000" kern="1200" dirty="0">
                          <a:solidFill>
                            <a:schemeClr val="dk1"/>
                          </a:solidFill>
                          <a:latin typeface="+mn-lt"/>
                          <a:ea typeface="+mn-ea"/>
                          <a:cs typeface="+mn-cs"/>
                        </a:rPr>
                        <a:t>No</a:t>
                      </a:r>
                      <a:endParaRPr lang="en-US" dirty="0"/>
                    </a:p>
                  </a:txBody>
                  <a:tcPr/>
                </a:tc>
                <a:tc hMerge="1">
                  <a:txBody>
                    <a:bodyPr/>
                    <a:lstStyle/>
                    <a:p>
                      <a:endParaRPr lang="en-US"/>
                    </a:p>
                  </a:txBody>
                  <a:tcPr/>
                </a:tc>
                <a:tc>
                  <a:txBody>
                    <a:bodyPr/>
                    <a:lstStyle/>
                    <a:p>
                      <a:pPr algn="ctr"/>
                      <a:r>
                        <a:rPr lang="en-US" sz="1800" kern="1200" dirty="0">
                          <a:solidFill>
                            <a:schemeClr val="dk1"/>
                          </a:solidFill>
                          <a:effectLst/>
                          <a:latin typeface="+mn-lt"/>
                          <a:ea typeface="+mn-ea"/>
                          <a:cs typeface="+mn-cs"/>
                        </a:rPr>
                        <a:t>yyyy = 1957-2039 </a:t>
                      </a:r>
                    </a:p>
                    <a:p>
                      <a:pPr algn="ctr"/>
                      <a:r>
                        <a:rPr lang="en-US" sz="1800" kern="1200" dirty="0">
                          <a:solidFill>
                            <a:schemeClr val="dk1"/>
                          </a:solidFill>
                          <a:effectLst/>
                          <a:latin typeface="+mn-lt"/>
                          <a:ea typeface="+mn-ea"/>
                          <a:cs typeface="+mn-cs"/>
                        </a:rPr>
                        <a:t>          mm = 01-12 </a:t>
                      </a:r>
                    </a:p>
                    <a:p>
                      <a:pPr algn="ctr"/>
                      <a:r>
                        <a:rPr lang="en-US" sz="1800" kern="1200" dirty="0">
                          <a:solidFill>
                            <a:schemeClr val="dk1"/>
                          </a:solidFill>
                          <a:effectLst/>
                          <a:latin typeface="+mn-lt"/>
                          <a:ea typeface="+mn-ea"/>
                          <a:cs typeface="+mn-cs"/>
                        </a:rPr>
                        <a:t>            dd = 01-31 </a:t>
                      </a:r>
                      <a:endParaRPr lang="en-US" sz="2400" dirty="0"/>
                    </a:p>
                  </a:txBody>
                  <a:tcPr/>
                </a:tc>
                <a:extLst>
                  <a:ext uri="{0D108BD9-81ED-4DB2-BD59-A6C34878D82A}">
                    <a16:rowId xmlns:a16="http://schemas.microsoft.com/office/drawing/2014/main" val="1637889530"/>
                  </a:ext>
                </a:extLst>
              </a:tr>
              <a:tr h="237629">
                <a:tc>
                  <a:txBody>
                    <a:bodyPr/>
                    <a:lstStyle/>
                    <a:p>
                      <a:pPr algn="ctr">
                        <a:spcBef>
                          <a:spcPts val="600"/>
                        </a:spcBef>
                        <a:spcAft>
                          <a:spcPts val="600"/>
                        </a:spcAft>
                      </a:pPr>
                      <a:r>
                        <a:rPr lang="en-US" sz="2000" b="1" dirty="0"/>
                        <a:t>Applicable Record</a:t>
                      </a:r>
                    </a:p>
                  </a:txBody>
                  <a:tcPr/>
                </a:tc>
                <a:tc gridSpan="2">
                  <a:txBody>
                    <a:bodyPr/>
                    <a:lstStyle/>
                    <a:p>
                      <a:pPr algn="ctr">
                        <a:spcBef>
                          <a:spcPts val="600"/>
                        </a:spcBef>
                        <a:spcAft>
                          <a:spcPts val="600"/>
                        </a:spcAft>
                      </a:pPr>
                      <a:r>
                        <a:rPr lang="en-US" sz="2000" b="1" dirty="0"/>
                        <a:t>Length </a:t>
                      </a:r>
                    </a:p>
                  </a:txBody>
                  <a:tcPr/>
                </a:tc>
                <a:tc hMerge="1">
                  <a:txBody>
                    <a:bodyPr/>
                    <a:lstStyle/>
                    <a:p>
                      <a:endParaRPr lang="en-US"/>
                    </a:p>
                  </a:txBody>
                  <a:tcPr/>
                </a:tc>
                <a:tc gridSpan="2">
                  <a:txBody>
                    <a:bodyPr/>
                    <a:lstStyle/>
                    <a:p>
                      <a:pPr algn="ctr">
                        <a:spcBef>
                          <a:spcPts val="600"/>
                        </a:spcBef>
                        <a:spcAft>
                          <a:spcPts val="600"/>
                        </a:spcAft>
                      </a:pPr>
                      <a:r>
                        <a:rPr lang="en-US" sz="2000" b="1" dirty="0"/>
                        <a:t>Type</a:t>
                      </a:r>
                    </a:p>
                  </a:txBody>
                  <a:tcPr/>
                </a:tc>
                <a:tc hMerge="1">
                  <a:txBody>
                    <a:bodyPr/>
                    <a:lstStyle/>
                    <a:p>
                      <a:endParaRPr lang="en-US"/>
                    </a:p>
                  </a:txBody>
                  <a:tcPr/>
                </a:tc>
                <a:tc>
                  <a:txBody>
                    <a:bodyPr/>
                    <a:lstStyle/>
                    <a:p>
                      <a:pPr algn="ctr">
                        <a:spcBef>
                          <a:spcPts val="600"/>
                        </a:spcBef>
                        <a:spcAft>
                          <a:spcPts val="600"/>
                        </a:spcAft>
                      </a:pPr>
                      <a:r>
                        <a:rPr lang="en-US" sz="2000" b="1" dirty="0"/>
                        <a:t>Pattern</a:t>
                      </a:r>
                    </a:p>
                  </a:txBody>
                  <a:tcPr/>
                </a:tc>
                <a:extLst>
                  <a:ext uri="{0D108BD9-81ED-4DB2-BD59-A6C34878D82A}">
                    <a16:rowId xmlns:a16="http://schemas.microsoft.com/office/drawing/2014/main" val="751675772"/>
                  </a:ext>
                </a:extLst>
              </a:tr>
              <a:tr h="250189">
                <a:tc>
                  <a:txBody>
                    <a:bodyPr/>
                    <a:lstStyle/>
                    <a:p>
                      <a:pPr algn="ctr">
                        <a:spcBef>
                          <a:spcPts val="600"/>
                        </a:spcBef>
                        <a:spcAft>
                          <a:spcPts val="600"/>
                        </a:spcAft>
                      </a:pPr>
                      <a:r>
                        <a:rPr lang="en-US" sz="2000" b="0" dirty="0"/>
                        <a:t>Student Record</a:t>
                      </a:r>
                    </a:p>
                  </a:txBody>
                  <a:tcPr/>
                </a:tc>
                <a:tc gridSpan="2">
                  <a:txBody>
                    <a:bodyPr/>
                    <a:lstStyle/>
                    <a:p>
                      <a:r>
                        <a:rPr lang="en-US" sz="2000" b="0" dirty="0"/>
                        <a:t>2</a:t>
                      </a:r>
                    </a:p>
                  </a:txBody>
                  <a:tcPr/>
                </a:tc>
                <a:tc hMerge="1">
                  <a:txBody>
                    <a:bodyPr/>
                    <a:lstStyle/>
                    <a:p>
                      <a:endParaRPr lang="en-US" sz="1200" b="1" dirty="0"/>
                    </a:p>
                  </a:txBody>
                  <a:tcPr/>
                </a:tc>
                <a:tc gridSpan="2">
                  <a:txBody>
                    <a:bodyPr/>
                    <a:lstStyle/>
                    <a:p>
                      <a:r>
                        <a:rPr lang="en-US" sz="2000" b="0" dirty="0"/>
                        <a:t>CODED</a:t>
                      </a:r>
                    </a:p>
                  </a:txBody>
                  <a:tcPr/>
                </a:tc>
                <a:tc hMerge="1">
                  <a:txBody>
                    <a:bodyPr/>
                    <a:lstStyle/>
                    <a:p>
                      <a:endParaRPr lang="en-US" dirty="0"/>
                    </a:p>
                  </a:txBody>
                  <a:tcPr/>
                </a:tc>
                <a:tc>
                  <a:txBody>
                    <a:bodyPr/>
                    <a:lstStyle/>
                    <a:p>
                      <a:r>
                        <a:rPr lang="en-US" sz="2000" b="0" dirty="0"/>
                        <a:t>**</a:t>
                      </a:r>
                    </a:p>
                  </a:txBody>
                  <a:tcPr/>
                </a:tc>
                <a:extLst>
                  <a:ext uri="{0D108BD9-81ED-4DB2-BD59-A6C34878D82A}">
                    <a16:rowId xmlns:a16="http://schemas.microsoft.com/office/drawing/2014/main" val="1015603458"/>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42</a:t>
            </a:fld>
            <a:endParaRPr lang="en-US" dirty="0"/>
          </a:p>
        </p:txBody>
      </p:sp>
    </p:spTree>
    <p:extLst>
      <p:ext uri="{BB962C8B-B14F-4D97-AF65-F5344CB8AC3E}">
        <p14:creationId xmlns:p14="http://schemas.microsoft.com/office/powerpoint/2010/main" val="3634214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HOME language survey changes</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2811469963"/>
              </p:ext>
            </p:extLst>
          </p:nvPr>
        </p:nvGraphicFramePr>
        <p:xfrm>
          <a:off x="114300" y="780106"/>
          <a:ext cx="8877299" cy="4572000"/>
        </p:xfrm>
        <a:graphic>
          <a:graphicData uri="http://schemas.openxmlformats.org/drawingml/2006/table">
            <a:tbl>
              <a:tblPr firstRow="1" bandRow="1">
                <a:tableStyleId>{93296810-A885-4BE3-A3E7-6D5BEEA58F35}</a:tableStyleId>
              </a:tblPr>
              <a:tblGrid>
                <a:gridCol w="2219325">
                  <a:extLst>
                    <a:ext uri="{9D8B030D-6E8A-4147-A177-3AD203B41FA5}">
                      <a16:colId xmlns:a16="http://schemas.microsoft.com/office/drawing/2014/main" val="3494901603"/>
                    </a:ext>
                  </a:extLst>
                </a:gridCol>
                <a:gridCol w="1827652">
                  <a:extLst>
                    <a:ext uri="{9D8B030D-6E8A-4147-A177-3AD203B41FA5}">
                      <a16:colId xmlns:a16="http://schemas.microsoft.com/office/drawing/2014/main" val="3723612696"/>
                    </a:ext>
                  </a:extLst>
                </a:gridCol>
                <a:gridCol w="391673">
                  <a:extLst>
                    <a:ext uri="{9D8B030D-6E8A-4147-A177-3AD203B41FA5}">
                      <a16:colId xmlns:a16="http://schemas.microsoft.com/office/drawing/2014/main" val="4014067503"/>
                    </a:ext>
                  </a:extLst>
                </a:gridCol>
                <a:gridCol w="2077353">
                  <a:extLst>
                    <a:ext uri="{9D8B030D-6E8A-4147-A177-3AD203B41FA5}">
                      <a16:colId xmlns:a16="http://schemas.microsoft.com/office/drawing/2014/main" val="4043524290"/>
                    </a:ext>
                  </a:extLst>
                </a:gridCol>
                <a:gridCol w="141971">
                  <a:extLst>
                    <a:ext uri="{9D8B030D-6E8A-4147-A177-3AD203B41FA5}">
                      <a16:colId xmlns:a16="http://schemas.microsoft.com/office/drawing/2014/main" val="1435472291"/>
                    </a:ext>
                  </a:extLst>
                </a:gridCol>
                <a:gridCol w="2219325">
                  <a:extLst>
                    <a:ext uri="{9D8B030D-6E8A-4147-A177-3AD203B41FA5}">
                      <a16:colId xmlns:a16="http://schemas.microsoft.com/office/drawing/2014/main" val="2841052169"/>
                    </a:ext>
                  </a:extLst>
                </a:gridCol>
              </a:tblGrid>
              <a:tr h="237629">
                <a:tc gridSpan="2">
                  <a:txBody>
                    <a:bodyPr/>
                    <a:lstStyle/>
                    <a:p>
                      <a:r>
                        <a:rPr lang="en-US" sz="2000" dirty="0">
                          <a:solidFill>
                            <a:schemeClr val="tx1"/>
                          </a:solidFill>
                        </a:rPr>
                        <a:t>Common Name</a:t>
                      </a:r>
                    </a:p>
                  </a:txBody>
                  <a:tcPr/>
                </a:tc>
                <a:tc hMerge="1">
                  <a:txBody>
                    <a:bodyPr/>
                    <a:lstStyle/>
                    <a:p>
                      <a:endParaRPr lang="en-US"/>
                    </a:p>
                  </a:txBody>
                  <a:tcPr/>
                </a:tc>
                <a:tc gridSpan="2">
                  <a:txBody>
                    <a:bodyPr/>
                    <a:lstStyle/>
                    <a:p>
                      <a:r>
                        <a:rPr lang="en-US" sz="2000" dirty="0">
                          <a:solidFill>
                            <a:schemeClr val="tx1"/>
                          </a:solidFill>
                        </a:rPr>
                        <a:t>XML Name</a:t>
                      </a:r>
                      <a:endParaRPr lang="en-US" sz="2000" dirty="0"/>
                    </a:p>
                  </a:txBody>
                  <a:tcPr/>
                </a:tc>
                <a:tc hMerge="1">
                  <a:txBody>
                    <a:bodyPr/>
                    <a:lstStyle/>
                    <a:p>
                      <a:endParaRPr lang="en-US"/>
                    </a:p>
                  </a:txBody>
                  <a:tcPr/>
                </a:tc>
                <a:tc gridSpan="2">
                  <a:txBody>
                    <a:bodyPr/>
                    <a:lstStyle/>
                    <a:p>
                      <a:r>
                        <a:rPr lang="en-US" sz="2000" dirty="0">
                          <a:solidFill>
                            <a:schemeClr val="tx1"/>
                          </a:solidFill>
                        </a:rPr>
                        <a:t>Complex Type</a:t>
                      </a:r>
                    </a:p>
                  </a:txBody>
                  <a:tcPr/>
                </a:tc>
                <a:tc hMerge="1">
                  <a:txBody>
                    <a:bodyPr/>
                    <a:lstStyle/>
                    <a:p>
                      <a:endParaRPr lang="en-US"/>
                    </a:p>
                  </a:txBody>
                  <a:tcPr/>
                </a:tc>
                <a:extLst>
                  <a:ext uri="{0D108BD9-81ED-4DB2-BD59-A6C34878D82A}">
                    <a16:rowId xmlns:a16="http://schemas.microsoft.com/office/drawing/2014/main" val="945061197"/>
                  </a:ext>
                </a:extLst>
              </a:tr>
              <a:tr h="237629">
                <a:tc gridSpan="2">
                  <a:txBody>
                    <a:bodyPr/>
                    <a:lstStyle/>
                    <a:p>
                      <a:pPr>
                        <a:spcBef>
                          <a:spcPts val="600"/>
                        </a:spcBef>
                        <a:spcAft>
                          <a:spcPts val="600"/>
                        </a:spcAft>
                      </a:pPr>
                      <a:r>
                        <a:rPr lang="en-US" sz="2000" dirty="0"/>
                        <a:t>HOME-LANGUAGE-CODE</a:t>
                      </a:r>
                    </a:p>
                  </a:txBody>
                  <a:tcPr/>
                </a:tc>
                <a:tc hMerge="1">
                  <a:txBody>
                    <a:bodyPr/>
                    <a:lstStyle/>
                    <a:p>
                      <a:endParaRPr lang="en-US"/>
                    </a:p>
                  </a:txBody>
                  <a:tcPr/>
                </a:tc>
                <a:tc gridSpan="2">
                  <a:txBody>
                    <a:bodyPr/>
                    <a:lstStyle/>
                    <a:p>
                      <a:r>
                        <a:rPr lang="en-US" sz="2000" dirty="0">
                          <a:highlight>
                            <a:srgbClr val="FFFF00"/>
                          </a:highlight>
                        </a:rPr>
                        <a:t>Home</a:t>
                      </a:r>
                      <a:r>
                        <a:rPr lang="en-US" sz="2000" dirty="0"/>
                        <a:t>Language</a:t>
                      </a:r>
                    </a:p>
                  </a:txBody>
                  <a:tcPr/>
                </a:tc>
                <a:tc hMerge="1">
                  <a:txBody>
                    <a:bodyPr/>
                    <a:lstStyle/>
                    <a:p>
                      <a:endParaRPr lang="en-US"/>
                    </a:p>
                  </a:txBody>
                  <a:tcPr/>
                </a:tc>
                <a:tc gridSpan="2">
                  <a:txBody>
                    <a:bodyPr/>
                    <a:lstStyle/>
                    <a:p>
                      <a:pPr marL="0" indent="0" algn="ctr">
                        <a:spcBef>
                          <a:spcPts val="600"/>
                        </a:spcBef>
                        <a:spcAft>
                          <a:spcPts val="600"/>
                        </a:spcAft>
                        <a:buFont typeface="Arial" pitchFamily="34" charset="0"/>
                        <a:buNone/>
                      </a:pPr>
                      <a:r>
                        <a:rPr lang="en-US" sz="2000" dirty="0"/>
                        <a:t>StudentDemographicType</a:t>
                      </a:r>
                    </a:p>
                  </a:txBody>
                  <a:tcPr/>
                </a:tc>
                <a:tc hMerge="1">
                  <a:txBody>
                    <a:bodyPr/>
                    <a:lstStyle/>
                    <a:p>
                      <a:endParaRPr lang="en-US"/>
                    </a:p>
                  </a:txBody>
                  <a:tcPr/>
                </a:tc>
                <a:extLst>
                  <a:ext uri="{0D108BD9-81ED-4DB2-BD59-A6C34878D82A}">
                    <a16:rowId xmlns:a16="http://schemas.microsoft.com/office/drawing/2014/main" val="470753568"/>
                  </a:ext>
                </a:extLst>
              </a:tr>
              <a:tr h="237629">
                <a:tc gridSpan="6">
                  <a:txBody>
                    <a:bodyPr/>
                    <a:lstStyle/>
                    <a:p>
                      <a:pPr marL="0" indent="0" algn="ctr" rtl="0" eaLnBrk="1" latinLnBrk="0" hangingPunct="1">
                        <a:spcBef>
                          <a:spcPts val="600"/>
                        </a:spcBef>
                        <a:spcAft>
                          <a:spcPts val="600"/>
                        </a:spcAft>
                        <a:buFont typeface="Arial" pitchFamily="34" charset="0"/>
                        <a:buNone/>
                      </a:pPr>
                      <a:r>
                        <a:rPr kumimoji="0" lang="en-US" sz="2000" b="1" kern="1200" dirty="0">
                          <a:solidFill>
                            <a:schemeClr val="dk1"/>
                          </a:solidFill>
                          <a:latin typeface="+mn-lt"/>
                          <a:ea typeface="+mn-ea"/>
                          <a:cs typeface="+mn-cs"/>
                        </a:rPr>
                        <a:t>Definition</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2853623951"/>
                  </a:ext>
                </a:extLst>
              </a:tr>
              <a:tr h="386148">
                <a:tc gridSpan="6">
                  <a:txBody>
                    <a:bodyPr/>
                    <a:lstStyle/>
                    <a:p>
                      <a:pPr>
                        <a:spcBef>
                          <a:spcPts val="600"/>
                        </a:spcBef>
                        <a:spcAft>
                          <a:spcPts val="600"/>
                        </a:spcAft>
                      </a:pPr>
                      <a:r>
                        <a:rPr lang="en-US" sz="1800" kern="1200" dirty="0">
                          <a:solidFill>
                            <a:schemeClr val="dk1"/>
                          </a:solidFill>
                          <a:effectLst/>
                          <a:latin typeface="+mn-lt"/>
                          <a:ea typeface="+mn-ea"/>
                          <a:cs typeface="+mn-cs"/>
                        </a:rPr>
                        <a:t>HOME-LANGUAGE-CODE indicates the language spoken in the student’s home</a:t>
                      </a:r>
                      <a:r>
                        <a:rPr lang="en-US" sz="1800" kern="1200" dirty="0">
                          <a:solidFill>
                            <a:schemeClr val="dk1"/>
                          </a:solidFill>
                          <a:effectLst/>
                          <a:highlight>
                            <a:srgbClr val="FFFF00"/>
                          </a:highlight>
                          <a:latin typeface="+mn-lt"/>
                          <a:ea typeface="+mn-ea"/>
                          <a:cs typeface="+mn-cs"/>
                        </a:rPr>
                        <a:t> </a:t>
                      </a:r>
                      <a:r>
                        <a:rPr lang="en-US" sz="1800" b="1" kern="1200" dirty="0">
                          <a:solidFill>
                            <a:schemeClr val="dk1"/>
                          </a:solidFill>
                          <a:effectLst/>
                          <a:highlight>
                            <a:srgbClr val="FFFF00"/>
                          </a:highlight>
                          <a:latin typeface="+mn-lt"/>
                          <a:ea typeface="+mn-ea"/>
                          <a:cs typeface="+mn-cs"/>
                        </a:rPr>
                        <a:t>most of the time,</a:t>
                      </a:r>
                      <a:r>
                        <a:rPr lang="en-US" sz="1800" kern="1200" dirty="0">
                          <a:solidFill>
                            <a:schemeClr val="dk1"/>
                          </a:solidFill>
                          <a:effectLst/>
                          <a:highlight>
                            <a:srgbClr val="FFFF00"/>
                          </a:highlight>
                          <a:latin typeface="+mn-lt"/>
                          <a:ea typeface="+mn-ea"/>
                          <a:cs typeface="+mn-cs"/>
                        </a:rPr>
                        <a:t> </a:t>
                      </a:r>
                      <a:r>
                        <a:rPr lang="en-US" sz="1800" kern="1200" dirty="0">
                          <a:solidFill>
                            <a:schemeClr val="dk1"/>
                          </a:solidFill>
                          <a:effectLst/>
                          <a:latin typeface="+mn-lt"/>
                          <a:ea typeface="+mn-ea"/>
                          <a:cs typeface="+mn-cs"/>
                        </a:rPr>
                        <a:t>as determined by the student’s home language survey (19 TAC §89.1215).</a:t>
                      </a:r>
                      <a:endParaRPr lang="en-US" sz="20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716129947"/>
                  </a:ext>
                </a:extLst>
              </a:tr>
              <a:tr h="237629">
                <a:tc gridSpan="6">
                  <a:txBody>
                    <a:bodyPr/>
                    <a:lstStyle/>
                    <a:p>
                      <a:pPr algn="ctr">
                        <a:spcBef>
                          <a:spcPts val="600"/>
                        </a:spcBef>
                        <a:spcAft>
                          <a:spcPts val="600"/>
                        </a:spcAft>
                      </a:pPr>
                      <a:r>
                        <a:rPr lang="en-US" sz="2000" b="1" dirty="0"/>
                        <a:t>Data Specifications</a:t>
                      </a:r>
                    </a:p>
                  </a:txBody>
                  <a:tcPr/>
                </a:tc>
                <a:tc hMerge="1">
                  <a:txBody>
                    <a:bodyPr/>
                    <a:lstStyle/>
                    <a:p>
                      <a:endParaRPr lang="en-US"/>
                    </a:p>
                  </a:txBody>
                  <a:tcPr/>
                </a:tc>
                <a:tc hMerge="1">
                  <a:txBody>
                    <a:bodyPr/>
                    <a:lstStyle/>
                    <a:p>
                      <a:pPr marL="0" indent="0" algn="ctr" rtl="0" eaLnBrk="1" latinLnBrk="0" hangingPunct="1">
                        <a:spcBef>
                          <a:spcPts val="600"/>
                        </a:spcBef>
                        <a:spcAft>
                          <a:spcPts val="600"/>
                        </a:spcAft>
                        <a:buFont typeface="Arial" pitchFamily="34" charset="0"/>
                        <a:buNone/>
                      </a:pPr>
                      <a:endParaRPr kumimoji="0" lang="en-US" sz="1200" b="1"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2527819966"/>
                  </a:ext>
                </a:extLst>
              </a:tr>
              <a:tr h="237629">
                <a:tc>
                  <a:txBody>
                    <a:bodyPr/>
                    <a:lstStyle/>
                    <a:p>
                      <a:pPr algn="ctr">
                        <a:spcBef>
                          <a:spcPts val="600"/>
                        </a:spcBef>
                        <a:spcAft>
                          <a:spcPts val="600"/>
                        </a:spcAft>
                      </a:pPr>
                      <a:r>
                        <a:rPr lang="en-US" sz="2000" b="1" dirty="0"/>
                        <a:t>Element ID </a:t>
                      </a:r>
                    </a:p>
                  </a:txBody>
                  <a:tcPr/>
                </a:tc>
                <a:tc gridSpan="2">
                  <a:txBody>
                    <a:bodyPr/>
                    <a:lstStyle/>
                    <a:p>
                      <a:r>
                        <a:rPr kumimoji="0" lang="en-US" sz="2000" b="1" kern="1200" dirty="0">
                          <a:solidFill>
                            <a:schemeClr val="dk1"/>
                          </a:solidFill>
                          <a:latin typeface="+mn-lt"/>
                          <a:ea typeface="+mn-ea"/>
                          <a:cs typeface="+mn-cs"/>
                        </a:rPr>
                        <a:t>Code Table ID</a:t>
                      </a:r>
                      <a:endParaRPr lang="en-US" dirty="0"/>
                    </a:p>
                  </a:txBody>
                  <a:tcPr/>
                </a:tc>
                <a:tc hMerge="1">
                  <a:txBody>
                    <a:bodyPr/>
                    <a:lstStyle/>
                    <a:p>
                      <a:pPr marL="0" indent="0" algn="ctr" rtl="0" eaLnBrk="1" latinLnBrk="0" hangingPunct="1">
                        <a:spcBef>
                          <a:spcPts val="600"/>
                        </a:spcBef>
                        <a:spcAft>
                          <a:spcPts val="600"/>
                        </a:spcAft>
                        <a:buFont typeface="Arial" pitchFamily="34" charset="0"/>
                        <a:buNone/>
                      </a:pPr>
                      <a:endParaRPr kumimoji="0" lang="en-US" sz="1200" b="1" kern="1200" dirty="0">
                        <a:solidFill>
                          <a:schemeClr val="dk1"/>
                        </a:solidFill>
                        <a:latin typeface="+mn-lt"/>
                        <a:ea typeface="+mn-ea"/>
                        <a:cs typeface="+mn-cs"/>
                      </a:endParaRPr>
                    </a:p>
                  </a:txBody>
                  <a:tcPr/>
                </a:tc>
                <a:tc gridSpan="2">
                  <a:txBody>
                    <a:bodyPr/>
                    <a:lstStyle/>
                    <a:p>
                      <a:r>
                        <a:rPr kumimoji="0" lang="en-US" sz="2000" b="1" kern="1200" dirty="0">
                          <a:solidFill>
                            <a:schemeClr val="dk1"/>
                          </a:solidFill>
                          <a:latin typeface="+mn-lt"/>
                          <a:ea typeface="+mn-ea"/>
                          <a:cs typeface="+mn-cs"/>
                        </a:rPr>
                        <a:t>Required?</a:t>
                      </a:r>
                      <a:endParaRPr lang="en-US" dirty="0"/>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a:txBody>
                    <a:bodyPr/>
                    <a:lstStyle/>
                    <a:p>
                      <a:r>
                        <a:rPr kumimoji="0" lang="en-US" sz="2000" b="1" kern="1200" dirty="0">
                          <a:solidFill>
                            <a:schemeClr val="dk1"/>
                          </a:solidFill>
                          <a:latin typeface="+mn-lt"/>
                          <a:ea typeface="+mn-ea"/>
                          <a:cs typeface="+mn-cs"/>
                        </a:rPr>
                        <a:t>Domain of Values</a:t>
                      </a:r>
                      <a:endParaRPr lang="en-US" dirty="0"/>
                    </a:p>
                  </a:txBody>
                  <a:tcPr/>
                </a:tc>
                <a:extLst>
                  <a:ext uri="{0D108BD9-81ED-4DB2-BD59-A6C34878D82A}">
                    <a16:rowId xmlns:a16="http://schemas.microsoft.com/office/drawing/2014/main" val="3557678715"/>
                  </a:ext>
                </a:extLst>
              </a:tr>
              <a:tr h="237629">
                <a:tc>
                  <a:txBody>
                    <a:bodyPr/>
                    <a:lstStyle/>
                    <a:p>
                      <a:pPr algn="ctr">
                        <a:spcBef>
                          <a:spcPts val="600"/>
                        </a:spcBef>
                        <a:spcAft>
                          <a:spcPts val="600"/>
                        </a:spcAft>
                      </a:pPr>
                      <a:r>
                        <a:rPr lang="en-US" sz="2000" dirty="0"/>
                        <a:t>TE048</a:t>
                      </a:r>
                    </a:p>
                  </a:txBody>
                  <a:tcPr/>
                </a:tc>
                <a:tc gridSpan="2">
                  <a:txBody>
                    <a:bodyPr/>
                    <a:lstStyle/>
                    <a:p>
                      <a:pPr marL="0" indent="0" algn="ctr" rtl="0" eaLnBrk="1" latinLnBrk="0" hangingPunct="1">
                        <a:spcBef>
                          <a:spcPts val="600"/>
                        </a:spcBef>
                        <a:spcAft>
                          <a:spcPts val="600"/>
                        </a:spcAft>
                        <a:buFont typeface="Arial" pitchFamily="34" charset="0"/>
                        <a:buNone/>
                      </a:pPr>
                      <a:r>
                        <a:rPr kumimoji="0" lang="en-US" sz="2000" kern="1200" dirty="0">
                          <a:solidFill>
                            <a:schemeClr val="dk1"/>
                          </a:solidFill>
                          <a:latin typeface="+mn-lt"/>
                          <a:ea typeface="+mn-ea"/>
                          <a:cs typeface="+mn-cs"/>
                        </a:rPr>
                        <a:t>TC14</a:t>
                      </a:r>
                    </a:p>
                    <a:p>
                      <a:pPr marL="0" indent="0" algn="ctr" rtl="0" eaLnBrk="1" latinLnBrk="0" hangingPunct="1">
                        <a:spcBef>
                          <a:spcPts val="600"/>
                        </a:spcBef>
                        <a:spcAft>
                          <a:spcPts val="600"/>
                        </a:spcAft>
                        <a:buFont typeface="Arial" pitchFamily="34" charset="0"/>
                        <a:buNone/>
                      </a:pPr>
                      <a:r>
                        <a:rPr kumimoji="0" lang="en-US" sz="2000" kern="1200" dirty="0">
                          <a:solidFill>
                            <a:schemeClr val="dk1"/>
                          </a:solidFill>
                          <a:latin typeface="+mn-lt"/>
                          <a:ea typeface="+mn-ea"/>
                          <a:cs typeface="+mn-cs"/>
                        </a:rPr>
                        <a:t>(PEIMS: C092)</a:t>
                      </a:r>
                      <a:endParaRPr lang="en-US" dirty="0"/>
                    </a:p>
                  </a:txBody>
                  <a:tcPr/>
                </a:tc>
                <a:tc hMerge="1">
                  <a:txBody>
                    <a:bodyPr/>
                    <a:lstStyle/>
                    <a:p>
                      <a:pPr marL="0" indent="0" algn="ctr" rtl="0" eaLnBrk="1" latinLnBrk="0" hangingPunct="1">
                        <a:spcBef>
                          <a:spcPts val="600"/>
                        </a:spcBef>
                        <a:spcAft>
                          <a:spcPts val="600"/>
                        </a:spcAft>
                        <a:buFont typeface="Arial" pitchFamily="34" charset="0"/>
                        <a:buNone/>
                      </a:pPr>
                      <a:endParaRPr kumimoji="0" lang="en-US" sz="1200" kern="1200" dirty="0">
                        <a:solidFill>
                          <a:schemeClr val="dk1"/>
                        </a:solidFill>
                        <a:latin typeface="+mn-lt"/>
                        <a:ea typeface="+mn-ea"/>
                        <a:cs typeface="+mn-cs"/>
                      </a:endParaRPr>
                    </a:p>
                  </a:txBody>
                  <a:tcPr/>
                </a:tc>
                <a:tc gridSpan="2">
                  <a:txBody>
                    <a:bodyPr/>
                    <a:lstStyle/>
                    <a:p>
                      <a:r>
                        <a:rPr kumimoji="0" lang="en-US" sz="2000" kern="1200" dirty="0">
                          <a:solidFill>
                            <a:schemeClr val="dk1"/>
                          </a:solidFill>
                          <a:latin typeface="+mn-lt"/>
                          <a:ea typeface="+mn-ea"/>
                          <a:cs typeface="+mn-cs"/>
                        </a:rPr>
                        <a:t>No</a:t>
                      </a:r>
                      <a:endParaRPr lang="en-US" dirty="0"/>
                    </a:p>
                  </a:txBody>
                  <a:tcPr/>
                </a:tc>
                <a:tc hMerge="1">
                  <a:txBody>
                    <a:bodyPr/>
                    <a:lstStyle/>
                    <a:p>
                      <a:endParaRPr lang="en-US"/>
                    </a:p>
                  </a:txBody>
                  <a:tcPr/>
                </a:tc>
                <a:tc>
                  <a:txBody>
                    <a:bodyPr/>
                    <a:lstStyle/>
                    <a:p>
                      <a:endParaRPr lang="en-US" dirty="0"/>
                    </a:p>
                  </a:txBody>
                  <a:tcPr/>
                </a:tc>
                <a:extLst>
                  <a:ext uri="{0D108BD9-81ED-4DB2-BD59-A6C34878D82A}">
                    <a16:rowId xmlns:a16="http://schemas.microsoft.com/office/drawing/2014/main" val="1637889530"/>
                  </a:ext>
                </a:extLst>
              </a:tr>
              <a:tr h="237629">
                <a:tc>
                  <a:txBody>
                    <a:bodyPr/>
                    <a:lstStyle/>
                    <a:p>
                      <a:pPr algn="ctr">
                        <a:spcBef>
                          <a:spcPts val="600"/>
                        </a:spcBef>
                        <a:spcAft>
                          <a:spcPts val="600"/>
                        </a:spcAft>
                      </a:pPr>
                      <a:r>
                        <a:rPr lang="en-US" sz="2000" b="1" dirty="0"/>
                        <a:t>Applicable Record</a:t>
                      </a:r>
                    </a:p>
                  </a:txBody>
                  <a:tcPr/>
                </a:tc>
                <a:tc gridSpan="2">
                  <a:txBody>
                    <a:bodyPr/>
                    <a:lstStyle/>
                    <a:p>
                      <a:pPr algn="ctr">
                        <a:spcBef>
                          <a:spcPts val="600"/>
                        </a:spcBef>
                        <a:spcAft>
                          <a:spcPts val="600"/>
                        </a:spcAft>
                      </a:pPr>
                      <a:r>
                        <a:rPr lang="en-US" sz="2000" b="1" dirty="0"/>
                        <a:t>Length </a:t>
                      </a:r>
                    </a:p>
                  </a:txBody>
                  <a:tcPr/>
                </a:tc>
                <a:tc hMerge="1">
                  <a:txBody>
                    <a:bodyPr/>
                    <a:lstStyle/>
                    <a:p>
                      <a:endParaRPr lang="en-US"/>
                    </a:p>
                  </a:txBody>
                  <a:tcPr/>
                </a:tc>
                <a:tc gridSpan="2">
                  <a:txBody>
                    <a:bodyPr/>
                    <a:lstStyle/>
                    <a:p>
                      <a:pPr algn="ctr">
                        <a:spcBef>
                          <a:spcPts val="600"/>
                        </a:spcBef>
                        <a:spcAft>
                          <a:spcPts val="600"/>
                        </a:spcAft>
                      </a:pPr>
                      <a:r>
                        <a:rPr lang="en-US" sz="2000" b="1" dirty="0"/>
                        <a:t>Type</a:t>
                      </a:r>
                    </a:p>
                  </a:txBody>
                  <a:tcPr/>
                </a:tc>
                <a:tc hMerge="1">
                  <a:txBody>
                    <a:bodyPr/>
                    <a:lstStyle/>
                    <a:p>
                      <a:endParaRPr lang="en-US"/>
                    </a:p>
                  </a:txBody>
                  <a:tcPr/>
                </a:tc>
                <a:tc>
                  <a:txBody>
                    <a:bodyPr/>
                    <a:lstStyle/>
                    <a:p>
                      <a:pPr algn="ctr">
                        <a:spcBef>
                          <a:spcPts val="600"/>
                        </a:spcBef>
                        <a:spcAft>
                          <a:spcPts val="600"/>
                        </a:spcAft>
                      </a:pPr>
                      <a:r>
                        <a:rPr lang="en-US" sz="2000" b="1" dirty="0"/>
                        <a:t>Pattern</a:t>
                      </a:r>
                    </a:p>
                  </a:txBody>
                  <a:tcPr/>
                </a:tc>
                <a:extLst>
                  <a:ext uri="{0D108BD9-81ED-4DB2-BD59-A6C34878D82A}">
                    <a16:rowId xmlns:a16="http://schemas.microsoft.com/office/drawing/2014/main" val="751675772"/>
                  </a:ext>
                </a:extLst>
              </a:tr>
              <a:tr h="250189">
                <a:tc>
                  <a:txBody>
                    <a:bodyPr/>
                    <a:lstStyle/>
                    <a:p>
                      <a:pPr algn="ctr">
                        <a:spcBef>
                          <a:spcPts val="600"/>
                        </a:spcBef>
                        <a:spcAft>
                          <a:spcPts val="600"/>
                        </a:spcAft>
                      </a:pPr>
                      <a:r>
                        <a:rPr lang="en-US" sz="2000" b="0" dirty="0"/>
                        <a:t>Student Record</a:t>
                      </a:r>
                    </a:p>
                  </a:txBody>
                  <a:tcPr/>
                </a:tc>
                <a:tc gridSpan="2">
                  <a:txBody>
                    <a:bodyPr/>
                    <a:lstStyle/>
                    <a:p>
                      <a:r>
                        <a:rPr lang="en-US" sz="2000" b="0" dirty="0"/>
                        <a:t>2</a:t>
                      </a:r>
                    </a:p>
                  </a:txBody>
                  <a:tcPr/>
                </a:tc>
                <a:tc hMerge="1">
                  <a:txBody>
                    <a:bodyPr/>
                    <a:lstStyle/>
                    <a:p>
                      <a:endParaRPr lang="en-US" sz="1200" b="1" dirty="0"/>
                    </a:p>
                  </a:txBody>
                  <a:tcPr/>
                </a:tc>
                <a:tc gridSpan="2">
                  <a:txBody>
                    <a:bodyPr/>
                    <a:lstStyle/>
                    <a:p>
                      <a:r>
                        <a:rPr lang="en-US" sz="2000" b="0" dirty="0"/>
                        <a:t>CODED</a:t>
                      </a:r>
                    </a:p>
                  </a:txBody>
                  <a:tcPr/>
                </a:tc>
                <a:tc hMerge="1">
                  <a:txBody>
                    <a:bodyPr/>
                    <a:lstStyle/>
                    <a:p>
                      <a:endParaRPr lang="en-US" dirty="0"/>
                    </a:p>
                  </a:txBody>
                  <a:tcPr/>
                </a:tc>
                <a:tc>
                  <a:txBody>
                    <a:bodyPr/>
                    <a:lstStyle/>
                    <a:p>
                      <a:r>
                        <a:rPr lang="en-US" sz="2000" b="0" dirty="0"/>
                        <a:t>**</a:t>
                      </a:r>
                    </a:p>
                  </a:txBody>
                  <a:tcPr/>
                </a:tc>
                <a:extLst>
                  <a:ext uri="{0D108BD9-81ED-4DB2-BD59-A6C34878D82A}">
                    <a16:rowId xmlns:a16="http://schemas.microsoft.com/office/drawing/2014/main" val="1015603458"/>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43</a:t>
            </a:fld>
            <a:endParaRPr lang="en-US" dirty="0"/>
          </a:p>
        </p:txBody>
      </p:sp>
    </p:spTree>
    <p:extLst>
      <p:ext uri="{BB962C8B-B14F-4D97-AF65-F5344CB8AC3E}">
        <p14:creationId xmlns:p14="http://schemas.microsoft.com/office/powerpoint/2010/main" val="38347537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44</a:t>
            </a:fld>
            <a:endParaRPr lang="en-US" dirty="0"/>
          </a:p>
        </p:txBody>
      </p:sp>
      <p:sp>
        <p:nvSpPr>
          <p:cNvPr id="12" name="Rectangle 11" descr="Box is highlighting the topic that is discussed in the next slide &quot;Business Validation Rules&quot;" title="Business Validation Rules">
            <a:extLst>
              <a:ext uri="{FF2B5EF4-FFF2-40B4-BE49-F238E27FC236}">
                <a16:creationId xmlns:a16="http://schemas.microsoft.com/office/drawing/2014/main" id="{3DE1DC5D-D2A1-49C1-A0A2-56DE96C13685}"/>
              </a:ext>
            </a:extLst>
          </p:cNvPr>
          <p:cNvSpPr/>
          <p:nvPr/>
        </p:nvSpPr>
        <p:spPr>
          <a:xfrm>
            <a:off x="0" y="3505200"/>
            <a:ext cx="914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152400" y="49154"/>
            <a:ext cx="8763000" cy="5740033"/>
          </a:xfrm>
          <a:prstGeom prst="rect">
            <a:avLst/>
          </a:prstGeom>
          <a:noFill/>
        </p:spPr>
        <p:txBody>
          <a:bodyPr wrap="square">
            <a:spAutoFit/>
          </a:bodyPr>
          <a:lstStyle/>
          <a:p>
            <a:pPr marL="571500" indent="-571500">
              <a:buFont typeface="+mj-lt"/>
              <a:buAutoNum type="romanUcPeriod"/>
            </a:pPr>
            <a:r>
              <a:rPr lang="en-US" sz="2800" dirty="0"/>
              <a:t>Language Programs Revisions Texas Administrative Code Update</a:t>
            </a:r>
          </a:p>
          <a:p>
            <a:pPr marL="571500" lvl="0" indent="-571500">
              <a:buFont typeface="+mj-lt"/>
              <a:buAutoNum type="romanUcPeriod"/>
            </a:pPr>
            <a:r>
              <a:rPr lang="en-US" sz="2800" dirty="0"/>
              <a:t>LEP Indicator Code Changes</a:t>
            </a:r>
          </a:p>
          <a:p>
            <a:pPr marL="571500" lvl="0" indent="-571500">
              <a:buFont typeface="+mj-lt"/>
              <a:buAutoNum type="romanUcPeriod"/>
            </a:pPr>
            <a:r>
              <a:rPr lang="en-US" sz="2800" dirty="0"/>
              <a:t>Parental Permission Code Changes</a:t>
            </a:r>
          </a:p>
          <a:p>
            <a:pPr marL="571500" lvl="0" indent="-571500">
              <a:buFont typeface="+mj-lt"/>
              <a:buAutoNum type="romanUcPeriod"/>
            </a:pPr>
            <a:r>
              <a:rPr lang="en-US" sz="2800" dirty="0"/>
              <a:t>Bilingual Program Type Code Changes</a:t>
            </a:r>
          </a:p>
          <a:p>
            <a:pPr marL="571500" lvl="0" indent="-571500">
              <a:buFont typeface="+mj-lt"/>
              <a:buAutoNum type="romanUcPeriod"/>
            </a:pPr>
            <a:r>
              <a:rPr lang="en-US" sz="2800" dirty="0"/>
              <a:t>ESL Program Type Code Changes</a:t>
            </a:r>
          </a:p>
          <a:p>
            <a:pPr marL="571500" lvl="0" indent="-571500">
              <a:buFont typeface="+mj-lt"/>
              <a:buAutoNum type="romanUcPeriod"/>
            </a:pPr>
            <a:r>
              <a:rPr lang="en-US" sz="2800" dirty="0"/>
              <a:t>Alternative Language Program Type Code Added</a:t>
            </a:r>
          </a:p>
          <a:p>
            <a:pPr marL="571500" lvl="0" indent="-571500">
              <a:buFont typeface="+mj-lt"/>
              <a:buAutoNum type="romanUcPeriod"/>
            </a:pPr>
            <a:r>
              <a:rPr lang="en-US" sz="2800" dirty="0"/>
              <a:t>Home Language Survey Changes</a:t>
            </a:r>
          </a:p>
          <a:p>
            <a:pPr marL="571500" lvl="0" indent="-571500">
              <a:buFont typeface="+mj-lt"/>
              <a:buAutoNum type="romanUcPeriod"/>
            </a:pPr>
            <a:r>
              <a:rPr lang="en-US" sz="2800" dirty="0"/>
              <a:t>Business Validation Rules </a:t>
            </a: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CONTENTS</a:t>
            </a:r>
          </a:p>
        </p:txBody>
      </p:sp>
    </p:spTree>
    <p:extLst>
      <p:ext uri="{BB962C8B-B14F-4D97-AF65-F5344CB8AC3E}">
        <p14:creationId xmlns:p14="http://schemas.microsoft.com/office/powerpoint/2010/main" val="7659671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Business validation rules</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3370888322"/>
              </p:ext>
            </p:extLst>
          </p:nvPr>
        </p:nvGraphicFramePr>
        <p:xfrm>
          <a:off x="114047" y="838201"/>
          <a:ext cx="8915905" cy="3779520"/>
        </p:xfrm>
        <a:graphic>
          <a:graphicData uri="http://schemas.openxmlformats.org/drawingml/2006/table">
            <a:tbl>
              <a:tblPr firstRow="1" bandRow="1">
                <a:tableStyleId>{93296810-A885-4BE3-A3E7-6D5BEEA58F35}</a:tableStyleId>
              </a:tblPr>
              <a:tblGrid>
                <a:gridCol w="1105153">
                  <a:extLst>
                    <a:ext uri="{9D8B030D-6E8A-4147-A177-3AD203B41FA5}">
                      <a16:colId xmlns:a16="http://schemas.microsoft.com/office/drawing/2014/main" val="3494901603"/>
                    </a:ext>
                  </a:extLst>
                </a:gridCol>
                <a:gridCol w="5410200">
                  <a:extLst>
                    <a:ext uri="{9D8B030D-6E8A-4147-A177-3AD203B41FA5}">
                      <a16:colId xmlns:a16="http://schemas.microsoft.com/office/drawing/2014/main" val="3044144766"/>
                    </a:ext>
                  </a:extLst>
                </a:gridCol>
                <a:gridCol w="2400552">
                  <a:extLst>
                    <a:ext uri="{9D8B030D-6E8A-4147-A177-3AD203B41FA5}">
                      <a16:colId xmlns:a16="http://schemas.microsoft.com/office/drawing/2014/main" val="2822079959"/>
                    </a:ext>
                  </a:extLst>
                </a:gridCol>
              </a:tblGrid>
              <a:tr h="730743">
                <a:tc>
                  <a:txBody>
                    <a:bodyPr/>
                    <a:lstStyle/>
                    <a:p>
                      <a:pPr algn="ctr">
                        <a:spcBef>
                          <a:spcPts val="600"/>
                        </a:spcBef>
                        <a:spcAft>
                          <a:spcPts val="600"/>
                        </a:spcAft>
                      </a:pPr>
                      <a:r>
                        <a:rPr lang="en-US" sz="2800" b="1" dirty="0">
                          <a:solidFill>
                            <a:schemeClr val="tx1"/>
                          </a:solidFill>
                        </a:rPr>
                        <a:t>Rule #</a:t>
                      </a:r>
                    </a:p>
                  </a:txBody>
                  <a:tcPr/>
                </a:tc>
                <a:tc>
                  <a:txBody>
                    <a:bodyPr/>
                    <a:lstStyle/>
                    <a:p>
                      <a:pPr marL="0" indent="0" algn="ctr" rtl="0" eaLnBrk="1" latinLnBrk="0" hangingPunct="1">
                        <a:spcBef>
                          <a:spcPts val="600"/>
                        </a:spcBef>
                        <a:spcAft>
                          <a:spcPts val="600"/>
                        </a:spcAft>
                        <a:buFont typeface="Arial" pitchFamily="34" charset="0"/>
                        <a:buNone/>
                      </a:pPr>
                      <a:r>
                        <a:rPr kumimoji="0" lang="en-US" sz="2800" b="1" kern="1200" dirty="0">
                          <a:solidFill>
                            <a:schemeClr val="dk1"/>
                          </a:solidFill>
                          <a:latin typeface="+mn-lt"/>
                          <a:ea typeface="+mn-ea"/>
                          <a:cs typeface="+mn-cs"/>
                        </a:rPr>
                        <a:t>Rule Change </a:t>
                      </a:r>
                    </a:p>
                  </a:txBody>
                  <a:tcPr/>
                </a:tc>
                <a:tc>
                  <a:txBody>
                    <a:bodyPr/>
                    <a:lstStyle/>
                    <a:p>
                      <a:pPr marL="0" indent="0" algn="ctr" rtl="0" eaLnBrk="1" latinLnBrk="0" hangingPunct="1">
                        <a:spcBef>
                          <a:spcPts val="600"/>
                        </a:spcBef>
                        <a:spcAft>
                          <a:spcPts val="600"/>
                        </a:spcAft>
                        <a:buFont typeface="Arial" pitchFamily="34" charset="0"/>
                        <a:buNone/>
                      </a:pPr>
                      <a:r>
                        <a:rPr kumimoji="0" lang="en-US" sz="2800" b="1" kern="1200" dirty="0">
                          <a:solidFill>
                            <a:schemeClr val="dk1"/>
                          </a:solidFill>
                          <a:latin typeface="+mn-lt"/>
                          <a:ea typeface="+mn-ea"/>
                          <a:cs typeface="+mn-cs"/>
                        </a:rPr>
                        <a:t>Applies to</a:t>
                      </a:r>
                    </a:p>
                  </a:txBody>
                  <a:tcPr/>
                </a:tc>
                <a:extLst>
                  <a:ext uri="{0D108BD9-81ED-4DB2-BD59-A6C34878D82A}">
                    <a16:rowId xmlns:a16="http://schemas.microsoft.com/office/drawing/2014/main" val="3308547975"/>
                  </a:ext>
                </a:extLst>
              </a:tr>
              <a:tr h="568356">
                <a:tc>
                  <a:txBody>
                    <a:bodyPr/>
                    <a:lstStyle/>
                    <a:p>
                      <a:pPr algn="ctr">
                        <a:spcBef>
                          <a:spcPts val="0"/>
                        </a:spcBef>
                        <a:spcAft>
                          <a:spcPts val="0"/>
                        </a:spcAft>
                      </a:pPr>
                      <a:r>
                        <a:rPr lang="en-US" sz="2000" dirty="0"/>
                        <a:t>40110-000J Updated</a:t>
                      </a:r>
                    </a:p>
                  </a:txBody>
                  <a:tcPr/>
                </a:tc>
                <a:tc>
                  <a:txBody>
                    <a:bodyPr/>
                    <a:lstStyle/>
                    <a:p>
                      <a:pPr marL="0" indent="0" algn="l" rtl="0" eaLnBrk="1" latinLnBrk="0" hangingPunct="1">
                        <a:spcBef>
                          <a:spcPts val="0"/>
                        </a:spcBef>
                        <a:spcAft>
                          <a:spcPts val="0"/>
                        </a:spcAft>
                        <a:buFont typeface="Arial" pitchFamily="34" charset="0"/>
                        <a:buNone/>
                      </a:pPr>
                      <a:r>
                        <a:rPr lang="en-US" sz="2000" kern="1200" dirty="0">
                          <a:solidFill>
                            <a:schemeClr val="dk1"/>
                          </a:solidFill>
                          <a:effectLst/>
                          <a:latin typeface="+mn-lt"/>
                          <a:ea typeface="+mn-ea"/>
                          <a:cs typeface="+mn-cs"/>
                        </a:rPr>
                        <a:t>For a Student Program, the following must be provided: TX-UNIQUE-STUDENT-ID, BILINGUAL-PROGRAM-TYPE-CODE, CAREER-AND-TECHNICAL-ED-IND-CD, ESL-PROGRAM-TYPE-CODE, GIFTED-TALENTED-INDICATOR-CODE, SPECIAL-ED-INDICATOR-CODE, INTERVENTION-STRATEGY-INDICATOR-CODE, SECTION-504-INDICATOR-CODE, and </a:t>
                      </a:r>
                      <a:r>
                        <a:rPr lang="en-US" sz="2000" b="1" kern="1200" dirty="0">
                          <a:solidFill>
                            <a:schemeClr val="dk1"/>
                          </a:solidFill>
                          <a:effectLst/>
                          <a:highlight>
                            <a:srgbClr val="FFFF00"/>
                          </a:highlight>
                          <a:latin typeface="+mn-lt"/>
                          <a:ea typeface="+mn-ea"/>
                          <a:cs typeface="+mn-cs"/>
                        </a:rPr>
                        <a:t>ALTERNATIVE-LANGUAGE-PROGRAM-CODE.</a:t>
                      </a:r>
                      <a:endParaRPr kumimoji="0" lang="en-US" sz="1400" b="1" kern="1200" dirty="0">
                        <a:solidFill>
                          <a:schemeClr val="dk1"/>
                        </a:solidFill>
                        <a:highlight>
                          <a:srgbClr val="FFFF00"/>
                        </a:highligh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kern="1200" dirty="0">
                          <a:solidFill>
                            <a:schemeClr val="dk1"/>
                          </a:solidFill>
                          <a:latin typeface="+mn-lt"/>
                          <a:ea typeface="+mn-ea"/>
                          <a:cs typeface="+mn-cs"/>
                        </a:rPr>
                        <a:t>Fatal in Submission 1</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kern="1200" dirty="0">
                          <a:solidFill>
                            <a:schemeClr val="dk1"/>
                          </a:solidFill>
                          <a:latin typeface="+mn-lt"/>
                          <a:ea typeface="+mn-ea"/>
                          <a:cs typeface="+mn-cs"/>
                        </a:rPr>
                        <a:t>Applies to Districts, Campuses, and Charters </a:t>
                      </a:r>
                    </a:p>
                  </a:txBody>
                  <a:tcPr/>
                </a:tc>
                <a:extLst>
                  <a:ext uri="{0D108BD9-81ED-4DB2-BD59-A6C34878D82A}">
                    <a16:rowId xmlns:a16="http://schemas.microsoft.com/office/drawing/2014/main" val="1391310093"/>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45</a:t>
            </a:fld>
            <a:endParaRPr lang="en-US" dirty="0"/>
          </a:p>
        </p:txBody>
      </p:sp>
    </p:spTree>
    <p:extLst>
      <p:ext uri="{BB962C8B-B14F-4D97-AF65-F5344CB8AC3E}">
        <p14:creationId xmlns:p14="http://schemas.microsoft.com/office/powerpoint/2010/main" val="90129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Business validation rules</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2718663181"/>
              </p:ext>
            </p:extLst>
          </p:nvPr>
        </p:nvGraphicFramePr>
        <p:xfrm>
          <a:off x="114047" y="838200"/>
          <a:ext cx="8915905" cy="5552799"/>
        </p:xfrm>
        <a:graphic>
          <a:graphicData uri="http://schemas.openxmlformats.org/drawingml/2006/table">
            <a:tbl>
              <a:tblPr firstRow="1" bandRow="1">
                <a:tableStyleId>{93296810-A885-4BE3-A3E7-6D5BEEA58F35}</a:tableStyleId>
              </a:tblPr>
              <a:tblGrid>
                <a:gridCol w="952753">
                  <a:extLst>
                    <a:ext uri="{9D8B030D-6E8A-4147-A177-3AD203B41FA5}">
                      <a16:colId xmlns:a16="http://schemas.microsoft.com/office/drawing/2014/main" val="3494901603"/>
                    </a:ext>
                  </a:extLst>
                </a:gridCol>
                <a:gridCol w="5410200">
                  <a:extLst>
                    <a:ext uri="{9D8B030D-6E8A-4147-A177-3AD203B41FA5}">
                      <a16:colId xmlns:a16="http://schemas.microsoft.com/office/drawing/2014/main" val="3044144766"/>
                    </a:ext>
                  </a:extLst>
                </a:gridCol>
                <a:gridCol w="2552952">
                  <a:extLst>
                    <a:ext uri="{9D8B030D-6E8A-4147-A177-3AD203B41FA5}">
                      <a16:colId xmlns:a16="http://schemas.microsoft.com/office/drawing/2014/main" val="2822079959"/>
                    </a:ext>
                  </a:extLst>
                </a:gridCol>
              </a:tblGrid>
              <a:tr h="990384">
                <a:tc>
                  <a:txBody>
                    <a:bodyPr/>
                    <a:lstStyle/>
                    <a:p>
                      <a:pPr algn="ctr">
                        <a:spcBef>
                          <a:spcPts val="600"/>
                        </a:spcBef>
                        <a:spcAft>
                          <a:spcPts val="600"/>
                        </a:spcAft>
                      </a:pPr>
                      <a:r>
                        <a:rPr lang="en-US" sz="2800" b="1" dirty="0">
                          <a:solidFill>
                            <a:schemeClr val="tx1"/>
                          </a:solidFill>
                        </a:rPr>
                        <a:t>Rule #</a:t>
                      </a:r>
                    </a:p>
                  </a:txBody>
                  <a:tcPr/>
                </a:tc>
                <a:tc>
                  <a:txBody>
                    <a:bodyPr/>
                    <a:lstStyle/>
                    <a:p>
                      <a:pPr marL="0" indent="0" algn="ctr" rtl="0" eaLnBrk="1" latinLnBrk="0" hangingPunct="1">
                        <a:spcBef>
                          <a:spcPts val="600"/>
                        </a:spcBef>
                        <a:spcAft>
                          <a:spcPts val="600"/>
                        </a:spcAft>
                        <a:buFont typeface="Arial" pitchFamily="34" charset="0"/>
                        <a:buNone/>
                      </a:pPr>
                      <a:r>
                        <a:rPr kumimoji="0" lang="en-US" sz="2800" b="1" kern="1200" dirty="0">
                          <a:solidFill>
                            <a:schemeClr val="dk1"/>
                          </a:solidFill>
                          <a:latin typeface="+mn-lt"/>
                          <a:ea typeface="+mn-ea"/>
                          <a:cs typeface="+mn-cs"/>
                        </a:rPr>
                        <a:t>Rule Change </a:t>
                      </a:r>
                    </a:p>
                  </a:txBody>
                  <a:tcPr/>
                </a:tc>
                <a:tc>
                  <a:txBody>
                    <a:bodyPr/>
                    <a:lstStyle/>
                    <a:p>
                      <a:pPr marL="0" indent="0" algn="ctr" rtl="0" eaLnBrk="1" latinLnBrk="0" hangingPunct="1">
                        <a:spcBef>
                          <a:spcPts val="600"/>
                        </a:spcBef>
                        <a:spcAft>
                          <a:spcPts val="600"/>
                        </a:spcAft>
                        <a:buFont typeface="Arial" pitchFamily="34" charset="0"/>
                        <a:buNone/>
                      </a:pPr>
                      <a:r>
                        <a:rPr kumimoji="0" lang="en-US" sz="2800" b="1" kern="1200" dirty="0">
                          <a:solidFill>
                            <a:schemeClr val="dk1"/>
                          </a:solidFill>
                          <a:latin typeface="+mn-lt"/>
                          <a:ea typeface="+mn-ea"/>
                          <a:cs typeface="+mn-cs"/>
                        </a:rPr>
                        <a:t>Applies to</a:t>
                      </a:r>
                    </a:p>
                  </a:txBody>
                  <a:tcPr/>
                </a:tc>
                <a:extLst>
                  <a:ext uri="{0D108BD9-81ED-4DB2-BD59-A6C34878D82A}">
                    <a16:rowId xmlns:a16="http://schemas.microsoft.com/office/drawing/2014/main" val="3308547975"/>
                  </a:ext>
                </a:extLst>
              </a:tr>
              <a:tr h="894540">
                <a:tc rowSpan="2">
                  <a:txBody>
                    <a:bodyPr/>
                    <a:lstStyle/>
                    <a:p>
                      <a:pPr algn="ctr">
                        <a:spcBef>
                          <a:spcPts val="0"/>
                        </a:spcBef>
                        <a:spcAft>
                          <a:spcPts val="0"/>
                        </a:spcAft>
                      </a:pPr>
                      <a:r>
                        <a:rPr lang="en-US" sz="1600" dirty="0"/>
                        <a:t>40110-0007 Updated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a:t>For each student, only one of the following three indicators may have a value other than "0" or "00": BILINGUAL-PROGRAM-TYPE-CODE, ESL-PROGRAM-TYPE-CODE, or </a:t>
                      </a:r>
                      <a:r>
                        <a:rPr lang="en-US" sz="1600" b="1" dirty="0">
                          <a:highlight>
                            <a:srgbClr val="FFFF00"/>
                          </a:highlight>
                        </a:rPr>
                        <a:t>ALTERNATIVE-LANGUAGE-PROGRAM-CODE</a:t>
                      </a:r>
                      <a:r>
                        <a:rPr lang="en-US" sz="1600" dirty="0"/>
                        <a:t>.</a:t>
                      </a:r>
                      <a:endParaRPr lang="en-US" sz="1600" b="1" kern="1200" dirty="0">
                        <a:solidFill>
                          <a:schemeClr val="dk1"/>
                        </a:solidFill>
                        <a:effectLst/>
                        <a:highlight>
                          <a:srgbClr val="FFFF00"/>
                        </a:highlight>
                        <a:latin typeface="+mn-lt"/>
                        <a:ea typeface="+mn-ea"/>
                        <a:cs typeface="+mn-cs"/>
                      </a:endParaRP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600" kern="1200" dirty="0">
                          <a:solidFill>
                            <a:schemeClr val="dk1"/>
                          </a:solidFill>
                          <a:latin typeface="+mn-lt"/>
                          <a:ea typeface="+mn-ea"/>
                          <a:cs typeface="+mn-cs"/>
                        </a:rPr>
                        <a:t>Fatal in Submission 1</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600" kern="1200" dirty="0">
                          <a:solidFill>
                            <a:schemeClr val="dk1"/>
                          </a:solidFill>
                          <a:latin typeface="+mn-lt"/>
                          <a:ea typeface="+mn-ea"/>
                          <a:cs typeface="+mn-cs"/>
                        </a:rPr>
                        <a:t>Applies to Districts, Campuses, and Charters </a:t>
                      </a:r>
                    </a:p>
                  </a:txBody>
                  <a:tcPr/>
                </a:tc>
                <a:extLst>
                  <a:ext uri="{0D108BD9-81ED-4DB2-BD59-A6C34878D82A}">
                    <a16:rowId xmlns:a16="http://schemas.microsoft.com/office/drawing/2014/main" val="373289730"/>
                  </a:ext>
                </a:extLst>
              </a:tr>
              <a:tr h="782076">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a:t>A student must not participate in more than one language program (ESL Program, Bilingual Program, </a:t>
                      </a:r>
                      <a:r>
                        <a:rPr lang="en-US" sz="1600" b="1" dirty="0">
                          <a:highlight>
                            <a:srgbClr val="FFFF00"/>
                          </a:highlight>
                        </a:rPr>
                        <a:t>alternative language program)</a:t>
                      </a:r>
                      <a:r>
                        <a:rPr lang="en-US" sz="1600" dirty="0"/>
                        <a:t> on the PEIMS Fall snapshot date.</a:t>
                      </a:r>
                      <a:endParaRPr kumimoji="0" lang="en-US" sz="1600" b="1" kern="1200" dirty="0">
                        <a:solidFill>
                          <a:schemeClr val="dk1"/>
                        </a:solidFill>
                        <a:latin typeface="+mn-lt"/>
                        <a:ea typeface="+mn-ea"/>
                        <a:cs typeface="+mn-cs"/>
                      </a:endParaRPr>
                    </a:p>
                  </a:txBody>
                  <a:tcPr/>
                </a:tc>
                <a:tc vMerge="1">
                  <a:txBody>
                    <a:bodyPr/>
                    <a:lstStyle/>
                    <a:p>
                      <a:endParaRPr lang="en-US"/>
                    </a:p>
                  </a:txBody>
                  <a:tcPr/>
                </a:tc>
                <a:extLst>
                  <a:ext uri="{0D108BD9-81ED-4DB2-BD59-A6C34878D82A}">
                    <a16:rowId xmlns:a16="http://schemas.microsoft.com/office/drawing/2014/main" val="1581265706"/>
                  </a:ext>
                </a:extLst>
              </a:tr>
              <a:tr h="1310856">
                <a:tc rowSpan="2">
                  <a:txBody>
                    <a:bodyPr/>
                    <a:lstStyle/>
                    <a:p>
                      <a:pPr algn="ctr">
                        <a:spcBef>
                          <a:spcPts val="0"/>
                        </a:spcBef>
                        <a:spcAft>
                          <a:spcPts val="0"/>
                        </a:spcAft>
                      </a:pPr>
                      <a:r>
                        <a:rPr lang="en-US" sz="1600" dirty="0"/>
                        <a:t>40110-0010 Updated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a:t>If LEP-INDICATOR-CODE is "1" and PARENTAL-PERMISSION-CODE is not "C", "7", or "8", then either BILINGUAL-PROGRAM-TYPE-CODE must be a value other than "0" or ESL-PROGRAM-TYPE-CODE must be a value other than "0" or </a:t>
                      </a:r>
                      <a:r>
                        <a:rPr lang="en-US" sz="1600" b="1" dirty="0">
                          <a:highlight>
                            <a:srgbClr val="FFFF00"/>
                          </a:highlight>
                        </a:rPr>
                        <a:t>ALTERNATIVE-LANGUAGE-PROGRAM-CODE</a:t>
                      </a:r>
                      <a:r>
                        <a:rPr lang="en-US" sz="1600" dirty="0"/>
                        <a:t> must be a value other than "00".</a:t>
                      </a:r>
                      <a:endParaRPr kumimoji="0" lang="en-US" sz="1600" kern="1200" dirty="0">
                        <a:solidFill>
                          <a:schemeClr val="dk1"/>
                        </a:solidFill>
                        <a:latin typeface="+mn-lt"/>
                        <a:ea typeface="+mn-ea"/>
                        <a:cs typeface="+mn-cs"/>
                      </a:endParaRP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600" kern="1200" dirty="0">
                          <a:solidFill>
                            <a:schemeClr val="dk1"/>
                          </a:solidFill>
                          <a:latin typeface="+mn-lt"/>
                          <a:ea typeface="+mn-ea"/>
                          <a:cs typeface="+mn-cs"/>
                        </a:rPr>
                        <a:t>Fatal in Submission 1</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600" kern="1200" dirty="0">
                          <a:solidFill>
                            <a:schemeClr val="dk1"/>
                          </a:solidFill>
                          <a:latin typeface="+mn-lt"/>
                          <a:ea typeface="+mn-ea"/>
                          <a:cs typeface="+mn-cs"/>
                        </a:rPr>
                        <a:t>Applies to Districts, Campuses, and Charters </a:t>
                      </a:r>
                    </a:p>
                  </a:txBody>
                  <a:tcPr/>
                </a:tc>
                <a:extLst>
                  <a:ext uri="{0D108BD9-81ED-4DB2-BD59-A6C34878D82A}">
                    <a16:rowId xmlns:a16="http://schemas.microsoft.com/office/drawing/2014/main" val="301527151"/>
                  </a:ext>
                </a:extLst>
              </a:tr>
              <a:tr h="1118175">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a:t>If a student is LEP/English learner (EL), then they must participate in either the Bilingual Program, the ESL Program, or an approved </a:t>
                      </a:r>
                      <a:r>
                        <a:rPr lang="en-US" sz="1600" b="1" dirty="0">
                          <a:highlight>
                            <a:srgbClr val="FFFF00"/>
                          </a:highlight>
                        </a:rPr>
                        <a:t>alternative language program, </a:t>
                      </a:r>
                      <a:r>
                        <a:rPr lang="en-US" sz="1600" dirty="0"/>
                        <a:t>unless parental permission to participate was not obtained.</a:t>
                      </a:r>
                      <a:endParaRPr kumimoji="0" lang="en-US" sz="1100" kern="1200" dirty="0">
                        <a:solidFill>
                          <a:schemeClr val="dk1"/>
                        </a:solidFill>
                        <a:latin typeface="+mn-lt"/>
                        <a:ea typeface="+mn-ea"/>
                        <a:cs typeface="+mn-cs"/>
                      </a:endParaRPr>
                    </a:p>
                  </a:txBody>
                  <a:tcPr/>
                </a:tc>
                <a:tc vMerge="1">
                  <a:txBody>
                    <a:bodyPr/>
                    <a:lstStyle/>
                    <a:p>
                      <a:endParaRPr lang="en-US"/>
                    </a:p>
                  </a:txBody>
                  <a:tcPr/>
                </a:tc>
                <a:extLst>
                  <a:ext uri="{0D108BD9-81ED-4DB2-BD59-A6C34878D82A}">
                    <a16:rowId xmlns:a16="http://schemas.microsoft.com/office/drawing/2014/main" val="1255756613"/>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46</a:t>
            </a:fld>
            <a:endParaRPr lang="en-US" dirty="0"/>
          </a:p>
        </p:txBody>
      </p:sp>
    </p:spTree>
    <p:extLst>
      <p:ext uri="{BB962C8B-B14F-4D97-AF65-F5344CB8AC3E}">
        <p14:creationId xmlns:p14="http://schemas.microsoft.com/office/powerpoint/2010/main" val="40254129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Business validation rules</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1732370086"/>
              </p:ext>
            </p:extLst>
          </p:nvPr>
        </p:nvGraphicFramePr>
        <p:xfrm>
          <a:off x="114047" y="838201"/>
          <a:ext cx="8915905" cy="5791200"/>
        </p:xfrm>
        <a:graphic>
          <a:graphicData uri="http://schemas.openxmlformats.org/drawingml/2006/table">
            <a:tbl>
              <a:tblPr firstRow="1" bandRow="1">
                <a:tableStyleId>{93296810-A885-4BE3-A3E7-6D5BEEA58F35}</a:tableStyleId>
              </a:tblPr>
              <a:tblGrid>
                <a:gridCol w="1105153">
                  <a:extLst>
                    <a:ext uri="{9D8B030D-6E8A-4147-A177-3AD203B41FA5}">
                      <a16:colId xmlns:a16="http://schemas.microsoft.com/office/drawing/2014/main" val="3494901603"/>
                    </a:ext>
                  </a:extLst>
                </a:gridCol>
                <a:gridCol w="5410200">
                  <a:extLst>
                    <a:ext uri="{9D8B030D-6E8A-4147-A177-3AD203B41FA5}">
                      <a16:colId xmlns:a16="http://schemas.microsoft.com/office/drawing/2014/main" val="3044144766"/>
                    </a:ext>
                  </a:extLst>
                </a:gridCol>
                <a:gridCol w="2400552">
                  <a:extLst>
                    <a:ext uri="{9D8B030D-6E8A-4147-A177-3AD203B41FA5}">
                      <a16:colId xmlns:a16="http://schemas.microsoft.com/office/drawing/2014/main" val="2822079959"/>
                    </a:ext>
                  </a:extLst>
                </a:gridCol>
              </a:tblGrid>
              <a:tr h="781468">
                <a:tc>
                  <a:txBody>
                    <a:bodyPr/>
                    <a:lstStyle/>
                    <a:p>
                      <a:pPr algn="ctr">
                        <a:spcBef>
                          <a:spcPts val="600"/>
                        </a:spcBef>
                        <a:spcAft>
                          <a:spcPts val="600"/>
                        </a:spcAft>
                      </a:pPr>
                      <a:r>
                        <a:rPr lang="en-US" sz="2800" b="1" dirty="0">
                          <a:solidFill>
                            <a:schemeClr val="tx1"/>
                          </a:solidFill>
                          <a:latin typeface="+mn-lt"/>
                        </a:rPr>
                        <a:t>Rule #</a:t>
                      </a:r>
                    </a:p>
                  </a:txBody>
                  <a:tcPr/>
                </a:tc>
                <a:tc>
                  <a:txBody>
                    <a:bodyPr/>
                    <a:lstStyle/>
                    <a:p>
                      <a:pPr marL="0" indent="0" algn="ctr" rtl="0" eaLnBrk="1" latinLnBrk="0" hangingPunct="1">
                        <a:spcBef>
                          <a:spcPts val="600"/>
                        </a:spcBef>
                        <a:spcAft>
                          <a:spcPts val="600"/>
                        </a:spcAft>
                        <a:buFont typeface="Arial" pitchFamily="34" charset="0"/>
                        <a:buNone/>
                      </a:pPr>
                      <a:r>
                        <a:rPr kumimoji="0" lang="en-US" sz="2800" b="1" kern="1200" dirty="0">
                          <a:solidFill>
                            <a:schemeClr val="dk1"/>
                          </a:solidFill>
                          <a:latin typeface="+mn-lt"/>
                          <a:ea typeface="+mn-ea"/>
                          <a:cs typeface="+mn-cs"/>
                        </a:rPr>
                        <a:t>Rule Change </a:t>
                      </a:r>
                    </a:p>
                  </a:txBody>
                  <a:tcPr/>
                </a:tc>
                <a:tc>
                  <a:txBody>
                    <a:bodyPr/>
                    <a:lstStyle/>
                    <a:p>
                      <a:pPr marL="0" indent="0" algn="ctr" rtl="0" eaLnBrk="1" latinLnBrk="0" hangingPunct="1">
                        <a:spcBef>
                          <a:spcPts val="600"/>
                        </a:spcBef>
                        <a:spcAft>
                          <a:spcPts val="600"/>
                        </a:spcAft>
                        <a:buFont typeface="Arial" pitchFamily="34" charset="0"/>
                        <a:buNone/>
                      </a:pPr>
                      <a:r>
                        <a:rPr kumimoji="0" lang="en-US" sz="2800" b="1" kern="1200" dirty="0">
                          <a:solidFill>
                            <a:schemeClr val="dk1"/>
                          </a:solidFill>
                          <a:latin typeface="+mn-lt"/>
                          <a:ea typeface="+mn-ea"/>
                          <a:cs typeface="+mn-cs"/>
                        </a:rPr>
                        <a:t>Applies to</a:t>
                      </a:r>
                    </a:p>
                  </a:txBody>
                  <a:tcPr/>
                </a:tc>
                <a:extLst>
                  <a:ext uri="{0D108BD9-81ED-4DB2-BD59-A6C34878D82A}">
                    <a16:rowId xmlns:a16="http://schemas.microsoft.com/office/drawing/2014/main" val="3308547975"/>
                  </a:ext>
                </a:extLst>
              </a:tr>
              <a:tr h="752524">
                <a:tc>
                  <a:txBody>
                    <a:bodyPr/>
                    <a:lstStyle/>
                    <a:p>
                      <a:pPr algn="ctr">
                        <a:spcBef>
                          <a:spcPts val="0"/>
                        </a:spcBef>
                        <a:spcAft>
                          <a:spcPts val="0"/>
                        </a:spcAft>
                      </a:pPr>
                      <a:r>
                        <a:rPr lang="en-US" sz="2000" dirty="0">
                          <a:latin typeface="+mn-lt"/>
                        </a:rPr>
                        <a:t>40110-0012 Updated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dirty="0"/>
                        <a:t>If BILINGUAL-PROGRAM-TYPE-CODE is not "0", or ESL-PROGRAM-TYPE-CODE is not "0", or </a:t>
                      </a:r>
                      <a:r>
                        <a:rPr lang="en-US" sz="2000" b="1" dirty="0">
                          <a:highlight>
                            <a:srgbClr val="FFFF00"/>
                          </a:highlight>
                        </a:rPr>
                        <a:t>ALTERNATIVE-LANGUAGE-PROGRAM-CODE</a:t>
                      </a:r>
                      <a:r>
                        <a:rPr lang="en-US" sz="2000" dirty="0"/>
                        <a:t> is not "00", then PARENTAL-PERMISSION-CODE must not be blank.</a:t>
                      </a:r>
                      <a:endParaRPr kumimoji="0" lang="en-US" sz="20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rgbClr val="171616"/>
                          </a:solidFill>
                          <a:effectLst/>
                          <a:uLnTx/>
                          <a:uFillTx/>
                          <a:latin typeface="+mn-lt"/>
                          <a:ea typeface="+mn-ea"/>
                          <a:cs typeface="+mn-cs"/>
                        </a:rPr>
                        <a:t>Fatal in Submission 1</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rgbClr val="171616"/>
                          </a:solidFill>
                          <a:effectLst/>
                          <a:uLnTx/>
                          <a:uFillTx/>
                          <a:latin typeface="+mn-lt"/>
                          <a:ea typeface="+mn-ea"/>
                          <a:cs typeface="+mn-cs"/>
                        </a:rPr>
                        <a:t>Applies to Districts, Campuses, and Charters </a:t>
                      </a:r>
                    </a:p>
                  </a:txBody>
                  <a:tcPr/>
                </a:tc>
                <a:extLst>
                  <a:ext uri="{0D108BD9-81ED-4DB2-BD59-A6C34878D82A}">
                    <a16:rowId xmlns:a16="http://schemas.microsoft.com/office/drawing/2014/main" val="1391310093"/>
                  </a:ext>
                </a:extLst>
              </a:tr>
              <a:tr h="752524">
                <a:tc>
                  <a:txBody>
                    <a:bodyPr/>
                    <a:lstStyle/>
                    <a:p>
                      <a:pPr algn="ctr">
                        <a:spcBef>
                          <a:spcPts val="0"/>
                        </a:spcBef>
                        <a:spcAft>
                          <a:spcPts val="0"/>
                        </a:spcAft>
                      </a:pPr>
                      <a:r>
                        <a:rPr lang="en-US" sz="2000" dirty="0">
                          <a:latin typeface="+mn-lt"/>
                        </a:rPr>
                        <a:t>40110-0014 Updated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kern="1200" dirty="0">
                          <a:solidFill>
                            <a:schemeClr val="dk1"/>
                          </a:solidFill>
                          <a:effectLst/>
                          <a:latin typeface="+mn-lt"/>
                          <a:ea typeface="+mn-ea"/>
                          <a:cs typeface="+mn-cs"/>
                        </a:rPr>
                        <a:t>If PARENTAL-PERMISSION-CODE is "A" or </a:t>
                      </a:r>
                      <a:r>
                        <a:rPr lang="en-US" sz="2000" b="1" kern="1200" dirty="0">
                          <a:solidFill>
                            <a:schemeClr val="dk1"/>
                          </a:solidFill>
                          <a:effectLst/>
                          <a:highlight>
                            <a:srgbClr val="FFFF00"/>
                          </a:highlight>
                          <a:latin typeface="+mn-lt"/>
                          <a:ea typeface="+mn-ea"/>
                          <a:cs typeface="+mn-cs"/>
                        </a:rPr>
                        <a:t>“K”,   </a:t>
                      </a:r>
                      <a:r>
                        <a:rPr lang="en-US" sz="2000" b="1" strike="sngStrike" kern="1200" dirty="0">
                          <a:solidFill>
                            <a:schemeClr val="dk1"/>
                          </a:solidFill>
                          <a:effectLst/>
                          <a:highlight>
                            <a:srgbClr val="FFFF00"/>
                          </a:highlight>
                          <a:latin typeface="+mn-lt"/>
                          <a:ea typeface="+mn-ea"/>
                          <a:cs typeface="+mn-cs"/>
                        </a:rPr>
                        <a:t>"B", "E", "F", or "J"</a:t>
                      </a:r>
                      <a:r>
                        <a:rPr lang="en-US" sz="2000" b="1" kern="1200" dirty="0">
                          <a:solidFill>
                            <a:schemeClr val="dk1"/>
                          </a:solidFill>
                          <a:effectLst/>
                          <a:highlight>
                            <a:srgbClr val="FFFF00"/>
                          </a:highlight>
                          <a:latin typeface="+mn-lt"/>
                          <a:ea typeface="+mn-ea"/>
                          <a:cs typeface="+mn-cs"/>
                        </a:rPr>
                        <a:t>, </a:t>
                      </a:r>
                      <a:r>
                        <a:rPr lang="en-US" sz="2000" kern="1200" dirty="0">
                          <a:solidFill>
                            <a:schemeClr val="dk1"/>
                          </a:solidFill>
                          <a:effectLst/>
                          <a:latin typeface="+mn-lt"/>
                          <a:ea typeface="+mn-ea"/>
                          <a:cs typeface="+mn-cs"/>
                        </a:rPr>
                        <a:t>then LEP-INDICATOR-CODE must be "1", and ESL-PROGRAM-TYPE-CODE must not be "0".</a:t>
                      </a:r>
                      <a:endParaRPr lang="en-US" sz="2000" b="1"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rgbClr val="171616"/>
                          </a:solidFill>
                          <a:effectLst/>
                          <a:uLnTx/>
                          <a:uFillTx/>
                          <a:latin typeface="+mn-lt"/>
                          <a:ea typeface="+mn-ea"/>
                          <a:cs typeface="+mn-cs"/>
                        </a:rPr>
                        <a:t>Fatal in Submission 1</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rgbClr val="171616"/>
                          </a:solidFill>
                          <a:effectLst/>
                          <a:uLnTx/>
                          <a:uFillTx/>
                          <a:latin typeface="+mn-lt"/>
                          <a:ea typeface="+mn-ea"/>
                          <a:cs typeface="+mn-cs"/>
                        </a:rPr>
                        <a:t>Applies to Districts, Campuses, and Charters </a:t>
                      </a:r>
                    </a:p>
                  </a:txBody>
                  <a:tcPr/>
                </a:tc>
                <a:extLst>
                  <a:ext uri="{0D108BD9-81ED-4DB2-BD59-A6C34878D82A}">
                    <a16:rowId xmlns:a16="http://schemas.microsoft.com/office/drawing/2014/main" val="373289730"/>
                  </a:ext>
                </a:extLst>
              </a:tr>
              <a:tr h="838199">
                <a:tc>
                  <a:txBody>
                    <a:bodyPr/>
                    <a:lstStyle/>
                    <a:p>
                      <a:pPr algn="ctr">
                        <a:spcBef>
                          <a:spcPts val="0"/>
                        </a:spcBef>
                        <a:spcAft>
                          <a:spcPts val="0"/>
                        </a:spcAft>
                      </a:pPr>
                      <a:r>
                        <a:rPr lang="en-US" sz="2000" dirty="0">
                          <a:latin typeface="+mn-lt"/>
                        </a:rPr>
                        <a:t>40110-0016 Updated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kern="1200" dirty="0">
                          <a:solidFill>
                            <a:schemeClr val="dk1"/>
                          </a:solidFill>
                          <a:effectLst/>
                          <a:latin typeface="+mn-lt"/>
                          <a:ea typeface="+mn-ea"/>
                          <a:cs typeface="+mn-cs"/>
                        </a:rPr>
                        <a:t>If PARENTAL-PERMISSION-CODE is "C", "7", or "8", then LEP-INDICATOR-CODE must be "1", and BILINGUAL-PROGRAM-TYPE-CODE must be "0", and ESL-PROGRAM-TYPE-CODE must be "0", and </a:t>
                      </a:r>
                      <a:r>
                        <a:rPr lang="en-US" sz="2000" b="1" kern="1200" dirty="0">
                          <a:solidFill>
                            <a:schemeClr val="dk1"/>
                          </a:solidFill>
                          <a:effectLst/>
                          <a:highlight>
                            <a:srgbClr val="FFFF00"/>
                          </a:highlight>
                          <a:latin typeface="+mn-lt"/>
                          <a:ea typeface="+mn-ea"/>
                          <a:cs typeface="+mn-cs"/>
                        </a:rPr>
                        <a:t>ALTERNATIVE-LANGUAGE-PROGRAM-CODE</a:t>
                      </a:r>
                      <a:r>
                        <a:rPr lang="en-US" sz="2000" kern="1200" dirty="0">
                          <a:solidFill>
                            <a:schemeClr val="dk1"/>
                          </a:solidFill>
                          <a:effectLst/>
                          <a:latin typeface="+mn-lt"/>
                          <a:ea typeface="+mn-ea"/>
                          <a:cs typeface="+mn-cs"/>
                        </a:rPr>
                        <a:t> must be “00”.</a:t>
                      </a:r>
                      <a:endParaRPr kumimoji="0" lang="en-US" sz="14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rgbClr val="171616"/>
                          </a:solidFill>
                          <a:effectLst/>
                          <a:uLnTx/>
                          <a:uFillTx/>
                          <a:latin typeface="+mn-lt"/>
                          <a:ea typeface="+mn-ea"/>
                          <a:cs typeface="+mn-cs"/>
                        </a:rPr>
                        <a:t>Fatal in Submission 1</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rgbClr val="171616"/>
                          </a:solidFill>
                          <a:effectLst/>
                          <a:uLnTx/>
                          <a:uFillTx/>
                          <a:latin typeface="+mn-lt"/>
                          <a:ea typeface="+mn-ea"/>
                          <a:cs typeface="+mn-cs"/>
                        </a:rPr>
                        <a:t>Applies to Districts, Campuses, and Charters </a:t>
                      </a:r>
                    </a:p>
                  </a:txBody>
                  <a:tcPr/>
                </a:tc>
                <a:extLst>
                  <a:ext uri="{0D108BD9-81ED-4DB2-BD59-A6C34878D82A}">
                    <a16:rowId xmlns:a16="http://schemas.microsoft.com/office/drawing/2014/main" val="301527151"/>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47</a:t>
            </a:fld>
            <a:endParaRPr lang="en-US" dirty="0"/>
          </a:p>
        </p:txBody>
      </p:sp>
    </p:spTree>
    <p:extLst>
      <p:ext uri="{BB962C8B-B14F-4D97-AF65-F5344CB8AC3E}">
        <p14:creationId xmlns:p14="http://schemas.microsoft.com/office/powerpoint/2010/main" val="25252308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Business validation rules</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3978149361"/>
              </p:ext>
            </p:extLst>
          </p:nvPr>
        </p:nvGraphicFramePr>
        <p:xfrm>
          <a:off x="114047" y="838201"/>
          <a:ext cx="8915905" cy="3566160"/>
        </p:xfrm>
        <a:graphic>
          <a:graphicData uri="http://schemas.openxmlformats.org/drawingml/2006/table">
            <a:tbl>
              <a:tblPr firstRow="1" bandRow="1">
                <a:tableStyleId>{93296810-A885-4BE3-A3E7-6D5BEEA58F35}</a:tableStyleId>
              </a:tblPr>
              <a:tblGrid>
                <a:gridCol w="1028953">
                  <a:extLst>
                    <a:ext uri="{9D8B030D-6E8A-4147-A177-3AD203B41FA5}">
                      <a16:colId xmlns:a16="http://schemas.microsoft.com/office/drawing/2014/main" val="3494901603"/>
                    </a:ext>
                  </a:extLst>
                </a:gridCol>
                <a:gridCol w="5334000">
                  <a:extLst>
                    <a:ext uri="{9D8B030D-6E8A-4147-A177-3AD203B41FA5}">
                      <a16:colId xmlns:a16="http://schemas.microsoft.com/office/drawing/2014/main" val="3044144766"/>
                    </a:ext>
                  </a:extLst>
                </a:gridCol>
                <a:gridCol w="2552952">
                  <a:extLst>
                    <a:ext uri="{9D8B030D-6E8A-4147-A177-3AD203B41FA5}">
                      <a16:colId xmlns:a16="http://schemas.microsoft.com/office/drawing/2014/main" val="2822079959"/>
                    </a:ext>
                  </a:extLst>
                </a:gridCol>
              </a:tblGrid>
              <a:tr h="781468">
                <a:tc>
                  <a:txBody>
                    <a:bodyPr/>
                    <a:lstStyle/>
                    <a:p>
                      <a:pPr algn="ctr">
                        <a:spcBef>
                          <a:spcPts val="600"/>
                        </a:spcBef>
                        <a:spcAft>
                          <a:spcPts val="600"/>
                        </a:spcAft>
                      </a:pPr>
                      <a:r>
                        <a:rPr lang="en-US" sz="2800" b="1" dirty="0">
                          <a:solidFill>
                            <a:schemeClr val="tx1"/>
                          </a:solidFill>
                        </a:rPr>
                        <a:t>Rule #</a:t>
                      </a:r>
                    </a:p>
                  </a:txBody>
                  <a:tcPr/>
                </a:tc>
                <a:tc>
                  <a:txBody>
                    <a:bodyPr/>
                    <a:lstStyle/>
                    <a:p>
                      <a:pPr marL="0" indent="0" algn="ctr" rtl="0" eaLnBrk="1" latinLnBrk="0" hangingPunct="1">
                        <a:spcBef>
                          <a:spcPts val="600"/>
                        </a:spcBef>
                        <a:spcAft>
                          <a:spcPts val="600"/>
                        </a:spcAft>
                        <a:buFont typeface="Arial" pitchFamily="34" charset="0"/>
                        <a:buNone/>
                      </a:pPr>
                      <a:r>
                        <a:rPr kumimoji="0" lang="en-US" sz="2800" b="1" kern="1200" dirty="0">
                          <a:solidFill>
                            <a:schemeClr val="dk1"/>
                          </a:solidFill>
                          <a:latin typeface="+mn-lt"/>
                          <a:ea typeface="+mn-ea"/>
                          <a:cs typeface="+mn-cs"/>
                        </a:rPr>
                        <a:t>Rule Change </a:t>
                      </a:r>
                    </a:p>
                  </a:txBody>
                  <a:tcPr/>
                </a:tc>
                <a:tc>
                  <a:txBody>
                    <a:bodyPr/>
                    <a:lstStyle/>
                    <a:p>
                      <a:pPr marL="0" indent="0" algn="ctr" rtl="0" eaLnBrk="1" latinLnBrk="0" hangingPunct="1">
                        <a:spcBef>
                          <a:spcPts val="600"/>
                        </a:spcBef>
                        <a:spcAft>
                          <a:spcPts val="600"/>
                        </a:spcAft>
                        <a:buFont typeface="Arial" pitchFamily="34" charset="0"/>
                        <a:buNone/>
                      </a:pPr>
                      <a:r>
                        <a:rPr kumimoji="0" lang="en-US" sz="2800" b="1" kern="1200" dirty="0">
                          <a:solidFill>
                            <a:schemeClr val="dk1"/>
                          </a:solidFill>
                          <a:latin typeface="+mn-lt"/>
                          <a:ea typeface="+mn-ea"/>
                          <a:cs typeface="+mn-cs"/>
                        </a:rPr>
                        <a:t>Applies to</a:t>
                      </a:r>
                    </a:p>
                  </a:txBody>
                  <a:tcPr/>
                </a:tc>
                <a:extLst>
                  <a:ext uri="{0D108BD9-81ED-4DB2-BD59-A6C34878D82A}">
                    <a16:rowId xmlns:a16="http://schemas.microsoft.com/office/drawing/2014/main" val="3308547975"/>
                  </a:ext>
                </a:extLst>
              </a:tr>
              <a:tr h="584883">
                <a:tc>
                  <a:txBody>
                    <a:bodyPr/>
                    <a:lstStyle/>
                    <a:p>
                      <a:pPr algn="ctr">
                        <a:spcBef>
                          <a:spcPts val="600"/>
                        </a:spcBef>
                        <a:spcAft>
                          <a:spcPts val="600"/>
                        </a:spcAft>
                      </a:pPr>
                      <a:r>
                        <a:rPr lang="en-US" sz="2000" b="0" i="0" dirty="0">
                          <a:latin typeface="+mn-lt"/>
                        </a:rPr>
                        <a:t>40110-0015 Deleted</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 typeface="Arial" pitchFamily="34" charset="0"/>
                        <a:buNone/>
                        <a:tabLst/>
                        <a:defRPr/>
                      </a:pPr>
                      <a:r>
                        <a:rPr lang="en-US" sz="2000" strike="sngStrike" kern="1200" dirty="0">
                          <a:solidFill>
                            <a:schemeClr val="dk1"/>
                          </a:solidFill>
                          <a:effectLst/>
                          <a:latin typeface="+mn-lt"/>
                          <a:ea typeface="+mn-ea"/>
                          <a:cs typeface="+mn-cs"/>
                        </a:rPr>
                        <a:t>If PARENTAL-PERMISSION-CODE is "B", then GRADE-LEVEL-CODE must be "PK", "KG", or "01"-"08".</a:t>
                      </a:r>
                      <a:endParaRPr kumimoji="0" lang="en-US" sz="20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0" i="0" u="none" strike="sngStrike" kern="1200" cap="none" spc="0" normalizeH="0" baseline="0" noProof="0" dirty="0">
                          <a:ln>
                            <a:noFill/>
                          </a:ln>
                          <a:solidFill>
                            <a:srgbClr val="171616"/>
                          </a:solidFill>
                          <a:effectLst/>
                          <a:uLnTx/>
                          <a:uFillTx/>
                          <a:latin typeface="+mn-lt"/>
                          <a:ea typeface="+mn-ea"/>
                          <a:cs typeface="+mn-cs"/>
                        </a:rPr>
                        <a:t>Fatal in Submission 1</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0" i="0" u="none" strike="sngStrike" kern="1200" cap="none" spc="0" normalizeH="0" baseline="0" noProof="0" dirty="0">
                          <a:ln>
                            <a:noFill/>
                          </a:ln>
                          <a:solidFill>
                            <a:srgbClr val="171616"/>
                          </a:solidFill>
                          <a:effectLst/>
                          <a:uLnTx/>
                          <a:uFillTx/>
                          <a:latin typeface="+mn-lt"/>
                          <a:ea typeface="+mn-ea"/>
                          <a:cs typeface="+mn-cs"/>
                        </a:rPr>
                        <a:t>Applies to Districts, Campuses, and Charters </a:t>
                      </a:r>
                    </a:p>
                  </a:txBody>
                  <a:tcPr/>
                </a:tc>
                <a:extLst>
                  <a:ext uri="{0D108BD9-81ED-4DB2-BD59-A6C34878D82A}">
                    <a16:rowId xmlns:a16="http://schemas.microsoft.com/office/drawing/2014/main" val="1391310093"/>
                  </a:ext>
                </a:extLst>
              </a:tr>
              <a:tr h="630603">
                <a:tc>
                  <a:txBody>
                    <a:bodyPr/>
                    <a:lstStyle/>
                    <a:p>
                      <a:pPr algn="ctr">
                        <a:spcBef>
                          <a:spcPts val="600"/>
                        </a:spcBef>
                        <a:spcAft>
                          <a:spcPts val="600"/>
                        </a:spcAft>
                      </a:pPr>
                      <a:r>
                        <a:rPr lang="en-US" sz="2000" b="0" i="0" dirty="0">
                          <a:latin typeface="+mn-lt"/>
                        </a:rPr>
                        <a:t>40110-0018 Deleted</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 typeface="Arial" pitchFamily="34" charset="0"/>
                        <a:buNone/>
                        <a:tabLst/>
                        <a:defRPr/>
                      </a:pPr>
                      <a:r>
                        <a:rPr lang="en-US" sz="2000" strike="sngStrike" kern="1200" dirty="0">
                          <a:solidFill>
                            <a:schemeClr val="dk1"/>
                          </a:solidFill>
                          <a:effectLst/>
                          <a:latin typeface="+mn-lt"/>
                          <a:ea typeface="+mn-ea"/>
                          <a:cs typeface="+mn-cs"/>
                        </a:rPr>
                        <a:t>If PARENTAL-PERMISSION-CODE is "F", then GRADE-LEVEL-CODE must be "09"-"12".</a:t>
                      </a:r>
                      <a:endParaRPr kumimoji="0" lang="en-US" sz="20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0" i="0" u="none" strike="sngStrike" kern="1200" cap="none" spc="0" normalizeH="0" baseline="0" noProof="0" dirty="0">
                          <a:ln>
                            <a:noFill/>
                          </a:ln>
                          <a:solidFill>
                            <a:srgbClr val="171616"/>
                          </a:solidFill>
                          <a:effectLst/>
                          <a:uLnTx/>
                          <a:uFillTx/>
                          <a:latin typeface="+mn-lt"/>
                          <a:ea typeface="+mn-ea"/>
                          <a:cs typeface="+mn-cs"/>
                        </a:rPr>
                        <a:t>Fatal in Submission 1</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0" i="0" u="none" strike="sngStrike" kern="1200" cap="none" spc="0" normalizeH="0" baseline="0" noProof="0" dirty="0">
                          <a:ln>
                            <a:noFill/>
                          </a:ln>
                          <a:solidFill>
                            <a:srgbClr val="171616"/>
                          </a:solidFill>
                          <a:effectLst/>
                          <a:uLnTx/>
                          <a:uFillTx/>
                          <a:latin typeface="+mn-lt"/>
                          <a:ea typeface="+mn-ea"/>
                          <a:cs typeface="+mn-cs"/>
                        </a:rPr>
                        <a:t>Applies to Districts, Campuses, and Charters </a:t>
                      </a:r>
                    </a:p>
                  </a:txBody>
                  <a:tcPr/>
                </a:tc>
                <a:extLst>
                  <a:ext uri="{0D108BD9-81ED-4DB2-BD59-A6C34878D82A}">
                    <a16:rowId xmlns:a16="http://schemas.microsoft.com/office/drawing/2014/main" val="2454774784"/>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48</a:t>
            </a:fld>
            <a:endParaRPr lang="en-US" dirty="0"/>
          </a:p>
        </p:txBody>
      </p:sp>
    </p:spTree>
    <p:extLst>
      <p:ext uri="{BB962C8B-B14F-4D97-AF65-F5344CB8AC3E}">
        <p14:creationId xmlns:p14="http://schemas.microsoft.com/office/powerpoint/2010/main" val="7484890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Business validation rules</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1232796927"/>
              </p:ext>
            </p:extLst>
          </p:nvPr>
        </p:nvGraphicFramePr>
        <p:xfrm>
          <a:off x="114047" y="838201"/>
          <a:ext cx="8915905" cy="5486400"/>
        </p:xfrm>
        <a:graphic>
          <a:graphicData uri="http://schemas.openxmlformats.org/drawingml/2006/table">
            <a:tbl>
              <a:tblPr firstRow="1" bandRow="1">
                <a:tableStyleId>{93296810-A885-4BE3-A3E7-6D5BEEA58F35}</a:tableStyleId>
              </a:tblPr>
              <a:tblGrid>
                <a:gridCol w="1028953">
                  <a:extLst>
                    <a:ext uri="{9D8B030D-6E8A-4147-A177-3AD203B41FA5}">
                      <a16:colId xmlns:a16="http://schemas.microsoft.com/office/drawing/2014/main" val="3494901603"/>
                    </a:ext>
                  </a:extLst>
                </a:gridCol>
                <a:gridCol w="5334000">
                  <a:extLst>
                    <a:ext uri="{9D8B030D-6E8A-4147-A177-3AD203B41FA5}">
                      <a16:colId xmlns:a16="http://schemas.microsoft.com/office/drawing/2014/main" val="3044144766"/>
                    </a:ext>
                  </a:extLst>
                </a:gridCol>
                <a:gridCol w="2552952">
                  <a:extLst>
                    <a:ext uri="{9D8B030D-6E8A-4147-A177-3AD203B41FA5}">
                      <a16:colId xmlns:a16="http://schemas.microsoft.com/office/drawing/2014/main" val="2822079959"/>
                    </a:ext>
                  </a:extLst>
                </a:gridCol>
              </a:tblGrid>
              <a:tr h="781468">
                <a:tc>
                  <a:txBody>
                    <a:bodyPr/>
                    <a:lstStyle/>
                    <a:p>
                      <a:pPr algn="ctr">
                        <a:spcBef>
                          <a:spcPts val="600"/>
                        </a:spcBef>
                        <a:spcAft>
                          <a:spcPts val="600"/>
                        </a:spcAft>
                      </a:pPr>
                      <a:r>
                        <a:rPr lang="en-US" sz="2800" b="1" dirty="0">
                          <a:solidFill>
                            <a:schemeClr val="tx1"/>
                          </a:solidFill>
                        </a:rPr>
                        <a:t>Rule #</a:t>
                      </a:r>
                    </a:p>
                  </a:txBody>
                  <a:tcPr/>
                </a:tc>
                <a:tc>
                  <a:txBody>
                    <a:bodyPr/>
                    <a:lstStyle/>
                    <a:p>
                      <a:pPr marL="0" indent="0" algn="ctr" rtl="0" eaLnBrk="1" latinLnBrk="0" hangingPunct="1">
                        <a:spcBef>
                          <a:spcPts val="600"/>
                        </a:spcBef>
                        <a:spcAft>
                          <a:spcPts val="600"/>
                        </a:spcAft>
                        <a:buFont typeface="Arial" pitchFamily="34" charset="0"/>
                        <a:buNone/>
                      </a:pPr>
                      <a:r>
                        <a:rPr kumimoji="0" lang="en-US" sz="2800" b="1" kern="1200" dirty="0">
                          <a:solidFill>
                            <a:schemeClr val="dk1"/>
                          </a:solidFill>
                          <a:latin typeface="+mn-lt"/>
                          <a:ea typeface="+mn-ea"/>
                          <a:cs typeface="+mn-cs"/>
                        </a:rPr>
                        <a:t>Rule Change </a:t>
                      </a:r>
                    </a:p>
                  </a:txBody>
                  <a:tcPr/>
                </a:tc>
                <a:tc>
                  <a:txBody>
                    <a:bodyPr/>
                    <a:lstStyle/>
                    <a:p>
                      <a:pPr marL="0" indent="0" algn="ctr" rtl="0" eaLnBrk="1" latinLnBrk="0" hangingPunct="1">
                        <a:spcBef>
                          <a:spcPts val="600"/>
                        </a:spcBef>
                        <a:spcAft>
                          <a:spcPts val="600"/>
                        </a:spcAft>
                        <a:buFont typeface="Arial" pitchFamily="34" charset="0"/>
                        <a:buNone/>
                      </a:pPr>
                      <a:r>
                        <a:rPr kumimoji="0" lang="en-US" sz="2800" b="1" kern="1200" dirty="0">
                          <a:solidFill>
                            <a:schemeClr val="dk1"/>
                          </a:solidFill>
                          <a:latin typeface="+mn-lt"/>
                          <a:ea typeface="+mn-ea"/>
                          <a:cs typeface="+mn-cs"/>
                        </a:rPr>
                        <a:t>Applies to</a:t>
                      </a:r>
                    </a:p>
                  </a:txBody>
                  <a:tcPr/>
                </a:tc>
                <a:extLst>
                  <a:ext uri="{0D108BD9-81ED-4DB2-BD59-A6C34878D82A}">
                    <a16:rowId xmlns:a16="http://schemas.microsoft.com/office/drawing/2014/main" val="3308547975"/>
                  </a:ext>
                </a:extLst>
              </a:tr>
              <a:tr h="584883">
                <a:tc>
                  <a:txBody>
                    <a:bodyPr/>
                    <a:lstStyle/>
                    <a:p>
                      <a:pPr algn="ctr">
                        <a:spcBef>
                          <a:spcPts val="600"/>
                        </a:spcBef>
                        <a:spcAft>
                          <a:spcPts val="600"/>
                        </a:spcAft>
                      </a:pPr>
                      <a:r>
                        <a:rPr lang="en-US" sz="2000" b="0" i="0" dirty="0">
                          <a:latin typeface="+mn-lt"/>
                        </a:rPr>
                        <a:t>40110-0195 Added</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 typeface="Arial" pitchFamily="34" charset="0"/>
                        <a:buNone/>
                        <a:tabLst/>
                        <a:defRPr/>
                      </a:pPr>
                      <a:r>
                        <a:rPr lang="en-US" sz="2000" dirty="0"/>
                        <a:t>If PARENTAL-PERMISSION-CODE is "H", then ESL-PROGRAMTYPE-CODE must not be "0", and LEP-INDICATOR-CODE must not be "1".</a:t>
                      </a:r>
                      <a:endParaRPr kumimoji="0" lang="en-US" sz="20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rgbClr val="171616"/>
                          </a:solidFill>
                          <a:effectLst/>
                          <a:uLnTx/>
                          <a:uFillTx/>
                          <a:latin typeface="+mn-lt"/>
                          <a:ea typeface="+mn-ea"/>
                          <a:cs typeface="+mn-cs"/>
                        </a:rPr>
                        <a:t>Fatal in Submission 1</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rgbClr val="171616"/>
                          </a:solidFill>
                          <a:effectLst/>
                          <a:uLnTx/>
                          <a:uFillTx/>
                          <a:latin typeface="+mn-lt"/>
                          <a:ea typeface="+mn-ea"/>
                          <a:cs typeface="+mn-cs"/>
                        </a:rPr>
                        <a:t>Applies to Districts, Campuses, and Charters </a:t>
                      </a:r>
                    </a:p>
                  </a:txBody>
                  <a:tcPr/>
                </a:tc>
                <a:extLst>
                  <a:ext uri="{0D108BD9-81ED-4DB2-BD59-A6C34878D82A}">
                    <a16:rowId xmlns:a16="http://schemas.microsoft.com/office/drawing/2014/main" val="1391310093"/>
                  </a:ext>
                </a:extLst>
              </a:tr>
              <a:tr h="630603">
                <a:tc>
                  <a:txBody>
                    <a:bodyPr/>
                    <a:lstStyle/>
                    <a:p>
                      <a:pPr algn="ctr">
                        <a:spcBef>
                          <a:spcPts val="0"/>
                        </a:spcBef>
                        <a:spcAft>
                          <a:spcPts val="0"/>
                        </a:spcAft>
                      </a:pPr>
                      <a:r>
                        <a:rPr lang="en-US" sz="2000" b="0" i="0" dirty="0">
                          <a:latin typeface="+mn-lt"/>
                        </a:rPr>
                        <a:t>40110-0201</a:t>
                      </a:r>
                    </a:p>
                    <a:p>
                      <a:pPr algn="ctr">
                        <a:spcBef>
                          <a:spcPts val="0"/>
                        </a:spcBef>
                        <a:spcAft>
                          <a:spcPts val="0"/>
                        </a:spcAft>
                      </a:pPr>
                      <a:r>
                        <a:rPr lang="en-US" sz="2000" b="0" i="0" dirty="0">
                          <a:latin typeface="+mn-lt"/>
                        </a:rPr>
                        <a:t>Added</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 typeface="Arial" pitchFamily="34" charset="0"/>
                        <a:buNone/>
                        <a:tabLst/>
                        <a:defRPr/>
                      </a:pPr>
                      <a:r>
                        <a:rPr lang="en-US" sz="2000" dirty="0"/>
                        <a:t>If PARENTAL-PERMISSION-CODE is "E", then ALTERNATIVE-LANGUAGE-PROGRAM-CODE must be "01", and BILINGUAL-PROGRAM-TYPE-CODE must be "0", and ESL-PROGRAM-TYPE-CODE must be "0".</a:t>
                      </a:r>
                      <a:endParaRPr kumimoji="0" lang="en-US" sz="20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rgbClr val="171616"/>
                          </a:solidFill>
                          <a:effectLst/>
                          <a:uLnTx/>
                          <a:uFillTx/>
                          <a:latin typeface="+mn-lt"/>
                          <a:ea typeface="+mn-ea"/>
                          <a:cs typeface="+mn-cs"/>
                        </a:rPr>
                        <a:t>Fatal in Submission 1</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rgbClr val="171616"/>
                          </a:solidFill>
                          <a:effectLst/>
                          <a:uLnTx/>
                          <a:uFillTx/>
                          <a:latin typeface="+mn-lt"/>
                          <a:ea typeface="+mn-ea"/>
                          <a:cs typeface="+mn-cs"/>
                        </a:rPr>
                        <a:t>Applies to Districts, Campuses, and Charters </a:t>
                      </a:r>
                    </a:p>
                  </a:txBody>
                  <a:tcPr/>
                </a:tc>
                <a:extLst>
                  <a:ext uri="{0D108BD9-81ED-4DB2-BD59-A6C34878D82A}">
                    <a16:rowId xmlns:a16="http://schemas.microsoft.com/office/drawing/2014/main" val="2454774784"/>
                  </a:ext>
                </a:extLst>
              </a:tr>
              <a:tr h="630603">
                <a:tc>
                  <a:txBody>
                    <a:bodyPr/>
                    <a:lstStyle/>
                    <a:p>
                      <a:pPr algn="ctr">
                        <a:spcBef>
                          <a:spcPts val="0"/>
                        </a:spcBef>
                        <a:spcAft>
                          <a:spcPts val="0"/>
                        </a:spcAft>
                      </a:pPr>
                      <a:r>
                        <a:rPr lang="en-US" sz="2000" b="0" i="0" dirty="0">
                          <a:latin typeface="+mn-lt"/>
                        </a:rPr>
                        <a:t>40110-0202</a:t>
                      </a:r>
                    </a:p>
                    <a:p>
                      <a:pPr algn="ctr">
                        <a:spcBef>
                          <a:spcPts val="0"/>
                        </a:spcBef>
                        <a:spcAft>
                          <a:spcPts val="0"/>
                        </a:spcAft>
                      </a:pPr>
                      <a:r>
                        <a:rPr lang="en-US" sz="2000" b="0" i="0" dirty="0">
                          <a:latin typeface="+mn-lt"/>
                        </a:rPr>
                        <a:t>Added</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 typeface="Arial" pitchFamily="34" charset="0"/>
                        <a:buNone/>
                        <a:tabLst/>
                        <a:defRPr/>
                      </a:pPr>
                      <a:r>
                        <a:rPr lang="en-US" sz="2000" dirty="0"/>
                        <a:t>If PARENTAL-PERMISSION-CODE is "J", then ALTERNATIVE-LANGUAGE-PROGRAM-CODE must be "02", and BILINGUAL-PROGRAM-TYPE-CODE must be "0", and ESL-PROGRAM-TYPE-CODE must be "0".</a:t>
                      </a:r>
                      <a:endParaRPr kumimoji="0" lang="en-US" sz="20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rgbClr val="171616"/>
                          </a:solidFill>
                          <a:effectLst/>
                          <a:uLnTx/>
                          <a:uFillTx/>
                          <a:latin typeface="+mn-lt"/>
                          <a:ea typeface="+mn-ea"/>
                          <a:cs typeface="+mn-cs"/>
                        </a:rPr>
                        <a:t>Fatal in Submission 1</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rgbClr val="171616"/>
                          </a:solidFill>
                          <a:effectLst/>
                          <a:uLnTx/>
                          <a:uFillTx/>
                          <a:latin typeface="+mn-lt"/>
                          <a:ea typeface="+mn-ea"/>
                          <a:cs typeface="+mn-cs"/>
                        </a:rPr>
                        <a:t>Applies to Districts, Campuses, and Charters </a:t>
                      </a:r>
                    </a:p>
                  </a:txBody>
                  <a:tcPr/>
                </a:tc>
                <a:extLst>
                  <a:ext uri="{0D108BD9-81ED-4DB2-BD59-A6C34878D82A}">
                    <a16:rowId xmlns:a16="http://schemas.microsoft.com/office/drawing/2014/main" val="2964442771"/>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49</a:t>
            </a:fld>
            <a:endParaRPr lang="en-US" dirty="0"/>
          </a:p>
        </p:txBody>
      </p:sp>
    </p:spTree>
    <p:extLst>
      <p:ext uri="{BB962C8B-B14F-4D97-AF65-F5344CB8AC3E}">
        <p14:creationId xmlns:p14="http://schemas.microsoft.com/office/powerpoint/2010/main" val="3920649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LEP-INDICATOR-CODE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5</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838200"/>
            <a:ext cx="7886700" cy="5338763"/>
          </a:xfrm>
        </p:spPr>
        <p:txBody>
          <a:bodyPr/>
          <a:lstStyle/>
          <a:p>
            <a:r>
              <a:rPr lang="en-US" sz="3600" dirty="0"/>
              <a:t>LEP-INDICATOR-CODE (E0790)</a:t>
            </a:r>
          </a:p>
          <a:p>
            <a:pPr lvl="1"/>
            <a:r>
              <a:rPr lang="en-US" sz="3200" dirty="0"/>
              <a:t>The language has been updated as follows:</a:t>
            </a:r>
          </a:p>
          <a:p>
            <a:pPr lvl="2"/>
            <a:r>
              <a:rPr lang="en-US" sz="2800" dirty="0"/>
              <a:t>‘Limited English proficient’ / ‘English learner’. </a:t>
            </a:r>
          </a:p>
          <a:p>
            <a:pPr lvl="2"/>
            <a:r>
              <a:rPr lang="en-US" sz="2800" dirty="0"/>
              <a:t>‘Non-LEP’ / ‘English proficient’.</a:t>
            </a:r>
          </a:p>
          <a:p>
            <a:pPr marL="457200" lvl="1" indent="0">
              <a:buNone/>
            </a:pPr>
            <a:endParaRPr lang="en-US" dirty="0"/>
          </a:p>
          <a:p>
            <a:endParaRPr lang="en-US" dirty="0"/>
          </a:p>
        </p:txBody>
      </p:sp>
    </p:spTree>
    <p:extLst>
      <p:ext uri="{BB962C8B-B14F-4D97-AF65-F5344CB8AC3E}">
        <p14:creationId xmlns:p14="http://schemas.microsoft.com/office/powerpoint/2010/main" val="22747998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References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50</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533400" y="838200"/>
            <a:ext cx="8286750" cy="2666999"/>
          </a:xfrm>
        </p:spPr>
        <p:txBody>
          <a:bodyPr>
            <a:normAutofit fontScale="85000" lnSpcReduction="20000"/>
          </a:bodyPr>
          <a:lstStyle/>
          <a:p>
            <a:r>
              <a:rPr lang="en-US" sz="3600" dirty="0"/>
              <a:t>Reference:</a:t>
            </a:r>
          </a:p>
          <a:p>
            <a:pPr lvl="1"/>
            <a:r>
              <a:rPr lang="en-US" sz="3200" dirty="0">
                <a:hlinkClick r:id="rId2"/>
              </a:rPr>
              <a:t>§TAC 89 Subchapter BB</a:t>
            </a:r>
            <a:endParaRPr lang="en-US" sz="3200" dirty="0"/>
          </a:p>
          <a:p>
            <a:pPr lvl="1"/>
            <a:r>
              <a:rPr lang="en-US" sz="3200" dirty="0">
                <a:hlinkClick r:id="rId3"/>
              </a:rPr>
              <a:t>Texas Education Data Standards (TEDS)</a:t>
            </a:r>
            <a:endParaRPr lang="en-US" sz="3200" dirty="0"/>
          </a:p>
          <a:p>
            <a:pPr lvl="1"/>
            <a:r>
              <a:rPr lang="en-US" sz="3200" dirty="0">
                <a:hlinkClick r:id="rId4"/>
              </a:rPr>
              <a:t>Section 3.4</a:t>
            </a:r>
            <a:endParaRPr lang="en-US" sz="3200" dirty="0"/>
          </a:p>
          <a:p>
            <a:pPr lvl="1"/>
            <a:r>
              <a:rPr lang="en-US" sz="3200" dirty="0">
                <a:hlinkClick r:id="rId5"/>
              </a:rPr>
              <a:t>Section 4</a:t>
            </a:r>
            <a:endParaRPr lang="en-US" sz="3200" dirty="0"/>
          </a:p>
          <a:p>
            <a:pPr lvl="1"/>
            <a:r>
              <a:rPr lang="en-US" sz="3200" dirty="0">
                <a:hlinkClick r:id="rId6"/>
              </a:rPr>
              <a:t>Section 5</a:t>
            </a:r>
            <a:endParaRPr lang="en-US" sz="3200" dirty="0"/>
          </a:p>
          <a:p>
            <a:pPr lvl="1"/>
            <a:r>
              <a:rPr lang="en-US" sz="3200" dirty="0">
                <a:hlinkClick r:id="rId7"/>
              </a:rPr>
              <a:t>Texas Record Exchange (TREx) Data Standards</a:t>
            </a:r>
            <a:endParaRPr lang="en-US" sz="3200" dirty="0"/>
          </a:p>
          <a:p>
            <a:pPr marL="457200" lvl="1" indent="0">
              <a:buNone/>
            </a:pPr>
            <a:endParaRPr lang="en-US" dirty="0"/>
          </a:p>
          <a:p>
            <a:endParaRPr lang="en-US" dirty="0"/>
          </a:p>
        </p:txBody>
      </p:sp>
    </p:spTree>
    <p:extLst>
      <p:ext uri="{BB962C8B-B14F-4D97-AF65-F5344CB8AC3E}">
        <p14:creationId xmlns:p14="http://schemas.microsoft.com/office/powerpoint/2010/main" val="26817441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ox is highlighting the topic that is discussed in the next slide &quot;Questions&quot;" title="Questions">
            <a:extLst>
              <a:ext uri="{FF2B5EF4-FFF2-40B4-BE49-F238E27FC236}">
                <a16:creationId xmlns:a16="http://schemas.microsoft.com/office/drawing/2014/main" id="{907D51CE-84D7-4901-9875-84950DD12F61}"/>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4283" b="16666"/>
          <a:stretch/>
        </p:blipFill>
        <p:spPr>
          <a:xfrm>
            <a:off x="0" y="2090698"/>
            <a:ext cx="9144000" cy="2990093"/>
          </a:xfrm>
          <a:prstGeom prst="rect">
            <a:avLst/>
          </a:prstGeom>
        </p:spPr>
      </p:pic>
      <p:sp>
        <p:nvSpPr>
          <p:cNvPr id="4" name="Date Placeholder 3">
            <a:extLst>
              <a:ext uri="{FF2B5EF4-FFF2-40B4-BE49-F238E27FC236}">
                <a16:creationId xmlns:a16="http://schemas.microsoft.com/office/drawing/2014/main" id="{1982243F-EF37-40E0-A3F9-A0949097F5D1}"/>
              </a:ext>
            </a:extLst>
          </p:cNvPr>
          <p:cNvSpPr>
            <a:spLocks noGrp="1"/>
          </p:cNvSpPr>
          <p:nvPr>
            <p:ph type="dt" sz="half" idx="10"/>
          </p:nvPr>
        </p:nvSpPr>
        <p:spPr/>
        <p:txBody>
          <a:bodyPr/>
          <a:lstStyle/>
          <a:p>
            <a:r>
              <a:rPr lang="en-US" dirty="0"/>
              <a:t>3/26/2019</a:t>
            </a:r>
          </a:p>
        </p:txBody>
      </p:sp>
      <p:sp>
        <p:nvSpPr>
          <p:cNvPr id="5" name="Slide Number Placeholder 4">
            <a:extLst>
              <a:ext uri="{FF2B5EF4-FFF2-40B4-BE49-F238E27FC236}">
                <a16:creationId xmlns:a16="http://schemas.microsoft.com/office/drawing/2014/main" id="{7BA2C28E-199C-41C0-968F-6E1D0C16228B}"/>
              </a:ext>
            </a:extLst>
          </p:cNvPr>
          <p:cNvSpPr>
            <a:spLocks noGrp="1"/>
          </p:cNvSpPr>
          <p:nvPr>
            <p:ph type="sldNum" sz="quarter" idx="12"/>
          </p:nvPr>
        </p:nvSpPr>
        <p:spPr/>
        <p:txBody>
          <a:bodyPr/>
          <a:lstStyle/>
          <a:p>
            <a:r>
              <a:rPr lang="en-US" dirty="0"/>
              <a:t>p | </a:t>
            </a:r>
            <a:fld id="{72973CF6-C3DE-4D08-87E3-37EC75F458AE}" type="slidenum">
              <a:rPr lang="en-US" smtClean="0"/>
              <a:pPr/>
              <a:t>51</a:t>
            </a:fld>
            <a:endParaRPr lang="en-US" dirty="0"/>
          </a:p>
        </p:txBody>
      </p:sp>
      <p:pic>
        <p:nvPicPr>
          <p:cNvPr id="6" name="Picture 5" descr="On the 'Questions&quot; slide, a classroom picture is included. " title="Picture of Classroom ">
            <a:extLst>
              <a:ext uri="{FF2B5EF4-FFF2-40B4-BE49-F238E27FC236}">
                <a16:creationId xmlns:a16="http://schemas.microsoft.com/office/drawing/2014/main" id="{F9F5AC73-36C5-4DAA-A922-060E6B7F6CB3}"/>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881" b="28771"/>
          <a:stretch/>
        </p:blipFill>
        <p:spPr>
          <a:xfrm>
            <a:off x="0" y="1560785"/>
            <a:ext cx="9144000" cy="3861591"/>
          </a:xfrm>
          <a:prstGeom prst="rect">
            <a:avLst/>
          </a:prstGeom>
        </p:spPr>
      </p:pic>
      <p:sp>
        <p:nvSpPr>
          <p:cNvPr id="8" name="Content Placeholder 2">
            <a:extLst>
              <a:ext uri="{FF2B5EF4-FFF2-40B4-BE49-F238E27FC236}">
                <a16:creationId xmlns:a16="http://schemas.microsoft.com/office/drawing/2014/main" id="{10AF183F-3412-43E2-81DE-8847D75B75C8}"/>
              </a:ext>
            </a:extLst>
          </p:cNvPr>
          <p:cNvSpPr>
            <a:spLocks noGrp="1"/>
          </p:cNvSpPr>
          <p:nvPr>
            <p:ph idx="1"/>
          </p:nvPr>
        </p:nvSpPr>
        <p:spPr>
          <a:xfrm>
            <a:off x="1614487" y="934537"/>
            <a:ext cx="5915025" cy="529911"/>
          </a:xfrm>
        </p:spPr>
        <p:txBody>
          <a:bodyPr>
            <a:normAutofit fontScale="92500"/>
          </a:bodyPr>
          <a:lstStyle/>
          <a:p>
            <a:pPr marL="0" indent="0" algn="ctr">
              <a:spcBef>
                <a:spcPts val="1350"/>
              </a:spcBef>
              <a:buNone/>
            </a:pPr>
            <a:r>
              <a:rPr lang="en-US" sz="3200" b="1" spc="75" dirty="0">
                <a:solidFill>
                  <a:srgbClr val="008496"/>
                </a:solidFill>
              </a:rPr>
              <a:t>www.texa</a:t>
            </a:r>
            <a:r>
              <a:rPr lang="en-US" sz="3200" b="1" spc="113" dirty="0">
                <a:solidFill>
                  <a:srgbClr val="008496"/>
                </a:solidFill>
              </a:rPr>
              <a:t>s</a:t>
            </a:r>
            <a:r>
              <a:rPr lang="en-US" sz="3200" b="1" spc="75" dirty="0">
                <a:solidFill>
                  <a:srgbClr val="008496"/>
                </a:solidFill>
              </a:rPr>
              <a:t>studen</a:t>
            </a:r>
            <a:r>
              <a:rPr lang="en-US" sz="3200" b="1" spc="225" dirty="0">
                <a:solidFill>
                  <a:srgbClr val="008496"/>
                </a:solidFill>
              </a:rPr>
              <a:t>t</a:t>
            </a:r>
            <a:r>
              <a:rPr lang="en-US" sz="3200" b="1" spc="75" dirty="0">
                <a:solidFill>
                  <a:srgbClr val="008496"/>
                </a:solidFill>
              </a:rPr>
              <a:t>dat</a:t>
            </a:r>
            <a:r>
              <a:rPr lang="en-US" sz="3200" b="1" spc="127" dirty="0">
                <a:solidFill>
                  <a:srgbClr val="008496"/>
                </a:solidFill>
              </a:rPr>
              <a:t>a</a:t>
            </a:r>
            <a:r>
              <a:rPr lang="en-US" sz="3200" b="1" spc="75" dirty="0">
                <a:solidFill>
                  <a:srgbClr val="008496"/>
                </a:solidFill>
              </a:rPr>
              <a:t>system.org</a:t>
            </a:r>
            <a:endParaRPr lang="en-US" sz="3200" spc="75" dirty="0"/>
          </a:p>
        </p:txBody>
      </p:sp>
      <p:sp>
        <p:nvSpPr>
          <p:cNvPr id="2" name="Title 1">
            <a:extLst>
              <a:ext uri="{FF2B5EF4-FFF2-40B4-BE49-F238E27FC236}">
                <a16:creationId xmlns:a16="http://schemas.microsoft.com/office/drawing/2014/main" id="{C7FE5C1E-E191-4791-AD05-9F11AF9D32BD}"/>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812044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LEP-INDICATOR-CODE</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2795031811"/>
              </p:ext>
            </p:extLst>
          </p:nvPr>
        </p:nvGraphicFramePr>
        <p:xfrm>
          <a:off x="114300" y="718644"/>
          <a:ext cx="8915400" cy="6094976"/>
        </p:xfrm>
        <a:graphic>
          <a:graphicData uri="http://schemas.openxmlformats.org/drawingml/2006/table">
            <a:tbl>
              <a:tblPr firstRow="1" bandRow="1">
                <a:tableStyleId>{93296810-A885-4BE3-A3E7-6D5BEEA58F35}</a:tableStyleId>
              </a:tblPr>
              <a:tblGrid>
                <a:gridCol w="1590418">
                  <a:extLst>
                    <a:ext uri="{9D8B030D-6E8A-4147-A177-3AD203B41FA5}">
                      <a16:colId xmlns:a16="http://schemas.microsoft.com/office/drawing/2014/main" val="3494901603"/>
                    </a:ext>
                  </a:extLst>
                </a:gridCol>
                <a:gridCol w="1029095">
                  <a:extLst>
                    <a:ext uri="{9D8B030D-6E8A-4147-A177-3AD203B41FA5}">
                      <a16:colId xmlns:a16="http://schemas.microsoft.com/office/drawing/2014/main" val="2620534784"/>
                    </a:ext>
                  </a:extLst>
                </a:gridCol>
                <a:gridCol w="1280975">
                  <a:extLst>
                    <a:ext uri="{9D8B030D-6E8A-4147-A177-3AD203B41FA5}">
                      <a16:colId xmlns:a16="http://schemas.microsoft.com/office/drawing/2014/main" val="3044144766"/>
                    </a:ext>
                  </a:extLst>
                </a:gridCol>
                <a:gridCol w="557211">
                  <a:extLst>
                    <a:ext uri="{9D8B030D-6E8A-4147-A177-3AD203B41FA5}">
                      <a16:colId xmlns:a16="http://schemas.microsoft.com/office/drawing/2014/main" val="293514497"/>
                    </a:ext>
                  </a:extLst>
                </a:gridCol>
                <a:gridCol w="874882">
                  <a:extLst>
                    <a:ext uri="{9D8B030D-6E8A-4147-A177-3AD203B41FA5}">
                      <a16:colId xmlns:a16="http://schemas.microsoft.com/office/drawing/2014/main" val="2860390888"/>
                    </a:ext>
                  </a:extLst>
                </a:gridCol>
                <a:gridCol w="1353968">
                  <a:extLst>
                    <a:ext uri="{9D8B030D-6E8A-4147-A177-3AD203B41FA5}">
                      <a16:colId xmlns:a16="http://schemas.microsoft.com/office/drawing/2014/main" val="2302337251"/>
                    </a:ext>
                  </a:extLst>
                </a:gridCol>
                <a:gridCol w="398010">
                  <a:extLst>
                    <a:ext uri="{9D8B030D-6E8A-4147-A177-3AD203B41FA5}">
                      <a16:colId xmlns:a16="http://schemas.microsoft.com/office/drawing/2014/main" val="1435472291"/>
                    </a:ext>
                  </a:extLst>
                </a:gridCol>
                <a:gridCol w="1830841">
                  <a:extLst>
                    <a:ext uri="{9D8B030D-6E8A-4147-A177-3AD203B41FA5}">
                      <a16:colId xmlns:a16="http://schemas.microsoft.com/office/drawing/2014/main" val="972188134"/>
                    </a:ext>
                  </a:extLst>
                </a:gridCol>
              </a:tblGrid>
              <a:tr h="237629">
                <a:tc>
                  <a:txBody>
                    <a:bodyPr/>
                    <a:lstStyle/>
                    <a:p>
                      <a:r>
                        <a:rPr lang="en-US" sz="1000" dirty="0">
                          <a:solidFill>
                            <a:schemeClr val="tx1"/>
                          </a:solidFill>
                        </a:rPr>
                        <a:t>Element ID</a:t>
                      </a:r>
                    </a:p>
                  </a:txBody>
                  <a:tcPr/>
                </a:tc>
                <a:tc gridSpan="3">
                  <a:txBody>
                    <a:bodyPr/>
                    <a:lstStyle/>
                    <a:p>
                      <a:r>
                        <a:rPr lang="en-US" sz="1000" dirty="0">
                          <a:solidFill>
                            <a:schemeClr val="tx1"/>
                          </a:solidFill>
                        </a:rPr>
                        <a:t>Data Element </a:t>
                      </a:r>
                    </a:p>
                  </a:txBody>
                  <a:tcPr/>
                </a:tc>
                <a:tc hMerge="1">
                  <a:txBody>
                    <a:bodyPr/>
                    <a:lstStyle/>
                    <a:p>
                      <a:r>
                        <a:rPr lang="en-US" dirty="0"/>
                        <a:t>Data Element </a:t>
                      </a:r>
                    </a:p>
                  </a:txBody>
                  <a:tcPr/>
                </a:tc>
                <a:tc hMerge="1">
                  <a:txBody>
                    <a:bodyPr/>
                    <a:lstStyle/>
                    <a:p>
                      <a:endParaRPr lang="en-US" sz="1400" dirty="0"/>
                    </a:p>
                  </a:txBody>
                  <a:tcPr/>
                </a:tc>
                <a:tc gridSpan="2">
                  <a:txBody>
                    <a:bodyPr/>
                    <a:lstStyle/>
                    <a:p>
                      <a:r>
                        <a:rPr lang="en-US" sz="1000" dirty="0">
                          <a:solidFill>
                            <a:schemeClr val="tx1"/>
                          </a:solidFill>
                        </a:rPr>
                        <a:t>Date Issued </a:t>
                      </a:r>
                    </a:p>
                  </a:txBody>
                  <a:tcPr/>
                </a:tc>
                <a:tc hMerge="1">
                  <a:txBody>
                    <a:bodyPr/>
                    <a:lstStyle/>
                    <a:p>
                      <a:endParaRPr lang="en-US" dirty="0"/>
                    </a:p>
                  </a:txBody>
                  <a:tcPr/>
                </a:tc>
                <a:tc gridSpan="2">
                  <a:txBody>
                    <a:bodyPr/>
                    <a:lstStyle/>
                    <a:p>
                      <a:r>
                        <a:rPr lang="en-US" sz="1000" dirty="0">
                          <a:solidFill>
                            <a:schemeClr val="tx1"/>
                          </a:solidFill>
                        </a:rPr>
                        <a:t>Date Updated</a:t>
                      </a:r>
                    </a:p>
                  </a:txBody>
                  <a:tcPr/>
                </a:tc>
                <a:tc hMerge="1">
                  <a:txBody>
                    <a:bodyPr/>
                    <a:lstStyle/>
                    <a:p>
                      <a:endParaRPr lang="en-US"/>
                    </a:p>
                  </a:txBody>
                  <a:tcPr/>
                </a:tc>
                <a:extLst>
                  <a:ext uri="{0D108BD9-81ED-4DB2-BD59-A6C34878D82A}">
                    <a16:rowId xmlns:a16="http://schemas.microsoft.com/office/drawing/2014/main" val="945061197"/>
                  </a:ext>
                </a:extLst>
              </a:tr>
              <a:tr h="237629">
                <a:tc>
                  <a:txBody>
                    <a:bodyPr/>
                    <a:lstStyle/>
                    <a:p>
                      <a:pPr>
                        <a:spcBef>
                          <a:spcPts val="600"/>
                        </a:spcBef>
                        <a:spcAft>
                          <a:spcPts val="600"/>
                        </a:spcAft>
                      </a:pPr>
                      <a:r>
                        <a:rPr lang="en-US" sz="1000" dirty="0"/>
                        <a:t>E0790</a:t>
                      </a:r>
                    </a:p>
                  </a:txBody>
                  <a:tcPr/>
                </a:tc>
                <a:tc gridSpan="3">
                  <a:txBody>
                    <a:bodyPr/>
                    <a:lstStyle/>
                    <a:p>
                      <a:pPr>
                        <a:spcBef>
                          <a:spcPts val="600"/>
                        </a:spcBef>
                        <a:spcAft>
                          <a:spcPts val="600"/>
                        </a:spcAft>
                      </a:pPr>
                      <a:r>
                        <a:rPr lang="en-US" sz="1000" dirty="0"/>
                        <a:t>LEP-INDICATOR-CODE</a:t>
                      </a: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a:spcBef>
                          <a:spcPts val="600"/>
                        </a:spcBef>
                        <a:spcAft>
                          <a:spcPts val="600"/>
                        </a:spcAft>
                      </a:pPr>
                      <a:endParaRPr lang="en-US" sz="1400" dirty="0"/>
                    </a:p>
                  </a:txBody>
                  <a:tcPr/>
                </a:tc>
                <a:tc gridSpan="2">
                  <a:txBody>
                    <a:bodyPr/>
                    <a:lstStyle/>
                    <a:p>
                      <a:pPr marL="0" indent="0" algn="ctr">
                        <a:spcBef>
                          <a:spcPts val="600"/>
                        </a:spcBef>
                        <a:spcAft>
                          <a:spcPts val="600"/>
                        </a:spcAft>
                        <a:buFont typeface="Arial" pitchFamily="34" charset="0"/>
                        <a:buNone/>
                      </a:pPr>
                      <a:r>
                        <a:rPr lang="en-US" sz="1000" dirty="0"/>
                        <a:t>04/10/1989</a:t>
                      </a:r>
                    </a:p>
                  </a:txBody>
                  <a:tcPr/>
                </a:tc>
                <a:tc hMerge="1">
                  <a:txBody>
                    <a:bodyPr/>
                    <a:lstStyle/>
                    <a:p>
                      <a:pPr marL="0" indent="0" algn="ctr">
                        <a:spcBef>
                          <a:spcPts val="600"/>
                        </a:spcBef>
                        <a:spcAft>
                          <a:spcPts val="600"/>
                        </a:spcAft>
                        <a:buFont typeface="Arial" pitchFamily="34" charset="0"/>
                        <a:buNone/>
                      </a:pPr>
                      <a:endParaRPr lang="en-US" dirty="0"/>
                    </a:p>
                  </a:txBody>
                  <a:tcPr/>
                </a:tc>
                <a:tc gridSpan="2">
                  <a:txBody>
                    <a:bodyPr/>
                    <a:lstStyle/>
                    <a:p>
                      <a:pPr marL="0" indent="0" algn="ctr">
                        <a:spcBef>
                          <a:spcPts val="600"/>
                        </a:spcBef>
                        <a:spcAft>
                          <a:spcPts val="600"/>
                        </a:spcAft>
                        <a:buFont typeface="Arial" pitchFamily="34" charset="0"/>
                        <a:buNone/>
                      </a:pPr>
                      <a:r>
                        <a:rPr lang="en-US" sz="1000" dirty="0"/>
                        <a:t>3/1/2019</a:t>
                      </a:r>
                    </a:p>
                  </a:txBody>
                  <a:tcPr/>
                </a:tc>
                <a:tc hMerge="1">
                  <a:txBody>
                    <a:bodyPr/>
                    <a:lstStyle/>
                    <a:p>
                      <a:endParaRPr lang="en-US"/>
                    </a:p>
                  </a:txBody>
                  <a:tcPr/>
                </a:tc>
                <a:extLst>
                  <a:ext uri="{0D108BD9-81ED-4DB2-BD59-A6C34878D82A}">
                    <a16:rowId xmlns:a16="http://schemas.microsoft.com/office/drawing/2014/main" val="470753568"/>
                  </a:ext>
                </a:extLst>
              </a:tr>
              <a:tr h="237629">
                <a:tc gridSpan="4">
                  <a:txBody>
                    <a:bodyPr/>
                    <a:lstStyle/>
                    <a:p>
                      <a:pPr algn="ctr">
                        <a:spcBef>
                          <a:spcPts val="600"/>
                        </a:spcBef>
                        <a:spcAft>
                          <a:spcPts val="600"/>
                        </a:spcAft>
                      </a:pPr>
                      <a:r>
                        <a:rPr lang="en-US" sz="1000" b="1" dirty="0"/>
                        <a:t>XML Name </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algn="ctr">
                        <a:spcBef>
                          <a:spcPts val="600"/>
                        </a:spcBef>
                        <a:spcAft>
                          <a:spcPts val="600"/>
                        </a:spcAft>
                      </a:pPr>
                      <a:endParaRPr lang="en-US" sz="1400" dirty="0"/>
                    </a:p>
                  </a:txBody>
                  <a:tcPr/>
                </a:tc>
                <a:tc gridSpan="4">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Complex Type</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3308547975"/>
                  </a:ext>
                </a:extLst>
              </a:tr>
              <a:tr h="250189">
                <a:tc gridSpan="4">
                  <a:txBody>
                    <a:bodyPr/>
                    <a:lstStyle/>
                    <a:p>
                      <a:pPr>
                        <a:spcBef>
                          <a:spcPts val="600"/>
                        </a:spcBef>
                        <a:spcAft>
                          <a:spcPts val="600"/>
                        </a:spcAft>
                      </a:pPr>
                      <a:r>
                        <a:rPr lang="en-US" sz="1000" dirty="0"/>
                        <a:t>TX-LEPIndicator</a:t>
                      </a:r>
                    </a:p>
                  </a:txBody>
                  <a:tcPr/>
                </a:tc>
                <a:tc hMerge="1">
                  <a:txBody>
                    <a:bodyPr/>
                    <a:lstStyle/>
                    <a:p>
                      <a:pPr>
                        <a:spcBef>
                          <a:spcPts val="600"/>
                        </a:spcBef>
                        <a:spcAft>
                          <a:spcPts val="600"/>
                        </a:spcAft>
                      </a:pPr>
                      <a:endParaRPr lang="en-US" dirty="0"/>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a:spcBef>
                          <a:spcPts val="600"/>
                        </a:spcBef>
                        <a:spcAft>
                          <a:spcPts val="600"/>
                        </a:spcAft>
                      </a:pPr>
                      <a:endParaRPr lang="en-US" sz="1400" dirty="0"/>
                    </a:p>
                  </a:txBody>
                  <a:tcPr/>
                </a:tc>
                <a:tc gridSpan="4">
                  <a:txBody>
                    <a:bodyPr/>
                    <a:lstStyle/>
                    <a:p>
                      <a:pPr marL="0" indent="0" algn="l"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TX-StudentCharacteristicsType</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373289730"/>
                  </a:ext>
                </a:extLst>
              </a:tr>
              <a:tr h="237629">
                <a:tc gridSpan="8">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Definition</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2853623951"/>
                  </a:ext>
                </a:extLst>
              </a:tr>
              <a:tr h="386148">
                <a:tc gridSpan="8">
                  <a:txBody>
                    <a:bodyPr/>
                    <a:lstStyle/>
                    <a:p>
                      <a:pPr>
                        <a:spcBef>
                          <a:spcPts val="600"/>
                        </a:spcBef>
                        <a:spcAft>
                          <a:spcPts val="600"/>
                        </a:spcAft>
                      </a:pPr>
                      <a:r>
                        <a:rPr lang="en-US" sz="1000" dirty="0"/>
                        <a:t>LEP-INDICATOR-CODE indicates whether the student has been identified as </a:t>
                      </a:r>
                      <a:r>
                        <a:rPr lang="en-US" sz="1000" dirty="0">
                          <a:highlight>
                            <a:srgbClr val="FFFF00"/>
                          </a:highlight>
                        </a:rPr>
                        <a:t>limited English proficient (LEP)/English learner (EL) </a:t>
                      </a:r>
                      <a:r>
                        <a:rPr lang="en-US" sz="1000" dirty="0"/>
                        <a:t>by the Language Proficiency Assessment Committee (LPAC) or </a:t>
                      </a:r>
                      <a:r>
                        <a:rPr lang="en-US" sz="1000" dirty="0">
                          <a:highlight>
                            <a:srgbClr val="FFFF00"/>
                          </a:highlight>
                        </a:rPr>
                        <a:t>is non-LEP/English proficient (EP) </a:t>
                      </a:r>
                      <a:r>
                        <a:rPr lang="en-US" sz="1000" dirty="0"/>
                        <a:t>(19 TAC §89.1220), according to criteria established in 19 TAC §89.1226. </a:t>
                      </a:r>
                    </a:p>
                  </a:txBody>
                  <a:tcPr/>
                </a:tc>
                <a:tc hMerge="1">
                  <a:txBody>
                    <a:bodyPr/>
                    <a:lstStyle/>
                    <a:p>
                      <a:pPr>
                        <a:spcBef>
                          <a:spcPts val="600"/>
                        </a:spcBef>
                        <a:spcAft>
                          <a:spcPts val="600"/>
                        </a:spcAft>
                      </a:pPr>
                      <a:endParaRPr lang="en-US" dirty="0"/>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716129947"/>
                  </a:ext>
                </a:extLst>
              </a:tr>
              <a:tr h="237629">
                <a:tc gridSpan="8">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Special Instructions</a:t>
                      </a:r>
                    </a:p>
                  </a:txBody>
                  <a:tcPr/>
                </a:tc>
                <a:tc hMerge="1">
                  <a:txBody>
                    <a:bodyPr/>
                    <a:lstStyle/>
                    <a:p>
                      <a:pPr>
                        <a:spcBef>
                          <a:spcPts val="600"/>
                        </a:spcBef>
                        <a:spcAft>
                          <a:spcPts val="600"/>
                        </a:spcAft>
                      </a:pPr>
                      <a:endParaRPr lang="en-US" dirty="0"/>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891241929"/>
                  </a:ext>
                </a:extLst>
              </a:tr>
              <a:tr h="237629">
                <a:tc gridSpan="8">
                  <a:txBody>
                    <a:bodyPr/>
                    <a:lstStyle/>
                    <a:p>
                      <a:pPr>
                        <a:spcBef>
                          <a:spcPts val="600"/>
                        </a:spcBef>
                        <a:spcAft>
                          <a:spcPts val="600"/>
                        </a:spcAft>
                      </a:pPr>
                      <a:endParaRPr lang="en-US" sz="1000" dirty="0"/>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931059080"/>
                  </a:ext>
                </a:extLst>
              </a:tr>
              <a:tr h="237629">
                <a:tc gridSpan="2">
                  <a:txBody>
                    <a:bodyPr/>
                    <a:lstStyle/>
                    <a:p>
                      <a:pPr algn="ctr">
                        <a:spcBef>
                          <a:spcPts val="600"/>
                        </a:spcBef>
                        <a:spcAft>
                          <a:spcPts val="600"/>
                        </a:spcAft>
                      </a:pPr>
                      <a:r>
                        <a:rPr lang="en-US" sz="1000" b="1" dirty="0"/>
                        <a:t>Code Table ID</a:t>
                      </a:r>
                    </a:p>
                  </a:txBody>
                  <a:tcPr/>
                </a:tc>
                <a:tc hMerge="1">
                  <a:txBody>
                    <a:bodyPr/>
                    <a:lstStyle/>
                    <a:p>
                      <a:endParaRPr lang="en-US"/>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Mandatory In XML</a:t>
                      </a:r>
                    </a:p>
                  </a:txBody>
                  <a:tcPr/>
                </a:tc>
                <a:tc hMerge="1">
                  <a:txBody>
                    <a:bodyPr/>
                    <a:lstStyle/>
                    <a:p>
                      <a:endParaRPr lang="en-US"/>
                    </a:p>
                  </a:txBody>
                  <a:tcPr/>
                </a:tc>
                <a:tc hMerge="1">
                  <a:txBody>
                    <a:bodyPr/>
                    <a:lstStyle/>
                    <a:p>
                      <a:pPr marL="0" indent="0" algn="ctr" rtl="0" eaLnBrk="1" latinLnBrk="0" hangingPunct="1">
                        <a:spcBef>
                          <a:spcPts val="600"/>
                        </a:spcBef>
                        <a:spcAft>
                          <a:spcPts val="600"/>
                        </a:spcAft>
                        <a:buFont typeface="Arial" pitchFamily="34" charset="0"/>
                        <a:buNone/>
                      </a:pPr>
                      <a:r>
                        <a:rPr kumimoji="0" lang="en-US" kern="1200" dirty="0">
                          <a:solidFill>
                            <a:schemeClr val="dk1"/>
                          </a:solidFill>
                          <a:latin typeface="+mn-lt"/>
                          <a:ea typeface="+mn-ea"/>
                          <a:cs typeface="+mn-cs"/>
                        </a:rPr>
                        <a:t>Domain of Values</a:t>
                      </a:r>
                    </a:p>
                  </a:txBody>
                  <a:tcPr/>
                </a:tc>
                <a:tc gridSpan="3">
                  <a:txBody>
                    <a:bodyPr/>
                    <a:lstStyle/>
                    <a:p>
                      <a:pPr algn="ctr"/>
                      <a:r>
                        <a:rPr kumimoji="0" lang="en-US" sz="1000" b="1" kern="1200" dirty="0">
                          <a:solidFill>
                            <a:schemeClr val="dk1"/>
                          </a:solidFill>
                          <a:latin typeface="+mn-lt"/>
                          <a:ea typeface="+mn-ea"/>
                          <a:cs typeface="+mn-cs"/>
                        </a:rPr>
                        <a:t>Domain of Values</a:t>
                      </a:r>
                      <a:endParaRPr lang="en-US" sz="1000" b="1" dirty="0"/>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2527819966"/>
                  </a:ext>
                </a:extLst>
              </a:tr>
              <a:tr h="237629">
                <a:tc gridSpan="2">
                  <a:txBody>
                    <a:bodyPr/>
                    <a:lstStyle/>
                    <a:p>
                      <a:pPr algn="ctr">
                        <a:spcBef>
                          <a:spcPts val="600"/>
                        </a:spcBef>
                        <a:spcAft>
                          <a:spcPts val="600"/>
                        </a:spcAft>
                      </a:pPr>
                      <a:r>
                        <a:rPr lang="en-US" sz="1000" dirty="0"/>
                        <a:t>C061</a:t>
                      </a:r>
                    </a:p>
                  </a:txBody>
                  <a:tcPr/>
                </a:tc>
                <a:tc hMerge="1">
                  <a:txBody>
                    <a:bodyPr/>
                    <a:lstStyle/>
                    <a:p>
                      <a:endParaRPr lang="en-US"/>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NO</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gridSpan="3">
                  <a:txBody>
                    <a:bodyPr/>
                    <a:lstStyle/>
                    <a:p>
                      <a:pPr marL="0" indent="0" algn="ctr" rtl="0" eaLnBrk="1" latinLnBrk="0" hangingPunct="1">
                        <a:spcBef>
                          <a:spcPts val="600"/>
                        </a:spcBef>
                        <a:spcAft>
                          <a:spcPts val="600"/>
                        </a:spcAft>
                        <a:buFont typeface="Arial" pitchFamily="34" charset="0"/>
                        <a:buNone/>
                      </a:pPr>
                      <a:endParaRPr kumimoji="0" lang="en-US" sz="1000"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2723396320"/>
                  </a:ext>
                </a:extLst>
              </a:tr>
              <a:tr h="237629">
                <a:tc gridSpan="2">
                  <a:txBody>
                    <a:bodyPr/>
                    <a:lstStyle/>
                    <a:p>
                      <a:pPr algn="ctr">
                        <a:spcBef>
                          <a:spcPts val="600"/>
                        </a:spcBef>
                        <a:spcAft>
                          <a:spcPts val="600"/>
                        </a:spcAft>
                      </a:pPr>
                      <a:r>
                        <a:rPr lang="en-US" sz="1000" b="1" dirty="0"/>
                        <a:t>Length </a:t>
                      </a:r>
                    </a:p>
                  </a:txBody>
                  <a:tcPr/>
                </a:tc>
                <a:tc hMerge="1">
                  <a:txBody>
                    <a:bodyPr/>
                    <a:lstStyle/>
                    <a:p>
                      <a:endParaRPr lang="en-US"/>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Data Type </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Pattern</a:t>
                      </a: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3557678715"/>
                  </a:ext>
                </a:extLst>
              </a:tr>
              <a:tr h="237629">
                <a:tc gridSpan="2">
                  <a:txBody>
                    <a:bodyPr/>
                    <a:lstStyle/>
                    <a:p>
                      <a:pPr algn="ctr">
                        <a:spcBef>
                          <a:spcPts val="600"/>
                        </a:spcBef>
                        <a:spcAft>
                          <a:spcPts val="600"/>
                        </a:spcAft>
                      </a:pPr>
                      <a:r>
                        <a:rPr lang="en-US" sz="1000" dirty="0"/>
                        <a:t>2</a:t>
                      </a:r>
                    </a:p>
                  </a:txBody>
                  <a:tcPr/>
                </a:tc>
                <a:tc hMerge="1">
                  <a:txBody>
                    <a:bodyPr/>
                    <a:lstStyle/>
                    <a:p>
                      <a:endParaRPr lang="en-US"/>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CODED</a:t>
                      </a:r>
                    </a:p>
                  </a:txBody>
                  <a:tcPr/>
                </a:tc>
                <a:tc hMerge="1">
                  <a:txBody>
                    <a:bodyPr/>
                    <a:lstStyle/>
                    <a:p>
                      <a:endParaRPr lang="en-US"/>
                    </a:p>
                  </a:txBody>
                  <a:tcPr/>
                </a:tc>
                <a:tc hMerge="1">
                  <a:txBody>
                    <a:bodyPr/>
                    <a:lstStyle/>
                    <a:p>
                      <a:endParaRPr lang="en-US"/>
                    </a:p>
                  </a:txBody>
                  <a:tcPr/>
                </a:tc>
                <a:tc gridSpan="3">
                  <a:txBody>
                    <a:bodyPr/>
                    <a:lstStyle/>
                    <a:p>
                      <a:pPr marL="0" indent="0" algn="ctr"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37889530"/>
                  </a:ext>
                </a:extLst>
              </a:tr>
              <a:tr h="237629">
                <a:tc gridSpan="8">
                  <a:txBody>
                    <a:bodyPr/>
                    <a:lstStyle/>
                    <a:p>
                      <a:pPr algn="ctr">
                        <a:spcBef>
                          <a:spcPts val="600"/>
                        </a:spcBef>
                        <a:spcAft>
                          <a:spcPts val="600"/>
                        </a:spcAft>
                      </a:pPr>
                      <a:r>
                        <a:rPr lang="en-US" sz="1000" b="1" dirty="0"/>
                        <a:t>PEIMS Reporting</a:t>
                      </a:r>
                    </a:p>
                  </a:txBody>
                  <a:tcPr/>
                </a:tc>
                <a:tc hMerge="1">
                  <a:txBody>
                    <a:bodyPr/>
                    <a:lstStyle/>
                    <a:p>
                      <a:endParaRPr lang="en-US"/>
                    </a:p>
                  </a:txBody>
                  <a:tcPr/>
                </a:tc>
                <a:tc hMerge="1">
                  <a:txBody>
                    <a:bodyPr/>
                    <a:lstStyle/>
                    <a:p>
                      <a:pPr marL="0" indent="0" algn="ctr" rtl="0" eaLnBrk="1" latinLnBrk="0" hangingPunct="1">
                        <a:spcBef>
                          <a:spcPts val="600"/>
                        </a:spcBef>
                        <a:spcAft>
                          <a:spcPts val="600"/>
                        </a:spcAft>
                        <a:buFont typeface="Arial" pitchFamily="34" charset="0"/>
                        <a:buNone/>
                      </a:pPr>
                      <a:endParaRPr kumimoji="0" lang="en-US" sz="1400" kern="1200" dirty="0">
                        <a:solidFill>
                          <a:schemeClr val="dk1"/>
                        </a:solidFill>
                        <a:latin typeface="+mn-lt"/>
                        <a:ea typeface="+mn-ea"/>
                        <a:cs typeface="+mn-cs"/>
                      </a:endParaRPr>
                    </a:p>
                  </a:txBody>
                  <a:tcPr/>
                </a:tc>
                <a:tc hMerge="1">
                  <a:txBody>
                    <a:bodyPr/>
                    <a:lstStyle/>
                    <a:p>
                      <a:endParaRPr lang="en-US"/>
                    </a:p>
                  </a:txBody>
                  <a:tcPr/>
                </a:tc>
                <a:tc hMerge="1">
                  <a:txBody>
                    <a:bodyPr/>
                    <a:lstStyle/>
                    <a:p>
                      <a:endParaRPr lang="en-US"/>
                    </a:p>
                  </a:txBody>
                  <a:tcPr/>
                </a:tc>
                <a:tc hMerge="1">
                  <a:txBody>
                    <a:bodyPr/>
                    <a:lstStyle/>
                    <a:p>
                      <a:pPr marL="0" indent="0" algn="ctr" rtl="0" eaLnBrk="1" latinLnBrk="0" hangingPunct="1">
                        <a:spcBef>
                          <a:spcPts val="600"/>
                        </a:spcBef>
                        <a:spcAft>
                          <a:spcPts val="600"/>
                        </a:spcAft>
                        <a:buFont typeface="Arial" pitchFamily="34" charset="0"/>
                        <a:buNone/>
                      </a:pPr>
                      <a:endParaRPr kumimoji="0" lang="en-US" sz="1400" kern="1200" dirty="0">
                        <a:solidFill>
                          <a:schemeClr val="dk1"/>
                        </a:solidFill>
                        <a:latin typeface="+mn-lt"/>
                        <a:ea typeface="+mn-ea"/>
                        <a:cs typeface="+mn-cs"/>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51675772"/>
                  </a:ext>
                </a:extLst>
              </a:tr>
              <a:tr h="250189">
                <a:tc>
                  <a:txBody>
                    <a:bodyPr/>
                    <a:lstStyle/>
                    <a:p>
                      <a:pPr algn="ctr">
                        <a:spcBef>
                          <a:spcPts val="600"/>
                        </a:spcBef>
                        <a:spcAft>
                          <a:spcPts val="600"/>
                        </a:spcAft>
                      </a:pPr>
                      <a:r>
                        <a:rPr lang="en-US" sz="1000" b="1" dirty="0"/>
                        <a:t>PEIMS Element</a:t>
                      </a:r>
                    </a:p>
                  </a:txBody>
                  <a:tcPr/>
                </a:tc>
                <a:tc gridSpan="2">
                  <a:txBody>
                    <a:bodyPr/>
                    <a:lstStyle/>
                    <a:p>
                      <a:r>
                        <a:rPr kumimoji="0" lang="en-US" sz="1000" b="1" kern="1200" dirty="0">
                          <a:solidFill>
                            <a:schemeClr val="dk1"/>
                          </a:solidFill>
                          <a:latin typeface="+mn-lt"/>
                          <a:ea typeface="+mn-ea"/>
                          <a:cs typeface="+mn-cs"/>
                        </a:rPr>
                        <a:t>Collection Period</a:t>
                      </a:r>
                      <a:endParaRPr lang="en-US" sz="1000" b="1" dirty="0"/>
                    </a:p>
                  </a:txBody>
                  <a:tcPr/>
                </a:tc>
                <a:tc hMerge="1">
                  <a:txBody>
                    <a:bodyPr/>
                    <a:lstStyle/>
                    <a:p>
                      <a:pPr marL="0" indent="0" algn="ctr" rtl="0" eaLnBrk="1" latinLnBrk="0" hangingPunct="1">
                        <a:spcBef>
                          <a:spcPts val="600"/>
                        </a:spcBef>
                        <a:spcAft>
                          <a:spcPts val="600"/>
                        </a:spcAft>
                        <a:buFont typeface="Arial" pitchFamily="34" charset="0"/>
                        <a:buNone/>
                      </a:pPr>
                      <a:r>
                        <a:rPr kumimoji="0" lang="en-US" sz="1400" kern="1200" dirty="0">
                          <a:solidFill>
                            <a:schemeClr val="dk1"/>
                          </a:solidFill>
                          <a:latin typeface="+mn-lt"/>
                          <a:ea typeface="+mn-ea"/>
                          <a:cs typeface="+mn-cs"/>
                        </a:rPr>
                        <a:t>Collection Period</a:t>
                      </a:r>
                    </a:p>
                  </a:txBody>
                  <a:tcPr/>
                </a:tc>
                <a:tc gridSpan="2">
                  <a:txBody>
                    <a:bodyPr/>
                    <a:lstStyle/>
                    <a:p>
                      <a:r>
                        <a:rPr kumimoji="0" lang="en-US" sz="1000" b="1" kern="1200" dirty="0">
                          <a:solidFill>
                            <a:schemeClr val="dk1"/>
                          </a:solidFill>
                          <a:latin typeface="+mn-lt"/>
                          <a:ea typeface="+mn-ea"/>
                          <a:cs typeface="+mn-cs"/>
                        </a:rPr>
                        <a:t>Is Collected</a:t>
                      </a:r>
                      <a:endParaRPr lang="en-US" sz="1000" b="1" dirty="0"/>
                    </a:p>
                  </a:txBody>
                  <a:tcPr/>
                </a:tc>
                <a:tc hMerge="1">
                  <a:txBody>
                    <a:bodyPr/>
                    <a:lstStyle/>
                    <a:p>
                      <a:endParaRPr lang="en-US"/>
                    </a:p>
                  </a:txBody>
                  <a:tcPr/>
                </a:tc>
                <a:tc gridSpan="2">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Mandatory</a:t>
                      </a:r>
                    </a:p>
                  </a:txBody>
                  <a:tcPr/>
                </a:tc>
                <a:tc hMerge="1">
                  <a:txBody>
                    <a:bodyPr/>
                    <a:lstStyle/>
                    <a:p>
                      <a:r>
                        <a:rPr kumimoji="0" lang="en-US" sz="1400" kern="1200" dirty="0">
                          <a:solidFill>
                            <a:schemeClr val="dk1"/>
                          </a:solidFill>
                          <a:latin typeface="+mn-lt"/>
                          <a:ea typeface="+mn-ea"/>
                          <a:cs typeface="+mn-cs"/>
                        </a:rPr>
                        <a:t>Mandatory</a:t>
                      </a:r>
                      <a:endParaRPr lang="en-US" dirty="0"/>
                    </a:p>
                  </a:txBody>
                  <a:tcPr/>
                </a:tc>
                <a:tc>
                  <a:txBody>
                    <a:bodyPr/>
                    <a:lstStyle/>
                    <a:p>
                      <a:pPr marL="0" indent="0" algn="ctr" rtl="0" eaLnBrk="1" latinLnBrk="0" hangingPunct="1">
                        <a:spcBef>
                          <a:spcPts val="600"/>
                        </a:spcBef>
                        <a:spcAft>
                          <a:spcPts val="600"/>
                        </a:spcAft>
                        <a:buFont typeface="Arial" pitchFamily="34" charset="0"/>
                        <a:buNone/>
                      </a:pPr>
                      <a:r>
                        <a:rPr kumimoji="0" lang="en-US" sz="1000" b="1" kern="1200" dirty="0">
                          <a:solidFill>
                            <a:schemeClr val="dk1"/>
                          </a:solidFill>
                          <a:latin typeface="+mn-lt"/>
                          <a:ea typeface="+mn-ea"/>
                          <a:cs typeface="+mn-cs"/>
                        </a:rPr>
                        <a:t>Can Be Blank</a:t>
                      </a:r>
                    </a:p>
                  </a:txBody>
                  <a:tcPr/>
                </a:tc>
                <a:extLst>
                  <a:ext uri="{0D108BD9-81ED-4DB2-BD59-A6C34878D82A}">
                    <a16:rowId xmlns:a16="http://schemas.microsoft.com/office/drawing/2014/main" val="1015603458"/>
                  </a:ext>
                </a:extLst>
              </a:tr>
              <a:tr h="300226">
                <a:tc rowSpan="4">
                  <a:txBody>
                    <a:bodyPr/>
                    <a:lstStyle/>
                    <a:p>
                      <a:pPr algn="ctr">
                        <a:spcBef>
                          <a:spcPts val="600"/>
                        </a:spcBef>
                        <a:spcAft>
                          <a:spcPts val="600"/>
                        </a:spcAft>
                      </a:pPr>
                      <a:endParaRPr lang="en-US" sz="1000" dirty="0"/>
                    </a:p>
                  </a:txBody>
                  <a:tcPr/>
                </a:tc>
                <a:tc gridSpan="2">
                  <a:txBody>
                    <a:bodyPr/>
                    <a:lstStyle/>
                    <a:p>
                      <a:r>
                        <a:rPr lang="en-US" sz="1000" dirty="0"/>
                        <a:t>1</a:t>
                      </a:r>
                    </a:p>
                  </a:txBody>
                  <a:tcPr/>
                </a:tc>
                <a:tc hMerge="1">
                  <a:txBody>
                    <a:bodyPr/>
                    <a:lstStyle/>
                    <a:p>
                      <a:pPr marL="0" indent="0" algn="ctr" rtl="0" eaLnBrk="1" latinLnBrk="0" hangingPunct="1">
                        <a:spcBef>
                          <a:spcPts val="600"/>
                        </a:spcBef>
                        <a:spcAft>
                          <a:spcPts val="600"/>
                        </a:spcAft>
                        <a:buFont typeface="Arial" pitchFamily="34" charset="0"/>
                        <a:buNone/>
                      </a:pPr>
                      <a:endParaRPr kumimoji="0" lang="en-US" sz="1400" kern="1200" dirty="0">
                        <a:solidFill>
                          <a:schemeClr val="dk1"/>
                        </a:solidFill>
                        <a:latin typeface="+mn-lt"/>
                        <a:ea typeface="+mn-ea"/>
                        <a:cs typeface="+mn-cs"/>
                      </a:endParaRPr>
                    </a:p>
                  </a:txBody>
                  <a:tcPr/>
                </a:tc>
                <a:tc gridSpan="2">
                  <a:txBody>
                    <a:bodyPr/>
                    <a:lstStyle/>
                    <a:p>
                      <a:pPr algn="ctr"/>
                      <a:r>
                        <a:rPr lang="en-US" sz="1000" dirty="0"/>
                        <a:t>YES</a:t>
                      </a:r>
                    </a:p>
                  </a:txBody>
                  <a:tcPr/>
                </a:tc>
                <a:tc hMerge="1">
                  <a:txBody>
                    <a:bodyPr/>
                    <a:lstStyle/>
                    <a:p>
                      <a:endParaRPr lang="en-US"/>
                    </a:p>
                  </a:txBody>
                  <a:tcPr/>
                </a:tc>
                <a:tc gridSpan="2">
                  <a:txBody>
                    <a:bodyPr/>
                    <a:lstStyle/>
                    <a:p>
                      <a:pPr marL="0" indent="0" algn="ctr"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NO</a:t>
                      </a:r>
                    </a:p>
                  </a:txBody>
                  <a:tcPr/>
                </a:tc>
                <a:tc hMerge="1">
                  <a:txBody>
                    <a:bodyPr/>
                    <a:lstStyle/>
                    <a:p>
                      <a:endParaRPr lang="en-US"/>
                    </a:p>
                  </a:txBody>
                  <a:tcPr/>
                </a:tc>
                <a:tc>
                  <a:txBody>
                    <a:bodyPr/>
                    <a:lstStyle/>
                    <a:p>
                      <a:pPr algn="ctr"/>
                      <a:r>
                        <a:rPr lang="en-US" sz="1000" dirty="0"/>
                        <a:t>YES</a:t>
                      </a:r>
                    </a:p>
                  </a:txBody>
                  <a:tcPr/>
                </a:tc>
                <a:extLst>
                  <a:ext uri="{0D108BD9-81ED-4DB2-BD59-A6C34878D82A}">
                    <a16:rowId xmlns:a16="http://schemas.microsoft.com/office/drawing/2014/main" val="3177937172"/>
                  </a:ext>
                </a:extLst>
              </a:tr>
              <a:tr h="386148">
                <a:tc vMerge="1">
                  <a:txBody>
                    <a:bodyPr/>
                    <a:lstStyle/>
                    <a:p>
                      <a:endParaRPr lang="en-US"/>
                    </a:p>
                  </a:txBody>
                  <a:tcPr/>
                </a:tc>
                <a:tc gridSpan="2">
                  <a:txBody>
                    <a:bodyPr/>
                    <a:lstStyle/>
                    <a:p>
                      <a:r>
                        <a:rPr lang="en-US" sz="1000" dirty="0"/>
                        <a:t>2</a:t>
                      </a:r>
                    </a:p>
                  </a:txBody>
                  <a:tcPr/>
                </a:tc>
                <a:tc hMerge="1">
                  <a:txBody>
                    <a:bodyPr/>
                    <a:lstStyle/>
                    <a:p>
                      <a:endParaRPr lang="en-US"/>
                    </a:p>
                  </a:txBody>
                  <a:tcPr/>
                </a:tc>
                <a:tc gridSpan="2">
                  <a:txBody>
                    <a:bodyPr/>
                    <a:lstStyle/>
                    <a:p>
                      <a:pPr algn="ctr"/>
                      <a:r>
                        <a:rPr lang="en-US" sz="1000" dirty="0"/>
                        <a:t>NO</a:t>
                      </a:r>
                    </a:p>
                  </a:txBody>
                  <a:tcPr/>
                </a:tc>
                <a:tc hMerge="1">
                  <a:txBody>
                    <a:bodyPr/>
                    <a:lstStyle/>
                    <a:p>
                      <a:endParaRPr lang="en-US"/>
                    </a:p>
                  </a:txBody>
                  <a:tcPr/>
                </a:tc>
                <a:tc gridSpan="2">
                  <a:txBody>
                    <a:bodyPr/>
                    <a:lstStyle/>
                    <a:p>
                      <a:pPr marL="0" indent="0" algn="ctr"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NO</a:t>
                      </a:r>
                    </a:p>
                  </a:txBody>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YES</a:t>
                      </a:r>
                    </a:p>
                    <a:p>
                      <a:pPr algn="ctr"/>
                      <a:endParaRPr lang="en-US" sz="1000" dirty="0"/>
                    </a:p>
                  </a:txBody>
                  <a:tcPr/>
                </a:tc>
                <a:extLst>
                  <a:ext uri="{0D108BD9-81ED-4DB2-BD59-A6C34878D82A}">
                    <a16:rowId xmlns:a16="http://schemas.microsoft.com/office/drawing/2014/main" val="1802518118"/>
                  </a:ext>
                </a:extLst>
              </a:tr>
              <a:tr h="237629">
                <a:tc vMerge="1">
                  <a:txBody>
                    <a:bodyPr/>
                    <a:lstStyle/>
                    <a:p>
                      <a:endParaRPr lang="en-US"/>
                    </a:p>
                  </a:txBody>
                  <a:tcPr/>
                </a:tc>
                <a:tc gridSpan="2">
                  <a:txBody>
                    <a:bodyPr/>
                    <a:lstStyle/>
                    <a:p>
                      <a:r>
                        <a:rPr lang="en-US" sz="1000" dirty="0"/>
                        <a:t>3</a:t>
                      </a:r>
                    </a:p>
                  </a:txBody>
                  <a:tcPr/>
                </a:tc>
                <a:tc hMerge="1">
                  <a:txBody>
                    <a:bodyPr/>
                    <a:lstStyle/>
                    <a:p>
                      <a:endParaRPr lang="en-US"/>
                    </a:p>
                  </a:txBody>
                  <a:tcPr/>
                </a:tc>
                <a:tc gridSpan="2">
                  <a:txBody>
                    <a:bodyPr/>
                    <a:lstStyle/>
                    <a:p>
                      <a:pPr algn="ctr"/>
                      <a:r>
                        <a:rPr lang="en-US" sz="1000" dirty="0"/>
                        <a:t>YES</a:t>
                      </a:r>
                    </a:p>
                  </a:txBody>
                  <a:tcPr/>
                </a:tc>
                <a:tc hMerge="1">
                  <a:txBody>
                    <a:bodyPr/>
                    <a:lstStyle/>
                    <a:p>
                      <a:endParaRPr lang="en-US"/>
                    </a:p>
                  </a:txBody>
                  <a:tcPr/>
                </a:tc>
                <a:tc gridSpan="2">
                  <a:txBody>
                    <a:bodyPr/>
                    <a:lstStyle/>
                    <a:p>
                      <a:pPr marL="0" indent="0" algn="ctr"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YES</a:t>
                      </a:r>
                    </a:p>
                  </a:txBody>
                  <a:tcPr/>
                </a:tc>
                <a:tc hMerge="1">
                  <a:txBody>
                    <a:bodyPr/>
                    <a:lstStyle/>
                    <a:p>
                      <a:endParaRPr lang="en-US"/>
                    </a:p>
                  </a:txBody>
                  <a:tcPr/>
                </a:tc>
                <a:tc>
                  <a:txBody>
                    <a:bodyPr/>
                    <a:lstStyle/>
                    <a:p>
                      <a:pPr algn="ctr"/>
                      <a:r>
                        <a:rPr lang="en-US" sz="1000" dirty="0"/>
                        <a:t>NO</a:t>
                      </a:r>
                    </a:p>
                  </a:txBody>
                  <a:tcPr/>
                </a:tc>
                <a:extLst>
                  <a:ext uri="{0D108BD9-81ED-4DB2-BD59-A6C34878D82A}">
                    <a16:rowId xmlns:a16="http://schemas.microsoft.com/office/drawing/2014/main" val="4079072008"/>
                  </a:ext>
                </a:extLst>
              </a:tr>
              <a:tr h="237629">
                <a:tc vMerge="1">
                  <a:txBody>
                    <a:bodyPr/>
                    <a:lstStyle/>
                    <a:p>
                      <a:endParaRPr lang="en-US"/>
                    </a:p>
                  </a:txBody>
                  <a:tcPr/>
                </a:tc>
                <a:tc gridSpan="2">
                  <a:txBody>
                    <a:bodyPr/>
                    <a:lstStyle/>
                    <a:p>
                      <a:r>
                        <a:rPr lang="en-US" sz="1000" dirty="0"/>
                        <a:t>4</a:t>
                      </a:r>
                    </a:p>
                  </a:txBody>
                  <a:tcPr/>
                </a:tc>
                <a:tc hMerge="1">
                  <a:txBody>
                    <a:bodyPr/>
                    <a:lstStyle/>
                    <a:p>
                      <a:endParaRPr lang="en-US"/>
                    </a:p>
                  </a:txBody>
                  <a:tcPr/>
                </a:tc>
                <a:tc gridSpan="2">
                  <a:txBody>
                    <a:bodyPr/>
                    <a:lstStyle/>
                    <a:p>
                      <a:pPr algn="ctr"/>
                      <a:r>
                        <a:rPr lang="en-US" sz="1000" dirty="0"/>
                        <a:t>NO</a:t>
                      </a:r>
                    </a:p>
                  </a:txBody>
                  <a:tcPr/>
                </a:tc>
                <a:tc hMerge="1">
                  <a:txBody>
                    <a:bodyPr/>
                    <a:lstStyle/>
                    <a:p>
                      <a:endParaRPr lang="en-US"/>
                    </a:p>
                  </a:txBody>
                  <a:tcPr/>
                </a:tc>
                <a:tc gridSpan="2">
                  <a:txBody>
                    <a:bodyPr/>
                    <a:lstStyle/>
                    <a:p>
                      <a:pPr marL="0" indent="0" algn="ctr" rtl="0" eaLnBrk="1" latinLnBrk="0" hangingPunct="1">
                        <a:spcBef>
                          <a:spcPts val="600"/>
                        </a:spcBef>
                        <a:spcAft>
                          <a:spcPts val="600"/>
                        </a:spcAft>
                        <a:buFont typeface="Arial" pitchFamily="34" charset="0"/>
                        <a:buNone/>
                      </a:pPr>
                      <a:r>
                        <a:rPr kumimoji="0" lang="en-US" sz="1000" kern="1200" dirty="0">
                          <a:solidFill>
                            <a:schemeClr val="dk1"/>
                          </a:solidFill>
                          <a:latin typeface="+mn-lt"/>
                          <a:ea typeface="+mn-ea"/>
                          <a:cs typeface="+mn-cs"/>
                        </a:rPr>
                        <a:t>NO</a:t>
                      </a:r>
                    </a:p>
                  </a:txBody>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YES</a:t>
                      </a:r>
                    </a:p>
                  </a:txBody>
                  <a:tcPr/>
                </a:tc>
                <a:extLst>
                  <a:ext uri="{0D108BD9-81ED-4DB2-BD59-A6C34878D82A}">
                    <a16:rowId xmlns:a16="http://schemas.microsoft.com/office/drawing/2014/main" val="1731529051"/>
                  </a:ext>
                </a:extLst>
              </a:tr>
              <a:tr h="237629">
                <a:tc gridSpan="8">
                  <a:txBody>
                    <a:bodyPr/>
                    <a:lstStyle/>
                    <a:p>
                      <a:pPr algn="ctr"/>
                      <a:r>
                        <a:rPr lang="en-US" sz="1000" b="1" dirty="0"/>
                        <a:t>TSDS Reporting</a:t>
                      </a:r>
                    </a:p>
                  </a:txBody>
                  <a:tcPr/>
                </a:tc>
                <a:tc hMerge="1">
                  <a:txBody>
                    <a:bodyPr/>
                    <a:lstStyle/>
                    <a:p>
                      <a:endParaRPr lang="en-US" sz="1000" dirty="0"/>
                    </a:p>
                  </a:txBody>
                  <a:tcPr/>
                </a:tc>
                <a:tc hMerge="1">
                  <a:txBody>
                    <a:bodyPr/>
                    <a:lstStyle/>
                    <a:p>
                      <a:endParaRPr lang="en-US"/>
                    </a:p>
                  </a:txBody>
                  <a:tcPr/>
                </a:tc>
                <a:tc hMerge="1">
                  <a:txBody>
                    <a:bodyPr/>
                    <a:lstStyle/>
                    <a:p>
                      <a:endParaRPr lang="en-US" sz="10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20526809"/>
                  </a:ext>
                </a:extLst>
              </a:tr>
              <a:tr h="237629">
                <a:tc gridSpan="3">
                  <a:txBody>
                    <a:bodyPr/>
                    <a:lstStyle/>
                    <a:p>
                      <a:pPr algn="ctr">
                        <a:spcBef>
                          <a:spcPts val="600"/>
                        </a:spcBef>
                        <a:spcAft>
                          <a:spcPts val="600"/>
                        </a:spcAft>
                      </a:pPr>
                      <a:r>
                        <a:rPr lang="en-US" sz="1000" b="1" dirty="0"/>
                        <a:t>TSDS Element</a:t>
                      </a:r>
                    </a:p>
                  </a:txBody>
                  <a:tcPr/>
                </a:tc>
                <a:tc hMerge="1">
                  <a:txBody>
                    <a:bodyPr/>
                    <a:lstStyle/>
                    <a:p>
                      <a:endParaRPr lang="en-US" sz="1000" dirty="0"/>
                    </a:p>
                  </a:txBody>
                  <a:tcPr/>
                </a:tc>
                <a:tc hMerge="1">
                  <a:txBody>
                    <a:bodyPr/>
                    <a:lstStyle/>
                    <a:p>
                      <a:endParaRPr lang="en-US"/>
                    </a:p>
                  </a:txBody>
                  <a:tcPr/>
                </a:tc>
                <a:tc gridSpan="5">
                  <a:txBody>
                    <a:bodyPr/>
                    <a:lstStyle/>
                    <a:p>
                      <a:pPr algn="ctr"/>
                      <a:r>
                        <a:rPr lang="en-US" sz="1000" b="1" dirty="0"/>
                        <a:t>Mandatory</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34999649"/>
                  </a:ext>
                </a:extLst>
              </a:tr>
              <a:tr h="237629">
                <a:tc gridSpan="3">
                  <a:txBody>
                    <a:bodyPr/>
                    <a:lstStyle/>
                    <a:p>
                      <a:pPr algn="ctr">
                        <a:spcBef>
                          <a:spcPts val="600"/>
                        </a:spcBef>
                        <a:spcAft>
                          <a:spcPts val="600"/>
                        </a:spcAft>
                      </a:pPr>
                      <a:r>
                        <a:rPr lang="en-US" sz="1000" dirty="0"/>
                        <a:t>NO</a:t>
                      </a:r>
                    </a:p>
                  </a:txBody>
                  <a:tcPr/>
                </a:tc>
                <a:tc hMerge="1">
                  <a:txBody>
                    <a:bodyPr/>
                    <a:lstStyle/>
                    <a:p>
                      <a:endParaRPr lang="en-US" sz="1000" dirty="0"/>
                    </a:p>
                  </a:txBody>
                  <a:tcPr/>
                </a:tc>
                <a:tc hMerge="1">
                  <a:txBody>
                    <a:bodyPr/>
                    <a:lstStyle/>
                    <a:p>
                      <a:endParaRPr lang="en-US"/>
                    </a:p>
                  </a:txBody>
                  <a:tcPr/>
                </a:tc>
                <a:tc gridSpan="5">
                  <a:txBody>
                    <a:bodyPr/>
                    <a:lstStyle/>
                    <a:p>
                      <a:pPr algn="ctr"/>
                      <a:r>
                        <a:rPr lang="en-US" sz="1000" dirty="0"/>
                        <a:t>NO</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8199439"/>
                  </a:ext>
                </a:extLst>
              </a:tr>
              <a:tr h="300226">
                <a:tc gridSpan="8">
                  <a:txBody>
                    <a:bodyPr/>
                    <a:lstStyle/>
                    <a:p>
                      <a:pPr algn="l">
                        <a:spcBef>
                          <a:spcPts val="600"/>
                        </a:spcBef>
                        <a:spcAft>
                          <a:spcPts val="600"/>
                        </a:spcAft>
                      </a:pPr>
                      <a:r>
                        <a:rPr lang="en-US" sz="1000" b="1" dirty="0"/>
                        <a:t>This data element is also included in the following complex type(s):</a:t>
                      </a:r>
                    </a:p>
                  </a:txBody>
                  <a:tcPr/>
                </a:tc>
                <a:tc hMerge="1">
                  <a:txBody>
                    <a:bodyPr/>
                    <a:lstStyle/>
                    <a:p>
                      <a:endParaRPr lang="en-US"/>
                    </a:p>
                  </a:txBody>
                  <a:tcPr/>
                </a:tc>
                <a:tc hMerge="1">
                  <a:txBody>
                    <a:bodyPr/>
                    <a:lstStyle/>
                    <a:p>
                      <a:endParaRPr lang="en-US"/>
                    </a:p>
                  </a:txBody>
                  <a:tcPr/>
                </a:tc>
                <a:tc hMerge="1">
                  <a:txBody>
                    <a:bodyPr/>
                    <a:lstStyle/>
                    <a:p>
                      <a:pPr algn="ctr"/>
                      <a:endParaRPr lang="en-US" sz="10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8145101"/>
                  </a:ext>
                </a:extLst>
              </a:tr>
              <a:tr h="300226">
                <a:tc gridSpan="8">
                  <a:txBody>
                    <a:bodyPr/>
                    <a:lstStyle/>
                    <a:p>
                      <a:pPr algn="l">
                        <a:spcBef>
                          <a:spcPts val="600"/>
                        </a:spcBef>
                        <a:spcAft>
                          <a:spcPts val="600"/>
                        </a:spcAft>
                      </a:pPr>
                      <a:r>
                        <a:rPr lang="en-US" sz="1000" dirty="0"/>
                        <a:t>StudentExtension, TX-StudentCharacteristicsType </a:t>
                      </a:r>
                    </a:p>
                  </a:txBody>
                  <a:tcPr/>
                </a:tc>
                <a:tc hMerge="1">
                  <a:txBody>
                    <a:bodyPr/>
                    <a:lstStyle/>
                    <a:p>
                      <a:endParaRPr lang="en-US"/>
                    </a:p>
                  </a:txBody>
                  <a:tcPr/>
                </a:tc>
                <a:tc hMerge="1">
                  <a:txBody>
                    <a:bodyPr/>
                    <a:lstStyle/>
                    <a:p>
                      <a:endParaRPr lang="en-US"/>
                    </a:p>
                  </a:txBody>
                  <a:tcPr/>
                </a:tc>
                <a:tc hMerge="1">
                  <a:txBody>
                    <a:bodyPr/>
                    <a:lstStyle/>
                    <a:p>
                      <a:pPr algn="ctr"/>
                      <a:endParaRPr lang="en-US" sz="10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32123823"/>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6</a:t>
            </a:fld>
            <a:endParaRPr lang="en-US" dirty="0"/>
          </a:p>
        </p:txBody>
      </p:sp>
    </p:spTree>
    <p:extLst>
      <p:ext uri="{BB962C8B-B14F-4D97-AF65-F5344CB8AC3E}">
        <p14:creationId xmlns:p14="http://schemas.microsoft.com/office/powerpoint/2010/main" val="3878163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LEP-INDICATOR-CODE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7</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838200"/>
            <a:ext cx="8210550" cy="5638799"/>
          </a:xfrm>
        </p:spPr>
        <p:txBody>
          <a:bodyPr>
            <a:normAutofit/>
          </a:bodyPr>
          <a:lstStyle/>
          <a:p>
            <a:r>
              <a:rPr lang="en-US" sz="3600" dirty="0"/>
              <a:t>LEP-INDICATOR-CODE (C061) Code Table </a:t>
            </a:r>
          </a:p>
          <a:p>
            <a:pPr lvl="1"/>
            <a:r>
              <a:rPr lang="en-US" sz="3200" dirty="0"/>
              <a:t>The language has been updated to align with Texas Administrative Code (TAC) §89 Subchapter BB.</a:t>
            </a:r>
          </a:p>
          <a:p>
            <a:pPr lvl="2"/>
            <a:r>
              <a:rPr lang="en-US" sz="2800" dirty="0"/>
              <a:t>‘Limited English proficient’ / ‘English learner’.</a:t>
            </a:r>
          </a:p>
          <a:p>
            <a:pPr lvl="2"/>
            <a:r>
              <a:rPr lang="en-US" sz="2800" dirty="0"/>
              <a:t>‘Not LEP/Non-LEP’ / ‘English proficient’. </a:t>
            </a:r>
          </a:p>
          <a:p>
            <a:pPr lvl="2"/>
            <a:r>
              <a:rPr lang="en-US" sz="2800" dirty="0"/>
              <a:t>‘Exited’ replaced with ‘reclassified’.</a:t>
            </a:r>
          </a:p>
          <a:p>
            <a:pPr lvl="1"/>
            <a:r>
              <a:rPr lang="en-US" sz="3200" dirty="0"/>
              <a:t>Former LEP/EL Student (5) has been added to the C061 code table.  This code is used after the fourth year of monitoring. </a:t>
            </a:r>
          </a:p>
          <a:p>
            <a:pPr marL="457200" lvl="1" indent="0">
              <a:buNone/>
            </a:pPr>
            <a:endParaRPr lang="en-US" dirty="0"/>
          </a:p>
          <a:p>
            <a:endParaRPr lang="en-US" dirty="0"/>
          </a:p>
        </p:txBody>
      </p:sp>
    </p:spTree>
    <p:extLst>
      <p:ext uri="{BB962C8B-B14F-4D97-AF65-F5344CB8AC3E}">
        <p14:creationId xmlns:p14="http://schemas.microsoft.com/office/powerpoint/2010/main" val="2479480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LEP-INDICATOR-CODE</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374775644"/>
              </p:ext>
            </p:extLst>
          </p:nvPr>
        </p:nvGraphicFramePr>
        <p:xfrm>
          <a:off x="152400" y="838200"/>
          <a:ext cx="8839200" cy="5323840"/>
        </p:xfrm>
        <a:graphic>
          <a:graphicData uri="http://schemas.openxmlformats.org/drawingml/2006/table">
            <a:tbl>
              <a:tblPr firstRow="1" bandRow="1">
                <a:tableStyleId>{93296810-A885-4BE3-A3E7-6D5BEEA58F35}</a:tableStyleId>
              </a:tblPr>
              <a:tblGrid>
                <a:gridCol w="990600">
                  <a:extLst>
                    <a:ext uri="{9D8B030D-6E8A-4147-A177-3AD203B41FA5}">
                      <a16:colId xmlns:a16="http://schemas.microsoft.com/office/drawing/2014/main" val="3494901603"/>
                    </a:ext>
                  </a:extLst>
                </a:gridCol>
                <a:gridCol w="2545080">
                  <a:extLst>
                    <a:ext uri="{9D8B030D-6E8A-4147-A177-3AD203B41FA5}">
                      <a16:colId xmlns:a16="http://schemas.microsoft.com/office/drawing/2014/main" val="3044144766"/>
                    </a:ext>
                  </a:extLst>
                </a:gridCol>
                <a:gridCol w="1767840">
                  <a:extLst>
                    <a:ext uri="{9D8B030D-6E8A-4147-A177-3AD203B41FA5}">
                      <a16:colId xmlns:a16="http://schemas.microsoft.com/office/drawing/2014/main" val="2860390888"/>
                    </a:ext>
                  </a:extLst>
                </a:gridCol>
                <a:gridCol w="1767840">
                  <a:extLst>
                    <a:ext uri="{9D8B030D-6E8A-4147-A177-3AD203B41FA5}">
                      <a16:colId xmlns:a16="http://schemas.microsoft.com/office/drawing/2014/main" val="1513551454"/>
                    </a:ext>
                  </a:extLst>
                </a:gridCol>
                <a:gridCol w="1767840">
                  <a:extLst>
                    <a:ext uri="{9D8B030D-6E8A-4147-A177-3AD203B41FA5}">
                      <a16:colId xmlns:a16="http://schemas.microsoft.com/office/drawing/2014/main" val="462310956"/>
                    </a:ext>
                  </a:extLst>
                </a:gridCol>
              </a:tblGrid>
              <a:tr h="370840">
                <a:tc>
                  <a:txBody>
                    <a:bodyPr/>
                    <a:lstStyle/>
                    <a:p>
                      <a:r>
                        <a:rPr lang="en-US" sz="1200" dirty="0"/>
                        <a:t>Code </a:t>
                      </a:r>
                    </a:p>
                    <a:p>
                      <a:r>
                        <a:rPr lang="en-US" sz="1200" dirty="0"/>
                        <a:t>Table ID </a:t>
                      </a:r>
                    </a:p>
                  </a:txBody>
                  <a:tcPr/>
                </a:tc>
                <a:tc>
                  <a:txBody>
                    <a:bodyPr/>
                    <a:lstStyle/>
                    <a:p>
                      <a:r>
                        <a:rPr lang="en-US" sz="1200" dirty="0"/>
                        <a:t>Name </a:t>
                      </a:r>
                    </a:p>
                  </a:txBody>
                  <a:tcPr/>
                </a:tc>
                <a:tc>
                  <a:txBody>
                    <a:bodyPr/>
                    <a:lstStyle/>
                    <a:p>
                      <a:r>
                        <a:rPr lang="en-US" sz="1200" dirty="0"/>
                        <a:t>XML Name</a:t>
                      </a:r>
                    </a:p>
                  </a:txBody>
                  <a:tcPr/>
                </a:tc>
                <a:tc>
                  <a:txBody>
                    <a:bodyPr/>
                    <a:lstStyle/>
                    <a:p>
                      <a:r>
                        <a:rPr lang="en-US" sz="1200" dirty="0"/>
                        <a:t>Date</a:t>
                      </a:r>
                    </a:p>
                    <a:p>
                      <a:r>
                        <a:rPr lang="en-US" sz="1200" dirty="0"/>
                        <a:t>Issued</a:t>
                      </a:r>
                    </a:p>
                  </a:txBody>
                  <a:tcPr/>
                </a:tc>
                <a:tc>
                  <a:txBody>
                    <a:bodyPr/>
                    <a:lstStyle/>
                    <a:p>
                      <a:r>
                        <a:rPr lang="en-US" sz="1200" dirty="0"/>
                        <a:t>Date</a:t>
                      </a:r>
                    </a:p>
                    <a:p>
                      <a:r>
                        <a:rPr lang="en-US" sz="1200" dirty="0"/>
                        <a:t>Updated </a:t>
                      </a:r>
                    </a:p>
                  </a:txBody>
                  <a:tcPr/>
                </a:tc>
                <a:extLst>
                  <a:ext uri="{0D108BD9-81ED-4DB2-BD59-A6C34878D82A}">
                    <a16:rowId xmlns:a16="http://schemas.microsoft.com/office/drawing/2014/main" val="945061197"/>
                  </a:ext>
                </a:extLst>
              </a:tr>
              <a:tr h="370840">
                <a:tc>
                  <a:txBody>
                    <a:bodyPr/>
                    <a:lstStyle/>
                    <a:p>
                      <a:pPr>
                        <a:spcBef>
                          <a:spcPts val="600"/>
                        </a:spcBef>
                        <a:spcAft>
                          <a:spcPts val="600"/>
                        </a:spcAft>
                      </a:pPr>
                      <a:r>
                        <a:rPr lang="en-US" sz="1200" dirty="0"/>
                        <a:t>C061</a:t>
                      </a:r>
                    </a:p>
                  </a:txBody>
                  <a:tcPr/>
                </a:tc>
                <a:tc>
                  <a:txBody>
                    <a:bodyPr/>
                    <a:lstStyle/>
                    <a:p>
                      <a:pPr marL="0" indent="0" algn="l" rtl="0" eaLnBrk="1" latinLnBrk="0" hangingPunct="1">
                        <a:spcBef>
                          <a:spcPts val="600"/>
                        </a:spcBef>
                        <a:spcAft>
                          <a:spcPts val="600"/>
                        </a:spcAft>
                        <a:buFont typeface="Arial" pitchFamily="34" charset="0"/>
                        <a:buNone/>
                      </a:pPr>
                      <a:r>
                        <a:rPr kumimoji="0" lang="en-US" sz="1200" kern="1200" dirty="0">
                          <a:solidFill>
                            <a:schemeClr val="dk1"/>
                          </a:solidFill>
                          <a:latin typeface="+mn-lt"/>
                          <a:ea typeface="+mn-ea"/>
                          <a:cs typeface="+mn-cs"/>
                        </a:rPr>
                        <a:t>LEP-INDICATOR-CODE</a:t>
                      </a:r>
                    </a:p>
                  </a:txBody>
                  <a:tcPr/>
                </a:tc>
                <a:tc>
                  <a:txBody>
                    <a:bodyPr/>
                    <a:lstStyle/>
                    <a:p>
                      <a:pPr marL="0" indent="0">
                        <a:spcBef>
                          <a:spcPts val="600"/>
                        </a:spcBef>
                        <a:spcAft>
                          <a:spcPts val="600"/>
                        </a:spcAft>
                        <a:buFont typeface="Arial" pitchFamily="34" charset="0"/>
                        <a:buNone/>
                      </a:pPr>
                      <a:r>
                        <a:rPr lang="en-US" sz="1200" dirty="0"/>
                        <a:t>TX-LEPIndicatorType</a:t>
                      </a:r>
                    </a:p>
                  </a:txBody>
                  <a:tcPr/>
                </a:tc>
                <a:tc>
                  <a:txBody>
                    <a:bodyPr/>
                    <a:lstStyle/>
                    <a:p>
                      <a:pPr marL="0" indent="0">
                        <a:spcBef>
                          <a:spcPts val="600"/>
                        </a:spcBef>
                        <a:spcAft>
                          <a:spcPts val="600"/>
                        </a:spcAft>
                        <a:buFont typeface="Arial" pitchFamily="34" charset="0"/>
                        <a:buNone/>
                      </a:pPr>
                      <a:r>
                        <a:rPr lang="en-US" sz="1200" dirty="0"/>
                        <a:t>4/10/1989</a:t>
                      </a:r>
                    </a:p>
                  </a:txBody>
                  <a:tcPr/>
                </a:tc>
                <a:tc>
                  <a:txBody>
                    <a:bodyPr/>
                    <a:lstStyle/>
                    <a:p>
                      <a:pPr marL="0" indent="0">
                        <a:spcBef>
                          <a:spcPts val="600"/>
                        </a:spcBef>
                        <a:spcAft>
                          <a:spcPts val="600"/>
                        </a:spcAft>
                        <a:buFont typeface="Arial" pitchFamily="34" charset="0"/>
                        <a:buNone/>
                      </a:pPr>
                      <a:r>
                        <a:rPr lang="en-US" sz="1200" dirty="0"/>
                        <a:t>12/1/20</a:t>
                      </a:r>
                    </a:p>
                  </a:txBody>
                  <a:tcPr/>
                </a:tc>
                <a:extLst>
                  <a:ext uri="{0D108BD9-81ED-4DB2-BD59-A6C34878D82A}">
                    <a16:rowId xmlns:a16="http://schemas.microsoft.com/office/drawing/2014/main" val="470753568"/>
                  </a:ext>
                </a:extLst>
              </a:tr>
              <a:tr h="370840">
                <a:tc>
                  <a:txBody>
                    <a:bodyPr/>
                    <a:lstStyle/>
                    <a:p>
                      <a:pPr>
                        <a:spcBef>
                          <a:spcPts val="600"/>
                        </a:spcBef>
                        <a:spcAft>
                          <a:spcPts val="600"/>
                        </a:spcAft>
                      </a:pPr>
                      <a:r>
                        <a:rPr lang="en-US" sz="1200" dirty="0"/>
                        <a:t>Code</a:t>
                      </a:r>
                    </a:p>
                  </a:txBody>
                  <a:tcPr/>
                </a:tc>
                <a:tc gridSpan="4">
                  <a:txBody>
                    <a:bodyPr/>
                    <a:lstStyle/>
                    <a:p>
                      <a:pPr marL="0" indent="0" algn="ctr" rtl="0" eaLnBrk="1" latinLnBrk="0" hangingPunct="1">
                        <a:spcBef>
                          <a:spcPts val="600"/>
                        </a:spcBef>
                        <a:spcAft>
                          <a:spcPts val="600"/>
                        </a:spcAft>
                        <a:buFont typeface="Arial" pitchFamily="34" charset="0"/>
                        <a:buNone/>
                      </a:pPr>
                      <a:r>
                        <a:rPr kumimoji="0" lang="en-US" sz="1200" kern="1200" dirty="0">
                          <a:solidFill>
                            <a:schemeClr val="dk1"/>
                          </a:solidFill>
                          <a:latin typeface="+mn-lt"/>
                          <a:ea typeface="+mn-ea"/>
                          <a:cs typeface="+mn-cs"/>
                        </a:rPr>
                        <a:t>Translation</a:t>
                      </a: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3308547975"/>
                  </a:ext>
                </a:extLst>
              </a:tr>
              <a:tr h="370840">
                <a:tc>
                  <a:txBody>
                    <a:bodyPr/>
                    <a:lstStyle/>
                    <a:p>
                      <a:pPr algn="ctr">
                        <a:spcBef>
                          <a:spcPts val="600"/>
                        </a:spcBef>
                        <a:spcAft>
                          <a:spcPts val="600"/>
                        </a:spcAft>
                      </a:pPr>
                      <a:r>
                        <a:rPr lang="en-US" sz="1200" dirty="0"/>
                        <a:t>0</a:t>
                      </a:r>
                    </a:p>
                  </a:txBody>
                  <a:tcPr/>
                </a:tc>
                <a:tc gridSpan="4">
                  <a:txBody>
                    <a:bodyPr/>
                    <a:lstStyle/>
                    <a:p>
                      <a:pPr marL="0" indent="0" algn="l" rtl="0" eaLnBrk="1" latinLnBrk="0" hangingPunct="1">
                        <a:spcBef>
                          <a:spcPts val="600"/>
                        </a:spcBef>
                        <a:spcAft>
                          <a:spcPts val="600"/>
                        </a:spcAft>
                        <a:buFont typeface="Arial" pitchFamily="34" charset="0"/>
                        <a:buNone/>
                      </a:pPr>
                      <a:r>
                        <a:rPr lang="en-US" sz="1200" dirty="0"/>
                        <a:t>Not LEP/English proficient (EP)</a:t>
                      </a:r>
                      <a:endParaRPr kumimoji="0" lang="en-US" sz="1200"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373289730"/>
                  </a:ext>
                </a:extLst>
              </a:tr>
              <a:tr h="370840">
                <a:tc>
                  <a:txBody>
                    <a:bodyPr/>
                    <a:lstStyle/>
                    <a:p>
                      <a:pPr algn="ctr">
                        <a:spcBef>
                          <a:spcPts val="600"/>
                        </a:spcBef>
                        <a:spcAft>
                          <a:spcPts val="600"/>
                        </a:spcAft>
                      </a:pPr>
                      <a:r>
                        <a:rPr lang="en-US" sz="1200" dirty="0"/>
                        <a:t>1</a:t>
                      </a:r>
                    </a:p>
                  </a:txBody>
                  <a:tcPr/>
                </a:tc>
                <a:tc gridSpan="4">
                  <a:txBody>
                    <a:bodyPr/>
                    <a:lstStyle/>
                    <a:p>
                      <a:pPr marL="0" indent="0" algn="l" rtl="0" eaLnBrk="1" latinLnBrk="0" hangingPunct="1">
                        <a:spcBef>
                          <a:spcPts val="600"/>
                        </a:spcBef>
                        <a:spcAft>
                          <a:spcPts val="600"/>
                        </a:spcAft>
                        <a:buFont typeface="Arial" pitchFamily="34" charset="0"/>
                        <a:buNone/>
                      </a:pPr>
                      <a:r>
                        <a:rPr lang="en-US" sz="1200" dirty="0"/>
                        <a:t>Identified As LEP/English learner (EL)</a:t>
                      </a:r>
                      <a:endParaRPr kumimoji="0" lang="en-US" sz="1200"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2853623951"/>
                  </a:ext>
                </a:extLst>
              </a:tr>
              <a:tr h="370840">
                <a:tc>
                  <a:txBody>
                    <a:bodyPr/>
                    <a:lstStyle/>
                    <a:p>
                      <a:pPr algn="ctr">
                        <a:spcBef>
                          <a:spcPts val="600"/>
                        </a:spcBef>
                        <a:spcAft>
                          <a:spcPts val="600"/>
                        </a:spcAft>
                      </a:pPr>
                      <a:r>
                        <a:rPr lang="en-US" sz="1200" dirty="0"/>
                        <a:t>F</a:t>
                      </a:r>
                    </a:p>
                  </a:txBody>
                  <a:tcPr/>
                </a:tc>
                <a:tc gridSpan="4">
                  <a:txBody>
                    <a:bodyPr/>
                    <a:lstStyle/>
                    <a:p>
                      <a:pPr marL="0" indent="0" algn="l" rtl="0" eaLnBrk="1" latinLnBrk="0" hangingPunct="1">
                        <a:spcBef>
                          <a:spcPts val="600"/>
                        </a:spcBef>
                        <a:spcAft>
                          <a:spcPts val="600"/>
                        </a:spcAft>
                        <a:buFont typeface="Arial" pitchFamily="34" charset="0"/>
                        <a:buNone/>
                      </a:pPr>
                      <a:r>
                        <a:rPr lang="en-US" sz="1200" dirty="0"/>
                        <a:t>Student Reclassified from LEP/English learner (EL) Status - Monitored 1 (M1) - student has met reclassification criteria, is no longer classified as LEP/EL in PEIMS, is in his or her first year of monitoring as required by 19 TAC § 89.1220(k), and is not eligible for Bilingual Education Allotment (BEA) funding due to the fact that he or she is not identified as LEP/EL. </a:t>
                      </a:r>
                      <a:endParaRPr kumimoji="0" lang="en-US" sz="1200"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1504703186"/>
                  </a:ext>
                </a:extLst>
              </a:tr>
              <a:tr h="370840">
                <a:tc>
                  <a:txBody>
                    <a:bodyPr/>
                    <a:lstStyle/>
                    <a:p>
                      <a:pPr algn="ctr">
                        <a:spcBef>
                          <a:spcPts val="600"/>
                        </a:spcBef>
                        <a:spcAft>
                          <a:spcPts val="600"/>
                        </a:spcAft>
                      </a:pPr>
                      <a:r>
                        <a:rPr lang="en-US" sz="1200" dirty="0"/>
                        <a:t>S</a:t>
                      </a:r>
                    </a:p>
                  </a:txBody>
                  <a:tcPr/>
                </a:tc>
                <a:tc gridSpan="4">
                  <a:txBody>
                    <a:bodyPr/>
                    <a:lstStyle/>
                    <a:p>
                      <a:pPr marL="0" indent="0" algn="l" rtl="0" eaLnBrk="1" latinLnBrk="0" hangingPunct="1">
                        <a:spcBef>
                          <a:spcPts val="600"/>
                        </a:spcBef>
                        <a:spcAft>
                          <a:spcPts val="600"/>
                        </a:spcAft>
                        <a:buFont typeface="Arial" pitchFamily="34" charset="0"/>
                        <a:buNone/>
                      </a:pPr>
                      <a:r>
                        <a:rPr lang="en-US" sz="1200" dirty="0"/>
                        <a:t>Student Reclassified from LEP/English learner (EL) Status - Monitored 2 (M2) - student has met reclassification criteria, is no longer classified as LEP/EL in PEIMS, is in his or her first year of monitoring as required by 19 TAC § 89.1220(k), and is not eligible for Bilingual Education Allotment (BEA) funding due to the fact that he or she is not identified as LEP/EL.</a:t>
                      </a:r>
                      <a:endParaRPr kumimoji="0" lang="en-US" sz="1200"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2656501616"/>
                  </a:ext>
                </a:extLst>
              </a:tr>
              <a:tr h="370840">
                <a:tc>
                  <a:txBody>
                    <a:bodyPr/>
                    <a:lstStyle/>
                    <a:p>
                      <a:pPr algn="ctr">
                        <a:spcBef>
                          <a:spcPts val="600"/>
                        </a:spcBef>
                        <a:spcAft>
                          <a:spcPts val="600"/>
                        </a:spcAft>
                      </a:pPr>
                      <a:r>
                        <a:rPr lang="en-US" sz="1200" dirty="0"/>
                        <a:t>3</a:t>
                      </a:r>
                    </a:p>
                  </a:txBody>
                  <a:tcPr/>
                </a:tc>
                <a:tc gridSpan="4">
                  <a:txBody>
                    <a:bodyPr/>
                    <a:lstStyle/>
                    <a:p>
                      <a:pPr marL="0" indent="0" algn="l" rtl="0" eaLnBrk="1" latinLnBrk="0" hangingPunct="1">
                        <a:spcBef>
                          <a:spcPts val="600"/>
                        </a:spcBef>
                        <a:spcAft>
                          <a:spcPts val="600"/>
                        </a:spcAft>
                        <a:buFont typeface="Arial" pitchFamily="34" charset="0"/>
                        <a:buNone/>
                      </a:pPr>
                      <a:r>
                        <a:rPr lang="en-US" sz="1200" dirty="0"/>
                        <a:t>Student Reclassified from LEP/English learner (EL) Status - Monitored 3 (M3) - student has met reclassification criteria, is no longer classified as LEP/EL in PEIMS, is in his or her first year of monitoring as required by 19 TAC § 89.1220(k), and is not eligible for Bilingual Education Allotment (BEA) funding due to the fact that he or she is not identified as LEP/EL.</a:t>
                      </a:r>
                      <a:endParaRPr kumimoji="0" lang="en-US" sz="1200"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922910655"/>
                  </a:ext>
                </a:extLst>
              </a:tr>
              <a:tr h="370840">
                <a:tc>
                  <a:txBody>
                    <a:bodyPr/>
                    <a:lstStyle/>
                    <a:p>
                      <a:pPr algn="ctr">
                        <a:spcBef>
                          <a:spcPts val="600"/>
                        </a:spcBef>
                        <a:spcAft>
                          <a:spcPts val="600"/>
                        </a:spcAft>
                      </a:pPr>
                      <a:r>
                        <a:rPr lang="en-US" sz="1200" dirty="0"/>
                        <a:t>4</a:t>
                      </a:r>
                    </a:p>
                  </a:txBody>
                  <a:tcPr/>
                </a:tc>
                <a:tc gridSpan="4">
                  <a:txBody>
                    <a:bodyPr/>
                    <a:lstStyle/>
                    <a:p>
                      <a:pPr marL="0" indent="0" algn="l" rtl="0" eaLnBrk="1" latinLnBrk="0" hangingPunct="1">
                        <a:spcBef>
                          <a:spcPts val="600"/>
                        </a:spcBef>
                        <a:spcAft>
                          <a:spcPts val="600"/>
                        </a:spcAft>
                        <a:buFont typeface="Arial" pitchFamily="34" charset="0"/>
                        <a:buNone/>
                      </a:pPr>
                      <a:r>
                        <a:rPr lang="en-US" sz="1200" dirty="0"/>
                        <a:t>Student Reclassified from LEP/English learner (EL) Status - Monitored 4 (M4) - student has met reclassification criteria, is no longer classified as LEP/EL in PEIMS, is in his or her first year of monitoring as required by 19 TAC § 89.1220(k), and is not eligible for Bilingual Education Allotment (BEA) funding due to the fact that he or she is not identified as LEP/EL.</a:t>
                      </a:r>
                      <a:endParaRPr kumimoji="0" lang="en-US" sz="1200"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1735175552"/>
                  </a:ext>
                </a:extLst>
              </a:tr>
              <a:tr h="370840">
                <a:tc>
                  <a:txBody>
                    <a:bodyPr/>
                    <a:lstStyle/>
                    <a:p>
                      <a:pPr algn="ctr">
                        <a:spcBef>
                          <a:spcPts val="600"/>
                        </a:spcBef>
                        <a:spcAft>
                          <a:spcPts val="600"/>
                        </a:spcAft>
                      </a:pPr>
                      <a:r>
                        <a:rPr lang="en-US" sz="1200" dirty="0"/>
                        <a:t>5</a:t>
                      </a:r>
                    </a:p>
                  </a:txBody>
                  <a:tcPr/>
                </a:tc>
                <a:tc gridSpan="4">
                  <a:txBody>
                    <a:bodyPr/>
                    <a:lstStyle/>
                    <a:p>
                      <a:pPr marL="0" indent="0" algn="l" rtl="0" eaLnBrk="1" latinLnBrk="0" hangingPunct="1">
                        <a:spcBef>
                          <a:spcPts val="600"/>
                        </a:spcBef>
                        <a:spcAft>
                          <a:spcPts val="600"/>
                        </a:spcAft>
                        <a:buFont typeface="Arial" pitchFamily="34" charset="0"/>
                        <a:buNone/>
                      </a:pPr>
                      <a:r>
                        <a:rPr lang="en-US" sz="1200" dirty="0"/>
                        <a:t>Former LEP/EL Student (effective after fourth year of monitoring) - student has previously been identified as LEP/EL, has met reclassification criteria, and has completed four years or monitoring. The student continues with this status through the remainder of his or her school years in Texas and is not eligible for Bilingual Education Allotment (BEA) funding due to the fact that he or she is not identified as LEP/EL.</a:t>
                      </a:r>
                      <a:endParaRPr kumimoji="0" lang="en-US" sz="1200"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2925819204"/>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8</a:t>
            </a:fld>
            <a:endParaRPr lang="en-US" dirty="0"/>
          </a:p>
        </p:txBody>
      </p:sp>
    </p:spTree>
    <p:extLst>
      <p:ext uri="{BB962C8B-B14F-4D97-AF65-F5344CB8AC3E}">
        <p14:creationId xmlns:p14="http://schemas.microsoft.com/office/powerpoint/2010/main" val="910790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LEP-INDICATOR-CODE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9</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838200"/>
            <a:ext cx="8286750" cy="5791200"/>
          </a:xfrm>
        </p:spPr>
        <p:txBody>
          <a:bodyPr>
            <a:normAutofit lnSpcReduction="10000"/>
          </a:bodyPr>
          <a:lstStyle/>
          <a:p>
            <a:r>
              <a:rPr lang="en-US" sz="3600" dirty="0"/>
              <a:t>TREx Changes:</a:t>
            </a:r>
          </a:p>
          <a:p>
            <a:pPr lvl="1"/>
            <a:r>
              <a:rPr lang="en-US" sz="3200" dirty="0"/>
              <a:t>LEP-INDICATOR-CODE (TE057) data element language updated.</a:t>
            </a:r>
          </a:p>
          <a:p>
            <a:pPr lvl="2"/>
            <a:r>
              <a:rPr lang="en-US" sz="2800" dirty="0"/>
              <a:t>‘Limited English proficient’ / ‘English learner’. </a:t>
            </a:r>
          </a:p>
          <a:p>
            <a:pPr lvl="2"/>
            <a:r>
              <a:rPr lang="en-US" sz="2800" dirty="0"/>
              <a:t>‘Non-LEP’ / ‘English proficient’.</a:t>
            </a:r>
          </a:p>
          <a:p>
            <a:pPr lvl="1"/>
            <a:r>
              <a:rPr lang="en-US" sz="3200" dirty="0"/>
              <a:t>LEP-INDICATOR-CODE (TC15) code table language updated and new code added.</a:t>
            </a:r>
          </a:p>
          <a:p>
            <a:pPr lvl="2"/>
            <a:r>
              <a:rPr lang="en-US" sz="2800" dirty="0"/>
              <a:t>‘Limited English proficient’ / ‘English learner’.</a:t>
            </a:r>
          </a:p>
          <a:p>
            <a:pPr lvl="2"/>
            <a:r>
              <a:rPr lang="en-US" sz="2800" dirty="0"/>
              <a:t>‘Not LEP/Non-LEP’ / ‘English proficient’. </a:t>
            </a:r>
          </a:p>
          <a:p>
            <a:pPr lvl="2"/>
            <a:r>
              <a:rPr lang="en-US" sz="2800" dirty="0"/>
              <a:t>‘Exited’ replaced with ‘reclassified’.</a:t>
            </a:r>
          </a:p>
          <a:p>
            <a:pPr lvl="2"/>
            <a:r>
              <a:rPr lang="en-US" sz="2800" dirty="0"/>
              <a:t>Former LEP/EL Student (5) has been added to the C061 code table.  This code is used after the fourth year of monitoring.</a:t>
            </a:r>
          </a:p>
          <a:p>
            <a:pPr lvl="2"/>
            <a:endParaRPr lang="en-US" sz="2800" dirty="0"/>
          </a:p>
          <a:p>
            <a:pPr lvl="1"/>
            <a:endParaRPr lang="en-US" dirty="0"/>
          </a:p>
          <a:p>
            <a:endParaRPr lang="en-US" dirty="0"/>
          </a:p>
        </p:txBody>
      </p:sp>
    </p:spTree>
    <p:extLst>
      <p:ext uri="{BB962C8B-B14F-4D97-AF65-F5344CB8AC3E}">
        <p14:creationId xmlns:p14="http://schemas.microsoft.com/office/powerpoint/2010/main" val="1559469393"/>
      </p:ext>
    </p:extLst>
  </p:cSld>
  <p:clrMapOvr>
    <a:masterClrMapping/>
  </p:clrMapOvr>
</p:sld>
</file>

<file path=ppt/theme/theme1.xml><?xml version="1.0" encoding="utf-8"?>
<a:theme xmlns:a="http://schemas.openxmlformats.org/drawingml/2006/main" name="TSDS Template 2017 - Circles - Dark">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7 - Circles - Dark.potx" id="{BD8F2053-5D5C-48B9-9A00-EB66070B26A3}" vid="{696618C3-7B74-4109-9EBE-521A54AF3D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7799E2534DE79479F173D1ED4C583DD" ma:contentTypeVersion="6" ma:contentTypeDescription="Create a new document." ma:contentTypeScope="" ma:versionID="718939e55067baced2d79398e8b5fbca">
  <xsd:schema xmlns:xsd="http://www.w3.org/2001/XMLSchema" xmlns:xs="http://www.w3.org/2001/XMLSchema" xmlns:p="http://schemas.microsoft.com/office/2006/metadata/properties" xmlns:ns2="bbe34aaa-abcf-45b4-9d30-63c3dafe6360" targetNamespace="http://schemas.microsoft.com/office/2006/metadata/properties" ma:root="true" ma:fieldsID="585448f859f7df4100b4606898385dd6" ns2:_="">
    <xsd:import namespace="bbe34aaa-abcf-45b4-9d30-63c3dafe636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e34aaa-abcf-45b4-9d30-63c3dafe6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8E204C14-91B9-45BA-8FFF-0F8E553DDC36}">
  <ds:schemaRefs>
    <ds:schemaRef ds:uri="http://schemas.microsoft.com/sharepoint/v3/contenttype/forms"/>
  </ds:schemaRefs>
</ds:datastoreItem>
</file>

<file path=customXml/itemProps2.xml><?xml version="1.0" encoding="utf-8"?>
<ds:datastoreItem xmlns:ds="http://schemas.openxmlformats.org/officeDocument/2006/customXml" ds:itemID="{E072B733-94EA-4588-AA2F-2263F79CC1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e34aaa-abcf-45b4-9d30-63c3dafe63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B45A69-778E-4D41-A5A4-6C4FF6432815}">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be34aaa-abcf-45b4-9d30-63c3dafe636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80718</TotalTime>
  <Words>5022</Words>
  <Application>Microsoft Office PowerPoint</Application>
  <PresentationFormat>On-screen Show (4:3)</PresentationFormat>
  <Paragraphs>907</Paragraphs>
  <Slides>51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Tw Cen MT</vt:lpstr>
      <vt:lpstr>Tw Cen MT Condensed</vt:lpstr>
      <vt:lpstr>Tw Cen MT Condensed Extra Bold</vt:lpstr>
      <vt:lpstr>TSDS Template 2017 - Circles - Dark</vt:lpstr>
      <vt:lpstr>Language Program Revisions</vt:lpstr>
      <vt:lpstr>CONTENTS</vt:lpstr>
      <vt:lpstr>LANGUAGE PROGRAMS REVISIONS</vt:lpstr>
      <vt:lpstr>CONTENTS</vt:lpstr>
      <vt:lpstr>LEP-INDICATOR-CODE</vt:lpstr>
      <vt:lpstr>LEP-INDICATOR-CODE</vt:lpstr>
      <vt:lpstr>LEP-INDICATOR-CODE</vt:lpstr>
      <vt:lpstr>LEP-INDICATOR-CODE</vt:lpstr>
      <vt:lpstr>LEP-INDICATOR-CODE</vt:lpstr>
      <vt:lpstr>CONTENTS</vt:lpstr>
      <vt:lpstr>Parental-Permission-CODE</vt:lpstr>
      <vt:lpstr>Parental-Permission-CODE</vt:lpstr>
      <vt:lpstr>Parental-Permission-CODE</vt:lpstr>
      <vt:lpstr>Parental-Permission-CODE</vt:lpstr>
      <vt:lpstr>Parental-Permission-CODE</vt:lpstr>
      <vt:lpstr>CONTENTS</vt:lpstr>
      <vt:lpstr>BILINGUAL-PROGRAM-TYPE-CODE</vt:lpstr>
      <vt:lpstr>BILINGUAL-PROGRAM-TYPE-CODE</vt:lpstr>
      <vt:lpstr>BILINGUAL-PROGRAM-TYPE-CODE</vt:lpstr>
      <vt:lpstr>BILINGUAL-PROGRAM-TYPE-CODE</vt:lpstr>
      <vt:lpstr>BILINGUAL-PROGRAM-TYPE-CODE</vt:lpstr>
      <vt:lpstr>CONTENTS</vt:lpstr>
      <vt:lpstr>ESL-PROGRAM-TYPE-CODE</vt:lpstr>
      <vt:lpstr>ESL-PROGRAM-TYPE-CODE</vt:lpstr>
      <vt:lpstr>ESL-PROGRAM-TYPE-CODE</vt:lpstr>
      <vt:lpstr>ESL-PROGRAM-TYPE-CODE</vt:lpstr>
      <vt:lpstr>ESL-PROGRAM-TYPE-CODE</vt:lpstr>
      <vt:lpstr>CONTENTS</vt:lpstr>
      <vt:lpstr>ALTERNATIVE-LANGUAGE-PROGRAM</vt:lpstr>
      <vt:lpstr>ALTERNATIVE-LANGUAGE-PROGRAM</vt:lpstr>
      <vt:lpstr>ALTERNATIVE-LANGUAGE-PROGRAM</vt:lpstr>
      <vt:lpstr>ALTERNATIVE-LANGUAGE-PROGRAM</vt:lpstr>
      <vt:lpstr>ALTERNATIVE-LANGUAGE-PROGRAM</vt:lpstr>
      <vt:lpstr>ALTERNATIVE-LANGUAGE-PROGRAM</vt:lpstr>
      <vt:lpstr>CONTENTS</vt:lpstr>
      <vt:lpstr>HOME language survey changes</vt:lpstr>
      <vt:lpstr>HOME language survey changes</vt:lpstr>
      <vt:lpstr>HOME language survey changes</vt:lpstr>
      <vt:lpstr>HOME language survey changes</vt:lpstr>
      <vt:lpstr>HOME language survey changes</vt:lpstr>
      <vt:lpstr>HOME language survey changes</vt:lpstr>
      <vt:lpstr>HOME language survey changes</vt:lpstr>
      <vt:lpstr>HOME language survey changes</vt:lpstr>
      <vt:lpstr>CONTENTS</vt:lpstr>
      <vt:lpstr>Business validation rules</vt:lpstr>
      <vt:lpstr>Business validation rules</vt:lpstr>
      <vt:lpstr>Business validation rules</vt:lpstr>
      <vt:lpstr>Business validation rules</vt:lpstr>
      <vt:lpstr>Business validation rules</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jcaven</dc:creator>
  <cp:lastModifiedBy>Lemons, Melissa</cp:lastModifiedBy>
  <cp:revision>1930</cp:revision>
  <cp:lastPrinted>2018-02-01T22:53:24Z</cp:lastPrinted>
  <dcterms:created xsi:type="dcterms:W3CDTF">2009-09-01T20:11:00Z</dcterms:created>
  <dcterms:modified xsi:type="dcterms:W3CDTF">2019-03-14T19:44:59Z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0x01010097799E2534DE79479F173D1ED4C583DD</vt:lpwstr>
  </property>
  <property fmtid="{D5CDD505-2E9C-101B-9397-08002B2CF9AE}" pid="3" name="_NewReviewCycle">
    <vt:lpwstr/>
  </property>
  <property fmtid="{D5CDD505-2E9C-101B-9397-08002B2CF9AE}" pid="4" name="_dlc_DocIdItemGuid">
    <vt:lpwstr>7fd8e421-004a-41be-b615-d2e44760db7c</vt:lpwstr>
  </property>
</Properties>
</file>