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39"/>
  </p:notesMasterIdLst>
  <p:handoutMasterIdLst>
    <p:handoutMasterId r:id="rId40"/>
  </p:handoutMasterIdLst>
  <p:sldIdLst>
    <p:sldId id="466" r:id="rId5"/>
    <p:sldId id="687" r:id="rId6"/>
    <p:sldId id="704" r:id="rId7"/>
    <p:sldId id="709" r:id="rId8"/>
    <p:sldId id="710" r:id="rId9"/>
    <p:sldId id="711" r:id="rId10"/>
    <p:sldId id="712" r:id="rId11"/>
    <p:sldId id="723" r:id="rId12"/>
    <p:sldId id="713" r:id="rId13"/>
    <p:sldId id="714" r:id="rId14"/>
    <p:sldId id="715" r:id="rId15"/>
    <p:sldId id="716" r:id="rId16"/>
    <p:sldId id="721" r:id="rId17"/>
    <p:sldId id="722" r:id="rId18"/>
    <p:sldId id="719" r:id="rId19"/>
    <p:sldId id="720" r:id="rId20"/>
    <p:sldId id="717" r:id="rId21"/>
    <p:sldId id="718" r:id="rId22"/>
    <p:sldId id="724" r:id="rId23"/>
    <p:sldId id="725" r:id="rId24"/>
    <p:sldId id="726" r:id="rId25"/>
    <p:sldId id="727" r:id="rId26"/>
    <p:sldId id="728" r:id="rId27"/>
    <p:sldId id="729" r:id="rId28"/>
    <p:sldId id="730" r:id="rId29"/>
    <p:sldId id="731" r:id="rId30"/>
    <p:sldId id="732" r:id="rId31"/>
    <p:sldId id="707" r:id="rId32"/>
    <p:sldId id="708" r:id="rId33"/>
    <p:sldId id="733" r:id="rId34"/>
    <p:sldId id="734" r:id="rId35"/>
    <p:sldId id="735" r:id="rId36"/>
    <p:sldId id="736" r:id="rId37"/>
    <p:sldId id="264" r:id="rId3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 varScale="1">
        <p:scale>
          <a:sx n="100" d="100"/>
          <a:sy n="100" d="100"/>
        </p:scale>
        <p:origin x="9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9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7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8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5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46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67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ELLA – New TEKS have been implemented for the 2019-2020 school year. </a:t>
            </a:r>
          </a:p>
          <a:p>
            <a:r>
              <a:rPr lang="en-US" dirty="0"/>
              <a:t>Ethnic Studies – Course has been approved for the 2019-2020 school year and is replacing the innovative course. </a:t>
            </a:r>
          </a:p>
          <a:p>
            <a:r>
              <a:rPr lang="en-US" dirty="0"/>
              <a:t>Mexican America Studies has been replaced for the 2019-2020 school year. </a:t>
            </a:r>
          </a:p>
          <a:p>
            <a:r>
              <a:rPr lang="en-US" dirty="0"/>
              <a:t>Orchestra – Typo in the course name has been fixed.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43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Education courses have been separated for data collection purposes.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38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Physical Education courses have been separated for data collection purposes.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answers:  In what language other than English (LOTE) is the student receiving instruction in the dual language immersion program?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67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Physical Education courses have been separated for data collection purposes.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IB courses have been approved as TEKS-based courses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47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IB courses are moving from innovative courses to TEKS-based fine arts courses; additionally, the credit awarded has increased.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answers:  What year did the student begin the dual language immersion program? How is the dual language immersion program progress tracked through TREx?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4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required by §74.12(b)(5)(F)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0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answers: What year did the student end the dual language immersion program?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8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answers: What year did the student end the dual language immersion program?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7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7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pitol.texas.gov/tlodocs/85R/billtext/pdf/SB00671F.pdf#navpanes=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>
            <a:noAutofit/>
          </a:bodyPr>
          <a:lstStyle/>
          <a:p>
            <a:r>
              <a:rPr lang="en-US" sz="3600" dirty="0"/>
              <a:t>Dual Language immersion program &amp; c022 changes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by: Melissa Lemons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 School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5EEAE43-CA9B-4F97-8BB1-183AABD51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626354"/>
              </p:ext>
            </p:extLst>
          </p:nvPr>
        </p:nvGraphicFramePr>
        <p:xfrm>
          <a:off x="133350" y="914399"/>
          <a:ext cx="8877299" cy="5293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1827652">
                  <a:extLst>
                    <a:ext uri="{9D8B030D-6E8A-4147-A177-3AD203B41FA5}">
                      <a16:colId xmlns:a16="http://schemas.microsoft.com/office/drawing/2014/main" val="3723612696"/>
                    </a:ext>
                  </a:extLst>
                </a:gridCol>
                <a:gridCol w="391673">
                  <a:extLst>
                    <a:ext uri="{9D8B030D-6E8A-4147-A177-3AD203B41FA5}">
                      <a16:colId xmlns:a16="http://schemas.microsoft.com/office/drawing/2014/main" val="4014067503"/>
                    </a:ext>
                  </a:extLst>
                </a:gridCol>
                <a:gridCol w="2077353">
                  <a:extLst>
                    <a:ext uri="{9D8B030D-6E8A-4147-A177-3AD203B41FA5}">
                      <a16:colId xmlns:a16="http://schemas.microsoft.com/office/drawing/2014/main" val="4043524290"/>
                    </a:ext>
                  </a:extLst>
                </a:gridCol>
                <a:gridCol w="141971">
                  <a:extLst>
                    <a:ext uri="{9D8B030D-6E8A-4147-A177-3AD203B41FA5}">
                      <a16:colId xmlns:a16="http://schemas.microsoft.com/office/drawing/2014/main" val="143547229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841052169"/>
                    </a:ext>
                  </a:extLst>
                </a:gridCol>
              </a:tblGrid>
              <a:tr h="418612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Common Name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Complex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76220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DUAL-LANGUAGE-IMMERSION-LANGUAGE- CODE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DualLanguageImmersionLanguageCode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DualLanguageImmersionType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276769">
                <a:tc gridSpan="6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1684509">
                <a:tc gridSpan="6"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DUAL-LANGUAGE-IMMERSION-LANGUAGE-CODE indicates the language other than English that the student studied under the dual language immersion program.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 elementary student to receive one high school credit for a language other than English, the student must successfully complete a dual language immersion program and all requirements outlined in TAC 74.12 (F) must be met.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29947"/>
                  </a:ext>
                </a:extLst>
              </a:tr>
              <a:tr h="418612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Data Specifications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19966"/>
                  </a:ext>
                </a:extLst>
              </a:tr>
              <a:tr h="4186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Element ID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Table ID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Required?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 of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15"/>
                  </a:ext>
                </a:extLst>
              </a:tr>
              <a:tr h="4186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TE1XB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TCX2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89530"/>
                  </a:ext>
                </a:extLst>
              </a:tr>
              <a:tr h="4186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Applicable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Length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5772"/>
                  </a:ext>
                </a:extLst>
              </a:tr>
              <a:tr h="4186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/>
                        <a:t>Student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CODED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0345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138253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DUAL-LANGUAGE-IMMERSION-YEAR has been added to TREx in order to identify which number in a series of school year (first-fifth) a student is participating in a dual language immersion program at the elementary campus. </a:t>
            </a:r>
          </a:p>
          <a:p>
            <a:pPr lvl="1"/>
            <a:r>
              <a:rPr lang="en-US" i="1" dirty="0"/>
              <a:t>Note: per the criteria noted in §74.12(b)(5)(F), a student must participate in a dual language immersion program for at least </a:t>
            </a:r>
            <a:r>
              <a:rPr lang="en-US" b="1" i="1" dirty="0"/>
              <a:t>five</a:t>
            </a:r>
            <a:r>
              <a:rPr lang="en-US" i="1" dirty="0"/>
              <a:t> consecutive school years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1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5EEAE43-CA9B-4F97-8BB1-183AABD51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187696"/>
              </p:ext>
            </p:extLst>
          </p:nvPr>
        </p:nvGraphicFramePr>
        <p:xfrm>
          <a:off x="133350" y="838200"/>
          <a:ext cx="8877299" cy="539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1827652">
                  <a:extLst>
                    <a:ext uri="{9D8B030D-6E8A-4147-A177-3AD203B41FA5}">
                      <a16:colId xmlns:a16="http://schemas.microsoft.com/office/drawing/2014/main" val="3723612696"/>
                    </a:ext>
                  </a:extLst>
                </a:gridCol>
                <a:gridCol w="391673">
                  <a:extLst>
                    <a:ext uri="{9D8B030D-6E8A-4147-A177-3AD203B41FA5}">
                      <a16:colId xmlns:a16="http://schemas.microsoft.com/office/drawing/2014/main" val="4014067503"/>
                    </a:ext>
                  </a:extLst>
                </a:gridCol>
                <a:gridCol w="2077353">
                  <a:extLst>
                    <a:ext uri="{9D8B030D-6E8A-4147-A177-3AD203B41FA5}">
                      <a16:colId xmlns:a16="http://schemas.microsoft.com/office/drawing/2014/main" val="4043524290"/>
                    </a:ext>
                  </a:extLst>
                </a:gridCol>
                <a:gridCol w="141971">
                  <a:extLst>
                    <a:ext uri="{9D8B030D-6E8A-4147-A177-3AD203B41FA5}">
                      <a16:colId xmlns:a16="http://schemas.microsoft.com/office/drawing/2014/main" val="143547229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841052169"/>
                    </a:ext>
                  </a:extLst>
                </a:gridCol>
              </a:tblGrid>
              <a:tr h="292175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Common Name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Complex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78704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DUAL-LANGUAGE-IMMERSION-YEAR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DualLanguageImmersionYear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DualLanguageImmersionType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37895">
                <a:tc gridSpan="6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1790176">
                <a:tc gridSpan="6"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DUAL-LANGUAGE-IMMERSION-YEAR identifies which number in a series of school years (first-fifth) a student is participating in a dual language immersion program at the elementary campus.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 elementary student to receive one high school credit for a language other than English, the student must successfully complete a dual language immersion program and all requirements outlined in TAC 74.12 (F) must be met.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29947"/>
                  </a:ext>
                </a:extLst>
              </a:tr>
              <a:tr h="383615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Data Specifications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19966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Element ID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Table ID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Required?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 of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15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TE1XA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TCX1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89530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Applicable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Length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5772"/>
                  </a:ext>
                </a:extLst>
              </a:tr>
              <a:tr h="3836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/>
                        <a:t>Student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CODED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0345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345599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DUAL-LANGUAGE-IMMERSION-ASSESSMENT-MET-DATE has been added to TREx in order to indicate the date a student achieved proficiency in both English and a language other than English (LOTE) as demonstrated by scores of ‘proficient’ or higher in the reading and speaking domains on language proficiency or achievement tests in both languages.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4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5EEAE43-CA9B-4F97-8BB1-183AABD51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527378"/>
              </p:ext>
            </p:extLst>
          </p:nvPr>
        </p:nvGraphicFramePr>
        <p:xfrm>
          <a:off x="133350" y="863270"/>
          <a:ext cx="8877299" cy="53851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372361269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14067503"/>
                    </a:ext>
                  </a:extLst>
                </a:gridCol>
                <a:gridCol w="2077353">
                  <a:extLst>
                    <a:ext uri="{9D8B030D-6E8A-4147-A177-3AD203B41FA5}">
                      <a16:colId xmlns:a16="http://schemas.microsoft.com/office/drawing/2014/main" val="4043524290"/>
                    </a:ext>
                  </a:extLst>
                </a:gridCol>
                <a:gridCol w="141971">
                  <a:extLst>
                    <a:ext uri="{9D8B030D-6E8A-4147-A177-3AD203B41FA5}">
                      <a16:colId xmlns:a16="http://schemas.microsoft.com/office/drawing/2014/main" val="143547229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841052169"/>
                    </a:ext>
                  </a:extLst>
                </a:gridCol>
              </a:tblGrid>
              <a:tr h="379232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Common Name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XML Name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Complex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703703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DUAL-LANGUAGE-IMMERSION-ASSESSMENT-MET-DATE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DualLanguageImmersionAssessmentMetDate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DualLanguageImmersionType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288665">
                <a:tc gridSpan="6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1801353">
                <a:tc gridSpan="6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DUAL-LANGUAGE-IMMERSION-ASSESSMENT-MET-DATE indicates the date that a student achieved proficiency in both English and a language other than English as demonstrated by scores of proficient or higher in the reading and speaking domains on language proficiency or achievement tests in both languages.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 elementary student to receive one high school credit for a language other than English, the student must successfully complete a dual language immersion program and all requirements outlined in TAC 74.12 (F) must be met.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29947"/>
                  </a:ext>
                </a:extLst>
              </a:tr>
              <a:tr h="273425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Data Specifications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19966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Element ID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Table ID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Required?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 of Values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15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TE1XC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89530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Applicable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Length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5772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Student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CODED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yyyy-mm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0345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327195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DUAL-LANGUAGE-IMMERSION-COMPLETION-INDICATOR-CODE has been added to TREx in order to indicate that a student has met the requirements outlined in </a:t>
            </a:r>
            <a:r>
              <a:rPr lang="en-US" i="1" dirty="0"/>
              <a:t>§74.12(b)(5)(F) to successfully complete a dual language immersion program.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5EEAE43-CA9B-4F97-8BB1-183AABD51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910134"/>
              </p:ext>
            </p:extLst>
          </p:nvPr>
        </p:nvGraphicFramePr>
        <p:xfrm>
          <a:off x="133350" y="838199"/>
          <a:ext cx="8877299" cy="55181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372361269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14067503"/>
                    </a:ext>
                  </a:extLst>
                </a:gridCol>
                <a:gridCol w="2077353">
                  <a:extLst>
                    <a:ext uri="{9D8B030D-6E8A-4147-A177-3AD203B41FA5}">
                      <a16:colId xmlns:a16="http://schemas.microsoft.com/office/drawing/2014/main" val="4043524290"/>
                    </a:ext>
                  </a:extLst>
                </a:gridCol>
                <a:gridCol w="141971">
                  <a:extLst>
                    <a:ext uri="{9D8B030D-6E8A-4147-A177-3AD203B41FA5}">
                      <a16:colId xmlns:a16="http://schemas.microsoft.com/office/drawing/2014/main" val="143547229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841052169"/>
                    </a:ext>
                  </a:extLst>
                </a:gridCol>
              </a:tblGrid>
              <a:tr h="379232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Common Name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XML Name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Complex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703703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DUAL-LANGUAGE-IMMERSION-COMPLETION-INDICATOR-CODE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DualLanguageImmersionCompletionIndicatorCode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DualLanguageImmersionType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79232">
                <a:tc gridSpan="6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1801353">
                <a:tc gridSpan="6"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DUAL-LANGUAGE-IMMERSION-COMPLETION-INDICATOR-CODE indicates that a student met the requirements outlined in TAC 74.12 (F) to successfully complete a dual language immersion program.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 elementary student to receive one high school credit for a language other than English, the student must successfully complete a dual language immersion program and all requirements outlined in TAC 74.12 (F) must be met.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29947"/>
                  </a:ext>
                </a:extLst>
              </a:tr>
              <a:tr h="397745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Data Specifications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19966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Element ID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Table ID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Required?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 of Values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15"/>
                  </a:ext>
                </a:extLst>
              </a:tr>
              <a:tr h="66365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TE1XD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TC16</a:t>
                      </a:r>
                    </a:p>
                    <a:p>
                      <a:pPr mar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(PEIMS: C088)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89530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Applicable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Length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5772"/>
                  </a:ext>
                </a:extLst>
              </a:tr>
              <a:tr h="397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Student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CODED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0345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186339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DUAL-LANGUAGE-IMMERSION-COMPLETION-SCHOOL-YEAR has been added to TREx in order to indicate the school year the student successfully completed a five-year dual language immersion program offered at an elementary campus.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0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5EEAE43-CA9B-4F97-8BB1-183AABD51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915717"/>
              </p:ext>
            </p:extLst>
          </p:nvPr>
        </p:nvGraphicFramePr>
        <p:xfrm>
          <a:off x="133350" y="761999"/>
          <a:ext cx="8877299" cy="55943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372361269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14067503"/>
                    </a:ext>
                  </a:extLst>
                </a:gridCol>
                <a:gridCol w="2077353">
                  <a:extLst>
                    <a:ext uri="{9D8B030D-6E8A-4147-A177-3AD203B41FA5}">
                      <a16:colId xmlns:a16="http://schemas.microsoft.com/office/drawing/2014/main" val="4043524290"/>
                    </a:ext>
                  </a:extLst>
                </a:gridCol>
                <a:gridCol w="141971">
                  <a:extLst>
                    <a:ext uri="{9D8B030D-6E8A-4147-A177-3AD203B41FA5}">
                      <a16:colId xmlns:a16="http://schemas.microsoft.com/office/drawing/2014/main" val="1435472291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841052169"/>
                    </a:ext>
                  </a:extLst>
                </a:gridCol>
              </a:tblGrid>
              <a:tr h="410885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Common Name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Complex 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726950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DUAL-LANGUAGE-IMMERSION-COMPLETION-SCHOOL-YEAR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DualLanguageImmersionCompletionSchoolYear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DualLanguageImmersionType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410885">
                <a:tc gridSpan="6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1991212">
                <a:tc gridSpan="6"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DUAL-LANGUAGE-IMMERSION-COMPLETION-SCHOOL-YEAR indicates the school year the student successfully completed a five-year dual language immersion program offered at an elementary campus.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 elementary student to receive one high school credit for a language other than English, the student must successfully complete a dual language immersion program and all requirements outlined in TAC 74.12 (F) must be met.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129947"/>
                  </a:ext>
                </a:extLst>
              </a:tr>
              <a:tr h="410885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Data Specifications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19966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Element ID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Table ID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Required?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 of 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78715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TE1XA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TCX1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89530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Applicable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Length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5772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/>
                        <a:t>Student Record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CODED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##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0345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318525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847165"/>
            <a:ext cx="8362947" cy="1295400"/>
          </a:xfrm>
        </p:spPr>
        <p:txBody>
          <a:bodyPr>
            <a:normAutofit/>
          </a:bodyPr>
          <a:lstStyle/>
          <a:p>
            <a:r>
              <a:rPr lang="en-US" dirty="0"/>
              <a:t>DUAL-LANGUAGE-IMMERSION-YEAR code table has been added to TREx to support the DUAL-LANGAUGE-IMMERSION-YEAR data element.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2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 descr="This box highlights the topic that will be discussed on the following slide &quot;Dual Language Immersion Program (TREx).&quot; " title="Dual Language Immersion Program (TREx)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0" y="1066804"/>
            <a:ext cx="91440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Dual Language Immersion Program (TREx)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SERVICE-ID (C022) Code Table Changes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DF3ABE7-A61B-4645-B116-4AA636405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501509"/>
              </p:ext>
            </p:extLst>
          </p:nvPr>
        </p:nvGraphicFramePr>
        <p:xfrm>
          <a:off x="76200" y="847165"/>
          <a:ext cx="8991600" cy="49247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37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2129589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  <a:gridCol w="3177674">
                  <a:extLst>
                    <a:ext uri="{9D8B030D-6E8A-4147-A177-3AD203B41FA5}">
                      <a16:colId xmlns:a16="http://schemas.microsoft.com/office/drawing/2014/main" val="28603908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9280788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66211500"/>
                    </a:ext>
                  </a:extLst>
                </a:gridCol>
              </a:tblGrid>
              <a:tr h="829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Table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006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TCX1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DUAL-LANGUAGE-IMMERSION-YEAR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/>
                        <a:t>DualLanguageImmersionYear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/>
                        <a:t>3/1/2019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646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Code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379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00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 a Dual Language Immersion Program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  <a:tr h="301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Year in a Dual Language Immersion Program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2993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02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Year in a Dual Language Immersion Program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41830"/>
                  </a:ext>
                </a:extLst>
              </a:tr>
              <a:tr h="297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03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Third Year in a Dual Language Immersion Program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05450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04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Fourth Year in a Dual Language Immersion Program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84545"/>
                  </a:ext>
                </a:extLst>
              </a:tr>
              <a:tr h="5356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05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Fifth Year in a Dual Language Immersion Program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83265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235338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847165"/>
            <a:ext cx="8362947" cy="1295400"/>
          </a:xfrm>
        </p:spPr>
        <p:txBody>
          <a:bodyPr>
            <a:normAutofit fontScale="92500"/>
          </a:bodyPr>
          <a:lstStyle/>
          <a:p>
            <a:r>
              <a:rPr lang="en-US" dirty="0"/>
              <a:t>DUAL-LANGUAGE-IMMERSION-LANGUAGE-CODE code table has been added to TREx to support the DUAL-LANGAUGE-IMMERSION-LANGUAGE-CODE data element.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2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DF3ABE7-A61B-4645-B116-4AA636405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482527"/>
              </p:ext>
            </p:extLst>
          </p:nvPr>
        </p:nvGraphicFramePr>
        <p:xfrm>
          <a:off x="76200" y="847165"/>
          <a:ext cx="8991600" cy="5229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37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2129589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  <a:gridCol w="3558674">
                  <a:extLst>
                    <a:ext uri="{9D8B030D-6E8A-4147-A177-3AD203B41FA5}">
                      <a16:colId xmlns:a16="http://schemas.microsoft.com/office/drawing/2014/main" val="28603908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928078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6211500"/>
                    </a:ext>
                  </a:extLst>
                </a:gridCol>
              </a:tblGrid>
              <a:tr h="829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Table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006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TCX2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DUAL-LANGUAGE-IMMERSION-LANGUAGE-CODE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DualLanguageImmersionLanguageCode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/>
                        <a:t>3/1/2019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646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Code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379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Sign Language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  <a:tr h="301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02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Arabic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2993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03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Chinese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41830"/>
                  </a:ext>
                </a:extLst>
              </a:tr>
              <a:tr h="297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04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05450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05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84545"/>
                  </a:ext>
                </a:extLst>
              </a:tr>
              <a:tr h="5356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06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Hindi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83265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246329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DF3ABE7-A61B-4645-B116-4AA636405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83172"/>
              </p:ext>
            </p:extLst>
          </p:nvPr>
        </p:nvGraphicFramePr>
        <p:xfrm>
          <a:off x="76200" y="847165"/>
          <a:ext cx="8991600" cy="5229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37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2129589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  <a:gridCol w="3558674">
                  <a:extLst>
                    <a:ext uri="{9D8B030D-6E8A-4147-A177-3AD203B41FA5}">
                      <a16:colId xmlns:a16="http://schemas.microsoft.com/office/drawing/2014/main" val="28603908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928078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6211500"/>
                    </a:ext>
                  </a:extLst>
                </a:gridCol>
              </a:tblGrid>
              <a:tr h="829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Table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006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TCX2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DUAL-LANGUAGE-IMMERSION-LANGUAGE-CODE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DualLanguageImmersionLanguageCode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/>
                        <a:t>3/1/2019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646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Code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379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07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  <a:tr h="301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08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Japanese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2993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09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Korean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41830"/>
                  </a:ext>
                </a:extLst>
              </a:tr>
              <a:tr h="297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Latin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05450"/>
                  </a:ext>
                </a:extLst>
              </a:tr>
              <a:tr h="371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Portuguese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84545"/>
                  </a:ext>
                </a:extLst>
              </a:tr>
              <a:tr h="5356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83265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8710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DF3ABE7-A61B-4645-B116-4AA636405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19678"/>
              </p:ext>
            </p:extLst>
          </p:nvPr>
        </p:nvGraphicFramePr>
        <p:xfrm>
          <a:off x="76200" y="847165"/>
          <a:ext cx="8991600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37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2129589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  <a:gridCol w="3558674">
                  <a:extLst>
                    <a:ext uri="{9D8B030D-6E8A-4147-A177-3AD203B41FA5}">
                      <a16:colId xmlns:a16="http://schemas.microsoft.com/office/drawing/2014/main" val="28603908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928078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6211500"/>
                    </a:ext>
                  </a:extLst>
                </a:gridCol>
              </a:tblGrid>
              <a:tr h="829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Code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Table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XML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Updated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6006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TCX2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DUAL-LANGUAGE-IMMERSION-LANGUAGE-CODE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DualLanguageImmersionLanguageCode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/>
                        <a:t>3/1/2019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646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Code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379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13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  <a:tr h="301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14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Turkish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23951"/>
                  </a:ext>
                </a:extLst>
              </a:tr>
              <a:tr h="2993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Urdu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41830"/>
                  </a:ext>
                </a:extLst>
              </a:tr>
              <a:tr h="297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Vietnamese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0545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</p:spTree>
    <p:extLst>
      <p:ext uri="{BB962C8B-B14F-4D97-AF65-F5344CB8AC3E}">
        <p14:creationId xmlns:p14="http://schemas.microsoft.com/office/powerpoint/2010/main" val="89481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847164"/>
            <a:ext cx="8362947" cy="5020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Q&amp;A</a:t>
            </a:r>
          </a:p>
          <a:p>
            <a:pPr marL="0" indent="0">
              <a:buNone/>
            </a:pPr>
            <a:r>
              <a:rPr lang="en-US" dirty="0"/>
              <a:t>Question: Can a prekindergarten student participate in the dual language immersion program and receive LOTE credit?</a:t>
            </a:r>
          </a:p>
          <a:p>
            <a:pPr marL="0" indent="0">
              <a:buNone/>
            </a:pPr>
            <a:r>
              <a:rPr lang="en-US" dirty="0"/>
              <a:t>Answer:  Yes. A prekindergarten student may participate in a dual language immersion program. The student may receive LOTE credit once the student successfully completes five consecutive years in a dual language immersion program and meets the requirements outlined in </a:t>
            </a:r>
            <a:r>
              <a:rPr lang="en-US" i="1" dirty="0"/>
              <a:t>§74.12(b)(5)(F).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7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847164"/>
            <a:ext cx="8362947" cy="5020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Q&amp;A</a:t>
            </a:r>
          </a:p>
          <a:p>
            <a:pPr marL="0" indent="0">
              <a:buNone/>
            </a:pPr>
            <a:r>
              <a:rPr lang="en-US" dirty="0"/>
              <a:t>Question: How were the languages found in the DUAL-LANGUAGE-IMMERSION-LANGUAGE-CODE code table determined? </a:t>
            </a:r>
          </a:p>
          <a:p>
            <a:pPr marL="0" indent="0">
              <a:buNone/>
            </a:pPr>
            <a:r>
              <a:rPr lang="en-US" dirty="0"/>
              <a:t>Answer:  The languages currently listed in the DUAL-LANGUAGE-IMMERSION-LANGUAGE-CODE code table are those that TEA has certifications for and corresponds with the SERVICE-IDs currently found in the C022 code 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6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847164"/>
            <a:ext cx="8362947" cy="5020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Q&amp;A</a:t>
            </a:r>
          </a:p>
          <a:p>
            <a:pPr marL="0" indent="0">
              <a:buNone/>
            </a:pPr>
            <a:r>
              <a:rPr lang="en-US" dirty="0"/>
              <a:t>Question: Are the dual language immersion program data elements required to be on the transcript? </a:t>
            </a:r>
          </a:p>
          <a:p>
            <a:pPr marL="0" indent="0">
              <a:buNone/>
            </a:pPr>
            <a:r>
              <a:rPr lang="en-US" dirty="0"/>
              <a:t>Answer:  The dual language immersion program data elements are not required for the transcript. The transcript should indicate what course the student received the LOTE credit for.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4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Rectangle 11" descr="This box highlights the topic that will be discussed on the following slide &quot;SERVICE-ID (C022) Code Table Changes&quot; " title="SERVICE-ID (C022) Code Table Changes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0" y="1600200"/>
            <a:ext cx="91440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Dual Language Immersion Program (TREx)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SERVICE-ID (C022) Code Table Changes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3900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SERVICE-ID (C022) CODE TABLE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518157"/>
          </a:xfrm>
        </p:spPr>
        <p:txBody>
          <a:bodyPr/>
          <a:lstStyle/>
          <a:p>
            <a:r>
              <a:rPr lang="en-US" sz="3200" dirty="0"/>
              <a:t>The following SERVICE-ID (C022) Code Table Changes were made in the Preliminary publication for the 2019-2020 school year:</a:t>
            </a:r>
          </a:p>
          <a:p>
            <a:pPr lvl="1"/>
            <a:r>
              <a:rPr lang="en-US" sz="2800" dirty="0"/>
              <a:t>English Learners Language Arts (ELLA), Grade 7 (03200531) (added)</a:t>
            </a:r>
          </a:p>
          <a:p>
            <a:pPr lvl="1"/>
            <a:r>
              <a:rPr lang="en-US" sz="2800" dirty="0"/>
              <a:t>English Learners Language Arts (ELLA), Grade 8 (03200532) (added)</a:t>
            </a:r>
          </a:p>
          <a:p>
            <a:pPr lvl="1"/>
            <a:r>
              <a:rPr lang="en-US" sz="2800" dirty="0"/>
              <a:t>Ethnic Studies: Mexican American Studies (03380084) (added)</a:t>
            </a:r>
          </a:p>
          <a:p>
            <a:pPr lvl="1"/>
            <a:r>
              <a:rPr lang="en-US" sz="2800" dirty="0"/>
              <a:t>Mexican American Studies (N1130023) (deleted)</a:t>
            </a:r>
          </a:p>
          <a:p>
            <a:pPr lvl="1"/>
            <a:r>
              <a:rPr lang="en-US" sz="2800" dirty="0"/>
              <a:t>Music II, Orchestra II (03150600) (revised course name)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3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Senate Bill 671</a:t>
            </a:r>
            <a:r>
              <a:rPr lang="en-US" dirty="0"/>
              <a:t>, passed in the 85</a:t>
            </a:r>
            <a:r>
              <a:rPr lang="en-US" baseline="30000" dirty="0"/>
              <a:t>th</a:t>
            </a:r>
            <a:r>
              <a:rPr lang="en-US" dirty="0"/>
              <a:t> legislative session, allows a student to satisfy one credit of the two credits in a language other than English (LOTE) required for graduation if the student successfully completes a dual language immersion program under Texas Education Code (TEC) §28.0021 while in elementary school. </a:t>
            </a:r>
          </a:p>
          <a:p>
            <a:r>
              <a:rPr lang="en-US" dirty="0"/>
              <a:t>Texas Administrative Code (TAC) §74.5 requires that a student who satisfies a LOTE graduation credit requirement by successfully completing a dual language immersion program at an elementary school in accordance with criteria outlined in §74.12(b)(5)(F) must have the credit clearly indicated on the transcript. To successfully complete a dual language immersion program, a student must: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SERVICE-ID (C022) CODE TABLE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8200"/>
            <a:ext cx="8286750" cy="5518157"/>
          </a:xfrm>
        </p:spPr>
        <p:txBody>
          <a:bodyPr>
            <a:normAutofit/>
          </a:bodyPr>
          <a:lstStyle/>
          <a:p>
            <a:r>
              <a:rPr lang="en-US" sz="3200" dirty="0"/>
              <a:t>The following SERVICE-ID (C022) Code Table Changes were made in the Final publication for the 2019-2020 school year:</a:t>
            </a:r>
          </a:p>
          <a:p>
            <a:pPr lvl="1"/>
            <a:r>
              <a:rPr lang="en-US" sz="2800" dirty="0"/>
              <a:t>Physical Education, Grade 1 (02530004) (added)</a:t>
            </a:r>
          </a:p>
          <a:p>
            <a:pPr lvl="1"/>
            <a:r>
              <a:rPr lang="en-US" sz="2800" dirty="0"/>
              <a:t>Physical Education, Grade 2 (02530005) (added)</a:t>
            </a:r>
          </a:p>
          <a:p>
            <a:pPr lvl="1"/>
            <a:r>
              <a:rPr lang="en-US" sz="2800" dirty="0"/>
              <a:t>Physical Education, Grade 3 (02530006) (added)</a:t>
            </a:r>
          </a:p>
          <a:p>
            <a:pPr lvl="1"/>
            <a:r>
              <a:rPr lang="en-US" sz="2800" dirty="0"/>
              <a:t>Physical Education, Grade 4 (02530007) (added)</a:t>
            </a:r>
          </a:p>
          <a:p>
            <a:pPr lvl="1"/>
            <a:r>
              <a:rPr lang="en-US" sz="2800" dirty="0"/>
              <a:t>Physical Education, Grade 5 (02530008) (added)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72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SERVICE-ID (C022) CODE TABLE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8200"/>
            <a:ext cx="8286750" cy="5638800"/>
          </a:xfrm>
        </p:spPr>
        <p:txBody>
          <a:bodyPr>
            <a:normAutofit/>
          </a:bodyPr>
          <a:lstStyle/>
          <a:p>
            <a:r>
              <a:rPr lang="en-US" sz="3200" dirty="0"/>
              <a:t>The following SERVICE-ID (C022) Code Table Changes were made in the Final publication for the 2019-2020 school year (cont’d):</a:t>
            </a:r>
          </a:p>
          <a:p>
            <a:pPr lvl="1"/>
            <a:r>
              <a:rPr lang="en-US" sz="2800" dirty="0"/>
              <a:t>Local-Credit Course-Physical Education, Grade 6 (82210XXX) (added)</a:t>
            </a:r>
          </a:p>
          <a:p>
            <a:pPr lvl="1"/>
            <a:r>
              <a:rPr lang="en-US" sz="2800" dirty="0"/>
              <a:t>Local-Credit Course-Health, Grade 6 (82210XXX) (added)</a:t>
            </a:r>
          </a:p>
          <a:p>
            <a:pPr lvl="1"/>
            <a:r>
              <a:rPr lang="en-US" sz="2800" dirty="0"/>
              <a:t>Local-Credit Course-Physical Education, Grade 7 (82931XXX) (added)</a:t>
            </a:r>
          </a:p>
          <a:p>
            <a:pPr lvl="1"/>
            <a:r>
              <a:rPr lang="en-US" sz="2800" dirty="0"/>
              <a:t>Local-Credit Course-Health, Grade 7 (82932XXX) (added)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9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SERVICE-ID (C022) CODE TABLE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8200"/>
            <a:ext cx="8286750" cy="5518157"/>
          </a:xfrm>
        </p:spPr>
        <p:txBody>
          <a:bodyPr>
            <a:normAutofit/>
          </a:bodyPr>
          <a:lstStyle/>
          <a:p>
            <a:r>
              <a:rPr lang="en-US" sz="3200" dirty="0"/>
              <a:t>The following SERVICE-ID (C022) Code Table Changes were made in the Final publication for the 2019-2020 school year (cont’d):</a:t>
            </a:r>
          </a:p>
          <a:p>
            <a:pPr lvl="1"/>
            <a:r>
              <a:rPr lang="en-US" sz="2800" dirty="0"/>
              <a:t>Local-Credit Course-Physical Education, Grade 8 (83210XXX) (added)</a:t>
            </a:r>
          </a:p>
          <a:p>
            <a:pPr lvl="1"/>
            <a:r>
              <a:rPr lang="en-US" sz="2800" dirty="0"/>
              <a:t>Local-Credit Course-Health, Grade 8 (83220XXX) (added)</a:t>
            </a:r>
          </a:p>
          <a:p>
            <a:pPr lvl="1"/>
            <a:r>
              <a:rPr lang="en-US" sz="2800" dirty="0"/>
              <a:t>IB Film Standard Level (I3830300) (added)</a:t>
            </a:r>
          </a:p>
          <a:p>
            <a:pPr lvl="1"/>
            <a:r>
              <a:rPr lang="en-US" sz="2800" dirty="0"/>
              <a:t>IB Film Higher Level (I3830400) (added)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92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SERVICE-ID (C022) CODE TABLE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8200"/>
            <a:ext cx="8286750" cy="5518157"/>
          </a:xfrm>
        </p:spPr>
        <p:txBody>
          <a:bodyPr>
            <a:normAutofit/>
          </a:bodyPr>
          <a:lstStyle/>
          <a:p>
            <a:r>
              <a:rPr lang="en-US" sz="3200" dirty="0"/>
              <a:t>The following SERVICE-ID (C022) Code Table Changes were made in the Final publication for the 2019-2020 school year (cont’d):</a:t>
            </a:r>
          </a:p>
          <a:p>
            <a:pPr lvl="1"/>
            <a:r>
              <a:rPr lang="en-US" sz="2800" dirty="0"/>
              <a:t>IB Film Standard Level (N1290320) (deleted)</a:t>
            </a:r>
          </a:p>
          <a:p>
            <a:pPr lvl="1"/>
            <a:r>
              <a:rPr lang="en-US" sz="2800" dirty="0"/>
              <a:t>IB Film Higher Level (N1290321) (deleted)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06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243F-EF37-40E0-A3F9-A0949097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on the &quot;Questions&quot; slide there is a picture of a classroom. " title="Picture of Classroom 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Texas Administrative Code (TAC) §74.5 requires that a student who satisfies a LOTE graduation credit requirement by successfully completing a dual language immersion program at an elementary school in accordance with criteria outlined in §74.12(b)(5)(F) must have the credit clearly indicated on the transcript. To successfully complete a dual language immersion program, a student must:</a:t>
            </a:r>
          </a:p>
          <a:p>
            <a:pPr lvl="1"/>
            <a:r>
              <a:rPr lang="en-US" dirty="0"/>
              <a:t>participate in a dual language immersion program for at least five consecutive school years;</a:t>
            </a:r>
          </a:p>
          <a:p>
            <a:pPr lvl="1"/>
            <a:r>
              <a:rPr lang="en-US" dirty="0"/>
              <a:t>achieve high levels of academic competence as demonstrated by performance of meets or masters grade level on the State of Texas Assessments of Academic Readiness (STAAR®) in English or Spanish, as applicable; and</a:t>
            </a:r>
          </a:p>
          <a:p>
            <a:pPr lvl="1"/>
            <a:r>
              <a:rPr lang="en-US" dirty="0"/>
              <a:t>achieve proficiency in both English and a language other than English as demonstrated by scores of proficient or higher in the reading and speaking domains on language proficiency or achievement tests in both languages.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0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Texas Administrative Code (TAC) §74.5 requires that a student who satisfies a LOTE graduation credit requirement by successfully completing a dual language immersion program at an elementary school in accordance with criteria outlined in §74.12(b)(5)(F) must have the credit clearly indicated on the transcript. To successfully complete a dual language immersion program, a student must:</a:t>
            </a:r>
          </a:p>
          <a:p>
            <a:pPr lvl="1"/>
            <a:r>
              <a:rPr lang="en-US" dirty="0"/>
              <a:t>participate in a dual language immersion program for at least five consecutive school years;</a:t>
            </a:r>
          </a:p>
          <a:p>
            <a:pPr lvl="1"/>
            <a:r>
              <a:rPr lang="en-US" dirty="0"/>
              <a:t>achieve high levels of academic competence as demonstrated by performance of meets or masters grade level on the State of Texas Assessments of Academic Readiness (STAAR®) in English or Spanish, as applicable; and</a:t>
            </a:r>
          </a:p>
          <a:p>
            <a:pPr lvl="1"/>
            <a:r>
              <a:rPr lang="en-US" dirty="0"/>
              <a:t>achieve proficiency in both English and a language other than English as demonstrated by scores of proficient or higher in the reading and speaking domains on language proficiency or achievement tests in both languages.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The Texas Education Agency (TEA) worked with the Information Task Force (ITF) in order to determine what information must be captured in order for a local education agency (LEA) to determine whether a student has successfully completed a dual language program in accordance with the criteria outlined in 74.12(b)(5)(F). </a:t>
            </a:r>
          </a:p>
        </p:txBody>
      </p:sp>
    </p:spTree>
    <p:extLst>
      <p:ext uri="{BB962C8B-B14F-4D97-AF65-F5344CB8AC3E}">
        <p14:creationId xmlns:p14="http://schemas.microsoft.com/office/powerpoint/2010/main" val="391880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The ITF committee came up with the following questions:</a:t>
            </a:r>
          </a:p>
          <a:p>
            <a:pPr lvl="1"/>
            <a:r>
              <a:rPr lang="en-US" dirty="0"/>
              <a:t>In what language other than English (LOTE) is the student receiving instruction in the dual language immersion program?</a:t>
            </a:r>
          </a:p>
          <a:p>
            <a:pPr lvl="1"/>
            <a:r>
              <a:rPr lang="en-US" dirty="0"/>
              <a:t>What year did the student begin the dual language immersion program?</a:t>
            </a:r>
          </a:p>
          <a:p>
            <a:pPr lvl="1"/>
            <a:r>
              <a:rPr lang="en-US" dirty="0"/>
              <a:t>What year did the student end the dual language immersion program?</a:t>
            </a:r>
          </a:p>
          <a:p>
            <a:pPr lvl="1"/>
            <a:r>
              <a:rPr lang="en-US" dirty="0"/>
              <a:t>How is the dual language immersion program progress tracked through TREx?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3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The following changes have been made to TREx in order to address the questions posed by ITF:</a:t>
            </a:r>
          </a:p>
          <a:p>
            <a:pPr lvl="1"/>
            <a:r>
              <a:rPr lang="en-US" dirty="0"/>
              <a:t>DualLanguageImmersionType complex type (added)</a:t>
            </a:r>
          </a:p>
          <a:p>
            <a:pPr lvl="1"/>
            <a:r>
              <a:rPr lang="en-US" dirty="0"/>
              <a:t>DUAL-LANGUAGE-IMMERSION-LANGUAGE-CODE (added data element and code table)</a:t>
            </a:r>
          </a:p>
          <a:p>
            <a:pPr lvl="1"/>
            <a:r>
              <a:rPr lang="en-US" dirty="0"/>
              <a:t>DUAL-LANGUAGE-IMMERSION-YEAR (added data element and code table)</a:t>
            </a:r>
          </a:p>
          <a:p>
            <a:pPr lvl="1"/>
            <a:r>
              <a:rPr lang="en-US" dirty="0"/>
              <a:t>DUAL-LANGUAGE-IMMERSION-ASSESSMENT-MET-DATE (added data element)</a:t>
            </a:r>
          </a:p>
          <a:p>
            <a:pPr lvl="1"/>
            <a:r>
              <a:rPr lang="en-US" dirty="0"/>
              <a:t>DUAL-LANGUAGE-IMMERSION-COMPLETION-INDICATOR-CODE (added data element)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6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DUAL LANGUAGE IMMERSION PROGRAM (TREx)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41957"/>
          </a:xfrm>
        </p:spPr>
        <p:txBody>
          <a:bodyPr>
            <a:normAutofit/>
          </a:bodyPr>
          <a:lstStyle/>
          <a:p>
            <a:r>
              <a:rPr lang="en-US" dirty="0"/>
              <a:t>DUAL-LANGUAGE-IMMERSION-LANGUAGE-CODE has been added to TREx in order to capture the language other than English (LOTE) the student studied under the dual language immersion program.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16773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9E2534DE79479F173D1ED4C583DD" ma:contentTypeVersion="6" ma:contentTypeDescription="Create a new document." ma:contentTypeScope="" ma:versionID="718939e55067baced2d79398e8b5fbca">
  <xsd:schema xmlns:xsd="http://www.w3.org/2001/XMLSchema" xmlns:xs="http://www.w3.org/2001/XMLSchema" xmlns:p="http://schemas.microsoft.com/office/2006/metadata/properties" xmlns:ns2="bbe34aaa-abcf-45b4-9d30-63c3dafe6360" targetNamespace="http://schemas.microsoft.com/office/2006/metadata/properties" ma:root="true" ma:fieldsID="585448f859f7df4100b4606898385dd6" ns2:_="">
    <xsd:import namespace="bbe34aaa-abcf-45b4-9d30-63c3dafe6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4aaa-abcf-45b4-9d30-63c3dafe6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72B733-94EA-4588-AA2F-2263F79C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4aaa-abcf-45b4-9d30-63c3dafe6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B45A69-778E-4D41-A5A4-6C4FF643281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be34aaa-abcf-45b4-9d30-63c3dafe63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77930</TotalTime>
  <Words>2579</Words>
  <Application>Microsoft Office PowerPoint</Application>
  <PresentationFormat>On-screen Show (4:3)</PresentationFormat>
  <Paragraphs>404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Dual Language immersion program &amp; c022 changes</vt:lpstr>
      <vt:lpstr>CONTENTS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DUAL LANGUAGE IMMERSION PROGRAM (TREx)</vt:lpstr>
      <vt:lpstr>CONTENTS</vt:lpstr>
      <vt:lpstr>SERVICE-ID (C022) CODE TABLE CHANGES</vt:lpstr>
      <vt:lpstr>SERVICE-ID (C022) CODE TABLE CHANGES</vt:lpstr>
      <vt:lpstr>SERVICE-ID (C022) CODE TABLE CHANGES</vt:lpstr>
      <vt:lpstr>SERVICE-ID (C022) CODE TABLE CHANGES</vt:lpstr>
      <vt:lpstr>SERVICE-ID (C022) CODE TABLE CHANGES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Lemons, Melissa</cp:lastModifiedBy>
  <cp:revision>1878</cp:revision>
  <cp:lastPrinted>2018-02-01T22:53:24Z</cp:lastPrinted>
  <dcterms:created xsi:type="dcterms:W3CDTF">2009-09-01T20:11:00Z</dcterms:created>
  <dcterms:modified xsi:type="dcterms:W3CDTF">2019-03-14T19:51:12Z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0x01010097799E2534DE79479F173D1ED4C583DD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