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Lst>
  <p:notesMasterIdLst>
    <p:notesMasterId r:id="rId41"/>
  </p:notesMasterIdLst>
  <p:sldIdLst>
    <p:sldId id="287" r:id="rId9"/>
    <p:sldId id="277" r:id="rId10"/>
    <p:sldId id="840" r:id="rId11"/>
    <p:sldId id="845" r:id="rId12"/>
    <p:sldId id="846" r:id="rId13"/>
    <p:sldId id="847" r:id="rId14"/>
    <p:sldId id="848" r:id="rId15"/>
    <p:sldId id="850" r:id="rId16"/>
    <p:sldId id="849" r:id="rId17"/>
    <p:sldId id="851" r:id="rId18"/>
    <p:sldId id="844" r:id="rId19"/>
    <p:sldId id="825" r:id="rId20"/>
    <p:sldId id="289" r:id="rId21"/>
    <p:sldId id="852" r:id="rId22"/>
    <p:sldId id="832" r:id="rId23"/>
    <p:sldId id="827" r:id="rId24"/>
    <p:sldId id="683" r:id="rId25"/>
    <p:sldId id="273" r:id="rId26"/>
    <p:sldId id="853" r:id="rId27"/>
    <p:sldId id="728" r:id="rId28"/>
    <p:sldId id="843" r:id="rId29"/>
    <p:sldId id="650" r:id="rId30"/>
    <p:sldId id="855" r:id="rId31"/>
    <p:sldId id="312" r:id="rId32"/>
    <p:sldId id="740" r:id="rId33"/>
    <p:sldId id="713" r:id="rId34"/>
    <p:sldId id="695" r:id="rId35"/>
    <p:sldId id="858" r:id="rId36"/>
    <p:sldId id="854" r:id="rId37"/>
    <p:sldId id="856" r:id="rId38"/>
    <p:sldId id="857" r:id="rId39"/>
    <p:sldId id="280"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824D94"/>
    <a:srgbClr val="C03333"/>
    <a:srgbClr val="BF3333"/>
    <a:srgbClr val="CAACD4"/>
    <a:srgbClr val="F7E1E1"/>
    <a:srgbClr val="E9A5A5"/>
    <a:srgbClr val="F5D7D7"/>
    <a:srgbClr val="2F5CAC"/>
    <a:srgbClr val="3C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7" autoAdjust="0"/>
    <p:restoredTop sz="88328" autoAdjust="0"/>
  </p:normalViewPr>
  <p:slideViewPr>
    <p:cSldViewPr snapToGrid="0">
      <p:cViewPr varScale="1">
        <p:scale>
          <a:sx n="78" d="100"/>
          <a:sy n="78" d="100"/>
        </p:scale>
        <p:origin x="5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3/14/2019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dirty="0"/>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363109F1-2522-436D-86BF-9F699451C875}" type="slidenum">
              <a:rPr lang="en-US">
                <a:solidFill>
                  <a:prstClr val="black"/>
                </a:solidFill>
                <a:latin typeface="Calibri" panose="020F0502020204030204"/>
              </a:rPr>
              <a:pPr defTabSz="915772">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866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dirty="0"/>
          </a:p>
        </p:txBody>
      </p:sp>
    </p:spTree>
    <p:extLst>
      <p:ext uri="{BB962C8B-B14F-4D97-AF65-F5344CB8AC3E}">
        <p14:creationId xmlns:p14="http://schemas.microsoft.com/office/powerpoint/2010/main" val="417471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E6FBC-83B2-4B2B-A1B2-A97306E4AE1B}" type="slidenum">
              <a:rPr lang="en-US" smtClean="0"/>
              <a:t>17</a:t>
            </a:fld>
            <a:endParaRPr lang="en-US" dirty="0"/>
          </a:p>
        </p:txBody>
      </p:sp>
    </p:spTree>
    <p:extLst>
      <p:ext uri="{BB962C8B-B14F-4D97-AF65-F5344CB8AC3E}">
        <p14:creationId xmlns:p14="http://schemas.microsoft.com/office/powerpoint/2010/main" val="194445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 All designated ECHS must ensure that the required ECHS indicator is included as a data element for Submissions 1, 3, and 4. </a:t>
            </a:r>
          </a:p>
          <a:p>
            <a:pPr marL="174982" indent="-174982">
              <a:buFont typeface="Arial" panose="020B0604020202020204" pitchFamily="34" charset="0"/>
              <a:buChar char="•"/>
            </a:pPr>
            <a:r>
              <a:rPr lang="en-US" dirty="0"/>
              <a:t>Validation in the system</a:t>
            </a:r>
          </a:p>
          <a:p>
            <a:pPr marL="174982" indent="-174982">
              <a:buFont typeface="Arial" panose="020B0604020202020204" pitchFamily="34" charset="0"/>
              <a:buChar char="•"/>
            </a:pPr>
            <a:r>
              <a:rPr lang="en-US" dirty="0"/>
              <a:t>Please coordinate with the PEIMS coordinator on the campus or at the district regarding specific PEIMS questions.</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TEA will use the CDC number of the campus and the PEIMS indicator data to determine designation status. Additional information will be shared later in this presentation</a:t>
            </a:r>
          </a:p>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18</a:t>
            </a:fld>
            <a:endParaRPr lang="en-US" dirty="0"/>
          </a:p>
        </p:txBody>
      </p:sp>
    </p:spTree>
    <p:extLst>
      <p:ext uri="{BB962C8B-B14F-4D97-AF65-F5344CB8AC3E}">
        <p14:creationId xmlns:p14="http://schemas.microsoft.com/office/powerpoint/2010/main" val="419981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21</a:t>
            </a:fld>
            <a:endParaRPr lang="en-US" dirty="0"/>
          </a:p>
        </p:txBody>
      </p:sp>
    </p:spTree>
    <p:extLst>
      <p:ext uri="{BB962C8B-B14F-4D97-AF65-F5344CB8AC3E}">
        <p14:creationId xmlns:p14="http://schemas.microsoft.com/office/powerpoint/2010/main" val="103318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06039"/>
                </a:solidFill>
                <a:effectLst/>
                <a:uLnTx/>
                <a:uFillTx/>
                <a:latin typeface="Open Sans" panose="020B0606030504020204"/>
                <a:ea typeface="+mn-ea"/>
                <a:cs typeface="Calibri" panose="020F0502020204030204" pitchFamily="34" charset="0"/>
              </a:rPr>
              <a:t>Status: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On July 31, 2018, the President signed the </a:t>
            </a:r>
            <a:r>
              <a:rPr kumimoji="0" lang="en-US" sz="2600" b="1" i="1"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Strengthening Career and Technical Education for the 21st Century Act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into law</a:t>
            </a:r>
            <a:r>
              <a:rPr kumimoji="0" lang="en-US" sz="2600" b="0" i="1"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a:t>
            </a:r>
            <a:r>
              <a:rPr kumimoji="0" lang="en-US" sz="2800" b="0" i="1"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 </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06039"/>
                </a:solidFill>
                <a:effectLst/>
                <a:uLnTx/>
                <a:uFillTx/>
                <a:latin typeface="Open Sans" panose="020B0606030504020204"/>
                <a:ea typeface="+mn-ea"/>
                <a:cs typeface="Calibri" panose="020F0502020204030204" pitchFamily="34" charset="0"/>
              </a:rPr>
              <a:t>Purpose: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Perkins is dedicated to increasing learner access to high-quality Career Technical Education (CTE) programs of study. With a focus on: </a:t>
            </a:r>
          </a:p>
          <a:p>
            <a:pPr marL="685800" marR="0" lvl="1" indent="-228600" algn="l" defTabSz="914400" rtl="0" eaLnBrk="1" fontAlgn="auto" latinLnBrk="0" hangingPunct="1">
              <a:lnSpc>
                <a:spcPct val="100000"/>
              </a:lnSpc>
              <a:spcBef>
                <a:spcPts val="500"/>
              </a:spcBef>
              <a:spcAft>
                <a:spcPts val="0"/>
              </a:spcAft>
              <a:buClr>
                <a:srgbClr val="DA3E26"/>
              </a:buClr>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systems alignment and program improvement</a:t>
            </a:r>
          </a:p>
          <a:p>
            <a:pPr marL="685800" marR="0" lvl="1" indent="-228600" algn="l" defTabSz="914400" rtl="0" eaLnBrk="1" fontAlgn="auto" latinLnBrk="0" hangingPunct="1">
              <a:lnSpc>
                <a:spcPct val="100000"/>
              </a:lnSpc>
              <a:spcBef>
                <a:spcPts val="500"/>
              </a:spcBef>
              <a:spcAft>
                <a:spcPts val="0"/>
              </a:spcAft>
              <a:buClr>
                <a:srgbClr val="DA3E26"/>
              </a:buClr>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improving the academic and technical achievement of CTE students</a:t>
            </a:r>
          </a:p>
          <a:p>
            <a:pPr marL="685800" marR="0" lvl="1" indent="-228600" algn="l" defTabSz="914400" rtl="0" eaLnBrk="1" fontAlgn="auto" latinLnBrk="0" hangingPunct="1">
              <a:lnSpc>
                <a:spcPct val="100000"/>
              </a:lnSpc>
              <a:spcBef>
                <a:spcPts val="500"/>
              </a:spcBef>
              <a:spcAft>
                <a:spcPts val="0"/>
              </a:spcAft>
              <a:buClr>
                <a:srgbClr val="DA3E26"/>
              </a:buClr>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strengthening the connections between secondary and postsecondary education</a:t>
            </a:r>
          </a:p>
          <a:p>
            <a:pPr marL="685800" marR="0" lvl="1" indent="-228600" algn="l" defTabSz="914400" rtl="0" eaLnBrk="1" fontAlgn="auto" latinLnBrk="0" hangingPunct="1">
              <a:lnSpc>
                <a:spcPct val="100000"/>
              </a:lnSpc>
              <a:spcBef>
                <a:spcPts val="500"/>
              </a:spcBef>
              <a:spcAft>
                <a:spcPts val="0"/>
              </a:spcAft>
              <a:buClr>
                <a:srgbClr val="DA3E26"/>
              </a:buClr>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Calibri" panose="020F0502020204030204" pitchFamily="34" charset="0"/>
              </a:rPr>
              <a:t>improving accountability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BAADF-B1D7-4405-8AF2-7A8F5885A5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6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FACDD-CF80-0846-A9D4-A013DD70DEFB}" type="slidenum">
              <a:rPr lang="en-US" smtClean="0"/>
              <a:t>26</a:t>
            </a:fld>
            <a:endParaRPr lang="en-US"/>
          </a:p>
        </p:txBody>
      </p:sp>
    </p:spTree>
    <p:extLst>
      <p:ext uri="{BB962C8B-B14F-4D97-AF65-F5344CB8AC3E}">
        <p14:creationId xmlns:p14="http://schemas.microsoft.com/office/powerpoint/2010/main" val="1934778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2"/>
              </a:buClr>
              <a:buFont typeface="Wingdings" panose="05000000000000000000" pitchFamily="2" charset="2"/>
              <a:buChar char="§"/>
            </a:pPr>
            <a:r>
              <a:rPr lang="en-US" sz="1200" b="0" dirty="0"/>
              <a:t>Maintains a commitment to driving improvement through Programs of Study and includes a robust, formal definition of that term </a:t>
            </a:r>
          </a:p>
          <a:p>
            <a:pPr marL="285750" indent="-285750">
              <a:buClr>
                <a:schemeClr val="accent2"/>
              </a:buClr>
              <a:buFont typeface="Wingdings" panose="05000000000000000000" pitchFamily="2" charset="2"/>
              <a:buChar char="§"/>
            </a:pPr>
            <a:r>
              <a:rPr lang="en-US" sz="1200" b="0" dirty="0"/>
              <a:t>Introduces a comprehensive local needs assessment that requires data-driven decision-making on local spending, involves significant stakeholder consultation and must be updated at least once every two years. This is arguably the biggest change and biggest impact to districts and how you apply for funding. We will talk more about this specifically in another slide and even talk about what we are doing to mitigate the impact to districts.</a:t>
            </a:r>
          </a:p>
          <a:p>
            <a:pPr marL="285750" indent="-285750">
              <a:buClr>
                <a:schemeClr val="accent2"/>
              </a:buClr>
              <a:buFont typeface="Wingdings" panose="05000000000000000000" pitchFamily="2" charset="2"/>
              <a:buChar char="§"/>
            </a:pPr>
            <a:r>
              <a:rPr lang="en-US" sz="1200" b="0" dirty="0"/>
              <a:t>Lifts the restriction on spending funds below grade 7 and allows support for career exploration in the “middle grades” (which includes grades 5-8). We have received mixed feedback about this from the field thus far. This will most likely be one of the topics that we will dig deeper into with regional focus groups. There has been very differing opinions on this across the state. It does not provide more funding to do this, but rather just lists it as an allowable expenditure of funds. We can do a lot to support here in addition to providing flexibility for district choice, but this will be a topic we will want to dig into more throughout the year. Remember, as a district, you can always go stricter than the state and not allow this at all. That’s part of the flexibility that we will continue to think through. As a show of hands, how many of you receive less than $15,000 and are in an SSA?</a:t>
            </a:r>
          </a:p>
          <a:p>
            <a:pPr marL="285750" indent="-285750">
              <a:buClr>
                <a:schemeClr val="accent2"/>
              </a:buClr>
              <a:buFont typeface="Wingdings" panose="05000000000000000000" pitchFamily="2" charset="2"/>
              <a:buChar char="§"/>
            </a:pPr>
            <a:r>
              <a:rPr lang="en-US" sz="1200" b="0" dirty="0"/>
              <a:t>Focuses on disaggregation of data by maintaining the required disaggregation by student populations, requiring additional disaggregation for each core indicator by CTE program. Important to note that the feds do NOT define CTE program. In most instances it references a program of study. We are working with the feds on this because we know that in many of our districts, especially our rural areas, the student number is already small, when you look at concentration within a CTE program of study, this gets even smaller and is personally identifiable. We are working with them on what this looks like when you have to roll it up to protect student identities.   </a:t>
            </a:r>
          </a:p>
          <a:p>
            <a:pPr marL="285750" indent="-285750">
              <a:buClr>
                <a:schemeClr val="accent2"/>
              </a:buClr>
              <a:buFont typeface="Wingdings" panose="05000000000000000000" pitchFamily="2" charset="2"/>
              <a:buChar char="§"/>
            </a:pPr>
            <a:r>
              <a:rPr lang="en-US" sz="1200" b="0" dirty="0"/>
              <a:t>Defines who is included in the accountability system by including a formal “CTE concentrator” definition, instead of leaving this definition up to states. We will talk more about what this means for Texas’s definition, which does not change drastically, but it does make this a standard definition where previously every state had their own definition.</a:t>
            </a:r>
          </a:p>
          <a:p>
            <a:pPr marL="285750" indent="-285750">
              <a:buClr>
                <a:schemeClr val="accent2"/>
              </a:buClr>
              <a:buFont typeface="Wingdings" panose="05000000000000000000" pitchFamily="2" charset="2"/>
              <a:buChar char="§"/>
            </a:pPr>
            <a:r>
              <a:rPr lang="en-US" sz="1200" b="0" dirty="0"/>
              <a:t>Significantly changes the process for setting performance targets by eliminating the negotiations with the Secretary and replacing these negotiations with a new list of requirements for developing targets and including those targets in state and local plans. The good news here is that we are not handed our measures by the USDOE. However, this does mean that we need to have a state process and formula for how we are setting performance targets and NEGOTIATING with districts on how they achieve their levels. We will be providing baseline data on this to help you make informed decisions. </a:t>
            </a:r>
          </a:p>
          <a:p>
            <a:pPr marL="285750" indent="-285750">
              <a:buClr>
                <a:schemeClr val="accent2"/>
              </a:buClr>
              <a:buFont typeface="Wingdings" panose="05000000000000000000" pitchFamily="2" charset="2"/>
              <a:buChar char="§"/>
            </a:pPr>
            <a:r>
              <a:rPr lang="en-US" sz="1200" b="0" dirty="0"/>
              <a:t>Shifts the accountability indicators; the most significant changes are the consolidation of the two non-traditional measures into one, and the elimination of the technical skill attainment measure, which is replaced with a “program quality” measure at the secondary level that requires states to choose to report on Work-Based Learning, postsecondary credit attainment or credential attainment during high school. We will talk much more about this later on in the presentation. </a:t>
            </a:r>
          </a:p>
          <a:p>
            <a:pPr marL="0" indent="0">
              <a:buClr>
                <a:schemeClr val="accent2"/>
              </a:buClr>
              <a:buFont typeface="Wingdings" panose="05000000000000000000" pitchFamily="2" charset="2"/>
              <a:buNone/>
            </a:pPr>
            <a:endParaRPr lang="en-US" sz="1200" b="0" dirty="0"/>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27</a:t>
            </a:fld>
            <a:endParaRPr lang="en-US"/>
          </a:p>
        </p:txBody>
      </p:sp>
    </p:spTree>
    <p:extLst>
      <p:ext uri="{BB962C8B-B14F-4D97-AF65-F5344CB8AC3E}">
        <p14:creationId xmlns:p14="http://schemas.microsoft.com/office/powerpoint/2010/main" val="3724884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32</a:t>
            </a:fld>
            <a:endParaRPr lang="en-US"/>
          </a:p>
        </p:txBody>
      </p:sp>
    </p:spTree>
    <p:extLst>
      <p:ext uri="{BB962C8B-B14F-4D97-AF65-F5344CB8AC3E}">
        <p14:creationId xmlns:p14="http://schemas.microsoft.com/office/powerpoint/2010/main" val="202434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4</a:t>
            </a:fld>
            <a:endParaRPr lang="en-US" dirty="0"/>
          </a:p>
        </p:txBody>
      </p:sp>
    </p:spTree>
    <p:extLst>
      <p:ext uri="{BB962C8B-B14F-4D97-AF65-F5344CB8AC3E}">
        <p14:creationId xmlns:p14="http://schemas.microsoft.com/office/powerpoint/2010/main" val="267121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5</a:t>
            </a:fld>
            <a:endParaRPr lang="en-US" dirty="0"/>
          </a:p>
        </p:txBody>
      </p:sp>
    </p:spTree>
    <p:extLst>
      <p:ext uri="{BB962C8B-B14F-4D97-AF65-F5344CB8AC3E}">
        <p14:creationId xmlns:p14="http://schemas.microsoft.com/office/powerpoint/2010/main" val="359875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6</a:t>
            </a:fld>
            <a:endParaRPr lang="en-US" dirty="0"/>
          </a:p>
        </p:txBody>
      </p:sp>
    </p:spTree>
    <p:extLst>
      <p:ext uri="{BB962C8B-B14F-4D97-AF65-F5344CB8AC3E}">
        <p14:creationId xmlns:p14="http://schemas.microsoft.com/office/powerpoint/2010/main" val="296846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7</a:t>
            </a:fld>
            <a:endParaRPr lang="en-US" dirty="0"/>
          </a:p>
        </p:txBody>
      </p:sp>
    </p:spTree>
    <p:extLst>
      <p:ext uri="{BB962C8B-B14F-4D97-AF65-F5344CB8AC3E}">
        <p14:creationId xmlns:p14="http://schemas.microsoft.com/office/powerpoint/2010/main" val="198806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8</a:t>
            </a:fld>
            <a:endParaRPr lang="en-US" dirty="0"/>
          </a:p>
        </p:txBody>
      </p:sp>
    </p:spTree>
    <p:extLst>
      <p:ext uri="{BB962C8B-B14F-4D97-AF65-F5344CB8AC3E}">
        <p14:creationId xmlns:p14="http://schemas.microsoft.com/office/powerpoint/2010/main" val="274940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9</a:t>
            </a:fld>
            <a:endParaRPr lang="en-US" dirty="0"/>
          </a:p>
        </p:txBody>
      </p:sp>
    </p:spTree>
    <p:extLst>
      <p:ext uri="{BB962C8B-B14F-4D97-AF65-F5344CB8AC3E}">
        <p14:creationId xmlns:p14="http://schemas.microsoft.com/office/powerpoint/2010/main" val="414775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5772">
              <a:defRPr/>
            </a:pPr>
            <a:fld id="{363109F1-2522-436D-86BF-9F699451C875}" type="slidenum">
              <a:rPr lang="en-US">
                <a:solidFill>
                  <a:prstClr val="black"/>
                </a:solidFill>
                <a:latin typeface="Calibri" panose="020F0502020204030204"/>
              </a:rPr>
              <a:pPr defTabSz="915772">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7743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F1C36-8DFD-4C7C-99FB-2883E2691103}" type="slidenum">
              <a:rPr lang="en-US" smtClean="0"/>
              <a:t>13</a:t>
            </a:fld>
            <a:endParaRPr lang="en-US" dirty="0"/>
          </a:p>
        </p:txBody>
      </p:sp>
    </p:spTree>
    <p:extLst>
      <p:ext uri="{BB962C8B-B14F-4D97-AF65-F5344CB8AC3E}">
        <p14:creationId xmlns:p14="http://schemas.microsoft.com/office/powerpoint/2010/main" val="2202373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AD117F7C-5B22-45E1-89D6-BA0877C65FFA}" type="datetime1">
              <a:rPr lang="en-US" smtClean="0"/>
              <a:t>3/14/2019</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dirty="0"/>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3/14/2019</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dirty="0">
                <a:solidFill>
                  <a:schemeClr val="accent1">
                    <a:lumMod val="60000"/>
                    <a:lumOff val="40000"/>
                  </a:schemeClr>
                </a:solidFill>
              </a:rPr>
              <a:t>Footer</a:t>
            </a:r>
          </a:p>
        </p:txBody>
      </p:sp>
    </p:spTree>
    <p:extLst>
      <p:ext uri="{BB962C8B-B14F-4D97-AF65-F5344CB8AC3E}">
        <p14:creationId xmlns:p14="http://schemas.microsoft.com/office/powerpoint/2010/main" val="429303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1491686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0389B-FE95-4D41-AE34-AFAAD3413A76}"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66913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116217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51201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031087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a:extLst/>
          </p:cNvPr>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a:extLst/>
          </p:cNvPr>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a:extLst/>
          </p:cNvP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a:extLst/>
          </p:cNvP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a:extLst/>
          </p:cNvPr>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a:extLst/>
          </p:cNvP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a:extLst/>
          </p:cNvPr>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a:extLst/>
          </p:cNvP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a:extLst/>
          </p:cNvP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a:extLst/>
          </p:cNvPr>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a:extLst/>
          </p:cNvP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a:extLst/>
          </p:cNvP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a:extLst/>
          </p:cNvPr>
          <p:cNvGrpSpPr/>
          <p:nvPr userDrawn="1"/>
        </p:nvGrpSpPr>
        <p:grpSpPr>
          <a:xfrm>
            <a:off x="10298196" y="2129570"/>
            <a:ext cx="407673"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a:extLst/>
          </p:cNvPr>
          <p:cNvGrpSpPr/>
          <p:nvPr userDrawn="1"/>
        </p:nvGrpSpPr>
        <p:grpSpPr>
          <a:xfrm>
            <a:off x="8481353" y="3119046"/>
            <a:ext cx="3133180"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a:extLst/>
          </p:cNvPr>
          <p:cNvGrpSpPr/>
          <p:nvPr userDrawn="1"/>
        </p:nvGrpSpPr>
        <p:grpSpPr>
          <a:xfrm>
            <a:off x="5886628" y="3119046"/>
            <a:ext cx="2784204"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a:extLst/>
          </p:cNvPr>
          <p:cNvGrpSpPr/>
          <p:nvPr userDrawn="1"/>
        </p:nvGrpSpPr>
        <p:grpSpPr>
          <a:xfrm>
            <a:off x="3309141" y="3119046"/>
            <a:ext cx="2759196"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a:extLst/>
          </p:cNvPr>
          <p:cNvGrpSpPr/>
          <p:nvPr userDrawn="1"/>
        </p:nvGrpSpPr>
        <p:grpSpPr>
          <a:xfrm>
            <a:off x="791681" y="3119046"/>
            <a:ext cx="2695434"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966943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3/14/2019</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58779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fld id="{BC822A72-285C-47E5-A79E-9E76249E9039}" type="datetime1">
              <a:rPr lang="en-US" smtClean="0"/>
              <a:t>3/14/2019</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01686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412782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09723CA7-9B07-4E6A-AEF4-8527E48EDBAA}"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dirty="0"/>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189216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85335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a:extLst/>
          </p:cNvPr>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9" name="TextBox 28">
            <a:extLst/>
          </p:cNvPr>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a:extLst/>
          </p:cNvP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a:extLst/>
          </p:cNvP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a:extLst/>
          </p:cNvPr>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a:extLst/>
          </p:cNvP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a:extLst/>
          </p:cNvPr>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a:extLst/>
          </p:cNvP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a:extLst/>
          </p:cNvP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a:extLst/>
          </p:cNvPr>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a:extLst/>
          </p:cNvP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a:extLst/>
          </p:cNvP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a:extLst/>
          </p:cNvPr>
          <p:cNvGrpSpPr/>
          <p:nvPr userDrawn="1"/>
        </p:nvGrpSpPr>
        <p:grpSpPr>
          <a:xfrm>
            <a:off x="10298196" y="2129570"/>
            <a:ext cx="407673"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a:extLst/>
          </p:cNvPr>
          <p:cNvGrpSpPr/>
          <p:nvPr userDrawn="1"/>
        </p:nvGrpSpPr>
        <p:grpSpPr>
          <a:xfrm>
            <a:off x="8481353" y="3119046"/>
            <a:ext cx="3133180"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a:extLst/>
          </p:cNvPr>
          <p:cNvGrpSpPr/>
          <p:nvPr userDrawn="1"/>
        </p:nvGrpSpPr>
        <p:grpSpPr>
          <a:xfrm>
            <a:off x="5886628" y="3119046"/>
            <a:ext cx="2784204"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a:extLst/>
          </p:cNvPr>
          <p:cNvGrpSpPr/>
          <p:nvPr userDrawn="1"/>
        </p:nvGrpSpPr>
        <p:grpSpPr>
          <a:xfrm>
            <a:off x="3309141" y="3119046"/>
            <a:ext cx="2759196"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a:extLst/>
          </p:cNvPr>
          <p:cNvGrpSpPr/>
          <p:nvPr userDrawn="1"/>
        </p:nvGrpSpPr>
        <p:grpSpPr>
          <a:xfrm>
            <a:off x="791681" y="3119046"/>
            <a:ext cx="2695434"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7DA23D91-21B5-4A2D-9212-BFEF02C518D7}"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54315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7012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3/14/2019</a:t>
            </a:fld>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011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356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27DE0E1F-2ADF-4DD9-932A-E1DDB2302C91}" type="datetime1">
              <a:rPr lang="en-US" smtClean="0"/>
              <a:t>3/14/2019</a:t>
            </a:fld>
            <a:endParaRPr lang="en-US" dirty="0"/>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3/14/2019</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 id="2147483780" r:id="rId6"/>
    <p:sldLayoutId id="2147483781" r:id="rId7"/>
    <p:sldLayoutId id="2147483783" r:id="rId8"/>
    <p:sldLayoutId id="214748378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3/14/2019</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 id="2147483786" r:id="rId16"/>
    <p:sldLayoutId id="2147483787"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8562369"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3/14/2019</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
        <p:nvSpPr>
          <p:cNvPr id="7" name="Picture Placeholder 8">
            <a:extLst>
              <a:ext uri="{FF2B5EF4-FFF2-40B4-BE49-F238E27FC236}">
                <a16:creationId xmlns:a16="http://schemas.microsoft.com/office/drawing/2014/main" id="{6B8B9514-6264-2A46-9B9A-C474F0BC194B}"/>
              </a:ext>
            </a:extLst>
          </p:cNvPr>
          <p:cNvSpPr txBox="1">
            <a:spLocks/>
          </p:cNvSpPr>
          <p:nvPr userDrawn="1"/>
        </p:nvSpPr>
        <p:spPr>
          <a:xfrm>
            <a:off x="10704513" y="85725"/>
            <a:ext cx="1377950" cy="1096963"/>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Logo</a:t>
            </a:r>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tea.texas.gov/ASVAB" TargetMode="External"/><Relationship Id="rId3" Type="http://schemas.openxmlformats.org/officeDocument/2006/relationships/image" Target="../media/image22.jpg"/><Relationship Id="rId7" Type="http://schemas.openxmlformats.org/officeDocument/2006/relationships/hyperlink" Target="http://www.tea.texas.gov/PTECH"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www.tea.texas.gov/T-STEM" TargetMode="External"/><Relationship Id="rId5" Type="http://schemas.openxmlformats.org/officeDocument/2006/relationships/hyperlink" Target="http://www.tea.texas.gov/echs" TargetMode="External"/><Relationship Id="rId4" Type="http://schemas.openxmlformats.org/officeDocument/2006/relationships/hyperlink" Target="http://www.texasccrm.org/" TargetMode="External"/><Relationship Id="rId9" Type="http://schemas.openxmlformats.org/officeDocument/2006/relationships/hyperlink" Target="https://ccrm.stemcenter.utexas.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7/06/relationships/model3d" Target="../media/model3d1.glb"/><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tea.texas.gov/ASVAB"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asvabprogra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4184"/>
            <a:ext cx="12191999" cy="3096013"/>
          </a:xfrm>
          <a:solidFill>
            <a:schemeClr val="bg1">
              <a:lumMod val="95000"/>
              <a:alpha val="86000"/>
            </a:schemeClr>
          </a:solidFill>
          <a:ln>
            <a:noFill/>
          </a:ln>
        </p:spPr>
        <p:txBody>
          <a:bodyPr>
            <a:normAutofit/>
          </a:bodyPr>
          <a:lstStyle/>
          <a:p>
            <a:r>
              <a:rPr lang="en-US" sz="3600" dirty="0">
                <a:latin typeface="Open Sans"/>
              </a:rPr>
              <a:t>Armed Services Vocational Aptitude Battery (ASVAB), </a:t>
            </a:r>
            <a:br>
              <a:rPr lang="en-US" sz="3600" dirty="0">
                <a:latin typeface="Open Sans"/>
              </a:rPr>
            </a:br>
            <a:r>
              <a:rPr lang="en-US" sz="3600" dirty="0">
                <a:latin typeface="Open Sans"/>
              </a:rPr>
              <a:t>College and Career Readiness Models (CCRSM),</a:t>
            </a:r>
            <a:br>
              <a:rPr lang="en-US" sz="3600" dirty="0">
                <a:latin typeface="Open Sans"/>
              </a:rPr>
            </a:br>
            <a:r>
              <a:rPr lang="en-US" sz="3600" dirty="0">
                <a:latin typeface="Open Sans"/>
              </a:rPr>
              <a:t>and</a:t>
            </a:r>
            <a:br>
              <a:rPr lang="en-US" sz="3600" dirty="0">
                <a:latin typeface="Open Sans"/>
              </a:rPr>
            </a:br>
            <a:r>
              <a:rPr lang="en-US" sz="3600" dirty="0">
                <a:latin typeface="Open Sans"/>
              </a:rPr>
              <a:t>Career and Technical Education (CTE)</a:t>
            </a:r>
          </a:p>
        </p:txBody>
      </p:sp>
      <p:sp>
        <p:nvSpPr>
          <p:cNvPr id="3" name="Subtitle 2"/>
          <p:cNvSpPr>
            <a:spLocks noGrp="1"/>
          </p:cNvSpPr>
          <p:nvPr>
            <p:ph type="subTitle" idx="1"/>
          </p:nvPr>
        </p:nvSpPr>
        <p:spPr>
          <a:xfrm>
            <a:off x="1" y="5116069"/>
            <a:ext cx="12191999" cy="995494"/>
          </a:xfrm>
          <a:solidFill>
            <a:schemeClr val="bg1">
              <a:lumMod val="95000"/>
              <a:alpha val="86000"/>
            </a:schemeClr>
          </a:solidFill>
          <a:ln>
            <a:noFill/>
          </a:ln>
        </p:spPr>
        <p:txBody>
          <a:bodyPr>
            <a:normAutofit/>
          </a:bodyPr>
          <a:lstStyle/>
          <a:p>
            <a:r>
              <a:rPr lang="en-US" dirty="0">
                <a:solidFill>
                  <a:schemeClr val="tx1"/>
                </a:solidFill>
                <a:latin typeface="Open Sans"/>
              </a:rPr>
              <a:t>ESC PEIMS Coordinator Meeting </a:t>
            </a:r>
          </a:p>
          <a:p>
            <a:r>
              <a:rPr lang="en-US" dirty="0">
                <a:solidFill>
                  <a:schemeClr val="tx1"/>
                </a:solidFill>
                <a:latin typeface="Open Sans"/>
              </a:rPr>
              <a:t>March 26, 2019</a:t>
            </a:r>
          </a:p>
        </p:txBody>
      </p:sp>
    </p:spTree>
    <p:extLst>
      <p:ext uri="{BB962C8B-B14F-4D97-AF65-F5344CB8AC3E}">
        <p14:creationId xmlns:p14="http://schemas.microsoft.com/office/powerpoint/2010/main" val="200806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526-3643-4061-AD21-A579A5BD86CE}"/>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16AA7B2-EEED-45F1-B494-2FF6D2942C8C}"/>
              </a:ext>
            </a:extLst>
          </p:cNvPr>
          <p:cNvSpPr>
            <a:spLocks noGrp="1"/>
          </p:cNvSpPr>
          <p:nvPr>
            <p:ph type="sldNum" sz="quarter" idx="12"/>
          </p:nvPr>
        </p:nvSpPr>
        <p:spPr/>
        <p:txBody>
          <a:bodyPr/>
          <a:lstStyle/>
          <a:p>
            <a:fld id="{0088AB57-2DBE-44A3-AE96-942C49E954BF}" type="slidenum">
              <a:rPr lang="en-US" smtClean="0"/>
              <a:pPr/>
              <a:t>10</a:t>
            </a:fld>
            <a:endParaRPr lang="en-US" dirty="0"/>
          </a:p>
        </p:txBody>
      </p:sp>
    </p:spTree>
    <p:extLst>
      <p:ext uri="{BB962C8B-B14F-4D97-AF65-F5344CB8AC3E}">
        <p14:creationId xmlns:p14="http://schemas.microsoft.com/office/powerpoint/2010/main" val="424476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60E7-F29E-4730-9143-119D114615A2}"/>
              </a:ext>
            </a:extLst>
          </p:cNvPr>
          <p:cNvSpPr>
            <a:spLocks noGrp="1"/>
          </p:cNvSpPr>
          <p:nvPr>
            <p:ph type="title"/>
          </p:nvPr>
        </p:nvSpPr>
        <p:spPr>
          <a:xfrm>
            <a:off x="0" y="2624667"/>
            <a:ext cx="12192000" cy="1610449"/>
          </a:xfrm>
        </p:spPr>
        <p:txBody>
          <a:bodyPr/>
          <a:lstStyle/>
          <a:p>
            <a:r>
              <a:rPr lang="en-US" dirty="0">
                <a:latin typeface="Open Sans" panose="020B0606030504020204"/>
              </a:rPr>
              <a:t>College and Career Readiness School Models</a:t>
            </a:r>
            <a:br>
              <a:rPr lang="en-US" dirty="0">
                <a:latin typeface="Open Sans" panose="020B0606030504020204"/>
              </a:rPr>
            </a:br>
            <a:r>
              <a:rPr lang="en-US" dirty="0">
                <a:latin typeface="Open Sans" panose="020B0606030504020204"/>
              </a:rPr>
              <a:t>(CCRSM)</a:t>
            </a:r>
          </a:p>
        </p:txBody>
      </p:sp>
      <p:sp>
        <p:nvSpPr>
          <p:cNvPr id="3" name="Slide Number Placeholder 2">
            <a:extLst>
              <a:ext uri="{FF2B5EF4-FFF2-40B4-BE49-F238E27FC236}">
                <a16:creationId xmlns:a16="http://schemas.microsoft.com/office/drawing/2014/main" id="{CC5D2E87-11B0-44D5-ABD1-BDF6CAAE1033}"/>
              </a:ext>
            </a:extLst>
          </p:cNvPr>
          <p:cNvSpPr>
            <a:spLocks noGrp="1"/>
          </p:cNvSpPr>
          <p:nvPr>
            <p:ph type="sldNum" sz="quarter" idx="12"/>
          </p:nvPr>
        </p:nvSpPr>
        <p:spPr/>
        <p:txBody>
          <a:bodyPr/>
          <a:lstStyle/>
          <a:p>
            <a:fld id="{0088AB57-2DBE-44A3-AE96-942C49E954BF}" type="slidenum">
              <a:rPr lang="en-US" smtClean="0"/>
              <a:t>11</a:t>
            </a:fld>
            <a:endParaRPr lang="en-US" dirty="0"/>
          </a:p>
        </p:txBody>
      </p:sp>
      <p:pic>
        <p:nvPicPr>
          <p:cNvPr id="4" name="Picture 3" descr="Icon of ECHS" title="Icon ">
            <a:extLst>
              <a:ext uri="{FF2B5EF4-FFF2-40B4-BE49-F238E27FC236}">
                <a16:creationId xmlns:a16="http://schemas.microsoft.com/office/drawing/2014/main" id="{892A6687-C05A-401A-94A3-56808B9E1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1847"/>
            <a:ext cx="2323297" cy="1210051"/>
          </a:xfrm>
          <a:prstGeom prst="rect">
            <a:avLst/>
          </a:prstGeom>
        </p:spPr>
      </p:pic>
      <p:pic>
        <p:nvPicPr>
          <p:cNvPr id="5" name="Picture 4" descr="Industry Cluster Innovative Academy Icon" title="Icon">
            <a:extLst>
              <a:ext uri="{FF2B5EF4-FFF2-40B4-BE49-F238E27FC236}">
                <a16:creationId xmlns:a16="http://schemas.microsoft.com/office/drawing/2014/main" id="{41774ADB-6DD8-4FAB-8E27-3E414C0B1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890" y="5201847"/>
            <a:ext cx="2321264" cy="1208992"/>
          </a:xfrm>
          <a:prstGeom prst="rect">
            <a:avLst/>
          </a:prstGeom>
        </p:spPr>
      </p:pic>
      <p:pic>
        <p:nvPicPr>
          <p:cNvPr id="6" name="Picture 5" descr="PTECH Icon" title="Icon">
            <a:extLst>
              <a:ext uri="{FF2B5EF4-FFF2-40B4-BE49-F238E27FC236}">
                <a16:creationId xmlns:a16="http://schemas.microsoft.com/office/drawing/2014/main" id="{3142A5F0-A8D9-4F68-9024-26C9889DD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344" y="5201847"/>
            <a:ext cx="2321264" cy="1208992"/>
          </a:xfrm>
          <a:prstGeom prst="rect">
            <a:avLst/>
          </a:prstGeom>
        </p:spPr>
      </p:pic>
      <p:pic>
        <p:nvPicPr>
          <p:cNvPr id="7" name="Picture 6" descr="Texas Science, Technology, Engineering and Math icon" title="Icon">
            <a:extLst>
              <a:ext uri="{FF2B5EF4-FFF2-40B4-BE49-F238E27FC236}">
                <a16:creationId xmlns:a16="http://schemas.microsoft.com/office/drawing/2014/main" id="{D7A83591-3367-4596-880F-342E96D24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0736" y="5201847"/>
            <a:ext cx="2321264" cy="1208992"/>
          </a:xfrm>
          <a:prstGeom prst="rect">
            <a:avLst/>
          </a:prstGeom>
        </p:spPr>
      </p:pic>
      <p:pic>
        <p:nvPicPr>
          <p:cNvPr id="8" name="Content Placeholder 5" descr="Texas College and Career Readiness School Models Icon" title="Icon">
            <a:extLst>
              <a:ext uri="{FF2B5EF4-FFF2-40B4-BE49-F238E27FC236}">
                <a16:creationId xmlns:a16="http://schemas.microsoft.com/office/drawing/2014/main" id="{1D75784B-D4F2-48AE-892D-1FEC30891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317"/>
            <a:ext cx="2779776" cy="1449814"/>
          </a:xfrm>
          <a:prstGeom prst="rect">
            <a:avLst/>
          </a:prstGeom>
        </p:spPr>
      </p:pic>
    </p:spTree>
    <p:extLst>
      <p:ext uri="{BB962C8B-B14F-4D97-AF65-F5344CB8AC3E}">
        <p14:creationId xmlns:p14="http://schemas.microsoft.com/office/powerpoint/2010/main" val="97792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2382800" y="257455"/>
            <a:ext cx="10058400" cy="765467"/>
          </a:xfrm>
          <a:prstGeom prst="rect">
            <a:avLst/>
          </a:prstGeom>
        </p:spPr>
        <p:txBody>
          <a:bodyPr>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R="0" lvl="0" indent="0" algn="ctr" fontAlgn="auto">
              <a:lnSpc>
                <a:spcPct val="110000"/>
              </a:lnSpc>
              <a:spcAft>
                <a:spcPts val="0"/>
              </a:spcAft>
              <a:buClrTx/>
              <a:buSzTx/>
              <a:tabLst/>
              <a:defRPr/>
            </a:pPr>
            <a:r>
              <a:rPr lang="en-US" b="1" dirty="0">
                <a:solidFill>
                  <a:srgbClr val="2683C6"/>
                </a:solidFill>
                <a:latin typeface="Calibri" panose="020F0502020204030204"/>
              </a:rPr>
              <a:t>College and Career Readiness School Models</a:t>
            </a:r>
          </a:p>
        </p:txBody>
      </p:sp>
      <p:sp>
        <p:nvSpPr>
          <p:cNvPr id="3" name="TextBox 2">
            <a:extLst>
              <a:ext uri="{FF2B5EF4-FFF2-40B4-BE49-F238E27FC236}">
                <a16:creationId xmlns:a16="http://schemas.microsoft.com/office/drawing/2014/main" id="{393BBD1E-DBDD-49B9-8C43-CBC384B104D5}"/>
              </a:ext>
            </a:extLst>
          </p:cNvPr>
          <p:cNvSpPr txBox="1"/>
          <p:nvPr/>
        </p:nvSpPr>
        <p:spPr>
          <a:xfrm>
            <a:off x="737937" y="1724551"/>
            <a:ext cx="10615863" cy="3347070"/>
          </a:xfrm>
          <a:prstGeom prst="rect">
            <a:avLst/>
          </a:prstGeom>
          <a:noFill/>
        </p:spPr>
        <p:txBody>
          <a:bodyPr wrap="square" rtlCol="0">
            <a:spAutoFit/>
          </a:bodyPr>
          <a:lstStyle/>
          <a:p>
            <a:r>
              <a:rPr lang="en-US" sz="3200" dirty="0">
                <a:latin typeface="Open Sans" panose="020B0606030504020204"/>
              </a:rPr>
              <a:t>The </a:t>
            </a:r>
            <a:r>
              <a:rPr lang="en-US" sz="3200" b="1" dirty="0">
                <a:solidFill>
                  <a:srgbClr val="2683C6"/>
                </a:solidFill>
                <a:latin typeface="Open Sans" panose="020B0606030504020204"/>
              </a:rPr>
              <a:t>Texas College and Career Readiness School Models (CCRSM) Network </a:t>
            </a:r>
            <a:r>
              <a:rPr lang="en-US" sz="3200" dirty="0">
                <a:latin typeface="Open Sans" panose="020B0606030504020204"/>
              </a:rPr>
              <a:t>is a network of :</a:t>
            </a:r>
          </a:p>
          <a:p>
            <a:pPr marL="800100" lvl="1" indent="-342900">
              <a:lnSpc>
                <a:spcPct val="90000"/>
              </a:lnSpc>
              <a:spcBef>
                <a:spcPts val="500"/>
              </a:spcBef>
              <a:buClr>
                <a:srgbClr val="FF8135"/>
              </a:buClr>
              <a:buFont typeface="Wingdings" charset="2"/>
              <a:buChar char="§"/>
            </a:pPr>
            <a:r>
              <a:rPr lang="en-US" sz="3000" dirty="0">
                <a:solidFill>
                  <a:schemeClr val="tx1">
                    <a:lumMod val="75000"/>
                    <a:lumOff val="25000"/>
                  </a:schemeClr>
                </a:solidFill>
                <a:latin typeface="Open Sans"/>
                <a:cs typeface="Calibri" charset="0"/>
              </a:rPr>
              <a:t>Early College High Schools (ECHS) </a:t>
            </a:r>
          </a:p>
          <a:p>
            <a:pPr marL="800100" lvl="1" indent="-342900">
              <a:lnSpc>
                <a:spcPct val="90000"/>
              </a:lnSpc>
              <a:spcBef>
                <a:spcPts val="500"/>
              </a:spcBef>
              <a:buClr>
                <a:srgbClr val="FF8135"/>
              </a:buClr>
              <a:buFont typeface="Wingdings" charset="2"/>
              <a:buChar char="§"/>
            </a:pPr>
            <a:r>
              <a:rPr lang="en-US" sz="3000" dirty="0">
                <a:solidFill>
                  <a:schemeClr val="tx1">
                    <a:lumMod val="75000"/>
                    <a:lumOff val="25000"/>
                  </a:schemeClr>
                </a:solidFill>
                <a:latin typeface="Open Sans"/>
                <a:cs typeface="Calibri" charset="0"/>
              </a:rPr>
              <a:t>Pathways in Technology Early College High Schools      (P-TECH)/Industry Cluster Innovative Academies (ICIA)</a:t>
            </a:r>
          </a:p>
          <a:p>
            <a:pPr marL="800100" lvl="1" indent="-342900">
              <a:lnSpc>
                <a:spcPct val="90000"/>
              </a:lnSpc>
              <a:spcBef>
                <a:spcPts val="500"/>
              </a:spcBef>
              <a:buClr>
                <a:srgbClr val="FF8135"/>
              </a:buClr>
              <a:buFont typeface="Wingdings" charset="2"/>
              <a:buChar char="§"/>
            </a:pPr>
            <a:r>
              <a:rPr lang="en-US" sz="3000" dirty="0">
                <a:solidFill>
                  <a:schemeClr val="tx1">
                    <a:lumMod val="75000"/>
                    <a:lumOff val="25000"/>
                  </a:schemeClr>
                </a:solidFill>
                <a:latin typeface="Open Sans"/>
                <a:cs typeface="Calibri" charset="0"/>
              </a:rPr>
              <a:t>Texas Science, Technology, Engineering and Math         (T-STEM) Academies </a:t>
            </a:r>
          </a:p>
        </p:txBody>
      </p:sp>
      <p:pic>
        <p:nvPicPr>
          <p:cNvPr id="8" name="Content Placeholder 5" descr="Texas College and Career Readiness School Models Icon" title="Icon">
            <a:extLst>
              <a:ext uri="{FF2B5EF4-FFF2-40B4-BE49-F238E27FC236}">
                <a16:creationId xmlns:a16="http://schemas.microsoft.com/office/drawing/2014/main" id="{A1537FD4-186D-4078-9F04-54023FA2E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7" y="52104"/>
            <a:ext cx="2009049" cy="1047835"/>
          </a:xfrm>
          <a:prstGeom prst="rect">
            <a:avLst/>
          </a:prstGeom>
        </p:spPr>
      </p:pic>
      <p:sp>
        <p:nvSpPr>
          <p:cNvPr id="6" name="Date Placeholder 3">
            <a:extLst>
              <a:ext uri="{FF2B5EF4-FFF2-40B4-BE49-F238E27FC236}">
                <a16:creationId xmlns:a16="http://schemas.microsoft.com/office/drawing/2014/main" id="{E5C06F0F-51A6-40BB-9C7B-E83D9BCF59EE}"/>
              </a:ext>
            </a:extLst>
          </p:cNvPr>
          <p:cNvSpPr txBox="1">
            <a:spLocks/>
          </p:cNvSpPr>
          <p:nvPr/>
        </p:nvSpPr>
        <p:spPr>
          <a:xfrm>
            <a:off x="92467" y="6480690"/>
            <a:ext cx="11618270" cy="239709"/>
          </a:xfrm>
          <a:prstGeom prst="rect">
            <a:avLst/>
          </a:prstGeom>
        </p:spPr>
        <p:txBody>
          <a:bodyPr/>
          <a:lstStyle>
            <a:defPPr>
              <a:defRPr lang="en-US"/>
            </a:defPPr>
            <a:lvl1pPr marL="0" algn="l" defTabSz="914400" rtl="0" eaLnBrk="1" latinLnBrk="0" hangingPunct="1">
              <a:defRPr sz="1100" b="0" i="0" kern="1200">
                <a:solidFill>
                  <a:schemeClr val="tx1"/>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chemeClr val="bg1"/>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chemeClr val="bg1"/>
              </a:solidFill>
              <a:effectLst/>
              <a:uLnTx/>
              <a:uFillTx/>
              <a:latin typeface="Open Sans" charset="0"/>
            </a:endParaRPr>
          </a:p>
        </p:txBody>
      </p:sp>
    </p:spTree>
    <p:extLst>
      <p:ext uri="{BB962C8B-B14F-4D97-AF65-F5344CB8AC3E}">
        <p14:creationId xmlns:p14="http://schemas.microsoft.com/office/powerpoint/2010/main" val="23893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1755912" y="243951"/>
            <a:ext cx="10084793" cy="710206"/>
          </a:xfrm>
        </p:spPr>
        <p:txBody>
          <a:bodyPr>
            <a:normAutofit fontScale="90000"/>
          </a:bodyPr>
          <a:lstStyle/>
          <a:p>
            <a:pPr algn="ctr">
              <a:lnSpc>
                <a:spcPct val="100000"/>
              </a:lnSpc>
              <a:defRPr/>
            </a:pPr>
            <a:r>
              <a:rPr lang="en-US" sz="4800" b="1" spc="-50" dirty="0">
                <a:solidFill>
                  <a:srgbClr val="2683C6"/>
                </a:solidFill>
                <a:latin typeface="Calibri" panose="020F0502020204030204"/>
              </a:rPr>
              <a:t>College and Career Readiness School Models</a:t>
            </a:r>
          </a:p>
        </p:txBody>
      </p:sp>
      <p:sp>
        <p:nvSpPr>
          <p:cNvPr id="20" name="Content Placeholder 2">
            <a:extLst>
              <a:ext uri="{FF2B5EF4-FFF2-40B4-BE49-F238E27FC236}">
                <a16:creationId xmlns:a16="http://schemas.microsoft.com/office/drawing/2014/main" id="{5D5CB630-C58C-498E-9B7C-8707D10BFA9A}"/>
              </a:ext>
            </a:extLst>
          </p:cNvPr>
          <p:cNvSpPr>
            <a:spLocks noGrp="1"/>
          </p:cNvSpPr>
          <p:nvPr>
            <p:ph idx="13"/>
          </p:nvPr>
        </p:nvSpPr>
        <p:spPr>
          <a:xfrm>
            <a:off x="5219571" y="1582735"/>
            <a:ext cx="6416298" cy="4729063"/>
          </a:xfrm>
        </p:spPr>
        <p:txBody>
          <a:bodyPr>
            <a:normAutofit fontScale="92500"/>
          </a:bodyPr>
          <a:lstStyle/>
          <a:p>
            <a:pPr marL="457200" lvl="2" indent="-171450">
              <a:spcBef>
                <a:spcPts val="1200"/>
              </a:spcBef>
              <a:buClr>
                <a:schemeClr val="accent2"/>
              </a:buClr>
            </a:pPr>
            <a:r>
              <a:rPr lang="en-US" sz="3000" dirty="0">
                <a:solidFill>
                  <a:schemeClr val="tx1">
                    <a:lumMod val="65000"/>
                    <a:lumOff val="35000"/>
                  </a:schemeClr>
                </a:solidFill>
                <a:latin typeface="Open Sans" panose="020B0606030504020204"/>
              </a:rPr>
              <a:t>Provided at no cost to students</a:t>
            </a:r>
          </a:p>
          <a:p>
            <a:pPr marL="457200" lvl="2" indent="-171450">
              <a:spcBef>
                <a:spcPts val="1200"/>
              </a:spcBef>
              <a:buClr>
                <a:schemeClr val="accent2"/>
              </a:buClr>
            </a:pPr>
            <a:r>
              <a:rPr lang="en-US" sz="3000" dirty="0">
                <a:solidFill>
                  <a:schemeClr val="tx1">
                    <a:lumMod val="65000"/>
                    <a:lumOff val="35000"/>
                  </a:schemeClr>
                </a:solidFill>
                <a:latin typeface="Open Sans" panose="020B0606030504020204"/>
              </a:rPr>
              <a:t>Offer rigorous instruction and accelerated courses</a:t>
            </a:r>
          </a:p>
          <a:p>
            <a:pPr marL="457200" lvl="2" indent="-171450">
              <a:spcBef>
                <a:spcPts val="1200"/>
              </a:spcBef>
              <a:buClr>
                <a:schemeClr val="accent2"/>
              </a:buClr>
            </a:pPr>
            <a:r>
              <a:rPr lang="en-US" sz="3000" dirty="0">
                <a:solidFill>
                  <a:schemeClr val="tx1">
                    <a:lumMod val="65000"/>
                    <a:lumOff val="35000"/>
                  </a:schemeClr>
                </a:solidFill>
                <a:latin typeface="Open Sans" panose="020B0606030504020204"/>
              </a:rPr>
              <a:t>Provide academic and social support services to help students succeed</a:t>
            </a:r>
          </a:p>
          <a:p>
            <a:pPr marL="457200" lvl="2" indent="-171450">
              <a:spcBef>
                <a:spcPts val="1200"/>
              </a:spcBef>
              <a:buClr>
                <a:schemeClr val="accent2"/>
              </a:buClr>
            </a:pPr>
            <a:r>
              <a:rPr lang="en-US" sz="3000" dirty="0">
                <a:solidFill>
                  <a:schemeClr val="tx1">
                    <a:lumMod val="65000"/>
                    <a:lumOff val="35000"/>
                  </a:schemeClr>
                </a:solidFill>
                <a:latin typeface="Open Sans" panose="020B0606030504020204"/>
              </a:rPr>
              <a:t>Increase college readiness</a:t>
            </a:r>
          </a:p>
          <a:p>
            <a:pPr marL="457200" lvl="2" indent="-171450">
              <a:spcBef>
                <a:spcPts val="1200"/>
              </a:spcBef>
              <a:buClr>
                <a:schemeClr val="accent2"/>
              </a:buClr>
            </a:pPr>
            <a:r>
              <a:rPr lang="en-US" sz="3000" dirty="0">
                <a:solidFill>
                  <a:schemeClr val="tx1">
                    <a:lumMod val="65000"/>
                    <a:lumOff val="35000"/>
                  </a:schemeClr>
                </a:solidFill>
                <a:latin typeface="Open Sans" panose="020B0606030504020204"/>
              </a:rPr>
              <a:t>Reduce barriers to college access</a:t>
            </a:r>
          </a:p>
          <a:p>
            <a:pPr marL="457200" lvl="2" indent="-171450">
              <a:spcBef>
                <a:spcPts val="1200"/>
              </a:spcBef>
              <a:buClr>
                <a:schemeClr val="accent2"/>
              </a:buClr>
            </a:pPr>
            <a:r>
              <a:rPr lang="en-US" sz="3000" dirty="0">
                <a:solidFill>
                  <a:schemeClr val="tx1">
                    <a:lumMod val="65000"/>
                    <a:lumOff val="35000"/>
                  </a:schemeClr>
                </a:solidFill>
                <a:latin typeface="Open Sans" panose="020B0606030504020204"/>
              </a:rPr>
              <a:t>Align to regional workforce needs for P-TECH/ICIA and  T-STEM models </a:t>
            </a:r>
          </a:p>
          <a:p>
            <a:endParaRPr lang="en-US" dirty="0"/>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13</a:t>
            </a:fld>
            <a:endParaRPr lang="en-US" dirty="0"/>
          </a:p>
        </p:txBody>
      </p:sp>
      <p:pic>
        <p:nvPicPr>
          <p:cNvPr id="15" name="Content Placeholder 5" descr="Texas College and Career Readiness School Models Icon" title="Icon">
            <a:extLst>
              <a:ext uri="{FF2B5EF4-FFF2-40B4-BE49-F238E27FC236}">
                <a16:creationId xmlns:a16="http://schemas.microsoft.com/office/drawing/2014/main" id="{A36901C4-C586-4DC3-9AE5-98AFF086C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425" y="2522537"/>
            <a:ext cx="3475981" cy="1812925"/>
          </a:xfrm>
          <a:prstGeom prst="rect">
            <a:avLst/>
          </a:prstGeom>
        </p:spPr>
      </p:pic>
    </p:spTree>
    <p:extLst>
      <p:ext uri="{BB962C8B-B14F-4D97-AF65-F5344CB8AC3E}">
        <p14:creationId xmlns:p14="http://schemas.microsoft.com/office/powerpoint/2010/main" val="337671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60E7-F29E-4730-9143-119D114615A2}"/>
              </a:ext>
            </a:extLst>
          </p:cNvPr>
          <p:cNvSpPr>
            <a:spLocks noGrp="1"/>
          </p:cNvSpPr>
          <p:nvPr>
            <p:ph type="title"/>
          </p:nvPr>
        </p:nvSpPr>
        <p:spPr>
          <a:xfrm>
            <a:off x="0" y="2624667"/>
            <a:ext cx="12192000" cy="1610449"/>
          </a:xfrm>
        </p:spPr>
        <p:txBody>
          <a:bodyPr/>
          <a:lstStyle/>
          <a:p>
            <a:r>
              <a:rPr lang="en-US" dirty="0"/>
              <a:t>CCRSM Apply Annually to be Designated</a:t>
            </a:r>
          </a:p>
        </p:txBody>
      </p:sp>
      <p:sp>
        <p:nvSpPr>
          <p:cNvPr id="3" name="Slide Number Placeholder 2">
            <a:extLst>
              <a:ext uri="{FF2B5EF4-FFF2-40B4-BE49-F238E27FC236}">
                <a16:creationId xmlns:a16="http://schemas.microsoft.com/office/drawing/2014/main" id="{CC5D2E87-11B0-44D5-ABD1-BDF6CAAE1033}"/>
              </a:ext>
            </a:extLst>
          </p:cNvPr>
          <p:cNvSpPr>
            <a:spLocks noGrp="1"/>
          </p:cNvSpPr>
          <p:nvPr>
            <p:ph type="sldNum" sz="quarter" idx="12"/>
          </p:nvPr>
        </p:nvSpPr>
        <p:spPr/>
        <p:txBody>
          <a:bodyPr/>
          <a:lstStyle/>
          <a:p>
            <a:fld id="{0088AB57-2DBE-44A3-AE96-942C49E954BF}" type="slidenum">
              <a:rPr lang="en-US" smtClean="0"/>
              <a:t>14</a:t>
            </a:fld>
            <a:endParaRPr lang="en-US" dirty="0"/>
          </a:p>
        </p:txBody>
      </p:sp>
      <p:pic>
        <p:nvPicPr>
          <p:cNvPr id="4" name="Picture 3" descr="Texas Early College High School Icon" title="Icon">
            <a:extLst>
              <a:ext uri="{FF2B5EF4-FFF2-40B4-BE49-F238E27FC236}">
                <a16:creationId xmlns:a16="http://schemas.microsoft.com/office/drawing/2014/main" id="{892A6687-C05A-401A-94A3-56808B9E1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1847"/>
            <a:ext cx="2323297" cy="1210051"/>
          </a:xfrm>
          <a:prstGeom prst="rect">
            <a:avLst/>
          </a:prstGeom>
        </p:spPr>
      </p:pic>
      <p:pic>
        <p:nvPicPr>
          <p:cNvPr id="5" name="Picture 4" descr="Industry Cluser Innovative Academy" title="Icon">
            <a:extLst>
              <a:ext uri="{FF2B5EF4-FFF2-40B4-BE49-F238E27FC236}">
                <a16:creationId xmlns:a16="http://schemas.microsoft.com/office/drawing/2014/main" id="{41774ADB-6DD8-4FAB-8E27-3E414C0B1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890" y="5201847"/>
            <a:ext cx="2321264" cy="1208992"/>
          </a:xfrm>
          <a:prstGeom prst="rect">
            <a:avLst/>
          </a:prstGeom>
        </p:spPr>
      </p:pic>
      <p:pic>
        <p:nvPicPr>
          <p:cNvPr id="6" name="Picture 5" descr="PTECH Icon" title="Icon">
            <a:extLst>
              <a:ext uri="{FF2B5EF4-FFF2-40B4-BE49-F238E27FC236}">
                <a16:creationId xmlns:a16="http://schemas.microsoft.com/office/drawing/2014/main" id="{3142A5F0-A8D9-4F68-9024-26C9889DD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344" y="5201847"/>
            <a:ext cx="2321264" cy="1208992"/>
          </a:xfrm>
          <a:prstGeom prst="rect">
            <a:avLst/>
          </a:prstGeom>
        </p:spPr>
      </p:pic>
      <p:pic>
        <p:nvPicPr>
          <p:cNvPr id="7" name="Picture 6" descr="Texas Science Technology Engineering Math Icon" title="Icon">
            <a:extLst>
              <a:ext uri="{FF2B5EF4-FFF2-40B4-BE49-F238E27FC236}">
                <a16:creationId xmlns:a16="http://schemas.microsoft.com/office/drawing/2014/main" id="{D7A83591-3367-4596-880F-342E96D24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0736" y="5201847"/>
            <a:ext cx="2321264" cy="1208992"/>
          </a:xfrm>
          <a:prstGeom prst="rect">
            <a:avLst/>
          </a:prstGeom>
        </p:spPr>
      </p:pic>
      <p:pic>
        <p:nvPicPr>
          <p:cNvPr id="8" name="Content Placeholder 5" descr="Texas College and Career Readiness School Models Icon" title="Icon">
            <a:extLst>
              <a:ext uri="{FF2B5EF4-FFF2-40B4-BE49-F238E27FC236}">
                <a16:creationId xmlns:a16="http://schemas.microsoft.com/office/drawing/2014/main" id="{1D75784B-D4F2-48AE-892D-1FEC30891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37" y="148757"/>
            <a:ext cx="2194560" cy="1144590"/>
          </a:xfrm>
          <a:prstGeom prst="rect">
            <a:avLst/>
          </a:prstGeom>
        </p:spPr>
      </p:pic>
    </p:spTree>
    <p:extLst>
      <p:ext uri="{BB962C8B-B14F-4D97-AF65-F5344CB8AC3E}">
        <p14:creationId xmlns:p14="http://schemas.microsoft.com/office/powerpoint/2010/main" val="387010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9CBA-181E-413A-89E1-9B0E8A198FEC}"/>
              </a:ext>
            </a:extLst>
          </p:cNvPr>
          <p:cNvSpPr>
            <a:spLocks noGrp="1"/>
          </p:cNvSpPr>
          <p:nvPr>
            <p:ph type="title"/>
          </p:nvPr>
        </p:nvSpPr>
        <p:spPr>
          <a:xfrm>
            <a:off x="0" y="243951"/>
            <a:ext cx="12192000" cy="710206"/>
          </a:xfrm>
        </p:spPr>
        <p:txBody>
          <a:bodyPr/>
          <a:lstStyle/>
          <a:p>
            <a:pPr algn="ctr">
              <a:lnSpc>
                <a:spcPct val="100000"/>
              </a:lnSpc>
              <a:defRPr/>
            </a:pPr>
            <a:r>
              <a:rPr lang="en-US" sz="4800" b="1" spc="-50" dirty="0">
                <a:solidFill>
                  <a:srgbClr val="2683C6"/>
                </a:solidFill>
                <a:latin typeface="Calibri" panose="020F0502020204030204"/>
              </a:rPr>
              <a:t>Path to Become a CCRSM</a:t>
            </a:r>
          </a:p>
        </p:txBody>
      </p:sp>
      <p:sp>
        <p:nvSpPr>
          <p:cNvPr id="3" name="Slide Number Placeholder 2">
            <a:extLst>
              <a:ext uri="{FF2B5EF4-FFF2-40B4-BE49-F238E27FC236}">
                <a16:creationId xmlns:a16="http://schemas.microsoft.com/office/drawing/2014/main" id="{9E328BB5-E1FF-429A-843D-6965049445D0}"/>
              </a:ext>
            </a:extLst>
          </p:cNvPr>
          <p:cNvSpPr>
            <a:spLocks noGrp="1"/>
          </p:cNvSpPr>
          <p:nvPr>
            <p:ph type="sldNum" sz="quarter" idx="12"/>
          </p:nvPr>
        </p:nvSpPr>
        <p:spPr/>
        <p:txBody>
          <a:bodyPr/>
          <a:lstStyle/>
          <a:p>
            <a:fld id="{0088AB57-2DBE-44A3-AE96-942C49E954BF}" type="slidenum">
              <a:rPr lang="en-US" smtClean="0"/>
              <a:t>15</a:t>
            </a:fld>
            <a:endParaRPr lang="en-US" dirty="0"/>
          </a:p>
        </p:txBody>
      </p:sp>
      <p:grpSp>
        <p:nvGrpSpPr>
          <p:cNvPr id="14" name="Group 13" descr="October 2018 CCRSM Planning Year Application- Campuses interested in opening a CCRSM campus apply to be a planning year designee. &#10;January-December 2019 CCRSM Planning Year-Planning year designees work with Technical Assistance to provider to prepare for 2020-2021 school year implementation.&#10;January 2020 CCRSM Designation Application- successful planning year designees apply for provisional designation to implement in the 2020-2021 school year. " title="CCRSM Plan to January 2020">
            <a:extLst>
              <a:ext uri="{FF2B5EF4-FFF2-40B4-BE49-F238E27FC236}">
                <a16:creationId xmlns:a16="http://schemas.microsoft.com/office/drawing/2014/main" id="{95D53935-5D8B-440B-825C-77338C50D0CF}"/>
              </a:ext>
            </a:extLst>
          </p:cNvPr>
          <p:cNvGrpSpPr/>
          <p:nvPr/>
        </p:nvGrpSpPr>
        <p:grpSpPr>
          <a:xfrm>
            <a:off x="1042221" y="1667769"/>
            <a:ext cx="10321920" cy="3936618"/>
            <a:chOff x="-29032" y="-10773"/>
            <a:chExt cx="6095709" cy="2648410"/>
          </a:xfrm>
        </p:grpSpPr>
        <p:sp>
          <p:nvSpPr>
            <p:cNvPr id="15" name="L-Shape 14">
              <a:extLst>
                <a:ext uri="{FF2B5EF4-FFF2-40B4-BE49-F238E27FC236}">
                  <a16:creationId xmlns:a16="http://schemas.microsoft.com/office/drawing/2014/main" id="{9841F668-A87B-4545-9923-3FFC36305087}"/>
                </a:ext>
              </a:extLst>
            </p:cNvPr>
            <p:cNvSpPr/>
            <p:nvPr/>
          </p:nvSpPr>
          <p:spPr>
            <a:xfrm rot="5400000">
              <a:off x="400318" y="650829"/>
              <a:ext cx="1081787" cy="1882424"/>
            </a:xfrm>
            <a:prstGeom prst="corner">
              <a:avLst>
                <a:gd name="adj1" fmla="val 16120"/>
                <a:gd name="adj2" fmla="val 16110"/>
              </a:avLst>
            </a:prstGeom>
            <a:gradFill flip="none" rotWithShape="1">
              <a:gsLst>
                <a:gs pos="0">
                  <a:srgbClr val="0D6CB9">
                    <a:tint val="66000"/>
                    <a:satMod val="160000"/>
                  </a:srgbClr>
                </a:gs>
                <a:gs pos="50000">
                  <a:srgbClr val="0D6CB9">
                    <a:tint val="44500"/>
                    <a:satMod val="160000"/>
                  </a:srgbClr>
                </a:gs>
                <a:gs pos="100000">
                  <a:srgbClr val="0D6CB9">
                    <a:tint val="23500"/>
                    <a:satMod val="160000"/>
                  </a:srgbClr>
                </a:gs>
              </a:gsLst>
              <a:lin ang="16200000" scaled="1"/>
              <a:tileRect/>
            </a:gradFill>
            <a:ln>
              <a:noFill/>
            </a:ln>
          </p:spPr>
          <p:style>
            <a:lnRef idx="1">
              <a:schemeClr val="accent2">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dirty="0"/>
            </a:p>
          </p:txBody>
        </p:sp>
        <p:sp>
          <p:nvSpPr>
            <p:cNvPr id="16" name="L-Shape 15">
              <a:extLst>
                <a:ext uri="{FF2B5EF4-FFF2-40B4-BE49-F238E27FC236}">
                  <a16:creationId xmlns:a16="http://schemas.microsoft.com/office/drawing/2014/main" id="{7EB4BDCC-A843-47E6-9D1C-18087590F036}"/>
                </a:ext>
              </a:extLst>
            </p:cNvPr>
            <p:cNvSpPr/>
            <p:nvPr/>
          </p:nvSpPr>
          <p:spPr>
            <a:xfrm rot="5400000">
              <a:off x="2485406" y="141651"/>
              <a:ext cx="1081787" cy="1916193"/>
            </a:xfrm>
            <a:prstGeom prst="corner">
              <a:avLst>
                <a:gd name="adj1" fmla="val 16120"/>
                <a:gd name="adj2" fmla="val 16110"/>
              </a:avLst>
            </a:prstGeom>
            <a:gradFill flip="none" rotWithShape="1">
              <a:gsLst>
                <a:gs pos="0">
                  <a:srgbClr val="F06039">
                    <a:tint val="66000"/>
                    <a:satMod val="160000"/>
                  </a:srgbClr>
                </a:gs>
                <a:gs pos="50000">
                  <a:srgbClr val="F06039">
                    <a:tint val="44500"/>
                    <a:satMod val="160000"/>
                  </a:srgbClr>
                </a:gs>
                <a:gs pos="100000">
                  <a:srgbClr val="F06039">
                    <a:tint val="23500"/>
                    <a:satMod val="160000"/>
                  </a:srgbClr>
                </a:gs>
              </a:gsLst>
              <a:lin ang="16200000" scaled="1"/>
              <a:tileRect/>
            </a:gradFill>
            <a:ln>
              <a:noFill/>
            </a:ln>
          </p:spPr>
          <p:style>
            <a:lnRef idx="1">
              <a:schemeClr val="accent4">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dirty="0"/>
            </a:p>
          </p:txBody>
        </p:sp>
        <p:sp>
          <p:nvSpPr>
            <p:cNvPr id="17" name="L-Shape 16">
              <a:extLst>
                <a:ext uri="{FF2B5EF4-FFF2-40B4-BE49-F238E27FC236}">
                  <a16:creationId xmlns:a16="http://schemas.microsoft.com/office/drawing/2014/main" id="{411D5846-F478-4318-B11D-4AF79A79B129}"/>
                </a:ext>
              </a:extLst>
            </p:cNvPr>
            <p:cNvSpPr/>
            <p:nvPr/>
          </p:nvSpPr>
          <p:spPr>
            <a:xfrm rot="5400000">
              <a:off x="4495548" y="-292580"/>
              <a:ext cx="1081787" cy="1800070"/>
            </a:xfrm>
            <a:prstGeom prst="corner">
              <a:avLst>
                <a:gd name="adj1" fmla="val 16120"/>
                <a:gd name="adj2" fmla="val 16110"/>
              </a:avLst>
            </a:prstGeom>
            <a:gradFill flip="none" rotWithShape="1">
              <a:gsLst>
                <a:gs pos="0">
                  <a:srgbClr val="824D94">
                    <a:tint val="66000"/>
                    <a:satMod val="160000"/>
                  </a:srgbClr>
                </a:gs>
                <a:gs pos="50000">
                  <a:srgbClr val="824D94">
                    <a:tint val="44500"/>
                    <a:satMod val="160000"/>
                  </a:srgbClr>
                </a:gs>
                <a:gs pos="100000">
                  <a:srgbClr val="824D94">
                    <a:tint val="23500"/>
                    <a:satMod val="160000"/>
                  </a:srgbClr>
                </a:gs>
              </a:gsLst>
              <a:lin ang="16200000" scaled="1"/>
              <a:tileRect/>
            </a:gradFill>
            <a:ln>
              <a:noFill/>
            </a:ln>
          </p:spPr>
          <p:style>
            <a:lnRef idx="1">
              <a:schemeClr val="accent6">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a:lstStyle/>
            <a:p>
              <a:endParaRPr lang="en-US" dirty="0"/>
            </a:p>
          </p:txBody>
        </p:sp>
        <p:grpSp>
          <p:nvGrpSpPr>
            <p:cNvPr id="18" name="Group 17">
              <a:extLst>
                <a:ext uri="{FF2B5EF4-FFF2-40B4-BE49-F238E27FC236}">
                  <a16:creationId xmlns:a16="http://schemas.microsoft.com/office/drawing/2014/main" id="{7DB888C6-7E77-4B91-B1B4-566113BEE4F6}"/>
                </a:ext>
              </a:extLst>
            </p:cNvPr>
            <p:cNvGrpSpPr/>
            <p:nvPr/>
          </p:nvGrpSpPr>
          <p:grpSpPr>
            <a:xfrm>
              <a:off x="208975" y="1227489"/>
              <a:ext cx="1646646" cy="1410148"/>
              <a:chOff x="208975" y="1227489"/>
              <a:chExt cx="1646646" cy="1410148"/>
            </a:xfrm>
          </p:grpSpPr>
          <p:sp>
            <p:nvSpPr>
              <p:cNvPr id="31" name="Rectangle 30">
                <a:extLst>
                  <a:ext uri="{FF2B5EF4-FFF2-40B4-BE49-F238E27FC236}">
                    <a16:creationId xmlns:a16="http://schemas.microsoft.com/office/drawing/2014/main" id="{C5C5595E-3769-4D15-B116-D7FC8A6B0F27}"/>
                  </a:ext>
                </a:extLst>
              </p:cNvPr>
              <p:cNvSpPr/>
              <p:nvPr/>
            </p:nvSpPr>
            <p:spPr>
              <a:xfrm>
                <a:off x="208975" y="1227489"/>
                <a:ext cx="1646646" cy="14101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2" name="TextBox 19">
                <a:extLst>
                  <a:ext uri="{FF2B5EF4-FFF2-40B4-BE49-F238E27FC236}">
                    <a16:creationId xmlns:a16="http://schemas.microsoft.com/office/drawing/2014/main" id="{463C9BD8-7C4F-49E8-8D7F-F1D21A52CB16}"/>
                  </a:ext>
                </a:extLst>
              </p:cNvPr>
              <p:cNvSpPr txBox="1"/>
              <p:nvPr/>
            </p:nvSpPr>
            <p:spPr>
              <a:xfrm>
                <a:off x="208975" y="1227489"/>
                <a:ext cx="1646646" cy="14101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algn="ctr">
                  <a:lnSpc>
                    <a:spcPct val="90000"/>
                  </a:lnSpc>
                  <a:spcBef>
                    <a:spcPts val="0"/>
                  </a:spcBef>
                  <a:spcAft>
                    <a:spcPts val="0"/>
                  </a:spcAft>
                </a:pPr>
                <a:r>
                  <a:rPr lang="en-US" sz="2000" b="1" kern="1200" dirty="0">
                    <a:solidFill>
                      <a:srgbClr val="000000"/>
                    </a:solidFill>
                    <a:effectLst/>
                    <a:ea typeface="Times New Roman" panose="02020603050405020304" pitchFamily="18" charset="0"/>
                    <a:cs typeface="Times New Roman" panose="02020603050405020304" pitchFamily="18" charset="0"/>
                  </a:rPr>
                  <a:t>CCRSM Planning Year Application </a:t>
                </a:r>
                <a:endParaRPr lang="en-US" sz="2000" dirty="0">
                  <a:effectLst/>
                  <a:ea typeface="Times New Roman" panose="02020603050405020304" pitchFamily="18" charset="0"/>
                </a:endParaRPr>
              </a:p>
              <a:p>
                <a:pPr marL="0" marR="0">
                  <a:lnSpc>
                    <a:spcPct val="90000"/>
                  </a:lnSpc>
                  <a:spcBef>
                    <a:spcPts val="0"/>
                  </a:spcBef>
                  <a:spcAft>
                    <a:spcPts val="420"/>
                  </a:spcAft>
                </a:pPr>
                <a:r>
                  <a:rPr lang="en-US" sz="2000" kern="1200" dirty="0">
                    <a:solidFill>
                      <a:srgbClr val="000000"/>
                    </a:solidFill>
                    <a:effectLst/>
                    <a:ea typeface="Times New Roman" panose="02020603050405020304" pitchFamily="18" charset="0"/>
                    <a:cs typeface="Times New Roman" panose="02020603050405020304" pitchFamily="18" charset="0"/>
                  </a:rPr>
                  <a:t>Campuses interested in opening a CCRSM campus apply to be a planning year designee. </a:t>
                </a:r>
                <a:endParaRPr lang="en-US" sz="2000" dirty="0">
                  <a:effectLst/>
                  <a:ea typeface="Times New Roman" panose="02020603050405020304" pitchFamily="18" charset="0"/>
                </a:endParaRPr>
              </a:p>
            </p:txBody>
          </p:sp>
        </p:grpSp>
        <p:grpSp>
          <p:nvGrpSpPr>
            <p:cNvPr id="20" name="Group 19">
              <a:extLst>
                <a:ext uri="{FF2B5EF4-FFF2-40B4-BE49-F238E27FC236}">
                  <a16:creationId xmlns:a16="http://schemas.microsoft.com/office/drawing/2014/main" id="{FA7FB3AE-47C0-47B8-AD13-5D35B34E32DD}"/>
                </a:ext>
              </a:extLst>
            </p:cNvPr>
            <p:cNvGrpSpPr/>
            <p:nvPr/>
          </p:nvGrpSpPr>
          <p:grpSpPr>
            <a:xfrm>
              <a:off x="2304829" y="737546"/>
              <a:ext cx="1625114" cy="1424507"/>
              <a:chOff x="2304829" y="737546"/>
              <a:chExt cx="1625114" cy="1424507"/>
            </a:xfrm>
          </p:grpSpPr>
          <p:sp>
            <p:nvSpPr>
              <p:cNvPr id="29" name="Rectangle 28">
                <a:extLst>
                  <a:ext uri="{FF2B5EF4-FFF2-40B4-BE49-F238E27FC236}">
                    <a16:creationId xmlns:a16="http://schemas.microsoft.com/office/drawing/2014/main" id="{0631C080-A2EE-4D9F-BB64-03F48FCDC440}"/>
                  </a:ext>
                </a:extLst>
              </p:cNvPr>
              <p:cNvSpPr/>
              <p:nvPr/>
            </p:nvSpPr>
            <p:spPr>
              <a:xfrm>
                <a:off x="2304829" y="737546"/>
                <a:ext cx="1625114" cy="14245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0" name="TextBox 17">
                <a:extLst>
                  <a:ext uri="{FF2B5EF4-FFF2-40B4-BE49-F238E27FC236}">
                    <a16:creationId xmlns:a16="http://schemas.microsoft.com/office/drawing/2014/main" id="{FA3B4387-FD4D-4219-A979-963F027597F8}"/>
                  </a:ext>
                </a:extLst>
              </p:cNvPr>
              <p:cNvSpPr txBox="1"/>
              <p:nvPr/>
            </p:nvSpPr>
            <p:spPr>
              <a:xfrm>
                <a:off x="2304829" y="737546"/>
                <a:ext cx="1625114" cy="14245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a:lnSpc>
                    <a:spcPct val="90000"/>
                  </a:lnSpc>
                  <a:spcBef>
                    <a:spcPts val="0"/>
                  </a:spcBef>
                  <a:spcAft>
                    <a:spcPts val="0"/>
                  </a:spcAft>
                </a:pPr>
                <a:r>
                  <a:rPr lang="en-US" sz="2000" b="1" kern="1200" dirty="0">
                    <a:solidFill>
                      <a:srgbClr val="000000"/>
                    </a:solidFill>
                    <a:effectLst/>
                    <a:ea typeface="Times New Roman" panose="02020603050405020304" pitchFamily="18" charset="0"/>
                    <a:cs typeface="Times New Roman" panose="02020603050405020304" pitchFamily="18" charset="0"/>
                  </a:rPr>
                  <a:t>CCRSM Planning Year</a:t>
                </a:r>
                <a:endParaRPr lang="en-US" sz="2000" dirty="0">
                  <a:effectLst/>
                  <a:ea typeface="Times New Roman" panose="02020603050405020304" pitchFamily="18" charset="0"/>
                </a:endParaRPr>
              </a:p>
              <a:p>
                <a:pPr marL="0" marR="0">
                  <a:lnSpc>
                    <a:spcPct val="90000"/>
                  </a:lnSpc>
                  <a:spcBef>
                    <a:spcPts val="0"/>
                  </a:spcBef>
                  <a:spcAft>
                    <a:spcPts val="420"/>
                  </a:spcAft>
                </a:pPr>
                <a:r>
                  <a:rPr lang="en-US" sz="2000" kern="1200" dirty="0">
                    <a:solidFill>
                      <a:srgbClr val="000000"/>
                    </a:solidFill>
                    <a:effectLst/>
                    <a:ea typeface="Times New Roman" panose="02020603050405020304" pitchFamily="18" charset="0"/>
                    <a:cs typeface="Times New Roman" panose="02020603050405020304" pitchFamily="18" charset="0"/>
                  </a:rPr>
                  <a:t>Planning year designees work with the Technical Assistance provider to prepare for implementation in 2 years</a:t>
                </a:r>
                <a:endParaRPr lang="en-US" sz="2000" dirty="0">
                  <a:effectLst/>
                  <a:ea typeface="Times New Roman" panose="02020603050405020304" pitchFamily="18" charset="0"/>
                </a:endParaRPr>
              </a:p>
            </p:txBody>
          </p:sp>
        </p:grpSp>
        <p:grpSp>
          <p:nvGrpSpPr>
            <p:cNvPr id="22" name="Group 21">
              <a:extLst>
                <a:ext uri="{FF2B5EF4-FFF2-40B4-BE49-F238E27FC236}">
                  <a16:creationId xmlns:a16="http://schemas.microsoft.com/office/drawing/2014/main" id="{A3681E00-677A-454A-96C3-1CE168EF97A6}"/>
                </a:ext>
              </a:extLst>
            </p:cNvPr>
            <p:cNvGrpSpPr/>
            <p:nvPr/>
          </p:nvGrpSpPr>
          <p:grpSpPr>
            <a:xfrm>
              <a:off x="4314971" y="245253"/>
              <a:ext cx="1625114" cy="1424507"/>
              <a:chOff x="4314971" y="245253"/>
              <a:chExt cx="1625114" cy="1424507"/>
            </a:xfrm>
          </p:grpSpPr>
          <p:sp>
            <p:nvSpPr>
              <p:cNvPr id="27" name="Rectangle 26">
                <a:extLst>
                  <a:ext uri="{FF2B5EF4-FFF2-40B4-BE49-F238E27FC236}">
                    <a16:creationId xmlns:a16="http://schemas.microsoft.com/office/drawing/2014/main" id="{BF0F2863-90CB-4437-8D4D-3DA61B261FFA}"/>
                  </a:ext>
                </a:extLst>
              </p:cNvPr>
              <p:cNvSpPr/>
              <p:nvPr/>
            </p:nvSpPr>
            <p:spPr>
              <a:xfrm>
                <a:off x="4314971" y="245253"/>
                <a:ext cx="1625114" cy="14245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8" name="TextBox 15">
                <a:extLst>
                  <a:ext uri="{FF2B5EF4-FFF2-40B4-BE49-F238E27FC236}">
                    <a16:creationId xmlns:a16="http://schemas.microsoft.com/office/drawing/2014/main" id="{3B5614DE-7815-476C-9412-2933F2D17085}"/>
                  </a:ext>
                </a:extLst>
              </p:cNvPr>
              <p:cNvSpPr txBox="1"/>
              <p:nvPr/>
            </p:nvSpPr>
            <p:spPr>
              <a:xfrm>
                <a:off x="4314971" y="245253"/>
                <a:ext cx="1625114" cy="14245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algn="ctr">
                  <a:lnSpc>
                    <a:spcPct val="90000"/>
                  </a:lnSpc>
                  <a:spcBef>
                    <a:spcPts val="0"/>
                  </a:spcBef>
                  <a:spcAft>
                    <a:spcPts val="0"/>
                  </a:spcAft>
                </a:pPr>
                <a:r>
                  <a:rPr lang="en-US" sz="2000" b="1" kern="1200" dirty="0">
                    <a:solidFill>
                      <a:srgbClr val="000000"/>
                    </a:solidFill>
                    <a:effectLst/>
                    <a:ea typeface="Times New Roman" panose="02020603050405020304" pitchFamily="18" charset="0"/>
                    <a:cs typeface="Times New Roman" panose="02020603050405020304" pitchFamily="18" charset="0"/>
                  </a:rPr>
                  <a:t>CCRSM Designation Application</a:t>
                </a:r>
                <a:endParaRPr lang="en-US" sz="2000" dirty="0">
                  <a:effectLst/>
                  <a:ea typeface="Times New Roman" panose="02020603050405020304" pitchFamily="18" charset="0"/>
                </a:endParaRPr>
              </a:p>
              <a:p>
                <a:pPr marL="0" marR="0">
                  <a:lnSpc>
                    <a:spcPct val="90000"/>
                  </a:lnSpc>
                  <a:spcBef>
                    <a:spcPts val="0"/>
                  </a:spcBef>
                  <a:spcAft>
                    <a:spcPts val="420"/>
                  </a:spcAft>
                </a:pPr>
                <a:r>
                  <a:rPr lang="en-US" sz="2000" kern="1200" dirty="0">
                    <a:solidFill>
                      <a:srgbClr val="000000"/>
                    </a:solidFill>
                    <a:effectLst/>
                    <a:ea typeface="Times New Roman" panose="02020603050405020304" pitchFamily="18" charset="0"/>
                    <a:cs typeface="Times New Roman" panose="02020603050405020304" pitchFamily="18" charset="0"/>
                  </a:rPr>
                  <a:t>Successful planning year designees apply for provisional designation to implement in the following school year</a:t>
                </a:r>
                <a:endParaRPr lang="en-US" sz="2000" dirty="0">
                  <a:effectLst/>
                  <a:ea typeface="Times New Roman" panose="02020603050405020304" pitchFamily="18" charset="0"/>
                </a:endParaRPr>
              </a:p>
            </p:txBody>
          </p:sp>
        </p:grpSp>
        <p:grpSp>
          <p:nvGrpSpPr>
            <p:cNvPr id="23" name="Group 22">
              <a:extLst>
                <a:ext uri="{FF2B5EF4-FFF2-40B4-BE49-F238E27FC236}">
                  <a16:creationId xmlns:a16="http://schemas.microsoft.com/office/drawing/2014/main" id="{3DB4CA4E-BFDE-4C4E-975F-1A1D9913CA26}"/>
                </a:ext>
              </a:extLst>
            </p:cNvPr>
            <p:cNvGrpSpPr/>
            <p:nvPr/>
          </p:nvGrpSpPr>
          <p:grpSpPr>
            <a:xfrm>
              <a:off x="-29032" y="-10773"/>
              <a:ext cx="6095709" cy="1296440"/>
              <a:chOff x="-29032" y="-10773"/>
              <a:chExt cx="6095709" cy="1296440"/>
            </a:xfrm>
          </p:grpSpPr>
          <p:sp>
            <p:nvSpPr>
              <p:cNvPr id="24" name="Text Box 2">
                <a:extLst>
                  <a:ext uri="{FF2B5EF4-FFF2-40B4-BE49-F238E27FC236}">
                    <a16:creationId xmlns:a16="http://schemas.microsoft.com/office/drawing/2014/main" id="{F50FA0D1-495C-4B86-BA2C-26AACFD0BAEC}"/>
                  </a:ext>
                </a:extLst>
              </p:cNvPr>
              <p:cNvSpPr txBox="1">
                <a:spLocks noChangeArrowheads="1"/>
              </p:cNvSpPr>
              <p:nvPr/>
            </p:nvSpPr>
            <p:spPr bwMode="auto">
              <a:xfrm>
                <a:off x="2049346" y="471193"/>
                <a:ext cx="1990725" cy="31432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6000"/>
                  </a:lnSpc>
                  <a:spcBef>
                    <a:spcPts val="0"/>
                  </a:spcBef>
                  <a:spcAft>
                    <a:spcPts val="800"/>
                  </a:spcAft>
                </a:pPr>
                <a:r>
                  <a:rPr lang="en-US" sz="2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January-December</a:t>
                </a:r>
                <a:endParaRPr lang="en-US" sz="2400" dirty="0">
                  <a:effectLst/>
                  <a:latin typeface="Times New Roman" panose="02020603050405020304" pitchFamily="18" charset="0"/>
                  <a:ea typeface="Times New Roman" panose="02020603050405020304" pitchFamily="18" charset="0"/>
                </a:endParaRPr>
              </a:p>
            </p:txBody>
          </p:sp>
          <p:sp>
            <p:nvSpPr>
              <p:cNvPr id="25" name="Text Box 2">
                <a:extLst>
                  <a:ext uri="{FF2B5EF4-FFF2-40B4-BE49-F238E27FC236}">
                    <a16:creationId xmlns:a16="http://schemas.microsoft.com/office/drawing/2014/main" id="{65804458-5749-44E5-A760-22A30D0E426D}"/>
                  </a:ext>
                </a:extLst>
              </p:cNvPr>
              <p:cNvSpPr txBox="1">
                <a:spLocks noChangeArrowheads="1"/>
              </p:cNvSpPr>
              <p:nvPr/>
            </p:nvSpPr>
            <p:spPr bwMode="auto">
              <a:xfrm>
                <a:off x="-29032" y="971342"/>
                <a:ext cx="1945224" cy="31432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6000"/>
                  </a:lnSpc>
                  <a:spcBef>
                    <a:spcPts val="0"/>
                  </a:spcBef>
                  <a:spcAft>
                    <a:spcPts val="800"/>
                  </a:spcAft>
                </a:pPr>
                <a:r>
                  <a:rPr lang="en-US" sz="2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October</a:t>
                </a:r>
                <a:endParaRPr lang="en-US" sz="2400" dirty="0">
                  <a:effectLst/>
                  <a:latin typeface="Times New Roman" panose="02020603050405020304" pitchFamily="18" charset="0"/>
                  <a:ea typeface="Times New Roman" panose="02020603050405020304" pitchFamily="18" charset="0"/>
                </a:endParaRPr>
              </a:p>
            </p:txBody>
          </p:sp>
          <p:sp>
            <p:nvSpPr>
              <p:cNvPr id="26" name="Text Box 2">
                <a:extLst>
                  <a:ext uri="{FF2B5EF4-FFF2-40B4-BE49-F238E27FC236}">
                    <a16:creationId xmlns:a16="http://schemas.microsoft.com/office/drawing/2014/main" id="{C330A5D4-B8F0-4F2F-8895-F920E4139525}"/>
                  </a:ext>
                </a:extLst>
              </p:cNvPr>
              <p:cNvSpPr txBox="1">
                <a:spLocks noChangeArrowheads="1"/>
              </p:cNvSpPr>
              <p:nvPr/>
            </p:nvSpPr>
            <p:spPr bwMode="auto">
              <a:xfrm>
                <a:off x="4045708" y="-10773"/>
                <a:ext cx="2020969" cy="31432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6000"/>
                  </a:lnSpc>
                  <a:spcBef>
                    <a:spcPts val="0"/>
                  </a:spcBef>
                  <a:spcAft>
                    <a:spcPts val="800"/>
                  </a:spcAft>
                </a:pPr>
                <a:r>
                  <a:rPr lang="en-US" sz="2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January</a:t>
                </a:r>
                <a:endParaRPr lang="en-US" sz="2400" dirty="0">
                  <a:effectLst/>
                  <a:latin typeface="Times New Roman" panose="02020603050405020304" pitchFamily="18" charset="0"/>
                  <a:ea typeface="Times New Roman" panose="02020603050405020304" pitchFamily="18" charset="0"/>
                </a:endParaRPr>
              </a:p>
            </p:txBody>
          </p:sp>
        </p:grpSp>
      </p:grpSp>
      <p:pic>
        <p:nvPicPr>
          <p:cNvPr id="33" name="Content Placeholder 5" descr="Texas College and Career Readiness School Models Icon" title="Icon">
            <a:extLst>
              <a:ext uri="{FF2B5EF4-FFF2-40B4-BE49-F238E27FC236}">
                <a16:creationId xmlns:a16="http://schemas.microsoft.com/office/drawing/2014/main" id="{D3694CCD-A5AE-4456-9019-C4371F33F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1584"/>
            <a:ext cx="2390216" cy="1246636"/>
          </a:xfrm>
          <a:prstGeom prst="rect">
            <a:avLst/>
          </a:prstGeom>
        </p:spPr>
      </p:pic>
      <p:sp>
        <p:nvSpPr>
          <p:cNvPr id="34" name="Arrow: Right 33" descr="Arrow pointing to January-December CCRSM Planning Year" title="Arrow">
            <a:extLst>
              <a:ext uri="{FF2B5EF4-FFF2-40B4-BE49-F238E27FC236}">
                <a16:creationId xmlns:a16="http://schemas.microsoft.com/office/drawing/2014/main" id="{6E3875CC-FE9D-4922-8C2C-024D4493DEAF}"/>
              </a:ext>
            </a:extLst>
          </p:cNvPr>
          <p:cNvSpPr/>
          <p:nvPr/>
        </p:nvSpPr>
        <p:spPr>
          <a:xfrm>
            <a:off x="3907049" y="2576886"/>
            <a:ext cx="519379" cy="369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Box outlining October CCRSM Planning Year Application" title="Box ">
            <a:extLst>
              <a:ext uri="{FF2B5EF4-FFF2-40B4-BE49-F238E27FC236}">
                <a16:creationId xmlns:a16="http://schemas.microsoft.com/office/drawing/2014/main" id="{F67A971E-992F-446F-BEA2-68B4DA6EE94C}"/>
              </a:ext>
            </a:extLst>
          </p:cNvPr>
          <p:cNvSpPr/>
          <p:nvPr/>
        </p:nvSpPr>
        <p:spPr>
          <a:xfrm>
            <a:off x="995911" y="3041143"/>
            <a:ext cx="3459061" cy="232727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descr="Box around January - December CCRSM Planning Year" title="Box">
            <a:extLst>
              <a:ext uri="{FF2B5EF4-FFF2-40B4-BE49-F238E27FC236}">
                <a16:creationId xmlns:a16="http://schemas.microsoft.com/office/drawing/2014/main" id="{7E470236-AF86-4B99-B0F5-3AF10DE71651}"/>
              </a:ext>
            </a:extLst>
          </p:cNvPr>
          <p:cNvSpPr/>
          <p:nvPr/>
        </p:nvSpPr>
        <p:spPr>
          <a:xfrm>
            <a:off x="4542910" y="2380467"/>
            <a:ext cx="3459061" cy="25170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descr="Box around January CCRSM Desination Application " title="Box ">
            <a:extLst>
              <a:ext uri="{FF2B5EF4-FFF2-40B4-BE49-F238E27FC236}">
                <a16:creationId xmlns:a16="http://schemas.microsoft.com/office/drawing/2014/main" id="{667DEC94-41A6-446E-8468-BF0F48D93B0F}"/>
              </a:ext>
            </a:extLst>
          </p:cNvPr>
          <p:cNvSpPr/>
          <p:nvPr/>
        </p:nvSpPr>
        <p:spPr>
          <a:xfrm>
            <a:off x="8023053" y="1645762"/>
            <a:ext cx="3459061" cy="251700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Right 38" descr="Arrow pointing to January CCRSM Designation Application" title="Arrow">
            <a:extLst>
              <a:ext uri="{FF2B5EF4-FFF2-40B4-BE49-F238E27FC236}">
                <a16:creationId xmlns:a16="http://schemas.microsoft.com/office/drawing/2014/main" id="{4901B980-86C1-4DD7-803B-549262E8F139}"/>
              </a:ext>
            </a:extLst>
          </p:cNvPr>
          <p:cNvSpPr/>
          <p:nvPr/>
        </p:nvSpPr>
        <p:spPr>
          <a:xfrm>
            <a:off x="7355747" y="1901237"/>
            <a:ext cx="519379" cy="369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20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81263" y="1449071"/>
            <a:ext cx="10876548" cy="47466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800100" lvl="1" indent="-342900" algn="l">
              <a:buClr>
                <a:srgbClr val="FF8135"/>
              </a:buClr>
              <a:buFont typeface="Wingdings" charset="2"/>
              <a:buChar char="§"/>
            </a:pPr>
            <a:r>
              <a:rPr lang="en-US" sz="3000" dirty="0">
                <a:solidFill>
                  <a:schemeClr val="tx1">
                    <a:lumMod val="75000"/>
                    <a:lumOff val="25000"/>
                  </a:schemeClr>
                </a:solidFill>
                <a:latin typeface="Open Sans"/>
                <a:ea typeface="Calibri" charset="0"/>
                <a:cs typeface="Calibri" charset="0"/>
              </a:rPr>
              <a:t>Designation is </a:t>
            </a:r>
            <a:r>
              <a:rPr lang="en-US" sz="3000" b="1" dirty="0">
                <a:solidFill>
                  <a:srgbClr val="C00000"/>
                </a:solidFill>
                <a:latin typeface="Open Sans"/>
                <a:ea typeface="Calibri" charset="0"/>
                <a:cs typeface="Calibri" charset="0"/>
              </a:rPr>
              <a:t>tied</a:t>
            </a:r>
            <a:r>
              <a:rPr lang="en-US" sz="3000" dirty="0">
                <a:solidFill>
                  <a:schemeClr val="tx1">
                    <a:lumMod val="75000"/>
                    <a:lumOff val="25000"/>
                  </a:schemeClr>
                </a:solidFill>
                <a:latin typeface="Open Sans"/>
                <a:ea typeface="Calibri" charset="0"/>
                <a:cs typeface="Calibri" charset="0"/>
              </a:rPr>
              <a:t> to a </a:t>
            </a:r>
            <a:r>
              <a:rPr lang="en-US" sz="3000" b="1" dirty="0">
                <a:solidFill>
                  <a:srgbClr val="C00000"/>
                </a:solidFill>
                <a:latin typeface="Open Sans"/>
                <a:ea typeface="Calibri" charset="0"/>
                <a:cs typeface="Calibri" charset="0"/>
              </a:rPr>
              <a:t>Blueprint</a:t>
            </a:r>
          </a:p>
          <a:p>
            <a:pPr marL="800100" lvl="1" indent="-342900" algn="l">
              <a:buClr>
                <a:srgbClr val="FF8135"/>
              </a:buClr>
              <a:buFont typeface="Wingdings" charset="2"/>
              <a:buChar char="§"/>
            </a:pPr>
            <a:r>
              <a:rPr lang="en-US" sz="3000" dirty="0">
                <a:solidFill>
                  <a:schemeClr val="tx1">
                    <a:lumMod val="75000"/>
                    <a:lumOff val="25000"/>
                  </a:schemeClr>
                </a:solidFill>
                <a:latin typeface="Open Sans"/>
                <a:ea typeface="Calibri" charset="0"/>
                <a:cs typeface="Calibri" charset="0"/>
              </a:rPr>
              <a:t>Designation is for a </a:t>
            </a:r>
            <a:r>
              <a:rPr lang="en-US" sz="3000" b="1" dirty="0">
                <a:solidFill>
                  <a:srgbClr val="C00000"/>
                </a:solidFill>
                <a:latin typeface="Open Sans"/>
                <a:ea typeface="Calibri" charset="0"/>
                <a:cs typeface="Calibri" charset="0"/>
              </a:rPr>
              <a:t>single</a:t>
            </a:r>
            <a:r>
              <a:rPr lang="en-US" sz="3000" dirty="0">
                <a:solidFill>
                  <a:schemeClr val="tx1">
                    <a:lumMod val="75000"/>
                    <a:lumOff val="25000"/>
                  </a:schemeClr>
                </a:solidFill>
                <a:latin typeface="Open Sans"/>
                <a:ea typeface="Calibri" charset="0"/>
                <a:cs typeface="Calibri" charset="0"/>
              </a:rPr>
              <a:t> cohort of students</a:t>
            </a:r>
          </a:p>
          <a:p>
            <a:pPr marL="1257300" lvl="2" indent="-342900" algn="l">
              <a:buClr>
                <a:srgbClr val="0D6CB9"/>
              </a:buClr>
              <a:buFont typeface="Arial" panose="020B0604020202020204" pitchFamily="34" charset="0"/>
              <a:buChar char="•"/>
            </a:pPr>
            <a:r>
              <a:rPr lang="en-US" sz="2800" dirty="0">
                <a:solidFill>
                  <a:schemeClr val="tx1">
                    <a:lumMod val="75000"/>
                    <a:lumOff val="25000"/>
                  </a:schemeClr>
                </a:solidFill>
                <a:latin typeface="Open Sans"/>
                <a:cs typeface="Calibri" charset="0"/>
              </a:rPr>
              <a:t>Campuses may have multiple designations </a:t>
            </a:r>
            <a:r>
              <a:rPr lang="en-US" sz="2800" b="1" dirty="0">
                <a:solidFill>
                  <a:schemeClr val="tx1">
                    <a:lumMod val="75000"/>
                    <a:lumOff val="25000"/>
                  </a:schemeClr>
                </a:solidFill>
                <a:latin typeface="Open Sans"/>
                <a:cs typeface="Calibri" charset="0"/>
              </a:rPr>
              <a:t>IF</a:t>
            </a:r>
            <a:r>
              <a:rPr lang="en-US" sz="2800" dirty="0">
                <a:solidFill>
                  <a:schemeClr val="tx1">
                    <a:lumMod val="75000"/>
                    <a:lumOff val="25000"/>
                  </a:schemeClr>
                </a:solidFill>
                <a:latin typeface="Open Sans"/>
                <a:cs typeface="Calibri" charset="0"/>
              </a:rPr>
              <a:t> they serve </a:t>
            </a:r>
            <a:r>
              <a:rPr lang="en-US" sz="2800" b="1" dirty="0">
                <a:solidFill>
                  <a:srgbClr val="C00000"/>
                </a:solidFill>
                <a:latin typeface="Open Sans"/>
                <a:cs typeface="Calibri" charset="0"/>
              </a:rPr>
              <a:t>different</a:t>
            </a:r>
            <a:r>
              <a:rPr lang="en-US" sz="2800" dirty="0">
                <a:solidFill>
                  <a:schemeClr val="tx1">
                    <a:lumMod val="75000"/>
                    <a:lumOff val="25000"/>
                  </a:schemeClr>
                </a:solidFill>
                <a:latin typeface="Open Sans"/>
                <a:cs typeface="Calibri" charset="0"/>
              </a:rPr>
              <a:t> </a:t>
            </a:r>
            <a:r>
              <a:rPr lang="en-US" sz="2800" b="1" dirty="0">
                <a:solidFill>
                  <a:srgbClr val="C00000"/>
                </a:solidFill>
                <a:latin typeface="Open Sans"/>
                <a:cs typeface="Calibri" charset="0"/>
              </a:rPr>
              <a:t>cohorts</a:t>
            </a:r>
            <a:r>
              <a:rPr lang="en-US" sz="2800" dirty="0">
                <a:solidFill>
                  <a:schemeClr val="tx1">
                    <a:lumMod val="75000"/>
                    <a:lumOff val="25000"/>
                  </a:schemeClr>
                </a:solidFill>
                <a:latin typeface="Open Sans"/>
                <a:cs typeface="Calibri" charset="0"/>
              </a:rPr>
              <a:t> of students for each model</a:t>
            </a:r>
          </a:p>
          <a:p>
            <a:pPr marL="1257300" lvl="2" indent="-342900" algn="l">
              <a:buClr>
                <a:srgbClr val="0D6CB9"/>
              </a:buClr>
              <a:buFont typeface="Arial" panose="020B0604020202020204" pitchFamily="34" charset="0"/>
              <a:buChar char="•"/>
            </a:pPr>
            <a:r>
              <a:rPr lang="en-US" sz="2800" dirty="0">
                <a:solidFill>
                  <a:schemeClr val="tx1">
                    <a:lumMod val="75000"/>
                    <a:lumOff val="25000"/>
                  </a:schemeClr>
                </a:solidFill>
                <a:latin typeface="Open Sans"/>
                <a:cs typeface="Calibri" charset="0"/>
              </a:rPr>
              <a:t>A school may operate </a:t>
            </a:r>
            <a:r>
              <a:rPr lang="en-US" sz="2800" b="1" dirty="0">
                <a:solidFill>
                  <a:srgbClr val="C00000"/>
                </a:solidFill>
                <a:latin typeface="Open Sans"/>
                <a:cs typeface="Calibri" charset="0"/>
              </a:rPr>
              <a:t>two separate cohorts </a:t>
            </a:r>
            <a:r>
              <a:rPr lang="en-US" sz="2800" dirty="0">
                <a:solidFill>
                  <a:schemeClr val="tx1">
                    <a:lumMod val="75000"/>
                    <a:lumOff val="25000"/>
                  </a:schemeClr>
                </a:solidFill>
                <a:latin typeface="Open Sans"/>
                <a:cs typeface="Calibri" charset="0"/>
              </a:rPr>
              <a:t>of </a:t>
            </a:r>
            <a:r>
              <a:rPr lang="en-US" sz="2800" b="1" dirty="0">
                <a:solidFill>
                  <a:srgbClr val="C00000"/>
                </a:solidFill>
                <a:latin typeface="Open Sans"/>
                <a:cs typeface="Calibri" charset="0"/>
              </a:rPr>
              <a:t>students</a:t>
            </a:r>
            <a:r>
              <a:rPr lang="en-US" sz="2800" dirty="0">
                <a:solidFill>
                  <a:schemeClr val="tx1">
                    <a:lumMod val="75000"/>
                    <a:lumOff val="25000"/>
                  </a:schemeClr>
                </a:solidFill>
                <a:latin typeface="Open Sans"/>
                <a:cs typeface="Calibri" charset="0"/>
              </a:rPr>
              <a:t>, such as an ECHS cohort and a T-STEM cohort (</a:t>
            </a:r>
            <a:r>
              <a:rPr lang="en-US" sz="2800" b="1" dirty="0">
                <a:solidFill>
                  <a:srgbClr val="C00000"/>
                </a:solidFill>
                <a:latin typeface="Open Sans"/>
                <a:cs typeface="Calibri" charset="0"/>
              </a:rPr>
              <a:t>different students</a:t>
            </a:r>
            <a:r>
              <a:rPr lang="en-US" sz="2800" dirty="0">
                <a:solidFill>
                  <a:schemeClr val="tx1">
                    <a:lumMod val="75000"/>
                    <a:lumOff val="25000"/>
                  </a:schemeClr>
                </a:solidFill>
                <a:latin typeface="Open Sans"/>
                <a:cs typeface="Calibri" charset="0"/>
              </a:rPr>
              <a:t>) but may not operate with two separate Blueprints for the SAME students</a:t>
            </a:r>
          </a:p>
          <a:p>
            <a:pPr marL="800100" lvl="1" indent="-342900" algn="l">
              <a:buClr>
                <a:srgbClr val="FF8135"/>
              </a:buClr>
              <a:buFont typeface="Wingdings" charset="2"/>
              <a:buChar char="§"/>
              <a:tabLst/>
            </a:pPr>
            <a:r>
              <a:rPr lang="en-US" sz="2800" dirty="0">
                <a:solidFill>
                  <a:schemeClr val="tx1">
                    <a:lumMod val="75000"/>
                    <a:lumOff val="25000"/>
                  </a:schemeClr>
                </a:solidFill>
                <a:latin typeface="Open Sans"/>
                <a:ea typeface="Calibri" charset="0"/>
                <a:cs typeface="Calibri" charset="0"/>
              </a:rPr>
              <a:t>A campus may be designated in one model while planning for a different model</a:t>
            </a:r>
          </a:p>
          <a:p>
            <a:pPr marL="800100" lvl="1" indent="-342900" algn="l">
              <a:buClr>
                <a:srgbClr val="FF8135"/>
              </a:buClr>
              <a:buFont typeface="Wingdings" charset="2"/>
              <a:buChar char="§"/>
              <a:tabLst/>
            </a:pPr>
            <a:r>
              <a:rPr lang="en-US" sz="2800" b="1" dirty="0">
                <a:solidFill>
                  <a:srgbClr val="C00000"/>
                </a:solidFill>
                <a:latin typeface="Open Sans"/>
                <a:cs typeface="Calibri" charset="0"/>
              </a:rPr>
              <a:t>All designees </a:t>
            </a:r>
            <a:r>
              <a:rPr lang="en-US" sz="2800" dirty="0">
                <a:solidFill>
                  <a:schemeClr val="tx1">
                    <a:lumMod val="75000"/>
                    <a:lumOff val="25000"/>
                  </a:schemeClr>
                </a:solidFill>
                <a:latin typeface="Open Sans"/>
                <a:cs typeface="Calibri" charset="0"/>
              </a:rPr>
              <a:t>(except planning year) must </a:t>
            </a:r>
            <a:r>
              <a:rPr lang="en-US" sz="2800" b="1" dirty="0">
                <a:solidFill>
                  <a:srgbClr val="C00000"/>
                </a:solidFill>
                <a:latin typeface="Open Sans"/>
                <a:cs typeface="Calibri" charset="0"/>
              </a:rPr>
              <a:t>code</a:t>
            </a:r>
            <a:r>
              <a:rPr lang="en-US" sz="2800" dirty="0">
                <a:solidFill>
                  <a:schemeClr val="tx1">
                    <a:lumMod val="75000"/>
                    <a:lumOff val="25000"/>
                  </a:schemeClr>
                </a:solidFill>
                <a:latin typeface="Open Sans"/>
                <a:cs typeface="Calibri" charset="0"/>
              </a:rPr>
              <a:t> their students in </a:t>
            </a:r>
            <a:r>
              <a:rPr lang="en-US" sz="2800" b="1" dirty="0">
                <a:solidFill>
                  <a:srgbClr val="C00000"/>
                </a:solidFill>
                <a:latin typeface="Open Sans"/>
                <a:cs typeface="Calibri" charset="0"/>
              </a:rPr>
              <a:t>PEIMS</a:t>
            </a:r>
          </a:p>
        </p:txBody>
      </p:sp>
      <p:sp>
        <p:nvSpPr>
          <p:cNvPr id="4" name="Title 10"/>
          <p:cNvSpPr txBox="1">
            <a:spLocks/>
          </p:cNvSpPr>
          <p:nvPr/>
        </p:nvSpPr>
        <p:spPr>
          <a:xfrm>
            <a:off x="1978570" y="248815"/>
            <a:ext cx="8221489" cy="6772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Clr>
                <a:schemeClr val="accent1"/>
              </a:buClr>
              <a:buSzPts val="3600"/>
              <a:defRPr/>
            </a:pPr>
            <a:r>
              <a:rPr lang="en-US" sz="4800" b="1" spc="-50" dirty="0">
                <a:solidFill>
                  <a:srgbClr val="2683C6"/>
                </a:solidFill>
                <a:latin typeface="Calibri" panose="020F0502020204030204"/>
              </a:rPr>
              <a:t>Designation Basic Tenets</a:t>
            </a:r>
          </a:p>
        </p:txBody>
      </p:sp>
      <p:pic>
        <p:nvPicPr>
          <p:cNvPr id="6" name="Content Placeholder 6" descr="Texas College and Career Readiness School Models Icon" title="Icon">
            <a:extLst>
              <a:ext uri="{FF2B5EF4-FFF2-40B4-BE49-F238E27FC236}">
                <a16:creationId xmlns:a16="http://schemas.microsoft.com/office/drawing/2014/main" id="{012792B5-5E90-4538-AF7C-CA2B8511A9AD}"/>
              </a:ext>
            </a:extLst>
          </p:cNvPr>
          <p:cNvPicPr>
            <a:picLocks noChangeAspect="1"/>
          </p:cNvPicPr>
          <p:nvPr/>
        </p:nvPicPr>
        <p:blipFill>
          <a:blip r:embed="rId2"/>
          <a:stretch>
            <a:fillRect/>
          </a:stretch>
        </p:blipFill>
        <p:spPr>
          <a:xfrm>
            <a:off x="92467" y="32085"/>
            <a:ext cx="2301291" cy="1200256"/>
          </a:xfrm>
          <a:prstGeom prst="rect">
            <a:avLst/>
          </a:prstGeom>
        </p:spPr>
      </p:pic>
      <p:sp>
        <p:nvSpPr>
          <p:cNvPr id="7" name="Date Placeholder 3">
            <a:extLst>
              <a:ext uri="{FF2B5EF4-FFF2-40B4-BE49-F238E27FC236}">
                <a16:creationId xmlns:a16="http://schemas.microsoft.com/office/drawing/2014/main" id="{04F1ACFE-7C21-4D0A-B503-EB8468539112}"/>
              </a:ext>
            </a:extLst>
          </p:cNvPr>
          <p:cNvSpPr txBox="1">
            <a:spLocks/>
          </p:cNvSpPr>
          <p:nvPr/>
        </p:nvSpPr>
        <p:spPr>
          <a:xfrm>
            <a:off x="92467" y="6502019"/>
            <a:ext cx="11618270" cy="239709"/>
          </a:xfrm>
          <a:prstGeom prst="rect">
            <a:avLst/>
          </a:prstGeom>
        </p:spPr>
        <p:txBody>
          <a:bodyPr/>
          <a:lstStyle>
            <a:defPPr>
              <a:defRPr lang="en-US"/>
            </a:defPPr>
            <a:lvl1pPr marL="0" algn="l" defTabSz="914400" rtl="0" eaLnBrk="1" latinLnBrk="0" hangingPunct="1">
              <a:defRPr sz="1100" b="0" i="0" kern="1200">
                <a:solidFill>
                  <a:schemeClr val="tx1"/>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chemeClr val="bg1"/>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chemeClr val="bg1"/>
              </a:solidFill>
              <a:effectLst/>
              <a:uLnTx/>
              <a:uFillTx/>
              <a:latin typeface="Open Sans" charset="0"/>
            </a:endParaRPr>
          </a:p>
        </p:txBody>
      </p:sp>
    </p:spTree>
    <p:extLst>
      <p:ext uri="{BB962C8B-B14F-4D97-AF65-F5344CB8AC3E}">
        <p14:creationId xmlns:p14="http://schemas.microsoft.com/office/powerpoint/2010/main" val="16150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txBox="1">
            <a:spLocks/>
          </p:cNvSpPr>
          <p:nvPr/>
        </p:nvSpPr>
        <p:spPr>
          <a:xfrm>
            <a:off x="1857375" y="169811"/>
            <a:ext cx="10520240" cy="8761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defRPr/>
            </a:pPr>
            <a:r>
              <a:rPr lang="en-US" sz="4800" b="1" spc="-50" dirty="0">
                <a:solidFill>
                  <a:srgbClr val="2683C6"/>
                </a:solidFill>
                <a:latin typeface="Calibri" panose="020F0502020204030204"/>
              </a:rPr>
              <a:t>CCRSM: Geographic Reach and Scale</a:t>
            </a:r>
          </a:p>
        </p:txBody>
      </p:sp>
      <p:graphicFrame>
        <p:nvGraphicFramePr>
          <p:cNvPr id="2" name="Table 1">
            <a:extLst>
              <a:ext uri="{FF2B5EF4-FFF2-40B4-BE49-F238E27FC236}">
                <a16:creationId xmlns:a16="http://schemas.microsoft.com/office/drawing/2014/main" id="{53B67DD0-85EA-4CDD-8D1E-2B75E25E7181}"/>
              </a:ext>
            </a:extLst>
          </p:cNvPr>
          <p:cNvGraphicFramePr>
            <a:graphicFrameLocks noGrp="1"/>
          </p:cNvGraphicFramePr>
          <p:nvPr>
            <p:extLst>
              <p:ext uri="{D42A27DB-BD31-4B8C-83A1-F6EECF244321}">
                <p14:modId xmlns:p14="http://schemas.microsoft.com/office/powerpoint/2010/main" val="2739172823"/>
              </p:ext>
            </p:extLst>
          </p:nvPr>
        </p:nvGraphicFramePr>
        <p:xfrm>
          <a:off x="4586289" y="2054087"/>
          <a:ext cx="7415212" cy="3134644"/>
        </p:xfrm>
        <a:graphic>
          <a:graphicData uri="http://schemas.openxmlformats.org/drawingml/2006/table">
            <a:tbl>
              <a:tblPr firstRow="1" bandRow="1">
                <a:tableStyleId>{5C22544A-7EE6-4342-B048-85BDC9FD1C3A}</a:tableStyleId>
              </a:tblPr>
              <a:tblGrid>
                <a:gridCol w="1389394">
                  <a:extLst>
                    <a:ext uri="{9D8B030D-6E8A-4147-A177-3AD203B41FA5}">
                      <a16:colId xmlns:a16="http://schemas.microsoft.com/office/drawing/2014/main" val="3044684112"/>
                    </a:ext>
                  </a:extLst>
                </a:gridCol>
                <a:gridCol w="6025818">
                  <a:extLst>
                    <a:ext uri="{9D8B030D-6E8A-4147-A177-3AD203B41FA5}">
                      <a16:colId xmlns:a16="http://schemas.microsoft.com/office/drawing/2014/main" val="906628981"/>
                    </a:ext>
                  </a:extLst>
                </a:gridCol>
              </a:tblGrid>
              <a:tr h="518160">
                <a:tc>
                  <a:txBody>
                    <a:bodyPr/>
                    <a:lstStyle/>
                    <a:p>
                      <a:pPr algn="ctr"/>
                      <a:r>
                        <a:rPr lang="en-US" sz="2800" dirty="0"/>
                        <a:t>Model</a:t>
                      </a:r>
                    </a:p>
                  </a:txBody>
                  <a:tcPr/>
                </a:tc>
                <a:tc>
                  <a:txBody>
                    <a:bodyPr/>
                    <a:lstStyle/>
                    <a:p>
                      <a:pPr algn="ctr"/>
                      <a:r>
                        <a:rPr lang="en-US" sz="2800" dirty="0"/>
                        <a:t>2018-2019 Campuses</a:t>
                      </a:r>
                    </a:p>
                  </a:txBody>
                  <a:tcPr/>
                </a:tc>
                <a:extLst>
                  <a:ext uri="{0D108BD9-81ED-4DB2-BD59-A6C34878D82A}">
                    <a16:rowId xmlns:a16="http://schemas.microsoft.com/office/drawing/2014/main" val="1482529540"/>
                  </a:ext>
                </a:extLst>
              </a:tr>
              <a:tr h="822960">
                <a:tc>
                  <a:txBody>
                    <a:bodyPr/>
                    <a:lstStyle/>
                    <a:p>
                      <a:r>
                        <a:rPr lang="en-US" sz="2400" dirty="0"/>
                        <a:t>ECHS</a:t>
                      </a:r>
                    </a:p>
                  </a:txBody>
                  <a:tcPr/>
                </a:tc>
                <a:tc>
                  <a:txBody>
                    <a:bodyPr/>
                    <a:lstStyle/>
                    <a:p>
                      <a:r>
                        <a:rPr lang="en-US" sz="2400" dirty="0"/>
                        <a:t>170 designees implementing in 18-19</a:t>
                      </a:r>
                    </a:p>
                    <a:p>
                      <a:r>
                        <a:rPr lang="en-US" sz="2400" dirty="0"/>
                        <a:t>  29 planning year designees to open in 19-20</a:t>
                      </a:r>
                    </a:p>
                  </a:txBody>
                  <a:tcPr/>
                </a:tc>
                <a:extLst>
                  <a:ext uri="{0D108BD9-81ED-4DB2-BD59-A6C34878D82A}">
                    <a16:rowId xmlns:a16="http://schemas.microsoft.com/office/drawing/2014/main" val="2583154808"/>
                  </a:ext>
                </a:extLst>
              </a:tr>
              <a:tr h="822960">
                <a:tc>
                  <a:txBody>
                    <a:bodyPr/>
                    <a:lstStyle/>
                    <a:p>
                      <a:r>
                        <a:rPr lang="en-US" sz="2400" dirty="0"/>
                        <a:t>T-STEM</a:t>
                      </a:r>
                    </a:p>
                  </a:txBody>
                  <a:tcPr/>
                </a:tc>
                <a:tc>
                  <a:txBody>
                    <a:bodyPr/>
                    <a:lstStyle/>
                    <a:p>
                      <a:r>
                        <a:rPr lang="en-US" sz="2400" dirty="0"/>
                        <a:t> 94 designees implementing in 18-19</a:t>
                      </a:r>
                    </a:p>
                    <a:p>
                      <a:r>
                        <a:rPr lang="en-US" sz="2400" dirty="0"/>
                        <a:t>   6 planning year designees to open in 19-20</a:t>
                      </a:r>
                    </a:p>
                  </a:txBody>
                  <a:tcPr/>
                </a:tc>
                <a:extLst>
                  <a:ext uri="{0D108BD9-81ED-4DB2-BD59-A6C34878D82A}">
                    <a16:rowId xmlns:a16="http://schemas.microsoft.com/office/drawing/2014/main" val="3866025001"/>
                  </a:ext>
                </a:extLst>
              </a:tr>
              <a:tr h="970564">
                <a:tc>
                  <a:txBody>
                    <a:bodyPr/>
                    <a:lstStyle/>
                    <a:p>
                      <a:r>
                        <a:rPr lang="en-US" sz="2400" dirty="0"/>
                        <a:t>P-TECH</a:t>
                      </a:r>
                    </a:p>
                  </a:txBody>
                  <a:tcPr/>
                </a:tc>
                <a:tc>
                  <a:txBody>
                    <a:bodyPr/>
                    <a:lstStyle/>
                    <a:p>
                      <a:r>
                        <a:rPr lang="en-US" sz="2400" dirty="0"/>
                        <a:t> 34 Designees 18-19</a:t>
                      </a:r>
                    </a:p>
                    <a:p>
                      <a:r>
                        <a:rPr lang="en-US" sz="2400" dirty="0"/>
                        <a:t> 29 Planning designees to open in 19-20</a:t>
                      </a:r>
                    </a:p>
                  </a:txBody>
                  <a:tcPr/>
                </a:tc>
                <a:extLst>
                  <a:ext uri="{0D108BD9-81ED-4DB2-BD59-A6C34878D82A}">
                    <a16:rowId xmlns:a16="http://schemas.microsoft.com/office/drawing/2014/main" val="2492991946"/>
                  </a:ext>
                </a:extLst>
              </a:tr>
            </a:tbl>
          </a:graphicData>
        </a:graphic>
      </p:graphicFrame>
      <p:grpSp>
        <p:nvGrpSpPr>
          <p:cNvPr id="25" name="Group 24" descr="Outline of the state of Texas - Shows representation of the current ECHS Landscape ; not to scale " title="Texas">
            <a:extLst>
              <a:ext uri="{FF2B5EF4-FFF2-40B4-BE49-F238E27FC236}">
                <a16:creationId xmlns:a16="http://schemas.microsoft.com/office/drawing/2014/main" id="{5ED44E9D-3F5D-422C-9FFF-6BFA0880E878}"/>
              </a:ext>
            </a:extLst>
          </p:cNvPr>
          <p:cNvGrpSpPr/>
          <p:nvPr/>
        </p:nvGrpSpPr>
        <p:grpSpPr>
          <a:xfrm>
            <a:off x="0" y="1943103"/>
            <a:ext cx="4531952" cy="3914764"/>
            <a:chOff x="0" y="1943103"/>
            <a:chExt cx="4531952" cy="3914764"/>
          </a:xfrm>
        </p:grpSpPr>
        <p:pic>
          <p:nvPicPr>
            <p:cNvPr id="6" name="Picture 5" descr="Outline of the state of Texas - Shows representation of the current ECHS Landscape ; not to scale " title="Texas ">
              <a:extLst>
                <a:ext uri="{FF2B5EF4-FFF2-40B4-BE49-F238E27FC236}">
                  <a16:creationId xmlns:a16="http://schemas.microsoft.com/office/drawing/2014/main" id="{7526F6ED-F37E-4E46-9786-C913D3EDCFEA}"/>
                </a:ext>
              </a:extLst>
            </p:cNvPr>
            <p:cNvPicPr>
              <a:picLocks noChangeAspect="1"/>
            </p:cNvPicPr>
            <p:nvPr/>
          </p:nvPicPr>
          <p:blipFill>
            <a:blip r:embed="rId3"/>
            <a:stretch>
              <a:fillRect/>
            </a:stretch>
          </p:blipFill>
          <p:spPr>
            <a:xfrm>
              <a:off x="0" y="2071679"/>
              <a:ext cx="4531952" cy="3786188"/>
            </a:xfrm>
            <a:prstGeom prst="rect">
              <a:avLst/>
            </a:prstGeom>
            <a:solidFill>
              <a:schemeClr val="bg1"/>
            </a:solidFill>
            <a:ln>
              <a:solidFill>
                <a:schemeClr val="bg1"/>
              </a:solidFill>
            </a:ln>
          </p:spPr>
        </p:pic>
        <p:sp>
          <p:nvSpPr>
            <p:cNvPr id="7" name="Rectangle 6">
              <a:extLst>
                <a:ext uri="{FF2B5EF4-FFF2-40B4-BE49-F238E27FC236}">
                  <a16:creationId xmlns:a16="http://schemas.microsoft.com/office/drawing/2014/main" id="{384F6407-4BD7-4982-A3FB-E9FED3C4FD8E}"/>
                </a:ext>
              </a:extLst>
            </p:cNvPr>
            <p:cNvSpPr/>
            <p:nvPr/>
          </p:nvSpPr>
          <p:spPr>
            <a:xfrm>
              <a:off x="1857375" y="1943103"/>
              <a:ext cx="400050" cy="200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2"/>
          <p:cNvSpPr txBox="1">
            <a:spLocks/>
          </p:cNvSpPr>
          <p:nvPr/>
        </p:nvSpPr>
        <p:spPr>
          <a:xfrm>
            <a:off x="8610600" y="6529137"/>
            <a:ext cx="2743200" cy="192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88AB57-2DBE-44A3-AE96-942C49E954BF}" type="slidenum">
              <a:rPr lang="en-US" sz="1200" smtClean="0">
                <a:solidFill>
                  <a:schemeClr val="bg1"/>
                </a:solidFill>
              </a:rPr>
              <a:pPr algn="r"/>
              <a:t>17</a:t>
            </a:fld>
            <a:endParaRPr lang="en-US" sz="1200" dirty="0">
              <a:solidFill>
                <a:schemeClr val="bg1"/>
              </a:solidFill>
            </a:endParaRPr>
          </a:p>
        </p:txBody>
      </p:sp>
      <p:pic>
        <p:nvPicPr>
          <p:cNvPr id="8" name="Content Placeholder 5" descr="Texas College and Career Readiness School Models Icon" title="Icon">
            <a:extLst>
              <a:ext uri="{FF2B5EF4-FFF2-40B4-BE49-F238E27FC236}">
                <a16:creationId xmlns:a16="http://schemas.microsoft.com/office/drawing/2014/main" id="{882BE213-1730-4B98-A817-6C268A96F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21584"/>
            <a:ext cx="2390216" cy="1246636"/>
          </a:xfrm>
          <a:prstGeom prst="rect">
            <a:avLst/>
          </a:prstGeom>
        </p:spPr>
      </p:pic>
    </p:spTree>
    <p:extLst>
      <p:ext uri="{BB962C8B-B14F-4D97-AF65-F5344CB8AC3E}">
        <p14:creationId xmlns:p14="http://schemas.microsoft.com/office/powerpoint/2010/main" val="356481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1978570" y="248815"/>
            <a:ext cx="8221489" cy="6772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Clr>
                <a:schemeClr val="accent1"/>
              </a:buClr>
              <a:buSzPts val="3600"/>
              <a:defRPr/>
            </a:pPr>
            <a:r>
              <a:rPr lang="en-US" sz="4800" b="1" spc="-50" dirty="0">
                <a:solidFill>
                  <a:srgbClr val="2683C6"/>
                </a:solidFill>
                <a:latin typeface="Calibri" panose="020F0502020204030204"/>
              </a:rPr>
              <a:t>PEIMS Indicator</a:t>
            </a:r>
          </a:p>
        </p:txBody>
      </p:sp>
      <p:sp>
        <p:nvSpPr>
          <p:cNvPr id="6" name="Content Placeholder 2">
            <a:extLst>
              <a:ext uri="{FF2B5EF4-FFF2-40B4-BE49-F238E27FC236}">
                <a16:creationId xmlns:a16="http://schemas.microsoft.com/office/drawing/2014/main" id="{519BC33B-841D-4486-A10A-5F6A2A5933D7}"/>
              </a:ext>
            </a:extLst>
          </p:cNvPr>
          <p:cNvSpPr txBox="1">
            <a:spLocks/>
          </p:cNvSpPr>
          <p:nvPr/>
        </p:nvSpPr>
        <p:spPr>
          <a:xfrm>
            <a:off x="80593" y="1563346"/>
            <a:ext cx="5150514" cy="519986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2575" indent="-282575">
              <a:lnSpc>
                <a:spcPct val="110000"/>
              </a:lnSpc>
              <a:buFont typeface="Wingdings" panose="05000000000000000000" pitchFamily="2" charset="2"/>
              <a:buChar char="§"/>
            </a:pPr>
            <a:r>
              <a:rPr lang="en-US" sz="2400" b="1" dirty="0"/>
              <a:t>Required of all designated campuses </a:t>
            </a:r>
          </a:p>
          <a:p>
            <a:pPr marL="575183" lvl="1" indent="-282575">
              <a:lnSpc>
                <a:spcPct val="110000"/>
              </a:lnSpc>
              <a:spcAft>
                <a:spcPts val="200"/>
              </a:spcAft>
              <a:buFont typeface="Wingdings" panose="05000000000000000000" pitchFamily="2" charset="2"/>
              <a:buChar char="§"/>
            </a:pPr>
            <a:r>
              <a:rPr lang="en-US" sz="1800" dirty="0"/>
              <a:t>Indicates whether a student is enrolled in a CCRSM Campus</a:t>
            </a:r>
          </a:p>
          <a:p>
            <a:pPr marL="282575" indent="-282575">
              <a:lnSpc>
                <a:spcPct val="110000"/>
              </a:lnSpc>
              <a:buFont typeface="Wingdings" panose="05000000000000000000" pitchFamily="2" charset="2"/>
              <a:buChar char="§"/>
            </a:pPr>
            <a:r>
              <a:rPr lang="en-US" sz="2400" b="1" dirty="0"/>
              <a:t>Required in PEIMS submissions: </a:t>
            </a:r>
          </a:p>
          <a:p>
            <a:pPr marL="575183" lvl="1" indent="-282575">
              <a:lnSpc>
                <a:spcPct val="110000"/>
              </a:lnSpc>
              <a:buFont typeface="Wingdings" panose="05000000000000000000" pitchFamily="2" charset="2"/>
              <a:buChar char="§"/>
            </a:pPr>
            <a:r>
              <a:rPr lang="en-US" sz="1800" b="1" dirty="0"/>
              <a:t>Submission 1 - </a:t>
            </a:r>
            <a:r>
              <a:rPr lang="en-US" sz="1800" dirty="0"/>
              <a:t>Students enrolled in respective model on the last Friday in October (Fall Snapshot date) are reported. </a:t>
            </a:r>
          </a:p>
          <a:p>
            <a:pPr marL="575183" lvl="1" indent="-282575">
              <a:lnSpc>
                <a:spcPct val="110000"/>
              </a:lnSpc>
              <a:buFont typeface="Wingdings" panose="05000000000000000000" pitchFamily="2" charset="2"/>
              <a:buChar char="§"/>
            </a:pPr>
            <a:r>
              <a:rPr lang="en-US" sz="1800" b="1" dirty="0"/>
              <a:t>Submission 3 - </a:t>
            </a:r>
            <a:r>
              <a:rPr lang="en-US" sz="1800" dirty="0"/>
              <a:t>Students enrolled in respective model at any point in time during the school year are reported</a:t>
            </a:r>
            <a:r>
              <a:rPr lang="en-US" sz="1800" b="1" dirty="0"/>
              <a:t>.</a:t>
            </a:r>
          </a:p>
          <a:p>
            <a:pPr marL="575183" lvl="1" indent="-282575">
              <a:lnSpc>
                <a:spcPct val="110000"/>
              </a:lnSpc>
              <a:spcAft>
                <a:spcPts val="200"/>
              </a:spcAft>
              <a:buFont typeface="Wingdings" panose="05000000000000000000" pitchFamily="2" charset="2"/>
              <a:buChar char="§"/>
            </a:pPr>
            <a:r>
              <a:rPr lang="en-US" sz="1800" b="1" dirty="0"/>
              <a:t>Submission 4 - </a:t>
            </a:r>
            <a:r>
              <a:rPr lang="en-US" sz="1800" dirty="0"/>
              <a:t>Students enrolled in respective model over the summer are reported</a:t>
            </a:r>
          </a:p>
          <a:p>
            <a:endParaRPr lang="en-US" b="1" dirty="0"/>
          </a:p>
          <a:p>
            <a:endParaRPr lang="en-US" dirty="0"/>
          </a:p>
        </p:txBody>
      </p:sp>
      <p:pic>
        <p:nvPicPr>
          <p:cNvPr id="8" name="Content Placeholder 6" descr="Texas College and Career Readiness School Models Icon" title="Icon">
            <a:extLst>
              <a:ext uri="{FF2B5EF4-FFF2-40B4-BE49-F238E27FC236}">
                <a16:creationId xmlns:a16="http://schemas.microsoft.com/office/drawing/2014/main" id="{1C3EFF2A-56B0-4D1A-996E-1B32F52E623D}"/>
              </a:ext>
            </a:extLst>
          </p:cNvPr>
          <p:cNvPicPr>
            <a:picLocks noChangeAspect="1"/>
          </p:cNvPicPr>
          <p:nvPr/>
        </p:nvPicPr>
        <p:blipFill>
          <a:blip r:embed="rId3"/>
          <a:stretch>
            <a:fillRect/>
          </a:stretch>
        </p:blipFill>
        <p:spPr>
          <a:xfrm>
            <a:off x="80593" y="27129"/>
            <a:ext cx="2399188" cy="1251315"/>
          </a:xfrm>
          <a:prstGeom prst="rect">
            <a:avLst/>
          </a:prstGeom>
        </p:spPr>
      </p:pic>
      <p:pic>
        <p:nvPicPr>
          <p:cNvPr id="11" name="Picture 10" descr="Screenshot of E1550 ECHS-INDICATOR-CODE data element " title="Screenshot">
            <a:extLst>
              <a:ext uri="{FF2B5EF4-FFF2-40B4-BE49-F238E27FC236}">
                <a16:creationId xmlns:a16="http://schemas.microsoft.com/office/drawing/2014/main" id="{8D1BF588-8776-47B3-8C5E-F83109338D0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62118" y="1500130"/>
            <a:ext cx="6655707" cy="952784"/>
          </a:xfrm>
          <a:prstGeom prst="rect">
            <a:avLst/>
          </a:prstGeom>
        </p:spPr>
      </p:pic>
      <p:pic>
        <p:nvPicPr>
          <p:cNvPr id="12" name="Picture 11" descr="E1612 P-TECH-INDICATOR-CODE data element screenshot " title="Screenshot ">
            <a:extLst>
              <a:ext uri="{FF2B5EF4-FFF2-40B4-BE49-F238E27FC236}">
                <a16:creationId xmlns:a16="http://schemas.microsoft.com/office/drawing/2014/main" id="{A9FB3E61-C4FD-4896-BCC1-932B97893F0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2118" y="2550612"/>
            <a:ext cx="6655706" cy="952784"/>
          </a:xfrm>
          <a:prstGeom prst="rect">
            <a:avLst/>
          </a:prstGeom>
          <a:noFill/>
          <a:ln>
            <a:noFill/>
          </a:ln>
        </p:spPr>
      </p:pic>
      <p:pic>
        <p:nvPicPr>
          <p:cNvPr id="13" name="Picture 12" descr="E1559 T-STEM-INDICATOR-CODE data element screenshot" title="screenshot ">
            <a:extLst>
              <a:ext uri="{FF2B5EF4-FFF2-40B4-BE49-F238E27FC236}">
                <a16:creationId xmlns:a16="http://schemas.microsoft.com/office/drawing/2014/main" id="{A8E908B6-A02E-4019-91FD-6C82585A7F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362118" y="3623669"/>
            <a:ext cx="6655706" cy="952784"/>
          </a:xfrm>
          <a:prstGeom prst="rect">
            <a:avLst/>
          </a:prstGeom>
          <a:noFill/>
          <a:ln>
            <a:noFill/>
          </a:ln>
        </p:spPr>
      </p:pic>
      <p:pic>
        <p:nvPicPr>
          <p:cNvPr id="14" name="Picture 13" descr="C088 PARTICIPATION-INDICATOR-CODE code table screenshot" title="screenshot">
            <a:extLst>
              <a:ext uri="{FF2B5EF4-FFF2-40B4-BE49-F238E27FC236}">
                <a16:creationId xmlns:a16="http://schemas.microsoft.com/office/drawing/2014/main" id="{B1C63C51-A3CF-4F12-AE0B-F577EA27B215}"/>
              </a:ext>
            </a:extLst>
          </p:cNvPr>
          <p:cNvPicPr/>
          <p:nvPr/>
        </p:nvPicPr>
        <p:blipFill>
          <a:blip r:embed="rId7"/>
          <a:stretch>
            <a:fillRect/>
          </a:stretch>
        </p:blipFill>
        <p:spPr>
          <a:xfrm>
            <a:off x="5503177" y="4841108"/>
            <a:ext cx="6332075" cy="1574206"/>
          </a:xfrm>
          <a:prstGeom prst="rect">
            <a:avLst/>
          </a:prstGeom>
        </p:spPr>
      </p:pic>
      <p:sp>
        <p:nvSpPr>
          <p:cNvPr id="9" name="Slide Number Placeholder 2">
            <a:extLst>
              <a:ext uri="{FF2B5EF4-FFF2-40B4-BE49-F238E27FC236}">
                <a16:creationId xmlns:a16="http://schemas.microsoft.com/office/drawing/2014/main" id="{3F474C8E-7465-4E8E-B5AE-C06B6A0A630C}"/>
              </a:ext>
            </a:extLst>
          </p:cNvPr>
          <p:cNvSpPr txBox="1">
            <a:spLocks/>
          </p:cNvSpPr>
          <p:nvPr/>
        </p:nvSpPr>
        <p:spPr>
          <a:xfrm>
            <a:off x="10948737" y="6467474"/>
            <a:ext cx="537410" cy="4226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88AB57-2DBE-44A3-AE96-942C49E954BF}" type="slidenum">
              <a:rPr lang="en-US" sz="1200" smtClean="0">
                <a:solidFill>
                  <a:schemeClr val="bg1"/>
                </a:solidFill>
              </a:rPr>
              <a:pPr/>
              <a:t>18</a:t>
            </a:fld>
            <a:endParaRPr lang="en-US" sz="1200" dirty="0">
              <a:solidFill>
                <a:schemeClr val="bg1"/>
              </a:solidFill>
            </a:endParaRPr>
          </a:p>
        </p:txBody>
      </p:sp>
    </p:spTree>
    <p:extLst>
      <p:ext uri="{BB962C8B-B14F-4D97-AF65-F5344CB8AC3E}">
        <p14:creationId xmlns:p14="http://schemas.microsoft.com/office/powerpoint/2010/main" val="350993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526-3643-4061-AD21-A579A5BD86CE}"/>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16AA7B2-EEED-45F1-B494-2FF6D2942C8C}"/>
              </a:ext>
            </a:extLst>
          </p:cNvPr>
          <p:cNvSpPr>
            <a:spLocks noGrp="1"/>
          </p:cNvSpPr>
          <p:nvPr>
            <p:ph type="sldNum" sz="quarter" idx="12"/>
          </p:nvPr>
        </p:nvSpPr>
        <p:spPr/>
        <p:txBody>
          <a:bodyPr/>
          <a:lstStyle/>
          <a:p>
            <a:fld id="{0088AB57-2DBE-44A3-AE96-942C49E954BF}" type="slidenum">
              <a:rPr lang="en-US" smtClean="0"/>
              <a:pPr/>
              <a:t>19</a:t>
            </a:fld>
            <a:endParaRPr lang="en-US" dirty="0"/>
          </a:p>
        </p:txBody>
      </p:sp>
    </p:spTree>
    <p:extLst>
      <p:ext uri="{BB962C8B-B14F-4D97-AF65-F5344CB8AC3E}">
        <p14:creationId xmlns:p14="http://schemas.microsoft.com/office/powerpoint/2010/main" val="329837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2382800" y="257455"/>
            <a:ext cx="10058400" cy="76546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50" normalizeH="0" baseline="0" noProof="0" dirty="0">
                <a:ln>
                  <a:noFill/>
                </a:ln>
                <a:solidFill>
                  <a:srgbClr val="2683C6"/>
                </a:solidFill>
                <a:effectLst/>
                <a:uLnTx/>
                <a:uFillTx/>
                <a:latin typeface="Calibri" panose="020F0502020204030204"/>
                <a:ea typeface="+mj-ea"/>
                <a:cs typeface="+mj-cs"/>
              </a:rPr>
              <a:t>Objectives &amp; Agenda</a:t>
            </a:r>
            <a:endParaRPr kumimoji="0" lang="en-US" b="1" i="0" u="none" strike="noStrike" kern="1200" cap="none" spc="-50" normalizeH="0" baseline="0" noProof="0" dirty="0">
              <a:ln>
                <a:noFill/>
              </a:ln>
              <a:solidFill>
                <a:srgbClr val="1CADE4">
                  <a:lumMod val="75000"/>
                </a:srgbClr>
              </a:solidFill>
              <a:effectLst/>
              <a:uLnTx/>
              <a:uFillTx/>
              <a:latin typeface="Calibri" panose="020F0502020204030204"/>
              <a:ea typeface="+mj-ea"/>
              <a:cs typeface="+mj-cs"/>
            </a:endParaRPr>
          </a:p>
        </p:txBody>
      </p:sp>
      <p:sp>
        <p:nvSpPr>
          <p:cNvPr id="3" name="TextBox 2">
            <a:extLst>
              <a:ext uri="{FF2B5EF4-FFF2-40B4-BE49-F238E27FC236}">
                <a16:creationId xmlns:a16="http://schemas.microsoft.com/office/drawing/2014/main" id="{393BBD1E-DBDD-49B9-8C43-CBC384B104D5}"/>
              </a:ext>
            </a:extLst>
          </p:cNvPr>
          <p:cNvSpPr txBox="1"/>
          <p:nvPr/>
        </p:nvSpPr>
        <p:spPr>
          <a:xfrm>
            <a:off x="238738" y="3429000"/>
            <a:ext cx="11471999" cy="4031360"/>
          </a:xfrm>
          <a:prstGeom prst="rect">
            <a:avLst/>
          </a:prstGeom>
          <a:noFill/>
        </p:spPr>
        <p:txBody>
          <a:bodyPr wrap="square" rtlCol="0">
            <a:spAutoFit/>
          </a:bodyPr>
          <a:lstStyle/>
          <a:p>
            <a:pPr>
              <a:lnSpc>
                <a:spcPct val="90000"/>
              </a:lnSpc>
              <a:spcBef>
                <a:spcPts val="500"/>
              </a:spcBef>
              <a:buClr>
                <a:srgbClr val="FF8135"/>
              </a:buClr>
            </a:pPr>
            <a:r>
              <a:rPr lang="en-US" sz="2800" b="1" dirty="0">
                <a:solidFill>
                  <a:schemeClr val="tx1">
                    <a:lumMod val="75000"/>
                    <a:lumOff val="25000"/>
                  </a:schemeClr>
                </a:solidFill>
                <a:latin typeface="Open Sans"/>
                <a:cs typeface="Calibri" charset="0"/>
              </a:rPr>
              <a:t>Agenda</a:t>
            </a:r>
          </a:p>
          <a:p>
            <a:pPr marL="342900" indent="-342900">
              <a:lnSpc>
                <a:spcPct val="90000"/>
              </a:lnSpc>
              <a:spcBef>
                <a:spcPts val="500"/>
              </a:spcBef>
              <a:buClr>
                <a:srgbClr val="FF8135"/>
              </a:buClr>
              <a:buFont typeface="Wingdings" charset="2"/>
              <a:buChar char="§"/>
            </a:pPr>
            <a:r>
              <a:rPr lang="en-US" sz="2800" dirty="0">
                <a:solidFill>
                  <a:schemeClr val="tx1">
                    <a:lumMod val="75000"/>
                    <a:lumOff val="25000"/>
                  </a:schemeClr>
                </a:solidFill>
                <a:latin typeface="Open Sans"/>
                <a:cs typeface="Calibri" charset="0"/>
              </a:rPr>
              <a:t>ASVAB </a:t>
            </a:r>
          </a:p>
          <a:p>
            <a:pPr marL="342900" indent="-342900">
              <a:lnSpc>
                <a:spcPct val="90000"/>
              </a:lnSpc>
              <a:spcBef>
                <a:spcPts val="500"/>
              </a:spcBef>
              <a:buClr>
                <a:srgbClr val="FF8135"/>
              </a:buClr>
              <a:buFont typeface="Wingdings" charset="2"/>
              <a:buChar char="§"/>
            </a:pPr>
            <a:r>
              <a:rPr lang="en-US" sz="2800" dirty="0">
                <a:solidFill>
                  <a:schemeClr val="tx1">
                    <a:lumMod val="75000"/>
                    <a:lumOff val="25000"/>
                  </a:schemeClr>
                </a:solidFill>
                <a:latin typeface="Open Sans"/>
                <a:cs typeface="Calibri" charset="0"/>
              </a:rPr>
              <a:t>CCRSM</a:t>
            </a:r>
          </a:p>
          <a:p>
            <a:pPr marL="800100" lvl="1" indent="-342900">
              <a:lnSpc>
                <a:spcPct val="90000"/>
              </a:lnSpc>
              <a:spcBef>
                <a:spcPts val="500"/>
              </a:spcBef>
              <a:buClr>
                <a:srgbClr val="FF8135"/>
              </a:buClr>
              <a:buFont typeface="Wingdings" charset="2"/>
              <a:buChar char="§"/>
            </a:pPr>
            <a:r>
              <a:rPr lang="en-US" sz="2800" dirty="0">
                <a:solidFill>
                  <a:schemeClr val="tx1">
                    <a:lumMod val="75000"/>
                    <a:lumOff val="25000"/>
                  </a:schemeClr>
                </a:solidFill>
                <a:latin typeface="Open Sans"/>
                <a:cs typeface="Calibri" charset="0"/>
              </a:rPr>
              <a:t>Early College High School (ECHS)</a:t>
            </a:r>
          </a:p>
          <a:p>
            <a:pPr marL="800100" lvl="1" indent="-342900">
              <a:lnSpc>
                <a:spcPct val="90000"/>
              </a:lnSpc>
              <a:spcBef>
                <a:spcPts val="500"/>
              </a:spcBef>
              <a:buClr>
                <a:srgbClr val="FF8135"/>
              </a:buClr>
              <a:buFont typeface="Wingdings" charset="2"/>
              <a:buChar char="§"/>
            </a:pPr>
            <a:r>
              <a:rPr lang="en-US" sz="2800" dirty="0">
                <a:solidFill>
                  <a:schemeClr val="tx1">
                    <a:lumMod val="75000"/>
                    <a:lumOff val="25000"/>
                  </a:schemeClr>
                </a:solidFill>
                <a:latin typeface="Open Sans"/>
                <a:cs typeface="Calibri" charset="0"/>
              </a:rPr>
              <a:t>Pathways in Technology Early College High School and Industry Cluster Innovative Academy (P-TECH/ICIA)</a:t>
            </a:r>
          </a:p>
          <a:p>
            <a:pPr marL="800100" lvl="1" indent="-342900">
              <a:lnSpc>
                <a:spcPct val="90000"/>
              </a:lnSpc>
              <a:spcBef>
                <a:spcPts val="500"/>
              </a:spcBef>
              <a:buClr>
                <a:srgbClr val="FF8135"/>
              </a:buClr>
              <a:buFont typeface="Wingdings" charset="2"/>
              <a:buChar char="§"/>
            </a:pPr>
            <a:r>
              <a:rPr lang="en-US" sz="2800" dirty="0">
                <a:solidFill>
                  <a:schemeClr val="tx1">
                    <a:lumMod val="75000"/>
                    <a:lumOff val="25000"/>
                  </a:schemeClr>
                </a:solidFill>
                <a:latin typeface="Open Sans"/>
                <a:cs typeface="Calibri" charset="0"/>
              </a:rPr>
              <a:t>Texas Science, Technology, Engineering, and Mathematics (T-STEM)</a:t>
            </a:r>
          </a:p>
          <a:p>
            <a:pPr marL="800100" lvl="1" indent="-342900">
              <a:lnSpc>
                <a:spcPct val="90000"/>
              </a:lnSpc>
              <a:spcBef>
                <a:spcPts val="500"/>
              </a:spcBef>
              <a:buClr>
                <a:srgbClr val="FF8135"/>
              </a:buClr>
              <a:buFont typeface="Wingdings" charset="2"/>
              <a:buChar char="§"/>
            </a:pPr>
            <a:endParaRPr lang="en-US" sz="2800" dirty="0">
              <a:solidFill>
                <a:schemeClr val="tx1">
                  <a:lumMod val="75000"/>
                  <a:lumOff val="25000"/>
                </a:schemeClr>
              </a:solidFill>
              <a:latin typeface="Open Sans"/>
              <a:cs typeface="Calibri" charset="0"/>
            </a:endParaRPr>
          </a:p>
          <a:p>
            <a:pPr marL="800100" lvl="1" indent="-342900">
              <a:lnSpc>
                <a:spcPct val="90000"/>
              </a:lnSpc>
              <a:spcBef>
                <a:spcPts val="500"/>
              </a:spcBef>
              <a:buClr>
                <a:srgbClr val="FF8135"/>
              </a:buClr>
              <a:buFont typeface="Wingdings" charset="2"/>
              <a:buChar char="§"/>
            </a:pPr>
            <a:endParaRPr lang="en-US" sz="2800" dirty="0">
              <a:solidFill>
                <a:schemeClr val="tx1">
                  <a:lumMod val="75000"/>
                  <a:lumOff val="25000"/>
                </a:schemeClr>
              </a:solidFill>
              <a:latin typeface="Open Sans"/>
              <a:cs typeface="Calibri" charset="0"/>
            </a:endParaRPr>
          </a:p>
        </p:txBody>
      </p:sp>
      <p:pic>
        <p:nvPicPr>
          <p:cNvPr id="8" name="Content Placeholder 5" descr="Texas College and Career Readiness School Models icon " title="Icon ">
            <a:extLst>
              <a:ext uri="{FF2B5EF4-FFF2-40B4-BE49-F238E27FC236}">
                <a16:creationId xmlns:a16="http://schemas.microsoft.com/office/drawing/2014/main" id="{A1537FD4-186D-4078-9F04-54023FA2E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7" y="52104"/>
            <a:ext cx="2009049" cy="1047835"/>
          </a:xfrm>
          <a:prstGeom prst="rect">
            <a:avLst/>
          </a:prstGeom>
        </p:spPr>
      </p:pic>
      <p:sp>
        <p:nvSpPr>
          <p:cNvPr id="9" name="Date Placeholder 3">
            <a:extLst>
              <a:ext uri="{FF2B5EF4-FFF2-40B4-BE49-F238E27FC236}">
                <a16:creationId xmlns:a16="http://schemas.microsoft.com/office/drawing/2014/main" id="{E11B149B-E8BF-4B99-8370-B16533639C2A}"/>
              </a:ext>
            </a:extLst>
          </p:cNvPr>
          <p:cNvSpPr txBox="1">
            <a:spLocks/>
          </p:cNvSpPr>
          <p:nvPr/>
        </p:nvSpPr>
        <p:spPr>
          <a:xfrm>
            <a:off x="92467" y="6502019"/>
            <a:ext cx="11618270" cy="239709"/>
          </a:xfrm>
          <a:prstGeom prst="rect">
            <a:avLst/>
          </a:prstGeom>
        </p:spPr>
        <p:txBody>
          <a:bodyPr/>
          <a:lstStyle>
            <a:defPPr>
              <a:defRPr lang="en-US"/>
            </a:defPPr>
            <a:lvl1pPr marL="0" algn="l" defTabSz="914400" rtl="0" eaLnBrk="1" latinLnBrk="0" hangingPunct="1">
              <a:defRPr sz="1100" b="0" i="0" kern="1200">
                <a:solidFill>
                  <a:schemeClr val="tx1"/>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chemeClr val="bg1"/>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Open Sans" charset="0"/>
            </a:endParaRPr>
          </a:p>
        </p:txBody>
      </p:sp>
      <p:sp>
        <p:nvSpPr>
          <p:cNvPr id="6" name="TextBox 5">
            <a:extLst>
              <a:ext uri="{FF2B5EF4-FFF2-40B4-BE49-F238E27FC236}">
                <a16:creationId xmlns:a16="http://schemas.microsoft.com/office/drawing/2014/main" id="{4A6F0C6F-D343-4BDE-B6D0-FF57F745B6E6}"/>
              </a:ext>
            </a:extLst>
          </p:cNvPr>
          <p:cNvSpPr txBox="1"/>
          <p:nvPr/>
        </p:nvSpPr>
        <p:spPr>
          <a:xfrm>
            <a:off x="360000" y="1479662"/>
            <a:ext cx="11471999" cy="1835887"/>
          </a:xfrm>
          <a:prstGeom prst="rect">
            <a:avLst/>
          </a:prstGeom>
          <a:noFill/>
        </p:spPr>
        <p:txBody>
          <a:bodyPr wrap="square" rtlCol="0">
            <a:spAutoFit/>
          </a:bodyPr>
          <a:lstStyle/>
          <a:p>
            <a:pPr>
              <a:lnSpc>
                <a:spcPct val="90000"/>
              </a:lnSpc>
              <a:spcBef>
                <a:spcPts val="500"/>
              </a:spcBef>
              <a:buClr>
                <a:srgbClr val="FF8135"/>
              </a:buClr>
            </a:pPr>
            <a:r>
              <a:rPr lang="en-US" sz="2800" b="1" dirty="0">
                <a:solidFill>
                  <a:schemeClr val="tx1">
                    <a:lumMod val="75000"/>
                    <a:lumOff val="25000"/>
                  </a:schemeClr>
                </a:solidFill>
                <a:latin typeface="Open Sans"/>
                <a:cs typeface="Calibri" charset="0"/>
              </a:rPr>
              <a:t>Participants will:</a:t>
            </a:r>
          </a:p>
          <a:p>
            <a:pPr marL="800100" lvl="1" indent="-342900">
              <a:lnSpc>
                <a:spcPct val="90000"/>
              </a:lnSpc>
              <a:spcBef>
                <a:spcPts val="500"/>
              </a:spcBef>
              <a:buClr>
                <a:srgbClr val="FF8135"/>
              </a:buClr>
              <a:buFont typeface="Wingdings" charset="2"/>
              <a:buChar char="§"/>
            </a:pPr>
            <a:r>
              <a:rPr lang="en-US" sz="2800" dirty="0">
                <a:solidFill>
                  <a:srgbClr val="FF0000"/>
                </a:solidFill>
                <a:latin typeface="Open Sans"/>
                <a:cs typeface="Calibri" charset="0"/>
              </a:rPr>
              <a:t>Gain</a:t>
            </a:r>
            <a:r>
              <a:rPr lang="en-US" sz="2800" dirty="0">
                <a:solidFill>
                  <a:schemeClr val="tx1">
                    <a:lumMod val="75000"/>
                    <a:lumOff val="25000"/>
                  </a:schemeClr>
                </a:solidFill>
                <a:latin typeface="Open Sans"/>
                <a:cs typeface="Calibri" charset="0"/>
              </a:rPr>
              <a:t> a baseline knowledge of </a:t>
            </a:r>
            <a:r>
              <a:rPr lang="en-US" sz="2800" dirty="0">
                <a:solidFill>
                  <a:srgbClr val="FF0000"/>
                </a:solidFill>
                <a:latin typeface="Open Sans"/>
                <a:cs typeface="Calibri" charset="0"/>
              </a:rPr>
              <a:t>ASVAB</a:t>
            </a:r>
            <a:r>
              <a:rPr lang="en-US" sz="2800" dirty="0">
                <a:solidFill>
                  <a:schemeClr val="tx1">
                    <a:lumMod val="75000"/>
                    <a:lumOff val="25000"/>
                  </a:schemeClr>
                </a:solidFill>
                <a:latin typeface="Open Sans"/>
                <a:cs typeface="Calibri" charset="0"/>
              </a:rPr>
              <a:t> and </a:t>
            </a:r>
            <a:r>
              <a:rPr lang="en-US" sz="2800" dirty="0">
                <a:solidFill>
                  <a:srgbClr val="FF0000"/>
                </a:solidFill>
                <a:latin typeface="Open Sans"/>
                <a:cs typeface="Calibri" charset="0"/>
              </a:rPr>
              <a:t>CCRSM</a:t>
            </a:r>
          </a:p>
          <a:p>
            <a:pPr marL="800100" lvl="1" indent="-342900">
              <a:lnSpc>
                <a:spcPct val="90000"/>
              </a:lnSpc>
              <a:spcBef>
                <a:spcPts val="500"/>
              </a:spcBef>
              <a:buClr>
                <a:srgbClr val="FF8135"/>
              </a:buClr>
              <a:buFont typeface="Wingdings" charset="2"/>
              <a:buChar char="§"/>
            </a:pPr>
            <a:r>
              <a:rPr lang="en-US" sz="2800" dirty="0">
                <a:solidFill>
                  <a:srgbClr val="FF0000"/>
                </a:solidFill>
                <a:latin typeface="Open Sans"/>
                <a:cs typeface="Calibri" charset="0"/>
              </a:rPr>
              <a:t>Understand</a:t>
            </a:r>
            <a:r>
              <a:rPr lang="en-US" sz="2800" dirty="0">
                <a:solidFill>
                  <a:schemeClr val="tx1">
                    <a:lumMod val="75000"/>
                    <a:lumOff val="25000"/>
                  </a:schemeClr>
                </a:solidFill>
                <a:latin typeface="Open Sans"/>
                <a:cs typeface="Calibri" charset="0"/>
              </a:rPr>
              <a:t> who must submit </a:t>
            </a:r>
            <a:r>
              <a:rPr lang="en-US" sz="2800" dirty="0">
                <a:solidFill>
                  <a:srgbClr val="FF0000"/>
                </a:solidFill>
                <a:latin typeface="Open Sans"/>
                <a:cs typeface="Calibri" charset="0"/>
              </a:rPr>
              <a:t>ASVAB</a:t>
            </a:r>
            <a:r>
              <a:rPr lang="en-US" sz="2800" dirty="0">
                <a:solidFill>
                  <a:schemeClr val="tx1">
                    <a:lumMod val="75000"/>
                    <a:lumOff val="25000"/>
                  </a:schemeClr>
                </a:solidFill>
                <a:latin typeface="Open Sans"/>
                <a:cs typeface="Calibri" charset="0"/>
              </a:rPr>
              <a:t> and </a:t>
            </a:r>
            <a:r>
              <a:rPr lang="en-US" sz="2800" dirty="0">
                <a:solidFill>
                  <a:srgbClr val="FF0000"/>
                </a:solidFill>
                <a:latin typeface="Open Sans"/>
                <a:cs typeface="Calibri" charset="0"/>
              </a:rPr>
              <a:t>CCRSM</a:t>
            </a:r>
            <a:r>
              <a:rPr lang="en-US" sz="2800" dirty="0">
                <a:solidFill>
                  <a:schemeClr val="tx1">
                    <a:lumMod val="75000"/>
                    <a:lumOff val="25000"/>
                  </a:schemeClr>
                </a:solidFill>
                <a:latin typeface="Open Sans"/>
                <a:cs typeface="Calibri" charset="0"/>
              </a:rPr>
              <a:t> PEIMS data</a:t>
            </a:r>
          </a:p>
          <a:p>
            <a:pPr marL="800100" lvl="1" indent="-342900">
              <a:lnSpc>
                <a:spcPct val="90000"/>
              </a:lnSpc>
              <a:spcBef>
                <a:spcPts val="500"/>
              </a:spcBef>
              <a:buClr>
                <a:srgbClr val="FF8135"/>
              </a:buClr>
              <a:buFont typeface="Wingdings" charset="2"/>
              <a:buChar char="§"/>
            </a:pPr>
            <a:r>
              <a:rPr lang="en-US" sz="2800" dirty="0">
                <a:solidFill>
                  <a:srgbClr val="FF0000"/>
                </a:solidFill>
                <a:latin typeface="Open Sans"/>
                <a:cs typeface="Calibri" charset="0"/>
              </a:rPr>
              <a:t>Know</a:t>
            </a:r>
            <a:r>
              <a:rPr lang="en-US" sz="2800" dirty="0">
                <a:solidFill>
                  <a:schemeClr val="tx1">
                    <a:lumMod val="75000"/>
                    <a:lumOff val="25000"/>
                  </a:schemeClr>
                </a:solidFill>
                <a:latin typeface="Open Sans"/>
                <a:cs typeface="Calibri" charset="0"/>
              </a:rPr>
              <a:t> resources available for </a:t>
            </a:r>
            <a:r>
              <a:rPr lang="en-US" sz="2800" dirty="0">
                <a:solidFill>
                  <a:srgbClr val="FF0000"/>
                </a:solidFill>
                <a:latin typeface="Open Sans"/>
                <a:cs typeface="Calibri" charset="0"/>
              </a:rPr>
              <a:t>ASVAB</a:t>
            </a:r>
            <a:r>
              <a:rPr lang="en-US" sz="2800" dirty="0">
                <a:solidFill>
                  <a:schemeClr val="tx1">
                    <a:lumMod val="75000"/>
                    <a:lumOff val="25000"/>
                  </a:schemeClr>
                </a:solidFill>
                <a:latin typeface="Open Sans"/>
                <a:cs typeface="Calibri" charset="0"/>
              </a:rPr>
              <a:t> and </a:t>
            </a:r>
            <a:r>
              <a:rPr lang="en-US" sz="2800" dirty="0">
                <a:solidFill>
                  <a:srgbClr val="FF0000"/>
                </a:solidFill>
                <a:latin typeface="Open Sans"/>
                <a:cs typeface="Calibri" charset="0"/>
              </a:rPr>
              <a:t>CCRSM</a:t>
            </a:r>
          </a:p>
        </p:txBody>
      </p:sp>
    </p:spTree>
    <p:extLst>
      <p:ext uri="{BB962C8B-B14F-4D97-AF65-F5344CB8AC3E}">
        <p14:creationId xmlns:p14="http://schemas.microsoft.com/office/powerpoint/2010/main" val="268697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8F7DE2-F14A-4C30-9644-6DD9687C0638}"/>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08BDAC5C-C111-42A4-B8B1-2070F2F20500}"/>
              </a:ext>
            </a:extLst>
          </p:cNvPr>
          <p:cNvSpPr>
            <a:spLocks noGrp="1"/>
          </p:cNvSpPr>
          <p:nvPr>
            <p:ph type="sldNum" sz="quarter" idx="12"/>
          </p:nvPr>
        </p:nvSpPr>
        <p:spPr/>
        <p:txBody>
          <a:bodyPr/>
          <a:lstStyle/>
          <a:p>
            <a:fld id="{0088AB57-2DBE-44A3-AE96-942C49E954BF}" type="slidenum">
              <a:rPr lang="en-US" smtClean="0"/>
              <a:t>20</a:t>
            </a:fld>
            <a:endParaRPr lang="en-US" dirty="0"/>
          </a:p>
        </p:txBody>
      </p:sp>
    </p:spTree>
    <p:extLst>
      <p:ext uri="{BB962C8B-B14F-4D97-AF65-F5344CB8AC3E}">
        <p14:creationId xmlns:p14="http://schemas.microsoft.com/office/powerpoint/2010/main" val="101960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txBox="1">
            <a:spLocks/>
          </p:cNvSpPr>
          <p:nvPr/>
        </p:nvSpPr>
        <p:spPr>
          <a:xfrm>
            <a:off x="1978702" y="248815"/>
            <a:ext cx="8221357"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3C6EBE"/>
                </a:solidFill>
                <a:latin typeface="Open Sans Semibold"/>
              </a:rPr>
              <a:t>CCRSM Web Resources</a:t>
            </a:r>
          </a:p>
        </p:txBody>
      </p:sp>
      <p:pic>
        <p:nvPicPr>
          <p:cNvPr id="5" name="Picture 4" descr="graphic box " title="box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2" name="Rectangle 1"/>
          <p:cNvSpPr/>
          <p:nvPr/>
        </p:nvSpPr>
        <p:spPr>
          <a:xfrm>
            <a:off x="950976" y="1292054"/>
            <a:ext cx="10863071" cy="4832092"/>
          </a:xfrm>
          <a:prstGeom prst="rect">
            <a:avLst/>
          </a:prstGeom>
        </p:spPr>
        <p:txBody>
          <a:bodyPr wrap="square">
            <a:spAutoFit/>
          </a:bodyPr>
          <a:lstStyle/>
          <a:p>
            <a:pPr lvl="0"/>
            <a:r>
              <a:rPr lang="en-US" sz="2800" b="1" dirty="0">
                <a:solidFill>
                  <a:srgbClr val="1682C5"/>
                </a:solidFill>
                <a:latin typeface="Calibri" charset="0"/>
                <a:ea typeface="Calibri" charset="0"/>
                <a:cs typeface="Calibri" charset="0"/>
              </a:rPr>
              <a:t>Technical Assistance Provider:  ECHS/T-STEM/P-TECH/ICIA</a:t>
            </a:r>
            <a:endParaRPr lang="en-US" sz="2800" dirty="0">
              <a:solidFill>
                <a:srgbClr val="000000">
                  <a:lumMod val="75000"/>
                  <a:lumOff val="25000"/>
                </a:srgbClr>
              </a:solidFill>
              <a:latin typeface="Calibri" charset="0"/>
              <a:ea typeface="Calibri" charset="0"/>
              <a:cs typeface="Calibri" charset="0"/>
            </a:endParaRPr>
          </a:p>
          <a:p>
            <a:pPr marL="800100" lvl="1" indent="-342900">
              <a:buClr>
                <a:srgbClr val="FF8135"/>
              </a:buClr>
              <a:buSzPct val="95000"/>
              <a:buFont typeface="Wingdings" panose="05000000000000000000" pitchFamily="2" charset="2"/>
              <a:buChar char="§"/>
            </a:pPr>
            <a:r>
              <a:rPr lang="en-US" sz="2800" dirty="0">
                <a:solidFill>
                  <a:srgbClr val="000000">
                    <a:lumMod val="75000"/>
                    <a:lumOff val="25000"/>
                  </a:srgbClr>
                </a:solidFill>
                <a:latin typeface="Calibri" charset="0"/>
                <a:ea typeface="Calibri" charset="0"/>
                <a:cs typeface="Calibri" charset="0"/>
                <a:hlinkClick r:id="rId4"/>
              </a:rPr>
              <a:t>http://www.texasccrm.org</a:t>
            </a:r>
            <a:endParaRPr lang="en-US" sz="2800" dirty="0">
              <a:solidFill>
                <a:srgbClr val="000000">
                  <a:lumMod val="75000"/>
                  <a:lumOff val="25000"/>
                </a:srgbClr>
              </a:solidFill>
              <a:latin typeface="Calibri" charset="0"/>
              <a:ea typeface="Calibri" charset="0"/>
              <a:cs typeface="Calibri" charset="0"/>
            </a:endParaRPr>
          </a:p>
          <a:p>
            <a:pPr marL="800100" lvl="1" indent="-342900">
              <a:buClr>
                <a:srgbClr val="FF8135"/>
              </a:buClr>
              <a:buSzPct val="95000"/>
              <a:buFont typeface="Wingdings" panose="05000000000000000000" pitchFamily="2" charset="2"/>
              <a:buChar char="§"/>
            </a:pPr>
            <a:endParaRPr lang="en-US" sz="2800" dirty="0">
              <a:solidFill>
                <a:srgbClr val="000000">
                  <a:lumMod val="75000"/>
                  <a:lumOff val="25000"/>
                </a:srgbClr>
              </a:solidFill>
              <a:latin typeface="Calibri" charset="0"/>
              <a:ea typeface="Calibri" charset="0"/>
              <a:cs typeface="Calibri" charset="0"/>
            </a:endParaRPr>
          </a:p>
          <a:p>
            <a:pPr lvl="0"/>
            <a:r>
              <a:rPr lang="en-US" sz="2800" b="1" dirty="0">
                <a:solidFill>
                  <a:srgbClr val="1682C5"/>
                </a:solidFill>
                <a:latin typeface="Calibri" charset="0"/>
                <a:ea typeface="Calibri" charset="0"/>
                <a:cs typeface="Calibri" charset="0"/>
              </a:rPr>
              <a:t>Texas Education Agency</a:t>
            </a:r>
          </a:p>
          <a:p>
            <a:pPr marL="800100" lvl="1" indent="-342900">
              <a:buClr>
                <a:srgbClr val="FF8135"/>
              </a:buClr>
              <a:buSzPct val="95000"/>
              <a:buFont typeface="Wingdings" panose="05000000000000000000" pitchFamily="2" charset="2"/>
              <a:buChar char="§"/>
            </a:pPr>
            <a:r>
              <a:rPr lang="en-US" sz="2800" dirty="0">
                <a:solidFill>
                  <a:srgbClr val="000000">
                    <a:lumMod val="75000"/>
                    <a:lumOff val="25000"/>
                  </a:srgbClr>
                </a:solidFill>
                <a:latin typeface="Calibri" charset="0"/>
                <a:cs typeface="Calibri" charset="0"/>
                <a:hlinkClick r:id="rId5"/>
              </a:rPr>
              <a:t>http://www.tea.texas.gov/echs</a:t>
            </a:r>
            <a:endParaRPr lang="en-US" sz="2800" dirty="0">
              <a:solidFill>
                <a:srgbClr val="000000">
                  <a:lumMod val="75000"/>
                  <a:lumOff val="25000"/>
                </a:srgbClr>
              </a:solidFill>
              <a:latin typeface="Calibri" charset="0"/>
              <a:cs typeface="Calibri" charset="0"/>
            </a:endParaRPr>
          </a:p>
          <a:p>
            <a:pPr marL="800100" lvl="1" indent="-342900">
              <a:buClr>
                <a:srgbClr val="FF8135"/>
              </a:buClr>
              <a:buSzPct val="95000"/>
              <a:buFont typeface="Wingdings" panose="05000000000000000000" pitchFamily="2" charset="2"/>
              <a:buChar char="§"/>
            </a:pPr>
            <a:r>
              <a:rPr lang="en-US" sz="2800" dirty="0">
                <a:solidFill>
                  <a:srgbClr val="000000">
                    <a:lumMod val="75000"/>
                    <a:lumOff val="25000"/>
                  </a:srgbClr>
                </a:solidFill>
                <a:latin typeface="Calibri" charset="0"/>
                <a:cs typeface="Calibri" charset="0"/>
                <a:hlinkClick r:id="rId6"/>
              </a:rPr>
              <a:t>http://www.tea.texas.gov/T-STEM</a:t>
            </a:r>
            <a:endParaRPr lang="en-US" sz="2800" dirty="0">
              <a:solidFill>
                <a:srgbClr val="000000">
                  <a:lumMod val="75000"/>
                  <a:lumOff val="25000"/>
                </a:srgbClr>
              </a:solidFill>
              <a:latin typeface="Calibri" charset="0"/>
              <a:cs typeface="Calibri" charset="0"/>
            </a:endParaRPr>
          </a:p>
          <a:p>
            <a:pPr marL="800100" lvl="1" indent="-342900">
              <a:buClr>
                <a:srgbClr val="FF8135"/>
              </a:buClr>
              <a:buSzPct val="95000"/>
              <a:buFont typeface="Wingdings" panose="05000000000000000000" pitchFamily="2" charset="2"/>
              <a:buChar char="§"/>
            </a:pPr>
            <a:r>
              <a:rPr lang="en-US" sz="2800" dirty="0">
                <a:solidFill>
                  <a:srgbClr val="000000">
                    <a:lumMod val="75000"/>
                    <a:lumOff val="25000"/>
                  </a:srgbClr>
                </a:solidFill>
                <a:latin typeface="Calibri" charset="0"/>
                <a:cs typeface="Calibri" charset="0"/>
                <a:hlinkClick r:id="rId7"/>
              </a:rPr>
              <a:t>http://www.tea.Texas.gov/PTECH</a:t>
            </a:r>
            <a:endParaRPr lang="en-US" sz="2800" dirty="0">
              <a:solidFill>
                <a:srgbClr val="000000">
                  <a:lumMod val="75000"/>
                  <a:lumOff val="25000"/>
                </a:srgbClr>
              </a:solidFill>
              <a:latin typeface="Calibri" charset="0"/>
              <a:cs typeface="Calibri" charset="0"/>
            </a:endParaRPr>
          </a:p>
          <a:p>
            <a:pPr marL="800100" lvl="1" indent="-342900">
              <a:buClr>
                <a:srgbClr val="FF8135"/>
              </a:buClr>
              <a:buSzPct val="95000"/>
              <a:buFont typeface="Wingdings" panose="05000000000000000000" pitchFamily="2" charset="2"/>
              <a:buChar char="§"/>
            </a:pPr>
            <a:r>
              <a:rPr lang="en-US" sz="2800" dirty="0">
                <a:solidFill>
                  <a:srgbClr val="000000">
                    <a:lumMod val="75000"/>
                    <a:lumOff val="25000"/>
                  </a:srgbClr>
                </a:solidFill>
                <a:latin typeface="Calibri" charset="0"/>
                <a:cs typeface="Calibri" charset="0"/>
                <a:hlinkClick r:id="rId8"/>
              </a:rPr>
              <a:t>http://www.tea.texas.gov/ASVAB</a:t>
            </a:r>
            <a:r>
              <a:rPr lang="en-US" sz="2800" dirty="0">
                <a:solidFill>
                  <a:srgbClr val="000000">
                    <a:lumMod val="75000"/>
                    <a:lumOff val="25000"/>
                  </a:srgbClr>
                </a:solidFill>
                <a:latin typeface="Calibri" charset="0"/>
                <a:cs typeface="Calibri" charset="0"/>
              </a:rPr>
              <a:t> </a:t>
            </a:r>
          </a:p>
          <a:p>
            <a:pPr lvl="0"/>
            <a:endParaRPr lang="en-US" sz="2800" b="1" dirty="0">
              <a:solidFill>
                <a:srgbClr val="1682C5"/>
              </a:solidFill>
              <a:latin typeface="Calibri" charset="0"/>
              <a:ea typeface="Calibri" charset="0"/>
              <a:cs typeface="Calibri" charset="0"/>
            </a:endParaRPr>
          </a:p>
          <a:p>
            <a:pPr lvl="0"/>
            <a:r>
              <a:rPr lang="en-US" sz="2800" b="1" dirty="0">
                <a:solidFill>
                  <a:srgbClr val="1682C5"/>
                </a:solidFill>
                <a:latin typeface="Calibri" charset="0"/>
                <a:cs typeface="Calibri" charset="0"/>
              </a:rPr>
              <a:t>For Information on Designation</a:t>
            </a:r>
          </a:p>
          <a:p>
            <a:pPr marL="800100" lvl="1" indent="-342900">
              <a:buClr>
                <a:srgbClr val="FF8135"/>
              </a:buClr>
              <a:buSzPct val="95000"/>
              <a:buFont typeface="Wingdings" panose="05000000000000000000" pitchFamily="2" charset="2"/>
              <a:buChar char="§"/>
            </a:pPr>
            <a:r>
              <a:rPr lang="en-US" sz="2800" dirty="0">
                <a:solidFill>
                  <a:srgbClr val="000000">
                    <a:lumMod val="75000"/>
                    <a:lumOff val="25000"/>
                  </a:srgbClr>
                </a:solidFill>
                <a:latin typeface="Calibri" charset="0"/>
                <a:ea typeface="Calibri" charset="0"/>
                <a:cs typeface="Calibri" charset="0"/>
                <a:hlinkClick r:id="rId9"/>
              </a:rPr>
              <a:t>https://ccrm.stemcenter.utexas.edu/</a:t>
            </a:r>
            <a:endParaRPr lang="en-US" sz="2800" dirty="0">
              <a:solidFill>
                <a:srgbClr val="000000">
                  <a:lumMod val="75000"/>
                  <a:lumOff val="25000"/>
                </a:srgbClr>
              </a:solidFill>
              <a:latin typeface="Calibri" charset="0"/>
              <a:ea typeface="Calibri" charset="0"/>
              <a:cs typeface="Calibri" charset="0"/>
            </a:endParaRPr>
          </a:p>
        </p:txBody>
      </p:sp>
      <p:sp>
        <p:nvSpPr>
          <p:cNvPr id="6" name="Date Placeholder 3">
            <a:extLst>
              <a:ext uri="{FF2B5EF4-FFF2-40B4-BE49-F238E27FC236}">
                <a16:creationId xmlns:a16="http://schemas.microsoft.com/office/drawing/2014/main" id="{3DE4E7E6-4544-4189-807F-B63E39D7E28F}"/>
              </a:ext>
            </a:extLst>
          </p:cNvPr>
          <p:cNvSpPr txBox="1">
            <a:spLocks/>
          </p:cNvSpPr>
          <p:nvPr/>
        </p:nvSpPr>
        <p:spPr>
          <a:xfrm>
            <a:off x="92467" y="6502019"/>
            <a:ext cx="11618270" cy="239709"/>
          </a:xfrm>
          <a:prstGeom prst="rect">
            <a:avLst/>
          </a:prstGeom>
        </p:spPr>
        <p:txBody>
          <a:bodyPr/>
          <a:lstStyle>
            <a:defPPr>
              <a:defRPr lang="en-US"/>
            </a:defPPr>
            <a:lvl1pPr marL="0" algn="l" defTabSz="914400" rtl="0" eaLnBrk="1" latinLnBrk="0" hangingPunct="1">
              <a:defRPr sz="1100" b="0" i="0" kern="1200">
                <a:solidFill>
                  <a:schemeClr val="tx1"/>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chemeClr val="bg1"/>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schemeClr val="bg1"/>
              </a:solidFill>
              <a:effectLst/>
              <a:uLnTx/>
              <a:uFillTx/>
              <a:latin typeface="Open Sans" charset="0"/>
            </a:endParaRPr>
          </a:p>
        </p:txBody>
      </p:sp>
    </p:spTree>
    <p:extLst>
      <p:ext uri="{BB962C8B-B14F-4D97-AF65-F5344CB8AC3E}">
        <p14:creationId xmlns:p14="http://schemas.microsoft.com/office/powerpoint/2010/main" val="102428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Contacts/Questions</a:t>
            </a:r>
          </a:p>
        </p:txBody>
      </p:sp>
      <p:sp>
        <p:nvSpPr>
          <p:cNvPr id="6" name="Slide Number Placeholder 5">
            <a:extLst>
              <a:ext uri="{FF2B5EF4-FFF2-40B4-BE49-F238E27FC236}">
                <a16:creationId xmlns:a16="http://schemas.microsoft.com/office/drawing/2014/main" id="{2DBECB62-A302-407C-B939-F5D05B2A326F}"/>
              </a:ext>
            </a:extLst>
          </p:cNvPr>
          <p:cNvSpPr>
            <a:spLocks noGrp="1"/>
          </p:cNvSpPr>
          <p:nvPr>
            <p:ph type="sldNum" sz="quarter" idx="12"/>
          </p:nvPr>
        </p:nvSpPr>
        <p:spPr/>
        <p:txBody>
          <a:bodyPr/>
          <a:lstStyle/>
          <a:p>
            <a:fld id="{0088AB57-2DBE-44A3-AE96-942C49E954BF}" type="slidenum">
              <a:rPr lang="en-US" smtClean="0"/>
              <a:t>22</a:t>
            </a:fld>
            <a:endParaRPr lang="en-US" dirty="0"/>
          </a:p>
        </p:txBody>
      </p:sp>
      <mc:AlternateContent xmlns:mc="http://schemas.openxmlformats.org/markup-compatibility/2006" xmlns:am3d="http://schemas.microsoft.com/office/drawing/2017/model3d">
        <mc:Choice Requires="am3d">
          <p:graphicFrame>
            <p:nvGraphicFramePr>
              <p:cNvPr id="5" name="Content Placeholder 4" descr="Question mark">
                <a:extLst>
                  <a:ext uri="{FF2B5EF4-FFF2-40B4-BE49-F238E27FC236}">
                    <a16:creationId xmlns:a16="http://schemas.microsoft.com/office/drawing/2014/main" id="{006F397B-5231-4940-83C4-62CB9304D182}"/>
                  </a:ext>
                </a:extLst>
              </p:cNvPr>
              <p:cNvGraphicFramePr>
                <a:graphicFrameLocks noGrp="1" noChangeAspect="1"/>
              </p:cNvGraphicFramePr>
              <p:nvPr>
                <p:ph sz="quarter" idx="14"/>
                <p:extLst>
                  <p:ext uri="{D42A27DB-BD31-4B8C-83A1-F6EECF244321}">
                    <p14:modId xmlns:p14="http://schemas.microsoft.com/office/powerpoint/2010/main" val="3292972251"/>
                  </p:ext>
                </p:extLst>
              </p:nvPr>
            </p:nvGraphicFramePr>
            <p:xfrm>
              <a:off x="6657975" y="1493304"/>
              <a:ext cx="5534025" cy="4645025"/>
            </p:xfrm>
            <a:graphic>
              <a:graphicData uri="http://schemas.microsoft.com/office/drawing/2017/model3d">
                <am3d:model3d r:embed="rId2">
                  <am3d:spPr>
                    <a:xfrm>
                      <a:off x="0" y="0"/>
                      <a:ext cx="5534025" cy="4645025"/>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3"/>
                  </am3d:raster>
                  <am3d:objViewport viewportSz="57717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5" name="Content Placeholder 4" descr="Question mark">
                <a:extLst>
                  <a:ext uri="{FF2B5EF4-FFF2-40B4-BE49-F238E27FC236}">
                    <a16:creationId xmlns:a16="http://schemas.microsoft.com/office/drawing/2014/main" id="{006F397B-5231-4940-83C4-62CB9304D182}"/>
                  </a:ext>
                </a:extLst>
              </p:cNvPr>
              <p:cNvPicPr>
                <a:picLocks noGrp="1" noRot="1" noChangeAspect="1" noMove="1" noResize="1" noEditPoints="1" noAdjustHandles="1" noChangeArrowheads="1" noChangeShapeType="1" noCrop="1"/>
              </p:cNvPicPr>
              <p:nvPr/>
            </p:nvPicPr>
            <p:blipFill>
              <a:blip r:embed="rId4"/>
              <a:stretch>
                <a:fillRect/>
              </a:stretch>
            </p:blipFill>
            <p:spPr>
              <a:xfrm>
                <a:off x="6657975" y="1493304"/>
                <a:ext cx="5534025" cy="4645025"/>
              </a:xfrm>
              <a:prstGeom prst="rect">
                <a:avLst/>
              </a:prstGeom>
            </p:spPr>
          </p:pic>
        </mc:Fallback>
      </mc:AlternateContent>
      <p:sp>
        <p:nvSpPr>
          <p:cNvPr id="4" name="Text Placeholder 3"/>
          <p:cNvSpPr>
            <a:spLocks noGrp="1"/>
          </p:cNvSpPr>
          <p:nvPr>
            <p:ph type="body" sz="quarter" idx="15"/>
          </p:nvPr>
        </p:nvSpPr>
        <p:spPr>
          <a:xfrm>
            <a:off x="388288" y="1563757"/>
            <a:ext cx="6425467" cy="4644538"/>
          </a:xfrm>
        </p:spPr>
        <p:txBody>
          <a:bodyPr>
            <a:normAutofit/>
          </a:bodyPr>
          <a:lstStyle/>
          <a:p>
            <a:pPr algn="ctr"/>
            <a:endParaRPr lang="en-US" sz="4000" b="1" dirty="0"/>
          </a:p>
          <a:p>
            <a:pPr algn="ctr"/>
            <a:r>
              <a:rPr lang="en-US" sz="4000" b="1" dirty="0"/>
              <a:t>Stacy Avery</a:t>
            </a:r>
          </a:p>
          <a:p>
            <a:pPr algn="ctr"/>
            <a:r>
              <a:rPr lang="en-US" sz="4000" b="1" dirty="0"/>
              <a:t>512.463.8211</a:t>
            </a:r>
          </a:p>
          <a:p>
            <a:pPr algn="ctr"/>
            <a:r>
              <a:rPr lang="en-US" sz="4000" b="1" dirty="0"/>
              <a:t>stacy.avery@tea.texas.gov</a:t>
            </a:r>
          </a:p>
          <a:p>
            <a:pPr algn="ctr"/>
            <a:endParaRPr lang="en-US" sz="1800" b="1" dirty="0"/>
          </a:p>
          <a:p>
            <a:pPr algn="ctr"/>
            <a:endParaRPr lang="en-US" sz="1800" b="1" dirty="0"/>
          </a:p>
          <a:p>
            <a:pPr algn="ctr"/>
            <a:endParaRPr lang="en-US" sz="1800" b="1" dirty="0"/>
          </a:p>
        </p:txBody>
      </p:sp>
    </p:spTree>
    <p:extLst>
      <p:ext uri="{BB962C8B-B14F-4D97-AF65-F5344CB8AC3E}">
        <p14:creationId xmlns:p14="http://schemas.microsoft.com/office/powerpoint/2010/main" val="2420560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60E7-F29E-4730-9143-119D114615A2}"/>
              </a:ext>
            </a:extLst>
          </p:cNvPr>
          <p:cNvSpPr>
            <a:spLocks noGrp="1"/>
          </p:cNvSpPr>
          <p:nvPr>
            <p:ph type="title"/>
          </p:nvPr>
        </p:nvSpPr>
        <p:spPr>
          <a:xfrm>
            <a:off x="0" y="2624667"/>
            <a:ext cx="12192000" cy="1610449"/>
          </a:xfrm>
        </p:spPr>
        <p:txBody>
          <a:bodyPr/>
          <a:lstStyle/>
          <a:p>
            <a:r>
              <a:rPr lang="en-US" dirty="0">
                <a:latin typeface="Open Sans"/>
              </a:rPr>
              <a:t>CTE Programs of Study </a:t>
            </a:r>
          </a:p>
        </p:txBody>
      </p:sp>
      <p:sp>
        <p:nvSpPr>
          <p:cNvPr id="3" name="Slide Number Placeholder 2">
            <a:extLst>
              <a:ext uri="{FF2B5EF4-FFF2-40B4-BE49-F238E27FC236}">
                <a16:creationId xmlns:a16="http://schemas.microsoft.com/office/drawing/2014/main" id="{CC5D2E87-11B0-44D5-ABD1-BDF6CAAE1033}"/>
              </a:ext>
            </a:extLst>
          </p:cNvPr>
          <p:cNvSpPr>
            <a:spLocks noGrp="1"/>
          </p:cNvSpPr>
          <p:nvPr>
            <p:ph type="sldNum" sz="quarter" idx="12"/>
          </p:nvPr>
        </p:nvSpPr>
        <p:spPr/>
        <p:txBody>
          <a:bodyPr/>
          <a:lstStyle/>
          <a:p>
            <a:fld id="{0088AB57-2DBE-44A3-AE96-942C49E954BF}" type="slidenum">
              <a:rPr lang="en-US" smtClean="0"/>
              <a:t>23</a:t>
            </a:fld>
            <a:endParaRPr lang="en-US" dirty="0"/>
          </a:p>
        </p:txBody>
      </p:sp>
    </p:spTree>
    <p:extLst>
      <p:ext uri="{BB962C8B-B14F-4D97-AF65-F5344CB8AC3E}">
        <p14:creationId xmlns:p14="http://schemas.microsoft.com/office/powerpoint/2010/main" val="178878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13" y="302196"/>
            <a:ext cx="9597887" cy="710206"/>
          </a:xfrm>
        </p:spPr>
        <p:txBody>
          <a:bodyPr>
            <a:normAutofit/>
          </a:bodyPr>
          <a:lstStyle/>
          <a:p>
            <a:r>
              <a:rPr lang="en-US" dirty="0"/>
              <a:t>Overview</a:t>
            </a:r>
          </a:p>
        </p:txBody>
      </p:sp>
      <p:sp>
        <p:nvSpPr>
          <p:cNvPr id="3" name="Content Placeholder 2"/>
          <p:cNvSpPr>
            <a:spLocks noGrp="1"/>
          </p:cNvSpPr>
          <p:nvPr>
            <p:ph idx="13"/>
          </p:nvPr>
        </p:nvSpPr>
        <p:spPr>
          <a:xfrm>
            <a:off x="322734" y="1468538"/>
            <a:ext cx="11130082" cy="4302459"/>
          </a:xfrm>
        </p:spPr>
        <p:txBody>
          <a:bodyPr>
            <a:normAutofit/>
          </a:bodyPr>
          <a:lstStyle/>
          <a:p>
            <a:pPr>
              <a:lnSpc>
                <a:spcPct val="100000"/>
              </a:lnSpc>
            </a:pPr>
            <a:r>
              <a:rPr lang="en-US" dirty="0">
                <a:solidFill>
                  <a:schemeClr val="accent2"/>
                </a:solidFill>
              </a:rPr>
              <a:t>Status: </a:t>
            </a:r>
            <a:r>
              <a:rPr lang="en-US" sz="2600" b="0" dirty="0"/>
              <a:t>On July 31, 2018, the President signed the </a:t>
            </a:r>
            <a:r>
              <a:rPr lang="en-US" sz="2600" i="1" dirty="0"/>
              <a:t>Strengthening Career and Technical Education for the 21st Century Act </a:t>
            </a:r>
            <a:r>
              <a:rPr lang="en-US" sz="2600" b="0" dirty="0"/>
              <a:t>into law</a:t>
            </a:r>
            <a:r>
              <a:rPr lang="en-US" sz="2600" b="0" i="1" dirty="0"/>
              <a:t>.</a:t>
            </a:r>
            <a:r>
              <a:rPr lang="en-US" b="0" i="1" dirty="0"/>
              <a:t> </a:t>
            </a:r>
          </a:p>
          <a:p>
            <a:pPr>
              <a:lnSpc>
                <a:spcPct val="100000"/>
              </a:lnSpc>
            </a:pPr>
            <a:r>
              <a:rPr lang="en-US" dirty="0">
                <a:solidFill>
                  <a:schemeClr val="accent2"/>
                </a:solidFill>
              </a:rPr>
              <a:t>Purpose: </a:t>
            </a:r>
            <a:r>
              <a:rPr lang="en-US" sz="2600" b="0" dirty="0"/>
              <a:t>Perkins is dedicated to increasing learner access to high-quality Career Technical Education (CTE) programs of study. With a focus on: </a:t>
            </a:r>
          </a:p>
          <a:p>
            <a:pPr lvl="1">
              <a:lnSpc>
                <a:spcPct val="100000"/>
              </a:lnSpc>
            </a:pPr>
            <a:r>
              <a:rPr lang="en-US" b="0" dirty="0"/>
              <a:t>systems alignment and program improvement</a:t>
            </a:r>
          </a:p>
          <a:p>
            <a:pPr lvl="1">
              <a:lnSpc>
                <a:spcPct val="100000"/>
              </a:lnSpc>
            </a:pPr>
            <a:r>
              <a:rPr lang="en-US" dirty="0"/>
              <a:t>improving the academic and technical achievement of CTE students</a:t>
            </a:r>
          </a:p>
          <a:p>
            <a:pPr lvl="1">
              <a:lnSpc>
                <a:spcPct val="100000"/>
              </a:lnSpc>
            </a:pPr>
            <a:r>
              <a:rPr lang="en-US" dirty="0"/>
              <a:t>strengthening the connections between secondary and postsecondary education</a:t>
            </a:r>
          </a:p>
          <a:p>
            <a:pPr lvl="1">
              <a:lnSpc>
                <a:spcPct val="100000"/>
              </a:lnSpc>
            </a:pPr>
            <a:r>
              <a:rPr lang="en-US" dirty="0"/>
              <a:t>improving accountability</a:t>
            </a:r>
            <a:endParaRPr lang="en-US" b="0" dirty="0"/>
          </a:p>
        </p:txBody>
      </p:sp>
    </p:spTree>
    <p:extLst>
      <p:ext uri="{BB962C8B-B14F-4D97-AF65-F5344CB8AC3E}">
        <p14:creationId xmlns:p14="http://schemas.microsoft.com/office/powerpoint/2010/main" val="35999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E0FF2F-2E9B-443F-A747-9D233AD3AADC}"/>
              </a:ext>
            </a:extLst>
          </p:cNvPr>
          <p:cNvSpPr>
            <a:spLocks noGrp="1"/>
          </p:cNvSpPr>
          <p:nvPr>
            <p:ph type="title"/>
          </p:nvPr>
        </p:nvSpPr>
        <p:spPr/>
        <p:txBody>
          <a:bodyPr/>
          <a:lstStyle/>
          <a:p>
            <a:r>
              <a:rPr lang="en-US" dirty="0"/>
              <a:t>Texas Perkins Grant</a:t>
            </a:r>
          </a:p>
        </p:txBody>
      </p:sp>
      <p:sp>
        <p:nvSpPr>
          <p:cNvPr id="5" name="Slide Number Placeholder 4">
            <a:extLst>
              <a:ext uri="{FF2B5EF4-FFF2-40B4-BE49-F238E27FC236}">
                <a16:creationId xmlns:a16="http://schemas.microsoft.com/office/drawing/2014/main" id="{1A201B9E-34CE-412F-95BD-312A316E12F8}"/>
              </a:ext>
            </a:extLst>
          </p:cNvPr>
          <p:cNvSpPr>
            <a:spLocks noGrp="1"/>
          </p:cNvSpPr>
          <p:nvPr>
            <p:ph type="sldNum" sz="quarter" idx="12"/>
          </p:nvPr>
        </p:nvSpPr>
        <p:spPr/>
        <p:txBody>
          <a:bodyPr/>
          <a:lstStyle/>
          <a:p>
            <a:fld id="{0088AB57-2DBE-44A3-AE96-942C49E954BF}" type="slidenum">
              <a:rPr lang="en-US" smtClean="0"/>
              <a:pPr/>
              <a:t>25</a:t>
            </a:fld>
            <a:endParaRPr lang="en-US" dirty="0"/>
          </a:p>
        </p:txBody>
      </p:sp>
      <p:sp>
        <p:nvSpPr>
          <p:cNvPr id="7" name="Content Placeholder 6">
            <a:extLst>
              <a:ext uri="{FF2B5EF4-FFF2-40B4-BE49-F238E27FC236}">
                <a16:creationId xmlns:a16="http://schemas.microsoft.com/office/drawing/2014/main" id="{D82EA70A-A36E-4B3F-9F68-BE95DECC92E1}"/>
              </a:ext>
            </a:extLst>
          </p:cNvPr>
          <p:cNvSpPr>
            <a:spLocks noGrp="1"/>
          </p:cNvSpPr>
          <p:nvPr>
            <p:ph idx="13"/>
          </p:nvPr>
        </p:nvSpPr>
        <p:spPr/>
        <p:txBody>
          <a:bodyPr/>
          <a:lstStyle/>
          <a:p>
            <a:pPr marL="457200" indent="-457200">
              <a:buFont typeface="Arial" panose="020B0604020202020204" pitchFamily="34" charset="0"/>
              <a:buChar char="•"/>
            </a:pPr>
            <a:r>
              <a:rPr lang="en-US" sz="2600" b="0" dirty="0"/>
              <a:t>Total Amount of Perkins grant in 2018-2019: $105,261,269.</a:t>
            </a:r>
          </a:p>
          <a:p>
            <a:pPr marL="1143000" lvl="1" indent="-457200">
              <a:buFont typeface="Arial" panose="020B0604020202020204" pitchFamily="34" charset="0"/>
              <a:buChar char="•"/>
            </a:pPr>
            <a:r>
              <a:rPr lang="en-US" sz="2600" dirty="0"/>
              <a:t>Secondary:  70%</a:t>
            </a:r>
          </a:p>
          <a:p>
            <a:pPr marL="1143000" lvl="1" indent="-457200">
              <a:buFont typeface="Arial" panose="020B0604020202020204" pitchFamily="34" charset="0"/>
              <a:buChar char="•"/>
            </a:pPr>
            <a:r>
              <a:rPr lang="en-US" sz="2600" dirty="0"/>
              <a:t>Postsecondary:  30%</a:t>
            </a:r>
          </a:p>
          <a:p>
            <a:pPr marL="457200" indent="-457200">
              <a:buFont typeface="Arial" panose="020B0604020202020204" pitchFamily="34" charset="0"/>
              <a:buChar char="•"/>
            </a:pPr>
            <a:r>
              <a:rPr lang="en-US" sz="2600" b="0" dirty="0"/>
              <a:t>Funding Formula </a:t>
            </a:r>
          </a:p>
          <a:p>
            <a:pPr marL="1143000" lvl="1" indent="-457200">
              <a:buFont typeface="Arial" panose="020B0604020202020204" pitchFamily="34" charset="0"/>
              <a:buChar char="•"/>
            </a:pPr>
            <a:r>
              <a:rPr lang="en-US" sz="2600" dirty="0"/>
              <a:t>Allocations are based on Census Bureau population and poverty counts of individuals age 5-17.</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14473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967A3-B1A8-43BC-981F-F40A74E3A049}"/>
              </a:ext>
            </a:extLst>
          </p:cNvPr>
          <p:cNvSpPr>
            <a:spLocks noGrp="1"/>
          </p:cNvSpPr>
          <p:nvPr>
            <p:ph type="title"/>
          </p:nvPr>
        </p:nvSpPr>
        <p:spPr>
          <a:xfrm>
            <a:off x="1727110" y="251694"/>
            <a:ext cx="9597887" cy="710206"/>
          </a:xfrm>
        </p:spPr>
        <p:txBody>
          <a:bodyPr>
            <a:normAutofit/>
          </a:bodyPr>
          <a:lstStyle/>
          <a:p>
            <a:r>
              <a:rPr lang="en-US" sz="4000" dirty="0">
                <a:latin typeface="Open Sans"/>
              </a:rPr>
              <a:t>Programs of Study/Perkins V Timeline</a:t>
            </a:r>
          </a:p>
        </p:txBody>
      </p:sp>
      <p:sp>
        <p:nvSpPr>
          <p:cNvPr id="19" name="Arrow: Chevron 18">
            <a:extLst>
              <a:ext uri="{FF2B5EF4-FFF2-40B4-BE49-F238E27FC236}">
                <a16:creationId xmlns:a16="http://schemas.microsoft.com/office/drawing/2014/main" id="{5B02128A-B471-4138-BF95-C643769D5D06}"/>
              </a:ext>
            </a:extLst>
          </p:cNvPr>
          <p:cNvSpPr/>
          <p:nvPr/>
        </p:nvSpPr>
        <p:spPr>
          <a:xfrm>
            <a:off x="2896265" y="3067911"/>
            <a:ext cx="2283870" cy="98970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panose="020B0606030504020204"/>
              </a:rPr>
              <a:t>March –May 2019</a:t>
            </a:r>
          </a:p>
        </p:txBody>
      </p:sp>
      <p:grpSp>
        <p:nvGrpSpPr>
          <p:cNvPr id="37" name="Group 36" descr="Box around Transition School Year" title="Box ">
            <a:extLst>
              <a:ext uri="{FF2B5EF4-FFF2-40B4-BE49-F238E27FC236}">
                <a16:creationId xmlns:a16="http://schemas.microsoft.com/office/drawing/2014/main" id="{A489DA62-4F3B-49BA-8B1C-3CA5F9A049BD}"/>
              </a:ext>
            </a:extLst>
          </p:cNvPr>
          <p:cNvGrpSpPr/>
          <p:nvPr/>
        </p:nvGrpSpPr>
        <p:grpSpPr>
          <a:xfrm>
            <a:off x="6627544" y="2133820"/>
            <a:ext cx="2283871" cy="1919312"/>
            <a:chOff x="7734449" y="2262157"/>
            <a:chExt cx="2283871" cy="1919312"/>
          </a:xfrm>
        </p:grpSpPr>
        <p:sp>
          <p:nvSpPr>
            <p:cNvPr id="8" name="TextBox 7">
              <a:extLst>
                <a:ext uri="{FF2B5EF4-FFF2-40B4-BE49-F238E27FC236}">
                  <a16:creationId xmlns:a16="http://schemas.microsoft.com/office/drawing/2014/main" id="{45DC7053-41A4-4BCE-8299-EADA2D706101}"/>
                </a:ext>
              </a:extLst>
            </p:cNvPr>
            <p:cNvSpPr txBox="1"/>
            <p:nvPr/>
          </p:nvSpPr>
          <p:spPr>
            <a:xfrm>
              <a:off x="7734449" y="2262157"/>
              <a:ext cx="1754135" cy="584775"/>
            </a:xfrm>
            <a:prstGeom prst="rect">
              <a:avLst/>
            </a:prstGeom>
            <a:noFill/>
            <a:ln w="28575">
              <a:solidFill>
                <a:srgbClr val="824D94"/>
              </a:solidFill>
            </a:ln>
          </p:spPr>
          <p:txBody>
            <a:bodyPr wrap="square" rtlCol="0">
              <a:spAutoFit/>
            </a:bodyPr>
            <a:lstStyle/>
            <a:p>
              <a:pPr algn="ctr">
                <a:buClr>
                  <a:schemeClr val="accent2"/>
                </a:buClr>
              </a:pPr>
              <a:r>
                <a:rPr lang="en-US" sz="1600" dirty="0">
                  <a:latin typeface="Open Sans" panose="020B0606030504020204"/>
                </a:rPr>
                <a:t>Transition  School Year</a:t>
              </a:r>
            </a:p>
          </p:txBody>
        </p:sp>
        <p:sp>
          <p:nvSpPr>
            <p:cNvPr id="21" name="Arrow: Chevron 20">
              <a:extLst>
                <a:ext uri="{FF2B5EF4-FFF2-40B4-BE49-F238E27FC236}">
                  <a16:creationId xmlns:a16="http://schemas.microsoft.com/office/drawing/2014/main" id="{4B0985BF-B213-4423-A5D3-716D546BA15F}"/>
                </a:ext>
              </a:extLst>
            </p:cNvPr>
            <p:cNvSpPr/>
            <p:nvPr/>
          </p:nvSpPr>
          <p:spPr>
            <a:xfrm>
              <a:off x="7734450" y="3191766"/>
              <a:ext cx="2283870" cy="989703"/>
            </a:xfrm>
            <a:prstGeom prst="chevron">
              <a:avLst/>
            </a:prstGeom>
            <a:solidFill>
              <a:srgbClr val="82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panose="020B0606030504020204"/>
                </a:rPr>
                <a:t>September 2019 – July 2020</a:t>
              </a:r>
            </a:p>
          </p:txBody>
        </p:sp>
        <p:cxnSp>
          <p:nvCxnSpPr>
            <p:cNvPr id="26" name="Straight Arrow Connector 25">
              <a:extLst>
                <a:ext uri="{FF2B5EF4-FFF2-40B4-BE49-F238E27FC236}">
                  <a16:creationId xmlns:a16="http://schemas.microsoft.com/office/drawing/2014/main" id="{205E9286-B816-4BC5-8D00-7CB9CF9BAD49}"/>
                </a:ext>
              </a:extLst>
            </p:cNvPr>
            <p:cNvCxnSpPr>
              <a:cxnSpLocks/>
            </p:cNvCxnSpPr>
            <p:nvPr/>
          </p:nvCxnSpPr>
          <p:spPr>
            <a:xfrm flipH="1">
              <a:off x="8647376" y="2846932"/>
              <a:ext cx="1" cy="280342"/>
            </a:xfrm>
            <a:prstGeom prst="straightConnector1">
              <a:avLst/>
            </a:prstGeom>
            <a:ln w="28575">
              <a:solidFill>
                <a:srgbClr val="824D9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descr="Box around Drafting Sequences and Templates" title="box">
            <a:extLst>
              <a:ext uri="{FF2B5EF4-FFF2-40B4-BE49-F238E27FC236}">
                <a16:creationId xmlns:a16="http://schemas.microsoft.com/office/drawing/2014/main" id="{86F8C1F2-7BCE-402D-B6F6-4B8A0CBDA690}"/>
              </a:ext>
            </a:extLst>
          </p:cNvPr>
          <p:cNvGrpSpPr/>
          <p:nvPr/>
        </p:nvGrpSpPr>
        <p:grpSpPr>
          <a:xfrm>
            <a:off x="1030626" y="3067912"/>
            <a:ext cx="2283870" cy="2135383"/>
            <a:chOff x="2137531" y="3196249"/>
            <a:chExt cx="2283870" cy="2135383"/>
          </a:xfrm>
        </p:grpSpPr>
        <p:sp>
          <p:nvSpPr>
            <p:cNvPr id="5" name="TextBox 4">
              <a:extLst>
                <a:ext uri="{FF2B5EF4-FFF2-40B4-BE49-F238E27FC236}">
                  <a16:creationId xmlns:a16="http://schemas.microsoft.com/office/drawing/2014/main" id="{5C79D65B-E11C-4E4D-B197-80F10C445C46}"/>
                </a:ext>
              </a:extLst>
            </p:cNvPr>
            <p:cNvSpPr txBox="1"/>
            <p:nvPr/>
          </p:nvSpPr>
          <p:spPr>
            <a:xfrm>
              <a:off x="2137531" y="4500635"/>
              <a:ext cx="1796307" cy="830997"/>
            </a:xfrm>
            <a:prstGeom prst="rect">
              <a:avLst/>
            </a:prstGeom>
            <a:noFill/>
            <a:ln w="28575">
              <a:solidFill>
                <a:schemeClr val="accent2"/>
              </a:solidFill>
            </a:ln>
          </p:spPr>
          <p:txBody>
            <a:bodyPr wrap="square" rtlCol="0">
              <a:spAutoFit/>
            </a:bodyPr>
            <a:lstStyle/>
            <a:p>
              <a:pPr algn="ctr">
                <a:buClr>
                  <a:schemeClr val="accent2"/>
                </a:buClr>
              </a:pPr>
              <a:r>
                <a:rPr lang="en-US" sz="1600" dirty="0">
                  <a:latin typeface="Open Sans" panose="020B0606030504020204"/>
                </a:rPr>
                <a:t>Drafting sequences and templates</a:t>
              </a:r>
            </a:p>
          </p:txBody>
        </p:sp>
        <p:sp>
          <p:nvSpPr>
            <p:cNvPr id="18" name="Arrow: Chevron 17">
              <a:extLst>
                <a:ext uri="{FF2B5EF4-FFF2-40B4-BE49-F238E27FC236}">
                  <a16:creationId xmlns:a16="http://schemas.microsoft.com/office/drawing/2014/main" id="{9EE9D38C-30D7-4BA0-B2BA-EBD6469EB7A4}"/>
                </a:ext>
              </a:extLst>
            </p:cNvPr>
            <p:cNvSpPr/>
            <p:nvPr/>
          </p:nvSpPr>
          <p:spPr>
            <a:xfrm>
              <a:off x="2137531" y="3196249"/>
              <a:ext cx="2283870" cy="98970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panose="020B0606030504020204"/>
                </a:rPr>
                <a:t>January – February 2019</a:t>
              </a:r>
            </a:p>
          </p:txBody>
        </p:sp>
        <p:cxnSp>
          <p:nvCxnSpPr>
            <p:cNvPr id="29" name="Straight Arrow Connector 28">
              <a:extLst>
                <a:ext uri="{FF2B5EF4-FFF2-40B4-BE49-F238E27FC236}">
                  <a16:creationId xmlns:a16="http://schemas.microsoft.com/office/drawing/2014/main" id="{7B61D2BC-5E72-4DD2-9708-F54D1CD12D07}"/>
                </a:ext>
              </a:extLst>
            </p:cNvPr>
            <p:cNvCxnSpPr>
              <a:cxnSpLocks/>
            </p:cNvCxnSpPr>
            <p:nvPr/>
          </p:nvCxnSpPr>
          <p:spPr>
            <a:xfrm flipV="1">
              <a:off x="3096584" y="4196955"/>
              <a:ext cx="0" cy="30971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descr="Statewide Programs of Study Approval" title="box ">
            <a:extLst>
              <a:ext uri="{FF2B5EF4-FFF2-40B4-BE49-F238E27FC236}">
                <a16:creationId xmlns:a16="http://schemas.microsoft.com/office/drawing/2014/main" id="{A54B0B69-5D1F-47E1-871F-656AAACAD70B}"/>
              </a:ext>
            </a:extLst>
          </p:cNvPr>
          <p:cNvGrpSpPr/>
          <p:nvPr/>
        </p:nvGrpSpPr>
        <p:grpSpPr>
          <a:xfrm>
            <a:off x="4761907" y="3067910"/>
            <a:ext cx="2283870" cy="2135385"/>
            <a:chOff x="5868812" y="3196247"/>
            <a:chExt cx="2283870" cy="2135385"/>
          </a:xfrm>
        </p:grpSpPr>
        <p:sp>
          <p:nvSpPr>
            <p:cNvPr id="7" name="TextBox 6">
              <a:extLst>
                <a:ext uri="{FF2B5EF4-FFF2-40B4-BE49-F238E27FC236}">
                  <a16:creationId xmlns:a16="http://schemas.microsoft.com/office/drawing/2014/main" id="{CC92EB5B-D621-48CA-BB91-E97E4F7C950D}"/>
                </a:ext>
              </a:extLst>
            </p:cNvPr>
            <p:cNvSpPr txBox="1"/>
            <p:nvPr/>
          </p:nvSpPr>
          <p:spPr>
            <a:xfrm>
              <a:off x="5938142" y="4500635"/>
              <a:ext cx="1796307" cy="830997"/>
            </a:xfrm>
            <a:prstGeom prst="rect">
              <a:avLst/>
            </a:prstGeom>
            <a:noFill/>
            <a:ln w="28575">
              <a:solidFill>
                <a:srgbClr val="BF3333"/>
              </a:solidFill>
            </a:ln>
          </p:spPr>
          <p:txBody>
            <a:bodyPr wrap="square" rtlCol="0">
              <a:spAutoFit/>
            </a:bodyPr>
            <a:lstStyle/>
            <a:p>
              <a:pPr algn="ctr">
                <a:buClr>
                  <a:srgbClr val="C00000"/>
                </a:buClr>
              </a:pPr>
              <a:r>
                <a:rPr lang="en-US" sz="1600" dirty="0">
                  <a:latin typeface="Open Sans" panose="020B0606030504020204"/>
                </a:rPr>
                <a:t>Statewide Programs of Study Approval</a:t>
              </a:r>
            </a:p>
          </p:txBody>
        </p:sp>
        <p:sp>
          <p:nvSpPr>
            <p:cNvPr id="20" name="Arrow: Chevron 19">
              <a:extLst>
                <a:ext uri="{FF2B5EF4-FFF2-40B4-BE49-F238E27FC236}">
                  <a16:creationId xmlns:a16="http://schemas.microsoft.com/office/drawing/2014/main" id="{0FB41BFB-9352-4868-9FD6-43029C48A126}"/>
                </a:ext>
              </a:extLst>
            </p:cNvPr>
            <p:cNvSpPr/>
            <p:nvPr/>
          </p:nvSpPr>
          <p:spPr>
            <a:xfrm>
              <a:off x="5868812" y="3196247"/>
              <a:ext cx="2283870" cy="989703"/>
            </a:xfrm>
            <a:prstGeom prst="chevron">
              <a:avLst/>
            </a:prstGeom>
            <a:solidFill>
              <a:srgbClr val="B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panose="020B0606030504020204"/>
                </a:rPr>
                <a:t>May – August 2019</a:t>
              </a:r>
            </a:p>
          </p:txBody>
        </p:sp>
        <p:cxnSp>
          <p:nvCxnSpPr>
            <p:cNvPr id="32" name="Straight Arrow Connector 31">
              <a:extLst>
                <a:ext uri="{FF2B5EF4-FFF2-40B4-BE49-F238E27FC236}">
                  <a16:creationId xmlns:a16="http://schemas.microsoft.com/office/drawing/2014/main" id="{6DC540A4-06A2-4E20-8ED9-F2AE56C7C1DD}"/>
                </a:ext>
              </a:extLst>
            </p:cNvPr>
            <p:cNvCxnSpPr>
              <a:cxnSpLocks/>
            </p:cNvCxnSpPr>
            <p:nvPr/>
          </p:nvCxnSpPr>
          <p:spPr>
            <a:xfrm flipV="1">
              <a:off x="6885068" y="4190925"/>
              <a:ext cx="0" cy="309710"/>
            </a:xfrm>
            <a:prstGeom prst="straightConnector1">
              <a:avLst/>
            </a:prstGeom>
            <a:ln w="28575">
              <a:solidFill>
                <a:srgbClr val="BF33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descr="Box around Implementation Year of Programs of Study and Perkins V " title="Box ">
            <a:extLst>
              <a:ext uri="{FF2B5EF4-FFF2-40B4-BE49-F238E27FC236}">
                <a16:creationId xmlns:a16="http://schemas.microsoft.com/office/drawing/2014/main" id="{191D6431-0950-4A79-A660-C6BBFF88F980}"/>
              </a:ext>
            </a:extLst>
          </p:cNvPr>
          <p:cNvGrpSpPr/>
          <p:nvPr/>
        </p:nvGrpSpPr>
        <p:grpSpPr>
          <a:xfrm>
            <a:off x="8494053" y="3067910"/>
            <a:ext cx="2283870" cy="2385546"/>
            <a:chOff x="9600958" y="3196247"/>
            <a:chExt cx="2283870" cy="2385546"/>
          </a:xfrm>
        </p:grpSpPr>
        <p:sp>
          <p:nvSpPr>
            <p:cNvPr id="9" name="TextBox 8">
              <a:extLst>
                <a:ext uri="{FF2B5EF4-FFF2-40B4-BE49-F238E27FC236}">
                  <a16:creationId xmlns:a16="http://schemas.microsoft.com/office/drawing/2014/main" id="{F85926D3-1DA4-406A-B77B-6840C582452C}"/>
                </a:ext>
              </a:extLst>
            </p:cNvPr>
            <p:cNvSpPr txBox="1"/>
            <p:nvPr/>
          </p:nvSpPr>
          <p:spPr>
            <a:xfrm>
              <a:off x="9622474" y="4504575"/>
              <a:ext cx="1796308" cy="1077218"/>
            </a:xfrm>
            <a:prstGeom prst="rect">
              <a:avLst/>
            </a:prstGeom>
            <a:noFill/>
            <a:ln w="28575">
              <a:solidFill>
                <a:srgbClr val="00B5CC"/>
              </a:solidFill>
            </a:ln>
          </p:spPr>
          <p:txBody>
            <a:bodyPr wrap="square" rtlCol="0">
              <a:spAutoFit/>
            </a:bodyPr>
            <a:lstStyle/>
            <a:p>
              <a:pPr algn="ctr">
                <a:buClr>
                  <a:schemeClr val="accent2"/>
                </a:buClr>
              </a:pPr>
              <a:r>
                <a:rPr lang="en-US" sz="1600" dirty="0">
                  <a:latin typeface="Open Sans" panose="020B0606030504020204"/>
                </a:rPr>
                <a:t>Implementation Year for Programs of Study &amp; Perkins V</a:t>
              </a:r>
            </a:p>
          </p:txBody>
        </p:sp>
        <p:sp>
          <p:nvSpPr>
            <p:cNvPr id="22" name="Arrow: Chevron 21">
              <a:extLst>
                <a:ext uri="{FF2B5EF4-FFF2-40B4-BE49-F238E27FC236}">
                  <a16:creationId xmlns:a16="http://schemas.microsoft.com/office/drawing/2014/main" id="{DB0E3D86-BCEC-4720-A983-DB1A75AE0718}"/>
                </a:ext>
              </a:extLst>
            </p:cNvPr>
            <p:cNvSpPr/>
            <p:nvPr/>
          </p:nvSpPr>
          <p:spPr>
            <a:xfrm>
              <a:off x="9600958" y="3196247"/>
              <a:ext cx="2283870" cy="989703"/>
            </a:xfrm>
            <a:prstGeom prst="chevron">
              <a:avLst/>
            </a:prstGeom>
            <a:solidFill>
              <a:srgbClr val="00B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Open Sans" panose="020B0606030504020204"/>
                </a:rPr>
                <a:t>August 2020</a:t>
              </a:r>
            </a:p>
          </p:txBody>
        </p:sp>
        <p:cxnSp>
          <p:nvCxnSpPr>
            <p:cNvPr id="33" name="Straight Arrow Connector 32">
              <a:extLst>
                <a:ext uri="{FF2B5EF4-FFF2-40B4-BE49-F238E27FC236}">
                  <a16:creationId xmlns:a16="http://schemas.microsoft.com/office/drawing/2014/main" id="{C7C992A1-D68B-45CD-8EDB-98EF27D06A85}"/>
                </a:ext>
              </a:extLst>
            </p:cNvPr>
            <p:cNvCxnSpPr>
              <a:cxnSpLocks/>
            </p:cNvCxnSpPr>
            <p:nvPr/>
          </p:nvCxnSpPr>
          <p:spPr>
            <a:xfrm flipV="1">
              <a:off x="10587492" y="4190925"/>
              <a:ext cx="0" cy="30971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96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6DDA-F328-4CB1-9A5C-4DE62E6B4AA6}"/>
              </a:ext>
            </a:extLst>
          </p:cNvPr>
          <p:cNvSpPr>
            <a:spLocks noGrp="1"/>
          </p:cNvSpPr>
          <p:nvPr>
            <p:ph type="title"/>
          </p:nvPr>
        </p:nvSpPr>
        <p:spPr>
          <a:xfrm>
            <a:off x="1786147" y="224589"/>
            <a:ext cx="9574714" cy="737937"/>
          </a:xfrm>
        </p:spPr>
        <p:txBody>
          <a:bodyPr/>
          <a:lstStyle/>
          <a:p>
            <a:r>
              <a:rPr lang="en-US" dirty="0"/>
              <a:t>Major Components of Perkins V</a:t>
            </a:r>
          </a:p>
        </p:txBody>
      </p:sp>
      <p:sp>
        <p:nvSpPr>
          <p:cNvPr id="3" name="Content Placeholder 2">
            <a:extLst>
              <a:ext uri="{FF2B5EF4-FFF2-40B4-BE49-F238E27FC236}">
                <a16:creationId xmlns:a16="http://schemas.microsoft.com/office/drawing/2014/main" id="{47EDC8B6-79F8-46C4-ADA3-6575AA40BDB1}"/>
              </a:ext>
            </a:extLst>
          </p:cNvPr>
          <p:cNvSpPr>
            <a:spLocks noGrp="1"/>
          </p:cNvSpPr>
          <p:nvPr>
            <p:ph sz="half" idx="2"/>
          </p:nvPr>
        </p:nvSpPr>
        <p:spPr>
          <a:xfrm>
            <a:off x="682824" y="1728763"/>
            <a:ext cx="10851450" cy="4409513"/>
          </a:xfrm>
        </p:spPr>
        <p:txBody>
          <a:bodyPr>
            <a:noAutofit/>
          </a:bodyPr>
          <a:lstStyle/>
          <a:p>
            <a:pPr marL="285750" indent="-285750">
              <a:buClr>
                <a:schemeClr val="accent2"/>
              </a:buClr>
              <a:buFont typeface="Wingdings" panose="05000000000000000000" pitchFamily="2" charset="2"/>
              <a:buChar char="§"/>
            </a:pPr>
            <a:r>
              <a:rPr lang="en-US" sz="2600" b="0" dirty="0"/>
              <a:t>Maintains a commitment to driving improvement through </a:t>
            </a:r>
            <a:r>
              <a:rPr lang="en-US" sz="2600" dirty="0">
                <a:solidFill>
                  <a:srgbClr val="FF0000"/>
                </a:solidFill>
              </a:rPr>
              <a:t>Programs of Study </a:t>
            </a:r>
            <a:r>
              <a:rPr lang="en-US" sz="2600" b="0" dirty="0"/>
              <a:t>and includes a robust, formal definition </a:t>
            </a:r>
            <a:r>
              <a:rPr lang="en-US" sz="2600" b="0"/>
              <a:t>of the </a:t>
            </a:r>
            <a:r>
              <a:rPr lang="en-US" sz="2600" b="0" dirty="0"/>
              <a:t>term </a:t>
            </a:r>
          </a:p>
          <a:p>
            <a:pPr marL="285750" indent="-285750">
              <a:buClr>
                <a:schemeClr val="accent2"/>
              </a:buClr>
              <a:buFont typeface="Wingdings" panose="05000000000000000000" pitchFamily="2" charset="2"/>
              <a:buChar char="§"/>
            </a:pPr>
            <a:endParaRPr lang="en-US" sz="2600" b="0" dirty="0"/>
          </a:p>
          <a:p>
            <a:pPr marL="285750" indent="-285750">
              <a:buClr>
                <a:schemeClr val="accent2"/>
              </a:buClr>
              <a:buFont typeface="Wingdings" panose="05000000000000000000" pitchFamily="2" charset="2"/>
              <a:buChar char="§"/>
            </a:pPr>
            <a:r>
              <a:rPr lang="en-US" sz="2600" b="0" dirty="0"/>
              <a:t>Defines who is included in the accountability system by including a formal </a:t>
            </a:r>
            <a:r>
              <a:rPr lang="en-US" sz="2600" dirty="0">
                <a:solidFill>
                  <a:srgbClr val="FF0000"/>
                </a:solidFill>
              </a:rPr>
              <a:t>“CTE concentrator” </a:t>
            </a:r>
            <a:r>
              <a:rPr lang="en-US" sz="2600" b="0" dirty="0"/>
              <a:t>definition, instead of leaving this definition up to states </a:t>
            </a:r>
          </a:p>
          <a:p>
            <a:pPr marL="285750" indent="-285750">
              <a:buClr>
                <a:schemeClr val="accent2"/>
              </a:buClr>
              <a:buFont typeface="Wingdings" panose="05000000000000000000" pitchFamily="2" charset="2"/>
              <a:buChar char="§"/>
            </a:pPr>
            <a:endParaRPr lang="en-US" sz="2600" b="0" dirty="0"/>
          </a:p>
          <a:p>
            <a:pPr marL="285750" indent="-285750">
              <a:buClr>
                <a:schemeClr val="accent2"/>
              </a:buClr>
              <a:buFont typeface="Wingdings" panose="05000000000000000000" pitchFamily="2" charset="2"/>
              <a:buChar char="§"/>
            </a:pPr>
            <a:r>
              <a:rPr lang="en-US" sz="2600" b="0" dirty="0"/>
              <a:t>Focuses on </a:t>
            </a:r>
            <a:r>
              <a:rPr lang="en-US" sz="2600" dirty="0">
                <a:solidFill>
                  <a:srgbClr val="FF0000"/>
                </a:solidFill>
              </a:rPr>
              <a:t>disaggregation of data</a:t>
            </a:r>
            <a:r>
              <a:rPr lang="en-US" sz="2600" b="0" dirty="0"/>
              <a:t> by maintaining the required disaggregation by student populations, requiring additional disaggregation for </a:t>
            </a:r>
            <a:r>
              <a:rPr lang="en-US" sz="2600" dirty="0">
                <a:solidFill>
                  <a:srgbClr val="FF0000"/>
                </a:solidFill>
              </a:rPr>
              <a:t>each core indicator by CTE program of study </a:t>
            </a:r>
            <a:r>
              <a:rPr lang="en-US" sz="2600" b="0" dirty="0"/>
              <a:t>or CTE program  </a:t>
            </a:r>
          </a:p>
          <a:p>
            <a:pPr marL="285750" indent="-285750">
              <a:buClr>
                <a:schemeClr val="accent2"/>
              </a:buClr>
              <a:buFont typeface="Wingdings" panose="05000000000000000000" pitchFamily="2" charset="2"/>
              <a:buChar char="§"/>
            </a:pPr>
            <a:endParaRPr lang="en-US" sz="1800" b="0" dirty="0"/>
          </a:p>
          <a:p>
            <a:pPr>
              <a:buClr>
                <a:schemeClr val="accent2"/>
              </a:buClr>
            </a:pPr>
            <a:endParaRPr lang="en-US" sz="1800" b="0" dirty="0"/>
          </a:p>
          <a:p>
            <a:pPr marL="285750" indent="-285750">
              <a:buClr>
                <a:schemeClr val="accent2"/>
              </a:buClr>
              <a:buFont typeface="Wingdings" panose="05000000000000000000" pitchFamily="2" charset="2"/>
              <a:buChar char="§"/>
            </a:pPr>
            <a:endParaRPr lang="en-US" sz="1800" b="0" dirty="0"/>
          </a:p>
          <a:p>
            <a:pPr marL="285750" indent="-285750">
              <a:buClr>
                <a:schemeClr val="accent2"/>
              </a:buClr>
              <a:buFont typeface="Wingdings" panose="05000000000000000000" pitchFamily="2" charset="2"/>
              <a:buChar char="§"/>
            </a:pPr>
            <a:endParaRPr lang="en-US" sz="1800" dirty="0"/>
          </a:p>
        </p:txBody>
      </p:sp>
    </p:spTree>
    <p:extLst>
      <p:ext uri="{BB962C8B-B14F-4D97-AF65-F5344CB8AC3E}">
        <p14:creationId xmlns:p14="http://schemas.microsoft.com/office/powerpoint/2010/main" val="20226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7EF0-CC21-4A77-B85D-1BD9B345DC95}"/>
              </a:ext>
            </a:extLst>
          </p:cNvPr>
          <p:cNvSpPr>
            <a:spLocks noGrp="1"/>
          </p:cNvSpPr>
          <p:nvPr>
            <p:ph type="title"/>
          </p:nvPr>
        </p:nvSpPr>
        <p:spPr/>
        <p:txBody>
          <a:bodyPr/>
          <a:lstStyle/>
          <a:p>
            <a:r>
              <a:rPr lang="en-US" dirty="0"/>
              <a:t>Programs of Study Templates</a:t>
            </a:r>
          </a:p>
        </p:txBody>
      </p:sp>
      <p:sp>
        <p:nvSpPr>
          <p:cNvPr id="3" name="Slide Number Placeholder 2">
            <a:extLst>
              <a:ext uri="{FF2B5EF4-FFF2-40B4-BE49-F238E27FC236}">
                <a16:creationId xmlns:a16="http://schemas.microsoft.com/office/drawing/2014/main" id="{16DC412D-CEE7-417C-97B9-236FFF86F2B7}"/>
              </a:ext>
            </a:extLst>
          </p:cNvPr>
          <p:cNvSpPr>
            <a:spLocks noGrp="1"/>
          </p:cNvSpPr>
          <p:nvPr>
            <p:ph type="sldNum" sz="quarter" idx="12"/>
          </p:nvPr>
        </p:nvSpPr>
        <p:spPr/>
        <p:txBody>
          <a:bodyPr/>
          <a:lstStyle/>
          <a:p>
            <a:fld id="{0088AB57-2DBE-44A3-AE96-942C49E954BF}" type="slidenum">
              <a:rPr lang="en-US" smtClean="0"/>
              <a:t>28</a:t>
            </a:fld>
            <a:endParaRPr lang="en-US" dirty="0"/>
          </a:p>
        </p:txBody>
      </p:sp>
      <p:sp>
        <p:nvSpPr>
          <p:cNvPr id="4" name="Content Placeholder 3">
            <a:extLst>
              <a:ext uri="{FF2B5EF4-FFF2-40B4-BE49-F238E27FC236}">
                <a16:creationId xmlns:a16="http://schemas.microsoft.com/office/drawing/2014/main" id="{6B6FBE37-F066-41E9-AB4E-C700B8249436}"/>
              </a:ext>
            </a:extLst>
          </p:cNvPr>
          <p:cNvSpPr>
            <a:spLocks noGrp="1"/>
          </p:cNvSpPr>
          <p:nvPr>
            <p:ph sz="half" idx="2"/>
          </p:nvPr>
        </p:nvSpPr>
        <p:spPr/>
        <p:txBody>
          <a:bodyPr/>
          <a:lstStyle/>
          <a:p>
            <a:pPr marL="457200" indent="-457200">
              <a:buFont typeface="Arial" panose="020B0604020202020204" pitchFamily="34" charset="0"/>
              <a:buChar char="•"/>
            </a:pPr>
            <a:r>
              <a:rPr lang="en-US" dirty="0"/>
              <a:t>Districts will be provided with over 50 Statewide Programs of Study with flexible course sequences.  </a:t>
            </a:r>
          </a:p>
          <a:p>
            <a:pPr marL="457200" indent="-457200">
              <a:buFont typeface="Arial" panose="020B0604020202020204" pitchFamily="34" charset="0"/>
              <a:buChar char="•"/>
            </a:pPr>
            <a:r>
              <a:rPr lang="en-US" dirty="0"/>
              <a:t>Templates will include occupations and labor market information connected with each Program of Study.  </a:t>
            </a:r>
          </a:p>
        </p:txBody>
      </p:sp>
      <p:pic>
        <p:nvPicPr>
          <p:cNvPr id="6" name="Content Placeholder 5" descr="Example of Program of Study Culinary Arts" title="Example ">
            <a:extLst>
              <a:ext uri="{FF2B5EF4-FFF2-40B4-BE49-F238E27FC236}">
                <a16:creationId xmlns:a16="http://schemas.microsoft.com/office/drawing/2014/main" id="{FDA873FA-3834-438B-8967-D80ACC210719}"/>
              </a:ext>
            </a:extLst>
          </p:cNvPr>
          <p:cNvPicPr>
            <a:picLocks noGrp="1" noChangeAspect="1"/>
          </p:cNvPicPr>
          <p:nvPr>
            <p:ph sz="quarter" idx="4"/>
          </p:nvPr>
        </p:nvPicPr>
        <p:blipFill rotWithShape="1">
          <a:blip r:embed="rId2"/>
          <a:srcRect l="2113" r="6383"/>
          <a:stretch/>
        </p:blipFill>
        <p:spPr>
          <a:xfrm>
            <a:off x="6275388" y="2438996"/>
            <a:ext cx="4938712" cy="2837259"/>
          </a:xfrm>
          <a:prstGeom prst="rect">
            <a:avLst/>
          </a:prstGeom>
        </p:spPr>
      </p:pic>
    </p:spTree>
    <p:extLst>
      <p:ext uri="{BB962C8B-B14F-4D97-AF65-F5344CB8AC3E}">
        <p14:creationId xmlns:p14="http://schemas.microsoft.com/office/powerpoint/2010/main" val="2295715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45620A-CB7F-446E-8D8B-A2CA30296A27}"/>
              </a:ext>
            </a:extLst>
          </p:cNvPr>
          <p:cNvSpPr>
            <a:spLocks noGrp="1"/>
          </p:cNvSpPr>
          <p:nvPr>
            <p:ph type="title"/>
          </p:nvPr>
        </p:nvSpPr>
        <p:spPr/>
        <p:txBody>
          <a:bodyPr/>
          <a:lstStyle/>
          <a:p>
            <a:r>
              <a:rPr lang="en-US" dirty="0"/>
              <a:t>PEIMS Indicator</a:t>
            </a:r>
          </a:p>
        </p:txBody>
      </p:sp>
      <p:sp>
        <p:nvSpPr>
          <p:cNvPr id="3" name="Slide Number Placeholder 2">
            <a:extLst>
              <a:ext uri="{FF2B5EF4-FFF2-40B4-BE49-F238E27FC236}">
                <a16:creationId xmlns:a16="http://schemas.microsoft.com/office/drawing/2014/main" id="{0CCDFC24-AB1C-4207-ADB3-D24365C40DC6}"/>
              </a:ext>
            </a:extLst>
          </p:cNvPr>
          <p:cNvSpPr>
            <a:spLocks noGrp="1"/>
          </p:cNvSpPr>
          <p:nvPr>
            <p:ph type="sldNum" sz="quarter" idx="12"/>
          </p:nvPr>
        </p:nvSpPr>
        <p:spPr/>
        <p:txBody>
          <a:bodyPr/>
          <a:lstStyle/>
          <a:p>
            <a:fld id="{0088AB57-2DBE-44A3-AE96-942C49E954BF}" type="slidenum">
              <a:rPr lang="en-US" smtClean="0"/>
              <a:t>29</a:t>
            </a:fld>
            <a:endParaRPr lang="en-US" dirty="0"/>
          </a:p>
        </p:txBody>
      </p:sp>
      <p:sp>
        <p:nvSpPr>
          <p:cNvPr id="7" name="Content Placeholder 6">
            <a:extLst>
              <a:ext uri="{FF2B5EF4-FFF2-40B4-BE49-F238E27FC236}">
                <a16:creationId xmlns:a16="http://schemas.microsoft.com/office/drawing/2014/main" id="{2CD92415-9D4B-43A4-8CF5-155E6EC5A205}"/>
              </a:ext>
            </a:extLst>
          </p:cNvPr>
          <p:cNvSpPr>
            <a:spLocks noGrp="1"/>
          </p:cNvSpPr>
          <p:nvPr>
            <p:ph idx="13"/>
          </p:nvPr>
        </p:nvSpPr>
        <p:spPr/>
        <p:txBody>
          <a:bodyPr/>
          <a:lstStyle/>
          <a:p>
            <a:pPr marL="282575" indent="-282575">
              <a:lnSpc>
                <a:spcPct val="110000"/>
              </a:lnSpc>
              <a:buFont typeface="Wingdings" panose="05000000000000000000" pitchFamily="2" charset="2"/>
              <a:buChar char="§"/>
            </a:pPr>
            <a:r>
              <a:rPr lang="en-US" sz="2400" dirty="0"/>
              <a:t>Required in PEIMS submission: </a:t>
            </a:r>
          </a:p>
          <a:p>
            <a:pPr marL="575183" lvl="1" indent="-282575">
              <a:lnSpc>
                <a:spcPct val="110000"/>
              </a:lnSpc>
            </a:pPr>
            <a:r>
              <a:rPr lang="en-US" sz="1800" b="1" dirty="0"/>
              <a:t>Submission 1 – </a:t>
            </a:r>
            <a:r>
              <a:rPr lang="en-US" sz="1800" dirty="0"/>
              <a:t>Districts who offer one or more approved state or regional program of study. </a:t>
            </a:r>
          </a:p>
          <a:p>
            <a:endParaRPr lang="en-US" dirty="0"/>
          </a:p>
        </p:txBody>
      </p:sp>
      <p:grpSp>
        <p:nvGrpSpPr>
          <p:cNvPr id="10" name="Group 9" descr="E16XX PROGRAM-OF-STUDY data element screenshot " title="screenshot ">
            <a:extLst>
              <a:ext uri="{FF2B5EF4-FFF2-40B4-BE49-F238E27FC236}">
                <a16:creationId xmlns:a16="http://schemas.microsoft.com/office/drawing/2014/main" id="{EF0F1AD5-A39A-4A2A-A045-E65934D11E10}"/>
              </a:ext>
            </a:extLst>
          </p:cNvPr>
          <p:cNvGrpSpPr/>
          <p:nvPr/>
        </p:nvGrpSpPr>
        <p:grpSpPr>
          <a:xfrm>
            <a:off x="1601792" y="4455540"/>
            <a:ext cx="8988412" cy="2016125"/>
            <a:chOff x="1410876" y="1821272"/>
            <a:chExt cx="9370243" cy="1973179"/>
          </a:xfrm>
        </p:grpSpPr>
        <p:pic>
          <p:nvPicPr>
            <p:cNvPr id="8" name="Picture 7" descr="E16XX PROGRAM-OF-STUDY data element screenshot" title="screenshot ">
              <a:extLst>
                <a:ext uri="{FF2B5EF4-FFF2-40B4-BE49-F238E27FC236}">
                  <a16:creationId xmlns:a16="http://schemas.microsoft.com/office/drawing/2014/main" id="{15C8789F-344F-4520-A802-E9619E04F4CC}"/>
                </a:ext>
              </a:extLst>
            </p:cNvPr>
            <p:cNvPicPr>
              <a:picLocks noChangeAspect="1"/>
            </p:cNvPicPr>
            <p:nvPr/>
          </p:nvPicPr>
          <p:blipFill rotWithShape="1">
            <a:blip r:embed="rId2"/>
            <a:srcRect b="84094"/>
            <a:stretch/>
          </p:blipFill>
          <p:spPr>
            <a:xfrm>
              <a:off x="1410876" y="1821272"/>
              <a:ext cx="9370243" cy="922421"/>
            </a:xfrm>
            <a:prstGeom prst="rect">
              <a:avLst/>
            </a:prstGeom>
          </p:spPr>
        </p:pic>
        <p:pic>
          <p:nvPicPr>
            <p:cNvPr id="9" name="Picture 8" descr="E16XX program-of-study data element screenshot" title="screenshot ">
              <a:extLst>
                <a:ext uri="{FF2B5EF4-FFF2-40B4-BE49-F238E27FC236}">
                  <a16:creationId xmlns:a16="http://schemas.microsoft.com/office/drawing/2014/main" id="{C40E7D51-C61B-4E4E-8D58-CD596DB2CE6B}"/>
                </a:ext>
              </a:extLst>
            </p:cNvPr>
            <p:cNvPicPr>
              <a:picLocks noChangeAspect="1"/>
            </p:cNvPicPr>
            <p:nvPr/>
          </p:nvPicPr>
          <p:blipFill rotWithShape="1">
            <a:blip r:embed="rId2"/>
            <a:srcRect t="81881"/>
            <a:stretch/>
          </p:blipFill>
          <p:spPr>
            <a:xfrm>
              <a:off x="1410876" y="2743693"/>
              <a:ext cx="9370243" cy="1050758"/>
            </a:xfrm>
            <a:prstGeom prst="rect">
              <a:avLst/>
            </a:prstGeom>
          </p:spPr>
        </p:pic>
      </p:grpSp>
      <p:pic>
        <p:nvPicPr>
          <p:cNvPr id="11" name="Picture 10" descr="screenshot of Submission 1 information " title="screenshot ">
            <a:extLst>
              <a:ext uri="{FF2B5EF4-FFF2-40B4-BE49-F238E27FC236}">
                <a16:creationId xmlns:a16="http://schemas.microsoft.com/office/drawing/2014/main" id="{02E7B3BB-AA99-4506-A7A7-28F9AF55AB8B}"/>
              </a:ext>
            </a:extLst>
          </p:cNvPr>
          <p:cNvPicPr>
            <a:picLocks noChangeAspect="1"/>
          </p:cNvPicPr>
          <p:nvPr/>
        </p:nvPicPr>
        <p:blipFill>
          <a:blip r:embed="rId3"/>
          <a:stretch>
            <a:fillRect/>
          </a:stretch>
        </p:blipFill>
        <p:spPr>
          <a:xfrm>
            <a:off x="2422174" y="2819642"/>
            <a:ext cx="7347651" cy="1528859"/>
          </a:xfrm>
          <a:prstGeom prst="rect">
            <a:avLst/>
          </a:prstGeom>
        </p:spPr>
      </p:pic>
    </p:spTree>
    <p:extLst>
      <p:ext uri="{BB962C8B-B14F-4D97-AF65-F5344CB8AC3E}">
        <p14:creationId xmlns:p14="http://schemas.microsoft.com/office/powerpoint/2010/main" val="198911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60E7-F29E-4730-9143-119D114615A2}"/>
              </a:ext>
            </a:extLst>
          </p:cNvPr>
          <p:cNvSpPr>
            <a:spLocks noGrp="1"/>
          </p:cNvSpPr>
          <p:nvPr>
            <p:ph type="title"/>
          </p:nvPr>
        </p:nvSpPr>
        <p:spPr>
          <a:xfrm>
            <a:off x="0" y="2624667"/>
            <a:ext cx="12192000" cy="1610449"/>
          </a:xfrm>
        </p:spPr>
        <p:txBody>
          <a:bodyPr/>
          <a:lstStyle/>
          <a:p>
            <a:r>
              <a:rPr lang="en-US" dirty="0">
                <a:latin typeface="Open Sans"/>
              </a:rPr>
              <a:t>ASVAB</a:t>
            </a:r>
          </a:p>
        </p:txBody>
      </p:sp>
      <p:sp>
        <p:nvSpPr>
          <p:cNvPr id="3" name="Slide Number Placeholder 2">
            <a:extLst>
              <a:ext uri="{FF2B5EF4-FFF2-40B4-BE49-F238E27FC236}">
                <a16:creationId xmlns:a16="http://schemas.microsoft.com/office/drawing/2014/main" id="{CC5D2E87-11B0-44D5-ABD1-BDF6CAAE1033}"/>
              </a:ext>
            </a:extLst>
          </p:cNvPr>
          <p:cNvSpPr>
            <a:spLocks noGrp="1"/>
          </p:cNvSpPr>
          <p:nvPr>
            <p:ph type="sldNum" sz="quarter" idx="12"/>
          </p:nvPr>
        </p:nvSpPr>
        <p:spPr/>
        <p:txBody>
          <a:bodyPr/>
          <a:lstStyle/>
          <a:p>
            <a:fld id="{0088AB57-2DBE-44A3-AE96-942C49E954BF}" type="slidenum">
              <a:rPr lang="en-US" smtClean="0"/>
              <a:t>3</a:t>
            </a:fld>
            <a:endParaRPr lang="en-US" dirty="0"/>
          </a:p>
        </p:txBody>
      </p:sp>
    </p:spTree>
    <p:extLst>
      <p:ext uri="{BB962C8B-B14F-4D97-AF65-F5344CB8AC3E}">
        <p14:creationId xmlns:p14="http://schemas.microsoft.com/office/powerpoint/2010/main" val="259279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39EF-02FF-4CD5-87E5-738D672C097D}"/>
              </a:ext>
            </a:extLst>
          </p:cNvPr>
          <p:cNvSpPr>
            <a:spLocks noGrp="1"/>
          </p:cNvSpPr>
          <p:nvPr>
            <p:ph type="title"/>
          </p:nvPr>
        </p:nvSpPr>
        <p:spPr/>
        <p:txBody>
          <a:bodyPr/>
          <a:lstStyle/>
          <a:p>
            <a:r>
              <a:rPr lang="en-US" dirty="0"/>
              <a:t>PEIMS Indicator</a:t>
            </a:r>
          </a:p>
        </p:txBody>
      </p:sp>
      <p:sp>
        <p:nvSpPr>
          <p:cNvPr id="3" name="Slide Number Placeholder 2">
            <a:extLst>
              <a:ext uri="{FF2B5EF4-FFF2-40B4-BE49-F238E27FC236}">
                <a16:creationId xmlns:a16="http://schemas.microsoft.com/office/drawing/2014/main" id="{3C42EB67-547B-4D3C-85F0-CBE705FFEA59}"/>
              </a:ext>
            </a:extLst>
          </p:cNvPr>
          <p:cNvSpPr>
            <a:spLocks noGrp="1"/>
          </p:cNvSpPr>
          <p:nvPr>
            <p:ph type="sldNum" sz="quarter" idx="12"/>
          </p:nvPr>
        </p:nvSpPr>
        <p:spPr/>
        <p:txBody>
          <a:bodyPr/>
          <a:lstStyle/>
          <a:p>
            <a:fld id="{0088AB57-2DBE-44A3-AE96-942C49E954BF}" type="slidenum">
              <a:rPr lang="en-US" smtClean="0"/>
              <a:t>30</a:t>
            </a:fld>
            <a:endParaRPr lang="en-US" dirty="0"/>
          </a:p>
        </p:txBody>
      </p:sp>
      <p:sp>
        <p:nvSpPr>
          <p:cNvPr id="4" name="Content Placeholder 3">
            <a:extLst>
              <a:ext uri="{FF2B5EF4-FFF2-40B4-BE49-F238E27FC236}">
                <a16:creationId xmlns:a16="http://schemas.microsoft.com/office/drawing/2014/main" id="{28CF91B7-0801-407E-894D-7D6F535482CF}"/>
              </a:ext>
            </a:extLst>
          </p:cNvPr>
          <p:cNvSpPr>
            <a:spLocks noGrp="1"/>
          </p:cNvSpPr>
          <p:nvPr>
            <p:ph idx="13"/>
          </p:nvPr>
        </p:nvSpPr>
        <p:spPr>
          <a:xfrm>
            <a:off x="0" y="1825621"/>
            <a:ext cx="10515599" cy="4302459"/>
          </a:xfrm>
        </p:spPr>
        <p:txBody>
          <a:bodyPr/>
          <a:lstStyle/>
          <a:p>
            <a:pPr marL="457200" indent="-457200">
              <a:spcBef>
                <a:spcPts val="0"/>
              </a:spcBef>
              <a:buFont typeface="Arial" panose="020B0604020202020204" pitchFamily="34" charset="0"/>
              <a:buChar char="•"/>
            </a:pPr>
            <a:r>
              <a:rPr lang="en-US" dirty="0"/>
              <a:t>Districts select statewide programs of </a:t>
            </a:r>
          </a:p>
          <a:p>
            <a:pPr>
              <a:spcBef>
                <a:spcPts val="0"/>
              </a:spcBef>
            </a:pPr>
            <a:r>
              <a:rPr lang="en-US" dirty="0"/>
              <a:t>      study offered by reviewing course                 	</a:t>
            </a:r>
          </a:p>
          <a:p>
            <a:pPr>
              <a:spcBef>
                <a:spcPts val="0"/>
              </a:spcBef>
            </a:pPr>
            <a:r>
              <a:rPr lang="en-US" dirty="0"/>
              <a:t>      sequences.</a:t>
            </a:r>
          </a:p>
          <a:p>
            <a:pPr>
              <a:spcBef>
                <a:spcPts val="0"/>
              </a:spcBef>
            </a:pPr>
            <a:endParaRPr lang="en-US" dirty="0"/>
          </a:p>
          <a:p>
            <a:pPr marL="457200" indent="-457200">
              <a:spcBef>
                <a:spcPts val="0"/>
              </a:spcBef>
              <a:buFont typeface="Arial" panose="020B0604020202020204" pitchFamily="34" charset="0"/>
              <a:buChar char="•"/>
            </a:pPr>
            <a:r>
              <a:rPr lang="en-US" dirty="0"/>
              <a:t>2019-2020 Transition Year</a:t>
            </a:r>
          </a:p>
          <a:p>
            <a:pPr marL="457200" indent="-457200">
              <a:spcBef>
                <a:spcPts val="0"/>
              </a:spcBef>
              <a:buFont typeface="Arial" panose="020B0604020202020204" pitchFamily="34" charset="0"/>
              <a:buChar char="•"/>
            </a:pPr>
            <a:endParaRPr lang="en-US" dirty="0"/>
          </a:p>
          <a:p>
            <a:pPr marL="457200" indent="-457200">
              <a:spcBef>
                <a:spcPts val="0"/>
              </a:spcBef>
              <a:buFont typeface="Arial" panose="020B0604020202020204" pitchFamily="34" charset="0"/>
              <a:buChar char="•"/>
            </a:pPr>
            <a:r>
              <a:rPr lang="en-US" dirty="0"/>
              <a:t>2020-2021 Implementation Year </a:t>
            </a:r>
          </a:p>
          <a:p>
            <a:pPr>
              <a:spcBef>
                <a:spcPts val="0"/>
              </a:spcBef>
            </a:pPr>
            <a:r>
              <a:rPr lang="en-US" dirty="0"/>
              <a:t>	 </a:t>
            </a:r>
          </a:p>
        </p:txBody>
      </p:sp>
      <p:pic>
        <p:nvPicPr>
          <p:cNvPr id="6" name="Picture 5" descr="C2XX PROGRAM-OF-STUDY-CODE code table screenshot " title="screenshot ">
            <a:extLst>
              <a:ext uri="{FF2B5EF4-FFF2-40B4-BE49-F238E27FC236}">
                <a16:creationId xmlns:a16="http://schemas.microsoft.com/office/drawing/2014/main" id="{4A9156EC-9AB9-48D5-8BAC-D0FBDA66E6C1}"/>
              </a:ext>
            </a:extLst>
          </p:cNvPr>
          <p:cNvPicPr>
            <a:picLocks noChangeAspect="1"/>
          </p:cNvPicPr>
          <p:nvPr/>
        </p:nvPicPr>
        <p:blipFill>
          <a:blip r:embed="rId2"/>
          <a:stretch>
            <a:fillRect/>
          </a:stretch>
        </p:blipFill>
        <p:spPr>
          <a:xfrm>
            <a:off x="6238875" y="1647989"/>
            <a:ext cx="5953125" cy="4657725"/>
          </a:xfrm>
          <a:prstGeom prst="rect">
            <a:avLst/>
          </a:prstGeom>
        </p:spPr>
      </p:pic>
    </p:spTree>
    <p:extLst>
      <p:ext uri="{BB962C8B-B14F-4D97-AF65-F5344CB8AC3E}">
        <p14:creationId xmlns:p14="http://schemas.microsoft.com/office/powerpoint/2010/main" val="89750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3785-8CBE-4738-8D12-14FECE064892}"/>
              </a:ext>
            </a:extLst>
          </p:cNvPr>
          <p:cNvSpPr>
            <a:spLocks noGrp="1"/>
          </p:cNvSpPr>
          <p:nvPr>
            <p:ph type="title"/>
          </p:nvPr>
        </p:nvSpPr>
        <p:spPr/>
        <p:txBody>
          <a:bodyPr/>
          <a:lstStyle/>
          <a:p>
            <a:r>
              <a:rPr lang="en-US" dirty="0"/>
              <a:t>Data Validation Rule </a:t>
            </a:r>
          </a:p>
        </p:txBody>
      </p:sp>
      <p:sp>
        <p:nvSpPr>
          <p:cNvPr id="3" name="Slide Number Placeholder 2">
            <a:extLst>
              <a:ext uri="{FF2B5EF4-FFF2-40B4-BE49-F238E27FC236}">
                <a16:creationId xmlns:a16="http://schemas.microsoft.com/office/drawing/2014/main" id="{62F5138B-8C0E-46E4-8193-944B1238C4A9}"/>
              </a:ext>
            </a:extLst>
          </p:cNvPr>
          <p:cNvSpPr>
            <a:spLocks noGrp="1"/>
          </p:cNvSpPr>
          <p:nvPr>
            <p:ph type="sldNum" sz="quarter" idx="12"/>
          </p:nvPr>
        </p:nvSpPr>
        <p:spPr/>
        <p:txBody>
          <a:bodyPr/>
          <a:lstStyle/>
          <a:p>
            <a:fld id="{0088AB57-2DBE-44A3-AE96-942C49E954BF}" type="slidenum">
              <a:rPr lang="en-US" smtClean="0"/>
              <a:t>31</a:t>
            </a:fld>
            <a:endParaRPr lang="en-US" dirty="0"/>
          </a:p>
        </p:txBody>
      </p:sp>
      <p:pic>
        <p:nvPicPr>
          <p:cNvPr id="5" name="Content Placeholder 4" descr="40110-new1 RULE screenshot " title="screenshot ">
            <a:extLst>
              <a:ext uri="{FF2B5EF4-FFF2-40B4-BE49-F238E27FC236}">
                <a16:creationId xmlns:a16="http://schemas.microsoft.com/office/drawing/2014/main" id="{E494DF96-6473-477A-A8DF-B831A48E046C}"/>
              </a:ext>
            </a:extLst>
          </p:cNvPr>
          <p:cNvPicPr>
            <a:picLocks noGrp="1" noChangeAspect="1"/>
          </p:cNvPicPr>
          <p:nvPr>
            <p:ph idx="13"/>
          </p:nvPr>
        </p:nvPicPr>
        <p:blipFill>
          <a:blip r:embed="rId2"/>
          <a:stretch>
            <a:fillRect/>
          </a:stretch>
        </p:blipFill>
        <p:spPr>
          <a:xfrm>
            <a:off x="692644" y="2059906"/>
            <a:ext cx="10806711" cy="2738187"/>
          </a:xfrm>
          <a:prstGeom prst="rect">
            <a:avLst/>
          </a:prstGeom>
        </p:spPr>
      </p:pic>
    </p:spTree>
    <p:extLst>
      <p:ext uri="{BB962C8B-B14F-4D97-AF65-F5344CB8AC3E}">
        <p14:creationId xmlns:p14="http://schemas.microsoft.com/office/powerpoint/2010/main" val="266709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5259"/>
            <a:ext cx="12192000" cy="3566160"/>
          </a:xfrm>
        </p:spPr>
        <p:txBody>
          <a:bodyPr>
            <a:normAutofit/>
          </a:bodyPr>
          <a:lstStyle/>
          <a:p>
            <a:r>
              <a:rPr lang="en-US" sz="4800" dirty="0">
                <a:latin typeface="Open Sans" panose="020B0604020202020204"/>
              </a:rPr>
              <a:t>Ryan Merritt</a:t>
            </a:r>
            <a:br>
              <a:rPr lang="en-US" sz="4800" dirty="0">
                <a:latin typeface="Open Sans" panose="020B0604020202020204"/>
              </a:rPr>
            </a:br>
            <a:r>
              <a:rPr lang="en-US" sz="4800" dirty="0">
                <a:latin typeface="Open Sans" panose="020B0604020202020204"/>
              </a:rPr>
              <a:t>Director, Career &amp; Technical Education</a:t>
            </a:r>
            <a:br>
              <a:rPr lang="en-US" sz="4800" dirty="0">
                <a:latin typeface="Open Sans" panose="020B0604020202020204"/>
              </a:rPr>
            </a:br>
            <a:r>
              <a:rPr lang="en-US" sz="4800" dirty="0">
                <a:latin typeface="Open Sans" panose="020B0604020202020204"/>
              </a:rPr>
              <a:t>Texas Education Agency</a:t>
            </a:r>
            <a:br>
              <a:rPr lang="en-US" sz="4800" dirty="0">
                <a:latin typeface="Open Sans" panose="020B0604020202020204"/>
              </a:rPr>
            </a:br>
            <a:r>
              <a:rPr lang="en-US" sz="4800" dirty="0">
                <a:latin typeface="Open Sans" panose="020B0604020202020204"/>
              </a:rPr>
              <a:t>512-936-6358</a:t>
            </a:r>
            <a:br>
              <a:rPr lang="en-US" sz="4800" dirty="0">
                <a:latin typeface="Open Sans" panose="020B0604020202020204"/>
              </a:rPr>
            </a:br>
            <a:r>
              <a:rPr lang="en-US" sz="4800" dirty="0">
                <a:latin typeface="Open Sans" panose="020B0604020202020204"/>
              </a:rPr>
              <a:t>ryan.merritt@tea.texas.gov</a:t>
            </a:r>
          </a:p>
        </p:txBody>
      </p:sp>
      <p:sp>
        <p:nvSpPr>
          <p:cNvPr id="3" name="Slide Number Placeholder 2"/>
          <p:cNvSpPr>
            <a:spLocks noGrp="1"/>
          </p:cNvSpPr>
          <p:nvPr>
            <p:ph type="sldNum" sz="quarter" idx="12"/>
          </p:nvPr>
        </p:nvSpPr>
        <p:spPr/>
        <p:txBody>
          <a:bodyPr/>
          <a:lstStyle/>
          <a:p>
            <a:fld id="{0088AB57-2DBE-44A3-AE96-942C49E954BF}" type="slidenum">
              <a:rPr lang="en-US" smtClean="0"/>
              <a:pPr/>
              <a:t>32</a:t>
            </a:fld>
            <a:endParaRPr lang="en-US"/>
          </a:p>
        </p:txBody>
      </p:sp>
    </p:spTree>
    <p:extLst>
      <p:ext uri="{BB962C8B-B14F-4D97-AF65-F5344CB8AC3E}">
        <p14:creationId xmlns:p14="http://schemas.microsoft.com/office/powerpoint/2010/main" val="74081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1755912" y="243951"/>
            <a:ext cx="10084793" cy="710206"/>
          </a:xfrm>
        </p:spPr>
        <p:txBody>
          <a:bodyPr>
            <a:normAutofit fontScale="90000"/>
          </a:bodyPr>
          <a:lstStyle/>
          <a:p>
            <a:pPr algn="ctr">
              <a:lnSpc>
                <a:spcPct val="100000"/>
              </a:lnSpc>
              <a:defRPr/>
            </a:pPr>
            <a:r>
              <a:rPr lang="en-US" sz="4800" b="1" spc="-50" dirty="0">
                <a:solidFill>
                  <a:srgbClr val="2683C6"/>
                </a:solidFill>
                <a:latin typeface="Calibri" panose="020F0502020204030204"/>
              </a:rPr>
              <a:t>Armed Services Vocational Aptitude Battery</a:t>
            </a:r>
          </a:p>
        </p:txBody>
      </p:sp>
      <p:sp>
        <p:nvSpPr>
          <p:cNvPr id="20" name="Content Placeholder 2">
            <a:extLst>
              <a:ext uri="{FF2B5EF4-FFF2-40B4-BE49-F238E27FC236}">
                <a16:creationId xmlns:a16="http://schemas.microsoft.com/office/drawing/2014/main" id="{5D5CB630-C58C-498E-9B7C-8707D10BFA9A}"/>
              </a:ext>
            </a:extLst>
          </p:cNvPr>
          <p:cNvSpPr>
            <a:spLocks noGrp="1"/>
          </p:cNvSpPr>
          <p:nvPr>
            <p:ph idx="13"/>
          </p:nvPr>
        </p:nvSpPr>
        <p:spPr>
          <a:xfrm>
            <a:off x="382010" y="1778516"/>
            <a:ext cx="11458695" cy="4729063"/>
          </a:xfrm>
        </p:spPr>
        <p:txBody>
          <a:bodyPr>
            <a:normAutofit/>
          </a:bodyPr>
          <a:lstStyle/>
          <a:p>
            <a:pPr lvl="0"/>
            <a:r>
              <a:rPr lang="en-US" b="1" dirty="0">
                <a:solidFill>
                  <a:srgbClr val="C00000"/>
                </a:solidFill>
              </a:rPr>
              <a:t>Two</a:t>
            </a:r>
            <a:r>
              <a:rPr lang="en-US" dirty="0"/>
              <a:t> different ASVAB tests</a:t>
            </a:r>
          </a:p>
          <a:p>
            <a:pPr marL="342900" lvl="0" indent="-342900">
              <a:spcBef>
                <a:spcPts val="500"/>
              </a:spcBef>
              <a:buClr>
                <a:srgbClr val="FF8135"/>
              </a:buClr>
              <a:buFont typeface="Wingdings" charset="2"/>
              <a:buChar char="§"/>
            </a:pPr>
            <a:r>
              <a:rPr lang="en-US" dirty="0">
                <a:solidFill>
                  <a:schemeClr val="tx1">
                    <a:lumMod val="75000"/>
                    <a:lumOff val="25000"/>
                  </a:schemeClr>
                </a:solidFill>
                <a:cs typeface="Calibri" charset="0"/>
              </a:rPr>
              <a:t>ASVAB Career Exploration Program </a:t>
            </a:r>
            <a:r>
              <a:rPr lang="en-US" b="1" dirty="0">
                <a:solidFill>
                  <a:schemeClr val="tx1">
                    <a:lumMod val="75000"/>
                    <a:lumOff val="25000"/>
                  </a:schemeClr>
                </a:solidFill>
                <a:cs typeface="Calibri" charset="0"/>
              </a:rPr>
              <a:t>(ASVAB CEP) </a:t>
            </a:r>
            <a:r>
              <a:rPr lang="en-US" dirty="0">
                <a:solidFill>
                  <a:schemeClr val="tx1">
                    <a:lumMod val="75000"/>
                    <a:lumOff val="25000"/>
                  </a:schemeClr>
                </a:solidFill>
                <a:cs typeface="Calibri" charset="0"/>
              </a:rPr>
              <a:t>(10</a:t>
            </a:r>
            <a:r>
              <a:rPr lang="en-US" baseline="30000" dirty="0">
                <a:solidFill>
                  <a:schemeClr val="tx1">
                    <a:lumMod val="75000"/>
                    <a:lumOff val="25000"/>
                  </a:schemeClr>
                </a:solidFill>
                <a:cs typeface="Calibri" charset="0"/>
              </a:rPr>
              <a:t>th</a:t>
            </a:r>
            <a:r>
              <a:rPr lang="en-US" dirty="0">
                <a:solidFill>
                  <a:schemeClr val="tx1">
                    <a:lumMod val="75000"/>
                    <a:lumOff val="25000"/>
                  </a:schemeClr>
                </a:solidFill>
                <a:cs typeface="Calibri" charset="0"/>
              </a:rPr>
              <a:t>, 11</a:t>
            </a:r>
            <a:r>
              <a:rPr lang="en-US" baseline="30000" dirty="0">
                <a:solidFill>
                  <a:schemeClr val="tx1">
                    <a:lumMod val="75000"/>
                    <a:lumOff val="25000"/>
                  </a:schemeClr>
                </a:solidFill>
                <a:cs typeface="Calibri" charset="0"/>
              </a:rPr>
              <a:t>th</a:t>
            </a:r>
            <a:r>
              <a:rPr lang="en-US" dirty="0">
                <a:solidFill>
                  <a:schemeClr val="tx1">
                    <a:lumMod val="75000"/>
                    <a:lumOff val="25000"/>
                  </a:schemeClr>
                </a:solidFill>
                <a:cs typeface="Calibri" charset="0"/>
              </a:rPr>
              <a:t>, 12</a:t>
            </a:r>
            <a:r>
              <a:rPr lang="en-US" baseline="30000" dirty="0">
                <a:solidFill>
                  <a:schemeClr val="tx1">
                    <a:lumMod val="75000"/>
                    <a:lumOff val="25000"/>
                  </a:schemeClr>
                </a:solidFill>
                <a:cs typeface="Calibri" charset="0"/>
              </a:rPr>
              <a:t>th </a:t>
            </a:r>
            <a:r>
              <a:rPr lang="en-US" dirty="0">
                <a:solidFill>
                  <a:schemeClr val="tx1">
                    <a:lumMod val="75000"/>
                    <a:lumOff val="25000"/>
                  </a:schemeClr>
                </a:solidFill>
                <a:cs typeface="Calibri" charset="0"/>
              </a:rPr>
              <a:t> grade students) </a:t>
            </a:r>
          </a:p>
          <a:p>
            <a:pPr lvl="1">
              <a:buClr>
                <a:srgbClr val="ED7D31"/>
              </a:buClr>
            </a:pPr>
            <a:r>
              <a:rPr lang="en-US" b="1" dirty="0">
                <a:latin typeface="Open Sans" panose="020B0606030504020204"/>
              </a:rPr>
              <a:t>ASVAB:</a:t>
            </a:r>
            <a:r>
              <a:rPr lang="en-US" dirty="0">
                <a:latin typeface="Open Sans" panose="020B0606030504020204"/>
              </a:rPr>
              <a:t> The aptitude test estimates your performance in academic and vocational endeavors.</a:t>
            </a:r>
            <a:endParaRPr lang="en-US" sz="3200" dirty="0">
              <a:latin typeface="Open Sans" panose="020B0606030504020204"/>
            </a:endParaRPr>
          </a:p>
          <a:p>
            <a:pPr lvl="1">
              <a:buClr>
                <a:srgbClr val="ED7D31"/>
              </a:buClr>
            </a:pPr>
            <a:r>
              <a:rPr lang="en-US" b="1" dirty="0">
                <a:latin typeface="Open Sans" panose="020B0606030504020204"/>
              </a:rPr>
              <a:t>FYI:</a:t>
            </a:r>
            <a:r>
              <a:rPr lang="en-US" dirty="0">
                <a:latin typeface="Open Sans" panose="020B0606030504020204"/>
              </a:rPr>
              <a:t> The interest inventory measures your work-related interests.</a:t>
            </a:r>
            <a:endParaRPr lang="en-US" sz="3200" dirty="0">
              <a:latin typeface="Open Sans" panose="020B0606030504020204"/>
            </a:endParaRPr>
          </a:p>
          <a:p>
            <a:pPr lvl="1">
              <a:buClr>
                <a:srgbClr val="ED7D31"/>
              </a:buClr>
            </a:pPr>
            <a:r>
              <a:rPr lang="en-US" b="1" dirty="0">
                <a:latin typeface="Open Sans" panose="020B0606030504020204"/>
              </a:rPr>
              <a:t>OCCU-Find:</a:t>
            </a:r>
            <a:r>
              <a:rPr lang="en-US" dirty="0">
                <a:latin typeface="Open Sans" panose="020B0606030504020204"/>
              </a:rPr>
              <a:t> A career catalog provides activities to help you put a plan together</a:t>
            </a:r>
            <a:endParaRPr lang="en-US" sz="3200" dirty="0">
              <a:latin typeface="Open Sans" panose="020B0606030504020204"/>
            </a:endParaRPr>
          </a:p>
          <a:p>
            <a:pPr marL="342900" lvl="0" indent="-342900">
              <a:spcBef>
                <a:spcPts val="500"/>
              </a:spcBef>
              <a:buClr>
                <a:srgbClr val="FF8135"/>
              </a:buClr>
              <a:buFont typeface="Wingdings" charset="2"/>
              <a:buChar char="§"/>
            </a:pPr>
            <a:r>
              <a:rPr lang="en-US" dirty="0">
                <a:solidFill>
                  <a:schemeClr val="tx1">
                    <a:lumMod val="75000"/>
                    <a:lumOff val="25000"/>
                  </a:schemeClr>
                </a:solidFill>
                <a:cs typeface="Calibri" charset="0"/>
              </a:rPr>
              <a:t>ASVAB for military enlistment (11</a:t>
            </a:r>
            <a:r>
              <a:rPr lang="en-US" baseline="30000" dirty="0">
                <a:solidFill>
                  <a:schemeClr val="tx1">
                    <a:lumMod val="75000"/>
                    <a:lumOff val="25000"/>
                  </a:schemeClr>
                </a:solidFill>
                <a:cs typeface="Calibri" charset="0"/>
              </a:rPr>
              <a:t>th </a:t>
            </a:r>
            <a:r>
              <a:rPr lang="en-US" dirty="0">
                <a:solidFill>
                  <a:schemeClr val="tx1">
                    <a:lumMod val="75000"/>
                    <a:lumOff val="25000"/>
                  </a:schemeClr>
                </a:solidFill>
                <a:cs typeface="Calibri" charset="0"/>
              </a:rPr>
              <a:t>and12</a:t>
            </a:r>
            <a:r>
              <a:rPr lang="en-US" baseline="30000" dirty="0">
                <a:solidFill>
                  <a:schemeClr val="tx1">
                    <a:lumMod val="75000"/>
                    <a:lumOff val="25000"/>
                  </a:schemeClr>
                </a:solidFill>
                <a:cs typeface="Calibri" charset="0"/>
              </a:rPr>
              <a:t>th</a:t>
            </a:r>
            <a:r>
              <a:rPr lang="en-US" dirty="0">
                <a:solidFill>
                  <a:schemeClr val="tx1">
                    <a:lumMod val="75000"/>
                    <a:lumOff val="25000"/>
                  </a:schemeClr>
                </a:solidFill>
                <a:cs typeface="Calibri" charset="0"/>
              </a:rPr>
              <a:t> grade students)</a:t>
            </a:r>
          </a:p>
          <a:p>
            <a:endParaRPr lang="en-US" dirty="0"/>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4</a:t>
            </a:fld>
            <a:endParaRPr lang="en-US" dirty="0"/>
          </a:p>
        </p:txBody>
      </p:sp>
      <p:sp>
        <p:nvSpPr>
          <p:cNvPr id="4" name="Rectangle 3" descr="Box around text " title="Box around text ">
            <a:extLst>
              <a:ext uri="{FF2B5EF4-FFF2-40B4-BE49-F238E27FC236}">
                <a16:creationId xmlns:a16="http://schemas.microsoft.com/office/drawing/2014/main" id="{00FC562C-0972-4B1D-8058-2BD94312CDB8}"/>
              </a:ext>
            </a:extLst>
          </p:cNvPr>
          <p:cNvSpPr/>
          <p:nvPr/>
        </p:nvSpPr>
        <p:spPr>
          <a:xfrm>
            <a:off x="438912" y="2176272"/>
            <a:ext cx="11064240" cy="2761488"/>
          </a:xfrm>
          <a:prstGeom prst="rect">
            <a:avLst/>
          </a:prstGeom>
          <a:noFill/>
          <a:ln w="1270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8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15357" y="0"/>
            <a:ext cx="12192000" cy="710206"/>
          </a:xfrm>
        </p:spPr>
        <p:txBody>
          <a:bodyPr>
            <a:normAutofit fontScale="90000"/>
          </a:bodyPr>
          <a:lstStyle/>
          <a:p>
            <a:pPr algn="ctr">
              <a:lnSpc>
                <a:spcPct val="100000"/>
              </a:lnSpc>
              <a:defRPr/>
            </a:pPr>
            <a:r>
              <a:rPr lang="en-US" sz="4800" b="1" spc="-50" dirty="0">
                <a:solidFill>
                  <a:srgbClr val="2683C6"/>
                </a:solidFill>
                <a:latin typeface="Calibri" panose="020F0502020204030204"/>
              </a:rPr>
              <a:t>SB 1843 -ASVAB</a:t>
            </a:r>
            <a:br>
              <a:rPr lang="en-US" sz="4800" b="1" spc="-50" dirty="0">
                <a:solidFill>
                  <a:srgbClr val="2683C6"/>
                </a:solidFill>
                <a:latin typeface="Calibri" panose="020F0502020204030204"/>
              </a:rPr>
            </a:br>
            <a:r>
              <a:rPr lang="en-US" sz="3600" b="1" spc="-50" dirty="0">
                <a:solidFill>
                  <a:srgbClr val="2683C6"/>
                </a:solidFill>
                <a:latin typeface="Calibri" panose="020F0502020204030204"/>
              </a:rPr>
              <a:t>(85</a:t>
            </a:r>
            <a:r>
              <a:rPr lang="en-US" sz="3600" b="1" spc="-50" baseline="30000" dirty="0">
                <a:solidFill>
                  <a:srgbClr val="2683C6"/>
                </a:solidFill>
                <a:latin typeface="Calibri" panose="020F0502020204030204"/>
              </a:rPr>
              <a:t>th</a:t>
            </a:r>
            <a:r>
              <a:rPr lang="en-US" sz="3600" b="1" spc="-50" dirty="0">
                <a:solidFill>
                  <a:srgbClr val="2683C6"/>
                </a:solidFill>
                <a:latin typeface="Calibri" panose="020F0502020204030204"/>
              </a:rPr>
              <a:t> regular session)</a:t>
            </a:r>
          </a:p>
        </p:txBody>
      </p:sp>
      <p:sp>
        <p:nvSpPr>
          <p:cNvPr id="20" name="Content Placeholder 2">
            <a:extLst>
              <a:ext uri="{FF2B5EF4-FFF2-40B4-BE49-F238E27FC236}">
                <a16:creationId xmlns:a16="http://schemas.microsoft.com/office/drawing/2014/main" id="{5D5CB630-C58C-498E-9B7C-8707D10BFA9A}"/>
              </a:ext>
            </a:extLst>
          </p:cNvPr>
          <p:cNvSpPr>
            <a:spLocks noGrp="1"/>
          </p:cNvSpPr>
          <p:nvPr>
            <p:ph idx="13"/>
          </p:nvPr>
        </p:nvSpPr>
        <p:spPr>
          <a:xfrm>
            <a:off x="382010" y="1778517"/>
            <a:ext cx="11458695" cy="4658860"/>
          </a:xfrm>
        </p:spPr>
        <p:txBody>
          <a:bodyPr>
            <a:normAutofit/>
          </a:bodyPr>
          <a:lstStyle/>
          <a:p>
            <a:pPr marL="342900" lvl="0" indent="-342900">
              <a:spcBef>
                <a:spcPts val="500"/>
              </a:spcBef>
              <a:buClr>
                <a:srgbClr val="FF8135"/>
              </a:buClr>
              <a:buFont typeface="Wingdings" charset="2"/>
              <a:buChar char="§"/>
            </a:pPr>
            <a:r>
              <a:rPr lang="en-US" sz="3200" dirty="0">
                <a:solidFill>
                  <a:schemeClr val="tx1">
                    <a:lumMod val="75000"/>
                    <a:lumOff val="25000"/>
                  </a:schemeClr>
                </a:solidFill>
                <a:cs typeface="Calibri" charset="0"/>
              </a:rPr>
              <a:t>Each school year, each district and open-enrollment charter school must:</a:t>
            </a:r>
          </a:p>
          <a:p>
            <a:pPr marL="1028700" lvl="1" indent="-342900">
              <a:buClr>
                <a:srgbClr val="FF8135"/>
              </a:buClr>
              <a:buFont typeface="Wingdings" charset="2"/>
              <a:buChar char="§"/>
            </a:pPr>
            <a:r>
              <a:rPr lang="en-US" sz="2800" dirty="0">
                <a:solidFill>
                  <a:schemeClr val="tx1">
                    <a:lumMod val="75000"/>
                    <a:lumOff val="25000"/>
                  </a:schemeClr>
                </a:solidFill>
                <a:latin typeface="Open Sans" panose="020B0606030504020204"/>
                <a:cs typeface="Calibri" charset="0"/>
              </a:rPr>
              <a:t>Provide students in grades 10, 11, and 12 the </a:t>
            </a:r>
            <a:r>
              <a:rPr lang="en-US" sz="2800" b="1" dirty="0">
                <a:solidFill>
                  <a:srgbClr val="FF0000"/>
                </a:solidFill>
                <a:latin typeface="Open Sans" panose="020B0606030504020204"/>
                <a:cs typeface="Calibri" charset="0"/>
              </a:rPr>
              <a:t>opportunity</a:t>
            </a:r>
            <a:r>
              <a:rPr lang="en-US" sz="2800" dirty="0">
                <a:solidFill>
                  <a:schemeClr val="tx1">
                    <a:lumMod val="75000"/>
                    <a:lumOff val="25000"/>
                  </a:schemeClr>
                </a:solidFill>
                <a:latin typeface="Open Sans" panose="020B0606030504020204"/>
                <a:cs typeface="Calibri" charset="0"/>
              </a:rPr>
              <a:t> to take the Armed Services Vocational Aptitude Battery (ASVAB) and consult with a military recruiter</a:t>
            </a:r>
          </a:p>
          <a:p>
            <a:pPr marL="342900" indent="-342900">
              <a:buClr>
                <a:srgbClr val="FF8135"/>
              </a:buClr>
              <a:buFont typeface="Wingdings" charset="2"/>
              <a:buChar char="§"/>
            </a:pPr>
            <a:r>
              <a:rPr lang="en-US" sz="3200" dirty="0">
                <a:solidFill>
                  <a:schemeClr val="tx1">
                    <a:lumMod val="75000"/>
                    <a:lumOff val="25000"/>
                  </a:schemeClr>
                </a:solidFill>
                <a:latin typeface="Open Sans" panose="020B0606030504020204"/>
                <a:cs typeface="Calibri" charset="0"/>
              </a:rPr>
              <a:t>School districts and open-enrollment charters must:</a:t>
            </a:r>
          </a:p>
          <a:p>
            <a:pPr marL="1028700" lvl="1" indent="-342900">
              <a:buClr>
                <a:srgbClr val="FF8135"/>
              </a:buClr>
              <a:buFont typeface="Wingdings" charset="2"/>
              <a:buChar char="§"/>
            </a:pPr>
            <a:r>
              <a:rPr lang="en-US" sz="2800" dirty="0">
                <a:solidFill>
                  <a:schemeClr val="tx1">
                    <a:lumMod val="75000"/>
                    <a:lumOff val="25000"/>
                  </a:schemeClr>
                </a:solidFill>
                <a:latin typeface="Open Sans" panose="020B0606030504020204"/>
                <a:cs typeface="Calibri" charset="0"/>
              </a:rPr>
              <a:t>Schedule the ASVAB during </a:t>
            </a:r>
            <a:r>
              <a:rPr lang="en-US" sz="2800" b="1" dirty="0">
                <a:solidFill>
                  <a:srgbClr val="FF0000"/>
                </a:solidFill>
                <a:latin typeface="Open Sans" panose="020B0606030504020204"/>
                <a:cs typeface="Calibri" charset="0"/>
              </a:rPr>
              <a:t>normal</a:t>
            </a:r>
            <a:r>
              <a:rPr lang="en-US" sz="2800" dirty="0">
                <a:solidFill>
                  <a:schemeClr val="tx1">
                    <a:lumMod val="75000"/>
                    <a:lumOff val="25000"/>
                  </a:schemeClr>
                </a:solidFill>
                <a:latin typeface="Open Sans" panose="020B0606030504020204"/>
                <a:cs typeface="Calibri" charset="0"/>
              </a:rPr>
              <a:t> </a:t>
            </a:r>
            <a:r>
              <a:rPr lang="en-US" sz="2800" b="1" dirty="0">
                <a:solidFill>
                  <a:srgbClr val="FF0000"/>
                </a:solidFill>
                <a:latin typeface="Open Sans" panose="020B0606030504020204"/>
                <a:cs typeface="Calibri" charset="0"/>
              </a:rPr>
              <a:t>school</a:t>
            </a:r>
            <a:r>
              <a:rPr lang="en-US" sz="2800" dirty="0">
                <a:solidFill>
                  <a:schemeClr val="tx1">
                    <a:lumMod val="75000"/>
                    <a:lumOff val="25000"/>
                  </a:schemeClr>
                </a:solidFill>
                <a:latin typeface="Open Sans" panose="020B0606030504020204"/>
                <a:cs typeface="Calibri" charset="0"/>
              </a:rPr>
              <a:t> </a:t>
            </a:r>
            <a:r>
              <a:rPr lang="en-US" sz="2800" b="1" dirty="0">
                <a:solidFill>
                  <a:srgbClr val="FF0000"/>
                </a:solidFill>
                <a:latin typeface="Open Sans" panose="020B0606030504020204"/>
                <a:cs typeface="Calibri" charset="0"/>
              </a:rPr>
              <a:t>hours</a:t>
            </a:r>
          </a:p>
          <a:p>
            <a:pPr marL="1028700" lvl="1" indent="-342900">
              <a:buClr>
                <a:srgbClr val="FF8135"/>
              </a:buClr>
              <a:buFont typeface="Wingdings" charset="2"/>
              <a:buChar char="§"/>
            </a:pPr>
            <a:r>
              <a:rPr lang="en-US" sz="2800" dirty="0">
                <a:solidFill>
                  <a:schemeClr val="tx1">
                    <a:lumMod val="75000"/>
                    <a:lumOff val="25000"/>
                  </a:schemeClr>
                </a:solidFill>
                <a:latin typeface="Open Sans" panose="020B0606030504020204"/>
                <a:cs typeface="Calibri" charset="0"/>
              </a:rPr>
              <a:t>Schedule the ASVAB at a time that </a:t>
            </a:r>
            <a:r>
              <a:rPr lang="en-US" sz="2800" b="1" dirty="0">
                <a:solidFill>
                  <a:srgbClr val="FF0000"/>
                </a:solidFill>
                <a:latin typeface="Open Sans" panose="020B0606030504020204"/>
                <a:cs typeface="Calibri" charset="0"/>
              </a:rPr>
              <a:t>limits</a:t>
            </a:r>
            <a:r>
              <a:rPr lang="en-US" sz="2800" dirty="0">
                <a:solidFill>
                  <a:srgbClr val="FF0000"/>
                </a:solidFill>
                <a:latin typeface="Open Sans" panose="020B0606030504020204"/>
                <a:cs typeface="Calibri" charset="0"/>
              </a:rPr>
              <a:t> </a:t>
            </a:r>
            <a:r>
              <a:rPr lang="en-US" sz="2800" b="1" dirty="0">
                <a:solidFill>
                  <a:srgbClr val="FF0000"/>
                </a:solidFill>
                <a:latin typeface="Open Sans" panose="020B0606030504020204"/>
                <a:cs typeface="Calibri" charset="0"/>
              </a:rPr>
              <a:t>conflicts</a:t>
            </a:r>
            <a:r>
              <a:rPr lang="en-US" sz="2800" dirty="0">
                <a:solidFill>
                  <a:srgbClr val="FF0000"/>
                </a:solidFill>
                <a:latin typeface="Open Sans" panose="020B0606030504020204"/>
                <a:cs typeface="Calibri" charset="0"/>
              </a:rPr>
              <a:t> </a:t>
            </a:r>
            <a:r>
              <a:rPr lang="en-US" sz="2800" dirty="0">
                <a:solidFill>
                  <a:schemeClr val="tx1">
                    <a:lumMod val="75000"/>
                    <a:lumOff val="25000"/>
                  </a:schemeClr>
                </a:solidFill>
                <a:latin typeface="Open Sans" panose="020B0606030504020204"/>
                <a:cs typeface="Calibri" charset="0"/>
              </a:rPr>
              <a:t>with extracurricular activities</a:t>
            </a:r>
          </a:p>
          <a:p>
            <a:pPr marL="1028700" lvl="1" indent="-342900">
              <a:buClr>
                <a:srgbClr val="FF8135"/>
              </a:buClr>
              <a:buFont typeface="Wingdings" charset="2"/>
              <a:buChar char="§"/>
            </a:pPr>
            <a:endParaRPr lang="en-US" dirty="0">
              <a:solidFill>
                <a:schemeClr val="tx1">
                  <a:lumMod val="75000"/>
                  <a:lumOff val="25000"/>
                </a:schemeClr>
              </a:solidFill>
              <a:cs typeface="Calibri" charset="0"/>
            </a:endParaRPr>
          </a:p>
          <a:p>
            <a:endParaRPr lang="en-US" dirty="0"/>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5</a:t>
            </a:fld>
            <a:endParaRPr lang="en-US" dirty="0"/>
          </a:p>
        </p:txBody>
      </p:sp>
    </p:spTree>
    <p:extLst>
      <p:ext uri="{BB962C8B-B14F-4D97-AF65-F5344CB8AC3E}">
        <p14:creationId xmlns:p14="http://schemas.microsoft.com/office/powerpoint/2010/main" val="245532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0" y="-64643"/>
            <a:ext cx="12192000" cy="710206"/>
          </a:xfrm>
        </p:spPr>
        <p:txBody>
          <a:bodyPr>
            <a:normAutofit fontScale="90000"/>
          </a:bodyPr>
          <a:lstStyle/>
          <a:p>
            <a:pPr algn="ctr">
              <a:lnSpc>
                <a:spcPct val="100000"/>
              </a:lnSpc>
              <a:defRPr/>
            </a:pPr>
            <a:r>
              <a:rPr lang="en-US" sz="4900" b="1" spc="-50" dirty="0">
                <a:solidFill>
                  <a:srgbClr val="2683C6"/>
                </a:solidFill>
                <a:latin typeface="Calibri" panose="020F0502020204030204"/>
              </a:rPr>
              <a:t>SB 1843 -ASVAB</a:t>
            </a:r>
            <a:br>
              <a:rPr lang="en-US" sz="6600" b="1" spc="-50" dirty="0">
                <a:solidFill>
                  <a:srgbClr val="2683C6"/>
                </a:solidFill>
                <a:latin typeface="Calibri" panose="020F0502020204030204"/>
              </a:rPr>
            </a:br>
            <a:r>
              <a:rPr lang="en-US" sz="3600" b="1" spc="-50" dirty="0">
                <a:solidFill>
                  <a:srgbClr val="2683C6"/>
                </a:solidFill>
                <a:latin typeface="Calibri" panose="020F0502020204030204"/>
              </a:rPr>
              <a:t>(85</a:t>
            </a:r>
            <a:r>
              <a:rPr lang="en-US" sz="3600" b="1" spc="-50" baseline="30000" dirty="0">
                <a:solidFill>
                  <a:srgbClr val="2683C6"/>
                </a:solidFill>
                <a:latin typeface="Calibri" panose="020F0502020204030204"/>
              </a:rPr>
              <a:t>th</a:t>
            </a:r>
            <a:r>
              <a:rPr lang="en-US" sz="3600" b="1" spc="-50" dirty="0">
                <a:solidFill>
                  <a:srgbClr val="2683C6"/>
                </a:solidFill>
                <a:latin typeface="Calibri" panose="020F0502020204030204"/>
              </a:rPr>
              <a:t> regular session)</a:t>
            </a:r>
          </a:p>
        </p:txBody>
      </p:sp>
      <p:sp>
        <p:nvSpPr>
          <p:cNvPr id="20" name="Content Placeholder 2">
            <a:extLst>
              <a:ext uri="{FF2B5EF4-FFF2-40B4-BE49-F238E27FC236}">
                <a16:creationId xmlns:a16="http://schemas.microsoft.com/office/drawing/2014/main" id="{5D5CB630-C58C-498E-9B7C-8707D10BFA9A}"/>
              </a:ext>
            </a:extLst>
          </p:cNvPr>
          <p:cNvSpPr>
            <a:spLocks noGrp="1"/>
          </p:cNvSpPr>
          <p:nvPr>
            <p:ph idx="13"/>
          </p:nvPr>
        </p:nvSpPr>
        <p:spPr>
          <a:xfrm>
            <a:off x="530352" y="1655698"/>
            <a:ext cx="11430000" cy="5065777"/>
          </a:xfrm>
        </p:spPr>
        <p:txBody>
          <a:bodyPr>
            <a:normAutofit fontScale="62500" lnSpcReduction="20000"/>
          </a:bodyPr>
          <a:lstStyle/>
          <a:p>
            <a:pPr marL="342900" lvl="0" indent="-342900">
              <a:spcBef>
                <a:spcPts val="500"/>
              </a:spcBef>
              <a:buClr>
                <a:srgbClr val="FF8135"/>
              </a:buClr>
              <a:buFont typeface="Wingdings" charset="2"/>
              <a:buChar char="§"/>
            </a:pPr>
            <a:r>
              <a:rPr lang="en-US" sz="4100" dirty="0">
                <a:solidFill>
                  <a:schemeClr val="tx1">
                    <a:lumMod val="75000"/>
                    <a:lumOff val="25000"/>
                  </a:schemeClr>
                </a:solidFill>
                <a:cs typeface="Calibri" charset="0"/>
              </a:rPr>
              <a:t>Schools </a:t>
            </a:r>
            <a:r>
              <a:rPr lang="en-US" sz="4100" b="1" dirty="0">
                <a:solidFill>
                  <a:srgbClr val="C00000"/>
                </a:solidFill>
                <a:cs typeface="Calibri" charset="0"/>
              </a:rPr>
              <a:t>may offer </a:t>
            </a:r>
            <a:r>
              <a:rPr lang="en-US" sz="4100" dirty="0">
                <a:solidFill>
                  <a:schemeClr val="tx1">
                    <a:lumMod val="75000"/>
                    <a:lumOff val="25000"/>
                  </a:schemeClr>
                </a:solidFill>
                <a:cs typeface="Calibri" charset="0"/>
              </a:rPr>
              <a:t>an </a:t>
            </a:r>
            <a:r>
              <a:rPr lang="en-US" sz="4100" b="1" dirty="0">
                <a:solidFill>
                  <a:srgbClr val="C00000"/>
                </a:solidFill>
                <a:cs typeface="Calibri" charset="0"/>
              </a:rPr>
              <a:t>alternative</a:t>
            </a:r>
            <a:r>
              <a:rPr lang="en-US" sz="4100" dirty="0">
                <a:solidFill>
                  <a:schemeClr val="tx1">
                    <a:lumMod val="75000"/>
                    <a:lumOff val="25000"/>
                  </a:schemeClr>
                </a:solidFill>
                <a:cs typeface="Calibri" charset="0"/>
              </a:rPr>
              <a:t> test that:</a:t>
            </a:r>
          </a:p>
          <a:p>
            <a:pPr marL="1143000" lvl="1" indent="-457200">
              <a:lnSpc>
                <a:spcPct val="110000"/>
              </a:lnSpc>
              <a:buClr>
                <a:srgbClr val="FF8135"/>
              </a:buClr>
            </a:pPr>
            <a:r>
              <a:rPr lang="en-US" sz="4000" dirty="0">
                <a:solidFill>
                  <a:schemeClr val="tx1">
                    <a:lumMod val="75000"/>
                    <a:lumOff val="25000"/>
                  </a:schemeClr>
                </a:solidFill>
                <a:latin typeface="Open Sans" panose="020B0606030504020204"/>
                <a:cs typeface="Calibri" charset="0"/>
              </a:rPr>
              <a:t>assesses a student's aptitude for success in a career field other than a career field that requires postsecondary education;</a:t>
            </a:r>
          </a:p>
          <a:p>
            <a:pPr marL="1143000" lvl="1" indent="-457200">
              <a:lnSpc>
                <a:spcPct val="110000"/>
              </a:lnSpc>
              <a:buClr>
                <a:srgbClr val="FF8135"/>
              </a:buClr>
            </a:pPr>
            <a:r>
              <a:rPr lang="en-US" sz="4000" dirty="0">
                <a:solidFill>
                  <a:schemeClr val="tx1">
                    <a:lumMod val="75000"/>
                    <a:lumOff val="25000"/>
                  </a:schemeClr>
                </a:solidFill>
                <a:latin typeface="Open Sans" panose="020B0606030504020204"/>
                <a:cs typeface="Calibri" charset="0"/>
              </a:rPr>
              <a:t>is free to administer;</a:t>
            </a:r>
          </a:p>
          <a:p>
            <a:pPr marL="1143000" lvl="1" indent="-457200">
              <a:lnSpc>
                <a:spcPct val="110000"/>
              </a:lnSpc>
              <a:buClr>
                <a:srgbClr val="FF8135"/>
              </a:buClr>
            </a:pPr>
            <a:r>
              <a:rPr lang="en-US" sz="4000" dirty="0">
                <a:solidFill>
                  <a:schemeClr val="tx1">
                    <a:lumMod val="75000"/>
                    <a:lumOff val="25000"/>
                  </a:schemeClr>
                </a:solidFill>
                <a:latin typeface="Open Sans" panose="020B0606030504020204"/>
                <a:cs typeface="Calibri" charset="0"/>
              </a:rPr>
              <a:t>requires minimal training and support of district or school faculty and staff to administer the test; and</a:t>
            </a:r>
          </a:p>
          <a:p>
            <a:pPr marL="1143000" lvl="1" indent="-457200">
              <a:lnSpc>
                <a:spcPct val="110000"/>
              </a:lnSpc>
              <a:buClr>
                <a:srgbClr val="FF8135"/>
              </a:buClr>
            </a:pPr>
            <a:r>
              <a:rPr lang="en-US" sz="4000" dirty="0">
                <a:solidFill>
                  <a:schemeClr val="tx1">
                    <a:lumMod val="75000"/>
                    <a:lumOff val="25000"/>
                  </a:schemeClr>
                </a:solidFill>
                <a:latin typeface="Open Sans" panose="020B0606030504020204"/>
                <a:cs typeface="Calibri" charset="0"/>
              </a:rPr>
              <a:t>provides the student with a professional interpretation of the test results that allows the student to:</a:t>
            </a:r>
          </a:p>
          <a:p>
            <a:pPr marL="1485900" lvl="2" indent="-342900">
              <a:lnSpc>
                <a:spcPct val="110000"/>
              </a:lnSpc>
              <a:buClr>
                <a:srgbClr val="FF8135"/>
              </a:buClr>
              <a:buFont typeface="Wingdings" charset="2"/>
              <a:buChar char="§"/>
            </a:pPr>
            <a:r>
              <a:rPr lang="en-US" sz="3400" dirty="0">
                <a:solidFill>
                  <a:schemeClr val="tx1">
                    <a:lumMod val="75000"/>
                    <a:lumOff val="25000"/>
                  </a:schemeClr>
                </a:solidFill>
                <a:latin typeface="Open Sans" panose="020B0606030504020204"/>
                <a:cs typeface="Calibri" charset="0"/>
              </a:rPr>
              <a:t>explore occupations that are consistent with the student's interests and skills; and</a:t>
            </a:r>
          </a:p>
          <a:p>
            <a:pPr marL="1485900" lvl="2" indent="-342900">
              <a:lnSpc>
                <a:spcPct val="110000"/>
              </a:lnSpc>
              <a:buClr>
                <a:srgbClr val="FF8135"/>
              </a:buClr>
              <a:buFont typeface="Wingdings" charset="2"/>
              <a:buChar char="§"/>
            </a:pPr>
            <a:r>
              <a:rPr lang="en-US" sz="3400" dirty="0">
                <a:solidFill>
                  <a:schemeClr val="tx1">
                    <a:lumMod val="75000"/>
                    <a:lumOff val="25000"/>
                  </a:schemeClr>
                </a:solidFill>
                <a:latin typeface="Open Sans" panose="020B0606030504020204"/>
                <a:cs typeface="Calibri" charset="0"/>
              </a:rPr>
              <a:t>develop strategies to attain the student's career goals</a:t>
            </a:r>
          </a:p>
          <a:p>
            <a:pPr marL="1028700" lvl="1" indent="-342900">
              <a:buClr>
                <a:srgbClr val="FF8135"/>
              </a:buClr>
              <a:buFont typeface="Wingdings" charset="2"/>
              <a:buChar char="§"/>
            </a:pPr>
            <a:endParaRPr lang="en-US" sz="2800" dirty="0">
              <a:solidFill>
                <a:schemeClr val="tx1">
                  <a:lumMod val="75000"/>
                  <a:lumOff val="25000"/>
                </a:schemeClr>
              </a:solidFill>
              <a:highlight>
                <a:srgbClr val="FFFF00"/>
              </a:highlight>
              <a:cs typeface="Calibri" charset="0"/>
            </a:endParaRPr>
          </a:p>
          <a:p>
            <a:pPr marL="342900" lvl="0" indent="-342900">
              <a:lnSpc>
                <a:spcPct val="120000"/>
              </a:lnSpc>
              <a:spcBef>
                <a:spcPts val="500"/>
              </a:spcBef>
              <a:buClr>
                <a:srgbClr val="FF8135"/>
              </a:buClr>
              <a:buFont typeface="Wingdings" charset="2"/>
              <a:buChar char="§"/>
            </a:pPr>
            <a:r>
              <a:rPr lang="en-US" sz="3800" dirty="0">
                <a:solidFill>
                  <a:schemeClr val="tx1">
                    <a:lumMod val="75000"/>
                    <a:lumOff val="25000"/>
                  </a:schemeClr>
                </a:solidFill>
                <a:cs typeface="Calibri" charset="0"/>
              </a:rPr>
              <a:t>TEA </a:t>
            </a:r>
            <a:r>
              <a:rPr lang="en-US" sz="3800" b="1" dirty="0">
                <a:solidFill>
                  <a:srgbClr val="C00000"/>
                </a:solidFill>
                <a:cs typeface="Calibri" charset="0"/>
              </a:rPr>
              <a:t>shall report</a:t>
            </a:r>
            <a:r>
              <a:rPr lang="en-US" sz="3800" dirty="0">
                <a:solidFill>
                  <a:schemeClr val="tx1">
                    <a:lumMod val="75000"/>
                    <a:lumOff val="25000"/>
                  </a:schemeClr>
                </a:solidFill>
                <a:cs typeface="Calibri" charset="0"/>
              </a:rPr>
              <a:t>, no later than August 1 of each year, schools that elect </a:t>
            </a:r>
            <a:r>
              <a:rPr lang="en-US" sz="3800" b="1" dirty="0">
                <a:solidFill>
                  <a:srgbClr val="C00000"/>
                </a:solidFill>
                <a:cs typeface="Calibri" charset="0"/>
              </a:rPr>
              <a:t>not</a:t>
            </a:r>
            <a:r>
              <a:rPr lang="en-US" sz="3800" dirty="0">
                <a:solidFill>
                  <a:schemeClr val="tx1">
                    <a:lumMod val="75000"/>
                    <a:lumOff val="25000"/>
                  </a:schemeClr>
                </a:solidFill>
                <a:cs typeface="Calibri" charset="0"/>
              </a:rPr>
              <a:t> to provide the </a:t>
            </a:r>
            <a:r>
              <a:rPr lang="en-US" sz="3800" b="1" dirty="0">
                <a:solidFill>
                  <a:srgbClr val="C00000"/>
                </a:solidFill>
                <a:cs typeface="Calibri" charset="0"/>
              </a:rPr>
              <a:t>ASVAB</a:t>
            </a:r>
          </a:p>
          <a:p>
            <a:pPr marL="1028700" lvl="1" indent="-342900">
              <a:buClr>
                <a:srgbClr val="FF8135"/>
              </a:buClr>
              <a:buFont typeface="Wingdings" charset="2"/>
              <a:buChar char="§"/>
            </a:pPr>
            <a:endParaRPr lang="en-US" dirty="0">
              <a:solidFill>
                <a:schemeClr val="tx1">
                  <a:lumMod val="75000"/>
                  <a:lumOff val="25000"/>
                </a:schemeClr>
              </a:solidFill>
              <a:latin typeface="Open Sans" panose="020B0606030504020204"/>
              <a:cs typeface="Calibri" charset="0"/>
            </a:endParaRPr>
          </a:p>
          <a:p>
            <a:endParaRPr lang="en-US" dirty="0"/>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6</a:t>
            </a:fld>
            <a:endParaRPr lang="en-US" dirty="0"/>
          </a:p>
        </p:txBody>
      </p:sp>
    </p:spTree>
    <p:extLst>
      <p:ext uri="{BB962C8B-B14F-4D97-AF65-F5344CB8AC3E}">
        <p14:creationId xmlns:p14="http://schemas.microsoft.com/office/powerpoint/2010/main" val="27472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1" y="243951"/>
            <a:ext cx="12192000" cy="710206"/>
          </a:xfrm>
        </p:spPr>
        <p:txBody>
          <a:bodyPr>
            <a:normAutofit fontScale="90000"/>
          </a:bodyPr>
          <a:lstStyle/>
          <a:p>
            <a:pPr algn="ctr">
              <a:lnSpc>
                <a:spcPct val="100000"/>
              </a:lnSpc>
              <a:defRPr/>
            </a:pPr>
            <a:r>
              <a:rPr lang="en-US" sz="4800" b="1" spc="-50" dirty="0">
                <a:solidFill>
                  <a:srgbClr val="2683C6"/>
                </a:solidFill>
                <a:latin typeface="Calibri" panose="020F0502020204030204"/>
              </a:rPr>
              <a:t>ASVAB Reporting Timeline</a:t>
            </a:r>
          </a:p>
        </p:txBody>
      </p:sp>
      <p:sp>
        <p:nvSpPr>
          <p:cNvPr id="20" name="Content Placeholder 2">
            <a:extLst>
              <a:ext uri="{FF2B5EF4-FFF2-40B4-BE49-F238E27FC236}">
                <a16:creationId xmlns:a16="http://schemas.microsoft.com/office/drawing/2014/main" id="{5D5CB630-C58C-498E-9B7C-8707D10BFA9A}"/>
              </a:ext>
            </a:extLst>
          </p:cNvPr>
          <p:cNvSpPr>
            <a:spLocks noGrp="1"/>
          </p:cNvSpPr>
          <p:nvPr>
            <p:ph idx="13"/>
          </p:nvPr>
        </p:nvSpPr>
        <p:spPr>
          <a:xfrm>
            <a:off x="382010" y="1778517"/>
            <a:ext cx="11458695" cy="4658860"/>
          </a:xfrm>
        </p:spPr>
        <p:txBody>
          <a:bodyPr>
            <a:normAutofit/>
          </a:bodyPr>
          <a:lstStyle/>
          <a:p>
            <a:pPr marL="342900" lvl="0" indent="-342900">
              <a:spcBef>
                <a:spcPts val="500"/>
              </a:spcBef>
              <a:buClr>
                <a:srgbClr val="FF8135"/>
              </a:buClr>
              <a:buFont typeface="Wingdings" charset="2"/>
              <a:buChar char="§"/>
            </a:pPr>
            <a:r>
              <a:rPr lang="en-US" sz="3200" dirty="0">
                <a:solidFill>
                  <a:schemeClr val="tx1">
                    <a:lumMod val="75000"/>
                    <a:lumOff val="25000"/>
                  </a:schemeClr>
                </a:solidFill>
                <a:cs typeface="Calibri" charset="0"/>
              </a:rPr>
              <a:t>2017-2018 school year</a:t>
            </a:r>
          </a:p>
          <a:p>
            <a:pPr marL="1028700" lvl="1" indent="-342900">
              <a:buClr>
                <a:srgbClr val="FF8135"/>
              </a:buClr>
              <a:buFont typeface="Wingdings" charset="2"/>
              <a:buChar char="§"/>
            </a:pPr>
            <a:r>
              <a:rPr lang="en-US" sz="2800" dirty="0">
                <a:solidFill>
                  <a:schemeClr val="tx1">
                    <a:lumMod val="75000"/>
                    <a:lumOff val="25000"/>
                  </a:schemeClr>
                </a:solidFill>
                <a:latin typeface="Open Sans" panose="020B0606030504020204"/>
                <a:cs typeface="Calibri" charset="0"/>
              </a:rPr>
              <a:t>Reporting via Survey Monkey May 15 –June 15, 2018 for the 2017-2018 school year </a:t>
            </a:r>
          </a:p>
          <a:p>
            <a:pPr marL="1028700" lvl="1" indent="-342900">
              <a:buClr>
                <a:srgbClr val="FF8135"/>
              </a:buClr>
              <a:buFont typeface="Wingdings" charset="2"/>
              <a:buChar char="§"/>
            </a:pPr>
            <a:endParaRPr lang="en-US" sz="2800" dirty="0">
              <a:solidFill>
                <a:schemeClr val="tx1">
                  <a:lumMod val="75000"/>
                  <a:lumOff val="25000"/>
                </a:schemeClr>
              </a:solidFill>
              <a:latin typeface="Open Sans" panose="020B0606030504020204"/>
              <a:cs typeface="Calibri" charset="0"/>
            </a:endParaRPr>
          </a:p>
          <a:p>
            <a:pPr marL="342900" indent="-342900">
              <a:spcBef>
                <a:spcPts val="500"/>
              </a:spcBef>
              <a:buClr>
                <a:srgbClr val="FF8135"/>
              </a:buClr>
              <a:buFont typeface="Wingdings" charset="2"/>
              <a:buChar char="§"/>
            </a:pPr>
            <a:r>
              <a:rPr lang="en-US" sz="3200" dirty="0">
                <a:solidFill>
                  <a:schemeClr val="tx1">
                    <a:lumMod val="75000"/>
                    <a:lumOff val="25000"/>
                  </a:schemeClr>
                </a:solidFill>
                <a:cs typeface="Calibri" charset="0"/>
              </a:rPr>
              <a:t>2018-2019 school year (and beyond)</a:t>
            </a:r>
          </a:p>
          <a:p>
            <a:pPr marL="1028700" lvl="1" indent="-342900">
              <a:buClr>
                <a:srgbClr val="FF8135"/>
              </a:buClr>
              <a:buFont typeface="Wingdings" charset="2"/>
              <a:buChar char="§"/>
            </a:pPr>
            <a:r>
              <a:rPr lang="en-US" sz="2800" dirty="0">
                <a:solidFill>
                  <a:schemeClr val="tx1">
                    <a:lumMod val="75000"/>
                    <a:lumOff val="25000"/>
                  </a:schemeClr>
                </a:solidFill>
                <a:cs typeface="Calibri" charset="0"/>
              </a:rPr>
              <a:t>PEIMS fall submission</a:t>
            </a:r>
          </a:p>
          <a:p>
            <a:pPr marL="1028700" lvl="1" indent="-342900">
              <a:buClr>
                <a:srgbClr val="FF8135"/>
              </a:buClr>
              <a:buFont typeface="Wingdings" charset="2"/>
              <a:buChar char="§"/>
            </a:pPr>
            <a:endParaRPr lang="en-US" dirty="0">
              <a:solidFill>
                <a:schemeClr val="tx1">
                  <a:lumMod val="75000"/>
                  <a:lumOff val="25000"/>
                </a:schemeClr>
              </a:solidFill>
              <a:cs typeface="Calibri" charset="0"/>
            </a:endParaRPr>
          </a:p>
          <a:p>
            <a:endParaRPr lang="en-US" dirty="0"/>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7</a:t>
            </a:fld>
            <a:endParaRPr lang="en-US" dirty="0"/>
          </a:p>
        </p:txBody>
      </p:sp>
    </p:spTree>
    <p:extLst>
      <p:ext uri="{BB962C8B-B14F-4D97-AF65-F5344CB8AC3E}">
        <p14:creationId xmlns:p14="http://schemas.microsoft.com/office/powerpoint/2010/main" val="84135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1" y="243951"/>
            <a:ext cx="12192000" cy="710206"/>
          </a:xfrm>
        </p:spPr>
        <p:txBody>
          <a:bodyPr>
            <a:normAutofit fontScale="90000"/>
          </a:bodyPr>
          <a:lstStyle/>
          <a:p>
            <a:pPr algn="ctr">
              <a:lnSpc>
                <a:spcPct val="100000"/>
              </a:lnSpc>
              <a:defRPr/>
            </a:pPr>
            <a:r>
              <a:rPr lang="en-US" sz="4800" b="1" spc="-50" dirty="0">
                <a:solidFill>
                  <a:srgbClr val="2683C6"/>
                </a:solidFill>
                <a:latin typeface="Calibri" panose="020F0502020204030204"/>
              </a:rPr>
              <a:t>ASVAB PEIMS Indicator</a:t>
            </a:r>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8</a:t>
            </a:fld>
            <a:endParaRPr lang="en-US" dirty="0"/>
          </a:p>
        </p:txBody>
      </p:sp>
      <p:pic>
        <p:nvPicPr>
          <p:cNvPr id="7" name="image1.jpeg" descr="cid:image002.jpg@01D45650.3C6B3BA0">
            <a:extLst>
              <a:ext uri="{FF2B5EF4-FFF2-40B4-BE49-F238E27FC236}">
                <a16:creationId xmlns:a16="http://schemas.microsoft.com/office/drawing/2014/main" id="{58014C6A-2B12-4EDB-80DA-80151921E090}"/>
              </a:ext>
            </a:extLst>
          </p:cNvPr>
          <p:cNvPicPr/>
          <p:nvPr/>
        </p:nvPicPr>
        <p:blipFill>
          <a:blip r:embed="rId3" cstate="print"/>
          <a:stretch>
            <a:fillRect/>
          </a:stretch>
        </p:blipFill>
        <p:spPr>
          <a:xfrm>
            <a:off x="877824" y="1463040"/>
            <a:ext cx="10698480" cy="4809743"/>
          </a:xfrm>
          <a:prstGeom prst="rect">
            <a:avLst/>
          </a:prstGeom>
        </p:spPr>
      </p:pic>
    </p:spTree>
    <p:extLst>
      <p:ext uri="{BB962C8B-B14F-4D97-AF65-F5344CB8AC3E}">
        <p14:creationId xmlns:p14="http://schemas.microsoft.com/office/powerpoint/2010/main" val="39649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CE0-FD1D-45F1-B1F1-72B12D4BB392}"/>
              </a:ext>
            </a:extLst>
          </p:cNvPr>
          <p:cNvSpPr>
            <a:spLocks noGrp="1"/>
          </p:cNvSpPr>
          <p:nvPr>
            <p:ph type="title"/>
          </p:nvPr>
        </p:nvSpPr>
        <p:spPr>
          <a:xfrm>
            <a:off x="1" y="243951"/>
            <a:ext cx="12192000" cy="710206"/>
          </a:xfrm>
        </p:spPr>
        <p:txBody>
          <a:bodyPr>
            <a:normAutofit fontScale="90000"/>
          </a:bodyPr>
          <a:lstStyle/>
          <a:p>
            <a:pPr algn="ctr">
              <a:lnSpc>
                <a:spcPct val="100000"/>
              </a:lnSpc>
              <a:defRPr/>
            </a:pPr>
            <a:r>
              <a:rPr lang="en-US" sz="4800" b="1" spc="-50" dirty="0">
                <a:solidFill>
                  <a:srgbClr val="2683C6"/>
                </a:solidFill>
                <a:latin typeface="Calibri" panose="020F0502020204030204"/>
              </a:rPr>
              <a:t>ASVAB Resources</a:t>
            </a:r>
          </a:p>
        </p:txBody>
      </p:sp>
      <p:sp>
        <p:nvSpPr>
          <p:cNvPr id="20" name="Content Placeholder 2">
            <a:extLst>
              <a:ext uri="{FF2B5EF4-FFF2-40B4-BE49-F238E27FC236}">
                <a16:creationId xmlns:a16="http://schemas.microsoft.com/office/drawing/2014/main" id="{5D5CB630-C58C-498E-9B7C-8707D10BFA9A}"/>
              </a:ext>
            </a:extLst>
          </p:cNvPr>
          <p:cNvSpPr>
            <a:spLocks noGrp="1"/>
          </p:cNvSpPr>
          <p:nvPr>
            <p:ph idx="13"/>
          </p:nvPr>
        </p:nvSpPr>
        <p:spPr>
          <a:xfrm>
            <a:off x="366652" y="1401438"/>
            <a:ext cx="11458695" cy="4658860"/>
          </a:xfrm>
        </p:spPr>
        <p:txBody>
          <a:bodyPr>
            <a:normAutofit/>
          </a:bodyPr>
          <a:lstStyle/>
          <a:p>
            <a:pPr lvl="0">
              <a:spcBef>
                <a:spcPts val="500"/>
              </a:spcBef>
              <a:buClr>
                <a:srgbClr val="FF8135"/>
              </a:buClr>
            </a:pPr>
            <a:r>
              <a:rPr lang="en-US" sz="3200" dirty="0">
                <a:solidFill>
                  <a:schemeClr val="tx1">
                    <a:lumMod val="75000"/>
                    <a:lumOff val="25000"/>
                  </a:schemeClr>
                </a:solidFill>
                <a:cs typeface="Calibri" charset="0"/>
              </a:rPr>
              <a:t>TEA Website</a:t>
            </a:r>
            <a:endParaRPr lang="en-US" sz="3200" dirty="0">
              <a:solidFill>
                <a:schemeClr val="tx1">
                  <a:lumMod val="75000"/>
                  <a:lumOff val="25000"/>
                </a:schemeClr>
              </a:solidFill>
              <a:cs typeface="Calibri" charset="0"/>
              <a:hlinkClick r:id="rId3"/>
            </a:endParaRPr>
          </a:p>
          <a:p>
            <a:pPr marL="1143000" lvl="1" indent="-457200">
              <a:buClr>
                <a:srgbClr val="FF8135"/>
              </a:buClr>
            </a:pPr>
            <a:r>
              <a:rPr lang="en-US" sz="2800" dirty="0">
                <a:solidFill>
                  <a:schemeClr val="tx1">
                    <a:lumMod val="75000"/>
                    <a:lumOff val="25000"/>
                  </a:schemeClr>
                </a:solidFill>
                <a:latin typeface="Open Sans" panose="020B0606030504020204"/>
                <a:cs typeface="Calibri" charset="0"/>
                <a:hlinkClick r:id="rId3"/>
              </a:rPr>
              <a:t>www.tea.texas.gov/ASVAB</a:t>
            </a:r>
            <a:endParaRPr lang="en-US" sz="2800" dirty="0">
              <a:solidFill>
                <a:schemeClr val="tx1">
                  <a:lumMod val="75000"/>
                  <a:lumOff val="25000"/>
                </a:schemeClr>
              </a:solidFill>
              <a:latin typeface="Open Sans" panose="020B0606030504020204"/>
              <a:cs typeface="Calibri" charset="0"/>
            </a:endParaRPr>
          </a:p>
          <a:p>
            <a:pPr marL="1143000" lvl="1" indent="-457200">
              <a:buClr>
                <a:srgbClr val="FF8135"/>
              </a:buClr>
            </a:pPr>
            <a:r>
              <a:rPr lang="en-US" sz="2800" dirty="0">
                <a:solidFill>
                  <a:schemeClr val="tx1">
                    <a:lumMod val="75000"/>
                    <a:lumOff val="25000"/>
                  </a:schemeClr>
                </a:solidFill>
                <a:latin typeface="Open Sans" panose="020B0606030504020204"/>
                <a:cs typeface="Calibri" charset="0"/>
              </a:rPr>
              <a:t>Frequently Asked Questions (FAQ) document</a:t>
            </a:r>
          </a:p>
          <a:p>
            <a:pPr marL="1143000" lvl="1" indent="-457200">
              <a:buClr>
                <a:srgbClr val="FF8135"/>
              </a:buClr>
            </a:pPr>
            <a:r>
              <a:rPr lang="en-US" sz="2800" dirty="0">
                <a:solidFill>
                  <a:schemeClr val="tx1">
                    <a:lumMod val="75000"/>
                    <a:lumOff val="25000"/>
                  </a:schemeClr>
                </a:solidFill>
                <a:latin typeface="Open Sans" panose="020B0606030504020204"/>
                <a:cs typeface="Calibri" charset="0"/>
              </a:rPr>
              <a:t>Recorded webinar from December 2017 with Department of Defense</a:t>
            </a:r>
          </a:p>
          <a:p>
            <a:pPr marL="1143000" lvl="1" indent="-457200">
              <a:buClr>
                <a:srgbClr val="FF8135"/>
              </a:buClr>
            </a:pPr>
            <a:r>
              <a:rPr lang="en-US" sz="2800" dirty="0">
                <a:solidFill>
                  <a:schemeClr val="tx1">
                    <a:lumMod val="75000"/>
                    <a:lumOff val="25000"/>
                  </a:schemeClr>
                </a:solidFill>
                <a:latin typeface="Open Sans" panose="020B0606030504020204"/>
                <a:cs typeface="Calibri" charset="0"/>
              </a:rPr>
              <a:t>PEIMS Indicator one pager with additional FAQ</a:t>
            </a:r>
          </a:p>
          <a:p>
            <a:pPr marL="1143000" lvl="1" indent="-457200">
              <a:buClr>
                <a:srgbClr val="FF8135"/>
              </a:buClr>
            </a:pPr>
            <a:r>
              <a:rPr lang="en-US" sz="2800" dirty="0">
                <a:solidFill>
                  <a:schemeClr val="tx1">
                    <a:lumMod val="75000"/>
                    <a:lumOff val="25000"/>
                  </a:schemeClr>
                </a:solidFill>
                <a:latin typeface="Open Sans" panose="020B0606030504020204"/>
                <a:cs typeface="Calibri" charset="0"/>
              </a:rPr>
              <a:t>2017-2018 school year required report</a:t>
            </a:r>
            <a:endParaRPr lang="en-US" sz="3200" dirty="0">
              <a:solidFill>
                <a:schemeClr val="tx1">
                  <a:lumMod val="75000"/>
                  <a:lumOff val="25000"/>
                </a:schemeClr>
              </a:solidFill>
              <a:cs typeface="Calibri" charset="0"/>
            </a:endParaRPr>
          </a:p>
          <a:p>
            <a:pPr>
              <a:buClr>
                <a:srgbClr val="FF8135"/>
              </a:buClr>
            </a:pPr>
            <a:r>
              <a:rPr lang="en-US" sz="3200" dirty="0">
                <a:solidFill>
                  <a:schemeClr val="tx1">
                    <a:lumMod val="75000"/>
                    <a:lumOff val="25000"/>
                  </a:schemeClr>
                </a:solidFill>
                <a:cs typeface="Calibri" charset="0"/>
              </a:rPr>
              <a:t>Department of Defense ASVAB Program Website</a:t>
            </a:r>
          </a:p>
          <a:p>
            <a:pPr marL="1143000" lvl="1" indent="-457200">
              <a:buClr>
                <a:srgbClr val="FF8135"/>
              </a:buClr>
            </a:pPr>
            <a:r>
              <a:rPr lang="en-US" sz="2800" dirty="0">
                <a:solidFill>
                  <a:schemeClr val="tx1">
                    <a:lumMod val="75000"/>
                    <a:lumOff val="25000"/>
                  </a:schemeClr>
                </a:solidFill>
                <a:latin typeface="Open Sans" panose="020B0606030504020204"/>
                <a:cs typeface="Calibri" charset="0"/>
                <a:hlinkClick r:id="rId4"/>
              </a:rPr>
              <a:t>https://www.asvabprogram.com/</a:t>
            </a:r>
            <a:r>
              <a:rPr lang="en-US" sz="2800" dirty="0">
                <a:solidFill>
                  <a:schemeClr val="tx1">
                    <a:lumMod val="75000"/>
                    <a:lumOff val="25000"/>
                  </a:schemeClr>
                </a:solidFill>
                <a:latin typeface="Open Sans" panose="020B0606030504020204"/>
                <a:cs typeface="Calibri" charset="0"/>
              </a:rPr>
              <a:t> </a:t>
            </a:r>
          </a:p>
          <a:p>
            <a:pPr marL="1143000" lvl="1" indent="-457200">
              <a:buClr>
                <a:srgbClr val="FF8135"/>
              </a:buClr>
            </a:pPr>
            <a:endParaRPr lang="en-US" sz="2800" dirty="0">
              <a:solidFill>
                <a:schemeClr val="tx1">
                  <a:lumMod val="75000"/>
                  <a:lumOff val="25000"/>
                </a:schemeClr>
              </a:solidFill>
              <a:latin typeface="Open Sans" panose="020B0606030504020204"/>
              <a:cs typeface="Calibri" charset="0"/>
            </a:endParaRPr>
          </a:p>
          <a:p>
            <a:pPr marL="342900" lvl="0" indent="-342900">
              <a:spcBef>
                <a:spcPts val="500"/>
              </a:spcBef>
              <a:buClr>
                <a:srgbClr val="FF8135"/>
              </a:buClr>
              <a:buFont typeface="Wingdings" charset="2"/>
              <a:buChar char="§"/>
            </a:pPr>
            <a:endParaRPr lang="en-US" sz="2800" dirty="0">
              <a:solidFill>
                <a:schemeClr val="tx1">
                  <a:lumMod val="75000"/>
                  <a:lumOff val="25000"/>
                </a:schemeClr>
              </a:solidFill>
              <a:cs typeface="Calibri" charset="0"/>
            </a:endParaRPr>
          </a:p>
          <a:p>
            <a:pPr marL="1028700" lvl="1" indent="-342900">
              <a:buClr>
                <a:srgbClr val="FF8135"/>
              </a:buClr>
              <a:buFont typeface="Wingdings" charset="2"/>
              <a:buChar char="§"/>
            </a:pPr>
            <a:endParaRPr lang="en-US" dirty="0">
              <a:solidFill>
                <a:schemeClr val="tx1">
                  <a:lumMod val="75000"/>
                  <a:lumOff val="25000"/>
                </a:schemeClr>
              </a:solidFill>
              <a:cs typeface="Calibri" charset="0"/>
            </a:endParaRPr>
          </a:p>
          <a:p>
            <a:endParaRPr lang="en-US" dirty="0"/>
          </a:p>
        </p:txBody>
      </p:sp>
      <p:sp>
        <p:nvSpPr>
          <p:cNvPr id="3" name="Slide Number Placeholder 2">
            <a:extLst>
              <a:ext uri="{FF2B5EF4-FFF2-40B4-BE49-F238E27FC236}">
                <a16:creationId xmlns:a16="http://schemas.microsoft.com/office/drawing/2014/main" id="{0194A243-844C-46A9-8760-9157BBC3387B}"/>
              </a:ext>
            </a:extLst>
          </p:cNvPr>
          <p:cNvSpPr>
            <a:spLocks noGrp="1"/>
          </p:cNvSpPr>
          <p:nvPr>
            <p:ph type="sldNum" sz="quarter" idx="12"/>
          </p:nvPr>
        </p:nvSpPr>
        <p:spPr/>
        <p:txBody>
          <a:bodyPr/>
          <a:lstStyle/>
          <a:p>
            <a:fld id="{0088AB57-2DBE-44A3-AE96-942C49E954BF}" type="slidenum">
              <a:rPr lang="en-US" smtClean="0"/>
              <a:pPr/>
              <a:t>9</a:t>
            </a:fld>
            <a:endParaRPr lang="en-US" dirty="0"/>
          </a:p>
        </p:txBody>
      </p:sp>
    </p:spTree>
    <p:extLst>
      <p:ext uri="{BB962C8B-B14F-4D97-AF65-F5344CB8AC3E}">
        <p14:creationId xmlns:p14="http://schemas.microsoft.com/office/powerpoint/2010/main" val="503545451"/>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 PTECH Presentation Final" id="{732DE103-F412-4FC3-A952-2A694A1F8573}" vid="{E90499D3-CE47-49BF-A05E-84A8E011AD02}"/>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 PTECH Presentation Final" id="{732DE103-F412-4FC3-A952-2A694A1F8573}" vid="{1EFF5624-EB5C-4772-98F6-FC317066EA40}"/>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 PTECH Presentation Final" id="{732DE103-F412-4FC3-A952-2A694A1F8573}" vid="{2E24F800-EAD0-4FD9-829E-ED8BED4791E7}"/>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 PTECH Presentation Final" id="{732DE103-F412-4FC3-A952-2A694A1F8573}" vid="{720CA228-61D0-4341-9733-255DFFB3636D}"/>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 PTECH Presentation Final" id="{732DE103-F412-4FC3-A952-2A694A1F8573}" vid="{A0CA861E-89D3-45C3-AC4F-C9D6B84D567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72517ADBFFFB499FEFDB66FD86AA95" ma:contentTypeVersion="" ma:contentTypeDescription="Create a new document." ma:contentTypeScope="" ma:versionID="c935843ac2b1ee9eb6e6478575c84a98">
  <xsd:schema xmlns:xsd="http://www.w3.org/2001/XMLSchema" xmlns:xs="http://www.w3.org/2001/XMLSchema" xmlns:p="http://schemas.microsoft.com/office/2006/metadata/properties" xmlns:ns2="968465a6-2abd-4cb4-85d5-4b3c947f395e" targetNamespace="http://schemas.microsoft.com/office/2006/metadata/properties" ma:root="true" ma:fieldsID="2758bd1429f598d834f62ec0137a88cc" ns2:_="">
    <xsd:import namespace="968465a6-2abd-4cb4-85d5-4b3c947f395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465a6-2abd-4cb4-85d5-4b3c947f39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AF67C3-B506-4AC4-899A-042BFB5037B2}">
  <ds:schemaRefs>
    <ds:schemaRef ds:uri="http://schemas.microsoft.com/sharepoint/v3/contenttype/forms"/>
  </ds:schemaRefs>
</ds:datastoreItem>
</file>

<file path=customXml/itemProps2.xml><?xml version="1.0" encoding="utf-8"?>
<ds:datastoreItem xmlns:ds="http://schemas.openxmlformats.org/officeDocument/2006/customXml" ds:itemID="{BC11F4D0-8FEE-431A-B109-4F9287CFC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465a6-2abd-4cb4-85d5-4b3c947f3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38F3C-0CB2-40E2-8D00-564FBEE9EA87}">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968465a6-2abd-4cb4-85d5-4b3c947f39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LEG PTECH Presentation Final</Template>
  <TotalTime>16826</TotalTime>
  <Words>1948</Words>
  <Application>Microsoft Office PowerPoint</Application>
  <PresentationFormat>Widescreen</PresentationFormat>
  <Paragraphs>239</Paragraphs>
  <Slides>32</Slides>
  <Notes>17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32</vt:i4>
      </vt:variant>
    </vt:vector>
  </HeadingPairs>
  <TitlesOfParts>
    <vt:vector size="47" baseType="lpstr">
      <vt:lpstr>Arial</vt:lpstr>
      <vt:lpstr>Calibri</vt:lpstr>
      <vt:lpstr>Calibri (Body)</vt:lpstr>
      <vt:lpstr>Calibri Light</vt:lpstr>
      <vt:lpstr>Open Sans</vt:lpstr>
      <vt:lpstr>Open Sans (Headings)</vt:lpstr>
      <vt:lpstr>Open Sans Light</vt:lpstr>
      <vt:lpstr>Open Sans Semibold</vt:lpstr>
      <vt:lpstr>Times New Roman</vt:lpstr>
      <vt:lpstr>Wingdings</vt:lpstr>
      <vt:lpstr>Main Title Slides</vt:lpstr>
      <vt:lpstr>Section Title Slides</vt:lpstr>
      <vt:lpstr>TEA Main Slide</vt:lpstr>
      <vt:lpstr>1_TEA Main Slide</vt:lpstr>
      <vt:lpstr>TEA Opener - Blank</vt:lpstr>
      <vt:lpstr>Armed Services Vocational Aptitude Battery (ASVAB),  College and Career Readiness Models (CCRSM), and Career and Technical Education (CTE)</vt:lpstr>
      <vt:lpstr>PowerPoint Presentation</vt:lpstr>
      <vt:lpstr>ASVAB</vt:lpstr>
      <vt:lpstr>Armed Services Vocational Aptitude Battery</vt:lpstr>
      <vt:lpstr>SB 1843 -ASVAB (85th regular session)</vt:lpstr>
      <vt:lpstr>SB 1843 -ASVAB (85th regular session)</vt:lpstr>
      <vt:lpstr>ASVAB Reporting Timeline</vt:lpstr>
      <vt:lpstr>ASVAB PEIMS Indicator</vt:lpstr>
      <vt:lpstr>ASVAB Resources</vt:lpstr>
      <vt:lpstr>Questions?</vt:lpstr>
      <vt:lpstr>College and Career Readiness School Models (CCRSM)</vt:lpstr>
      <vt:lpstr>PowerPoint Presentation</vt:lpstr>
      <vt:lpstr>College and Career Readiness School Models</vt:lpstr>
      <vt:lpstr>CCRSM Apply Annually to be Designated</vt:lpstr>
      <vt:lpstr>Path to Become a CCRSM</vt:lpstr>
      <vt:lpstr>PowerPoint Presentation</vt:lpstr>
      <vt:lpstr>PowerPoint Presentation</vt:lpstr>
      <vt:lpstr>PowerPoint Presentation</vt:lpstr>
      <vt:lpstr>Questions?</vt:lpstr>
      <vt:lpstr>Resources</vt:lpstr>
      <vt:lpstr>PowerPoint Presentation</vt:lpstr>
      <vt:lpstr>Contacts/Questions</vt:lpstr>
      <vt:lpstr>CTE Programs of Study </vt:lpstr>
      <vt:lpstr>Overview</vt:lpstr>
      <vt:lpstr>Texas Perkins Grant</vt:lpstr>
      <vt:lpstr>Programs of Study/Perkins V Timeline</vt:lpstr>
      <vt:lpstr>Major Components of Perkins V</vt:lpstr>
      <vt:lpstr>Programs of Study Templates</vt:lpstr>
      <vt:lpstr>PEIMS Indicator</vt:lpstr>
      <vt:lpstr>PEIMS Indicator</vt:lpstr>
      <vt:lpstr>Data Validation Rule </vt:lpstr>
      <vt:lpstr>Ryan Merritt Director, Career &amp; Technical Education Texas Education Agency 512-936-6358 ryan.merritt@tea.texas.gov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in Technology Early College High School (P-TECH)</dc:title>
  <dc:creator>Laux, Lily</dc:creator>
  <cp:lastModifiedBy>Lemons, Melissa</cp:lastModifiedBy>
  <cp:revision>286</cp:revision>
  <cp:lastPrinted>2018-12-05T20:10:31Z</cp:lastPrinted>
  <dcterms:created xsi:type="dcterms:W3CDTF">2018-10-22T16:26:33Z</dcterms:created>
  <dcterms:modified xsi:type="dcterms:W3CDTF">2019-03-14T20:16:09Z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0x0101003772517ADBFFFB499FEFDB66FD86AA95</vt:lpwstr>
  </property>
</Properties>
</file>