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13"/>
  </p:notesMasterIdLst>
  <p:handoutMasterIdLst>
    <p:handoutMasterId r:id="rId14"/>
  </p:handoutMasterIdLst>
  <p:sldIdLst>
    <p:sldId id="466" r:id="rId5"/>
    <p:sldId id="704" r:id="rId6"/>
    <p:sldId id="707" r:id="rId7"/>
    <p:sldId id="708" r:id="rId8"/>
    <p:sldId id="710" r:id="rId9"/>
    <p:sldId id="712" r:id="rId10"/>
    <p:sldId id="711" r:id="rId11"/>
    <p:sldId id="264" r:id="rId12"/>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9" autoAdjust="0"/>
    <p:restoredTop sz="94026" autoAdjust="0"/>
  </p:normalViewPr>
  <p:slideViewPr>
    <p:cSldViewPr>
      <p:cViewPr varScale="1">
        <p:scale>
          <a:sx n="100" d="100"/>
          <a:sy n="100" d="100"/>
        </p:scale>
        <p:origin x="9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1" d="100"/>
          <a:sy n="81" d="100"/>
        </p:scale>
        <p:origin x="3660" y="108"/>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3/15/2019</a:t>
            </a:fld>
            <a:endParaRPr lang="en-US" dirty="0"/>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3/15/2019</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ysClr val="windowText" lastClr="000000"/>
                </a:solidFill>
                <a:latin typeface="+mn-lt"/>
                <a:cs typeface="Calibri" panose="020F0502020204030204" pitchFamily="34" charset="0"/>
              </a:rPr>
              <a:t>43415-0069 still shows in TEDS because the decision was made to delete after publication. The rule will not fire though as it has been removed. </a:t>
            </a:r>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2</a:t>
            </a:fld>
            <a:endParaRPr lang="en-US" dirty="0"/>
          </a:p>
        </p:txBody>
      </p:sp>
    </p:spTree>
    <p:extLst>
      <p:ext uri="{BB962C8B-B14F-4D97-AF65-F5344CB8AC3E}">
        <p14:creationId xmlns:p14="http://schemas.microsoft.com/office/powerpoint/2010/main" val="3664568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5</a:t>
            </a:fld>
            <a:endParaRPr lang="en-US" dirty="0"/>
          </a:p>
        </p:txBody>
      </p:sp>
    </p:spTree>
    <p:extLst>
      <p:ext uri="{BB962C8B-B14F-4D97-AF65-F5344CB8AC3E}">
        <p14:creationId xmlns:p14="http://schemas.microsoft.com/office/powerpoint/2010/main" val="128471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6</a:t>
            </a:fld>
            <a:endParaRPr lang="en-US" dirty="0"/>
          </a:p>
        </p:txBody>
      </p:sp>
    </p:spTree>
    <p:extLst>
      <p:ext uri="{BB962C8B-B14F-4D97-AF65-F5344CB8AC3E}">
        <p14:creationId xmlns:p14="http://schemas.microsoft.com/office/powerpoint/2010/main" val="1927065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3/15/2019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US" dirty="0"/>
              <a:t>Dual credit indicator code discussion	</a:t>
            </a:r>
          </a:p>
        </p:txBody>
      </p:sp>
      <p:sp>
        <p:nvSpPr>
          <p:cNvPr id="2" name="Subtitle 1">
            <a:extLst>
              <a:ext uri="{FF2B5EF4-FFF2-40B4-BE49-F238E27FC236}">
                <a16:creationId xmlns:a16="http://schemas.microsoft.com/office/drawing/2014/main" id="{5E1960DA-8A72-4011-8834-6F9970FF01D8}"/>
              </a:ext>
            </a:extLst>
          </p:cNvPr>
          <p:cNvSpPr>
            <a:spLocks noGrp="1"/>
          </p:cNvSpPr>
          <p:nvPr>
            <p:ph type="subTitle" idx="1"/>
          </p:nvPr>
        </p:nvSpPr>
        <p:spPr/>
        <p:txBody>
          <a:bodyPr>
            <a:normAutofit/>
          </a:bodyPr>
          <a:lstStyle/>
          <a:p>
            <a:r>
              <a:rPr lang="en-US" sz="2800" dirty="0"/>
              <a:t>Presented by: Melissa Lemons</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dirty="0"/>
              <a:t>March 2019</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dirty="0"/>
              <a:t>2019-2020 School Year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Dual Credit - background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7886700" cy="5338763"/>
          </a:xfrm>
        </p:spPr>
        <p:txBody>
          <a:bodyPr/>
          <a:lstStyle/>
          <a:p>
            <a:pPr marL="0" indent="0">
              <a:buNone/>
            </a:pPr>
            <a:r>
              <a:rPr lang="en-US" sz="3200" dirty="0">
                <a:latin typeface="+mn-lt"/>
              </a:rPr>
              <a:t>Ideally, dual credit high school courses would be set up as semester long courses using the COURSE-SEQUENCE-CODE ‘0’ (single-semester course) to reflect how college courses are generally set up. </a:t>
            </a:r>
          </a:p>
          <a:p>
            <a:pPr marL="0" indent="0">
              <a:buNone/>
            </a:pPr>
            <a:r>
              <a:rPr lang="en-US" sz="3200" dirty="0">
                <a:latin typeface="+mn-lt"/>
              </a:rPr>
              <a:t>For the 2018-2019 school year, business validation rule </a:t>
            </a:r>
            <a:r>
              <a:rPr lang="en-US" sz="3200" dirty="0">
                <a:solidFill>
                  <a:sysClr val="windowText" lastClr="000000"/>
                </a:solidFill>
                <a:latin typeface="+mn-lt"/>
                <a:cs typeface="Calibri" panose="020F0502020204030204" pitchFamily="34" charset="0"/>
              </a:rPr>
              <a:t>43415-0069 was created as a ‘warning’ for local education agencies (LEAs) that dual credit courses should be set up as single-semester courses. </a:t>
            </a:r>
            <a:endParaRPr lang="en-US" sz="3200" dirty="0">
              <a:latin typeface="+mn-lt"/>
            </a:endParaRPr>
          </a:p>
          <a:p>
            <a:pPr marL="0" indent="0">
              <a:buNone/>
            </a:pPr>
            <a:endParaRPr lang="en-US" dirty="0"/>
          </a:p>
        </p:txBody>
      </p:sp>
    </p:spTree>
    <p:extLst>
      <p:ext uri="{BB962C8B-B14F-4D97-AF65-F5344CB8AC3E}">
        <p14:creationId xmlns:p14="http://schemas.microsoft.com/office/powerpoint/2010/main" val="415446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Dual Credit - background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486399"/>
          </a:xfrm>
        </p:spPr>
        <p:txBody>
          <a:bodyPr>
            <a:normAutofit/>
          </a:bodyPr>
          <a:lstStyle/>
          <a:p>
            <a:pPr marL="0" indent="0">
              <a:buNone/>
            </a:pPr>
            <a:r>
              <a:rPr lang="en-US" sz="3200" dirty="0">
                <a:latin typeface="+mn-lt"/>
              </a:rPr>
              <a:t>During the Summer 2018 spring training, it was brought up that many LEAs do not code their dual credit high school courses as single-semester (code ‘0’) for a variety of reasons. (Example: English 1301/1302)</a:t>
            </a:r>
          </a:p>
          <a:p>
            <a:pPr marL="0" indent="0">
              <a:buNone/>
            </a:pPr>
            <a:r>
              <a:rPr lang="en-US" sz="3200" dirty="0">
                <a:latin typeface="+mn-lt"/>
              </a:rPr>
              <a:t>After thoughtful deliberation, the Texas Education Agency (TEA) decided to delete business validation rule </a:t>
            </a:r>
            <a:r>
              <a:rPr lang="en-US" sz="3200" dirty="0">
                <a:solidFill>
                  <a:sysClr val="windowText" lastClr="000000"/>
                </a:solidFill>
                <a:latin typeface="Calibri" panose="020F0502020204030204" pitchFamily="34" charset="0"/>
                <a:cs typeface="Calibri" panose="020F0502020204030204" pitchFamily="34" charset="0"/>
              </a:rPr>
              <a:t>43415-0069 but continued to engage in program area in conversations on how to address dual credit going forward. </a:t>
            </a:r>
            <a:endParaRPr lang="en-US" sz="3200" dirty="0">
              <a:latin typeface="+mn-lt"/>
            </a:endParaRPr>
          </a:p>
          <a:p>
            <a:pPr marL="0" indent="0">
              <a:buNone/>
            </a:pPr>
            <a:endParaRPr lang="en-US" sz="3200" dirty="0">
              <a:latin typeface="+mn-lt"/>
            </a:endParaRPr>
          </a:p>
        </p:txBody>
      </p:sp>
    </p:spTree>
    <p:extLst>
      <p:ext uri="{BB962C8B-B14F-4D97-AF65-F5344CB8AC3E}">
        <p14:creationId xmlns:p14="http://schemas.microsoft.com/office/powerpoint/2010/main" val="235939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Dual Credit - problems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8286750" cy="5486399"/>
          </a:xfrm>
        </p:spPr>
        <p:txBody>
          <a:bodyPr>
            <a:normAutofit fontScale="92500" lnSpcReduction="20000"/>
          </a:bodyPr>
          <a:lstStyle/>
          <a:p>
            <a:pPr marL="0" indent="0">
              <a:buNone/>
            </a:pPr>
            <a:r>
              <a:rPr lang="en-US" sz="3500" dirty="0">
                <a:latin typeface="+mn-lt"/>
              </a:rPr>
              <a:t>There are three problems that LEAs and TEA currently face:</a:t>
            </a:r>
          </a:p>
          <a:p>
            <a:pPr lvl="1"/>
            <a:r>
              <a:rPr lang="en-US" sz="3000" dirty="0">
                <a:latin typeface="+mn-lt"/>
              </a:rPr>
              <a:t>LEAs are forced to enter COLLEGE-CREDIT-HOURS if the PASS/FAIL-INDICATOR-CODE is ’01-Course Was Passed And Credit Was Received’ on a dual credit course. </a:t>
            </a:r>
          </a:p>
          <a:p>
            <a:pPr lvl="1"/>
            <a:r>
              <a:rPr lang="en-US" sz="3000" dirty="0">
                <a:latin typeface="+mn-lt"/>
              </a:rPr>
              <a:t>Because LEAs are forced to enter COLLEGE-CREDIT-HOURS when a dual credit course is passed, LEAs are liable to overreport the COLLEGE-CREDIT-HOURS when the course actually spans two semesters in order to bypass the business validation rule.</a:t>
            </a:r>
          </a:p>
          <a:p>
            <a:pPr lvl="1"/>
            <a:r>
              <a:rPr lang="en-US" sz="3000" dirty="0">
                <a:latin typeface="+mn-lt"/>
              </a:rPr>
              <a:t>Additionally, many of the dual credit high school courses are year-long and span the length of two college courses </a:t>
            </a:r>
            <a:r>
              <a:rPr lang="en-US" sz="3000" dirty="0"/>
              <a:t>(Example: English 1301/1302) but on reports, appear to be overreporting COLLEGE-CREDIT-HOURS. </a:t>
            </a:r>
          </a:p>
          <a:p>
            <a:pPr marL="457200" lvl="1" indent="0">
              <a:buNone/>
            </a:pPr>
            <a:endParaRPr lang="en-US" sz="3200" dirty="0">
              <a:latin typeface="+mn-lt"/>
            </a:endParaRPr>
          </a:p>
        </p:txBody>
      </p:sp>
    </p:spTree>
    <p:extLst>
      <p:ext uri="{BB962C8B-B14F-4D97-AF65-F5344CB8AC3E}">
        <p14:creationId xmlns:p14="http://schemas.microsoft.com/office/powerpoint/2010/main" val="316875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5</a:t>
            </a:fld>
            <a:endParaRPr lang="en-US" dirty="0"/>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083320155"/>
              </p:ext>
            </p:extLst>
          </p:nvPr>
        </p:nvGraphicFramePr>
        <p:xfrm>
          <a:off x="152400" y="2412341"/>
          <a:ext cx="8839200" cy="3944015"/>
        </p:xfrm>
        <a:graphic>
          <a:graphicData uri="http://schemas.openxmlformats.org/drawingml/2006/table">
            <a:tbl>
              <a:tblPr firstRow="1" bandRow="1">
                <a:tableStyleId>{93296810-A885-4BE3-A3E7-6D5BEEA58F35}</a:tableStyleId>
              </a:tblPr>
              <a:tblGrid>
                <a:gridCol w="1473200">
                  <a:extLst>
                    <a:ext uri="{9D8B030D-6E8A-4147-A177-3AD203B41FA5}">
                      <a16:colId xmlns:a16="http://schemas.microsoft.com/office/drawing/2014/main" val="3494901603"/>
                    </a:ext>
                  </a:extLst>
                </a:gridCol>
                <a:gridCol w="2565400">
                  <a:extLst>
                    <a:ext uri="{9D8B030D-6E8A-4147-A177-3AD203B41FA5}">
                      <a16:colId xmlns:a16="http://schemas.microsoft.com/office/drawing/2014/main" val="2605523071"/>
                    </a:ext>
                  </a:extLst>
                </a:gridCol>
                <a:gridCol w="1854200">
                  <a:extLst>
                    <a:ext uri="{9D8B030D-6E8A-4147-A177-3AD203B41FA5}">
                      <a16:colId xmlns:a16="http://schemas.microsoft.com/office/drawing/2014/main" val="3044144766"/>
                    </a:ext>
                  </a:extLst>
                </a:gridCol>
                <a:gridCol w="2946400">
                  <a:extLst>
                    <a:ext uri="{9D8B030D-6E8A-4147-A177-3AD203B41FA5}">
                      <a16:colId xmlns:a16="http://schemas.microsoft.com/office/drawing/2014/main" val="1583689494"/>
                    </a:ext>
                  </a:extLst>
                </a:gridCol>
              </a:tblGrid>
              <a:tr h="1037899">
                <a:tc>
                  <a:txBody>
                    <a:bodyPr/>
                    <a:lstStyle/>
                    <a:p>
                      <a:pPr algn="ctr"/>
                      <a:r>
                        <a:rPr lang="en-US" sz="1800" dirty="0">
                          <a:solidFill>
                            <a:schemeClr val="tx1"/>
                          </a:solidFill>
                        </a:rPr>
                        <a:t>Rule </a:t>
                      </a:r>
                    </a:p>
                    <a:p>
                      <a:pPr algn="ctr"/>
                      <a:r>
                        <a:rPr lang="en-US" sz="1800" dirty="0">
                          <a:solidFill>
                            <a:schemeClr val="tx1"/>
                          </a:solidFill>
                        </a:rPr>
                        <a:t>#</a:t>
                      </a:r>
                    </a:p>
                  </a:txBody>
                  <a:tcPr/>
                </a:tc>
                <a:tc>
                  <a:txBody>
                    <a:bodyPr/>
                    <a:lstStyle/>
                    <a:p>
                      <a:pPr algn="ctr"/>
                      <a:r>
                        <a:rPr lang="en-US" sz="1800" dirty="0">
                          <a:solidFill>
                            <a:schemeClr val="tx1"/>
                          </a:solidFill>
                        </a:rPr>
                        <a:t>Rule Change</a:t>
                      </a:r>
                    </a:p>
                  </a:txBody>
                  <a:tcPr/>
                </a:tc>
                <a:tc>
                  <a:txBody>
                    <a:bodyPr/>
                    <a:lstStyle/>
                    <a:p>
                      <a:pPr algn="ctr"/>
                      <a:r>
                        <a:rPr lang="en-US" sz="1800" dirty="0">
                          <a:solidFill>
                            <a:schemeClr val="tx1"/>
                          </a:solidFill>
                        </a:rPr>
                        <a:t>Collection / Submission &amp; Error Level</a:t>
                      </a:r>
                    </a:p>
                  </a:txBody>
                  <a:tcPr/>
                </a:tc>
                <a:tc>
                  <a:txBody>
                    <a:bodyPr/>
                    <a:lstStyle/>
                    <a:p>
                      <a:pPr algn="ctr"/>
                      <a:r>
                        <a:rPr lang="en-US" sz="1800" dirty="0">
                          <a:solidFill>
                            <a:schemeClr val="tx1"/>
                          </a:solidFill>
                        </a:rPr>
                        <a:t>Applies to</a:t>
                      </a:r>
                      <a:endParaRPr lang="en-US" sz="1800" dirty="0"/>
                    </a:p>
                  </a:txBody>
                  <a:tcPr/>
                </a:tc>
                <a:extLst>
                  <a:ext uri="{0D108BD9-81ED-4DB2-BD59-A6C34878D82A}">
                    <a16:rowId xmlns:a16="http://schemas.microsoft.com/office/drawing/2014/main" val="945061197"/>
                  </a:ext>
                </a:extLst>
              </a:tr>
              <a:tr h="2906116">
                <a:tc>
                  <a:txBody>
                    <a:bodyPr/>
                    <a:lstStyle/>
                    <a:p>
                      <a:pPr>
                        <a:spcBef>
                          <a:spcPts val="600"/>
                        </a:spcBef>
                        <a:spcAft>
                          <a:spcPts val="600"/>
                        </a:spcAft>
                      </a:pPr>
                      <a:r>
                        <a:rPr lang="en-US" sz="1800" dirty="0"/>
                        <a:t>43415-0036</a:t>
                      </a:r>
                    </a:p>
                  </a:txBody>
                  <a:tcPr/>
                </a:tc>
                <a:tc>
                  <a:txBody>
                    <a:bodyPr/>
                    <a:lstStyle/>
                    <a:p>
                      <a:pPr marL="0" indent="0" algn="l" rtl="0" eaLnBrk="1" latinLnBrk="0" hangingPunct="1">
                        <a:spcBef>
                          <a:spcPts val="600"/>
                        </a:spcBef>
                        <a:spcAft>
                          <a:spcPts val="600"/>
                        </a:spcAft>
                        <a:buFont typeface="Arial" pitchFamily="34" charset="0"/>
                        <a:buNone/>
                      </a:pPr>
                      <a:r>
                        <a:rPr lang="en-US" sz="1800" kern="1200" dirty="0">
                          <a:solidFill>
                            <a:schemeClr val="dk1"/>
                          </a:solidFill>
                          <a:effectLst/>
                          <a:latin typeface="+mn-lt"/>
                          <a:ea typeface="+mn-ea"/>
                          <a:cs typeface="+mn-cs"/>
                        </a:rPr>
                        <a:t>If PASS/FAIL-CREDIT-INDICATOR-CODE is "01" and DUAL-CREDIT-INDICATOR-CODE is "1", </a:t>
                      </a:r>
                      <a:r>
                        <a:rPr lang="en-US" sz="1800" b="1" kern="1200" dirty="0">
                          <a:solidFill>
                            <a:schemeClr val="dk1"/>
                          </a:solidFill>
                          <a:effectLst/>
                          <a:highlight>
                            <a:srgbClr val="FFFF00"/>
                          </a:highlight>
                          <a:latin typeface="+mn-lt"/>
                          <a:ea typeface="+mn-ea"/>
                          <a:cs typeface="+mn-cs"/>
                        </a:rPr>
                        <a:t>and COURSE-SEQUENCE-CODE is “0”, “2”, “5”, or “9”, </a:t>
                      </a:r>
                      <a:r>
                        <a:rPr lang="en-US" sz="1800" kern="1200" dirty="0">
                          <a:solidFill>
                            <a:schemeClr val="dk1"/>
                          </a:solidFill>
                          <a:effectLst/>
                          <a:latin typeface="+mn-lt"/>
                          <a:ea typeface="+mn-ea"/>
                          <a:cs typeface="+mn-cs"/>
                        </a:rPr>
                        <a:t>then COLLEGE-CREDIT-HOURS must be greater than 0.</a:t>
                      </a:r>
                      <a:endParaRPr kumimoji="0" lang="en-US" sz="1800"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1800" kern="1200" dirty="0">
                          <a:solidFill>
                            <a:schemeClr val="dk1"/>
                          </a:solidFill>
                          <a:latin typeface="+mn-lt"/>
                          <a:ea typeface="+mn-ea"/>
                          <a:cs typeface="+mn-cs"/>
                        </a:rPr>
                        <a:t>3 and 4</a:t>
                      </a:r>
                    </a:p>
                    <a:p>
                      <a:pPr marL="0" indent="0" algn="l" rtl="0" eaLnBrk="1" latinLnBrk="0" hangingPunct="1">
                        <a:spcBef>
                          <a:spcPts val="0"/>
                        </a:spcBef>
                        <a:spcAft>
                          <a:spcPts val="0"/>
                        </a:spcAft>
                        <a:buFont typeface="Arial" pitchFamily="34" charset="0"/>
                        <a:buNone/>
                      </a:pPr>
                      <a:r>
                        <a:rPr kumimoji="0" lang="en-US" sz="1800" kern="1200" dirty="0">
                          <a:solidFill>
                            <a:schemeClr val="dk1"/>
                          </a:solidFill>
                          <a:latin typeface="+mn-lt"/>
                          <a:ea typeface="+mn-ea"/>
                          <a:cs typeface="+mn-cs"/>
                        </a:rPr>
                        <a:t>Fatal</a:t>
                      </a:r>
                    </a:p>
                  </a:txBody>
                  <a:tcPr/>
                </a:tc>
                <a:tc>
                  <a:txBody>
                    <a:bodyPr/>
                    <a:lstStyle/>
                    <a:p>
                      <a:pPr marL="0" indent="0" algn="l" rtl="0" eaLnBrk="1" latinLnBrk="0" hangingPunct="1">
                        <a:spcBef>
                          <a:spcPts val="0"/>
                        </a:spcBef>
                        <a:spcAft>
                          <a:spcPts val="0"/>
                        </a:spcAft>
                        <a:buFont typeface="Arial" pitchFamily="34" charset="0"/>
                        <a:buNone/>
                      </a:pPr>
                      <a:r>
                        <a:rPr kumimoji="0" lang="en-US" sz="1800" kern="1200" dirty="0">
                          <a:solidFill>
                            <a:schemeClr val="dk1"/>
                          </a:solidFill>
                          <a:latin typeface="+mn-lt"/>
                          <a:ea typeface="+mn-ea"/>
                          <a:cs typeface="+mn-cs"/>
                        </a:rPr>
                        <a:t>Districts, Campuses, and Charters </a:t>
                      </a:r>
                    </a:p>
                  </a:txBody>
                  <a:tcPr/>
                </a:tc>
                <a:extLst>
                  <a:ext uri="{0D108BD9-81ED-4DB2-BD59-A6C34878D82A}">
                    <a16:rowId xmlns:a16="http://schemas.microsoft.com/office/drawing/2014/main" val="2231497417"/>
                  </a:ext>
                </a:extLst>
              </a:tr>
            </a:tbl>
          </a:graphicData>
        </a:graphic>
      </p:graphicFrame>
      <p:sp>
        <p:nvSpPr>
          <p:cNvPr id="2" name="Rectangle 1">
            <a:extLst>
              <a:ext uri="{FF2B5EF4-FFF2-40B4-BE49-F238E27FC236}">
                <a16:creationId xmlns:a16="http://schemas.microsoft.com/office/drawing/2014/main" id="{6C82F91B-F51B-4E49-9FC2-FCBEEB670B97}"/>
              </a:ext>
            </a:extLst>
          </p:cNvPr>
          <p:cNvSpPr/>
          <p:nvPr/>
        </p:nvSpPr>
        <p:spPr>
          <a:xfrm>
            <a:off x="628652" y="842682"/>
            <a:ext cx="7886697" cy="1569660"/>
          </a:xfrm>
          <a:prstGeom prst="rect">
            <a:avLst/>
          </a:prstGeom>
        </p:spPr>
        <p:txBody>
          <a:bodyPr wrap="square">
            <a:spAutoFit/>
          </a:bodyPr>
          <a:lstStyle/>
          <a:p>
            <a:r>
              <a:rPr lang="en-US" sz="3200" dirty="0"/>
              <a:t>For the 2018-2019 school year, business validation rule 43415-0036 will be modified as follows:</a:t>
            </a:r>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noAutofit/>
          </a:bodyPr>
          <a:lstStyle/>
          <a:p>
            <a:r>
              <a:rPr lang="en-US" dirty="0"/>
              <a:t>Dual Credit – 2018-2019 solution</a:t>
            </a:r>
          </a:p>
        </p:txBody>
      </p:sp>
    </p:spTree>
    <p:extLst>
      <p:ext uri="{BB962C8B-B14F-4D97-AF65-F5344CB8AC3E}">
        <p14:creationId xmlns:p14="http://schemas.microsoft.com/office/powerpoint/2010/main" val="4042189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noAutofit/>
          </a:bodyPr>
          <a:lstStyle/>
          <a:p>
            <a:r>
              <a:rPr lang="en-US" dirty="0"/>
              <a:t>Dual Credit – 2018-2019 solution</a:t>
            </a:r>
          </a:p>
        </p:txBody>
      </p:sp>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6</a:t>
            </a:fld>
            <a:endParaRPr lang="en-US" dirty="0"/>
          </a:p>
        </p:txBody>
      </p:sp>
      <p:sp>
        <p:nvSpPr>
          <p:cNvPr id="6" name="Content Placeholder 5">
            <a:extLst>
              <a:ext uri="{FF2B5EF4-FFF2-40B4-BE49-F238E27FC236}">
                <a16:creationId xmlns:a16="http://schemas.microsoft.com/office/drawing/2014/main" id="{D307C9A6-8096-4470-A045-D320190F5A90}"/>
              </a:ext>
            </a:extLst>
          </p:cNvPr>
          <p:cNvSpPr>
            <a:spLocks noGrp="1"/>
          </p:cNvSpPr>
          <p:nvPr>
            <p:ph idx="1"/>
          </p:nvPr>
        </p:nvSpPr>
        <p:spPr>
          <a:xfrm>
            <a:off x="628650" y="856129"/>
            <a:ext cx="7886700" cy="4954992"/>
          </a:xfrm>
        </p:spPr>
        <p:txBody>
          <a:bodyPr/>
          <a:lstStyle/>
          <a:p>
            <a:r>
              <a:rPr lang="en-US" dirty="0"/>
              <a:t>Updating business validation rule 43415-0036 allows the LEA to report ‘0’ COLLEGE-CREDIT-HOURS on COURSE-SEQUENCE-CODEs ‘1’, ‘3’, ‘4’, ‘6’, ‘7’, or ‘8’. This will assist in the prevention of overreporting of COLLEGE-CREDIT-HOURS. </a:t>
            </a:r>
          </a:p>
        </p:txBody>
      </p:sp>
    </p:spTree>
    <p:extLst>
      <p:ext uri="{BB962C8B-B14F-4D97-AF65-F5344CB8AC3E}">
        <p14:creationId xmlns:p14="http://schemas.microsoft.com/office/powerpoint/2010/main" val="426374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Dual Credit – 2019-2020 solution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8286750" cy="5486399"/>
          </a:xfrm>
        </p:spPr>
        <p:txBody>
          <a:bodyPr>
            <a:normAutofit/>
          </a:bodyPr>
          <a:lstStyle/>
          <a:p>
            <a:pPr marL="0" indent="0">
              <a:buNone/>
            </a:pPr>
            <a:r>
              <a:rPr lang="en-US" sz="3500" dirty="0">
                <a:latin typeface="+mn-lt"/>
              </a:rPr>
              <a:t>For the 2019-2020 school year, the program areas are making a concerted effort to resolve the dual credit issue. TEA will be presenting a solution to Information Task Force (ITF) in April that will hopefully be approved and moved through the data governance process in time for the Texas Education Data Standards (TEDS) Addendum publication slated for July.</a:t>
            </a:r>
          </a:p>
          <a:p>
            <a:pPr marL="0" indent="0">
              <a:buNone/>
            </a:pPr>
            <a:endParaRPr lang="en-US" sz="3500" dirty="0">
              <a:latin typeface="+mn-lt"/>
            </a:endParaRPr>
          </a:p>
          <a:p>
            <a:pPr marL="457200" lvl="1" indent="0">
              <a:buNone/>
            </a:pPr>
            <a:endParaRPr lang="en-US" sz="3200" dirty="0">
              <a:latin typeface="+mn-lt"/>
            </a:endParaRPr>
          </a:p>
        </p:txBody>
      </p:sp>
    </p:spTree>
    <p:extLst>
      <p:ext uri="{BB962C8B-B14F-4D97-AF65-F5344CB8AC3E}">
        <p14:creationId xmlns:p14="http://schemas.microsoft.com/office/powerpoint/2010/main" val="3046540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82243F-EF37-40E0-A3F9-A0949097F5D1}"/>
              </a:ext>
            </a:extLst>
          </p:cNvPr>
          <p:cNvSpPr>
            <a:spLocks noGrp="1"/>
          </p:cNvSpPr>
          <p:nvPr>
            <p:ph type="dt" sz="half" idx="10"/>
          </p:nvPr>
        </p:nvSpPr>
        <p:spPr/>
        <p:txBody>
          <a:bodyPr/>
          <a:lstStyle/>
          <a:p>
            <a:r>
              <a:rPr lang="en-US" dirty="0"/>
              <a:t>3/26/2019</a:t>
            </a:r>
          </a:p>
        </p:txBody>
      </p:sp>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8</a:t>
            </a:fld>
            <a:endParaRPr lang="en-US" dirty="0"/>
          </a:p>
        </p:txBody>
      </p:sp>
      <p:pic>
        <p:nvPicPr>
          <p:cNvPr id="6" name="Picture 5" descr="Picture of classroom" title="Picture ">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2044576"/>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799E2534DE79479F173D1ED4C583DD" ma:contentTypeVersion="6" ma:contentTypeDescription="Create a new document." ma:contentTypeScope="" ma:versionID="718939e55067baced2d79398e8b5fbca">
  <xsd:schema xmlns:xsd="http://www.w3.org/2001/XMLSchema" xmlns:xs="http://www.w3.org/2001/XMLSchema" xmlns:p="http://schemas.microsoft.com/office/2006/metadata/properties" xmlns:ns2="bbe34aaa-abcf-45b4-9d30-63c3dafe6360" targetNamespace="http://schemas.microsoft.com/office/2006/metadata/properties" ma:root="true" ma:fieldsID="585448f859f7df4100b4606898385dd6" ns2:_="">
    <xsd:import namespace="bbe34aaa-abcf-45b4-9d30-63c3dafe636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34aaa-abcf-45b4-9d30-63c3dafe6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2.xml><?xml version="1.0" encoding="utf-8"?>
<ds:datastoreItem xmlns:ds="http://schemas.openxmlformats.org/officeDocument/2006/customXml" ds:itemID="{E072B733-94EA-4588-AA2F-2263F79CC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e34aaa-abcf-45b4-9d30-63c3dafe6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B45A69-778E-4D41-A5A4-6C4FF6432815}">
  <ds:schemaRefs>
    <ds:schemaRef ds:uri="http://purl.org/dc/terms/"/>
    <ds:schemaRef ds:uri="http://schemas.openxmlformats.org/package/2006/metadata/core-properties"/>
    <ds:schemaRef ds:uri="http://purl.org/dc/dcmitype/"/>
    <ds:schemaRef ds:uri="http://schemas.microsoft.com/office/2006/documentManagement/types"/>
    <ds:schemaRef ds:uri="bbe34aaa-abcf-45b4-9d30-63c3dafe6360"/>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77861</TotalTime>
  <Words>538</Words>
  <Application>Microsoft Office PowerPoint</Application>
  <PresentationFormat>On-screen Show (4:3)</PresentationFormat>
  <Paragraphs>46</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Tw Cen MT</vt:lpstr>
      <vt:lpstr>Tw Cen MT Condensed</vt:lpstr>
      <vt:lpstr>Tw Cen MT Condensed Extra Bold</vt:lpstr>
      <vt:lpstr>TSDS Template 2017 - Circles - Dark</vt:lpstr>
      <vt:lpstr>Dual credit indicator code discussion </vt:lpstr>
      <vt:lpstr>Dual Credit - background</vt:lpstr>
      <vt:lpstr>Dual Credit - background</vt:lpstr>
      <vt:lpstr>Dual Credit - problems</vt:lpstr>
      <vt:lpstr>Dual Credit – 2018-2019 solution</vt:lpstr>
      <vt:lpstr>Dual Credit – 2018-2019 solution</vt:lpstr>
      <vt:lpstr>Dual Credit – 2019-2020 solution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Lemons, Melissa</cp:lastModifiedBy>
  <cp:revision>1867</cp:revision>
  <cp:lastPrinted>2018-02-01T22:53:24Z</cp:lastPrinted>
  <dcterms:created xsi:type="dcterms:W3CDTF">2009-09-01T20:11:00Z</dcterms:created>
  <dcterms:modified xsi:type="dcterms:W3CDTF">2019-03-15T19:26:47Z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0x01010097799E2534DE79479F173D1ED4C583DD</vt:lpwstr>
  </property>
  <property fmtid="{D5CDD505-2E9C-101B-9397-08002B2CF9AE}" pid="3" name="_NewReviewCycle">
    <vt:lpwstr/>
  </property>
  <property fmtid="{D5CDD505-2E9C-101B-9397-08002B2CF9AE}" pid="4" name="_dlc_DocIdItemGuid">
    <vt:lpwstr>7fd8e421-004a-41be-b615-d2e44760db7c</vt:lpwstr>
  </property>
</Properties>
</file>