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55"/>
  </p:notesMasterIdLst>
  <p:handoutMasterIdLst>
    <p:handoutMasterId r:id="rId56"/>
  </p:handoutMasterIdLst>
  <p:sldIdLst>
    <p:sldId id="466" r:id="rId5"/>
    <p:sldId id="687" r:id="rId6"/>
    <p:sldId id="704" r:id="rId7"/>
    <p:sldId id="707" r:id="rId8"/>
    <p:sldId id="709" r:id="rId9"/>
    <p:sldId id="711" r:id="rId10"/>
    <p:sldId id="710" r:id="rId11"/>
    <p:sldId id="712" r:id="rId12"/>
    <p:sldId id="708" r:id="rId13"/>
    <p:sldId id="713" r:id="rId14"/>
    <p:sldId id="714" r:id="rId15"/>
    <p:sldId id="715" r:id="rId16"/>
    <p:sldId id="716" r:id="rId17"/>
    <p:sldId id="717" r:id="rId18"/>
    <p:sldId id="720" r:id="rId19"/>
    <p:sldId id="718" r:id="rId20"/>
    <p:sldId id="722" r:id="rId21"/>
    <p:sldId id="721" r:id="rId22"/>
    <p:sldId id="723" r:id="rId23"/>
    <p:sldId id="727" r:id="rId24"/>
    <p:sldId id="725" r:id="rId25"/>
    <p:sldId id="729" r:id="rId26"/>
    <p:sldId id="728" r:id="rId27"/>
    <p:sldId id="735" r:id="rId28"/>
    <p:sldId id="731" r:id="rId29"/>
    <p:sldId id="733" r:id="rId30"/>
    <p:sldId id="734" r:id="rId31"/>
    <p:sldId id="736" r:id="rId32"/>
    <p:sldId id="737" r:id="rId33"/>
    <p:sldId id="732" r:id="rId34"/>
    <p:sldId id="738" r:id="rId35"/>
    <p:sldId id="739" r:id="rId36"/>
    <p:sldId id="741" r:id="rId37"/>
    <p:sldId id="746" r:id="rId38"/>
    <p:sldId id="742" r:id="rId39"/>
    <p:sldId id="744" r:id="rId40"/>
    <p:sldId id="745" r:id="rId41"/>
    <p:sldId id="747" r:id="rId42"/>
    <p:sldId id="750" r:id="rId43"/>
    <p:sldId id="743" r:id="rId44"/>
    <p:sldId id="748" r:id="rId45"/>
    <p:sldId id="749" r:id="rId46"/>
    <p:sldId id="751" r:id="rId47"/>
    <p:sldId id="752" r:id="rId48"/>
    <p:sldId id="753" r:id="rId49"/>
    <p:sldId id="754" r:id="rId50"/>
    <p:sldId id="755" r:id="rId51"/>
    <p:sldId id="756" r:id="rId52"/>
    <p:sldId id="757" r:id="rId53"/>
    <p:sldId id="264" r:id="rId54"/>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5" autoAdjust="0"/>
    <p:restoredTop sz="94026" autoAdjust="0"/>
  </p:normalViewPr>
  <p:slideViewPr>
    <p:cSldViewPr>
      <p:cViewPr varScale="1">
        <p:scale>
          <a:sx n="107" d="100"/>
          <a:sy n="107" d="100"/>
        </p:scale>
        <p:origin x="6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98"/>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3/25/2019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3/25/2019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3/25/2019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astro.tea.state.tx.us/tsds/teds/2020F/teds-ds4.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astro.tea.state.tx.us/tsds/teds/2020F/teds-ds4.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t>Data Element Changes</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Presented by:</a:t>
            </a:r>
          </a:p>
          <a:p>
            <a:r>
              <a:rPr lang="en-US" sz="2800" dirty="0"/>
              <a:t>Michele Elledge</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Campus enrollment type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21971"/>
            <a:ext cx="8382000" cy="4954992"/>
          </a:xfrm>
        </p:spPr>
        <p:txBody>
          <a:bodyPr>
            <a:normAutofit lnSpcReduction="10000"/>
          </a:bodyPr>
          <a:lstStyle/>
          <a:p>
            <a:r>
              <a:rPr lang="en-US" dirty="0"/>
              <a:t>Comparison groups include other campuses from across the state that are most similar in terms of: </a:t>
            </a:r>
          </a:p>
          <a:p>
            <a:pPr lvl="1"/>
            <a:r>
              <a:rPr lang="en-US" dirty="0"/>
              <a:t>Grades offered</a:t>
            </a:r>
          </a:p>
          <a:p>
            <a:pPr lvl="1"/>
            <a:endParaRPr lang="en-US" dirty="0"/>
          </a:p>
          <a:p>
            <a:pPr lvl="1"/>
            <a:r>
              <a:rPr lang="en-US" dirty="0"/>
              <a:t>Size</a:t>
            </a:r>
          </a:p>
          <a:p>
            <a:pPr lvl="1"/>
            <a:endParaRPr lang="en-US" dirty="0"/>
          </a:p>
          <a:p>
            <a:pPr lvl="1"/>
            <a:r>
              <a:rPr lang="en-US" dirty="0"/>
              <a:t>Percentage of students who are economically disadvantaged</a:t>
            </a:r>
          </a:p>
          <a:p>
            <a:pPr lvl="1"/>
            <a:endParaRPr lang="en-US" dirty="0"/>
          </a:p>
          <a:p>
            <a:pPr lvl="1"/>
            <a:r>
              <a:rPr lang="en-US" dirty="0"/>
              <a:t>Mobility rate</a:t>
            </a:r>
          </a:p>
          <a:p>
            <a:pPr lvl="1"/>
            <a:endParaRPr lang="en-US" dirty="0"/>
          </a:p>
          <a:p>
            <a:pPr lvl="1"/>
            <a:r>
              <a:rPr lang="en-US" dirty="0"/>
              <a:t>Percentage of: English learners, students receiving special education services, students enrolled in an Early College High School program</a:t>
            </a:r>
          </a:p>
        </p:txBody>
      </p:sp>
    </p:spTree>
    <p:extLst>
      <p:ext uri="{BB962C8B-B14F-4D97-AF65-F5344CB8AC3E}">
        <p14:creationId xmlns:p14="http://schemas.microsoft.com/office/powerpoint/2010/main" val="96199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Campus enrollment type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21971"/>
            <a:ext cx="8382000" cy="4954992"/>
          </a:xfrm>
        </p:spPr>
        <p:txBody>
          <a:bodyPr>
            <a:normAutofit/>
          </a:bodyPr>
          <a:lstStyle/>
          <a:p>
            <a:pPr>
              <a:lnSpc>
                <a:spcPct val="150000"/>
              </a:lnSpc>
              <a:spcAft>
                <a:spcPts val="1200"/>
              </a:spcAft>
            </a:pPr>
            <a:r>
              <a:rPr lang="en-US" dirty="0"/>
              <a:t>The Accountability Technical Advisory Committee and the Policy Advisory Committee along with other stakeholder groups and the Commissioner of Education have determined the need to add an additional criterion, Campus Enrollment Type, as a factor to consider when assigning campuses to comparison groups.</a:t>
            </a:r>
          </a:p>
        </p:txBody>
      </p:sp>
    </p:spTree>
    <p:extLst>
      <p:ext uri="{BB962C8B-B14F-4D97-AF65-F5344CB8AC3E}">
        <p14:creationId xmlns:p14="http://schemas.microsoft.com/office/powerpoint/2010/main" val="390201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441E-F2F9-470E-9155-31C16F414CED}"/>
              </a:ext>
            </a:extLst>
          </p:cNvPr>
          <p:cNvSpPr>
            <a:spLocks noGrp="1"/>
          </p:cNvSpPr>
          <p:nvPr>
            <p:ph type="title"/>
          </p:nvPr>
        </p:nvSpPr>
        <p:spPr/>
        <p:txBody>
          <a:bodyPr/>
          <a:lstStyle/>
          <a:p>
            <a:r>
              <a:rPr lang="en-US" dirty="0"/>
              <a:t>Campus Enrollment Type</a:t>
            </a:r>
          </a:p>
        </p:txBody>
      </p:sp>
      <p:sp>
        <p:nvSpPr>
          <p:cNvPr id="3" name="Content Placeholder 2">
            <a:extLst>
              <a:ext uri="{FF2B5EF4-FFF2-40B4-BE49-F238E27FC236}">
                <a16:creationId xmlns:a16="http://schemas.microsoft.com/office/drawing/2014/main" id="{24104C94-948E-47F7-B010-E3A3C497FF24}"/>
              </a:ext>
            </a:extLst>
          </p:cNvPr>
          <p:cNvSpPr>
            <a:spLocks noGrp="1"/>
          </p:cNvSpPr>
          <p:nvPr>
            <p:ph idx="1"/>
          </p:nvPr>
        </p:nvSpPr>
        <p:spPr/>
        <p:txBody>
          <a:bodyPr>
            <a:normAutofit lnSpcReduction="10000"/>
          </a:bodyPr>
          <a:lstStyle/>
          <a:p>
            <a:r>
              <a:rPr lang="en-US" b="1" dirty="0"/>
              <a:t>Zoned Enrollment School (no transfers accepted): </a:t>
            </a:r>
            <a:r>
              <a:rPr lang="en-US" dirty="0"/>
              <a:t>School in which attendance is based on the student’s home address.</a:t>
            </a:r>
          </a:p>
          <a:p>
            <a:endParaRPr lang="en-US" dirty="0"/>
          </a:p>
          <a:p>
            <a:r>
              <a:rPr lang="en-US" b="1" dirty="0"/>
              <a:t>Zoned Enrollment School (transfers accepted): </a:t>
            </a:r>
            <a:r>
              <a:rPr lang="en-US" dirty="0"/>
              <a:t>School in which attendance is based on the student’s home address or allowance of transfer students from another zoned school or district. </a:t>
            </a:r>
          </a:p>
          <a:p>
            <a:endParaRPr lang="en-US" dirty="0"/>
          </a:p>
          <a:p>
            <a:r>
              <a:rPr lang="en-US" b="1" dirty="0"/>
              <a:t>Open Enrollment School: </a:t>
            </a:r>
            <a:r>
              <a:rPr lang="en-US" dirty="0"/>
              <a:t>School that allows enrollment to any student regardless of the home address.</a:t>
            </a:r>
          </a:p>
        </p:txBody>
      </p:sp>
      <p:sp>
        <p:nvSpPr>
          <p:cNvPr id="4" name="Slide Number Placeholder 3">
            <a:extLst>
              <a:ext uri="{FF2B5EF4-FFF2-40B4-BE49-F238E27FC236}">
                <a16:creationId xmlns:a16="http://schemas.microsoft.com/office/drawing/2014/main" id="{1350696F-2C49-4829-983C-643FBD876AE3}"/>
              </a:ext>
            </a:extLst>
          </p:cNvPr>
          <p:cNvSpPr>
            <a:spLocks noGrp="1"/>
          </p:cNvSpPr>
          <p:nvPr>
            <p:ph type="sldNum" sz="quarter" idx="12"/>
          </p:nvPr>
        </p:nvSpPr>
        <p:spPr/>
        <p:txBody>
          <a:bodyPr/>
          <a:lstStyle/>
          <a:p>
            <a:fld id="{25037DA4-2335-4A87-8586-64B2BAB08211}" type="slidenum">
              <a:rPr lang="en-US" smtClean="0"/>
              <a:pPr/>
              <a:t>12</a:t>
            </a:fld>
            <a:endParaRPr lang="en-US" dirty="0"/>
          </a:p>
        </p:txBody>
      </p:sp>
    </p:spTree>
    <p:extLst>
      <p:ext uri="{BB962C8B-B14F-4D97-AF65-F5344CB8AC3E}">
        <p14:creationId xmlns:p14="http://schemas.microsoft.com/office/powerpoint/2010/main" val="388695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441E-F2F9-470E-9155-31C16F414CED}"/>
              </a:ext>
            </a:extLst>
          </p:cNvPr>
          <p:cNvSpPr>
            <a:spLocks noGrp="1"/>
          </p:cNvSpPr>
          <p:nvPr>
            <p:ph type="title"/>
          </p:nvPr>
        </p:nvSpPr>
        <p:spPr/>
        <p:txBody>
          <a:bodyPr/>
          <a:lstStyle/>
          <a:p>
            <a:r>
              <a:rPr lang="en-US" dirty="0"/>
              <a:t>Campus Enrollment Type</a:t>
            </a:r>
          </a:p>
        </p:txBody>
      </p:sp>
      <p:sp>
        <p:nvSpPr>
          <p:cNvPr id="3" name="Content Placeholder 2">
            <a:extLst>
              <a:ext uri="{FF2B5EF4-FFF2-40B4-BE49-F238E27FC236}">
                <a16:creationId xmlns:a16="http://schemas.microsoft.com/office/drawing/2014/main" id="{24104C94-948E-47F7-B010-E3A3C497FF24}"/>
              </a:ext>
            </a:extLst>
          </p:cNvPr>
          <p:cNvSpPr>
            <a:spLocks noGrp="1"/>
          </p:cNvSpPr>
          <p:nvPr>
            <p:ph idx="1"/>
          </p:nvPr>
        </p:nvSpPr>
        <p:spPr/>
        <p:txBody>
          <a:bodyPr>
            <a:normAutofit fontScale="92500" lnSpcReduction="10000"/>
          </a:bodyPr>
          <a:lstStyle/>
          <a:p>
            <a:r>
              <a:rPr lang="en-US" b="1" dirty="0"/>
              <a:t>Selective Enrollment School: </a:t>
            </a:r>
            <a:r>
              <a:rPr lang="en-US" dirty="0"/>
              <a:t>School that uses some sort of selective criteria (e.g., student grades, audition, interview) for determination of enrollment of all students. Enrollment in these schools may or may not be based on the student’s home address.</a:t>
            </a:r>
          </a:p>
          <a:p>
            <a:endParaRPr lang="en-US" dirty="0"/>
          </a:p>
          <a:p>
            <a:r>
              <a:rPr lang="en-US" b="1" dirty="0"/>
              <a:t>Blended Enrollment School: </a:t>
            </a:r>
            <a:r>
              <a:rPr lang="en-US" dirty="0"/>
              <a:t>School that bases enrollment on a combination of zoned enrollment, open enrollment, and/or selective enrollment. </a:t>
            </a:r>
          </a:p>
          <a:p>
            <a:endParaRPr lang="en-US" dirty="0"/>
          </a:p>
          <a:p>
            <a:r>
              <a:rPr lang="en-US" b="1" dirty="0"/>
              <a:t>ISS/DAEP/JJAEP School: </a:t>
            </a:r>
            <a:r>
              <a:rPr lang="en-US" dirty="0"/>
              <a:t>School that enrolls students for the express purpose of disciplinary removals (ISS, DAEP or JJAEP).</a:t>
            </a:r>
          </a:p>
        </p:txBody>
      </p:sp>
      <p:sp>
        <p:nvSpPr>
          <p:cNvPr id="4" name="Slide Number Placeholder 3">
            <a:extLst>
              <a:ext uri="{FF2B5EF4-FFF2-40B4-BE49-F238E27FC236}">
                <a16:creationId xmlns:a16="http://schemas.microsoft.com/office/drawing/2014/main" id="{1350696F-2C49-4829-983C-643FBD876AE3}"/>
              </a:ext>
            </a:extLst>
          </p:cNvPr>
          <p:cNvSpPr>
            <a:spLocks noGrp="1"/>
          </p:cNvSpPr>
          <p:nvPr>
            <p:ph type="sldNum" sz="quarter" idx="12"/>
          </p:nvPr>
        </p:nvSpPr>
        <p:spPr/>
        <p:txBody>
          <a:bodyPr/>
          <a:lstStyle/>
          <a:p>
            <a:fld id="{25037DA4-2335-4A87-8586-64B2BAB08211}" type="slidenum">
              <a:rPr lang="en-US" smtClean="0"/>
              <a:pPr/>
              <a:t>13</a:t>
            </a:fld>
            <a:endParaRPr lang="en-US" dirty="0"/>
          </a:p>
        </p:txBody>
      </p:sp>
    </p:spTree>
    <p:extLst>
      <p:ext uri="{BB962C8B-B14F-4D97-AF65-F5344CB8AC3E}">
        <p14:creationId xmlns:p14="http://schemas.microsoft.com/office/powerpoint/2010/main" val="25674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441E-F2F9-470E-9155-31C16F414CED}"/>
              </a:ext>
            </a:extLst>
          </p:cNvPr>
          <p:cNvSpPr>
            <a:spLocks noGrp="1"/>
          </p:cNvSpPr>
          <p:nvPr>
            <p:ph type="title"/>
          </p:nvPr>
        </p:nvSpPr>
        <p:spPr/>
        <p:txBody>
          <a:bodyPr/>
          <a:lstStyle/>
          <a:p>
            <a:r>
              <a:rPr lang="en-US" dirty="0"/>
              <a:t>Campus Enrollment Type</a:t>
            </a:r>
          </a:p>
        </p:txBody>
      </p:sp>
      <p:sp>
        <p:nvSpPr>
          <p:cNvPr id="3" name="Content Placeholder 2">
            <a:extLst>
              <a:ext uri="{FF2B5EF4-FFF2-40B4-BE49-F238E27FC236}">
                <a16:creationId xmlns:a16="http://schemas.microsoft.com/office/drawing/2014/main" id="{24104C94-948E-47F7-B010-E3A3C497FF24}"/>
              </a:ext>
            </a:extLst>
          </p:cNvPr>
          <p:cNvSpPr>
            <a:spLocks noGrp="1"/>
          </p:cNvSpPr>
          <p:nvPr>
            <p:ph idx="1"/>
          </p:nvPr>
        </p:nvSpPr>
        <p:spPr/>
        <p:txBody>
          <a:bodyPr>
            <a:normAutofit/>
          </a:bodyPr>
          <a:lstStyle/>
          <a:p>
            <a:r>
              <a:rPr lang="en-US" dirty="0"/>
              <a:t>Add new data element CAMPUS-ENROLLMENT-TYPE-CODE 1641 to the SchoolExtension Complex Type reported in the PEIMS Fall Submission.</a:t>
            </a:r>
          </a:p>
          <a:p>
            <a:endParaRPr lang="en-US" dirty="0"/>
          </a:p>
          <a:p>
            <a:r>
              <a:rPr lang="en-US" dirty="0"/>
              <a:t>New code table CAMPUS-ENROLLMENT-TYPE-CODE (C219)</a:t>
            </a:r>
          </a:p>
          <a:p>
            <a:endParaRPr lang="en-US" dirty="0"/>
          </a:p>
          <a:p>
            <a:r>
              <a:rPr lang="en-US" dirty="0">
                <a:hlinkClick r:id="rId2"/>
              </a:rPr>
              <a:t>Click to view the CAMPUS-ENROLLMENT-TYPE-CODE code table</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350696F-2C49-4829-983C-643FBD876AE3}"/>
              </a:ext>
            </a:extLst>
          </p:cNvPr>
          <p:cNvSpPr>
            <a:spLocks noGrp="1"/>
          </p:cNvSpPr>
          <p:nvPr>
            <p:ph type="sldNum" sz="quarter" idx="12"/>
          </p:nvPr>
        </p:nvSpPr>
        <p:spPr/>
        <p:txBody>
          <a:bodyPr/>
          <a:lstStyle/>
          <a:p>
            <a:fld id="{25037DA4-2335-4A87-8586-64B2BAB08211}" type="slidenum">
              <a:rPr lang="en-US" smtClean="0"/>
              <a:pPr/>
              <a:t>14</a:t>
            </a:fld>
            <a:endParaRPr lang="en-US" dirty="0"/>
          </a:p>
        </p:txBody>
      </p:sp>
    </p:spTree>
    <p:extLst>
      <p:ext uri="{BB962C8B-B14F-4D97-AF65-F5344CB8AC3E}">
        <p14:creationId xmlns:p14="http://schemas.microsoft.com/office/powerpoint/2010/main" val="25116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15</a:t>
            </a:fld>
            <a:endParaRPr lang="en-US" dirty="0"/>
          </a:p>
        </p:txBody>
      </p:sp>
      <p:sp>
        <p:nvSpPr>
          <p:cNvPr id="12" name="Rectangle 11" descr="box around Student Special Education and Limited English Proficiency Reporting " title="box">
            <a:extLst>
              <a:ext uri="{FF2B5EF4-FFF2-40B4-BE49-F238E27FC236}">
                <a16:creationId xmlns:a16="http://schemas.microsoft.com/office/drawing/2014/main" id="{3DE1DC5D-D2A1-49C1-A0A2-56DE96C13685}"/>
              </a:ext>
            </a:extLst>
          </p:cNvPr>
          <p:cNvSpPr/>
          <p:nvPr/>
        </p:nvSpPr>
        <p:spPr>
          <a:xfrm>
            <a:off x="304800" y="2162175"/>
            <a:ext cx="8205788"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955203"/>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Industry Certifications</a:t>
            </a:r>
          </a:p>
          <a:p>
            <a:pPr marL="514350" indent="-514350">
              <a:spcBef>
                <a:spcPts val="600"/>
              </a:spcBef>
              <a:spcAft>
                <a:spcPts val="600"/>
              </a:spcAft>
              <a:buFont typeface="+mj-lt"/>
              <a:buAutoNum type="romanUcPeriod"/>
            </a:pPr>
            <a:r>
              <a:rPr lang="en-US" sz="2600" b="1" dirty="0">
                <a:solidFill>
                  <a:sysClr val="windowText" lastClr="000000"/>
                </a:solidFill>
              </a:rPr>
              <a:t>Campus Enrollment Type</a:t>
            </a:r>
          </a:p>
          <a:p>
            <a:pPr marL="514350" indent="-514350">
              <a:spcBef>
                <a:spcPts val="600"/>
              </a:spcBef>
              <a:spcAft>
                <a:spcPts val="600"/>
              </a:spcAft>
              <a:buFont typeface="+mj-lt"/>
              <a:buAutoNum type="romanUcPeriod"/>
            </a:pPr>
            <a:r>
              <a:rPr lang="en-US" sz="2600" b="1" dirty="0">
                <a:solidFill>
                  <a:sysClr val="windowText" lastClr="000000"/>
                </a:solidFill>
              </a:rPr>
              <a:t>Student Special Education and Limited English Proficiency Reporting</a:t>
            </a:r>
          </a:p>
          <a:p>
            <a:pPr marL="514350" indent="-514350">
              <a:spcBef>
                <a:spcPts val="600"/>
              </a:spcBef>
              <a:spcAft>
                <a:spcPts val="600"/>
              </a:spcAft>
              <a:buFont typeface="+mj-lt"/>
              <a:buAutoNum type="romanUcPeriod"/>
            </a:pPr>
            <a:r>
              <a:rPr lang="en-US" sz="2600" b="1" dirty="0">
                <a:solidFill>
                  <a:sysClr val="windowText" lastClr="000000"/>
                </a:solidFill>
              </a:rPr>
              <a:t>Programs of Study</a:t>
            </a:r>
          </a:p>
          <a:p>
            <a:pPr marL="514350" indent="-514350">
              <a:spcBef>
                <a:spcPts val="600"/>
              </a:spcBef>
              <a:spcAft>
                <a:spcPts val="600"/>
              </a:spcAft>
              <a:buFont typeface="+mj-lt"/>
              <a:buAutoNum type="romanUcPeriod"/>
            </a:pPr>
            <a:r>
              <a:rPr lang="en-US" sz="2600" b="1" dirty="0">
                <a:solidFill>
                  <a:sysClr val="windowText" lastClr="000000"/>
                </a:solidFill>
              </a:rPr>
              <a:t>Organization Data Elements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91712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D70-A371-475D-A81F-F5FC1CB6498A}"/>
              </a:ext>
            </a:extLst>
          </p:cNvPr>
          <p:cNvSpPr>
            <a:spLocks noGrp="1"/>
          </p:cNvSpPr>
          <p:nvPr>
            <p:ph type="title"/>
          </p:nvPr>
        </p:nvSpPr>
        <p:spPr/>
        <p:txBody>
          <a:bodyPr>
            <a:normAutofit fontScale="90000"/>
          </a:bodyPr>
          <a:lstStyle/>
          <a:p>
            <a:r>
              <a:rPr lang="en-US" dirty="0"/>
              <a:t>Student Special Ed and LEP Reporting</a:t>
            </a:r>
          </a:p>
        </p:txBody>
      </p:sp>
      <p:sp>
        <p:nvSpPr>
          <p:cNvPr id="3" name="Content Placeholder 2">
            <a:extLst>
              <a:ext uri="{FF2B5EF4-FFF2-40B4-BE49-F238E27FC236}">
                <a16:creationId xmlns:a16="http://schemas.microsoft.com/office/drawing/2014/main" id="{87C7DC8A-A037-43DF-A323-BBFB07CBAA65}"/>
              </a:ext>
            </a:extLst>
          </p:cNvPr>
          <p:cNvSpPr>
            <a:spLocks noGrp="1"/>
          </p:cNvSpPr>
          <p:nvPr>
            <p:ph idx="1"/>
          </p:nvPr>
        </p:nvSpPr>
        <p:spPr/>
        <p:txBody>
          <a:bodyPr/>
          <a:lstStyle/>
          <a:p>
            <a:r>
              <a:rPr lang="en-US" dirty="0"/>
              <a:t>For any students receiving special education services for which a discipline removal was reported during the school year, federal regulations require the reporting of the student’s:</a:t>
            </a:r>
          </a:p>
          <a:p>
            <a:endParaRPr lang="en-US" dirty="0"/>
          </a:p>
          <a:p>
            <a:pPr lvl="1"/>
            <a:r>
              <a:rPr lang="en-US" sz="2800" dirty="0"/>
              <a:t>Primary disability </a:t>
            </a:r>
          </a:p>
          <a:p>
            <a:pPr lvl="1"/>
            <a:endParaRPr lang="en-US" sz="2800" dirty="0"/>
          </a:p>
          <a:p>
            <a:pPr lvl="1"/>
            <a:r>
              <a:rPr lang="en-US" sz="2800" dirty="0"/>
              <a:t>Multiply disabled status </a:t>
            </a:r>
          </a:p>
          <a:p>
            <a:pPr lvl="1"/>
            <a:endParaRPr lang="en-US" sz="2800" dirty="0"/>
          </a:p>
          <a:p>
            <a:pPr lvl="1"/>
            <a:r>
              <a:rPr lang="en-US" sz="2800" dirty="0"/>
              <a:t>Limited English Proficiency (LEP) status </a:t>
            </a:r>
          </a:p>
          <a:p>
            <a:endParaRPr lang="en-US" dirty="0"/>
          </a:p>
        </p:txBody>
      </p:sp>
      <p:sp>
        <p:nvSpPr>
          <p:cNvPr id="4" name="Slide Number Placeholder 3">
            <a:extLst>
              <a:ext uri="{FF2B5EF4-FFF2-40B4-BE49-F238E27FC236}">
                <a16:creationId xmlns:a16="http://schemas.microsoft.com/office/drawing/2014/main" id="{4D3B1C55-802C-4FAA-9551-6CADB4BB808D}"/>
              </a:ext>
            </a:extLst>
          </p:cNvPr>
          <p:cNvSpPr>
            <a:spLocks noGrp="1"/>
          </p:cNvSpPr>
          <p:nvPr>
            <p:ph type="sldNum" sz="quarter" idx="12"/>
          </p:nvPr>
        </p:nvSpPr>
        <p:spPr/>
        <p:txBody>
          <a:bodyPr/>
          <a:lstStyle/>
          <a:p>
            <a:fld id="{25037DA4-2335-4A87-8586-64B2BAB08211}" type="slidenum">
              <a:rPr lang="en-US" smtClean="0"/>
              <a:pPr/>
              <a:t>16</a:t>
            </a:fld>
            <a:endParaRPr lang="en-US" dirty="0"/>
          </a:p>
        </p:txBody>
      </p:sp>
    </p:spTree>
    <p:extLst>
      <p:ext uri="{BB962C8B-B14F-4D97-AF65-F5344CB8AC3E}">
        <p14:creationId xmlns:p14="http://schemas.microsoft.com/office/powerpoint/2010/main" val="77958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D70-A371-475D-A81F-F5FC1CB6498A}"/>
              </a:ext>
            </a:extLst>
          </p:cNvPr>
          <p:cNvSpPr>
            <a:spLocks noGrp="1"/>
          </p:cNvSpPr>
          <p:nvPr>
            <p:ph type="title"/>
          </p:nvPr>
        </p:nvSpPr>
        <p:spPr/>
        <p:txBody>
          <a:bodyPr>
            <a:normAutofit fontScale="90000"/>
          </a:bodyPr>
          <a:lstStyle/>
          <a:p>
            <a:r>
              <a:rPr lang="en-US" dirty="0"/>
              <a:t>Student Special Ed and LEP Reporting</a:t>
            </a:r>
          </a:p>
        </p:txBody>
      </p:sp>
      <p:sp>
        <p:nvSpPr>
          <p:cNvPr id="3" name="Content Placeholder 2">
            <a:extLst>
              <a:ext uri="{FF2B5EF4-FFF2-40B4-BE49-F238E27FC236}">
                <a16:creationId xmlns:a16="http://schemas.microsoft.com/office/drawing/2014/main" id="{87C7DC8A-A037-43DF-A323-BBFB07CBAA65}"/>
              </a:ext>
            </a:extLst>
          </p:cNvPr>
          <p:cNvSpPr>
            <a:spLocks noGrp="1"/>
          </p:cNvSpPr>
          <p:nvPr>
            <p:ph idx="1"/>
          </p:nvPr>
        </p:nvSpPr>
        <p:spPr/>
        <p:txBody>
          <a:bodyPr>
            <a:normAutofit/>
          </a:bodyPr>
          <a:lstStyle/>
          <a:p>
            <a:r>
              <a:rPr lang="en-US" dirty="0"/>
              <a:t>Since the 2015-2016 school year, </a:t>
            </a:r>
            <a:r>
              <a:rPr lang="en-US" sz="2800" dirty="0"/>
              <a:t>PRIMARY-DISABILITY-CODE, MULTIPLY-DISABLED-INDICATOR-CODE and LEP-INDICATOR- CODE  have </a:t>
            </a:r>
            <a:r>
              <a:rPr lang="en-US" dirty="0"/>
              <a:t>been reported on the StudentDisciplineIncidentAssociation Complex Type.</a:t>
            </a:r>
          </a:p>
          <a:p>
            <a:endParaRPr lang="en-US" dirty="0"/>
          </a:p>
          <a:p>
            <a:r>
              <a:rPr lang="en-US" dirty="0"/>
              <a:t>These changes ensured that TEA would no longer collect these three data elements for students who were receiving special education services but who were not reported with a disciplinary removal in the Student Disciplinary Interchange.</a:t>
            </a:r>
            <a:endParaRPr lang="en-US" sz="2800" dirty="0"/>
          </a:p>
          <a:p>
            <a:pPr lvl="1"/>
            <a:endParaRPr lang="en-US" sz="2800" dirty="0"/>
          </a:p>
          <a:p>
            <a:endParaRPr lang="en-US" dirty="0"/>
          </a:p>
        </p:txBody>
      </p:sp>
      <p:sp>
        <p:nvSpPr>
          <p:cNvPr id="4" name="Slide Number Placeholder 3">
            <a:extLst>
              <a:ext uri="{FF2B5EF4-FFF2-40B4-BE49-F238E27FC236}">
                <a16:creationId xmlns:a16="http://schemas.microsoft.com/office/drawing/2014/main" id="{4D3B1C55-802C-4FAA-9551-6CADB4BB808D}"/>
              </a:ext>
            </a:extLst>
          </p:cNvPr>
          <p:cNvSpPr>
            <a:spLocks noGrp="1"/>
          </p:cNvSpPr>
          <p:nvPr>
            <p:ph type="sldNum" sz="quarter" idx="12"/>
          </p:nvPr>
        </p:nvSpPr>
        <p:spPr/>
        <p:txBody>
          <a:bodyPr/>
          <a:lstStyle/>
          <a:p>
            <a:fld id="{25037DA4-2335-4A87-8586-64B2BAB08211}" type="slidenum">
              <a:rPr lang="en-US" smtClean="0"/>
              <a:pPr/>
              <a:t>17</a:t>
            </a:fld>
            <a:endParaRPr lang="en-US" dirty="0"/>
          </a:p>
        </p:txBody>
      </p:sp>
    </p:spTree>
    <p:extLst>
      <p:ext uri="{BB962C8B-B14F-4D97-AF65-F5344CB8AC3E}">
        <p14:creationId xmlns:p14="http://schemas.microsoft.com/office/powerpoint/2010/main" val="137347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D70-A371-475D-A81F-F5FC1CB6498A}"/>
              </a:ext>
            </a:extLst>
          </p:cNvPr>
          <p:cNvSpPr>
            <a:spLocks noGrp="1"/>
          </p:cNvSpPr>
          <p:nvPr>
            <p:ph type="title"/>
          </p:nvPr>
        </p:nvSpPr>
        <p:spPr/>
        <p:txBody>
          <a:bodyPr>
            <a:normAutofit fontScale="90000"/>
          </a:bodyPr>
          <a:lstStyle/>
          <a:p>
            <a:r>
              <a:rPr lang="en-US" dirty="0"/>
              <a:t>Student Special Ed and LEP Reporting</a:t>
            </a:r>
          </a:p>
        </p:txBody>
      </p:sp>
      <p:sp>
        <p:nvSpPr>
          <p:cNvPr id="3" name="Content Placeholder 2">
            <a:extLst>
              <a:ext uri="{FF2B5EF4-FFF2-40B4-BE49-F238E27FC236}">
                <a16:creationId xmlns:a16="http://schemas.microsoft.com/office/drawing/2014/main" id="{87C7DC8A-A037-43DF-A323-BBFB07CBAA65}"/>
              </a:ext>
            </a:extLst>
          </p:cNvPr>
          <p:cNvSpPr>
            <a:spLocks noGrp="1"/>
          </p:cNvSpPr>
          <p:nvPr>
            <p:ph idx="1"/>
          </p:nvPr>
        </p:nvSpPr>
        <p:spPr/>
        <p:txBody>
          <a:bodyPr>
            <a:normAutofit/>
          </a:bodyPr>
          <a:lstStyle/>
          <a:p>
            <a:r>
              <a:rPr lang="en-US" dirty="0"/>
              <a:t>LEAs have experienced difficulty in accurately reporting this data due to timing issues related to the movement of students into or out of the special education program during the due process procedures related to a disciplinary incident.</a:t>
            </a:r>
          </a:p>
          <a:p>
            <a:endParaRPr lang="en-US" dirty="0"/>
          </a:p>
          <a:p>
            <a:r>
              <a:rPr lang="en-US" dirty="0"/>
              <a:t>With the Residential Facility Tracker (RFT) Collection, the StudentSpecialEdProgramAssociationExtension Complex Type is added to the PEIMS Summer Collection.  </a:t>
            </a:r>
          </a:p>
          <a:p>
            <a:pPr marL="457200"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4D3B1C55-802C-4FAA-9551-6CADB4BB808D}"/>
              </a:ext>
            </a:extLst>
          </p:cNvPr>
          <p:cNvSpPr>
            <a:spLocks noGrp="1"/>
          </p:cNvSpPr>
          <p:nvPr>
            <p:ph type="sldNum" sz="quarter" idx="12"/>
          </p:nvPr>
        </p:nvSpPr>
        <p:spPr/>
        <p:txBody>
          <a:bodyPr/>
          <a:lstStyle/>
          <a:p>
            <a:fld id="{25037DA4-2335-4A87-8586-64B2BAB08211}" type="slidenum">
              <a:rPr lang="en-US" smtClean="0"/>
              <a:pPr/>
              <a:t>18</a:t>
            </a:fld>
            <a:endParaRPr lang="en-US" dirty="0"/>
          </a:p>
        </p:txBody>
      </p:sp>
    </p:spTree>
    <p:extLst>
      <p:ext uri="{BB962C8B-B14F-4D97-AF65-F5344CB8AC3E}">
        <p14:creationId xmlns:p14="http://schemas.microsoft.com/office/powerpoint/2010/main" val="256957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D70-A371-475D-A81F-F5FC1CB6498A}"/>
              </a:ext>
            </a:extLst>
          </p:cNvPr>
          <p:cNvSpPr>
            <a:spLocks noGrp="1"/>
          </p:cNvSpPr>
          <p:nvPr>
            <p:ph type="title"/>
          </p:nvPr>
        </p:nvSpPr>
        <p:spPr/>
        <p:txBody>
          <a:bodyPr>
            <a:normAutofit fontScale="90000"/>
          </a:bodyPr>
          <a:lstStyle/>
          <a:p>
            <a:r>
              <a:rPr lang="en-US" dirty="0"/>
              <a:t>Student Special Ed and LEP Reporting</a:t>
            </a:r>
          </a:p>
        </p:txBody>
      </p:sp>
      <p:sp>
        <p:nvSpPr>
          <p:cNvPr id="3" name="Content Placeholder 2">
            <a:extLst>
              <a:ext uri="{FF2B5EF4-FFF2-40B4-BE49-F238E27FC236}">
                <a16:creationId xmlns:a16="http://schemas.microsoft.com/office/drawing/2014/main" id="{87C7DC8A-A037-43DF-A323-BBFB07CBAA65}"/>
              </a:ext>
            </a:extLst>
          </p:cNvPr>
          <p:cNvSpPr>
            <a:spLocks noGrp="1"/>
          </p:cNvSpPr>
          <p:nvPr>
            <p:ph idx="1"/>
          </p:nvPr>
        </p:nvSpPr>
        <p:spPr/>
        <p:txBody>
          <a:bodyPr>
            <a:normAutofit/>
          </a:bodyPr>
          <a:lstStyle/>
          <a:p>
            <a:r>
              <a:rPr lang="en-US" dirty="0"/>
              <a:t>With the addition of effective dates to the StudentSpecialEdProgramAssociationExtension complex type and the addition of this complex type to the PEIMS Summer Submission, TEA will be able to determine at any point in time whether or not a student received special education services and will also know the student’s primary disability and multiply disabled status.</a:t>
            </a:r>
          </a:p>
          <a:p>
            <a:endParaRPr lang="en-US" dirty="0"/>
          </a:p>
          <a:p>
            <a:r>
              <a:rPr lang="en-US" dirty="0"/>
              <a:t>This data can be compared to discipline data to determine which student data needs to be included for federal reporting purposes.</a:t>
            </a:r>
          </a:p>
          <a:p>
            <a:endParaRPr lang="en-US" dirty="0"/>
          </a:p>
          <a:p>
            <a:endParaRPr lang="en-US" dirty="0"/>
          </a:p>
          <a:p>
            <a:endParaRPr lang="en-US" dirty="0"/>
          </a:p>
          <a:p>
            <a:endParaRPr lang="en-US" dirty="0"/>
          </a:p>
          <a:p>
            <a:endParaRPr lang="en-US" dirty="0"/>
          </a:p>
          <a:p>
            <a:pPr lvl="1"/>
            <a:endParaRPr lang="en-US" dirty="0"/>
          </a:p>
          <a:p>
            <a:pPr marL="457200"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4D3B1C55-802C-4FAA-9551-6CADB4BB808D}"/>
              </a:ext>
            </a:extLst>
          </p:cNvPr>
          <p:cNvSpPr>
            <a:spLocks noGrp="1"/>
          </p:cNvSpPr>
          <p:nvPr>
            <p:ph type="sldNum" sz="quarter" idx="12"/>
          </p:nvPr>
        </p:nvSpPr>
        <p:spPr/>
        <p:txBody>
          <a:bodyPr/>
          <a:lstStyle/>
          <a:p>
            <a:fld id="{25037DA4-2335-4A87-8586-64B2BAB08211}" type="slidenum">
              <a:rPr lang="en-US" smtClean="0"/>
              <a:pPr/>
              <a:t>19</a:t>
            </a:fld>
            <a:endParaRPr lang="en-US" dirty="0"/>
          </a:p>
        </p:txBody>
      </p:sp>
    </p:spTree>
    <p:extLst>
      <p:ext uri="{BB962C8B-B14F-4D97-AF65-F5344CB8AC3E}">
        <p14:creationId xmlns:p14="http://schemas.microsoft.com/office/powerpoint/2010/main" val="140605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12" name="Rectangle 11" descr="box around Industry Certifications" title="box ">
            <a:extLst>
              <a:ext uri="{FF2B5EF4-FFF2-40B4-BE49-F238E27FC236}">
                <a16:creationId xmlns:a16="http://schemas.microsoft.com/office/drawing/2014/main" id="{3DE1DC5D-D2A1-49C1-A0A2-56DE96C13685}"/>
              </a:ext>
            </a:extLst>
          </p:cNvPr>
          <p:cNvSpPr/>
          <p:nvPr/>
        </p:nvSpPr>
        <p:spPr>
          <a:xfrm>
            <a:off x="304800" y="1066804"/>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955203"/>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Industry Certifications</a:t>
            </a:r>
          </a:p>
          <a:p>
            <a:pPr marL="514350" indent="-514350">
              <a:spcBef>
                <a:spcPts val="600"/>
              </a:spcBef>
              <a:spcAft>
                <a:spcPts val="600"/>
              </a:spcAft>
              <a:buFont typeface="+mj-lt"/>
              <a:buAutoNum type="romanUcPeriod"/>
            </a:pPr>
            <a:r>
              <a:rPr lang="en-US" sz="2600" b="1" dirty="0">
                <a:solidFill>
                  <a:sysClr val="windowText" lastClr="000000"/>
                </a:solidFill>
              </a:rPr>
              <a:t>Campus Enrollment Type</a:t>
            </a:r>
          </a:p>
          <a:p>
            <a:pPr marL="514350" indent="-514350">
              <a:spcBef>
                <a:spcPts val="600"/>
              </a:spcBef>
              <a:spcAft>
                <a:spcPts val="600"/>
              </a:spcAft>
              <a:buFont typeface="+mj-lt"/>
              <a:buAutoNum type="romanUcPeriod"/>
            </a:pPr>
            <a:r>
              <a:rPr lang="en-US" sz="2600" b="1" dirty="0">
                <a:solidFill>
                  <a:sysClr val="windowText" lastClr="000000"/>
                </a:solidFill>
              </a:rPr>
              <a:t>Student Special Education and Limited English Proficiency Reporting</a:t>
            </a:r>
          </a:p>
          <a:p>
            <a:pPr marL="514350" indent="-514350">
              <a:spcBef>
                <a:spcPts val="600"/>
              </a:spcBef>
              <a:spcAft>
                <a:spcPts val="600"/>
              </a:spcAft>
              <a:buFont typeface="+mj-lt"/>
              <a:buAutoNum type="romanUcPeriod"/>
            </a:pPr>
            <a:r>
              <a:rPr lang="en-US" sz="2600" b="1" dirty="0">
                <a:solidFill>
                  <a:sysClr val="windowText" lastClr="000000"/>
                </a:solidFill>
              </a:rPr>
              <a:t>Programs of Study</a:t>
            </a:r>
          </a:p>
          <a:p>
            <a:pPr marL="514350" indent="-514350">
              <a:spcBef>
                <a:spcPts val="600"/>
              </a:spcBef>
              <a:spcAft>
                <a:spcPts val="600"/>
              </a:spcAft>
              <a:buFont typeface="+mj-lt"/>
              <a:buAutoNum type="romanUcPeriod"/>
            </a:pPr>
            <a:r>
              <a:rPr lang="en-US" sz="2600" b="1" dirty="0">
                <a:solidFill>
                  <a:sysClr val="windowText" lastClr="000000"/>
                </a:solidFill>
              </a:rPr>
              <a:t>Organization Data Elements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D70-A371-475D-A81F-F5FC1CB6498A}"/>
              </a:ext>
            </a:extLst>
          </p:cNvPr>
          <p:cNvSpPr>
            <a:spLocks noGrp="1"/>
          </p:cNvSpPr>
          <p:nvPr>
            <p:ph type="title"/>
          </p:nvPr>
        </p:nvSpPr>
        <p:spPr/>
        <p:txBody>
          <a:bodyPr>
            <a:normAutofit fontScale="90000"/>
          </a:bodyPr>
          <a:lstStyle/>
          <a:p>
            <a:r>
              <a:rPr lang="en-US" dirty="0"/>
              <a:t>Student Special Ed and LEP Reporting</a:t>
            </a:r>
          </a:p>
        </p:txBody>
      </p:sp>
      <p:sp>
        <p:nvSpPr>
          <p:cNvPr id="3" name="Content Placeholder 2">
            <a:extLst>
              <a:ext uri="{FF2B5EF4-FFF2-40B4-BE49-F238E27FC236}">
                <a16:creationId xmlns:a16="http://schemas.microsoft.com/office/drawing/2014/main" id="{87C7DC8A-A037-43DF-A323-BBFB07CBAA65}"/>
              </a:ext>
            </a:extLst>
          </p:cNvPr>
          <p:cNvSpPr>
            <a:spLocks noGrp="1"/>
          </p:cNvSpPr>
          <p:nvPr>
            <p:ph idx="1"/>
          </p:nvPr>
        </p:nvSpPr>
        <p:spPr/>
        <p:txBody>
          <a:bodyPr>
            <a:normAutofit/>
          </a:bodyPr>
          <a:lstStyle/>
          <a:p>
            <a:r>
              <a:rPr lang="en-US" dirty="0"/>
              <a:t>Use the TX-UNIQUE-STUDENT-ID, DISTRICT-ID, EFFECTIVE-DATE (TX-EffectiveDateSpEd), EFFECTIVE-DATE (TX-EffectiveDateDisabilities), PRIMARY-DISABILITY-CODE and MULTIPLY-DISABLED-INDICATOR-CODE from the StudentSpecialEdProgramAssociationExtension Complex Type, and</a:t>
            </a:r>
          </a:p>
          <a:p>
            <a:pPr marL="457200" lvl="1" indent="0">
              <a:buNone/>
            </a:pPr>
            <a:endParaRPr lang="en-US" dirty="0"/>
          </a:p>
          <a:p>
            <a:r>
              <a:rPr lang="en-US" dirty="0"/>
              <a:t>Use the existing LEP-INDICATOR-CODE submitted in the StudentExtension Complex Type for federal discipline reporting.</a:t>
            </a:r>
          </a:p>
          <a:p>
            <a:endParaRPr lang="en-US" dirty="0"/>
          </a:p>
          <a:p>
            <a:endParaRPr lang="en-US" dirty="0"/>
          </a:p>
        </p:txBody>
      </p:sp>
      <p:sp>
        <p:nvSpPr>
          <p:cNvPr id="4" name="Slide Number Placeholder 3">
            <a:extLst>
              <a:ext uri="{FF2B5EF4-FFF2-40B4-BE49-F238E27FC236}">
                <a16:creationId xmlns:a16="http://schemas.microsoft.com/office/drawing/2014/main" id="{4D3B1C55-802C-4FAA-9551-6CADB4BB808D}"/>
              </a:ext>
            </a:extLst>
          </p:cNvPr>
          <p:cNvSpPr>
            <a:spLocks noGrp="1"/>
          </p:cNvSpPr>
          <p:nvPr>
            <p:ph type="sldNum" sz="quarter" idx="12"/>
          </p:nvPr>
        </p:nvSpPr>
        <p:spPr/>
        <p:txBody>
          <a:bodyPr/>
          <a:lstStyle/>
          <a:p>
            <a:fld id="{25037DA4-2335-4A87-8586-64B2BAB08211}" type="slidenum">
              <a:rPr lang="en-US" smtClean="0"/>
              <a:pPr/>
              <a:t>20</a:t>
            </a:fld>
            <a:endParaRPr lang="en-US" dirty="0"/>
          </a:p>
        </p:txBody>
      </p:sp>
    </p:spTree>
    <p:extLst>
      <p:ext uri="{BB962C8B-B14F-4D97-AF65-F5344CB8AC3E}">
        <p14:creationId xmlns:p14="http://schemas.microsoft.com/office/powerpoint/2010/main" val="356765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D70-A371-475D-A81F-F5FC1CB6498A}"/>
              </a:ext>
            </a:extLst>
          </p:cNvPr>
          <p:cNvSpPr>
            <a:spLocks noGrp="1"/>
          </p:cNvSpPr>
          <p:nvPr>
            <p:ph type="title"/>
          </p:nvPr>
        </p:nvSpPr>
        <p:spPr/>
        <p:txBody>
          <a:bodyPr>
            <a:normAutofit fontScale="90000"/>
          </a:bodyPr>
          <a:lstStyle/>
          <a:p>
            <a:r>
              <a:rPr lang="en-US" dirty="0"/>
              <a:t>Student Special Ed and LEP Reporting</a:t>
            </a:r>
          </a:p>
        </p:txBody>
      </p:sp>
      <p:sp>
        <p:nvSpPr>
          <p:cNvPr id="3" name="Content Placeholder 2">
            <a:extLst>
              <a:ext uri="{FF2B5EF4-FFF2-40B4-BE49-F238E27FC236}">
                <a16:creationId xmlns:a16="http://schemas.microsoft.com/office/drawing/2014/main" id="{87C7DC8A-A037-43DF-A323-BBFB07CBAA65}"/>
              </a:ext>
            </a:extLst>
          </p:cNvPr>
          <p:cNvSpPr>
            <a:spLocks noGrp="1"/>
          </p:cNvSpPr>
          <p:nvPr>
            <p:ph idx="1"/>
          </p:nvPr>
        </p:nvSpPr>
        <p:spPr/>
        <p:txBody>
          <a:bodyPr>
            <a:normAutofit/>
          </a:bodyPr>
          <a:lstStyle/>
          <a:p>
            <a:r>
              <a:rPr lang="en-US" dirty="0"/>
              <a:t>Remove PRIMARY-DISABILITY-CODE (E0041), MULTIPLY-DISABLED-INDICATOR-CODE (E0882) and LEP-INDICATOR-CODE (E0790) from the StudentDisciplineIncidentAssociation Complex Type.</a:t>
            </a:r>
          </a:p>
          <a:p>
            <a:endParaRPr lang="en-US" dirty="0"/>
          </a:p>
          <a:p>
            <a:endParaRPr lang="en-US" dirty="0"/>
          </a:p>
        </p:txBody>
      </p:sp>
      <p:sp>
        <p:nvSpPr>
          <p:cNvPr id="4" name="Slide Number Placeholder 3">
            <a:extLst>
              <a:ext uri="{FF2B5EF4-FFF2-40B4-BE49-F238E27FC236}">
                <a16:creationId xmlns:a16="http://schemas.microsoft.com/office/drawing/2014/main" id="{4D3B1C55-802C-4FAA-9551-6CADB4BB808D}"/>
              </a:ext>
            </a:extLst>
          </p:cNvPr>
          <p:cNvSpPr>
            <a:spLocks noGrp="1"/>
          </p:cNvSpPr>
          <p:nvPr>
            <p:ph type="sldNum" sz="quarter" idx="12"/>
          </p:nvPr>
        </p:nvSpPr>
        <p:spPr/>
        <p:txBody>
          <a:bodyPr/>
          <a:lstStyle/>
          <a:p>
            <a:fld id="{25037DA4-2335-4A87-8586-64B2BAB08211}" type="slidenum">
              <a:rPr lang="en-US" smtClean="0"/>
              <a:pPr/>
              <a:t>21</a:t>
            </a:fld>
            <a:endParaRPr lang="en-US" dirty="0"/>
          </a:p>
        </p:txBody>
      </p:sp>
    </p:spTree>
    <p:extLst>
      <p:ext uri="{BB962C8B-B14F-4D97-AF65-F5344CB8AC3E}">
        <p14:creationId xmlns:p14="http://schemas.microsoft.com/office/powerpoint/2010/main" val="56964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487930812"/>
              </p:ext>
            </p:extLst>
          </p:nvPr>
        </p:nvGraphicFramePr>
        <p:xfrm>
          <a:off x="152400" y="961714"/>
          <a:ext cx="8839200" cy="5225726"/>
        </p:xfrm>
        <a:graphic>
          <a:graphicData uri="http://schemas.openxmlformats.org/drawingml/2006/table">
            <a:tbl>
              <a:tblPr firstRow="1" bandRow="1">
                <a:tableStyleId>{93296810-A885-4BE3-A3E7-6D5BEEA58F35}</a:tableStyleId>
              </a:tblPr>
              <a:tblGrid>
                <a:gridCol w="12192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9906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PEIMS</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154576">
                <a:tc>
                  <a:txBody>
                    <a:bodyPr/>
                    <a:lstStyle/>
                    <a:p>
                      <a:pPr>
                        <a:spcBef>
                          <a:spcPts val="600"/>
                        </a:spcBef>
                        <a:spcAft>
                          <a:spcPts val="600"/>
                        </a:spcAft>
                      </a:pPr>
                      <a:r>
                        <a:rPr lang="en-US" sz="1800" kern="1200" dirty="0">
                          <a:solidFill>
                            <a:schemeClr val="dk1"/>
                          </a:solidFill>
                          <a:effectLst/>
                          <a:latin typeface="+mn-lt"/>
                          <a:ea typeface="+mn-ea"/>
                          <a:cs typeface="+mn-cs"/>
                        </a:rPr>
                        <a:t>40100-0150</a:t>
                      </a:r>
                    </a:p>
                    <a:p>
                      <a:pPr>
                        <a:spcBef>
                          <a:spcPts val="600"/>
                        </a:spcBef>
                        <a:spcAft>
                          <a:spcPts val="600"/>
                        </a:spcAft>
                      </a:pPr>
                      <a:r>
                        <a:rPr lang="en-US" sz="1800" kern="1200" dirty="0">
                          <a:solidFill>
                            <a:schemeClr val="dk1"/>
                          </a:solidFill>
                          <a:effectLst/>
                          <a:latin typeface="+mn-lt"/>
                          <a:ea typeface="+mn-ea"/>
                          <a:cs typeface="+mn-cs"/>
                        </a:rPr>
                        <a:t>(deleted)</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lang="en-US" sz="1800" strike="sngStrike" kern="1200" dirty="0">
                          <a:solidFill>
                            <a:schemeClr val="dk1"/>
                          </a:solidFill>
                          <a:effectLst/>
                          <a:latin typeface="+mn-lt"/>
                          <a:ea typeface="+mn-ea"/>
                          <a:cs typeface="+mn-cs"/>
                        </a:rPr>
                        <a:t>If LEP-INDICATOR-CODE is "1" on student data, and SPECIAL-ED-INDICATOR-CODE is "1" on Student Program data, and this student has a Disciplinary Action reported, then LEP-INDICATOR-CODE should be "1" on the Student Discipline Incident Association data.</a:t>
                      </a:r>
                      <a:endParaRPr kumimoji="0" lang="en-US" kern="1200" dirty="0">
                        <a:solidFill>
                          <a:schemeClr val="dk1"/>
                        </a:solidFill>
                        <a:latin typeface="+mn-lt"/>
                        <a:ea typeface="+mn-ea"/>
                        <a:cs typeface="+mn-cs"/>
                      </a:endParaRPr>
                    </a:p>
                  </a:txBody>
                  <a:tcPr/>
                </a:tc>
                <a:tc>
                  <a:txBody>
                    <a:bodyPr/>
                    <a:lstStyle/>
                    <a:p>
                      <a:pPr marL="0" indent="0">
                        <a:spcBef>
                          <a:spcPts val="600"/>
                        </a:spcBef>
                        <a:spcAft>
                          <a:spcPts val="600"/>
                        </a:spcAft>
                        <a:buFont typeface="Arial" pitchFamily="34" charset="0"/>
                        <a:buNone/>
                      </a:pPr>
                      <a:r>
                        <a:rPr lang="en-US" strike="sngStrike" baseline="0" dirty="0"/>
                        <a:t>S</a:t>
                      </a:r>
                    </a:p>
                  </a:txBody>
                  <a:tcPr/>
                </a:tc>
                <a:tc>
                  <a:txBody>
                    <a:bodyPr/>
                    <a:lstStyle/>
                    <a:p>
                      <a:pPr marL="0" indent="0">
                        <a:spcBef>
                          <a:spcPts val="600"/>
                        </a:spcBef>
                        <a:spcAft>
                          <a:spcPts val="600"/>
                        </a:spcAft>
                        <a:buFont typeface="Arial" pitchFamily="34" charset="0"/>
                        <a:buNone/>
                      </a:pPr>
                      <a:r>
                        <a:rPr lang="en-US" strike="sngStrike" baseline="0" dirty="0"/>
                        <a:t>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p>
                      <a:pPr marL="0" indent="0">
                        <a:spcBef>
                          <a:spcPts val="0"/>
                        </a:spcBef>
                        <a:spcAft>
                          <a:spcPts val="600"/>
                        </a:spcAft>
                        <a:buFont typeface="Arial" pitchFamily="34" charset="0"/>
                        <a:buNone/>
                      </a:pPr>
                      <a:endParaRPr lang="en-US" strike="sngStrike" baseline="0" dirty="0"/>
                    </a:p>
                  </a:txBody>
                  <a:tcPr/>
                </a:tc>
                <a:extLst>
                  <a:ext uri="{0D108BD9-81ED-4DB2-BD59-A6C34878D82A}">
                    <a16:rowId xmlns:a16="http://schemas.microsoft.com/office/drawing/2014/main" val="470753568"/>
                  </a:ext>
                </a:extLst>
              </a:tr>
              <a:tr h="1385246">
                <a:tc>
                  <a:txBody>
                    <a:bodyPr/>
                    <a:lstStyle/>
                    <a:p>
                      <a:pPr>
                        <a:spcBef>
                          <a:spcPts val="600"/>
                        </a:spcBef>
                        <a:spcAft>
                          <a:spcPts val="600"/>
                        </a:spcAft>
                      </a:pPr>
                      <a:r>
                        <a:rPr lang="en-US" dirty="0"/>
                        <a:t>40110-0002</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If SPECIAL-ED-INDICATOR-CODE is "1", then there must be a Special Education program association reported with a matching TX-UNIQUE-STUDENT-ID.</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1, </a:t>
                      </a:r>
                      <a:r>
                        <a:rPr kumimoji="0" lang="en-US" b="1" kern="1200" dirty="0">
                          <a:solidFill>
                            <a:schemeClr val="dk1"/>
                          </a:solidFill>
                          <a:highlight>
                            <a:srgbClr val="FFFF00"/>
                          </a:highlight>
                          <a:latin typeface="+mn-lt"/>
                          <a:ea typeface="+mn-ea"/>
                          <a:cs typeface="+mn-cs"/>
                        </a:rPr>
                        <a:t>3</a:t>
                      </a:r>
                    </a:p>
                    <a:p>
                      <a:pPr marL="0" indent="0" algn="l" rtl="0" eaLnBrk="1" latinLnBrk="0" hangingPunct="1">
                        <a:spcBef>
                          <a:spcPts val="600"/>
                        </a:spcBef>
                        <a:spcAft>
                          <a:spcPts val="600"/>
                        </a:spcAft>
                        <a:buFont typeface="Arial" pitchFamily="34" charset="0"/>
                        <a:buNone/>
                      </a:pPr>
                      <a:endParaRPr kumimoji="0" lang="en-US" b="1" kern="1200" dirty="0">
                        <a:solidFill>
                          <a:schemeClr val="dk1"/>
                        </a:solidFill>
                        <a:highlight>
                          <a:srgbClr val="FFFF00"/>
                        </a:highlight>
                        <a:latin typeface="+mn-lt"/>
                        <a:ea typeface="+mn-ea"/>
                        <a:cs typeface="+mn-cs"/>
                      </a:endParaRPr>
                    </a:p>
                  </a:txBody>
                  <a:tcPr/>
                </a:tc>
                <a:tc>
                  <a:txBody>
                    <a:bodyPr/>
                    <a:lstStyle/>
                    <a:p>
                      <a:pPr marL="0" indent="0">
                        <a:spcBef>
                          <a:spcPts val="0"/>
                        </a:spcBef>
                        <a:spcAft>
                          <a:spcPts val="0"/>
                        </a:spcAft>
                        <a:buFont typeface="Arial" pitchFamily="34" charset="0"/>
                        <a:buNone/>
                      </a:pPr>
                      <a:r>
                        <a:rPr lang="en-US" strike="noStrike" baseline="0" dirty="0"/>
                        <a:t>District, Campus, </a:t>
                      </a:r>
                    </a:p>
                    <a:p>
                      <a:pPr marL="0" indent="0">
                        <a:spcBef>
                          <a:spcPts val="0"/>
                        </a:spcBef>
                        <a:spcAft>
                          <a:spcPts val="600"/>
                        </a:spcAft>
                        <a:buFont typeface="Arial" pitchFamily="34" charset="0"/>
                        <a:buNone/>
                      </a:pPr>
                      <a:r>
                        <a:rPr lang="en-US" strike="noStrike" baseline="0" dirty="0"/>
                        <a:t>Charter</a:t>
                      </a:r>
                    </a:p>
                    <a:p>
                      <a:pPr marL="0" indent="0" algn="l" defTabSz="914400" rtl="0" eaLnBrk="1" latinLnBrk="0" hangingPunct="1">
                        <a:spcBef>
                          <a:spcPts val="0"/>
                        </a:spcBef>
                        <a:spcAft>
                          <a:spcPts val="600"/>
                        </a:spcAft>
                        <a:buFont typeface="Arial" pitchFamily="34" charset="0"/>
                        <a:buNone/>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1385246">
                <a:tc>
                  <a:txBody>
                    <a:bodyPr/>
                    <a:lstStyle/>
                    <a:p>
                      <a:pPr>
                        <a:spcBef>
                          <a:spcPts val="600"/>
                        </a:spcBef>
                        <a:spcAft>
                          <a:spcPts val="600"/>
                        </a:spcAft>
                      </a:pPr>
                      <a:r>
                        <a:rPr lang="en-US" dirty="0"/>
                        <a:t>41163-00A</a:t>
                      </a:r>
                    </a:p>
                  </a:txBody>
                  <a:tcPr/>
                </a:tc>
                <a:tc>
                  <a:txBody>
                    <a:bodyPr/>
                    <a:lstStyle/>
                    <a:p>
                      <a:pPr marL="0" indent="0" algn="l" rtl="0" eaLnBrk="1" latinLnBrk="0" hangingPunct="1">
                        <a:spcBef>
                          <a:spcPts val="600"/>
                        </a:spcBef>
                        <a:spcAft>
                          <a:spcPts val="600"/>
                        </a:spcAft>
                        <a:buFont typeface="Arial" pitchFamily="34" charset="0"/>
                        <a:buNone/>
                      </a:pPr>
                      <a:r>
                        <a:rPr lang="en-US" sz="1800" kern="1200" dirty="0">
                          <a:solidFill>
                            <a:schemeClr val="dk1"/>
                          </a:solidFill>
                          <a:effectLst/>
                          <a:latin typeface="+mn-lt"/>
                          <a:ea typeface="+mn-ea"/>
                          <a:cs typeface="+mn-cs"/>
                        </a:rPr>
                        <a:t>The combination of the following fields must be unique for each Student Special Education Program Association: DISTRICT-ID, TX-UNIQUE-STUDENT-ID, </a:t>
                      </a:r>
                      <a:r>
                        <a:rPr lang="en-US" sz="1800" b="1" kern="1200" dirty="0">
                          <a:solidFill>
                            <a:schemeClr val="dk1"/>
                          </a:solidFill>
                          <a:effectLst/>
                          <a:highlight>
                            <a:srgbClr val="FFFF00"/>
                          </a:highlight>
                          <a:latin typeface="+mn-lt"/>
                          <a:ea typeface="+mn-ea"/>
                          <a:cs typeface="+mn-cs"/>
                        </a:rPr>
                        <a:t>and EFFECTIVE-DATE (Special Ed).</a:t>
                      </a:r>
                      <a:endParaRPr kumimoji="0" lang="en-US" sz="1800" b="1"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RFT, PEIMS 1 &amp; </a:t>
                      </a:r>
                      <a:r>
                        <a:rPr kumimoji="0" lang="en-US" b="1" strike="noStrike" kern="1200" baseline="0" dirty="0">
                          <a:solidFill>
                            <a:schemeClr val="dk1"/>
                          </a:solidFill>
                          <a:highlight>
                            <a:srgbClr val="FFFF00"/>
                          </a:highlight>
                          <a:latin typeface="+mn-lt"/>
                          <a:ea typeface="+mn-ea"/>
                          <a:cs typeface="+mn-cs"/>
                        </a:rPr>
                        <a:t>3</a:t>
                      </a:r>
                    </a:p>
                  </a:txBody>
                  <a:tcPr/>
                </a:tc>
                <a:tc>
                  <a:txBody>
                    <a:bodyPr/>
                    <a:lstStyle/>
                    <a:p>
                      <a:pPr marL="0" indent="0">
                        <a:spcBef>
                          <a:spcPts val="0"/>
                        </a:spcBef>
                        <a:spcAft>
                          <a:spcPts val="0"/>
                        </a:spcAft>
                        <a:buFont typeface="Arial" pitchFamily="34" charset="0"/>
                        <a:buNone/>
                      </a:pPr>
                      <a:r>
                        <a:rPr lang="en-US" strike="noStrike" baseline="0" dirty="0"/>
                        <a:t>District, Campus, </a:t>
                      </a:r>
                    </a:p>
                    <a:p>
                      <a:pPr marL="0" indent="0">
                        <a:spcBef>
                          <a:spcPts val="0"/>
                        </a:spcBef>
                        <a:spcAft>
                          <a:spcPts val="600"/>
                        </a:spcAft>
                        <a:buFont typeface="Arial" pitchFamily="34" charset="0"/>
                        <a:buNone/>
                      </a:pPr>
                      <a:r>
                        <a:rPr lang="en-US" strike="noStrike" baseline="0" dirty="0"/>
                        <a:t>Charter</a:t>
                      </a:r>
                    </a:p>
                  </a:txBody>
                  <a:tcPr/>
                </a:tc>
                <a:extLst>
                  <a:ext uri="{0D108BD9-81ED-4DB2-BD59-A6C34878D82A}">
                    <a16:rowId xmlns:a16="http://schemas.microsoft.com/office/drawing/2014/main" val="3970610901"/>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25421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19957036"/>
              </p:ext>
            </p:extLst>
          </p:nvPr>
        </p:nvGraphicFramePr>
        <p:xfrm>
          <a:off x="152400" y="961714"/>
          <a:ext cx="8839200" cy="5206374"/>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335414">
                <a:tc>
                  <a:txBody>
                    <a:bodyPr/>
                    <a:lstStyle/>
                    <a:p>
                      <a:pPr>
                        <a:spcBef>
                          <a:spcPts val="600"/>
                        </a:spcBef>
                        <a:spcAft>
                          <a:spcPts val="600"/>
                        </a:spcAft>
                      </a:pPr>
                      <a:r>
                        <a:rPr lang="en-US" dirty="0"/>
                        <a:t>41163-000C</a:t>
                      </a:r>
                    </a:p>
                    <a:p>
                      <a:pPr>
                        <a:spcBef>
                          <a:spcPts val="600"/>
                        </a:spcBef>
                        <a:spcAft>
                          <a:spcPts val="600"/>
                        </a:spcAft>
                      </a:pPr>
                      <a:r>
                        <a:rPr lang="en-US" dirty="0"/>
                        <a:t>New</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For a Student Special Education Program Association, the following must be provided: DISTRICT-ID, TX-UNIQUE-STUDENT-ID, EFFECTIVE-DATE (Special Ed), EFFECTIVE-DATE (Disabilities), PRIMARY-DISABILITY-CODE, and MULTIPLY-DISABLED-INDICATOR-CODE.</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noStrike" baseline="0" dirty="0"/>
                        <a:t>District, Campus, </a:t>
                      </a:r>
                    </a:p>
                    <a:p>
                      <a:pPr marL="0" indent="0">
                        <a:spcBef>
                          <a:spcPts val="0"/>
                        </a:spcBef>
                        <a:spcAft>
                          <a:spcPts val="600"/>
                        </a:spcAft>
                        <a:buFont typeface="Arial" pitchFamily="34" charset="0"/>
                        <a:buNone/>
                      </a:pPr>
                      <a:r>
                        <a:rPr lang="en-US" strike="noStrike" baseline="0" dirty="0"/>
                        <a:t>Charter</a:t>
                      </a:r>
                    </a:p>
                    <a:p>
                      <a:pPr marL="0" indent="0" algn="l" defTabSz="914400" rtl="0" eaLnBrk="1" latinLnBrk="0" hangingPunct="1">
                        <a:spcBef>
                          <a:spcPts val="0"/>
                        </a:spcBef>
                        <a:spcAft>
                          <a:spcPts val="600"/>
                        </a:spcAft>
                        <a:buFont typeface="Arial" pitchFamily="34" charset="0"/>
                        <a:buNone/>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404414322"/>
                  </a:ext>
                </a:extLst>
              </a:tr>
              <a:tr h="1335414">
                <a:tc>
                  <a:txBody>
                    <a:bodyPr/>
                    <a:lstStyle/>
                    <a:p>
                      <a:pPr>
                        <a:spcBef>
                          <a:spcPts val="600"/>
                        </a:spcBef>
                        <a:spcAft>
                          <a:spcPts val="600"/>
                        </a:spcAft>
                      </a:pPr>
                      <a:r>
                        <a:rPr lang="en-US" dirty="0"/>
                        <a:t>41163-001</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For each student Special Education program association, there must be a student program with a matching TX-UNIQUE-STUDENT-ID where SPECIAL-ED-INDICATOR-CODE is "1".</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RFT, PEIMS 1 &amp; </a:t>
                      </a:r>
                      <a:r>
                        <a:rPr kumimoji="0" lang="en-US" b="1" strike="noStrike" kern="1200" baseline="0" dirty="0">
                          <a:solidFill>
                            <a:schemeClr val="dk1"/>
                          </a:solidFill>
                          <a:highlight>
                            <a:srgbClr val="FFFF00"/>
                          </a:highlight>
                          <a:latin typeface="+mn-lt"/>
                          <a:ea typeface="+mn-ea"/>
                          <a:cs typeface="+mn-cs"/>
                        </a:rPr>
                        <a:t>3</a:t>
                      </a:r>
                    </a:p>
                  </a:txBody>
                  <a:tcPr/>
                </a:tc>
                <a:tc>
                  <a:txBody>
                    <a:bodyPr/>
                    <a:lstStyle/>
                    <a:p>
                      <a:pPr marL="0" indent="0">
                        <a:spcBef>
                          <a:spcPts val="0"/>
                        </a:spcBef>
                        <a:spcAft>
                          <a:spcPts val="0"/>
                        </a:spcAft>
                        <a:buFont typeface="Arial" pitchFamily="34" charset="0"/>
                        <a:buNone/>
                      </a:pPr>
                      <a:r>
                        <a:rPr lang="en-US" strike="noStrike" baseline="0" dirty="0"/>
                        <a:t>District, Campus, </a:t>
                      </a:r>
                    </a:p>
                    <a:p>
                      <a:pPr marL="0" indent="0">
                        <a:spcBef>
                          <a:spcPts val="0"/>
                        </a:spcBef>
                        <a:spcAft>
                          <a:spcPts val="600"/>
                        </a:spcAft>
                        <a:buFont typeface="Arial" pitchFamily="34" charset="0"/>
                        <a:buNone/>
                      </a:pPr>
                      <a:r>
                        <a:rPr lang="en-US" strike="noStrike" baseline="0" dirty="0"/>
                        <a:t>Charter</a:t>
                      </a:r>
                    </a:p>
                  </a:txBody>
                  <a:tcPr/>
                </a:tc>
                <a:extLst>
                  <a:ext uri="{0D108BD9-81ED-4DB2-BD59-A6C34878D82A}">
                    <a16:rowId xmlns:a16="http://schemas.microsoft.com/office/drawing/2014/main" val="2391572513"/>
                  </a:ext>
                </a:extLst>
              </a:tr>
              <a:tr h="1335414">
                <a:tc>
                  <a:txBody>
                    <a:bodyPr/>
                    <a:lstStyle/>
                    <a:p>
                      <a:pPr>
                        <a:spcBef>
                          <a:spcPts val="600"/>
                        </a:spcBef>
                        <a:spcAft>
                          <a:spcPts val="600"/>
                        </a:spcAft>
                      </a:pPr>
                      <a:r>
                        <a:rPr lang="en-US" dirty="0"/>
                        <a:t>New</a:t>
                      </a:r>
                    </a:p>
                    <a:p>
                      <a:pPr>
                        <a:spcBef>
                          <a:spcPts val="600"/>
                        </a:spcBef>
                        <a:spcAft>
                          <a:spcPts val="600"/>
                        </a:spcAft>
                      </a:pPr>
                      <a:r>
                        <a:rPr lang="en-US" dirty="0"/>
                        <a:t>41163-0044</a:t>
                      </a:r>
                    </a:p>
                    <a:p>
                      <a:pPr>
                        <a:spcBef>
                          <a:spcPts val="600"/>
                        </a:spcBef>
                        <a:spcAft>
                          <a:spcPts val="600"/>
                        </a:spcAft>
                      </a:pP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If PRIMARY-DISABILITY-CODE is "00", then MULTIPLY-DISABLED-INDICATOR-CODE must be "0".</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lang="en-US" sz="1800" kern="1200" dirty="0">
                          <a:solidFill>
                            <a:schemeClr val="dk1"/>
                          </a:solidFill>
                          <a:effectLst/>
                          <a:latin typeface="+mn-lt"/>
                          <a:ea typeface="+mn-ea"/>
                          <a:cs typeface="+mn-cs"/>
                        </a:rPr>
                        <a:t>F</a:t>
                      </a:r>
                      <a:endParaRPr kumimoji="0" lang="en-US" strike="noStrike" kern="1200" baseline="0" dirty="0">
                        <a:solidFill>
                          <a:schemeClr val="dk1"/>
                        </a:solidFill>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b="0" strike="no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noStrike" baseline="0" dirty="0"/>
                        <a:t>District, Campus, </a:t>
                      </a:r>
                    </a:p>
                    <a:p>
                      <a:pPr marL="0" indent="0">
                        <a:spcBef>
                          <a:spcPts val="0"/>
                        </a:spcBef>
                        <a:spcAft>
                          <a:spcPts val="600"/>
                        </a:spcAft>
                        <a:buFont typeface="Arial" pitchFamily="34" charset="0"/>
                        <a:buNone/>
                      </a:pPr>
                      <a:r>
                        <a:rPr lang="en-US" strike="noStrike" baseline="0" dirty="0"/>
                        <a:t>Charter</a:t>
                      </a:r>
                    </a:p>
                    <a:p>
                      <a:pPr marL="0" indent="0">
                        <a:spcBef>
                          <a:spcPts val="0"/>
                        </a:spcBef>
                        <a:spcAft>
                          <a:spcPts val="600"/>
                        </a:spcAft>
                        <a:buFont typeface="Arial" pitchFamily="34" charset="0"/>
                        <a:buNone/>
                      </a:pPr>
                      <a:endParaRPr lang="en-US" strike="noStrike" baseline="0" dirty="0"/>
                    </a:p>
                  </a:txBody>
                  <a:tcPr/>
                </a:tc>
                <a:extLst>
                  <a:ext uri="{0D108BD9-81ED-4DB2-BD59-A6C34878D82A}">
                    <a16:rowId xmlns:a16="http://schemas.microsoft.com/office/drawing/2014/main" val="3988839935"/>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3690111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127542890"/>
              </p:ext>
            </p:extLst>
          </p:nvPr>
        </p:nvGraphicFramePr>
        <p:xfrm>
          <a:off x="152401" y="930282"/>
          <a:ext cx="8762998" cy="2133600"/>
        </p:xfrm>
        <a:graphic>
          <a:graphicData uri="http://schemas.openxmlformats.org/drawingml/2006/table">
            <a:tbl>
              <a:tblPr firstRow="1" bandRow="1">
                <a:tableStyleId>{93296810-A885-4BE3-A3E7-6D5BEEA58F35}</a:tableStyleId>
              </a:tblPr>
              <a:tblGrid>
                <a:gridCol w="1188202">
                  <a:extLst>
                    <a:ext uri="{9D8B030D-6E8A-4147-A177-3AD203B41FA5}">
                      <a16:colId xmlns:a16="http://schemas.microsoft.com/office/drawing/2014/main" val="3494901603"/>
                    </a:ext>
                  </a:extLst>
                </a:gridCol>
                <a:gridCol w="3935923">
                  <a:extLst>
                    <a:ext uri="{9D8B030D-6E8A-4147-A177-3AD203B41FA5}">
                      <a16:colId xmlns:a16="http://schemas.microsoft.com/office/drawing/2014/main" val="3044144766"/>
                    </a:ext>
                  </a:extLst>
                </a:gridCol>
                <a:gridCol w="891152">
                  <a:extLst>
                    <a:ext uri="{9D8B030D-6E8A-4147-A177-3AD203B41FA5}">
                      <a16:colId xmlns:a16="http://schemas.microsoft.com/office/drawing/2014/main" val="2860390888"/>
                    </a:ext>
                  </a:extLst>
                </a:gridCol>
                <a:gridCol w="1262466">
                  <a:extLst>
                    <a:ext uri="{9D8B030D-6E8A-4147-A177-3AD203B41FA5}">
                      <a16:colId xmlns:a16="http://schemas.microsoft.com/office/drawing/2014/main" val="2560388750"/>
                    </a:ext>
                  </a:extLst>
                </a:gridCol>
                <a:gridCol w="1485255">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217606">
                <a:tc>
                  <a:txBody>
                    <a:bodyPr/>
                    <a:lstStyle/>
                    <a:p>
                      <a:pPr>
                        <a:spcBef>
                          <a:spcPts val="600"/>
                        </a:spcBef>
                        <a:spcAft>
                          <a:spcPts val="600"/>
                        </a:spcAft>
                      </a:pPr>
                      <a:r>
                        <a:rPr lang="en-US" dirty="0"/>
                        <a:t>New</a:t>
                      </a:r>
                    </a:p>
                    <a:p>
                      <a:pPr>
                        <a:spcBef>
                          <a:spcPts val="600"/>
                        </a:spcBef>
                        <a:spcAft>
                          <a:spcPts val="600"/>
                        </a:spcAft>
                      </a:pPr>
                      <a:r>
                        <a:rPr lang="en-US" dirty="0"/>
                        <a:t>41163-0045</a:t>
                      </a:r>
                    </a:p>
                    <a:p>
                      <a:pPr>
                        <a:spcBef>
                          <a:spcPts val="600"/>
                        </a:spcBef>
                        <a:spcAft>
                          <a:spcPts val="600"/>
                        </a:spcAft>
                      </a:pP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If MULTIPLY-DISABLED-INDICATOR-CODE is "1", then PRIMARY-DISABILITY-CODE must not be "00".</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b="0" strike="no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noStrike" baseline="0" dirty="0"/>
                        <a:t>District, Campus, </a:t>
                      </a:r>
                    </a:p>
                    <a:p>
                      <a:pPr marL="0" indent="0">
                        <a:spcBef>
                          <a:spcPts val="0"/>
                        </a:spcBef>
                        <a:spcAft>
                          <a:spcPts val="600"/>
                        </a:spcAft>
                        <a:buFont typeface="Arial" pitchFamily="34" charset="0"/>
                        <a:buNone/>
                      </a:pPr>
                      <a:r>
                        <a:rPr lang="en-US" strike="noStrike" baseline="0" dirty="0"/>
                        <a:t>Charter</a:t>
                      </a:r>
                    </a:p>
                    <a:p>
                      <a:pPr marL="0" indent="0" algn="l" defTabSz="914400" rtl="0" eaLnBrk="1" latinLnBrk="0" hangingPunct="1">
                        <a:spcBef>
                          <a:spcPts val="0"/>
                        </a:spcBef>
                        <a:spcAft>
                          <a:spcPts val="600"/>
                        </a:spcAft>
                        <a:buFont typeface="Arial" pitchFamily="34" charset="0"/>
                        <a:buNone/>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56791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737950742"/>
              </p:ext>
            </p:extLst>
          </p:nvPr>
        </p:nvGraphicFramePr>
        <p:xfrm>
          <a:off x="152401" y="930282"/>
          <a:ext cx="8762999" cy="4572000"/>
        </p:xfrm>
        <a:graphic>
          <a:graphicData uri="http://schemas.openxmlformats.org/drawingml/2006/table">
            <a:tbl>
              <a:tblPr firstRow="1" bandRow="1">
                <a:tableStyleId>{93296810-A885-4BE3-A3E7-6D5BEEA58F35}</a:tableStyleId>
              </a:tblPr>
              <a:tblGrid>
                <a:gridCol w="1188202">
                  <a:extLst>
                    <a:ext uri="{9D8B030D-6E8A-4147-A177-3AD203B41FA5}">
                      <a16:colId xmlns:a16="http://schemas.microsoft.com/office/drawing/2014/main" val="3494901603"/>
                    </a:ext>
                  </a:extLst>
                </a:gridCol>
                <a:gridCol w="4307237">
                  <a:extLst>
                    <a:ext uri="{9D8B030D-6E8A-4147-A177-3AD203B41FA5}">
                      <a16:colId xmlns:a16="http://schemas.microsoft.com/office/drawing/2014/main" val="3044144766"/>
                    </a:ext>
                  </a:extLst>
                </a:gridCol>
                <a:gridCol w="752960">
                  <a:extLst>
                    <a:ext uri="{9D8B030D-6E8A-4147-A177-3AD203B41FA5}">
                      <a16:colId xmlns:a16="http://schemas.microsoft.com/office/drawing/2014/main" val="2860390888"/>
                    </a:ext>
                  </a:extLst>
                </a:gridCol>
                <a:gridCol w="1219200">
                  <a:extLst>
                    <a:ext uri="{9D8B030D-6E8A-4147-A177-3AD203B41FA5}">
                      <a16:colId xmlns:a16="http://schemas.microsoft.com/office/drawing/2014/main" val="2560388750"/>
                    </a:ext>
                  </a:extLst>
                </a:gridCol>
                <a:gridCol w="12954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776732">
                <a:tc>
                  <a:txBody>
                    <a:bodyPr/>
                    <a:lstStyle/>
                    <a:p>
                      <a:pPr>
                        <a:spcBef>
                          <a:spcPts val="600"/>
                        </a:spcBef>
                        <a:spcAft>
                          <a:spcPts val="600"/>
                        </a:spcAft>
                      </a:pPr>
                      <a:r>
                        <a:rPr lang="en-US" dirty="0"/>
                        <a:t>44425-0002</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If </a:t>
                      </a:r>
                      <a:r>
                        <a:rPr kumimoji="0" lang="en-US" sz="1800" b="0" strike="sngStrike" kern="1200" baseline="0" dirty="0">
                          <a:solidFill>
                            <a:schemeClr val="dk1"/>
                          </a:solidFill>
                          <a:highlight>
                            <a:srgbClr val="FFFF00"/>
                          </a:highlight>
                          <a:latin typeface="+mn-lt"/>
                          <a:ea typeface="+mn-ea"/>
                          <a:cs typeface="+mn-cs"/>
                        </a:rPr>
                        <a:t>PRIMARY-DISABILITY-CODE is not "00" or blank</a:t>
                      </a:r>
                      <a:r>
                        <a:rPr kumimoji="0" lang="en-US" sz="1800" b="0" strike="noStrike" kern="1200" baseline="0" dirty="0">
                          <a:solidFill>
                            <a:schemeClr val="dk1"/>
                          </a:solidFill>
                          <a:highlight>
                            <a:srgbClr val="FFFF00"/>
                          </a:highlight>
                          <a:latin typeface="+mn-lt"/>
                          <a:ea typeface="+mn-ea"/>
                          <a:cs typeface="+mn-cs"/>
                        </a:rPr>
                        <a:t> DISCIPLINARY-ACTION-CODE is "27" or "50"- "61"</a:t>
                      </a:r>
                      <a:r>
                        <a:rPr kumimoji="0" lang="en-US" sz="1800" b="0" strike="noStrike" kern="1200" baseline="0" dirty="0">
                          <a:solidFill>
                            <a:schemeClr val="dk1"/>
                          </a:solidFill>
                          <a:latin typeface="+mn-lt"/>
                          <a:ea typeface="+mn-ea"/>
                          <a:cs typeface="+mn-cs"/>
                        </a:rPr>
                        <a:t>, and STUDENT-ATTRIBUTION-CODE is not "07", then there should be Special Education Attendance or Special Education Flexible Attendance with a matching TX-UNIQUE-STUDENT-ID, or Attendance with a matching TX-UNIQUE-STUDENT-ID where TOTAL-ELIG-SP-ED-MAINSTREAM-DAYS-PRESENT is greater than 0, or Flexible Attendance with a matching TX-UNIQUE-STUDENT-ID where FLEX-ATTEND-TOTAL-SP-ED-MAINSTREAM-DAYS-ELIGIBLE is greater than 0.</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S</a:t>
                      </a:r>
                    </a:p>
                  </a:txBody>
                  <a:tcPr/>
                </a:tc>
                <a:tc>
                  <a:txBody>
                    <a:bodyPr/>
                    <a:lstStyle/>
                    <a:p>
                      <a:pPr marL="0" indent="0" algn="l" rtl="0" eaLnBrk="1" latinLnBrk="0" hangingPunct="1">
                        <a:spcBef>
                          <a:spcPts val="600"/>
                        </a:spcBef>
                        <a:spcAft>
                          <a:spcPts val="600"/>
                        </a:spcAft>
                        <a:buFont typeface="Arial" pitchFamily="34" charset="0"/>
                        <a:buNone/>
                      </a:pPr>
                      <a:r>
                        <a:rPr kumimoji="0" lang="en-US" b="0" strike="no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noStrike" baseline="0" dirty="0"/>
                        <a:t>District, Campus, </a:t>
                      </a:r>
                    </a:p>
                    <a:p>
                      <a:pPr marL="0" indent="0">
                        <a:spcBef>
                          <a:spcPts val="0"/>
                        </a:spcBef>
                        <a:spcAft>
                          <a:spcPts val="600"/>
                        </a:spcAft>
                        <a:buFont typeface="Arial" pitchFamily="34" charset="0"/>
                        <a:buNone/>
                      </a:pPr>
                      <a:r>
                        <a:rPr lang="en-US" strike="noStrike" baseline="0" dirty="0"/>
                        <a:t>Charter</a:t>
                      </a:r>
                    </a:p>
                  </a:txBody>
                  <a:tcPr/>
                </a:tc>
                <a:extLst>
                  <a:ext uri="{0D108BD9-81ED-4DB2-BD59-A6C34878D82A}">
                    <a16:rowId xmlns:a16="http://schemas.microsoft.com/office/drawing/2014/main" val="3404414322"/>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263294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961014933"/>
              </p:ext>
            </p:extLst>
          </p:nvPr>
        </p:nvGraphicFramePr>
        <p:xfrm>
          <a:off x="152400" y="961714"/>
          <a:ext cx="8839200" cy="4901574"/>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335414">
                <a:tc>
                  <a:txBody>
                    <a:bodyPr/>
                    <a:lstStyle/>
                    <a:p>
                      <a:pPr>
                        <a:spcBef>
                          <a:spcPts val="600"/>
                        </a:spcBef>
                        <a:spcAft>
                          <a:spcPts val="600"/>
                        </a:spcAft>
                      </a:pPr>
                      <a:r>
                        <a:rPr lang="en-US" dirty="0"/>
                        <a:t>44425-0065</a:t>
                      </a:r>
                    </a:p>
                    <a:p>
                      <a:pPr>
                        <a:spcBef>
                          <a:spcPts val="600"/>
                        </a:spcBef>
                        <a:spcAft>
                          <a:spcPts val="600"/>
                        </a:spcAft>
                      </a:pPr>
                      <a:r>
                        <a:rPr lang="en-US" dirty="0"/>
                        <a:t>deleted</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sngStrike" kern="1200" baseline="0" dirty="0">
                          <a:solidFill>
                            <a:schemeClr val="dk1"/>
                          </a:solidFill>
                          <a:latin typeface="+mn-lt"/>
                          <a:ea typeface="+mn-ea"/>
                          <a:cs typeface="+mn-cs"/>
                        </a:rPr>
                        <a:t>If LEP-INDICATOR-CODE is "1", then LEP-INDICATOR-CODE should be "1" on the corresponding student data.</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S</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p>
                      <a:pPr marL="0" indent="0" algn="l" defTabSz="914400" rtl="0" eaLnBrk="1" latinLnBrk="0" hangingPunct="1">
                        <a:spcBef>
                          <a:spcPts val="0"/>
                        </a:spcBef>
                        <a:spcAft>
                          <a:spcPts val="600"/>
                        </a:spcAft>
                        <a:buFont typeface="Arial" pitchFamily="34" charset="0"/>
                        <a:buNone/>
                      </a:pPr>
                      <a:endParaRPr lang="en-US" sz="1800" strike="sngStrike" kern="1200" baseline="0" dirty="0">
                        <a:solidFill>
                          <a:schemeClr val="dk1"/>
                        </a:solidFill>
                        <a:latin typeface="+mn-lt"/>
                        <a:ea typeface="+mn-ea"/>
                        <a:cs typeface="+mn-cs"/>
                      </a:endParaRPr>
                    </a:p>
                  </a:txBody>
                  <a:tcPr/>
                </a:tc>
                <a:extLst>
                  <a:ext uri="{0D108BD9-81ED-4DB2-BD59-A6C34878D82A}">
                    <a16:rowId xmlns:a16="http://schemas.microsoft.com/office/drawing/2014/main" val="3404414322"/>
                  </a:ext>
                </a:extLst>
              </a:tr>
              <a:tr h="1335414">
                <a:tc>
                  <a:txBody>
                    <a:bodyPr/>
                    <a:lstStyle/>
                    <a:p>
                      <a:pPr>
                        <a:spcBef>
                          <a:spcPts val="600"/>
                        </a:spcBef>
                        <a:spcAft>
                          <a:spcPts val="600"/>
                        </a:spcAft>
                      </a:pPr>
                      <a:r>
                        <a:rPr lang="en-US" dirty="0"/>
                        <a:t>44425-0066</a:t>
                      </a:r>
                    </a:p>
                    <a:p>
                      <a:pPr>
                        <a:spcBef>
                          <a:spcPts val="600"/>
                        </a:spcBef>
                        <a:spcAft>
                          <a:spcPts val="600"/>
                        </a:spcAft>
                      </a:pPr>
                      <a:r>
                        <a:rPr lang="en-US" dirty="0"/>
                        <a:t>deleted</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sngStrike" kern="1200" baseline="0" dirty="0">
                          <a:solidFill>
                            <a:schemeClr val="dk1"/>
                          </a:solidFill>
                          <a:latin typeface="+mn-lt"/>
                          <a:ea typeface="+mn-ea"/>
                          <a:cs typeface="+mn-cs"/>
                        </a:rPr>
                        <a:t>If SPECIAL-ED-INDICATOR-CODE is "0" on a student's program data, then LEP-INDICATOR-CODE, PRIMARY-DISABILITY-CODE, and MULTIPLY-DISABLED-INDICATOR-CODE should be blank on that student's discipline data.</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S</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txBody>
                  <a:tcPr/>
                </a:tc>
                <a:extLst>
                  <a:ext uri="{0D108BD9-81ED-4DB2-BD59-A6C34878D82A}">
                    <a16:rowId xmlns:a16="http://schemas.microsoft.com/office/drawing/2014/main" val="3988839935"/>
                  </a:ext>
                </a:extLst>
              </a:tr>
              <a:tr h="1335414">
                <a:tc>
                  <a:txBody>
                    <a:bodyPr/>
                    <a:lstStyle/>
                    <a:p>
                      <a:pPr>
                        <a:spcBef>
                          <a:spcPts val="600"/>
                        </a:spcBef>
                        <a:spcAft>
                          <a:spcPts val="600"/>
                        </a:spcAft>
                      </a:pPr>
                      <a:r>
                        <a:rPr lang="en-US" dirty="0"/>
                        <a:t>44425-0067</a:t>
                      </a:r>
                    </a:p>
                    <a:p>
                      <a:pPr>
                        <a:spcBef>
                          <a:spcPts val="600"/>
                        </a:spcBef>
                        <a:spcAft>
                          <a:spcPts val="600"/>
                        </a:spcAft>
                      </a:pPr>
                      <a:r>
                        <a:rPr lang="en-US" dirty="0"/>
                        <a:t>deleted</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sngStrike" kern="1200" baseline="0" dirty="0">
                          <a:solidFill>
                            <a:schemeClr val="dk1"/>
                          </a:solidFill>
                          <a:latin typeface="+mn-lt"/>
                          <a:ea typeface="+mn-ea"/>
                          <a:cs typeface="+mn-cs"/>
                        </a:rPr>
                        <a:t>If SPECIAL-ED-INDICATOR-CODE is "1" on a student's program data, then LEP-INDICATOR-CODE, PRIMARY-DISABILITY-CODE, and MULTIPLY-DISABLED-INDICATOR-CODE should not be blank on that student's discipline data.</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S</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txBody>
                  <a:tcPr/>
                </a:tc>
                <a:extLst>
                  <a:ext uri="{0D108BD9-81ED-4DB2-BD59-A6C34878D82A}">
                    <a16:rowId xmlns:a16="http://schemas.microsoft.com/office/drawing/2014/main" val="3691948879"/>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63459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680651509"/>
              </p:ext>
            </p:extLst>
          </p:nvPr>
        </p:nvGraphicFramePr>
        <p:xfrm>
          <a:off x="152400" y="961714"/>
          <a:ext cx="8839200" cy="4646322"/>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335414">
                <a:tc>
                  <a:txBody>
                    <a:bodyPr/>
                    <a:lstStyle/>
                    <a:p>
                      <a:pPr>
                        <a:spcBef>
                          <a:spcPts val="600"/>
                        </a:spcBef>
                        <a:spcAft>
                          <a:spcPts val="600"/>
                        </a:spcAft>
                      </a:pPr>
                      <a:r>
                        <a:rPr lang="en-US" dirty="0"/>
                        <a:t>44425-0068</a:t>
                      </a:r>
                    </a:p>
                    <a:p>
                      <a:pPr>
                        <a:spcBef>
                          <a:spcPts val="600"/>
                        </a:spcBef>
                        <a:spcAft>
                          <a:spcPts val="600"/>
                        </a:spcAft>
                      </a:pPr>
                      <a:r>
                        <a:rPr lang="en-US" dirty="0"/>
                        <a:t>deleted</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sngStrike" kern="1200" baseline="0" dirty="0">
                          <a:solidFill>
                            <a:schemeClr val="dk1"/>
                          </a:solidFill>
                          <a:latin typeface="+mn-lt"/>
                          <a:ea typeface="+mn-ea"/>
                          <a:cs typeface="+mn-cs"/>
                        </a:rPr>
                        <a:t>A student who is reported with a TX-PrimaryDisability on discipline data should also be reported as special education on student program data.</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p>
                      <a:pPr marL="0" indent="0" algn="l" defTabSz="914400" rtl="0" eaLnBrk="1" latinLnBrk="0" hangingPunct="1">
                        <a:spcBef>
                          <a:spcPts val="0"/>
                        </a:spcBef>
                        <a:spcAft>
                          <a:spcPts val="600"/>
                        </a:spcAft>
                        <a:buFont typeface="Arial" pitchFamily="34" charset="0"/>
                        <a:buNone/>
                      </a:pPr>
                      <a:endParaRPr lang="en-US" sz="1800" strike="sngStrike" kern="1200" baseline="0" dirty="0">
                        <a:solidFill>
                          <a:schemeClr val="dk1"/>
                        </a:solidFill>
                        <a:latin typeface="+mn-lt"/>
                        <a:ea typeface="+mn-ea"/>
                        <a:cs typeface="+mn-cs"/>
                      </a:endParaRPr>
                    </a:p>
                  </a:txBody>
                  <a:tcPr/>
                </a:tc>
                <a:extLst>
                  <a:ext uri="{0D108BD9-81ED-4DB2-BD59-A6C34878D82A}">
                    <a16:rowId xmlns:a16="http://schemas.microsoft.com/office/drawing/2014/main" val="3404414322"/>
                  </a:ext>
                </a:extLst>
              </a:tr>
              <a:tr h="1335414">
                <a:tc>
                  <a:txBody>
                    <a:bodyPr/>
                    <a:lstStyle/>
                    <a:p>
                      <a:pPr>
                        <a:spcBef>
                          <a:spcPts val="600"/>
                        </a:spcBef>
                        <a:spcAft>
                          <a:spcPts val="600"/>
                        </a:spcAft>
                      </a:pPr>
                      <a:r>
                        <a:rPr lang="en-US" dirty="0"/>
                        <a:t>44425-0069</a:t>
                      </a:r>
                    </a:p>
                    <a:p>
                      <a:pPr>
                        <a:spcBef>
                          <a:spcPts val="600"/>
                        </a:spcBef>
                        <a:spcAft>
                          <a:spcPts val="600"/>
                        </a:spcAft>
                      </a:pPr>
                      <a:r>
                        <a:rPr lang="en-US" dirty="0"/>
                        <a:t>deleted</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sngStrike" kern="1200" baseline="0" dirty="0">
                          <a:solidFill>
                            <a:schemeClr val="dk1"/>
                          </a:solidFill>
                          <a:latin typeface="+mn-lt"/>
                          <a:ea typeface="+mn-ea"/>
                          <a:cs typeface="+mn-cs"/>
                        </a:rPr>
                        <a:t>If DISCIPLINARY-ACTION-CODE is "27" or "50"-"61", then PRIMARY-DISABILITY-CODE must not be "00" or blank.</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txBody>
                  <a:tcPr/>
                </a:tc>
                <a:extLst>
                  <a:ext uri="{0D108BD9-81ED-4DB2-BD59-A6C34878D82A}">
                    <a16:rowId xmlns:a16="http://schemas.microsoft.com/office/drawing/2014/main" val="3988839935"/>
                  </a:ext>
                </a:extLst>
              </a:tr>
              <a:tr h="1335414">
                <a:tc>
                  <a:txBody>
                    <a:bodyPr/>
                    <a:lstStyle/>
                    <a:p>
                      <a:pPr>
                        <a:spcBef>
                          <a:spcPts val="600"/>
                        </a:spcBef>
                        <a:spcAft>
                          <a:spcPts val="600"/>
                        </a:spcAft>
                      </a:pPr>
                      <a:r>
                        <a:rPr lang="en-US" dirty="0"/>
                        <a:t>44425-0070</a:t>
                      </a:r>
                    </a:p>
                    <a:p>
                      <a:pPr>
                        <a:spcBef>
                          <a:spcPts val="600"/>
                        </a:spcBef>
                        <a:spcAft>
                          <a:spcPts val="600"/>
                        </a:spcAft>
                      </a:pPr>
                      <a:r>
                        <a:rPr lang="en-US" dirty="0"/>
                        <a:t>deleted</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sngStrike" kern="1200" baseline="0" dirty="0">
                          <a:solidFill>
                            <a:schemeClr val="dk1"/>
                          </a:solidFill>
                          <a:latin typeface="+mn-lt"/>
                          <a:ea typeface="+mn-ea"/>
                          <a:cs typeface="+mn-cs"/>
                        </a:rPr>
                        <a:t>If PRIMARY-DISABILITY-CODE is "00" or blank, then MULTIPLY-DISABLED-INDICATOR-CODE must be "0" or blank.</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txBody>
                  <a:tcPr/>
                </a:tc>
                <a:extLst>
                  <a:ext uri="{0D108BD9-81ED-4DB2-BD59-A6C34878D82A}">
                    <a16:rowId xmlns:a16="http://schemas.microsoft.com/office/drawing/2014/main" val="3691948879"/>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1976147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023141540"/>
              </p:ext>
            </p:extLst>
          </p:nvPr>
        </p:nvGraphicFramePr>
        <p:xfrm>
          <a:off x="152400" y="961714"/>
          <a:ext cx="8839200" cy="1975494"/>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335414">
                <a:tc>
                  <a:txBody>
                    <a:bodyPr/>
                    <a:lstStyle/>
                    <a:p>
                      <a:pPr>
                        <a:spcBef>
                          <a:spcPts val="600"/>
                        </a:spcBef>
                        <a:spcAft>
                          <a:spcPts val="600"/>
                        </a:spcAft>
                      </a:pPr>
                      <a:r>
                        <a:rPr lang="en-US" dirty="0"/>
                        <a:t>44425-0071</a:t>
                      </a:r>
                    </a:p>
                    <a:p>
                      <a:pPr>
                        <a:spcBef>
                          <a:spcPts val="600"/>
                        </a:spcBef>
                        <a:spcAft>
                          <a:spcPts val="600"/>
                        </a:spcAft>
                      </a:pPr>
                      <a:r>
                        <a:rPr lang="en-US" dirty="0"/>
                        <a:t>deleted</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sngStrike" kern="1200" baseline="0" dirty="0">
                          <a:solidFill>
                            <a:schemeClr val="dk1"/>
                          </a:solidFill>
                          <a:latin typeface="+mn-lt"/>
                          <a:ea typeface="+mn-ea"/>
                          <a:cs typeface="+mn-cs"/>
                        </a:rPr>
                        <a:t>If MULTIPLY-DISABLED-INDICATOR-CODE is "1", then PRIMARY-DISABILITY-CODE must not be "00" or blank (not reported).</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3</a:t>
                      </a:r>
                    </a:p>
                  </a:txBody>
                  <a:tcPr/>
                </a:tc>
                <a:tc>
                  <a:txBody>
                    <a:bodyPr/>
                    <a:lstStyle/>
                    <a:p>
                      <a:pPr marL="0" indent="0">
                        <a:spcBef>
                          <a:spcPts val="0"/>
                        </a:spcBef>
                        <a:spcAft>
                          <a:spcPts val="0"/>
                        </a:spcAft>
                        <a:buFont typeface="Arial" pitchFamily="34" charset="0"/>
                        <a:buNone/>
                      </a:pPr>
                      <a:r>
                        <a:rPr lang="en-US" strike="sngStrike" baseline="0" dirty="0"/>
                        <a:t>District, Campus, </a:t>
                      </a:r>
                    </a:p>
                    <a:p>
                      <a:pPr marL="0" indent="0">
                        <a:spcBef>
                          <a:spcPts val="0"/>
                        </a:spcBef>
                        <a:spcAft>
                          <a:spcPts val="600"/>
                        </a:spcAft>
                        <a:buFont typeface="Arial" pitchFamily="34" charset="0"/>
                        <a:buNone/>
                      </a:pPr>
                      <a:r>
                        <a:rPr lang="en-US" strike="sngStrike" baseline="0" dirty="0"/>
                        <a:t>Charter</a:t>
                      </a:r>
                    </a:p>
                    <a:p>
                      <a:pPr marL="0" indent="0" algn="l" defTabSz="914400" rtl="0" eaLnBrk="1" latinLnBrk="0" hangingPunct="1">
                        <a:spcBef>
                          <a:spcPts val="0"/>
                        </a:spcBef>
                        <a:spcAft>
                          <a:spcPts val="600"/>
                        </a:spcAft>
                        <a:buFont typeface="Arial" pitchFamily="34" charset="0"/>
                        <a:buNone/>
                      </a:pPr>
                      <a:endParaRPr lang="en-US" sz="1800" strike="sngStrike" kern="1200" baseline="0" dirty="0">
                        <a:solidFill>
                          <a:schemeClr val="dk1"/>
                        </a:solidFill>
                        <a:latin typeface="+mn-lt"/>
                        <a:ea typeface="+mn-ea"/>
                        <a:cs typeface="+mn-cs"/>
                      </a:endParaRPr>
                    </a:p>
                  </a:txBody>
                  <a:tcPr/>
                </a:tc>
                <a:extLst>
                  <a:ext uri="{0D108BD9-81ED-4DB2-BD59-A6C34878D82A}">
                    <a16:rowId xmlns:a16="http://schemas.microsoft.com/office/drawing/2014/main" val="3404414322"/>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218678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29</a:t>
            </a:fld>
            <a:endParaRPr lang="en-US" dirty="0"/>
          </a:p>
        </p:txBody>
      </p:sp>
      <p:sp>
        <p:nvSpPr>
          <p:cNvPr id="12" name="Rectangle 11" descr="box around Programs of Study" title="box ">
            <a:extLst>
              <a:ext uri="{FF2B5EF4-FFF2-40B4-BE49-F238E27FC236}">
                <a16:creationId xmlns:a16="http://schemas.microsoft.com/office/drawing/2014/main" id="{3DE1DC5D-D2A1-49C1-A0A2-56DE96C13685}"/>
              </a:ext>
            </a:extLst>
          </p:cNvPr>
          <p:cNvSpPr/>
          <p:nvPr/>
        </p:nvSpPr>
        <p:spPr>
          <a:xfrm>
            <a:off x="304800" y="3124200"/>
            <a:ext cx="8001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955203"/>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Industry Certifications</a:t>
            </a:r>
          </a:p>
          <a:p>
            <a:pPr marL="514350" indent="-514350">
              <a:spcBef>
                <a:spcPts val="600"/>
              </a:spcBef>
              <a:spcAft>
                <a:spcPts val="600"/>
              </a:spcAft>
              <a:buFont typeface="+mj-lt"/>
              <a:buAutoNum type="romanUcPeriod"/>
            </a:pPr>
            <a:r>
              <a:rPr lang="en-US" sz="2600" b="1" dirty="0">
                <a:solidFill>
                  <a:sysClr val="windowText" lastClr="000000"/>
                </a:solidFill>
              </a:rPr>
              <a:t>Campus Enrollment Type</a:t>
            </a:r>
          </a:p>
          <a:p>
            <a:pPr marL="514350" indent="-514350">
              <a:spcBef>
                <a:spcPts val="600"/>
              </a:spcBef>
              <a:spcAft>
                <a:spcPts val="600"/>
              </a:spcAft>
              <a:buFont typeface="+mj-lt"/>
              <a:buAutoNum type="romanUcPeriod"/>
            </a:pPr>
            <a:r>
              <a:rPr lang="en-US" sz="2600" b="1" dirty="0">
                <a:solidFill>
                  <a:sysClr val="windowText" lastClr="000000"/>
                </a:solidFill>
              </a:rPr>
              <a:t>Student Special Education and Limited English Proficiency Reporting</a:t>
            </a:r>
          </a:p>
          <a:p>
            <a:pPr marL="514350" indent="-514350">
              <a:spcBef>
                <a:spcPts val="600"/>
              </a:spcBef>
              <a:spcAft>
                <a:spcPts val="600"/>
              </a:spcAft>
              <a:buFont typeface="+mj-lt"/>
              <a:buAutoNum type="romanUcPeriod"/>
            </a:pPr>
            <a:r>
              <a:rPr lang="en-US" sz="2600" b="1" dirty="0">
                <a:solidFill>
                  <a:sysClr val="windowText" lastClr="000000"/>
                </a:solidFill>
              </a:rPr>
              <a:t>Programs of Study</a:t>
            </a:r>
          </a:p>
          <a:p>
            <a:pPr marL="514350" indent="-514350">
              <a:spcBef>
                <a:spcPts val="600"/>
              </a:spcBef>
              <a:spcAft>
                <a:spcPts val="600"/>
              </a:spcAft>
              <a:buFont typeface="+mj-lt"/>
              <a:buAutoNum type="romanUcPeriod"/>
            </a:pPr>
            <a:r>
              <a:rPr lang="en-US" sz="2600" b="1" dirty="0">
                <a:solidFill>
                  <a:sysClr val="windowText" lastClr="000000"/>
                </a:solidFill>
              </a:rPr>
              <a:t>Organization Data Elements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403681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Industry Certifications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r>
              <a:rPr lang="en-US" dirty="0"/>
              <a:t>Industry certifications earned by students are currently reported on the StudentGraduationProgramExtension Complex Type.</a:t>
            </a:r>
          </a:p>
          <a:p>
            <a:endParaRPr lang="en-US" dirty="0"/>
          </a:p>
          <a:p>
            <a:r>
              <a:rPr lang="en-US" dirty="0"/>
              <a:t>To enable LEAs to report industry certifications earned by students prior to graduation, the reporting this data of will be moved to the StudentExtension complex type.  </a:t>
            </a: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FC4C-D742-47DF-966A-05865C0F3CB3}"/>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A10D07A9-812A-4C46-BEDF-9DAB5E62F038}"/>
              </a:ext>
            </a:extLst>
          </p:cNvPr>
          <p:cNvSpPr>
            <a:spLocks noGrp="1"/>
          </p:cNvSpPr>
          <p:nvPr>
            <p:ph idx="1"/>
          </p:nvPr>
        </p:nvSpPr>
        <p:spPr/>
        <p:txBody>
          <a:bodyPr/>
          <a:lstStyle/>
          <a:p>
            <a:r>
              <a:rPr lang="en-US" dirty="0"/>
              <a:t>Public school Career and Technology Education (CTE) programs that are misaligned to labor market demand create multiple problems for Texas students:</a:t>
            </a:r>
          </a:p>
          <a:p>
            <a:pPr lvl="1"/>
            <a:endParaRPr lang="en-US" dirty="0"/>
          </a:p>
          <a:p>
            <a:pPr lvl="1"/>
            <a:r>
              <a:rPr lang="en-US" dirty="0"/>
              <a:t>Students take secondary and post-secondary coursework that lead to low-paying and/or limited job opportunities.</a:t>
            </a:r>
          </a:p>
          <a:p>
            <a:pPr lvl="1"/>
            <a:endParaRPr lang="en-US" dirty="0"/>
          </a:p>
          <a:p>
            <a:pPr lvl="1"/>
            <a:endParaRPr lang="en-US" dirty="0"/>
          </a:p>
          <a:p>
            <a:pPr lvl="1"/>
            <a:r>
              <a:rPr lang="en-US" dirty="0"/>
              <a:t>Students accrue a high amount of student loan debt while in pursuit of low-paying and/or low-demand careers.</a:t>
            </a:r>
          </a:p>
        </p:txBody>
      </p:sp>
      <p:sp>
        <p:nvSpPr>
          <p:cNvPr id="4" name="Slide Number Placeholder 3">
            <a:extLst>
              <a:ext uri="{FF2B5EF4-FFF2-40B4-BE49-F238E27FC236}">
                <a16:creationId xmlns:a16="http://schemas.microsoft.com/office/drawing/2014/main" id="{F73D32C6-C597-472E-ADE8-E6626F2A1828}"/>
              </a:ext>
            </a:extLst>
          </p:cNvPr>
          <p:cNvSpPr>
            <a:spLocks noGrp="1"/>
          </p:cNvSpPr>
          <p:nvPr>
            <p:ph type="sldNum" sz="quarter" idx="12"/>
          </p:nvPr>
        </p:nvSpPr>
        <p:spPr/>
        <p:txBody>
          <a:bodyPr/>
          <a:lstStyle/>
          <a:p>
            <a:fld id="{25037DA4-2335-4A87-8586-64B2BAB08211}" type="slidenum">
              <a:rPr lang="en-US" smtClean="0"/>
              <a:pPr/>
              <a:t>30</a:t>
            </a:fld>
            <a:endParaRPr lang="en-US" dirty="0"/>
          </a:p>
        </p:txBody>
      </p:sp>
    </p:spTree>
    <p:extLst>
      <p:ext uri="{BB962C8B-B14F-4D97-AF65-F5344CB8AC3E}">
        <p14:creationId xmlns:p14="http://schemas.microsoft.com/office/powerpoint/2010/main" val="1517163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FC4C-D742-47DF-966A-05865C0F3CB3}"/>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A10D07A9-812A-4C46-BEDF-9DAB5E62F038}"/>
              </a:ext>
            </a:extLst>
          </p:cNvPr>
          <p:cNvSpPr>
            <a:spLocks noGrp="1"/>
          </p:cNvSpPr>
          <p:nvPr>
            <p:ph idx="1"/>
          </p:nvPr>
        </p:nvSpPr>
        <p:spPr/>
        <p:txBody>
          <a:bodyPr>
            <a:normAutofit/>
          </a:bodyPr>
          <a:lstStyle/>
          <a:p>
            <a:pPr marL="0" indent="0">
              <a:lnSpc>
                <a:spcPct val="150000"/>
              </a:lnSpc>
              <a:spcBef>
                <a:spcPts val="600"/>
              </a:spcBef>
              <a:buNone/>
            </a:pPr>
            <a:r>
              <a:rPr lang="en-US" dirty="0"/>
              <a:t>To address these issues, the College, Career, and Military Preparation (CCMP) Division has defined a list of state and regional programs of study that local education agencies (LEAs) can offer in their CTE programs based on the current job market demands.</a:t>
            </a:r>
          </a:p>
          <a:p>
            <a:pPr marL="457200" lvl="1" indent="0">
              <a:buNone/>
            </a:pPr>
            <a:endParaRPr lang="en-US" dirty="0"/>
          </a:p>
        </p:txBody>
      </p:sp>
      <p:sp>
        <p:nvSpPr>
          <p:cNvPr id="4" name="Slide Number Placeholder 3">
            <a:extLst>
              <a:ext uri="{FF2B5EF4-FFF2-40B4-BE49-F238E27FC236}">
                <a16:creationId xmlns:a16="http://schemas.microsoft.com/office/drawing/2014/main" id="{F73D32C6-C597-472E-ADE8-E6626F2A1828}"/>
              </a:ext>
            </a:extLst>
          </p:cNvPr>
          <p:cNvSpPr>
            <a:spLocks noGrp="1"/>
          </p:cNvSpPr>
          <p:nvPr>
            <p:ph type="sldNum" sz="quarter" idx="12"/>
          </p:nvPr>
        </p:nvSpPr>
        <p:spPr/>
        <p:txBody>
          <a:bodyPr/>
          <a:lstStyle/>
          <a:p>
            <a:fld id="{25037DA4-2335-4A87-8586-64B2BAB08211}" type="slidenum">
              <a:rPr lang="en-US" smtClean="0"/>
              <a:pPr/>
              <a:t>31</a:t>
            </a:fld>
            <a:endParaRPr lang="en-US" dirty="0"/>
          </a:p>
        </p:txBody>
      </p:sp>
    </p:spTree>
    <p:extLst>
      <p:ext uri="{BB962C8B-B14F-4D97-AF65-F5344CB8AC3E}">
        <p14:creationId xmlns:p14="http://schemas.microsoft.com/office/powerpoint/2010/main" val="2392019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037-60AE-45F8-BAEE-CC0BA01D08F7}"/>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A2EA2563-6B0A-4832-B7E6-C96839B44614}"/>
              </a:ext>
            </a:extLst>
          </p:cNvPr>
          <p:cNvSpPr>
            <a:spLocks noGrp="1"/>
          </p:cNvSpPr>
          <p:nvPr>
            <p:ph idx="1"/>
          </p:nvPr>
        </p:nvSpPr>
        <p:spPr/>
        <p:txBody>
          <a:bodyPr>
            <a:normAutofit fontScale="85000" lnSpcReduction="20000"/>
          </a:bodyPr>
          <a:lstStyle/>
          <a:p>
            <a:r>
              <a:rPr lang="en-US" dirty="0"/>
              <a:t>A program of study is defined as a comprehensive, structured approach for delivering academic and career and technical education to prepare a student for postsecondary education and career success. </a:t>
            </a:r>
          </a:p>
          <a:p>
            <a:endParaRPr lang="en-US" dirty="0"/>
          </a:p>
          <a:p>
            <a:r>
              <a:rPr lang="en-US" dirty="0"/>
              <a:t>LEAs will be able to apply for approval of additional regional programs of study based on unique regional job market demands.</a:t>
            </a:r>
          </a:p>
          <a:p>
            <a:endParaRPr lang="en-US" dirty="0"/>
          </a:p>
          <a:p>
            <a:r>
              <a:rPr lang="en-US" dirty="0"/>
              <a:t>Effective in the 2019-2020 school year, for an LEA to be eligible to receive Carl D. Perkins funding, they must offer at least one program of study. </a:t>
            </a:r>
          </a:p>
          <a:p>
            <a:endParaRPr lang="en-US" dirty="0"/>
          </a:p>
          <a:p>
            <a:r>
              <a:rPr lang="en-US" dirty="0"/>
              <a:t>LEAs should report all programs of study that are offered to their students.</a:t>
            </a:r>
          </a:p>
        </p:txBody>
      </p:sp>
      <p:sp>
        <p:nvSpPr>
          <p:cNvPr id="4" name="Slide Number Placeholder 3">
            <a:extLst>
              <a:ext uri="{FF2B5EF4-FFF2-40B4-BE49-F238E27FC236}">
                <a16:creationId xmlns:a16="http://schemas.microsoft.com/office/drawing/2014/main" id="{10589B40-8A10-4221-8385-2B7ECBE3CAAB}"/>
              </a:ext>
            </a:extLst>
          </p:cNvPr>
          <p:cNvSpPr>
            <a:spLocks noGrp="1"/>
          </p:cNvSpPr>
          <p:nvPr>
            <p:ph type="sldNum" sz="quarter" idx="12"/>
          </p:nvPr>
        </p:nvSpPr>
        <p:spPr/>
        <p:txBody>
          <a:bodyPr/>
          <a:lstStyle/>
          <a:p>
            <a:fld id="{25037DA4-2335-4A87-8586-64B2BAB08211}" type="slidenum">
              <a:rPr lang="en-US" smtClean="0"/>
              <a:pPr/>
              <a:t>32</a:t>
            </a:fld>
            <a:endParaRPr lang="en-US" dirty="0"/>
          </a:p>
        </p:txBody>
      </p:sp>
    </p:spTree>
    <p:extLst>
      <p:ext uri="{BB962C8B-B14F-4D97-AF65-F5344CB8AC3E}">
        <p14:creationId xmlns:p14="http://schemas.microsoft.com/office/powerpoint/2010/main" val="2777453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037-60AE-45F8-BAEE-CC0BA01D08F7}"/>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A2EA2563-6B0A-4832-B7E6-C96839B44614}"/>
              </a:ext>
            </a:extLst>
          </p:cNvPr>
          <p:cNvSpPr>
            <a:spLocks noGrp="1"/>
          </p:cNvSpPr>
          <p:nvPr>
            <p:ph idx="1"/>
          </p:nvPr>
        </p:nvSpPr>
        <p:spPr/>
        <p:txBody>
          <a:bodyPr>
            <a:normAutofit/>
          </a:bodyPr>
          <a:lstStyle/>
          <a:p>
            <a:r>
              <a:rPr lang="en-US" dirty="0"/>
              <a:t>To administer the federal Carl D. Perkins Career and Technical Education (CTE) program, it is necessary to collect additional CTE data.</a:t>
            </a:r>
          </a:p>
          <a:p>
            <a:endParaRPr lang="en-US" dirty="0"/>
          </a:p>
          <a:p>
            <a:r>
              <a:rPr lang="en-US" dirty="0"/>
              <a:t>TX-ProgramsOfStudy sub-complex type is added to the LocalEducationAgencyExtension complex type; reported in the PEIMS Fall Submission.</a:t>
            </a:r>
          </a:p>
          <a:p>
            <a:endParaRPr lang="en-US" dirty="0"/>
          </a:p>
          <a:p>
            <a:r>
              <a:rPr lang="en-US" dirty="0"/>
              <a:t>PROGRAM-OF-STUDY (E1643) and associated code table, PROGRAM-OF-STUDY-CODE (C220)</a:t>
            </a:r>
          </a:p>
        </p:txBody>
      </p:sp>
      <p:sp>
        <p:nvSpPr>
          <p:cNvPr id="4" name="Slide Number Placeholder 3">
            <a:extLst>
              <a:ext uri="{FF2B5EF4-FFF2-40B4-BE49-F238E27FC236}">
                <a16:creationId xmlns:a16="http://schemas.microsoft.com/office/drawing/2014/main" id="{10589B40-8A10-4221-8385-2B7ECBE3CAAB}"/>
              </a:ext>
            </a:extLst>
          </p:cNvPr>
          <p:cNvSpPr>
            <a:spLocks noGrp="1"/>
          </p:cNvSpPr>
          <p:nvPr>
            <p:ph type="sldNum" sz="quarter" idx="12"/>
          </p:nvPr>
        </p:nvSpPr>
        <p:spPr/>
        <p:txBody>
          <a:bodyPr/>
          <a:lstStyle/>
          <a:p>
            <a:fld id="{25037DA4-2335-4A87-8586-64B2BAB08211}" type="slidenum">
              <a:rPr lang="en-US" smtClean="0"/>
              <a:pPr/>
              <a:t>33</a:t>
            </a:fld>
            <a:endParaRPr lang="en-US" dirty="0"/>
          </a:p>
        </p:txBody>
      </p:sp>
    </p:spTree>
    <p:extLst>
      <p:ext uri="{BB962C8B-B14F-4D97-AF65-F5344CB8AC3E}">
        <p14:creationId xmlns:p14="http://schemas.microsoft.com/office/powerpoint/2010/main" val="323813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037-60AE-45F8-BAEE-CC0BA01D08F7}"/>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A2EA2563-6B0A-4832-B7E6-C96839B44614}"/>
              </a:ext>
            </a:extLst>
          </p:cNvPr>
          <p:cNvSpPr>
            <a:spLocks noGrp="1"/>
          </p:cNvSpPr>
          <p:nvPr>
            <p:ph idx="1"/>
          </p:nvPr>
        </p:nvSpPr>
        <p:spPr/>
        <p:txBody>
          <a:bodyPr>
            <a:normAutofit/>
          </a:bodyPr>
          <a:lstStyle/>
          <a:p>
            <a:r>
              <a:rPr lang="en-US" dirty="0"/>
              <a:t>If an LEA offers a CTE program of study, then the LEA must report the sub-complex type TX-ProgramsOfStudy and PROGRAM-OF-STUDY (E1643). </a:t>
            </a:r>
          </a:p>
          <a:p>
            <a:endParaRPr lang="en-US" dirty="0"/>
          </a:p>
          <a:p>
            <a:r>
              <a:rPr lang="en-US" dirty="0"/>
              <a:t>PROGRAM-OF-STUDY can be reported more than once and the LEA should report each PROGRAM-OF-STUDY it offers.</a:t>
            </a:r>
          </a:p>
        </p:txBody>
      </p:sp>
      <p:sp>
        <p:nvSpPr>
          <p:cNvPr id="4" name="Slide Number Placeholder 3">
            <a:extLst>
              <a:ext uri="{FF2B5EF4-FFF2-40B4-BE49-F238E27FC236}">
                <a16:creationId xmlns:a16="http://schemas.microsoft.com/office/drawing/2014/main" id="{10589B40-8A10-4221-8385-2B7ECBE3CAAB}"/>
              </a:ext>
            </a:extLst>
          </p:cNvPr>
          <p:cNvSpPr>
            <a:spLocks noGrp="1"/>
          </p:cNvSpPr>
          <p:nvPr>
            <p:ph type="sldNum" sz="quarter" idx="12"/>
          </p:nvPr>
        </p:nvSpPr>
        <p:spPr/>
        <p:txBody>
          <a:bodyPr/>
          <a:lstStyle/>
          <a:p>
            <a:fld id="{25037DA4-2335-4A87-8586-64B2BAB08211}" type="slidenum">
              <a:rPr lang="en-US" smtClean="0"/>
              <a:pPr/>
              <a:t>34</a:t>
            </a:fld>
            <a:endParaRPr lang="en-US" dirty="0"/>
          </a:p>
        </p:txBody>
      </p:sp>
    </p:spTree>
    <p:extLst>
      <p:ext uri="{BB962C8B-B14F-4D97-AF65-F5344CB8AC3E}">
        <p14:creationId xmlns:p14="http://schemas.microsoft.com/office/powerpoint/2010/main" val="980768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037-60AE-45F8-BAEE-CC0BA01D08F7}"/>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A2EA2563-6B0A-4832-B7E6-C96839B44614}"/>
              </a:ext>
            </a:extLst>
          </p:cNvPr>
          <p:cNvSpPr>
            <a:spLocks noGrp="1"/>
          </p:cNvSpPr>
          <p:nvPr>
            <p:ph idx="1"/>
          </p:nvPr>
        </p:nvSpPr>
        <p:spPr>
          <a:xfrm>
            <a:off x="625093" y="894852"/>
            <a:ext cx="7886700" cy="5404853"/>
          </a:xfrm>
        </p:spPr>
        <p:txBody>
          <a:bodyPr>
            <a:normAutofit fontScale="92500"/>
          </a:bodyPr>
          <a:lstStyle/>
          <a:p>
            <a:r>
              <a:rPr lang="en-US" dirty="0"/>
              <a:t>Collection of this data will assist the CCMP Division in: </a:t>
            </a:r>
          </a:p>
          <a:p>
            <a:pPr lvl="1"/>
            <a:r>
              <a:rPr lang="en-US" dirty="0"/>
              <a:t>Knowing which programs of study are offered by each LEA</a:t>
            </a:r>
          </a:p>
          <a:p>
            <a:pPr lvl="1"/>
            <a:endParaRPr lang="en-US" dirty="0"/>
          </a:p>
          <a:p>
            <a:pPr lvl="1"/>
            <a:r>
              <a:rPr lang="en-US" dirty="0"/>
              <a:t>Aligning the programs of study an LEA can offer based on current job market demands</a:t>
            </a:r>
          </a:p>
          <a:p>
            <a:pPr lvl="1"/>
            <a:endParaRPr lang="en-US" dirty="0"/>
          </a:p>
          <a:p>
            <a:pPr lvl="1"/>
            <a:r>
              <a:rPr lang="en-US" dirty="0"/>
              <a:t>Correlating LEA programs of study information to student participation using course completion data</a:t>
            </a:r>
          </a:p>
          <a:p>
            <a:pPr lvl="1"/>
            <a:endParaRPr lang="en-US" dirty="0"/>
          </a:p>
          <a:p>
            <a:pPr lvl="1"/>
            <a:r>
              <a:rPr lang="en-US" dirty="0"/>
              <a:t>Comparing the pipeline of students completing programs of study against the current job market</a:t>
            </a:r>
          </a:p>
          <a:p>
            <a:pPr lvl="1"/>
            <a:endParaRPr lang="en-US" dirty="0"/>
          </a:p>
          <a:p>
            <a:pPr lvl="1"/>
            <a:r>
              <a:rPr lang="en-US" dirty="0"/>
              <a:t>Computing and distributing the Perkins funding based on programs of study provided by an LEA</a:t>
            </a:r>
          </a:p>
        </p:txBody>
      </p:sp>
      <p:sp>
        <p:nvSpPr>
          <p:cNvPr id="4" name="Slide Number Placeholder 3">
            <a:extLst>
              <a:ext uri="{FF2B5EF4-FFF2-40B4-BE49-F238E27FC236}">
                <a16:creationId xmlns:a16="http://schemas.microsoft.com/office/drawing/2014/main" id="{10589B40-8A10-4221-8385-2B7ECBE3CAAB}"/>
              </a:ext>
            </a:extLst>
          </p:cNvPr>
          <p:cNvSpPr>
            <a:spLocks noGrp="1"/>
          </p:cNvSpPr>
          <p:nvPr>
            <p:ph type="sldNum" sz="quarter" idx="12"/>
          </p:nvPr>
        </p:nvSpPr>
        <p:spPr/>
        <p:txBody>
          <a:bodyPr/>
          <a:lstStyle/>
          <a:p>
            <a:fld id="{25037DA4-2335-4A87-8586-64B2BAB08211}" type="slidenum">
              <a:rPr lang="en-US" smtClean="0"/>
              <a:pPr/>
              <a:t>35</a:t>
            </a:fld>
            <a:endParaRPr lang="en-US" dirty="0"/>
          </a:p>
        </p:txBody>
      </p:sp>
    </p:spTree>
    <p:extLst>
      <p:ext uri="{BB962C8B-B14F-4D97-AF65-F5344CB8AC3E}">
        <p14:creationId xmlns:p14="http://schemas.microsoft.com/office/powerpoint/2010/main" val="685991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PROGRAM-OF-STUDY</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263118592"/>
              </p:ext>
            </p:extLst>
          </p:nvPr>
        </p:nvGraphicFramePr>
        <p:xfrm>
          <a:off x="114300" y="879319"/>
          <a:ext cx="8915400" cy="5991591"/>
        </p:xfrm>
        <a:graphic>
          <a:graphicData uri="http://schemas.openxmlformats.org/drawingml/2006/table">
            <a:tbl>
              <a:tblPr firstRow="1" bandRow="1">
                <a:tableStyleId>{93296810-A885-4BE3-A3E7-6D5BEEA58F35}</a:tableStyleId>
              </a:tblPr>
              <a:tblGrid>
                <a:gridCol w="1590418">
                  <a:extLst>
                    <a:ext uri="{9D8B030D-6E8A-4147-A177-3AD203B41FA5}">
                      <a16:colId xmlns:a16="http://schemas.microsoft.com/office/drawing/2014/main" val="3494901603"/>
                    </a:ext>
                  </a:extLst>
                </a:gridCol>
                <a:gridCol w="1029095">
                  <a:extLst>
                    <a:ext uri="{9D8B030D-6E8A-4147-A177-3AD203B41FA5}">
                      <a16:colId xmlns:a16="http://schemas.microsoft.com/office/drawing/2014/main" val="2620534784"/>
                    </a:ext>
                  </a:extLst>
                </a:gridCol>
                <a:gridCol w="1280975">
                  <a:extLst>
                    <a:ext uri="{9D8B030D-6E8A-4147-A177-3AD203B41FA5}">
                      <a16:colId xmlns:a16="http://schemas.microsoft.com/office/drawing/2014/main" val="3044144766"/>
                    </a:ext>
                  </a:extLst>
                </a:gridCol>
                <a:gridCol w="557211">
                  <a:extLst>
                    <a:ext uri="{9D8B030D-6E8A-4147-A177-3AD203B41FA5}">
                      <a16:colId xmlns:a16="http://schemas.microsoft.com/office/drawing/2014/main" val="293514497"/>
                    </a:ext>
                  </a:extLst>
                </a:gridCol>
                <a:gridCol w="874882">
                  <a:extLst>
                    <a:ext uri="{9D8B030D-6E8A-4147-A177-3AD203B41FA5}">
                      <a16:colId xmlns:a16="http://schemas.microsoft.com/office/drawing/2014/main" val="2860390888"/>
                    </a:ext>
                  </a:extLst>
                </a:gridCol>
                <a:gridCol w="1353968">
                  <a:extLst>
                    <a:ext uri="{9D8B030D-6E8A-4147-A177-3AD203B41FA5}">
                      <a16:colId xmlns:a16="http://schemas.microsoft.com/office/drawing/2014/main" val="2302337251"/>
                    </a:ext>
                  </a:extLst>
                </a:gridCol>
                <a:gridCol w="398010">
                  <a:extLst>
                    <a:ext uri="{9D8B030D-6E8A-4147-A177-3AD203B41FA5}">
                      <a16:colId xmlns:a16="http://schemas.microsoft.com/office/drawing/2014/main" val="1435472291"/>
                    </a:ext>
                  </a:extLst>
                </a:gridCol>
                <a:gridCol w="1830841">
                  <a:extLst>
                    <a:ext uri="{9D8B030D-6E8A-4147-A177-3AD203B41FA5}">
                      <a16:colId xmlns:a16="http://schemas.microsoft.com/office/drawing/2014/main" val="972188134"/>
                    </a:ext>
                  </a:extLst>
                </a:gridCol>
              </a:tblGrid>
              <a:tr h="236808">
                <a:tc>
                  <a:txBody>
                    <a:bodyPr/>
                    <a:lstStyle/>
                    <a:p>
                      <a:r>
                        <a:rPr lang="en-US" sz="1000" dirty="0">
                          <a:solidFill>
                            <a:schemeClr val="tx1"/>
                          </a:solidFill>
                        </a:rPr>
                        <a:t>Element ID</a:t>
                      </a:r>
                    </a:p>
                  </a:txBody>
                  <a:tcPr/>
                </a:tc>
                <a:tc gridSpan="3">
                  <a:txBody>
                    <a:bodyPr/>
                    <a:lstStyle/>
                    <a:p>
                      <a:r>
                        <a:rPr lang="en-US" sz="1000" dirty="0">
                          <a:solidFill>
                            <a:schemeClr val="tx1"/>
                          </a:solidFill>
                        </a:rPr>
                        <a:t>Data Element </a:t>
                      </a:r>
                    </a:p>
                  </a:txBody>
                  <a:tcPr/>
                </a:tc>
                <a:tc hMerge="1">
                  <a:txBody>
                    <a:bodyPr/>
                    <a:lstStyle/>
                    <a:p>
                      <a:r>
                        <a:rPr lang="en-US" dirty="0"/>
                        <a:t>Data Element </a:t>
                      </a:r>
                    </a:p>
                  </a:txBody>
                  <a:tcPr/>
                </a:tc>
                <a:tc hMerge="1">
                  <a:txBody>
                    <a:bodyPr/>
                    <a:lstStyle/>
                    <a:p>
                      <a:endParaRPr lang="en-US" sz="1400" dirty="0"/>
                    </a:p>
                  </a:txBody>
                  <a:tcPr/>
                </a:tc>
                <a:tc gridSpan="2">
                  <a:txBody>
                    <a:bodyPr/>
                    <a:lstStyle/>
                    <a:p>
                      <a:r>
                        <a:rPr lang="en-US" sz="1000" dirty="0">
                          <a:solidFill>
                            <a:schemeClr val="tx1"/>
                          </a:solidFill>
                        </a:rPr>
                        <a:t>Date Issued </a:t>
                      </a:r>
                    </a:p>
                  </a:txBody>
                  <a:tcPr/>
                </a:tc>
                <a:tc hMerge="1">
                  <a:txBody>
                    <a:bodyPr/>
                    <a:lstStyle/>
                    <a:p>
                      <a:endParaRPr lang="en-US" dirty="0"/>
                    </a:p>
                  </a:txBody>
                  <a:tcPr/>
                </a:tc>
                <a:tc gridSpan="2">
                  <a:txBody>
                    <a:bodyPr/>
                    <a:lstStyle/>
                    <a:p>
                      <a:r>
                        <a:rPr lang="en-US" sz="1000" dirty="0">
                          <a:solidFill>
                            <a:schemeClr val="tx1"/>
                          </a:solidFill>
                        </a:rPr>
                        <a:t>Date Updated</a:t>
                      </a:r>
                    </a:p>
                  </a:txBody>
                  <a:tcPr/>
                </a:tc>
                <a:tc hMerge="1">
                  <a:txBody>
                    <a:bodyPr/>
                    <a:lstStyle/>
                    <a:p>
                      <a:endParaRPr lang="en-US"/>
                    </a:p>
                  </a:txBody>
                  <a:tcPr/>
                </a:tc>
                <a:extLst>
                  <a:ext uri="{0D108BD9-81ED-4DB2-BD59-A6C34878D82A}">
                    <a16:rowId xmlns:a16="http://schemas.microsoft.com/office/drawing/2014/main" val="945061197"/>
                  </a:ext>
                </a:extLst>
              </a:tr>
              <a:tr h="236808">
                <a:tc>
                  <a:txBody>
                    <a:bodyPr/>
                    <a:lstStyle/>
                    <a:p>
                      <a:pPr>
                        <a:spcBef>
                          <a:spcPts val="600"/>
                        </a:spcBef>
                        <a:spcAft>
                          <a:spcPts val="600"/>
                        </a:spcAft>
                      </a:pPr>
                      <a:r>
                        <a:rPr lang="en-US" sz="1000" dirty="0"/>
                        <a:t>E1643</a:t>
                      </a:r>
                    </a:p>
                  </a:txBody>
                  <a:tcPr/>
                </a:tc>
                <a:tc gridSpan="3">
                  <a:txBody>
                    <a:bodyPr/>
                    <a:lstStyle/>
                    <a:p>
                      <a:pPr>
                        <a:spcBef>
                          <a:spcPts val="600"/>
                        </a:spcBef>
                        <a:spcAft>
                          <a:spcPts val="600"/>
                        </a:spcAft>
                      </a:pPr>
                      <a:r>
                        <a:rPr lang="en-US" sz="1000" dirty="0"/>
                        <a:t>PROGRAM-OF-STUDY</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2">
                  <a:txBody>
                    <a:bodyPr/>
                    <a:lstStyle/>
                    <a:p>
                      <a:pPr marL="0" indent="0" algn="ctr">
                        <a:spcBef>
                          <a:spcPts val="600"/>
                        </a:spcBef>
                        <a:spcAft>
                          <a:spcPts val="600"/>
                        </a:spcAft>
                        <a:buFont typeface="Arial" pitchFamily="34" charset="0"/>
                        <a:buNone/>
                      </a:pPr>
                      <a:r>
                        <a:rPr lang="en-US" sz="1000" dirty="0"/>
                        <a:t>03/01/2019</a:t>
                      </a:r>
                    </a:p>
                  </a:txBody>
                  <a:tcPr/>
                </a:tc>
                <a:tc hMerge="1">
                  <a:txBody>
                    <a:bodyPr/>
                    <a:lstStyle/>
                    <a:p>
                      <a:pPr marL="0" indent="0" algn="ctr">
                        <a:spcBef>
                          <a:spcPts val="600"/>
                        </a:spcBef>
                        <a:spcAft>
                          <a:spcPts val="600"/>
                        </a:spcAft>
                        <a:buFont typeface="Arial" pitchFamily="34" charset="0"/>
                        <a:buNone/>
                      </a:pPr>
                      <a:endParaRPr lang="en-US" dirty="0"/>
                    </a:p>
                  </a:txBody>
                  <a:tcPr/>
                </a:tc>
                <a:tc gridSpan="2">
                  <a:txBody>
                    <a:bodyPr/>
                    <a:lstStyle/>
                    <a:p>
                      <a:pPr marL="0" indent="0" algn="ctr">
                        <a:spcBef>
                          <a:spcPts val="600"/>
                        </a:spcBef>
                        <a:spcAft>
                          <a:spcPts val="600"/>
                        </a:spcAft>
                        <a:buFont typeface="Arial" pitchFamily="34" charset="0"/>
                        <a:buNone/>
                      </a:pPr>
                      <a:endParaRPr lang="en-US" sz="1000" dirty="0"/>
                    </a:p>
                  </a:txBody>
                  <a:tcPr/>
                </a:tc>
                <a:tc hMerge="1">
                  <a:txBody>
                    <a:bodyPr/>
                    <a:lstStyle/>
                    <a:p>
                      <a:endParaRPr lang="en-US"/>
                    </a:p>
                  </a:txBody>
                  <a:tcPr/>
                </a:tc>
                <a:extLst>
                  <a:ext uri="{0D108BD9-81ED-4DB2-BD59-A6C34878D82A}">
                    <a16:rowId xmlns:a16="http://schemas.microsoft.com/office/drawing/2014/main" val="470753568"/>
                  </a:ext>
                </a:extLst>
              </a:tr>
              <a:tr h="236808">
                <a:tc gridSpan="4">
                  <a:txBody>
                    <a:bodyPr/>
                    <a:lstStyle/>
                    <a:p>
                      <a:pPr algn="ctr">
                        <a:spcBef>
                          <a:spcPts val="600"/>
                        </a:spcBef>
                        <a:spcAft>
                          <a:spcPts val="600"/>
                        </a:spcAft>
                      </a:pPr>
                      <a:r>
                        <a:rPr lang="en-US" sz="1000" b="1" dirty="0"/>
                        <a:t>XML Name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lgn="ctr">
                        <a:spcBef>
                          <a:spcPts val="600"/>
                        </a:spcBef>
                        <a:spcAft>
                          <a:spcPts val="600"/>
                        </a:spcAft>
                      </a:pPr>
                      <a:endParaRPr lang="en-US" sz="1400" dirty="0"/>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Complex 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308547975"/>
                  </a:ext>
                </a:extLst>
              </a:tr>
              <a:tr h="236808">
                <a:tc gridSpan="4">
                  <a:txBody>
                    <a:bodyPr/>
                    <a:lstStyle/>
                    <a:p>
                      <a:pPr>
                        <a:spcBef>
                          <a:spcPts val="600"/>
                        </a:spcBef>
                        <a:spcAft>
                          <a:spcPts val="600"/>
                        </a:spcAft>
                      </a:pPr>
                      <a:r>
                        <a:rPr lang="en-US" sz="1000" dirty="0"/>
                        <a:t>TX-ProgramOfStudy</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TX-ProgramsOfStudy</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73289730"/>
                  </a:ext>
                </a:extLst>
              </a:tr>
              <a:tr h="236808">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4813">
                <a:tc gridSpan="8">
                  <a:txBody>
                    <a:bodyPr/>
                    <a:lstStyle/>
                    <a:p>
                      <a:pPr>
                        <a:spcBef>
                          <a:spcPts val="600"/>
                        </a:spcBef>
                        <a:spcAft>
                          <a:spcPts val="600"/>
                        </a:spcAft>
                      </a:pPr>
                      <a:r>
                        <a:rPr lang="en-US" sz="1000" dirty="0"/>
                        <a:t>PROGRAM-OF-STUDY indicates a program of study the LEA offers. A program of study is a comprehensive, structured approach for delivering academic and career and technical education to prepare a student for postsecondary education and career success.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236808">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Special Instructions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891241929"/>
                  </a:ext>
                </a:extLst>
              </a:tr>
              <a:tr h="236808">
                <a:tc gridSpan="8">
                  <a:txBody>
                    <a:bodyPr/>
                    <a:lstStyle/>
                    <a:p>
                      <a:pPr>
                        <a:spcBef>
                          <a:spcPts val="600"/>
                        </a:spcBef>
                        <a:spcAft>
                          <a:spcPts val="600"/>
                        </a:spcAft>
                      </a:pPr>
                      <a:endParaRPr lang="en-US" sz="1000" dirty="0"/>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931059080"/>
                  </a:ext>
                </a:extLst>
              </a:tr>
              <a:tr h="236808">
                <a:tc gridSpan="2">
                  <a:txBody>
                    <a:bodyPr/>
                    <a:lstStyle/>
                    <a:p>
                      <a:pPr algn="ctr">
                        <a:spcBef>
                          <a:spcPts val="600"/>
                        </a:spcBef>
                        <a:spcAft>
                          <a:spcPts val="600"/>
                        </a:spcAft>
                      </a:pPr>
                      <a:r>
                        <a:rPr lang="en-US" sz="1000" b="1" dirty="0"/>
                        <a:t>Code Table ID</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 In XML</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Domain of Values</a:t>
                      </a:r>
                    </a:p>
                  </a:txBody>
                  <a:tcPr/>
                </a:tc>
                <a:tc gridSpan="3">
                  <a:txBody>
                    <a:bodyPr/>
                    <a:lstStyle/>
                    <a:p>
                      <a:pPr algn="ctr"/>
                      <a:r>
                        <a:rPr kumimoji="0" lang="en-US" sz="1000" b="1" kern="1200" dirty="0">
                          <a:solidFill>
                            <a:schemeClr val="dk1"/>
                          </a:solidFill>
                          <a:latin typeface="+mn-lt"/>
                          <a:ea typeface="+mn-ea"/>
                          <a:cs typeface="+mn-cs"/>
                        </a:rPr>
                        <a:t>Domain of Values</a:t>
                      </a:r>
                      <a:endParaRPr lang="en-US" sz="1000" b="1"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6808">
                <a:tc gridSpan="2">
                  <a:txBody>
                    <a:bodyPr/>
                    <a:lstStyle/>
                    <a:p>
                      <a:pPr algn="ctr">
                        <a:spcBef>
                          <a:spcPts val="600"/>
                        </a:spcBef>
                        <a:spcAft>
                          <a:spcPts val="600"/>
                        </a:spcAft>
                      </a:pPr>
                      <a:r>
                        <a:rPr lang="en-US" sz="1000" dirty="0"/>
                        <a:t>C220</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723396320"/>
                  </a:ext>
                </a:extLst>
              </a:tr>
              <a:tr h="236808">
                <a:tc gridSpan="2">
                  <a:txBody>
                    <a:bodyPr/>
                    <a:lstStyle/>
                    <a:p>
                      <a:pPr algn="ctr">
                        <a:spcBef>
                          <a:spcPts val="600"/>
                        </a:spcBef>
                        <a:spcAft>
                          <a:spcPts val="600"/>
                        </a:spcAft>
                      </a:pPr>
                      <a:r>
                        <a:rPr lang="en-US" sz="1000" b="1" dirty="0"/>
                        <a:t>Length </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Data Type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Pattern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557678715"/>
                  </a:ext>
                </a:extLst>
              </a:tr>
              <a:tr h="236808">
                <a:tc gridSpan="2">
                  <a:txBody>
                    <a:bodyPr/>
                    <a:lstStyle/>
                    <a:p>
                      <a:pPr algn="ctr">
                        <a:spcBef>
                          <a:spcPts val="600"/>
                        </a:spcBef>
                        <a:spcAft>
                          <a:spcPts val="600"/>
                        </a:spcAft>
                      </a:pPr>
                      <a:r>
                        <a:rPr lang="en-US" sz="1000" dirty="0"/>
                        <a:t>3</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CODED</a:t>
                      </a:r>
                    </a:p>
                  </a:txBody>
                  <a:tcPr/>
                </a:tc>
                <a:tc hMerge="1">
                  <a:txBody>
                    <a:bodyPr/>
                    <a:lstStyle/>
                    <a:p>
                      <a:endParaRPr lang="en-US"/>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0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889530"/>
                  </a:ext>
                </a:extLst>
              </a:tr>
              <a:tr h="236808">
                <a:tc gridSpan="8">
                  <a:txBody>
                    <a:bodyPr/>
                    <a:lstStyle/>
                    <a:p>
                      <a:pPr algn="ctr">
                        <a:spcBef>
                          <a:spcPts val="600"/>
                        </a:spcBef>
                        <a:spcAft>
                          <a:spcPts val="600"/>
                        </a:spcAft>
                      </a:pPr>
                      <a:r>
                        <a:rPr lang="en-US" sz="1000" b="1" dirty="0"/>
                        <a:t>PEIMS Reporting</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75772"/>
                  </a:ext>
                </a:extLst>
              </a:tr>
              <a:tr h="236808">
                <a:tc>
                  <a:txBody>
                    <a:bodyPr/>
                    <a:lstStyle/>
                    <a:p>
                      <a:pPr algn="ctr">
                        <a:spcBef>
                          <a:spcPts val="600"/>
                        </a:spcBef>
                        <a:spcAft>
                          <a:spcPts val="600"/>
                        </a:spcAft>
                      </a:pPr>
                      <a:r>
                        <a:rPr lang="en-US" sz="1000" b="1" dirty="0"/>
                        <a:t>PEIMS Element</a:t>
                      </a:r>
                    </a:p>
                  </a:txBody>
                  <a:tcPr/>
                </a:tc>
                <a:tc gridSpan="2">
                  <a:txBody>
                    <a:bodyPr/>
                    <a:lstStyle/>
                    <a:p>
                      <a:r>
                        <a:rPr kumimoji="0" lang="en-US" sz="1000" b="1" kern="1200" dirty="0">
                          <a:solidFill>
                            <a:schemeClr val="dk1"/>
                          </a:solidFill>
                          <a:latin typeface="+mn-lt"/>
                          <a:ea typeface="+mn-ea"/>
                          <a:cs typeface="+mn-cs"/>
                        </a:rPr>
                        <a:t>Collection Period</a:t>
                      </a:r>
                      <a:endParaRPr lang="en-US" sz="1000" b="1" dirty="0"/>
                    </a:p>
                  </a:txBody>
                  <a:tcPr/>
                </a:tc>
                <a:tc hMerge="1">
                  <a:txBody>
                    <a:bodyPr/>
                    <a:lstStyle/>
                    <a:p>
                      <a:pPr marL="0" indent="0" algn="ctr"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Collection Period</a:t>
                      </a:r>
                    </a:p>
                  </a:txBody>
                  <a:tcPr/>
                </a:tc>
                <a:tc gridSpan="2">
                  <a:txBody>
                    <a:bodyPr/>
                    <a:lstStyle/>
                    <a:p>
                      <a:r>
                        <a:rPr kumimoji="0" lang="en-US" sz="1000" b="1" kern="1200" dirty="0">
                          <a:solidFill>
                            <a:schemeClr val="dk1"/>
                          </a:solidFill>
                          <a:latin typeface="+mn-lt"/>
                          <a:ea typeface="+mn-ea"/>
                          <a:cs typeface="+mn-cs"/>
                        </a:rPr>
                        <a:t>Is Collected</a:t>
                      </a:r>
                      <a:endParaRPr lang="en-US" sz="1000" b="1" dirty="0"/>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a:t>
                      </a:r>
                    </a:p>
                  </a:txBody>
                  <a:tcPr/>
                </a:tc>
                <a:tc hMerge="1">
                  <a:txBody>
                    <a:bodyPr/>
                    <a:lstStyle/>
                    <a:p>
                      <a:r>
                        <a:rPr kumimoji="0" lang="en-US" sz="1400" kern="1200" dirty="0">
                          <a:solidFill>
                            <a:schemeClr val="dk1"/>
                          </a:solidFill>
                          <a:latin typeface="+mn-lt"/>
                          <a:ea typeface="+mn-ea"/>
                          <a:cs typeface="+mn-cs"/>
                        </a:rPr>
                        <a:t>Mandatory</a:t>
                      </a:r>
                      <a:endParaRPr lang="en-US" dirty="0"/>
                    </a:p>
                  </a:txBody>
                  <a:tcPr/>
                </a:tc>
                <a:tc>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Can Be Blank</a:t>
                      </a:r>
                    </a:p>
                  </a:txBody>
                  <a:tcPr/>
                </a:tc>
                <a:extLst>
                  <a:ext uri="{0D108BD9-81ED-4DB2-BD59-A6C34878D82A}">
                    <a16:rowId xmlns:a16="http://schemas.microsoft.com/office/drawing/2014/main" val="1015603458"/>
                  </a:ext>
                </a:extLst>
              </a:tr>
              <a:tr h="269997">
                <a:tc rowSpan="4">
                  <a:txBody>
                    <a:bodyPr/>
                    <a:lstStyle/>
                    <a:p>
                      <a:pPr algn="ctr">
                        <a:spcBef>
                          <a:spcPts val="600"/>
                        </a:spcBef>
                        <a:spcAft>
                          <a:spcPts val="600"/>
                        </a:spcAft>
                      </a:pPr>
                      <a:r>
                        <a:rPr lang="en-US" sz="1000" dirty="0"/>
                        <a:t>YES</a:t>
                      </a:r>
                    </a:p>
                  </a:txBody>
                  <a:tcPr/>
                </a:tc>
                <a:tc gridSpan="2">
                  <a:txBody>
                    <a:bodyPr/>
                    <a:lstStyle/>
                    <a:p>
                      <a:r>
                        <a:rPr lang="en-US" sz="1000" dirty="0"/>
                        <a:t>1</a:t>
                      </a:r>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gridSpan="2">
                  <a:txBody>
                    <a:bodyPr/>
                    <a:lstStyle/>
                    <a:p>
                      <a:pPr algn="ctr"/>
                      <a:r>
                        <a:rPr lang="en-US" sz="10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YES</a:t>
                      </a:r>
                    </a:p>
                  </a:txBody>
                  <a:tcPr/>
                </a:tc>
                <a:tc hMerge="1">
                  <a:txBody>
                    <a:bodyPr/>
                    <a:lstStyle/>
                    <a:p>
                      <a:endParaRPr lang="en-US"/>
                    </a:p>
                  </a:txBody>
                  <a:tcPr/>
                </a:tc>
                <a:tc>
                  <a:txBody>
                    <a:bodyPr/>
                    <a:lstStyle/>
                    <a:p>
                      <a:pPr algn="ctr"/>
                      <a:r>
                        <a:rPr lang="en-US" sz="1000" dirty="0"/>
                        <a:t>NO</a:t>
                      </a:r>
                    </a:p>
                  </a:txBody>
                  <a:tcPr/>
                </a:tc>
                <a:extLst>
                  <a:ext uri="{0D108BD9-81ED-4DB2-BD59-A6C34878D82A}">
                    <a16:rowId xmlns:a16="http://schemas.microsoft.com/office/drawing/2014/main" val="3177937172"/>
                  </a:ext>
                </a:extLst>
              </a:tr>
              <a:tr h="384813">
                <a:tc vMerge="1">
                  <a:txBody>
                    <a:bodyPr/>
                    <a:lstStyle/>
                    <a:p>
                      <a:endParaRPr lang="en-US"/>
                    </a:p>
                  </a:txBody>
                  <a:tcPr/>
                </a:tc>
                <a:tc gridSpan="2">
                  <a:txBody>
                    <a:bodyPr/>
                    <a:lstStyle/>
                    <a:p>
                      <a:r>
                        <a:rPr lang="en-US" sz="1000" dirty="0"/>
                        <a:t>2</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NO</a:t>
                      </a:r>
                    </a:p>
                    <a:p>
                      <a:pPr algn="ctr"/>
                      <a:endParaRPr lang="en-US" sz="1000" dirty="0"/>
                    </a:p>
                  </a:txBody>
                  <a:tcPr/>
                </a:tc>
                <a:extLst>
                  <a:ext uri="{0D108BD9-81ED-4DB2-BD59-A6C34878D82A}">
                    <a16:rowId xmlns:a16="http://schemas.microsoft.com/office/drawing/2014/main" val="1802518118"/>
                  </a:ext>
                </a:extLst>
              </a:tr>
              <a:tr h="236808">
                <a:tc vMerge="1">
                  <a:txBody>
                    <a:bodyPr/>
                    <a:lstStyle/>
                    <a:p>
                      <a:endParaRPr lang="en-US"/>
                    </a:p>
                  </a:txBody>
                  <a:tcPr/>
                </a:tc>
                <a:tc gridSpan="2">
                  <a:txBody>
                    <a:bodyPr/>
                    <a:lstStyle/>
                    <a:p>
                      <a:r>
                        <a:rPr lang="en-US" sz="1000" dirty="0"/>
                        <a:t>3</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NO</a:t>
                      </a:r>
                    </a:p>
                  </a:txBody>
                  <a:tcPr/>
                </a:tc>
                <a:extLst>
                  <a:ext uri="{0D108BD9-81ED-4DB2-BD59-A6C34878D82A}">
                    <a16:rowId xmlns:a16="http://schemas.microsoft.com/office/drawing/2014/main" val="4079072008"/>
                  </a:ext>
                </a:extLst>
              </a:tr>
              <a:tr h="236808">
                <a:tc vMerge="1">
                  <a:txBody>
                    <a:bodyPr/>
                    <a:lstStyle/>
                    <a:p>
                      <a:endParaRPr lang="en-US"/>
                    </a:p>
                  </a:txBody>
                  <a:tcPr/>
                </a:tc>
                <a:tc gridSpan="2">
                  <a:txBody>
                    <a:bodyPr/>
                    <a:lstStyle/>
                    <a:p>
                      <a:r>
                        <a:rPr lang="en-US" sz="1000" dirty="0"/>
                        <a:t>4</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NO</a:t>
                      </a:r>
                    </a:p>
                  </a:txBody>
                  <a:tcPr/>
                </a:tc>
                <a:extLst>
                  <a:ext uri="{0D108BD9-81ED-4DB2-BD59-A6C34878D82A}">
                    <a16:rowId xmlns:a16="http://schemas.microsoft.com/office/drawing/2014/main" val="1731529051"/>
                  </a:ext>
                </a:extLst>
              </a:tr>
              <a:tr h="236808">
                <a:tc gridSpan="8">
                  <a:txBody>
                    <a:bodyPr/>
                    <a:lstStyle/>
                    <a:p>
                      <a:pPr algn="ctr"/>
                      <a:r>
                        <a:rPr lang="en-US" sz="1000" b="1" dirty="0"/>
                        <a:t>TSDS Reporting</a:t>
                      </a:r>
                    </a:p>
                  </a:txBody>
                  <a:tcPr/>
                </a:tc>
                <a:tc hMerge="1">
                  <a:txBody>
                    <a:bodyPr/>
                    <a:lstStyle/>
                    <a:p>
                      <a:endParaRPr lang="en-US" sz="1000" dirty="0"/>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526809"/>
                  </a:ext>
                </a:extLst>
              </a:tr>
              <a:tr h="236808">
                <a:tc gridSpan="3">
                  <a:txBody>
                    <a:bodyPr/>
                    <a:lstStyle/>
                    <a:p>
                      <a:pPr algn="ctr">
                        <a:spcBef>
                          <a:spcPts val="600"/>
                        </a:spcBef>
                        <a:spcAft>
                          <a:spcPts val="600"/>
                        </a:spcAft>
                      </a:pPr>
                      <a:r>
                        <a:rPr lang="en-US" sz="1000" b="1" dirty="0"/>
                        <a:t>TSDS Element</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b="1" dirty="0"/>
                        <a:t>Mandatory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999649"/>
                  </a:ext>
                </a:extLst>
              </a:tr>
              <a:tr h="236808">
                <a:tc gridSpan="3">
                  <a:txBody>
                    <a:bodyPr/>
                    <a:lstStyle/>
                    <a:p>
                      <a:pPr algn="ctr">
                        <a:spcBef>
                          <a:spcPts val="600"/>
                        </a:spcBef>
                        <a:spcAft>
                          <a:spcPts val="600"/>
                        </a:spcAft>
                      </a:pPr>
                      <a:r>
                        <a:rPr lang="en-US" sz="1000" dirty="0"/>
                        <a:t>NO</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dirty="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199439"/>
                  </a:ext>
                </a:extLst>
              </a:tr>
              <a:tr h="269997">
                <a:tc gridSpan="8">
                  <a:txBody>
                    <a:bodyPr/>
                    <a:lstStyle/>
                    <a:p>
                      <a:pPr algn="l">
                        <a:spcBef>
                          <a:spcPts val="600"/>
                        </a:spcBef>
                        <a:spcAft>
                          <a:spcPts val="600"/>
                        </a:spcAft>
                      </a:pPr>
                      <a:r>
                        <a:rPr lang="en-US" sz="1000" b="1" dirty="0"/>
                        <a:t>This data element is also included in the following complex type(s):</a:t>
                      </a:r>
                    </a:p>
                  </a:txBody>
                  <a:tcPr/>
                </a:tc>
                <a:tc hMerge="1">
                  <a:txBody>
                    <a:bodyPr/>
                    <a:lstStyle/>
                    <a:p>
                      <a:endParaRPr lang="en-US"/>
                    </a:p>
                  </a:txBody>
                  <a:tcPr/>
                </a:tc>
                <a:tc hMerge="1">
                  <a:txBody>
                    <a:bodyPr/>
                    <a:lstStyle/>
                    <a:p>
                      <a:endParaRPr lang="en-US"/>
                    </a:p>
                  </a:txBody>
                  <a:tcPr/>
                </a:tc>
                <a:tc hMerge="1">
                  <a:txBody>
                    <a:bodyPr/>
                    <a:lstStyle/>
                    <a:p>
                      <a:pPr algn="ctr"/>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145101"/>
                  </a:ext>
                </a:extLst>
              </a:tr>
              <a:tr h="269997">
                <a:tc gridSpan="8">
                  <a:txBody>
                    <a:bodyPr/>
                    <a:lstStyle/>
                    <a:p>
                      <a:pPr algn="l">
                        <a:spcBef>
                          <a:spcPts val="600"/>
                        </a:spcBef>
                        <a:spcAft>
                          <a:spcPts val="600"/>
                        </a:spcAft>
                      </a:pPr>
                      <a:endParaRPr lang="en-US" sz="1000" dirty="0"/>
                    </a:p>
                  </a:txBody>
                  <a:tcPr/>
                </a:tc>
                <a:tc hMerge="1">
                  <a:txBody>
                    <a:bodyPr/>
                    <a:lstStyle/>
                    <a:p>
                      <a:endParaRPr lang="en-US"/>
                    </a:p>
                  </a:txBody>
                  <a:tcPr/>
                </a:tc>
                <a:tc hMerge="1">
                  <a:txBody>
                    <a:bodyPr/>
                    <a:lstStyle/>
                    <a:p>
                      <a:endParaRPr lang="en-US"/>
                    </a:p>
                  </a:txBody>
                  <a:tcPr/>
                </a:tc>
                <a:tc hMerge="1">
                  <a:txBody>
                    <a:bodyPr/>
                    <a:lstStyle/>
                    <a:p>
                      <a:pPr algn="ctr"/>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2123823"/>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36</a:t>
            </a:fld>
            <a:endParaRPr lang="en-US" dirty="0"/>
          </a:p>
        </p:txBody>
      </p:sp>
    </p:spTree>
    <p:extLst>
      <p:ext uri="{BB962C8B-B14F-4D97-AF65-F5344CB8AC3E}">
        <p14:creationId xmlns:p14="http://schemas.microsoft.com/office/powerpoint/2010/main" val="3878163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037-60AE-45F8-BAEE-CC0BA01D08F7}"/>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A2EA2563-6B0A-4832-B7E6-C96839B44614}"/>
              </a:ext>
            </a:extLst>
          </p:cNvPr>
          <p:cNvSpPr>
            <a:spLocks noGrp="1"/>
          </p:cNvSpPr>
          <p:nvPr>
            <p:ph idx="1"/>
          </p:nvPr>
        </p:nvSpPr>
        <p:spPr>
          <a:xfrm>
            <a:off x="625093" y="894852"/>
            <a:ext cx="7886700" cy="5404853"/>
          </a:xfrm>
        </p:spPr>
        <p:txBody>
          <a:bodyPr>
            <a:normAutofit/>
          </a:bodyPr>
          <a:lstStyle/>
          <a:p>
            <a:pPr lvl="1"/>
            <a:r>
              <a:rPr lang="en-US" dirty="0"/>
              <a:t>PROGRAM-OF-STUDY-CODE (C220)</a:t>
            </a:r>
          </a:p>
          <a:p>
            <a:pPr marL="457200" lvl="1" indent="0">
              <a:buNone/>
            </a:pPr>
            <a:endParaRPr lang="en-US" dirty="0">
              <a:hlinkClick r:id="rId2"/>
            </a:endParaRPr>
          </a:p>
          <a:p>
            <a:pPr marL="457200" lvl="1" indent="0">
              <a:buNone/>
            </a:pPr>
            <a:r>
              <a:rPr lang="en-US" dirty="0">
                <a:hlinkClick r:id="rId2"/>
              </a:rPr>
              <a:t>Click to view the PROGRAM-OF-STUDY-CODE code table</a:t>
            </a:r>
            <a:endParaRPr lang="en-US" dirty="0"/>
          </a:p>
        </p:txBody>
      </p:sp>
      <p:sp>
        <p:nvSpPr>
          <p:cNvPr id="4" name="Slide Number Placeholder 3">
            <a:extLst>
              <a:ext uri="{FF2B5EF4-FFF2-40B4-BE49-F238E27FC236}">
                <a16:creationId xmlns:a16="http://schemas.microsoft.com/office/drawing/2014/main" id="{10589B40-8A10-4221-8385-2B7ECBE3CAAB}"/>
              </a:ext>
            </a:extLst>
          </p:cNvPr>
          <p:cNvSpPr>
            <a:spLocks noGrp="1"/>
          </p:cNvSpPr>
          <p:nvPr>
            <p:ph type="sldNum" sz="quarter" idx="12"/>
          </p:nvPr>
        </p:nvSpPr>
        <p:spPr/>
        <p:txBody>
          <a:bodyPr/>
          <a:lstStyle/>
          <a:p>
            <a:fld id="{25037DA4-2335-4A87-8586-64B2BAB08211}" type="slidenum">
              <a:rPr lang="en-US" smtClean="0"/>
              <a:pPr/>
              <a:t>37</a:t>
            </a:fld>
            <a:endParaRPr lang="en-US" dirty="0"/>
          </a:p>
        </p:txBody>
      </p:sp>
    </p:spTree>
    <p:extLst>
      <p:ext uri="{BB962C8B-B14F-4D97-AF65-F5344CB8AC3E}">
        <p14:creationId xmlns:p14="http://schemas.microsoft.com/office/powerpoint/2010/main" val="2338250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643372542"/>
              </p:ext>
            </p:extLst>
          </p:nvPr>
        </p:nvGraphicFramePr>
        <p:xfrm>
          <a:off x="152400" y="961714"/>
          <a:ext cx="8839200" cy="1975494"/>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335414">
                <a:tc>
                  <a:txBody>
                    <a:bodyPr/>
                    <a:lstStyle/>
                    <a:p>
                      <a:pPr>
                        <a:spcBef>
                          <a:spcPts val="600"/>
                        </a:spcBef>
                        <a:spcAft>
                          <a:spcPts val="600"/>
                        </a:spcAft>
                      </a:pPr>
                      <a:r>
                        <a:rPr lang="en-US" dirty="0"/>
                        <a:t>40110-0203</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If there is at least one student in the LEA with CAREER-AND-TECHNICAL-ED-IND-CD or "1" or "2", then the LEA must report at least one PROGRAM-OF-STUDY.</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1</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District</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3404414322"/>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2570475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39</a:t>
            </a:fld>
            <a:endParaRPr lang="en-US" dirty="0"/>
          </a:p>
        </p:txBody>
      </p:sp>
      <p:sp>
        <p:nvSpPr>
          <p:cNvPr id="12" name="Rectangle 11" descr="box around Organization Data Elements" title="box">
            <a:extLst>
              <a:ext uri="{FF2B5EF4-FFF2-40B4-BE49-F238E27FC236}">
                <a16:creationId xmlns:a16="http://schemas.microsoft.com/office/drawing/2014/main" id="{3DE1DC5D-D2A1-49C1-A0A2-56DE96C13685}"/>
              </a:ext>
            </a:extLst>
          </p:cNvPr>
          <p:cNvSpPr/>
          <p:nvPr/>
        </p:nvSpPr>
        <p:spPr>
          <a:xfrm>
            <a:off x="381000" y="3657600"/>
            <a:ext cx="8001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955203"/>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Industry Certifications</a:t>
            </a:r>
          </a:p>
          <a:p>
            <a:pPr marL="514350" indent="-514350">
              <a:spcBef>
                <a:spcPts val="600"/>
              </a:spcBef>
              <a:spcAft>
                <a:spcPts val="600"/>
              </a:spcAft>
              <a:buFont typeface="+mj-lt"/>
              <a:buAutoNum type="romanUcPeriod"/>
            </a:pPr>
            <a:r>
              <a:rPr lang="en-US" sz="2600" b="1" dirty="0">
                <a:solidFill>
                  <a:sysClr val="windowText" lastClr="000000"/>
                </a:solidFill>
              </a:rPr>
              <a:t>Campus Enrollment Type</a:t>
            </a:r>
          </a:p>
          <a:p>
            <a:pPr marL="514350" indent="-514350">
              <a:spcBef>
                <a:spcPts val="600"/>
              </a:spcBef>
              <a:spcAft>
                <a:spcPts val="600"/>
              </a:spcAft>
              <a:buFont typeface="+mj-lt"/>
              <a:buAutoNum type="romanUcPeriod"/>
            </a:pPr>
            <a:r>
              <a:rPr lang="en-US" sz="2600" b="1" dirty="0">
                <a:solidFill>
                  <a:sysClr val="windowText" lastClr="000000"/>
                </a:solidFill>
              </a:rPr>
              <a:t>Student Special Education and Limited English Proficiency Reporting</a:t>
            </a:r>
          </a:p>
          <a:p>
            <a:pPr marL="514350" indent="-514350">
              <a:spcBef>
                <a:spcPts val="600"/>
              </a:spcBef>
              <a:spcAft>
                <a:spcPts val="600"/>
              </a:spcAft>
              <a:buFont typeface="+mj-lt"/>
              <a:buAutoNum type="romanUcPeriod"/>
            </a:pPr>
            <a:r>
              <a:rPr lang="en-US" sz="2600" b="1" dirty="0">
                <a:solidFill>
                  <a:sysClr val="windowText" lastClr="000000"/>
                </a:solidFill>
              </a:rPr>
              <a:t>Programs of Study</a:t>
            </a:r>
          </a:p>
          <a:p>
            <a:pPr marL="514350" indent="-514350">
              <a:spcBef>
                <a:spcPts val="600"/>
              </a:spcBef>
              <a:spcAft>
                <a:spcPts val="600"/>
              </a:spcAft>
              <a:buFont typeface="+mj-lt"/>
              <a:buAutoNum type="romanUcPeriod"/>
            </a:pPr>
            <a:r>
              <a:rPr lang="en-US" sz="2600" b="1" dirty="0">
                <a:solidFill>
                  <a:sysClr val="windowText" lastClr="000000"/>
                </a:solidFill>
              </a:rPr>
              <a:t>Organization Data Elements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46862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Industry Certifications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r>
              <a:rPr lang="en-US" dirty="0"/>
              <a:t>Add sub-complex type TX-IndustryCertification and TX-IndustryCertifications to the StudentExtension complex type.</a:t>
            </a:r>
          </a:p>
          <a:p>
            <a:endParaRPr lang="en-US" dirty="0"/>
          </a:p>
          <a:p>
            <a:r>
              <a:rPr lang="en-US" dirty="0"/>
              <a:t>Add EFFECTIVE-DATE (E1632) and POST-SECONDARY-CERTIFICATION-LICENSURE (E1640)</a:t>
            </a:r>
          </a:p>
          <a:p>
            <a:endParaRPr lang="en-US" dirty="0"/>
          </a:p>
          <a:p>
            <a:r>
              <a:rPr lang="en-US" dirty="0"/>
              <a:t>Remove code 000 (Not Applicable) from the INDUSTRY-CERTIFICATION-LICENSURE-CODE code table (C214).</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77370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DC87-61EF-4049-9B9C-69F3CB3C0FEF}"/>
              </a:ext>
            </a:extLst>
          </p:cNvPr>
          <p:cNvSpPr>
            <a:spLocks noGrp="1"/>
          </p:cNvSpPr>
          <p:nvPr>
            <p:ph type="title"/>
          </p:nvPr>
        </p:nvSpPr>
        <p:spPr/>
        <p:txBody>
          <a:bodyPr/>
          <a:lstStyle/>
          <a:p>
            <a:r>
              <a:rPr lang="en-US" dirty="0"/>
              <a:t>Organization data</a:t>
            </a:r>
          </a:p>
        </p:txBody>
      </p:sp>
      <p:sp>
        <p:nvSpPr>
          <p:cNvPr id="3" name="Content Placeholder 2">
            <a:extLst>
              <a:ext uri="{FF2B5EF4-FFF2-40B4-BE49-F238E27FC236}">
                <a16:creationId xmlns:a16="http://schemas.microsoft.com/office/drawing/2014/main" id="{216FBC0D-292E-488F-AD2F-AC62313CBA86}"/>
              </a:ext>
            </a:extLst>
          </p:cNvPr>
          <p:cNvSpPr>
            <a:spLocks noGrp="1"/>
          </p:cNvSpPr>
          <p:nvPr>
            <p:ph idx="1"/>
          </p:nvPr>
        </p:nvSpPr>
        <p:spPr/>
        <p:txBody>
          <a:bodyPr>
            <a:normAutofit lnSpcReduction="10000"/>
          </a:bodyPr>
          <a:lstStyle/>
          <a:p>
            <a:r>
              <a:rPr lang="en-US" dirty="0"/>
              <a:t>Education Service Centers (ESCs) and local education agencies (LEAs) maintain their name, organization identification, type, address and telephone information in AskTED, the Texas Education Directory application; this information is stored in the ORG database.</a:t>
            </a:r>
          </a:p>
          <a:p>
            <a:r>
              <a:rPr lang="en-US" dirty="0"/>
              <a:t>Reporting of this information in PEIMS and TSDS collections has been necessary since ORG did not retain historical information.</a:t>
            </a:r>
          </a:p>
          <a:p>
            <a:r>
              <a:rPr lang="en-US" dirty="0"/>
              <a:t>Effective dates are now in AskTED, so beginning in the 2019-2020 school year, specific data elements will be retrieved from the ORG database and not reported in PEIMS/TSDS Collections.</a:t>
            </a:r>
          </a:p>
          <a:p>
            <a:endParaRPr lang="en-US" dirty="0"/>
          </a:p>
          <a:p>
            <a:endParaRPr lang="en-US" dirty="0"/>
          </a:p>
        </p:txBody>
      </p:sp>
      <p:sp>
        <p:nvSpPr>
          <p:cNvPr id="4" name="Slide Number Placeholder 3">
            <a:extLst>
              <a:ext uri="{FF2B5EF4-FFF2-40B4-BE49-F238E27FC236}">
                <a16:creationId xmlns:a16="http://schemas.microsoft.com/office/drawing/2014/main" id="{D03FF4D8-4C80-47FE-BB50-4017B8870E20}"/>
              </a:ext>
            </a:extLst>
          </p:cNvPr>
          <p:cNvSpPr>
            <a:spLocks noGrp="1"/>
          </p:cNvSpPr>
          <p:nvPr>
            <p:ph type="sldNum" sz="quarter" idx="12"/>
          </p:nvPr>
        </p:nvSpPr>
        <p:spPr/>
        <p:txBody>
          <a:bodyPr/>
          <a:lstStyle/>
          <a:p>
            <a:fld id="{25037DA4-2335-4A87-8586-64B2BAB08211}" type="slidenum">
              <a:rPr lang="en-US" smtClean="0"/>
              <a:pPr/>
              <a:t>40</a:t>
            </a:fld>
            <a:endParaRPr lang="en-US" dirty="0"/>
          </a:p>
        </p:txBody>
      </p:sp>
    </p:spTree>
    <p:extLst>
      <p:ext uri="{BB962C8B-B14F-4D97-AF65-F5344CB8AC3E}">
        <p14:creationId xmlns:p14="http://schemas.microsoft.com/office/powerpoint/2010/main" val="229290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DC87-61EF-4049-9B9C-69F3CB3C0FEF}"/>
              </a:ext>
            </a:extLst>
          </p:cNvPr>
          <p:cNvSpPr>
            <a:spLocks noGrp="1"/>
          </p:cNvSpPr>
          <p:nvPr>
            <p:ph type="title"/>
          </p:nvPr>
        </p:nvSpPr>
        <p:spPr/>
        <p:txBody>
          <a:bodyPr/>
          <a:lstStyle/>
          <a:p>
            <a:r>
              <a:rPr lang="en-US" dirty="0"/>
              <a:t>Organization data</a:t>
            </a:r>
          </a:p>
        </p:txBody>
      </p:sp>
      <p:sp>
        <p:nvSpPr>
          <p:cNvPr id="3" name="Content Placeholder 2">
            <a:extLst>
              <a:ext uri="{FF2B5EF4-FFF2-40B4-BE49-F238E27FC236}">
                <a16:creationId xmlns:a16="http://schemas.microsoft.com/office/drawing/2014/main" id="{216FBC0D-292E-488F-AD2F-AC62313CBA86}"/>
              </a:ext>
            </a:extLst>
          </p:cNvPr>
          <p:cNvSpPr>
            <a:spLocks noGrp="1"/>
          </p:cNvSpPr>
          <p:nvPr>
            <p:ph idx="1"/>
          </p:nvPr>
        </p:nvSpPr>
        <p:spPr/>
        <p:txBody>
          <a:bodyPr>
            <a:normAutofit/>
          </a:bodyPr>
          <a:lstStyle/>
          <a:p>
            <a:r>
              <a:rPr lang="en-US" dirty="0"/>
              <a:t>Specific data elements stored in AskTED will no longer be collected in the following complex types:</a:t>
            </a:r>
          </a:p>
          <a:p>
            <a:endParaRPr lang="en-US" dirty="0"/>
          </a:p>
          <a:p>
            <a:pPr lvl="1"/>
            <a:r>
              <a:rPr lang="en-US" dirty="0"/>
              <a:t>EducationServiceCenter Complex Type</a:t>
            </a:r>
          </a:p>
          <a:p>
            <a:pPr lvl="1"/>
            <a:endParaRPr lang="en-US" dirty="0"/>
          </a:p>
          <a:p>
            <a:pPr lvl="1"/>
            <a:r>
              <a:rPr lang="en-US" dirty="0"/>
              <a:t>LocalEducationAgencyExtension Complex Type</a:t>
            </a:r>
          </a:p>
          <a:p>
            <a:pPr lvl="1"/>
            <a:endParaRPr lang="en-US" dirty="0"/>
          </a:p>
          <a:p>
            <a:pPr lvl="1"/>
            <a:r>
              <a:rPr lang="en-US" dirty="0"/>
              <a:t>SchoolExtension Complex Type</a:t>
            </a:r>
          </a:p>
          <a:p>
            <a:endParaRPr lang="en-US" dirty="0"/>
          </a:p>
        </p:txBody>
      </p:sp>
      <p:sp>
        <p:nvSpPr>
          <p:cNvPr id="4" name="Slide Number Placeholder 3">
            <a:extLst>
              <a:ext uri="{FF2B5EF4-FFF2-40B4-BE49-F238E27FC236}">
                <a16:creationId xmlns:a16="http://schemas.microsoft.com/office/drawing/2014/main" id="{D03FF4D8-4C80-47FE-BB50-4017B8870E20}"/>
              </a:ext>
            </a:extLst>
          </p:cNvPr>
          <p:cNvSpPr>
            <a:spLocks noGrp="1"/>
          </p:cNvSpPr>
          <p:nvPr>
            <p:ph type="sldNum" sz="quarter" idx="12"/>
          </p:nvPr>
        </p:nvSpPr>
        <p:spPr/>
        <p:txBody>
          <a:bodyPr/>
          <a:lstStyle/>
          <a:p>
            <a:fld id="{25037DA4-2335-4A87-8586-64B2BAB08211}" type="slidenum">
              <a:rPr lang="en-US" smtClean="0"/>
              <a:pPr/>
              <a:t>41</a:t>
            </a:fld>
            <a:endParaRPr lang="en-US" dirty="0"/>
          </a:p>
        </p:txBody>
      </p:sp>
    </p:spTree>
    <p:extLst>
      <p:ext uri="{BB962C8B-B14F-4D97-AF65-F5344CB8AC3E}">
        <p14:creationId xmlns:p14="http://schemas.microsoft.com/office/powerpoint/2010/main" val="827306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F9BB-3A0C-463E-8B09-A3AF4CA72AEB}"/>
              </a:ext>
            </a:extLst>
          </p:cNvPr>
          <p:cNvSpPr>
            <a:spLocks noGrp="1"/>
          </p:cNvSpPr>
          <p:nvPr>
            <p:ph type="title"/>
          </p:nvPr>
        </p:nvSpPr>
        <p:spPr>
          <a:xfrm>
            <a:off x="628650" y="284127"/>
            <a:ext cx="7318757" cy="793820"/>
          </a:xfrm>
        </p:spPr>
        <p:txBody>
          <a:bodyPr>
            <a:normAutofit fontScale="90000"/>
          </a:bodyPr>
          <a:lstStyle/>
          <a:p>
            <a:r>
              <a:rPr lang="en-US" dirty="0"/>
              <a:t>EducationServiceCenter Complex Type</a:t>
            </a:r>
            <a:br>
              <a:rPr lang="en-US" dirty="0"/>
            </a:br>
            <a:endParaRPr lang="en-US" dirty="0"/>
          </a:p>
        </p:txBody>
      </p:sp>
      <p:sp>
        <p:nvSpPr>
          <p:cNvPr id="3" name="Content Placeholder 2">
            <a:extLst>
              <a:ext uri="{FF2B5EF4-FFF2-40B4-BE49-F238E27FC236}">
                <a16:creationId xmlns:a16="http://schemas.microsoft.com/office/drawing/2014/main" id="{AB328B9D-AE6E-4CD7-8649-C343199FCDE5}"/>
              </a:ext>
            </a:extLst>
          </p:cNvPr>
          <p:cNvSpPr>
            <a:spLocks noGrp="1"/>
          </p:cNvSpPr>
          <p:nvPr>
            <p:ph idx="1"/>
          </p:nvPr>
        </p:nvSpPr>
        <p:spPr/>
        <p:txBody>
          <a:bodyPr/>
          <a:lstStyle/>
          <a:p>
            <a:r>
              <a:rPr lang="en-US" dirty="0"/>
              <a:t>No longer collect:</a:t>
            </a:r>
          </a:p>
          <a:p>
            <a:pPr marL="0" indent="0">
              <a:buNone/>
            </a:pPr>
            <a:endParaRPr lang="en-US" dirty="0"/>
          </a:p>
          <a:p>
            <a:pPr lvl="1"/>
            <a:r>
              <a:rPr lang="en-US" dirty="0"/>
              <a:t>EDUCATION-SERVICE-CENTER-NAME (E1086)</a:t>
            </a:r>
          </a:p>
          <a:p>
            <a:pPr lvl="1"/>
            <a:endParaRPr lang="en-US" dirty="0"/>
          </a:p>
          <a:p>
            <a:pPr lvl="1"/>
            <a:r>
              <a:rPr lang="en-US" dirty="0"/>
              <a:t>ORGANIZATION-CATEGORY (E1240)</a:t>
            </a:r>
          </a:p>
          <a:p>
            <a:pPr lvl="1"/>
            <a:endParaRPr lang="en-US" dirty="0"/>
          </a:p>
        </p:txBody>
      </p:sp>
      <p:sp>
        <p:nvSpPr>
          <p:cNvPr id="4" name="Slide Number Placeholder 3">
            <a:extLst>
              <a:ext uri="{FF2B5EF4-FFF2-40B4-BE49-F238E27FC236}">
                <a16:creationId xmlns:a16="http://schemas.microsoft.com/office/drawing/2014/main" id="{E5FEADCE-B194-482B-A864-E7037248BC54}"/>
              </a:ext>
            </a:extLst>
          </p:cNvPr>
          <p:cNvSpPr>
            <a:spLocks noGrp="1"/>
          </p:cNvSpPr>
          <p:nvPr>
            <p:ph type="sldNum" sz="quarter" idx="12"/>
          </p:nvPr>
        </p:nvSpPr>
        <p:spPr/>
        <p:txBody>
          <a:bodyPr/>
          <a:lstStyle/>
          <a:p>
            <a:fld id="{25037DA4-2335-4A87-8586-64B2BAB08211}" type="slidenum">
              <a:rPr lang="en-US" smtClean="0"/>
              <a:pPr/>
              <a:t>42</a:t>
            </a:fld>
            <a:endParaRPr lang="en-US" dirty="0"/>
          </a:p>
        </p:txBody>
      </p:sp>
    </p:spTree>
    <p:extLst>
      <p:ext uri="{BB962C8B-B14F-4D97-AF65-F5344CB8AC3E}">
        <p14:creationId xmlns:p14="http://schemas.microsoft.com/office/powerpoint/2010/main" val="919800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F9BB-3A0C-463E-8B09-A3AF4CA72AEB}"/>
              </a:ext>
            </a:extLst>
          </p:cNvPr>
          <p:cNvSpPr>
            <a:spLocks noGrp="1"/>
          </p:cNvSpPr>
          <p:nvPr>
            <p:ph type="title"/>
          </p:nvPr>
        </p:nvSpPr>
        <p:spPr>
          <a:xfrm>
            <a:off x="152400" y="284127"/>
            <a:ext cx="7924800" cy="793820"/>
          </a:xfrm>
        </p:spPr>
        <p:txBody>
          <a:bodyPr>
            <a:normAutofit fontScale="90000"/>
          </a:bodyPr>
          <a:lstStyle/>
          <a:p>
            <a:r>
              <a:rPr lang="en-US" sz="4000" dirty="0"/>
              <a:t>LocalEducationAgencyExtension Complex Type</a:t>
            </a:r>
            <a:br>
              <a:rPr lang="en-US" dirty="0"/>
            </a:br>
            <a:endParaRPr lang="en-US" dirty="0"/>
          </a:p>
        </p:txBody>
      </p:sp>
      <p:sp>
        <p:nvSpPr>
          <p:cNvPr id="3" name="Content Placeholder 2">
            <a:extLst>
              <a:ext uri="{FF2B5EF4-FFF2-40B4-BE49-F238E27FC236}">
                <a16:creationId xmlns:a16="http://schemas.microsoft.com/office/drawing/2014/main" id="{AB328B9D-AE6E-4CD7-8649-C343199FCDE5}"/>
              </a:ext>
            </a:extLst>
          </p:cNvPr>
          <p:cNvSpPr>
            <a:spLocks noGrp="1"/>
          </p:cNvSpPr>
          <p:nvPr>
            <p:ph idx="1"/>
          </p:nvPr>
        </p:nvSpPr>
        <p:spPr>
          <a:xfrm>
            <a:off x="304800" y="914400"/>
            <a:ext cx="8382000" cy="4954992"/>
          </a:xfrm>
        </p:spPr>
        <p:txBody>
          <a:bodyPr/>
          <a:lstStyle/>
          <a:p>
            <a:r>
              <a:rPr lang="en-US" dirty="0"/>
              <a:t>No longer collect:</a:t>
            </a:r>
          </a:p>
          <a:p>
            <a:pPr lvl="1"/>
            <a:r>
              <a:rPr lang="en-US" dirty="0"/>
              <a:t>EDUCATION-ORG-IDENTIFICATION-SYSTEM (E1241)</a:t>
            </a:r>
          </a:p>
          <a:p>
            <a:pPr lvl="1"/>
            <a:r>
              <a:rPr lang="en-US" dirty="0"/>
              <a:t>DISTRICT-NAME (E0213)</a:t>
            </a:r>
          </a:p>
          <a:p>
            <a:pPr lvl="1"/>
            <a:r>
              <a:rPr lang="en-US" dirty="0"/>
              <a:t>ORGANIZATION-CATEGORY (E1240)</a:t>
            </a:r>
          </a:p>
          <a:p>
            <a:pPr lvl="1"/>
            <a:r>
              <a:rPr lang="en-US" dirty="0"/>
              <a:t>Address information: ADDRESS-TYPE (E1113), STREET-NUMBER-NAME (E1114), BUILDING-SITE-NUMBER (E1116), CITY (E1117), STATE-ABBREVIATION (E1118), POSTAL-CODE (E1119), NAME-OF-COUNTY (E11120), COUNTRY-CODE (E1122)</a:t>
            </a:r>
          </a:p>
          <a:p>
            <a:pPr lvl="1"/>
            <a:r>
              <a:rPr lang="en-US" dirty="0"/>
              <a:t>Telephone information: INSTITUTION-TELEPHONE-NUMBER-TYPE (E1268), TELEPHONE-NUMBER (E1269)</a:t>
            </a:r>
          </a:p>
          <a:p>
            <a:pPr lvl="1"/>
            <a:r>
              <a:rPr lang="en-US" dirty="0"/>
              <a:t>CHARTER-STATUS (E1288)</a:t>
            </a:r>
          </a:p>
        </p:txBody>
      </p:sp>
      <p:sp>
        <p:nvSpPr>
          <p:cNvPr id="4" name="Slide Number Placeholder 3">
            <a:extLst>
              <a:ext uri="{FF2B5EF4-FFF2-40B4-BE49-F238E27FC236}">
                <a16:creationId xmlns:a16="http://schemas.microsoft.com/office/drawing/2014/main" id="{E5FEADCE-B194-482B-A864-E7037248BC54}"/>
              </a:ext>
            </a:extLst>
          </p:cNvPr>
          <p:cNvSpPr>
            <a:spLocks noGrp="1"/>
          </p:cNvSpPr>
          <p:nvPr>
            <p:ph type="sldNum" sz="quarter" idx="12"/>
          </p:nvPr>
        </p:nvSpPr>
        <p:spPr/>
        <p:txBody>
          <a:bodyPr/>
          <a:lstStyle/>
          <a:p>
            <a:fld id="{25037DA4-2335-4A87-8586-64B2BAB08211}" type="slidenum">
              <a:rPr lang="en-US" smtClean="0"/>
              <a:pPr/>
              <a:t>43</a:t>
            </a:fld>
            <a:endParaRPr lang="en-US" dirty="0"/>
          </a:p>
        </p:txBody>
      </p:sp>
    </p:spTree>
    <p:extLst>
      <p:ext uri="{BB962C8B-B14F-4D97-AF65-F5344CB8AC3E}">
        <p14:creationId xmlns:p14="http://schemas.microsoft.com/office/powerpoint/2010/main" val="1704594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F9BB-3A0C-463E-8B09-A3AF4CA72AEB}"/>
              </a:ext>
            </a:extLst>
          </p:cNvPr>
          <p:cNvSpPr>
            <a:spLocks noGrp="1"/>
          </p:cNvSpPr>
          <p:nvPr>
            <p:ph type="title"/>
          </p:nvPr>
        </p:nvSpPr>
        <p:spPr>
          <a:xfrm>
            <a:off x="152400" y="284127"/>
            <a:ext cx="7924800" cy="793820"/>
          </a:xfrm>
        </p:spPr>
        <p:txBody>
          <a:bodyPr>
            <a:normAutofit fontScale="90000"/>
          </a:bodyPr>
          <a:lstStyle/>
          <a:p>
            <a:r>
              <a:rPr lang="en-US" sz="4000" dirty="0"/>
              <a:t>LocalEducationAgencyExtension Complex Type</a:t>
            </a:r>
            <a:br>
              <a:rPr lang="en-US" dirty="0"/>
            </a:br>
            <a:endParaRPr lang="en-US" dirty="0"/>
          </a:p>
        </p:txBody>
      </p:sp>
      <p:sp>
        <p:nvSpPr>
          <p:cNvPr id="3" name="Content Placeholder 2">
            <a:extLst>
              <a:ext uri="{FF2B5EF4-FFF2-40B4-BE49-F238E27FC236}">
                <a16:creationId xmlns:a16="http://schemas.microsoft.com/office/drawing/2014/main" id="{AB328B9D-AE6E-4CD7-8649-C343199FCDE5}"/>
              </a:ext>
            </a:extLst>
          </p:cNvPr>
          <p:cNvSpPr>
            <a:spLocks noGrp="1"/>
          </p:cNvSpPr>
          <p:nvPr>
            <p:ph idx="1"/>
          </p:nvPr>
        </p:nvSpPr>
        <p:spPr>
          <a:xfrm>
            <a:off x="304800" y="914400"/>
            <a:ext cx="8382000" cy="4954992"/>
          </a:xfrm>
        </p:spPr>
        <p:txBody>
          <a:bodyPr/>
          <a:lstStyle/>
          <a:p>
            <a:r>
              <a:rPr lang="en-US" dirty="0"/>
              <a:t>No longer collect:</a:t>
            </a:r>
          </a:p>
          <a:p>
            <a:pPr lvl="1"/>
            <a:r>
              <a:rPr lang="en-US" dirty="0"/>
              <a:t>LEA-CATEGORY-TYPE (E1521)</a:t>
            </a:r>
          </a:p>
          <a:p>
            <a:pPr lvl="1"/>
            <a:r>
              <a:rPr lang="en-US" dirty="0"/>
              <a:t>ESC-PEIMS-ID (E1290)</a:t>
            </a:r>
          </a:p>
          <a:p>
            <a:pPr lvl="1"/>
            <a:r>
              <a:rPr lang="en-US" dirty="0"/>
              <a:t>ESC-GEOGRAPHICAL-LOCATION-ID (E1291)</a:t>
            </a:r>
          </a:p>
        </p:txBody>
      </p:sp>
      <p:sp>
        <p:nvSpPr>
          <p:cNvPr id="4" name="Slide Number Placeholder 3">
            <a:extLst>
              <a:ext uri="{FF2B5EF4-FFF2-40B4-BE49-F238E27FC236}">
                <a16:creationId xmlns:a16="http://schemas.microsoft.com/office/drawing/2014/main" id="{E5FEADCE-B194-482B-A864-E7037248BC54}"/>
              </a:ext>
            </a:extLst>
          </p:cNvPr>
          <p:cNvSpPr>
            <a:spLocks noGrp="1"/>
          </p:cNvSpPr>
          <p:nvPr>
            <p:ph type="sldNum" sz="quarter" idx="12"/>
          </p:nvPr>
        </p:nvSpPr>
        <p:spPr/>
        <p:txBody>
          <a:bodyPr/>
          <a:lstStyle/>
          <a:p>
            <a:fld id="{25037DA4-2335-4A87-8586-64B2BAB08211}" type="slidenum">
              <a:rPr lang="en-US" smtClean="0"/>
              <a:pPr/>
              <a:t>44</a:t>
            </a:fld>
            <a:endParaRPr lang="en-US" dirty="0"/>
          </a:p>
        </p:txBody>
      </p:sp>
    </p:spTree>
    <p:extLst>
      <p:ext uri="{BB962C8B-B14F-4D97-AF65-F5344CB8AC3E}">
        <p14:creationId xmlns:p14="http://schemas.microsoft.com/office/powerpoint/2010/main" val="1189083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F9BB-3A0C-463E-8B09-A3AF4CA72AEB}"/>
              </a:ext>
            </a:extLst>
          </p:cNvPr>
          <p:cNvSpPr>
            <a:spLocks noGrp="1"/>
          </p:cNvSpPr>
          <p:nvPr>
            <p:ph type="title"/>
          </p:nvPr>
        </p:nvSpPr>
        <p:spPr>
          <a:xfrm>
            <a:off x="152400" y="284127"/>
            <a:ext cx="7924800" cy="793820"/>
          </a:xfrm>
        </p:spPr>
        <p:txBody>
          <a:bodyPr>
            <a:normAutofit fontScale="90000"/>
          </a:bodyPr>
          <a:lstStyle/>
          <a:p>
            <a:r>
              <a:rPr lang="en-US" sz="4000" dirty="0"/>
              <a:t>SchoolExtension Complex Type</a:t>
            </a:r>
            <a:br>
              <a:rPr lang="en-US" dirty="0"/>
            </a:br>
            <a:endParaRPr lang="en-US" dirty="0"/>
          </a:p>
        </p:txBody>
      </p:sp>
      <p:sp>
        <p:nvSpPr>
          <p:cNvPr id="3" name="Content Placeholder 2">
            <a:extLst>
              <a:ext uri="{FF2B5EF4-FFF2-40B4-BE49-F238E27FC236}">
                <a16:creationId xmlns:a16="http://schemas.microsoft.com/office/drawing/2014/main" id="{AB328B9D-AE6E-4CD7-8649-C343199FCDE5}"/>
              </a:ext>
            </a:extLst>
          </p:cNvPr>
          <p:cNvSpPr>
            <a:spLocks noGrp="1"/>
          </p:cNvSpPr>
          <p:nvPr>
            <p:ph idx="1"/>
          </p:nvPr>
        </p:nvSpPr>
        <p:spPr>
          <a:xfrm>
            <a:off x="304800" y="914400"/>
            <a:ext cx="8382000" cy="4954992"/>
          </a:xfrm>
        </p:spPr>
        <p:txBody>
          <a:bodyPr/>
          <a:lstStyle/>
          <a:p>
            <a:r>
              <a:rPr lang="en-US" dirty="0"/>
              <a:t>No longer collect:</a:t>
            </a:r>
          </a:p>
          <a:p>
            <a:pPr lvl="1"/>
            <a:r>
              <a:rPr lang="en-US" dirty="0"/>
              <a:t>EDUCATION-ORG-IDENTIFICATION-SYSTEM (E1241)</a:t>
            </a:r>
          </a:p>
          <a:p>
            <a:pPr lvl="1"/>
            <a:r>
              <a:rPr lang="en-US" dirty="0"/>
              <a:t>CAMPUS-NAME (E0267)</a:t>
            </a:r>
          </a:p>
          <a:p>
            <a:pPr lvl="1"/>
            <a:r>
              <a:rPr lang="en-US" dirty="0"/>
              <a:t>ORGANIZATION-CATEGORY (E1240)</a:t>
            </a:r>
          </a:p>
          <a:p>
            <a:pPr lvl="1"/>
            <a:r>
              <a:rPr lang="en-US" dirty="0"/>
              <a:t>Address information: ADDRESS-TYPE (E1113), STREET-NUMBER-NAME (E1114), BUILDING-SITE-NUMBER (E1116), CITY (E1117), STATE-ABBREVIATION (E1118), POSTAL-CODE (E1119), NAME-OF-COUNTY (E11120), COUNTRY-CODE (E1122)</a:t>
            </a:r>
          </a:p>
          <a:p>
            <a:pPr lvl="1"/>
            <a:r>
              <a:rPr lang="en-US" dirty="0"/>
              <a:t>Telephone information: INSTITUTION-TELEPHONE-NUMBER-TYPE (E1268), TELEPHONE-NUMBER (E1269)</a:t>
            </a:r>
          </a:p>
        </p:txBody>
      </p:sp>
      <p:sp>
        <p:nvSpPr>
          <p:cNvPr id="4" name="Slide Number Placeholder 3">
            <a:extLst>
              <a:ext uri="{FF2B5EF4-FFF2-40B4-BE49-F238E27FC236}">
                <a16:creationId xmlns:a16="http://schemas.microsoft.com/office/drawing/2014/main" id="{E5FEADCE-B194-482B-A864-E7037248BC54}"/>
              </a:ext>
            </a:extLst>
          </p:cNvPr>
          <p:cNvSpPr>
            <a:spLocks noGrp="1"/>
          </p:cNvSpPr>
          <p:nvPr>
            <p:ph type="sldNum" sz="quarter" idx="12"/>
          </p:nvPr>
        </p:nvSpPr>
        <p:spPr/>
        <p:txBody>
          <a:bodyPr/>
          <a:lstStyle/>
          <a:p>
            <a:fld id="{25037DA4-2335-4A87-8586-64B2BAB08211}" type="slidenum">
              <a:rPr lang="en-US" smtClean="0"/>
              <a:pPr/>
              <a:t>45</a:t>
            </a:fld>
            <a:endParaRPr lang="en-US" dirty="0"/>
          </a:p>
        </p:txBody>
      </p:sp>
    </p:spTree>
    <p:extLst>
      <p:ext uri="{BB962C8B-B14F-4D97-AF65-F5344CB8AC3E}">
        <p14:creationId xmlns:p14="http://schemas.microsoft.com/office/powerpoint/2010/main" val="4240838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F9BB-3A0C-463E-8B09-A3AF4CA72AEB}"/>
              </a:ext>
            </a:extLst>
          </p:cNvPr>
          <p:cNvSpPr>
            <a:spLocks noGrp="1"/>
          </p:cNvSpPr>
          <p:nvPr>
            <p:ph type="title"/>
          </p:nvPr>
        </p:nvSpPr>
        <p:spPr>
          <a:xfrm>
            <a:off x="152400" y="284127"/>
            <a:ext cx="7924800" cy="793820"/>
          </a:xfrm>
        </p:spPr>
        <p:txBody>
          <a:bodyPr>
            <a:normAutofit fontScale="90000"/>
          </a:bodyPr>
          <a:lstStyle/>
          <a:p>
            <a:r>
              <a:rPr lang="en-US" sz="4000" dirty="0"/>
              <a:t>SchoolExtension Complex Type</a:t>
            </a:r>
            <a:br>
              <a:rPr lang="en-US" dirty="0"/>
            </a:br>
            <a:endParaRPr lang="en-US" dirty="0"/>
          </a:p>
        </p:txBody>
      </p:sp>
      <p:sp>
        <p:nvSpPr>
          <p:cNvPr id="3" name="Content Placeholder 2">
            <a:extLst>
              <a:ext uri="{FF2B5EF4-FFF2-40B4-BE49-F238E27FC236}">
                <a16:creationId xmlns:a16="http://schemas.microsoft.com/office/drawing/2014/main" id="{AB328B9D-AE6E-4CD7-8649-C343199FCDE5}"/>
              </a:ext>
            </a:extLst>
          </p:cNvPr>
          <p:cNvSpPr>
            <a:spLocks noGrp="1"/>
          </p:cNvSpPr>
          <p:nvPr>
            <p:ph idx="1"/>
          </p:nvPr>
        </p:nvSpPr>
        <p:spPr>
          <a:xfrm>
            <a:off x="304800" y="914400"/>
            <a:ext cx="8382000" cy="4954992"/>
          </a:xfrm>
        </p:spPr>
        <p:txBody>
          <a:bodyPr/>
          <a:lstStyle/>
          <a:p>
            <a:r>
              <a:rPr lang="en-US" dirty="0"/>
              <a:t>No longer collect:</a:t>
            </a:r>
          </a:p>
          <a:p>
            <a:pPr lvl="1"/>
            <a:r>
              <a:rPr lang="en-US" dirty="0"/>
              <a:t>CAMPUS-CATEGORIES (E1358)</a:t>
            </a:r>
          </a:p>
          <a:p>
            <a:pPr lvl="1"/>
            <a:r>
              <a:rPr lang="en-US" dirty="0"/>
              <a:t>CAMPUS-TYPE (E1354)</a:t>
            </a:r>
          </a:p>
          <a:p>
            <a:pPr lvl="1"/>
            <a:r>
              <a:rPr lang="en-US" dirty="0"/>
              <a:t>CHARTER-STATUS (E1288)</a:t>
            </a:r>
          </a:p>
        </p:txBody>
      </p:sp>
      <p:sp>
        <p:nvSpPr>
          <p:cNvPr id="4" name="Slide Number Placeholder 3">
            <a:extLst>
              <a:ext uri="{FF2B5EF4-FFF2-40B4-BE49-F238E27FC236}">
                <a16:creationId xmlns:a16="http://schemas.microsoft.com/office/drawing/2014/main" id="{E5FEADCE-B194-482B-A864-E7037248BC54}"/>
              </a:ext>
            </a:extLst>
          </p:cNvPr>
          <p:cNvSpPr>
            <a:spLocks noGrp="1"/>
          </p:cNvSpPr>
          <p:nvPr>
            <p:ph type="sldNum" sz="quarter" idx="12"/>
          </p:nvPr>
        </p:nvSpPr>
        <p:spPr/>
        <p:txBody>
          <a:bodyPr/>
          <a:lstStyle/>
          <a:p>
            <a:fld id="{25037DA4-2335-4A87-8586-64B2BAB08211}" type="slidenum">
              <a:rPr lang="en-US" smtClean="0"/>
              <a:pPr/>
              <a:t>46</a:t>
            </a:fld>
            <a:endParaRPr lang="en-US" dirty="0"/>
          </a:p>
        </p:txBody>
      </p:sp>
    </p:spTree>
    <p:extLst>
      <p:ext uri="{BB962C8B-B14F-4D97-AF65-F5344CB8AC3E}">
        <p14:creationId xmlns:p14="http://schemas.microsoft.com/office/powerpoint/2010/main" val="3932983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4253028608"/>
              </p:ext>
            </p:extLst>
          </p:nvPr>
        </p:nvGraphicFramePr>
        <p:xfrm>
          <a:off x="152400" y="961714"/>
          <a:ext cx="8839200" cy="4503752"/>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19391">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964583">
                <a:tc>
                  <a:txBody>
                    <a:bodyPr/>
                    <a:lstStyle/>
                    <a:p>
                      <a:pPr>
                        <a:spcBef>
                          <a:spcPts val="600"/>
                        </a:spcBef>
                        <a:spcAft>
                          <a:spcPts val="600"/>
                        </a:spcAft>
                      </a:pPr>
                      <a:r>
                        <a:rPr lang="en-US" dirty="0"/>
                        <a:t>10005-000B</a:t>
                      </a:r>
                    </a:p>
                    <a:p>
                      <a:pPr>
                        <a:spcBef>
                          <a:spcPts val="600"/>
                        </a:spcBef>
                        <a:spcAft>
                          <a:spcPts val="600"/>
                        </a:spcAft>
                      </a:pPr>
                      <a:r>
                        <a:rPr lang="en-US" dirty="0"/>
                        <a:t>(UPDATE)</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For an Education Service Center, the following must be provided: EDUCATION-SERVICE-CENTER-ID.</a:t>
                      </a:r>
                      <a:r>
                        <a:rPr kumimoji="0" lang="en-US" sz="1800" b="0" strike="sngStrike" kern="1200" baseline="0" dirty="0">
                          <a:solidFill>
                            <a:schemeClr val="dk1"/>
                          </a:solidFill>
                          <a:latin typeface="+mn-lt"/>
                          <a:ea typeface="+mn-ea"/>
                          <a:cs typeface="+mn-cs"/>
                        </a:rPr>
                        <a:t>, EDUCATION-SERVICE-CENTER-NAME, and ORGANIZATION-CATEGORY.</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1, 2</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ESC</a:t>
                      </a:r>
                    </a:p>
                  </a:txBody>
                  <a:tcPr/>
                </a:tc>
                <a:extLst>
                  <a:ext uri="{0D108BD9-81ED-4DB2-BD59-A6C34878D82A}">
                    <a16:rowId xmlns:a16="http://schemas.microsoft.com/office/drawing/2014/main" val="3404414322"/>
                  </a:ext>
                </a:extLst>
              </a:tr>
              <a:tr h="1211912">
                <a:tc>
                  <a:txBody>
                    <a:bodyPr/>
                    <a:lstStyle/>
                    <a:p>
                      <a:pPr>
                        <a:spcBef>
                          <a:spcPts val="600"/>
                        </a:spcBef>
                        <a:spcAft>
                          <a:spcPts val="600"/>
                        </a:spcAft>
                      </a:pPr>
                      <a:r>
                        <a:rPr lang="en-US" dirty="0"/>
                        <a:t>10010-000B</a:t>
                      </a:r>
                    </a:p>
                    <a:p>
                      <a:pPr>
                        <a:spcBef>
                          <a:spcPts val="600"/>
                        </a:spcBef>
                        <a:spcAft>
                          <a:spcPts val="600"/>
                        </a:spcAft>
                      </a:pPr>
                      <a:r>
                        <a:rPr lang="en-US" dirty="0"/>
                        <a:t>(UPDATE)</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For a Local Education Agency, the following must be provided: DISTRICT-ID</a:t>
                      </a:r>
                      <a:r>
                        <a:rPr kumimoji="0" lang="en-US" sz="1800" b="0" strike="sngStrike" kern="1200" baseline="0" dirty="0">
                          <a:solidFill>
                            <a:schemeClr val="dk1"/>
                          </a:solidFill>
                          <a:latin typeface="+mn-lt"/>
                          <a:ea typeface="+mn-ea"/>
                          <a:cs typeface="+mn-cs"/>
                        </a:rPr>
                        <a:t>, DISTRICT-NAME, and ORGANIZATION-CATEGORY.</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2, 4</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District</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1549032648"/>
                  </a:ext>
                </a:extLst>
              </a:tr>
              <a:tr h="1211912">
                <a:tc>
                  <a:txBody>
                    <a:bodyPr/>
                    <a:lstStyle/>
                    <a:p>
                      <a:pPr>
                        <a:spcBef>
                          <a:spcPts val="600"/>
                        </a:spcBef>
                        <a:spcAft>
                          <a:spcPts val="600"/>
                        </a:spcAft>
                      </a:pPr>
                      <a:r>
                        <a:rPr lang="en-US" dirty="0"/>
                        <a:t>10010-000C</a:t>
                      </a:r>
                    </a:p>
                    <a:p>
                      <a:pPr>
                        <a:spcBef>
                          <a:spcPts val="600"/>
                        </a:spcBef>
                        <a:spcAft>
                          <a:spcPts val="600"/>
                        </a:spcAft>
                      </a:pPr>
                      <a:r>
                        <a:rPr lang="en-US" dirty="0"/>
                        <a:t>(UPDATE)</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For a Local Education Agency, the following must be provided: DISTRICT-ID,</a:t>
                      </a:r>
                      <a:r>
                        <a:rPr kumimoji="0" lang="en-US" sz="1800" b="0" strike="sngStrike" kern="1200" baseline="0" dirty="0">
                          <a:solidFill>
                            <a:schemeClr val="dk1"/>
                          </a:solidFill>
                          <a:latin typeface="+mn-lt"/>
                          <a:ea typeface="+mn-ea"/>
                          <a:cs typeface="+mn-cs"/>
                        </a:rPr>
                        <a:t> DISTRICT-NAME, ORGANIZATION-CATEGORY,</a:t>
                      </a:r>
                      <a:r>
                        <a:rPr kumimoji="0" lang="en-US" sz="1800" b="0" strike="noStrike" kern="1200" baseline="0" dirty="0">
                          <a:solidFill>
                            <a:schemeClr val="dk1"/>
                          </a:solidFill>
                          <a:latin typeface="+mn-lt"/>
                          <a:ea typeface="+mn-ea"/>
                          <a:cs typeface="+mn-cs"/>
                        </a:rPr>
                        <a:t> TOTAL-NUM-SCHOOL-BOARD-REQUESTS, and TOTAL-COST-SCHOOL-BOARD-REQUESTS.</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3</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District</a:t>
                      </a:r>
                    </a:p>
                  </a:txBody>
                  <a:tcPr/>
                </a:tc>
                <a:extLst>
                  <a:ext uri="{0D108BD9-81ED-4DB2-BD59-A6C34878D82A}">
                    <a16:rowId xmlns:a16="http://schemas.microsoft.com/office/drawing/2014/main" val="1375554111"/>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58584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938839883"/>
              </p:ext>
            </p:extLst>
          </p:nvPr>
        </p:nvGraphicFramePr>
        <p:xfrm>
          <a:off x="152400" y="961714"/>
          <a:ext cx="8839200" cy="4632960"/>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19391">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964583">
                <a:tc>
                  <a:txBody>
                    <a:bodyPr/>
                    <a:lstStyle/>
                    <a:p>
                      <a:pPr>
                        <a:spcBef>
                          <a:spcPts val="600"/>
                        </a:spcBef>
                        <a:spcAft>
                          <a:spcPts val="600"/>
                        </a:spcAft>
                      </a:pPr>
                      <a:r>
                        <a:rPr lang="en-US" dirty="0"/>
                        <a:t>10010-000D</a:t>
                      </a:r>
                    </a:p>
                    <a:p>
                      <a:pPr>
                        <a:spcBef>
                          <a:spcPts val="600"/>
                        </a:spcBef>
                        <a:spcAft>
                          <a:spcPts val="600"/>
                        </a:spcAft>
                      </a:pPr>
                      <a:r>
                        <a:rPr lang="en-US" dirty="0"/>
                        <a:t>(UPDATE)</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For a Local Education Agency, the following must be provided: DISTRICT-ID</a:t>
                      </a:r>
                      <a:r>
                        <a:rPr kumimoji="0" lang="en-US" sz="1800" b="0" strike="sngStrike" kern="1200" baseline="0" dirty="0">
                          <a:solidFill>
                            <a:schemeClr val="dk1"/>
                          </a:solidFill>
                          <a:latin typeface="+mn-lt"/>
                          <a:ea typeface="+mn-ea"/>
                          <a:cs typeface="+mn-cs"/>
                        </a:rPr>
                        <a:t>, DISTRICT-NAME, and ORGANIZATION-CATEGORY.</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3</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3404414322"/>
                  </a:ext>
                </a:extLst>
              </a:tr>
              <a:tr h="1211912">
                <a:tc>
                  <a:txBody>
                    <a:bodyPr/>
                    <a:lstStyle/>
                    <a:p>
                      <a:pPr>
                        <a:spcBef>
                          <a:spcPts val="600"/>
                        </a:spcBef>
                        <a:spcAft>
                          <a:spcPts val="600"/>
                        </a:spcAft>
                      </a:pPr>
                      <a:r>
                        <a:rPr lang="en-US" dirty="0"/>
                        <a:t>10010-000E</a:t>
                      </a:r>
                    </a:p>
                    <a:p>
                      <a:pPr>
                        <a:spcBef>
                          <a:spcPts val="600"/>
                        </a:spcBef>
                        <a:spcAft>
                          <a:spcPts val="600"/>
                        </a:spcAft>
                      </a:pPr>
                      <a:r>
                        <a:rPr lang="en-US" dirty="0"/>
                        <a:t>(UPDATE)</a:t>
                      </a:r>
                    </a:p>
                  </a:txBody>
                  <a:tcPr/>
                </a:tc>
                <a:tc>
                  <a:txBody>
                    <a:bodyPr/>
                    <a:lstStyle/>
                    <a:p>
                      <a:pPr marL="0" indent="0" algn="l" rtl="0" eaLnBrk="1" latinLnBrk="0" hangingPunct="1">
                        <a:spcBef>
                          <a:spcPts val="600"/>
                        </a:spcBef>
                        <a:spcAft>
                          <a:spcPts val="600"/>
                        </a:spcAft>
                        <a:buFont typeface="Arial" pitchFamily="34" charset="0"/>
                        <a:buNone/>
                      </a:pPr>
                      <a:r>
                        <a:rPr kumimoji="0" lang="en-US" sz="1800" b="0" strike="noStrike" kern="1200" baseline="0" dirty="0">
                          <a:solidFill>
                            <a:schemeClr val="dk1"/>
                          </a:solidFill>
                          <a:latin typeface="+mn-lt"/>
                          <a:ea typeface="+mn-ea"/>
                          <a:cs typeface="+mn-cs"/>
                        </a:rPr>
                        <a:t>For a Local Education Agency, the following must be provided: DISTRICT-ID</a:t>
                      </a:r>
                      <a:r>
                        <a:rPr kumimoji="0" lang="en-US" sz="1800" b="0" strike="sngStrike" kern="1200" baseline="0" dirty="0">
                          <a:solidFill>
                            <a:schemeClr val="dk1"/>
                          </a:solidFill>
                          <a:latin typeface="+mn-lt"/>
                          <a:ea typeface="+mn-ea"/>
                          <a:cs typeface="+mn-cs"/>
                        </a:rPr>
                        <a:t>, DISTRICT-NAME, ORGANIZATION-CATEGORY, </a:t>
                      </a:r>
                      <a:r>
                        <a:rPr kumimoji="0" lang="en-US" sz="1800" b="0" strike="noStrike" kern="1200" baseline="0" dirty="0">
                          <a:solidFill>
                            <a:schemeClr val="dk1"/>
                          </a:solidFill>
                          <a:latin typeface="+mn-lt"/>
                          <a:ea typeface="+mn-ea"/>
                          <a:cs typeface="+mn-cs"/>
                        </a:rPr>
                        <a:t>and ARMED-SERVICES-VOC-APT-BATTERY-INDICATOR-CODE.</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1</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District</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1549032648"/>
                  </a:ext>
                </a:extLst>
              </a:tr>
              <a:tr h="1211912">
                <a:tc>
                  <a:txBody>
                    <a:bodyPr/>
                    <a:lstStyle/>
                    <a:p>
                      <a:pPr>
                        <a:spcBef>
                          <a:spcPts val="600"/>
                        </a:spcBef>
                        <a:spcAft>
                          <a:spcPts val="600"/>
                        </a:spcAft>
                      </a:pPr>
                      <a:r>
                        <a:rPr lang="en-US" dirty="0"/>
                        <a:t>10020-000B</a:t>
                      </a:r>
                    </a:p>
                    <a:p>
                      <a:pPr>
                        <a:spcBef>
                          <a:spcPts val="600"/>
                        </a:spcBef>
                        <a:spcAft>
                          <a:spcPts val="600"/>
                        </a:spcAft>
                      </a:pPr>
                      <a:r>
                        <a:rPr lang="en-US" dirty="0"/>
                        <a:t>(UPDATE)</a:t>
                      </a:r>
                    </a:p>
                  </a:txBody>
                  <a:tcPr/>
                </a:tc>
                <a:tc>
                  <a:txBody>
                    <a:bodyPr/>
                    <a:lstStyle/>
                    <a:p>
                      <a:pPr marL="0" indent="0" algn="l" rtl="0" eaLnBrk="1" latinLnBrk="0" hangingPunct="1">
                        <a:spcBef>
                          <a:spcPts val="600"/>
                        </a:spcBef>
                        <a:spcAft>
                          <a:spcPts val="600"/>
                        </a:spcAft>
                        <a:buFont typeface="Arial" pitchFamily="34" charset="0"/>
                        <a:buNone/>
                      </a:pPr>
                      <a:r>
                        <a:rPr lang="en-US" sz="1800" kern="1200" dirty="0">
                          <a:solidFill>
                            <a:schemeClr val="dk1"/>
                          </a:solidFill>
                          <a:effectLst/>
                          <a:latin typeface="+mn-lt"/>
                          <a:ea typeface="+mn-ea"/>
                          <a:cs typeface="+mn-cs"/>
                        </a:rPr>
                        <a:t>For a campus, the following must be provided: CAMPUS-ID, </a:t>
                      </a:r>
                      <a:r>
                        <a:rPr lang="en-US" sz="1800" strike="sngStrike" kern="1200" dirty="0">
                          <a:solidFill>
                            <a:schemeClr val="dk1"/>
                          </a:solidFill>
                          <a:effectLst/>
                          <a:latin typeface="+mn-lt"/>
                          <a:ea typeface="+mn-ea"/>
                          <a:cs typeface="+mn-cs"/>
                        </a:rPr>
                        <a:t>CAMPUS-NAME, ORGANIZATION-CATEGORY, </a:t>
                      </a:r>
                      <a:r>
                        <a:rPr lang="en-US" sz="1800" kern="1200" dirty="0">
                          <a:solidFill>
                            <a:schemeClr val="dk1"/>
                          </a:solidFill>
                          <a:effectLst/>
                          <a:latin typeface="+mn-lt"/>
                          <a:ea typeface="+mn-ea"/>
                          <a:cs typeface="+mn-cs"/>
                        </a:rPr>
                        <a:t>DISTRICT-ID, and EXPANDED-LEARNING-OPPORTUNITY-INDICATOR-CODE.</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2</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District</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Campus</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1375554111"/>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3587979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140821213"/>
              </p:ext>
            </p:extLst>
          </p:nvPr>
        </p:nvGraphicFramePr>
        <p:xfrm>
          <a:off x="152400" y="961714"/>
          <a:ext cx="8839200" cy="3315032"/>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val="3494901603"/>
                    </a:ext>
                  </a:extLst>
                </a:gridCol>
                <a:gridCol w="4495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447800">
                  <a:extLst>
                    <a:ext uri="{9D8B030D-6E8A-4147-A177-3AD203B41FA5}">
                      <a16:colId xmlns:a16="http://schemas.microsoft.com/office/drawing/2014/main" val="2807423090"/>
                    </a:ext>
                  </a:extLst>
                </a:gridCol>
              </a:tblGrid>
              <a:tr h="519391">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964583">
                <a:tc>
                  <a:txBody>
                    <a:bodyPr/>
                    <a:lstStyle/>
                    <a:p>
                      <a:r>
                        <a:rPr lang="en-US" sz="1800" kern="1200" dirty="0">
                          <a:solidFill>
                            <a:schemeClr val="dk1"/>
                          </a:solidFill>
                          <a:effectLst/>
                          <a:latin typeface="+mn-lt"/>
                          <a:ea typeface="+mn-ea"/>
                          <a:cs typeface="+mn-cs"/>
                        </a:rPr>
                        <a:t>10020-000D</a:t>
                      </a:r>
                    </a:p>
                    <a:p>
                      <a:r>
                        <a:rPr lang="en-US" sz="1800" kern="1200" dirty="0">
                          <a:solidFill>
                            <a:schemeClr val="dk1"/>
                          </a:solidFill>
                          <a:effectLst/>
                          <a:latin typeface="+mn-lt"/>
                          <a:ea typeface="+mn-ea"/>
                          <a:cs typeface="+mn-cs"/>
                        </a:rPr>
                        <a:t>(UPDATE)</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lang="en-US" sz="1800" kern="1200" dirty="0">
                          <a:solidFill>
                            <a:schemeClr val="dk1"/>
                          </a:solidFill>
                          <a:effectLst/>
                          <a:latin typeface="+mn-lt"/>
                          <a:ea typeface="+mn-ea"/>
                          <a:cs typeface="+mn-cs"/>
                        </a:rPr>
                        <a:t>For a campus, the following must be provided: CAMPUS-ID, </a:t>
                      </a:r>
                      <a:r>
                        <a:rPr lang="en-US" sz="1800" strike="sngStrike" kern="1200" dirty="0">
                          <a:solidFill>
                            <a:schemeClr val="dk1"/>
                          </a:solidFill>
                          <a:effectLst/>
                          <a:latin typeface="+mn-lt"/>
                          <a:ea typeface="+mn-ea"/>
                          <a:cs typeface="+mn-cs"/>
                        </a:rPr>
                        <a:t>CAMPUS-NAME, ORGANIZATION-CATEGORY, </a:t>
                      </a:r>
                      <a:r>
                        <a:rPr lang="en-US" sz="1800" kern="1200" dirty="0">
                          <a:solidFill>
                            <a:schemeClr val="dk1"/>
                          </a:solidFill>
                          <a:effectLst/>
                          <a:latin typeface="+mn-lt"/>
                          <a:ea typeface="+mn-ea"/>
                          <a:cs typeface="+mn-cs"/>
                        </a:rPr>
                        <a:t>DISTRICT-ID, and EXPANDED-LEARNING-OPPORTUNITY-INDICATOR-CODE.</a:t>
                      </a:r>
                      <a:endParaRPr kumimoji="0" lang="en-US" sz="1800" b="0" strike="sng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3, 4</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District</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Campus</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3404414322"/>
                  </a:ext>
                </a:extLst>
              </a:tr>
              <a:tr h="1211912">
                <a:tc>
                  <a:txBody>
                    <a:bodyPr/>
                    <a:lstStyle/>
                    <a:p>
                      <a:r>
                        <a:rPr lang="en-US" sz="1800" kern="1200" dirty="0">
                          <a:solidFill>
                            <a:schemeClr val="dk1"/>
                          </a:solidFill>
                          <a:effectLst/>
                          <a:latin typeface="+mn-lt"/>
                          <a:ea typeface="+mn-ea"/>
                          <a:cs typeface="+mn-cs"/>
                        </a:rPr>
                        <a:t>10020-000E</a:t>
                      </a:r>
                    </a:p>
                    <a:p>
                      <a:r>
                        <a:rPr lang="en-US" sz="1800" kern="1200" dirty="0">
                          <a:solidFill>
                            <a:schemeClr val="dk1"/>
                          </a:solidFill>
                          <a:effectLst/>
                          <a:latin typeface="+mn-lt"/>
                          <a:ea typeface="+mn-ea"/>
                          <a:cs typeface="+mn-cs"/>
                        </a:rPr>
                        <a:t>(UPDATE)</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lang="en-US" sz="1800" kern="1200" dirty="0">
                          <a:solidFill>
                            <a:schemeClr val="dk1"/>
                          </a:solidFill>
                          <a:effectLst/>
                          <a:latin typeface="+mn-lt"/>
                          <a:ea typeface="+mn-ea"/>
                          <a:cs typeface="+mn-cs"/>
                        </a:rPr>
                        <a:t>For a campus, the following must be provided: CAMPUS-ID, </a:t>
                      </a:r>
                      <a:r>
                        <a:rPr lang="en-US" sz="1800" strike="sngStrike" kern="1200" dirty="0">
                          <a:solidFill>
                            <a:schemeClr val="dk1"/>
                          </a:solidFill>
                          <a:effectLst/>
                          <a:latin typeface="+mn-lt"/>
                          <a:ea typeface="+mn-ea"/>
                          <a:cs typeface="+mn-cs"/>
                        </a:rPr>
                        <a:t>CAMPUS-NAME, ORGANIZATION-CATEGORY,</a:t>
                      </a:r>
                      <a:r>
                        <a:rPr lang="en-US" sz="1800" kern="1200" dirty="0">
                          <a:solidFill>
                            <a:schemeClr val="dk1"/>
                          </a:solidFill>
                          <a:effectLst/>
                          <a:latin typeface="+mn-lt"/>
                          <a:ea typeface="+mn-ea"/>
                          <a:cs typeface="+mn-cs"/>
                        </a:rPr>
                        <a:t> DISTRICT-ID, and NSLP-TYPE-CODE.</a:t>
                      </a:r>
                      <a:endParaRPr kumimoji="0" lang="en-US" sz="1800" b="0" strike="noStrike" kern="1200" baseline="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noStrike" kern="1200" baseline="0" dirty="0">
                          <a:solidFill>
                            <a:schemeClr val="dk1"/>
                          </a:solidFill>
                          <a:latin typeface="+mn-lt"/>
                          <a:ea typeface="+mn-ea"/>
                          <a:cs typeface="+mn-cs"/>
                        </a:rPr>
                        <a:t>PEIMS 1</a:t>
                      </a:r>
                    </a:p>
                  </a:txBody>
                  <a:tcPr/>
                </a:tc>
                <a:tc>
                  <a:txBody>
                    <a:bodyPr/>
                    <a:lstStyle/>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District</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Campus</a:t>
                      </a:r>
                    </a:p>
                    <a:p>
                      <a:pPr marL="0" indent="0" algn="l" defTabSz="914400" rtl="0" eaLnBrk="1" latinLnBrk="0" hangingPunct="1">
                        <a:spcBef>
                          <a:spcPts val="0"/>
                        </a:spcBef>
                        <a:spcAft>
                          <a:spcPts val="600"/>
                        </a:spcAft>
                        <a:buFont typeface="Arial" pitchFamily="34" charset="0"/>
                        <a:buNone/>
                      </a:pPr>
                      <a:r>
                        <a:rPr lang="en-US" sz="1800" strike="no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1549032648"/>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376709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Industry Certifications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lnSpcReduction="10000"/>
          </a:bodyPr>
          <a:lstStyle/>
          <a:p>
            <a:r>
              <a:rPr lang="en-US" dirty="0"/>
              <a:t>Remove the following from the StudentGraduationProgramExtension complex type:</a:t>
            </a:r>
          </a:p>
          <a:p>
            <a:pPr marL="0" indent="0">
              <a:buNone/>
            </a:pPr>
            <a:endParaRPr lang="en-US" dirty="0"/>
          </a:p>
          <a:p>
            <a:pPr lvl="1"/>
            <a:r>
              <a:rPr lang="en-US" dirty="0"/>
              <a:t>sub-complex type TX-PerformanceAcknowledgementIndicators </a:t>
            </a:r>
          </a:p>
          <a:p>
            <a:pPr marL="457200" lvl="1" indent="0">
              <a:buNone/>
            </a:pPr>
            <a:endParaRPr lang="en-US" dirty="0"/>
          </a:p>
          <a:p>
            <a:pPr lvl="1"/>
            <a:r>
              <a:rPr lang="en-US" dirty="0"/>
              <a:t>FIRST-POST-SECONDARY-CERTIFICATION-LICENSURE (E1586)</a:t>
            </a:r>
          </a:p>
          <a:p>
            <a:pPr lvl="1"/>
            <a:endParaRPr lang="en-US" dirty="0"/>
          </a:p>
          <a:p>
            <a:pPr lvl="1"/>
            <a:r>
              <a:rPr lang="en-US" dirty="0"/>
              <a:t>SECOND-POST-SECONDARY-CERTIFICATION-LICENSURE (E1592)</a:t>
            </a:r>
          </a:p>
          <a:p>
            <a:pPr marL="457200" lvl="1" indent="0">
              <a:buNone/>
            </a:pPr>
            <a:endParaRPr lang="en-US" dirty="0"/>
          </a:p>
          <a:p>
            <a:pPr lvl="1"/>
            <a:r>
              <a:rPr lang="en-US" dirty="0"/>
              <a:t>THIRD-POST-SECONDARY-CERTIFICATION-LICENSURE (E1593) </a:t>
            </a:r>
          </a:p>
          <a:p>
            <a:endParaRPr lang="en-US" dirty="0"/>
          </a:p>
          <a:p>
            <a:pPr marL="0" indent="0">
              <a:buNone/>
            </a:pPr>
            <a:endParaRPr lang="en-US" dirty="0"/>
          </a:p>
        </p:txBody>
      </p:sp>
    </p:spTree>
    <p:extLst>
      <p:ext uri="{BB962C8B-B14F-4D97-AF65-F5344CB8AC3E}">
        <p14:creationId xmlns:p14="http://schemas.microsoft.com/office/powerpoint/2010/main" val="1128631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50</a:t>
            </a:fld>
            <a:endParaRPr lang="en-US" dirty="0"/>
          </a:p>
        </p:txBody>
      </p:sp>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3/25/2019</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908143282"/>
              </p:ext>
            </p:extLst>
          </p:nvPr>
        </p:nvGraphicFramePr>
        <p:xfrm>
          <a:off x="152400" y="961714"/>
          <a:ext cx="8839200" cy="5379720"/>
        </p:xfrm>
        <a:graphic>
          <a:graphicData uri="http://schemas.openxmlformats.org/drawingml/2006/table">
            <a:tbl>
              <a:tblPr firstRow="1" bandRow="1">
                <a:tableStyleId>{93296810-A885-4BE3-A3E7-6D5BEEA58F35}</a:tableStyleId>
              </a:tblPr>
              <a:tblGrid>
                <a:gridCol w="838200">
                  <a:extLst>
                    <a:ext uri="{9D8B030D-6E8A-4147-A177-3AD203B41FA5}">
                      <a16:colId xmlns:a16="http://schemas.microsoft.com/office/drawing/2014/main" val="3494901603"/>
                    </a:ext>
                  </a:extLst>
                </a:gridCol>
                <a:gridCol w="4876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2954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154576">
                <a:tc>
                  <a:txBody>
                    <a:bodyPr/>
                    <a:lstStyle/>
                    <a:p>
                      <a:pPr>
                        <a:spcBef>
                          <a:spcPts val="600"/>
                        </a:spcBef>
                        <a:spcAft>
                          <a:spcPts val="600"/>
                        </a:spcAft>
                      </a:pPr>
                      <a:r>
                        <a:rPr lang="en-US" dirty="0"/>
                        <a:t>40100 -0180 (new)</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If POST-SECONDARY-CERTIFICATION-LICENSURE-CODE is not blank, the GRADE-LEVEL-CODE must be “09”-“12”.</a:t>
                      </a:r>
                    </a:p>
                  </a:txBody>
                  <a:tcPr/>
                </a:tc>
                <a:tc>
                  <a:txBody>
                    <a:bodyPr/>
                    <a:lstStyle/>
                    <a:p>
                      <a:pPr marL="0" indent="0">
                        <a:spcBef>
                          <a:spcPts val="600"/>
                        </a:spcBef>
                        <a:spcAft>
                          <a:spcPts val="600"/>
                        </a:spcAft>
                        <a:buFont typeface="Arial" pitchFamily="34" charset="0"/>
                        <a:buNone/>
                      </a:pPr>
                      <a:r>
                        <a:rPr lang="en-US" dirty="0"/>
                        <a:t>F</a:t>
                      </a:r>
                    </a:p>
                  </a:txBody>
                  <a:tcPr/>
                </a:tc>
                <a:tc>
                  <a:txBody>
                    <a:bodyPr/>
                    <a:lstStyle/>
                    <a:p>
                      <a:pPr marL="0" indent="0">
                        <a:spcBef>
                          <a:spcPts val="600"/>
                        </a:spcBef>
                        <a:spcAft>
                          <a:spcPts val="600"/>
                        </a:spcAft>
                        <a:buFont typeface="Arial" pitchFamily="34" charset="0"/>
                        <a:buNone/>
                      </a:pPr>
                      <a:r>
                        <a:rPr lang="en-US" dirty="0"/>
                        <a:t>PEIMS 1 &amp; 3</a:t>
                      </a:r>
                    </a:p>
                  </a:txBody>
                  <a:tcPr/>
                </a:tc>
                <a:tc>
                  <a:txBody>
                    <a:bodyPr/>
                    <a:lstStyle/>
                    <a:p>
                      <a:pPr marL="0" indent="0">
                        <a:spcBef>
                          <a:spcPts val="0"/>
                        </a:spcBef>
                        <a:spcAft>
                          <a:spcPts val="0"/>
                        </a:spcAft>
                        <a:buFont typeface="Arial" pitchFamily="34" charset="0"/>
                        <a:buNone/>
                      </a:pPr>
                      <a:r>
                        <a:rPr lang="en-US" dirty="0"/>
                        <a:t>District, Campus, </a:t>
                      </a:r>
                    </a:p>
                    <a:p>
                      <a:pPr marL="0" indent="0">
                        <a:spcBef>
                          <a:spcPts val="0"/>
                        </a:spcBef>
                        <a:spcAft>
                          <a:spcPts val="600"/>
                        </a:spcAft>
                        <a:buFont typeface="Arial" pitchFamily="34" charset="0"/>
                        <a:buNone/>
                      </a:pPr>
                      <a:r>
                        <a:rPr lang="en-US" dirty="0"/>
                        <a:t>Charter</a:t>
                      </a:r>
                    </a:p>
                    <a:p>
                      <a:pPr marL="0" indent="0">
                        <a:spcBef>
                          <a:spcPts val="0"/>
                        </a:spcBef>
                        <a:spcAft>
                          <a:spcPts val="600"/>
                        </a:spcAft>
                        <a:buFont typeface="Arial" pitchFamily="34" charset="0"/>
                        <a:buNone/>
                      </a:pPr>
                      <a:endParaRPr lang="en-US" dirty="0"/>
                    </a:p>
                  </a:txBody>
                  <a:tcPr/>
                </a:tc>
                <a:extLst>
                  <a:ext uri="{0D108BD9-81ED-4DB2-BD59-A6C34878D82A}">
                    <a16:rowId xmlns:a16="http://schemas.microsoft.com/office/drawing/2014/main" val="470753568"/>
                  </a:ext>
                </a:extLst>
              </a:tr>
              <a:tr h="1836194">
                <a:tc>
                  <a:txBody>
                    <a:bodyPr/>
                    <a:lstStyle/>
                    <a:p>
                      <a:pPr>
                        <a:spcBef>
                          <a:spcPts val="600"/>
                        </a:spcBef>
                        <a:spcAft>
                          <a:spcPts val="600"/>
                        </a:spcAft>
                      </a:pPr>
                      <a:r>
                        <a:rPr lang="en-US" dirty="0"/>
                        <a:t>48011-000B</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For a Student Graduation Program, the following must be provided: DISTRICT-ID, TX-UNIQUE-STUDENT-ID, and CAMPUS-ID, For a Student Graduation Program, the following must be provided: DISTRICT-ID, TX-UNIQUE-STUDENT-ID, and CAMPUS-ID, </a:t>
                      </a:r>
                      <a:r>
                        <a:rPr kumimoji="0" lang="en-US" strike="sngStrike" kern="1200" baseline="0" dirty="0">
                          <a:solidFill>
                            <a:schemeClr val="dk1"/>
                          </a:solidFill>
                          <a:latin typeface="+mn-lt"/>
                          <a:ea typeface="+mn-ea"/>
                          <a:cs typeface="+mn-cs"/>
                        </a:rPr>
                        <a:t>FIRST-POST-SECONDARY-CERTIFICATION-LICENSURE</a:t>
                      </a:r>
                      <a:r>
                        <a:rPr kumimoji="0" lang="en-US" kern="1200" dirty="0">
                          <a:solidFill>
                            <a:schemeClr val="dk1"/>
                          </a:solidFill>
                          <a:latin typeface="+mn-lt"/>
                          <a:ea typeface="+mn-ea"/>
                          <a:cs typeface="+mn-cs"/>
                        </a:rPr>
                        <a:t>.</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PEIMS 1</a:t>
                      </a:r>
                    </a:p>
                  </a:txBody>
                  <a:tcPr/>
                </a:tc>
                <a:tc>
                  <a:txBody>
                    <a:bodyPr/>
                    <a:lstStyle/>
                    <a:p>
                      <a:pPr marL="0" indent="0" algn="l" defTabSz="914400" rtl="0" eaLnBrk="1" latinLnBrk="0" hangingPunct="1">
                        <a:spcBef>
                          <a:spcPts val="0"/>
                        </a:spcBef>
                        <a:spcAft>
                          <a:spcPts val="0"/>
                        </a:spcAft>
                        <a:buFont typeface="Arial" pitchFamily="34" charset="0"/>
                        <a:buNone/>
                      </a:pPr>
                      <a:r>
                        <a:rPr lang="en-US" sz="1800" kern="1200" dirty="0">
                          <a:solidFill>
                            <a:schemeClr val="dk1"/>
                          </a:solidFill>
                          <a:latin typeface="+mn-lt"/>
                          <a:ea typeface="+mn-ea"/>
                          <a:cs typeface="+mn-cs"/>
                        </a:rPr>
                        <a:t>District, Campus, </a:t>
                      </a:r>
                    </a:p>
                    <a:p>
                      <a:pPr marL="0" indent="0" algn="l" defTabSz="914400" rtl="0" eaLnBrk="1" latinLnBrk="0" hangingPunct="1">
                        <a:spcBef>
                          <a:spcPts val="0"/>
                        </a:spcBef>
                        <a:spcAft>
                          <a:spcPts val="0"/>
                        </a:spcAft>
                        <a:buFont typeface="Arial" pitchFamily="34" charset="0"/>
                        <a:buNone/>
                      </a:pPr>
                      <a:r>
                        <a:rPr lang="en-US" sz="1800" kern="1200" dirty="0">
                          <a:solidFill>
                            <a:schemeClr val="dk1"/>
                          </a:solidFill>
                          <a:latin typeface="+mn-lt"/>
                          <a:ea typeface="+mn-ea"/>
                          <a:cs typeface="+mn-cs"/>
                        </a:rPr>
                        <a:t>Charter</a:t>
                      </a:r>
                    </a:p>
                    <a:p>
                      <a:pPr marL="0" indent="0" algn="l" defTabSz="914400" rtl="0" eaLnBrk="1" latinLnBrk="0" hangingPunct="1">
                        <a:spcBef>
                          <a:spcPts val="0"/>
                        </a:spcBef>
                        <a:spcAft>
                          <a:spcPts val="600"/>
                        </a:spcAft>
                        <a:buFont typeface="Arial" pitchFamily="34" charset="0"/>
                        <a:buNone/>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1335414">
                <a:tc>
                  <a:txBody>
                    <a:bodyPr/>
                    <a:lstStyle/>
                    <a:p>
                      <a:pPr>
                        <a:spcBef>
                          <a:spcPts val="600"/>
                        </a:spcBef>
                        <a:spcAft>
                          <a:spcPts val="600"/>
                        </a:spcAft>
                      </a:pPr>
                      <a:r>
                        <a:rPr lang="en-US" dirty="0"/>
                        <a:t>48011-0024</a:t>
                      </a:r>
                    </a:p>
                    <a:p>
                      <a:pPr>
                        <a:spcBef>
                          <a:spcPts val="600"/>
                        </a:spcBef>
                        <a:spcAft>
                          <a:spcPts val="600"/>
                        </a:spcAft>
                      </a:pP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sz="1800" strike="sngStrike" kern="1200" baseline="0" dirty="0">
                          <a:solidFill>
                            <a:schemeClr val="dk1"/>
                          </a:solidFill>
                          <a:latin typeface="+mn-lt"/>
                          <a:ea typeface="+mn-ea"/>
                          <a:cs typeface="+mn-cs"/>
                        </a:rPr>
                        <a:t>If FIRST-POST-SECONDARY-CERTIFICATION-LICENSURE is "000", then SECOND-POST-SECONDARY-CERTIFICATION-LICENSURE and THIRD-POST-SECONDARY-CERTIFICATION-LICENSURE must be blank/not reported.</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1</a:t>
                      </a:r>
                    </a:p>
                  </a:txBody>
                  <a:tcPr/>
                </a:tc>
                <a:tc>
                  <a:txBody>
                    <a:bodyPr/>
                    <a:lstStyle/>
                    <a:p>
                      <a:pPr marL="0" indent="0" algn="l" defTabSz="914400" rtl="0" eaLnBrk="1" latinLnBrk="0" hangingPunct="1">
                        <a:spcBef>
                          <a:spcPts val="0"/>
                        </a:spcBef>
                        <a:spcAft>
                          <a:spcPts val="0"/>
                        </a:spcAft>
                        <a:buFont typeface="Arial" pitchFamily="34" charset="0"/>
                        <a:buNone/>
                      </a:pPr>
                      <a:r>
                        <a:rPr lang="en-US" sz="1800" strike="sngStrike" kern="1200" baseline="0" dirty="0">
                          <a:solidFill>
                            <a:schemeClr val="dk1"/>
                          </a:solidFill>
                          <a:latin typeface="+mn-lt"/>
                          <a:ea typeface="+mn-ea"/>
                          <a:cs typeface="+mn-cs"/>
                        </a:rPr>
                        <a:t>District, Campus, </a:t>
                      </a:r>
                    </a:p>
                    <a:p>
                      <a:pPr marL="0" indent="0" algn="l" defTabSz="914400" rtl="0" eaLnBrk="1" latinLnBrk="0" hangingPunct="1">
                        <a:spcBef>
                          <a:spcPts val="0"/>
                        </a:spcBef>
                        <a:spcAft>
                          <a:spcPts val="0"/>
                        </a:spcAft>
                        <a:buFont typeface="Arial" pitchFamily="34" charset="0"/>
                        <a:buNone/>
                      </a:pPr>
                      <a:r>
                        <a:rPr lang="en-US" sz="1800" strike="sng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a:t>
            </a:fld>
            <a:endParaRPr lang="en-US" dirty="0"/>
          </a:p>
        </p:txBody>
      </p:sp>
    </p:spTree>
    <p:extLst>
      <p:ext uri="{BB962C8B-B14F-4D97-AF65-F5344CB8AC3E}">
        <p14:creationId xmlns:p14="http://schemas.microsoft.com/office/powerpoint/2010/main" val="174853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925771115"/>
              </p:ext>
            </p:extLst>
          </p:nvPr>
        </p:nvGraphicFramePr>
        <p:xfrm>
          <a:off x="152400" y="961714"/>
          <a:ext cx="8839200" cy="3664994"/>
        </p:xfrm>
        <a:graphic>
          <a:graphicData uri="http://schemas.openxmlformats.org/drawingml/2006/table">
            <a:tbl>
              <a:tblPr firstRow="1" bandRow="1">
                <a:tableStyleId>{93296810-A885-4BE3-A3E7-6D5BEEA58F35}</a:tableStyleId>
              </a:tblPr>
              <a:tblGrid>
                <a:gridCol w="838200">
                  <a:extLst>
                    <a:ext uri="{9D8B030D-6E8A-4147-A177-3AD203B41FA5}">
                      <a16:colId xmlns:a16="http://schemas.microsoft.com/office/drawing/2014/main" val="3494901603"/>
                    </a:ext>
                  </a:extLst>
                </a:gridCol>
                <a:gridCol w="47244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17600">
                  <a:extLst>
                    <a:ext uri="{9D8B030D-6E8A-4147-A177-3AD203B41FA5}">
                      <a16:colId xmlns:a16="http://schemas.microsoft.com/office/drawing/2014/main" val="2560388750"/>
                    </a:ext>
                  </a:extLst>
                </a:gridCol>
                <a:gridCol w="14732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154576">
                <a:tc>
                  <a:txBody>
                    <a:bodyPr/>
                    <a:lstStyle/>
                    <a:p>
                      <a:pPr>
                        <a:spcBef>
                          <a:spcPts val="600"/>
                        </a:spcBef>
                        <a:spcAft>
                          <a:spcPts val="600"/>
                        </a:spcAft>
                      </a:pPr>
                      <a:r>
                        <a:rPr lang="en-US" dirty="0"/>
                        <a:t>48011-0025</a:t>
                      </a:r>
                    </a:p>
                  </a:txBody>
                  <a:tcPr/>
                </a:tc>
                <a:tc>
                  <a:txBody>
                    <a:bodyPr/>
                    <a:lstStyle/>
                    <a:p>
                      <a:pPr marL="0" indent="0" algn="l" defTabSz="914400" rtl="0" eaLnBrk="1" latinLnBrk="0" hangingPunct="1">
                        <a:spcBef>
                          <a:spcPts val="600"/>
                        </a:spcBef>
                        <a:spcAft>
                          <a:spcPts val="600"/>
                        </a:spcAft>
                        <a:buFont typeface="Arial" pitchFamily="34" charset="0"/>
                        <a:buNone/>
                      </a:pPr>
                      <a:r>
                        <a:rPr kumimoji="0" lang="en-US" sz="1800" strike="sngStrike" kern="1200" baseline="0" dirty="0">
                          <a:solidFill>
                            <a:schemeClr val="dk1"/>
                          </a:solidFill>
                          <a:latin typeface="+mn-lt"/>
                          <a:ea typeface="+mn-ea"/>
                          <a:cs typeface="+mn-cs"/>
                        </a:rPr>
                        <a:t>If THIRD-POST-SECONDARY-CERTIFICATION-LICENSURE is not blank, then SECOND-POST-SECONDARY-CERTIFICATION-LICENSURE must not be blank.</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1</a:t>
                      </a:r>
                    </a:p>
                  </a:txBody>
                  <a:tcPr/>
                </a:tc>
                <a:tc>
                  <a:txBody>
                    <a:bodyPr/>
                    <a:lstStyle/>
                    <a:p>
                      <a:pPr marL="0" indent="0" algn="l" defTabSz="914400" rtl="0" eaLnBrk="1" latinLnBrk="0" hangingPunct="1">
                        <a:spcBef>
                          <a:spcPts val="0"/>
                        </a:spcBef>
                        <a:spcAft>
                          <a:spcPts val="0"/>
                        </a:spcAft>
                        <a:buFont typeface="Arial" pitchFamily="34" charset="0"/>
                        <a:buNone/>
                      </a:pPr>
                      <a:r>
                        <a:rPr lang="en-US" sz="1800" strike="sngStrike" kern="1200" baseline="0" dirty="0">
                          <a:solidFill>
                            <a:schemeClr val="dk1"/>
                          </a:solidFill>
                          <a:latin typeface="+mn-lt"/>
                          <a:ea typeface="+mn-ea"/>
                          <a:cs typeface="+mn-cs"/>
                        </a:rPr>
                        <a:t>District, Campus, </a:t>
                      </a:r>
                    </a:p>
                    <a:p>
                      <a:pPr marL="0" indent="0" algn="l" defTabSz="914400" rtl="0" eaLnBrk="1" latinLnBrk="0" hangingPunct="1">
                        <a:spcBef>
                          <a:spcPts val="0"/>
                        </a:spcBef>
                        <a:spcAft>
                          <a:spcPts val="0"/>
                        </a:spcAft>
                        <a:buFont typeface="Arial" pitchFamily="34" charset="0"/>
                        <a:buNone/>
                      </a:pPr>
                      <a:r>
                        <a:rPr lang="en-US" sz="1800" strike="sng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470753568"/>
                  </a:ext>
                </a:extLst>
              </a:tr>
              <a:tr h="1836194">
                <a:tc>
                  <a:txBody>
                    <a:bodyPr/>
                    <a:lstStyle/>
                    <a:p>
                      <a:pPr>
                        <a:spcBef>
                          <a:spcPts val="600"/>
                        </a:spcBef>
                        <a:spcAft>
                          <a:spcPts val="600"/>
                        </a:spcAft>
                      </a:pPr>
                      <a:r>
                        <a:rPr lang="en-US" dirty="0"/>
                        <a:t>48011-0026</a:t>
                      </a:r>
                    </a:p>
                  </a:txBody>
                  <a:tcPr/>
                </a:tc>
                <a:tc>
                  <a:txBody>
                    <a:bodyPr/>
                    <a:lstStyle/>
                    <a:p>
                      <a:pPr marL="0" indent="0" algn="l" rtl="0" eaLnBrk="1" latinLnBrk="0" hangingPunct="1">
                        <a:spcBef>
                          <a:spcPts val="600"/>
                        </a:spcBef>
                        <a:spcAft>
                          <a:spcPts val="600"/>
                        </a:spcAft>
                        <a:buFont typeface="Arial" pitchFamily="34" charset="0"/>
                        <a:buNone/>
                      </a:pPr>
                      <a:r>
                        <a:rPr kumimoji="0" lang="en-US" sz="1800" strike="sngStrike" kern="1200" baseline="0" dirty="0">
                          <a:solidFill>
                            <a:schemeClr val="dk1"/>
                          </a:solidFill>
                          <a:latin typeface="+mn-lt"/>
                          <a:ea typeface="+mn-ea"/>
                          <a:cs typeface="+mn-cs"/>
                        </a:rPr>
                        <a:t>If SECOND-POST-SECONDARY-CERTIFICATION-LICENSURE is not blank, then FIRST-POST-SECONDARY-CERTIFICATION-LICENSURE, SECOND-POST-SECONDARY-CERTIFICATION-LICENSURE, and THIRD-POST-SECONDARY-CERTIFICATION-LICENSURE must all be different.</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trike="sngStrike" kern="1200" baseline="0" dirty="0">
                          <a:solidFill>
                            <a:schemeClr val="dk1"/>
                          </a:solidFill>
                          <a:latin typeface="+mn-lt"/>
                          <a:ea typeface="+mn-ea"/>
                          <a:cs typeface="+mn-cs"/>
                        </a:rPr>
                        <a:t>PEIMS 1</a:t>
                      </a:r>
                    </a:p>
                  </a:txBody>
                  <a:tcPr/>
                </a:tc>
                <a:tc>
                  <a:txBody>
                    <a:bodyPr/>
                    <a:lstStyle/>
                    <a:p>
                      <a:pPr marL="0" indent="0" algn="l" defTabSz="914400" rtl="0" eaLnBrk="1" latinLnBrk="0" hangingPunct="1">
                        <a:spcBef>
                          <a:spcPts val="0"/>
                        </a:spcBef>
                        <a:spcAft>
                          <a:spcPts val="0"/>
                        </a:spcAft>
                        <a:buFont typeface="Arial" pitchFamily="34" charset="0"/>
                        <a:buNone/>
                      </a:pPr>
                      <a:r>
                        <a:rPr lang="en-US" sz="1800" strike="sngStrike" kern="1200" baseline="0" dirty="0">
                          <a:solidFill>
                            <a:schemeClr val="dk1"/>
                          </a:solidFill>
                          <a:latin typeface="+mn-lt"/>
                          <a:ea typeface="+mn-ea"/>
                          <a:cs typeface="+mn-cs"/>
                        </a:rPr>
                        <a:t>District, Campus, </a:t>
                      </a:r>
                    </a:p>
                    <a:p>
                      <a:pPr marL="0" indent="0" algn="l" defTabSz="914400" rtl="0" eaLnBrk="1" latinLnBrk="0" hangingPunct="1">
                        <a:spcBef>
                          <a:spcPts val="0"/>
                        </a:spcBef>
                        <a:spcAft>
                          <a:spcPts val="0"/>
                        </a:spcAft>
                        <a:buFont typeface="Arial" pitchFamily="34" charset="0"/>
                        <a:buNone/>
                      </a:pPr>
                      <a:r>
                        <a:rPr lang="en-US" sz="1800" strike="sngStrike" kern="1200" baseline="0" dirty="0">
                          <a:solidFill>
                            <a:schemeClr val="dk1"/>
                          </a:solidFill>
                          <a:latin typeface="+mn-lt"/>
                          <a:ea typeface="+mn-ea"/>
                          <a:cs typeface="+mn-cs"/>
                        </a:rPr>
                        <a:t>Charter</a:t>
                      </a:r>
                    </a:p>
                  </a:txBody>
                  <a:tcPr/>
                </a:tc>
                <a:extLst>
                  <a:ext uri="{0D108BD9-81ED-4DB2-BD59-A6C34878D82A}">
                    <a16:rowId xmlns:a16="http://schemas.microsoft.com/office/drawing/2014/main" val="3308547975"/>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7</a:t>
            </a:fld>
            <a:endParaRPr lang="en-US" dirty="0"/>
          </a:p>
        </p:txBody>
      </p:sp>
    </p:spTree>
    <p:extLst>
      <p:ext uri="{BB962C8B-B14F-4D97-AF65-F5344CB8AC3E}">
        <p14:creationId xmlns:p14="http://schemas.microsoft.com/office/powerpoint/2010/main" val="307648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8</a:t>
            </a:fld>
            <a:endParaRPr lang="en-US" dirty="0"/>
          </a:p>
        </p:txBody>
      </p:sp>
      <p:sp>
        <p:nvSpPr>
          <p:cNvPr id="12" name="Rectangle 11" descr="box around Campus Enrollment Type" title="box">
            <a:extLst>
              <a:ext uri="{FF2B5EF4-FFF2-40B4-BE49-F238E27FC236}">
                <a16:creationId xmlns:a16="http://schemas.microsoft.com/office/drawing/2014/main" id="{3DE1DC5D-D2A1-49C1-A0A2-56DE96C13685}"/>
              </a:ext>
            </a:extLst>
          </p:cNvPr>
          <p:cNvSpPr/>
          <p:nvPr/>
        </p:nvSpPr>
        <p:spPr>
          <a:xfrm>
            <a:off x="304800" y="1676400"/>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955203"/>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Industry Certifications</a:t>
            </a:r>
          </a:p>
          <a:p>
            <a:pPr marL="514350" indent="-514350">
              <a:spcBef>
                <a:spcPts val="600"/>
              </a:spcBef>
              <a:spcAft>
                <a:spcPts val="600"/>
              </a:spcAft>
              <a:buFont typeface="+mj-lt"/>
              <a:buAutoNum type="romanUcPeriod"/>
            </a:pPr>
            <a:r>
              <a:rPr lang="en-US" sz="2600" b="1" dirty="0">
                <a:solidFill>
                  <a:sysClr val="windowText" lastClr="000000"/>
                </a:solidFill>
              </a:rPr>
              <a:t>Campus Enrollment Type</a:t>
            </a:r>
          </a:p>
          <a:p>
            <a:pPr marL="514350" indent="-514350">
              <a:spcBef>
                <a:spcPts val="600"/>
              </a:spcBef>
              <a:spcAft>
                <a:spcPts val="600"/>
              </a:spcAft>
              <a:buFont typeface="+mj-lt"/>
              <a:buAutoNum type="romanUcPeriod"/>
            </a:pPr>
            <a:r>
              <a:rPr lang="en-US" sz="2600" b="1" dirty="0">
                <a:solidFill>
                  <a:sysClr val="windowText" lastClr="000000"/>
                </a:solidFill>
              </a:rPr>
              <a:t>Student Special Education and Limited English Proficiency Reporting</a:t>
            </a:r>
          </a:p>
          <a:p>
            <a:pPr marL="514350" indent="-514350">
              <a:spcBef>
                <a:spcPts val="600"/>
              </a:spcBef>
              <a:spcAft>
                <a:spcPts val="600"/>
              </a:spcAft>
              <a:buFont typeface="+mj-lt"/>
              <a:buAutoNum type="romanUcPeriod"/>
            </a:pPr>
            <a:r>
              <a:rPr lang="en-US" sz="2600" b="1" dirty="0">
                <a:solidFill>
                  <a:sysClr val="windowText" lastClr="000000"/>
                </a:solidFill>
              </a:rPr>
              <a:t>Programs of Study</a:t>
            </a:r>
          </a:p>
          <a:p>
            <a:pPr marL="514350" indent="-514350">
              <a:spcBef>
                <a:spcPts val="600"/>
              </a:spcBef>
              <a:spcAft>
                <a:spcPts val="600"/>
              </a:spcAft>
              <a:buFont typeface="+mj-lt"/>
              <a:buAutoNum type="romanUcPeriod"/>
            </a:pPr>
            <a:r>
              <a:rPr lang="en-US" sz="2600" b="1" dirty="0">
                <a:solidFill>
                  <a:sysClr val="windowText" lastClr="000000"/>
                </a:solidFill>
              </a:rPr>
              <a:t>Organization Data Elements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74367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Campus enrollment type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lnSpcReduction="20000"/>
          </a:bodyPr>
          <a:lstStyle/>
          <a:p>
            <a:r>
              <a:rPr lang="en-US" dirty="0"/>
              <a:t>Campuses that receive an accountability rating of ‘Met Standard’ are eligible to earn distinction designations.</a:t>
            </a:r>
          </a:p>
          <a:p>
            <a:endParaRPr lang="en-US" dirty="0"/>
          </a:p>
          <a:p>
            <a:r>
              <a:rPr lang="en-US" dirty="0"/>
              <a:t>To earn a distinction designation, a campus must be in the top quartile of its comparison group for at least 33% (for high schools and K-12 campuses) or 50% (for elementary and middle schools) of the indicators used to award the distinction.</a:t>
            </a:r>
          </a:p>
          <a:p>
            <a:endParaRPr lang="en-US" dirty="0"/>
          </a:p>
          <a:p>
            <a:r>
              <a:rPr lang="en-US" dirty="0"/>
              <a:t>Comparison groups include other campuses from across the state that are most similar in terms of grades offered, size, percentage of students who are economically disadvantaged, mobility rate, percentage of English learners.</a:t>
            </a:r>
          </a:p>
          <a:p>
            <a:pPr marL="0" indent="0">
              <a:buNone/>
            </a:pPr>
            <a:endParaRPr lang="en-US" dirty="0"/>
          </a:p>
        </p:txBody>
      </p:sp>
    </p:spTree>
    <p:extLst>
      <p:ext uri="{BB962C8B-B14F-4D97-AF65-F5344CB8AC3E}">
        <p14:creationId xmlns:p14="http://schemas.microsoft.com/office/powerpoint/2010/main" val="1861327507"/>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45A69-778E-4D41-A5A4-6C4FF6432815}">
  <ds:schemaRefs>
    <ds:schemaRef ds:uri="http://schemas.microsoft.com/office/2006/documentManagement/types"/>
    <ds:schemaRef ds:uri="http://schemas.microsoft.com/office/infopath/2007/PartnerControls"/>
    <ds:schemaRef ds:uri="bbe34aaa-abcf-45b4-9d30-63c3dafe636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85717</TotalTime>
  <Words>3000</Words>
  <Application>Microsoft Office PowerPoint</Application>
  <PresentationFormat>On-screen Show (4:3)</PresentationFormat>
  <Paragraphs>598</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Tw Cen MT</vt:lpstr>
      <vt:lpstr>Tw Cen MT Condensed</vt:lpstr>
      <vt:lpstr>Tw Cen MT Condensed Extra Bold</vt:lpstr>
      <vt:lpstr>TSDS Template 2017 - Circles - Dark</vt:lpstr>
      <vt:lpstr>Data Element Changes</vt:lpstr>
      <vt:lpstr>CONTENTS</vt:lpstr>
      <vt:lpstr>Industry Certifications</vt:lpstr>
      <vt:lpstr>Industry Certifications</vt:lpstr>
      <vt:lpstr>Industry Certifications</vt:lpstr>
      <vt:lpstr>Rule Impact</vt:lpstr>
      <vt:lpstr>Rule Impact</vt:lpstr>
      <vt:lpstr>CONTENTS</vt:lpstr>
      <vt:lpstr>Campus enrollment type</vt:lpstr>
      <vt:lpstr>Campus enrollment type</vt:lpstr>
      <vt:lpstr>Campus enrollment type</vt:lpstr>
      <vt:lpstr>Campus Enrollment Type</vt:lpstr>
      <vt:lpstr>Campus Enrollment Type</vt:lpstr>
      <vt:lpstr>Campus Enrollment Type</vt:lpstr>
      <vt:lpstr>CONTENTS</vt:lpstr>
      <vt:lpstr>Student Special Ed and LEP Reporting</vt:lpstr>
      <vt:lpstr>Student Special Ed and LEP Reporting</vt:lpstr>
      <vt:lpstr>Student Special Ed and LEP Reporting</vt:lpstr>
      <vt:lpstr>Student Special Ed and LEP Reporting</vt:lpstr>
      <vt:lpstr>Student Special Ed and LEP Reporting</vt:lpstr>
      <vt:lpstr>Student Special Ed and LEP Reporting</vt:lpstr>
      <vt:lpstr>Rule Impact</vt:lpstr>
      <vt:lpstr>Rule Impact</vt:lpstr>
      <vt:lpstr>Rule Impact</vt:lpstr>
      <vt:lpstr>Rule Impact</vt:lpstr>
      <vt:lpstr>Rule Impact</vt:lpstr>
      <vt:lpstr>Rule Impact</vt:lpstr>
      <vt:lpstr>Rule Impact</vt:lpstr>
      <vt:lpstr>CONTENTS</vt:lpstr>
      <vt:lpstr>Programs of study</vt:lpstr>
      <vt:lpstr>Programs of study</vt:lpstr>
      <vt:lpstr>Programs of study</vt:lpstr>
      <vt:lpstr>Programs of study</vt:lpstr>
      <vt:lpstr>Programs of study</vt:lpstr>
      <vt:lpstr>Programs of study</vt:lpstr>
      <vt:lpstr>PROGRAM-OF-STUDY</vt:lpstr>
      <vt:lpstr>Programs of study</vt:lpstr>
      <vt:lpstr>Rule Impact</vt:lpstr>
      <vt:lpstr>CONTENTS</vt:lpstr>
      <vt:lpstr>Organization data</vt:lpstr>
      <vt:lpstr>Organization data</vt:lpstr>
      <vt:lpstr>EducationServiceCenter Complex Type </vt:lpstr>
      <vt:lpstr>LocalEducationAgencyExtension Complex Type </vt:lpstr>
      <vt:lpstr>LocalEducationAgencyExtension Complex Type </vt:lpstr>
      <vt:lpstr>SchoolExtension Complex Type </vt:lpstr>
      <vt:lpstr>SchoolExtension Complex Type </vt:lpstr>
      <vt:lpstr>Rule Impact</vt:lpstr>
      <vt:lpstr>Rule Impact</vt:lpstr>
      <vt:lpstr>Rule Impact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1939</cp:revision>
  <cp:lastPrinted>2018-02-01T22:53:24Z</cp:lastPrinted>
  <dcterms:created xsi:type="dcterms:W3CDTF">2009-09-01T20:11:00Z</dcterms:created>
  <dcterms:modified xsi:type="dcterms:W3CDTF">2019-03-25T19:49:06Z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