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71" r:id="rId3"/>
  </p:sldMasterIdLst>
  <p:notesMasterIdLst>
    <p:notesMasterId r:id="rId28"/>
  </p:notesMasterIdLst>
  <p:handoutMasterIdLst>
    <p:handoutMasterId r:id="rId29"/>
  </p:handoutMasterIdLst>
  <p:sldIdLst>
    <p:sldId id="372" r:id="rId4"/>
    <p:sldId id="387" r:id="rId5"/>
    <p:sldId id="415" r:id="rId6"/>
    <p:sldId id="417" r:id="rId7"/>
    <p:sldId id="418" r:id="rId8"/>
    <p:sldId id="434" r:id="rId9"/>
    <p:sldId id="420" r:id="rId10"/>
    <p:sldId id="422" r:id="rId11"/>
    <p:sldId id="423" r:id="rId12"/>
    <p:sldId id="421" r:id="rId13"/>
    <p:sldId id="416" r:id="rId14"/>
    <p:sldId id="424" r:id="rId15"/>
    <p:sldId id="262" r:id="rId16"/>
    <p:sldId id="425" r:id="rId17"/>
    <p:sldId id="426" r:id="rId18"/>
    <p:sldId id="427" r:id="rId19"/>
    <p:sldId id="428" r:id="rId20"/>
    <p:sldId id="429" r:id="rId21"/>
    <p:sldId id="430" r:id="rId22"/>
    <p:sldId id="431" r:id="rId23"/>
    <p:sldId id="432" r:id="rId24"/>
    <p:sldId id="433" r:id="rId25"/>
    <p:sldId id="280" r:id="rId26"/>
    <p:sldId id="283" r:id="rId27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rowe, Jamie" initials="CJ" lastIdx="11" clrIdx="0">
    <p:extLst>
      <p:ext uri="{19B8F6BF-5375-455C-9EA6-DF929625EA0E}">
        <p15:presenceInfo xmlns:p15="http://schemas.microsoft.com/office/powerpoint/2012/main" userId="S-1-5-21-424224527-328161685-9522986-121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6039"/>
    <a:srgbClr val="CCD8EA"/>
    <a:srgbClr val="E7EDF5"/>
    <a:srgbClr val="1682C5"/>
    <a:srgbClr val="457B9C"/>
    <a:srgbClr val="0D6CB9"/>
    <a:srgbClr val="005786"/>
    <a:srgbClr val="00B4C2"/>
    <a:srgbClr val="FF8135"/>
    <a:srgbClr val="00B4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161" autoAdjust="0"/>
    <p:restoredTop sz="94717"/>
  </p:normalViewPr>
  <p:slideViewPr>
    <p:cSldViewPr snapToGrid="0" snapToObjects="1">
      <p:cViewPr varScale="1">
        <p:scale>
          <a:sx n="60" d="100"/>
          <a:sy n="60" d="100"/>
        </p:scale>
        <p:origin x="90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3407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3407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DAA277F-3F4F-4DAD-8D56-8FEA9B911502}" type="datetimeFigureOut">
              <a:rPr lang="en-US" smtClean="0"/>
              <a:t>3/25/2019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670"/>
            <a:ext cx="3037840" cy="463406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772670"/>
            <a:ext cx="3037840" cy="463406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87CFA0F-AC53-4EEA-B6ED-D910C8706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79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3407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3407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5D74A9E-34E8-9E44-AF86-6D29CD5A1678}" type="datetimeFigureOut">
              <a:rPr lang="en-US" smtClean="0"/>
              <a:t>3/25/2019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6600" y="1154113"/>
            <a:ext cx="5538788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2"/>
            <a:ext cx="5608320" cy="3636705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70"/>
            <a:ext cx="3037840" cy="463406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70"/>
            <a:ext cx="3037840" cy="463406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E9FACDD-CF80-0846-A9D4-A013DD70DE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44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9FACDD-CF80-0846-A9D4-A013DD70DE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3363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FACDD-CF80-0846-A9D4-A013DD70DEF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380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24BF6EC7-7F0A-4EF2-B8E9-2D417E6E9290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50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latin typeface="Open Sans" charset="0"/>
                <a:ea typeface="Open Sans" charset="0"/>
                <a:cs typeface="Open Sans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2570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24366"/>
            <a:ext cx="12192000" cy="5067946"/>
          </a:xfrm>
          <a:prstGeom prst="rect">
            <a:avLst/>
          </a:prstGeom>
          <a:gradFill>
            <a:gsLst>
              <a:gs pos="0">
                <a:schemeClr val="accent5">
                  <a:alpha val="71000"/>
                  <a:lumMod val="8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0039B20B-6C45-4360-AE51-727FA69A84DC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1066799" y="3007213"/>
            <a:ext cx="10058400" cy="13295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Section Break Slide</a:t>
            </a:r>
          </a:p>
        </p:txBody>
      </p:sp>
    </p:spTree>
    <p:extLst>
      <p:ext uri="{BB962C8B-B14F-4D97-AF65-F5344CB8AC3E}">
        <p14:creationId xmlns:p14="http://schemas.microsoft.com/office/powerpoint/2010/main" val="131229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24366"/>
            <a:ext cx="12192000" cy="5067946"/>
          </a:xfrm>
          <a:prstGeom prst="rect">
            <a:avLst/>
          </a:prstGeom>
          <a:gradFill flip="none" rotWithShape="1">
            <a:gsLst>
              <a:gs pos="0">
                <a:srgbClr val="00B4C2">
                  <a:lumMod val="84000"/>
                </a:srgbClr>
              </a:gs>
              <a:gs pos="81000">
                <a:schemeClr val="accent1">
                  <a:lumMod val="75000"/>
                </a:schemeClr>
              </a:gs>
              <a:gs pos="98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E14209A8-503A-4F60-8D1B-A08835F498FB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1066799" y="3007213"/>
            <a:ext cx="10058400" cy="13295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Section Break Slide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2433234"/>
            <a:ext cx="12192000" cy="3099662"/>
          </a:xfrm>
          <a:prstGeom prst="rect">
            <a:avLst/>
          </a:prstGeom>
          <a:gradFill flip="none" rotWithShape="1">
            <a:gsLst>
              <a:gs pos="0">
                <a:srgbClr val="00B4C2">
                  <a:lumMod val="84000"/>
                </a:srgbClr>
              </a:gs>
              <a:gs pos="81000">
                <a:schemeClr val="accent1">
                  <a:lumMod val="75000"/>
                </a:schemeClr>
              </a:gs>
              <a:gs pos="98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08BD59DB-B65D-4951-A1C6-5B2E0C79A8F9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1066800" y="3131199"/>
            <a:ext cx="10058400" cy="13295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Section Break Slide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24366"/>
            <a:ext cx="12192000" cy="5067946"/>
          </a:xfrm>
          <a:prstGeom prst="rect">
            <a:avLst/>
          </a:prstGeom>
          <a:gradFill>
            <a:gsLst>
              <a:gs pos="0">
                <a:srgbClr val="FF8135">
                  <a:lumMod val="96000"/>
                  <a:lumOff val="4000"/>
                </a:srgbClr>
              </a:gs>
              <a:gs pos="48000">
                <a:srgbClr val="2E75B6"/>
              </a:gs>
              <a:gs pos="16000">
                <a:schemeClr val="accent5">
                  <a:lumMod val="75000"/>
                </a:schemeClr>
              </a:gs>
              <a:gs pos="100000">
                <a:srgbClr val="005786">
                  <a:lumMod val="96000"/>
                </a:srgb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3CA7A13F-3EB4-4D42-B250-5C0EC7EB7632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1066799" y="3007213"/>
            <a:ext cx="10058400" cy="13295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Section Break Slide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92467" y="2576945"/>
            <a:ext cx="12192000" cy="2707574"/>
          </a:xfrm>
          <a:prstGeom prst="rect">
            <a:avLst/>
          </a:prstGeom>
          <a:gradFill>
            <a:gsLst>
              <a:gs pos="0">
                <a:srgbClr val="FF8135">
                  <a:lumMod val="96000"/>
                  <a:lumOff val="4000"/>
                </a:srgbClr>
              </a:gs>
              <a:gs pos="48000">
                <a:srgbClr val="2E75B6"/>
              </a:gs>
              <a:gs pos="16000">
                <a:schemeClr val="accent5">
                  <a:lumMod val="75000"/>
                </a:schemeClr>
              </a:gs>
              <a:gs pos="100000">
                <a:srgbClr val="005786">
                  <a:lumMod val="96000"/>
                </a:srgb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E06E42C1-4A6F-42B5-A767-D5F4A3B79F89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1068389" y="3054714"/>
            <a:ext cx="10058400" cy="13295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Section Break Slide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5E8B58B8-D238-4E6D-B021-5192C76E574C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0" y="3044798"/>
            <a:ext cx="12192000" cy="852644"/>
          </a:xfrm>
          <a:prstGeom prst="rect">
            <a:avLst/>
          </a:prstGeom>
          <a:gradFill>
            <a:gsLst>
              <a:gs pos="48000">
                <a:srgbClr val="2E75B6"/>
              </a:gs>
              <a:gs pos="0">
                <a:schemeClr val="accent5">
                  <a:lumMod val="75000"/>
                </a:schemeClr>
              </a:gs>
              <a:gs pos="100000">
                <a:srgbClr val="005786">
                  <a:lumMod val="96000"/>
                </a:srgbClr>
              </a:gs>
            </a:gsLst>
            <a:lin ang="1800000" scaled="0"/>
          </a:gradFill>
        </p:spPr>
        <p:txBody>
          <a:bodyPr anchor="ctr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0" i="0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Notes/Appendix Slide</a:t>
            </a:r>
          </a:p>
        </p:txBody>
      </p:sp>
    </p:spTree>
    <p:extLst>
      <p:ext uri="{BB962C8B-B14F-4D97-AF65-F5344CB8AC3E}">
        <p14:creationId xmlns:p14="http://schemas.microsoft.com/office/powerpoint/2010/main" val="1016168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9B0CD-2BDE-40AE-BB61-79B023BD5911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065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5CE5-8F3D-471B-B028-4E444C9B907D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525" y="1577057"/>
            <a:ext cx="8438776" cy="2918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en-US" b="1" i="1" dirty="0">
                <a:solidFill>
                  <a:srgbClr val="F06039"/>
                </a:solidFill>
                <a:latin typeface="Open Sans Semibold" charset="0"/>
                <a:ea typeface="Open Sans Semibold" charset="0"/>
                <a:cs typeface="Open Sans Semibold" charset="0"/>
              </a:rPr>
              <a:t>Heading</a:t>
            </a:r>
            <a:endParaRPr lang="en-US" dirty="0">
              <a:solidFill>
                <a:srgbClr val="F06039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 fontAlgn="ctr">
              <a:lnSpc>
                <a:spcPts val="24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0" i="0" dirty="0">
                <a:latin typeface="Open Sans" charset="0"/>
                <a:ea typeface="Open Sans" charset="0"/>
                <a:cs typeface="Open Sans" charset="0"/>
              </a:rPr>
              <a:t>Content</a:t>
            </a:r>
          </a:p>
          <a:p>
            <a:pPr marL="342900" marR="0" lvl="0" indent="-342900" fontAlgn="ctr">
              <a:lnSpc>
                <a:spcPts val="24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0" i="0" dirty="0">
                <a:latin typeface="Open Sans" charset="0"/>
                <a:ea typeface="Open Sans" charset="0"/>
                <a:cs typeface="Open Sans" charset="0"/>
              </a:rPr>
              <a:t>Content</a:t>
            </a:r>
          </a:p>
          <a:p>
            <a:pPr marL="342900" marR="0" lvl="0" indent="-342900" fontAlgn="ctr">
              <a:lnSpc>
                <a:spcPts val="24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0" i="0" dirty="0">
                <a:latin typeface="Open Sans" charset="0"/>
                <a:ea typeface="Open Sans" charset="0"/>
                <a:cs typeface="Open Sans" charset="0"/>
              </a:rPr>
              <a:t>Content</a:t>
            </a:r>
          </a:p>
          <a:p>
            <a:pPr marL="342900" marR="0" lvl="0" indent="-342900" fontAlgn="ctr">
              <a:lnSpc>
                <a:spcPts val="24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0" i="0" dirty="0">
                <a:latin typeface="Open Sans" charset="0"/>
                <a:ea typeface="Open Sans" charset="0"/>
                <a:cs typeface="Open Sans" charset="0"/>
              </a:rPr>
              <a:t>Content</a:t>
            </a:r>
          </a:p>
          <a:p>
            <a:pPr marR="0" lvl="0" fontAlgn="ctr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 fontAlgn="ctr">
              <a:spcBef>
                <a:spcPts val="0"/>
              </a:spcBef>
              <a:spcAft>
                <a:spcPts val="200"/>
              </a:spcAft>
              <a:tabLst>
                <a:tab pos="457200" algn="l"/>
              </a:tabLst>
            </a:pPr>
            <a:r>
              <a:rPr lang="en-US" b="1" i="1" dirty="0">
                <a:solidFill>
                  <a:srgbClr val="F06039"/>
                </a:solidFill>
                <a:latin typeface="Open Sans Semibold" charset="0"/>
                <a:ea typeface="Open Sans Semibold" charset="0"/>
                <a:cs typeface="Open Sans Semibold" charset="0"/>
              </a:rPr>
              <a:t>Heading</a:t>
            </a:r>
            <a:endParaRPr lang="en-US" i="1" dirty="0">
              <a:solidFill>
                <a:srgbClr val="F06039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 fontAlgn="ctr">
              <a:lnSpc>
                <a:spcPts val="24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0" i="0" dirty="0">
                <a:latin typeface="Open Sans" charset="0"/>
                <a:ea typeface="Open Sans" charset="0"/>
                <a:cs typeface="Open Sans" charset="0"/>
              </a:rPr>
              <a:t>Content</a:t>
            </a:r>
          </a:p>
          <a:p>
            <a:pPr marR="0" lvl="0" fontAlgn="ctr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itle 10"/>
          <p:cNvSpPr txBox="1">
            <a:spLocks/>
          </p:cNvSpPr>
          <p:nvPr userDrawn="1"/>
        </p:nvSpPr>
        <p:spPr>
          <a:xfrm>
            <a:off x="1978570" y="248815"/>
            <a:ext cx="8221489" cy="6772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i="0" dirty="0">
                <a:latin typeface="Open Sans" charset="0"/>
                <a:ea typeface="Open Sans" charset="0"/>
                <a:cs typeface="Open Sans" charset="0"/>
              </a:rPr>
              <a:t>TOC Slide</a:t>
            </a:r>
          </a:p>
        </p:txBody>
      </p:sp>
    </p:spTree>
    <p:extLst>
      <p:ext uri="{BB962C8B-B14F-4D97-AF65-F5344CB8AC3E}">
        <p14:creationId xmlns:p14="http://schemas.microsoft.com/office/powerpoint/2010/main" val="838775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1E31565C-E4EC-4576-8995-65652821430C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 userDrawn="1"/>
        </p:nvSpPr>
        <p:spPr>
          <a:xfrm>
            <a:off x="1097280" y="2038864"/>
            <a:ext cx="10058400" cy="3830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Click to edit Master text style</a:t>
            </a:r>
            <a:r>
              <a:rPr lang="en-US" dirty="0"/>
              <a:t>s</a:t>
            </a:r>
          </a:p>
          <a:p>
            <a:pPr marL="800100" lvl="1" indent="-342900" algn="l">
              <a:buClr>
                <a:srgbClr val="F06039"/>
              </a:buClr>
              <a:buFont typeface="Wingdings" charset="2"/>
              <a:buChar char="§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Second level</a:t>
            </a:r>
          </a:p>
          <a:p>
            <a:pPr marL="1090613" lvl="2" indent="-176213" algn="l">
              <a:buClr>
                <a:srgbClr val="1482C5"/>
              </a:buClr>
              <a:buSzPct val="95000"/>
              <a:buFont typeface="Arial" charset="0"/>
              <a:buChar char="•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Third level</a:t>
            </a:r>
          </a:p>
          <a:p>
            <a:pPr marL="1492250" lvl="3" indent="-215900" algn="l">
              <a:buClr>
                <a:srgbClr val="1482C5"/>
              </a:buClr>
              <a:buSzPct val="80000"/>
              <a:buFont typeface="Courier New" charset="0"/>
              <a:buChar char="o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Fourth level</a:t>
            </a:r>
          </a:p>
          <a:p>
            <a:pPr marL="2005013" lvl="4" indent="-176213" algn="l">
              <a:buClr>
                <a:srgbClr val="F06039"/>
              </a:buClr>
              <a:buFont typeface="Arial" charset="0"/>
              <a:buChar char="•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Fifth level</a:t>
            </a:r>
          </a:p>
        </p:txBody>
      </p:sp>
      <p:sp>
        <p:nvSpPr>
          <p:cNvPr id="10" name="Title 10"/>
          <p:cNvSpPr txBox="1">
            <a:spLocks/>
          </p:cNvSpPr>
          <p:nvPr userDrawn="1"/>
        </p:nvSpPr>
        <p:spPr>
          <a:xfrm>
            <a:off x="1978570" y="248815"/>
            <a:ext cx="8221489" cy="6772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i="0" dirty="0">
                <a:latin typeface="Open Sans" charset="0"/>
                <a:ea typeface="Open Sans" charset="0"/>
                <a:cs typeface="Open Sans" charset="0"/>
              </a:rPr>
              <a:t>Bullet List Slide</a:t>
            </a:r>
          </a:p>
        </p:txBody>
      </p:sp>
    </p:spTree>
    <p:extLst>
      <p:ext uri="{BB962C8B-B14F-4D97-AF65-F5344CB8AC3E}">
        <p14:creationId xmlns:p14="http://schemas.microsoft.com/office/powerpoint/2010/main" val="40833424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67A9A36C-6778-40E4-868C-D8A2C55E8929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 userDrawn="1"/>
        </p:nvSpPr>
        <p:spPr>
          <a:xfrm>
            <a:off x="1097280" y="2038864"/>
            <a:ext cx="10058400" cy="3830229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Click to edit Master text style</a:t>
            </a:r>
            <a:r>
              <a:rPr lang="en-US" dirty="0"/>
              <a:t>s</a:t>
            </a:r>
          </a:p>
          <a:p>
            <a:pPr marL="800100" lvl="1" indent="-342900" algn="l">
              <a:buClr>
                <a:srgbClr val="F06039"/>
              </a:buClr>
              <a:buFont typeface="Wingdings" charset="2"/>
              <a:buChar char="§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Second level</a:t>
            </a:r>
          </a:p>
          <a:p>
            <a:pPr marL="1090613" lvl="2" indent="-176213" algn="l">
              <a:buClr>
                <a:srgbClr val="1482C5"/>
              </a:buClr>
              <a:buSzPct val="95000"/>
              <a:buFont typeface="Arial" charset="0"/>
              <a:buChar char="•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Third level</a:t>
            </a:r>
          </a:p>
          <a:p>
            <a:pPr marL="1492250" lvl="3" indent="-215900" algn="l">
              <a:buClr>
                <a:srgbClr val="1482C5"/>
              </a:buClr>
              <a:buSzPct val="80000"/>
              <a:buFont typeface="Courier New" charset="0"/>
              <a:buChar char="o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Fourth level</a:t>
            </a:r>
          </a:p>
          <a:p>
            <a:pPr marL="2005013" lvl="4" indent="-176213" algn="l">
              <a:buClr>
                <a:srgbClr val="F06039"/>
              </a:buClr>
              <a:buFont typeface="Arial" charset="0"/>
              <a:buChar char="•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Fifth level</a:t>
            </a:r>
          </a:p>
          <a:p>
            <a:pPr algn="l"/>
            <a:endParaRPr lang="en-US" dirty="0">
              <a:latin typeface="Open Sans" charset="0"/>
              <a:ea typeface="Open Sans" charset="0"/>
              <a:cs typeface="Open Sans" charset="0"/>
            </a:endParaRPr>
          </a:p>
          <a:p>
            <a:pPr algn="l"/>
            <a:endParaRPr lang="en-US" dirty="0">
              <a:latin typeface="Open Sans" charset="0"/>
              <a:ea typeface="Open Sans" charset="0"/>
              <a:cs typeface="Open Sans" charset="0"/>
            </a:endParaRPr>
          </a:p>
          <a:p>
            <a:pPr algn="l"/>
            <a:endParaRPr lang="en-US" dirty="0">
              <a:latin typeface="Open Sans" charset="0"/>
              <a:ea typeface="Open Sans" charset="0"/>
              <a:cs typeface="Open Sans" charset="0"/>
            </a:endParaRPr>
          </a:p>
          <a:p>
            <a:pPr algn="l"/>
            <a:endParaRPr lang="en-US" dirty="0">
              <a:latin typeface="Open Sans" charset="0"/>
              <a:ea typeface="Open Sans" charset="0"/>
              <a:cs typeface="Open Sans" charset="0"/>
            </a:endParaRPr>
          </a:p>
          <a:p>
            <a:pPr algn="l"/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Click to edit Master text style</a:t>
            </a:r>
            <a:r>
              <a:rPr lang="en-US" dirty="0"/>
              <a:t>s</a:t>
            </a:r>
          </a:p>
          <a:p>
            <a:pPr marL="800100" lvl="1" indent="-342900" algn="l">
              <a:buClr>
                <a:srgbClr val="F06039"/>
              </a:buClr>
              <a:buFont typeface="Wingdings" charset="2"/>
              <a:buChar char="§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Second level</a:t>
            </a:r>
          </a:p>
          <a:p>
            <a:pPr marL="1090613" lvl="2" indent="-176213" algn="l">
              <a:buClr>
                <a:srgbClr val="1482C5"/>
              </a:buClr>
              <a:buSzPct val="95000"/>
              <a:buFont typeface="Arial" charset="0"/>
              <a:buChar char="•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Third level</a:t>
            </a:r>
          </a:p>
          <a:p>
            <a:pPr marL="1492250" lvl="3" indent="-215900" algn="l">
              <a:buClr>
                <a:srgbClr val="1482C5"/>
              </a:buClr>
              <a:buSzPct val="80000"/>
              <a:buFont typeface="Courier New" charset="0"/>
              <a:buChar char="o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Fourth level</a:t>
            </a:r>
          </a:p>
          <a:p>
            <a:pPr marL="2005013" lvl="4" indent="-176213" algn="l">
              <a:buClr>
                <a:srgbClr val="F06039"/>
              </a:buClr>
              <a:buFont typeface="Arial" charset="0"/>
              <a:buChar char="•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Fifth level</a:t>
            </a:r>
          </a:p>
        </p:txBody>
      </p:sp>
      <p:sp>
        <p:nvSpPr>
          <p:cNvPr id="12" name="Title 10"/>
          <p:cNvSpPr txBox="1">
            <a:spLocks/>
          </p:cNvSpPr>
          <p:nvPr userDrawn="1"/>
        </p:nvSpPr>
        <p:spPr>
          <a:xfrm>
            <a:off x="1978570" y="248815"/>
            <a:ext cx="8221489" cy="6772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i="0" dirty="0">
                <a:latin typeface="Open Sans" charset="0"/>
                <a:ea typeface="Open Sans" charset="0"/>
                <a:cs typeface="Open Sans" charset="0"/>
              </a:rPr>
              <a:t>2-column</a:t>
            </a:r>
            <a:r>
              <a:rPr lang="en-US" sz="3600" b="0" i="0" baseline="0" dirty="0"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600" b="0" i="0" dirty="0">
                <a:latin typeface="Open Sans" charset="0"/>
                <a:ea typeface="Open Sans" charset="0"/>
                <a:cs typeface="Open Sans" charset="0"/>
              </a:rPr>
              <a:t>Bullet List Slide</a:t>
            </a:r>
          </a:p>
        </p:txBody>
      </p:sp>
    </p:spTree>
    <p:extLst>
      <p:ext uri="{BB962C8B-B14F-4D97-AF65-F5344CB8AC3E}">
        <p14:creationId xmlns:p14="http://schemas.microsoft.com/office/powerpoint/2010/main" val="327734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55F3-FBD5-4ECA-A467-CB53A65DBA0B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3744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1DB769EE-9441-4E91-95AA-72FBD214A602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itle 10"/>
          <p:cNvSpPr txBox="1">
            <a:spLocks/>
          </p:cNvSpPr>
          <p:nvPr userDrawn="1"/>
        </p:nvSpPr>
        <p:spPr>
          <a:xfrm>
            <a:off x="1978570" y="248815"/>
            <a:ext cx="8221489" cy="6772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i="0" dirty="0">
                <a:latin typeface="Open Sans" charset="0"/>
                <a:ea typeface="Open Sans" charset="0"/>
                <a:cs typeface="Open Sans" charset="0"/>
              </a:rPr>
              <a:t>Image with Text Slide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401638" y="1593850"/>
            <a:ext cx="11463337" cy="4606925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7459935" y="2618319"/>
            <a:ext cx="3802858" cy="2346908"/>
          </a:xfrm>
          <a:prstGeom prst="rect">
            <a:avLst/>
          </a:prstGeom>
          <a:gradFill flip="none" rotWithShape="1">
            <a:gsLst>
              <a:gs pos="0">
                <a:schemeClr val="accent5">
                  <a:alpha val="71000"/>
                  <a:lumMod val="8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20000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0" i="0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Text about the</a:t>
            </a:r>
            <a:r>
              <a:rPr lang="en-US" sz="2400" b="0" i="0" baseline="0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 image </a:t>
            </a:r>
            <a:r>
              <a:rPr lang="en-US" sz="2400" b="0" i="0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goes</a:t>
            </a:r>
            <a:r>
              <a:rPr lang="en-US" sz="2400" b="0" i="0" baseline="0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 in this box</a:t>
            </a:r>
            <a:endParaRPr lang="en-US" sz="2400" b="0" i="0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4259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 userDrawn="1"/>
        </p:nvCxnSpPr>
        <p:spPr>
          <a:xfrm>
            <a:off x="2741266" y="3836983"/>
            <a:ext cx="0" cy="442716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 userDrawn="1"/>
        </p:nvSpPr>
        <p:spPr>
          <a:xfrm>
            <a:off x="1703700" y="3527606"/>
            <a:ext cx="1054934" cy="35751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Pentagon 36"/>
          <p:cNvSpPr/>
          <p:nvPr userDrawn="1"/>
        </p:nvSpPr>
        <p:spPr>
          <a:xfrm>
            <a:off x="9373795" y="3530516"/>
            <a:ext cx="1109907" cy="355683"/>
          </a:xfrm>
          <a:prstGeom prst="homePlat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69000">
                <a:schemeClr val="accent5"/>
              </a:gs>
              <a:gs pos="10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 userDrawn="1"/>
        </p:nvSpPr>
        <p:spPr>
          <a:xfrm>
            <a:off x="2671572" y="3528463"/>
            <a:ext cx="2250898" cy="3575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 userDrawn="1"/>
        </p:nvSpPr>
        <p:spPr>
          <a:xfrm>
            <a:off x="4905100" y="3527606"/>
            <a:ext cx="2185777" cy="35751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7080606" y="3529572"/>
            <a:ext cx="2293190" cy="35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812587BD-8E3B-487C-AAD9-A90F8A12D12A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itle 10"/>
          <p:cNvSpPr txBox="1">
            <a:spLocks/>
          </p:cNvSpPr>
          <p:nvPr userDrawn="1"/>
        </p:nvSpPr>
        <p:spPr>
          <a:xfrm>
            <a:off x="1978570" y="248815"/>
            <a:ext cx="8221489" cy="6772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i="0" dirty="0">
                <a:latin typeface="Open Sans" charset="0"/>
                <a:ea typeface="Open Sans" charset="0"/>
                <a:cs typeface="Open Sans" charset="0"/>
              </a:rPr>
              <a:t>Timeline Slide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926565" y="3081071"/>
            <a:ext cx="0" cy="507770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3281097" y="2411719"/>
            <a:ext cx="3309414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7103466" y="3836983"/>
            <a:ext cx="0" cy="442716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9373796" y="3030429"/>
            <a:ext cx="0" cy="558412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 userDrawn="1"/>
        </p:nvSpPr>
        <p:spPr>
          <a:xfrm>
            <a:off x="1086559" y="4302473"/>
            <a:ext cx="3309414" cy="13698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2" name="Title 1"/>
          <p:cNvSpPr txBox="1">
            <a:spLocks/>
          </p:cNvSpPr>
          <p:nvPr userDrawn="1"/>
        </p:nvSpPr>
        <p:spPr>
          <a:xfrm>
            <a:off x="5081601" y="4291840"/>
            <a:ext cx="4055909" cy="13698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6" name="Title 1"/>
          <p:cNvSpPr txBox="1">
            <a:spLocks/>
          </p:cNvSpPr>
          <p:nvPr userDrawn="1"/>
        </p:nvSpPr>
        <p:spPr>
          <a:xfrm>
            <a:off x="7363040" y="2392007"/>
            <a:ext cx="4055909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58742" y="3508751"/>
            <a:ext cx="377394" cy="39380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9375" y="3508751"/>
            <a:ext cx="377394" cy="39380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4769" y="3508751"/>
            <a:ext cx="377394" cy="39380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85961" y="3508751"/>
            <a:ext cx="377394" cy="393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560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 userDrawn="1"/>
        </p:nvCxnSpPr>
        <p:spPr>
          <a:xfrm>
            <a:off x="2741266" y="3836983"/>
            <a:ext cx="0" cy="442716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 userDrawn="1"/>
        </p:nvSpPr>
        <p:spPr>
          <a:xfrm>
            <a:off x="1703700" y="3527606"/>
            <a:ext cx="1054934" cy="35751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Pentagon 36"/>
          <p:cNvSpPr/>
          <p:nvPr userDrawn="1"/>
        </p:nvSpPr>
        <p:spPr>
          <a:xfrm>
            <a:off x="9350645" y="3530516"/>
            <a:ext cx="1109907" cy="355683"/>
          </a:xfrm>
          <a:prstGeom prst="homePlat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69000">
                <a:schemeClr val="accent5"/>
              </a:gs>
              <a:gs pos="10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 userDrawn="1"/>
        </p:nvSpPr>
        <p:spPr>
          <a:xfrm>
            <a:off x="2671572" y="3528463"/>
            <a:ext cx="2250898" cy="357513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 userDrawn="1"/>
        </p:nvSpPr>
        <p:spPr>
          <a:xfrm>
            <a:off x="4905100" y="3527606"/>
            <a:ext cx="2185777" cy="357513"/>
          </a:xfrm>
          <a:prstGeom prst="rect">
            <a:avLst/>
          </a:prstGeom>
          <a:solidFill>
            <a:schemeClr val="accent6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7080606" y="3529572"/>
            <a:ext cx="2293190" cy="357513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55EB7A44-7828-4C00-B927-FDD322767340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itle 10"/>
          <p:cNvSpPr txBox="1">
            <a:spLocks/>
          </p:cNvSpPr>
          <p:nvPr userDrawn="1"/>
        </p:nvSpPr>
        <p:spPr>
          <a:xfrm>
            <a:off x="1978570" y="248815"/>
            <a:ext cx="8221489" cy="6772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i="0" dirty="0">
                <a:latin typeface="Open Sans" charset="0"/>
                <a:ea typeface="Open Sans" charset="0"/>
                <a:cs typeface="Open Sans" charset="0"/>
              </a:rPr>
              <a:t>Timeline Slide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926565" y="3081071"/>
            <a:ext cx="0" cy="507770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3281097" y="2411719"/>
            <a:ext cx="3309414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7103466" y="3836983"/>
            <a:ext cx="0" cy="442716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9373796" y="3030429"/>
            <a:ext cx="0" cy="558412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 userDrawn="1"/>
        </p:nvSpPr>
        <p:spPr>
          <a:xfrm>
            <a:off x="1086559" y="4302473"/>
            <a:ext cx="3309414" cy="13698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2" name="Title 1"/>
          <p:cNvSpPr txBox="1">
            <a:spLocks/>
          </p:cNvSpPr>
          <p:nvPr userDrawn="1"/>
        </p:nvSpPr>
        <p:spPr>
          <a:xfrm>
            <a:off x="5081601" y="4291840"/>
            <a:ext cx="4055909" cy="13698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6" name="Title 1"/>
          <p:cNvSpPr txBox="1">
            <a:spLocks/>
          </p:cNvSpPr>
          <p:nvPr userDrawn="1"/>
        </p:nvSpPr>
        <p:spPr>
          <a:xfrm>
            <a:off x="7363040" y="2392007"/>
            <a:ext cx="4055909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58742" y="3508751"/>
            <a:ext cx="377394" cy="39380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9375" y="3508751"/>
            <a:ext cx="377394" cy="39380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4769" y="3508751"/>
            <a:ext cx="377394" cy="39380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85961" y="3508751"/>
            <a:ext cx="377394" cy="393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1039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Straight Connector 52"/>
          <p:cNvCxnSpPr/>
          <p:nvPr userDrawn="1"/>
        </p:nvCxnSpPr>
        <p:spPr>
          <a:xfrm>
            <a:off x="7725145" y="3152818"/>
            <a:ext cx="12700" cy="513897"/>
          </a:xfrm>
          <a:prstGeom prst="line">
            <a:avLst/>
          </a:prstGeom>
          <a:ln w="53975" cap="rnd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4495912" y="3161056"/>
            <a:ext cx="12700" cy="513897"/>
          </a:xfrm>
          <a:prstGeom prst="line">
            <a:avLst/>
          </a:prstGeom>
          <a:ln w="53975" cap="rnd"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66189FAA-25C4-4EC6-97C8-605808729222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itle 10"/>
          <p:cNvSpPr txBox="1">
            <a:spLocks/>
          </p:cNvSpPr>
          <p:nvPr userDrawn="1"/>
        </p:nvSpPr>
        <p:spPr>
          <a:xfrm>
            <a:off x="1978570" y="248815"/>
            <a:ext cx="8221489" cy="6772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i="0" dirty="0">
                <a:latin typeface="Open Sans" charset="0"/>
                <a:ea typeface="Open Sans" charset="0"/>
                <a:cs typeface="Open Sans" charset="0"/>
              </a:rPr>
              <a:t>Timeline Slide</a:t>
            </a:r>
          </a:p>
        </p:txBody>
      </p:sp>
      <p:cxnSp>
        <p:nvCxnSpPr>
          <p:cNvPr id="13" name="Straight Connector 12"/>
          <p:cNvCxnSpPr>
            <a:endCxn id="3" idx="4"/>
          </p:cNvCxnSpPr>
          <p:nvPr userDrawn="1"/>
        </p:nvCxnSpPr>
        <p:spPr>
          <a:xfrm>
            <a:off x="6110254" y="2777722"/>
            <a:ext cx="12700" cy="513897"/>
          </a:xfrm>
          <a:prstGeom prst="line">
            <a:avLst/>
          </a:prstGeom>
          <a:ln w="53975" cap="rnd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1231814" y="2060627"/>
            <a:ext cx="3309414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2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1" name="Title 1"/>
          <p:cNvSpPr txBox="1">
            <a:spLocks/>
          </p:cNvSpPr>
          <p:nvPr userDrawn="1"/>
        </p:nvSpPr>
        <p:spPr>
          <a:xfrm>
            <a:off x="2869455" y="3723456"/>
            <a:ext cx="3309414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2" name="Title 1"/>
          <p:cNvSpPr txBox="1">
            <a:spLocks/>
          </p:cNvSpPr>
          <p:nvPr userDrawn="1"/>
        </p:nvSpPr>
        <p:spPr>
          <a:xfrm>
            <a:off x="5735024" y="3703136"/>
            <a:ext cx="4055909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5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3" name="Title 1"/>
          <p:cNvSpPr txBox="1">
            <a:spLocks/>
          </p:cNvSpPr>
          <p:nvPr userDrawn="1"/>
        </p:nvSpPr>
        <p:spPr>
          <a:xfrm>
            <a:off x="4434101" y="2060626"/>
            <a:ext cx="3309414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6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6" name="Title 1"/>
          <p:cNvSpPr txBox="1">
            <a:spLocks/>
          </p:cNvSpPr>
          <p:nvPr userDrawn="1"/>
        </p:nvSpPr>
        <p:spPr>
          <a:xfrm>
            <a:off x="7290439" y="2050576"/>
            <a:ext cx="4055909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1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3738697" y="3074943"/>
            <a:ext cx="1530393" cy="29365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 userDrawn="1"/>
        </p:nvSpPr>
        <p:spPr>
          <a:xfrm>
            <a:off x="5352764" y="3074943"/>
            <a:ext cx="1530393" cy="29365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/>
          <p:cNvSpPr/>
          <p:nvPr userDrawn="1"/>
        </p:nvSpPr>
        <p:spPr>
          <a:xfrm>
            <a:off x="6967303" y="3074943"/>
            <a:ext cx="1530393" cy="29365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 userDrawn="1"/>
        </p:nvSpPr>
        <p:spPr>
          <a:xfrm>
            <a:off x="8573098" y="3074943"/>
            <a:ext cx="1530393" cy="2936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 userDrawn="1"/>
        </p:nvSpPr>
        <p:spPr>
          <a:xfrm>
            <a:off x="2124157" y="3074943"/>
            <a:ext cx="1530393" cy="2936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val 2"/>
          <p:cNvSpPr/>
          <p:nvPr userDrawn="1"/>
        </p:nvSpPr>
        <p:spPr>
          <a:xfrm>
            <a:off x="6049541" y="3144793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/>
          <p:cNvCxnSpPr>
            <a:endCxn id="42" idx="4"/>
          </p:cNvCxnSpPr>
          <p:nvPr userDrawn="1"/>
        </p:nvCxnSpPr>
        <p:spPr>
          <a:xfrm>
            <a:off x="9332363" y="2781291"/>
            <a:ext cx="12700" cy="513897"/>
          </a:xfrm>
          <a:prstGeom prst="line">
            <a:avLst/>
          </a:prstGeom>
          <a:ln w="53975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 userDrawn="1"/>
        </p:nvSpPr>
        <p:spPr>
          <a:xfrm>
            <a:off x="9271650" y="3148362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>
            <a:endCxn id="44" idx="4"/>
          </p:cNvCxnSpPr>
          <p:nvPr userDrawn="1"/>
        </p:nvCxnSpPr>
        <p:spPr>
          <a:xfrm>
            <a:off x="2889534" y="2787882"/>
            <a:ext cx="12700" cy="513897"/>
          </a:xfrm>
          <a:prstGeom prst="line">
            <a:avLst/>
          </a:prstGeom>
          <a:ln w="53975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 userDrawn="1"/>
        </p:nvSpPr>
        <p:spPr>
          <a:xfrm>
            <a:off x="2828821" y="3154953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 userDrawn="1"/>
        </p:nvSpPr>
        <p:spPr>
          <a:xfrm>
            <a:off x="4423941" y="3165113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 userDrawn="1"/>
        </p:nvSpPr>
        <p:spPr>
          <a:xfrm>
            <a:off x="7664981" y="3134633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2032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24366"/>
            <a:ext cx="12192000" cy="5067946"/>
          </a:xfrm>
          <a:prstGeom prst="rect">
            <a:avLst/>
          </a:prstGeom>
          <a:gradFill>
            <a:gsLst>
              <a:gs pos="0">
                <a:schemeClr val="accent5">
                  <a:alpha val="71000"/>
                  <a:lumMod val="8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B13772C4-EB0D-4FF8-B7F9-EEE9E3287F1D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1066799" y="3007213"/>
            <a:ext cx="10058400" cy="13295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Section Break Slide</a:t>
            </a:r>
          </a:p>
        </p:txBody>
      </p:sp>
    </p:spTree>
    <p:extLst>
      <p:ext uri="{BB962C8B-B14F-4D97-AF65-F5344CB8AC3E}">
        <p14:creationId xmlns:p14="http://schemas.microsoft.com/office/powerpoint/2010/main" val="3050080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24366"/>
            <a:ext cx="12192000" cy="5067946"/>
          </a:xfrm>
          <a:prstGeom prst="rect">
            <a:avLst/>
          </a:prstGeom>
          <a:gradFill flip="none" rotWithShape="1">
            <a:gsLst>
              <a:gs pos="0">
                <a:srgbClr val="00B4C2">
                  <a:lumMod val="84000"/>
                </a:srgbClr>
              </a:gs>
              <a:gs pos="81000">
                <a:schemeClr val="accent1">
                  <a:lumMod val="75000"/>
                </a:schemeClr>
              </a:gs>
              <a:gs pos="98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0E8A986B-86E4-4971-B415-73B0F61A5354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1066799" y="3007213"/>
            <a:ext cx="10058400" cy="13295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Section Break Slide</a:t>
            </a:r>
          </a:p>
        </p:txBody>
      </p:sp>
    </p:spTree>
    <p:extLst>
      <p:ext uri="{BB962C8B-B14F-4D97-AF65-F5344CB8AC3E}">
        <p14:creationId xmlns:p14="http://schemas.microsoft.com/office/powerpoint/2010/main" val="20665166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2433234"/>
            <a:ext cx="12192000" cy="3099662"/>
          </a:xfrm>
          <a:prstGeom prst="rect">
            <a:avLst/>
          </a:prstGeom>
          <a:gradFill flip="none" rotWithShape="1">
            <a:gsLst>
              <a:gs pos="0">
                <a:srgbClr val="00B4C2">
                  <a:lumMod val="84000"/>
                </a:srgbClr>
              </a:gs>
              <a:gs pos="81000">
                <a:schemeClr val="accent1">
                  <a:lumMod val="75000"/>
                </a:schemeClr>
              </a:gs>
              <a:gs pos="98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68A01C97-4FE3-48AD-88D7-4B652F94780E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1066800" y="3131199"/>
            <a:ext cx="10058400" cy="13295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Section Break Slide</a:t>
            </a:r>
          </a:p>
        </p:txBody>
      </p:sp>
    </p:spTree>
    <p:extLst>
      <p:ext uri="{BB962C8B-B14F-4D97-AF65-F5344CB8AC3E}">
        <p14:creationId xmlns:p14="http://schemas.microsoft.com/office/powerpoint/2010/main" val="34945763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24366"/>
            <a:ext cx="12192000" cy="5067946"/>
          </a:xfrm>
          <a:prstGeom prst="rect">
            <a:avLst/>
          </a:prstGeom>
          <a:gradFill>
            <a:gsLst>
              <a:gs pos="0">
                <a:srgbClr val="FF8135">
                  <a:lumMod val="96000"/>
                  <a:lumOff val="4000"/>
                </a:srgbClr>
              </a:gs>
              <a:gs pos="48000">
                <a:srgbClr val="2E75B6"/>
              </a:gs>
              <a:gs pos="16000">
                <a:schemeClr val="accent5">
                  <a:lumMod val="75000"/>
                </a:schemeClr>
              </a:gs>
              <a:gs pos="100000">
                <a:srgbClr val="005786">
                  <a:lumMod val="96000"/>
                </a:srgb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D2CF5836-1D89-4570-983D-3AD0E990E2F0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1066799" y="3007213"/>
            <a:ext cx="10058400" cy="13295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Section Break Slide</a:t>
            </a:r>
          </a:p>
        </p:txBody>
      </p:sp>
    </p:spTree>
    <p:extLst>
      <p:ext uri="{BB962C8B-B14F-4D97-AF65-F5344CB8AC3E}">
        <p14:creationId xmlns:p14="http://schemas.microsoft.com/office/powerpoint/2010/main" val="2116002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92467" y="2576945"/>
            <a:ext cx="12192000" cy="2707574"/>
          </a:xfrm>
          <a:prstGeom prst="rect">
            <a:avLst/>
          </a:prstGeom>
          <a:gradFill>
            <a:gsLst>
              <a:gs pos="0">
                <a:srgbClr val="FF8135">
                  <a:lumMod val="96000"/>
                  <a:lumOff val="4000"/>
                </a:srgbClr>
              </a:gs>
              <a:gs pos="48000">
                <a:srgbClr val="2E75B6"/>
              </a:gs>
              <a:gs pos="16000">
                <a:schemeClr val="accent5">
                  <a:lumMod val="75000"/>
                </a:schemeClr>
              </a:gs>
              <a:gs pos="100000">
                <a:srgbClr val="005786">
                  <a:lumMod val="96000"/>
                </a:srgb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B6EA8E89-4448-47D7-9D40-6556B7FA5E1F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1068389" y="3054714"/>
            <a:ext cx="10058400" cy="13295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Section Break Slide</a:t>
            </a:r>
          </a:p>
        </p:txBody>
      </p:sp>
    </p:spTree>
    <p:extLst>
      <p:ext uri="{BB962C8B-B14F-4D97-AF65-F5344CB8AC3E}">
        <p14:creationId xmlns:p14="http://schemas.microsoft.com/office/powerpoint/2010/main" val="2347511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7EC35D66-D68D-4D1C-A99B-6FE609E009CA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0" y="3044798"/>
            <a:ext cx="12192000" cy="852644"/>
          </a:xfrm>
          <a:prstGeom prst="rect">
            <a:avLst/>
          </a:prstGeom>
          <a:gradFill>
            <a:gsLst>
              <a:gs pos="48000">
                <a:srgbClr val="2E75B6"/>
              </a:gs>
              <a:gs pos="0">
                <a:schemeClr val="accent5">
                  <a:lumMod val="75000"/>
                </a:schemeClr>
              </a:gs>
              <a:gs pos="100000">
                <a:srgbClr val="005786">
                  <a:lumMod val="96000"/>
                </a:srgbClr>
              </a:gs>
            </a:gsLst>
            <a:lin ang="1800000" scaled="0"/>
          </a:gradFill>
        </p:spPr>
        <p:txBody>
          <a:bodyPr anchor="ctr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0" i="0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Notes/Appendix Slide</a:t>
            </a:r>
          </a:p>
        </p:txBody>
      </p:sp>
    </p:spTree>
    <p:extLst>
      <p:ext uri="{BB962C8B-B14F-4D97-AF65-F5344CB8AC3E}">
        <p14:creationId xmlns:p14="http://schemas.microsoft.com/office/powerpoint/2010/main" val="349769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EE7B-FD4A-4826-B1F1-F1F793B6E0BD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525" y="1577057"/>
            <a:ext cx="8438776" cy="2918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en-US" b="1" i="1" dirty="0">
                <a:solidFill>
                  <a:srgbClr val="F06039"/>
                </a:solidFill>
                <a:latin typeface="Open Sans Semibold" charset="0"/>
                <a:ea typeface="Open Sans Semibold" charset="0"/>
                <a:cs typeface="Open Sans Semibold" charset="0"/>
              </a:rPr>
              <a:t>Heading</a:t>
            </a:r>
            <a:endParaRPr lang="en-US" dirty="0">
              <a:solidFill>
                <a:srgbClr val="F06039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 fontAlgn="ctr">
              <a:lnSpc>
                <a:spcPts val="24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0" i="0" dirty="0">
                <a:latin typeface="Open Sans" charset="0"/>
                <a:ea typeface="Open Sans" charset="0"/>
                <a:cs typeface="Open Sans" charset="0"/>
              </a:rPr>
              <a:t>Content</a:t>
            </a:r>
          </a:p>
          <a:p>
            <a:pPr marL="342900" marR="0" lvl="0" indent="-342900" fontAlgn="ctr">
              <a:lnSpc>
                <a:spcPts val="24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0" i="0" dirty="0">
                <a:latin typeface="Open Sans" charset="0"/>
                <a:ea typeface="Open Sans" charset="0"/>
                <a:cs typeface="Open Sans" charset="0"/>
              </a:rPr>
              <a:t>Content</a:t>
            </a:r>
          </a:p>
          <a:p>
            <a:pPr marL="342900" marR="0" lvl="0" indent="-342900" fontAlgn="ctr">
              <a:lnSpc>
                <a:spcPts val="24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0" i="0" dirty="0">
                <a:latin typeface="Open Sans" charset="0"/>
                <a:ea typeface="Open Sans" charset="0"/>
                <a:cs typeface="Open Sans" charset="0"/>
              </a:rPr>
              <a:t>Content</a:t>
            </a:r>
          </a:p>
          <a:p>
            <a:pPr marL="342900" marR="0" lvl="0" indent="-342900" fontAlgn="ctr">
              <a:lnSpc>
                <a:spcPts val="24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0" i="0" dirty="0">
                <a:latin typeface="Open Sans" charset="0"/>
                <a:ea typeface="Open Sans" charset="0"/>
                <a:cs typeface="Open Sans" charset="0"/>
              </a:rPr>
              <a:t>Content</a:t>
            </a:r>
          </a:p>
          <a:p>
            <a:pPr marR="0" lvl="0" fontAlgn="ctr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 fontAlgn="ctr">
              <a:spcBef>
                <a:spcPts val="0"/>
              </a:spcBef>
              <a:spcAft>
                <a:spcPts val="200"/>
              </a:spcAft>
              <a:tabLst>
                <a:tab pos="457200" algn="l"/>
              </a:tabLst>
            </a:pPr>
            <a:r>
              <a:rPr lang="en-US" b="1" i="1" dirty="0">
                <a:solidFill>
                  <a:srgbClr val="F06039"/>
                </a:solidFill>
                <a:latin typeface="Open Sans Semibold" charset="0"/>
                <a:ea typeface="Open Sans Semibold" charset="0"/>
                <a:cs typeface="Open Sans Semibold" charset="0"/>
              </a:rPr>
              <a:t>Heading</a:t>
            </a:r>
            <a:endParaRPr lang="en-US" i="1" dirty="0">
              <a:solidFill>
                <a:srgbClr val="F06039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 fontAlgn="ctr">
              <a:lnSpc>
                <a:spcPts val="24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0" i="0" dirty="0">
                <a:latin typeface="Open Sans" charset="0"/>
                <a:ea typeface="Open Sans" charset="0"/>
                <a:cs typeface="Open Sans" charset="0"/>
              </a:rPr>
              <a:t>Content</a:t>
            </a:r>
          </a:p>
          <a:p>
            <a:pPr marR="0" lvl="0" fontAlgn="ctr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itle 10"/>
          <p:cNvSpPr txBox="1">
            <a:spLocks/>
          </p:cNvSpPr>
          <p:nvPr userDrawn="1"/>
        </p:nvSpPr>
        <p:spPr>
          <a:xfrm>
            <a:off x="1978570" y="248815"/>
            <a:ext cx="8221489" cy="6772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i="0" dirty="0">
                <a:latin typeface="Open Sans" charset="0"/>
                <a:ea typeface="Open Sans" charset="0"/>
                <a:cs typeface="Open Sans" charset="0"/>
              </a:rPr>
              <a:t>TOC Slide</a:t>
            </a:r>
          </a:p>
        </p:txBody>
      </p:sp>
    </p:spTree>
    <p:extLst>
      <p:ext uri="{BB962C8B-B14F-4D97-AF65-F5344CB8AC3E}">
        <p14:creationId xmlns:p14="http://schemas.microsoft.com/office/powerpoint/2010/main" val="159085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58FF17FF-86C0-4813-AF65-ED171B2E81BA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 userDrawn="1"/>
        </p:nvSpPr>
        <p:spPr>
          <a:xfrm>
            <a:off x="1097280" y="2038864"/>
            <a:ext cx="10058400" cy="3830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Click to edit Master text style</a:t>
            </a:r>
            <a:r>
              <a:rPr lang="en-US" dirty="0"/>
              <a:t>s</a:t>
            </a:r>
          </a:p>
          <a:p>
            <a:pPr marL="800100" lvl="1" indent="-342900" algn="l">
              <a:buClr>
                <a:srgbClr val="F06039"/>
              </a:buClr>
              <a:buFont typeface="Wingdings" charset="2"/>
              <a:buChar char="§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Second level</a:t>
            </a:r>
          </a:p>
          <a:p>
            <a:pPr marL="1090613" lvl="2" indent="-176213" algn="l">
              <a:buClr>
                <a:srgbClr val="1482C5"/>
              </a:buClr>
              <a:buSzPct val="95000"/>
              <a:buFont typeface="Arial" charset="0"/>
              <a:buChar char="•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Third level</a:t>
            </a:r>
          </a:p>
          <a:p>
            <a:pPr marL="1492250" lvl="3" indent="-215900" algn="l">
              <a:buClr>
                <a:srgbClr val="1482C5"/>
              </a:buClr>
              <a:buSzPct val="80000"/>
              <a:buFont typeface="Courier New" charset="0"/>
              <a:buChar char="o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Fourth level</a:t>
            </a:r>
          </a:p>
          <a:p>
            <a:pPr marL="2005013" lvl="4" indent="-176213" algn="l">
              <a:buClr>
                <a:srgbClr val="F06039"/>
              </a:buClr>
              <a:buFont typeface="Arial" charset="0"/>
              <a:buChar char="•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Fifth level</a:t>
            </a:r>
          </a:p>
        </p:txBody>
      </p:sp>
      <p:sp>
        <p:nvSpPr>
          <p:cNvPr id="10" name="Title 10"/>
          <p:cNvSpPr txBox="1">
            <a:spLocks/>
          </p:cNvSpPr>
          <p:nvPr userDrawn="1"/>
        </p:nvSpPr>
        <p:spPr>
          <a:xfrm>
            <a:off x="1978570" y="248815"/>
            <a:ext cx="8221489" cy="6772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i="0" dirty="0">
                <a:latin typeface="Open Sans" charset="0"/>
                <a:ea typeface="Open Sans" charset="0"/>
                <a:cs typeface="Open Sans" charset="0"/>
              </a:rPr>
              <a:t>Bullet List Slide</a:t>
            </a:r>
          </a:p>
        </p:txBody>
      </p:sp>
    </p:spTree>
    <p:extLst>
      <p:ext uri="{BB962C8B-B14F-4D97-AF65-F5344CB8AC3E}">
        <p14:creationId xmlns:p14="http://schemas.microsoft.com/office/powerpoint/2010/main" val="70022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7D4DC44F-31E8-4C78-BCF3-7C6A3FA739FF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 userDrawn="1"/>
        </p:nvSpPr>
        <p:spPr>
          <a:xfrm>
            <a:off x="1097280" y="2038864"/>
            <a:ext cx="10058400" cy="3830229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Click to edit Master text style</a:t>
            </a:r>
            <a:r>
              <a:rPr lang="en-US" dirty="0"/>
              <a:t>s</a:t>
            </a:r>
          </a:p>
          <a:p>
            <a:pPr marL="800100" lvl="1" indent="-342900" algn="l">
              <a:buClr>
                <a:srgbClr val="F06039"/>
              </a:buClr>
              <a:buFont typeface="Wingdings" charset="2"/>
              <a:buChar char="§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Second level</a:t>
            </a:r>
          </a:p>
          <a:p>
            <a:pPr marL="1090613" lvl="2" indent="-176213" algn="l">
              <a:buClr>
                <a:srgbClr val="1482C5"/>
              </a:buClr>
              <a:buSzPct val="95000"/>
              <a:buFont typeface="Arial" charset="0"/>
              <a:buChar char="•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Third level</a:t>
            </a:r>
          </a:p>
          <a:p>
            <a:pPr marL="1492250" lvl="3" indent="-215900" algn="l">
              <a:buClr>
                <a:srgbClr val="1482C5"/>
              </a:buClr>
              <a:buSzPct val="80000"/>
              <a:buFont typeface="Courier New" charset="0"/>
              <a:buChar char="o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Fourth level</a:t>
            </a:r>
          </a:p>
          <a:p>
            <a:pPr marL="2005013" lvl="4" indent="-176213" algn="l">
              <a:buClr>
                <a:srgbClr val="F06039"/>
              </a:buClr>
              <a:buFont typeface="Arial" charset="0"/>
              <a:buChar char="•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Fifth level</a:t>
            </a:r>
          </a:p>
          <a:p>
            <a:pPr algn="l"/>
            <a:endParaRPr lang="en-US" dirty="0">
              <a:latin typeface="Open Sans" charset="0"/>
              <a:ea typeface="Open Sans" charset="0"/>
              <a:cs typeface="Open Sans" charset="0"/>
            </a:endParaRPr>
          </a:p>
          <a:p>
            <a:pPr algn="l"/>
            <a:endParaRPr lang="en-US" dirty="0">
              <a:latin typeface="Open Sans" charset="0"/>
              <a:ea typeface="Open Sans" charset="0"/>
              <a:cs typeface="Open Sans" charset="0"/>
            </a:endParaRPr>
          </a:p>
          <a:p>
            <a:pPr algn="l"/>
            <a:endParaRPr lang="en-US" dirty="0">
              <a:latin typeface="Open Sans" charset="0"/>
              <a:ea typeface="Open Sans" charset="0"/>
              <a:cs typeface="Open Sans" charset="0"/>
            </a:endParaRPr>
          </a:p>
          <a:p>
            <a:pPr algn="l"/>
            <a:endParaRPr lang="en-US" dirty="0">
              <a:latin typeface="Open Sans" charset="0"/>
              <a:ea typeface="Open Sans" charset="0"/>
              <a:cs typeface="Open Sans" charset="0"/>
            </a:endParaRPr>
          </a:p>
          <a:p>
            <a:pPr algn="l"/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Click to edit Master text style</a:t>
            </a:r>
            <a:r>
              <a:rPr lang="en-US" dirty="0"/>
              <a:t>s</a:t>
            </a:r>
          </a:p>
          <a:p>
            <a:pPr marL="800100" lvl="1" indent="-342900" algn="l">
              <a:buClr>
                <a:srgbClr val="F06039"/>
              </a:buClr>
              <a:buFont typeface="Wingdings" charset="2"/>
              <a:buChar char="§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Second level</a:t>
            </a:r>
          </a:p>
          <a:p>
            <a:pPr marL="1090613" lvl="2" indent="-176213" algn="l">
              <a:buClr>
                <a:srgbClr val="1482C5"/>
              </a:buClr>
              <a:buSzPct val="95000"/>
              <a:buFont typeface="Arial" charset="0"/>
              <a:buChar char="•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Third level</a:t>
            </a:r>
          </a:p>
          <a:p>
            <a:pPr marL="1492250" lvl="3" indent="-215900" algn="l">
              <a:buClr>
                <a:srgbClr val="1482C5"/>
              </a:buClr>
              <a:buSzPct val="80000"/>
              <a:buFont typeface="Courier New" charset="0"/>
              <a:buChar char="o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Fourth level</a:t>
            </a:r>
          </a:p>
          <a:p>
            <a:pPr marL="2005013" lvl="4" indent="-176213" algn="l">
              <a:buClr>
                <a:srgbClr val="F06039"/>
              </a:buClr>
              <a:buFont typeface="Arial" charset="0"/>
              <a:buChar char="•"/>
              <a:tabLst/>
            </a:pPr>
            <a:r>
              <a:rPr lang="en-US" dirty="0">
                <a:latin typeface="Open Sans" charset="0"/>
                <a:ea typeface="Open Sans" charset="0"/>
                <a:cs typeface="Open Sans" charset="0"/>
              </a:rPr>
              <a:t>Fifth level</a:t>
            </a:r>
          </a:p>
        </p:txBody>
      </p:sp>
      <p:sp>
        <p:nvSpPr>
          <p:cNvPr id="12" name="Title 10"/>
          <p:cNvSpPr txBox="1">
            <a:spLocks/>
          </p:cNvSpPr>
          <p:nvPr userDrawn="1"/>
        </p:nvSpPr>
        <p:spPr>
          <a:xfrm>
            <a:off x="1978570" y="248815"/>
            <a:ext cx="8221489" cy="6772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i="0" dirty="0">
                <a:latin typeface="Open Sans" charset="0"/>
                <a:ea typeface="Open Sans" charset="0"/>
                <a:cs typeface="Open Sans" charset="0"/>
              </a:rPr>
              <a:t>2-column</a:t>
            </a:r>
            <a:r>
              <a:rPr lang="en-US" sz="3600" b="0" i="0" baseline="0" dirty="0"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600" b="0" i="0" dirty="0">
                <a:latin typeface="Open Sans" charset="0"/>
                <a:ea typeface="Open Sans" charset="0"/>
                <a:cs typeface="Open Sans" charset="0"/>
              </a:rPr>
              <a:t>Bullet List Slide</a:t>
            </a:r>
          </a:p>
        </p:txBody>
      </p:sp>
    </p:spTree>
    <p:extLst>
      <p:ext uri="{BB962C8B-B14F-4D97-AF65-F5344CB8AC3E}">
        <p14:creationId xmlns:p14="http://schemas.microsoft.com/office/powerpoint/2010/main" val="51051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AF605D8F-FE73-43EF-B9B0-589EBE0C6C47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itle 10"/>
          <p:cNvSpPr txBox="1">
            <a:spLocks/>
          </p:cNvSpPr>
          <p:nvPr userDrawn="1"/>
        </p:nvSpPr>
        <p:spPr>
          <a:xfrm>
            <a:off x="1978570" y="248815"/>
            <a:ext cx="8221489" cy="6772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i="0" dirty="0">
                <a:latin typeface="Open Sans" charset="0"/>
                <a:ea typeface="Open Sans" charset="0"/>
                <a:cs typeface="Open Sans" charset="0"/>
              </a:rPr>
              <a:t>Image with Text Slide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401638" y="1593850"/>
            <a:ext cx="11463337" cy="4606925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7459935" y="2618319"/>
            <a:ext cx="3802858" cy="2346908"/>
          </a:xfrm>
          <a:prstGeom prst="rect">
            <a:avLst/>
          </a:prstGeom>
          <a:gradFill flip="none" rotWithShape="1">
            <a:gsLst>
              <a:gs pos="0">
                <a:schemeClr val="accent5">
                  <a:alpha val="71000"/>
                  <a:lumMod val="8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20000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0" i="0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Text about the</a:t>
            </a:r>
            <a:r>
              <a:rPr lang="en-US" sz="2400" b="0" i="0" baseline="0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 image </a:t>
            </a:r>
            <a:r>
              <a:rPr lang="en-US" sz="2400" b="0" i="0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goes</a:t>
            </a:r>
            <a:r>
              <a:rPr lang="en-US" sz="2400" b="0" i="0" baseline="0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 in this box</a:t>
            </a:r>
            <a:endParaRPr lang="en-US" sz="2400" b="0" i="0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830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 userDrawn="1"/>
        </p:nvCxnSpPr>
        <p:spPr>
          <a:xfrm>
            <a:off x="2741266" y="3836983"/>
            <a:ext cx="0" cy="442716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 userDrawn="1"/>
        </p:nvSpPr>
        <p:spPr>
          <a:xfrm>
            <a:off x="1703700" y="3527606"/>
            <a:ext cx="1054934" cy="35751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Pentagon 36"/>
          <p:cNvSpPr/>
          <p:nvPr userDrawn="1"/>
        </p:nvSpPr>
        <p:spPr>
          <a:xfrm>
            <a:off x="9373795" y="3530516"/>
            <a:ext cx="1109907" cy="355683"/>
          </a:xfrm>
          <a:prstGeom prst="homePlat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69000">
                <a:schemeClr val="accent5"/>
              </a:gs>
              <a:gs pos="10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 userDrawn="1"/>
        </p:nvSpPr>
        <p:spPr>
          <a:xfrm>
            <a:off x="2671572" y="3528463"/>
            <a:ext cx="2250898" cy="3575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 userDrawn="1"/>
        </p:nvSpPr>
        <p:spPr>
          <a:xfrm>
            <a:off x="4905100" y="3527606"/>
            <a:ext cx="2185777" cy="35751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7080606" y="3529572"/>
            <a:ext cx="2293190" cy="35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77FF708A-B247-4B46-9717-D84B7B3239C1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itle 10"/>
          <p:cNvSpPr txBox="1">
            <a:spLocks/>
          </p:cNvSpPr>
          <p:nvPr userDrawn="1"/>
        </p:nvSpPr>
        <p:spPr>
          <a:xfrm>
            <a:off x="1978570" y="248815"/>
            <a:ext cx="8221489" cy="6772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i="0" dirty="0">
                <a:latin typeface="Open Sans" charset="0"/>
                <a:ea typeface="Open Sans" charset="0"/>
                <a:cs typeface="Open Sans" charset="0"/>
              </a:rPr>
              <a:t>Timeline Slide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926565" y="3081071"/>
            <a:ext cx="0" cy="507770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3281097" y="2411719"/>
            <a:ext cx="3309414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7103466" y="3836983"/>
            <a:ext cx="0" cy="442716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9373796" y="3030429"/>
            <a:ext cx="0" cy="558412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 userDrawn="1"/>
        </p:nvSpPr>
        <p:spPr>
          <a:xfrm>
            <a:off x="1086559" y="4302473"/>
            <a:ext cx="3309414" cy="13698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2" name="Title 1"/>
          <p:cNvSpPr txBox="1">
            <a:spLocks/>
          </p:cNvSpPr>
          <p:nvPr userDrawn="1"/>
        </p:nvSpPr>
        <p:spPr>
          <a:xfrm>
            <a:off x="5081601" y="4291840"/>
            <a:ext cx="4055909" cy="13698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6" name="Title 1"/>
          <p:cNvSpPr txBox="1">
            <a:spLocks/>
          </p:cNvSpPr>
          <p:nvPr userDrawn="1"/>
        </p:nvSpPr>
        <p:spPr>
          <a:xfrm>
            <a:off x="7363040" y="2392007"/>
            <a:ext cx="4055909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58742" y="3508751"/>
            <a:ext cx="377394" cy="39380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9375" y="3508751"/>
            <a:ext cx="377394" cy="39380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4769" y="3508751"/>
            <a:ext cx="377394" cy="39380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85961" y="3508751"/>
            <a:ext cx="377394" cy="393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145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 userDrawn="1"/>
        </p:nvCxnSpPr>
        <p:spPr>
          <a:xfrm>
            <a:off x="2741266" y="3836983"/>
            <a:ext cx="0" cy="442716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 userDrawn="1"/>
        </p:nvSpPr>
        <p:spPr>
          <a:xfrm>
            <a:off x="1703700" y="3527606"/>
            <a:ext cx="1054934" cy="35751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Pentagon 36"/>
          <p:cNvSpPr/>
          <p:nvPr userDrawn="1"/>
        </p:nvSpPr>
        <p:spPr>
          <a:xfrm>
            <a:off x="9350645" y="3530516"/>
            <a:ext cx="1109907" cy="355683"/>
          </a:xfrm>
          <a:prstGeom prst="homePlat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69000">
                <a:schemeClr val="accent5"/>
              </a:gs>
              <a:gs pos="10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 userDrawn="1"/>
        </p:nvSpPr>
        <p:spPr>
          <a:xfrm>
            <a:off x="2671572" y="3528463"/>
            <a:ext cx="2250898" cy="357513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 userDrawn="1"/>
        </p:nvSpPr>
        <p:spPr>
          <a:xfrm>
            <a:off x="4905100" y="3527606"/>
            <a:ext cx="2185777" cy="357513"/>
          </a:xfrm>
          <a:prstGeom prst="rect">
            <a:avLst/>
          </a:prstGeom>
          <a:solidFill>
            <a:schemeClr val="accent6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7080606" y="3529572"/>
            <a:ext cx="2293190" cy="357513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D0055B7B-CF97-45EA-B850-6D25C195483D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itle 10"/>
          <p:cNvSpPr txBox="1">
            <a:spLocks/>
          </p:cNvSpPr>
          <p:nvPr userDrawn="1"/>
        </p:nvSpPr>
        <p:spPr>
          <a:xfrm>
            <a:off x="1978570" y="248815"/>
            <a:ext cx="8221489" cy="6772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i="0" dirty="0">
                <a:latin typeface="Open Sans" charset="0"/>
                <a:ea typeface="Open Sans" charset="0"/>
                <a:cs typeface="Open Sans" charset="0"/>
              </a:rPr>
              <a:t>Timeline Slide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926565" y="3081071"/>
            <a:ext cx="0" cy="507770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3281097" y="2411719"/>
            <a:ext cx="3309414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7103466" y="3836983"/>
            <a:ext cx="0" cy="442716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9373796" y="3030429"/>
            <a:ext cx="0" cy="558412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 userDrawn="1"/>
        </p:nvSpPr>
        <p:spPr>
          <a:xfrm>
            <a:off x="1086559" y="4302473"/>
            <a:ext cx="3309414" cy="13698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2" name="Title 1"/>
          <p:cNvSpPr txBox="1">
            <a:spLocks/>
          </p:cNvSpPr>
          <p:nvPr userDrawn="1"/>
        </p:nvSpPr>
        <p:spPr>
          <a:xfrm>
            <a:off x="5081601" y="4291840"/>
            <a:ext cx="4055909" cy="13698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6" name="Title 1"/>
          <p:cNvSpPr txBox="1">
            <a:spLocks/>
          </p:cNvSpPr>
          <p:nvPr userDrawn="1"/>
        </p:nvSpPr>
        <p:spPr>
          <a:xfrm>
            <a:off x="7363040" y="2392007"/>
            <a:ext cx="4055909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58742" y="3508751"/>
            <a:ext cx="377394" cy="39380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9375" y="3508751"/>
            <a:ext cx="377394" cy="39380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4769" y="3508751"/>
            <a:ext cx="377394" cy="39380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85961" y="3508751"/>
            <a:ext cx="377394" cy="3938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Straight Connector 52"/>
          <p:cNvCxnSpPr/>
          <p:nvPr userDrawn="1"/>
        </p:nvCxnSpPr>
        <p:spPr>
          <a:xfrm>
            <a:off x="7725145" y="3152818"/>
            <a:ext cx="12700" cy="513897"/>
          </a:xfrm>
          <a:prstGeom prst="line">
            <a:avLst/>
          </a:prstGeom>
          <a:ln w="53975" cap="rnd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4495912" y="3161056"/>
            <a:ext cx="12700" cy="513897"/>
          </a:xfrm>
          <a:prstGeom prst="line">
            <a:avLst/>
          </a:prstGeom>
          <a:ln w="53975" cap="rnd"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F0194918-2C10-4641-93BB-C4014C48E507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itle 10"/>
          <p:cNvSpPr txBox="1">
            <a:spLocks/>
          </p:cNvSpPr>
          <p:nvPr userDrawn="1"/>
        </p:nvSpPr>
        <p:spPr>
          <a:xfrm>
            <a:off x="1978570" y="248815"/>
            <a:ext cx="8221489" cy="6772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i="0" dirty="0">
                <a:latin typeface="Open Sans" charset="0"/>
                <a:ea typeface="Open Sans" charset="0"/>
                <a:cs typeface="Open Sans" charset="0"/>
              </a:rPr>
              <a:t>Timeline Slide</a:t>
            </a:r>
          </a:p>
        </p:txBody>
      </p:sp>
      <p:cxnSp>
        <p:nvCxnSpPr>
          <p:cNvPr id="13" name="Straight Connector 12"/>
          <p:cNvCxnSpPr>
            <a:endCxn id="3" idx="4"/>
          </p:cNvCxnSpPr>
          <p:nvPr userDrawn="1"/>
        </p:nvCxnSpPr>
        <p:spPr>
          <a:xfrm>
            <a:off x="6110254" y="2777722"/>
            <a:ext cx="12700" cy="513897"/>
          </a:xfrm>
          <a:prstGeom prst="line">
            <a:avLst/>
          </a:prstGeom>
          <a:ln w="53975" cap="rnd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1231814" y="2060627"/>
            <a:ext cx="3309414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2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1" name="Title 1"/>
          <p:cNvSpPr txBox="1">
            <a:spLocks/>
          </p:cNvSpPr>
          <p:nvPr userDrawn="1"/>
        </p:nvSpPr>
        <p:spPr>
          <a:xfrm>
            <a:off x="2869455" y="3723456"/>
            <a:ext cx="3309414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4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2" name="Title 1"/>
          <p:cNvSpPr txBox="1">
            <a:spLocks/>
          </p:cNvSpPr>
          <p:nvPr userDrawn="1"/>
        </p:nvSpPr>
        <p:spPr>
          <a:xfrm>
            <a:off x="5735024" y="3703136"/>
            <a:ext cx="4055909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5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3" name="Title 1"/>
          <p:cNvSpPr txBox="1">
            <a:spLocks/>
          </p:cNvSpPr>
          <p:nvPr userDrawn="1"/>
        </p:nvSpPr>
        <p:spPr>
          <a:xfrm>
            <a:off x="4434101" y="2060626"/>
            <a:ext cx="3309414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6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6" name="Title 1"/>
          <p:cNvSpPr txBox="1">
            <a:spLocks/>
          </p:cNvSpPr>
          <p:nvPr userDrawn="1"/>
        </p:nvSpPr>
        <p:spPr>
          <a:xfrm>
            <a:off x="7290439" y="2050576"/>
            <a:ext cx="4055909" cy="12453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800" b="0" i="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Event Text </a:t>
            </a:r>
          </a:p>
          <a:p>
            <a:pPr algn="ctr">
              <a:lnSpc>
                <a:spcPct val="100000"/>
              </a:lnSpc>
            </a:pPr>
            <a:r>
              <a:rPr lang="en-US" sz="1800" b="1" i="0" dirty="0">
                <a:solidFill>
                  <a:schemeClr val="accent1"/>
                </a:solidFill>
                <a:latin typeface="Open Sans" charset="0"/>
                <a:ea typeface="Open Sans" charset="0"/>
                <a:cs typeface="Open Sans" charset="0"/>
              </a:rPr>
              <a:t>(Timeline Date)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3738697" y="3074943"/>
            <a:ext cx="1530393" cy="29365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 userDrawn="1"/>
        </p:nvSpPr>
        <p:spPr>
          <a:xfrm>
            <a:off x="5352764" y="3074943"/>
            <a:ext cx="1530393" cy="29365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/>
          <p:cNvSpPr/>
          <p:nvPr userDrawn="1"/>
        </p:nvSpPr>
        <p:spPr>
          <a:xfrm>
            <a:off x="6967303" y="3074943"/>
            <a:ext cx="1530393" cy="29365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 userDrawn="1"/>
        </p:nvSpPr>
        <p:spPr>
          <a:xfrm>
            <a:off x="8573098" y="3074943"/>
            <a:ext cx="1530393" cy="2936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 userDrawn="1"/>
        </p:nvSpPr>
        <p:spPr>
          <a:xfrm>
            <a:off x="2124157" y="3074943"/>
            <a:ext cx="1530393" cy="2936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val 2"/>
          <p:cNvSpPr/>
          <p:nvPr userDrawn="1"/>
        </p:nvSpPr>
        <p:spPr>
          <a:xfrm>
            <a:off x="6049541" y="3144793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/>
          <p:cNvCxnSpPr>
            <a:endCxn id="42" idx="4"/>
          </p:cNvCxnSpPr>
          <p:nvPr userDrawn="1"/>
        </p:nvCxnSpPr>
        <p:spPr>
          <a:xfrm>
            <a:off x="9332363" y="2781291"/>
            <a:ext cx="12700" cy="513897"/>
          </a:xfrm>
          <a:prstGeom prst="line">
            <a:avLst/>
          </a:prstGeom>
          <a:ln w="53975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 userDrawn="1"/>
        </p:nvSpPr>
        <p:spPr>
          <a:xfrm>
            <a:off x="9271650" y="3148362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>
            <a:endCxn id="44" idx="4"/>
          </p:cNvCxnSpPr>
          <p:nvPr userDrawn="1"/>
        </p:nvCxnSpPr>
        <p:spPr>
          <a:xfrm>
            <a:off x="2889534" y="2787882"/>
            <a:ext cx="12700" cy="513897"/>
          </a:xfrm>
          <a:prstGeom prst="line">
            <a:avLst/>
          </a:prstGeom>
          <a:ln w="53975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 userDrawn="1"/>
        </p:nvSpPr>
        <p:spPr>
          <a:xfrm>
            <a:off x="2828821" y="3154953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 userDrawn="1"/>
        </p:nvSpPr>
        <p:spPr>
          <a:xfrm>
            <a:off x="4423941" y="3165113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 userDrawn="1"/>
        </p:nvSpPr>
        <p:spPr>
          <a:xfrm>
            <a:off x="7664981" y="3134633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image" Target="../media/image4.jpg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4.jpg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3.jp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12670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802" y="138949"/>
            <a:ext cx="1978396" cy="98919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7096"/>
            <a:ext cx="12192000" cy="5596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298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1402"/>
            <a:ext cx="12000217" cy="229917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585DF932-7580-496E-865B-4CD4B8D0C45C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>
            <a:alphaModFix am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127342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79" y="248815"/>
            <a:ext cx="1454954" cy="7274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006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2" r:id="rId2"/>
    <p:sldLayoutId id="2147483652" r:id="rId3"/>
    <p:sldLayoutId id="2147483653" r:id="rId4"/>
    <p:sldLayoutId id="2147483654" r:id="rId5"/>
    <p:sldLayoutId id="2147483657" r:id="rId6"/>
    <p:sldLayoutId id="2147483668" r:id="rId7"/>
    <p:sldLayoutId id="2147483667" r:id="rId8"/>
    <p:sldLayoutId id="2147483658" r:id="rId9"/>
    <p:sldLayoutId id="2147483664" r:id="rId10"/>
    <p:sldLayoutId id="2147483665" r:id="rId11"/>
    <p:sldLayoutId id="2147483663" r:id="rId12"/>
    <p:sldLayoutId id="2147483666" r:id="rId13"/>
    <p:sldLayoutId id="2147483659" r:id="rId14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1402"/>
            <a:ext cx="12000217" cy="229917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92467" y="6491610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EE6A5357-7341-4087-8842-6DB4274CB5A3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91610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 sz="1100" b="0" i="0"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>
            <a:alphaModFix am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127342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79" y="248815"/>
            <a:ext cx="1454954" cy="7274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8593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tea.texas.gov/A-F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hyperlink" Target="https://tea.texas.gov/perfreport/resources/index.html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tea.texas.gov/ESSA/" TargetMode="External"/><Relationship Id="rId2" Type="http://schemas.openxmlformats.org/officeDocument/2006/relationships/hyperlink" Target="http://tea.texas.gov/accountability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hyperlink" Target="mailto:performance.reporting@tea.texas.gov" TargetMode="External"/><Relationship Id="rId4" Type="http://schemas.openxmlformats.org/officeDocument/2006/relationships/hyperlink" Target="mailto:feedbackLAS@tea.texas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2B4167-27BD-40D0-8B97-ABB74F4F436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A0904-C1D9-4A44-8EE2-BBAF3F14468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7909EB-042C-4F58-B038-1095B90A1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99069" y="6527124"/>
            <a:ext cx="5193862" cy="365125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4294967295"/>
          </p:nvPr>
        </p:nvSpPr>
        <p:spPr>
          <a:xfrm>
            <a:off x="1840637" y="5348610"/>
            <a:ext cx="10058400" cy="1143000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Texas Education Agency </a:t>
            </a:r>
            <a:b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Standards and Engagement</a:t>
            </a:r>
            <a:b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Performance Reporting</a:t>
            </a:r>
          </a:p>
        </p:txBody>
      </p:sp>
      <p:sp>
        <p:nvSpPr>
          <p:cNvPr id="13" name="Title 10"/>
          <p:cNvSpPr txBox="1">
            <a:spLocks/>
          </p:cNvSpPr>
          <p:nvPr/>
        </p:nvSpPr>
        <p:spPr>
          <a:xfrm>
            <a:off x="92467" y="2703621"/>
            <a:ext cx="12032477" cy="17403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Spring 2019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ESC TSDS Training</a:t>
            </a:r>
          </a:p>
        </p:txBody>
      </p:sp>
    </p:spTree>
    <p:extLst>
      <p:ext uri="{BB962C8B-B14F-4D97-AF65-F5344CB8AC3E}">
        <p14:creationId xmlns:p14="http://schemas.microsoft.com/office/powerpoint/2010/main" val="2460820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097280" y="1387275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The Community Eligibility Provision (CEP) under the National School Lunch Program relaxes some campus data collection requirements for the purposes of providing free and reduced lunches.</a:t>
            </a:r>
          </a:p>
          <a:p>
            <a:pPr marL="800100" lvl="1" indent="-342900" algn="l">
              <a:lnSpc>
                <a:spcPct val="110000"/>
              </a:lnSpc>
              <a:spcAft>
                <a:spcPts val="1200"/>
              </a:spcAft>
              <a:buClr>
                <a:srgbClr val="FF8134"/>
              </a:buClr>
              <a:buFont typeface="Wingdings" charset="2"/>
              <a:buChar char="§"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The accountability system relies on an accurate count of economically disadvantaged students. For accountability, the percentage of economically disadvantaged students at a campus or district is based on TSDS PEIMS October snapshot data </a:t>
            </a: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(as reported in the fall submission and resubmission)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or the demographic file submitted by the district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, not on CEP participation.</a:t>
            </a:r>
          </a:p>
          <a:p>
            <a:pPr marL="800100" lvl="1" indent="-342900" algn="l">
              <a:lnSpc>
                <a:spcPct val="110000"/>
              </a:lnSpc>
              <a:spcAft>
                <a:spcPts val="1200"/>
              </a:spcAft>
              <a:buClr>
                <a:srgbClr val="FF8134"/>
              </a:buClr>
              <a:buFont typeface="Wingdings" charset="2"/>
              <a:buChar char="§"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Each </a:t>
            </a: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  <a:cs typeface="Calibri" charset="0"/>
              </a:rPr>
              <a:t>student’s economically disadvantaged status must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be reported in TSDS </a:t>
            </a: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  <a:cs typeface="Calibri" charset="0"/>
              </a:rPr>
              <a:t>PEIMS (E0785)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. </a:t>
            </a:r>
          </a:p>
        </p:txBody>
      </p:sp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E991BF-4546-4E65-B5D1-4747D10D5835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6" y="6492875"/>
            <a:ext cx="5240997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02F826ED-6AF3-4254-92EB-57F2AE7B8781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10034152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Importance of Data Quality: 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Economically Disadvantaged</a:t>
            </a:r>
          </a:p>
        </p:txBody>
      </p:sp>
    </p:spTree>
    <p:extLst>
      <p:ext uri="{BB962C8B-B14F-4D97-AF65-F5344CB8AC3E}">
        <p14:creationId xmlns:p14="http://schemas.microsoft.com/office/powerpoint/2010/main" val="1311072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097280" y="1387275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Districts and charter schools have several opportunities to confirm and correct data submitted for accountability purposes, including a corrections window. 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Once the TSDS PEIMS resubmission window has closed, the data is frozen for accountability purposes.</a:t>
            </a:r>
          </a:p>
          <a:p>
            <a:pPr marL="800100" lvl="1" indent="-342900" algn="l">
              <a:lnSpc>
                <a:spcPct val="110000"/>
              </a:lnSpc>
              <a:spcAft>
                <a:spcPts val="1200"/>
              </a:spcAft>
              <a:buClr>
                <a:srgbClr val="FF8134"/>
              </a:buClr>
              <a:buFont typeface="Wingdings" charset="2"/>
              <a:buChar char="§"/>
            </a:pP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Data corrections made in the TSDS PEIMS working collection are not used in accountability. 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Calibri" charset="0"/>
              <a:cs typeface="Calibri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Arial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Calibri" charset="0"/>
              <a:cs typeface="Calibri" charset="0"/>
            </a:endParaRPr>
          </a:p>
        </p:txBody>
      </p:sp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FF151B-4CFB-4931-9D2A-F8E2C7BBC0E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92875"/>
            <a:ext cx="5448386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02F826ED-6AF3-4254-92EB-57F2AE7B8781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9169012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Importance of Data Quality: 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TSDS PEIMS</a:t>
            </a:r>
            <a:endParaRPr lang="en-US" sz="25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00" b="0" i="0" u="none" strike="noStrike" kern="1200" cap="none" spc="-50" normalizeH="0" baseline="0" noProof="0" dirty="0">
              <a:ln>
                <a:noFill/>
              </a:ln>
              <a:solidFill>
                <a:srgbClr val="1682C5">
                  <a:lumMod val="7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46718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097280" y="1387275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The majority of CCMR data is sourced from TSDS PEIMS.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To reiterate, for accountability purposes, this data is frozen after the resubmission window closes. </a:t>
            </a:r>
          </a:p>
        </p:txBody>
      </p:sp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9F77E-1AA8-46C5-A269-EB5A7C396A35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6" y="6492875"/>
            <a:ext cx="508074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02F826ED-6AF3-4254-92EB-57F2AE7B8781}"/>
              </a:ext>
            </a:extLst>
          </p:cNvPr>
          <p:cNvSpPr txBox="1">
            <a:spLocks/>
          </p:cNvSpPr>
          <p:nvPr/>
        </p:nvSpPr>
        <p:spPr>
          <a:xfrm>
            <a:off x="1668319" y="433790"/>
            <a:ext cx="10237353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Importance of Data Quality: 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College, Career, and Military Readiness</a:t>
            </a:r>
          </a:p>
        </p:txBody>
      </p:sp>
    </p:spTree>
    <p:extLst>
      <p:ext uri="{BB962C8B-B14F-4D97-AF65-F5344CB8AC3E}">
        <p14:creationId xmlns:p14="http://schemas.microsoft.com/office/powerpoint/2010/main" val="1785392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D2D632-25C7-4A13-8C25-1DB76D91E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71F7-A3F6-4CDE-B374-634B2708E931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13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BF7372-B939-4927-9CF7-EEABD4602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6" y="6491610"/>
            <a:ext cx="5109021" cy="365125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</a:p>
        </p:txBody>
      </p:sp>
      <p:cxnSp>
        <p:nvCxnSpPr>
          <p:cNvPr id="29" name="Straight Connector 28" descr="line" title="line">
            <a:extLst>
              <a:ext uri="{FF2B5EF4-FFF2-40B4-BE49-F238E27FC236}">
                <a16:creationId xmlns:a16="http://schemas.microsoft.com/office/drawing/2014/main" id="{79F0C7C2-56FF-49D1-A5CA-D4827BB2F401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25F479C3-9156-45CA-8D4C-106E2DAA414E}"/>
              </a:ext>
            </a:extLst>
          </p:cNvPr>
          <p:cNvSpPr txBox="1"/>
          <p:nvPr/>
        </p:nvSpPr>
        <p:spPr>
          <a:xfrm>
            <a:off x="1184434" y="1559706"/>
            <a:ext cx="5283092" cy="5888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u="sng" dirty="0">
                <a:solidFill>
                  <a:srgbClr val="1682C5"/>
                </a:solidFill>
                <a:latin typeface="Century Gothic" panose="020B0502020202020204" pitchFamily="34" charset="0"/>
              </a:rPr>
              <a:t>College Ready</a:t>
            </a:r>
            <a:endParaRPr lang="en-US" b="1" dirty="0">
              <a:solidFill>
                <a:srgbClr val="1682C5"/>
              </a:solidFill>
              <a:latin typeface="Century Gothic" panose="020B0502020202020204" pitchFamily="34" charset="0"/>
            </a:endParaRPr>
          </a:p>
          <a:p>
            <a:pPr marL="284163" lvl="1" indent="-279400">
              <a:spcAft>
                <a:spcPts val="600"/>
              </a:spcAft>
              <a:buClr>
                <a:srgbClr val="1582C6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cs typeface="Calibri" charset="0"/>
              </a:rPr>
              <a:t>Meet criteria of 3 on AP or 4 on IB examinations</a:t>
            </a:r>
          </a:p>
          <a:p>
            <a:pPr marL="284163" lvl="1" indent="-279400">
              <a:spcAft>
                <a:spcPts val="600"/>
              </a:spcAft>
              <a:buClr>
                <a:srgbClr val="1582C6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cs typeface="Calibri" charset="0"/>
              </a:rPr>
              <a:t>Meet TSI criteria (SAT/ACT/TSIA/College Prep course) in reading and mathematics</a:t>
            </a:r>
          </a:p>
          <a:p>
            <a:pPr marL="284163" lvl="1" indent="-279400">
              <a:spcAft>
                <a:spcPts val="600"/>
              </a:spcAft>
              <a:buClr>
                <a:srgbClr val="1582C6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cs typeface="Calibri" charset="0"/>
              </a:rPr>
              <a:t>Complete a course for dual credit</a:t>
            </a:r>
            <a:br>
              <a:rPr lang="en-US" dirty="0">
                <a:latin typeface="Century Gothic" panose="020B0502020202020204" pitchFamily="34" charset="0"/>
                <a:cs typeface="Calibri" charset="0"/>
              </a:rPr>
            </a:br>
            <a:r>
              <a:rPr lang="en-US" dirty="0">
                <a:latin typeface="Century Gothic" panose="020B0502020202020204" pitchFamily="34" charset="0"/>
                <a:cs typeface="Calibri" charset="0"/>
              </a:rPr>
              <a:t>(9 hours or more in any subject or </a:t>
            </a:r>
            <a:br>
              <a:rPr lang="en-US" dirty="0">
                <a:latin typeface="Century Gothic" panose="020B0502020202020204" pitchFamily="34" charset="0"/>
                <a:cs typeface="Calibri" charset="0"/>
              </a:rPr>
            </a:br>
            <a:r>
              <a:rPr lang="en-US" dirty="0">
                <a:latin typeface="Century Gothic" panose="020B0502020202020204" pitchFamily="34" charset="0"/>
                <a:cs typeface="Calibri" charset="0"/>
              </a:rPr>
              <a:t>3 hours or more in ELAR/mathematics)</a:t>
            </a:r>
          </a:p>
          <a:p>
            <a:pPr marL="284163" lvl="1" indent="-279400">
              <a:spcAft>
                <a:spcPts val="600"/>
              </a:spcAft>
              <a:buClr>
                <a:srgbClr val="1582C6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cs typeface="Calibri" charset="0"/>
              </a:rPr>
              <a:t>Earn an associate’s degree</a:t>
            </a:r>
          </a:p>
          <a:p>
            <a:pPr marL="284163" indent="-279400">
              <a:spcAft>
                <a:spcPts val="600"/>
              </a:spcAft>
              <a:buClr>
                <a:srgbClr val="1582C6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cs typeface="Calibri" charset="0"/>
              </a:rPr>
              <a:t>Complete an OnRamps course and earn college credit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u="sng" dirty="0">
                <a:solidFill>
                  <a:srgbClr val="1682C5"/>
                </a:solidFill>
                <a:latin typeface="Century Gothic" panose="020B0502020202020204" pitchFamily="34" charset="0"/>
              </a:rPr>
              <a:t>Military Ready</a:t>
            </a:r>
            <a:endParaRPr lang="en-US" u="sng" dirty="0">
              <a:solidFill>
                <a:srgbClr val="1682C5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  <a:buClr>
                <a:srgbClr val="1582C6"/>
              </a:buClr>
            </a:pPr>
            <a:r>
              <a:rPr lang="en-US" dirty="0">
                <a:latin typeface="Century Gothic" panose="020B0502020202020204" pitchFamily="34" charset="0"/>
                <a:cs typeface="Calibri" charset="0"/>
              </a:rPr>
              <a:t>Enlist in the United States Armed Forces </a:t>
            </a:r>
          </a:p>
          <a:p>
            <a:pPr marL="284163" indent="-279400">
              <a:spcAft>
                <a:spcPts val="600"/>
              </a:spcAft>
              <a:buClr>
                <a:srgbClr val="1582C6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  <a:latin typeface="Century Gothic" panose="020B0502020202020204" pitchFamily="34" charset="0"/>
              <a:cs typeface="Calibri" charset="0"/>
            </a:endParaRPr>
          </a:p>
          <a:p>
            <a:pPr>
              <a:spcAft>
                <a:spcPts val="600"/>
              </a:spcAft>
              <a:buClr>
                <a:srgbClr val="1582C6"/>
              </a:buClr>
            </a:pPr>
            <a:endParaRPr lang="en-US" sz="1600" b="1" i="1" dirty="0">
              <a:solidFill>
                <a:srgbClr val="FF0000"/>
              </a:solidFill>
              <a:latin typeface="Century Gothic" panose="020B0502020202020204" pitchFamily="34" charset="0"/>
              <a:cs typeface="Calibri" charset="0"/>
            </a:endParaRPr>
          </a:p>
          <a:p>
            <a:pPr>
              <a:spcAft>
                <a:spcPts val="600"/>
              </a:spcAft>
              <a:buClr>
                <a:srgbClr val="1582C6"/>
              </a:buClr>
            </a:pPr>
            <a:endParaRPr lang="en-US" sz="1600" b="1" i="1" dirty="0">
              <a:solidFill>
                <a:srgbClr val="FF0000"/>
              </a:solidFill>
              <a:latin typeface="Century Gothic" panose="020B0502020202020204" pitchFamily="34" charset="0"/>
              <a:cs typeface="Calibri" charset="0"/>
            </a:endParaRPr>
          </a:p>
          <a:p>
            <a:pPr lvl="1" indent="-4572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chemeClr val="accent2"/>
              </a:buClr>
            </a:pPr>
            <a:endParaRPr lang="en-US" sz="15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D305D53-E4EA-4E77-859E-C7C7B2796C2B}"/>
              </a:ext>
            </a:extLst>
          </p:cNvPr>
          <p:cNvSpPr txBox="1"/>
          <p:nvPr/>
        </p:nvSpPr>
        <p:spPr>
          <a:xfrm>
            <a:off x="7232647" y="1559706"/>
            <a:ext cx="475513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u="sng" dirty="0">
                <a:solidFill>
                  <a:srgbClr val="1682C5"/>
                </a:solidFill>
                <a:latin typeface="Century Gothic" panose="020B0502020202020204" pitchFamily="34" charset="0"/>
              </a:rPr>
              <a:t>Career Ready</a:t>
            </a:r>
          </a:p>
          <a:p>
            <a:pPr marL="285750" indent="-285750">
              <a:spcAft>
                <a:spcPts val="600"/>
              </a:spcAft>
              <a:buClr>
                <a:srgbClr val="1582C6"/>
              </a:buClr>
              <a:buFont typeface="Arial" charset="0"/>
              <a:buChar char="•"/>
            </a:pPr>
            <a:r>
              <a:rPr lang="en-US" dirty="0">
                <a:latin typeface="Century Gothic" panose="020B0502020202020204" pitchFamily="34" charset="0"/>
                <a:cs typeface="Calibri" charset="0"/>
              </a:rPr>
              <a:t>Earn an industry-based certification</a:t>
            </a:r>
          </a:p>
          <a:p>
            <a:pPr marL="285750" indent="-285750">
              <a:spcAft>
                <a:spcPts val="600"/>
              </a:spcAft>
              <a:buClr>
                <a:srgbClr val="1582C6"/>
              </a:buClr>
              <a:buFont typeface="Arial" charset="0"/>
              <a:buChar char="•"/>
            </a:pPr>
            <a:r>
              <a:rPr lang="en-US" dirty="0">
                <a:latin typeface="Century Gothic" panose="020B0502020202020204" pitchFamily="34" charset="0"/>
                <a:ea typeface="Calibri" charset="0"/>
                <a:cs typeface="Calibri" charset="0"/>
              </a:rPr>
              <a:t>CTE coherent sequence coursework completion and credit aligned with approved industry-based certifications </a:t>
            </a:r>
            <a:br>
              <a:rPr lang="en-US" dirty="0">
                <a:latin typeface="Century Gothic" panose="020B0502020202020204" pitchFamily="34" charset="0"/>
                <a:ea typeface="Calibri" charset="0"/>
                <a:cs typeface="Calibri" charset="0"/>
              </a:rPr>
            </a:br>
            <a:r>
              <a:rPr lang="en-US" dirty="0">
                <a:solidFill>
                  <a:srgbClr val="FF0000"/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(one-half point credit) </a:t>
            </a:r>
          </a:p>
          <a:p>
            <a:pPr marL="285750" indent="-285750">
              <a:spcAft>
                <a:spcPts val="600"/>
              </a:spcAft>
              <a:buClr>
                <a:srgbClr val="1582C6"/>
              </a:buClr>
              <a:buFont typeface="Arial" charset="0"/>
              <a:buChar char="•"/>
            </a:pPr>
            <a:r>
              <a:rPr lang="en-US" dirty="0">
                <a:latin typeface="Century Gothic" panose="020B0502020202020204" pitchFamily="34" charset="0"/>
                <a:cs typeface="Calibri" charset="0"/>
              </a:rPr>
              <a:t>Graduate with completed IEP and workforce readiness (graduation type codes 04, 05, 54, or 55)</a:t>
            </a:r>
          </a:p>
          <a:p>
            <a:pPr marL="285750" indent="-285750">
              <a:spcAft>
                <a:spcPts val="600"/>
              </a:spcAft>
              <a:buClr>
                <a:srgbClr val="1582C6"/>
              </a:buClr>
              <a:buFont typeface="Arial" charset="0"/>
              <a:buChar char="•"/>
            </a:pPr>
            <a:r>
              <a:rPr lang="en-US" dirty="0">
                <a:latin typeface="Century Gothic" panose="020B0502020202020204" pitchFamily="34" charset="0"/>
                <a:cs typeface="Calibri" charset="0"/>
              </a:rPr>
              <a:t>Earn a Level I or Level II certificate </a:t>
            </a:r>
          </a:p>
          <a:p>
            <a:pPr marL="285750" indent="-285750">
              <a:spcAft>
                <a:spcPts val="600"/>
              </a:spcAft>
              <a:buClr>
                <a:srgbClr val="1582C6"/>
              </a:buClr>
              <a:buFont typeface="Arial" charset="0"/>
              <a:buChar char="•"/>
            </a:pPr>
            <a:r>
              <a:rPr lang="en-US" dirty="0">
                <a:latin typeface="Century Gothic" panose="020B0502020202020204" pitchFamily="34" charset="0"/>
                <a:cs typeface="Calibri" charset="0"/>
              </a:rPr>
              <a:t>Graduate under an advanced degree plan and be identified as a current special education student</a:t>
            </a:r>
          </a:p>
        </p:txBody>
      </p:sp>
      <p:sp>
        <p:nvSpPr>
          <p:cNvPr id="35" name="Rectangle 34" descr="Icon for College Ready" title="icon">
            <a:extLst>
              <a:ext uri="{FF2B5EF4-FFF2-40B4-BE49-F238E27FC236}">
                <a16:creationId xmlns:a16="http://schemas.microsoft.com/office/drawing/2014/main" id="{4005728C-65A3-4285-A9DD-9A7711BBC417}"/>
              </a:ext>
            </a:extLst>
          </p:cNvPr>
          <p:cNvSpPr/>
          <p:nvPr/>
        </p:nvSpPr>
        <p:spPr>
          <a:xfrm>
            <a:off x="666274" y="1559706"/>
            <a:ext cx="518160" cy="518160"/>
          </a:xfrm>
          <a:prstGeom prst="rect">
            <a:avLst/>
          </a:prstGeom>
          <a:solidFill>
            <a:srgbClr val="1582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 descr="Icon for Career Ready" title="Icon">
            <a:extLst>
              <a:ext uri="{FF2B5EF4-FFF2-40B4-BE49-F238E27FC236}">
                <a16:creationId xmlns:a16="http://schemas.microsoft.com/office/drawing/2014/main" id="{3581DF4C-D2B7-4367-8B3C-623974581B20}"/>
              </a:ext>
            </a:extLst>
          </p:cNvPr>
          <p:cNvSpPr/>
          <p:nvPr/>
        </p:nvSpPr>
        <p:spPr>
          <a:xfrm>
            <a:off x="6710450" y="1559706"/>
            <a:ext cx="518160" cy="518160"/>
          </a:xfrm>
          <a:prstGeom prst="rect">
            <a:avLst/>
          </a:prstGeom>
          <a:solidFill>
            <a:srgbClr val="1582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8" name="Picture 37" descr="Icon for Career Ready" title="Icon ">
            <a:extLst>
              <a:ext uri="{FF2B5EF4-FFF2-40B4-BE49-F238E27FC236}">
                <a16:creationId xmlns:a16="http://schemas.microsoft.com/office/drawing/2014/main" id="{048BE66B-D807-497D-98F7-1434996D424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59"/>
          <a:stretch/>
        </p:blipFill>
        <p:spPr>
          <a:xfrm>
            <a:off x="6805491" y="1660102"/>
            <a:ext cx="336454" cy="314700"/>
          </a:xfrm>
          <a:prstGeom prst="rect">
            <a:avLst/>
          </a:prstGeom>
        </p:spPr>
      </p:pic>
      <p:pic>
        <p:nvPicPr>
          <p:cNvPr id="39" name="Picture 38" descr="Icon for Military Ready" title="Icon ">
            <a:extLst>
              <a:ext uri="{FF2B5EF4-FFF2-40B4-BE49-F238E27FC236}">
                <a16:creationId xmlns:a16="http://schemas.microsoft.com/office/drawing/2014/main" id="{D0112113-1A24-4FF7-B95E-DD0248D691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13" y="5209571"/>
            <a:ext cx="353760" cy="431145"/>
          </a:xfrm>
          <a:prstGeom prst="rect">
            <a:avLst/>
          </a:prstGeom>
        </p:spPr>
      </p:pic>
      <p:pic>
        <p:nvPicPr>
          <p:cNvPr id="40" name="Picture 39" descr="Icon for College Ready" title="Icon">
            <a:extLst>
              <a:ext uri="{FF2B5EF4-FFF2-40B4-BE49-F238E27FC236}">
                <a16:creationId xmlns:a16="http://schemas.microsoft.com/office/drawing/2014/main" id="{EE5D1A74-5CDA-4C41-BC10-97A888F1D71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1632"/>
          <a:stretch/>
        </p:blipFill>
        <p:spPr>
          <a:xfrm>
            <a:off x="729694" y="1665450"/>
            <a:ext cx="391081" cy="375800"/>
          </a:xfrm>
          <a:prstGeom prst="rect">
            <a:avLst/>
          </a:prstGeom>
        </p:spPr>
      </p:pic>
      <p:sp>
        <p:nvSpPr>
          <p:cNvPr id="14" name="Rectangle 13" descr="Icon for Military Ready" title="Icon">
            <a:extLst>
              <a:ext uri="{FF2B5EF4-FFF2-40B4-BE49-F238E27FC236}">
                <a16:creationId xmlns:a16="http://schemas.microsoft.com/office/drawing/2014/main" id="{0302B26C-F3C7-4ABA-8E24-3FF99DC8A4DC}"/>
              </a:ext>
            </a:extLst>
          </p:cNvPr>
          <p:cNvSpPr/>
          <p:nvPr/>
        </p:nvSpPr>
        <p:spPr>
          <a:xfrm>
            <a:off x="540069" y="5208241"/>
            <a:ext cx="518160" cy="518160"/>
          </a:xfrm>
          <a:prstGeom prst="rect">
            <a:avLst/>
          </a:prstGeom>
          <a:solidFill>
            <a:srgbClr val="1582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 descr="icon for Military Ready" title="icon">
            <a:extLst>
              <a:ext uri="{FF2B5EF4-FFF2-40B4-BE49-F238E27FC236}">
                <a16:creationId xmlns:a16="http://schemas.microsoft.com/office/drawing/2014/main" id="{D3FDCD32-7767-4663-93C0-D31D91BC2A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69" y="5215405"/>
            <a:ext cx="353760" cy="431145"/>
          </a:xfrm>
          <a:prstGeom prst="rect">
            <a:avLst/>
          </a:prstGeom>
        </p:spPr>
      </p:pic>
      <p:sp>
        <p:nvSpPr>
          <p:cNvPr id="30" name="Title 1">
            <a:extLst>
              <a:ext uri="{FF2B5EF4-FFF2-40B4-BE49-F238E27FC236}">
                <a16:creationId xmlns:a16="http://schemas.microsoft.com/office/drawing/2014/main" id="{AFE163D0-8063-4E2D-929D-AEBFCFF76D5F}"/>
              </a:ext>
            </a:extLst>
          </p:cNvPr>
          <p:cNvSpPr txBox="1">
            <a:spLocks/>
          </p:cNvSpPr>
          <p:nvPr/>
        </p:nvSpPr>
        <p:spPr>
          <a:xfrm>
            <a:off x="1678472" y="414981"/>
            <a:ext cx="10163008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3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2019 CCMR Indicators for HS, K–12, and Districts</a:t>
            </a:r>
          </a:p>
        </p:txBody>
      </p:sp>
    </p:spTree>
    <p:extLst>
      <p:ext uri="{BB962C8B-B14F-4D97-AF65-F5344CB8AC3E}">
        <p14:creationId xmlns:p14="http://schemas.microsoft.com/office/powerpoint/2010/main" val="252998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descr="Table of Indicators and Data Sources" title="Table "/>
          <p:cNvSpPr txBox="1">
            <a:spLocks/>
          </p:cNvSpPr>
          <p:nvPr/>
        </p:nvSpPr>
        <p:spPr>
          <a:xfrm>
            <a:off x="1097280" y="1387275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Calibri" charset="0"/>
              <a:cs typeface="Calibri" charset="0"/>
            </a:endParaRPr>
          </a:p>
        </p:txBody>
      </p:sp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3C9144-D232-4427-838C-52D844F0C463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6" y="6492875"/>
            <a:ext cx="5156155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D0CB970-7084-4879-B1C6-53E69E2E71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872271"/>
              </p:ext>
            </p:extLst>
          </p:nvPr>
        </p:nvGraphicFramePr>
        <p:xfrm>
          <a:off x="1016001" y="1469257"/>
          <a:ext cx="9821332" cy="4241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1688">
                  <a:extLst>
                    <a:ext uri="{9D8B030D-6E8A-4147-A177-3AD203B41FA5}">
                      <a16:colId xmlns:a16="http://schemas.microsoft.com/office/drawing/2014/main" val="221088601"/>
                    </a:ext>
                  </a:extLst>
                </a:gridCol>
                <a:gridCol w="6139644">
                  <a:extLst>
                    <a:ext uri="{9D8B030D-6E8A-4147-A177-3AD203B41FA5}">
                      <a16:colId xmlns:a16="http://schemas.microsoft.com/office/drawing/2014/main" val="1792443510"/>
                    </a:ext>
                  </a:extLst>
                </a:gridCol>
              </a:tblGrid>
              <a:tr h="4381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Indicator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37" marR="5463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Data Source(s)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37" marR="54637" marT="0" marB="0" anchor="ctr"/>
                </a:tc>
                <a:extLst>
                  <a:ext uri="{0D108BD9-81ED-4DB2-BD59-A6C34878D82A}">
                    <a16:rowId xmlns:a16="http://schemas.microsoft.com/office/drawing/2014/main" val="2389880552"/>
                  </a:ext>
                </a:extLst>
              </a:tr>
              <a:tr h="7699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AP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37" marR="5463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College Board &gt; Research &amp; Analysis &gt; Performance Reporting (PR)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37" marR="54637" marT="0" marB="0" anchor="ctr"/>
                </a:tc>
                <a:extLst>
                  <a:ext uri="{0D108BD9-81ED-4DB2-BD59-A6C34878D82A}">
                    <a16:rowId xmlns:a16="http://schemas.microsoft.com/office/drawing/2014/main" val="2340515895"/>
                  </a:ext>
                </a:extLst>
              </a:tr>
              <a:tr h="6402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IB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37" marR="5463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IB &gt; Research &amp; Analysis &gt; PR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37" marR="54637" marT="0" marB="0" anchor="ctr"/>
                </a:tc>
                <a:extLst>
                  <a:ext uri="{0D108BD9-81ED-4DB2-BD59-A6C34878D82A}">
                    <a16:rowId xmlns:a16="http://schemas.microsoft.com/office/drawing/2014/main" val="1628310856"/>
                  </a:ext>
                </a:extLst>
              </a:tr>
              <a:tr h="6402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SAT 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37" marR="5463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College Board &gt; Research &amp; Analysis &gt; PR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37" marR="54637" marT="0" marB="0" anchor="ctr"/>
                </a:tc>
                <a:extLst>
                  <a:ext uri="{0D108BD9-81ED-4DB2-BD59-A6C34878D82A}">
                    <a16:rowId xmlns:a16="http://schemas.microsoft.com/office/drawing/2014/main" val="812247996"/>
                  </a:ext>
                </a:extLst>
              </a:tr>
              <a:tr h="6402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ACT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37" marR="5463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ACT &gt; Research &amp; Analysis &gt; PR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37" marR="54637" marT="0" marB="0" anchor="ctr"/>
                </a:tc>
                <a:extLst>
                  <a:ext uri="{0D108BD9-81ED-4DB2-BD59-A6C34878D82A}">
                    <a16:rowId xmlns:a16="http://schemas.microsoft.com/office/drawing/2014/main" val="2958412194"/>
                  </a:ext>
                </a:extLst>
              </a:tr>
              <a:tr h="11130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TSIA (results from June 2011 to October 2018)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37" marR="5463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College Board &gt; THECB &gt; Research &amp; Analysis &gt; PR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37" marR="54637" marT="0" marB="0" anchor="ctr"/>
                </a:tc>
                <a:extLst>
                  <a:ext uri="{0D108BD9-81ED-4DB2-BD59-A6C34878D82A}">
                    <a16:rowId xmlns:a16="http://schemas.microsoft.com/office/drawing/2014/main" val="3530116986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02F826ED-6AF3-4254-92EB-57F2AE7B8781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10043388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8134"/>
                </a:solidFill>
                <a:latin typeface="Century Gothic" panose="020B0502020202020204" pitchFamily="34" charset="0"/>
              </a:rPr>
              <a:t>College, Career, and Military Readiness Data Sources</a:t>
            </a:r>
          </a:p>
        </p:txBody>
      </p:sp>
    </p:spTree>
    <p:extLst>
      <p:ext uri="{BB962C8B-B14F-4D97-AF65-F5344CB8AC3E}">
        <p14:creationId xmlns:p14="http://schemas.microsoft.com/office/powerpoint/2010/main" val="1892255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097280" y="1387275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  <a:cs typeface="Calibri" charset="0"/>
              </a:rPr>
              <a:t>AP, IB, SAT, ACT, and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TSIA results are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matched to the annual graduates file from TSDS PEIMS.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TSIA results are received from the Texas Higher Education Coordinating Board and matched to students on our annual graduates list using an algorithm which includes TSDS Unique ID, SSN, and a combination of first name, last name, and DOB. 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The results are attributed to the districts and campuses at which the students are identified as annual graduates in TSDS PEIMS.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Calibri" charset="0"/>
            </a:endParaRPr>
          </a:p>
        </p:txBody>
      </p:sp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971C1-5515-487D-A742-95073F5C6982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6" y="6492875"/>
            <a:ext cx="5109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02F826ED-6AF3-4254-92EB-57F2AE7B8781}"/>
              </a:ext>
            </a:extLst>
          </p:cNvPr>
          <p:cNvSpPr txBox="1">
            <a:spLocks/>
          </p:cNvSpPr>
          <p:nvPr/>
        </p:nvSpPr>
        <p:spPr>
          <a:xfrm>
            <a:off x="1668319" y="433790"/>
            <a:ext cx="10255825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8134"/>
                </a:solidFill>
                <a:latin typeface="Century Gothic" panose="020B0502020202020204" pitchFamily="34" charset="0"/>
              </a:rPr>
              <a:t>College, Career, and Military Readiness</a:t>
            </a:r>
          </a:p>
        </p:txBody>
      </p:sp>
    </p:spTree>
    <p:extLst>
      <p:ext uri="{BB962C8B-B14F-4D97-AF65-F5344CB8AC3E}">
        <p14:creationId xmlns:p14="http://schemas.microsoft.com/office/powerpoint/2010/main" val="103949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descr="Table of Indicators and Data Sources" title="Table"/>
          <p:cNvSpPr txBox="1">
            <a:spLocks/>
          </p:cNvSpPr>
          <p:nvPr/>
        </p:nvSpPr>
        <p:spPr>
          <a:xfrm>
            <a:off x="1097280" y="1387275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Calibri" charset="0"/>
              <a:cs typeface="Calibri" charset="0"/>
            </a:endParaRPr>
          </a:p>
        </p:txBody>
      </p:sp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EA0890-92D9-457C-B86F-6687755C6827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92875"/>
            <a:ext cx="5090168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882DD4C-BBF4-448B-8424-A716613A5E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639687"/>
              </p:ext>
            </p:extLst>
          </p:nvPr>
        </p:nvGraphicFramePr>
        <p:xfrm>
          <a:off x="1097280" y="1448406"/>
          <a:ext cx="9348723" cy="4532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4521">
                  <a:extLst>
                    <a:ext uri="{9D8B030D-6E8A-4147-A177-3AD203B41FA5}">
                      <a16:colId xmlns:a16="http://schemas.microsoft.com/office/drawing/2014/main" val="3372181603"/>
                    </a:ext>
                  </a:extLst>
                </a:gridCol>
                <a:gridCol w="5844202">
                  <a:extLst>
                    <a:ext uri="{9D8B030D-6E8A-4147-A177-3AD203B41FA5}">
                      <a16:colId xmlns:a16="http://schemas.microsoft.com/office/drawing/2014/main" val="389578000"/>
                    </a:ext>
                  </a:extLst>
                </a:gridCol>
              </a:tblGrid>
              <a:tr h="2992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Indicator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Data Source(s)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extLst>
                  <a:ext uri="{0D108BD9-81ED-4DB2-BD59-A6C34878D82A}">
                    <a16:rowId xmlns:a16="http://schemas.microsoft.com/office/drawing/2014/main" val="39615612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OnRamps</a:t>
                      </a:r>
                    </a:p>
                  </a:txBody>
                  <a:tcPr marL="50178" marR="501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University of Texas &gt; Research &amp; Analysis &gt; PR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extLst>
                  <a:ext uri="{0D108BD9-81ED-4DB2-BD59-A6C34878D82A}">
                    <a16:rowId xmlns:a16="http://schemas.microsoft.com/office/drawing/2014/main" val="319226408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I or Level II Certificate</a:t>
                      </a:r>
                    </a:p>
                  </a:txBody>
                  <a:tcPr marL="50178" marR="50178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THECB &gt; Research &amp; Analysis &gt; PR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extLst>
                  <a:ext uri="{0D108BD9-81ED-4DB2-BD59-A6C34878D82A}">
                    <a16:rowId xmlns:a16="http://schemas.microsoft.com/office/drawing/2014/main" val="2469925431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Dual Credit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TSDS PEIMS:</a:t>
                      </a:r>
                      <a:b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E1011 (indicates dual credit course)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E1081 (indicates number of hours earned)</a:t>
                      </a:r>
                    </a:p>
                  </a:txBody>
                  <a:tcPr marL="50178" marR="50178" marT="0" marB="0" anchor="ctr"/>
                </a:tc>
                <a:extLst>
                  <a:ext uri="{0D108BD9-81ED-4DB2-BD59-A6C34878D82A}">
                    <a16:rowId xmlns:a16="http://schemas.microsoft.com/office/drawing/2014/main" val="98626508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U.S. Armed Forces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TSDS PEIMS: E1589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extLst>
                  <a:ext uri="{0D108BD9-81ED-4DB2-BD59-A6C34878D82A}">
                    <a16:rowId xmlns:a16="http://schemas.microsoft.com/office/drawing/2014/main" val="198743933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Industry Certification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TSDS PEIMS: E1586, E1592, E1593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extLst>
                  <a:ext uri="{0D108BD9-81ED-4DB2-BD59-A6C34878D82A}">
                    <a16:rowId xmlns:a16="http://schemas.microsoft.com/office/drawing/2014/main" val="1790777583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Complete a CTE Coherent Sequence + Course Aligned with Certification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TSDS PEIMS: E0031 (summer submission, code 2 in final year of enrollment) + course completion code from list of 104 courses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extLst>
                  <a:ext uri="{0D108BD9-81ED-4DB2-BD59-A6C34878D82A}">
                    <a16:rowId xmlns:a16="http://schemas.microsoft.com/office/drawing/2014/main" val="3835117691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A8627922-CB2E-4387-BE37-3A6C6D363B7F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10043388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8134"/>
                </a:solidFill>
                <a:latin typeface="Century Gothic" panose="020B0502020202020204" pitchFamily="34" charset="0"/>
              </a:rPr>
              <a:t>College, Career, and Military Readiness Data Sources</a:t>
            </a:r>
          </a:p>
        </p:txBody>
      </p:sp>
    </p:spTree>
    <p:extLst>
      <p:ext uri="{BB962C8B-B14F-4D97-AF65-F5344CB8AC3E}">
        <p14:creationId xmlns:p14="http://schemas.microsoft.com/office/powerpoint/2010/main" val="2678161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descr="Table of Indicators and data sources" title="table"/>
          <p:cNvSpPr txBox="1">
            <a:spLocks/>
          </p:cNvSpPr>
          <p:nvPr/>
        </p:nvSpPr>
        <p:spPr>
          <a:xfrm>
            <a:off x="1097280" y="1387275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Calibri" charset="0"/>
              <a:cs typeface="Calibri" charset="0"/>
            </a:endParaRPr>
          </a:p>
        </p:txBody>
      </p:sp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D9B8FE-79A8-490E-88C5-DBB892DBDFBF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6" y="6492875"/>
            <a:ext cx="508074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3991851-7EE4-47E2-B68F-BE3BE9272C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093837"/>
              </p:ext>
            </p:extLst>
          </p:nvPr>
        </p:nvGraphicFramePr>
        <p:xfrm>
          <a:off x="1162260" y="1556097"/>
          <a:ext cx="9441086" cy="4529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9145">
                  <a:extLst>
                    <a:ext uri="{9D8B030D-6E8A-4147-A177-3AD203B41FA5}">
                      <a16:colId xmlns:a16="http://schemas.microsoft.com/office/drawing/2014/main" val="2895762741"/>
                    </a:ext>
                  </a:extLst>
                </a:gridCol>
                <a:gridCol w="5901941">
                  <a:extLst>
                    <a:ext uri="{9D8B030D-6E8A-4147-A177-3AD203B41FA5}">
                      <a16:colId xmlns:a16="http://schemas.microsoft.com/office/drawing/2014/main" val="1706992956"/>
                    </a:ext>
                  </a:extLst>
                </a:gridCol>
              </a:tblGrid>
              <a:tr h="3517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Indicator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Data Source(s)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extLst>
                  <a:ext uri="{0D108BD9-81ED-4DB2-BD59-A6C34878D82A}">
                    <a16:rowId xmlns:a16="http://schemas.microsoft.com/office/drawing/2014/main" val="2464829550"/>
                  </a:ext>
                </a:extLst>
              </a:tr>
              <a:tr h="21633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College Prep Course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TSDS PEIMS: Course Completion Section, </a:t>
                      </a:r>
                      <a:b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Code Table ID C022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ELA: Code CP110100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Math: Code CP111200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E0948 (course sequence codes of 0, 2, 5, or 9)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E0949 (indicates pass/fail)</a:t>
                      </a:r>
                    </a:p>
                  </a:txBody>
                  <a:tcPr marL="50178" marR="50178" marT="0" marB="0" anchor="ctr"/>
                </a:tc>
                <a:extLst>
                  <a:ext uri="{0D108BD9-81ED-4DB2-BD59-A6C34878D82A}">
                    <a16:rowId xmlns:a16="http://schemas.microsoft.com/office/drawing/2014/main" val="717302402"/>
                  </a:ext>
                </a:extLst>
              </a:tr>
              <a:tr h="7342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IEP and Workforce Readiness Graduates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TSDS PEIMS: E0806 </a:t>
                      </a:r>
                      <a:b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(type codes 04, 05, 54, or 55)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extLst>
                  <a:ext uri="{0D108BD9-81ED-4DB2-BD59-A6C34878D82A}">
                    <a16:rowId xmlns:a16="http://schemas.microsoft.com/office/drawing/2014/main" val="288391929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Associate’s Degree</a:t>
                      </a:r>
                    </a:p>
                  </a:txBody>
                  <a:tcPr marL="50178" marR="501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</a:rPr>
                        <a:t>TSDS PEIMS: E1596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8" marR="50178" marT="0" marB="0" anchor="ctr"/>
                </a:tc>
                <a:extLst>
                  <a:ext uri="{0D108BD9-81ED-4DB2-BD59-A6C34878D82A}">
                    <a16:rowId xmlns:a16="http://schemas.microsoft.com/office/drawing/2014/main" val="4158874275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Advanced Degree Plan &amp; Current Special Education</a:t>
                      </a:r>
                    </a:p>
                  </a:txBody>
                  <a:tcPr marL="50178" marR="501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TSDS PEIMS: E1264 and E0794</a:t>
                      </a:r>
                    </a:p>
                  </a:txBody>
                  <a:tcPr marL="50178" marR="50178" marT="0" marB="0" anchor="ctr"/>
                </a:tc>
                <a:extLst>
                  <a:ext uri="{0D108BD9-81ED-4DB2-BD59-A6C34878D82A}">
                    <a16:rowId xmlns:a16="http://schemas.microsoft.com/office/drawing/2014/main" val="4012514324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02F826ED-6AF3-4254-92EB-57F2AE7B8781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9978734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Importance of Data Quality: 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College, Career, and Military Readiness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-50" normalizeH="0" baseline="0" noProof="0" dirty="0">
              <a:ln>
                <a:noFill/>
              </a:ln>
              <a:solidFill>
                <a:srgbClr val="1682C5">
                  <a:lumMod val="7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3340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021080" y="1153843"/>
            <a:ext cx="10149840" cy="2164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1682C5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Course Sequence Codes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Calibri" charset="0"/>
              <a:cs typeface="Calibri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6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  <a:cs typeface="Calibri" charset="0"/>
              </a:rPr>
              <a:t>Course sequence codes are </a:t>
            </a:r>
            <a:r>
              <a:rPr lang="en-US" sz="2200" u="sng" dirty="0">
                <a:solidFill>
                  <a:srgbClr val="000000"/>
                </a:solidFill>
                <a:latin typeface="Century Gothic" panose="020B0502020202020204" pitchFamily="34" charset="0"/>
                <a:cs typeface="Calibri" charset="0"/>
              </a:rPr>
              <a:t>n</a:t>
            </a:r>
            <a:r>
              <a:rPr kumimoji="0" lang="en-US" sz="2200" b="0" i="0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ot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 used to calculate dual credit hours in CCMR.</a:t>
            </a:r>
          </a:p>
          <a:p>
            <a:pPr marL="800100" lvl="1" indent="-342900" algn="l">
              <a:lnSpc>
                <a:spcPct val="110000"/>
              </a:lnSpc>
              <a:spcAft>
                <a:spcPts val="1200"/>
              </a:spcAft>
              <a:buClr>
                <a:srgbClr val="FF8134"/>
              </a:buClr>
              <a:buFont typeface="Wingdings" charset="2"/>
              <a:buChar char="§"/>
              <a:defRPr/>
            </a:pP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  <a:cs typeface="Calibri" charset="0"/>
              </a:rPr>
              <a:t>Course sequence codes are used for c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ollege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 prep courses completion. </a:t>
            </a:r>
          </a:p>
        </p:txBody>
      </p:sp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C2B328-6113-4FD1-8DA5-42BFFB16017A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6" y="6492875"/>
            <a:ext cx="5370915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627E885-0B3E-41C0-917E-E0C942782575}"/>
              </a:ext>
            </a:extLst>
          </p:cNvPr>
          <p:cNvSpPr txBox="1"/>
          <p:nvPr/>
        </p:nvSpPr>
        <p:spPr>
          <a:xfrm>
            <a:off x="1328602" y="3330433"/>
            <a:ext cx="10261600" cy="230832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0—One Semester Course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1—First Half Of A Two Semester Course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2—Second Half Of A Two Semester Course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3—First Third Of A Three Semester Course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4—Second Third Of A Three Semester Course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5—Last Third Of A Three Semester Course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6—First Fourth Of A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Four Semester Course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7—Second Fourth Of A Four Semester Course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8—Third Fourth Of A Four Semester Course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9—Last Fourth Of A Four Semester Course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A—Non-High School Year Long Course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4C28FC-604B-4440-93D8-384342B1A72B}"/>
              </a:ext>
            </a:extLst>
          </p:cNvPr>
          <p:cNvSpPr txBox="1"/>
          <p:nvPr/>
        </p:nvSpPr>
        <p:spPr>
          <a:xfrm>
            <a:off x="1328602" y="5806440"/>
            <a:ext cx="8866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*Course sequence codes are also used in advanced coursework/dual credit course completion used in distinction designations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2F826ED-6AF3-4254-92EB-57F2AE7B8781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9169012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Importance of Data Quality: 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Common Mistake</a:t>
            </a:r>
          </a:p>
        </p:txBody>
      </p:sp>
    </p:spTree>
    <p:extLst>
      <p:ext uri="{BB962C8B-B14F-4D97-AF65-F5344CB8AC3E}">
        <p14:creationId xmlns:p14="http://schemas.microsoft.com/office/powerpoint/2010/main" val="2416820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097280" y="1387275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l">
              <a:lnSpc>
                <a:spcPct val="110000"/>
              </a:lnSpc>
              <a:spcAft>
                <a:spcPts val="1200"/>
              </a:spcAft>
              <a:buClr>
                <a:srgbClr val="FF8134"/>
              </a:buClr>
              <a:buFont typeface="Wingdings" charset="2"/>
              <a:buChar char="§"/>
            </a:pP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  <a:cs typeface="Calibri" charset="0"/>
              </a:rPr>
              <a:t>Each student’s at-risk status must be reported in TSDS PEIMS (E0919). 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</a:rPr>
              <a:t>The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13 at-risk criteria are defined in TEC §29.081.</a:t>
            </a:r>
          </a:p>
          <a:p>
            <a:pPr marL="800100" lvl="1" indent="-342900" algn="l">
              <a:lnSpc>
                <a:spcPct val="110000"/>
              </a:lnSpc>
              <a:spcAft>
                <a:spcPts val="1200"/>
              </a:spcAft>
              <a:buClr>
                <a:srgbClr val="FF8134"/>
              </a:buClr>
              <a:buFont typeface="Wingdings" charset="2"/>
              <a:buChar char="§"/>
            </a:pP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  <a:cs typeface="Calibri" charset="0"/>
              </a:rPr>
              <a:t>In order to register to be evaluated by alternative education accountability provisions, the campus must have at least 50 percent of enrollment in grades 6–12 and at least 75 percent at-risk enrollment on the TSDS PEIMS October snapshot </a:t>
            </a: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(as reported in the fall submission and resubmission)</a:t>
            </a: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  <a:cs typeface="Calibri" charset="0"/>
              </a:rPr>
              <a:t>.</a:t>
            </a:r>
            <a:endParaRPr lang="en-US" sz="2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Calibri" charset="0"/>
            </a:endParaRPr>
          </a:p>
        </p:txBody>
      </p:sp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7F1650-6EFC-4B51-A9AC-0197A1C49E4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92875"/>
            <a:ext cx="5193862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02F826ED-6AF3-4254-92EB-57F2AE7B8781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9169012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Importance of Data Quality: 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At Risk</a:t>
            </a:r>
          </a:p>
        </p:txBody>
      </p:sp>
    </p:spTree>
    <p:extLst>
      <p:ext uri="{BB962C8B-B14F-4D97-AF65-F5344CB8AC3E}">
        <p14:creationId xmlns:p14="http://schemas.microsoft.com/office/powerpoint/2010/main" val="3058118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Accountability System Data" title="Accountability System Data"/>
          <p:cNvSpPr/>
          <p:nvPr/>
        </p:nvSpPr>
        <p:spPr>
          <a:xfrm>
            <a:off x="0" y="1249680"/>
            <a:ext cx="12192000" cy="5608320"/>
          </a:xfrm>
          <a:prstGeom prst="rect">
            <a:avLst/>
          </a:prstGeom>
          <a:gradFill flip="none" rotWithShape="1">
            <a:gsLst>
              <a:gs pos="0">
                <a:srgbClr val="00B4C2">
                  <a:lumMod val="84000"/>
                </a:srgbClr>
              </a:gs>
              <a:gs pos="81000">
                <a:schemeClr val="accent1">
                  <a:lumMod val="75000"/>
                </a:schemeClr>
              </a:gs>
              <a:gs pos="98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7D561C-6ABB-4FAA-B8B2-37905B233C6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EE53376-948A-41F2-A24D-BB665808E927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BE03F7-F537-4260-9BD9-082B61CC37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60343" y="6491609"/>
            <a:ext cx="5071314" cy="365125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5167" y="3007213"/>
            <a:ext cx="10541666" cy="13295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chemeClr val="bg1"/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Accountability System Data</a:t>
            </a:r>
          </a:p>
        </p:txBody>
      </p:sp>
    </p:spTree>
    <p:extLst>
      <p:ext uri="{BB962C8B-B14F-4D97-AF65-F5344CB8AC3E}">
        <p14:creationId xmlns:p14="http://schemas.microsoft.com/office/powerpoint/2010/main" val="1676667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097280" y="1387275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As with all accountability data, distinction designation data cannot be changed once it’s received by Performance Reporting.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Decisions regarding distinction designations cannot be appealed. 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E67BEA-A812-4CC6-9A65-07572B76122C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92875"/>
            <a:ext cx="5184436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02F826ED-6AF3-4254-92EB-57F2AE7B8781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9169012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Importance of Data Quality: 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Distinction Designations</a:t>
            </a:r>
          </a:p>
        </p:txBody>
      </p:sp>
    </p:spTree>
    <p:extLst>
      <p:ext uri="{BB962C8B-B14F-4D97-AF65-F5344CB8AC3E}">
        <p14:creationId xmlns:p14="http://schemas.microsoft.com/office/powerpoint/2010/main" val="3441682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097280" y="1387275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Districts and charter schools are responsible for providing accurate information to TEA, including information provided on student answer documents or submitted via online testing systems. 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Districts and charter schools have several opportunities to confirm and correct data submitted for accountability purposes during correction windows.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TSDS PEIMS submissions are certified as accurate by the superintendent.</a:t>
            </a:r>
          </a:p>
        </p:txBody>
      </p:sp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B56A95-ABF8-4AFD-9EAE-BF75D16D6B25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6" y="6492875"/>
            <a:ext cx="5175009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02F826ED-6AF3-4254-92EB-57F2AE7B8781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9169012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Importance of Data Quality: 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Appeals</a:t>
            </a:r>
          </a:p>
        </p:txBody>
      </p:sp>
    </p:spTree>
    <p:extLst>
      <p:ext uri="{BB962C8B-B14F-4D97-AF65-F5344CB8AC3E}">
        <p14:creationId xmlns:p14="http://schemas.microsoft.com/office/powerpoint/2010/main" val="26600790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097280" y="1387275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The appeals process is not a permissible method to correct data that were inaccurately reported by the district or charter school. 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Appeals from districts and charter schools that missed data correction opportunities are denied. </a:t>
            </a:r>
          </a:p>
        </p:txBody>
      </p:sp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5703B9-5274-4034-A865-35F3C0AB9FE7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6" y="6492875"/>
            <a:ext cx="508074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0BC16EBB-687C-4180-83DD-9AC992FA610B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9169012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Importance of Data Quality: 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Appeals</a:t>
            </a:r>
          </a:p>
        </p:txBody>
      </p:sp>
    </p:spTree>
    <p:extLst>
      <p:ext uri="{BB962C8B-B14F-4D97-AF65-F5344CB8AC3E}">
        <p14:creationId xmlns:p14="http://schemas.microsoft.com/office/powerpoint/2010/main" val="1907184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fld id="{132872B4-C313-4E5A-B589-AF7AB5B091D0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23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92875"/>
            <a:ext cx="5052460" cy="365125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17B83B4-DBFE-44B8-AA1C-5D7A6D71E6B5}"/>
              </a:ext>
            </a:extLst>
          </p:cNvPr>
          <p:cNvSpPr/>
          <p:nvPr/>
        </p:nvSpPr>
        <p:spPr>
          <a:xfrm>
            <a:off x="831739" y="1514085"/>
            <a:ext cx="3575669" cy="3829829"/>
          </a:xfrm>
          <a:prstGeom prst="ellipse">
            <a:avLst/>
          </a:prstGeom>
          <a:solidFill>
            <a:srgbClr val="1582C6"/>
          </a:solidFill>
          <a:ln w="79375">
            <a:solidFill>
              <a:srgbClr val="F57F43"/>
            </a:solidFill>
          </a:ln>
          <a:effectLst>
            <a:outerShdw blurRad="317500" dist="127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dirty="0">
                <a:latin typeface="Bauhaus 93" panose="04030905020B02020C02" pitchFamily="82" charset="0"/>
              </a:rPr>
              <a:t>?</a:t>
            </a:r>
            <a:endParaRPr lang="en-US" dirty="0">
              <a:latin typeface="Bauhaus 93" panose="04030905020B02020C02" pitchFamily="82" charset="0"/>
            </a:endParaRPr>
          </a:p>
        </p:txBody>
      </p:sp>
      <p:cxnSp>
        <p:nvCxnSpPr>
          <p:cNvPr id="11" name="Straight Connector 10" descr="line" title="line">
            <a:extLst>
              <a:ext uri="{FF2B5EF4-FFF2-40B4-BE49-F238E27FC236}">
                <a16:creationId xmlns:a16="http://schemas.microsoft.com/office/drawing/2014/main" id="{274CFB2A-64BB-4CF3-B437-6C31E42AE362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307A14B-B539-44D2-BD95-8AFFFF6C2A57}"/>
              </a:ext>
            </a:extLst>
          </p:cNvPr>
          <p:cNvSpPr txBox="1"/>
          <p:nvPr/>
        </p:nvSpPr>
        <p:spPr>
          <a:xfrm>
            <a:off x="4824236" y="1906296"/>
            <a:ext cx="7055796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rgbClr val="1682C5"/>
                </a:solidFill>
                <a:latin typeface="Century Gothic" panose="020B0502020202020204" pitchFamily="34" charset="0"/>
              </a:rPr>
              <a:t>Resources</a:t>
            </a:r>
            <a:endParaRPr lang="en-US" sz="2000" dirty="0">
              <a:solidFill>
                <a:srgbClr val="1682C5"/>
              </a:solidFill>
              <a:latin typeface="Century Gothic" panose="020B0502020202020204" pitchFamily="34" charset="0"/>
            </a:endParaRPr>
          </a:p>
          <a:p>
            <a:pPr marL="285750" indent="-285750">
              <a:spcAft>
                <a:spcPts val="600"/>
              </a:spcAft>
              <a:buClr>
                <a:srgbClr val="1582C6"/>
              </a:buClr>
              <a:buFont typeface="Arial" charset="0"/>
              <a:buChar char="•"/>
            </a:pPr>
            <a:r>
              <a:rPr lang="en-US" b="1" dirty="0">
                <a:latin typeface="Century Gothic" panose="020B0502020202020204" pitchFamily="34" charset="0"/>
                <a:cs typeface="Calibri" charset="0"/>
                <a:hlinkClick r:id="rId3"/>
              </a:rPr>
              <a:t>http://tea.texas.gov/A-F</a:t>
            </a:r>
            <a:endParaRPr lang="en-US" b="1" dirty="0">
              <a:latin typeface="Century Gothic" panose="020B0502020202020204" pitchFamily="34" charset="0"/>
              <a:cs typeface="Calibri" charset="0"/>
            </a:endParaRPr>
          </a:p>
          <a:p>
            <a:pPr marL="285750" indent="-285750">
              <a:spcAft>
                <a:spcPts val="2400"/>
              </a:spcAft>
              <a:buClr>
                <a:srgbClr val="1582C6"/>
              </a:buClr>
              <a:buFont typeface="Arial" charset="0"/>
              <a:buChar char="•"/>
            </a:pPr>
            <a:r>
              <a:rPr lang="en-US" b="1" dirty="0">
                <a:latin typeface="Century Gothic" panose="020B0502020202020204" pitchFamily="34" charset="0"/>
                <a:cs typeface="Calibri" charset="0"/>
                <a:hlinkClick r:id="rId4"/>
              </a:rPr>
              <a:t>https://tea.texas.gov/perfreport/resources/index.html</a:t>
            </a:r>
            <a:endParaRPr lang="en-US" sz="2000" b="1" dirty="0">
              <a:solidFill>
                <a:srgbClr val="1682C5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1800"/>
              </a:spcAft>
              <a:buClr>
                <a:srgbClr val="1582C6"/>
              </a:buClr>
            </a:pPr>
            <a:r>
              <a:rPr lang="en-US" sz="2000" b="1" dirty="0">
                <a:solidFill>
                  <a:srgbClr val="1682C5"/>
                </a:solidFill>
                <a:latin typeface="Century Gothic" panose="020B0502020202020204" pitchFamily="34" charset="0"/>
              </a:rPr>
              <a:t>Sign up for the Performance Reporting weekly bulletin:</a:t>
            </a:r>
          </a:p>
        </p:txBody>
      </p:sp>
      <p:pic>
        <p:nvPicPr>
          <p:cNvPr id="3" name="Picture 2" descr="screenshot of TEA main webpage pointing to Sign Up for Updates link" title="Screenshot ">
            <a:extLst>
              <a:ext uri="{FF2B5EF4-FFF2-40B4-BE49-F238E27FC236}">
                <a16:creationId xmlns:a16="http://schemas.microsoft.com/office/drawing/2014/main" id="{39C0F49C-450B-4195-8405-579E82048A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4420" y="3953151"/>
            <a:ext cx="6168390" cy="1456425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D95BB32E-F8F5-4557-92CB-C2AFB0E6FDAC}"/>
              </a:ext>
            </a:extLst>
          </p:cNvPr>
          <p:cNvSpPr txBox="1">
            <a:spLocks/>
          </p:cNvSpPr>
          <p:nvPr/>
        </p:nvSpPr>
        <p:spPr>
          <a:xfrm>
            <a:off x="1640918" y="414981"/>
            <a:ext cx="8446729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7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Questions</a:t>
            </a:r>
            <a:endParaRPr lang="en-US" sz="27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023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526473" y="1286190"/>
            <a:ext cx="10945091" cy="52164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</a:pPr>
            <a:endParaRPr lang="en-US" sz="22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Calibri" charset="0"/>
              <a:cs typeface="Calibri" charset="0"/>
            </a:endParaRPr>
          </a:p>
          <a:p>
            <a:pPr marL="800100" lvl="1" indent="-342900" algn="l">
              <a:spcAft>
                <a:spcPts val="12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Performance Reporting Home Page</a:t>
            </a:r>
            <a:b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</a:b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  <a:hlinkClick r:id="rId2"/>
              </a:rPr>
              <a:t>http://tea.texas.gov/accountability/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  </a:t>
            </a:r>
          </a:p>
          <a:p>
            <a:pPr marL="800100" lvl="1" indent="-342900" algn="l">
              <a:spcAft>
                <a:spcPts val="12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TEA ESSA Page</a:t>
            </a:r>
            <a:b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</a:b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  <a:hlinkClick r:id="rId3"/>
              </a:rPr>
              <a:t>https://tea.texas.gov/ESSA/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Calibri" charset="0"/>
              <a:cs typeface="Calibri" charset="0"/>
            </a:endParaRPr>
          </a:p>
          <a:p>
            <a:pPr marL="800100" lvl="1" indent="-342900" algn="l">
              <a:spcAft>
                <a:spcPts val="12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Local Accountability Systems Email  </a:t>
            </a:r>
            <a:b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</a:b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  <a:hlinkClick r:id="rId4"/>
              </a:rPr>
              <a:t>LAS@tea.texas.gov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 </a:t>
            </a:r>
          </a:p>
          <a:p>
            <a:pPr marL="800100" lvl="1" indent="-342900" algn="l">
              <a:spcAft>
                <a:spcPts val="12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Performance Reporting Email  </a:t>
            </a:r>
            <a:b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</a:b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  <a:hlinkClick r:id="rId5"/>
              </a:rPr>
              <a:t>performance.reporting@tea.texas.gov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 </a:t>
            </a:r>
          </a:p>
          <a:p>
            <a:pPr marL="800100" lvl="1" indent="-342900" algn="l">
              <a:spcAft>
                <a:spcPts val="12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Performance Reporting Telephone </a:t>
            </a:r>
            <a:b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</a:b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(512) 463-9704</a:t>
            </a:r>
          </a:p>
        </p:txBody>
      </p:sp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fld id="{F6B7E82B-4376-42CF-A249-D67CFC25C2C1}" type="datetime1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3/25/2019</a:t>
            </a:fld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fld id="{EA89072E-2125-40D6-847A-9E6B768971D4}" type="slidenum"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24</a:t>
            </a:fld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92875"/>
            <a:ext cx="5193862" cy="365125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4D00CEDB-6C00-4ABB-A0BD-1D7709EEC40B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5634CAE5-E07D-4D2F-8893-3E57F90E1806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9169012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Performance Reporting Resources and Contacts</a:t>
            </a:r>
            <a:endParaRPr kumimoji="0" lang="en-US" sz="2700" b="0" i="0" u="none" strike="noStrike" kern="1200" cap="none" spc="-50" normalizeH="0" baseline="0" noProof="0" dirty="0">
              <a:ln>
                <a:noFill/>
              </a:ln>
              <a:solidFill>
                <a:srgbClr val="1682C5">
                  <a:lumMod val="7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59993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as Education Agency Standards Engagement Performance Reporting" title="Texas Education Agency Standards Engagement Performance Report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EA2B2E-BD97-4610-BDF4-3C4E7CD56E11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415" y="6481620"/>
            <a:ext cx="523157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097280" y="1387275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Provides data sources for all indicators broken out by category </a:t>
            </a:r>
            <a:b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</a:b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(i.e., data used in accountability, data used in distinction designations, etc.)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Indicates the year(s) the data is from and which student groups are evaluated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Often shows the exact numerators and denominators used in the methodology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02F826ED-6AF3-4254-92EB-57F2AE7B8781}"/>
              </a:ext>
            </a:extLst>
          </p:cNvPr>
          <p:cNvSpPr txBox="1">
            <a:spLocks/>
          </p:cNvSpPr>
          <p:nvPr/>
        </p:nvSpPr>
        <p:spPr>
          <a:xfrm>
            <a:off x="1668320" y="433790"/>
            <a:ext cx="9935416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Data Sources</a:t>
            </a:r>
            <a:r>
              <a:rPr lang="en-US" sz="2500" b="1" dirty="0">
                <a:solidFill>
                  <a:srgbClr val="FF8134"/>
                </a:solidFill>
                <a:latin typeface="Century Gothic" panose="020B0502020202020204" pitchFamily="34" charset="0"/>
              </a:rPr>
              <a:t>: </a:t>
            </a:r>
            <a:r>
              <a:rPr lang="en-US" sz="2500" dirty="0">
                <a:solidFill>
                  <a:schemeClr val="tx1"/>
                </a:solidFill>
                <a:latin typeface="Century Gothic" panose="020B0502020202020204" pitchFamily="34" charset="0"/>
              </a:rPr>
              <a:t>Appendix H of the </a:t>
            </a:r>
            <a:r>
              <a:rPr lang="en-US" sz="2500" i="1" dirty="0">
                <a:solidFill>
                  <a:schemeClr val="tx1"/>
                </a:solidFill>
                <a:latin typeface="Century Gothic" panose="020B0502020202020204" pitchFamily="34" charset="0"/>
              </a:rPr>
              <a:t>2019 Accountability Manual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endParaRPr kumimoji="0" lang="en-US" sz="2500" b="0" i="0" u="none" strike="noStrike" kern="1200" cap="none" spc="-50" normalizeH="0" baseline="0" noProof="0" dirty="0">
              <a:ln>
                <a:noFill/>
              </a:ln>
              <a:solidFill>
                <a:srgbClr val="1682C5">
                  <a:lumMod val="7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55560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as Education Agency Standards Engagement Performance Reporting" title="Texas Education Agency Standards Engagement Performance Report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4A512A-C250-4822-AA13-8FC7C3253D1D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0683" y="6492090"/>
            <a:ext cx="5043034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097280" y="1387275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Districts and charter schools have several opportunities to confirm and correct data submitted for accountability purposes, including a corrections window. 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Student demographic data is final once answer documents have been scored. 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177C26B6-FAF4-45E6-BB6F-10741A15BEB9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9169012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Importance of Data Quality: 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STAAR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00" b="0" i="0" u="none" strike="noStrike" kern="1200" cap="none" spc="-50" normalizeH="0" baseline="0" noProof="0" dirty="0">
              <a:ln>
                <a:noFill/>
              </a:ln>
              <a:solidFill>
                <a:srgbClr val="1682C5">
                  <a:lumMod val="7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8301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53FF31-63C1-4C5A-AAC1-D5172ABBF1E4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92875"/>
            <a:ext cx="5193862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8C24EC-1C7D-4846-9211-2B6A8207F28D}"/>
              </a:ext>
            </a:extLst>
          </p:cNvPr>
          <p:cNvSpPr txBox="1"/>
          <p:nvPr/>
        </p:nvSpPr>
        <p:spPr>
          <a:xfrm>
            <a:off x="753306" y="4391242"/>
            <a:ext cx="400110" cy="191192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2018 STAAR Results</a:t>
            </a:r>
          </a:p>
        </p:txBody>
      </p:sp>
      <p:pic>
        <p:nvPicPr>
          <p:cNvPr id="19" name="Picture 18" descr="STAAR Data Example " title="Screenshot">
            <a:extLst>
              <a:ext uri="{FF2B5EF4-FFF2-40B4-BE49-F238E27FC236}">
                <a16:creationId xmlns:a16="http://schemas.microsoft.com/office/drawing/2014/main" id="{840879CB-8C58-4EC7-80CD-51E61F55F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758" y="3761914"/>
            <a:ext cx="9446182" cy="2715486"/>
          </a:xfrm>
          <a:prstGeom prst="rect">
            <a:avLst/>
          </a:prstGeom>
        </p:spPr>
      </p:pic>
      <p:pic>
        <p:nvPicPr>
          <p:cNvPr id="2" name="Picture 1" descr="STAAR example" title="Screenshot">
            <a:extLst>
              <a:ext uri="{FF2B5EF4-FFF2-40B4-BE49-F238E27FC236}">
                <a16:creationId xmlns:a16="http://schemas.microsoft.com/office/drawing/2014/main" id="{D9385EC8-9CCA-4E18-B41A-2CC213B970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839" y="1318644"/>
            <a:ext cx="9551101" cy="2477692"/>
          </a:xfrm>
          <a:prstGeom prst="rect">
            <a:avLst/>
          </a:prstGeom>
        </p:spPr>
      </p:pic>
      <p:sp>
        <p:nvSpPr>
          <p:cNvPr id="13" name="Oval 12" descr="Circle around STAAR example text" title="Circle ">
            <a:extLst>
              <a:ext uri="{FF2B5EF4-FFF2-40B4-BE49-F238E27FC236}">
                <a16:creationId xmlns:a16="http://schemas.microsoft.com/office/drawing/2014/main" id="{79551626-749E-47FB-BBB4-1E6012B9942A}"/>
              </a:ext>
            </a:extLst>
          </p:cNvPr>
          <p:cNvSpPr/>
          <p:nvPr/>
        </p:nvSpPr>
        <p:spPr>
          <a:xfrm>
            <a:off x="3892586" y="2692265"/>
            <a:ext cx="400110" cy="20738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 descr="Circle around STAAR example text" title="Circle">
            <a:extLst>
              <a:ext uri="{FF2B5EF4-FFF2-40B4-BE49-F238E27FC236}">
                <a16:creationId xmlns:a16="http://schemas.microsoft.com/office/drawing/2014/main" id="{6C259EC4-3394-4ADF-9D29-82F6C8F8D436}"/>
              </a:ext>
            </a:extLst>
          </p:cNvPr>
          <p:cNvSpPr/>
          <p:nvPr/>
        </p:nvSpPr>
        <p:spPr>
          <a:xfrm>
            <a:off x="3370732" y="5160384"/>
            <a:ext cx="400110" cy="20738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 descr="Circle around STAAR example text" title="Circle">
            <a:extLst>
              <a:ext uri="{FF2B5EF4-FFF2-40B4-BE49-F238E27FC236}">
                <a16:creationId xmlns:a16="http://schemas.microsoft.com/office/drawing/2014/main" id="{A795071D-2520-443D-AF9D-BB682F32F479}"/>
              </a:ext>
            </a:extLst>
          </p:cNvPr>
          <p:cNvSpPr/>
          <p:nvPr/>
        </p:nvSpPr>
        <p:spPr>
          <a:xfrm>
            <a:off x="3370732" y="6307198"/>
            <a:ext cx="400110" cy="20738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097280" y="1192146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1682C5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STAAR Data Example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1682C5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 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Calibri" charset="0"/>
              <a:cs typeface="Calibri" charset="0"/>
            </a:endParaRPr>
          </a:p>
        </p:txBody>
      </p:sp>
      <p:sp>
        <p:nvSpPr>
          <p:cNvPr id="20" name="Oval 19" descr="Circle around STAAR example text" title="Circle">
            <a:extLst>
              <a:ext uri="{FF2B5EF4-FFF2-40B4-BE49-F238E27FC236}">
                <a16:creationId xmlns:a16="http://schemas.microsoft.com/office/drawing/2014/main" id="{077346DD-5D0E-4D5E-B22E-7A5EF9BB30AF}"/>
              </a:ext>
            </a:extLst>
          </p:cNvPr>
          <p:cNvSpPr/>
          <p:nvPr/>
        </p:nvSpPr>
        <p:spPr>
          <a:xfrm>
            <a:off x="3892586" y="3583438"/>
            <a:ext cx="400110" cy="20738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C056CB5-B8AF-4194-B760-DAF7D647B6A6}"/>
              </a:ext>
            </a:extLst>
          </p:cNvPr>
          <p:cNvSpPr txBox="1"/>
          <p:nvPr/>
        </p:nvSpPr>
        <p:spPr>
          <a:xfrm>
            <a:off x="753305" y="1743085"/>
            <a:ext cx="400110" cy="191192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2017 STAAR Results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02F826ED-6AF3-4254-92EB-57F2AE7B8781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9169012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Importance of Data Quality: 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STAAR</a:t>
            </a:r>
          </a:p>
        </p:txBody>
      </p:sp>
    </p:spTree>
    <p:extLst>
      <p:ext uri="{BB962C8B-B14F-4D97-AF65-F5344CB8AC3E}">
        <p14:creationId xmlns:p14="http://schemas.microsoft.com/office/powerpoint/2010/main" val="3078747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7D14D9-B811-4966-A130-DAD1E03BE662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9409" y="6519328"/>
            <a:ext cx="5165582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208925B-8C41-4938-9588-7A18784F3251}"/>
              </a:ext>
            </a:extLst>
          </p:cNvPr>
          <p:cNvSpPr txBox="1">
            <a:spLocks/>
          </p:cNvSpPr>
          <p:nvPr/>
        </p:nvSpPr>
        <p:spPr>
          <a:xfrm>
            <a:off x="1097280" y="1192146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1682C5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STAAR Data Example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The county-district-campus number was not uploaded into the system that allows ETS to pre-code the answer documents. 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The district received multiple notifications of the irregularity but failed to resolve it.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As a result, STAAR answer documents were not pre-coded with the county-district-campus number.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The district did not hand-code the answer documents, so all 734 results were not correctly attributed to the district or campus. 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This has far-reaching implications in accountability.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1682C5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 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Calibri" charset="0"/>
              <a:cs typeface="Calibri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77C26B6-FAF4-45E6-BB6F-10741A15BEB9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9169012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Importance of Data Quality: 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STAAR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00" b="0" i="0" u="none" strike="noStrike" kern="1200" cap="none" spc="-50" normalizeH="0" baseline="0" noProof="0" dirty="0">
              <a:ln>
                <a:noFill/>
              </a:ln>
              <a:solidFill>
                <a:srgbClr val="1682C5">
                  <a:lumMod val="7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51655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097280" y="1387275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The inclusion and exclusion of certain English learners is dependent upon correct TELPAS data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. 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Years in U.S. schools as well as asylee, refugee, and SIFE status is used for accountability. If it is not reported correctly, it will impact exclusions.</a:t>
            </a:r>
          </a:p>
        </p:txBody>
      </p:sp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EBD60E-8B54-4166-8317-3705B9EC3B93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1456" y="6492875"/>
            <a:ext cx="5137302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02F826ED-6AF3-4254-92EB-57F2AE7B8781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9169012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Importance of Data Quality: 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TELPAS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-50" normalizeH="0" baseline="0" noProof="0" dirty="0">
              <a:ln>
                <a:noFill/>
              </a:ln>
              <a:solidFill>
                <a:srgbClr val="1682C5">
                  <a:lumMod val="7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0337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097280" y="1387275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Calibri" charset="0"/>
                <a:cs typeface="Calibri" charset="0"/>
              </a:rPr>
              <a:t>The district and campus economically disadvantaged rate, which is used in School Progress, Part B, is from the TSDS PEIMS October snapshot (as reported in the fall submission and resubmission).</a:t>
            </a:r>
          </a:p>
          <a:p>
            <a:pPr marL="8001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Clr>
                <a:srgbClr val="FF8134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Whether a student is economically disadvantaged is also reported on STAAR answer documents. This information, however, is </a:t>
            </a: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not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 used to calculate the percentage of economically disadvantaged students at a district or campus. It is used only to identify which students are included in the economically disadvantaged student group in the Closing the Gaps domain.</a:t>
            </a:r>
          </a:p>
        </p:txBody>
      </p:sp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A53D2F-8E33-470F-9670-639B340D353B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92875"/>
            <a:ext cx="5165582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BB65DE0E-9BF2-4794-A3E5-61486326F6A3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10034152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Importance of Data Quality: 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Economically Disadvantaged</a:t>
            </a:r>
          </a:p>
        </p:txBody>
      </p:sp>
    </p:spTree>
    <p:extLst>
      <p:ext uri="{BB962C8B-B14F-4D97-AF65-F5344CB8AC3E}">
        <p14:creationId xmlns:p14="http://schemas.microsoft.com/office/powerpoint/2010/main" val="1610513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097280" y="1387275"/>
            <a:ext cx="10149840" cy="49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l">
              <a:lnSpc>
                <a:spcPct val="110000"/>
              </a:lnSpc>
              <a:spcAft>
                <a:spcPts val="1200"/>
              </a:spcAft>
              <a:buClr>
                <a:srgbClr val="FF8134"/>
              </a:buClr>
              <a:buFont typeface="Wingdings" charset="2"/>
              <a:buChar char="§"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STAAR answer documents are pre-populated with demographic information from the TSDS PEIMS October snapshot </a:t>
            </a: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(as reported in the fall submission and resubmission) or from the demographic file submitted by the district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.</a:t>
            </a:r>
          </a:p>
          <a:p>
            <a:pPr marL="800100" lvl="1" indent="-342900" algn="l">
              <a:lnSpc>
                <a:spcPct val="110000"/>
              </a:lnSpc>
              <a:spcAft>
                <a:spcPts val="1200"/>
              </a:spcAft>
              <a:buClr>
                <a:srgbClr val="FF8134"/>
              </a:buClr>
              <a:buFont typeface="Wingdings" charset="2"/>
              <a:buChar char="§"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If demographic data is changed on STAAR answer documents prior to scoring, the change overrides the TSDS PEIMS data or </a:t>
            </a: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  <a:ea typeface="Calibri" charset="0"/>
                <a:cs typeface="Calibri" charset="0"/>
              </a:rPr>
              <a:t>the data from the demographic file submitted by the district. The data from the STAAR answer documents is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used to </a:t>
            </a:r>
            <a:r>
              <a:rPr lang="en-US" sz="2200" dirty="0">
                <a:solidFill>
                  <a:srgbClr val="000000"/>
                </a:solidFill>
                <a:latin typeface="Century Gothic" panose="020B0502020202020204" pitchFamily="34" charset="0"/>
                <a:cs typeface="Calibri" charset="0"/>
              </a:rPr>
              <a:t>classify students by student group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charset="0"/>
              </a:rPr>
              <a:t>in Closing the Gaps.</a:t>
            </a:r>
          </a:p>
        </p:txBody>
      </p:sp>
      <p:pic>
        <p:nvPicPr>
          <p:cNvPr id="5" name="Picture 4" descr="Texas Education Agency Standards Engagement Performance Reporting " title="Texas Education Agency Standards Engagement Performance Reporting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02667"/>
            <a:ext cx="12000217" cy="22991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467" y="6492875"/>
            <a:ext cx="247227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E253B-DD9C-4378-8703-E996E125FD1E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3/25/2019</a:t>
            </a:fld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     </a:t>
            </a:r>
            <a:fld id="{EA89072E-2125-40D6-847A-9E6B768971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682C5">
                  <a:lumMod val="60000"/>
                  <a:lumOff val="40000"/>
                </a:srgbClr>
              </a:solidFill>
              <a:effectLst/>
              <a:uLnTx/>
              <a:uFillTx/>
              <a:latin typeface="Open San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92875"/>
            <a:ext cx="5193862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682C5">
                    <a:lumMod val="60000"/>
                    <a:lumOff val="40000"/>
                  </a:srgbClr>
                </a:solidFill>
                <a:effectLst/>
                <a:uLnTx/>
                <a:uFillTx/>
                <a:latin typeface="Open Sans" charset="0"/>
              </a:rPr>
              <a:t>Texas Education Agency | Standards and Engagement | Performance Reporting</a:t>
            </a:r>
          </a:p>
        </p:txBody>
      </p:sp>
      <p:cxnSp>
        <p:nvCxnSpPr>
          <p:cNvPr id="8" name="Straight Connector 7" descr="line" title="line">
            <a:extLst>
              <a:ext uri="{FF2B5EF4-FFF2-40B4-BE49-F238E27FC236}">
                <a16:creationId xmlns:a16="http://schemas.microsoft.com/office/drawing/2014/main" id="{BD5E4E10-EB01-4398-AD41-0ACF3BC7EA4F}"/>
              </a:ext>
            </a:extLst>
          </p:cNvPr>
          <p:cNvCxnSpPr/>
          <p:nvPr/>
        </p:nvCxnSpPr>
        <p:spPr>
          <a:xfrm>
            <a:off x="831739" y="1089871"/>
            <a:ext cx="822536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505B648E-EDBE-484B-B626-0E7B9AA56F43}"/>
              </a:ext>
            </a:extLst>
          </p:cNvPr>
          <p:cNvSpPr txBox="1">
            <a:spLocks/>
          </p:cNvSpPr>
          <p:nvPr/>
        </p:nvSpPr>
        <p:spPr>
          <a:xfrm>
            <a:off x="1668321" y="433790"/>
            <a:ext cx="10034152" cy="5741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FF8134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Importance of Data Quality: 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Economically Disadvantaged</a:t>
            </a:r>
          </a:p>
        </p:txBody>
      </p:sp>
    </p:spTree>
    <p:extLst>
      <p:ext uri="{BB962C8B-B14F-4D97-AF65-F5344CB8AC3E}">
        <p14:creationId xmlns:p14="http://schemas.microsoft.com/office/powerpoint/2010/main" val="3621839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682C5"/>
      </a:accent1>
      <a:accent2>
        <a:srgbClr val="FF8134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682C5"/>
      </a:accent1>
      <a:accent2>
        <a:srgbClr val="FF8134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9134</TotalTime>
  <Words>1725</Words>
  <Application>Microsoft Office PowerPoint</Application>
  <PresentationFormat>Widescreen</PresentationFormat>
  <Paragraphs>203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Arial</vt:lpstr>
      <vt:lpstr>Bauhaus 93</vt:lpstr>
      <vt:lpstr>Calibri</vt:lpstr>
      <vt:lpstr>Century Gothic</vt:lpstr>
      <vt:lpstr>Courier New</vt:lpstr>
      <vt:lpstr>Open Sans</vt:lpstr>
      <vt:lpstr>Open Sans Semibold</vt:lpstr>
      <vt:lpstr>Times New Roman</vt:lpstr>
      <vt:lpstr>Wingdings</vt:lpstr>
      <vt:lpstr>Office Theme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Gouveia, Lisa</dc:creator>
  <cp:lastModifiedBy>Lemons, Melissa</cp:lastModifiedBy>
  <cp:revision>719</cp:revision>
  <cp:lastPrinted>2019-03-12T15:46:53Z</cp:lastPrinted>
  <dcterms:created xsi:type="dcterms:W3CDTF">2017-09-08T13:47:15Z</dcterms:created>
  <dcterms:modified xsi:type="dcterms:W3CDTF">2019-03-25T13:30:54Z</dcterms:modified>
</cp:coreProperties>
</file>