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70"/>
  </p:notesMasterIdLst>
  <p:handoutMasterIdLst>
    <p:handoutMasterId r:id="rId71"/>
  </p:handoutMasterIdLst>
  <p:sldIdLst>
    <p:sldId id="466" r:id="rId5"/>
    <p:sldId id="687" r:id="rId6"/>
    <p:sldId id="704" r:id="rId7"/>
    <p:sldId id="707" r:id="rId8"/>
    <p:sldId id="708" r:id="rId9"/>
    <p:sldId id="709" r:id="rId10"/>
    <p:sldId id="710" r:id="rId11"/>
    <p:sldId id="711" r:id="rId12"/>
    <p:sldId id="712" r:id="rId13"/>
    <p:sldId id="713" r:id="rId14"/>
    <p:sldId id="714" r:id="rId15"/>
    <p:sldId id="715" r:id="rId16"/>
    <p:sldId id="716" r:id="rId17"/>
    <p:sldId id="717" r:id="rId18"/>
    <p:sldId id="718" r:id="rId19"/>
    <p:sldId id="719" r:id="rId20"/>
    <p:sldId id="720" r:id="rId21"/>
    <p:sldId id="721" r:id="rId22"/>
    <p:sldId id="722" r:id="rId23"/>
    <p:sldId id="723" r:id="rId24"/>
    <p:sldId id="724" r:id="rId25"/>
    <p:sldId id="725" r:id="rId26"/>
    <p:sldId id="726" r:id="rId27"/>
    <p:sldId id="727" r:id="rId28"/>
    <p:sldId id="728" r:id="rId29"/>
    <p:sldId id="729" r:id="rId30"/>
    <p:sldId id="730" r:id="rId31"/>
    <p:sldId id="731" r:id="rId32"/>
    <p:sldId id="703" r:id="rId33"/>
    <p:sldId id="732" r:id="rId34"/>
    <p:sldId id="733" r:id="rId35"/>
    <p:sldId id="734" r:id="rId36"/>
    <p:sldId id="735" r:id="rId37"/>
    <p:sldId id="736" r:id="rId38"/>
    <p:sldId id="737" r:id="rId39"/>
    <p:sldId id="738" r:id="rId40"/>
    <p:sldId id="739" r:id="rId41"/>
    <p:sldId id="740" r:id="rId42"/>
    <p:sldId id="741" r:id="rId43"/>
    <p:sldId id="742" r:id="rId44"/>
    <p:sldId id="743" r:id="rId45"/>
    <p:sldId id="744" r:id="rId46"/>
    <p:sldId id="745" r:id="rId47"/>
    <p:sldId id="746" r:id="rId48"/>
    <p:sldId id="747" r:id="rId49"/>
    <p:sldId id="748" r:id="rId50"/>
    <p:sldId id="749" r:id="rId51"/>
    <p:sldId id="750" r:id="rId52"/>
    <p:sldId id="751" r:id="rId53"/>
    <p:sldId id="752" r:id="rId54"/>
    <p:sldId id="753" r:id="rId55"/>
    <p:sldId id="754" r:id="rId56"/>
    <p:sldId id="755" r:id="rId57"/>
    <p:sldId id="756" r:id="rId58"/>
    <p:sldId id="757" r:id="rId59"/>
    <p:sldId id="758" r:id="rId60"/>
    <p:sldId id="763" r:id="rId61"/>
    <p:sldId id="765" r:id="rId62"/>
    <p:sldId id="762" r:id="rId63"/>
    <p:sldId id="767" r:id="rId64"/>
    <p:sldId id="764" r:id="rId65"/>
    <p:sldId id="768" r:id="rId66"/>
    <p:sldId id="766" r:id="rId67"/>
    <p:sldId id="769" r:id="rId68"/>
    <p:sldId id="264" r:id="rId69"/>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9" autoAdjust="0"/>
    <p:restoredTop sz="94026" autoAdjust="0"/>
  </p:normalViewPr>
  <p:slideViewPr>
    <p:cSldViewPr>
      <p:cViewPr varScale="1">
        <p:scale>
          <a:sx n="100" d="100"/>
          <a:sy n="100" d="100"/>
        </p:scale>
        <p:origin x="9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3/15/2019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3/15/2019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reports have not yet been completed. </a:t>
            </a:r>
          </a:p>
        </p:txBody>
      </p:sp>
      <p:sp>
        <p:nvSpPr>
          <p:cNvPr id="4" name="Slide Number Placeholder 3"/>
          <p:cNvSpPr>
            <a:spLocks noGrp="1"/>
          </p:cNvSpPr>
          <p:nvPr>
            <p:ph type="sldNum" sz="quarter" idx="10"/>
          </p:nvPr>
        </p:nvSpPr>
        <p:spPr/>
        <p:txBody>
          <a:bodyPr/>
          <a:lstStyle/>
          <a:p>
            <a:fld id="{7872E534-9B96-469B-99C0-8551271B58B1}" type="slidenum">
              <a:rPr lang="en-US" smtClean="0"/>
              <a:pPr/>
              <a:t>54</a:t>
            </a:fld>
            <a:endParaRPr lang="en-US" dirty="0"/>
          </a:p>
        </p:txBody>
      </p:sp>
    </p:spTree>
    <p:extLst>
      <p:ext uri="{BB962C8B-B14F-4D97-AF65-F5344CB8AC3E}">
        <p14:creationId xmlns:p14="http://schemas.microsoft.com/office/powerpoint/2010/main" val="367126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reports have not yet been completed. </a:t>
            </a:r>
          </a:p>
        </p:txBody>
      </p:sp>
      <p:sp>
        <p:nvSpPr>
          <p:cNvPr id="4" name="Slide Number Placeholder 3"/>
          <p:cNvSpPr>
            <a:spLocks noGrp="1"/>
          </p:cNvSpPr>
          <p:nvPr>
            <p:ph type="sldNum" sz="quarter" idx="10"/>
          </p:nvPr>
        </p:nvSpPr>
        <p:spPr/>
        <p:txBody>
          <a:bodyPr/>
          <a:lstStyle/>
          <a:p>
            <a:fld id="{7872E534-9B96-469B-99C0-8551271B58B1}" type="slidenum">
              <a:rPr lang="en-US" smtClean="0"/>
              <a:pPr/>
              <a:t>56</a:t>
            </a:fld>
            <a:endParaRPr lang="en-US" dirty="0"/>
          </a:p>
        </p:txBody>
      </p:sp>
    </p:spTree>
    <p:extLst>
      <p:ext uri="{BB962C8B-B14F-4D97-AF65-F5344CB8AC3E}">
        <p14:creationId xmlns:p14="http://schemas.microsoft.com/office/powerpoint/2010/main" val="3061670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10020-0053 – if a campus is reported as ELO, then it must report that it is providing at least one of the expanded learning opportunities</a:t>
            </a:r>
          </a:p>
        </p:txBody>
      </p:sp>
      <p:sp>
        <p:nvSpPr>
          <p:cNvPr id="4" name="Slide Number Placeholder 3"/>
          <p:cNvSpPr>
            <a:spLocks noGrp="1"/>
          </p:cNvSpPr>
          <p:nvPr>
            <p:ph type="sldNum" sz="quarter" idx="5"/>
          </p:nvPr>
        </p:nvSpPr>
        <p:spPr/>
        <p:txBody>
          <a:bodyPr/>
          <a:lstStyle/>
          <a:p>
            <a:fld id="{7872E534-9B96-469B-99C0-8551271B58B1}" type="slidenum">
              <a:rPr lang="en-US" smtClean="0"/>
              <a:pPr/>
              <a:t>60</a:t>
            </a:fld>
            <a:endParaRPr lang="en-US" dirty="0"/>
          </a:p>
        </p:txBody>
      </p:sp>
    </p:spTree>
    <p:extLst>
      <p:ext uri="{BB962C8B-B14F-4D97-AF65-F5344CB8AC3E}">
        <p14:creationId xmlns:p14="http://schemas.microsoft.com/office/powerpoint/2010/main" val="275243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10020-0054 – makes sure only Sub 3 ELO Type codes are reported in Sub 3 (01=Non-Voluntary Extended School Day, 02=Non-Voluntary Extended School Year, 03=Voluntary Expanded Learning – Before School and After School)</a:t>
            </a:r>
          </a:p>
          <a:p>
            <a:r>
              <a:rPr lang="en-US" dirty="0"/>
              <a:t>10020-0055 – makes sure only Sub 4 ELO Type (04=Voluntary Expanded Learning – Summer) is reported in Sub 4.</a:t>
            </a:r>
          </a:p>
          <a:p>
            <a:r>
              <a:rPr lang="en-US" dirty="0"/>
              <a:t>10020-0056 – provides a warning if ELO Minutes scheduled for during the regular school year is more than 4 hours a day</a:t>
            </a:r>
          </a:p>
        </p:txBody>
      </p:sp>
      <p:sp>
        <p:nvSpPr>
          <p:cNvPr id="4" name="Slide Number Placeholder 3"/>
          <p:cNvSpPr>
            <a:spLocks noGrp="1"/>
          </p:cNvSpPr>
          <p:nvPr>
            <p:ph type="sldNum" sz="quarter" idx="5"/>
          </p:nvPr>
        </p:nvSpPr>
        <p:spPr/>
        <p:txBody>
          <a:bodyPr/>
          <a:lstStyle/>
          <a:p>
            <a:fld id="{7872E534-9B96-469B-99C0-8551271B58B1}" type="slidenum">
              <a:rPr lang="en-US" smtClean="0"/>
              <a:pPr/>
              <a:t>61</a:t>
            </a:fld>
            <a:endParaRPr lang="en-US" dirty="0"/>
          </a:p>
        </p:txBody>
      </p:sp>
    </p:spTree>
    <p:extLst>
      <p:ext uri="{BB962C8B-B14F-4D97-AF65-F5344CB8AC3E}">
        <p14:creationId xmlns:p14="http://schemas.microsoft.com/office/powerpoint/2010/main" val="124002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40110-0198 – if a student is reported as participating in ELO, then it must be reported with at least one specific expanded learning opportunity</a:t>
            </a:r>
          </a:p>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63</a:t>
            </a:fld>
            <a:endParaRPr lang="en-US" dirty="0"/>
          </a:p>
        </p:txBody>
      </p:sp>
    </p:spTree>
    <p:extLst>
      <p:ext uri="{BB962C8B-B14F-4D97-AF65-F5344CB8AC3E}">
        <p14:creationId xmlns:p14="http://schemas.microsoft.com/office/powerpoint/2010/main" val="222543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40110-0199 – makes sure only Sub 3 ELO Type codes are reported in Sub 3 (01=Non-Voluntary Extended School Day, 02=Non-Voluntary Extended School Year, 03=Voluntary Expanded Learning – Before School and After School)</a:t>
            </a:r>
          </a:p>
          <a:p>
            <a:r>
              <a:rPr lang="en-US" dirty="0"/>
              <a:t>40110-0200 – makes sure only Sub 4 ELO Type (04=Voluntary Expanded Learning – Summer) is reported in Sub 4.</a:t>
            </a:r>
          </a:p>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64</a:t>
            </a:fld>
            <a:endParaRPr lang="en-US" dirty="0"/>
          </a:p>
        </p:txBody>
      </p:sp>
    </p:spTree>
    <p:extLst>
      <p:ext uri="{BB962C8B-B14F-4D97-AF65-F5344CB8AC3E}">
        <p14:creationId xmlns:p14="http://schemas.microsoft.com/office/powerpoint/2010/main" val="1919852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3/15/2019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tatutes.capitol.texas.gov/Docs/ED/htm/ED.42.htm#42.00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tatutes.capitol.texas.gov/Docs/ED/htm/ED.33.htm#33.25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tatutes.capitol.texas.gov/Docs/ED/htm/ED.33.htm#33.25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tatutes.capitol.texas.gov/Docs/ED/htm/ED.33.htm#33.252"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a:t>Expanded Learning opportunities (</a:t>
            </a:r>
            <a:r>
              <a:rPr lang="en-US" dirty="0" err="1"/>
              <a:t>elo</a:t>
            </a:r>
            <a:r>
              <a:rPr lang="en-US" dirty="0"/>
              <a:t>)</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800" dirty="0"/>
              <a:t>Presented by: Melissa Lemons </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March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2019-2020 School Year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1800"/>
              </a:spcAft>
            </a:pPr>
            <a:r>
              <a:rPr lang="en-US" sz="3200" dirty="0">
                <a:latin typeface="+mn-lt"/>
                <a:cs typeface="Calibri" panose="020F0502020204030204" pitchFamily="34" charset="0"/>
              </a:rPr>
              <a:t>TX-SchoolELOS sub-complex type will be added to the SchoolExtension complex type for the 2019-2020 school year.  The TX-SchoolELOS sub-complex type will be collected in Submissions 3 and 4.</a:t>
            </a:r>
          </a:p>
          <a:p>
            <a:pPr>
              <a:spcBef>
                <a:spcPts val="600"/>
              </a:spcBef>
              <a:spcAft>
                <a:spcPts val="1800"/>
              </a:spcAft>
            </a:pPr>
            <a:endParaRPr lang="en-U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39643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fontScale="85000" lnSpcReduction="20000"/>
          </a:bodyPr>
          <a:lstStyle/>
          <a:p>
            <a:pPr>
              <a:spcBef>
                <a:spcPts val="600"/>
              </a:spcBef>
              <a:spcAft>
                <a:spcPts val="1800"/>
              </a:spcAft>
            </a:pPr>
            <a:r>
              <a:rPr lang="en-US" sz="3500" dirty="0">
                <a:latin typeface="+mn-lt"/>
                <a:cs typeface="Calibri" panose="020F0502020204030204" pitchFamily="34" charset="0"/>
              </a:rPr>
              <a:t>The following data elements will be added to the sub-complex type TX-SchoolELOS:</a:t>
            </a:r>
          </a:p>
          <a:p>
            <a:pPr lvl="1">
              <a:spcBef>
                <a:spcPts val="600"/>
              </a:spcBef>
              <a:spcAft>
                <a:spcPts val="1800"/>
              </a:spcAft>
            </a:pPr>
            <a:r>
              <a:rPr lang="en-US" sz="3000" dirty="0">
                <a:latin typeface="+mn-lt"/>
                <a:cs typeface="Calibri" panose="020F0502020204030204" pitchFamily="34" charset="0"/>
              </a:rPr>
              <a:t>E1614 ELO-TYPE</a:t>
            </a:r>
          </a:p>
          <a:p>
            <a:pPr lvl="1">
              <a:spcBef>
                <a:spcPts val="600"/>
              </a:spcBef>
              <a:spcAft>
                <a:spcPts val="1800"/>
              </a:spcAft>
            </a:pPr>
            <a:r>
              <a:rPr lang="en-US" sz="3000" dirty="0">
                <a:latin typeface="+mn-lt"/>
                <a:cs typeface="Calibri" panose="020F0502020204030204" pitchFamily="34" charset="0"/>
              </a:rPr>
              <a:t>E1621 ELO-MINUTES-SCHEDULED-PER-DAY</a:t>
            </a:r>
          </a:p>
          <a:p>
            <a:pPr lvl="1">
              <a:spcBef>
                <a:spcPts val="600"/>
              </a:spcBef>
              <a:spcAft>
                <a:spcPts val="1800"/>
              </a:spcAft>
            </a:pPr>
            <a:r>
              <a:rPr lang="en-US" sz="3000" dirty="0">
                <a:latin typeface="+mn-lt"/>
                <a:cs typeface="Calibri" panose="020F0502020204030204" pitchFamily="34" charset="0"/>
              </a:rPr>
              <a:t>E1615 ELO-RIGOROUS-COURSEWORK</a:t>
            </a:r>
          </a:p>
          <a:p>
            <a:pPr lvl="1">
              <a:spcBef>
                <a:spcPts val="600"/>
              </a:spcBef>
              <a:spcAft>
                <a:spcPts val="1800"/>
              </a:spcAft>
            </a:pPr>
            <a:r>
              <a:rPr lang="en-US" sz="3000" dirty="0">
                <a:latin typeface="+mn-lt"/>
                <a:cs typeface="Calibri" panose="020F0502020204030204" pitchFamily="34" charset="0"/>
              </a:rPr>
              <a:t>E1616 ELO-MENTORING</a:t>
            </a:r>
          </a:p>
          <a:p>
            <a:pPr lvl="1">
              <a:spcBef>
                <a:spcPts val="600"/>
              </a:spcBef>
              <a:spcAft>
                <a:spcPts val="1800"/>
              </a:spcAft>
            </a:pPr>
            <a:r>
              <a:rPr lang="en-US" sz="3000" dirty="0">
                <a:latin typeface="+mn-lt"/>
                <a:cs typeface="Calibri" panose="020F0502020204030204" pitchFamily="34" charset="0"/>
              </a:rPr>
              <a:t>E1617 ELO-TUTORIING</a:t>
            </a:r>
          </a:p>
          <a:p>
            <a:pPr lvl="1">
              <a:spcBef>
                <a:spcPts val="600"/>
              </a:spcBef>
              <a:spcAft>
                <a:spcPts val="1800"/>
              </a:spcAft>
            </a:pPr>
            <a:r>
              <a:rPr lang="en-US" sz="3000" dirty="0">
                <a:latin typeface="+mn-lt"/>
                <a:cs typeface="Calibri" panose="020F0502020204030204" pitchFamily="34" charset="0"/>
              </a:rPr>
              <a:t>E1618 ELO-PHYSICAL-ACTIVITY</a:t>
            </a:r>
          </a:p>
          <a:p>
            <a:pPr lvl="1">
              <a:spcBef>
                <a:spcPts val="600"/>
              </a:spcBef>
              <a:spcAft>
                <a:spcPts val="1800"/>
              </a:spcAft>
            </a:pPr>
            <a:r>
              <a:rPr lang="en-US" sz="3000" dirty="0">
                <a:latin typeface="+mn-lt"/>
                <a:cs typeface="Calibri" panose="020F0502020204030204" pitchFamily="34" charset="0"/>
              </a:rPr>
              <a:t>E1619 ELO-ACADEMIC-SUPPORT</a:t>
            </a:r>
          </a:p>
          <a:p>
            <a:pPr lvl="1">
              <a:spcBef>
                <a:spcPts val="600"/>
              </a:spcBef>
              <a:spcAft>
                <a:spcPts val="1800"/>
              </a:spcAft>
            </a:pPr>
            <a:r>
              <a:rPr lang="en-US" sz="3000" dirty="0">
                <a:latin typeface="+mn-lt"/>
                <a:cs typeface="Calibri" panose="020F0502020204030204" pitchFamily="34" charset="0"/>
              </a:rPr>
              <a:t>E1620 ELO-EDUCATIONAL-ENRICHMENT</a:t>
            </a:r>
          </a:p>
          <a:p>
            <a:pPr>
              <a:spcBef>
                <a:spcPts val="600"/>
              </a:spcBef>
              <a:spcAft>
                <a:spcPts val="1800"/>
              </a:spcAft>
            </a:pPr>
            <a:endParaRPr lang="en-U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95607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1800"/>
              </a:spcAft>
            </a:pPr>
            <a:r>
              <a:rPr lang="en-US" sz="3200" dirty="0">
                <a:latin typeface="+mn-lt"/>
                <a:cs typeface="Calibri" panose="020F0502020204030204" pitchFamily="34" charset="0"/>
              </a:rPr>
              <a:t>E1614 ELO-TYPE indicates the type of expanded learning opportunity (ELO) program offered at the campus or the type of expanded learning opportunity participated in by the student.</a:t>
            </a:r>
          </a:p>
          <a:p>
            <a:pPr>
              <a:spcBef>
                <a:spcPts val="600"/>
              </a:spcBef>
              <a:spcAft>
                <a:spcPts val="1800"/>
              </a:spcAft>
            </a:pPr>
            <a:endParaRPr lang="en-U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37246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marL="0" indent="0">
              <a:spcBef>
                <a:spcPts val="600"/>
              </a:spcBef>
              <a:spcAft>
                <a:spcPts val="600"/>
              </a:spcAft>
              <a:buNone/>
            </a:pPr>
            <a:r>
              <a:rPr lang="en-US" sz="3200" dirty="0">
                <a:latin typeface="+mn-lt"/>
                <a:cs typeface="Calibri" panose="020F0502020204030204" pitchFamily="34" charset="0"/>
              </a:rPr>
              <a:t>Element ID – E1614</a:t>
            </a:r>
          </a:p>
          <a:p>
            <a:pPr marL="0" indent="0">
              <a:spcBef>
                <a:spcPts val="600"/>
              </a:spcBef>
              <a:spcAft>
                <a:spcPts val="600"/>
              </a:spcAft>
              <a:buNone/>
            </a:pPr>
            <a:r>
              <a:rPr lang="en-US" sz="3200" dirty="0">
                <a:latin typeface="+mn-lt"/>
                <a:cs typeface="Calibri" panose="020F0502020204030204" pitchFamily="34" charset="0"/>
              </a:rPr>
              <a:t>Data Element – ELO-TYPE</a:t>
            </a:r>
          </a:p>
          <a:p>
            <a:pPr marL="0" indent="0">
              <a:spcBef>
                <a:spcPts val="600"/>
              </a:spcBef>
              <a:spcAft>
                <a:spcPts val="600"/>
              </a:spcAft>
              <a:buNone/>
            </a:pPr>
            <a:r>
              <a:rPr lang="en-US" sz="3200" dirty="0">
                <a:latin typeface="+mn-lt"/>
                <a:cs typeface="Calibri" panose="020F0502020204030204" pitchFamily="34" charset="0"/>
              </a:rPr>
              <a:t>XML Name – TX-ELOType</a:t>
            </a:r>
          </a:p>
          <a:p>
            <a:pPr marL="0" indent="0">
              <a:spcBef>
                <a:spcPts val="600"/>
              </a:spcBef>
              <a:spcAft>
                <a:spcPts val="600"/>
              </a:spcAft>
              <a:buNone/>
            </a:pPr>
            <a:r>
              <a:rPr lang="en-US" sz="3200" dirty="0">
                <a:latin typeface="+mn-lt"/>
                <a:cs typeface="Calibri" panose="020F0502020204030204" pitchFamily="34" charset="0"/>
              </a:rPr>
              <a:t>Code Table ID – C218</a:t>
            </a:r>
          </a:p>
          <a:p>
            <a:pPr marL="0" indent="0">
              <a:spcBef>
                <a:spcPts val="600"/>
              </a:spcBef>
              <a:spcAft>
                <a:spcPts val="600"/>
              </a:spcAft>
              <a:buNone/>
            </a:pPr>
            <a:r>
              <a:rPr lang="en-US" sz="3200" dirty="0">
                <a:latin typeface="+mn-lt"/>
                <a:cs typeface="Calibri" panose="020F0502020204030204" pitchFamily="34" charset="0"/>
              </a:rPr>
              <a:t>Length – 2</a:t>
            </a:r>
          </a:p>
          <a:p>
            <a:pPr marL="0" indent="0">
              <a:spcBef>
                <a:spcPts val="600"/>
              </a:spcBef>
              <a:spcAft>
                <a:spcPts val="600"/>
              </a:spcAft>
              <a:buNone/>
            </a:pPr>
            <a:r>
              <a:rPr lang="en-US" sz="3200" dirty="0">
                <a:latin typeface="+mn-lt"/>
                <a:cs typeface="Calibri" panose="020F0502020204030204" pitchFamily="34" charset="0"/>
              </a:rPr>
              <a:t>Data Type – CODED</a:t>
            </a:r>
          </a:p>
          <a:p>
            <a:pPr marL="0" indent="0">
              <a:spcBef>
                <a:spcPts val="600"/>
              </a:spcBef>
              <a:spcAft>
                <a:spcPts val="600"/>
              </a:spcAft>
              <a:buNone/>
            </a:pPr>
            <a:r>
              <a:rPr lang="en-US" sz="3200" dirty="0">
                <a:latin typeface="+mn-lt"/>
                <a:cs typeface="Calibri" panose="020F0502020204030204" pitchFamily="34" charset="0"/>
              </a:rPr>
              <a:t>Pattern – ##</a:t>
            </a:r>
          </a:p>
          <a:p>
            <a:pPr marL="0" indent="0">
              <a:spcBef>
                <a:spcPts val="600"/>
              </a:spcBef>
              <a:spcAft>
                <a:spcPts val="600"/>
              </a:spcAft>
              <a:buNone/>
            </a:pPr>
            <a:r>
              <a:rPr lang="en-US" sz="3200" dirty="0">
                <a:latin typeface="+mn-lt"/>
                <a:cs typeface="Calibri" panose="020F0502020204030204" pitchFamily="34" charset="0"/>
              </a:rPr>
              <a:t>Submission(s) – 3 and 4</a:t>
            </a:r>
          </a:p>
          <a:p>
            <a:pPr marL="0" indent="0">
              <a:spcBef>
                <a:spcPts val="600"/>
              </a:spcBef>
              <a:spcAft>
                <a:spcPts val="600"/>
              </a:spcAft>
              <a:buNone/>
            </a:pPr>
            <a:r>
              <a:rPr lang="en-US" sz="3200" dirty="0">
                <a:latin typeface="+mn-lt"/>
                <a:cs typeface="Calibri" panose="020F0502020204030204" pitchFamily="34" charset="0"/>
              </a:rPr>
              <a:t>Mandatory – Yes </a:t>
            </a:r>
          </a:p>
          <a:p>
            <a:pPr>
              <a:spcBef>
                <a:spcPts val="600"/>
              </a:spcBef>
              <a:spcAft>
                <a:spcPts val="1800"/>
              </a:spcAft>
            </a:pPr>
            <a:endParaRPr lang="en-U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96523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1800"/>
              </a:spcAft>
            </a:pPr>
            <a:r>
              <a:rPr lang="en-US" sz="3200" dirty="0">
                <a:latin typeface="+mn-lt"/>
                <a:cs typeface="Calibri" panose="020F0502020204030204" pitchFamily="34" charset="0"/>
              </a:rPr>
              <a:t>E1621 ELO-MINUTES-SCHEDULED-PER-DAY indicates the number of minutes scheduled for an expanded learning opportunity (ELO) each day. </a:t>
            </a:r>
          </a:p>
          <a:p>
            <a:pPr lvl="1">
              <a:spcBef>
                <a:spcPts val="600"/>
              </a:spcBef>
              <a:spcAft>
                <a:spcPts val="1800"/>
              </a:spcAft>
            </a:pPr>
            <a:r>
              <a:rPr lang="en-US" sz="2800" dirty="0">
                <a:latin typeface="+mn-lt"/>
                <a:cs typeface="Calibri" panose="020F0502020204030204" pitchFamily="34" charset="0"/>
              </a:rPr>
              <a:t>The minutes scheduled per day defines the amount of time the campus offers an expanded learning opportunity for the particular ELO Type that is offered and is not reported for each ELO activity that is offered within an ELO Type.</a:t>
            </a:r>
            <a:endParaRPr lang="en-US" dirty="0">
              <a:latin typeface="+mn-lt"/>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724086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fontScale="92500" lnSpcReduction="10000"/>
          </a:bodyPr>
          <a:lstStyle/>
          <a:p>
            <a:pPr marL="0" indent="0">
              <a:spcBef>
                <a:spcPts val="600"/>
              </a:spcBef>
              <a:spcAft>
                <a:spcPts val="600"/>
              </a:spcAft>
              <a:buNone/>
            </a:pPr>
            <a:r>
              <a:rPr lang="en-US" sz="3200" dirty="0">
                <a:latin typeface="+mn-lt"/>
                <a:cs typeface="Calibri" panose="020F0502020204030204" pitchFamily="34" charset="0"/>
              </a:rPr>
              <a:t>Element ID – E1621</a:t>
            </a:r>
          </a:p>
          <a:p>
            <a:pPr marL="0" indent="0">
              <a:spcBef>
                <a:spcPts val="600"/>
              </a:spcBef>
              <a:spcAft>
                <a:spcPts val="600"/>
              </a:spcAft>
              <a:buNone/>
            </a:pPr>
            <a:r>
              <a:rPr lang="en-US" sz="3200" dirty="0">
                <a:latin typeface="+mn-lt"/>
                <a:cs typeface="Calibri" panose="020F0502020204030204" pitchFamily="34" charset="0"/>
              </a:rPr>
              <a:t>Data Element – ELO-MINUTES-SCHEDULED-PER-DAY </a:t>
            </a:r>
          </a:p>
          <a:p>
            <a:pPr marL="0" indent="0">
              <a:spcBef>
                <a:spcPts val="600"/>
              </a:spcBef>
              <a:spcAft>
                <a:spcPts val="600"/>
              </a:spcAft>
              <a:buNone/>
            </a:pPr>
            <a:r>
              <a:rPr lang="en-US" sz="3200" dirty="0">
                <a:latin typeface="+mn-lt"/>
                <a:cs typeface="Calibri" panose="020F0502020204030204" pitchFamily="34" charset="0"/>
              </a:rPr>
              <a:t>XML Name – TX-ELOMinutesScheduledPerDay</a:t>
            </a:r>
          </a:p>
          <a:p>
            <a:pPr marL="0" indent="0">
              <a:spcBef>
                <a:spcPts val="600"/>
              </a:spcBef>
              <a:spcAft>
                <a:spcPts val="600"/>
              </a:spcAft>
              <a:buNone/>
            </a:pPr>
            <a:r>
              <a:rPr lang="en-US" sz="3200" dirty="0">
                <a:latin typeface="+mn-lt"/>
                <a:cs typeface="Calibri" panose="020F0502020204030204" pitchFamily="34" charset="0"/>
              </a:rPr>
              <a:t>Code Table ID – </a:t>
            </a:r>
          </a:p>
          <a:p>
            <a:pPr marL="0" indent="0">
              <a:spcBef>
                <a:spcPts val="600"/>
              </a:spcBef>
              <a:spcAft>
                <a:spcPts val="600"/>
              </a:spcAft>
              <a:buNone/>
            </a:pPr>
            <a:r>
              <a:rPr lang="en-US" sz="3200" dirty="0">
                <a:latin typeface="+mn-lt"/>
                <a:cs typeface="Calibri" panose="020F0502020204030204" pitchFamily="34" charset="0"/>
              </a:rPr>
              <a:t>Domain of Values – 45-480</a:t>
            </a:r>
          </a:p>
          <a:p>
            <a:pPr marL="0" indent="0">
              <a:spcBef>
                <a:spcPts val="600"/>
              </a:spcBef>
              <a:spcAft>
                <a:spcPts val="600"/>
              </a:spcAft>
              <a:buNone/>
            </a:pPr>
            <a:r>
              <a:rPr lang="en-US" sz="3200" dirty="0">
                <a:latin typeface="+mn-lt"/>
                <a:cs typeface="Calibri" panose="020F0502020204030204" pitchFamily="34" charset="0"/>
              </a:rPr>
              <a:t>Length – 3</a:t>
            </a:r>
          </a:p>
          <a:p>
            <a:pPr marL="0" indent="0">
              <a:spcBef>
                <a:spcPts val="600"/>
              </a:spcBef>
              <a:spcAft>
                <a:spcPts val="600"/>
              </a:spcAft>
              <a:buNone/>
            </a:pPr>
            <a:r>
              <a:rPr lang="en-US" sz="3200" dirty="0">
                <a:latin typeface="+mn-lt"/>
                <a:cs typeface="Calibri" panose="020F0502020204030204" pitchFamily="34" charset="0"/>
              </a:rPr>
              <a:t>Data Type – NUMERIC</a:t>
            </a:r>
          </a:p>
          <a:p>
            <a:pPr marL="0" indent="0">
              <a:spcBef>
                <a:spcPts val="600"/>
              </a:spcBef>
              <a:spcAft>
                <a:spcPts val="600"/>
              </a:spcAft>
              <a:buNone/>
            </a:pPr>
            <a:r>
              <a:rPr lang="en-US" sz="3200" dirty="0">
                <a:latin typeface="+mn-lt"/>
                <a:cs typeface="Calibri" panose="020F0502020204030204" pitchFamily="34" charset="0"/>
              </a:rPr>
              <a:t>Pattern – ###</a:t>
            </a:r>
          </a:p>
          <a:p>
            <a:pPr marL="0" indent="0">
              <a:spcBef>
                <a:spcPts val="600"/>
              </a:spcBef>
              <a:spcAft>
                <a:spcPts val="600"/>
              </a:spcAft>
              <a:buNone/>
            </a:pPr>
            <a:r>
              <a:rPr lang="en-US" sz="3200" dirty="0">
                <a:latin typeface="+mn-lt"/>
                <a:cs typeface="Calibri" panose="020F0502020204030204" pitchFamily="34" charset="0"/>
              </a:rPr>
              <a:t>Submission(s) – 3 and 4</a:t>
            </a:r>
          </a:p>
          <a:p>
            <a:pPr marL="0" indent="0">
              <a:spcBef>
                <a:spcPts val="600"/>
              </a:spcBef>
              <a:spcAft>
                <a:spcPts val="600"/>
              </a:spcAft>
              <a:buNone/>
            </a:pPr>
            <a:r>
              <a:rPr lang="en-US" sz="3200" dirty="0">
                <a:latin typeface="+mn-lt"/>
                <a:cs typeface="Calibri" panose="020F0502020204030204" pitchFamily="34" charset="0"/>
              </a:rPr>
              <a:t>Mandatory – Yes </a:t>
            </a:r>
          </a:p>
          <a:p>
            <a:pPr marL="0" indent="0">
              <a:buNone/>
            </a:pPr>
            <a:endParaRPr lang="en-US" dirty="0"/>
          </a:p>
        </p:txBody>
      </p:sp>
    </p:spTree>
    <p:extLst>
      <p:ext uri="{BB962C8B-B14F-4D97-AF65-F5344CB8AC3E}">
        <p14:creationId xmlns:p14="http://schemas.microsoft.com/office/powerpoint/2010/main" val="78589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1800"/>
              </a:spcAft>
            </a:pPr>
            <a:r>
              <a:rPr lang="en-US" sz="3200" dirty="0">
                <a:latin typeface="+mn-lt"/>
                <a:cs typeface="Calibri" panose="020F0502020204030204" pitchFamily="34" charset="0"/>
              </a:rPr>
              <a:t>E1615 ELO-RIGOROUS-COURSEWORK indicates the campus offers, or the student participates in, an expanded learning opportunity (ELO) identified as rigorous coursework.  </a:t>
            </a:r>
          </a:p>
          <a:p>
            <a:pPr lvl="1">
              <a:spcBef>
                <a:spcPts val="600"/>
              </a:spcBef>
              <a:spcAft>
                <a:spcPts val="1800"/>
              </a:spcAft>
            </a:pPr>
            <a:r>
              <a:rPr lang="en-US" sz="2800" dirty="0">
                <a:latin typeface="+mn-lt"/>
                <a:cs typeface="Calibri" panose="020F0502020204030204" pitchFamily="34" charset="0"/>
              </a:rPr>
              <a:t>Rigorous coursework is defined as a TEKS-aligned and credit-earning course, including dual credit and credit recovery activities.</a:t>
            </a:r>
            <a:endParaRPr lang="en-US" dirty="0">
              <a:latin typeface="+mn-lt"/>
            </a:endParaRPr>
          </a:p>
        </p:txBody>
      </p:sp>
    </p:spTree>
    <p:extLst>
      <p:ext uri="{BB962C8B-B14F-4D97-AF65-F5344CB8AC3E}">
        <p14:creationId xmlns:p14="http://schemas.microsoft.com/office/powerpoint/2010/main" val="938111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lnSpcReduction="10000"/>
          </a:bodyPr>
          <a:lstStyle/>
          <a:p>
            <a:pPr marL="0" indent="0">
              <a:spcBef>
                <a:spcPts val="600"/>
              </a:spcBef>
              <a:spcAft>
                <a:spcPts val="600"/>
              </a:spcAft>
              <a:buNone/>
            </a:pPr>
            <a:r>
              <a:rPr lang="en-US" sz="3200" dirty="0">
                <a:latin typeface="+mn-lt"/>
                <a:cs typeface="Calibri" panose="020F0502020204030204" pitchFamily="34" charset="0"/>
              </a:rPr>
              <a:t>Element ID – E1615</a:t>
            </a:r>
          </a:p>
          <a:p>
            <a:pPr marL="0" indent="0">
              <a:spcBef>
                <a:spcPts val="600"/>
              </a:spcBef>
              <a:spcAft>
                <a:spcPts val="600"/>
              </a:spcAft>
              <a:buNone/>
            </a:pPr>
            <a:r>
              <a:rPr lang="en-US" sz="3200" dirty="0">
                <a:latin typeface="+mn-lt"/>
                <a:cs typeface="Calibri" panose="020F0502020204030204" pitchFamily="34" charset="0"/>
              </a:rPr>
              <a:t>Data Element – ELO-RIGOROUS-COURSEWORK</a:t>
            </a:r>
          </a:p>
          <a:p>
            <a:pPr marL="0" indent="0">
              <a:spcBef>
                <a:spcPts val="600"/>
              </a:spcBef>
              <a:spcAft>
                <a:spcPts val="600"/>
              </a:spcAft>
              <a:buNone/>
            </a:pPr>
            <a:r>
              <a:rPr lang="en-US" sz="3200" dirty="0">
                <a:latin typeface="+mn-lt"/>
                <a:cs typeface="Calibri" panose="020F0502020204030204" pitchFamily="34" charset="0"/>
              </a:rPr>
              <a:t>XML Name – TX-ELORigorousCoursework</a:t>
            </a:r>
          </a:p>
          <a:p>
            <a:pPr marL="0" indent="0">
              <a:spcBef>
                <a:spcPts val="600"/>
              </a:spcBef>
              <a:spcAft>
                <a:spcPts val="600"/>
              </a:spcAft>
              <a:buNone/>
            </a:pPr>
            <a:r>
              <a:rPr lang="en-US" sz="3200" dirty="0">
                <a:latin typeface="+mn-lt"/>
                <a:cs typeface="Calibri" panose="020F0502020204030204" pitchFamily="34" charset="0"/>
              </a:rPr>
              <a:t>Code Table ID – C088</a:t>
            </a:r>
          </a:p>
          <a:p>
            <a:pPr marL="0" indent="0">
              <a:spcBef>
                <a:spcPts val="600"/>
              </a:spcBef>
              <a:spcAft>
                <a:spcPts val="600"/>
              </a:spcAft>
              <a:buNone/>
            </a:pPr>
            <a:r>
              <a:rPr lang="en-US" sz="3200" dirty="0">
                <a:latin typeface="+mn-lt"/>
                <a:cs typeface="Calibri" panose="020F0502020204030204" pitchFamily="34" charset="0"/>
              </a:rPr>
              <a:t>Length – 1</a:t>
            </a:r>
          </a:p>
          <a:p>
            <a:pPr marL="0" indent="0">
              <a:spcBef>
                <a:spcPts val="600"/>
              </a:spcBef>
              <a:spcAft>
                <a:spcPts val="600"/>
              </a:spcAft>
              <a:buNone/>
            </a:pPr>
            <a:r>
              <a:rPr lang="en-US" sz="3200" dirty="0">
                <a:latin typeface="+mn-lt"/>
                <a:cs typeface="Calibri" panose="020F0502020204030204" pitchFamily="34" charset="0"/>
              </a:rPr>
              <a:t>Data Type – CODED</a:t>
            </a:r>
          </a:p>
          <a:p>
            <a:pPr marL="0" indent="0">
              <a:spcBef>
                <a:spcPts val="600"/>
              </a:spcBef>
              <a:spcAft>
                <a:spcPts val="600"/>
              </a:spcAft>
              <a:buNone/>
            </a:pPr>
            <a:r>
              <a:rPr lang="en-US" sz="3200" dirty="0">
                <a:latin typeface="+mn-lt"/>
                <a:cs typeface="Calibri" panose="020F0502020204030204" pitchFamily="34" charset="0"/>
              </a:rPr>
              <a:t>Pattern – #</a:t>
            </a:r>
          </a:p>
          <a:p>
            <a:pPr marL="0" indent="0">
              <a:spcBef>
                <a:spcPts val="600"/>
              </a:spcBef>
              <a:spcAft>
                <a:spcPts val="600"/>
              </a:spcAft>
              <a:buNone/>
            </a:pPr>
            <a:r>
              <a:rPr lang="en-US" sz="3200" dirty="0">
                <a:latin typeface="+mn-lt"/>
                <a:cs typeface="Calibri" panose="020F0502020204030204" pitchFamily="34" charset="0"/>
              </a:rPr>
              <a:t>Submission(s) – 3 and 4</a:t>
            </a:r>
          </a:p>
          <a:p>
            <a:pPr marL="0" indent="0">
              <a:spcBef>
                <a:spcPts val="600"/>
              </a:spcBef>
              <a:spcAft>
                <a:spcPts val="600"/>
              </a:spcAft>
              <a:buNone/>
            </a:pPr>
            <a:r>
              <a:rPr lang="en-US" sz="3200" dirty="0">
                <a:latin typeface="+mn-lt"/>
                <a:cs typeface="Calibri" panose="020F0502020204030204" pitchFamily="34" charset="0"/>
              </a:rPr>
              <a:t>Mandatory – Yes </a:t>
            </a:r>
          </a:p>
        </p:txBody>
      </p:sp>
    </p:spTree>
    <p:extLst>
      <p:ext uri="{BB962C8B-B14F-4D97-AF65-F5344CB8AC3E}">
        <p14:creationId xmlns:p14="http://schemas.microsoft.com/office/powerpoint/2010/main" val="399435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1800"/>
              </a:spcAft>
            </a:pPr>
            <a:r>
              <a:rPr lang="en-US" sz="3200" dirty="0">
                <a:latin typeface="+mn-lt"/>
                <a:cs typeface="Calibri" panose="020F0502020204030204" pitchFamily="34" charset="0"/>
              </a:rPr>
              <a:t>E1616 ELO-MENTORING indicates the campus offers, or the student participates in, an expanded learning opportunity (ELO) identified as mentoring.  </a:t>
            </a:r>
          </a:p>
          <a:p>
            <a:pPr lvl="1">
              <a:spcBef>
                <a:spcPts val="600"/>
              </a:spcBef>
              <a:spcAft>
                <a:spcPts val="1800"/>
              </a:spcAft>
            </a:pPr>
            <a:r>
              <a:rPr lang="en-US" sz="2800" dirty="0">
                <a:latin typeface="+mn-lt"/>
                <a:cs typeface="Calibri" panose="020F0502020204030204" pitchFamily="34" charset="0"/>
              </a:rPr>
              <a:t>Mentoring is defined as scheduled interaction between a trained adult and a specific student in which the adult provides support and life skills to help the student’s personal and academic development. </a:t>
            </a:r>
          </a:p>
        </p:txBody>
      </p:sp>
    </p:spTree>
    <p:extLst>
      <p:ext uri="{BB962C8B-B14F-4D97-AF65-F5344CB8AC3E}">
        <p14:creationId xmlns:p14="http://schemas.microsoft.com/office/powerpoint/2010/main" val="186353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marL="0" indent="0">
              <a:spcBef>
                <a:spcPts val="600"/>
              </a:spcBef>
              <a:spcAft>
                <a:spcPts val="600"/>
              </a:spcAft>
              <a:buNone/>
            </a:pPr>
            <a:r>
              <a:rPr lang="en-US" sz="3200" dirty="0">
                <a:latin typeface="+mn-lt"/>
                <a:cs typeface="Calibri" panose="020F0502020204030204" pitchFamily="34" charset="0"/>
              </a:rPr>
              <a:t>Element ID – E1616</a:t>
            </a:r>
          </a:p>
          <a:p>
            <a:pPr marL="0" indent="0">
              <a:spcBef>
                <a:spcPts val="600"/>
              </a:spcBef>
              <a:spcAft>
                <a:spcPts val="600"/>
              </a:spcAft>
              <a:buNone/>
            </a:pPr>
            <a:r>
              <a:rPr lang="en-US" sz="3200" dirty="0">
                <a:latin typeface="+mn-lt"/>
                <a:cs typeface="Calibri" panose="020F0502020204030204" pitchFamily="34" charset="0"/>
              </a:rPr>
              <a:t>Data Element – ELO-MENTORING</a:t>
            </a:r>
          </a:p>
          <a:p>
            <a:pPr marL="0" indent="0">
              <a:spcBef>
                <a:spcPts val="600"/>
              </a:spcBef>
              <a:spcAft>
                <a:spcPts val="600"/>
              </a:spcAft>
              <a:buNone/>
            </a:pPr>
            <a:r>
              <a:rPr lang="en-US" sz="3200" dirty="0">
                <a:latin typeface="+mn-lt"/>
                <a:cs typeface="Calibri" panose="020F0502020204030204" pitchFamily="34" charset="0"/>
              </a:rPr>
              <a:t>XML Name – TX-ELOMentoring</a:t>
            </a:r>
          </a:p>
          <a:p>
            <a:pPr marL="0" indent="0">
              <a:spcBef>
                <a:spcPts val="600"/>
              </a:spcBef>
              <a:spcAft>
                <a:spcPts val="600"/>
              </a:spcAft>
              <a:buNone/>
            </a:pPr>
            <a:r>
              <a:rPr lang="en-US" sz="3200" dirty="0">
                <a:latin typeface="+mn-lt"/>
                <a:cs typeface="Calibri" panose="020F0502020204030204" pitchFamily="34" charset="0"/>
              </a:rPr>
              <a:t>Code Table ID – C088</a:t>
            </a:r>
          </a:p>
          <a:p>
            <a:pPr marL="0" indent="0">
              <a:spcBef>
                <a:spcPts val="600"/>
              </a:spcBef>
              <a:spcAft>
                <a:spcPts val="600"/>
              </a:spcAft>
              <a:buNone/>
            </a:pPr>
            <a:r>
              <a:rPr lang="en-US" sz="3200" dirty="0">
                <a:latin typeface="+mn-lt"/>
                <a:cs typeface="Calibri" panose="020F0502020204030204" pitchFamily="34" charset="0"/>
              </a:rPr>
              <a:t>Length – 1</a:t>
            </a:r>
          </a:p>
          <a:p>
            <a:pPr marL="0" indent="0">
              <a:spcBef>
                <a:spcPts val="600"/>
              </a:spcBef>
              <a:spcAft>
                <a:spcPts val="600"/>
              </a:spcAft>
              <a:buNone/>
            </a:pPr>
            <a:r>
              <a:rPr lang="en-US" sz="3200" dirty="0">
                <a:latin typeface="+mn-lt"/>
                <a:cs typeface="Calibri" panose="020F0502020204030204" pitchFamily="34" charset="0"/>
              </a:rPr>
              <a:t>Data Type – CODED</a:t>
            </a:r>
          </a:p>
          <a:p>
            <a:pPr marL="0" indent="0">
              <a:spcBef>
                <a:spcPts val="600"/>
              </a:spcBef>
              <a:spcAft>
                <a:spcPts val="600"/>
              </a:spcAft>
              <a:buNone/>
            </a:pPr>
            <a:r>
              <a:rPr lang="en-US" sz="3200" dirty="0">
                <a:latin typeface="+mn-lt"/>
                <a:cs typeface="Calibri" panose="020F0502020204030204" pitchFamily="34" charset="0"/>
              </a:rPr>
              <a:t>Pattern – #</a:t>
            </a:r>
          </a:p>
          <a:p>
            <a:pPr marL="0" indent="0">
              <a:spcBef>
                <a:spcPts val="600"/>
              </a:spcBef>
              <a:spcAft>
                <a:spcPts val="600"/>
              </a:spcAft>
              <a:buNone/>
            </a:pPr>
            <a:r>
              <a:rPr lang="en-US" sz="3200" dirty="0">
                <a:latin typeface="+mn-lt"/>
                <a:cs typeface="Calibri" panose="020F0502020204030204" pitchFamily="34" charset="0"/>
              </a:rPr>
              <a:t>Submission(s) – 3 and 4</a:t>
            </a:r>
          </a:p>
          <a:p>
            <a:pPr marL="0" indent="0">
              <a:spcBef>
                <a:spcPts val="600"/>
              </a:spcBef>
              <a:spcAft>
                <a:spcPts val="600"/>
              </a:spcAft>
              <a:buNone/>
            </a:pPr>
            <a:r>
              <a:rPr lang="en-US" sz="3200" dirty="0">
                <a:latin typeface="+mn-lt"/>
                <a:cs typeface="Calibri" panose="020F0502020204030204" pitchFamily="34" charset="0"/>
              </a:rPr>
              <a:t>Mandatory – Yes </a:t>
            </a:r>
          </a:p>
        </p:txBody>
      </p:sp>
    </p:spTree>
    <p:extLst>
      <p:ext uri="{BB962C8B-B14F-4D97-AF65-F5344CB8AC3E}">
        <p14:creationId xmlns:p14="http://schemas.microsoft.com/office/powerpoint/2010/main" val="137162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7" name="Rectangle 6"/>
          <p:cNvSpPr/>
          <p:nvPr/>
        </p:nvSpPr>
        <p:spPr>
          <a:xfrm>
            <a:off x="623888" y="127557"/>
            <a:ext cx="7886700" cy="658641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800" b="1" dirty="0">
                <a:cs typeface="Calibri" panose="020F0502020204030204" pitchFamily="34" charset="0"/>
              </a:rPr>
              <a:t>SB 1404 Expanded Learning Opportunities - Background</a:t>
            </a:r>
          </a:p>
          <a:p>
            <a:pPr marL="514350" indent="-514350">
              <a:spcBef>
                <a:spcPts val="600"/>
              </a:spcBef>
              <a:spcAft>
                <a:spcPts val="600"/>
              </a:spcAft>
              <a:buFont typeface="+mj-lt"/>
              <a:buAutoNum type="romanUcPeriod"/>
            </a:pPr>
            <a:r>
              <a:rPr lang="en-US" sz="2800" b="1" dirty="0">
                <a:cs typeface="Calibri" panose="020F0502020204030204" pitchFamily="34" charset="0"/>
              </a:rPr>
              <a:t>SB 1404 Organization Data Collection Changes for 2019-2020</a:t>
            </a:r>
          </a:p>
          <a:p>
            <a:pPr marL="514350" indent="-514350">
              <a:spcBef>
                <a:spcPts val="600"/>
              </a:spcBef>
              <a:spcAft>
                <a:spcPts val="600"/>
              </a:spcAft>
              <a:buFont typeface="+mj-lt"/>
              <a:buAutoNum type="romanUcPeriod"/>
            </a:pPr>
            <a:r>
              <a:rPr lang="en-US" sz="2800" b="1" dirty="0">
                <a:cs typeface="Calibri" panose="020F0502020204030204" pitchFamily="34" charset="0"/>
              </a:rPr>
              <a:t>SB 1404 Student Data Collection Changes for 2019-2020</a:t>
            </a:r>
          </a:p>
          <a:p>
            <a:pPr marL="514350" indent="-514350">
              <a:spcBef>
                <a:spcPts val="600"/>
              </a:spcBef>
              <a:spcAft>
                <a:spcPts val="600"/>
              </a:spcAft>
              <a:buFont typeface="+mj-lt"/>
              <a:buAutoNum type="romanUcPeriod"/>
            </a:pPr>
            <a:r>
              <a:rPr lang="en-US" sz="2800" b="1" dirty="0">
                <a:cs typeface="Calibri" panose="020F0502020204030204" pitchFamily="34" charset="0"/>
              </a:rPr>
              <a:t>Expanded Learning Opportunity (ELO) Reports</a:t>
            </a:r>
          </a:p>
          <a:p>
            <a:pPr marL="514350" indent="-514350">
              <a:spcBef>
                <a:spcPts val="600"/>
              </a:spcBef>
              <a:spcAft>
                <a:spcPts val="600"/>
              </a:spcAft>
              <a:buFont typeface="+mj-lt"/>
              <a:buAutoNum type="romanUcPeriod"/>
            </a:pPr>
            <a:r>
              <a:rPr lang="en-US" sz="2800" b="1" dirty="0">
                <a:cs typeface="Calibri" panose="020F0502020204030204" pitchFamily="34" charset="0"/>
              </a:rPr>
              <a:t>ELO Business Validation Rules</a:t>
            </a:r>
          </a:p>
          <a:p>
            <a:pPr marL="514350" indent="-514350">
              <a:spcBef>
                <a:spcPts val="600"/>
              </a:spcBef>
              <a:spcAft>
                <a:spcPts val="600"/>
              </a:spcAft>
              <a:buFont typeface="+mj-lt"/>
              <a:buAutoNum type="romanUcPeriod"/>
            </a:pPr>
            <a:r>
              <a:rPr lang="en-US" sz="2800" b="1" dirty="0">
                <a:cs typeface="Calibri" panose="020F0502020204030204" pitchFamily="34" charset="0"/>
              </a:rPr>
              <a:t>SB 1404 Additional Resources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12" name="Rectangle 11" descr="box around SB1404 Expanded Learning Opportunities - Background " title="box around topic">
            <a:extLst>
              <a:ext uri="{FF2B5EF4-FFF2-40B4-BE49-F238E27FC236}">
                <a16:creationId xmlns:a16="http://schemas.microsoft.com/office/drawing/2014/main" id="{3DE1DC5D-D2A1-49C1-A0A2-56DE96C13685}"/>
              </a:ext>
            </a:extLst>
          </p:cNvPr>
          <p:cNvSpPr/>
          <p:nvPr/>
        </p:nvSpPr>
        <p:spPr>
          <a:xfrm>
            <a:off x="0" y="136518"/>
            <a:ext cx="9144000" cy="93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1800"/>
              </a:spcAft>
            </a:pPr>
            <a:r>
              <a:rPr lang="en-US" sz="3200" dirty="0">
                <a:latin typeface="+mn-lt"/>
                <a:cs typeface="Calibri" panose="020F0502020204030204" pitchFamily="34" charset="0"/>
              </a:rPr>
              <a:t>E1617 ELO-TUTORING indicates the campus offers, or the student participates in, an expanded learning opportunity (ELO) identified as tutoring.  </a:t>
            </a:r>
          </a:p>
          <a:p>
            <a:pPr lvl="1">
              <a:spcBef>
                <a:spcPts val="600"/>
              </a:spcBef>
              <a:spcAft>
                <a:spcPts val="1800"/>
              </a:spcAft>
            </a:pPr>
            <a:r>
              <a:rPr lang="en-US" sz="2800" dirty="0">
                <a:latin typeface="+mn-lt"/>
                <a:cs typeface="Calibri" panose="020F0502020204030204" pitchFamily="34" charset="0"/>
              </a:rPr>
              <a:t>Tutoring is defined as one-on-one or small group, led by a certified teacher that provides content instruction or homework help. Tutoring does not include academic skill building activities.</a:t>
            </a:r>
          </a:p>
        </p:txBody>
      </p:sp>
    </p:spTree>
    <p:extLst>
      <p:ext uri="{BB962C8B-B14F-4D97-AF65-F5344CB8AC3E}">
        <p14:creationId xmlns:p14="http://schemas.microsoft.com/office/powerpoint/2010/main" val="1580583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marL="0" indent="0">
              <a:spcBef>
                <a:spcPts val="600"/>
              </a:spcBef>
              <a:spcAft>
                <a:spcPts val="600"/>
              </a:spcAft>
              <a:buNone/>
            </a:pPr>
            <a:r>
              <a:rPr lang="en-US" sz="3200" dirty="0">
                <a:latin typeface="+mn-lt"/>
                <a:cs typeface="Calibri" panose="020F0502020204030204" pitchFamily="34" charset="0"/>
              </a:rPr>
              <a:t>Element ID – E1617</a:t>
            </a:r>
          </a:p>
          <a:p>
            <a:pPr marL="0" indent="0">
              <a:spcBef>
                <a:spcPts val="600"/>
              </a:spcBef>
              <a:spcAft>
                <a:spcPts val="600"/>
              </a:spcAft>
              <a:buNone/>
            </a:pPr>
            <a:r>
              <a:rPr lang="en-US" sz="3200" dirty="0">
                <a:latin typeface="+mn-lt"/>
                <a:cs typeface="Calibri" panose="020F0502020204030204" pitchFamily="34" charset="0"/>
              </a:rPr>
              <a:t>Data Element – ELO-TUTORING</a:t>
            </a:r>
          </a:p>
          <a:p>
            <a:pPr marL="0" indent="0">
              <a:spcBef>
                <a:spcPts val="600"/>
              </a:spcBef>
              <a:spcAft>
                <a:spcPts val="600"/>
              </a:spcAft>
              <a:buNone/>
            </a:pPr>
            <a:r>
              <a:rPr lang="en-US" sz="3200" dirty="0">
                <a:latin typeface="+mn-lt"/>
                <a:cs typeface="Calibri" panose="020F0502020204030204" pitchFamily="34" charset="0"/>
              </a:rPr>
              <a:t>XML Name – TX-ELOTutoring</a:t>
            </a:r>
          </a:p>
          <a:p>
            <a:pPr marL="0" indent="0">
              <a:spcBef>
                <a:spcPts val="600"/>
              </a:spcBef>
              <a:spcAft>
                <a:spcPts val="600"/>
              </a:spcAft>
              <a:buNone/>
            </a:pPr>
            <a:r>
              <a:rPr lang="en-US" sz="3200" dirty="0">
                <a:latin typeface="+mn-lt"/>
                <a:cs typeface="Calibri" panose="020F0502020204030204" pitchFamily="34" charset="0"/>
              </a:rPr>
              <a:t>Code Table ID – C088</a:t>
            </a:r>
          </a:p>
          <a:p>
            <a:pPr marL="0" indent="0">
              <a:spcBef>
                <a:spcPts val="600"/>
              </a:spcBef>
              <a:spcAft>
                <a:spcPts val="600"/>
              </a:spcAft>
              <a:buNone/>
            </a:pPr>
            <a:r>
              <a:rPr lang="en-US" sz="3200" dirty="0">
                <a:latin typeface="+mn-lt"/>
                <a:cs typeface="Calibri" panose="020F0502020204030204" pitchFamily="34" charset="0"/>
              </a:rPr>
              <a:t>Length – 1</a:t>
            </a:r>
          </a:p>
          <a:p>
            <a:pPr marL="0" indent="0">
              <a:spcBef>
                <a:spcPts val="600"/>
              </a:spcBef>
              <a:spcAft>
                <a:spcPts val="600"/>
              </a:spcAft>
              <a:buNone/>
            </a:pPr>
            <a:r>
              <a:rPr lang="en-US" sz="3200" dirty="0">
                <a:latin typeface="+mn-lt"/>
                <a:cs typeface="Calibri" panose="020F0502020204030204" pitchFamily="34" charset="0"/>
              </a:rPr>
              <a:t>Data Type – CODED</a:t>
            </a:r>
          </a:p>
          <a:p>
            <a:pPr marL="0" indent="0">
              <a:spcBef>
                <a:spcPts val="600"/>
              </a:spcBef>
              <a:spcAft>
                <a:spcPts val="600"/>
              </a:spcAft>
              <a:buNone/>
            </a:pPr>
            <a:r>
              <a:rPr lang="en-US" sz="3200" dirty="0">
                <a:latin typeface="+mn-lt"/>
                <a:cs typeface="Calibri" panose="020F0502020204030204" pitchFamily="34" charset="0"/>
              </a:rPr>
              <a:t>Pattern – #</a:t>
            </a:r>
          </a:p>
          <a:p>
            <a:pPr marL="0" indent="0">
              <a:spcBef>
                <a:spcPts val="600"/>
              </a:spcBef>
              <a:spcAft>
                <a:spcPts val="600"/>
              </a:spcAft>
              <a:buNone/>
            </a:pPr>
            <a:r>
              <a:rPr lang="en-US" sz="3200" dirty="0">
                <a:latin typeface="+mn-lt"/>
                <a:cs typeface="Calibri" panose="020F0502020204030204" pitchFamily="34" charset="0"/>
              </a:rPr>
              <a:t>Submission(s) – 3 and 4</a:t>
            </a:r>
          </a:p>
          <a:p>
            <a:pPr marL="0" indent="0">
              <a:spcBef>
                <a:spcPts val="600"/>
              </a:spcBef>
              <a:spcAft>
                <a:spcPts val="600"/>
              </a:spcAft>
              <a:buNone/>
            </a:pPr>
            <a:r>
              <a:rPr lang="en-US" sz="3200" dirty="0">
                <a:latin typeface="+mn-lt"/>
                <a:cs typeface="Calibri" panose="020F0502020204030204" pitchFamily="34" charset="0"/>
              </a:rPr>
              <a:t>Mandatory – Yes </a:t>
            </a:r>
          </a:p>
        </p:txBody>
      </p:sp>
    </p:spTree>
    <p:extLst>
      <p:ext uri="{BB962C8B-B14F-4D97-AF65-F5344CB8AC3E}">
        <p14:creationId xmlns:p14="http://schemas.microsoft.com/office/powerpoint/2010/main" val="1376558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1800"/>
              </a:spcAft>
            </a:pPr>
            <a:r>
              <a:rPr lang="en-US" sz="3200" dirty="0">
                <a:latin typeface="+mn-lt"/>
                <a:cs typeface="Calibri" panose="020F0502020204030204" pitchFamily="34" charset="0"/>
              </a:rPr>
              <a:t>E1618 ELO-PHYSICAL-ACTIVITY indicates the campus offers, or the student participates in, an expanded learning opportunity (ELO) identified as physical activity.  </a:t>
            </a:r>
          </a:p>
          <a:p>
            <a:pPr lvl="1">
              <a:spcBef>
                <a:spcPts val="600"/>
              </a:spcBef>
              <a:spcAft>
                <a:spcPts val="1800"/>
              </a:spcAft>
            </a:pPr>
            <a:r>
              <a:rPr lang="en-US" sz="2800" dirty="0">
                <a:latin typeface="+mn-lt"/>
                <a:cs typeface="Calibri" panose="020F0502020204030204" pitchFamily="34" charset="0"/>
              </a:rPr>
              <a:t>Physical activity is defined as activities designed to provide students with supplemental non-UIL opportunities for individual or group exercise, or related knowledge and skills that encourage regular physical activity. </a:t>
            </a:r>
          </a:p>
        </p:txBody>
      </p:sp>
    </p:spTree>
    <p:extLst>
      <p:ext uri="{BB962C8B-B14F-4D97-AF65-F5344CB8AC3E}">
        <p14:creationId xmlns:p14="http://schemas.microsoft.com/office/powerpoint/2010/main" val="3794538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marL="0" indent="0">
              <a:spcBef>
                <a:spcPts val="600"/>
              </a:spcBef>
              <a:spcAft>
                <a:spcPts val="600"/>
              </a:spcAft>
              <a:buNone/>
            </a:pPr>
            <a:r>
              <a:rPr lang="en-US" sz="3200" dirty="0">
                <a:latin typeface="+mn-lt"/>
                <a:cs typeface="Calibri" panose="020F0502020204030204" pitchFamily="34" charset="0"/>
              </a:rPr>
              <a:t>Element ID – E1618</a:t>
            </a:r>
          </a:p>
          <a:p>
            <a:pPr marL="0" indent="0">
              <a:spcBef>
                <a:spcPts val="600"/>
              </a:spcBef>
              <a:spcAft>
                <a:spcPts val="600"/>
              </a:spcAft>
              <a:buNone/>
            </a:pPr>
            <a:r>
              <a:rPr lang="en-US" sz="3200" dirty="0">
                <a:latin typeface="+mn-lt"/>
                <a:cs typeface="Calibri" panose="020F0502020204030204" pitchFamily="34" charset="0"/>
              </a:rPr>
              <a:t>Data Element – ELO-PHYSICAL-ACTIVITY</a:t>
            </a:r>
          </a:p>
          <a:p>
            <a:pPr marL="0" indent="0">
              <a:spcBef>
                <a:spcPts val="600"/>
              </a:spcBef>
              <a:spcAft>
                <a:spcPts val="600"/>
              </a:spcAft>
              <a:buNone/>
            </a:pPr>
            <a:r>
              <a:rPr lang="en-US" sz="3200" dirty="0">
                <a:latin typeface="+mn-lt"/>
                <a:cs typeface="Calibri" panose="020F0502020204030204" pitchFamily="34" charset="0"/>
              </a:rPr>
              <a:t>XML Name – TX-ELOPhysicalActivity</a:t>
            </a:r>
          </a:p>
          <a:p>
            <a:pPr marL="0" indent="0">
              <a:spcBef>
                <a:spcPts val="600"/>
              </a:spcBef>
              <a:spcAft>
                <a:spcPts val="600"/>
              </a:spcAft>
              <a:buNone/>
            </a:pPr>
            <a:r>
              <a:rPr lang="en-US" sz="3200" dirty="0">
                <a:latin typeface="+mn-lt"/>
                <a:cs typeface="Calibri" panose="020F0502020204030204" pitchFamily="34" charset="0"/>
              </a:rPr>
              <a:t>Code Table ID – C088</a:t>
            </a:r>
          </a:p>
          <a:p>
            <a:pPr marL="0" indent="0">
              <a:spcBef>
                <a:spcPts val="600"/>
              </a:spcBef>
              <a:spcAft>
                <a:spcPts val="600"/>
              </a:spcAft>
              <a:buNone/>
            </a:pPr>
            <a:r>
              <a:rPr lang="en-US" sz="3200" dirty="0">
                <a:latin typeface="+mn-lt"/>
                <a:cs typeface="Calibri" panose="020F0502020204030204" pitchFamily="34" charset="0"/>
              </a:rPr>
              <a:t>Length – 1</a:t>
            </a:r>
          </a:p>
          <a:p>
            <a:pPr marL="0" indent="0">
              <a:spcBef>
                <a:spcPts val="600"/>
              </a:spcBef>
              <a:spcAft>
                <a:spcPts val="600"/>
              </a:spcAft>
              <a:buNone/>
            </a:pPr>
            <a:r>
              <a:rPr lang="en-US" sz="3200" dirty="0">
                <a:latin typeface="+mn-lt"/>
                <a:cs typeface="Calibri" panose="020F0502020204030204" pitchFamily="34" charset="0"/>
              </a:rPr>
              <a:t>Data Type – CODED</a:t>
            </a:r>
          </a:p>
          <a:p>
            <a:pPr marL="0" indent="0">
              <a:spcBef>
                <a:spcPts val="600"/>
              </a:spcBef>
              <a:spcAft>
                <a:spcPts val="600"/>
              </a:spcAft>
              <a:buNone/>
            </a:pPr>
            <a:r>
              <a:rPr lang="en-US" sz="3200" dirty="0">
                <a:latin typeface="+mn-lt"/>
                <a:cs typeface="Calibri" panose="020F0502020204030204" pitchFamily="34" charset="0"/>
              </a:rPr>
              <a:t>Pattern – #</a:t>
            </a:r>
          </a:p>
          <a:p>
            <a:pPr marL="0" indent="0">
              <a:spcBef>
                <a:spcPts val="600"/>
              </a:spcBef>
              <a:spcAft>
                <a:spcPts val="600"/>
              </a:spcAft>
              <a:buNone/>
            </a:pPr>
            <a:r>
              <a:rPr lang="en-US" sz="3200" dirty="0">
                <a:latin typeface="+mn-lt"/>
                <a:cs typeface="Calibri" panose="020F0502020204030204" pitchFamily="34" charset="0"/>
              </a:rPr>
              <a:t>Submission(s) – 3 and 4</a:t>
            </a:r>
          </a:p>
          <a:p>
            <a:pPr marL="0" indent="0">
              <a:spcBef>
                <a:spcPts val="600"/>
              </a:spcBef>
              <a:spcAft>
                <a:spcPts val="600"/>
              </a:spcAft>
              <a:buNone/>
            </a:pPr>
            <a:r>
              <a:rPr lang="en-US" sz="3200" dirty="0">
                <a:latin typeface="+mn-lt"/>
                <a:cs typeface="Calibri" panose="020F0502020204030204" pitchFamily="34" charset="0"/>
              </a:rPr>
              <a:t>Mandatory – Yes </a:t>
            </a:r>
          </a:p>
        </p:txBody>
      </p:sp>
    </p:spTree>
    <p:extLst>
      <p:ext uri="{BB962C8B-B14F-4D97-AF65-F5344CB8AC3E}">
        <p14:creationId xmlns:p14="http://schemas.microsoft.com/office/powerpoint/2010/main" val="2813069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1800"/>
              </a:spcAft>
            </a:pPr>
            <a:r>
              <a:rPr lang="en-US" sz="3200" dirty="0">
                <a:latin typeface="+mn-lt"/>
                <a:cs typeface="Calibri" panose="020F0502020204030204" pitchFamily="34" charset="0"/>
              </a:rPr>
              <a:t>E1619 ELO-ACADEMIC-SUPPORT indicates the campus offers, or the student participates in, an expanded learning opportunity (ELO) identified as academic support.  </a:t>
            </a:r>
          </a:p>
          <a:p>
            <a:pPr lvl="1">
              <a:spcBef>
                <a:spcPts val="600"/>
              </a:spcBef>
              <a:spcAft>
                <a:spcPts val="1800"/>
              </a:spcAft>
            </a:pPr>
            <a:r>
              <a:rPr lang="en-US" sz="2800" dirty="0">
                <a:latin typeface="+mn-lt"/>
                <a:cs typeface="Calibri" panose="020F0502020204030204" pitchFamily="34" charset="0"/>
              </a:rPr>
              <a:t>Academic support is defined as supplemental support related to student academic skill development and may include compensatory education, test-taking skills, and related academic skill-building. Tutoring and homework help are not considered academic support. </a:t>
            </a:r>
          </a:p>
        </p:txBody>
      </p:sp>
    </p:spTree>
    <p:extLst>
      <p:ext uri="{BB962C8B-B14F-4D97-AF65-F5344CB8AC3E}">
        <p14:creationId xmlns:p14="http://schemas.microsoft.com/office/powerpoint/2010/main" val="2921834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marL="0" indent="0">
              <a:spcBef>
                <a:spcPts val="600"/>
              </a:spcBef>
              <a:spcAft>
                <a:spcPts val="600"/>
              </a:spcAft>
              <a:buNone/>
            </a:pPr>
            <a:r>
              <a:rPr lang="en-US" sz="3200" dirty="0">
                <a:latin typeface="+mn-lt"/>
                <a:cs typeface="Calibri" panose="020F0502020204030204" pitchFamily="34" charset="0"/>
              </a:rPr>
              <a:t>Element ID – E1619</a:t>
            </a:r>
          </a:p>
          <a:p>
            <a:pPr marL="0" indent="0">
              <a:spcBef>
                <a:spcPts val="600"/>
              </a:spcBef>
              <a:spcAft>
                <a:spcPts val="600"/>
              </a:spcAft>
              <a:buNone/>
            </a:pPr>
            <a:r>
              <a:rPr lang="en-US" sz="3200" dirty="0">
                <a:latin typeface="+mn-lt"/>
                <a:cs typeface="Calibri" panose="020F0502020204030204" pitchFamily="34" charset="0"/>
              </a:rPr>
              <a:t>Data Element – ELO-ACADEMIC-SUPPORT</a:t>
            </a:r>
          </a:p>
          <a:p>
            <a:pPr marL="0" indent="0">
              <a:spcBef>
                <a:spcPts val="600"/>
              </a:spcBef>
              <a:spcAft>
                <a:spcPts val="600"/>
              </a:spcAft>
              <a:buNone/>
            </a:pPr>
            <a:r>
              <a:rPr lang="en-US" sz="3200" dirty="0">
                <a:latin typeface="+mn-lt"/>
                <a:cs typeface="Calibri" panose="020F0502020204030204" pitchFamily="34" charset="0"/>
              </a:rPr>
              <a:t>XML Name – TX-ELOAcademicSupport</a:t>
            </a:r>
          </a:p>
          <a:p>
            <a:pPr marL="0" indent="0">
              <a:spcBef>
                <a:spcPts val="600"/>
              </a:spcBef>
              <a:spcAft>
                <a:spcPts val="600"/>
              </a:spcAft>
              <a:buNone/>
            </a:pPr>
            <a:r>
              <a:rPr lang="en-US" sz="3200" dirty="0">
                <a:latin typeface="+mn-lt"/>
                <a:cs typeface="Calibri" panose="020F0502020204030204" pitchFamily="34" charset="0"/>
              </a:rPr>
              <a:t>Code Table ID – C088</a:t>
            </a:r>
          </a:p>
          <a:p>
            <a:pPr marL="0" indent="0">
              <a:spcBef>
                <a:spcPts val="600"/>
              </a:spcBef>
              <a:spcAft>
                <a:spcPts val="600"/>
              </a:spcAft>
              <a:buNone/>
            </a:pPr>
            <a:r>
              <a:rPr lang="en-US" sz="3200" dirty="0">
                <a:latin typeface="+mn-lt"/>
                <a:cs typeface="Calibri" panose="020F0502020204030204" pitchFamily="34" charset="0"/>
              </a:rPr>
              <a:t>Length – 1</a:t>
            </a:r>
          </a:p>
          <a:p>
            <a:pPr marL="0" indent="0">
              <a:spcBef>
                <a:spcPts val="600"/>
              </a:spcBef>
              <a:spcAft>
                <a:spcPts val="600"/>
              </a:spcAft>
              <a:buNone/>
            </a:pPr>
            <a:r>
              <a:rPr lang="en-US" sz="3200" dirty="0">
                <a:latin typeface="+mn-lt"/>
                <a:cs typeface="Calibri" panose="020F0502020204030204" pitchFamily="34" charset="0"/>
              </a:rPr>
              <a:t>Data Type – CODED</a:t>
            </a:r>
          </a:p>
          <a:p>
            <a:pPr marL="0" indent="0">
              <a:spcBef>
                <a:spcPts val="600"/>
              </a:spcBef>
              <a:spcAft>
                <a:spcPts val="600"/>
              </a:spcAft>
              <a:buNone/>
            </a:pPr>
            <a:r>
              <a:rPr lang="en-US" sz="3200" dirty="0">
                <a:latin typeface="+mn-lt"/>
                <a:cs typeface="Calibri" panose="020F0502020204030204" pitchFamily="34" charset="0"/>
              </a:rPr>
              <a:t>Pattern – #</a:t>
            </a:r>
          </a:p>
          <a:p>
            <a:pPr marL="0" indent="0">
              <a:spcBef>
                <a:spcPts val="600"/>
              </a:spcBef>
              <a:spcAft>
                <a:spcPts val="600"/>
              </a:spcAft>
              <a:buNone/>
            </a:pPr>
            <a:r>
              <a:rPr lang="en-US" sz="3200" dirty="0">
                <a:latin typeface="+mn-lt"/>
                <a:cs typeface="Calibri" panose="020F0502020204030204" pitchFamily="34" charset="0"/>
              </a:rPr>
              <a:t>Submission(s) – 3 and 4</a:t>
            </a:r>
          </a:p>
          <a:p>
            <a:pPr marL="0" indent="0">
              <a:spcBef>
                <a:spcPts val="600"/>
              </a:spcBef>
              <a:spcAft>
                <a:spcPts val="600"/>
              </a:spcAft>
              <a:buNone/>
            </a:pPr>
            <a:r>
              <a:rPr lang="en-US" sz="3200" dirty="0">
                <a:latin typeface="+mn-lt"/>
                <a:cs typeface="Calibri" panose="020F0502020204030204" pitchFamily="34" charset="0"/>
              </a:rPr>
              <a:t>Mandatory – Yes </a:t>
            </a:r>
          </a:p>
        </p:txBody>
      </p:sp>
    </p:spTree>
    <p:extLst>
      <p:ext uri="{BB962C8B-B14F-4D97-AF65-F5344CB8AC3E}">
        <p14:creationId xmlns:p14="http://schemas.microsoft.com/office/powerpoint/2010/main" val="163576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1800"/>
              </a:spcAft>
            </a:pPr>
            <a:r>
              <a:rPr lang="en-US" sz="3200" dirty="0">
                <a:latin typeface="+mn-lt"/>
                <a:cs typeface="Calibri" panose="020F0502020204030204" pitchFamily="34" charset="0"/>
              </a:rPr>
              <a:t>E1620 ELO-EDUCATIONAL-ENRICHMENT indicates the campus offers, or the student participates in, an expanded learning opportunity (ELO) identified as educational enrichment.  </a:t>
            </a:r>
          </a:p>
        </p:txBody>
      </p:sp>
    </p:spTree>
    <p:extLst>
      <p:ext uri="{BB962C8B-B14F-4D97-AF65-F5344CB8AC3E}">
        <p14:creationId xmlns:p14="http://schemas.microsoft.com/office/powerpoint/2010/main" val="956324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1800"/>
              </a:spcAft>
            </a:pPr>
            <a:r>
              <a:rPr lang="en-US" sz="3200" dirty="0">
                <a:latin typeface="+mn-lt"/>
                <a:cs typeface="Calibri" panose="020F0502020204030204" pitchFamily="34" charset="0"/>
              </a:rPr>
              <a:t>Educational enrichment includes activities that engage students in actively exploring academic content and activities introduced during the regular school day. It consists of activities that are intentionally designed to align with but not replicate the instruction in a core course to increase the academic success of students in any subject, including fine arts, civic engagement, science, technology, engineering, and mathematics. </a:t>
            </a:r>
          </a:p>
        </p:txBody>
      </p:sp>
    </p:spTree>
    <p:extLst>
      <p:ext uri="{BB962C8B-B14F-4D97-AF65-F5344CB8AC3E}">
        <p14:creationId xmlns:p14="http://schemas.microsoft.com/office/powerpoint/2010/main" val="1116322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lnSpcReduction="10000"/>
          </a:bodyPr>
          <a:lstStyle/>
          <a:p>
            <a:pPr marL="0" indent="0">
              <a:spcBef>
                <a:spcPts val="600"/>
              </a:spcBef>
              <a:spcAft>
                <a:spcPts val="600"/>
              </a:spcAft>
              <a:buNone/>
            </a:pPr>
            <a:r>
              <a:rPr lang="en-US" sz="3200" dirty="0">
                <a:latin typeface="+mn-lt"/>
                <a:cs typeface="Calibri" panose="020F0502020204030204" pitchFamily="34" charset="0"/>
              </a:rPr>
              <a:t>Element ID – E1620</a:t>
            </a:r>
          </a:p>
          <a:p>
            <a:pPr marL="0" indent="0">
              <a:spcBef>
                <a:spcPts val="600"/>
              </a:spcBef>
              <a:spcAft>
                <a:spcPts val="600"/>
              </a:spcAft>
              <a:buNone/>
            </a:pPr>
            <a:r>
              <a:rPr lang="en-US" sz="3200" dirty="0">
                <a:latin typeface="+mn-lt"/>
                <a:cs typeface="Calibri" panose="020F0502020204030204" pitchFamily="34" charset="0"/>
              </a:rPr>
              <a:t>Data Element – ELO-EDUCATIONAL-ENRICHMENT</a:t>
            </a:r>
          </a:p>
          <a:p>
            <a:pPr marL="0" indent="0">
              <a:spcBef>
                <a:spcPts val="600"/>
              </a:spcBef>
              <a:spcAft>
                <a:spcPts val="600"/>
              </a:spcAft>
              <a:buNone/>
            </a:pPr>
            <a:r>
              <a:rPr lang="en-US" sz="3200" dirty="0">
                <a:latin typeface="+mn-lt"/>
                <a:cs typeface="Calibri" panose="020F0502020204030204" pitchFamily="34" charset="0"/>
              </a:rPr>
              <a:t>XML Name – TX-ELOEducationalEnrichment</a:t>
            </a:r>
          </a:p>
          <a:p>
            <a:pPr marL="0" indent="0">
              <a:spcBef>
                <a:spcPts val="600"/>
              </a:spcBef>
              <a:spcAft>
                <a:spcPts val="600"/>
              </a:spcAft>
              <a:buNone/>
            </a:pPr>
            <a:r>
              <a:rPr lang="en-US" sz="3200" dirty="0">
                <a:latin typeface="+mn-lt"/>
                <a:cs typeface="Calibri" panose="020F0502020204030204" pitchFamily="34" charset="0"/>
              </a:rPr>
              <a:t>Code Table ID – C088</a:t>
            </a:r>
          </a:p>
          <a:p>
            <a:pPr marL="0" indent="0">
              <a:spcBef>
                <a:spcPts val="600"/>
              </a:spcBef>
              <a:spcAft>
                <a:spcPts val="600"/>
              </a:spcAft>
              <a:buNone/>
            </a:pPr>
            <a:r>
              <a:rPr lang="en-US" sz="3200" dirty="0">
                <a:latin typeface="+mn-lt"/>
                <a:cs typeface="Calibri" panose="020F0502020204030204" pitchFamily="34" charset="0"/>
              </a:rPr>
              <a:t>Length – 1</a:t>
            </a:r>
          </a:p>
          <a:p>
            <a:pPr marL="0" indent="0">
              <a:spcBef>
                <a:spcPts val="600"/>
              </a:spcBef>
              <a:spcAft>
                <a:spcPts val="600"/>
              </a:spcAft>
              <a:buNone/>
            </a:pPr>
            <a:r>
              <a:rPr lang="en-US" sz="3200" dirty="0">
                <a:latin typeface="+mn-lt"/>
                <a:cs typeface="Calibri" panose="020F0502020204030204" pitchFamily="34" charset="0"/>
              </a:rPr>
              <a:t>Data Type – CODED</a:t>
            </a:r>
          </a:p>
          <a:p>
            <a:pPr marL="0" indent="0">
              <a:spcBef>
                <a:spcPts val="600"/>
              </a:spcBef>
              <a:spcAft>
                <a:spcPts val="600"/>
              </a:spcAft>
              <a:buNone/>
            </a:pPr>
            <a:r>
              <a:rPr lang="en-US" sz="3200" dirty="0">
                <a:latin typeface="+mn-lt"/>
                <a:cs typeface="Calibri" panose="020F0502020204030204" pitchFamily="34" charset="0"/>
              </a:rPr>
              <a:t>Pattern – #</a:t>
            </a:r>
          </a:p>
          <a:p>
            <a:pPr marL="0" indent="0">
              <a:spcBef>
                <a:spcPts val="600"/>
              </a:spcBef>
              <a:spcAft>
                <a:spcPts val="600"/>
              </a:spcAft>
              <a:buNone/>
            </a:pPr>
            <a:r>
              <a:rPr lang="en-US" sz="3200" dirty="0">
                <a:latin typeface="+mn-lt"/>
                <a:cs typeface="Calibri" panose="020F0502020204030204" pitchFamily="34" charset="0"/>
              </a:rPr>
              <a:t>Submission(s) – 3 and 4</a:t>
            </a:r>
          </a:p>
          <a:p>
            <a:pPr marL="0" indent="0">
              <a:spcBef>
                <a:spcPts val="600"/>
              </a:spcBef>
              <a:spcAft>
                <a:spcPts val="600"/>
              </a:spcAft>
              <a:buNone/>
            </a:pPr>
            <a:r>
              <a:rPr lang="en-US" sz="3200" dirty="0">
                <a:latin typeface="+mn-lt"/>
                <a:cs typeface="Calibri" panose="020F0502020204030204" pitchFamily="34" charset="0"/>
              </a:rPr>
              <a:t>Mandatory – Yes </a:t>
            </a:r>
          </a:p>
        </p:txBody>
      </p:sp>
    </p:spTree>
    <p:extLst>
      <p:ext uri="{BB962C8B-B14F-4D97-AF65-F5344CB8AC3E}">
        <p14:creationId xmlns:p14="http://schemas.microsoft.com/office/powerpoint/2010/main" val="2293409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29</a:t>
            </a:fld>
            <a:endParaRPr lang="en-US" dirty="0"/>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402773902"/>
              </p:ext>
            </p:extLst>
          </p:nvPr>
        </p:nvGraphicFramePr>
        <p:xfrm>
          <a:off x="838200" y="1806771"/>
          <a:ext cx="7745605" cy="4571998"/>
        </p:xfrm>
        <a:graphic>
          <a:graphicData uri="http://schemas.openxmlformats.org/drawingml/2006/table">
            <a:tbl>
              <a:tblPr firstRow="1" bandRow="1">
                <a:tableStyleId>{93296810-A885-4BE3-A3E7-6D5BEEA58F35}</a:tableStyleId>
              </a:tblPr>
              <a:tblGrid>
                <a:gridCol w="1549121">
                  <a:extLst>
                    <a:ext uri="{9D8B030D-6E8A-4147-A177-3AD203B41FA5}">
                      <a16:colId xmlns:a16="http://schemas.microsoft.com/office/drawing/2014/main" val="3494901603"/>
                    </a:ext>
                  </a:extLst>
                </a:gridCol>
                <a:gridCol w="1549121">
                  <a:extLst>
                    <a:ext uri="{9D8B030D-6E8A-4147-A177-3AD203B41FA5}">
                      <a16:colId xmlns:a16="http://schemas.microsoft.com/office/drawing/2014/main" val="3044144766"/>
                    </a:ext>
                  </a:extLst>
                </a:gridCol>
                <a:gridCol w="1549121">
                  <a:extLst>
                    <a:ext uri="{9D8B030D-6E8A-4147-A177-3AD203B41FA5}">
                      <a16:colId xmlns:a16="http://schemas.microsoft.com/office/drawing/2014/main" val="2860390888"/>
                    </a:ext>
                  </a:extLst>
                </a:gridCol>
                <a:gridCol w="1549121">
                  <a:extLst>
                    <a:ext uri="{9D8B030D-6E8A-4147-A177-3AD203B41FA5}">
                      <a16:colId xmlns:a16="http://schemas.microsoft.com/office/drawing/2014/main" val="3856195473"/>
                    </a:ext>
                  </a:extLst>
                </a:gridCol>
                <a:gridCol w="1549121">
                  <a:extLst>
                    <a:ext uri="{9D8B030D-6E8A-4147-A177-3AD203B41FA5}">
                      <a16:colId xmlns:a16="http://schemas.microsoft.com/office/drawing/2014/main" val="1882868251"/>
                    </a:ext>
                  </a:extLst>
                </a:gridCol>
              </a:tblGrid>
              <a:tr h="1058955">
                <a:tc>
                  <a:txBody>
                    <a:bodyPr/>
                    <a:lstStyle/>
                    <a:p>
                      <a:r>
                        <a:rPr lang="en-US" dirty="0"/>
                        <a:t>Code </a:t>
                      </a:r>
                    </a:p>
                    <a:p>
                      <a:r>
                        <a:rPr lang="en-US" dirty="0"/>
                        <a:t>Table ID</a:t>
                      </a:r>
                    </a:p>
                  </a:txBody>
                  <a:tcPr/>
                </a:tc>
                <a:tc>
                  <a:txBody>
                    <a:bodyPr/>
                    <a:lstStyle/>
                    <a:p>
                      <a:r>
                        <a:rPr lang="en-US" dirty="0"/>
                        <a:t>Name</a:t>
                      </a:r>
                    </a:p>
                  </a:txBody>
                  <a:tcPr/>
                </a:tc>
                <a:tc>
                  <a:txBody>
                    <a:bodyPr/>
                    <a:lstStyle/>
                    <a:p>
                      <a:r>
                        <a:rPr lang="en-US" dirty="0"/>
                        <a:t>XML Name</a:t>
                      </a:r>
                    </a:p>
                  </a:txBody>
                  <a:tcPr/>
                </a:tc>
                <a:tc>
                  <a:txBody>
                    <a:bodyPr/>
                    <a:lstStyle/>
                    <a:p>
                      <a:r>
                        <a:rPr lang="en-US" dirty="0"/>
                        <a:t>Date </a:t>
                      </a:r>
                    </a:p>
                    <a:p>
                      <a:r>
                        <a:rPr lang="en-US" dirty="0"/>
                        <a:t>Issued</a:t>
                      </a:r>
                    </a:p>
                  </a:txBody>
                  <a:tcPr/>
                </a:tc>
                <a:tc>
                  <a:txBody>
                    <a:bodyPr/>
                    <a:lstStyle/>
                    <a:p>
                      <a:r>
                        <a:rPr lang="en-US" dirty="0"/>
                        <a:t>Date</a:t>
                      </a:r>
                    </a:p>
                    <a:p>
                      <a:r>
                        <a:rPr lang="en-US" dirty="0"/>
                        <a:t>Updated</a:t>
                      </a:r>
                    </a:p>
                  </a:txBody>
                  <a:tcPr/>
                </a:tc>
                <a:extLst>
                  <a:ext uri="{0D108BD9-81ED-4DB2-BD59-A6C34878D82A}">
                    <a16:rowId xmlns:a16="http://schemas.microsoft.com/office/drawing/2014/main" val="945061197"/>
                  </a:ext>
                </a:extLst>
              </a:tr>
              <a:tr h="613522">
                <a:tc>
                  <a:txBody>
                    <a:bodyPr/>
                    <a:lstStyle/>
                    <a:p>
                      <a:pPr>
                        <a:spcBef>
                          <a:spcPts val="600"/>
                        </a:spcBef>
                        <a:spcAft>
                          <a:spcPts val="600"/>
                        </a:spcAft>
                      </a:pPr>
                      <a:r>
                        <a:rPr lang="en-US" dirty="0"/>
                        <a:t>C218</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ELO-TYPE</a:t>
                      </a:r>
                    </a:p>
                  </a:txBody>
                  <a:tcPr/>
                </a:tc>
                <a:tc>
                  <a:txBody>
                    <a:bodyPr/>
                    <a:lstStyle/>
                    <a:p>
                      <a:pPr marL="0" indent="0">
                        <a:spcBef>
                          <a:spcPts val="600"/>
                        </a:spcBef>
                        <a:spcAft>
                          <a:spcPts val="600"/>
                        </a:spcAft>
                        <a:buFont typeface="Arial" pitchFamily="34" charset="0"/>
                        <a:buNone/>
                      </a:pPr>
                      <a:r>
                        <a:rPr lang="en-US" dirty="0"/>
                        <a:t>TX-ELOType</a:t>
                      </a:r>
                    </a:p>
                  </a:txBody>
                  <a:tcPr/>
                </a:tc>
                <a:tc>
                  <a:txBody>
                    <a:bodyPr/>
                    <a:lstStyle/>
                    <a:p>
                      <a:pPr marL="0" indent="0">
                        <a:spcBef>
                          <a:spcPts val="600"/>
                        </a:spcBef>
                        <a:spcAft>
                          <a:spcPts val="600"/>
                        </a:spcAft>
                        <a:buFont typeface="Arial" pitchFamily="34" charset="0"/>
                        <a:buNone/>
                      </a:pPr>
                      <a:r>
                        <a:rPr lang="en-US" dirty="0"/>
                        <a:t>12/1/2018</a:t>
                      </a:r>
                    </a:p>
                  </a:txBody>
                  <a:tcPr/>
                </a:tc>
                <a:tc>
                  <a:txBody>
                    <a:bodyPr/>
                    <a:lstStyle/>
                    <a:p>
                      <a:pPr marL="0" indent="0">
                        <a:spcBef>
                          <a:spcPts val="600"/>
                        </a:spcBef>
                        <a:spcAft>
                          <a:spcPts val="600"/>
                        </a:spcAft>
                        <a:buFont typeface="Arial" pitchFamily="34" charset="0"/>
                        <a:buNone/>
                      </a:pPr>
                      <a:endParaRPr lang="en-US" dirty="0"/>
                    </a:p>
                  </a:txBody>
                  <a:tcPr/>
                </a:tc>
                <a:extLst>
                  <a:ext uri="{0D108BD9-81ED-4DB2-BD59-A6C34878D82A}">
                    <a16:rowId xmlns:a16="http://schemas.microsoft.com/office/drawing/2014/main" val="470753568"/>
                  </a:ext>
                </a:extLst>
              </a:tr>
              <a:tr h="613522">
                <a:tc>
                  <a:txBody>
                    <a:bodyPr/>
                    <a:lstStyle/>
                    <a:p>
                      <a:pPr>
                        <a:spcBef>
                          <a:spcPts val="600"/>
                        </a:spcBef>
                        <a:spcAft>
                          <a:spcPts val="600"/>
                        </a:spcAft>
                      </a:pPr>
                      <a:r>
                        <a:rPr lang="en-US" dirty="0"/>
                        <a:t>01</a:t>
                      </a:r>
                    </a:p>
                  </a:txBody>
                  <a:tcPr/>
                </a:tc>
                <a:tc gridSpan="4">
                  <a:txBody>
                    <a:bodyPr/>
                    <a:lstStyle/>
                    <a:p>
                      <a:pPr marL="0" indent="0" algn="l" rtl="0" eaLnBrk="1" latinLnBrk="0" hangingPunct="1">
                        <a:spcBef>
                          <a:spcPts val="600"/>
                        </a:spcBef>
                        <a:spcAft>
                          <a:spcPts val="600"/>
                        </a:spcAft>
                        <a:buFont typeface="Arial" pitchFamily="34" charset="0"/>
                        <a:buNone/>
                      </a:pPr>
                      <a:r>
                        <a:rPr lang="en-US" dirty="0"/>
                        <a:t>Non-Voluntary Extended School Day (Submission 3 Only)</a:t>
                      </a: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613522">
                <a:tc>
                  <a:txBody>
                    <a:bodyPr/>
                    <a:lstStyle/>
                    <a:p>
                      <a:pPr>
                        <a:spcBef>
                          <a:spcPts val="600"/>
                        </a:spcBef>
                        <a:spcAft>
                          <a:spcPts val="600"/>
                        </a:spcAft>
                      </a:pPr>
                      <a:r>
                        <a:rPr lang="en-US" dirty="0"/>
                        <a:t>02</a:t>
                      </a:r>
                    </a:p>
                  </a:txBody>
                  <a:tcPr/>
                </a:tc>
                <a:tc gridSpan="4">
                  <a:txBody>
                    <a:bodyPr/>
                    <a:lstStyle/>
                    <a:p>
                      <a:pPr marL="0" indent="0" algn="l" rtl="0" eaLnBrk="1" latinLnBrk="0" hangingPunct="1">
                        <a:spcBef>
                          <a:spcPts val="600"/>
                        </a:spcBef>
                        <a:spcAft>
                          <a:spcPts val="600"/>
                        </a:spcAft>
                        <a:buFont typeface="Arial" pitchFamily="34" charset="0"/>
                        <a:buNone/>
                      </a:pPr>
                      <a:r>
                        <a:rPr lang="en-US" dirty="0"/>
                        <a:t>Non-Voluntary Extended School Year (Submission 3 Only)</a:t>
                      </a: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231497417"/>
                  </a:ext>
                </a:extLst>
              </a:tr>
              <a:tr h="1058955">
                <a:tc>
                  <a:txBody>
                    <a:bodyPr/>
                    <a:lstStyle/>
                    <a:p>
                      <a:pPr>
                        <a:spcBef>
                          <a:spcPts val="600"/>
                        </a:spcBef>
                        <a:spcAft>
                          <a:spcPts val="600"/>
                        </a:spcAft>
                      </a:pPr>
                      <a:r>
                        <a:rPr lang="en-US" dirty="0"/>
                        <a:t>03</a:t>
                      </a:r>
                    </a:p>
                  </a:txBody>
                  <a:tcPr/>
                </a:tc>
                <a:tc gridSpan="4">
                  <a:txBody>
                    <a:bodyPr/>
                    <a:lstStyle/>
                    <a:p>
                      <a:pPr marL="0" indent="0" algn="l" rtl="0" eaLnBrk="1" latinLnBrk="0" hangingPunct="1">
                        <a:spcBef>
                          <a:spcPts val="600"/>
                        </a:spcBef>
                        <a:spcAft>
                          <a:spcPts val="600"/>
                        </a:spcAft>
                        <a:buFont typeface="Arial" pitchFamily="34" charset="0"/>
                        <a:buNone/>
                      </a:pPr>
                      <a:r>
                        <a:rPr lang="en-US" dirty="0"/>
                        <a:t>Voluntary Expanded Learning - Before School and After School (Submission 3 Only)</a:t>
                      </a: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r h="613522">
                <a:tc>
                  <a:txBody>
                    <a:bodyPr/>
                    <a:lstStyle/>
                    <a:p>
                      <a:pPr>
                        <a:spcBef>
                          <a:spcPts val="600"/>
                        </a:spcBef>
                        <a:spcAft>
                          <a:spcPts val="600"/>
                        </a:spcAft>
                      </a:pPr>
                      <a:r>
                        <a:rPr lang="en-US" dirty="0"/>
                        <a:t>04</a:t>
                      </a:r>
                    </a:p>
                  </a:txBody>
                  <a:tcPr/>
                </a:tc>
                <a:tc gridSpan="4">
                  <a:txBody>
                    <a:bodyPr/>
                    <a:lstStyle/>
                    <a:p>
                      <a:pPr marL="0" indent="0" algn="l" rtl="0" eaLnBrk="1" latinLnBrk="0" hangingPunct="1">
                        <a:spcBef>
                          <a:spcPts val="600"/>
                        </a:spcBef>
                        <a:spcAft>
                          <a:spcPts val="600"/>
                        </a:spcAft>
                        <a:buFont typeface="Arial" pitchFamily="34" charset="0"/>
                        <a:buNone/>
                      </a:pPr>
                      <a:r>
                        <a:rPr lang="en-US" dirty="0"/>
                        <a:t>Voluntary Expanded Learning - Summer (Submission 4 Only)</a:t>
                      </a: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853623951"/>
                  </a:ext>
                </a:extLst>
              </a:tr>
            </a:tbl>
          </a:graphicData>
        </a:graphic>
      </p:graphicFrame>
      <p:sp>
        <p:nvSpPr>
          <p:cNvPr id="4" name="TextBox 3">
            <a:extLst>
              <a:ext uri="{FF2B5EF4-FFF2-40B4-BE49-F238E27FC236}">
                <a16:creationId xmlns:a16="http://schemas.microsoft.com/office/drawing/2014/main" id="{AA4C27D1-9A4C-46F7-AB7C-10EC265D0EA2}"/>
              </a:ext>
            </a:extLst>
          </p:cNvPr>
          <p:cNvSpPr txBox="1"/>
          <p:nvPr/>
        </p:nvSpPr>
        <p:spPr>
          <a:xfrm>
            <a:off x="762000" y="860612"/>
            <a:ext cx="7318757" cy="1231106"/>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ELO-TYPE Code table (C218) has been added to support data element ELO-TYPE (E1614). </a:t>
            </a:r>
          </a:p>
          <a:p>
            <a:endParaRPr lang="en-US" dirty="0"/>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SB 1404 Organization Data Collection Changes for 2019-2020</a:t>
            </a:r>
            <a:endParaRPr lang="en-US" sz="2800" dirty="0">
              <a:latin typeface="+mn-lt"/>
            </a:endParaRPr>
          </a:p>
        </p:txBody>
      </p:sp>
    </p:spTree>
    <p:extLst>
      <p:ext uri="{BB962C8B-B14F-4D97-AF65-F5344CB8AC3E}">
        <p14:creationId xmlns:p14="http://schemas.microsoft.com/office/powerpoint/2010/main" val="87717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SB 1404 Expanded Learning Opportunities – Background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pPr>
              <a:spcBef>
                <a:spcPts val="600"/>
              </a:spcBef>
              <a:spcAft>
                <a:spcPts val="1800"/>
              </a:spcAft>
            </a:pPr>
            <a:r>
              <a:rPr lang="en-US" dirty="0">
                <a:latin typeface="+mn-lt"/>
                <a:cs typeface="Calibri" panose="020F0502020204030204" pitchFamily="34" charset="0"/>
              </a:rPr>
              <a:t>SB 1404 expands the requirements of existing legislation related to the availability of, and participation in, expanded learning opportunities (ELOs) by adding a data collection requirement in </a:t>
            </a:r>
            <a:r>
              <a:rPr lang="en-US" dirty="0">
                <a:latin typeface="+mn-lt"/>
                <a:cs typeface="Calibri" panose="020F0502020204030204" pitchFamily="34" charset="0"/>
                <a:hlinkClick r:id="rId2"/>
              </a:rPr>
              <a:t>TEC 42.006</a:t>
            </a:r>
            <a:r>
              <a:rPr lang="en-US" dirty="0">
                <a:latin typeface="+mn-lt"/>
                <a:cs typeface="Calibri" panose="020F0502020204030204" pitchFamily="34" charset="0"/>
              </a:rPr>
              <a:t>(a-2).  </a:t>
            </a:r>
          </a:p>
          <a:p>
            <a:pPr marL="0" indent="0">
              <a:buNone/>
            </a:pPr>
            <a:endParaRPr lang="en-US" dirty="0"/>
          </a:p>
        </p:txBody>
      </p:sp>
    </p:spTree>
    <p:extLst>
      <p:ext uri="{BB962C8B-B14F-4D97-AF65-F5344CB8AC3E}">
        <p14:creationId xmlns:p14="http://schemas.microsoft.com/office/powerpoint/2010/main" val="415446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30</a:t>
            </a:fld>
            <a:endParaRPr lang="en-US" dirty="0"/>
          </a:p>
        </p:txBody>
      </p:sp>
      <p:sp>
        <p:nvSpPr>
          <p:cNvPr id="7" name="Rectangle 6"/>
          <p:cNvSpPr/>
          <p:nvPr/>
        </p:nvSpPr>
        <p:spPr>
          <a:xfrm>
            <a:off x="623888" y="127557"/>
            <a:ext cx="7886700" cy="658641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800" b="1" dirty="0">
                <a:cs typeface="Calibri" panose="020F0502020204030204" pitchFamily="34" charset="0"/>
              </a:rPr>
              <a:t>SB 1404 Expanded Learning Opportunities - Background</a:t>
            </a:r>
          </a:p>
          <a:p>
            <a:pPr marL="514350" indent="-514350">
              <a:spcBef>
                <a:spcPts val="600"/>
              </a:spcBef>
              <a:spcAft>
                <a:spcPts val="600"/>
              </a:spcAft>
              <a:buFont typeface="+mj-lt"/>
              <a:buAutoNum type="romanUcPeriod"/>
            </a:pPr>
            <a:r>
              <a:rPr lang="en-US" sz="2800" b="1" dirty="0">
                <a:cs typeface="Calibri" panose="020F0502020204030204" pitchFamily="34" charset="0"/>
              </a:rPr>
              <a:t>SB 1404 Organization Data Collection Changes for 2019-2020</a:t>
            </a:r>
          </a:p>
          <a:p>
            <a:pPr marL="514350" indent="-514350">
              <a:spcBef>
                <a:spcPts val="600"/>
              </a:spcBef>
              <a:spcAft>
                <a:spcPts val="600"/>
              </a:spcAft>
              <a:buFont typeface="+mj-lt"/>
              <a:buAutoNum type="romanUcPeriod"/>
            </a:pPr>
            <a:r>
              <a:rPr lang="en-US" sz="2800" b="1" dirty="0">
                <a:cs typeface="Calibri" panose="020F0502020204030204" pitchFamily="34" charset="0"/>
              </a:rPr>
              <a:t>SB 1404 Student Data Collection Changes for 2019-2020</a:t>
            </a:r>
          </a:p>
          <a:p>
            <a:pPr marL="514350" indent="-514350">
              <a:spcBef>
                <a:spcPts val="600"/>
              </a:spcBef>
              <a:spcAft>
                <a:spcPts val="600"/>
              </a:spcAft>
              <a:buFont typeface="+mj-lt"/>
              <a:buAutoNum type="romanUcPeriod"/>
            </a:pPr>
            <a:r>
              <a:rPr lang="en-US" sz="2800" b="1" dirty="0">
                <a:cs typeface="Calibri" panose="020F0502020204030204" pitchFamily="34" charset="0"/>
              </a:rPr>
              <a:t>Expanded Learning Opportunity (ELO) Reports</a:t>
            </a:r>
          </a:p>
          <a:p>
            <a:pPr marL="514350" indent="-514350">
              <a:spcBef>
                <a:spcPts val="600"/>
              </a:spcBef>
              <a:spcAft>
                <a:spcPts val="600"/>
              </a:spcAft>
              <a:buFont typeface="+mj-lt"/>
              <a:buAutoNum type="romanUcPeriod"/>
            </a:pPr>
            <a:r>
              <a:rPr lang="en-US" sz="2800" b="1" dirty="0">
                <a:cs typeface="Calibri" panose="020F0502020204030204" pitchFamily="34" charset="0"/>
              </a:rPr>
              <a:t>ELO Business Validation Rules</a:t>
            </a:r>
          </a:p>
          <a:p>
            <a:pPr marL="514350" indent="-514350">
              <a:spcBef>
                <a:spcPts val="600"/>
              </a:spcBef>
              <a:spcAft>
                <a:spcPts val="600"/>
              </a:spcAft>
              <a:buFont typeface="+mj-lt"/>
              <a:buAutoNum type="romanUcPeriod"/>
            </a:pPr>
            <a:r>
              <a:rPr lang="en-US" sz="2800" b="1" dirty="0">
                <a:cs typeface="Calibri" panose="020F0502020204030204" pitchFamily="34" charset="0"/>
              </a:rPr>
              <a:t>SB 1404 Additional Resources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12" name="Rectangle 11" descr="Box around SB 1404 Student Data Collection Changes for 2019-2020 " title="Box around topic ">
            <a:extLst>
              <a:ext uri="{FF2B5EF4-FFF2-40B4-BE49-F238E27FC236}">
                <a16:creationId xmlns:a16="http://schemas.microsoft.com/office/drawing/2014/main" id="{3DE1DC5D-D2A1-49C1-A0A2-56DE96C13685}"/>
              </a:ext>
            </a:extLst>
          </p:cNvPr>
          <p:cNvSpPr/>
          <p:nvPr/>
        </p:nvSpPr>
        <p:spPr>
          <a:xfrm>
            <a:off x="0" y="2133600"/>
            <a:ext cx="9144000" cy="93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3840386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fontScale="92500" lnSpcReduction="20000"/>
          </a:bodyPr>
          <a:lstStyle/>
          <a:p>
            <a:pPr>
              <a:spcBef>
                <a:spcPts val="600"/>
              </a:spcBef>
              <a:spcAft>
                <a:spcPts val="1800"/>
              </a:spcAft>
            </a:pPr>
            <a:r>
              <a:rPr lang="en-US" sz="3200" dirty="0">
                <a:latin typeface="+mn-lt"/>
                <a:cs typeface="Calibri" panose="020F0502020204030204" pitchFamily="34" charset="0"/>
              </a:rPr>
              <a:t>E1613 EXPANDED-LEARNING-OPPORTUNITY-INDICATOR-CODE has been added to the StudentProgramExtension complex type for PEIMS Submissions 3 and 4.</a:t>
            </a:r>
          </a:p>
          <a:p>
            <a:pPr lvl="1"/>
            <a:r>
              <a:rPr lang="en-US" sz="2900" dirty="0">
                <a:latin typeface="+mn-lt"/>
                <a:cs typeface="Calibri" panose="020F0502020204030204" pitchFamily="34" charset="0"/>
              </a:rPr>
              <a:t>The addition of the Expanded Learning Opportunity Indicator Code allows for a school to indicate at a high level whether or not a student is participating with the expanded learning opportunities.  </a:t>
            </a:r>
          </a:p>
          <a:p>
            <a:pPr lvl="1"/>
            <a:r>
              <a:rPr lang="en-US" sz="2900" dirty="0">
                <a:latin typeface="+mn-lt"/>
                <a:cs typeface="Calibri" panose="020F0502020204030204" pitchFamily="34" charset="0"/>
              </a:rPr>
              <a:t>If the response is “0” (not participating), then no further ELO data reporting is necessary for the student.  </a:t>
            </a:r>
          </a:p>
          <a:p>
            <a:pPr lvl="1"/>
            <a:r>
              <a:rPr lang="en-US" sz="2900" dirty="0">
                <a:latin typeface="+mn-lt"/>
                <a:cs typeface="Calibri" panose="020F0502020204030204" pitchFamily="34" charset="0"/>
              </a:rPr>
              <a:t>If the response is “1”, then student participation is acknowledged and there must be responses for all of the expanded learning opportunity data elements for that student.</a:t>
            </a:r>
          </a:p>
        </p:txBody>
      </p:sp>
    </p:spTree>
    <p:extLst>
      <p:ext uri="{BB962C8B-B14F-4D97-AF65-F5344CB8AC3E}">
        <p14:creationId xmlns:p14="http://schemas.microsoft.com/office/powerpoint/2010/main" val="850461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fontScale="92500" lnSpcReduction="10000"/>
          </a:bodyPr>
          <a:lstStyle/>
          <a:p>
            <a:pPr marL="0" indent="0">
              <a:spcBef>
                <a:spcPts val="600"/>
              </a:spcBef>
              <a:spcAft>
                <a:spcPts val="600"/>
              </a:spcAft>
              <a:buNone/>
            </a:pPr>
            <a:r>
              <a:rPr lang="en-US" sz="3200" dirty="0">
                <a:latin typeface="+mn-lt"/>
                <a:cs typeface="Calibri" panose="020F0502020204030204" pitchFamily="34" charset="0"/>
              </a:rPr>
              <a:t>Element ID – E1613</a:t>
            </a:r>
          </a:p>
          <a:p>
            <a:pPr marL="0" indent="0">
              <a:spcBef>
                <a:spcPts val="600"/>
              </a:spcBef>
              <a:spcAft>
                <a:spcPts val="600"/>
              </a:spcAft>
              <a:buNone/>
            </a:pPr>
            <a:r>
              <a:rPr lang="en-US" sz="3200" dirty="0">
                <a:latin typeface="+mn-lt"/>
                <a:cs typeface="Calibri" panose="020F0502020204030204" pitchFamily="34" charset="0"/>
              </a:rPr>
              <a:t>Data Element – EXPANDED-LEARNING-OPPORTUNITY-INDICATOR-CODE</a:t>
            </a:r>
          </a:p>
          <a:p>
            <a:pPr marL="0" indent="0">
              <a:spcBef>
                <a:spcPts val="600"/>
              </a:spcBef>
              <a:spcAft>
                <a:spcPts val="600"/>
              </a:spcAft>
              <a:buNone/>
            </a:pPr>
            <a:r>
              <a:rPr lang="en-US" sz="3200" dirty="0">
                <a:latin typeface="+mn-lt"/>
                <a:cs typeface="Calibri" panose="020F0502020204030204" pitchFamily="34" charset="0"/>
              </a:rPr>
              <a:t>XML Name – TX-ExpandedLearningOpportunityIndicator</a:t>
            </a:r>
          </a:p>
          <a:p>
            <a:pPr marL="0" indent="0">
              <a:spcBef>
                <a:spcPts val="600"/>
              </a:spcBef>
              <a:spcAft>
                <a:spcPts val="600"/>
              </a:spcAft>
              <a:buNone/>
            </a:pPr>
            <a:r>
              <a:rPr lang="en-US" sz="3200" dirty="0">
                <a:latin typeface="+mn-lt"/>
                <a:cs typeface="Calibri" panose="020F0502020204030204" pitchFamily="34" charset="0"/>
              </a:rPr>
              <a:t>Code Table ID – C088</a:t>
            </a:r>
          </a:p>
          <a:p>
            <a:pPr marL="0" indent="0">
              <a:spcBef>
                <a:spcPts val="600"/>
              </a:spcBef>
              <a:spcAft>
                <a:spcPts val="600"/>
              </a:spcAft>
              <a:buNone/>
            </a:pPr>
            <a:r>
              <a:rPr lang="en-US" sz="3200" dirty="0">
                <a:latin typeface="+mn-lt"/>
                <a:cs typeface="Calibri" panose="020F0502020204030204" pitchFamily="34" charset="0"/>
              </a:rPr>
              <a:t>Length – 1</a:t>
            </a:r>
          </a:p>
          <a:p>
            <a:pPr marL="0" indent="0">
              <a:spcBef>
                <a:spcPts val="600"/>
              </a:spcBef>
              <a:spcAft>
                <a:spcPts val="600"/>
              </a:spcAft>
              <a:buNone/>
            </a:pPr>
            <a:r>
              <a:rPr lang="en-US" sz="3200" dirty="0">
                <a:latin typeface="+mn-lt"/>
                <a:cs typeface="Calibri" panose="020F0502020204030204" pitchFamily="34" charset="0"/>
              </a:rPr>
              <a:t>Data Type – CODED</a:t>
            </a:r>
          </a:p>
          <a:p>
            <a:pPr marL="0" indent="0">
              <a:spcBef>
                <a:spcPts val="600"/>
              </a:spcBef>
              <a:spcAft>
                <a:spcPts val="600"/>
              </a:spcAft>
              <a:buNone/>
            </a:pPr>
            <a:r>
              <a:rPr lang="en-US" sz="3200" dirty="0">
                <a:latin typeface="+mn-lt"/>
                <a:cs typeface="Calibri" panose="020F0502020204030204" pitchFamily="34" charset="0"/>
              </a:rPr>
              <a:t>Pattern – #</a:t>
            </a:r>
          </a:p>
          <a:p>
            <a:pPr marL="0" indent="0">
              <a:spcBef>
                <a:spcPts val="600"/>
              </a:spcBef>
              <a:spcAft>
                <a:spcPts val="600"/>
              </a:spcAft>
              <a:buNone/>
            </a:pPr>
            <a:r>
              <a:rPr lang="en-US" sz="3200" dirty="0">
                <a:latin typeface="+mn-lt"/>
                <a:cs typeface="Calibri" panose="020F0502020204030204" pitchFamily="34" charset="0"/>
              </a:rPr>
              <a:t>Submission(s) – 3 and 4</a:t>
            </a:r>
          </a:p>
          <a:p>
            <a:pPr marL="0" indent="0">
              <a:spcBef>
                <a:spcPts val="600"/>
              </a:spcBef>
              <a:spcAft>
                <a:spcPts val="600"/>
              </a:spcAft>
              <a:buNone/>
            </a:pPr>
            <a:r>
              <a:rPr lang="en-US" sz="3200" dirty="0">
                <a:latin typeface="+mn-lt"/>
                <a:cs typeface="Calibri" panose="020F0502020204030204" pitchFamily="34" charset="0"/>
              </a:rPr>
              <a:t>Mandatory – Yes </a:t>
            </a:r>
          </a:p>
        </p:txBody>
      </p:sp>
    </p:spTree>
    <p:extLst>
      <p:ext uri="{BB962C8B-B14F-4D97-AF65-F5344CB8AC3E}">
        <p14:creationId xmlns:p14="http://schemas.microsoft.com/office/powerpoint/2010/main" val="1878056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1800"/>
              </a:spcAft>
            </a:pPr>
            <a:r>
              <a:rPr lang="en-US" sz="3200" dirty="0">
                <a:latin typeface="+mn-lt"/>
                <a:cs typeface="Calibri" panose="020F0502020204030204" pitchFamily="34" charset="0"/>
              </a:rPr>
              <a:t>TX-StudentELOS sub-complex type will be added to the StudentProgramExtension complex type for the 2019-2020 school year. </a:t>
            </a:r>
          </a:p>
          <a:p>
            <a:pPr>
              <a:spcBef>
                <a:spcPts val="600"/>
              </a:spcBef>
              <a:spcAft>
                <a:spcPts val="1800"/>
              </a:spcAft>
            </a:pPr>
            <a:r>
              <a:rPr lang="en-US" sz="3200" dirty="0">
                <a:latin typeface="+mn-lt"/>
                <a:cs typeface="Calibri" panose="020F0502020204030204" pitchFamily="34" charset="0"/>
              </a:rPr>
              <a:t>The TX-StudentELOS sub-complex type will be collected in Submissions 3 and 4.</a:t>
            </a:r>
          </a:p>
        </p:txBody>
      </p:sp>
    </p:spTree>
    <p:extLst>
      <p:ext uri="{BB962C8B-B14F-4D97-AF65-F5344CB8AC3E}">
        <p14:creationId xmlns:p14="http://schemas.microsoft.com/office/powerpoint/2010/main" val="1818963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807082"/>
          </a:xfrm>
        </p:spPr>
        <p:txBody>
          <a:bodyPr>
            <a:normAutofit/>
          </a:bodyPr>
          <a:lstStyle/>
          <a:p>
            <a:pPr>
              <a:spcBef>
                <a:spcPts val="600"/>
              </a:spcBef>
              <a:spcAft>
                <a:spcPts val="600"/>
              </a:spcAft>
            </a:pPr>
            <a:r>
              <a:rPr lang="en-US" dirty="0">
                <a:latin typeface="+mn-lt"/>
                <a:cs typeface="Calibri" panose="020F0502020204030204" pitchFamily="34" charset="0"/>
              </a:rPr>
              <a:t>The following data elements will be reported under the sub-complex type TX-SchoolELOS:</a:t>
            </a:r>
          </a:p>
          <a:p>
            <a:pPr lvl="1">
              <a:spcBef>
                <a:spcPts val="600"/>
              </a:spcBef>
              <a:spcAft>
                <a:spcPts val="600"/>
              </a:spcAft>
            </a:pPr>
            <a:r>
              <a:rPr lang="en-US" dirty="0">
                <a:latin typeface="+mn-lt"/>
                <a:cs typeface="Calibri" panose="020F0502020204030204" pitchFamily="34" charset="0"/>
              </a:rPr>
              <a:t>E0782 CAMPUS-ID-OF-ENROLLMENT (existing)</a:t>
            </a:r>
          </a:p>
          <a:p>
            <a:pPr lvl="1">
              <a:spcBef>
                <a:spcPts val="600"/>
              </a:spcBef>
              <a:spcAft>
                <a:spcPts val="600"/>
              </a:spcAft>
            </a:pPr>
            <a:r>
              <a:rPr lang="en-US" dirty="0">
                <a:latin typeface="+mn-lt"/>
                <a:cs typeface="Calibri" panose="020F0502020204030204" pitchFamily="34" charset="0"/>
              </a:rPr>
              <a:t>E1614 ELO-TYPE</a:t>
            </a:r>
          </a:p>
          <a:p>
            <a:pPr lvl="1">
              <a:spcBef>
                <a:spcPts val="600"/>
              </a:spcBef>
              <a:spcAft>
                <a:spcPts val="600"/>
              </a:spcAft>
            </a:pPr>
            <a:r>
              <a:rPr lang="en-US" dirty="0">
                <a:latin typeface="+mn-lt"/>
                <a:cs typeface="Calibri" panose="020F0502020204030204" pitchFamily="34" charset="0"/>
              </a:rPr>
              <a:t>E1622 ELO-PARTICIPATION-DAYS</a:t>
            </a:r>
          </a:p>
          <a:p>
            <a:pPr lvl="1">
              <a:spcBef>
                <a:spcPts val="600"/>
              </a:spcBef>
              <a:spcAft>
                <a:spcPts val="600"/>
              </a:spcAft>
            </a:pPr>
            <a:r>
              <a:rPr lang="en-US" dirty="0">
                <a:latin typeface="+mn-lt"/>
                <a:cs typeface="Calibri" panose="020F0502020204030204" pitchFamily="34" charset="0"/>
              </a:rPr>
              <a:t>E1615 ELO-RIGOROUS-COURSEWORK</a:t>
            </a:r>
          </a:p>
          <a:p>
            <a:pPr lvl="1">
              <a:spcBef>
                <a:spcPts val="600"/>
              </a:spcBef>
              <a:spcAft>
                <a:spcPts val="600"/>
              </a:spcAft>
            </a:pPr>
            <a:r>
              <a:rPr lang="en-US" dirty="0">
                <a:latin typeface="+mn-lt"/>
                <a:cs typeface="Calibri" panose="020F0502020204030204" pitchFamily="34" charset="0"/>
              </a:rPr>
              <a:t>E1616 ELO-MENTORING</a:t>
            </a:r>
          </a:p>
          <a:p>
            <a:pPr lvl="1">
              <a:spcBef>
                <a:spcPts val="600"/>
              </a:spcBef>
              <a:spcAft>
                <a:spcPts val="600"/>
              </a:spcAft>
            </a:pPr>
            <a:r>
              <a:rPr lang="en-US" dirty="0">
                <a:latin typeface="+mn-lt"/>
                <a:cs typeface="Calibri" panose="020F0502020204030204" pitchFamily="34" charset="0"/>
              </a:rPr>
              <a:t>E1617 ELO-TUTORIING</a:t>
            </a:r>
          </a:p>
          <a:p>
            <a:pPr lvl="1">
              <a:spcBef>
                <a:spcPts val="600"/>
              </a:spcBef>
              <a:spcAft>
                <a:spcPts val="600"/>
              </a:spcAft>
            </a:pPr>
            <a:r>
              <a:rPr lang="en-US" dirty="0">
                <a:latin typeface="+mn-lt"/>
                <a:cs typeface="Calibri" panose="020F0502020204030204" pitchFamily="34" charset="0"/>
              </a:rPr>
              <a:t>E1618 ELO-PHYSICAL-ACTIVITY</a:t>
            </a:r>
          </a:p>
          <a:p>
            <a:pPr lvl="1">
              <a:spcBef>
                <a:spcPts val="600"/>
              </a:spcBef>
              <a:spcAft>
                <a:spcPts val="600"/>
              </a:spcAft>
            </a:pPr>
            <a:r>
              <a:rPr lang="en-US" dirty="0">
                <a:latin typeface="+mn-lt"/>
                <a:cs typeface="Calibri" panose="020F0502020204030204" pitchFamily="34" charset="0"/>
              </a:rPr>
              <a:t>E1619 ELO-ACADEMIC-SUPPORT</a:t>
            </a:r>
          </a:p>
          <a:p>
            <a:pPr lvl="1">
              <a:spcBef>
                <a:spcPts val="600"/>
              </a:spcBef>
              <a:spcAft>
                <a:spcPts val="600"/>
              </a:spcAft>
            </a:pPr>
            <a:r>
              <a:rPr lang="en-US" dirty="0">
                <a:latin typeface="+mn-lt"/>
                <a:cs typeface="Calibri" panose="020F0502020204030204" pitchFamily="34" charset="0"/>
              </a:rPr>
              <a:t>E1620 ELO-EDUCATIONAL-ENRICHMENT</a:t>
            </a:r>
          </a:p>
        </p:txBody>
      </p:sp>
    </p:spTree>
    <p:extLst>
      <p:ext uri="{BB962C8B-B14F-4D97-AF65-F5344CB8AC3E}">
        <p14:creationId xmlns:p14="http://schemas.microsoft.com/office/powerpoint/2010/main" val="2337089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807082"/>
          </a:xfrm>
        </p:spPr>
        <p:txBody>
          <a:bodyPr>
            <a:normAutofit/>
          </a:bodyPr>
          <a:lstStyle/>
          <a:p>
            <a:pPr>
              <a:spcBef>
                <a:spcPts val="600"/>
              </a:spcBef>
              <a:spcAft>
                <a:spcPts val="1800"/>
              </a:spcAft>
            </a:pPr>
            <a:r>
              <a:rPr lang="en-US" dirty="0">
                <a:latin typeface="+mn-lt"/>
                <a:cs typeface="Calibri" panose="020F0502020204030204" pitchFamily="34" charset="0"/>
              </a:rPr>
              <a:t>E1614 ELO-TYPE indicates the type of expanded learning opportunity (ELO) program offered at the campus or the type of expanded learning opportunity (ELO) participated in by the student.</a:t>
            </a:r>
          </a:p>
        </p:txBody>
      </p:sp>
    </p:spTree>
    <p:extLst>
      <p:ext uri="{BB962C8B-B14F-4D97-AF65-F5344CB8AC3E}">
        <p14:creationId xmlns:p14="http://schemas.microsoft.com/office/powerpoint/2010/main" val="2759335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807082"/>
          </a:xfrm>
        </p:spPr>
        <p:txBody>
          <a:bodyPr>
            <a:normAutofit/>
          </a:bodyPr>
          <a:lstStyle/>
          <a:p>
            <a:pPr marL="0" indent="0">
              <a:spcBef>
                <a:spcPts val="600"/>
              </a:spcBef>
              <a:spcAft>
                <a:spcPts val="600"/>
              </a:spcAft>
              <a:buNone/>
            </a:pPr>
            <a:r>
              <a:rPr lang="en-US" dirty="0">
                <a:latin typeface="+mn-lt"/>
                <a:cs typeface="Calibri" panose="020F0502020204030204" pitchFamily="34" charset="0"/>
              </a:rPr>
              <a:t>Element ID – E1614</a:t>
            </a:r>
          </a:p>
          <a:p>
            <a:pPr marL="0" indent="0">
              <a:spcBef>
                <a:spcPts val="600"/>
              </a:spcBef>
              <a:spcAft>
                <a:spcPts val="600"/>
              </a:spcAft>
              <a:buNone/>
            </a:pPr>
            <a:r>
              <a:rPr lang="en-US" dirty="0">
                <a:latin typeface="+mn-lt"/>
                <a:cs typeface="Calibri" panose="020F0502020204030204" pitchFamily="34" charset="0"/>
              </a:rPr>
              <a:t>Data Element – ELO-TYPE</a:t>
            </a:r>
          </a:p>
          <a:p>
            <a:pPr marL="0" indent="0">
              <a:spcBef>
                <a:spcPts val="600"/>
              </a:spcBef>
              <a:spcAft>
                <a:spcPts val="600"/>
              </a:spcAft>
              <a:buNone/>
            </a:pPr>
            <a:r>
              <a:rPr lang="en-US" dirty="0">
                <a:latin typeface="+mn-lt"/>
                <a:cs typeface="Calibri" panose="020F0502020204030204" pitchFamily="34" charset="0"/>
              </a:rPr>
              <a:t>XML Name – TX-ELOType</a:t>
            </a:r>
          </a:p>
          <a:p>
            <a:pPr marL="0" indent="0">
              <a:spcBef>
                <a:spcPts val="600"/>
              </a:spcBef>
              <a:spcAft>
                <a:spcPts val="600"/>
              </a:spcAft>
              <a:buNone/>
            </a:pPr>
            <a:r>
              <a:rPr lang="en-US" dirty="0">
                <a:latin typeface="+mn-lt"/>
                <a:cs typeface="Calibri" panose="020F0502020204030204" pitchFamily="34" charset="0"/>
              </a:rPr>
              <a:t>Code Table ID – C218</a:t>
            </a:r>
          </a:p>
          <a:p>
            <a:pPr marL="0" indent="0">
              <a:spcBef>
                <a:spcPts val="600"/>
              </a:spcBef>
              <a:spcAft>
                <a:spcPts val="600"/>
              </a:spcAft>
              <a:buNone/>
            </a:pPr>
            <a:r>
              <a:rPr lang="en-US" dirty="0">
                <a:latin typeface="+mn-lt"/>
                <a:cs typeface="Calibri" panose="020F0502020204030204" pitchFamily="34" charset="0"/>
              </a:rPr>
              <a:t>Length – 2</a:t>
            </a:r>
          </a:p>
          <a:p>
            <a:pPr marL="0" indent="0">
              <a:spcBef>
                <a:spcPts val="600"/>
              </a:spcBef>
              <a:spcAft>
                <a:spcPts val="600"/>
              </a:spcAft>
              <a:buNone/>
            </a:pPr>
            <a:r>
              <a:rPr lang="en-US" dirty="0">
                <a:latin typeface="+mn-lt"/>
                <a:cs typeface="Calibri" panose="020F0502020204030204" pitchFamily="34" charset="0"/>
              </a:rPr>
              <a:t>Data Type – CODED</a:t>
            </a:r>
          </a:p>
          <a:p>
            <a:pPr marL="0" indent="0">
              <a:spcBef>
                <a:spcPts val="600"/>
              </a:spcBef>
              <a:spcAft>
                <a:spcPts val="600"/>
              </a:spcAft>
              <a:buNone/>
            </a:pPr>
            <a:r>
              <a:rPr lang="en-US" dirty="0">
                <a:latin typeface="+mn-lt"/>
                <a:cs typeface="Calibri" panose="020F0502020204030204" pitchFamily="34" charset="0"/>
              </a:rPr>
              <a:t>Pattern – ##</a:t>
            </a:r>
          </a:p>
          <a:p>
            <a:pPr marL="0" indent="0">
              <a:spcBef>
                <a:spcPts val="600"/>
              </a:spcBef>
              <a:spcAft>
                <a:spcPts val="600"/>
              </a:spcAft>
              <a:buNone/>
            </a:pPr>
            <a:r>
              <a:rPr lang="en-US" dirty="0">
                <a:latin typeface="+mn-lt"/>
                <a:cs typeface="Calibri" panose="020F0502020204030204" pitchFamily="34" charset="0"/>
              </a:rPr>
              <a:t>Submission(s) – 3 and 4</a:t>
            </a:r>
          </a:p>
          <a:p>
            <a:pPr marL="0" indent="0">
              <a:spcBef>
                <a:spcPts val="600"/>
              </a:spcBef>
              <a:spcAft>
                <a:spcPts val="600"/>
              </a:spcAft>
              <a:buNone/>
            </a:pPr>
            <a:r>
              <a:rPr lang="en-US" dirty="0">
                <a:latin typeface="+mn-lt"/>
                <a:cs typeface="Calibri" panose="020F0502020204030204" pitchFamily="34" charset="0"/>
              </a:rPr>
              <a:t>Mandatory – Yes </a:t>
            </a:r>
          </a:p>
        </p:txBody>
      </p:sp>
    </p:spTree>
    <p:extLst>
      <p:ext uri="{BB962C8B-B14F-4D97-AF65-F5344CB8AC3E}">
        <p14:creationId xmlns:p14="http://schemas.microsoft.com/office/powerpoint/2010/main" val="3433377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4648200"/>
          </a:xfrm>
        </p:spPr>
        <p:txBody>
          <a:bodyPr>
            <a:normAutofit/>
          </a:bodyPr>
          <a:lstStyle/>
          <a:p>
            <a:pPr>
              <a:spcBef>
                <a:spcPts val="600"/>
              </a:spcBef>
              <a:spcAft>
                <a:spcPts val="1800"/>
              </a:spcAft>
            </a:pPr>
            <a:r>
              <a:rPr lang="en-US" dirty="0">
                <a:latin typeface="+mn-lt"/>
                <a:cs typeface="Calibri" panose="020F0502020204030204" pitchFamily="34" charset="0"/>
              </a:rPr>
              <a:t>E1622 ELO-PARTICIPATION-DAYS indicates the number of days a student participated in </a:t>
            </a:r>
            <a:r>
              <a:rPr lang="en-US">
                <a:latin typeface="+mn-lt"/>
                <a:cs typeface="Calibri" panose="020F0502020204030204" pitchFamily="34" charset="0"/>
              </a:rPr>
              <a:t>an expanded learning </a:t>
            </a:r>
            <a:r>
              <a:rPr lang="en-US" dirty="0">
                <a:latin typeface="+mn-lt"/>
                <a:cs typeface="Calibri" panose="020F0502020204030204" pitchFamily="34" charset="0"/>
              </a:rPr>
              <a:t>o</a:t>
            </a:r>
            <a:r>
              <a:rPr lang="en-US">
                <a:latin typeface="+mn-lt"/>
                <a:cs typeface="Calibri" panose="020F0502020204030204" pitchFamily="34" charset="0"/>
              </a:rPr>
              <a:t>pportunity </a:t>
            </a:r>
            <a:r>
              <a:rPr lang="en-US" dirty="0">
                <a:latin typeface="+mn-lt"/>
                <a:cs typeface="Calibri" panose="020F0502020204030204" pitchFamily="34" charset="0"/>
              </a:rPr>
              <a:t>(ELO) program.</a:t>
            </a:r>
          </a:p>
        </p:txBody>
      </p:sp>
    </p:spTree>
    <p:extLst>
      <p:ext uri="{BB962C8B-B14F-4D97-AF65-F5344CB8AC3E}">
        <p14:creationId xmlns:p14="http://schemas.microsoft.com/office/powerpoint/2010/main" val="348507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marL="0" indent="0">
              <a:spcBef>
                <a:spcPts val="600"/>
              </a:spcBef>
              <a:spcAft>
                <a:spcPts val="600"/>
              </a:spcAft>
              <a:buNone/>
            </a:pPr>
            <a:r>
              <a:rPr lang="en-US" dirty="0">
                <a:latin typeface="+mn-lt"/>
                <a:cs typeface="Calibri" panose="020F0502020204030204" pitchFamily="34" charset="0"/>
              </a:rPr>
              <a:t>Element ID – E1622</a:t>
            </a:r>
          </a:p>
          <a:p>
            <a:pPr marL="0" indent="0">
              <a:spcBef>
                <a:spcPts val="600"/>
              </a:spcBef>
              <a:spcAft>
                <a:spcPts val="600"/>
              </a:spcAft>
              <a:buNone/>
            </a:pPr>
            <a:r>
              <a:rPr lang="en-US" dirty="0">
                <a:latin typeface="+mn-lt"/>
                <a:cs typeface="Calibri" panose="020F0502020204030204" pitchFamily="34" charset="0"/>
              </a:rPr>
              <a:t>Data Element – ELO-PARTICIPATION-DAYS</a:t>
            </a:r>
          </a:p>
          <a:p>
            <a:pPr marL="0" indent="0">
              <a:spcBef>
                <a:spcPts val="600"/>
              </a:spcBef>
              <a:spcAft>
                <a:spcPts val="600"/>
              </a:spcAft>
              <a:buNone/>
            </a:pPr>
            <a:r>
              <a:rPr lang="en-US" dirty="0">
                <a:latin typeface="+mn-lt"/>
                <a:cs typeface="Calibri" panose="020F0502020204030204" pitchFamily="34" charset="0"/>
              </a:rPr>
              <a:t>XML Name – TX-ELOParticipationDays</a:t>
            </a:r>
          </a:p>
          <a:p>
            <a:pPr marL="0" indent="0">
              <a:spcBef>
                <a:spcPts val="600"/>
              </a:spcBef>
              <a:spcAft>
                <a:spcPts val="600"/>
              </a:spcAft>
              <a:buNone/>
            </a:pPr>
            <a:r>
              <a:rPr lang="en-US" dirty="0">
                <a:latin typeface="+mn-lt"/>
                <a:cs typeface="Calibri" panose="020F0502020204030204" pitchFamily="34" charset="0"/>
              </a:rPr>
              <a:t>Code Table ID – </a:t>
            </a:r>
          </a:p>
          <a:p>
            <a:pPr marL="0" indent="0">
              <a:spcBef>
                <a:spcPts val="600"/>
              </a:spcBef>
              <a:spcAft>
                <a:spcPts val="600"/>
              </a:spcAft>
              <a:buNone/>
            </a:pPr>
            <a:r>
              <a:rPr lang="en-US" dirty="0">
                <a:latin typeface="+mn-lt"/>
                <a:cs typeface="Calibri" panose="020F0502020204030204" pitchFamily="34" charset="0"/>
              </a:rPr>
              <a:t>Domain of Values – 1-260</a:t>
            </a:r>
          </a:p>
          <a:p>
            <a:pPr marL="0" indent="0">
              <a:spcBef>
                <a:spcPts val="600"/>
              </a:spcBef>
              <a:spcAft>
                <a:spcPts val="600"/>
              </a:spcAft>
              <a:buNone/>
            </a:pPr>
            <a:r>
              <a:rPr lang="en-US" dirty="0">
                <a:latin typeface="+mn-lt"/>
                <a:cs typeface="Calibri" panose="020F0502020204030204" pitchFamily="34" charset="0"/>
              </a:rPr>
              <a:t>Length – 3</a:t>
            </a:r>
          </a:p>
          <a:p>
            <a:pPr marL="0" indent="0">
              <a:spcBef>
                <a:spcPts val="600"/>
              </a:spcBef>
              <a:spcAft>
                <a:spcPts val="600"/>
              </a:spcAft>
              <a:buNone/>
            </a:pPr>
            <a:r>
              <a:rPr lang="en-US" dirty="0">
                <a:latin typeface="+mn-lt"/>
                <a:cs typeface="Calibri" panose="020F0502020204030204" pitchFamily="34" charset="0"/>
              </a:rPr>
              <a:t>Data Type – NUMERIC</a:t>
            </a:r>
          </a:p>
          <a:p>
            <a:pPr marL="0" indent="0">
              <a:spcBef>
                <a:spcPts val="600"/>
              </a:spcBef>
              <a:spcAft>
                <a:spcPts val="600"/>
              </a:spcAft>
              <a:buNone/>
            </a:pPr>
            <a:r>
              <a:rPr lang="en-US" dirty="0">
                <a:latin typeface="+mn-lt"/>
                <a:cs typeface="Calibri" panose="020F0502020204030204" pitchFamily="34" charset="0"/>
              </a:rPr>
              <a:t>Pattern – ###</a:t>
            </a:r>
          </a:p>
          <a:p>
            <a:pPr marL="0" indent="0">
              <a:spcBef>
                <a:spcPts val="600"/>
              </a:spcBef>
              <a:spcAft>
                <a:spcPts val="600"/>
              </a:spcAft>
              <a:buNone/>
            </a:pPr>
            <a:r>
              <a:rPr lang="en-US" dirty="0">
                <a:latin typeface="+mn-lt"/>
                <a:cs typeface="Calibri" panose="020F0502020204030204" pitchFamily="34" charset="0"/>
              </a:rPr>
              <a:t>Submission(s) – 3 and 4</a:t>
            </a:r>
          </a:p>
          <a:p>
            <a:pPr marL="0" indent="0">
              <a:spcBef>
                <a:spcPts val="600"/>
              </a:spcBef>
              <a:spcAft>
                <a:spcPts val="600"/>
              </a:spcAft>
              <a:buNone/>
            </a:pPr>
            <a:r>
              <a:rPr lang="en-US" dirty="0">
                <a:latin typeface="+mn-lt"/>
                <a:cs typeface="Calibri" panose="020F0502020204030204" pitchFamily="34" charset="0"/>
              </a:rPr>
              <a:t>Mandatory – Yes </a:t>
            </a:r>
          </a:p>
        </p:txBody>
      </p:sp>
    </p:spTree>
    <p:extLst>
      <p:ext uri="{BB962C8B-B14F-4D97-AF65-F5344CB8AC3E}">
        <p14:creationId xmlns:p14="http://schemas.microsoft.com/office/powerpoint/2010/main" val="2388771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a:spcBef>
                <a:spcPts val="600"/>
              </a:spcBef>
              <a:spcAft>
                <a:spcPts val="600"/>
              </a:spcAft>
            </a:pPr>
            <a:r>
              <a:rPr lang="en-US" dirty="0">
                <a:latin typeface="+mn-lt"/>
                <a:cs typeface="Calibri" panose="020F0502020204030204" pitchFamily="34" charset="0"/>
              </a:rPr>
              <a:t>E1615 ELO-RIGOROUS-COURSEWORK indicates the campus offers, or the student participates in, an expanded learning opportunity (ELO) identified as rigorous coursework.  Rigorous coursework is defined as a TEKS-aligned and credit-earning course, including dual credit and credit recovery activities.</a:t>
            </a:r>
          </a:p>
        </p:txBody>
      </p:sp>
    </p:spTree>
    <p:extLst>
      <p:ext uri="{BB962C8B-B14F-4D97-AF65-F5344CB8AC3E}">
        <p14:creationId xmlns:p14="http://schemas.microsoft.com/office/powerpoint/2010/main" val="28296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SB 1404 Expanded Learning Opportunities – Background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lstStyle/>
          <a:p>
            <a:pPr>
              <a:spcBef>
                <a:spcPts val="600"/>
              </a:spcBef>
              <a:spcAft>
                <a:spcPts val="1800"/>
              </a:spcAft>
            </a:pPr>
            <a:r>
              <a:rPr lang="en-US" dirty="0">
                <a:latin typeface="+mn-lt"/>
                <a:cs typeface="Calibri" panose="020F0502020204030204" pitchFamily="34" charset="0"/>
              </a:rPr>
              <a:t>Each LEA is required to report through PEIMS for each campus or school the availability of ELOs as described by </a:t>
            </a:r>
            <a:r>
              <a:rPr lang="en-US" dirty="0">
                <a:latin typeface="+mn-lt"/>
                <a:cs typeface="Calibri" panose="020F0502020204030204" pitchFamily="34" charset="0"/>
                <a:hlinkClick r:id="rId2"/>
              </a:rPr>
              <a:t>TEC 33.252</a:t>
            </a:r>
            <a:r>
              <a:rPr lang="en-US" dirty="0">
                <a:latin typeface="+mn-lt"/>
                <a:cs typeface="Calibri" panose="020F0502020204030204" pitchFamily="34" charset="0"/>
              </a:rPr>
              <a:t>(a) and the number of students at each campus participating in one or more of the categories of ELOs listed under </a:t>
            </a:r>
            <a:r>
              <a:rPr lang="en-US" dirty="0">
                <a:latin typeface="+mn-lt"/>
                <a:cs typeface="Calibri" panose="020F0502020204030204" pitchFamily="34" charset="0"/>
                <a:hlinkClick r:id="rId2"/>
              </a:rPr>
              <a:t>TEC 33.252</a:t>
            </a:r>
            <a:r>
              <a:rPr lang="en-US" dirty="0">
                <a:latin typeface="+mn-lt"/>
                <a:cs typeface="Calibri" panose="020F0502020204030204" pitchFamily="34" charset="0"/>
              </a:rPr>
              <a:t>(b).</a:t>
            </a:r>
          </a:p>
          <a:p>
            <a:pPr marL="0" indent="0">
              <a:buNone/>
            </a:pPr>
            <a:endParaRPr lang="en-US" dirty="0"/>
          </a:p>
        </p:txBody>
      </p:sp>
    </p:spTree>
    <p:extLst>
      <p:ext uri="{BB962C8B-B14F-4D97-AF65-F5344CB8AC3E}">
        <p14:creationId xmlns:p14="http://schemas.microsoft.com/office/powerpoint/2010/main" val="2560103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marL="0" indent="0">
              <a:spcBef>
                <a:spcPts val="600"/>
              </a:spcBef>
              <a:spcAft>
                <a:spcPts val="600"/>
              </a:spcAft>
              <a:buNone/>
            </a:pPr>
            <a:r>
              <a:rPr lang="en-US" dirty="0">
                <a:latin typeface="+mn-lt"/>
                <a:cs typeface="Calibri" panose="020F0502020204030204" pitchFamily="34" charset="0"/>
              </a:rPr>
              <a:t>Element ID – E1615</a:t>
            </a:r>
          </a:p>
          <a:p>
            <a:pPr marL="0" indent="0">
              <a:spcBef>
                <a:spcPts val="600"/>
              </a:spcBef>
              <a:spcAft>
                <a:spcPts val="600"/>
              </a:spcAft>
              <a:buNone/>
            </a:pPr>
            <a:r>
              <a:rPr lang="en-US" dirty="0">
                <a:latin typeface="+mn-lt"/>
                <a:cs typeface="Calibri" panose="020F0502020204030204" pitchFamily="34" charset="0"/>
              </a:rPr>
              <a:t>Data Element – ELO-RIGOROUS-COURSEWORK</a:t>
            </a:r>
          </a:p>
          <a:p>
            <a:pPr marL="0" indent="0">
              <a:spcBef>
                <a:spcPts val="600"/>
              </a:spcBef>
              <a:spcAft>
                <a:spcPts val="600"/>
              </a:spcAft>
              <a:buNone/>
            </a:pPr>
            <a:r>
              <a:rPr lang="en-US" dirty="0">
                <a:latin typeface="+mn-lt"/>
                <a:cs typeface="Calibri" panose="020F0502020204030204" pitchFamily="34" charset="0"/>
              </a:rPr>
              <a:t>XML Name – TX-ELORigorousCoursework</a:t>
            </a:r>
          </a:p>
          <a:p>
            <a:pPr marL="0" indent="0">
              <a:spcBef>
                <a:spcPts val="600"/>
              </a:spcBef>
              <a:spcAft>
                <a:spcPts val="600"/>
              </a:spcAft>
              <a:buNone/>
            </a:pPr>
            <a:r>
              <a:rPr lang="en-US" dirty="0">
                <a:latin typeface="+mn-lt"/>
                <a:cs typeface="Calibri" panose="020F0502020204030204" pitchFamily="34" charset="0"/>
              </a:rPr>
              <a:t>Code Table ID – C088</a:t>
            </a:r>
          </a:p>
          <a:p>
            <a:pPr marL="0" indent="0">
              <a:spcBef>
                <a:spcPts val="600"/>
              </a:spcBef>
              <a:spcAft>
                <a:spcPts val="600"/>
              </a:spcAft>
              <a:buNone/>
            </a:pPr>
            <a:r>
              <a:rPr lang="en-US" dirty="0">
                <a:latin typeface="+mn-lt"/>
                <a:cs typeface="Calibri" panose="020F0502020204030204" pitchFamily="34" charset="0"/>
              </a:rPr>
              <a:t>Length – 1</a:t>
            </a:r>
          </a:p>
          <a:p>
            <a:pPr marL="0" indent="0">
              <a:spcBef>
                <a:spcPts val="600"/>
              </a:spcBef>
              <a:spcAft>
                <a:spcPts val="600"/>
              </a:spcAft>
              <a:buNone/>
            </a:pPr>
            <a:r>
              <a:rPr lang="en-US" dirty="0">
                <a:latin typeface="+mn-lt"/>
                <a:cs typeface="Calibri" panose="020F0502020204030204" pitchFamily="34" charset="0"/>
              </a:rPr>
              <a:t>Data Type – CODED</a:t>
            </a:r>
          </a:p>
          <a:p>
            <a:pPr marL="0" indent="0">
              <a:spcBef>
                <a:spcPts val="600"/>
              </a:spcBef>
              <a:spcAft>
                <a:spcPts val="600"/>
              </a:spcAft>
              <a:buNone/>
            </a:pPr>
            <a:r>
              <a:rPr lang="en-US" dirty="0">
                <a:latin typeface="+mn-lt"/>
                <a:cs typeface="Calibri" panose="020F0502020204030204" pitchFamily="34" charset="0"/>
              </a:rPr>
              <a:t>Pattern – #</a:t>
            </a:r>
          </a:p>
          <a:p>
            <a:pPr marL="0" indent="0">
              <a:spcBef>
                <a:spcPts val="600"/>
              </a:spcBef>
              <a:spcAft>
                <a:spcPts val="600"/>
              </a:spcAft>
              <a:buNone/>
            </a:pPr>
            <a:r>
              <a:rPr lang="en-US" dirty="0">
                <a:latin typeface="+mn-lt"/>
                <a:cs typeface="Calibri" panose="020F0502020204030204" pitchFamily="34" charset="0"/>
              </a:rPr>
              <a:t>Submission(s) – 3 and 4</a:t>
            </a:r>
          </a:p>
          <a:p>
            <a:pPr marL="0" indent="0">
              <a:spcBef>
                <a:spcPts val="600"/>
              </a:spcBef>
              <a:spcAft>
                <a:spcPts val="600"/>
              </a:spcAft>
              <a:buNone/>
            </a:pPr>
            <a:r>
              <a:rPr lang="en-US" dirty="0">
                <a:latin typeface="+mn-lt"/>
                <a:cs typeface="Calibri" panose="020F0502020204030204" pitchFamily="34" charset="0"/>
              </a:rPr>
              <a:t>Mandatory – Yes </a:t>
            </a:r>
          </a:p>
        </p:txBody>
      </p:sp>
    </p:spTree>
    <p:extLst>
      <p:ext uri="{BB962C8B-B14F-4D97-AF65-F5344CB8AC3E}">
        <p14:creationId xmlns:p14="http://schemas.microsoft.com/office/powerpoint/2010/main" val="3636575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a:spcBef>
                <a:spcPts val="600"/>
              </a:spcBef>
              <a:spcAft>
                <a:spcPts val="1800"/>
              </a:spcAft>
            </a:pPr>
            <a:r>
              <a:rPr lang="en-US" dirty="0">
                <a:latin typeface="+mn-lt"/>
                <a:cs typeface="Calibri" panose="020F0502020204030204" pitchFamily="34" charset="0"/>
              </a:rPr>
              <a:t>E1616 ELO-MENTORING indicates the campus offers, or the student participates in, an expanded learning opportunity (ELO) identified as mentoring.  Mentoring is defined as scheduled interaction between a trained adult and a specific student in which the adult provides support and life skills to help the student’s personal and academic development. </a:t>
            </a:r>
          </a:p>
        </p:txBody>
      </p:sp>
    </p:spTree>
    <p:extLst>
      <p:ext uri="{BB962C8B-B14F-4D97-AF65-F5344CB8AC3E}">
        <p14:creationId xmlns:p14="http://schemas.microsoft.com/office/powerpoint/2010/main" val="3723314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marL="0" indent="0">
              <a:spcBef>
                <a:spcPts val="600"/>
              </a:spcBef>
              <a:spcAft>
                <a:spcPts val="600"/>
              </a:spcAft>
              <a:buNone/>
            </a:pPr>
            <a:r>
              <a:rPr lang="en-US" dirty="0">
                <a:latin typeface="+mn-lt"/>
                <a:cs typeface="Calibri" panose="020F0502020204030204" pitchFamily="34" charset="0"/>
              </a:rPr>
              <a:t>Element ID – E1616</a:t>
            </a:r>
          </a:p>
          <a:p>
            <a:pPr marL="0" indent="0">
              <a:spcBef>
                <a:spcPts val="600"/>
              </a:spcBef>
              <a:spcAft>
                <a:spcPts val="600"/>
              </a:spcAft>
              <a:buNone/>
            </a:pPr>
            <a:r>
              <a:rPr lang="en-US" dirty="0">
                <a:latin typeface="+mn-lt"/>
                <a:cs typeface="Calibri" panose="020F0502020204030204" pitchFamily="34" charset="0"/>
              </a:rPr>
              <a:t>Data Element – ELO-MENTORING</a:t>
            </a:r>
          </a:p>
          <a:p>
            <a:pPr marL="0" indent="0">
              <a:spcBef>
                <a:spcPts val="600"/>
              </a:spcBef>
              <a:spcAft>
                <a:spcPts val="600"/>
              </a:spcAft>
              <a:buNone/>
            </a:pPr>
            <a:r>
              <a:rPr lang="en-US" dirty="0">
                <a:latin typeface="+mn-lt"/>
                <a:cs typeface="Calibri" panose="020F0502020204030204" pitchFamily="34" charset="0"/>
              </a:rPr>
              <a:t>XML Name – TX-ELOMentoring</a:t>
            </a:r>
          </a:p>
          <a:p>
            <a:pPr marL="0" indent="0">
              <a:spcBef>
                <a:spcPts val="600"/>
              </a:spcBef>
              <a:spcAft>
                <a:spcPts val="600"/>
              </a:spcAft>
              <a:buNone/>
            </a:pPr>
            <a:r>
              <a:rPr lang="en-US" dirty="0">
                <a:latin typeface="+mn-lt"/>
                <a:cs typeface="Calibri" panose="020F0502020204030204" pitchFamily="34" charset="0"/>
              </a:rPr>
              <a:t>Code Table ID – C088</a:t>
            </a:r>
          </a:p>
          <a:p>
            <a:pPr marL="0" indent="0">
              <a:spcBef>
                <a:spcPts val="600"/>
              </a:spcBef>
              <a:spcAft>
                <a:spcPts val="600"/>
              </a:spcAft>
              <a:buNone/>
            </a:pPr>
            <a:r>
              <a:rPr lang="en-US" dirty="0">
                <a:latin typeface="+mn-lt"/>
                <a:cs typeface="Calibri" panose="020F0502020204030204" pitchFamily="34" charset="0"/>
              </a:rPr>
              <a:t>Length – 1</a:t>
            </a:r>
          </a:p>
          <a:p>
            <a:pPr marL="0" indent="0">
              <a:spcBef>
                <a:spcPts val="600"/>
              </a:spcBef>
              <a:spcAft>
                <a:spcPts val="600"/>
              </a:spcAft>
              <a:buNone/>
            </a:pPr>
            <a:r>
              <a:rPr lang="en-US" dirty="0">
                <a:latin typeface="+mn-lt"/>
                <a:cs typeface="Calibri" panose="020F0502020204030204" pitchFamily="34" charset="0"/>
              </a:rPr>
              <a:t>Data Type – CODED</a:t>
            </a:r>
          </a:p>
          <a:p>
            <a:pPr marL="0" indent="0">
              <a:spcBef>
                <a:spcPts val="600"/>
              </a:spcBef>
              <a:spcAft>
                <a:spcPts val="600"/>
              </a:spcAft>
              <a:buNone/>
            </a:pPr>
            <a:r>
              <a:rPr lang="en-US" dirty="0">
                <a:latin typeface="+mn-lt"/>
                <a:cs typeface="Calibri" panose="020F0502020204030204" pitchFamily="34" charset="0"/>
              </a:rPr>
              <a:t>Pattern – #</a:t>
            </a:r>
          </a:p>
          <a:p>
            <a:pPr marL="0" indent="0">
              <a:spcBef>
                <a:spcPts val="600"/>
              </a:spcBef>
              <a:spcAft>
                <a:spcPts val="600"/>
              </a:spcAft>
              <a:buNone/>
            </a:pPr>
            <a:r>
              <a:rPr lang="en-US" dirty="0">
                <a:latin typeface="+mn-lt"/>
                <a:cs typeface="Calibri" panose="020F0502020204030204" pitchFamily="34" charset="0"/>
              </a:rPr>
              <a:t>Submission(s) – 3 and 4</a:t>
            </a:r>
          </a:p>
          <a:p>
            <a:pPr marL="0" indent="0">
              <a:spcBef>
                <a:spcPts val="600"/>
              </a:spcBef>
              <a:spcAft>
                <a:spcPts val="600"/>
              </a:spcAft>
              <a:buNone/>
            </a:pPr>
            <a:r>
              <a:rPr lang="en-US" dirty="0">
                <a:latin typeface="+mn-lt"/>
                <a:cs typeface="Calibri" panose="020F0502020204030204" pitchFamily="34" charset="0"/>
              </a:rPr>
              <a:t>Mandatory – Yes </a:t>
            </a:r>
          </a:p>
        </p:txBody>
      </p:sp>
    </p:spTree>
    <p:extLst>
      <p:ext uri="{BB962C8B-B14F-4D97-AF65-F5344CB8AC3E}">
        <p14:creationId xmlns:p14="http://schemas.microsoft.com/office/powerpoint/2010/main" val="2827126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a:spcBef>
                <a:spcPts val="600"/>
              </a:spcBef>
              <a:spcAft>
                <a:spcPts val="1800"/>
              </a:spcAft>
            </a:pPr>
            <a:r>
              <a:rPr lang="en-US" dirty="0">
                <a:latin typeface="+mn-lt"/>
                <a:cs typeface="Calibri" panose="020F0502020204030204" pitchFamily="34" charset="0"/>
              </a:rPr>
              <a:t>E1617 ELO-TUTORING indicates the campus offers, or the student participates in, an expanded learning opportunity (ELO) identified as tutoring.  Tutoring is defined as one-on-one or small group, led by a certified teacher that provides content instruction or homework help. Tutoring does not include academic skill building activities.</a:t>
            </a:r>
          </a:p>
        </p:txBody>
      </p:sp>
    </p:spTree>
    <p:extLst>
      <p:ext uri="{BB962C8B-B14F-4D97-AF65-F5344CB8AC3E}">
        <p14:creationId xmlns:p14="http://schemas.microsoft.com/office/powerpoint/2010/main" val="1387417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marL="0" indent="0">
              <a:spcBef>
                <a:spcPts val="600"/>
              </a:spcBef>
              <a:spcAft>
                <a:spcPts val="600"/>
              </a:spcAft>
              <a:buNone/>
            </a:pPr>
            <a:r>
              <a:rPr lang="en-US" dirty="0">
                <a:latin typeface="+mn-lt"/>
                <a:cs typeface="Calibri" panose="020F0502020204030204" pitchFamily="34" charset="0"/>
              </a:rPr>
              <a:t>Element ID – E1617</a:t>
            </a:r>
          </a:p>
          <a:p>
            <a:pPr marL="0" indent="0">
              <a:spcBef>
                <a:spcPts val="600"/>
              </a:spcBef>
              <a:spcAft>
                <a:spcPts val="600"/>
              </a:spcAft>
              <a:buNone/>
            </a:pPr>
            <a:r>
              <a:rPr lang="en-US" dirty="0">
                <a:latin typeface="+mn-lt"/>
                <a:cs typeface="Calibri" panose="020F0502020204030204" pitchFamily="34" charset="0"/>
              </a:rPr>
              <a:t>Data Element – ELO-TUTORING</a:t>
            </a:r>
          </a:p>
          <a:p>
            <a:pPr marL="0" indent="0">
              <a:spcBef>
                <a:spcPts val="600"/>
              </a:spcBef>
              <a:spcAft>
                <a:spcPts val="600"/>
              </a:spcAft>
              <a:buNone/>
            </a:pPr>
            <a:r>
              <a:rPr lang="en-US" dirty="0">
                <a:latin typeface="+mn-lt"/>
                <a:cs typeface="Calibri" panose="020F0502020204030204" pitchFamily="34" charset="0"/>
              </a:rPr>
              <a:t>XML Name – TX-ELOTutoring</a:t>
            </a:r>
          </a:p>
          <a:p>
            <a:pPr marL="0" indent="0">
              <a:spcBef>
                <a:spcPts val="600"/>
              </a:spcBef>
              <a:spcAft>
                <a:spcPts val="600"/>
              </a:spcAft>
              <a:buNone/>
            </a:pPr>
            <a:r>
              <a:rPr lang="en-US" dirty="0">
                <a:latin typeface="+mn-lt"/>
                <a:cs typeface="Calibri" panose="020F0502020204030204" pitchFamily="34" charset="0"/>
              </a:rPr>
              <a:t>Code Table ID – C088</a:t>
            </a:r>
          </a:p>
          <a:p>
            <a:pPr marL="0" indent="0">
              <a:spcBef>
                <a:spcPts val="600"/>
              </a:spcBef>
              <a:spcAft>
                <a:spcPts val="600"/>
              </a:spcAft>
              <a:buNone/>
            </a:pPr>
            <a:r>
              <a:rPr lang="en-US" dirty="0">
                <a:latin typeface="+mn-lt"/>
                <a:cs typeface="Calibri" panose="020F0502020204030204" pitchFamily="34" charset="0"/>
              </a:rPr>
              <a:t>Length – 1</a:t>
            </a:r>
          </a:p>
          <a:p>
            <a:pPr marL="0" indent="0">
              <a:spcBef>
                <a:spcPts val="600"/>
              </a:spcBef>
              <a:spcAft>
                <a:spcPts val="600"/>
              </a:spcAft>
              <a:buNone/>
            </a:pPr>
            <a:r>
              <a:rPr lang="en-US" dirty="0">
                <a:latin typeface="+mn-lt"/>
                <a:cs typeface="Calibri" panose="020F0502020204030204" pitchFamily="34" charset="0"/>
              </a:rPr>
              <a:t>Data Type – CODED</a:t>
            </a:r>
          </a:p>
          <a:p>
            <a:pPr marL="0" indent="0">
              <a:spcBef>
                <a:spcPts val="600"/>
              </a:spcBef>
              <a:spcAft>
                <a:spcPts val="600"/>
              </a:spcAft>
              <a:buNone/>
            </a:pPr>
            <a:r>
              <a:rPr lang="en-US" dirty="0">
                <a:latin typeface="+mn-lt"/>
                <a:cs typeface="Calibri" panose="020F0502020204030204" pitchFamily="34" charset="0"/>
              </a:rPr>
              <a:t>Pattern – #</a:t>
            </a:r>
          </a:p>
          <a:p>
            <a:pPr marL="0" indent="0">
              <a:spcBef>
                <a:spcPts val="600"/>
              </a:spcBef>
              <a:spcAft>
                <a:spcPts val="600"/>
              </a:spcAft>
              <a:buNone/>
            </a:pPr>
            <a:r>
              <a:rPr lang="en-US" dirty="0">
                <a:latin typeface="+mn-lt"/>
                <a:cs typeface="Calibri" panose="020F0502020204030204" pitchFamily="34" charset="0"/>
              </a:rPr>
              <a:t>Submission(s) – 3 and 4</a:t>
            </a:r>
          </a:p>
          <a:p>
            <a:pPr marL="0" indent="0">
              <a:spcBef>
                <a:spcPts val="600"/>
              </a:spcBef>
              <a:spcAft>
                <a:spcPts val="600"/>
              </a:spcAft>
              <a:buNone/>
            </a:pPr>
            <a:r>
              <a:rPr lang="en-US" dirty="0">
                <a:latin typeface="+mn-lt"/>
                <a:cs typeface="Calibri" panose="020F0502020204030204" pitchFamily="34" charset="0"/>
              </a:rPr>
              <a:t>Mandatory – Yes </a:t>
            </a:r>
          </a:p>
        </p:txBody>
      </p:sp>
    </p:spTree>
    <p:extLst>
      <p:ext uri="{BB962C8B-B14F-4D97-AF65-F5344CB8AC3E}">
        <p14:creationId xmlns:p14="http://schemas.microsoft.com/office/powerpoint/2010/main" val="2851553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a:spcBef>
                <a:spcPts val="600"/>
              </a:spcBef>
              <a:spcAft>
                <a:spcPts val="1800"/>
              </a:spcAft>
            </a:pPr>
            <a:r>
              <a:rPr lang="en-US" dirty="0">
                <a:latin typeface="+mn-lt"/>
                <a:cs typeface="Calibri" panose="020F0502020204030204" pitchFamily="34" charset="0"/>
              </a:rPr>
              <a:t>E1618 ELO-PHYSICAL-ACTIVITY indicates the campus offers, or the student participates in, an expanded learning opportunity (ELO) identified as physical activity.  Physical activity is defined as activities designed to provide students with supplemental non-UIL opportunities for individual or group exercise, or related knowledge and skills that encourage regular physical activity. </a:t>
            </a:r>
          </a:p>
        </p:txBody>
      </p:sp>
    </p:spTree>
    <p:extLst>
      <p:ext uri="{BB962C8B-B14F-4D97-AF65-F5344CB8AC3E}">
        <p14:creationId xmlns:p14="http://schemas.microsoft.com/office/powerpoint/2010/main" val="2643420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AngsanaUPC" panose="02020603050405020304" pitchFamily="18" charset="-34"/>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marL="0" indent="0">
              <a:spcBef>
                <a:spcPts val="600"/>
              </a:spcBef>
              <a:spcAft>
                <a:spcPts val="600"/>
              </a:spcAft>
              <a:buNone/>
            </a:pPr>
            <a:r>
              <a:rPr lang="en-US" dirty="0">
                <a:latin typeface="+mn-lt"/>
                <a:cs typeface="Calibri" panose="020F0502020204030204" pitchFamily="34" charset="0"/>
              </a:rPr>
              <a:t>Element ID – E1618</a:t>
            </a:r>
          </a:p>
          <a:p>
            <a:pPr marL="0" indent="0">
              <a:spcBef>
                <a:spcPts val="600"/>
              </a:spcBef>
              <a:spcAft>
                <a:spcPts val="600"/>
              </a:spcAft>
              <a:buNone/>
            </a:pPr>
            <a:r>
              <a:rPr lang="en-US" dirty="0">
                <a:latin typeface="+mn-lt"/>
                <a:cs typeface="Calibri" panose="020F0502020204030204" pitchFamily="34" charset="0"/>
              </a:rPr>
              <a:t>Data Element – ELO-PHYSICAL-ACTIVITY</a:t>
            </a:r>
          </a:p>
          <a:p>
            <a:pPr marL="0" indent="0">
              <a:spcBef>
                <a:spcPts val="600"/>
              </a:spcBef>
              <a:spcAft>
                <a:spcPts val="600"/>
              </a:spcAft>
              <a:buNone/>
            </a:pPr>
            <a:r>
              <a:rPr lang="en-US" dirty="0">
                <a:latin typeface="+mn-lt"/>
                <a:cs typeface="Calibri" panose="020F0502020204030204" pitchFamily="34" charset="0"/>
              </a:rPr>
              <a:t>XML Name – TX-ELOPhysicalActivity</a:t>
            </a:r>
          </a:p>
          <a:p>
            <a:pPr marL="0" indent="0">
              <a:spcBef>
                <a:spcPts val="600"/>
              </a:spcBef>
              <a:spcAft>
                <a:spcPts val="600"/>
              </a:spcAft>
              <a:buNone/>
            </a:pPr>
            <a:r>
              <a:rPr lang="en-US" dirty="0">
                <a:latin typeface="+mn-lt"/>
                <a:cs typeface="Calibri" panose="020F0502020204030204" pitchFamily="34" charset="0"/>
              </a:rPr>
              <a:t>Code Table ID – C088</a:t>
            </a:r>
          </a:p>
          <a:p>
            <a:pPr marL="0" indent="0">
              <a:spcBef>
                <a:spcPts val="600"/>
              </a:spcBef>
              <a:spcAft>
                <a:spcPts val="600"/>
              </a:spcAft>
              <a:buNone/>
            </a:pPr>
            <a:r>
              <a:rPr lang="en-US" dirty="0">
                <a:latin typeface="+mn-lt"/>
                <a:cs typeface="Calibri" panose="020F0502020204030204" pitchFamily="34" charset="0"/>
              </a:rPr>
              <a:t>Length – 1</a:t>
            </a:r>
          </a:p>
          <a:p>
            <a:pPr marL="0" indent="0">
              <a:spcBef>
                <a:spcPts val="600"/>
              </a:spcBef>
              <a:spcAft>
                <a:spcPts val="600"/>
              </a:spcAft>
              <a:buNone/>
            </a:pPr>
            <a:r>
              <a:rPr lang="en-US" dirty="0">
                <a:latin typeface="+mn-lt"/>
                <a:cs typeface="Calibri" panose="020F0502020204030204" pitchFamily="34" charset="0"/>
              </a:rPr>
              <a:t>Data Type – CODED</a:t>
            </a:r>
          </a:p>
          <a:p>
            <a:pPr marL="0" indent="0">
              <a:spcBef>
                <a:spcPts val="600"/>
              </a:spcBef>
              <a:spcAft>
                <a:spcPts val="600"/>
              </a:spcAft>
              <a:buNone/>
            </a:pPr>
            <a:r>
              <a:rPr lang="en-US" dirty="0">
                <a:latin typeface="+mn-lt"/>
                <a:cs typeface="Calibri" panose="020F0502020204030204" pitchFamily="34" charset="0"/>
              </a:rPr>
              <a:t>Pattern – #</a:t>
            </a:r>
          </a:p>
          <a:p>
            <a:pPr marL="0" indent="0">
              <a:spcBef>
                <a:spcPts val="600"/>
              </a:spcBef>
              <a:spcAft>
                <a:spcPts val="600"/>
              </a:spcAft>
              <a:buNone/>
            </a:pPr>
            <a:r>
              <a:rPr lang="en-US" dirty="0">
                <a:latin typeface="+mn-lt"/>
                <a:cs typeface="Calibri" panose="020F0502020204030204" pitchFamily="34" charset="0"/>
              </a:rPr>
              <a:t>Submission(s) – 3 and 4</a:t>
            </a:r>
          </a:p>
          <a:p>
            <a:pPr marL="0" indent="0">
              <a:spcBef>
                <a:spcPts val="600"/>
              </a:spcBef>
              <a:spcAft>
                <a:spcPts val="600"/>
              </a:spcAft>
              <a:buNone/>
            </a:pPr>
            <a:r>
              <a:rPr lang="en-US" dirty="0">
                <a:latin typeface="+mn-lt"/>
                <a:cs typeface="Calibri" panose="020F0502020204030204" pitchFamily="34" charset="0"/>
              </a:rPr>
              <a:t>Mandatory – Yes </a:t>
            </a:r>
          </a:p>
        </p:txBody>
      </p:sp>
    </p:spTree>
    <p:extLst>
      <p:ext uri="{BB962C8B-B14F-4D97-AF65-F5344CB8AC3E}">
        <p14:creationId xmlns:p14="http://schemas.microsoft.com/office/powerpoint/2010/main" val="1955286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a:spcBef>
                <a:spcPts val="600"/>
              </a:spcBef>
              <a:spcAft>
                <a:spcPts val="1800"/>
              </a:spcAft>
            </a:pPr>
            <a:r>
              <a:rPr lang="en-US" dirty="0">
                <a:latin typeface="+mn-lt"/>
                <a:cs typeface="Calibri" panose="020F0502020204030204" pitchFamily="34" charset="0"/>
              </a:rPr>
              <a:t>E1619 ELO-ACADEMIC-SUPPORT indicates the campus offers, or the student participates in, an expanded learning opportunity (ELO) identified as academic support.  Academic support is defined as supplemental support related to student academic skill development and may include compensatory education, test-taking skills, and related academic skill-building. Tutoring and homework help are not considered academic support. </a:t>
            </a:r>
          </a:p>
        </p:txBody>
      </p:sp>
    </p:spTree>
    <p:extLst>
      <p:ext uri="{BB962C8B-B14F-4D97-AF65-F5344CB8AC3E}">
        <p14:creationId xmlns:p14="http://schemas.microsoft.com/office/powerpoint/2010/main" val="2627767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marL="0" indent="0">
              <a:spcBef>
                <a:spcPts val="600"/>
              </a:spcBef>
              <a:spcAft>
                <a:spcPts val="600"/>
              </a:spcAft>
              <a:buNone/>
            </a:pPr>
            <a:r>
              <a:rPr lang="en-US" dirty="0">
                <a:latin typeface="+mn-lt"/>
                <a:cs typeface="Calibri" panose="020F0502020204030204" pitchFamily="34" charset="0"/>
              </a:rPr>
              <a:t>Element ID – E1619</a:t>
            </a:r>
          </a:p>
          <a:p>
            <a:pPr marL="0" indent="0">
              <a:spcBef>
                <a:spcPts val="600"/>
              </a:spcBef>
              <a:spcAft>
                <a:spcPts val="600"/>
              </a:spcAft>
              <a:buNone/>
            </a:pPr>
            <a:r>
              <a:rPr lang="en-US" dirty="0">
                <a:latin typeface="+mn-lt"/>
                <a:cs typeface="Calibri" panose="020F0502020204030204" pitchFamily="34" charset="0"/>
              </a:rPr>
              <a:t>Data Element – ELO-ACADEMIC-SUPPORT</a:t>
            </a:r>
          </a:p>
          <a:p>
            <a:pPr marL="0" indent="0">
              <a:spcBef>
                <a:spcPts val="600"/>
              </a:spcBef>
              <a:spcAft>
                <a:spcPts val="600"/>
              </a:spcAft>
              <a:buNone/>
            </a:pPr>
            <a:r>
              <a:rPr lang="en-US" dirty="0">
                <a:latin typeface="+mn-lt"/>
                <a:cs typeface="Calibri" panose="020F0502020204030204" pitchFamily="34" charset="0"/>
              </a:rPr>
              <a:t>XML Name – TX-ELOAcademicSupport</a:t>
            </a:r>
          </a:p>
          <a:p>
            <a:pPr marL="0" indent="0">
              <a:spcBef>
                <a:spcPts val="600"/>
              </a:spcBef>
              <a:spcAft>
                <a:spcPts val="600"/>
              </a:spcAft>
              <a:buNone/>
            </a:pPr>
            <a:r>
              <a:rPr lang="en-US" dirty="0">
                <a:latin typeface="+mn-lt"/>
                <a:cs typeface="Calibri" panose="020F0502020204030204" pitchFamily="34" charset="0"/>
              </a:rPr>
              <a:t>Code Table ID – C088</a:t>
            </a:r>
          </a:p>
          <a:p>
            <a:pPr marL="0" indent="0">
              <a:spcBef>
                <a:spcPts val="600"/>
              </a:spcBef>
              <a:spcAft>
                <a:spcPts val="600"/>
              </a:spcAft>
              <a:buNone/>
            </a:pPr>
            <a:r>
              <a:rPr lang="en-US" dirty="0">
                <a:latin typeface="+mn-lt"/>
                <a:cs typeface="Calibri" panose="020F0502020204030204" pitchFamily="34" charset="0"/>
              </a:rPr>
              <a:t>Length – 1</a:t>
            </a:r>
          </a:p>
          <a:p>
            <a:pPr marL="0" indent="0">
              <a:spcBef>
                <a:spcPts val="600"/>
              </a:spcBef>
              <a:spcAft>
                <a:spcPts val="600"/>
              </a:spcAft>
              <a:buNone/>
            </a:pPr>
            <a:r>
              <a:rPr lang="en-US" dirty="0">
                <a:latin typeface="+mn-lt"/>
                <a:cs typeface="Calibri" panose="020F0502020204030204" pitchFamily="34" charset="0"/>
              </a:rPr>
              <a:t>Data Type – CODED</a:t>
            </a:r>
          </a:p>
          <a:p>
            <a:pPr marL="0" indent="0">
              <a:spcBef>
                <a:spcPts val="600"/>
              </a:spcBef>
              <a:spcAft>
                <a:spcPts val="600"/>
              </a:spcAft>
              <a:buNone/>
            </a:pPr>
            <a:r>
              <a:rPr lang="en-US" dirty="0">
                <a:latin typeface="+mn-lt"/>
                <a:cs typeface="Calibri" panose="020F0502020204030204" pitchFamily="34" charset="0"/>
              </a:rPr>
              <a:t>Pattern – #</a:t>
            </a:r>
          </a:p>
          <a:p>
            <a:pPr marL="0" indent="0">
              <a:spcBef>
                <a:spcPts val="600"/>
              </a:spcBef>
              <a:spcAft>
                <a:spcPts val="600"/>
              </a:spcAft>
              <a:buNone/>
            </a:pPr>
            <a:r>
              <a:rPr lang="en-US" dirty="0">
                <a:latin typeface="+mn-lt"/>
                <a:cs typeface="Calibri" panose="020F0502020204030204" pitchFamily="34" charset="0"/>
              </a:rPr>
              <a:t>Submission(s) – 3 and 4</a:t>
            </a:r>
          </a:p>
          <a:p>
            <a:pPr marL="0" indent="0">
              <a:spcBef>
                <a:spcPts val="600"/>
              </a:spcBef>
              <a:spcAft>
                <a:spcPts val="600"/>
              </a:spcAft>
              <a:buNone/>
            </a:pPr>
            <a:r>
              <a:rPr lang="en-US" dirty="0">
                <a:latin typeface="+mn-lt"/>
                <a:cs typeface="Calibri" panose="020F0502020204030204" pitchFamily="34" charset="0"/>
              </a:rPr>
              <a:t>Mandatory – Yes </a:t>
            </a:r>
          </a:p>
        </p:txBody>
      </p:sp>
    </p:spTree>
    <p:extLst>
      <p:ext uri="{BB962C8B-B14F-4D97-AF65-F5344CB8AC3E}">
        <p14:creationId xmlns:p14="http://schemas.microsoft.com/office/powerpoint/2010/main" val="3437931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a:spcBef>
                <a:spcPts val="600"/>
              </a:spcBef>
              <a:spcAft>
                <a:spcPts val="1800"/>
              </a:spcAft>
            </a:pPr>
            <a:r>
              <a:rPr lang="en-US" dirty="0">
                <a:latin typeface="+mn-lt"/>
                <a:cs typeface="Calibri" panose="020F0502020204030204" pitchFamily="34" charset="0"/>
              </a:rPr>
              <a:t>E1620 ELO-EDUCATIONAL-ENRICHMENT indicates the campus offers, or the student participates in, an expanded learning opportunity (ELO) identified as educational enrichment.  Educational enrichment includes activities that engage students in actively exploring academic content and activities introduced during the regular school day. It consists of activities that are intentionally designed to align with but not replicate the instruction in a core course to increase the academic success of students in any subject, including fine arts, civic engagement, science, technology, engineering, and mathematics. </a:t>
            </a:r>
          </a:p>
        </p:txBody>
      </p:sp>
    </p:spTree>
    <p:extLst>
      <p:ext uri="{BB962C8B-B14F-4D97-AF65-F5344CB8AC3E}">
        <p14:creationId xmlns:p14="http://schemas.microsoft.com/office/powerpoint/2010/main" val="343819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SB 1404 Expanded Learning Opportunities – Background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90600"/>
            <a:ext cx="7886700" cy="5365757"/>
          </a:xfrm>
        </p:spPr>
        <p:txBody>
          <a:bodyPr/>
          <a:lstStyle/>
          <a:p>
            <a:pPr>
              <a:spcBef>
                <a:spcPts val="600"/>
              </a:spcBef>
              <a:spcAft>
                <a:spcPts val="600"/>
              </a:spcAft>
            </a:pPr>
            <a:r>
              <a:rPr lang="en-US" dirty="0">
                <a:latin typeface="+mn-lt"/>
                <a:cs typeface="Calibri" panose="020F0502020204030204" pitchFamily="34" charset="0"/>
                <a:hlinkClick r:id="rId2"/>
              </a:rPr>
              <a:t>TEC 33.252</a:t>
            </a:r>
            <a:r>
              <a:rPr lang="en-US" dirty="0">
                <a:latin typeface="+mn-lt"/>
                <a:cs typeface="Calibri" panose="020F0502020204030204" pitchFamily="34" charset="0"/>
              </a:rPr>
              <a:t> (a) describes the three types of ELO delivery methods at a campus or school as:</a:t>
            </a:r>
          </a:p>
          <a:p>
            <a:pPr lvl="1">
              <a:spcBef>
                <a:spcPts val="600"/>
              </a:spcBef>
              <a:spcAft>
                <a:spcPts val="600"/>
              </a:spcAft>
            </a:pPr>
            <a:r>
              <a:rPr lang="en-US" sz="2800" dirty="0">
                <a:latin typeface="+mn-lt"/>
                <a:cs typeface="Calibri" panose="020F0502020204030204" pitchFamily="34" charset="0"/>
              </a:rPr>
              <a:t>An extended school day;</a:t>
            </a:r>
          </a:p>
          <a:p>
            <a:pPr lvl="1">
              <a:spcBef>
                <a:spcPts val="600"/>
              </a:spcBef>
              <a:spcAft>
                <a:spcPts val="600"/>
              </a:spcAft>
            </a:pPr>
            <a:r>
              <a:rPr lang="en-US" sz="2800" dirty="0">
                <a:latin typeface="+mn-lt"/>
                <a:cs typeface="Calibri" panose="020F0502020204030204" pitchFamily="34" charset="0"/>
              </a:rPr>
              <a:t>An extended school year; or</a:t>
            </a:r>
          </a:p>
          <a:p>
            <a:pPr lvl="1">
              <a:spcBef>
                <a:spcPts val="600"/>
              </a:spcBef>
              <a:spcAft>
                <a:spcPts val="600"/>
              </a:spcAft>
            </a:pPr>
            <a:r>
              <a:rPr lang="en-US" sz="2800" dirty="0">
                <a:latin typeface="+mn-lt"/>
                <a:cs typeface="Calibri" panose="020F0502020204030204" pitchFamily="34" charset="0"/>
              </a:rPr>
              <a:t>Structured learning programs outside of the regular school day, including before- and after-school programs and summer programs.</a:t>
            </a:r>
          </a:p>
          <a:p>
            <a:pPr>
              <a:spcBef>
                <a:spcPts val="600"/>
              </a:spcBef>
              <a:spcAft>
                <a:spcPts val="1800"/>
              </a:spcAft>
            </a:pPr>
            <a:endParaRPr lang="en-U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000710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marL="0" indent="0">
              <a:spcBef>
                <a:spcPts val="600"/>
              </a:spcBef>
              <a:spcAft>
                <a:spcPts val="600"/>
              </a:spcAft>
              <a:buNone/>
            </a:pPr>
            <a:r>
              <a:rPr lang="en-US" dirty="0">
                <a:latin typeface="+mn-lt"/>
                <a:cs typeface="Calibri" panose="020F0502020204030204" pitchFamily="34" charset="0"/>
              </a:rPr>
              <a:t>Element ID – E1620</a:t>
            </a:r>
          </a:p>
          <a:p>
            <a:pPr marL="0" indent="0">
              <a:spcBef>
                <a:spcPts val="600"/>
              </a:spcBef>
              <a:spcAft>
                <a:spcPts val="600"/>
              </a:spcAft>
              <a:buNone/>
            </a:pPr>
            <a:r>
              <a:rPr lang="en-US" dirty="0">
                <a:latin typeface="+mn-lt"/>
                <a:cs typeface="Calibri" panose="020F0502020204030204" pitchFamily="34" charset="0"/>
              </a:rPr>
              <a:t>Data Element – ELO-EDUCATIONAL-ENRICHMENT</a:t>
            </a:r>
          </a:p>
          <a:p>
            <a:pPr marL="0" indent="0">
              <a:spcBef>
                <a:spcPts val="600"/>
              </a:spcBef>
              <a:spcAft>
                <a:spcPts val="600"/>
              </a:spcAft>
              <a:buNone/>
            </a:pPr>
            <a:r>
              <a:rPr lang="en-US" dirty="0">
                <a:latin typeface="+mn-lt"/>
                <a:cs typeface="Calibri" panose="020F0502020204030204" pitchFamily="34" charset="0"/>
              </a:rPr>
              <a:t>XML Name – TX-ELOEducationalEnrichment</a:t>
            </a:r>
          </a:p>
          <a:p>
            <a:pPr marL="0" indent="0">
              <a:spcBef>
                <a:spcPts val="600"/>
              </a:spcBef>
              <a:spcAft>
                <a:spcPts val="600"/>
              </a:spcAft>
              <a:buNone/>
            </a:pPr>
            <a:r>
              <a:rPr lang="en-US" dirty="0">
                <a:latin typeface="+mn-lt"/>
                <a:cs typeface="Calibri" panose="020F0502020204030204" pitchFamily="34" charset="0"/>
              </a:rPr>
              <a:t>Code Table ID – C088</a:t>
            </a:r>
          </a:p>
          <a:p>
            <a:pPr marL="0" indent="0">
              <a:spcBef>
                <a:spcPts val="600"/>
              </a:spcBef>
              <a:spcAft>
                <a:spcPts val="600"/>
              </a:spcAft>
              <a:buNone/>
            </a:pPr>
            <a:r>
              <a:rPr lang="en-US" dirty="0">
                <a:latin typeface="+mn-lt"/>
                <a:cs typeface="Calibri" panose="020F0502020204030204" pitchFamily="34" charset="0"/>
              </a:rPr>
              <a:t>Length – 1</a:t>
            </a:r>
          </a:p>
          <a:p>
            <a:pPr marL="0" indent="0">
              <a:spcBef>
                <a:spcPts val="600"/>
              </a:spcBef>
              <a:spcAft>
                <a:spcPts val="600"/>
              </a:spcAft>
              <a:buNone/>
            </a:pPr>
            <a:r>
              <a:rPr lang="en-US" dirty="0">
                <a:latin typeface="+mn-lt"/>
                <a:cs typeface="Calibri" panose="020F0502020204030204" pitchFamily="34" charset="0"/>
              </a:rPr>
              <a:t>Data Type – CODED</a:t>
            </a:r>
          </a:p>
          <a:p>
            <a:pPr marL="0" indent="0">
              <a:spcBef>
                <a:spcPts val="600"/>
              </a:spcBef>
              <a:spcAft>
                <a:spcPts val="600"/>
              </a:spcAft>
              <a:buNone/>
            </a:pPr>
            <a:r>
              <a:rPr lang="en-US" dirty="0">
                <a:latin typeface="+mn-lt"/>
                <a:cs typeface="Calibri" panose="020F0502020204030204" pitchFamily="34" charset="0"/>
              </a:rPr>
              <a:t>Pattern – #</a:t>
            </a:r>
          </a:p>
          <a:p>
            <a:pPr marL="0" indent="0">
              <a:spcBef>
                <a:spcPts val="600"/>
              </a:spcBef>
              <a:spcAft>
                <a:spcPts val="600"/>
              </a:spcAft>
              <a:buNone/>
            </a:pPr>
            <a:r>
              <a:rPr lang="en-US" dirty="0">
                <a:latin typeface="+mn-lt"/>
                <a:cs typeface="Calibri" panose="020F0502020204030204" pitchFamily="34" charset="0"/>
              </a:rPr>
              <a:t>Submission(s) – 3 and 4</a:t>
            </a:r>
          </a:p>
          <a:p>
            <a:pPr marL="0" indent="0">
              <a:spcBef>
                <a:spcPts val="600"/>
              </a:spcBef>
              <a:spcAft>
                <a:spcPts val="600"/>
              </a:spcAft>
              <a:buNone/>
            </a:pPr>
            <a:r>
              <a:rPr lang="en-US" dirty="0">
                <a:latin typeface="+mn-lt"/>
                <a:cs typeface="Calibri" panose="020F0502020204030204" pitchFamily="34" charset="0"/>
              </a:rPr>
              <a:t>Mandatory – Yes </a:t>
            </a:r>
          </a:p>
        </p:txBody>
      </p:sp>
    </p:spTree>
    <p:extLst>
      <p:ext uri="{BB962C8B-B14F-4D97-AF65-F5344CB8AC3E}">
        <p14:creationId xmlns:p14="http://schemas.microsoft.com/office/powerpoint/2010/main" val="1489156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Student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r>
              <a:rPr lang="en-US" dirty="0">
                <a:latin typeface="+mn-lt"/>
                <a:cs typeface="Calibri" panose="020F0502020204030204" pitchFamily="34" charset="0"/>
              </a:rPr>
              <a:t>ELO-TYPE Code table (C218) has been added to support data element ELO-TYPE (E1614). </a:t>
            </a:r>
          </a:p>
        </p:txBody>
      </p:sp>
    </p:spTree>
    <p:extLst>
      <p:ext uri="{BB962C8B-B14F-4D97-AF65-F5344CB8AC3E}">
        <p14:creationId xmlns:p14="http://schemas.microsoft.com/office/powerpoint/2010/main" val="1912575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52</a:t>
            </a:fld>
            <a:endParaRPr lang="en-US" dirty="0"/>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564458379"/>
              </p:ext>
            </p:extLst>
          </p:nvPr>
        </p:nvGraphicFramePr>
        <p:xfrm>
          <a:off x="838200" y="1806771"/>
          <a:ext cx="7745605" cy="4571998"/>
        </p:xfrm>
        <a:graphic>
          <a:graphicData uri="http://schemas.openxmlformats.org/drawingml/2006/table">
            <a:tbl>
              <a:tblPr firstRow="1" bandRow="1">
                <a:tableStyleId>{93296810-A885-4BE3-A3E7-6D5BEEA58F35}</a:tableStyleId>
              </a:tblPr>
              <a:tblGrid>
                <a:gridCol w="1549121">
                  <a:extLst>
                    <a:ext uri="{9D8B030D-6E8A-4147-A177-3AD203B41FA5}">
                      <a16:colId xmlns:a16="http://schemas.microsoft.com/office/drawing/2014/main" val="3494901603"/>
                    </a:ext>
                  </a:extLst>
                </a:gridCol>
                <a:gridCol w="1549121">
                  <a:extLst>
                    <a:ext uri="{9D8B030D-6E8A-4147-A177-3AD203B41FA5}">
                      <a16:colId xmlns:a16="http://schemas.microsoft.com/office/drawing/2014/main" val="3044144766"/>
                    </a:ext>
                  </a:extLst>
                </a:gridCol>
                <a:gridCol w="1549121">
                  <a:extLst>
                    <a:ext uri="{9D8B030D-6E8A-4147-A177-3AD203B41FA5}">
                      <a16:colId xmlns:a16="http://schemas.microsoft.com/office/drawing/2014/main" val="2860390888"/>
                    </a:ext>
                  </a:extLst>
                </a:gridCol>
                <a:gridCol w="1549121">
                  <a:extLst>
                    <a:ext uri="{9D8B030D-6E8A-4147-A177-3AD203B41FA5}">
                      <a16:colId xmlns:a16="http://schemas.microsoft.com/office/drawing/2014/main" val="3856195473"/>
                    </a:ext>
                  </a:extLst>
                </a:gridCol>
                <a:gridCol w="1549121">
                  <a:extLst>
                    <a:ext uri="{9D8B030D-6E8A-4147-A177-3AD203B41FA5}">
                      <a16:colId xmlns:a16="http://schemas.microsoft.com/office/drawing/2014/main" val="1882868251"/>
                    </a:ext>
                  </a:extLst>
                </a:gridCol>
              </a:tblGrid>
              <a:tr h="1058955">
                <a:tc>
                  <a:txBody>
                    <a:bodyPr/>
                    <a:lstStyle/>
                    <a:p>
                      <a:r>
                        <a:rPr lang="en-US" dirty="0"/>
                        <a:t>Code </a:t>
                      </a:r>
                    </a:p>
                    <a:p>
                      <a:r>
                        <a:rPr lang="en-US" dirty="0"/>
                        <a:t>Table ID</a:t>
                      </a:r>
                    </a:p>
                  </a:txBody>
                  <a:tcPr/>
                </a:tc>
                <a:tc>
                  <a:txBody>
                    <a:bodyPr/>
                    <a:lstStyle/>
                    <a:p>
                      <a:r>
                        <a:rPr lang="en-US" dirty="0"/>
                        <a:t>Name</a:t>
                      </a:r>
                    </a:p>
                  </a:txBody>
                  <a:tcPr/>
                </a:tc>
                <a:tc>
                  <a:txBody>
                    <a:bodyPr/>
                    <a:lstStyle/>
                    <a:p>
                      <a:r>
                        <a:rPr lang="en-US" dirty="0"/>
                        <a:t>XML Name</a:t>
                      </a:r>
                    </a:p>
                  </a:txBody>
                  <a:tcPr/>
                </a:tc>
                <a:tc>
                  <a:txBody>
                    <a:bodyPr/>
                    <a:lstStyle/>
                    <a:p>
                      <a:r>
                        <a:rPr lang="en-US" dirty="0"/>
                        <a:t>Date </a:t>
                      </a:r>
                    </a:p>
                    <a:p>
                      <a:r>
                        <a:rPr lang="en-US" dirty="0"/>
                        <a:t>Issued</a:t>
                      </a:r>
                    </a:p>
                  </a:txBody>
                  <a:tcPr/>
                </a:tc>
                <a:tc>
                  <a:txBody>
                    <a:bodyPr/>
                    <a:lstStyle/>
                    <a:p>
                      <a:r>
                        <a:rPr lang="en-US" dirty="0"/>
                        <a:t>Date</a:t>
                      </a:r>
                    </a:p>
                    <a:p>
                      <a:r>
                        <a:rPr lang="en-US" dirty="0"/>
                        <a:t>Updated</a:t>
                      </a:r>
                    </a:p>
                  </a:txBody>
                  <a:tcPr/>
                </a:tc>
                <a:extLst>
                  <a:ext uri="{0D108BD9-81ED-4DB2-BD59-A6C34878D82A}">
                    <a16:rowId xmlns:a16="http://schemas.microsoft.com/office/drawing/2014/main" val="945061197"/>
                  </a:ext>
                </a:extLst>
              </a:tr>
              <a:tr h="613522">
                <a:tc>
                  <a:txBody>
                    <a:bodyPr/>
                    <a:lstStyle/>
                    <a:p>
                      <a:pPr>
                        <a:spcBef>
                          <a:spcPts val="600"/>
                        </a:spcBef>
                        <a:spcAft>
                          <a:spcPts val="600"/>
                        </a:spcAft>
                      </a:pPr>
                      <a:r>
                        <a:rPr lang="en-US" dirty="0"/>
                        <a:t>C218</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ELO-TYPE</a:t>
                      </a:r>
                    </a:p>
                  </a:txBody>
                  <a:tcPr/>
                </a:tc>
                <a:tc>
                  <a:txBody>
                    <a:bodyPr/>
                    <a:lstStyle/>
                    <a:p>
                      <a:pPr marL="0" indent="0">
                        <a:spcBef>
                          <a:spcPts val="600"/>
                        </a:spcBef>
                        <a:spcAft>
                          <a:spcPts val="600"/>
                        </a:spcAft>
                        <a:buFont typeface="Arial" pitchFamily="34" charset="0"/>
                        <a:buNone/>
                      </a:pPr>
                      <a:r>
                        <a:rPr lang="en-US" dirty="0"/>
                        <a:t>TX-ELOType</a:t>
                      </a:r>
                    </a:p>
                  </a:txBody>
                  <a:tcPr/>
                </a:tc>
                <a:tc>
                  <a:txBody>
                    <a:bodyPr/>
                    <a:lstStyle/>
                    <a:p>
                      <a:pPr marL="0" indent="0">
                        <a:spcBef>
                          <a:spcPts val="600"/>
                        </a:spcBef>
                        <a:spcAft>
                          <a:spcPts val="600"/>
                        </a:spcAft>
                        <a:buFont typeface="Arial" pitchFamily="34" charset="0"/>
                        <a:buNone/>
                      </a:pPr>
                      <a:r>
                        <a:rPr lang="en-US" dirty="0"/>
                        <a:t>12/1/2018</a:t>
                      </a:r>
                    </a:p>
                  </a:txBody>
                  <a:tcPr/>
                </a:tc>
                <a:tc>
                  <a:txBody>
                    <a:bodyPr/>
                    <a:lstStyle/>
                    <a:p>
                      <a:pPr marL="0" indent="0">
                        <a:spcBef>
                          <a:spcPts val="600"/>
                        </a:spcBef>
                        <a:spcAft>
                          <a:spcPts val="600"/>
                        </a:spcAft>
                        <a:buFont typeface="Arial" pitchFamily="34" charset="0"/>
                        <a:buNone/>
                      </a:pPr>
                      <a:endParaRPr lang="en-US" dirty="0"/>
                    </a:p>
                  </a:txBody>
                  <a:tcPr/>
                </a:tc>
                <a:extLst>
                  <a:ext uri="{0D108BD9-81ED-4DB2-BD59-A6C34878D82A}">
                    <a16:rowId xmlns:a16="http://schemas.microsoft.com/office/drawing/2014/main" val="470753568"/>
                  </a:ext>
                </a:extLst>
              </a:tr>
              <a:tr h="613522">
                <a:tc>
                  <a:txBody>
                    <a:bodyPr/>
                    <a:lstStyle/>
                    <a:p>
                      <a:pPr>
                        <a:spcBef>
                          <a:spcPts val="600"/>
                        </a:spcBef>
                        <a:spcAft>
                          <a:spcPts val="600"/>
                        </a:spcAft>
                      </a:pPr>
                      <a:r>
                        <a:rPr lang="en-US" dirty="0"/>
                        <a:t>01</a:t>
                      </a:r>
                    </a:p>
                  </a:txBody>
                  <a:tcPr/>
                </a:tc>
                <a:tc gridSpan="4">
                  <a:txBody>
                    <a:bodyPr/>
                    <a:lstStyle/>
                    <a:p>
                      <a:pPr marL="0" indent="0" algn="l" rtl="0" eaLnBrk="1" latinLnBrk="0" hangingPunct="1">
                        <a:spcBef>
                          <a:spcPts val="600"/>
                        </a:spcBef>
                        <a:spcAft>
                          <a:spcPts val="600"/>
                        </a:spcAft>
                        <a:buFont typeface="Arial" pitchFamily="34" charset="0"/>
                        <a:buNone/>
                      </a:pPr>
                      <a:r>
                        <a:rPr lang="en-US" dirty="0"/>
                        <a:t>Non-Voluntary Extended School Day (Submission 3 Only)</a:t>
                      </a: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613522">
                <a:tc>
                  <a:txBody>
                    <a:bodyPr/>
                    <a:lstStyle/>
                    <a:p>
                      <a:pPr>
                        <a:spcBef>
                          <a:spcPts val="600"/>
                        </a:spcBef>
                        <a:spcAft>
                          <a:spcPts val="600"/>
                        </a:spcAft>
                      </a:pPr>
                      <a:r>
                        <a:rPr lang="en-US" dirty="0"/>
                        <a:t>02</a:t>
                      </a:r>
                    </a:p>
                  </a:txBody>
                  <a:tcPr/>
                </a:tc>
                <a:tc gridSpan="4">
                  <a:txBody>
                    <a:bodyPr/>
                    <a:lstStyle/>
                    <a:p>
                      <a:pPr marL="0" indent="0" algn="l" rtl="0" eaLnBrk="1" latinLnBrk="0" hangingPunct="1">
                        <a:spcBef>
                          <a:spcPts val="600"/>
                        </a:spcBef>
                        <a:spcAft>
                          <a:spcPts val="600"/>
                        </a:spcAft>
                        <a:buFont typeface="Arial" pitchFamily="34" charset="0"/>
                        <a:buNone/>
                      </a:pPr>
                      <a:r>
                        <a:rPr lang="en-US" dirty="0"/>
                        <a:t>Non-Voluntary Extended School Year (Submission 3 Only)</a:t>
                      </a: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231497417"/>
                  </a:ext>
                </a:extLst>
              </a:tr>
              <a:tr h="1058955">
                <a:tc>
                  <a:txBody>
                    <a:bodyPr/>
                    <a:lstStyle/>
                    <a:p>
                      <a:pPr>
                        <a:spcBef>
                          <a:spcPts val="600"/>
                        </a:spcBef>
                        <a:spcAft>
                          <a:spcPts val="600"/>
                        </a:spcAft>
                      </a:pPr>
                      <a:r>
                        <a:rPr lang="en-US" dirty="0"/>
                        <a:t>03</a:t>
                      </a:r>
                    </a:p>
                  </a:txBody>
                  <a:tcPr/>
                </a:tc>
                <a:tc gridSpan="4">
                  <a:txBody>
                    <a:bodyPr/>
                    <a:lstStyle/>
                    <a:p>
                      <a:pPr marL="0" indent="0" algn="l" rtl="0" eaLnBrk="1" latinLnBrk="0" hangingPunct="1">
                        <a:spcBef>
                          <a:spcPts val="600"/>
                        </a:spcBef>
                        <a:spcAft>
                          <a:spcPts val="600"/>
                        </a:spcAft>
                        <a:buFont typeface="Arial" pitchFamily="34" charset="0"/>
                        <a:buNone/>
                      </a:pPr>
                      <a:r>
                        <a:rPr lang="en-US" dirty="0"/>
                        <a:t>Voluntary Expanded Learning - Before School and After School (Submission 3 Only)</a:t>
                      </a: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r h="613522">
                <a:tc>
                  <a:txBody>
                    <a:bodyPr/>
                    <a:lstStyle/>
                    <a:p>
                      <a:pPr>
                        <a:spcBef>
                          <a:spcPts val="600"/>
                        </a:spcBef>
                        <a:spcAft>
                          <a:spcPts val="600"/>
                        </a:spcAft>
                      </a:pPr>
                      <a:r>
                        <a:rPr lang="en-US" dirty="0"/>
                        <a:t>04</a:t>
                      </a:r>
                    </a:p>
                  </a:txBody>
                  <a:tcPr/>
                </a:tc>
                <a:tc gridSpan="4">
                  <a:txBody>
                    <a:bodyPr/>
                    <a:lstStyle/>
                    <a:p>
                      <a:pPr marL="0" indent="0" algn="l" rtl="0" eaLnBrk="1" latinLnBrk="0" hangingPunct="1">
                        <a:spcBef>
                          <a:spcPts val="600"/>
                        </a:spcBef>
                        <a:spcAft>
                          <a:spcPts val="600"/>
                        </a:spcAft>
                        <a:buFont typeface="Arial" pitchFamily="34" charset="0"/>
                        <a:buNone/>
                      </a:pPr>
                      <a:r>
                        <a:rPr lang="en-US" dirty="0"/>
                        <a:t>Voluntary Expanded Learning - Summer (Submission 4 Only)</a:t>
                      </a: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853623951"/>
                  </a:ext>
                </a:extLst>
              </a:tr>
            </a:tbl>
          </a:graphicData>
        </a:graphic>
      </p:graphicFrame>
      <p:sp>
        <p:nvSpPr>
          <p:cNvPr id="4" name="TextBox 3">
            <a:extLst>
              <a:ext uri="{FF2B5EF4-FFF2-40B4-BE49-F238E27FC236}">
                <a16:creationId xmlns:a16="http://schemas.microsoft.com/office/drawing/2014/main" id="{AA4C27D1-9A4C-46F7-AB7C-10EC265D0EA2}"/>
              </a:ext>
            </a:extLst>
          </p:cNvPr>
          <p:cNvSpPr txBox="1"/>
          <p:nvPr/>
        </p:nvSpPr>
        <p:spPr>
          <a:xfrm>
            <a:off x="762000" y="860612"/>
            <a:ext cx="7318757" cy="1231106"/>
          </a:xfrm>
          <a:prstGeom prst="rect">
            <a:avLst/>
          </a:prstGeom>
          <a:noFill/>
        </p:spPr>
        <p:txBody>
          <a:bodyPr wrap="square" rtlCol="0">
            <a:spAutoFit/>
          </a:bodyPr>
          <a:lstStyle/>
          <a:p>
            <a:r>
              <a:rPr lang="en-US" sz="2800" dirty="0">
                <a:cs typeface="Calibri" panose="020F0502020204030204" pitchFamily="34" charset="0"/>
              </a:rPr>
              <a:t>ELO-TYPE Code table (C218) has been added to support data element ELO-TYPE (E1614). </a:t>
            </a:r>
          </a:p>
          <a:p>
            <a:endParaRPr lang="en-US" dirty="0"/>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SB 1404 Student Data Collection Changes for 2019-2020</a:t>
            </a:r>
            <a:endParaRPr lang="en-US" sz="2800" dirty="0">
              <a:latin typeface="+mn-lt"/>
            </a:endParaRPr>
          </a:p>
        </p:txBody>
      </p:sp>
    </p:spTree>
    <p:extLst>
      <p:ext uri="{BB962C8B-B14F-4D97-AF65-F5344CB8AC3E}">
        <p14:creationId xmlns:p14="http://schemas.microsoft.com/office/powerpoint/2010/main" val="3647048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53</a:t>
            </a:fld>
            <a:endParaRPr lang="en-US" dirty="0"/>
          </a:p>
        </p:txBody>
      </p:sp>
      <p:sp>
        <p:nvSpPr>
          <p:cNvPr id="7" name="Rectangle 6"/>
          <p:cNvSpPr/>
          <p:nvPr/>
        </p:nvSpPr>
        <p:spPr>
          <a:xfrm>
            <a:off x="623888" y="127557"/>
            <a:ext cx="7886700" cy="658641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800" b="1" dirty="0">
                <a:cs typeface="Calibri" panose="020F0502020204030204" pitchFamily="34" charset="0"/>
              </a:rPr>
              <a:t>SB 1404 Expanded Learning Opportunities - Background</a:t>
            </a:r>
          </a:p>
          <a:p>
            <a:pPr marL="514350" indent="-514350">
              <a:spcBef>
                <a:spcPts val="600"/>
              </a:spcBef>
              <a:spcAft>
                <a:spcPts val="600"/>
              </a:spcAft>
              <a:buFont typeface="+mj-lt"/>
              <a:buAutoNum type="romanUcPeriod"/>
            </a:pPr>
            <a:r>
              <a:rPr lang="en-US" sz="2800" b="1" dirty="0">
                <a:cs typeface="Calibri" panose="020F0502020204030204" pitchFamily="34" charset="0"/>
              </a:rPr>
              <a:t>SB 1404 Organization Data Collection Changes for 2019-2020</a:t>
            </a:r>
          </a:p>
          <a:p>
            <a:pPr marL="514350" indent="-514350">
              <a:spcBef>
                <a:spcPts val="600"/>
              </a:spcBef>
              <a:spcAft>
                <a:spcPts val="600"/>
              </a:spcAft>
              <a:buFont typeface="+mj-lt"/>
              <a:buAutoNum type="romanUcPeriod"/>
            </a:pPr>
            <a:r>
              <a:rPr lang="en-US" sz="2800" b="1" dirty="0">
                <a:cs typeface="Calibri" panose="020F0502020204030204" pitchFamily="34" charset="0"/>
              </a:rPr>
              <a:t>SB 1404 Student Data Collection Changes for 2019-2020</a:t>
            </a:r>
          </a:p>
          <a:p>
            <a:pPr marL="514350" indent="-514350">
              <a:spcBef>
                <a:spcPts val="600"/>
              </a:spcBef>
              <a:spcAft>
                <a:spcPts val="600"/>
              </a:spcAft>
              <a:buFont typeface="+mj-lt"/>
              <a:buAutoNum type="romanUcPeriod"/>
            </a:pPr>
            <a:r>
              <a:rPr lang="en-US" sz="2800" b="1" dirty="0">
                <a:cs typeface="Calibri" panose="020F0502020204030204" pitchFamily="34" charset="0"/>
              </a:rPr>
              <a:t>Expanded Learning Opportunity (ELO) Reports</a:t>
            </a:r>
          </a:p>
          <a:p>
            <a:pPr marL="514350" indent="-514350">
              <a:spcBef>
                <a:spcPts val="600"/>
              </a:spcBef>
              <a:spcAft>
                <a:spcPts val="600"/>
              </a:spcAft>
              <a:buFont typeface="+mj-lt"/>
              <a:buAutoNum type="romanUcPeriod"/>
            </a:pPr>
            <a:r>
              <a:rPr lang="en-US" sz="2800" b="1" dirty="0">
                <a:cs typeface="Calibri" panose="020F0502020204030204" pitchFamily="34" charset="0"/>
              </a:rPr>
              <a:t>ELO Business Validation Rules</a:t>
            </a:r>
          </a:p>
          <a:p>
            <a:pPr marL="514350" indent="-514350">
              <a:spcBef>
                <a:spcPts val="600"/>
              </a:spcBef>
              <a:spcAft>
                <a:spcPts val="600"/>
              </a:spcAft>
              <a:buFont typeface="+mj-lt"/>
              <a:buAutoNum type="romanUcPeriod"/>
            </a:pPr>
            <a:r>
              <a:rPr lang="en-US" sz="2800" b="1" dirty="0">
                <a:cs typeface="Calibri" panose="020F0502020204030204" pitchFamily="34" charset="0"/>
              </a:rPr>
              <a:t>SB 1404 Additional Resources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12" name="Rectangle 11" descr="Box around topic Expanded Learning Opportunity (ELO) Reports" title="Box Around Topic ">
            <a:extLst>
              <a:ext uri="{FF2B5EF4-FFF2-40B4-BE49-F238E27FC236}">
                <a16:creationId xmlns:a16="http://schemas.microsoft.com/office/drawing/2014/main" id="{3DE1DC5D-D2A1-49C1-A0A2-56DE96C13685}"/>
              </a:ext>
            </a:extLst>
          </p:cNvPr>
          <p:cNvSpPr/>
          <p:nvPr/>
        </p:nvSpPr>
        <p:spPr>
          <a:xfrm>
            <a:off x="-4762" y="30480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2160882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Expanded Learning Opportunity (ELO) Reports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a:spcBef>
                <a:spcPts val="600"/>
              </a:spcBef>
              <a:spcAft>
                <a:spcPts val="1800"/>
              </a:spcAft>
            </a:pPr>
            <a:r>
              <a:rPr lang="en-US" dirty="0">
                <a:latin typeface="+mn-lt"/>
                <a:cs typeface="Calibri" panose="020F0502020204030204" pitchFamily="34" charset="0"/>
              </a:rPr>
              <a:t>Revise the following reports to include the EXPANDED-LEARNING-OPPORTUNITY-INDICATOR-CODE (E1613):</a:t>
            </a:r>
          </a:p>
          <a:p>
            <a:pPr lvl="1">
              <a:spcBef>
                <a:spcPts val="600"/>
              </a:spcBef>
              <a:spcAft>
                <a:spcPts val="1800"/>
              </a:spcAft>
            </a:pPr>
            <a:r>
              <a:rPr lang="en-US" dirty="0">
                <a:latin typeface="+mn-lt"/>
                <a:cs typeface="Calibri" panose="020F0502020204030204" pitchFamily="34" charset="0"/>
              </a:rPr>
              <a:t>Summer: Standard Student Report PDM3-120-007 Student Indicator Report by Grade will be updated to include an Expanded Learning Opportunity column.</a:t>
            </a:r>
          </a:p>
          <a:p>
            <a:pPr lvl="1">
              <a:spcBef>
                <a:spcPts val="600"/>
              </a:spcBef>
              <a:spcAft>
                <a:spcPts val="1800"/>
              </a:spcAft>
            </a:pPr>
            <a:r>
              <a:rPr lang="en-US" dirty="0">
                <a:latin typeface="+mn-lt"/>
                <a:cs typeface="Calibri" panose="020F0502020204030204" pitchFamily="34" charset="0"/>
              </a:rPr>
              <a:t>Extended Year:  Standard Student Report PDM4-120-003 Student Indicator Report by Grade will be updated to include an Expanded Learning Opportunity column.</a:t>
            </a:r>
          </a:p>
          <a:p>
            <a:pPr>
              <a:spcBef>
                <a:spcPts val="600"/>
              </a:spcBef>
              <a:spcAft>
                <a:spcPts val="1800"/>
              </a:spcAft>
            </a:pPr>
            <a:r>
              <a:rPr lang="en-US" dirty="0">
                <a:latin typeface="+mn-lt"/>
                <a:cs typeface="Calibri" panose="020F0502020204030204" pitchFamily="34" charset="0"/>
              </a:rPr>
              <a:t>Add Summer and Extended Year reports to show ELO data by Organization and by Student. </a:t>
            </a:r>
          </a:p>
          <a:p>
            <a:pPr lvl="1">
              <a:spcBef>
                <a:spcPts val="600"/>
              </a:spcBef>
              <a:spcAft>
                <a:spcPts val="1800"/>
              </a:spcAft>
            </a:pPr>
            <a:endParaRPr lang="en-US" dirty="0">
              <a:latin typeface="Calibri" panose="020F0502020204030204" pitchFamily="34" charset="0"/>
              <a:cs typeface="Calibri" panose="020F0502020204030204" pitchFamily="34" charset="0"/>
            </a:endParaRPr>
          </a:p>
          <a:p>
            <a:pPr lvl="1">
              <a:spcBef>
                <a:spcPts val="600"/>
              </a:spcBef>
              <a:spcAft>
                <a:spcPts val="1800"/>
              </a:spcAft>
            </a:pPr>
            <a:endParaRPr lang="en-US" dirty="0">
              <a:latin typeface="Calibri" panose="020F0502020204030204" pitchFamily="34" charset="0"/>
              <a:cs typeface="Calibri" panose="020F0502020204030204" pitchFamily="34" charset="0"/>
            </a:endParaRPr>
          </a:p>
          <a:p>
            <a:pPr>
              <a:spcBef>
                <a:spcPts val="600"/>
              </a:spcBef>
              <a:spcAft>
                <a:spcPts val="1800"/>
              </a:spcAft>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2223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55</a:t>
            </a:fld>
            <a:endParaRPr lang="en-US" dirty="0"/>
          </a:p>
        </p:txBody>
      </p:sp>
      <p:sp>
        <p:nvSpPr>
          <p:cNvPr id="7" name="Rectangle 6"/>
          <p:cNvSpPr/>
          <p:nvPr/>
        </p:nvSpPr>
        <p:spPr>
          <a:xfrm>
            <a:off x="623888" y="127557"/>
            <a:ext cx="7886700" cy="658641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800" b="1" dirty="0">
                <a:cs typeface="Calibri" panose="020F0502020204030204" pitchFamily="34" charset="0"/>
              </a:rPr>
              <a:t>SB 1404 Expanded Learning Opportunities - Background</a:t>
            </a:r>
          </a:p>
          <a:p>
            <a:pPr marL="514350" indent="-514350">
              <a:spcBef>
                <a:spcPts val="600"/>
              </a:spcBef>
              <a:spcAft>
                <a:spcPts val="600"/>
              </a:spcAft>
              <a:buFont typeface="+mj-lt"/>
              <a:buAutoNum type="romanUcPeriod"/>
            </a:pPr>
            <a:r>
              <a:rPr lang="en-US" sz="2800" b="1" dirty="0">
                <a:cs typeface="Calibri" panose="020F0502020204030204" pitchFamily="34" charset="0"/>
              </a:rPr>
              <a:t>SB 1404 Organization Data Collection Changes for 2019-2020</a:t>
            </a:r>
          </a:p>
          <a:p>
            <a:pPr marL="514350" indent="-514350">
              <a:spcBef>
                <a:spcPts val="600"/>
              </a:spcBef>
              <a:spcAft>
                <a:spcPts val="600"/>
              </a:spcAft>
              <a:buFont typeface="+mj-lt"/>
              <a:buAutoNum type="romanUcPeriod"/>
            </a:pPr>
            <a:r>
              <a:rPr lang="en-US" sz="2800" b="1" dirty="0">
                <a:cs typeface="Calibri" panose="020F0502020204030204" pitchFamily="34" charset="0"/>
              </a:rPr>
              <a:t>SB 1404 Student Data Collection Changes for 2019-2020</a:t>
            </a:r>
          </a:p>
          <a:p>
            <a:pPr marL="514350" indent="-514350">
              <a:spcBef>
                <a:spcPts val="600"/>
              </a:spcBef>
              <a:spcAft>
                <a:spcPts val="600"/>
              </a:spcAft>
              <a:buFont typeface="+mj-lt"/>
              <a:buAutoNum type="romanUcPeriod"/>
            </a:pPr>
            <a:r>
              <a:rPr lang="en-US" sz="2800" b="1" dirty="0">
                <a:cs typeface="Calibri" panose="020F0502020204030204" pitchFamily="34" charset="0"/>
              </a:rPr>
              <a:t>Expanded Learning Opportunity (ELO) Reports</a:t>
            </a:r>
          </a:p>
          <a:p>
            <a:pPr marL="514350" indent="-514350">
              <a:spcBef>
                <a:spcPts val="600"/>
              </a:spcBef>
              <a:spcAft>
                <a:spcPts val="600"/>
              </a:spcAft>
              <a:buFont typeface="+mj-lt"/>
              <a:buAutoNum type="romanUcPeriod"/>
            </a:pPr>
            <a:r>
              <a:rPr lang="en-US" sz="2800" b="1" dirty="0">
                <a:cs typeface="Calibri" panose="020F0502020204030204" pitchFamily="34" charset="0"/>
              </a:rPr>
              <a:t>ELO Business Validation Rules</a:t>
            </a:r>
          </a:p>
          <a:p>
            <a:pPr marL="514350" indent="-514350">
              <a:spcBef>
                <a:spcPts val="600"/>
              </a:spcBef>
              <a:spcAft>
                <a:spcPts val="600"/>
              </a:spcAft>
              <a:buFont typeface="+mj-lt"/>
              <a:buAutoNum type="romanUcPeriod"/>
            </a:pPr>
            <a:r>
              <a:rPr lang="en-US" sz="2800" b="1" dirty="0">
                <a:cs typeface="Calibri" panose="020F0502020204030204" pitchFamily="34" charset="0"/>
              </a:rPr>
              <a:t>SB 1404 Additional Resources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12" name="Rectangle 11" descr="Box around topic ELO Business Validation Rules" title="Box around Topic ">
            <a:extLst>
              <a:ext uri="{FF2B5EF4-FFF2-40B4-BE49-F238E27FC236}">
                <a16:creationId xmlns:a16="http://schemas.microsoft.com/office/drawing/2014/main" id="{3DE1DC5D-D2A1-49C1-A0A2-56DE96C13685}"/>
              </a:ext>
            </a:extLst>
          </p:cNvPr>
          <p:cNvSpPr/>
          <p:nvPr/>
        </p:nvSpPr>
        <p:spPr>
          <a:xfrm>
            <a:off x="-4762" y="36576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46847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562600"/>
          </a:xfrm>
        </p:spPr>
        <p:txBody>
          <a:bodyPr>
            <a:normAutofit/>
          </a:bodyPr>
          <a:lstStyle/>
          <a:p>
            <a:pPr>
              <a:spcBef>
                <a:spcPts val="600"/>
              </a:spcBef>
              <a:spcAft>
                <a:spcPts val="1800"/>
              </a:spcAft>
            </a:pPr>
            <a:r>
              <a:rPr lang="en-US" dirty="0">
                <a:latin typeface="Calibri" panose="020F0502020204030204" pitchFamily="34" charset="0"/>
                <a:cs typeface="Calibri" panose="020F0502020204030204" pitchFamily="34" charset="0"/>
              </a:rPr>
              <a:t>The following business validation rules have been updated to include the EXPANDED-LEARNING-OPPORTUNITY-INDICATOR-CODE: </a:t>
            </a:r>
          </a:p>
          <a:p>
            <a:pPr lvl="1">
              <a:spcBef>
                <a:spcPts val="600"/>
              </a:spcBef>
              <a:spcAft>
                <a:spcPts val="1800"/>
              </a:spcAft>
            </a:pPr>
            <a:endParaRPr lang="en-US" dirty="0">
              <a:latin typeface="Calibri" panose="020F0502020204030204" pitchFamily="34" charset="0"/>
              <a:cs typeface="Calibri" panose="020F0502020204030204" pitchFamily="34" charset="0"/>
            </a:endParaRPr>
          </a:p>
          <a:p>
            <a:pPr lvl="1">
              <a:spcBef>
                <a:spcPts val="600"/>
              </a:spcBef>
              <a:spcAft>
                <a:spcPts val="1800"/>
              </a:spcAft>
            </a:pPr>
            <a:endParaRPr lang="en-US" dirty="0">
              <a:latin typeface="Calibri" panose="020F0502020204030204" pitchFamily="34" charset="0"/>
              <a:cs typeface="Calibri" panose="020F0502020204030204" pitchFamily="34" charset="0"/>
            </a:endParaRPr>
          </a:p>
          <a:p>
            <a:pPr>
              <a:spcBef>
                <a:spcPts val="600"/>
              </a:spcBef>
              <a:spcAft>
                <a:spcPts val="1800"/>
              </a:spcAft>
            </a:pPr>
            <a:endParaRPr lang="en-US" dirty="0">
              <a:latin typeface="Calibri" panose="020F0502020204030204" pitchFamily="34" charset="0"/>
              <a:cs typeface="Calibri" panose="020F0502020204030204" pitchFamily="34" charset="0"/>
            </a:endParaRPr>
          </a:p>
        </p:txBody>
      </p:sp>
      <p:graphicFrame>
        <p:nvGraphicFramePr>
          <p:cNvPr id="6" name="Content Placeholder 6">
            <a:extLst>
              <a:ext uri="{FF2B5EF4-FFF2-40B4-BE49-F238E27FC236}">
                <a16:creationId xmlns:a16="http://schemas.microsoft.com/office/drawing/2014/main" id="{0586FEEC-80FA-4E8D-9018-7F5B4C5B11CE}"/>
              </a:ext>
            </a:extLst>
          </p:cNvPr>
          <p:cNvGraphicFramePr>
            <a:graphicFrameLocks/>
          </p:cNvGraphicFramePr>
          <p:nvPr>
            <p:extLst>
              <p:ext uri="{D42A27DB-BD31-4B8C-83A1-F6EECF244321}">
                <p14:modId xmlns:p14="http://schemas.microsoft.com/office/powerpoint/2010/main" val="2893024120"/>
              </p:ext>
            </p:extLst>
          </p:nvPr>
        </p:nvGraphicFramePr>
        <p:xfrm>
          <a:off x="152400" y="2191871"/>
          <a:ext cx="8839200" cy="4164486"/>
        </p:xfrm>
        <a:graphic>
          <a:graphicData uri="http://schemas.openxmlformats.org/drawingml/2006/table">
            <a:tbl>
              <a:tblPr firstRow="1" bandRow="1">
                <a:tableStyleId>{93296810-A885-4BE3-A3E7-6D5BEEA58F35}</a:tableStyleId>
              </a:tblPr>
              <a:tblGrid>
                <a:gridCol w="1262742">
                  <a:extLst>
                    <a:ext uri="{9D8B030D-6E8A-4147-A177-3AD203B41FA5}">
                      <a16:colId xmlns:a16="http://schemas.microsoft.com/office/drawing/2014/main" val="3494901603"/>
                    </a:ext>
                  </a:extLst>
                </a:gridCol>
                <a:gridCol w="3775245">
                  <a:extLst>
                    <a:ext uri="{9D8B030D-6E8A-4147-A177-3AD203B41FA5}">
                      <a16:colId xmlns:a16="http://schemas.microsoft.com/office/drawing/2014/main" val="3044144766"/>
                    </a:ext>
                  </a:extLst>
                </a:gridCol>
                <a:gridCol w="1545968">
                  <a:extLst>
                    <a:ext uri="{9D8B030D-6E8A-4147-A177-3AD203B41FA5}">
                      <a16:colId xmlns:a16="http://schemas.microsoft.com/office/drawing/2014/main" val="552158217"/>
                    </a:ext>
                  </a:extLst>
                </a:gridCol>
                <a:gridCol w="2255245">
                  <a:extLst>
                    <a:ext uri="{9D8B030D-6E8A-4147-A177-3AD203B41FA5}">
                      <a16:colId xmlns:a16="http://schemas.microsoft.com/office/drawing/2014/main" val="1583689494"/>
                    </a:ext>
                  </a:extLst>
                </a:gridCol>
              </a:tblGrid>
              <a:tr h="1598001">
                <a:tc>
                  <a:txBody>
                    <a:bodyPr/>
                    <a:lstStyle/>
                    <a:p>
                      <a:pPr algn="ctr"/>
                      <a:r>
                        <a:rPr lang="en-US" sz="2000" dirty="0">
                          <a:solidFill>
                            <a:schemeClr val="tx1"/>
                          </a:solidFill>
                        </a:rPr>
                        <a:t>Rule </a:t>
                      </a:r>
                    </a:p>
                    <a:p>
                      <a:pPr algn="ctr"/>
                      <a:r>
                        <a:rPr lang="en-US" sz="2000" dirty="0">
                          <a:solidFill>
                            <a:schemeClr val="tx1"/>
                          </a:solidFill>
                        </a:rPr>
                        <a:t>#</a:t>
                      </a:r>
                    </a:p>
                  </a:txBody>
                  <a:tcPr/>
                </a:tc>
                <a:tc>
                  <a:txBody>
                    <a:bodyPr/>
                    <a:lstStyle/>
                    <a:p>
                      <a:pPr algn="ctr"/>
                      <a:r>
                        <a:rPr lang="en-US" sz="2000" dirty="0">
                          <a:solidFill>
                            <a:schemeClr val="tx1"/>
                          </a:solidFill>
                        </a:rPr>
                        <a:t>Rule Change</a:t>
                      </a:r>
                    </a:p>
                  </a:txBody>
                  <a:tcPr/>
                </a:tc>
                <a:tc>
                  <a:txBody>
                    <a:bodyPr/>
                    <a:lstStyle/>
                    <a:p>
                      <a:pPr algn="ctr"/>
                      <a:r>
                        <a:rPr lang="en-US" sz="2000" dirty="0">
                          <a:solidFill>
                            <a:schemeClr val="tx1"/>
                          </a:solidFill>
                        </a:rPr>
                        <a:t>Collection / Submission &amp; Error Level</a:t>
                      </a:r>
                    </a:p>
                  </a:txBody>
                  <a:tcPr/>
                </a:tc>
                <a:tc>
                  <a:txBody>
                    <a:bodyPr/>
                    <a:lstStyle/>
                    <a:p>
                      <a:pPr algn="ctr"/>
                      <a:r>
                        <a:rPr lang="en-US" sz="2000" dirty="0">
                          <a:solidFill>
                            <a:schemeClr val="tx1"/>
                          </a:solidFill>
                        </a:rPr>
                        <a:t>Applies to</a:t>
                      </a:r>
                      <a:endParaRPr lang="en-US" sz="2000" dirty="0"/>
                    </a:p>
                  </a:txBody>
                  <a:tcPr/>
                </a:tc>
                <a:extLst>
                  <a:ext uri="{0D108BD9-81ED-4DB2-BD59-A6C34878D82A}">
                    <a16:rowId xmlns:a16="http://schemas.microsoft.com/office/drawing/2014/main" val="945061197"/>
                  </a:ext>
                </a:extLst>
              </a:tr>
              <a:tr h="2566485">
                <a:tc>
                  <a:txBody>
                    <a:bodyPr/>
                    <a:lstStyle/>
                    <a:p>
                      <a:pPr>
                        <a:spcBef>
                          <a:spcPts val="600"/>
                        </a:spcBef>
                        <a:spcAft>
                          <a:spcPts val="600"/>
                        </a:spcAft>
                      </a:pPr>
                      <a:r>
                        <a:rPr lang="en-US" sz="2000" dirty="0"/>
                        <a:t>10020-000D</a:t>
                      </a:r>
                    </a:p>
                    <a:p>
                      <a:pPr>
                        <a:spcBef>
                          <a:spcPts val="600"/>
                        </a:spcBef>
                        <a:spcAft>
                          <a:spcPts val="600"/>
                        </a:spcAft>
                      </a:pPr>
                      <a:r>
                        <a:rPr lang="en-US" sz="2000" dirty="0"/>
                        <a:t>Revised</a:t>
                      </a:r>
                    </a:p>
                  </a:txBody>
                  <a:tcPr/>
                </a:tc>
                <a:tc>
                  <a:txBody>
                    <a:bodyPr/>
                    <a:lstStyle/>
                    <a:p>
                      <a:pPr marL="0" indent="0" algn="l" rtl="0" eaLnBrk="1" latinLnBrk="0" hangingPunct="1">
                        <a:spcBef>
                          <a:spcPts val="600"/>
                        </a:spcBef>
                        <a:spcAft>
                          <a:spcPts val="600"/>
                        </a:spcAft>
                        <a:buFont typeface="Arial" pitchFamily="34" charset="0"/>
                        <a:buNone/>
                      </a:pPr>
                      <a:r>
                        <a:rPr lang="en-US" sz="2000" dirty="0"/>
                        <a:t>For a campus, the following must be provided: CAMPUS-ID, DISTRICT-ID, and </a:t>
                      </a:r>
                      <a:r>
                        <a:rPr lang="en-US" sz="2000" b="1" dirty="0">
                          <a:highlight>
                            <a:srgbClr val="FFFF00"/>
                          </a:highlight>
                        </a:rPr>
                        <a:t>EXPANDED-LEARNING-OPPORTUNITY-INDICATOR-CODE</a:t>
                      </a:r>
                      <a:r>
                        <a:rPr lang="en-US" sz="2000" dirty="0"/>
                        <a:t>.</a:t>
                      </a:r>
                      <a:endParaRPr kumimoji="0" lang="en-US" sz="20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3 and 4</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3308547975"/>
                  </a:ext>
                </a:extLst>
              </a:tr>
            </a:tbl>
          </a:graphicData>
        </a:graphic>
      </p:graphicFrame>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ELO Organization business validation rules (Revisions)</a:t>
            </a:r>
            <a:endParaRPr lang="en-US" sz="1600" dirty="0">
              <a:latin typeface="+mn-lt"/>
            </a:endParaRPr>
          </a:p>
        </p:txBody>
      </p:sp>
    </p:spTree>
    <p:extLst>
      <p:ext uri="{BB962C8B-B14F-4D97-AF65-F5344CB8AC3E}">
        <p14:creationId xmlns:p14="http://schemas.microsoft.com/office/powerpoint/2010/main" val="2989729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ELO STUDENT Data Validation Rules (Revisions)</a:t>
            </a:r>
            <a:endParaRPr lang="en-US" sz="2800" dirty="0">
              <a:latin typeface="+mn-lt"/>
            </a:endParaRP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955623848"/>
              </p:ext>
            </p:extLst>
          </p:nvPr>
        </p:nvGraphicFramePr>
        <p:xfrm>
          <a:off x="152400" y="869957"/>
          <a:ext cx="8839200" cy="5133338"/>
        </p:xfrm>
        <a:graphic>
          <a:graphicData uri="http://schemas.openxmlformats.org/drawingml/2006/table">
            <a:tbl>
              <a:tblPr firstRow="1" bandRow="1">
                <a:tableStyleId>{93296810-A885-4BE3-A3E7-6D5BEEA58F35}</a:tableStyleId>
              </a:tblPr>
              <a:tblGrid>
                <a:gridCol w="1262742">
                  <a:extLst>
                    <a:ext uri="{9D8B030D-6E8A-4147-A177-3AD203B41FA5}">
                      <a16:colId xmlns:a16="http://schemas.microsoft.com/office/drawing/2014/main" val="3494901603"/>
                    </a:ext>
                  </a:extLst>
                </a:gridCol>
                <a:gridCol w="3775245">
                  <a:extLst>
                    <a:ext uri="{9D8B030D-6E8A-4147-A177-3AD203B41FA5}">
                      <a16:colId xmlns:a16="http://schemas.microsoft.com/office/drawing/2014/main" val="3044144766"/>
                    </a:ext>
                  </a:extLst>
                </a:gridCol>
                <a:gridCol w="1545968">
                  <a:extLst>
                    <a:ext uri="{9D8B030D-6E8A-4147-A177-3AD203B41FA5}">
                      <a16:colId xmlns:a16="http://schemas.microsoft.com/office/drawing/2014/main" val="552158217"/>
                    </a:ext>
                  </a:extLst>
                </a:gridCol>
                <a:gridCol w="2255245">
                  <a:extLst>
                    <a:ext uri="{9D8B030D-6E8A-4147-A177-3AD203B41FA5}">
                      <a16:colId xmlns:a16="http://schemas.microsoft.com/office/drawing/2014/main" val="1583689494"/>
                    </a:ext>
                  </a:extLst>
                </a:gridCol>
              </a:tblGrid>
              <a:tr h="1079498">
                <a:tc>
                  <a:txBody>
                    <a:bodyPr/>
                    <a:lstStyle/>
                    <a:p>
                      <a:pPr algn="ctr"/>
                      <a:r>
                        <a:rPr lang="en-US" sz="2000" dirty="0">
                          <a:solidFill>
                            <a:schemeClr val="tx1"/>
                          </a:solidFill>
                        </a:rPr>
                        <a:t>Rule </a:t>
                      </a:r>
                    </a:p>
                    <a:p>
                      <a:pPr algn="ctr"/>
                      <a:r>
                        <a:rPr lang="en-US" sz="2000" dirty="0">
                          <a:solidFill>
                            <a:schemeClr val="tx1"/>
                          </a:solidFill>
                        </a:rPr>
                        <a:t>#</a:t>
                      </a:r>
                    </a:p>
                  </a:txBody>
                  <a:tcPr/>
                </a:tc>
                <a:tc>
                  <a:txBody>
                    <a:bodyPr/>
                    <a:lstStyle/>
                    <a:p>
                      <a:pPr algn="ctr"/>
                      <a:r>
                        <a:rPr lang="en-US" sz="2000" dirty="0">
                          <a:solidFill>
                            <a:schemeClr val="tx1"/>
                          </a:solidFill>
                        </a:rPr>
                        <a:t>Rule Change</a:t>
                      </a:r>
                    </a:p>
                  </a:txBody>
                  <a:tcPr/>
                </a:tc>
                <a:tc>
                  <a:txBody>
                    <a:bodyPr/>
                    <a:lstStyle/>
                    <a:p>
                      <a:pPr algn="ctr"/>
                      <a:r>
                        <a:rPr lang="en-US" sz="2000" dirty="0">
                          <a:solidFill>
                            <a:schemeClr val="tx1"/>
                          </a:solidFill>
                        </a:rPr>
                        <a:t>Collection / Submission &amp; Error Level</a:t>
                      </a:r>
                    </a:p>
                  </a:txBody>
                  <a:tcPr/>
                </a:tc>
                <a:tc>
                  <a:txBody>
                    <a:bodyPr/>
                    <a:lstStyle/>
                    <a:p>
                      <a:pPr algn="ctr"/>
                      <a:r>
                        <a:rPr lang="en-US" sz="2000" dirty="0">
                          <a:solidFill>
                            <a:schemeClr val="tx1"/>
                          </a:solidFill>
                        </a:rPr>
                        <a:t>Applies to</a:t>
                      </a:r>
                      <a:endParaRPr lang="en-US" sz="2000" dirty="0"/>
                    </a:p>
                  </a:txBody>
                  <a:tcPr/>
                </a:tc>
                <a:extLst>
                  <a:ext uri="{0D108BD9-81ED-4DB2-BD59-A6C34878D82A}">
                    <a16:rowId xmlns:a16="http://schemas.microsoft.com/office/drawing/2014/main" val="945061197"/>
                  </a:ext>
                </a:extLst>
              </a:tr>
              <a:tr h="3994146">
                <a:tc>
                  <a:txBody>
                    <a:bodyPr/>
                    <a:lstStyle/>
                    <a:p>
                      <a:pPr>
                        <a:spcBef>
                          <a:spcPts val="600"/>
                        </a:spcBef>
                        <a:spcAft>
                          <a:spcPts val="600"/>
                        </a:spcAft>
                      </a:pPr>
                      <a:r>
                        <a:rPr lang="en-US" sz="2000" dirty="0"/>
                        <a:t>40110-000K</a:t>
                      </a:r>
                    </a:p>
                    <a:p>
                      <a:pPr>
                        <a:spcBef>
                          <a:spcPts val="600"/>
                        </a:spcBef>
                        <a:spcAft>
                          <a:spcPts val="600"/>
                        </a:spcAft>
                      </a:pPr>
                      <a:endParaRPr lang="en-US" sz="2000" dirty="0"/>
                    </a:p>
                  </a:txBody>
                  <a:tcPr/>
                </a:tc>
                <a:tc>
                  <a:txBody>
                    <a:bodyPr/>
                    <a:lstStyle/>
                    <a:p>
                      <a:pPr marL="0" indent="0" algn="l" rtl="0" eaLnBrk="1" latinLnBrk="0" hangingPunct="1">
                        <a:spcBef>
                          <a:spcPts val="600"/>
                        </a:spcBef>
                        <a:spcAft>
                          <a:spcPts val="600"/>
                        </a:spcAft>
                        <a:buFont typeface="Arial" pitchFamily="34" charset="0"/>
                        <a:buNone/>
                      </a:pPr>
                      <a:r>
                        <a:rPr lang="en-US" sz="2000" dirty="0"/>
                        <a:t>For a Student Program, the following must be provided: TX-UNIQUE-STUDENT-ID, CAREER-AND-TECHNICAL-ED-IND-CD, GIFTED-TALENTED-INDICATOR-CODE, PREGNANCY-RELATED-SERVICES, SPECIAL-ED-INDICATOR-CODE, INTERVENTION-STRATEGY-INDICATOR-CODE, SECTION-504-INDICATOR-CODE, and </a:t>
                      </a:r>
                      <a:r>
                        <a:rPr lang="en-US" sz="2000" b="1" dirty="0">
                          <a:highlight>
                            <a:srgbClr val="FFFF00"/>
                          </a:highlight>
                        </a:rPr>
                        <a:t>EXPANDED-LEARNING-OPPORTUNITY-INDICATOR-CODE.</a:t>
                      </a:r>
                      <a:endParaRPr kumimoji="0" lang="en-US" sz="2000" b="1" kern="120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3</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57</a:t>
            </a:fld>
            <a:endParaRPr lang="en-US" dirty="0"/>
          </a:p>
        </p:txBody>
      </p:sp>
    </p:spTree>
    <p:extLst>
      <p:ext uri="{BB962C8B-B14F-4D97-AF65-F5344CB8AC3E}">
        <p14:creationId xmlns:p14="http://schemas.microsoft.com/office/powerpoint/2010/main" val="3141762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ELO STUDENT Data Validation Rules (Revisions)</a:t>
            </a:r>
            <a:endParaRPr lang="en-US" sz="2800" dirty="0">
              <a:latin typeface="+mn-lt"/>
            </a:endParaRP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828847636"/>
              </p:ext>
            </p:extLst>
          </p:nvPr>
        </p:nvGraphicFramePr>
        <p:xfrm>
          <a:off x="152400" y="869957"/>
          <a:ext cx="8839200" cy="5073644"/>
        </p:xfrm>
        <a:graphic>
          <a:graphicData uri="http://schemas.openxmlformats.org/drawingml/2006/table">
            <a:tbl>
              <a:tblPr firstRow="1" bandRow="1">
                <a:tableStyleId>{93296810-A885-4BE3-A3E7-6D5BEEA58F35}</a:tableStyleId>
              </a:tblPr>
              <a:tblGrid>
                <a:gridCol w="1262742">
                  <a:extLst>
                    <a:ext uri="{9D8B030D-6E8A-4147-A177-3AD203B41FA5}">
                      <a16:colId xmlns:a16="http://schemas.microsoft.com/office/drawing/2014/main" val="3494901603"/>
                    </a:ext>
                  </a:extLst>
                </a:gridCol>
                <a:gridCol w="3775245">
                  <a:extLst>
                    <a:ext uri="{9D8B030D-6E8A-4147-A177-3AD203B41FA5}">
                      <a16:colId xmlns:a16="http://schemas.microsoft.com/office/drawing/2014/main" val="3044144766"/>
                    </a:ext>
                  </a:extLst>
                </a:gridCol>
                <a:gridCol w="1545968">
                  <a:extLst>
                    <a:ext uri="{9D8B030D-6E8A-4147-A177-3AD203B41FA5}">
                      <a16:colId xmlns:a16="http://schemas.microsoft.com/office/drawing/2014/main" val="552158217"/>
                    </a:ext>
                  </a:extLst>
                </a:gridCol>
                <a:gridCol w="2255245">
                  <a:extLst>
                    <a:ext uri="{9D8B030D-6E8A-4147-A177-3AD203B41FA5}">
                      <a16:colId xmlns:a16="http://schemas.microsoft.com/office/drawing/2014/main" val="1583689494"/>
                    </a:ext>
                  </a:extLst>
                </a:gridCol>
              </a:tblGrid>
              <a:tr h="1079498">
                <a:tc>
                  <a:txBody>
                    <a:bodyPr/>
                    <a:lstStyle/>
                    <a:p>
                      <a:pPr algn="ctr"/>
                      <a:r>
                        <a:rPr lang="en-US" sz="2000" dirty="0">
                          <a:solidFill>
                            <a:schemeClr val="tx1"/>
                          </a:solidFill>
                        </a:rPr>
                        <a:t>Rule </a:t>
                      </a:r>
                    </a:p>
                    <a:p>
                      <a:pPr algn="ctr"/>
                      <a:r>
                        <a:rPr lang="en-US" sz="2000" dirty="0">
                          <a:solidFill>
                            <a:schemeClr val="tx1"/>
                          </a:solidFill>
                        </a:rPr>
                        <a:t>#</a:t>
                      </a:r>
                    </a:p>
                  </a:txBody>
                  <a:tcPr/>
                </a:tc>
                <a:tc>
                  <a:txBody>
                    <a:bodyPr/>
                    <a:lstStyle/>
                    <a:p>
                      <a:pPr algn="ctr"/>
                      <a:r>
                        <a:rPr lang="en-US" sz="2000" dirty="0">
                          <a:solidFill>
                            <a:schemeClr val="tx1"/>
                          </a:solidFill>
                        </a:rPr>
                        <a:t>Rule Change</a:t>
                      </a:r>
                    </a:p>
                  </a:txBody>
                  <a:tcPr/>
                </a:tc>
                <a:tc>
                  <a:txBody>
                    <a:bodyPr/>
                    <a:lstStyle/>
                    <a:p>
                      <a:pPr algn="ctr"/>
                      <a:r>
                        <a:rPr lang="en-US" sz="2000" dirty="0">
                          <a:solidFill>
                            <a:schemeClr val="tx1"/>
                          </a:solidFill>
                        </a:rPr>
                        <a:t>Collection / Submission &amp; Error Level</a:t>
                      </a:r>
                    </a:p>
                  </a:txBody>
                  <a:tcPr/>
                </a:tc>
                <a:tc>
                  <a:txBody>
                    <a:bodyPr/>
                    <a:lstStyle/>
                    <a:p>
                      <a:pPr algn="ctr"/>
                      <a:r>
                        <a:rPr lang="en-US" sz="2000" dirty="0">
                          <a:solidFill>
                            <a:schemeClr val="tx1"/>
                          </a:solidFill>
                        </a:rPr>
                        <a:t>Applies to</a:t>
                      </a:r>
                      <a:endParaRPr lang="en-US" sz="2000" dirty="0"/>
                    </a:p>
                  </a:txBody>
                  <a:tcPr/>
                </a:tc>
                <a:extLst>
                  <a:ext uri="{0D108BD9-81ED-4DB2-BD59-A6C34878D82A}">
                    <a16:rowId xmlns:a16="http://schemas.microsoft.com/office/drawing/2014/main" val="945061197"/>
                  </a:ext>
                </a:extLst>
              </a:tr>
              <a:tr h="3994146">
                <a:tc>
                  <a:txBody>
                    <a:bodyPr/>
                    <a:lstStyle/>
                    <a:p>
                      <a:pPr>
                        <a:spcBef>
                          <a:spcPts val="600"/>
                        </a:spcBef>
                        <a:spcAft>
                          <a:spcPts val="600"/>
                        </a:spcAft>
                      </a:pPr>
                      <a:r>
                        <a:rPr lang="en-US" sz="2000" dirty="0"/>
                        <a:t>40110-000L</a:t>
                      </a:r>
                    </a:p>
                  </a:txBody>
                  <a:tcPr/>
                </a:tc>
                <a:tc>
                  <a:txBody>
                    <a:bodyPr/>
                    <a:lstStyle/>
                    <a:p>
                      <a:pPr marL="0" indent="0" algn="l" rtl="0" eaLnBrk="1" latinLnBrk="0" hangingPunct="1">
                        <a:spcBef>
                          <a:spcPts val="600"/>
                        </a:spcBef>
                        <a:spcAft>
                          <a:spcPts val="600"/>
                        </a:spcAft>
                        <a:buFont typeface="Arial" pitchFamily="34" charset="0"/>
                        <a:buNone/>
                      </a:pPr>
                      <a:r>
                        <a:rPr lang="en-US" sz="2000" dirty="0"/>
                        <a:t>For a Student Program, the following must be provided: TX-UNIQUE-STUDENT-ID, BILINGUAL/ESL-SUMMER-SCHOOL-INDICATOR-CODE, GIFTED-TALENTED-INDICATOR-CODE, and </a:t>
                      </a:r>
                      <a:r>
                        <a:rPr lang="en-US" sz="2000" b="1" dirty="0">
                          <a:highlight>
                            <a:srgbClr val="FFFF00"/>
                          </a:highlight>
                        </a:rPr>
                        <a:t>EXPANDED-LEARNING-OPPORTUNITY-INDICATOR-CODE.</a:t>
                      </a:r>
                      <a:endParaRPr kumimoji="0" lang="en-US" sz="2000" b="1" kern="120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4</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58</a:t>
            </a:fld>
            <a:endParaRPr lang="en-US" dirty="0"/>
          </a:p>
        </p:txBody>
      </p:sp>
    </p:spTree>
    <p:extLst>
      <p:ext uri="{BB962C8B-B14F-4D97-AF65-F5344CB8AC3E}">
        <p14:creationId xmlns:p14="http://schemas.microsoft.com/office/powerpoint/2010/main" val="4112755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59</a:t>
            </a:fld>
            <a:endParaRPr lang="en-US" dirty="0"/>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728793446"/>
              </p:ext>
            </p:extLst>
          </p:nvPr>
        </p:nvGraphicFramePr>
        <p:xfrm>
          <a:off x="152400" y="1752600"/>
          <a:ext cx="8839200" cy="3931920"/>
        </p:xfrm>
        <a:graphic>
          <a:graphicData uri="http://schemas.openxmlformats.org/drawingml/2006/table">
            <a:tbl>
              <a:tblPr firstRow="1" bandRow="1">
                <a:tableStyleId>{93296810-A885-4BE3-A3E7-6D5BEEA58F35}</a:tableStyleId>
              </a:tblPr>
              <a:tblGrid>
                <a:gridCol w="1262742">
                  <a:extLst>
                    <a:ext uri="{9D8B030D-6E8A-4147-A177-3AD203B41FA5}">
                      <a16:colId xmlns:a16="http://schemas.microsoft.com/office/drawing/2014/main" val="3494901603"/>
                    </a:ext>
                  </a:extLst>
                </a:gridCol>
                <a:gridCol w="3775245">
                  <a:extLst>
                    <a:ext uri="{9D8B030D-6E8A-4147-A177-3AD203B41FA5}">
                      <a16:colId xmlns:a16="http://schemas.microsoft.com/office/drawing/2014/main" val="3044144766"/>
                    </a:ext>
                  </a:extLst>
                </a:gridCol>
                <a:gridCol w="1545968">
                  <a:extLst>
                    <a:ext uri="{9D8B030D-6E8A-4147-A177-3AD203B41FA5}">
                      <a16:colId xmlns:a16="http://schemas.microsoft.com/office/drawing/2014/main" val="552158217"/>
                    </a:ext>
                  </a:extLst>
                </a:gridCol>
                <a:gridCol w="2255245">
                  <a:extLst>
                    <a:ext uri="{9D8B030D-6E8A-4147-A177-3AD203B41FA5}">
                      <a16:colId xmlns:a16="http://schemas.microsoft.com/office/drawing/2014/main" val="1583689494"/>
                    </a:ext>
                  </a:extLst>
                </a:gridCol>
              </a:tblGrid>
              <a:tr h="1097280">
                <a:tc>
                  <a:txBody>
                    <a:bodyPr/>
                    <a:lstStyle/>
                    <a:p>
                      <a:pPr algn="ctr"/>
                      <a:r>
                        <a:rPr lang="en-US" sz="2000" dirty="0">
                          <a:solidFill>
                            <a:schemeClr val="tx1"/>
                          </a:solidFill>
                        </a:rPr>
                        <a:t>Rule </a:t>
                      </a:r>
                    </a:p>
                    <a:p>
                      <a:pPr algn="ctr"/>
                      <a:r>
                        <a:rPr lang="en-US" sz="2000" dirty="0">
                          <a:solidFill>
                            <a:schemeClr val="tx1"/>
                          </a:solidFill>
                        </a:rPr>
                        <a:t>#</a:t>
                      </a:r>
                    </a:p>
                  </a:txBody>
                  <a:tcPr/>
                </a:tc>
                <a:tc>
                  <a:txBody>
                    <a:bodyPr/>
                    <a:lstStyle/>
                    <a:p>
                      <a:pPr algn="ctr"/>
                      <a:r>
                        <a:rPr lang="en-US" sz="2000" dirty="0">
                          <a:solidFill>
                            <a:schemeClr val="tx1"/>
                          </a:solidFill>
                        </a:rPr>
                        <a:t>Rule Change</a:t>
                      </a:r>
                    </a:p>
                  </a:txBody>
                  <a:tcPr/>
                </a:tc>
                <a:tc>
                  <a:txBody>
                    <a:bodyPr/>
                    <a:lstStyle/>
                    <a:p>
                      <a:pPr algn="ctr"/>
                      <a:r>
                        <a:rPr lang="en-US" sz="2000" dirty="0">
                          <a:solidFill>
                            <a:schemeClr val="tx1"/>
                          </a:solidFill>
                        </a:rPr>
                        <a:t>Collection / Submission &amp; Error Level</a:t>
                      </a:r>
                    </a:p>
                  </a:txBody>
                  <a:tcPr/>
                </a:tc>
                <a:tc>
                  <a:txBody>
                    <a:bodyPr/>
                    <a:lstStyle/>
                    <a:p>
                      <a:pPr algn="ctr"/>
                      <a:r>
                        <a:rPr lang="en-US" sz="2000" dirty="0">
                          <a:solidFill>
                            <a:schemeClr val="tx1"/>
                          </a:solidFill>
                        </a:rPr>
                        <a:t>Applies to</a:t>
                      </a:r>
                      <a:endParaRPr lang="en-US" sz="2000" dirty="0"/>
                    </a:p>
                  </a:txBody>
                  <a:tcPr/>
                </a:tc>
                <a:extLst>
                  <a:ext uri="{0D108BD9-81ED-4DB2-BD59-A6C34878D82A}">
                    <a16:rowId xmlns:a16="http://schemas.microsoft.com/office/drawing/2014/main" val="945061197"/>
                  </a:ext>
                </a:extLst>
              </a:tr>
              <a:tr h="146304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10020-0051</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New</a:t>
                      </a:r>
                    </a:p>
                  </a:txBody>
                  <a:tcPr/>
                </a:tc>
                <a:tc>
                  <a:txBody>
                    <a:bodyPr/>
                    <a:lstStyle/>
                    <a:p>
                      <a:pPr marL="0" indent="0" algn="l" rtl="0" eaLnBrk="1" latinLnBrk="0" hangingPunct="1">
                        <a:spcBef>
                          <a:spcPts val="600"/>
                        </a:spcBef>
                        <a:spcAft>
                          <a:spcPts val="600"/>
                        </a:spcAft>
                        <a:buFont typeface="Arial" pitchFamily="34" charset="0"/>
                        <a:buNone/>
                      </a:pPr>
                      <a:r>
                        <a:rPr lang="en-US" sz="2000" dirty="0"/>
                        <a:t>If EXPANDED-LEARNING-OPPORTUNITY-INDICATOR-CODE is "1", then TX-</a:t>
                      </a:r>
                      <a:r>
                        <a:rPr lang="en-US" sz="2000" dirty="0" err="1"/>
                        <a:t>SchoolELOS</a:t>
                      </a:r>
                      <a:r>
                        <a:rPr lang="en-US" sz="2000" dirty="0"/>
                        <a:t> must be reported.</a:t>
                      </a:r>
                      <a:endParaRPr kumimoji="0" lang="en-US" sz="20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3 and 4</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607849254"/>
                  </a:ext>
                </a:extLst>
              </a:tr>
              <a:tr h="137160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10020-0052 </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New</a:t>
                      </a:r>
                    </a:p>
                  </a:txBody>
                  <a:tcPr/>
                </a:tc>
                <a:tc>
                  <a:txBody>
                    <a:bodyPr/>
                    <a:lstStyle/>
                    <a:p>
                      <a:pPr marL="0" indent="0" algn="l" rtl="0" eaLnBrk="1" latinLnBrk="0" hangingPunct="1">
                        <a:spcBef>
                          <a:spcPts val="600"/>
                        </a:spcBef>
                        <a:spcAft>
                          <a:spcPts val="600"/>
                        </a:spcAft>
                        <a:buFont typeface="Arial" pitchFamily="34" charset="0"/>
                        <a:buNone/>
                      </a:pPr>
                      <a:r>
                        <a:rPr lang="en-US" sz="2000" dirty="0"/>
                        <a:t>If EXPANDED-LEARNING-OPPORTUNITY-INDICATOR-CODE is "0", then TX-SchoolELOS must not be reported.</a:t>
                      </a:r>
                      <a:endParaRPr kumimoji="0" lang="en-US" sz="20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3 and 4</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373289730"/>
                  </a:ext>
                </a:extLst>
              </a:tr>
            </a:tbl>
          </a:graphicData>
        </a:graphic>
      </p:graphicFrame>
      <p:sp>
        <p:nvSpPr>
          <p:cNvPr id="6" name="Content Placeholder 3">
            <a:extLst>
              <a:ext uri="{FF2B5EF4-FFF2-40B4-BE49-F238E27FC236}">
                <a16:creationId xmlns:a16="http://schemas.microsoft.com/office/drawing/2014/main" id="{AFE6CF7E-05C8-4746-826B-A732C5988AF6}"/>
              </a:ext>
            </a:extLst>
          </p:cNvPr>
          <p:cNvSpPr txBox="1">
            <a:spLocks/>
          </p:cNvSpPr>
          <p:nvPr/>
        </p:nvSpPr>
        <p:spPr>
          <a:xfrm>
            <a:off x="628650" y="914401"/>
            <a:ext cx="7886700" cy="106680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800"/>
              </a:spcAft>
            </a:pPr>
            <a:r>
              <a:rPr lang="en-US" sz="11200" dirty="0">
                <a:latin typeface="Calibri" panose="020F0502020204030204" pitchFamily="34" charset="0"/>
                <a:cs typeface="Calibri" panose="020F0502020204030204" pitchFamily="34" charset="0"/>
              </a:rPr>
              <a:t>The following business validation rules have been added to support expanded learning opportunities: </a:t>
            </a:r>
          </a:p>
          <a:p>
            <a:pPr lvl="1">
              <a:spcBef>
                <a:spcPts val="600"/>
              </a:spcBef>
              <a:spcAft>
                <a:spcPts val="1800"/>
              </a:spcAft>
            </a:pPr>
            <a:endParaRPr lang="en-US" dirty="0">
              <a:latin typeface="Calibri" panose="020F0502020204030204" pitchFamily="34" charset="0"/>
              <a:cs typeface="Calibri" panose="020F0502020204030204" pitchFamily="34" charset="0"/>
            </a:endParaRPr>
          </a:p>
          <a:p>
            <a:pPr lvl="1">
              <a:spcBef>
                <a:spcPts val="600"/>
              </a:spcBef>
              <a:spcAft>
                <a:spcPts val="1800"/>
              </a:spcAft>
            </a:pPr>
            <a:endParaRPr lang="en-US" dirty="0">
              <a:latin typeface="Calibri" panose="020F0502020204030204" pitchFamily="34" charset="0"/>
              <a:cs typeface="Calibri" panose="020F0502020204030204" pitchFamily="34" charset="0"/>
            </a:endParaRPr>
          </a:p>
          <a:p>
            <a:pPr marL="0" indent="0">
              <a:spcBef>
                <a:spcPts val="600"/>
              </a:spcBef>
              <a:spcAft>
                <a:spcPts val="1800"/>
              </a:spcAft>
              <a:buNone/>
            </a:pPr>
            <a:r>
              <a:rPr lang="en-US" dirty="0">
                <a:latin typeface="Calibri" panose="020F0502020204030204" pitchFamily="34" charset="0"/>
                <a:cs typeface="Calibri" panose="020F0502020204030204" pitchFamily="34" charset="0"/>
              </a:rPr>
              <a:t>	</a:t>
            </a:r>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ELO Organization Data Validation Rules (New)</a:t>
            </a:r>
            <a:endParaRPr lang="en-US" sz="2800" dirty="0">
              <a:latin typeface="+mn-lt"/>
            </a:endParaRPr>
          </a:p>
        </p:txBody>
      </p:sp>
    </p:spTree>
    <p:extLst>
      <p:ext uri="{BB962C8B-B14F-4D97-AF65-F5344CB8AC3E}">
        <p14:creationId xmlns:p14="http://schemas.microsoft.com/office/powerpoint/2010/main" val="393887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SB 1404 Expanded Learning Opportunities – Background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a:bodyPr>
          <a:lstStyle/>
          <a:p>
            <a:pPr>
              <a:spcBef>
                <a:spcPts val="600"/>
              </a:spcBef>
              <a:spcAft>
                <a:spcPts val="600"/>
              </a:spcAft>
            </a:pPr>
            <a:r>
              <a:rPr lang="en-US" sz="3200" dirty="0">
                <a:latin typeface="+mn-lt"/>
                <a:cs typeface="Calibri" panose="020F0502020204030204" pitchFamily="34" charset="0"/>
                <a:hlinkClick r:id="rId2"/>
              </a:rPr>
              <a:t>TEC 33.252</a:t>
            </a:r>
            <a:r>
              <a:rPr lang="en-US" sz="3200" dirty="0">
                <a:latin typeface="+mn-lt"/>
                <a:cs typeface="Calibri" panose="020F0502020204030204" pitchFamily="34" charset="0"/>
              </a:rPr>
              <a:t> (b) describes the campus offerings within each ELO delivery method for student participation as:</a:t>
            </a:r>
          </a:p>
          <a:p>
            <a:pPr lvl="1">
              <a:spcBef>
                <a:spcPts val="600"/>
              </a:spcBef>
              <a:spcAft>
                <a:spcPts val="600"/>
              </a:spcAft>
            </a:pPr>
            <a:r>
              <a:rPr lang="en-US" sz="2800" dirty="0">
                <a:latin typeface="+mn-lt"/>
                <a:cs typeface="Calibri" panose="020F0502020204030204" pitchFamily="34" charset="0"/>
              </a:rPr>
              <a:t>Rigorous coursework;</a:t>
            </a:r>
          </a:p>
          <a:p>
            <a:pPr lvl="1">
              <a:spcBef>
                <a:spcPts val="600"/>
              </a:spcBef>
              <a:spcAft>
                <a:spcPts val="600"/>
              </a:spcAft>
            </a:pPr>
            <a:r>
              <a:rPr lang="en-US" sz="2800" dirty="0">
                <a:latin typeface="+mn-lt"/>
                <a:cs typeface="Calibri" panose="020F0502020204030204" pitchFamily="34" charset="0"/>
              </a:rPr>
              <a:t>Mentoring;</a:t>
            </a:r>
          </a:p>
          <a:p>
            <a:pPr lvl="1">
              <a:spcBef>
                <a:spcPts val="600"/>
              </a:spcBef>
              <a:spcAft>
                <a:spcPts val="600"/>
              </a:spcAft>
            </a:pPr>
            <a:r>
              <a:rPr lang="en-US" sz="2800" dirty="0">
                <a:latin typeface="+mn-lt"/>
                <a:cs typeface="Calibri" panose="020F0502020204030204" pitchFamily="34" charset="0"/>
              </a:rPr>
              <a:t>Tutoring;</a:t>
            </a:r>
          </a:p>
          <a:p>
            <a:pPr lvl="1">
              <a:spcBef>
                <a:spcPts val="600"/>
              </a:spcBef>
              <a:spcAft>
                <a:spcPts val="600"/>
              </a:spcAft>
            </a:pPr>
            <a:r>
              <a:rPr lang="en-US" sz="2800" dirty="0">
                <a:latin typeface="+mn-lt"/>
                <a:cs typeface="Calibri" panose="020F0502020204030204" pitchFamily="34" charset="0"/>
              </a:rPr>
              <a:t>Physical activity;</a:t>
            </a:r>
          </a:p>
          <a:p>
            <a:pPr lvl="1">
              <a:spcBef>
                <a:spcPts val="600"/>
              </a:spcBef>
              <a:spcAft>
                <a:spcPts val="600"/>
              </a:spcAft>
            </a:pPr>
            <a:r>
              <a:rPr lang="en-US" sz="2800" dirty="0">
                <a:latin typeface="+mn-lt"/>
                <a:cs typeface="Calibri" panose="020F0502020204030204" pitchFamily="34" charset="0"/>
              </a:rPr>
              <a:t>Academic support; or</a:t>
            </a:r>
          </a:p>
          <a:p>
            <a:pPr lvl="1">
              <a:spcBef>
                <a:spcPts val="600"/>
              </a:spcBef>
              <a:spcAft>
                <a:spcPts val="600"/>
              </a:spcAft>
            </a:pPr>
            <a:r>
              <a:rPr lang="en-US" sz="2800" dirty="0">
                <a:latin typeface="+mn-lt"/>
                <a:cs typeface="Calibri" panose="020F0502020204030204" pitchFamily="34" charset="0"/>
              </a:rPr>
              <a:t>Educational enrichment in one or more subjects, including fine arts, civic engagement, science, technology, engineering, and mathematics.</a:t>
            </a:r>
          </a:p>
          <a:p>
            <a:pPr>
              <a:spcBef>
                <a:spcPts val="600"/>
              </a:spcBef>
              <a:spcAft>
                <a:spcPts val="1800"/>
              </a:spcAft>
            </a:pPr>
            <a:endParaRPr lang="en-U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69118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ELO Organization Data Validation Rules (New)</a:t>
            </a:r>
            <a:endParaRPr lang="en-US" sz="2800" dirty="0">
              <a:latin typeface="+mn-lt"/>
            </a:endParaRP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82601090"/>
              </p:ext>
            </p:extLst>
          </p:nvPr>
        </p:nvGraphicFramePr>
        <p:xfrm>
          <a:off x="152400" y="869957"/>
          <a:ext cx="8839200" cy="4968240"/>
        </p:xfrm>
        <a:graphic>
          <a:graphicData uri="http://schemas.openxmlformats.org/drawingml/2006/table">
            <a:tbl>
              <a:tblPr firstRow="1" bandRow="1">
                <a:tableStyleId>{93296810-A885-4BE3-A3E7-6D5BEEA58F35}</a:tableStyleId>
              </a:tblPr>
              <a:tblGrid>
                <a:gridCol w="1262742">
                  <a:extLst>
                    <a:ext uri="{9D8B030D-6E8A-4147-A177-3AD203B41FA5}">
                      <a16:colId xmlns:a16="http://schemas.microsoft.com/office/drawing/2014/main" val="3494901603"/>
                    </a:ext>
                  </a:extLst>
                </a:gridCol>
                <a:gridCol w="3775245">
                  <a:extLst>
                    <a:ext uri="{9D8B030D-6E8A-4147-A177-3AD203B41FA5}">
                      <a16:colId xmlns:a16="http://schemas.microsoft.com/office/drawing/2014/main" val="3044144766"/>
                    </a:ext>
                  </a:extLst>
                </a:gridCol>
                <a:gridCol w="1545968">
                  <a:extLst>
                    <a:ext uri="{9D8B030D-6E8A-4147-A177-3AD203B41FA5}">
                      <a16:colId xmlns:a16="http://schemas.microsoft.com/office/drawing/2014/main" val="552158217"/>
                    </a:ext>
                  </a:extLst>
                </a:gridCol>
                <a:gridCol w="2255245">
                  <a:extLst>
                    <a:ext uri="{9D8B030D-6E8A-4147-A177-3AD203B41FA5}">
                      <a16:colId xmlns:a16="http://schemas.microsoft.com/office/drawing/2014/main" val="1583689494"/>
                    </a:ext>
                  </a:extLst>
                </a:gridCol>
              </a:tblGrid>
              <a:tr h="775399">
                <a:tc>
                  <a:txBody>
                    <a:bodyPr/>
                    <a:lstStyle/>
                    <a:p>
                      <a:pPr algn="ctr"/>
                      <a:r>
                        <a:rPr lang="en-US" sz="1800" dirty="0">
                          <a:solidFill>
                            <a:schemeClr val="tx1"/>
                          </a:solidFill>
                        </a:rPr>
                        <a:t>Rule </a:t>
                      </a:r>
                    </a:p>
                    <a:p>
                      <a:pPr algn="ctr"/>
                      <a:r>
                        <a:rPr lang="en-US" sz="1800" dirty="0">
                          <a:solidFill>
                            <a:schemeClr val="tx1"/>
                          </a:solidFill>
                        </a:rPr>
                        <a:t>#</a:t>
                      </a:r>
                    </a:p>
                  </a:txBody>
                  <a:tcPr/>
                </a:tc>
                <a:tc>
                  <a:txBody>
                    <a:bodyPr/>
                    <a:lstStyle/>
                    <a:p>
                      <a:pPr algn="ctr"/>
                      <a:r>
                        <a:rPr lang="en-US" sz="1800" dirty="0">
                          <a:solidFill>
                            <a:schemeClr val="tx1"/>
                          </a:solidFill>
                        </a:rPr>
                        <a:t>Rule Change</a:t>
                      </a:r>
                    </a:p>
                  </a:txBody>
                  <a:tcPr/>
                </a:tc>
                <a:tc>
                  <a:txBody>
                    <a:bodyPr/>
                    <a:lstStyle/>
                    <a:p>
                      <a:pPr algn="ctr"/>
                      <a:r>
                        <a:rPr lang="en-US" sz="1800" dirty="0">
                          <a:solidFill>
                            <a:schemeClr val="tx1"/>
                          </a:solidFill>
                        </a:rPr>
                        <a:t>Collection / Submission &amp; Error Level</a:t>
                      </a:r>
                    </a:p>
                  </a:txBody>
                  <a:tcPr/>
                </a:tc>
                <a:tc>
                  <a:txBody>
                    <a:bodyPr/>
                    <a:lstStyle/>
                    <a:p>
                      <a:pPr algn="ctr"/>
                      <a:r>
                        <a:rPr lang="en-US" sz="1800" dirty="0">
                          <a:solidFill>
                            <a:schemeClr val="tx1"/>
                          </a:solidFill>
                        </a:rPr>
                        <a:t>Applies to</a:t>
                      </a:r>
                      <a:endParaRPr lang="en-US" sz="1800" dirty="0"/>
                    </a:p>
                  </a:txBody>
                  <a:tcPr/>
                </a:tc>
                <a:extLst>
                  <a:ext uri="{0D108BD9-81ED-4DB2-BD59-A6C34878D82A}">
                    <a16:rowId xmlns:a16="http://schemas.microsoft.com/office/drawing/2014/main" val="945061197"/>
                  </a:ext>
                </a:extLst>
              </a:tr>
              <a:tr h="743226">
                <a:tc>
                  <a:txBody>
                    <a:bodyPr/>
                    <a:lstStyle/>
                    <a:p>
                      <a:pPr>
                        <a:spcBef>
                          <a:spcPts val="600"/>
                        </a:spcBef>
                        <a:spcAft>
                          <a:spcPts val="600"/>
                        </a:spcAft>
                      </a:pPr>
                      <a:r>
                        <a:rPr lang="en-US" sz="2000" dirty="0"/>
                        <a:t>10020-0053</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New</a:t>
                      </a:r>
                    </a:p>
                  </a:txBody>
                  <a:tcPr/>
                </a:tc>
                <a:tc>
                  <a:txBody>
                    <a:bodyPr/>
                    <a:lstStyle/>
                    <a:p>
                      <a:pPr marL="0" indent="0" algn="l" rtl="0" eaLnBrk="1" latinLnBrk="0" hangingPunct="1">
                        <a:spcBef>
                          <a:spcPts val="600"/>
                        </a:spcBef>
                        <a:spcAft>
                          <a:spcPts val="600"/>
                        </a:spcAft>
                        <a:buFont typeface="Arial" pitchFamily="34" charset="0"/>
                        <a:buNone/>
                      </a:pPr>
                      <a:r>
                        <a:rPr lang="en-US" sz="2000" dirty="0"/>
                        <a:t>If EXPANDED-LEARNING-OPPORTUNITY-INDICATOR-CODE is "1", then at least one of the following fields must be "1": ELO-RIGOROUS-COURSEWORK-INDICATOR-CODE, ELO-MENTORING-INDICATOR-CODE, ELO-TUTORING-INDICATOR-CODE, ELO-PHYSICAL-ACTIVITY-INDICATOR-CODE, ELO-ACADEMIC-SUPPORT-INDICATOR-CODE, or ELO-EDUCATIONAL-ENRICHMENT-INDICATOR-CODE.</a:t>
                      </a:r>
                      <a:endParaRPr kumimoji="0" lang="en-US" sz="18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3 and 4</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endParaRPr kumimoji="0" lang="en-US" sz="18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endParaRPr kumimoji="0" lang="en-US" sz="1800" kern="1200" dirty="0">
                        <a:solidFill>
                          <a:schemeClr val="dk1"/>
                        </a:solidFill>
                        <a:latin typeface="+mn-lt"/>
                        <a:ea typeface="+mn-ea"/>
                        <a:cs typeface="+mn-cs"/>
                      </a:endParaRPr>
                    </a:p>
                  </a:txBody>
                  <a:tcPr/>
                </a:tc>
                <a:extLst>
                  <a:ext uri="{0D108BD9-81ED-4DB2-BD59-A6C34878D82A}">
                    <a16:rowId xmlns:a16="http://schemas.microsoft.com/office/drawing/2014/main" val="2853623951"/>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60</a:t>
            </a:fld>
            <a:endParaRPr lang="en-US" dirty="0"/>
          </a:p>
        </p:txBody>
      </p:sp>
    </p:spTree>
    <p:extLst>
      <p:ext uri="{BB962C8B-B14F-4D97-AF65-F5344CB8AC3E}">
        <p14:creationId xmlns:p14="http://schemas.microsoft.com/office/powerpoint/2010/main" val="95498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ELO Organization Data Validation Rules (NEW)</a:t>
            </a:r>
            <a:endParaRPr lang="en-US" sz="2800" dirty="0">
              <a:latin typeface="+mn-lt"/>
            </a:endParaRP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390677216"/>
              </p:ext>
            </p:extLst>
          </p:nvPr>
        </p:nvGraphicFramePr>
        <p:xfrm>
          <a:off x="152400" y="792480"/>
          <a:ext cx="8839200" cy="5516880"/>
        </p:xfrm>
        <a:graphic>
          <a:graphicData uri="http://schemas.openxmlformats.org/drawingml/2006/table">
            <a:tbl>
              <a:tblPr firstRow="1" bandRow="1">
                <a:tableStyleId>{93296810-A885-4BE3-A3E7-6D5BEEA58F35}</a:tableStyleId>
              </a:tblPr>
              <a:tblGrid>
                <a:gridCol w="1473200">
                  <a:extLst>
                    <a:ext uri="{9D8B030D-6E8A-4147-A177-3AD203B41FA5}">
                      <a16:colId xmlns:a16="http://schemas.microsoft.com/office/drawing/2014/main" val="3494901603"/>
                    </a:ext>
                  </a:extLst>
                </a:gridCol>
                <a:gridCol w="2565400">
                  <a:extLst>
                    <a:ext uri="{9D8B030D-6E8A-4147-A177-3AD203B41FA5}">
                      <a16:colId xmlns:a16="http://schemas.microsoft.com/office/drawing/2014/main" val="2605523071"/>
                    </a:ext>
                  </a:extLst>
                </a:gridCol>
                <a:gridCol w="1854200">
                  <a:extLst>
                    <a:ext uri="{9D8B030D-6E8A-4147-A177-3AD203B41FA5}">
                      <a16:colId xmlns:a16="http://schemas.microsoft.com/office/drawing/2014/main" val="3044144766"/>
                    </a:ext>
                  </a:extLst>
                </a:gridCol>
                <a:gridCol w="2946400">
                  <a:extLst>
                    <a:ext uri="{9D8B030D-6E8A-4147-A177-3AD203B41FA5}">
                      <a16:colId xmlns:a16="http://schemas.microsoft.com/office/drawing/2014/main" val="1583689494"/>
                    </a:ext>
                  </a:extLst>
                </a:gridCol>
              </a:tblGrid>
              <a:tr h="893819">
                <a:tc>
                  <a:txBody>
                    <a:bodyPr/>
                    <a:lstStyle/>
                    <a:p>
                      <a:pPr algn="ctr"/>
                      <a:r>
                        <a:rPr lang="en-US" sz="1800" dirty="0">
                          <a:solidFill>
                            <a:schemeClr val="tx1"/>
                          </a:solidFill>
                        </a:rPr>
                        <a:t>Rule </a:t>
                      </a:r>
                    </a:p>
                    <a:p>
                      <a:pPr algn="ctr"/>
                      <a:r>
                        <a:rPr lang="en-US" sz="1800" dirty="0">
                          <a:solidFill>
                            <a:schemeClr val="tx1"/>
                          </a:solidFill>
                        </a:rPr>
                        <a:t>#</a:t>
                      </a:r>
                    </a:p>
                  </a:txBody>
                  <a:tcPr/>
                </a:tc>
                <a:tc>
                  <a:txBody>
                    <a:bodyPr/>
                    <a:lstStyle/>
                    <a:p>
                      <a:pPr algn="ctr"/>
                      <a:r>
                        <a:rPr lang="en-US" sz="1800" dirty="0">
                          <a:solidFill>
                            <a:schemeClr val="tx1"/>
                          </a:solidFill>
                        </a:rPr>
                        <a:t>Rule Change</a:t>
                      </a:r>
                    </a:p>
                  </a:txBody>
                  <a:tcPr/>
                </a:tc>
                <a:tc>
                  <a:txBody>
                    <a:bodyPr/>
                    <a:lstStyle/>
                    <a:p>
                      <a:pPr algn="ctr"/>
                      <a:r>
                        <a:rPr lang="en-US" sz="1800" dirty="0">
                          <a:solidFill>
                            <a:schemeClr val="tx1"/>
                          </a:solidFill>
                        </a:rPr>
                        <a:t>Collection / Submission &amp; Error Level</a:t>
                      </a:r>
                    </a:p>
                  </a:txBody>
                  <a:tcPr/>
                </a:tc>
                <a:tc>
                  <a:txBody>
                    <a:bodyPr/>
                    <a:lstStyle/>
                    <a:p>
                      <a:pPr algn="ctr"/>
                      <a:r>
                        <a:rPr lang="en-US" sz="1800" dirty="0">
                          <a:solidFill>
                            <a:schemeClr val="tx1"/>
                          </a:solidFill>
                        </a:rPr>
                        <a:t>Applies to</a:t>
                      </a:r>
                      <a:endParaRPr lang="en-US" sz="1800" dirty="0"/>
                    </a:p>
                  </a:txBody>
                  <a:tcPr/>
                </a:tc>
                <a:extLst>
                  <a:ext uri="{0D108BD9-81ED-4DB2-BD59-A6C34878D82A}">
                    <a16:rowId xmlns:a16="http://schemas.microsoft.com/office/drawing/2014/main" val="945061197"/>
                  </a:ext>
                </a:extLst>
              </a:tr>
              <a:tr h="1554480">
                <a:tc>
                  <a:txBody>
                    <a:bodyPr/>
                    <a:lstStyle/>
                    <a:p>
                      <a:pPr>
                        <a:spcBef>
                          <a:spcPts val="600"/>
                        </a:spcBef>
                        <a:spcAft>
                          <a:spcPts val="600"/>
                        </a:spcAft>
                      </a:pPr>
                      <a:r>
                        <a:rPr lang="en-US" sz="2000" dirty="0"/>
                        <a:t>10020-0054</a:t>
                      </a:r>
                    </a:p>
                    <a:p>
                      <a:pPr>
                        <a:spcBef>
                          <a:spcPts val="600"/>
                        </a:spcBef>
                        <a:spcAft>
                          <a:spcPts val="600"/>
                        </a:spcAft>
                      </a:pPr>
                      <a:r>
                        <a:rPr lang="en-US" sz="2000" dirty="0"/>
                        <a:t>New</a:t>
                      </a:r>
                    </a:p>
                  </a:txBody>
                  <a:tcPr/>
                </a:tc>
                <a:tc>
                  <a:txBody>
                    <a:bodyPr/>
                    <a:lstStyle/>
                    <a:p>
                      <a:pPr marL="0" indent="0" algn="l" rtl="0" eaLnBrk="1" latinLnBrk="0" hangingPunct="1">
                        <a:spcBef>
                          <a:spcPts val="600"/>
                        </a:spcBef>
                        <a:spcAft>
                          <a:spcPts val="600"/>
                        </a:spcAft>
                        <a:buFont typeface="Arial" pitchFamily="34" charset="0"/>
                        <a:buNone/>
                      </a:pPr>
                      <a:r>
                        <a:rPr kumimoji="0" lang="en-US" sz="2000" kern="1200" dirty="0">
                          <a:solidFill>
                            <a:schemeClr val="dk1"/>
                          </a:solidFill>
                          <a:latin typeface="+mn-lt"/>
                          <a:ea typeface="+mn-ea"/>
                          <a:cs typeface="+mn-cs"/>
                        </a:rPr>
                        <a:t>If ELO-TYPE-CODE is not blank, then ELO-TYPE-CODE must be "01", "02", or "03".</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3 </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2231497417"/>
                  </a:ext>
                </a:extLst>
              </a:tr>
              <a:tr h="1430111">
                <a:tc>
                  <a:txBody>
                    <a:bodyPr/>
                    <a:lstStyle/>
                    <a:p>
                      <a:pPr>
                        <a:spcBef>
                          <a:spcPts val="600"/>
                        </a:spcBef>
                        <a:spcAft>
                          <a:spcPts val="600"/>
                        </a:spcAft>
                      </a:pPr>
                      <a:r>
                        <a:rPr lang="en-US" sz="2000" dirty="0"/>
                        <a:t>10020-0055</a:t>
                      </a:r>
                    </a:p>
                    <a:p>
                      <a:pPr>
                        <a:spcBef>
                          <a:spcPts val="600"/>
                        </a:spcBef>
                        <a:spcAft>
                          <a:spcPts val="600"/>
                        </a:spcAft>
                      </a:pPr>
                      <a:r>
                        <a:rPr lang="en-US" sz="2000" dirty="0"/>
                        <a:t>New</a:t>
                      </a:r>
                    </a:p>
                    <a:p>
                      <a:pPr>
                        <a:spcBef>
                          <a:spcPts val="600"/>
                        </a:spcBef>
                        <a:spcAft>
                          <a:spcPts val="600"/>
                        </a:spcAft>
                      </a:pP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sz="2000" kern="1200" dirty="0">
                          <a:solidFill>
                            <a:schemeClr val="dk1"/>
                          </a:solidFill>
                          <a:latin typeface="+mn-lt"/>
                          <a:ea typeface="+mn-ea"/>
                          <a:cs typeface="+mn-cs"/>
                        </a:rPr>
                        <a:t>If ELO-TYPE-CODE is not blank, then ELO-TYPE-CODE must be "04".</a:t>
                      </a:r>
                      <a:endParaRPr kumimoji="0" lang="en-US"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4</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a:t>
                      </a:r>
                    </a:p>
                  </a:txBody>
                  <a:tcPr/>
                </a:tc>
                <a:extLst>
                  <a:ext uri="{0D108BD9-81ED-4DB2-BD59-A6C34878D82A}">
                    <a16:rowId xmlns:a16="http://schemas.microsoft.com/office/drawing/2014/main" val="373289730"/>
                  </a:ext>
                </a:extLst>
              </a:tr>
              <a:tr h="1430111">
                <a:tc>
                  <a:txBody>
                    <a:bodyPr/>
                    <a:lstStyle/>
                    <a:p>
                      <a:pPr>
                        <a:spcBef>
                          <a:spcPts val="600"/>
                        </a:spcBef>
                        <a:spcAft>
                          <a:spcPts val="600"/>
                        </a:spcAft>
                      </a:pPr>
                      <a:r>
                        <a:rPr lang="en-US" sz="2000" dirty="0"/>
                        <a:t>10020-0056</a:t>
                      </a:r>
                    </a:p>
                    <a:p>
                      <a:pPr>
                        <a:spcBef>
                          <a:spcPts val="600"/>
                        </a:spcBef>
                        <a:spcAft>
                          <a:spcPts val="600"/>
                        </a:spcAft>
                      </a:pPr>
                      <a:r>
                        <a:rPr lang="en-US" sz="2000" dirty="0"/>
                        <a:t>New</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If ELO-TYPE-CODE is "01" or "02", then ELO-MINUTES-SCHEDULED-PER-DAY should be 240 or less.</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3</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Special Warning</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a:t>
                      </a:r>
                    </a:p>
                  </a:txBody>
                  <a:tcPr/>
                </a:tc>
                <a:extLst>
                  <a:ext uri="{0D108BD9-81ED-4DB2-BD59-A6C34878D82A}">
                    <a16:rowId xmlns:a16="http://schemas.microsoft.com/office/drawing/2014/main" val="2853623951"/>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61</a:t>
            </a:fld>
            <a:endParaRPr lang="en-US" dirty="0"/>
          </a:p>
        </p:txBody>
      </p:sp>
    </p:spTree>
    <p:extLst>
      <p:ext uri="{BB962C8B-B14F-4D97-AF65-F5344CB8AC3E}">
        <p14:creationId xmlns:p14="http://schemas.microsoft.com/office/powerpoint/2010/main" val="40421893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sz="2800" b="1" dirty="0">
                <a:solidFill>
                  <a:srgbClr val="FFFFFF"/>
                </a:solidFill>
                <a:latin typeface="+mn-lt"/>
                <a:cs typeface="AngsanaUPC" panose="02020603050405020304" pitchFamily="18" charset="-34"/>
              </a:rPr>
              <a:t>ELO STUDENT Data Validation Rules (NEW)</a:t>
            </a:r>
            <a:endParaRPr lang="en-US" sz="2800" dirty="0">
              <a:latin typeface="+mn-lt"/>
              <a:cs typeface="AngsanaUPC" panose="02020603050405020304" pitchFamily="18" charset="-34"/>
            </a:endParaRP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245116984"/>
              </p:ext>
            </p:extLst>
          </p:nvPr>
        </p:nvGraphicFramePr>
        <p:xfrm>
          <a:off x="152400" y="792480"/>
          <a:ext cx="8839200" cy="4602480"/>
        </p:xfrm>
        <a:graphic>
          <a:graphicData uri="http://schemas.openxmlformats.org/drawingml/2006/table">
            <a:tbl>
              <a:tblPr firstRow="1" bandRow="1">
                <a:tableStyleId>{93296810-A885-4BE3-A3E7-6D5BEEA58F35}</a:tableStyleId>
              </a:tblPr>
              <a:tblGrid>
                <a:gridCol w="1473200">
                  <a:extLst>
                    <a:ext uri="{9D8B030D-6E8A-4147-A177-3AD203B41FA5}">
                      <a16:colId xmlns:a16="http://schemas.microsoft.com/office/drawing/2014/main" val="3494901603"/>
                    </a:ext>
                  </a:extLst>
                </a:gridCol>
                <a:gridCol w="2565400">
                  <a:extLst>
                    <a:ext uri="{9D8B030D-6E8A-4147-A177-3AD203B41FA5}">
                      <a16:colId xmlns:a16="http://schemas.microsoft.com/office/drawing/2014/main" val="2605523071"/>
                    </a:ext>
                  </a:extLst>
                </a:gridCol>
                <a:gridCol w="1854200">
                  <a:extLst>
                    <a:ext uri="{9D8B030D-6E8A-4147-A177-3AD203B41FA5}">
                      <a16:colId xmlns:a16="http://schemas.microsoft.com/office/drawing/2014/main" val="3044144766"/>
                    </a:ext>
                  </a:extLst>
                </a:gridCol>
                <a:gridCol w="2946400">
                  <a:extLst>
                    <a:ext uri="{9D8B030D-6E8A-4147-A177-3AD203B41FA5}">
                      <a16:colId xmlns:a16="http://schemas.microsoft.com/office/drawing/2014/main" val="1583689494"/>
                    </a:ext>
                  </a:extLst>
                </a:gridCol>
              </a:tblGrid>
              <a:tr h="893819">
                <a:tc>
                  <a:txBody>
                    <a:bodyPr/>
                    <a:lstStyle/>
                    <a:p>
                      <a:pPr algn="ctr"/>
                      <a:r>
                        <a:rPr lang="en-US" sz="1800" dirty="0">
                          <a:solidFill>
                            <a:schemeClr val="tx1"/>
                          </a:solidFill>
                        </a:rPr>
                        <a:t>Rule </a:t>
                      </a:r>
                    </a:p>
                    <a:p>
                      <a:pPr algn="ctr"/>
                      <a:r>
                        <a:rPr lang="en-US" sz="1800" dirty="0">
                          <a:solidFill>
                            <a:schemeClr val="tx1"/>
                          </a:solidFill>
                        </a:rPr>
                        <a:t>#</a:t>
                      </a:r>
                    </a:p>
                  </a:txBody>
                  <a:tcPr/>
                </a:tc>
                <a:tc>
                  <a:txBody>
                    <a:bodyPr/>
                    <a:lstStyle/>
                    <a:p>
                      <a:pPr algn="ctr"/>
                      <a:r>
                        <a:rPr lang="en-US" sz="1800" dirty="0">
                          <a:solidFill>
                            <a:schemeClr val="tx1"/>
                          </a:solidFill>
                        </a:rPr>
                        <a:t>Rule Change</a:t>
                      </a:r>
                    </a:p>
                  </a:txBody>
                  <a:tcPr/>
                </a:tc>
                <a:tc>
                  <a:txBody>
                    <a:bodyPr/>
                    <a:lstStyle/>
                    <a:p>
                      <a:pPr algn="ctr"/>
                      <a:r>
                        <a:rPr lang="en-US" sz="1800" dirty="0">
                          <a:solidFill>
                            <a:schemeClr val="tx1"/>
                          </a:solidFill>
                        </a:rPr>
                        <a:t>Collection / Submission &amp; Error Level</a:t>
                      </a:r>
                    </a:p>
                  </a:txBody>
                  <a:tcPr/>
                </a:tc>
                <a:tc>
                  <a:txBody>
                    <a:bodyPr/>
                    <a:lstStyle/>
                    <a:p>
                      <a:pPr algn="ctr"/>
                      <a:r>
                        <a:rPr lang="en-US" sz="1800" dirty="0">
                          <a:solidFill>
                            <a:schemeClr val="tx1"/>
                          </a:solidFill>
                        </a:rPr>
                        <a:t>Applies to</a:t>
                      </a:r>
                      <a:endParaRPr lang="en-US" sz="1800" dirty="0"/>
                    </a:p>
                  </a:txBody>
                  <a:tcPr/>
                </a:tc>
                <a:extLst>
                  <a:ext uri="{0D108BD9-81ED-4DB2-BD59-A6C34878D82A}">
                    <a16:rowId xmlns:a16="http://schemas.microsoft.com/office/drawing/2014/main" val="945061197"/>
                  </a:ext>
                </a:extLst>
              </a:tr>
              <a:tr h="2174961">
                <a:tc>
                  <a:txBody>
                    <a:bodyPr/>
                    <a:lstStyle/>
                    <a:p>
                      <a:pPr>
                        <a:spcBef>
                          <a:spcPts val="600"/>
                        </a:spcBef>
                        <a:spcAft>
                          <a:spcPts val="600"/>
                        </a:spcAft>
                      </a:pPr>
                      <a:r>
                        <a:rPr lang="en-US" sz="2000" dirty="0"/>
                        <a:t>40110-0196</a:t>
                      </a:r>
                    </a:p>
                    <a:p>
                      <a:pPr>
                        <a:spcBef>
                          <a:spcPts val="600"/>
                        </a:spcBef>
                        <a:spcAft>
                          <a:spcPts val="600"/>
                        </a:spcAft>
                      </a:pPr>
                      <a:r>
                        <a:rPr lang="en-US" sz="2000" dirty="0"/>
                        <a:t>New</a:t>
                      </a:r>
                    </a:p>
                  </a:txBody>
                  <a:tcPr/>
                </a:tc>
                <a:tc>
                  <a:txBody>
                    <a:bodyPr/>
                    <a:lstStyle/>
                    <a:p>
                      <a:pPr marL="0" indent="0" algn="l" rtl="0" eaLnBrk="1" latinLnBrk="0" hangingPunct="1">
                        <a:spcBef>
                          <a:spcPts val="600"/>
                        </a:spcBef>
                        <a:spcAft>
                          <a:spcPts val="600"/>
                        </a:spcAft>
                        <a:buFont typeface="Arial" pitchFamily="34" charset="0"/>
                        <a:buNone/>
                      </a:pPr>
                      <a:r>
                        <a:rPr lang="en-US" sz="2000" dirty="0"/>
                        <a:t>If EXPANDED-LEARNING-OPPORTUNITY-INDICATOR-CODE is "1", then TX-</a:t>
                      </a:r>
                      <a:r>
                        <a:rPr lang="en-US" sz="2000" dirty="0" err="1"/>
                        <a:t>StudentELOS</a:t>
                      </a:r>
                      <a:r>
                        <a:rPr lang="en-US" sz="2000" dirty="0"/>
                        <a:t> must be reported.</a:t>
                      </a:r>
                      <a:endParaRPr kumimoji="0" lang="en-US" sz="20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3 and 4</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2231497417"/>
                  </a:ext>
                </a:extLst>
              </a:tr>
              <a:tr h="1430111">
                <a:tc>
                  <a:txBody>
                    <a:bodyPr/>
                    <a:lstStyle/>
                    <a:p>
                      <a:pPr>
                        <a:spcBef>
                          <a:spcPts val="600"/>
                        </a:spcBef>
                        <a:spcAft>
                          <a:spcPts val="600"/>
                        </a:spcAft>
                      </a:pPr>
                      <a:r>
                        <a:rPr lang="en-US" dirty="0"/>
                        <a:t>40110-0197</a:t>
                      </a:r>
                    </a:p>
                    <a:p>
                      <a:pPr>
                        <a:spcBef>
                          <a:spcPts val="600"/>
                        </a:spcBef>
                        <a:spcAft>
                          <a:spcPts val="600"/>
                        </a:spcAft>
                      </a:pPr>
                      <a:r>
                        <a:rPr lang="en-US" dirty="0"/>
                        <a:t>New</a:t>
                      </a:r>
                    </a:p>
                  </a:txBody>
                  <a:tcPr/>
                </a:tc>
                <a:tc>
                  <a:txBody>
                    <a:bodyPr/>
                    <a:lstStyle/>
                    <a:p>
                      <a:pPr marL="0" indent="0" algn="l" rtl="0" eaLnBrk="1" latinLnBrk="0" hangingPunct="1">
                        <a:spcBef>
                          <a:spcPts val="600"/>
                        </a:spcBef>
                        <a:spcAft>
                          <a:spcPts val="600"/>
                        </a:spcAft>
                        <a:buFont typeface="Arial" pitchFamily="34" charset="0"/>
                        <a:buNone/>
                      </a:pPr>
                      <a:r>
                        <a:rPr lang="en-US" dirty="0"/>
                        <a:t>If EXPANDED-LEARNING-OPPORTUNITY-INDICATOR-CODE is "0", then TX-</a:t>
                      </a:r>
                      <a:r>
                        <a:rPr lang="en-US" dirty="0" err="1"/>
                        <a:t>StudentELOS</a:t>
                      </a:r>
                      <a:r>
                        <a:rPr lang="en-US" dirty="0"/>
                        <a:t> must not be reported.</a:t>
                      </a:r>
                      <a:endParaRPr kumimoji="0" lang="en-US"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3 and 4</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62</a:t>
            </a:fld>
            <a:endParaRPr lang="en-US" dirty="0"/>
          </a:p>
        </p:txBody>
      </p:sp>
    </p:spTree>
    <p:extLst>
      <p:ext uri="{BB962C8B-B14F-4D97-AF65-F5344CB8AC3E}">
        <p14:creationId xmlns:p14="http://schemas.microsoft.com/office/powerpoint/2010/main" val="3562606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ELO STUDENT Data Validation Rules (NEW)</a:t>
            </a:r>
            <a:endParaRPr lang="en-US" sz="2800" dirty="0">
              <a:latin typeface="+mn-lt"/>
            </a:endParaRP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862464475"/>
              </p:ext>
            </p:extLst>
          </p:nvPr>
        </p:nvGraphicFramePr>
        <p:xfrm>
          <a:off x="228600" y="868680"/>
          <a:ext cx="8686800" cy="5120640"/>
        </p:xfrm>
        <a:graphic>
          <a:graphicData uri="http://schemas.openxmlformats.org/drawingml/2006/table">
            <a:tbl>
              <a:tblPr firstRow="1" bandRow="1">
                <a:tableStyleId>{93296810-A885-4BE3-A3E7-6D5BEEA58F35}</a:tableStyleId>
              </a:tblPr>
              <a:tblGrid>
                <a:gridCol w="1447800">
                  <a:extLst>
                    <a:ext uri="{9D8B030D-6E8A-4147-A177-3AD203B41FA5}">
                      <a16:colId xmlns:a16="http://schemas.microsoft.com/office/drawing/2014/main" val="3494901603"/>
                    </a:ext>
                  </a:extLst>
                </a:gridCol>
                <a:gridCol w="3120259">
                  <a:extLst>
                    <a:ext uri="{9D8B030D-6E8A-4147-A177-3AD203B41FA5}">
                      <a16:colId xmlns:a16="http://schemas.microsoft.com/office/drawing/2014/main" val="2605523071"/>
                    </a:ext>
                  </a:extLst>
                </a:gridCol>
                <a:gridCol w="1797269">
                  <a:extLst>
                    <a:ext uri="{9D8B030D-6E8A-4147-A177-3AD203B41FA5}">
                      <a16:colId xmlns:a16="http://schemas.microsoft.com/office/drawing/2014/main" val="3044144766"/>
                    </a:ext>
                  </a:extLst>
                </a:gridCol>
                <a:gridCol w="2321472">
                  <a:extLst>
                    <a:ext uri="{9D8B030D-6E8A-4147-A177-3AD203B41FA5}">
                      <a16:colId xmlns:a16="http://schemas.microsoft.com/office/drawing/2014/main" val="1583689494"/>
                    </a:ext>
                  </a:extLst>
                </a:gridCol>
              </a:tblGrid>
              <a:tr h="893819">
                <a:tc>
                  <a:txBody>
                    <a:bodyPr/>
                    <a:lstStyle/>
                    <a:p>
                      <a:pPr algn="ctr"/>
                      <a:r>
                        <a:rPr lang="en-US" sz="1800" dirty="0">
                          <a:solidFill>
                            <a:schemeClr val="tx1"/>
                          </a:solidFill>
                        </a:rPr>
                        <a:t>Rule </a:t>
                      </a:r>
                    </a:p>
                    <a:p>
                      <a:pPr algn="ctr"/>
                      <a:r>
                        <a:rPr lang="en-US" sz="1800" dirty="0">
                          <a:solidFill>
                            <a:schemeClr val="tx1"/>
                          </a:solidFill>
                        </a:rPr>
                        <a:t>#</a:t>
                      </a:r>
                    </a:p>
                  </a:txBody>
                  <a:tcPr/>
                </a:tc>
                <a:tc>
                  <a:txBody>
                    <a:bodyPr/>
                    <a:lstStyle/>
                    <a:p>
                      <a:pPr algn="ctr"/>
                      <a:r>
                        <a:rPr lang="en-US" sz="1800" dirty="0">
                          <a:solidFill>
                            <a:schemeClr val="tx1"/>
                          </a:solidFill>
                        </a:rPr>
                        <a:t>Rule Change</a:t>
                      </a:r>
                    </a:p>
                  </a:txBody>
                  <a:tcPr/>
                </a:tc>
                <a:tc>
                  <a:txBody>
                    <a:bodyPr/>
                    <a:lstStyle/>
                    <a:p>
                      <a:pPr algn="ctr"/>
                      <a:r>
                        <a:rPr lang="en-US" sz="1800" dirty="0">
                          <a:solidFill>
                            <a:schemeClr val="tx1"/>
                          </a:solidFill>
                        </a:rPr>
                        <a:t>Collection / Submission &amp; Error Level</a:t>
                      </a:r>
                    </a:p>
                  </a:txBody>
                  <a:tcPr/>
                </a:tc>
                <a:tc>
                  <a:txBody>
                    <a:bodyPr/>
                    <a:lstStyle/>
                    <a:p>
                      <a:pPr algn="ctr"/>
                      <a:r>
                        <a:rPr lang="en-US" sz="1800" dirty="0">
                          <a:solidFill>
                            <a:schemeClr val="tx1"/>
                          </a:solidFill>
                        </a:rPr>
                        <a:t>Applies to</a:t>
                      </a:r>
                      <a:endParaRPr lang="en-US" sz="1800" dirty="0"/>
                    </a:p>
                  </a:txBody>
                  <a:tcPr/>
                </a:tc>
                <a:extLst>
                  <a:ext uri="{0D108BD9-81ED-4DB2-BD59-A6C34878D82A}">
                    <a16:rowId xmlns:a16="http://schemas.microsoft.com/office/drawing/2014/main" val="945061197"/>
                  </a:ext>
                </a:extLst>
              </a:tr>
              <a:tr h="2174961">
                <a:tc>
                  <a:txBody>
                    <a:bodyPr/>
                    <a:lstStyle/>
                    <a:p>
                      <a:pPr>
                        <a:spcBef>
                          <a:spcPts val="600"/>
                        </a:spcBef>
                        <a:spcAft>
                          <a:spcPts val="600"/>
                        </a:spcAft>
                      </a:pPr>
                      <a:r>
                        <a:rPr lang="en-US" dirty="0"/>
                        <a:t>40110-0198</a:t>
                      </a:r>
                    </a:p>
                    <a:p>
                      <a:pPr>
                        <a:spcBef>
                          <a:spcPts val="600"/>
                        </a:spcBef>
                        <a:spcAft>
                          <a:spcPts val="600"/>
                        </a:spcAft>
                      </a:pPr>
                      <a:r>
                        <a:rPr lang="en-US" dirty="0"/>
                        <a:t>New</a:t>
                      </a:r>
                    </a:p>
                  </a:txBody>
                  <a:tcPr/>
                </a:tc>
                <a:tc>
                  <a:txBody>
                    <a:bodyPr/>
                    <a:lstStyle/>
                    <a:p>
                      <a:pPr marL="0" indent="0" algn="l" rtl="0" eaLnBrk="1" latinLnBrk="0" hangingPunct="1">
                        <a:spcBef>
                          <a:spcPts val="600"/>
                        </a:spcBef>
                        <a:spcAft>
                          <a:spcPts val="600"/>
                        </a:spcAft>
                        <a:buFont typeface="Arial" pitchFamily="34" charset="0"/>
                        <a:buNone/>
                      </a:pPr>
                      <a:r>
                        <a:rPr lang="en-US" dirty="0"/>
                        <a:t>If EXPANDED-LEARNING-OPPORTUNITY-INDICATOR-CODE is "1", then at least one of the following fields must be "1": ELORIGOROUS-COURSEWORK-INDICATOR-CODE, ELO-MENTORING-INDICATOR-CODE, ELO-TUTORING-INDICATOR-CODE, ELO-PHYSICAL-ACTIVITY-INDICATOR-CODE, ELO-ACADEMIC-SUPPORT-INDICATOR-CODE, or ELO-EDUCATIONAL-ENRICHMENT-INDICATOR-CODE</a:t>
                      </a:r>
                      <a:endParaRPr kumimoji="0" lang="en-US"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3 and 4</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2231497417"/>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63</a:t>
            </a:fld>
            <a:endParaRPr lang="en-US" dirty="0"/>
          </a:p>
        </p:txBody>
      </p:sp>
    </p:spTree>
    <p:extLst>
      <p:ext uri="{BB962C8B-B14F-4D97-AF65-F5344CB8AC3E}">
        <p14:creationId xmlns:p14="http://schemas.microsoft.com/office/powerpoint/2010/main" val="20884175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Autofit/>
          </a:bodyPr>
          <a:lstStyle/>
          <a:p>
            <a:r>
              <a:rPr lang="en-US" sz="2800" b="1" dirty="0">
                <a:solidFill>
                  <a:srgbClr val="FFFFFF"/>
                </a:solidFill>
                <a:latin typeface="+mn-lt"/>
                <a:cs typeface="Calibri" panose="020F0502020204030204" pitchFamily="34" charset="0"/>
              </a:rPr>
              <a:t>ELO STUDENT Data Validation Rules (NEW)</a:t>
            </a:r>
            <a:endParaRPr lang="en-US" sz="2800" dirty="0">
              <a:latin typeface="+mn-lt"/>
            </a:endParaRP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060546370"/>
              </p:ext>
            </p:extLst>
          </p:nvPr>
        </p:nvGraphicFramePr>
        <p:xfrm>
          <a:off x="152400" y="792480"/>
          <a:ext cx="8839200" cy="4173311"/>
        </p:xfrm>
        <a:graphic>
          <a:graphicData uri="http://schemas.openxmlformats.org/drawingml/2006/table">
            <a:tbl>
              <a:tblPr firstRow="1" bandRow="1">
                <a:tableStyleId>{93296810-A885-4BE3-A3E7-6D5BEEA58F35}</a:tableStyleId>
              </a:tblPr>
              <a:tblGrid>
                <a:gridCol w="1473200">
                  <a:extLst>
                    <a:ext uri="{9D8B030D-6E8A-4147-A177-3AD203B41FA5}">
                      <a16:colId xmlns:a16="http://schemas.microsoft.com/office/drawing/2014/main" val="3494901603"/>
                    </a:ext>
                  </a:extLst>
                </a:gridCol>
                <a:gridCol w="2565400">
                  <a:extLst>
                    <a:ext uri="{9D8B030D-6E8A-4147-A177-3AD203B41FA5}">
                      <a16:colId xmlns:a16="http://schemas.microsoft.com/office/drawing/2014/main" val="2605523071"/>
                    </a:ext>
                  </a:extLst>
                </a:gridCol>
                <a:gridCol w="1854200">
                  <a:extLst>
                    <a:ext uri="{9D8B030D-6E8A-4147-A177-3AD203B41FA5}">
                      <a16:colId xmlns:a16="http://schemas.microsoft.com/office/drawing/2014/main" val="3044144766"/>
                    </a:ext>
                  </a:extLst>
                </a:gridCol>
                <a:gridCol w="2946400">
                  <a:extLst>
                    <a:ext uri="{9D8B030D-6E8A-4147-A177-3AD203B41FA5}">
                      <a16:colId xmlns:a16="http://schemas.microsoft.com/office/drawing/2014/main" val="1583689494"/>
                    </a:ext>
                  </a:extLst>
                </a:gridCol>
              </a:tblGrid>
              <a:tr h="893819">
                <a:tc>
                  <a:txBody>
                    <a:bodyPr/>
                    <a:lstStyle/>
                    <a:p>
                      <a:pPr algn="ctr"/>
                      <a:r>
                        <a:rPr lang="en-US" sz="1800" dirty="0">
                          <a:solidFill>
                            <a:schemeClr val="tx1"/>
                          </a:solidFill>
                        </a:rPr>
                        <a:t>Rule </a:t>
                      </a:r>
                    </a:p>
                    <a:p>
                      <a:pPr algn="ctr"/>
                      <a:r>
                        <a:rPr lang="en-US" sz="1800" dirty="0">
                          <a:solidFill>
                            <a:schemeClr val="tx1"/>
                          </a:solidFill>
                        </a:rPr>
                        <a:t>#</a:t>
                      </a:r>
                    </a:p>
                  </a:txBody>
                  <a:tcPr/>
                </a:tc>
                <a:tc>
                  <a:txBody>
                    <a:bodyPr/>
                    <a:lstStyle/>
                    <a:p>
                      <a:pPr algn="ctr"/>
                      <a:r>
                        <a:rPr lang="en-US" sz="1800" dirty="0">
                          <a:solidFill>
                            <a:schemeClr val="tx1"/>
                          </a:solidFill>
                        </a:rPr>
                        <a:t>Rule Change</a:t>
                      </a:r>
                    </a:p>
                  </a:txBody>
                  <a:tcPr/>
                </a:tc>
                <a:tc>
                  <a:txBody>
                    <a:bodyPr/>
                    <a:lstStyle/>
                    <a:p>
                      <a:pPr algn="ctr"/>
                      <a:r>
                        <a:rPr lang="en-US" sz="1800" dirty="0">
                          <a:solidFill>
                            <a:schemeClr val="tx1"/>
                          </a:solidFill>
                        </a:rPr>
                        <a:t>Collection / Submission &amp; Error Level</a:t>
                      </a:r>
                    </a:p>
                  </a:txBody>
                  <a:tcPr/>
                </a:tc>
                <a:tc>
                  <a:txBody>
                    <a:bodyPr/>
                    <a:lstStyle/>
                    <a:p>
                      <a:pPr algn="ctr"/>
                      <a:r>
                        <a:rPr lang="en-US" sz="1800" dirty="0">
                          <a:solidFill>
                            <a:schemeClr val="tx1"/>
                          </a:solidFill>
                        </a:rPr>
                        <a:t>Applies to</a:t>
                      </a:r>
                      <a:endParaRPr lang="en-US" sz="1800" dirty="0"/>
                    </a:p>
                  </a:txBody>
                  <a:tcPr/>
                </a:tc>
                <a:extLst>
                  <a:ext uri="{0D108BD9-81ED-4DB2-BD59-A6C34878D82A}">
                    <a16:rowId xmlns:a16="http://schemas.microsoft.com/office/drawing/2014/main" val="945061197"/>
                  </a:ext>
                </a:extLst>
              </a:tr>
              <a:tr h="1828800">
                <a:tc>
                  <a:txBody>
                    <a:bodyPr/>
                    <a:lstStyle/>
                    <a:p>
                      <a:pPr>
                        <a:spcBef>
                          <a:spcPts val="600"/>
                        </a:spcBef>
                        <a:spcAft>
                          <a:spcPts val="600"/>
                        </a:spcAft>
                      </a:pPr>
                      <a:r>
                        <a:rPr lang="en-US" sz="2000" dirty="0"/>
                        <a:t>40110-0199</a:t>
                      </a:r>
                    </a:p>
                    <a:p>
                      <a:pPr>
                        <a:spcBef>
                          <a:spcPts val="600"/>
                        </a:spcBef>
                        <a:spcAft>
                          <a:spcPts val="600"/>
                        </a:spcAft>
                      </a:pPr>
                      <a:r>
                        <a:rPr lang="en-US" sz="2000" dirty="0"/>
                        <a:t>New</a:t>
                      </a:r>
                    </a:p>
                  </a:txBody>
                  <a:tcPr/>
                </a:tc>
                <a:tc>
                  <a:txBody>
                    <a:bodyPr/>
                    <a:lstStyle/>
                    <a:p>
                      <a:pPr marL="0" indent="0" algn="l" rtl="0" eaLnBrk="1" latinLnBrk="0" hangingPunct="1">
                        <a:spcBef>
                          <a:spcPts val="600"/>
                        </a:spcBef>
                        <a:spcAft>
                          <a:spcPts val="600"/>
                        </a:spcAft>
                        <a:buFont typeface="Arial" pitchFamily="34" charset="0"/>
                        <a:buNone/>
                      </a:pPr>
                      <a:r>
                        <a:rPr kumimoji="0" lang="en-US" sz="2000" kern="1200" dirty="0">
                          <a:solidFill>
                            <a:schemeClr val="dk1"/>
                          </a:solidFill>
                          <a:latin typeface="+mn-lt"/>
                          <a:ea typeface="+mn-ea"/>
                          <a:cs typeface="+mn-cs"/>
                        </a:rPr>
                        <a:t>If ELO-TYPE-CODE is not blank, then ELO-TYPE-CODE must be "01", "02", or "03".</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3</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2231497417"/>
                  </a:ext>
                </a:extLst>
              </a:tr>
              <a:tr h="1430111">
                <a:tc>
                  <a:txBody>
                    <a:bodyPr/>
                    <a:lstStyle/>
                    <a:p>
                      <a:pPr>
                        <a:spcBef>
                          <a:spcPts val="600"/>
                        </a:spcBef>
                        <a:spcAft>
                          <a:spcPts val="600"/>
                        </a:spcAft>
                      </a:pPr>
                      <a:r>
                        <a:rPr lang="en-US" dirty="0"/>
                        <a:t>40110-0200</a:t>
                      </a:r>
                    </a:p>
                    <a:p>
                      <a:pPr>
                        <a:spcBef>
                          <a:spcPts val="600"/>
                        </a:spcBef>
                        <a:spcAft>
                          <a:spcPts val="600"/>
                        </a:spcAft>
                      </a:pPr>
                      <a:r>
                        <a:rPr lang="en-US" dirty="0"/>
                        <a:t>New</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If ELO-TYPE-CODE is not blank, then ELO-TYPE-CODE must be "04".</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4</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 </a:t>
                      </a: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64</a:t>
            </a:fld>
            <a:endParaRPr lang="en-US" dirty="0"/>
          </a:p>
        </p:txBody>
      </p:sp>
    </p:spTree>
    <p:extLst>
      <p:ext uri="{BB962C8B-B14F-4D97-AF65-F5344CB8AC3E}">
        <p14:creationId xmlns:p14="http://schemas.microsoft.com/office/powerpoint/2010/main" val="2606957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r>
              <a:rPr lang="en-US" dirty="0"/>
              <a:t>3/26/2019</a:t>
            </a:r>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65</a:t>
            </a:fld>
            <a:endParaRPr lang="en-US" dirty="0"/>
          </a:p>
        </p:txBody>
      </p:sp>
      <p:pic>
        <p:nvPicPr>
          <p:cNvPr id="6" name="Picture 5" descr="Picture of classroom "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latin typeface="+mn-lt"/>
              </a:rPr>
              <a:t>Questions?</a:t>
            </a:r>
          </a:p>
        </p:txBody>
      </p:sp>
    </p:spTree>
    <p:extLst>
      <p:ext uri="{BB962C8B-B14F-4D97-AF65-F5344CB8AC3E}">
        <p14:creationId xmlns:p14="http://schemas.microsoft.com/office/powerpoint/2010/main" val="381204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7</a:t>
            </a:fld>
            <a:endParaRPr lang="en-US" dirty="0"/>
          </a:p>
        </p:txBody>
      </p:sp>
      <p:sp>
        <p:nvSpPr>
          <p:cNvPr id="7" name="Rectangle 6"/>
          <p:cNvSpPr/>
          <p:nvPr/>
        </p:nvSpPr>
        <p:spPr>
          <a:xfrm>
            <a:off x="623888" y="127557"/>
            <a:ext cx="7886700" cy="658641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800" b="1" dirty="0">
                <a:cs typeface="Calibri" panose="020F0502020204030204" pitchFamily="34" charset="0"/>
              </a:rPr>
              <a:t>SB 1404 Expanded Learning Opportunities - Background</a:t>
            </a:r>
          </a:p>
          <a:p>
            <a:pPr marL="514350" indent="-514350">
              <a:spcBef>
                <a:spcPts val="600"/>
              </a:spcBef>
              <a:spcAft>
                <a:spcPts val="600"/>
              </a:spcAft>
              <a:buFont typeface="+mj-lt"/>
              <a:buAutoNum type="romanUcPeriod"/>
            </a:pPr>
            <a:r>
              <a:rPr lang="en-US" sz="2800" b="1" dirty="0">
                <a:cs typeface="Calibri" panose="020F0502020204030204" pitchFamily="34" charset="0"/>
              </a:rPr>
              <a:t>SB 1404 Organization Data Collection Changes for 2019-2020</a:t>
            </a:r>
          </a:p>
          <a:p>
            <a:pPr marL="514350" indent="-514350">
              <a:spcBef>
                <a:spcPts val="600"/>
              </a:spcBef>
              <a:spcAft>
                <a:spcPts val="600"/>
              </a:spcAft>
              <a:buFont typeface="+mj-lt"/>
              <a:buAutoNum type="romanUcPeriod"/>
            </a:pPr>
            <a:r>
              <a:rPr lang="en-US" sz="2800" b="1" dirty="0">
                <a:cs typeface="Calibri" panose="020F0502020204030204" pitchFamily="34" charset="0"/>
              </a:rPr>
              <a:t>SB 1404 Student Data Collection Changes for 2019-2020</a:t>
            </a:r>
          </a:p>
          <a:p>
            <a:pPr marL="514350" indent="-514350">
              <a:spcBef>
                <a:spcPts val="600"/>
              </a:spcBef>
              <a:spcAft>
                <a:spcPts val="600"/>
              </a:spcAft>
              <a:buFont typeface="+mj-lt"/>
              <a:buAutoNum type="romanUcPeriod"/>
            </a:pPr>
            <a:r>
              <a:rPr lang="en-US" sz="2800" b="1" dirty="0">
                <a:cs typeface="Calibri" panose="020F0502020204030204" pitchFamily="34" charset="0"/>
              </a:rPr>
              <a:t>Expanded Learning Opportunity (ELO) Reports</a:t>
            </a:r>
          </a:p>
          <a:p>
            <a:pPr marL="514350" indent="-514350">
              <a:spcBef>
                <a:spcPts val="600"/>
              </a:spcBef>
              <a:spcAft>
                <a:spcPts val="600"/>
              </a:spcAft>
              <a:buFont typeface="+mj-lt"/>
              <a:buAutoNum type="romanUcPeriod"/>
            </a:pPr>
            <a:r>
              <a:rPr lang="en-US" sz="2800" b="1" dirty="0">
                <a:cs typeface="Calibri" panose="020F0502020204030204" pitchFamily="34" charset="0"/>
              </a:rPr>
              <a:t>ELO Business Validation Rules</a:t>
            </a:r>
          </a:p>
          <a:p>
            <a:pPr marL="514350" indent="-514350">
              <a:spcBef>
                <a:spcPts val="600"/>
              </a:spcBef>
              <a:spcAft>
                <a:spcPts val="600"/>
              </a:spcAft>
              <a:buFont typeface="+mj-lt"/>
              <a:buAutoNum type="romanUcPeriod"/>
            </a:pPr>
            <a:r>
              <a:rPr lang="en-US" sz="2800" b="1" dirty="0">
                <a:cs typeface="Calibri" panose="020F0502020204030204" pitchFamily="34" charset="0"/>
              </a:rPr>
              <a:t>SB 1404 Additional Resources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12" name="Rectangle 11" descr="box around SB1404 Organization Data Collection Changes for 2019 - 2020" title="box around topic ">
            <a:extLst>
              <a:ext uri="{FF2B5EF4-FFF2-40B4-BE49-F238E27FC236}">
                <a16:creationId xmlns:a16="http://schemas.microsoft.com/office/drawing/2014/main" id="{3DE1DC5D-D2A1-49C1-A0A2-56DE96C13685}"/>
              </a:ext>
            </a:extLst>
          </p:cNvPr>
          <p:cNvSpPr/>
          <p:nvPr/>
        </p:nvSpPr>
        <p:spPr>
          <a:xfrm>
            <a:off x="0" y="1143000"/>
            <a:ext cx="9144000" cy="93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21646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lnSpcReduction="10000"/>
          </a:bodyPr>
          <a:lstStyle/>
          <a:p>
            <a:pPr>
              <a:spcBef>
                <a:spcPts val="600"/>
              </a:spcBef>
              <a:spcAft>
                <a:spcPts val="1800"/>
              </a:spcAft>
            </a:pPr>
            <a:r>
              <a:rPr lang="en-US" sz="3200" dirty="0">
                <a:latin typeface="+mn-lt"/>
                <a:cs typeface="Calibri" panose="020F0502020204030204" pitchFamily="34" charset="0"/>
              </a:rPr>
              <a:t>E1613 EXPANDED-LEARNING-OPPORTUNITY-INDICATOR-CODE will be added to the SchoolExtension complex type for PEIMS Submissions 3 and 4.</a:t>
            </a:r>
          </a:p>
          <a:p>
            <a:pPr lvl="1"/>
            <a:r>
              <a:rPr lang="en-US" sz="2800" dirty="0">
                <a:latin typeface="+mn-lt"/>
                <a:cs typeface="Calibri" panose="020F0502020204030204" pitchFamily="34" charset="0"/>
              </a:rPr>
              <a:t>The addition of the Expanded Learning Opportunity Indicator Code allows for a campus to indicate at a high level whether or not the campus offers the expanded learning opportunities. If the response is “0” (not participating), then no further data reporting is necessary for the campus.  If the response is “1”, then the campus has indicated participation and must supply the responses for all of the expanded learning opportunity data elements.</a:t>
            </a:r>
          </a:p>
          <a:p>
            <a:pPr>
              <a:spcBef>
                <a:spcPts val="600"/>
              </a:spcBef>
              <a:spcAft>
                <a:spcPts val="1800"/>
              </a:spcAft>
            </a:pPr>
            <a:endParaRPr lang="en-US" dirty="0">
              <a:latin typeface="+mn-lt"/>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50580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pPr>
              <a:spcBef>
                <a:spcPts val="600"/>
              </a:spcBef>
              <a:spcAft>
                <a:spcPts val="600"/>
              </a:spcAft>
            </a:pPr>
            <a:r>
              <a:rPr lang="en-US" sz="2800" b="1" dirty="0">
                <a:solidFill>
                  <a:srgbClr val="FFFFFF"/>
                </a:solidFill>
                <a:latin typeface="+mn-lt"/>
                <a:cs typeface="Calibri" panose="020F0502020204030204" pitchFamily="34" charset="0"/>
              </a:rPr>
              <a:t>SB 1404 Organization Data Collection Changes for 2019-2020</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638800"/>
          </a:xfrm>
        </p:spPr>
        <p:txBody>
          <a:bodyPr>
            <a:normAutofit fontScale="92500" lnSpcReduction="10000"/>
          </a:bodyPr>
          <a:lstStyle/>
          <a:p>
            <a:pPr marL="0" indent="0">
              <a:spcBef>
                <a:spcPts val="600"/>
              </a:spcBef>
              <a:spcAft>
                <a:spcPts val="600"/>
              </a:spcAft>
              <a:buNone/>
            </a:pPr>
            <a:r>
              <a:rPr lang="en-US" sz="3200" dirty="0">
                <a:latin typeface="+mn-lt"/>
                <a:cs typeface="Calibri" panose="020F0502020204030204" pitchFamily="34" charset="0"/>
              </a:rPr>
              <a:t>Element ID – E1613</a:t>
            </a:r>
          </a:p>
          <a:p>
            <a:pPr marL="0" indent="0">
              <a:spcBef>
                <a:spcPts val="600"/>
              </a:spcBef>
              <a:spcAft>
                <a:spcPts val="600"/>
              </a:spcAft>
              <a:buNone/>
            </a:pPr>
            <a:r>
              <a:rPr lang="en-US" sz="3200" dirty="0">
                <a:latin typeface="+mn-lt"/>
                <a:cs typeface="Calibri" panose="020F0502020204030204" pitchFamily="34" charset="0"/>
              </a:rPr>
              <a:t>Data Element – EXPANDED-LEARNING-OPPORTUNITY-INDICATOR-CODE</a:t>
            </a:r>
          </a:p>
          <a:p>
            <a:pPr marL="0" indent="0">
              <a:spcBef>
                <a:spcPts val="600"/>
              </a:spcBef>
              <a:spcAft>
                <a:spcPts val="600"/>
              </a:spcAft>
              <a:buNone/>
            </a:pPr>
            <a:r>
              <a:rPr lang="en-US" sz="3200" dirty="0">
                <a:latin typeface="+mn-lt"/>
                <a:cs typeface="Calibri" panose="020F0502020204030204" pitchFamily="34" charset="0"/>
              </a:rPr>
              <a:t>XML Name – TX-ExpandedLearningOpportunityIndicator</a:t>
            </a:r>
          </a:p>
          <a:p>
            <a:pPr marL="0" indent="0">
              <a:spcBef>
                <a:spcPts val="600"/>
              </a:spcBef>
              <a:spcAft>
                <a:spcPts val="600"/>
              </a:spcAft>
              <a:buNone/>
            </a:pPr>
            <a:r>
              <a:rPr lang="en-US" sz="3200" dirty="0">
                <a:latin typeface="+mn-lt"/>
                <a:cs typeface="Calibri" panose="020F0502020204030204" pitchFamily="34" charset="0"/>
              </a:rPr>
              <a:t>Code Table ID – C088</a:t>
            </a:r>
          </a:p>
          <a:p>
            <a:pPr marL="0" indent="0">
              <a:spcBef>
                <a:spcPts val="600"/>
              </a:spcBef>
              <a:spcAft>
                <a:spcPts val="600"/>
              </a:spcAft>
              <a:buNone/>
            </a:pPr>
            <a:r>
              <a:rPr lang="en-US" sz="3200" dirty="0">
                <a:latin typeface="+mn-lt"/>
                <a:cs typeface="Calibri" panose="020F0502020204030204" pitchFamily="34" charset="0"/>
              </a:rPr>
              <a:t>Length – 1</a:t>
            </a:r>
          </a:p>
          <a:p>
            <a:pPr marL="0" indent="0">
              <a:spcBef>
                <a:spcPts val="600"/>
              </a:spcBef>
              <a:spcAft>
                <a:spcPts val="600"/>
              </a:spcAft>
              <a:buNone/>
            </a:pPr>
            <a:r>
              <a:rPr lang="en-US" sz="3200" dirty="0">
                <a:latin typeface="+mn-lt"/>
                <a:cs typeface="Calibri" panose="020F0502020204030204" pitchFamily="34" charset="0"/>
              </a:rPr>
              <a:t>Data Type – CODED</a:t>
            </a:r>
          </a:p>
          <a:p>
            <a:pPr marL="0" indent="0">
              <a:spcBef>
                <a:spcPts val="600"/>
              </a:spcBef>
              <a:spcAft>
                <a:spcPts val="600"/>
              </a:spcAft>
              <a:buNone/>
            </a:pPr>
            <a:r>
              <a:rPr lang="en-US" sz="3200" dirty="0">
                <a:latin typeface="+mn-lt"/>
                <a:cs typeface="Calibri" panose="020F0502020204030204" pitchFamily="34" charset="0"/>
              </a:rPr>
              <a:t>Pattern – #</a:t>
            </a:r>
          </a:p>
          <a:p>
            <a:pPr marL="0" indent="0">
              <a:spcBef>
                <a:spcPts val="600"/>
              </a:spcBef>
              <a:spcAft>
                <a:spcPts val="600"/>
              </a:spcAft>
              <a:buNone/>
            </a:pPr>
            <a:r>
              <a:rPr lang="en-US" sz="3200" dirty="0">
                <a:latin typeface="+mn-lt"/>
                <a:cs typeface="Calibri" panose="020F0502020204030204" pitchFamily="34" charset="0"/>
              </a:rPr>
              <a:t>Submission(s) – 3 and 4</a:t>
            </a:r>
          </a:p>
          <a:p>
            <a:pPr marL="0" indent="0">
              <a:spcBef>
                <a:spcPts val="600"/>
              </a:spcBef>
              <a:spcAft>
                <a:spcPts val="600"/>
              </a:spcAft>
              <a:buNone/>
            </a:pPr>
            <a:r>
              <a:rPr lang="en-US" sz="3200" dirty="0">
                <a:latin typeface="+mn-lt"/>
                <a:cs typeface="Calibri" panose="020F0502020204030204" pitchFamily="34" charset="0"/>
              </a:rPr>
              <a:t>Mandatory – Yes </a:t>
            </a:r>
          </a:p>
          <a:p>
            <a:pPr>
              <a:spcBef>
                <a:spcPts val="600"/>
              </a:spcBef>
              <a:spcAft>
                <a:spcPts val="1800"/>
              </a:spcAft>
            </a:pPr>
            <a:endParaRPr lang="en-U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135844899"/>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799E2534DE79479F173D1ED4C583DD" ma:contentTypeVersion="6" ma:contentTypeDescription="Create a new document." ma:contentTypeScope="" ma:versionID="718939e55067baced2d79398e8b5fbca">
  <xsd:schema xmlns:xsd="http://www.w3.org/2001/XMLSchema" xmlns:xs="http://www.w3.org/2001/XMLSchema" xmlns:p="http://schemas.microsoft.com/office/2006/metadata/properties" xmlns:ns2="bbe34aaa-abcf-45b4-9d30-63c3dafe6360" targetNamespace="http://schemas.microsoft.com/office/2006/metadata/properties" ma:root="true" ma:fieldsID="585448f859f7df4100b4606898385dd6" ns2:_="">
    <xsd:import namespace="bbe34aaa-abcf-45b4-9d30-63c3dafe63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34aaa-abcf-45b4-9d30-63c3dafe6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72B733-94EA-4588-AA2F-2263F79CC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34aaa-abcf-45b4-9d30-63c3dafe6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B45A69-778E-4D41-A5A4-6C4FF6432815}">
  <ds:schemaRefs>
    <ds:schemaRef ds:uri="http://purl.org/dc/dcmitype/"/>
    <ds:schemaRef ds:uri="http://schemas.microsoft.com/office/infopath/2007/PartnerControls"/>
    <ds:schemaRef ds:uri="bbe34aaa-abcf-45b4-9d30-63c3dafe6360"/>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8E204C14-91B9-45BA-8FFF-0F8E553DD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78113</TotalTime>
  <Words>3849</Words>
  <Application>Microsoft Office PowerPoint</Application>
  <PresentationFormat>On-screen Show (4:3)</PresentationFormat>
  <Paragraphs>599</Paragraphs>
  <Slides>65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AngsanaUPC</vt:lpstr>
      <vt:lpstr>Arial</vt:lpstr>
      <vt:lpstr>Calibri</vt:lpstr>
      <vt:lpstr>Tw Cen MT</vt:lpstr>
      <vt:lpstr>Tw Cen MT Condensed</vt:lpstr>
      <vt:lpstr>Tw Cen MT Condensed Extra Bold</vt:lpstr>
      <vt:lpstr>TSDS Template 2017 - Circles - Dark</vt:lpstr>
      <vt:lpstr>Expanded Learning opportunities (elo)</vt:lpstr>
      <vt:lpstr>CONTENTS</vt:lpstr>
      <vt:lpstr>SB 1404 Expanded Learning Opportunities – Background </vt:lpstr>
      <vt:lpstr>SB 1404 Expanded Learning Opportunities – Background </vt:lpstr>
      <vt:lpstr>SB 1404 Expanded Learning Opportunities – Background </vt:lpstr>
      <vt:lpstr>SB 1404 Expanded Learning Opportunities – Background </vt:lpstr>
      <vt:lpstr>CONTENTS</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SB 1404 Organization Data Collection Changes for 2019-2020</vt:lpstr>
      <vt:lpstr>CONTENTS</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SB 1404 Student Data Collection Changes for 2019-2020</vt:lpstr>
      <vt:lpstr>CONTENTS</vt:lpstr>
      <vt:lpstr>Expanded Learning Opportunity (ELO) Reports</vt:lpstr>
      <vt:lpstr>CONTENTS</vt:lpstr>
      <vt:lpstr>ELO Organization business validation rules (Revisions)</vt:lpstr>
      <vt:lpstr>ELO STUDENT Data Validation Rules (Revisions)</vt:lpstr>
      <vt:lpstr>ELO STUDENT Data Validation Rules (Revisions)</vt:lpstr>
      <vt:lpstr>ELO Organization Data Validation Rules (New)</vt:lpstr>
      <vt:lpstr>ELO Organization Data Validation Rules (New)</vt:lpstr>
      <vt:lpstr>ELO Organization Data Validation Rules (NEW)</vt:lpstr>
      <vt:lpstr>ELO STUDENT Data Validation Rules (NEW)</vt:lpstr>
      <vt:lpstr>ELO STUDENT Data Validation Rules (NEW)</vt:lpstr>
      <vt:lpstr>ELO STUDENT Data Validation Rules (NEW)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Lemons, Melissa</cp:lastModifiedBy>
  <cp:revision>1897</cp:revision>
  <cp:lastPrinted>2018-02-01T22:53:24Z</cp:lastPrinted>
  <dcterms:created xsi:type="dcterms:W3CDTF">2009-09-01T20:11:00Z</dcterms:created>
  <dcterms:modified xsi:type="dcterms:W3CDTF">2019-03-15T20:11:58Z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0x01010097799E2534DE79479F173D1ED4C583DD</vt:lpwstr>
  </property>
  <property fmtid="{D5CDD505-2E9C-101B-9397-08002B2CF9AE}" pid="3" name="_NewReviewCycle">
    <vt:lpwstr/>
  </property>
  <property fmtid="{D5CDD505-2E9C-101B-9397-08002B2CF9AE}" pid="4" name="_dlc_DocIdItemGuid">
    <vt:lpwstr>7fd8e421-004a-41be-b615-d2e44760db7c</vt:lpwstr>
  </property>
</Properties>
</file>