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93" r:id="rId5"/>
    <p:sldMasterId id="2147483709" r:id="rId6"/>
    <p:sldMasterId id="2147483756" r:id="rId7"/>
    <p:sldMasterId id="2147483678" r:id="rId8"/>
    <p:sldMasterId id="2147483778" r:id="rId9"/>
  </p:sldMasterIdLst>
  <p:notesMasterIdLst>
    <p:notesMasterId r:id="rId22"/>
  </p:notesMasterIdLst>
  <p:sldIdLst>
    <p:sldId id="287" r:id="rId10"/>
    <p:sldId id="745" r:id="rId11"/>
    <p:sldId id="738" r:id="rId12"/>
    <p:sldId id="747" r:id="rId13"/>
    <p:sldId id="748" r:id="rId14"/>
    <p:sldId id="749" r:id="rId15"/>
    <p:sldId id="751" r:id="rId16"/>
    <p:sldId id="741" r:id="rId17"/>
    <p:sldId id="742" r:id="rId18"/>
    <p:sldId id="743" r:id="rId19"/>
    <p:sldId id="276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CB9"/>
    <a:srgbClr val="EA0C0C"/>
    <a:srgbClr val="00ACBB"/>
    <a:srgbClr val="0781A6"/>
    <a:srgbClr val="3A6FCE"/>
    <a:srgbClr val="3D89C7"/>
    <a:srgbClr val="2F5CAC"/>
    <a:srgbClr val="1E3E77"/>
    <a:srgbClr val="4472C4"/>
    <a:srgbClr val="694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274" autoAdjust="0"/>
  </p:normalViewPr>
  <p:slideViewPr>
    <p:cSldViewPr snapToGrid="0">
      <p:cViewPr varScale="1">
        <p:scale>
          <a:sx n="71" d="100"/>
          <a:sy n="71" d="100"/>
        </p:scale>
        <p:origin x="60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9141D-177B-4807-A9D2-94CF7C562477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19E84-432F-4B13-8A59-CF1169003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26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61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51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63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45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97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65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14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C19E84-432F-4B13-8A59-CF11690037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7434"/>
            <a:ext cx="9144000" cy="14556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62725"/>
            <a:ext cx="2743200" cy="1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D117F7C-5B22-45E1-89D6-BA0877C65FFA}" type="datetime1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2725"/>
            <a:ext cx="4114800" cy="1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62725"/>
            <a:ext cx="2743200" cy="1587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1261872"/>
            <a:ext cx="12192000" cy="55961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F86B-02CB-4045-BDB1-2B031E2F7395}" type="datetime1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48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10009367" cy="7102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60EA-8DA5-45F4-9750-DC84A0A8E9DC}" type="datetime1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Wingdings" pitchFamily="2" charset="2"/>
              <a:buChar char="§"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44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297E-D315-480E-80F0-FD977F37182A}" type="datetime1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7371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2507-EBE2-4A8F-92C3-DA0DB49B8B6A}" type="datetime1">
              <a:rPr lang="en-US" smtClean="0"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C00000"/>
              </a:buClr>
              <a:buFont typeface="Wingdings" pitchFamily="2" charset="2"/>
              <a:buChar char="§"/>
              <a:defRPr>
                <a:latin typeface="+mj-lt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 b="0">
                <a:latin typeface="+mj-lt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032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98F-BD5A-4CCC-8902-3524A15422EA}" type="datetime1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58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D123-4E3C-4836-AB30-72F836E91E0A}" type="datetime1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84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F4F2-557B-47D6-9CDD-755A8855659B}" type="datetime1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35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16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848698" y="1563757"/>
            <a:ext cx="5534025" cy="4644538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88288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87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- text on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F664-5670-40EF-B7C2-80D38C8F3D2F}" type="datetime1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0" y="1620838"/>
            <a:ext cx="5534025" cy="4603750"/>
          </a:xfrm>
        </p:spPr>
        <p:txBody>
          <a:bodyPr/>
          <a:lstStyle>
            <a:lvl1pPr marL="0" indent="0"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18193" y="1620838"/>
            <a:ext cx="5101055" cy="4603750"/>
          </a:xfrm>
        </p:spPr>
        <p:txBody>
          <a:bodyPr anchor="t"/>
          <a:lstStyle>
            <a:lvl1pPr marL="0" indent="0">
              <a:buNone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07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Blank - 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44000" cy="14556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algn="ctr">
              <a:defRPr lang="en-US" sz="6000" b="1" kern="1200" baseline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A067-E08A-4790-A2BF-7D58B2AC4D29}" type="datetime1">
              <a:rPr lang="en-US" smtClean="0"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9776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715E-A812-4800-BF93-C4EBEFF9B187}" type="datetime1">
              <a:rPr lang="en-US" smtClean="0"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93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C0E2-A7F7-4425-B822-CC5FEDF6D9F2}" type="datetime1">
              <a:rPr lang="en-US" smtClean="0"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714124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5F9-D77C-45C1-AB86-346E2E886B8F}" type="datetime1">
              <a:rPr lang="en-US" smtClean="0"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8">
            <a:extLst/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28" name="Text Placeholder 8">
            <a:extLst/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29" name="TextBox 28">
            <a:extLst/>
          </p:cNvPr>
          <p:cNvSpPr txBox="1"/>
          <p:nvPr userDrawn="1"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>
            <a:extLst/>
          </p:cNvPr>
          <p:cNvSpPr/>
          <p:nvPr userDrawn="1"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>
            <a:extLst/>
          </p:cNvPr>
          <p:cNvSpPr/>
          <p:nvPr userDrawn="1"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>
            <a:extLst/>
          </p:cNvPr>
          <p:cNvSpPr txBox="1"/>
          <p:nvPr userDrawn="1"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>
            <a:extLst/>
          </p:cNvPr>
          <p:cNvSpPr/>
          <p:nvPr userDrawn="1"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>
            <a:extLst/>
          </p:cNvPr>
          <p:cNvSpPr txBox="1"/>
          <p:nvPr userDrawn="1"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>
            <a:extLst/>
          </p:cNvPr>
          <p:cNvSpPr/>
          <p:nvPr userDrawn="1"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>
            <a:extLst/>
          </p:cNvPr>
          <p:cNvSpPr/>
          <p:nvPr userDrawn="1"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>
            <a:extLst/>
          </p:cNvPr>
          <p:cNvSpPr txBox="1"/>
          <p:nvPr userDrawn="1"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>
            <a:extLst/>
          </p:cNvPr>
          <p:cNvSpPr/>
          <p:nvPr userDrawn="1"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>
            <a:extLst/>
          </p:cNvPr>
          <p:cNvSpPr/>
          <p:nvPr userDrawn="1"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>
            <a:extLst/>
          </p:cNvPr>
          <p:cNvGrpSpPr/>
          <p:nvPr userDrawn="1"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>
              <a:extLst/>
            </p:cNvPr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>
              <a:extLst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>
            <a:extLst/>
          </p:cNvPr>
          <p:cNvGrpSpPr/>
          <p:nvPr userDrawn="1"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>
              <a:extLst/>
            </p:cNvPr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>
              <a:extLst/>
            </p:cNvPr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>
              <a:extLst/>
            </p:cNvPr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59" name="Oval 58" title="Quarter Background Cirlce">
              <a:extLst/>
            </p:cNvPr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 title="Quarter Background Cirlce">
              <a:extLst/>
            </p:cNvPr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 title="Quarter Background Cirlce">
              <a:extLst/>
            </p:cNvPr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 title="Quarter Background Cirlce">
              <a:extLst/>
            </p:cNvPr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 title="Q lines">
              <a:extLst/>
            </p:cNvPr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>
              <a:extLst/>
            </p:cNvPr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>
              <a:extLst/>
            </p:cNvPr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>
              <a:extLst/>
            </p:cNvPr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>
              <a:extLst/>
            </p:cNvPr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>
              <a:extLst/>
            </p:cNvPr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>
            <a:extLst/>
          </p:cNvPr>
          <p:cNvGrpSpPr/>
          <p:nvPr userDrawn="1"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>
              <a:extLst/>
            </p:cNvPr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>
              <a:extLst/>
            </p:cNvPr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72" name="Oval 71" title="Quarter Background Cirlce">
              <a:extLst/>
            </p:cNvPr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 title="Quarter Background Cirlce">
              <a:extLst/>
            </p:cNvPr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 title="Quarter Background Cirlce">
              <a:extLst/>
            </p:cNvPr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 title="Quarter Background Cirlce">
              <a:extLst/>
            </p:cNvPr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 title="Q lines">
              <a:extLst/>
            </p:cNvPr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>
              <a:extLst/>
            </p:cNvPr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>
              <a:extLst/>
            </p:cNvPr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>
              <a:extLst/>
            </p:cNvPr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>
              <a:extLst/>
            </p:cNvPr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>
              <a:extLst/>
            </p:cNvPr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>
              <a:extLst/>
            </p:cNvPr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>
            <a:extLst/>
          </p:cNvPr>
          <p:cNvGrpSpPr/>
          <p:nvPr userDrawn="1"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>
              <a:extLst/>
            </p:cNvPr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85" name="Oval 84" title="Quarter Background Cirlce">
              <a:extLst/>
            </p:cNvPr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 title="Quarter Background Cirlce">
              <a:extLst/>
            </p:cNvPr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 title="Quarter Background Cirlce">
              <a:extLst/>
            </p:cNvPr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 title="Quarter Background Cirlce">
              <a:extLst/>
            </p:cNvPr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 title="Q lines">
              <a:extLst/>
            </p:cNvPr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>
              <a:extLst/>
            </p:cNvPr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>
              <a:extLst/>
            </p:cNvPr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>
              <a:extLst/>
            </p:cNvPr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>
              <a:extLst/>
            </p:cNvPr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>
              <a:extLst/>
            </p:cNvPr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>
              <a:extLst/>
            </p:cNvPr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>
              <a:extLst/>
            </p:cNvPr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>
            <a:extLst/>
          </p:cNvPr>
          <p:cNvGrpSpPr/>
          <p:nvPr userDrawn="1"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>
              <a:extLst/>
            </p:cNvPr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>
              <a:extLst/>
            </p:cNvPr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100" name="Oval 99" title="Quarter Background Cirlce">
              <a:extLst/>
            </p:cNvPr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 title="Quarter Background Cirlce">
              <a:extLst/>
            </p:cNvPr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 title="Quarter Background Cirlce">
              <a:extLst/>
            </p:cNvPr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 title="Quarter Background Cirlce">
              <a:extLst/>
            </p:cNvPr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 title="Q lines">
              <a:extLst/>
            </p:cNvPr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>
              <a:extLst/>
            </p:cNvPr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>
              <a:extLst/>
            </p:cNvPr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>
              <a:extLst/>
            </p:cNvPr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>
              <a:extLst/>
            </p:cNvPr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>
              <a:extLst/>
            </p:cNvPr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>
              <a:extLst/>
            </p:cNvPr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>
            <a:extLst/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2" name="Text Placeholder 8">
            <a:extLst/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3" name="Text Placeholder 8">
            <a:extLst/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4" name="Text Placeholder 8">
            <a:extLst/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5" name="Text Placeholder 8">
            <a:extLst/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6" name="Text Placeholder 8">
            <a:extLst/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Communications for custom timelines</a:t>
            </a:r>
          </a:p>
        </p:txBody>
      </p:sp>
    </p:spTree>
    <p:extLst>
      <p:ext uri="{BB962C8B-B14F-4D97-AF65-F5344CB8AC3E}">
        <p14:creationId xmlns:p14="http://schemas.microsoft.com/office/powerpoint/2010/main" val="2771770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580-F9DE-4776-B204-F93A0A138A8B}" type="datetime1">
              <a:rPr lang="en-US" smtClean="0"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69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78763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435420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AE6E-8C98-4164-87BD-E54F22AEFC9C}" type="datetime1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3F1BA61-0597-9F42-ACBB-F15FF99F7C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07025" y="5213059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9701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rgbClr val="3C6EB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026861"/>
            <a:ext cx="9997440" cy="1273508"/>
          </a:xfrm>
        </p:spPr>
        <p:txBody>
          <a:bodyPr anchor="ctr"/>
          <a:lstStyle>
            <a:lvl1pPr marL="0" indent="0" algn="ctr">
              <a:buNone/>
              <a:defRPr sz="2400" b="1" spc="200" baseline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8F86B-02CB-4045-BDB1-2B031E2F7395}" type="datetime1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9CD7465-82DB-6943-A223-97CAF3BF004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75078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3" y="243951"/>
            <a:ext cx="8765784" cy="7102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60EA-8DA5-45F4-9750-DC84A0A8E9DC}" type="datetime1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799346D-5D98-D948-A118-BA4E55B1DE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46801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53591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B297E-D315-480E-80F0-FD977F37182A}" type="datetime1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12AD04B-FD68-AC47-8832-1731094D24F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7927331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20488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62507-EBE2-4A8F-92C3-DA0DB49B8B6A}" type="datetime1">
              <a:rPr lang="en-US" smtClean="0"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4472C4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DA3E26"/>
              </a:buClr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5D66FD89-64C4-9044-BA18-28978645C1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004862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77976" cy="7102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598F-BD5A-4CCC-8902-3524A15422EA}" type="datetime1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23863" y="1687515"/>
            <a:ext cx="11344274" cy="4181578"/>
          </a:xfrm>
        </p:spPr>
        <p:txBody>
          <a:bodyPr/>
          <a:lstStyle>
            <a:lvl1pPr marL="0" indent="0">
              <a:buNone/>
              <a:defRPr>
                <a:latin typeface="Open Sans" panose="020B0606030504020204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FFF09304-98CE-1740-BEA0-2A5A9724903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2492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A Main - 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460701"/>
            <a:ext cx="9997440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90000"/>
              </a:lnSpc>
              <a:defRPr sz="6600" b="1">
                <a:solidFill>
                  <a:srgbClr val="3C6EBE"/>
                </a:solidFill>
                <a:latin typeface="Open Sans Semibold" panose="020B0606030504020204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7280" y="5157370"/>
            <a:ext cx="9997440" cy="114299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200" baseline="0">
                <a:solidFill>
                  <a:srgbClr val="44546A"/>
                </a:solidFill>
                <a:latin typeface="Open Sans (Headings)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62725"/>
            <a:ext cx="2743200" cy="158750"/>
          </a:xfrm>
        </p:spPr>
        <p:txBody>
          <a:bodyPr/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fld id="{BC822A72-285C-47E5-A79E-9E76249E9039}" type="datetime1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562725"/>
            <a:ext cx="4114800" cy="158750"/>
          </a:xfrm>
        </p:spPr>
        <p:txBody>
          <a:bodyPr/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62725"/>
            <a:ext cx="2743200" cy="158750"/>
          </a:xfrm>
        </p:spPr>
        <p:txBody>
          <a:bodyPr/>
          <a:lstStyle>
            <a:lvl1pPr>
              <a:defRPr>
                <a:solidFill>
                  <a:srgbClr val="4472C4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47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65783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D123-4E3C-4836-AB30-72F836E91E0A}" type="datetime1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687515"/>
            <a:ext cx="5492424" cy="418157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1781C794-6E72-FC4F-A56A-87E1C0F423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303293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790167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F4F2-557B-47D6-9CDD-755A8855659B}" type="datetime1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BE0BB3F8-302E-3249-B420-412CDC7D5CD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15766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3" y="243951"/>
            <a:ext cx="8748536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85763" y="1563757"/>
            <a:ext cx="5534025" cy="464453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566064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5897D95-C9FF-2B48-A4B0-164509FE9E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01686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Object - text on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3" y="243951"/>
            <a:ext cx="8748536" cy="71020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FE83C-1CEF-4DF5-B0BB-EA69CBDD49A7}" type="datetime1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85936" y="1563757"/>
            <a:ext cx="5534025" cy="4644538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65985" y="1563757"/>
            <a:ext cx="5101055" cy="4644538"/>
          </a:xfrm>
          <a:solidFill>
            <a:srgbClr val="0D6CB9"/>
          </a:solidFill>
        </p:spPr>
        <p:txBody>
          <a:bodyPr lIns="365760" tIns="365760" rIns="365760" bIns="365760"/>
          <a:lstStyle>
            <a:lvl1pPr marL="0" indent="0">
              <a:buNone/>
              <a:defRPr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5897D95-C9FF-2B48-A4B0-164509FE9E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41278237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5706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715E-A812-4800-BF93-C4EBEFF9B187}" type="datetime1">
              <a:rPr lang="en-US" smtClean="0"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1639" y="1645920"/>
            <a:ext cx="11379991" cy="3648710"/>
          </a:xfrm>
        </p:spPr>
        <p:txBody>
          <a:bodyPr/>
          <a:lstStyle>
            <a:lvl1pPr marL="0" indent="0">
              <a:buFontTx/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01638" y="5657088"/>
            <a:ext cx="11379200" cy="543686"/>
          </a:xfrm>
          <a:gradFill>
            <a:gsLst>
              <a:gs pos="26000">
                <a:srgbClr val="203864"/>
              </a:gs>
              <a:gs pos="50000">
                <a:srgbClr val="2F5CAC"/>
              </a:gs>
              <a:gs pos="100000">
                <a:srgbClr val="4472C4"/>
              </a:gs>
            </a:gsLst>
            <a:lin ang="3000000" scaled="0"/>
          </a:gradFill>
        </p:spPr>
        <p:txBody>
          <a:bodyPr/>
          <a:lstStyle>
            <a:lvl1pPr marL="365760" indent="0" algn="ctr">
              <a:lnSpc>
                <a:spcPct val="120000"/>
              </a:lnSpc>
              <a:buNone/>
              <a:defRPr sz="24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8182D125-C8EF-A144-B545-5231C04409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1892160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20488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2C0E2-A7F7-4425-B822-CC5FEDF6D9F2}" type="datetime1">
              <a:rPr lang="en-US" smtClean="0"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25145" y="3631342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495912" y="3639580"/>
            <a:ext cx="12700" cy="513897"/>
          </a:xfrm>
          <a:prstGeom prst="line">
            <a:avLst/>
          </a:prstGeom>
          <a:ln w="53975" cap="rnd">
            <a:solidFill>
              <a:srgbClr val="EA0C0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20" idx="4"/>
          </p:cNvCxnSpPr>
          <p:nvPr userDrawn="1"/>
        </p:nvCxnSpPr>
        <p:spPr>
          <a:xfrm>
            <a:off x="6110254" y="3256246"/>
            <a:ext cx="12700" cy="513897"/>
          </a:xfrm>
          <a:prstGeom prst="line">
            <a:avLst/>
          </a:prstGeom>
          <a:ln w="53975" cap="rnd">
            <a:solidFill>
              <a:srgbClr val="69447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3738697" y="3553467"/>
            <a:ext cx="1530393" cy="293653"/>
          </a:xfrm>
          <a:prstGeom prst="rect">
            <a:avLst/>
          </a:prstGeom>
          <a:solidFill>
            <a:srgbClr val="DA3E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352764" y="3553467"/>
            <a:ext cx="1530393" cy="293653"/>
          </a:xfrm>
          <a:prstGeom prst="rect">
            <a:avLst/>
          </a:prstGeom>
          <a:solidFill>
            <a:srgbClr val="694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967303" y="3553467"/>
            <a:ext cx="1530393" cy="293653"/>
          </a:xfrm>
          <a:prstGeom prst="rect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573098" y="3553467"/>
            <a:ext cx="1530393" cy="293653"/>
          </a:xfrm>
          <a:prstGeom prst="rect">
            <a:avLst/>
          </a:prstGeom>
          <a:solidFill>
            <a:srgbClr val="3C6E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124157" y="3553467"/>
            <a:ext cx="1530393" cy="293653"/>
          </a:xfrm>
          <a:prstGeom prst="rect">
            <a:avLst/>
          </a:prstGeom>
          <a:solidFill>
            <a:srgbClr val="A83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 userDrawn="1"/>
        </p:nvSpPr>
        <p:spPr>
          <a:xfrm>
            <a:off x="6049541" y="362331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endCxn id="22" idx="4"/>
          </p:cNvCxnSpPr>
          <p:nvPr userDrawn="1"/>
        </p:nvCxnSpPr>
        <p:spPr>
          <a:xfrm>
            <a:off x="9332363" y="3259815"/>
            <a:ext cx="12700" cy="513897"/>
          </a:xfrm>
          <a:prstGeom prst="line">
            <a:avLst/>
          </a:prstGeom>
          <a:ln w="53975" cap="rnd">
            <a:solidFill>
              <a:srgbClr val="4472C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 userDrawn="1"/>
        </p:nvSpPr>
        <p:spPr>
          <a:xfrm>
            <a:off x="9271650" y="3626886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endCxn id="24" idx="4"/>
          </p:cNvCxnSpPr>
          <p:nvPr userDrawn="1"/>
        </p:nvCxnSpPr>
        <p:spPr>
          <a:xfrm>
            <a:off x="2889534" y="3266406"/>
            <a:ext cx="12700" cy="513897"/>
          </a:xfrm>
          <a:prstGeom prst="line">
            <a:avLst/>
          </a:prstGeom>
          <a:ln w="53975" cap="rnd">
            <a:solidFill>
              <a:srgbClr val="A8301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2828821" y="363347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4423941" y="364363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7664981" y="3613157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116158" y="2535256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754727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338818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7054625" y="4166491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8581531" y="2535257"/>
            <a:ext cx="1514363" cy="6812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24157" y="5303521"/>
            <a:ext cx="7979333" cy="595024"/>
          </a:xfrm>
        </p:spPr>
        <p:txBody>
          <a:bodyPr anchor="ctr"/>
          <a:lstStyle>
            <a:lvl1pPr marL="0" indent="0" algn="ctr">
              <a:buNone/>
              <a:defRPr sz="2400" b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Communications for custom timelines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0B34316-7C16-3240-A288-5BD4B828E4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853355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1" y="224589"/>
            <a:ext cx="8737401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DC5F9-D77C-45C1-AB86-346E2E886B8F}" type="datetime1">
              <a:rPr lang="en-US" smtClean="0"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8">
            <a:extLst/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416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28" name="Text Placeholder 8">
            <a:extLst/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6127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29" name="TextBox 28">
            <a:extLst/>
          </p:cNvPr>
          <p:cNvSpPr txBox="1"/>
          <p:nvPr userDrawn="1"/>
        </p:nvSpPr>
        <p:spPr>
          <a:xfrm>
            <a:off x="791680" y="2937882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0" name="Oval 29" title="Milestone Number">
            <a:extLst/>
          </p:cNvPr>
          <p:cNvSpPr/>
          <p:nvPr userDrawn="1"/>
        </p:nvSpPr>
        <p:spPr>
          <a:xfrm>
            <a:off x="1148144" y="4457098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01</a:t>
            </a:r>
          </a:p>
        </p:txBody>
      </p:sp>
      <p:pic>
        <p:nvPicPr>
          <p:cNvPr id="31" name="Graphic 30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33310" y="3915499"/>
            <a:ext cx="581025" cy="295275"/>
          </a:xfrm>
          <a:prstGeom prst="rect">
            <a:avLst/>
          </a:prstGeom>
        </p:spPr>
      </p:pic>
      <p:sp>
        <p:nvSpPr>
          <p:cNvPr id="36" name="Oval 35" title="Milestone Number">
            <a:extLst/>
          </p:cNvPr>
          <p:cNvSpPr/>
          <p:nvPr userDrawn="1"/>
        </p:nvSpPr>
        <p:spPr>
          <a:xfrm>
            <a:off x="1223822" y="2133143"/>
            <a:ext cx="407673" cy="407673"/>
          </a:xfrm>
          <a:prstGeom prst="ellipse">
            <a:avLst/>
          </a:prstGeom>
          <a:solidFill>
            <a:srgbClr val="DA3E26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02</a:t>
            </a:r>
          </a:p>
        </p:txBody>
      </p:sp>
      <p:pic>
        <p:nvPicPr>
          <p:cNvPr id="37" name="Graphic 36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282716" y="2801036"/>
            <a:ext cx="581025" cy="295275"/>
          </a:xfrm>
          <a:prstGeom prst="rect">
            <a:avLst/>
          </a:prstGeom>
        </p:spPr>
      </p:pic>
      <p:sp>
        <p:nvSpPr>
          <p:cNvPr id="38" name="TextBox 37">
            <a:extLst/>
          </p:cNvPr>
          <p:cNvSpPr txBox="1"/>
          <p:nvPr userDrawn="1"/>
        </p:nvSpPr>
        <p:spPr>
          <a:xfrm>
            <a:off x="3382576" y="2940070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39" name="Oval 38" title="Milestone Number">
            <a:extLst/>
          </p:cNvPr>
          <p:cNvSpPr/>
          <p:nvPr userDrawn="1"/>
        </p:nvSpPr>
        <p:spPr>
          <a:xfrm>
            <a:off x="3763749" y="4434293"/>
            <a:ext cx="407673" cy="407673"/>
          </a:xfrm>
          <a:prstGeom prst="ellipse">
            <a:avLst/>
          </a:prstGeom>
          <a:solidFill>
            <a:srgbClr val="548235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03</a:t>
            </a:r>
          </a:p>
        </p:txBody>
      </p:sp>
      <p:pic>
        <p:nvPicPr>
          <p:cNvPr id="40" name="Graphic 39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3508784" y="3926541"/>
            <a:ext cx="581025" cy="295275"/>
          </a:xfrm>
          <a:prstGeom prst="rect">
            <a:avLst/>
          </a:prstGeom>
        </p:spPr>
      </p:pic>
      <p:sp>
        <p:nvSpPr>
          <p:cNvPr id="41" name="TextBox 40">
            <a:extLst/>
          </p:cNvPr>
          <p:cNvSpPr txBox="1"/>
          <p:nvPr userDrawn="1"/>
        </p:nvSpPr>
        <p:spPr>
          <a:xfrm>
            <a:off x="5963110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2" name="Oval 41" title="Milestone Number">
            <a:extLst/>
          </p:cNvPr>
          <p:cNvSpPr/>
          <p:nvPr userDrawn="1"/>
        </p:nvSpPr>
        <p:spPr>
          <a:xfrm>
            <a:off x="6352338" y="4434293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04</a:t>
            </a:r>
          </a:p>
        </p:txBody>
      </p:sp>
      <p:pic>
        <p:nvPicPr>
          <p:cNvPr id="43" name="Graphic 42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112304" y="3936872"/>
            <a:ext cx="581025" cy="295275"/>
          </a:xfrm>
          <a:prstGeom prst="rect">
            <a:avLst/>
          </a:prstGeom>
        </p:spPr>
      </p:pic>
      <p:sp>
        <p:nvSpPr>
          <p:cNvPr id="44" name="Oval 43" title="Milestone Number">
            <a:extLst/>
          </p:cNvPr>
          <p:cNvSpPr/>
          <p:nvPr userDrawn="1"/>
        </p:nvSpPr>
        <p:spPr>
          <a:xfrm>
            <a:off x="6427901" y="2129570"/>
            <a:ext cx="407673" cy="407673"/>
          </a:xfrm>
          <a:prstGeom prst="ellipse">
            <a:avLst/>
          </a:prstGeom>
          <a:solidFill>
            <a:srgbClr val="69447B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05</a:t>
            </a:r>
          </a:p>
        </p:txBody>
      </p:sp>
      <p:pic>
        <p:nvPicPr>
          <p:cNvPr id="45" name="Graphic 44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6466252" y="2801036"/>
            <a:ext cx="581025" cy="295275"/>
          </a:xfrm>
          <a:prstGeom prst="rect">
            <a:avLst/>
          </a:prstGeom>
        </p:spPr>
      </p:pic>
      <p:sp>
        <p:nvSpPr>
          <p:cNvPr id="46" name="TextBox 45">
            <a:extLst/>
          </p:cNvPr>
          <p:cNvSpPr txBox="1"/>
          <p:nvPr userDrawn="1"/>
        </p:nvSpPr>
        <p:spPr>
          <a:xfrm>
            <a:off x="8552678" y="2930904"/>
            <a:ext cx="569010" cy="23573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ZA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20YY</a:t>
            </a:r>
          </a:p>
        </p:txBody>
      </p:sp>
      <p:sp>
        <p:nvSpPr>
          <p:cNvPr id="47" name="Oval 46" title="Milestone Number">
            <a:extLst/>
          </p:cNvPr>
          <p:cNvSpPr/>
          <p:nvPr userDrawn="1"/>
        </p:nvSpPr>
        <p:spPr>
          <a:xfrm>
            <a:off x="8917851" y="4434292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06</a:t>
            </a:r>
          </a:p>
        </p:txBody>
      </p:sp>
      <p:pic>
        <p:nvPicPr>
          <p:cNvPr id="48" name="Graphic 47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683538" y="3936872"/>
            <a:ext cx="581025" cy="295275"/>
          </a:xfrm>
          <a:prstGeom prst="rect">
            <a:avLst/>
          </a:prstGeom>
        </p:spPr>
      </p:pic>
      <p:sp>
        <p:nvSpPr>
          <p:cNvPr id="49" name="Oval 48" title="Milestone Number">
            <a:extLst/>
          </p:cNvPr>
          <p:cNvSpPr/>
          <p:nvPr userDrawn="1"/>
        </p:nvSpPr>
        <p:spPr>
          <a:xfrm>
            <a:off x="8954928" y="2126446"/>
            <a:ext cx="407673" cy="407673"/>
          </a:xfrm>
          <a:prstGeom prst="ellipse">
            <a:avLst/>
          </a:prstGeom>
          <a:solidFill>
            <a:srgbClr val="2F5CAC"/>
          </a:solidFill>
          <a:ln>
            <a:noFill/>
          </a:ln>
          <a:effectLst>
            <a:outerShdw blurRad="254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ZA" sz="1000" dirty="0">
                <a:solidFill>
                  <a:schemeClr val="bg1"/>
                </a:solidFill>
              </a:rPr>
              <a:t>07</a:t>
            </a:r>
          </a:p>
        </p:txBody>
      </p:sp>
      <p:pic>
        <p:nvPicPr>
          <p:cNvPr id="50" name="Graphic 49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9056844" y="2801036"/>
            <a:ext cx="581025" cy="295275"/>
          </a:xfrm>
          <a:prstGeom prst="rect">
            <a:avLst/>
          </a:prstGeom>
        </p:spPr>
      </p:pic>
      <p:grpSp>
        <p:nvGrpSpPr>
          <p:cNvPr id="51" name="Group 50" title="Today Flag Icon">
            <a:extLst/>
          </p:cNvPr>
          <p:cNvGrpSpPr/>
          <p:nvPr userDrawn="1"/>
        </p:nvGrpSpPr>
        <p:grpSpPr>
          <a:xfrm>
            <a:off x="10298196" y="2129570"/>
            <a:ext cx="407673" cy="407673"/>
            <a:chOff x="10636741" y="2652807"/>
            <a:chExt cx="296963" cy="296963"/>
          </a:xfrm>
        </p:grpSpPr>
        <p:sp>
          <p:nvSpPr>
            <p:cNvPr id="52" name="Oval 51">
              <a:extLst/>
            </p:cNvPr>
            <p:cNvSpPr/>
            <p:nvPr/>
          </p:nvSpPr>
          <p:spPr>
            <a:xfrm>
              <a:off x="10636741" y="2652807"/>
              <a:ext cx="296963" cy="29696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ZA" sz="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53" name="Graphic 52" title="Flag Icon">
              <a:extLst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10816" y="2716810"/>
              <a:ext cx="149367" cy="168956"/>
            </a:xfrm>
            <a:prstGeom prst="rect">
              <a:avLst/>
            </a:prstGeom>
          </p:spPr>
        </p:pic>
      </p:grpSp>
      <p:pic>
        <p:nvPicPr>
          <p:cNvPr id="54" name="Graphic 53" title="callout">
            <a:extLst/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359158" y="2801036"/>
            <a:ext cx="581025" cy="295275"/>
          </a:xfrm>
          <a:prstGeom prst="rect">
            <a:avLst/>
          </a:prstGeom>
        </p:spPr>
      </p:pic>
      <p:grpSp>
        <p:nvGrpSpPr>
          <p:cNvPr id="55" name="Group 54" title="Year 4">
            <a:extLst/>
          </p:cNvPr>
          <p:cNvGrpSpPr/>
          <p:nvPr userDrawn="1"/>
        </p:nvGrpSpPr>
        <p:grpSpPr>
          <a:xfrm>
            <a:off x="8481353" y="3119046"/>
            <a:ext cx="3133180" cy="562188"/>
            <a:chOff x="8481353" y="3119046"/>
            <a:chExt cx="3133180" cy="562188"/>
          </a:xfrm>
        </p:grpSpPr>
        <p:cxnSp>
          <p:nvCxnSpPr>
            <p:cNvPr id="56" name="Straight Connector 55" title="Q lines">
              <a:extLst/>
            </p:cNvPr>
            <p:cNvCxnSpPr>
              <a:cxnSpLocks/>
            </p:cNvCxnSpPr>
            <p:nvPr/>
          </p:nvCxnSpPr>
          <p:spPr>
            <a:xfrm>
              <a:off x="1078575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 title="Q lines">
              <a:extLst/>
            </p:cNvPr>
            <p:cNvCxnSpPr>
              <a:cxnSpLocks/>
            </p:cNvCxnSpPr>
            <p:nvPr/>
          </p:nvCxnSpPr>
          <p:spPr>
            <a:xfrm>
              <a:off x="9481202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Arrow: Right 132" title="Year Arrow">
              <a:extLst/>
            </p:cNvPr>
            <p:cNvSpPr/>
            <p:nvPr/>
          </p:nvSpPr>
          <p:spPr>
            <a:xfrm>
              <a:off x="8481353" y="3325978"/>
              <a:ext cx="3133180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2F5CA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59" name="Oval 58" title="Quarter Background Cirlce">
              <a:extLst/>
            </p:cNvPr>
            <p:cNvSpPr/>
            <p:nvPr/>
          </p:nvSpPr>
          <p:spPr>
            <a:xfrm>
              <a:off x="1068250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 title="Quarter Background Cirlce">
              <a:extLst/>
            </p:cNvPr>
            <p:cNvSpPr/>
            <p:nvPr/>
          </p:nvSpPr>
          <p:spPr>
            <a:xfrm>
              <a:off x="1003192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 title="Quarter Background Cirlce">
              <a:extLst/>
            </p:cNvPr>
            <p:cNvSpPr/>
            <p:nvPr/>
          </p:nvSpPr>
          <p:spPr>
            <a:xfrm>
              <a:off x="938467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 title="Quarter Background Cirlce">
              <a:extLst/>
            </p:cNvPr>
            <p:cNvSpPr/>
            <p:nvPr/>
          </p:nvSpPr>
          <p:spPr>
            <a:xfrm>
              <a:off x="873163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 title="Q lines">
              <a:extLst/>
            </p:cNvPr>
            <p:cNvCxnSpPr>
              <a:cxnSpLocks/>
            </p:cNvCxnSpPr>
            <p:nvPr/>
          </p:nvCxnSpPr>
          <p:spPr>
            <a:xfrm>
              <a:off x="8836180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 title="Q lines">
              <a:extLst/>
            </p:cNvPr>
            <p:cNvCxnSpPr>
              <a:cxnSpLocks/>
            </p:cNvCxnSpPr>
            <p:nvPr/>
          </p:nvCxnSpPr>
          <p:spPr>
            <a:xfrm>
              <a:off x="10130964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 title="Quarter Number">
              <a:extLst/>
            </p:cNvPr>
            <p:cNvSpPr txBox="1"/>
            <p:nvPr/>
          </p:nvSpPr>
          <p:spPr>
            <a:xfrm>
              <a:off x="869683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66" name="TextBox 65" title="Quarter Number">
              <a:extLst/>
            </p:cNvPr>
            <p:cNvSpPr txBox="1"/>
            <p:nvPr/>
          </p:nvSpPr>
          <p:spPr>
            <a:xfrm>
              <a:off x="934434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Box 66" title="Quarter Number">
              <a:extLst/>
            </p:cNvPr>
            <p:cNvSpPr txBox="1"/>
            <p:nvPr/>
          </p:nvSpPr>
          <p:spPr>
            <a:xfrm>
              <a:off x="999186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TextBox 67" title="Quarter Number">
              <a:extLst/>
            </p:cNvPr>
            <p:cNvSpPr txBox="1"/>
            <p:nvPr/>
          </p:nvSpPr>
          <p:spPr>
            <a:xfrm>
              <a:off x="10639376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9" name="Group 68" title="Year 3">
            <a:extLst/>
          </p:cNvPr>
          <p:cNvGrpSpPr/>
          <p:nvPr userDrawn="1"/>
        </p:nvGrpSpPr>
        <p:grpSpPr>
          <a:xfrm>
            <a:off x="5886628" y="3119046"/>
            <a:ext cx="2784204" cy="562188"/>
            <a:chOff x="5886628" y="3119046"/>
            <a:chExt cx="2784204" cy="562188"/>
          </a:xfrm>
        </p:grpSpPr>
        <p:cxnSp>
          <p:nvCxnSpPr>
            <p:cNvPr id="70" name="Straight Connector 69" title="Q lines">
              <a:extLst/>
            </p:cNvPr>
            <p:cNvCxnSpPr>
              <a:cxnSpLocks/>
            </p:cNvCxnSpPr>
            <p:nvPr/>
          </p:nvCxnSpPr>
          <p:spPr>
            <a:xfrm>
              <a:off x="6890490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Arrow: Right 184" title="Year Arrow">
              <a:extLst/>
            </p:cNvPr>
            <p:cNvSpPr/>
            <p:nvPr/>
          </p:nvSpPr>
          <p:spPr>
            <a:xfrm>
              <a:off x="5886628" y="3325978"/>
              <a:ext cx="278420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rgbClr val="69447B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72" name="Oval 71" title="Quarter Background Cirlce">
              <a:extLst/>
            </p:cNvPr>
            <p:cNvSpPr/>
            <p:nvPr/>
          </p:nvSpPr>
          <p:spPr>
            <a:xfrm>
              <a:off x="8095938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 title="Quarter Background Cirlce">
              <a:extLst/>
            </p:cNvPr>
            <p:cNvSpPr/>
            <p:nvPr/>
          </p:nvSpPr>
          <p:spPr>
            <a:xfrm>
              <a:off x="7443121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 title="Quarter Background Cirlce">
              <a:extLst/>
            </p:cNvPr>
            <p:cNvSpPr/>
            <p:nvPr/>
          </p:nvSpPr>
          <p:spPr>
            <a:xfrm>
              <a:off x="6791842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 title="Quarter Background Cirlce">
              <a:extLst/>
            </p:cNvPr>
            <p:cNvSpPr/>
            <p:nvPr/>
          </p:nvSpPr>
          <p:spPr>
            <a:xfrm>
              <a:off x="6140756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 title="Q lines">
              <a:extLst/>
            </p:cNvPr>
            <p:cNvCxnSpPr>
              <a:cxnSpLocks/>
            </p:cNvCxnSpPr>
            <p:nvPr/>
          </p:nvCxnSpPr>
          <p:spPr>
            <a:xfrm>
              <a:off x="6246612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 title="Q lines">
              <a:extLst/>
            </p:cNvPr>
            <p:cNvCxnSpPr>
              <a:cxnSpLocks/>
            </p:cNvCxnSpPr>
            <p:nvPr/>
          </p:nvCxnSpPr>
          <p:spPr>
            <a:xfrm>
              <a:off x="7541396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 title="Q lines">
              <a:extLst/>
            </p:cNvPr>
            <p:cNvCxnSpPr>
              <a:cxnSpLocks/>
            </p:cNvCxnSpPr>
            <p:nvPr/>
          </p:nvCxnSpPr>
          <p:spPr>
            <a:xfrm>
              <a:off x="8188788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 title="Quarter Number">
              <a:extLst/>
            </p:cNvPr>
            <p:cNvSpPr txBox="1"/>
            <p:nvPr/>
          </p:nvSpPr>
          <p:spPr>
            <a:xfrm>
              <a:off x="610677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0" name="TextBox 79" title="Quarter Number">
              <a:extLst/>
            </p:cNvPr>
            <p:cNvSpPr txBox="1"/>
            <p:nvPr/>
          </p:nvSpPr>
          <p:spPr>
            <a:xfrm>
              <a:off x="675428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 title="Quarter Number">
              <a:extLst/>
            </p:cNvPr>
            <p:cNvSpPr txBox="1"/>
            <p:nvPr/>
          </p:nvSpPr>
          <p:spPr>
            <a:xfrm>
              <a:off x="740180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2" name="TextBox 81" title="Quarter Number">
              <a:extLst/>
            </p:cNvPr>
            <p:cNvSpPr txBox="1"/>
            <p:nvPr/>
          </p:nvSpPr>
          <p:spPr>
            <a:xfrm>
              <a:off x="804931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83" name="Group 82" title="Year 2">
            <a:extLst/>
          </p:cNvPr>
          <p:cNvGrpSpPr/>
          <p:nvPr userDrawn="1"/>
        </p:nvGrpSpPr>
        <p:grpSpPr>
          <a:xfrm>
            <a:off x="3309141" y="3119046"/>
            <a:ext cx="2759196" cy="561751"/>
            <a:chOff x="3309141" y="3119046"/>
            <a:chExt cx="2759196" cy="561751"/>
          </a:xfrm>
        </p:grpSpPr>
        <p:sp>
          <p:nvSpPr>
            <p:cNvPr id="84" name="Arrow: Right 130" title="Year Arrow">
              <a:extLst/>
            </p:cNvPr>
            <p:cNvSpPr/>
            <p:nvPr/>
          </p:nvSpPr>
          <p:spPr>
            <a:xfrm>
              <a:off x="3309141" y="3325541"/>
              <a:ext cx="2759196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rgbClr val="548235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85" name="Oval 84" title="Quarter Background Cirlce">
              <a:extLst/>
            </p:cNvPr>
            <p:cNvSpPr/>
            <p:nvPr/>
          </p:nvSpPr>
          <p:spPr>
            <a:xfrm>
              <a:off x="5494904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 title="Quarter Background Cirlce">
              <a:extLst/>
            </p:cNvPr>
            <p:cNvSpPr/>
            <p:nvPr/>
          </p:nvSpPr>
          <p:spPr>
            <a:xfrm>
              <a:off x="484587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 title="Quarter Background Cirlce">
              <a:extLst/>
            </p:cNvPr>
            <p:cNvSpPr/>
            <p:nvPr/>
          </p:nvSpPr>
          <p:spPr>
            <a:xfrm>
              <a:off x="420935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 title="Quarter Background Cirlce">
              <a:extLst/>
            </p:cNvPr>
            <p:cNvSpPr/>
            <p:nvPr/>
          </p:nvSpPr>
          <p:spPr>
            <a:xfrm>
              <a:off x="355216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 title="Q lines">
              <a:extLst/>
            </p:cNvPr>
            <p:cNvCxnSpPr>
              <a:cxnSpLocks/>
            </p:cNvCxnSpPr>
            <p:nvPr/>
          </p:nvCxnSpPr>
          <p:spPr>
            <a:xfrm>
              <a:off x="3657043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 title="Q lines">
              <a:extLst/>
            </p:cNvPr>
            <p:cNvCxnSpPr>
              <a:cxnSpLocks/>
            </p:cNvCxnSpPr>
            <p:nvPr/>
          </p:nvCxnSpPr>
          <p:spPr>
            <a:xfrm>
              <a:off x="4304435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 title="Q lines">
              <a:extLst/>
            </p:cNvPr>
            <p:cNvCxnSpPr>
              <a:cxnSpLocks/>
            </p:cNvCxnSpPr>
            <p:nvPr/>
          </p:nvCxnSpPr>
          <p:spPr>
            <a:xfrm>
              <a:off x="4951827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 title="Q lines">
              <a:extLst/>
            </p:cNvPr>
            <p:cNvCxnSpPr>
              <a:cxnSpLocks/>
            </p:cNvCxnSpPr>
            <p:nvPr/>
          </p:nvCxnSpPr>
          <p:spPr>
            <a:xfrm>
              <a:off x="559921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 title="Quarter Number">
              <a:extLst/>
            </p:cNvPr>
            <p:cNvSpPr txBox="1"/>
            <p:nvPr/>
          </p:nvSpPr>
          <p:spPr>
            <a:xfrm>
              <a:off x="351671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4" name="TextBox 93" title="Quarter Number">
              <a:extLst/>
            </p:cNvPr>
            <p:cNvSpPr txBox="1"/>
            <p:nvPr/>
          </p:nvSpPr>
          <p:spPr>
            <a:xfrm>
              <a:off x="416422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 title="Quarter Number">
              <a:extLst/>
            </p:cNvPr>
            <p:cNvSpPr txBox="1"/>
            <p:nvPr/>
          </p:nvSpPr>
          <p:spPr>
            <a:xfrm>
              <a:off x="481174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6" name="TextBox 95" title="Quarter Number">
              <a:extLst/>
            </p:cNvPr>
            <p:cNvSpPr txBox="1"/>
            <p:nvPr/>
          </p:nvSpPr>
          <p:spPr>
            <a:xfrm>
              <a:off x="545925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97" name="Group 96" title="Year 1">
            <a:extLst/>
          </p:cNvPr>
          <p:cNvGrpSpPr/>
          <p:nvPr userDrawn="1"/>
        </p:nvGrpSpPr>
        <p:grpSpPr>
          <a:xfrm>
            <a:off x="791681" y="3119046"/>
            <a:ext cx="2695434" cy="561751"/>
            <a:chOff x="791681" y="3119046"/>
            <a:chExt cx="2695434" cy="561751"/>
          </a:xfrm>
        </p:grpSpPr>
        <p:cxnSp>
          <p:nvCxnSpPr>
            <p:cNvPr id="98" name="Straight Connector 97" title="Q lines">
              <a:extLst/>
            </p:cNvPr>
            <p:cNvCxnSpPr>
              <a:cxnSpLocks/>
            </p:cNvCxnSpPr>
            <p:nvPr/>
          </p:nvCxnSpPr>
          <p:spPr>
            <a:xfrm>
              <a:off x="170330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Arrow: Right 129" title="Year Arrow">
              <a:extLst/>
            </p:cNvPr>
            <p:cNvSpPr/>
            <p:nvPr/>
          </p:nvSpPr>
          <p:spPr>
            <a:xfrm>
              <a:off x="791681" y="3325541"/>
              <a:ext cx="2695434" cy="355256"/>
            </a:xfrm>
            <a:prstGeom prst="rightArrow">
              <a:avLst>
                <a:gd name="adj1" fmla="val 100000"/>
                <a:gd name="adj2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rgbClr val="EA0C0C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 sz="1600" dirty="0"/>
            </a:p>
          </p:txBody>
        </p:sp>
        <p:sp>
          <p:nvSpPr>
            <p:cNvPr id="100" name="Oval 99" title="Quarter Background Cirlce">
              <a:extLst/>
            </p:cNvPr>
            <p:cNvSpPr/>
            <p:nvPr/>
          </p:nvSpPr>
          <p:spPr>
            <a:xfrm>
              <a:off x="2913639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 title="Quarter Background Cirlce">
              <a:extLst/>
            </p:cNvPr>
            <p:cNvSpPr/>
            <p:nvPr/>
          </p:nvSpPr>
          <p:spPr>
            <a:xfrm>
              <a:off x="2256010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 title="Quarter Background Cirlce">
              <a:extLst/>
            </p:cNvPr>
            <p:cNvSpPr/>
            <p:nvPr/>
          </p:nvSpPr>
          <p:spPr>
            <a:xfrm>
              <a:off x="1611747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 title="Quarter Background Cirlce">
              <a:extLst/>
            </p:cNvPr>
            <p:cNvSpPr/>
            <p:nvPr/>
          </p:nvSpPr>
          <p:spPr>
            <a:xfrm>
              <a:off x="965783" y="3403274"/>
              <a:ext cx="211582" cy="2115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 title="Q lines">
              <a:extLst/>
            </p:cNvPr>
            <p:cNvCxnSpPr>
              <a:cxnSpLocks/>
            </p:cNvCxnSpPr>
            <p:nvPr/>
          </p:nvCxnSpPr>
          <p:spPr>
            <a:xfrm>
              <a:off x="1067475" y="3119046"/>
              <a:ext cx="0" cy="165471"/>
            </a:xfrm>
            <a:prstGeom prst="line">
              <a:avLst/>
            </a:prstGeom>
            <a:ln w="15875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 title="Q lines">
              <a:extLst/>
            </p:cNvPr>
            <p:cNvCxnSpPr>
              <a:cxnSpLocks/>
            </p:cNvCxnSpPr>
            <p:nvPr/>
          </p:nvCxnSpPr>
          <p:spPr>
            <a:xfrm>
              <a:off x="2362259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 title="Q lines">
              <a:extLst/>
            </p:cNvPr>
            <p:cNvCxnSpPr>
              <a:cxnSpLocks/>
            </p:cNvCxnSpPr>
            <p:nvPr/>
          </p:nvCxnSpPr>
          <p:spPr>
            <a:xfrm>
              <a:off x="3009651" y="3119046"/>
              <a:ext cx="0" cy="165471"/>
            </a:xfrm>
            <a:prstGeom prst="line">
              <a:avLst/>
            </a:prstGeom>
            <a:ln cmpd="sng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 title="Quarter Number">
              <a:extLst/>
            </p:cNvPr>
            <p:cNvSpPr txBox="1"/>
            <p:nvPr/>
          </p:nvSpPr>
          <p:spPr>
            <a:xfrm>
              <a:off x="92665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Q1</a:t>
              </a:r>
              <a:endParaRPr lang="en-ZA" sz="10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08" name="TextBox 107" title="Quarter Number">
              <a:extLst/>
            </p:cNvPr>
            <p:cNvSpPr txBox="1"/>
            <p:nvPr/>
          </p:nvSpPr>
          <p:spPr>
            <a:xfrm>
              <a:off x="157416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Q2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9" name="TextBox 108" title="Quarter Number">
              <a:extLst/>
            </p:cNvPr>
            <p:cNvSpPr txBox="1"/>
            <p:nvPr/>
          </p:nvSpPr>
          <p:spPr>
            <a:xfrm>
              <a:off x="2221680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Q3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0" name="TextBox 109" title="Quarter Number">
              <a:extLst/>
            </p:cNvPr>
            <p:cNvSpPr txBox="1"/>
            <p:nvPr/>
          </p:nvSpPr>
          <p:spPr>
            <a:xfrm>
              <a:off x="2869195" y="3431169"/>
              <a:ext cx="288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ZA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Q4</a:t>
              </a:r>
              <a:endParaRPr lang="en-ZA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11" name="Text Placeholder 8">
            <a:extLst/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74314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2" name="Text Placeholder 8">
            <a:extLst/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60199" y="1515070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3" name="Text Placeholder 8">
            <a:extLst/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4428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4" name="Text Placeholder 8">
            <a:extLst/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96226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5" name="Text Placeholder 8">
            <a:extLst/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07451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6" name="Text Placeholder 8">
            <a:extLst/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62114" y="4927573"/>
            <a:ext cx="1530350" cy="6292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0"/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placeholder</a:t>
            </a:r>
          </a:p>
        </p:txBody>
      </p:sp>
      <p:sp>
        <p:nvSpPr>
          <p:cNvPr id="1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94428" y="5724950"/>
            <a:ext cx="10898877" cy="595024"/>
          </a:xfrm>
        </p:spPr>
        <p:txBody>
          <a:bodyPr anchor="ctr"/>
          <a:lstStyle>
            <a:lvl1pPr marL="0" indent="0" algn="ctr">
              <a:buNone/>
              <a:defRPr sz="2400" b="0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Contact Communications for custom timelines</a:t>
            </a:r>
          </a:p>
        </p:txBody>
      </p:sp>
      <p:sp>
        <p:nvSpPr>
          <p:cNvPr id="118" name="Picture Placeholder 8">
            <a:extLst>
              <a:ext uri="{FF2B5EF4-FFF2-40B4-BE49-F238E27FC236}">
                <a16:creationId xmlns:a16="http://schemas.microsoft.com/office/drawing/2014/main" id="{FAB3C01E-2A36-264D-931E-D93BDD458FB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643043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AD580-F9DE-4776-B204-F93A0A138A8B}" type="datetime1">
              <a:rPr lang="en-US" smtClean="0"/>
              <a:t>3/15/2019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7C88DBCA-A64D-1740-B976-40AA065451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493274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 Opener - 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55714"/>
            <a:ext cx="12192000" cy="5602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9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 Opener - Blank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6992" y="1255714"/>
            <a:ext cx="5702808" cy="5327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55713"/>
            <a:ext cx="5702808" cy="53279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92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38089" cy="1455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lang="en-US" sz="6000" b="1" kern="1200" baseline="0" dirty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23CA7-9B07-4E6A-AEF4-8527E48EDBAA}" type="datetime1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257300"/>
            <a:ext cx="12192000" cy="56007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109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5D33-2F5D-482A-8D2C-D96EBC369FAA}" type="datetime1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3/15/2019</a:t>
            </a:fld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fld id="{EA89072E-2125-40D6-847A-9E6B768971D4}" type="slidenum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086805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05D33-2F5D-482A-8D2C-D96EBC369FAA}" type="datetime1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3/15/2019</a:t>
            </a:fld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fld id="{EA89072E-2125-40D6-847A-9E6B768971D4}" type="slidenum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Footer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152525" y="1577057"/>
            <a:ext cx="8438776" cy="2918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en-US" b="1" i="1" dirty="0">
                <a:solidFill>
                  <a:srgbClr val="F06039"/>
                </a:solidFill>
                <a:latin typeface="Open Sans Semibold" charset="0"/>
                <a:ea typeface="Open Sans Semibold" charset="0"/>
                <a:cs typeface="Open Sans Semibold" charset="0"/>
              </a:rPr>
              <a:t>Heading</a:t>
            </a:r>
            <a:endParaRPr lang="en-US" dirty="0">
              <a:solidFill>
                <a:srgbClr val="F06039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fontAlgn="ctr">
              <a:lnSpc>
                <a:spcPts val="24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b="0" i="0" dirty="0">
                <a:latin typeface="Open Sans" charset="0"/>
                <a:ea typeface="Open Sans" charset="0"/>
                <a:cs typeface="Open Sans" charset="0"/>
              </a:rPr>
              <a:t>Content</a:t>
            </a:r>
          </a:p>
          <a:p>
            <a:pPr marL="342900" marR="0" lvl="0" indent="-342900" fontAlgn="ctr">
              <a:lnSpc>
                <a:spcPts val="24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b="0" i="0" dirty="0">
                <a:latin typeface="Open Sans" charset="0"/>
                <a:ea typeface="Open Sans" charset="0"/>
                <a:cs typeface="Open Sans" charset="0"/>
              </a:rPr>
              <a:t>Content</a:t>
            </a:r>
          </a:p>
          <a:p>
            <a:pPr marL="342900" marR="0" lvl="0" indent="-342900" fontAlgn="ctr">
              <a:lnSpc>
                <a:spcPts val="24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b="0" i="0" dirty="0">
                <a:latin typeface="Open Sans" charset="0"/>
                <a:ea typeface="Open Sans" charset="0"/>
                <a:cs typeface="Open Sans" charset="0"/>
              </a:rPr>
              <a:t>Content</a:t>
            </a:r>
          </a:p>
          <a:p>
            <a:pPr marL="342900" marR="0" lvl="0" indent="-342900" fontAlgn="ctr">
              <a:lnSpc>
                <a:spcPts val="24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b="0" i="0" dirty="0">
                <a:latin typeface="Open Sans" charset="0"/>
                <a:ea typeface="Open Sans" charset="0"/>
                <a:cs typeface="Open Sans" charset="0"/>
              </a:rPr>
              <a:t>Content</a:t>
            </a:r>
          </a:p>
          <a:p>
            <a:pPr marR="0" lvl="0" font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 fontAlgn="ctr">
              <a:spcBef>
                <a:spcPts val="0"/>
              </a:spcBef>
              <a:spcAft>
                <a:spcPts val="200"/>
              </a:spcAft>
              <a:tabLst>
                <a:tab pos="457200" algn="l"/>
              </a:tabLst>
            </a:pPr>
            <a:r>
              <a:rPr lang="en-US" b="1" i="1" dirty="0">
                <a:solidFill>
                  <a:srgbClr val="F06039"/>
                </a:solidFill>
                <a:latin typeface="Open Sans Semibold" charset="0"/>
                <a:ea typeface="Open Sans Semibold" charset="0"/>
                <a:cs typeface="Open Sans Semibold" charset="0"/>
              </a:rPr>
              <a:t>Heading</a:t>
            </a:r>
            <a:endParaRPr lang="en-US" i="1" dirty="0">
              <a:solidFill>
                <a:srgbClr val="F06039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fontAlgn="ctr">
              <a:lnSpc>
                <a:spcPts val="2400"/>
              </a:lnSpc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b="0" i="0" dirty="0">
                <a:latin typeface="Open Sans" charset="0"/>
                <a:ea typeface="Open Sans" charset="0"/>
                <a:cs typeface="Open Sans" charset="0"/>
              </a:rPr>
              <a:t>Content</a:t>
            </a:r>
          </a:p>
          <a:p>
            <a:pPr marR="0" lvl="0" font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Title 10"/>
          <p:cNvSpPr txBox="1">
            <a:spLocks/>
          </p:cNvSpPr>
          <p:nvPr userDrawn="1"/>
        </p:nvSpPr>
        <p:spPr>
          <a:xfrm>
            <a:off x="1978570" y="248815"/>
            <a:ext cx="8221489" cy="677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i="0" dirty="0">
                <a:latin typeface="Open Sans" charset="0"/>
                <a:ea typeface="Open Sans" charset="0"/>
                <a:cs typeface="Open Sans" charset="0"/>
              </a:rPr>
              <a:t>TOC Slide</a:t>
            </a:r>
          </a:p>
        </p:txBody>
      </p:sp>
    </p:spTree>
    <p:extLst>
      <p:ext uri="{BB962C8B-B14F-4D97-AF65-F5344CB8AC3E}">
        <p14:creationId xmlns:p14="http://schemas.microsoft.com/office/powerpoint/2010/main" val="30028194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2467" y="6491610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C5C05D33-2F5D-482A-8D2C-D96EBC369FAA}" type="datetime1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3/15/2019</a:t>
            </a:fld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fld id="{EA89072E-2125-40D6-847A-9E6B768971D4}" type="slidenum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91610"/>
            <a:ext cx="4822804" cy="365125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Footer</a:t>
            </a:r>
          </a:p>
        </p:txBody>
      </p:sp>
      <p:sp>
        <p:nvSpPr>
          <p:cNvPr id="9" name="Content Placeholder 2"/>
          <p:cNvSpPr txBox="1">
            <a:spLocks/>
          </p:cNvSpPr>
          <p:nvPr userDrawn="1"/>
        </p:nvSpPr>
        <p:spPr>
          <a:xfrm>
            <a:off x="1097280" y="2038864"/>
            <a:ext cx="10058400" cy="3830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Click to edit Master text style</a:t>
            </a:r>
            <a:r>
              <a:rPr lang="en-US" dirty="0"/>
              <a:t>s</a:t>
            </a:r>
          </a:p>
          <a:p>
            <a:pPr marL="800100" lvl="1" indent="-342900" algn="l">
              <a:buClr>
                <a:srgbClr val="F06039"/>
              </a:buClr>
              <a:buFont typeface="Wingdings" charset="2"/>
              <a:buChar char="§"/>
              <a:tabLst/>
            </a:pPr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Second level</a:t>
            </a:r>
          </a:p>
          <a:p>
            <a:pPr marL="1090613" lvl="2" indent="-176213" algn="l">
              <a:buClr>
                <a:srgbClr val="1482C5"/>
              </a:buClr>
              <a:buSzPct val="95000"/>
              <a:buFont typeface="Arial" charset="0"/>
              <a:buChar char="•"/>
              <a:tabLst/>
            </a:pPr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Third level</a:t>
            </a:r>
          </a:p>
          <a:p>
            <a:pPr marL="1492250" lvl="3" indent="-215900" algn="l">
              <a:buClr>
                <a:srgbClr val="1482C5"/>
              </a:buClr>
              <a:buSzPct val="80000"/>
              <a:buFont typeface="Courier New" charset="0"/>
              <a:buChar char="o"/>
              <a:tabLst/>
            </a:pPr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Fourth level</a:t>
            </a:r>
          </a:p>
          <a:p>
            <a:pPr marL="2005013" lvl="4" indent="-176213" algn="l">
              <a:buClr>
                <a:srgbClr val="F06039"/>
              </a:buClr>
              <a:buFont typeface="Arial" charset="0"/>
              <a:buChar char="•"/>
              <a:tabLst/>
            </a:pPr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Fifth level</a:t>
            </a:r>
          </a:p>
        </p:txBody>
      </p:sp>
      <p:sp>
        <p:nvSpPr>
          <p:cNvPr id="10" name="Title 10"/>
          <p:cNvSpPr txBox="1">
            <a:spLocks/>
          </p:cNvSpPr>
          <p:nvPr userDrawn="1"/>
        </p:nvSpPr>
        <p:spPr>
          <a:xfrm>
            <a:off x="1978570" y="248815"/>
            <a:ext cx="8221489" cy="677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i="0" dirty="0">
                <a:latin typeface="Open Sans" charset="0"/>
                <a:ea typeface="Open Sans" charset="0"/>
                <a:cs typeface="Open Sans" charset="0"/>
              </a:rPr>
              <a:t>Bullet List Slide</a:t>
            </a:r>
          </a:p>
        </p:txBody>
      </p:sp>
    </p:spTree>
    <p:extLst>
      <p:ext uri="{BB962C8B-B14F-4D97-AF65-F5344CB8AC3E}">
        <p14:creationId xmlns:p14="http://schemas.microsoft.com/office/powerpoint/2010/main" val="26256289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92467" y="6491610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C5C05D33-2F5D-482A-8D2C-D96EBC369FAA}" type="datetime1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3/15/2019</a:t>
            </a:fld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fld id="{EA89072E-2125-40D6-847A-9E6B768971D4}" type="slidenum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91610"/>
            <a:ext cx="4822804" cy="365125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Footer</a:t>
            </a:r>
          </a:p>
        </p:txBody>
      </p:sp>
      <p:sp>
        <p:nvSpPr>
          <p:cNvPr id="11" name="Content Placeholder 2"/>
          <p:cNvSpPr txBox="1">
            <a:spLocks/>
          </p:cNvSpPr>
          <p:nvPr userDrawn="1"/>
        </p:nvSpPr>
        <p:spPr>
          <a:xfrm>
            <a:off x="1097280" y="2038864"/>
            <a:ext cx="10058400" cy="3830229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Click to edit Master text style</a:t>
            </a:r>
            <a:r>
              <a:rPr lang="en-US" dirty="0"/>
              <a:t>s</a:t>
            </a:r>
          </a:p>
          <a:p>
            <a:pPr marL="800100" lvl="1" indent="-342900" algn="l">
              <a:buClr>
                <a:srgbClr val="F06039"/>
              </a:buClr>
              <a:buFont typeface="Wingdings" charset="2"/>
              <a:buChar char="§"/>
              <a:tabLst/>
            </a:pPr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Second level</a:t>
            </a:r>
          </a:p>
          <a:p>
            <a:pPr marL="1090613" lvl="2" indent="-176213" algn="l">
              <a:buClr>
                <a:srgbClr val="1482C5"/>
              </a:buClr>
              <a:buSzPct val="95000"/>
              <a:buFont typeface="Arial" charset="0"/>
              <a:buChar char="•"/>
              <a:tabLst/>
            </a:pPr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Third level</a:t>
            </a:r>
          </a:p>
          <a:p>
            <a:pPr marL="1492250" lvl="3" indent="-215900" algn="l">
              <a:buClr>
                <a:srgbClr val="1482C5"/>
              </a:buClr>
              <a:buSzPct val="80000"/>
              <a:buFont typeface="Courier New" charset="0"/>
              <a:buChar char="o"/>
              <a:tabLst/>
            </a:pPr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Fourth level</a:t>
            </a:r>
          </a:p>
          <a:p>
            <a:pPr marL="2005013" lvl="4" indent="-176213" algn="l">
              <a:buClr>
                <a:srgbClr val="F06039"/>
              </a:buClr>
              <a:buFont typeface="Arial" charset="0"/>
              <a:buChar char="•"/>
              <a:tabLst/>
            </a:pPr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Fifth level</a:t>
            </a:r>
          </a:p>
          <a:p>
            <a:pPr algn="l"/>
            <a:endParaRPr lang="en-US" dirty="0">
              <a:latin typeface="Open Sans" charset="0"/>
              <a:ea typeface="Open Sans" charset="0"/>
              <a:cs typeface="Open Sans" charset="0"/>
            </a:endParaRPr>
          </a:p>
          <a:p>
            <a:pPr algn="l"/>
            <a:endParaRPr lang="en-US" dirty="0">
              <a:latin typeface="Open Sans" charset="0"/>
              <a:ea typeface="Open Sans" charset="0"/>
              <a:cs typeface="Open Sans" charset="0"/>
            </a:endParaRPr>
          </a:p>
          <a:p>
            <a:pPr algn="l"/>
            <a:endParaRPr lang="en-US" dirty="0">
              <a:latin typeface="Open Sans" charset="0"/>
              <a:ea typeface="Open Sans" charset="0"/>
              <a:cs typeface="Open Sans" charset="0"/>
            </a:endParaRPr>
          </a:p>
          <a:p>
            <a:pPr algn="l"/>
            <a:endParaRPr lang="en-US" dirty="0">
              <a:latin typeface="Open Sans" charset="0"/>
              <a:ea typeface="Open Sans" charset="0"/>
              <a:cs typeface="Open Sans" charset="0"/>
            </a:endParaRPr>
          </a:p>
          <a:p>
            <a:pPr algn="l"/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Click to edit Master text style</a:t>
            </a:r>
            <a:r>
              <a:rPr lang="en-US" dirty="0"/>
              <a:t>s</a:t>
            </a:r>
          </a:p>
          <a:p>
            <a:pPr marL="800100" lvl="1" indent="-342900" algn="l">
              <a:buClr>
                <a:srgbClr val="F06039"/>
              </a:buClr>
              <a:buFont typeface="Wingdings" charset="2"/>
              <a:buChar char="§"/>
              <a:tabLst/>
            </a:pPr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Second level</a:t>
            </a:r>
          </a:p>
          <a:p>
            <a:pPr marL="1090613" lvl="2" indent="-176213" algn="l">
              <a:buClr>
                <a:srgbClr val="1482C5"/>
              </a:buClr>
              <a:buSzPct val="95000"/>
              <a:buFont typeface="Arial" charset="0"/>
              <a:buChar char="•"/>
              <a:tabLst/>
            </a:pPr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Third level</a:t>
            </a:r>
          </a:p>
          <a:p>
            <a:pPr marL="1492250" lvl="3" indent="-215900" algn="l">
              <a:buClr>
                <a:srgbClr val="1482C5"/>
              </a:buClr>
              <a:buSzPct val="80000"/>
              <a:buFont typeface="Courier New" charset="0"/>
              <a:buChar char="o"/>
              <a:tabLst/>
            </a:pPr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Fourth level</a:t>
            </a:r>
          </a:p>
          <a:p>
            <a:pPr marL="2005013" lvl="4" indent="-176213" algn="l">
              <a:buClr>
                <a:srgbClr val="F06039"/>
              </a:buClr>
              <a:buFont typeface="Arial" charset="0"/>
              <a:buChar char="•"/>
              <a:tabLst/>
            </a:pPr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Fifth level</a:t>
            </a:r>
          </a:p>
        </p:txBody>
      </p:sp>
      <p:sp>
        <p:nvSpPr>
          <p:cNvPr id="12" name="Title 10"/>
          <p:cNvSpPr txBox="1">
            <a:spLocks/>
          </p:cNvSpPr>
          <p:nvPr userDrawn="1"/>
        </p:nvSpPr>
        <p:spPr>
          <a:xfrm>
            <a:off x="1978570" y="248815"/>
            <a:ext cx="8221489" cy="677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i="0" dirty="0">
                <a:latin typeface="Open Sans" charset="0"/>
                <a:ea typeface="Open Sans" charset="0"/>
                <a:cs typeface="Open Sans" charset="0"/>
              </a:rPr>
              <a:t>2-column</a:t>
            </a:r>
            <a:r>
              <a:rPr lang="en-US" sz="3600" b="0" i="0" baseline="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en-US" sz="3600" b="0" i="0" dirty="0">
                <a:latin typeface="Open Sans" charset="0"/>
                <a:ea typeface="Open Sans" charset="0"/>
                <a:cs typeface="Open Sans" charset="0"/>
              </a:rPr>
              <a:t>Bullet List Slide</a:t>
            </a:r>
          </a:p>
        </p:txBody>
      </p:sp>
    </p:spTree>
    <p:extLst>
      <p:ext uri="{BB962C8B-B14F-4D97-AF65-F5344CB8AC3E}">
        <p14:creationId xmlns:p14="http://schemas.microsoft.com/office/powerpoint/2010/main" val="6661690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2467" y="6491610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C5C05D33-2F5D-482A-8D2C-D96EBC369FAA}" type="datetime1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3/15/2019</a:t>
            </a:fld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fld id="{EA89072E-2125-40D6-847A-9E6B768971D4}" type="slidenum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91610"/>
            <a:ext cx="4822804" cy="365125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Footer</a:t>
            </a:r>
          </a:p>
        </p:txBody>
      </p:sp>
      <p:sp>
        <p:nvSpPr>
          <p:cNvPr id="10" name="Title 10"/>
          <p:cNvSpPr txBox="1">
            <a:spLocks/>
          </p:cNvSpPr>
          <p:nvPr userDrawn="1"/>
        </p:nvSpPr>
        <p:spPr>
          <a:xfrm>
            <a:off x="1978570" y="248815"/>
            <a:ext cx="8221489" cy="677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i="0" dirty="0">
                <a:latin typeface="Open Sans" charset="0"/>
                <a:ea typeface="Open Sans" charset="0"/>
                <a:cs typeface="Open Sans" charset="0"/>
              </a:rPr>
              <a:t>Image with Text Slide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401638" y="1593850"/>
            <a:ext cx="11463337" cy="460692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459935" y="2618319"/>
            <a:ext cx="3802858" cy="2346908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1000"/>
                  <a:lumMod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2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0" i="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Text about the</a:t>
            </a:r>
            <a:r>
              <a:rPr lang="en-US" sz="2400" b="0" i="0" baseline="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image </a:t>
            </a:r>
            <a:r>
              <a:rPr lang="en-US" sz="2400" b="0" i="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goes</a:t>
            </a:r>
            <a:r>
              <a:rPr lang="en-US" sz="2400" b="0" i="0" baseline="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in this box</a:t>
            </a:r>
            <a:endParaRPr lang="en-US" sz="2400" b="0" i="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957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 userDrawn="1"/>
        </p:nvCxnSpPr>
        <p:spPr>
          <a:xfrm>
            <a:off x="2741266" y="3836983"/>
            <a:ext cx="0" cy="442716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 userDrawn="1"/>
        </p:nvSpPr>
        <p:spPr>
          <a:xfrm>
            <a:off x="1703700" y="3527606"/>
            <a:ext cx="1054934" cy="3575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Pentagon 36"/>
          <p:cNvSpPr/>
          <p:nvPr userDrawn="1"/>
        </p:nvSpPr>
        <p:spPr>
          <a:xfrm>
            <a:off x="9373795" y="3530516"/>
            <a:ext cx="1109907" cy="355683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9000">
                <a:schemeClr val="accent5"/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2671572" y="3528463"/>
            <a:ext cx="2250898" cy="3575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4905100" y="3527606"/>
            <a:ext cx="2185777" cy="3575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080606" y="3529572"/>
            <a:ext cx="2293190" cy="3575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92467" y="6491610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C5C05D33-2F5D-482A-8D2C-D96EBC369FAA}" type="datetime1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3/15/2019</a:t>
            </a:fld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fld id="{EA89072E-2125-40D6-847A-9E6B768971D4}" type="slidenum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91610"/>
            <a:ext cx="4822804" cy="365125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Footer</a:t>
            </a:r>
          </a:p>
        </p:txBody>
      </p:sp>
      <p:sp>
        <p:nvSpPr>
          <p:cNvPr id="7" name="Title 10"/>
          <p:cNvSpPr txBox="1">
            <a:spLocks/>
          </p:cNvSpPr>
          <p:nvPr userDrawn="1"/>
        </p:nvSpPr>
        <p:spPr>
          <a:xfrm>
            <a:off x="1978570" y="248815"/>
            <a:ext cx="8221489" cy="677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i="0" dirty="0">
                <a:latin typeface="Open Sans" charset="0"/>
                <a:ea typeface="Open Sans" charset="0"/>
                <a:cs typeface="Open Sans" charset="0"/>
              </a:rPr>
              <a:t>Timeline Slide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926565" y="3081071"/>
            <a:ext cx="0" cy="50777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3281097" y="2411719"/>
            <a:ext cx="3309414" cy="12453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b="0" i="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Event Text </a:t>
            </a:r>
          </a:p>
          <a:p>
            <a:pPr algn="ctr">
              <a:lnSpc>
                <a:spcPct val="100000"/>
              </a:lnSpc>
            </a:pPr>
            <a:r>
              <a:rPr lang="en-US" sz="1800" b="1" i="0" dirty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rPr>
              <a:t>(Timeline Date)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103466" y="3836983"/>
            <a:ext cx="0" cy="442716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9373796" y="3030429"/>
            <a:ext cx="0" cy="558412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 userDrawn="1"/>
        </p:nvSpPr>
        <p:spPr>
          <a:xfrm>
            <a:off x="1086559" y="4302473"/>
            <a:ext cx="3309414" cy="1369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b="0" i="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Event Text </a:t>
            </a:r>
          </a:p>
          <a:p>
            <a:pPr algn="ctr">
              <a:lnSpc>
                <a:spcPct val="100000"/>
              </a:lnSpc>
            </a:pPr>
            <a:r>
              <a:rPr lang="en-US" sz="1800" b="1" i="0" dirty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rPr>
              <a:t>(Timeline Date)</a:t>
            </a: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5081601" y="4291840"/>
            <a:ext cx="4055909" cy="1369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b="0" i="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Event Text </a:t>
            </a:r>
          </a:p>
          <a:p>
            <a:pPr algn="ctr">
              <a:lnSpc>
                <a:spcPct val="100000"/>
              </a:lnSpc>
            </a:pPr>
            <a:r>
              <a:rPr lang="en-US" sz="1800" b="1" i="0" dirty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rPr>
              <a:t>(Timeline Date)</a:t>
            </a:r>
          </a:p>
        </p:txBody>
      </p:sp>
      <p:sp>
        <p:nvSpPr>
          <p:cNvPr id="26" name="Title 1"/>
          <p:cNvSpPr txBox="1">
            <a:spLocks/>
          </p:cNvSpPr>
          <p:nvPr userDrawn="1"/>
        </p:nvSpPr>
        <p:spPr>
          <a:xfrm>
            <a:off x="7363040" y="2392007"/>
            <a:ext cx="4055909" cy="12453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b="0" i="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Event Text </a:t>
            </a:r>
          </a:p>
          <a:p>
            <a:pPr algn="ctr">
              <a:lnSpc>
                <a:spcPct val="100000"/>
              </a:lnSpc>
            </a:pPr>
            <a:r>
              <a:rPr lang="en-US" sz="1800" b="1" i="0" dirty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rPr>
              <a:t>(Timeline Date)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8742" y="3508751"/>
            <a:ext cx="377394" cy="3938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39375" y="3508751"/>
            <a:ext cx="377394" cy="3938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4769" y="3508751"/>
            <a:ext cx="377394" cy="39380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5961" y="3508751"/>
            <a:ext cx="377394" cy="39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140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 userDrawn="1"/>
        </p:nvCxnSpPr>
        <p:spPr>
          <a:xfrm>
            <a:off x="2741266" y="3836983"/>
            <a:ext cx="0" cy="442716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 userDrawn="1"/>
        </p:nvSpPr>
        <p:spPr>
          <a:xfrm>
            <a:off x="1703700" y="3527606"/>
            <a:ext cx="1054934" cy="35751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Pentagon 36"/>
          <p:cNvSpPr/>
          <p:nvPr userDrawn="1"/>
        </p:nvSpPr>
        <p:spPr>
          <a:xfrm>
            <a:off x="9350645" y="3530516"/>
            <a:ext cx="1109907" cy="355683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9000">
                <a:schemeClr val="accent5"/>
              </a:gs>
              <a:gs pos="10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2671572" y="3528463"/>
            <a:ext cx="2250898" cy="357513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4905100" y="3527606"/>
            <a:ext cx="2185777" cy="357513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080606" y="3529572"/>
            <a:ext cx="2293190" cy="357513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92467" y="6491610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C5C05D33-2F5D-482A-8D2C-D96EBC369FAA}" type="datetime1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3/15/2019</a:t>
            </a:fld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fld id="{EA89072E-2125-40D6-847A-9E6B768971D4}" type="slidenum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91610"/>
            <a:ext cx="4822804" cy="365125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Footer</a:t>
            </a:r>
          </a:p>
        </p:txBody>
      </p:sp>
      <p:sp>
        <p:nvSpPr>
          <p:cNvPr id="7" name="Title 10"/>
          <p:cNvSpPr txBox="1">
            <a:spLocks/>
          </p:cNvSpPr>
          <p:nvPr userDrawn="1"/>
        </p:nvSpPr>
        <p:spPr>
          <a:xfrm>
            <a:off x="1978570" y="248815"/>
            <a:ext cx="8221489" cy="677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i="0" dirty="0">
                <a:latin typeface="Open Sans" charset="0"/>
                <a:ea typeface="Open Sans" charset="0"/>
                <a:cs typeface="Open Sans" charset="0"/>
              </a:rPr>
              <a:t>Timeline Slide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926565" y="3081071"/>
            <a:ext cx="0" cy="507770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3281097" y="2411719"/>
            <a:ext cx="3309414" cy="12453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b="0" i="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Event Text </a:t>
            </a:r>
          </a:p>
          <a:p>
            <a:pPr algn="ctr">
              <a:lnSpc>
                <a:spcPct val="100000"/>
              </a:lnSpc>
            </a:pPr>
            <a:r>
              <a:rPr lang="en-US" sz="1800" b="1" i="0" dirty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rPr>
              <a:t>(Timeline Date)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7103466" y="3836983"/>
            <a:ext cx="0" cy="442716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9373796" y="3030429"/>
            <a:ext cx="0" cy="558412"/>
          </a:xfrm>
          <a:prstGeom prst="line">
            <a:avLst/>
          </a:prstGeom>
          <a:ln w="28575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 userDrawn="1"/>
        </p:nvSpPr>
        <p:spPr>
          <a:xfrm>
            <a:off x="1086559" y="4302473"/>
            <a:ext cx="3309414" cy="1369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b="0" i="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Event Text </a:t>
            </a:r>
          </a:p>
          <a:p>
            <a:pPr algn="ctr">
              <a:lnSpc>
                <a:spcPct val="100000"/>
              </a:lnSpc>
            </a:pPr>
            <a:r>
              <a:rPr lang="en-US" sz="1800" b="1" i="0" dirty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rPr>
              <a:t>(Timeline Date)</a:t>
            </a: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5081601" y="4291840"/>
            <a:ext cx="4055909" cy="13698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b="0" i="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Event Text </a:t>
            </a:r>
          </a:p>
          <a:p>
            <a:pPr algn="ctr">
              <a:lnSpc>
                <a:spcPct val="100000"/>
              </a:lnSpc>
            </a:pPr>
            <a:r>
              <a:rPr lang="en-US" sz="1800" b="1" i="0" dirty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rPr>
              <a:t>(Timeline Date)</a:t>
            </a:r>
          </a:p>
        </p:txBody>
      </p:sp>
      <p:sp>
        <p:nvSpPr>
          <p:cNvPr id="26" name="Title 1"/>
          <p:cNvSpPr txBox="1">
            <a:spLocks/>
          </p:cNvSpPr>
          <p:nvPr userDrawn="1"/>
        </p:nvSpPr>
        <p:spPr>
          <a:xfrm>
            <a:off x="7363040" y="2392007"/>
            <a:ext cx="4055909" cy="12453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b="0" i="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Event Text </a:t>
            </a:r>
          </a:p>
          <a:p>
            <a:pPr algn="ctr">
              <a:lnSpc>
                <a:spcPct val="100000"/>
              </a:lnSpc>
            </a:pPr>
            <a:r>
              <a:rPr lang="en-US" sz="1800" b="1" i="0" dirty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rPr>
              <a:t>(Timeline Date)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58742" y="3508751"/>
            <a:ext cx="377394" cy="39380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39375" y="3508751"/>
            <a:ext cx="377394" cy="39380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4769" y="3508751"/>
            <a:ext cx="377394" cy="39380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85961" y="3508751"/>
            <a:ext cx="377394" cy="39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496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 userDrawn="1"/>
        </p:nvCxnSpPr>
        <p:spPr>
          <a:xfrm>
            <a:off x="7725145" y="3152818"/>
            <a:ext cx="12700" cy="513897"/>
          </a:xfrm>
          <a:prstGeom prst="line">
            <a:avLst/>
          </a:prstGeom>
          <a:ln w="53975" cap="rnd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>
            <a:off x="4495912" y="3161056"/>
            <a:ext cx="12700" cy="513897"/>
          </a:xfrm>
          <a:prstGeom prst="line">
            <a:avLst/>
          </a:prstGeom>
          <a:ln w="53975" cap="rnd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92467" y="6491610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C5C05D33-2F5D-482A-8D2C-D96EBC369FAA}" type="datetime1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3/15/2019</a:t>
            </a:fld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fld id="{EA89072E-2125-40D6-847A-9E6B768971D4}" type="slidenum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91610"/>
            <a:ext cx="4822804" cy="365125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Footer</a:t>
            </a:r>
          </a:p>
        </p:txBody>
      </p:sp>
      <p:sp>
        <p:nvSpPr>
          <p:cNvPr id="7" name="Title 10"/>
          <p:cNvSpPr txBox="1">
            <a:spLocks/>
          </p:cNvSpPr>
          <p:nvPr userDrawn="1"/>
        </p:nvSpPr>
        <p:spPr>
          <a:xfrm>
            <a:off x="1978570" y="248815"/>
            <a:ext cx="8221489" cy="677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i="0" dirty="0">
                <a:latin typeface="Open Sans" charset="0"/>
                <a:ea typeface="Open Sans" charset="0"/>
                <a:cs typeface="Open Sans" charset="0"/>
              </a:rPr>
              <a:t>Timeline Slide</a:t>
            </a:r>
          </a:p>
        </p:txBody>
      </p:sp>
      <p:cxnSp>
        <p:nvCxnSpPr>
          <p:cNvPr id="13" name="Straight Connector 12"/>
          <p:cNvCxnSpPr>
            <a:endCxn id="3" idx="4"/>
          </p:cNvCxnSpPr>
          <p:nvPr userDrawn="1"/>
        </p:nvCxnSpPr>
        <p:spPr>
          <a:xfrm>
            <a:off x="6110254" y="2777722"/>
            <a:ext cx="12700" cy="513897"/>
          </a:xfrm>
          <a:prstGeom prst="line">
            <a:avLst/>
          </a:prstGeom>
          <a:ln w="53975" cap="rnd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1231814" y="2060627"/>
            <a:ext cx="3309414" cy="12453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b="0" i="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Event Text </a:t>
            </a:r>
          </a:p>
          <a:p>
            <a:pPr algn="ctr">
              <a:lnSpc>
                <a:spcPct val="100000"/>
              </a:lnSpc>
            </a:pPr>
            <a:r>
              <a:rPr lang="en-US" sz="1800" b="1" i="0" dirty="0">
                <a:solidFill>
                  <a:schemeClr val="accent2"/>
                </a:solidFill>
                <a:latin typeface="Open Sans" charset="0"/>
                <a:ea typeface="Open Sans" charset="0"/>
                <a:cs typeface="Open Sans" charset="0"/>
              </a:rPr>
              <a:t>(Timeline Date)</a:t>
            </a:r>
          </a:p>
        </p:txBody>
      </p:sp>
      <p:sp>
        <p:nvSpPr>
          <p:cNvPr id="21" name="Title 1"/>
          <p:cNvSpPr txBox="1">
            <a:spLocks/>
          </p:cNvSpPr>
          <p:nvPr userDrawn="1"/>
        </p:nvSpPr>
        <p:spPr>
          <a:xfrm>
            <a:off x="2869455" y="3723456"/>
            <a:ext cx="3309414" cy="12453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b="0" i="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Event Text </a:t>
            </a:r>
          </a:p>
          <a:p>
            <a:pPr algn="ctr">
              <a:lnSpc>
                <a:spcPct val="100000"/>
              </a:lnSpc>
            </a:pPr>
            <a:r>
              <a:rPr lang="en-US" sz="1800" b="1" i="0" dirty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rPr>
              <a:t>(Timeline Date)</a:t>
            </a:r>
          </a:p>
        </p:txBody>
      </p:sp>
      <p:sp>
        <p:nvSpPr>
          <p:cNvPr id="22" name="Title 1"/>
          <p:cNvSpPr txBox="1">
            <a:spLocks/>
          </p:cNvSpPr>
          <p:nvPr userDrawn="1"/>
        </p:nvSpPr>
        <p:spPr>
          <a:xfrm>
            <a:off x="5735024" y="3703136"/>
            <a:ext cx="4055909" cy="12453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b="0" i="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Event Text </a:t>
            </a:r>
          </a:p>
          <a:p>
            <a:pPr algn="ctr">
              <a:lnSpc>
                <a:spcPct val="100000"/>
              </a:lnSpc>
            </a:pPr>
            <a:r>
              <a:rPr lang="en-US" sz="1800" b="1" i="0" dirty="0">
                <a:solidFill>
                  <a:schemeClr val="accent5"/>
                </a:solidFill>
                <a:latin typeface="Open Sans" charset="0"/>
                <a:ea typeface="Open Sans" charset="0"/>
                <a:cs typeface="Open Sans" charset="0"/>
              </a:rPr>
              <a:t>(Timeline Date)</a:t>
            </a: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>
            <a:off x="4434101" y="2060626"/>
            <a:ext cx="3309414" cy="12453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b="0" i="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Event Text </a:t>
            </a:r>
          </a:p>
          <a:p>
            <a:pPr algn="ctr">
              <a:lnSpc>
                <a:spcPct val="100000"/>
              </a:lnSpc>
            </a:pPr>
            <a:r>
              <a:rPr lang="en-US" sz="1800" b="1" i="0" dirty="0">
                <a:solidFill>
                  <a:schemeClr val="accent6"/>
                </a:solidFill>
                <a:latin typeface="Open Sans" charset="0"/>
                <a:ea typeface="Open Sans" charset="0"/>
                <a:cs typeface="Open Sans" charset="0"/>
              </a:rPr>
              <a:t>(Timeline Date)</a:t>
            </a:r>
          </a:p>
        </p:txBody>
      </p:sp>
      <p:sp>
        <p:nvSpPr>
          <p:cNvPr id="26" name="Title 1"/>
          <p:cNvSpPr txBox="1">
            <a:spLocks/>
          </p:cNvSpPr>
          <p:nvPr userDrawn="1"/>
        </p:nvSpPr>
        <p:spPr>
          <a:xfrm>
            <a:off x="7290439" y="2050576"/>
            <a:ext cx="4055909" cy="12453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b="0" i="0" dirty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Event Text </a:t>
            </a:r>
          </a:p>
          <a:p>
            <a:pPr algn="ctr">
              <a:lnSpc>
                <a:spcPct val="100000"/>
              </a:lnSpc>
            </a:pPr>
            <a:r>
              <a:rPr lang="en-US" sz="1800" b="1" i="0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(Timeline Date)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738697" y="3074943"/>
            <a:ext cx="1530393" cy="29365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5352764" y="3074943"/>
            <a:ext cx="1530393" cy="29365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6967303" y="3074943"/>
            <a:ext cx="1530393" cy="2936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8573098" y="3074943"/>
            <a:ext cx="1530393" cy="2936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2124157" y="3074943"/>
            <a:ext cx="1530393" cy="2936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 userDrawn="1"/>
        </p:nvSpPr>
        <p:spPr>
          <a:xfrm>
            <a:off x="6049541" y="3144793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Connector 40"/>
          <p:cNvCxnSpPr>
            <a:endCxn id="42" idx="4"/>
          </p:cNvCxnSpPr>
          <p:nvPr userDrawn="1"/>
        </p:nvCxnSpPr>
        <p:spPr>
          <a:xfrm>
            <a:off x="9332363" y="2781291"/>
            <a:ext cx="12700" cy="513897"/>
          </a:xfrm>
          <a:prstGeom prst="line">
            <a:avLst/>
          </a:prstGeom>
          <a:ln w="53975" cap="rnd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>
            <a:off x="9271650" y="3148362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>
            <a:endCxn id="44" idx="4"/>
          </p:cNvCxnSpPr>
          <p:nvPr userDrawn="1"/>
        </p:nvCxnSpPr>
        <p:spPr>
          <a:xfrm>
            <a:off x="2889534" y="2787882"/>
            <a:ext cx="12700" cy="513897"/>
          </a:xfrm>
          <a:prstGeom prst="line">
            <a:avLst/>
          </a:prstGeom>
          <a:ln w="53975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 userDrawn="1"/>
        </p:nvSpPr>
        <p:spPr>
          <a:xfrm>
            <a:off x="2828821" y="3154953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 userDrawn="1"/>
        </p:nvSpPr>
        <p:spPr>
          <a:xfrm>
            <a:off x="4423941" y="3165113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 userDrawn="1"/>
        </p:nvSpPr>
        <p:spPr>
          <a:xfrm>
            <a:off x="7664981" y="3134633"/>
            <a:ext cx="146826" cy="146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600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224366"/>
            <a:ext cx="12192000" cy="5067946"/>
          </a:xfrm>
          <a:prstGeom prst="rect">
            <a:avLst/>
          </a:prstGeom>
          <a:gradFill>
            <a:gsLst>
              <a:gs pos="0">
                <a:schemeClr val="accent5">
                  <a:alpha val="71000"/>
                  <a:lumMod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2467" y="6491610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C5C05D33-2F5D-482A-8D2C-D96EBC369FAA}" type="datetime1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3/15/2019</a:t>
            </a:fld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fld id="{EA89072E-2125-40D6-847A-9E6B768971D4}" type="slidenum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91610"/>
            <a:ext cx="4822804" cy="365125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Footer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1066799" y="3007213"/>
            <a:ext cx="10058400" cy="13295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Section Break Slide</a:t>
            </a:r>
          </a:p>
        </p:txBody>
      </p:sp>
    </p:spTree>
    <p:extLst>
      <p:ext uri="{BB962C8B-B14F-4D97-AF65-F5344CB8AC3E}">
        <p14:creationId xmlns:p14="http://schemas.microsoft.com/office/powerpoint/2010/main" val="25250127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224366"/>
            <a:ext cx="12192000" cy="5067946"/>
          </a:xfrm>
          <a:prstGeom prst="rect">
            <a:avLst/>
          </a:prstGeom>
          <a:gradFill flip="none" rotWithShape="1">
            <a:gsLst>
              <a:gs pos="0">
                <a:srgbClr val="00B4C2">
                  <a:lumMod val="84000"/>
                </a:srgbClr>
              </a:gs>
              <a:gs pos="81000">
                <a:schemeClr val="accent1">
                  <a:lumMod val="75000"/>
                </a:schemeClr>
              </a:gs>
              <a:gs pos="98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2467" y="6491610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C5C05D33-2F5D-482A-8D2C-D96EBC369FAA}" type="datetime1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3/15/2019</a:t>
            </a:fld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fld id="{EA89072E-2125-40D6-847A-9E6B768971D4}" type="slidenum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91610"/>
            <a:ext cx="4822804" cy="365125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Footer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1066799" y="3007213"/>
            <a:ext cx="10058400" cy="13295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Section Break Slide</a:t>
            </a:r>
          </a:p>
        </p:txBody>
      </p:sp>
    </p:spTree>
    <p:extLst>
      <p:ext uri="{BB962C8B-B14F-4D97-AF65-F5344CB8AC3E}">
        <p14:creationId xmlns:p14="http://schemas.microsoft.com/office/powerpoint/2010/main" val="113781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 titl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265238"/>
            <a:ext cx="12192000" cy="559276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329051"/>
            <a:ext cx="12192000" cy="906065"/>
          </a:xfrm>
          <a:prstGeom prst="rect">
            <a:avLst/>
          </a:prstGeom>
          <a:gradFill>
            <a:gsLst>
              <a:gs pos="66000">
                <a:srgbClr val="4472C4"/>
              </a:gs>
              <a:gs pos="100000">
                <a:srgbClr val="203864"/>
              </a:gs>
            </a:gsLst>
            <a:lin ang="1800000" scaled="0"/>
          </a:gra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 dirty="0"/>
              <a:t>Edit Section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23D91-21B5-4A2D-9212-BFEF02C518D7}" type="datetime1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544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433234"/>
            <a:ext cx="12192000" cy="3099662"/>
          </a:xfrm>
          <a:prstGeom prst="rect">
            <a:avLst/>
          </a:prstGeom>
          <a:gradFill flip="none" rotWithShape="1">
            <a:gsLst>
              <a:gs pos="0">
                <a:srgbClr val="00B4C2">
                  <a:lumMod val="84000"/>
                </a:srgbClr>
              </a:gs>
              <a:gs pos="81000">
                <a:schemeClr val="accent1">
                  <a:lumMod val="75000"/>
                </a:schemeClr>
              </a:gs>
              <a:gs pos="98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2467" y="6491610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C5C05D33-2F5D-482A-8D2C-D96EBC369FAA}" type="datetime1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3/15/2019</a:t>
            </a:fld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fld id="{EA89072E-2125-40D6-847A-9E6B768971D4}" type="slidenum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91610"/>
            <a:ext cx="4822804" cy="365125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Footer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1066800" y="3131199"/>
            <a:ext cx="10058400" cy="13295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Section Break Slide</a:t>
            </a:r>
          </a:p>
        </p:txBody>
      </p:sp>
    </p:spTree>
    <p:extLst>
      <p:ext uri="{BB962C8B-B14F-4D97-AF65-F5344CB8AC3E}">
        <p14:creationId xmlns:p14="http://schemas.microsoft.com/office/powerpoint/2010/main" val="12264190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224366"/>
            <a:ext cx="12192000" cy="5067946"/>
          </a:xfrm>
          <a:prstGeom prst="rect">
            <a:avLst/>
          </a:prstGeom>
          <a:gradFill>
            <a:gsLst>
              <a:gs pos="0">
                <a:srgbClr val="FF8135">
                  <a:lumMod val="96000"/>
                  <a:lumOff val="4000"/>
                </a:srgbClr>
              </a:gs>
              <a:gs pos="48000">
                <a:srgbClr val="2E75B6"/>
              </a:gs>
              <a:gs pos="16000">
                <a:schemeClr val="accent5">
                  <a:lumMod val="75000"/>
                </a:schemeClr>
              </a:gs>
              <a:gs pos="100000">
                <a:srgbClr val="005786">
                  <a:lumMod val="96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2467" y="6491610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C5C05D33-2F5D-482A-8D2C-D96EBC369FAA}" type="datetime1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3/15/2019</a:t>
            </a:fld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fld id="{EA89072E-2125-40D6-847A-9E6B768971D4}" type="slidenum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91610"/>
            <a:ext cx="4822804" cy="365125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Footer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1066799" y="3007213"/>
            <a:ext cx="10058400" cy="13295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Section Break Slide</a:t>
            </a:r>
          </a:p>
        </p:txBody>
      </p:sp>
    </p:spTree>
    <p:extLst>
      <p:ext uri="{BB962C8B-B14F-4D97-AF65-F5344CB8AC3E}">
        <p14:creationId xmlns:p14="http://schemas.microsoft.com/office/powerpoint/2010/main" val="42005160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92467" y="2576945"/>
            <a:ext cx="12192000" cy="2707574"/>
          </a:xfrm>
          <a:prstGeom prst="rect">
            <a:avLst/>
          </a:prstGeom>
          <a:gradFill>
            <a:gsLst>
              <a:gs pos="0">
                <a:srgbClr val="FF8135">
                  <a:lumMod val="96000"/>
                  <a:lumOff val="4000"/>
                </a:srgbClr>
              </a:gs>
              <a:gs pos="48000">
                <a:srgbClr val="2E75B6"/>
              </a:gs>
              <a:gs pos="16000">
                <a:schemeClr val="accent5">
                  <a:lumMod val="75000"/>
                </a:schemeClr>
              </a:gs>
              <a:gs pos="100000">
                <a:srgbClr val="005786">
                  <a:lumMod val="96000"/>
                </a:srgb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2467" y="6491610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C5C05D33-2F5D-482A-8D2C-D96EBC369FAA}" type="datetime1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3/15/2019</a:t>
            </a:fld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fld id="{EA89072E-2125-40D6-847A-9E6B768971D4}" type="slidenum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91610"/>
            <a:ext cx="4822804" cy="365125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Footer</a:t>
            </a: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1068389" y="3054714"/>
            <a:ext cx="10058400" cy="13295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Open Sans Semibold" charset="0"/>
                <a:ea typeface="Open Sans Semibold" charset="0"/>
                <a:cs typeface="Open Sans Semibold" charset="0"/>
              </a:rPr>
              <a:t>Section Break Slide</a:t>
            </a:r>
          </a:p>
        </p:txBody>
      </p:sp>
    </p:spTree>
    <p:extLst>
      <p:ext uri="{BB962C8B-B14F-4D97-AF65-F5344CB8AC3E}">
        <p14:creationId xmlns:p14="http://schemas.microsoft.com/office/powerpoint/2010/main" val="1522988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92467" y="6491610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C5C05D33-2F5D-482A-8D2C-D96EBC369FAA}" type="datetime1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3/15/2019</a:t>
            </a:fld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fld id="{EA89072E-2125-40D6-847A-9E6B768971D4}" type="slidenum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91610"/>
            <a:ext cx="4822804" cy="365125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Footer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0" y="3044798"/>
            <a:ext cx="12192000" cy="852644"/>
          </a:xfrm>
          <a:prstGeom prst="rect">
            <a:avLst/>
          </a:prstGeom>
          <a:gradFill>
            <a:gsLst>
              <a:gs pos="48000">
                <a:srgbClr val="2E75B6"/>
              </a:gs>
              <a:gs pos="0">
                <a:schemeClr val="accent5">
                  <a:lumMod val="75000"/>
                </a:schemeClr>
              </a:gs>
              <a:gs pos="100000">
                <a:srgbClr val="005786">
                  <a:lumMod val="96000"/>
                </a:srgbClr>
              </a:gs>
            </a:gsLst>
            <a:lin ang="1800000" scaled="0"/>
          </a:gradFill>
        </p:spPr>
        <p:txBody>
          <a:bodyPr anchor="ctr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0" i="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Notes/Appendix Slide</a:t>
            </a:r>
          </a:p>
        </p:txBody>
      </p:sp>
    </p:spTree>
    <p:extLst>
      <p:ext uri="{BB962C8B-B14F-4D97-AF65-F5344CB8AC3E}">
        <p14:creationId xmlns:p14="http://schemas.microsoft.com/office/powerpoint/2010/main" val="1140726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2707" y="1508400"/>
            <a:ext cx="11068062" cy="4590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60273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9574714" cy="7379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47DF-865E-42EC-80EC-108F60589132}" type="datetimeFigureOut">
              <a:rPr lang="en-US" smtClean="0"/>
              <a:t>3/15/2019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978527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Open Sans Semibold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6275713" y="1845733"/>
            <a:ext cx="4937760" cy="4023359"/>
          </a:xfrm>
        </p:spPr>
        <p:txBody>
          <a:bodyPr/>
          <a:lstStyle>
            <a:lvl1pPr marL="0" indent="0">
              <a:buNone/>
              <a:defRPr b="1">
                <a:latin typeface="Open Sans Semibold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9240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102A-DB31-4B69-A52D-6D1A83DD7448}" type="datetime1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38199" y="1825625"/>
            <a:ext cx="10515599" cy="4302459"/>
          </a:xfrm>
        </p:spPr>
        <p:txBody>
          <a:bodyPr/>
          <a:lstStyle>
            <a:lvl1pPr>
              <a:defRPr b="1">
                <a:latin typeface="Open Sans Semibold" panose="020B0606030504020204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25165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10009367" cy="7102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60EA-8DA5-45F4-9750-DC84A0A8E9DC}" type="datetime1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Font typeface="Wingdings" pitchFamily="2" charset="2"/>
              <a:buChar char="§"/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30300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913" y="243951"/>
            <a:ext cx="8765784" cy="7102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B60EA-8DA5-45F4-9750-DC84A0A8E9DC}" type="datetime1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1037902" y="1881359"/>
            <a:ext cx="4937761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baseline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6216337" y="1881359"/>
            <a:ext cx="4937760" cy="4023359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b="1" i="1">
                <a:solidFill>
                  <a:srgbClr val="DA3E2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799346D-5D98-D948-A118-BA4E55B1DEC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04513" y="85725"/>
            <a:ext cx="1377950" cy="1096963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394510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Multi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F4F2-557B-47D6-9CDD-755A8855659B}" type="datetime1">
              <a:rPr lang="en-US" smtClean="0"/>
              <a:t>3/15/2019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23862" y="168751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094218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5"/>
          <p:cNvSpPr>
            <a:spLocks noGrp="1"/>
          </p:cNvSpPr>
          <p:nvPr>
            <p:ph sz="quarter" idx="13"/>
          </p:nvPr>
        </p:nvSpPr>
        <p:spPr>
          <a:xfrm>
            <a:off x="7760524" y="1687514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14"/>
          </p:nvPr>
        </p:nvSpPr>
        <p:spPr>
          <a:xfrm>
            <a:off x="423862" y="4108326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5"/>
          </p:nvPr>
        </p:nvSpPr>
        <p:spPr>
          <a:xfrm>
            <a:off x="4094218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6"/>
          </p:nvPr>
        </p:nvSpPr>
        <p:spPr>
          <a:xfrm>
            <a:off x="7760524" y="4108325"/>
            <a:ext cx="3429000" cy="2113877"/>
          </a:xfrm>
        </p:spPr>
        <p:txBody>
          <a:bodyPr/>
          <a:lstStyle>
            <a:lvl1pPr marL="0" indent="0">
              <a:buNone/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A3E26"/>
              </a:buClr>
              <a:buFont typeface="Wingdings" panose="05000000000000000000" pitchFamily="2" charset="2"/>
              <a:buChar char="§"/>
              <a:defRPr>
                <a:latin typeface="Open Sans (Headings)"/>
              </a:defRPr>
            </a:lvl2pPr>
            <a:lvl3pPr>
              <a:buClr>
                <a:srgbClr val="4472C4"/>
              </a:buClr>
              <a:defRPr>
                <a:latin typeface="Open Sans Light" panose="020B0306030504020204"/>
              </a:defRPr>
            </a:lvl3pPr>
            <a:lvl4pPr marL="1600200" indent="-228600">
              <a:buClr>
                <a:srgbClr val="4472C4"/>
              </a:buClr>
              <a:buFontTx/>
              <a:buChar char="◦"/>
              <a:defRPr>
                <a:latin typeface="Open Sans Light" panose="020B0306030504020204"/>
              </a:defRPr>
            </a:lvl4pPr>
            <a:lvl5pPr>
              <a:buClr>
                <a:srgbClr val="DA3E26"/>
              </a:buClr>
              <a:defRPr b="0">
                <a:latin typeface="Open Sans Light" panose="020B0306030504020204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2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 Opener - Section Orange/Blue b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254125"/>
            <a:ext cx="12192000" cy="507047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0" y="2872510"/>
            <a:ext cx="9138089" cy="1455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algn="ctr">
              <a:defRPr lang="en-US" sz="6000" b="1" kern="1200" baseline="0" dirty="0" smtClean="0">
                <a:solidFill>
                  <a:srgbClr val="3C6EB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1334-F5C3-4AEE-86C8-E08A442D2840}" type="datetime1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28159"/>
            <a:ext cx="9144000" cy="8656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2400" b="1" spc="140" baseline="0">
                <a:solidFill>
                  <a:srgbClr val="44546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97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ar -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329051"/>
            <a:ext cx="12192000" cy="906065"/>
          </a:xfrm>
          <a:prstGeom prst="rect">
            <a:avLst/>
          </a:prstGeom>
          <a:gradFill>
            <a:gsLst>
              <a:gs pos="66000">
                <a:srgbClr val="4472C4"/>
              </a:gs>
              <a:gs pos="100000">
                <a:srgbClr val="203864"/>
              </a:gs>
            </a:gsLst>
            <a:lin ang="1800000" scaled="0"/>
          </a:gra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 dirty="0"/>
              <a:t>Edit Section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9CA86-F71F-4D16-B294-306C9D630748}" type="datetime1">
              <a:rPr lang="en-US" smtClean="0"/>
              <a:t>3/15/2019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2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/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8602" y="1975259"/>
            <a:ext cx="9534796" cy="35661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08425D-3DB4-42BB-8C73-FD25D4185F3E}" type="datetime1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97053"/>
            <a:ext cx="41148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7053"/>
            <a:ext cx="2743200" cy="224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68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 dirty="0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AE6E-8C98-4164-87BD-E54F22AEFC9C}" type="datetime1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7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9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theme" Target="../theme/theme6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image" Target="../media/image12.png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11.jpg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1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86732"/>
            <a:ext cx="2743200" cy="334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7DE0E1F-2ADF-4DD9-932A-E1DDB2302C91}" type="datetime1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86732"/>
            <a:ext cx="4114800" cy="334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86732"/>
            <a:ext cx="2743200" cy="3347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96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665" r:id="rId2"/>
    <p:sldLayoutId id="214748369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07579"/>
            <a:ext cx="27432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E826851A-3682-4835-BA62-7DE78985AA14}" type="datetime1">
              <a:rPr lang="en-US" smtClean="0"/>
              <a:t>3/15/2019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07579"/>
            <a:ext cx="41148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07579"/>
            <a:ext cx="2743200" cy="213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37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8" r:id="rId3"/>
    <p:sldLayoutId id="2147483705" r:id="rId4"/>
    <p:sldLayoutId id="214748369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9597887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6E9693A-2850-41E7-8AC6-CBA3C4B46337}" type="datetime1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5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54" r:id="rId2"/>
    <p:sldLayoutId id="2147483713" r:id="rId3"/>
    <p:sldLayoutId id="2147483711" r:id="rId4"/>
    <p:sldLayoutId id="2147483714" r:id="rId5"/>
    <p:sldLayoutId id="2147483739" r:id="rId6"/>
    <p:sldLayoutId id="2147483715" r:id="rId7"/>
    <p:sldLayoutId id="2147483755" r:id="rId8"/>
    <p:sldLayoutId id="2147483771" r:id="rId9"/>
    <p:sldLayoutId id="2147483773" r:id="rId10"/>
    <p:sldLayoutId id="2147483735" r:id="rId11"/>
    <p:sldLayoutId id="2147483736" r:id="rId12"/>
    <p:sldLayoutId id="2147483737" r:id="rId13"/>
    <p:sldLayoutId id="2147483738" r:id="rId14"/>
    <p:sldLayoutId id="214748371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6EB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5912" y="243951"/>
            <a:ext cx="8562369" cy="710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6E9693A-2850-41E7-8AC6-CBA3C4B46337}" type="datetime1">
              <a:rPr lang="en-US" smtClean="0"/>
              <a:t>3/15/2019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29137"/>
            <a:ext cx="41148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29137"/>
            <a:ext cx="2743200" cy="192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088AB57-2DBE-44A3-AE96-942C49E95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B8B9514-6264-2A46-9B9A-C474F0BC194B}"/>
              </a:ext>
            </a:extLst>
          </p:cNvPr>
          <p:cNvSpPr txBox="1">
            <a:spLocks/>
          </p:cNvSpPr>
          <p:nvPr userDrawn="1"/>
        </p:nvSpPr>
        <p:spPr>
          <a:xfrm>
            <a:off x="10704513" y="85725"/>
            <a:ext cx="1377950" cy="1096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kern="1200">
                <a:solidFill>
                  <a:srgbClr val="4472C4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983917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76" r:id="rId9"/>
    <p:sldLayoutId id="2147483777" r:id="rId10"/>
    <p:sldLayoutId id="2147483767" r:id="rId11"/>
    <p:sldLayoutId id="2147483768" r:id="rId12"/>
    <p:sldLayoutId id="2147483769" r:id="rId13"/>
    <p:sldLayoutId id="2147483770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3C6EBE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None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rgbClr val="4472C4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53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01402"/>
            <a:ext cx="12000217" cy="229917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2467" y="6491610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 sz="11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C5C05D33-2F5D-482A-8D2C-D96EBC369FAA}" type="datetime1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3/15/2019</a:t>
            </a:fld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</a:t>
            </a:r>
            <a:fld id="{EA89072E-2125-40D6-847A-9E6B768971D4}" type="slidenum">
              <a:rPr lang="en-US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91610"/>
            <a:ext cx="4822804" cy="365125"/>
          </a:xfrm>
          <a:prstGeom prst="rect">
            <a:avLst/>
          </a:prstGeom>
        </p:spPr>
        <p:txBody>
          <a:bodyPr/>
          <a:lstStyle>
            <a:lvl1pPr algn="ctr">
              <a:defRPr sz="1100" b="0" i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Footer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3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12734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79" y="248815"/>
            <a:ext cx="1454954" cy="727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867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utes.capitol.texas.gov/Docs/ED/htm/ED.33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0.png"/><Relationship Id="rId26" Type="http://schemas.openxmlformats.org/officeDocument/2006/relationships/image" Target="../media/image38.jpeg"/><Relationship Id="rId3" Type="http://schemas.openxmlformats.org/officeDocument/2006/relationships/image" Target="../media/image16.jpeg"/><Relationship Id="rId21" Type="http://schemas.openxmlformats.org/officeDocument/2006/relationships/image" Target="../media/image33.png"/><Relationship Id="rId7" Type="http://schemas.openxmlformats.org/officeDocument/2006/relationships/image" Target="../media/image20.gif"/><Relationship Id="rId12" Type="http://schemas.openxmlformats.org/officeDocument/2006/relationships/image" Target="../media/image25.png"/><Relationship Id="rId17" Type="http://schemas.openxmlformats.org/officeDocument/2006/relationships/image" Target="../media/image29.jpe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png"/><Relationship Id="rId20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6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5.tiff"/><Relationship Id="rId10" Type="http://schemas.openxmlformats.org/officeDocument/2006/relationships/image" Target="../media/image23.gif"/><Relationship Id="rId19" Type="http://schemas.openxmlformats.org/officeDocument/2006/relationships/image" Target="../media/image31.png"/><Relationship Id="rId4" Type="http://schemas.openxmlformats.org/officeDocument/2006/relationships/image" Target="../media/image17.png"/><Relationship Id="rId9" Type="http://schemas.openxmlformats.org/officeDocument/2006/relationships/image" Target="../media/image22.gif"/><Relationship Id="rId14" Type="http://schemas.openxmlformats.org/officeDocument/2006/relationships/image" Target="../media/image27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ea.texas.gov/Reports_and_Data/Legislative_Reports/Legislative_Report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utes.legis.state.tx.us/GetStatute.aspx?Code=ED&amp;Value=33.25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statutes.capitol.texas.gov/Docs/ED/htm/ED.42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8" descr="Picture of three students" title="Picture ">
            <a:extLst>
              <a:ext uri="{FF2B5EF4-FFF2-40B4-BE49-F238E27FC236}">
                <a16:creationId xmlns:a16="http://schemas.microsoft.com/office/drawing/2014/main" id="{D092FA72-D7FA-3148-8D9B-BF3190E63F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6" b="-4326"/>
          <a:stretch/>
        </p:blipFill>
        <p:spPr>
          <a:xfrm>
            <a:off x="0" y="1280160"/>
            <a:ext cx="12192000" cy="78232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09982"/>
            <a:ext cx="9144000" cy="851564"/>
          </a:xfrm>
          <a:solidFill>
            <a:schemeClr val="bg1">
              <a:lumMod val="95000"/>
              <a:alpha val="86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Education Service Centers PEIMS Coordinators Meeting </a:t>
            </a:r>
          </a:p>
          <a:p>
            <a:r>
              <a:rPr lang="en-US" dirty="0"/>
              <a:t>March 26-27, 2019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53325"/>
            <a:ext cx="9144000" cy="1455651"/>
          </a:xfrm>
          <a:solidFill>
            <a:schemeClr val="bg1">
              <a:lumMod val="95000"/>
              <a:alpha val="86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/>
              <a:t>Expanded Learning Opportunities Data Collection</a:t>
            </a:r>
          </a:p>
        </p:txBody>
      </p:sp>
    </p:spTree>
    <p:extLst>
      <p:ext uri="{BB962C8B-B14F-4D97-AF65-F5344CB8AC3E}">
        <p14:creationId xmlns:p14="http://schemas.microsoft.com/office/powerpoint/2010/main" val="200806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7FA83-D805-4713-8EE9-57473363B590}"/>
              </a:ext>
            </a:extLst>
          </p:cNvPr>
          <p:cNvSpPr txBox="1"/>
          <p:nvPr/>
        </p:nvSpPr>
        <p:spPr>
          <a:xfrm>
            <a:off x="4484914" y="4963886"/>
            <a:ext cx="3944983" cy="923330"/>
          </a:xfrm>
          <a:prstGeom prst="rect">
            <a:avLst/>
          </a:prstGeom>
          <a:noFill/>
          <a:ln w="28575">
            <a:solidFill>
              <a:srgbClr val="00ACB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the rulemaking process is complete, updated information will be made available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83377" y="1555669"/>
            <a:ext cx="9025246" cy="4607625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Supplemental to the regular school program that meets the definition of ELO in statute (TEC 33.252)</a:t>
            </a:r>
          </a:p>
          <a:p>
            <a:pPr lvl="1"/>
            <a:r>
              <a:rPr lang="en-US" dirty="0"/>
              <a:t>Offered directly by or in partnership with the school</a:t>
            </a:r>
          </a:p>
          <a:p>
            <a:pPr lvl="1"/>
            <a:r>
              <a:rPr lang="en-US" dirty="0"/>
              <a:t>Before-school, after-school, and summer programs</a:t>
            </a:r>
          </a:p>
          <a:p>
            <a:pPr lvl="1"/>
            <a:r>
              <a:rPr lang="en-US" dirty="0"/>
              <a:t>ELO programs embedded in the extended school day or school year</a:t>
            </a:r>
          </a:p>
          <a:p>
            <a:pPr lvl="1"/>
            <a:r>
              <a:rPr lang="en-US" dirty="0"/>
              <a:t>Voluntary/not voluntary</a:t>
            </a:r>
          </a:p>
          <a:p>
            <a:pPr lvl="1"/>
            <a:r>
              <a:rPr lang="en-US" dirty="0"/>
              <a:t>Excludes official UIL activities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1" y="224589"/>
            <a:ext cx="9112375" cy="7379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PEIMS ELO Collection Parameters</a:t>
            </a:r>
          </a:p>
        </p:txBody>
      </p:sp>
    </p:spTree>
    <p:extLst>
      <p:ext uri="{BB962C8B-B14F-4D97-AF65-F5344CB8AC3E}">
        <p14:creationId xmlns:p14="http://schemas.microsoft.com/office/powerpoint/2010/main" val="41702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ELO Data Collection Timeline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2116158" y="2153916"/>
            <a:ext cx="1514363" cy="10626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May 2018:  Internal and External Review Board Approval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3243303" y="3928161"/>
            <a:ext cx="2707341" cy="1275085"/>
          </a:xfrm>
        </p:spPr>
        <p:txBody>
          <a:bodyPr>
            <a:normAutofit/>
          </a:bodyPr>
          <a:lstStyle/>
          <a:p>
            <a:r>
              <a:rPr lang="en-US" dirty="0"/>
              <a:t>July 2018: PEIMS Pre-notification of Specifications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5252575" y="1941442"/>
            <a:ext cx="1686849" cy="1275085"/>
          </a:xfrm>
        </p:spPr>
        <p:txBody>
          <a:bodyPr>
            <a:normAutofit/>
          </a:bodyPr>
          <a:lstStyle/>
          <a:p>
            <a:r>
              <a:rPr lang="en-US" dirty="0"/>
              <a:t>School Year 2018-2019:  Local System Updates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6551989" y="4290003"/>
            <a:ext cx="2416628" cy="907281"/>
          </a:xfrm>
        </p:spPr>
        <p:txBody>
          <a:bodyPr>
            <a:normAutofit/>
          </a:bodyPr>
          <a:lstStyle/>
          <a:p>
            <a:r>
              <a:rPr lang="en-US" dirty="0"/>
              <a:t>FY2019: TEA Rulemaking Process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8131629" y="2153915"/>
            <a:ext cx="2416628" cy="1275085"/>
          </a:xfrm>
        </p:spPr>
        <p:txBody>
          <a:bodyPr>
            <a:normAutofit/>
          </a:bodyPr>
          <a:lstStyle/>
          <a:p>
            <a:r>
              <a:rPr lang="en-US" sz="1900" dirty="0"/>
              <a:t>School Year 2019-2020:  Data collection begins with Submissions 3 and 4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82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picture of students " title="Picture 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00"/>
            <a:ext cx="12192000" cy="72580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34640"/>
            <a:ext cx="9138089" cy="1046477"/>
          </a:xfrm>
          <a:solidFill>
            <a:schemeClr val="bg1">
              <a:lumMod val="95000"/>
              <a:alpha val="86000"/>
            </a:schemeClr>
          </a:solidFill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1119"/>
            <a:ext cx="9144000" cy="396241"/>
          </a:xfrm>
          <a:solidFill>
            <a:schemeClr val="bg1">
              <a:lumMod val="95000"/>
              <a:alpha val="86000"/>
            </a:schemeClr>
          </a:solidFill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84924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5350" y="392131"/>
            <a:ext cx="7861300" cy="72791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67544" y="1524001"/>
            <a:ext cx="9416142" cy="449559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800" dirty="0"/>
              <a:t>PEIMS Coordinators will:</a:t>
            </a:r>
          </a:p>
          <a:p>
            <a:pPr lvl="1"/>
            <a:r>
              <a:rPr lang="en-US" sz="2800" dirty="0"/>
              <a:t>Be able to define expanded learning opportunities (ELO) </a:t>
            </a:r>
          </a:p>
          <a:p>
            <a:pPr lvl="3"/>
            <a:r>
              <a:rPr lang="en-US" sz="2000" dirty="0"/>
              <a:t>Statutory definition</a:t>
            </a:r>
          </a:p>
          <a:p>
            <a:pPr lvl="3"/>
            <a:r>
              <a:rPr lang="en-US" sz="2000" dirty="0"/>
              <a:t>Texas ELO</a:t>
            </a:r>
          </a:p>
          <a:p>
            <a:pPr lvl="3"/>
            <a:r>
              <a:rPr lang="en-US" sz="2000" dirty="0"/>
              <a:t>Characteristics and examples of programs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Increase understanding of the history and future plans for ELO data collection</a:t>
            </a:r>
          </a:p>
          <a:p>
            <a:pPr lvl="3"/>
            <a:r>
              <a:rPr lang="en-US" sz="2000" dirty="0"/>
              <a:t>Background</a:t>
            </a:r>
          </a:p>
          <a:p>
            <a:pPr lvl="3"/>
            <a:r>
              <a:rPr lang="en-US" sz="2000" dirty="0"/>
              <a:t>Looking forward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4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3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5C0AD3-3740-4440-8179-6737477BB436}"/>
              </a:ext>
            </a:extLst>
          </p:cNvPr>
          <p:cNvSpPr/>
          <p:nvPr/>
        </p:nvSpPr>
        <p:spPr>
          <a:xfrm>
            <a:off x="3631473" y="5621552"/>
            <a:ext cx="569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https://statutes.capitol.texas.gov/Docs/ED/htm/ED.33.htm</a:t>
            </a:r>
            <a:endParaRPr 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FBBD63B-BE36-4B2B-BA23-33E3FFC0E43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3303076" y="1405369"/>
            <a:ext cx="6350726" cy="404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EXPANDED LEARNING OPPORTUNITIES.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(a) Expanded learning opportunities may be provided during: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</a:endParaRPr>
          </a:p>
          <a:p>
            <a:pPr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(1) an extended school day;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</a:endParaRPr>
          </a:p>
          <a:p>
            <a:pPr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(2) an extended school year; or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</a:endParaRPr>
          </a:p>
          <a:p>
            <a:pPr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(3) structured learning programs outside of the regular school day, including before- and after-school programs and summer programs.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(b) Expanded learning opportunities may be provided by offering: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</a:endParaRPr>
          </a:p>
          <a:p>
            <a:pPr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(1) rigorous coursework;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</a:endParaRPr>
          </a:p>
          <a:p>
            <a:pPr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(2) mentoring;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</a:endParaRPr>
          </a:p>
          <a:p>
            <a:pPr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(3) tutoring;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</a:endParaRPr>
          </a:p>
          <a:p>
            <a:pPr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(4) physical activity;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</a:endParaRPr>
          </a:p>
          <a:p>
            <a:pPr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(5) academic support; or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</a:endParaRPr>
          </a:p>
          <a:p>
            <a:pPr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(6) educational enrichment in one or more subjects, including fine arts, civic engagement, science, technology, engineering, and mathematics.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FD51D1-31BF-4F15-B187-933DED83F4FE}"/>
              </a:ext>
            </a:extLst>
          </p:cNvPr>
          <p:cNvSpPr txBox="1"/>
          <p:nvPr/>
        </p:nvSpPr>
        <p:spPr>
          <a:xfrm>
            <a:off x="830319" y="2159726"/>
            <a:ext cx="1868624" cy="707886"/>
          </a:xfrm>
          <a:prstGeom prst="rect">
            <a:avLst/>
          </a:prstGeom>
          <a:noFill/>
          <a:ln w="38100">
            <a:solidFill>
              <a:srgbClr val="00ACBB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Texas Education Code §33.252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243" y="214003"/>
            <a:ext cx="8085513" cy="7379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Expanded Learning Opportunities Statute</a:t>
            </a:r>
          </a:p>
        </p:txBody>
      </p:sp>
    </p:spTree>
    <p:extLst>
      <p:ext uri="{BB962C8B-B14F-4D97-AF65-F5344CB8AC3E}">
        <p14:creationId xmlns:p14="http://schemas.microsoft.com/office/powerpoint/2010/main" val="1366632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672D3D5-C5AB-479D-AB52-E0862854F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2" y="1934739"/>
            <a:ext cx="1264648" cy="10090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13065" y="1456039"/>
            <a:ext cx="8125098" cy="4204532"/>
          </a:xfrm>
        </p:spPr>
        <p:txBody>
          <a:bodyPr>
            <a:normAutofit/>
          </a:bodyPr>
          <a:lstStyle/>
          <a:p>
            <a:pPr lvl="1"/>
            <a:r>
              <a:rPr lang="en-US" u="sng" dirty="0"/>
              <a:t>Dedicated federal funding stream</a:t>
            </a:r>
            <a:r>
              <a:rPr lang="en-US" dirty="0"/>
              <a:t> for ELO is </a:t>
            </a:r>
            <a:r>
              <a:rPr lang="en-US" i="1" dirty="0"/>
              <a:t>ESSA, Title IV, Part B, 21</a:t>
            </a:r>
            <a:r>
              <a:rPr lang="en-US" i="1" baseline="30000" dirty="0"/>
              <a:t>st</a:t>
            </a:r>
            <a:r>
              <a:rPr lang="en-US" i="1" dirty="0"/>
              <a:t> Century Community Learning Centers</a:t>
            </a:r>
          </a:p>
          <a:p>
            <a:pPr lvl="2"/>
            <a:r>
              <a:rPr lang="en-US" dirty="0"/>
              <a:t>613 centers serving students in 108 local education agencies</a:t>
            </a:r>
          </a:p>
          <a:p>
            <a:pPr lvl="2"/>
            <a:r>
              <a:rPr lang="en-US" dirty="0"/>
              <a:t>Competitive grant funds for 3-5 year cycles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$97 million sub-granted by TEA for FY19</a:t>
            </a:r>
          </a:p>
          <a:p>
            <a:pPr lvl="1"/>
            <a:r>
              <a:rPr lang="en-US" u="sng" dirty="0"/>
              <a:t>No dedicated state funding stream </a:t>
            </a:r>
            <a:r>
              <a:rPr lang="en-US" dirty="0"/>
              <a:t>for ELO in Texas</a:t>
            </a:r>
          </a:p>
          <a:p>
            <a:pPr lvl="2"/>
            <a:r>
              <a:rPr lang="en-US" dirty="0"/>
              <a:t>Fees paid by families</a:t>
            </a:r>
          </a:p>
          <a:p>
            <a:pPr lvl="2"/>
            <a:r>
              <a:rPr lang="en-US" dirty="0"/>
              <a:t>State allotments – compensatory education, foundation school program</a:t>
            </a:r>
          </a:p>
          <a:p>
            <a:pPr lvl="2"/>
            <a:r>
              <a:rPr lang="en-US" dirty="0"/>
              <a:t>Other local funds, grant funds, and leveraged partnerships</a:t>
            </a:r>
          </a:p>
          <a:p>
            <a:pPr lvl="2">
              <a:spcAft>
                <a:spcPts val="1200"/>
              </a:spcAft>
            </a:pPr>
            <a:r>
              <a:rPr lang="en-US" dirty="0"/>
              <a:t>Federal funding sources that allow the expenditure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962" y="377092"/>
            <a:ext cx="6593305" cy="7379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Common Funding Scenarios</a:t>
            </a:r>
          </a:p>
        </p:txBody>
      </p:sp>
    </p:spTree>
    <p:extLst>
      <p:ext uri="{BB962C8B-B14F-4D97-AF65-F5344CB8AC3E}">
        <p14:creationId xmlns:p14="http://schemas.microsoft.com/office/powerpoint/2010/main" val="13940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9B81E-BFF9-4550-B658-E3651A78412D}"/>
              </a:ext>
            </a:extLst>
          </p:cNvPr>
          <p:cNvSpPr txBox="1"/>
          <p:nvPr/>
        </p:nvSpPr>
        <p:spPr>
          <a:xfrm>
            <a:off x="8201297" y="2188602"/>
            <a:ext cx="3561805" cy="1754326"/>
          </a:xfrm>
          <a:prstGeom prst="rect">
            <a:avLst/>
          </a:prstGeom>
          <a:noFill/>
          <a:ln>
            <a:solidFill>
              <a:srgbClr val="0D6CB9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EA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ELO may also be called: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EA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out-of-school time (OST)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EA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expanded learning time (ELT)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EA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EA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afterschool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EA0C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before-school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8766" y="1332870"/>
            <a:ext cx="9973033" cy="4989094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Any grade level </a:t>
            </a:r>
            <a:r>
              <a:rPr lang="en-US" b="1" dirty="0"/>
              <a:t>PreK – 12</a:t>
            </a:r>
          </a:p>
          <a:p>
            <a:pPr lvl="1"/>
            <a:r>
              <a:rPr lang="en-US" dirty="0"/>
              <a:t>Intentional </a:t>
            </a:r>
            <a:r>
              <a:rPr lang="en-US" b="1" dirty="0"/>
              <a:t>academic and academic enrichment </a:t>
            </a:r>
            <a:r>
              <a:rPr lang="en-US" dirty="0"/>
              <a:t>activities</a:t>
            </a:r>
          </a:p>
          <a:p>
            <a:pPr lvl="1"/>
            <a:r>
              <a:rPr lang="en-US" dirty="0"/>
              <a:t>Nutritional </a:t>
            </a:r>
            <a:r>
              <a:rPr lang="en-US" b="1" dirty="0"/>
              <a:t>meals</a:t>
            </a:r>
            <a:r>
              <a:rPr lang="en-US" dirty="0"/>
              <a:t> and/or </a:t>
            </a:r>
            <a:r>
              <a:rPr lang="en-US" b="1" dirty="0"/>
              <a:t>snacks</a:t>
            </a:r>
          </a:p>
          <a:p>
            <a:pPr lvl="1"/>
            <a:r>
              <a:rPr lang="en-US" b="1" dirty="0"/>
              <a:t>Safe environment </a:t>
            </a:r>
            <a:r>
              <a:rPr lang="en-US" dirty="0"/>
              <a:t>for students and staff</a:t>
            </a:r>
          </a:p>
          <a:p>
            <a:pPr lvl="1"/>
            <a:r>
              <a:rPr lang="en-US" dirty="0"/>
              <a:t>Family engagement component</a:t>
            </a:r>
          </a:p>
          <a:p>
            <a:pPr lvl="2"/>
            <a:r>
              <a:rPr lang="en-US" dirty="0"/>
              <a:t>Working parents</a:t>
            </a:r>
          </a:p>
          <a:p>
            <a:pPr lvl="2"/>
            <a:r>
              <a:rPr lang="en-US" dirty="0"/>
              <a:t>Skill-building classes </a:t>
            </a:r>
          </a:p>
          <a:p>
            <a:pPr lvl="1"/>
            <a:r>
              <a:rPr lang="en-US" dirty="0"/>
              <a:t>Local education funds, grants, federal funding, local revenue</a:t>
            </a:r>
          </a:p>
          <a:p>
            <a:pPr lvl="1"/>
            <a:r>
              <a:rPr lang="en-US" b="1" dirty="0"/>
              <a:t>Partnerships</a:t>
            </a:r>
            <a:r>
              <a:rPr lang="en-US" dirty="0"/>
              <a:t> with non-profits, employers, higher education</a:t>
            </a:r>
          </a:p>
          <a:p>
            <a:pPr lvl="1"/>
            <a:r>
              <a:rPr lang="en-US" dirty="0"/>
              <a:t>Usually </a:t>
            </a:r>
            <a:r>
              <a:rPr lang="en-US" b="1" dirty="0"/>
              <a:t>voluntary</a:t>
            </a:r>
            <a:r>
              <a:rPr lang="en-US" dirty="0"/>
              <a:t> and </a:t>
            </a:r>
            <a:r>
              <a:rPr lang="en-US" b="1" dirty="0"/>
              <a:t>need-based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Required</a:t>
            </a:r>
            <a:r>
              <a:rPr lang="en-US" dirty="0"/>
              <a:t> participation is usually expanded learning time (ELT)</a:t>
            </a:r>
          </a:p>
          <a:p>
            <a:pPr lvl="2"/>
            <a:r>
              <a:rPr lang="en-US" dirty="0"/>
              <a:t>Embedded in longer school day or year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1" y="224589"/>
            <a:ext cx="9219055" cy="7379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General Characteristics of ELO in Practice</a:t>
            </a:r>
          </a:p>
        </p:txBody>
      </p:sp>
    </p:spTree>
    <p:extLst>
      <p:ext uri="{BB962C8B-B14F-4D97-AF65-F5344CB8AC3E}">
        <p14:creationId xmlns:p14="http://schemas.microsoft.com/office/powerpoint/2010/main" val="1837484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 descr="https://885fa5ce61295ebf3c84-35b073afd3cf2f7bae35b2b9457774cf.ssl.cf2.rackcdn.com/logos/texas-workforce-commission_logo_453.jpg" title="National and State Partners">
            <a:extLst>
              <a:ext uri="{FF2B5EF4-FFF2-40B4-BE49-F238E27FC236}">
                <a16:creationId xmlns:a16="http://schemas.microsoft.com/office/drawing/2014/main" id="{AE60516C-B8A9-48B7-8B9D-B4E252F0384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8873" y="1210088"/>
            <a:ext cx="1050290" cy="99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Content Placeholder 8" descr="Texas Department of Family and Protective Services Logo">
            <a:extLst>
              <a:ext uri="{FF2B5EF4-FFF2-40B4-BE49-F238E27FC236}">
                <a16:creationId xmlns:a16="http://schemas.microsoft.com/office/drawing/2014/main" id="{15E82AD8-049E-4F18-AE05-04CA48986446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447" y="2226443"/>
            <a:ext cx="4938713" cy="723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con of the Texas Department of Agriculture" title="Picture ">
            <a:extLst>
              <a:ext uri="{FF2B5EF4-FFF2-40B4-BE49-F238E27FC236}">
                <a16:creationId xmlns:a16="http://schemas.microsoft.com/office/drawing/2014/main" id="{69D62D7C-80CA-4BF6-9515-03B1BF349BF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38" y="1512644"/>
            <a:ext cx="2044700" cy="619125"/>
          </a:xfrm>
          <a:prstGeom prst="rect">
            <a:avLst/>
          </a:prstGeom>
        </p:spPr>
      </p:pic>
      <p:pic>
        <p:nvPicPr>
          <p:cNvPr id="11" name="Picture 10" descr="Icon of Texas Juvenile Justice Department" title="Icon ">
            <a:extLst>
              <a:ext uri="{FF2B5EF4-FFF2-40B4-BE49-F238E27FC236}">
                <a16:creationId xmlns:a16="http://schemas.microsoft.com/office/drawing/2014/main" id="{37FC320B-BA67-4BB1-B380-79BF365F1EC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20" y="2596923"/>
            <a:ext cx="2056765" cy="400685"/>
          </a:xfrm>
          <a:prstGeom prst="rect">
            <a:avLst/>
          </a:prstGeom>
        </p:spPr>
      </p:pic>
      <p:pic>
        <p:nvPicPr>
          <p:cNvPr id="12" name="Picture 11" descr="Charles Stewart Mott Foundation">
            <a:extLst>
              <a:ext uri="{FF2B5EF4-FFF2-40B4-BE49-F238E27FC236}">
                <a16:creationId xmlns:a16="http://schemas.microsoft.com/office/drawing/2014/main" id="{B1ABC23D-4D7E-41AE-9BA0-00CFD653F8E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405" y="5693310"/>
            <a:ext cx="1857375" cy="55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fter School" title="Icon ">
            <a:extLst>
              <a:ext uri="{FF2B5EF4-FFF2-40B4-BE49-F238E27FC236}">
                <a16:creationId xmlns:a16="http://schemas.microsoft.com/office/drawing/2014/main" id="{778F6E85-8CB4-465D-9B9B-5BF235DABF3A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388" y="4774969"/>
            <a:ext cx="1297940" cy="566420"/>
          </a:xfrm>
          <a:prstGeom prst="rect">
            <a:avLst/>
          </a:prstGeom>
        </p:spPr>
      </p:pic>
      <p:pic>
        <p:nvPicPr>
          <p:cNvPr id="14" name="Picture 13" descr="http://www.hfrp.org/var/hfrp/storage/images/media/images/other-images-not-pub-covers/logo-afterschool-alliance/96002-1-eng-US/logo-afterschool-alliance_reference.gif" title="Afterschool Alliance ">
            <a:extLst>
              <a:ext uri="{FF2B5EF4-FFF2-40B4-BE49-F238E27FC236}">
                <a16:creationId xmlns:a16="http://schemas.microsoft.com/office/drawing/2014/main" id="{EAFC1093-C56B-41DF-9FB5-4F1BA56144DF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752" y="5698879"/>
            <a:ext cx="758825" cy="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BASS Logo">
            <a:extLst>
              <a:ext uri="{FF2B5EF4-FFF2-40B4-BE49-F238E27FC236}">
                <a16:creationId xmlns:a16="http://schemas.microsoft.com/office/drawing/2014/main" id="{B4FFB847-080F-404C-8894-2E61276A8A57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175" y="5680464"/>
            <a:ext cx="1353185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Time and Learning" title="Icon">
            <a:extLst>
              <a:ext uri="{FF2B5EF4-FFF2-40B4-BE49-F238E27FC236}">
                <a16:creationId xmlns:a16="http://schemas.microsoft.com/office/drawing/2014/main" id="{93EE7A6C-8794-4B8D-8387-D8A22661564B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618" y="4786728"/>
            <a:ext cx="1638300" cy="400050"/>
          </a:xfrm>
          <a:prstGeom prst="rect">
            <a:avLst/>
          </a:prstGeom>
        </p:spPr>
      </p:pic>
      <p:pic>
        <p:nvPicPr>
          <p:cNvPr id="17" name="Picture 16" descr="Summer Learning icon" title="Picture ">
            <a:extLst>
              <a:ext uri="{FF2B5EF4-FFF2-40B4-BE49-F238E27FC236}">
                <a16:creationId xmlns:a16="http://schemas.microsoft.com/office/drawing/2014/main" id="{9EAEBA01-172F-4C9A-B764-989CB4C13BF2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82" y="4671229"/>
            <a:ext cx="760095" cy="800100"/>
          </a:xfrm>
          <a:prstGeom prst="rect">
            <a:avLst/>
          </a:prstGeom>
        </p:spPr>
      </p:pic>
      <p:pic>
        <p:nvPicPr>
          <p:cNvPr id="18" name="Picture 17" descr="National League of Cities icon" title="Picture ">
            <a:extLst>
              <a:ext uri="{FF2B5EF4-FFF2-40B4-BE49-F238E27FC236}">
                <a16:creationId xmlns:a16="http://schemas.microsoft.com/office/drawing/2014/main" id="{92E7AC3F-A7A3-46CF-8E25-6ABBD80A53CC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16" y="5546709"/>
            <a:ext cx="1467484" cy="755609"/>
          </a:xfrm>
          <a:prstGeom prst="rect">
            <a:avLst/>
          </a:prstGeom>
        </p:spPr>
      </p:pic>
      <p:pic>
        <p:nvPicPr>
          <p:cNvPr id="19" name="Picture 18" descr="NCSL Icon" title="Icon">
            <a:extLst>
              <a:ext uri="{FF2B5EF4-FFF2-40B4-BE49-F238E27FC236}">
                <a16:creationId xmlns:a16="http://schemas.microsoft.com/office/drawing/2014/main" id="{F32A8150-0407-461D-8593-61B040FC453E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06" y="4775852"/>
            <a:ext cx="2028825" cy="466725"/>
          </a:xfrm>
          <a:prstGeom prst="rect">
            <a:avLst/>
          </a:prstGeom>
        </p:spPr>
      </p:pic>
      <p:pic>
        <p:nvPicPr>
          <p:cNvPr id="20" name="Picture 19" descr="American Institute For Research" title="Icon">
            <a:extLst>
              <a:ext uri="{FF2B5EF4-FFF2-40B4-BE49-F238E27FC236}">
                <a16:creationId xmlns:a16="http://schemas.microsoft.com/office/drawing/2014/main" id="{CC32F815-9230-401C-B6F3-523897C8AC9C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431" y="2359919"/>
            <a:ext cx="2219325" cy="713740"/>
          </a:xfrm>
          <a:prstGeom prst="rect">
            <a:avLst/>
          </a:prstGeom>
        </p:spPr>
      </p:pic>
      <p:pic>
        <p:nvPicPr>
          <p:cNvPr id="21" name="Picture 20" descr="../../../../../../../Users/txpostthree/Deskto">
            <a:extLst>
              <a:ext uri="{FF2B5EF4-FFF2-40B4-BE49-F238E27FC236}">
                <a16:creationId xmlns:a16="http://schemas.microsoft.com/office/drawing/2014/main" id="{F9028E5D-6073-43AF-8B16-B203D0551D6D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8" y="1194305"/>
            <a:ext cx="1321435" cy="10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../../../../../Desktop/Westat_Logo2.jpg" title="Icon">
            <a:extLst>
              <a:ext uri="{FF2B5EF4-FFF2-40B4-BE49-F238E27FC236}">
                <a16:creationId xmlns:a16="http://schemas.microsoft.com/office/drawing/2014/main" id="{ADCE46D6-64EA-4610-96DF-B746BEFD6CAD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29" y="2468084"/>
            <a:ext cx="1404620" cy="39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TXPOST Logo">
            <a:extLst>
              <a:ext uri="{FF2B5EF4-FFF2-40B4-BE49-F238E27FC236}">
                <a16:creationId xmlns:a16="http://schemas.microsoft.com/office/drawing/2014/main" id="{5BED0E5F-5EAF-48E1-A184-57E1A56BFFC8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497" y="1597921"/>
            <a:ext cx="178117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 descr="http://www.texasymcas.org/uploads/1/1/2/9/11298655/1383779657.png" title="Icon">
            <a:extLst>
              <a:ext uri="{FF2B5EF4-FFF2-40B4-BE49-F238E27FC236}">
                <a16:creationId xmlns:a16="http://schemas.microsoft.com/office/drawing/2014/main" id="{3711E10F-01D8-4E81-86DE-5A415112B858}"/>
              </a:ext>
            </a:extLst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30" y="5610837"/>
            <a:ext cx="7905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 descr="http://txbgc3.ezsitelaunch.com/Images/Images/bgc_logosmall2.jpg" title="Icon">
            <a:extLst>
              <a:ext uri="{FF2B5EF4-FFF2-40B4-BE49-F238E27FC236}">
                <a16:creationId xmlns:a16="http://schemas.microsoft.com/office/drawing/2014/main" id="{C7411393-044C-43E1-916B-575DED4F1E6F}"/>
              </a:ext>
            </a:extLst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79" y="4715279"/>
            <a:ext cx="126047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 descr="http://www.texasresc.net/wp-content/uploads/2013/08/tsresc-logo2.png" title="Icon">
            <a:extLst>
              <a:ext uri="{FF2B5EF4-FFF2-40B4-BE49-F238E27FC236}">
                <a16:creationId xmlns:a16="http://schemas.microsoft.com/office/drawing/2014/main" id="{14206DF0-3700-45AE-A897-BEFA8D97D077}"/>
              </a:ext>
            </a:extLst>
          </p:cNvPr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1655532"/>
            <a:ext cx="2095500" cy="461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../../../../../Desktop/logo-color-transparent.png" title="Icon">
            <a:extLst>
              <a:ext uri="{FF2B5EF4-FFF2-40B4-BE49-F238E27FC236}">
                <a16:creationId xmlns:a16="http://schemas.microsoft.com/office/drawing/2014/main" id="{3A769FFB-47DE-429E-B26F-04D8A88537DC}"/>
              </a:ext>
            </a:extLst>
          </p:cNvPr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871" y="3467654"/>
            <a:ext cx="1752600" cy="63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Borderland Out of School Time Network" title="Icon">
            <a:extLst>
              <a:ext uri="{FF2B5EF4-FFF2-40B4-BE49-F238E27FC236}">
                <a16:creationId xmlns:a16="http://schemas.microsoft.com/office/drawing/2014/main" id="{4F1EA8D4-4420-401E-B8B0-82E04876F46F}"/>
              </a:ext>
            </a:extLst>
          </p:cNvPr>
          <p:cNvPicPr/>
          <p:nvPr/>
        </p:nvPicPr>
        <p:blipFill>
          <a:blip r:embed="rId23"/>
          <a:stretch>
            <a:fillRect/>
          </a:stretch>
        </p:blipFill>
        <p:spPr>
          <a:xfrm>
            <a:off x="92236" y="3416553"/>
            <a:ext cx="2794635" cy="1151255"/>
          </a:xfrm>
          <a:prstGeom prst="rect">
            <a:avLst/>
          </a:prstGeom>
        </p:spPr>
      </p:pic>
      <p:pic>
        <p:nvPicPr>
          <p:cNvPr id="29" name="Picture 28" descr="http://fortworthsparc.org/images/sparc-logo.png" title="Icon">
            <a:extLst>
              <a:ext uri="{FF2B5EF4-FFF2-40B4-BE49-F238E27FC236}">
                <a16:creationId xmlns:a16="http://schemas.microsoft.com/office/drawing/2014/main" id="{EFD278A4-70FA-426E-ACB8-E3FA7672BA15}"/>
              </a:ext>
            </a:extLst>
          </p:cNvPr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84" y="3534284"/>
            <a:ext cx="2095500" cy="627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../../../../../Desktop/Screenshot%202018-01-19%2011.55.50.png" title="Icon">
            <a:extLst>
              <a:ext uri="{FF2B5EF4-FFF2-40B4-BE49-F238E27FC236}">
                <a16:creationId xmlns:a16="http://schemas.microsoft.com/office/drawing/2014/main" id="{17EAC620-CBEA-4C9A-898E-912524A5784F}"/>
              </a:ext>
            </a:extLst>
          </p:cNvPr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48352"/>
            <a:ext cx="23495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Excel Beyond the Bell SA logo">
            <a:extLst>
              <a:ext uri="{FF2B5EF4-FFF2-40B4-BE49-F238E27FC236}">
                <a16:creationId xmlns:a16="http://schemas.microsoft.com/office/drawing/2014/main" id="{CCED4C9B-F5CD-4171-8413-1A275EAC23E9}"/>
              </a:ext>
            </a:extLst>
          </p:cNvPr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577" y="3467654"/>
            <a:ext cx="781685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Dallas Afterschool">
            <a:extLst>
              <a:ext uri="{FF2B5EF4-FFF2-40B4-BE49-F238E27FC236}">
                <a16:creationId xmlns:a16="http://schemas.microsoft.com/office/drawing/2014/main" id="{BFAFDA7B-81BF-4ED4-A491-3FA91A5C07CA}"/>
              </a:ext>
            </a:extLst>
          </p:cNvPr>
          <p:cNvPicPr/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494" y="3337833"/>
            <a:ext cx="1163320" cy="104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1502" y="242942"/>
            <a:ext cx="9929589" cy="7379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Examples: National and State Partners</a:t>
            </a:r>
          </a:p>
        </p:txBody>
      </p:sp>
    </p:spTree>
    <p:extLst>
      <p:ext uri="{BB962C8B-B14F-4D97-AF65-F5344CB8AC3E}">
        <p14:creationId xmlns:p14="http://schemas.microsoft.com/office/powerpoint/2010/main" val="388150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137597" y="1599564"/>
            <a:ext cx="7916805" cy="4292534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Study issues concerning expanded learning opportunities for this state’s public school students, including</a:t>
            </a:r>
          </a:p>
          <a:p>
            <a:pPr lvl="2"/>
            <a:r>
              <a:rPr lang="en-US" dirty="0"/>
              <a:t>Creating safe places for children outside of the regular day, improving the academic success of students, and assisting working families</a:t>
            </a:r>
          </a:p>
          <a:p>
            <a:pPr lvl="1"/>
            <a:r>
              <a:rPr lang="en-US" dirty="0"/>
              <a:t>Make recommendations</a:t>
            </a:r>
          </a:p>
          <a:p>
            <a:pPr lvl="1"/>
            <a:r>
              <a:rPr lang="en-US" dirty="0"/>
              <a:t>Analyze the unmet needs</a:t>
            </a:r>
          </a:p>
          <a:p>
            <a:pPr marL="457200" lvl="1" indent="0" algn="ctr">
              <a:spcBef>
                <a:spcPts val="1800"/>
              </a:spcBef>
              <a:buNone/>
            </a:pPr>
            <a:r>
              <a:rPr lang="en-US" dirty="0"/>
              <a:t>In doing so, the council shall focus on innovative, hands-on learning approaches that complement rather than replicate the regular school curriculum.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97ECC-9769-4E39-AB82-CC3B1156F458}"/>
              </a:ext>
            </a:extLst>
          </p:cNvPr>
          <p:cNvSpPr txBox="1"/>
          <p:nvPr/>
        </p:nvSpPr>
        <p:spPr>
          <a:xfrm>
            <a:off x="351348" y="2133600"/>
            <a:ext cx="1868624" cy="707886"/>
          </a:xfrm>
          <a:prstGeom prst="rect">
            <a:avLst/>
          </a:prstGeom>
          <a:noFill/>
          <a:ln w="38100">
            <a:solidFill>
              <a:srgbClr val="00ACBB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Texas Education Code §33.253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1" y="224589"/>
            <a:ext cx="9778185" cy="7379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Expanded Learning Opportunities (ELO) Council Charge</a:t>
            </a:r>
          </a:p>
        </p:txBody>
      </p:sp>
    </p:spTree>
    <p:extLst>
      <p:ext uri="{BB962C8B-B14F-4D97-AF65-F5344CB8AC3E}">
        <p14:creationId xmlns:p14="http://schemas.microsoft.com/office/powerpoint/2010/main" val="271248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696DD4-4571-4945-970D-B590F11FF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 descr="Reports can be accessed at info box" title="Text Box ">
            <a:extLst>
              <a:ext uri="{FF2B5EF4-FFF2-40B4-BE49-F238E27FC236}">
                <a16:creationId xmlns:a16="http://schemas.microsoft.com/office/drawing/2014/main" id="{156D63AD-FC41-4E80-AD7F-6CBB46EA688B}"/>
              </a:ext>
            </a:extLst>
          </p:cNvPr>
          <p:cNvSpPr txBox="1"/>
          <p:nvPr/>
        </p:nvSpPr>
        <p:spPr>
          <a:xfrm>
            <a:off x="807522" y="5450774"/>
            <a:ext cx="4607626" cy="878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DD42BC-4E7F-4DB4-992E-DDAE9D2219D3}"/>
              </a:ext>
            </a:extLst>
          </p:cNvPr>
          <p:cNvSpPr txBox="1"/>
          <p:nvPr/>
        </p:nvSpPr>
        <p:spPr>
          <a:xfrm>
            <a:off x="1168313" y="5349713"/>
            <a:ext cx="3629891" cy="830997"/>
          </a:xfrm>
          <a:prstGeom prst="rect">
            <a:avLst/>
          </a:prstGeom>
          <a:noFill/>
          <a:ln w="28575">
            <a:solidFill>
              <a:srgbClr val="00ACBB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Reports can be accessed at </a:t>
            </a:r>
            <a:r>
              <a:rPr lang="en-US" sz="1600" dirty="0">
                <a:hlinkClick r:id="rId3"/>
              </a:rPr>
              <a:t>https://tea.texas.gov/Reports_and_Data/Legislative_Reports/Legislative_Reports/</a:t>
            </a:r>
            <a:endParaRPr lang="en-US" sz="16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1AD57D3-E8A8-4E3E-AA43-C6316BEB12B4}"/>
              </a:ext>
            </a:extLst>
          </p:cNvPr>
          <p:cNvSpPr txBox="1">
            <a:spLocks/>
          </p:cNvSpPr>
          <p:nvPr/>
        </p:nvSpPr>
        <p:spPr>
          <a:xfrm>
            <a:off x="6374674" y="1662664"/>
            <a:ext cx="4777085" cy="4102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Three reports published – 2014, 2016, and 2018 </a:t>
            </a:r>
          </a:p>
          <a:p>
            <a:pPr lvl="1"/>
            <a:r>
              <a:rPr lang="en-US" dirty="0"/>
              <a:t>Recommend state funding for ELO and increase access to high quality ELO</a:t>
            </a:r>
          </a:p>
          <a:p>
            <a:pPr lvl="1"/>
            <a:r>
              <a:rPr lang="en-US" dirty="0"/>
              <a:t>Conduct a needs assessment to target state funding to those unmet need</a:t>
            </a:r>
          </a:p>
          <a:p>
            <a:pPr lvl="1"/>
            <a:r>
              <a:rPr lang="en-US" dirty="0"/>
              <a:t>There currently is no statewide data collection of publicly-funded ELO programs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8" name="Content Placeholder 7" descr="This is a picture of a triangle with the words data, funding, access and quality. These elements can stand on their own or build on each other ">
            <a:extLst>
              <a:ext uri="{FF2B5EF4-FFF2-40B4-BE49-F238E27FC236}">
                <a16:creationId xmlns:a16="http://schemas.microsoft.com/office/drawing/2014/main" id="{DD04C415-8CD5-45C9-A9D3-D3048268D375}"/>
              </a:ext>
            </a:extLst>
          </p:cNvPr>
          <p:cNvPicPr>
            <a:picLocks noGrp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41" y="1429164"/>
            <a:ext cx="3886037" cy="354660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3285DA-72D8-D24B-A93A-3D33B708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ELO Council Reports</a:t>
            </a:r>
          </a:p>
        </p:txBody>
      </p:sp>
    </p:spTree>
    <p:extLst>
      <p:ext uri="{BB962C8B-B14F-4D97-AF65-F5344CB8AC3E}">
        <p14:creationId xmlns:p14="http://schemas.microsoft.com/office/powerpoint/2010/main" val="3699252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9</a:t>
            </a:fld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5468281-718A-47A3-A57E-D48A415E7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400" y="3429001"/>
            <a:ext cx="630500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(a-2) The commissioner by rule shall require each school district and open-enrollment charter school to report through (PEIMS) information for each campus of the district or school regarding: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(1) the availability of expanded learning opportunities as described by Section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33.252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and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(2) the number of students participating in each of the categories of expanded learning opportunities listed under Section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33.252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(b).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Unicode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974251" y="1794715"/>
            <a:ext cx="8243498" cy="393785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ELO collection in PEIMS will provide the data required to assess the unmet need for high quality ELO in Texas</a:t>
            </a:r>
          </a:p>
          <a:p>
            <a:pPr lvl="1"/>
            <a:r>
              <a:rPr lang="en-US" dirty="0"/>
              <a:t>The 85</a:t>
            </a:r>
            <a:r>
              <a:rPr lang="en-US" baseline="30000" dirty="0"/>
              <a:t>th</a:t>
            </a:r>
            <a:r>
              <a:rPr lang="en-US" dirty="0"/>
              <a:t> Texas Legislature (2017) passed legislation requiring the collection.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sz="2000" dirty="0">
                <a:hlinkClick r:id="rId4"/>
              </a:rPr>
              <a:t>Texas Education Code 42.006, Section 1</a:t>
            </a:r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632" y="224589"/>
            <a:ext cx="8711780" cy="73793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Why Data Collection?</a:t>
            </a:r>
          </a:p>
        </p:txBody>
      </p:sp>
    </p:spTree>
    <p:extLst>
      <p:ext uri="{BB962C8B-B14F-4D97-AF65-F5344CB8AC3E}">
        <p14:creationId xmlns:p14="http://schemas.microsoft.com/office/powerpoint/2010/main" val="1152988701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O Data Collection_School Programs_EMSP_Mar2019" id="{90DBAA3F-7C86-49CA-9A5C-0754C7F1BBA6}" vid="{906727E7-BD53-47F0-9396-3137561F35FC}"/>
    </a:ext>
  </a:extLst>
</a:theme>
</file>

<file path=ppt/theme/theme2.xml><?xml version="1.0" encoding="utf-8"?>
<a:theme xmlns:a="http://schemas.openxmlformats.org/drawingml/2006/main" name="Section 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O Data Collection_School Programs_EMSP_Mar2019" id="{90DBAA3F-7C86-49CA-9A5C-0754C7F1BBA6}" vid="{180F7B18-F355-4A72-929B-8AC2B275FE72}"/>
    </a:ext>
  </a:extLst>
</a:theme>
</file>

<file path=ppt/theme/theme3.xml><?xml version="1.0" encoding="utf-8"?>
<a:theme xmlns:a="http://schemas.openxmlformats.org/drawingml/2006/main" name="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O Data Collection_School Programs_EMSP_Mar2019" id="{90DBAA3F-7C86-49CA-9A5C-0754C7F1BBA6}" vid="{E56B6BAB-8446-476D-BE5A-3F083D7DFC8F}"/>
    </a:ext>
  </a:extLst>
</a:theme>
</file>

<file path=ppt/theme/theme4.xml><?xml version="1.0" encoding="utf-8"?>
<a:theme xmlns:a="http://schemas.openxmlformats.org/drawingml/2006/main" name="1_TEA Mai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O Data Collection_School Programs_EMSP_Mar2019" id="{90DBAA3F-7C86-49CA-9A5C-0754C7F1BBA6}" vid="{75B64413-CC0C-4649-A12C-1B66E2DFF244}"/>
    </a:ext>
  </a:extLst>
</a:theme>
</file>

<file path=ppt/theme/theme5.xml><?xml version="1.0" encoding="utf-8"?>
<a:theme xmlns:a="http://schemas.openxmlformats.org/drawingml/2006/main" name="TEA Opener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O Data Collection_School Programs_EMSP_Mar2019" id="{90DBAA3F-7C86-49CA-9A5C-0754C7F1BBA6}" vid="{FABD9A1C-9831-4A8E-B2DE-AAE41A4800E1}"/>
    </a:ext>
  </a:extLst>
</a:theme>
</file>

<file path=ppt/theme/theme6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682C5"/>
      </a:accent1>
      <a:accent2>
        <a:srgbClr val="FF813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O Data Collection_School Programs_EMSP_Mar2019" id="{90DBAA3F-7C86-49CA-9A5C-0754C7F1BBA6}" vid="{0CE15CFC-2EFB-49CF-AC31-EBFB08DCFC57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55DF66B492B543B74C2EF0E4EC253E" ma:contentTypeVersion="2" ma:contentTypeDescription="Create a new document." ma:contentTypeScope="" ma:versionID="2972a64f7b9dbafd4413e1fb23cd95c6">
  <xsd:schema xmlns:xsd="http://www.w3.org/2001/XMLSchema" xmlns:xs="http://www.w3.org/2001/XMLSchema" xmlns:p="http://schemas.microsoft.com/office/2006/metadata/properties" xmlns:ns2="e5e1d4ea-6baa-4c1a-a083-836a415c8eae" targetNamespace="http://schemas.microsoft.com/office/2006/metadata/properties" ma:root="true" ma:fieldsID="6f23915c49c442d2aea48142502883af" ns2:_="">
    <xsd:import namespace="e5e1d4ea-6baa-4c1a-a083-836a415c8e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1d4ea-6baa-4c1a-a083-836a415c8e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9B7F3D-F764-4C26-A32E-9BD2A25C6A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1d4ea-6baa-4c1a-a083-836a415c8e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538F3C-0CB2-40E2-8D00-564FBEE9EA8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5e1d4ea-6baa-4c1a-a083-836a415c8ea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8AF67C3-B506-4AC4-899A-042BFB5037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ELO Data Collection_School Programs_EMSP_Mar2019v.2</Template>
  <TotalTime>364</TotalTime>
  <Words>808</Words>
  <Application>Microsoft Office PowerPoint</Application>
  <PresentationFormat>Widescreen</PresentationFormat>
  <Paragraphs>129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Arial</vt:lpstr>
      <vt:lpstr>Arial Unicode MS</vt:lpstr>
      <vt:lpstr>Calibri</vt:lpstr>
      <vt:lpstr>Calibri (Body)</vt:lpstr>
      <vt:lpstr>Calibri Light</vt:lpstr>
      <vt:lpstr>Courier New</vt:lpstr>
      <vt:lpstr>Open Sans</vt:lpstr>
      <vt:lpstr>Open Sans (Headings)</vt:lpstr>
      <vt:lpstr>Open Sans Light</vt:lpstr>
      <vt:lpstr>Open Sans Semibold</vt:lpstr>
      <vt:lpstr>Wingdings</vt:lpstr>
      <vt:lpstr>Main Title Slides</vt:lpstr>
      <vt:lpstr>Section Title Slides</vt:lpstr>
      <vt:lpstr>TEA Main Slide</vt:lpstr>
      <vt:lpstr>1_TEA Main Slide</vt:lpstr>
      <vt:lpstr>TEA Opener - Blank</vt:lpstr>
      <vt:lpstr>Custom Design</vt:lpstr>
      <vt:lpstr>Expanded Learning Opportunities Data Collection</vt:lpstr>
      <vt:lpstr>Learning Objectives</vt:lpstr>
      <vt:lpstr>Expanded Learning Opportunities Statute</vt:lpstr>
      <vt:lpstr>Common Funding Scenarios</vt:lpstr>
      <vt:lpstr>General Characteristics of ELO in Practice</vt:lpstr>
      <vt:lpstr>Examples: National and State Partners</vt:lpstr>
      <vt:lpstr>Expanded Learning Opportunities (ELO) Council Charge</vt:lpstr>
      <vt:lpstr>ELO Council Reports</vt:lpstr>
      <vt:lpstr>Why Data Collection?</vt:lpstr>
      <vt:lpstr>PEIMS ELO Collection Parameters</vt:lpstr>
      <vt:lpstr>ELO Data Collection Timeline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Expanded Learning Opportunities Data Collection</dc:title>
  <dc:creator>McCormick, Christine</dc:creator>
  <cp:lastModifiedBy>Lemons, Melissa</cp:lastModifiedBy>
  <cp:revision>50</cp:revision>
  <dcterms:created xsi:type="dcterms:W3CDTF">2019-03-01T16:06:28Z</dcterms:created>
  <dcterms:modified xsi:type="dcterms:W3CDTF">2019-03-15T20:22:22Z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0x010100D155DF66B492B543B74C2EF0E4EC253E</vt:lpwstr>
  </property>
</Properties>
</file>