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0.xml" ContentType="application/vnd.openxmlformats-officedocument.presentationml.tags+xml"/>
  <Override PartName="/ppt/notesSlides/notesSlide25.xml" ContentType="application/vnd.openxmlformats-officedocument.presentationml.notesSlide+xml"/>
  <Override PartName="/ppt/tags/tag11.xml" ContentType="application/vnd.openxmlformats-officedocument.presentationml.tags+xml"/>
  <Override PartName="/ppt/notesSlides/notesSlide26.xml" ContentType="application/vnd.openxmlformats-officedocument.presentationml.notesSlide+xml"/>
  <Override PartName="/ppt/tags/tag12.xml" ContentType="application/vnd.openxmlformats-officedocument.presentationml.tags+xml"/>
  <Override PartName="/ppt/notesSlides/notesSlide27.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28.xml" ContentType="application/vnd.openxmlformats-officedocument.presentationml.notesSlide+xml"/>
  <Override PartName="/ppt/tags/tag15.xml" ContentType="application/vnd.openxmlformats-officedocument.presentationml.tags+xml"/>
  <Override PartName="/ppt/notesSlides/notesSlide29.xml" ContentType="application/vnd.openxmlformats-officedocument.presentationml.notesSlide+xml"/>
  <Override PartName="/ppt/tags/tag16.xml" ContentType="application/vnd.openxmlformats-officedocument.presentationml.tags+xml"/>
  <Override PartName="/ppt/notesSlides/notesSlide30.xml" ContentType="application/vnd.openxmlformats-officedocument.presentationml.notesSlide+xml"/>
  <Override PartName="/ppt/tags/tag17.xml" ContentType="application/vnd.openxmlformats-officedocument.presentationml.tags+xml"/>
  <Override PartName="/ppt/notesSlides/notesSlide31.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tags/tag19.xml" ContentType="application/vnd.openxmlformats-officedocument.presentationml.tags+xml"/>
  <Override PartName="/ppt/notesSlides/notesSlide33.xml" ContentType="application/vnd.openxmlformats-officedocument.presentationml.notesSlide+xml"/>
  <Override PartName="/ppt/tags/tag20.xml" ContentType="application/vnd.openxmlformats-officedocument.presentationml.tags+xml"/>
  <Override PartName="/ppt/notesSlides/notesSlide34.xml" ContentType="application/vnd.openxmlformats-officedocument.presentationml.notesSlide+xml"/>
  <Override PartName="/ppt/tags/tag21.xml" ContentType="application/vnd.openxmlformats-officedocument.presentationml.tags+xml"/>
  <Override PartName="/ppt/notesSlides/notesSlide35.xml" ContentType="application/vnd.openxmlformats-officedocument.presentationml.notesSlide+xml"/>
  <Override PartName="/ppt/tags/tag22.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23.xml" ContentType="application/vnd.openxmlformats-officedocument.presentationml.tags+xml"/>
  <Override PartName="/ppt/notesSlides/notesSlide39.xml" ContentType="application/vnd.openxmlformats-officedocument.presentationml.notesSlide+xml"/>
  <Override PartName="/ppt/tags/tag24.xml" ContentType="application/vnd.openxmlformats-officedocument.presentationml.tags+xml"/>
  <Override PartName="/ppt/notesSlides/notesSlide40.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41.xml" ContentType="application/vnd.openxmlformats-officedocument.presentationml.notesSlide+xml"/>
  <Override PartName="/ppt/tags/tag27.xml" ContentType="application/vnd.openxmlformats-officedocument.presentationml.tags+xml"/>
  <Override PartName="/ppt/notesSlides/notesSlide42.xml" ContentType="application/vnd.openxmlformats-officedocument.presentationml.notesSlide+xml"/>
  <Override PartName="/ppt/tags/tag28.xml" ContentType="application/vnd.openxmlformats-officedocument.presentationml.tags+xml"/>
  <Override PartName="/ppt/notesSlides/notesSlide43.xml" ContentType="application/vnd.openxmlformats-officedocument.presentationml.notesSlide+xml"/>
  <Override PartName="/ppt/tags/tag29.xml" ContentType="application/vnd.openxmlformats-officedocument.presentationml.tags+xml"/>
  <Override PartName="/ppt/notesSlides/notesSlide44.xml" ContentType="application/vnd.openxmlformats-officedocument.presentationml.notesSlide+xml"/>
  <Override PartName="/ppt/tags/tag30.xml" ContentType="application/vnd.openxmlformats-officedocument.presentationml.tags+xml"/>
  <Override PartName="/ppt/notesSlides/notesSlide45.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4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7.xml" ContentType="application/vnd.openxmlformats-officedocument.presentationml.notesSlide+xml"/>
  <Override PartName="/ppt/tags/tag33.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34.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35.xml" ContentType="application/vnd.openxmlformats-officedocument.presentationml.tags+xml"/>
  <Override PartName="/ppt/notesSlides/notesSlide53.xml" ContentType="application/vnd.openxmlformats-officedocument.presentationml.notesSlide+xml"/>
  <Override PartName="/ppt/tags/tag36.xml" ContentType="application/vnd.openxmlformats-officedocument.presentationml.tags+xml"/>
  <Override PartName="/ppt/notesSlides/notesSlide54.xml" ContentType="application/vnd.openxmlformats-officedocument.presentationml.notesSlide+xml"/>
  <Override PartName="/ppt/tags/tag37.xml" ContentType="application/vnd.openxmlformats-officedocument.presentationml.tags+xml"/>
  <Override PartName="/ppt/notesSlides/notesSlide55.xml" ContentType="application/vnd.openxmlformats-officedocument.presentationml.notesSlide+xml"/>
  <Override PartName="/ppt/tags/tag38.xml" ContentType="application/vnd.openxmlformats-officedocument.presentationml.tags+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6" r:id="rId4"/>
  </p:sldMasterIdLst>
  <p:notesMasterIdLst>
    <p:notesMasterId r:id="rId84"/>
  </p:notesMasterIdLst>
  <p:handoutMasterIdLst>
    <p:handoutMasterId r:id="rId85"/>
  </p:handoutMasterIdLst>
  <p:sldIdLst>
    <p:sldId id="466" r:id="rId5"/>
    <p:sldId id="720" r:id="rId6"/>
    <p:sldId id="756" r:id="rId7"/>
    <p:sldId id="783" r:id="rId8"/>
    <p:sldId id="698" r:id="rId9"/>
    <p:sldId id="835" r:id="rId10"/>
    <p:sldId id="791" r:id="rId11"/>
    <p:sldId id="830" r:id="rId12"/>
    <p:sldId id="829" r:id="rId13"/>
    <p:sldId id="788" r:id="rId14"/>
    <p:sldId id="794" r:id="rId15"/>
    <p:sldId id="812" r:id="rId16"/>
    <p:sldId id="834" r:id="rId17"/>
    <p:sldId id="814" r:id="rId18"/>
    <p:sldId id="815" r:id="rId19"/>
    <p:sldId id="816" r:id="rId20"/>
    <p:sldId id="817" r:id="rId21"/>
    <p:sldId id="818" r:id="rId22"/>
    <p:sldId id="819" r:id="rId23"/>
    <p:sldId id="820" r:id="rId24"/>
    <p:sldId id="821" r:id="rId25"/>
    <p:sldId id="822" r:id="rId26"/>
    <p:sldId id="823" r:id="rId27"/>
    <p:sldId id="824" r:id="rId28"/>
    <p:sldId id="825" r:id="rId29"/>
    <p:sldId id="838" r:id="rId30"/>
    <p:sldId id="839" r:id="rId31"/>
    <p:sldId id="840" r:id="rId32"/>
    <p:sldId id="841" r:id="rId33"/>
    <p:sldId id="842" r:id="rId34"/>
    <p:sldId id="843" r:id="rId35"/>
    <p:sldId id="880" r:id="rId36"/>
    <p:sldId id="881" r:id="rId37"/>
    <p:sldId id="882" r:id="rId38"/>
    <p:sldId id="883" r:id="rId39"/>
    <p:sldId id="884" r:id="rId40"/>
    <p:sldId id="885" r:id="rId41"/>
    <p:sldId id="886" r:id="rId42"/>
    <p:sldId id="887" r:id="rId43"/>
    <p:sldId id="888" r:id="rId44"/>
    <p:sldId id="844" r:id="rId45"/>
    <p:sldId id="845" r:id="rId46"/>
    <p:sldId id="846" r:id="rId47"/>
    <p:sldId id="847" r:id="rId48"/>
    <p:sldId id="848" r:id="rId49"/>
    <p:sldId id="849" r:id="rId50"/>
    <p:sldId id="850" r:id="rId51"/>
    <p:sldId id="851" r:id="rId52"/>
    <p:sldId id="852" r:id="rId53"/>
    <p:sldId id="853" r:id="rId54"/>
    <p:sldId id="854" r:id="rId55"/>
    <p:sldId id="855" r:id="rId56"/>
    <p:sldId id="856" r:id="rId57"/>
    <p:sldId id="857" r:id="rId58"/>
    <p:sldId id="858" r:id="rId59"/>
    <p:sldId id="859" r:id="rId60"/>
    <p:sldId id="860" r:id="rId61"/>
    <p:sldId id="861" r:id="rId62"/>
    <p:sldId id="862" r:id="rId63"/>
    <p:sldId id="863" r:id="rId64"/>
    <p:sldId id="864" r:id="rId65"/>
    <p:sldId id="865" r:id="rId66"/>
    <p:sldId id="866" r:id="rId67"/>
    <p:sldId id="867" r:id="rId68"/>
    <p:sldId id="868" r:id="rId69"/>
    <p:sldId id="869" r:id="rId70"/>
    <p:sldId id="870" r:id="rId71"/>
    <p:sldId id="871" r:id="rId72"/>
    <p:sldId id="872" r:id="rId73"/>
    <p:sldId id="873" r:id="rId74"/>
    <p:sldId id="874" r:id="rId75"/>
    <p:sldId id="875" r:id="rId76"/>
    <p:sldId id="876" r:id="rId77"/>
    <p:sldId id="877" r:id="rId78"/>
    <p:sldId id="878" r:id="rId79"/>
    <p:sldId id="879" r:id="rId80"/>
    <p:sldId id="836" r:id="rId81"/>
    <p:sldId id="758" r:id="rId82"/>
    <p:sldId id="793" r:id="rId83"/>
  </p:sldIdLst>
  <p:sldSz cx="9144000" cy="6858000" type="screen4x3"/>
  <p:notesSz cx="7023100" cy="9309100"/>
  <p:custDataLst>
    <p:tags r:id="rId8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OG0q4oXFfPC1nmNQxmvmdg==" hashData="RxN4bGO7H52dYsfDByuRVo0c6Vk="/>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3" userDrawn="1">
          <p15:clr>
            <a:srgbClr val="A4A3A4"/>
          </p15:clr>
        </p15:guide>
        <p15:guide id="2" pos="221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ynep Young" initials="ZY" lastIdx="2" clrIdx="0"/>
  <p:cmAuthor id="1" name="Sharon Reddehase" initials="SNR" lastIdx="1" clrIdx="1"/>
  <p:cmAuthor id="2" name="mulrich" initials="mu" lastIdx="4" clrIdx="2"/>
  <p:cmAuthor id="3" name="dsorrel" initials="ds" lastIdx="13" clrIdx="3"/>
  <p:cmAuthor id="4" name="Grapes, Chris" initials="CG"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DCDCD"/>
    <a:srgbClr val="9DD7EB"/>
    <a:srgbClr val="CAF4F6"/>
    <a:srgbClr val="31B3C5"/>
    <a:srgbClr val="66DEE4"/>
    <a:srgbClr val="9AEAEE"/>
    <a:srgbClr val="9FD7EB"/>
    <a:srgbClr val="70C4E2"/>
    <a:srgbClr val="E3F3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19" autoAdjust="0"/>
    <p:restoredTop sz="83144" autoAdjust="0"/>
  </p:normalViewPr>
  <p:slideViewPr>
    <p:cSldViewPr>
      <p:cViewPr varScale="1">
        <p:scale>
          <a:sx n="60" d="100"/>
          <a:sy n="60" d="100"/>
        </p:scale>
        <p:origin x="182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57" d="100"/>
          <a:sy n="57" d="100"/>
        </p:scale>
        <p:origin x="-2640" y="-108"/>
      </p:cViewPr>
      <p:guideLst>
        <p:guide orient="horz" pos="2933"/>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notesMaster" Target="notesMasters/notesMaster1.xml"/><Relationship Id="rId89"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553EA0-6D6C-4274-9448-B12E25C70B71}" type="doc">
      <dgm:prSet loTypeId="urn:microsoft.com/office/officeart/2005/8/layout/hProcess9" loCatId="process" qsTypeId="urn:microsoft.com/office/officeart/2005/8/quickstyle/simple1" qsCatId="simple" csTypeId="urn:microsoft.com/office/officeart/2005/8/colors/accent1_2" csCatId="accent1" phldr="1"/>
      <dgm:spPr/>
    </dgm:pt>
    <dgm:pt modelId="{1ABF75BA-4B65-4670-8F7F-D65531627CF4}">
      <dgm:prSet phldrT="[Text]"/>
      <dgm:spPr/>
      <dgm:t>
        <a:bodyPr/>
        <a:lstStyle/>
        <a:p>
          <a:r>
            <a:rPr lang="en-US" dirty="0"/>
            <a:t>TEAL</a:t>
          </a:r>
        </a:p>
      </dgm:t>
    </dgm:pt>
    <dgm:pt modelId="{4833D402-37D1-4F89-B68D-6BC5E69B6691}" type="parTrans" cxnId="{72742AC3-9C01-4329-BFE1-805FD10FA21E}">
      <dgm:prSet/>
      <dgm:spPr/>
      <dgm:t>
        <a:bodyPr/>
        <a:lstStyle/>
        <a:p>
          <a:endParaRPr lang="en-US"/>
        </a:p>
      </dgm:t>
    </dgm:pt>
    <dgm:pt modelId="{F19769E5-16F3-4CE5-A091-D04BD2F2A3BC}" type="sibTrans" cxnId="{72742AC3-9C01-4329-BFE1-805FD10FA21E}">
      <dgm:prSet/>
      <dgm:spPr/>
      <dgm:t>
        <a:bodyPr/>
        <a:lstStyle/>
        <a:p>
          <a:endParaRPr lang="en-US"/>
        </a:p>
      </dgm:t>
    </dgm:pt>
    <dgm:pt modelId="{3BF38DB7-0428-4C5E-96C6-B98EA3BA36EF}">
      <dgm:prSet phldrT="[Text]"/>
      <dgm:spPr/>
      <dgm:t>
        <a:bodyPr/>
        <a:lstStyle/>
        <a:p>
          <a:r>
            <a:rPr lang="en-US" dirty="0"/>
            <a:t>TSDS Overview</a:t>
          </a:r>
        </a:p>
      </dgm:t>
    </dgm:pt>
    <dgm:pt modelId="{D1F2CD82-C80E-4901-9215-A0A17313A92C}" type="parTrans" cxnId="{504D9648-3116-492C-987F-B3B9AE4CE78F}">
      <dgm:prSet/>
      <dgm:spPr/>
      <dgm:t>
        <a:bodyPr/>
        <a:lstStyle/>
        <a:p>
          <a:endParaRPr lang="en-US"/>
        </a:p>
      </dgm:t>
    </dgm:pt>
    <dgm:pt modelId="{25E5FB2E-45C4-4E8E-A0BE-ACADAFAF9A08}" type="sibTrans" cxnId="{504D9648-3116-492C-987F-B3B9AE4CE78F}">
      <dgm:prSet/>
      <dgm:spPr/>
      <dgm:t>
        <a:bodyPr/>
        <a:lstStyle/>
        <a:p>
          <a:endParaRPr lang="en-US"/>
        </a:p>
      </dgm:t>
    </dgm:pt>
    <dgm:pt modelId="{AF985AA8-3042-4B29-A22B-12BED2BFDF03}">
      <dgm:prSet phldrT="[Text]"/>
      <dgm:spPr/>
      <dgm:t>
        <a:bodyPr/>
        <a:lstStyle/>
        <a:p>
          <a:r>
            <a:rPr lang="en-US" dirty="0"/>
            <a:t>TSDS Technical Overview</a:t>
          </a:r>
        </a:p>
      </dgm:t>
    </dgm:pt>
    <dgm:pt modelId="{0BD50803-5D45-4353-B555-7D389B8D3551}" type="parTrans" cxnId="{95DE2C7E-229D-45E5-8A08-7CA430A2243C}">
      <dgm:prSet/>
      <dgm:spPr/>
      <dgm:t>
        <a:bodyPr/>
        <a:lstStyle/>
        <a:p>
          <a:endParaRPr lang="en-US"/>
        </a:p>
      </dgm:t>
    </dgm:pt>
    <dgm:pt modelId="{06501933-DD6C-4DC1-BD76-EB2BD2E26901}" type="sibTrans" cxnId="{95DE2C7E-229D-45E5-8A08-7CA430A2243C}">
      <dgm:prSet/>
      <dgm:spPr/>
      <dgm:t>
        <a:bodyPr/>
        <a:lstStyle/>
        <a:p>
          <a:endParaRPr lang="en-US"/>
        </a:p>
      </dgm:t>
    </dgm:pt>
    <dgm:pt modelId="{419B80A1-B215-4792-8E5D-575F49997264}">
      <dgm:prSet phldrT="[Text]"/>
      <dgm:spPr/>
      <dgm:t>
        <a:bodyPr/>
        <a:lstStyle/>
        <a:p>
          <a:r>
            <a:rPr lang="en-US" dirty="0"/>
            <a:t>TSDS TEDS and CSVT</a:t>
          </a:r>
        </a:p>
      </dgm:t>
    </dgm:pt>
    <dgm:pt modelId="{B0DE3464-0513-4C26-90D4-E2C0415D7FFC}" type="parTrans" cxnId="{3A6AF1CE-1E70-45B0-BDA0-8EAA2CA26EDF}">
      <dgm:prSet/>
      <dgm:spPr/>
      <dgm:t>
        <a:bodyPr/>
        <a:lstStyle/>
        <a:p>
          <a:endParaRPr lang="en-US"/>
        </a:p>
      </dgm:t>
    </dgm:pt>
    <dgm:pt modelId="{CC17D5E2-3805-46CA-97A5-2617CC7E33A8}" type="sibTrans" cxnId="{3A6AF1CE-1E70-45B0-BDA0-8EAA2CA26EDF}">
      <dgm:prSet/>
      <dgm:spPr/>
      <dgm:t>
        <a:bodyPr/>
        <a:lstStyle/>
        <a:p>
          <a:endParaRPr lang="en-US"/>
        </a:p>
      </dgm:t>
    </dgm:pt>
    <dgm:pt modelId="{CCB62574-D342-4696-A6E6-4254EF7F4CD4}">
      <dgm:prSet phldrT="[Text]"/>
      <dgm:spPr/>
      <dgm:t>
        <a:bodyPr/>
        <a:lstStyle/>
        <a:p>
          <a:r>
            <a:rPr lang="en-US" dirty="0"/>
            <a:t>TSDS DTU</a:t>
          </a:r>
        </a:p>
      </dgm:t>
    </dgm:pt>
    <dgm:pt modelId="{3841FCDB-FBF3-497D-817A-3428DA55EDA6}" type="parTrans" cxnId="{F6285F4F-FFE8-474C-BF4F-F6B3B1FEB220}">
      <dgm:prSet/>
      <dgm:spPr/>
      <dgm:t>
        <a:bodyPr/>
        <a:lstStyle/>
        <a:p>
          <a:endParaRPr lang="en-US"/>
        </a:p>
      </dgm:t>
    </dgm:pt>
    <dgm:pt modelId="{898FB117-559B-4ED0-AC8C-EDEDF3E0D92F}" type="sibTrans" cxnId="{F6285F4F-FFE8-474C-BF4F-F6B3B1FEB220}">
      <dgm:prSet/>
      <dgm:spPr/>
      <dgm:t>
        <a:bodyPr/>
        <a:lstStyle/>
        <a:p>
          <a:endParaRPr lang="en-US"/>
        </a:p>
      </dgm:t>
    </dgm:pt>
    <dgm:pt modelId="{CA629F1E-D3E7-4230-81A3-9AF7288734A6}">
      <dgm:prSet phldrT="[Text]"/>
      <dgm:spPr/>
      <dgm:t>
        <a:bodyPr/>
        <a:lstStyle/>
        <a:p>
          <a:r>
            <a:rPr lang="en-US" dirty="0"/>
            <a:t>TSDS </a:t>
          </a:r>
          <a:r>
            <a:rPr lang="en-US" dirty="0" err="1"/>
            <a:t>eDM</a:t>
          </a:r>
          <a:r>
            <a:rPr lang="en-US" dirty="0"/>
            <a:t> Data Loading</a:t>
          </a:r>
        </a:p>
      </dgm:t>
    </dgm:pt>
    <dgm:pt modelId="{30FF76AB-614E-4340-89B9-3FFE8F6B454C}" type="parTrans" cxnId="{37F0EEAF-983E-43D1-8962-B1F4270E2E4F}">
      <dgm:prSet/>
      <dgm:spPr/>
      <dgm:t>
        <a:bodyPr/>
        <a:lstStyle/>
        <a:p>
          <a:endParaRPr lang="en-US"/>
        </a:p>
      </dgm:t>
    </dgm:pt>
    <dgm:pt modelId="{697B289C-6AD6-4645-8496-865722E87433}" type="sibTrans" cxnId="{37F0EEAF-983E-43D1-8962-B1F4270E2E4F}">
      <dgm:prSet/>
      <dgm:spPr/>
      <dgm:t>
        <a:bodyPr/>
        <a:lstStyle/>
        <a:p>
          <a:endParaRPr lang="en-US"/>
        </a:p>
      </dgm:t>
    </dgm:pt>
    <dgm:pt modelId="{2EDCB11A-CD57-445F-9D78-DD1165F913E1}" type="pres">
      <dgm:prSet presAssocID="{EB553EA0-6D6C-4274-9448-B12E25C70B71}" presName="CompostProcess" presStyleCnt="0">
        <dgm:presLayoutVars>
          <dgm:dir/>
          <dgm:resizeHandles val="exact"/>
        </dgm:presLayoutVars>
      </dgm:prSet>
      <dgm:spPr/>
    </dgm:pt>
    <dgm:pt modelId="{C0A961E2-CD77-448E-8376-76E8DF91673F}" type="pres">
      <dgm:prSet presAssocID="{EB553EA0-6D6C-4274-9448-B12E25C70B71}" presName="arrow" presStyleLbl="bgShp" presStyleIdx="0" presStyleCnt="1"/>
      <dgm:spPr/>
    </dgm:pt>
    <dgm:pt modelId="{8A2389C0-F5E1-408E-92AD-6BE543C3D63E}" type="pres">
      <dgm:prSet presAssocID="{EB553EA0-6D6C-4274-9448-B12E25C70B71}" presName="linearProcess" presStyleCnt="0"/>
      <dgm:spPr/>
    </dgm:pt>
    <dgm:pt modelId="{CEEEEBD6-F465-471B-B7E8-9C9C71D31C4A}" type="pres">
      <dgm:prSet presAssocID="{1ABF75BA-4B65-4670-8F7F-D65531627CF4}" presName="textNode" presStyleLbl="node1" presStyleIdx="0" presStyleCnt="6">
        <dgm:presLayoutVars>
          <dgm:bulletEnabled val="1"/>
        </dgm:presLayoutVars>
      </dgm:prSet>
      <dgm:spPr/>
    </dgm:pt>
    <dgm:pt modelId="{31D86113-63A6-416E-84F6-0AFA181DC8E8}" type="pres">
      <dgm:prSet presAssocID="{F19769E5-16F3-4CE5-A091-D04BD2F2A3BC}" presName="sibTrans" presStyleCnt="0"/>
      <dgm:spPr/>
    </dgm:pt>
    <dgm:pt modelId="{9ABED28F-D8F0-4EE6-9D7D-57548977AEC1}" type="pres">
      <dgm:prSet presAssocID="{3BF38DB7-0428-4C5E-96C6-B98EA3BA36EF}" presName="textNode" presStyleLbl="node1" presStyleIdx="1" presStyleCnt="6">
        <dgm:presLayoutVars>
          <dgm:bulletEnabled val="1"/>
        </dgm:presLayoutVars>
      </dgm:prSet>
      <dgm:spPr/>
    </dgm:pt>
    <dgm:pt modelId="{3D5A23C5-A5A7-4A59-897C-CEA3BC240A5D}" type="pres">
      <dgm:prSet presAssocID="{25E5FB2E-45C4-4E8E-A0BE-ACADAFAF9A08}" presName="sibTrans" presStyleCnt="0"/>
      <dgm:spPr/>
    </dgm:pt>
    <dgm:pt modelId="{48D8EE24-DA76-44D6-8A8C-10C00A1C4EA3}" type="pres">
      <dgm:prSet presAssocID="{AF985AA8-3042-4B29-A22B-12BED2BFDF03}" presName="textNode" presStyleLbl="node1" presStyleIdx="2" presStyleCnt="6">
        <dgm:presLayoutVars>
          <dgm:bulletEnabled val="1"/>
        </dgm:presLayoutVars>
      </dgm:prSet>
      <dgm:spPr/>
    </dgm:pt>
    <dgm:pt modelId="{1C231D71-5BFB-44C9-B53F-A6EE32562A1C}" type="pres">
      <dgm:prSet presAssocID="{06501933-DD6C-4DC1-BD76-EB2BD2E26901}" presName="sibTrans" presStyleCnt="0"/>
      <dgm:spPr/>
    </dgm:pt>
    <dgm:pt modelId="{87DF12F2-42E5-433F-A2C4-9E0BC2C7B3BC}" type="pres">
      <dgm:prSet presAssocID="{419B80A1-B215-4792-8E5D-575F49997264}" presName="textNode" presStyleLbl="node1" presStyleIdx="3" presStyleCnt="6">
        <dgm:presLayoutVars>
          <dgm:bulletEnabled val="1"/>
        </dgm:presLayoutVars>
      </dgm:prSet>
      <dgm:spPr/>
    </dgm:pt>
    <dgm:pt modelId="{4CD3D69B-EEF7-4E93-9CF1-ACB261E5EA64}" type="pres">
      <dgm:prSet presAssocID="{CC17D5E2-3805-46CA-97A5-2617CC7E33A8}" presName="sibTrans" presStyleCnt="0"/>
      <dgm:spPr/>
    </dgm:pt>
    <dgm:pt modelId="{54D51D6D-2CE3-48A5-ABB0-DC03CE0E25EF}" type="pres">
      <dgm:prSet presAssocID="{CCB62574-D342-4696-A6E6-4254EF7F4CD4}" presName="textNode" presStyleLbl="node1" presStyleIdx="4" presStyleCnt="6">
        <dgm:presLayoutVars>
          <dgm:bulletEnabled val="1"/>
        </dgm:presLayoutVars>
      </dgm:prSet>
      <dgm:spPr/>
    </dgm:pt>
    <dgm:pt modelId="{3F800D6A-ED3F-4DBF-9D71-F2A9C703A8F5}" type="pres">
      <dgm:prSet presAssocID="{898FB117-559B-4ED0-AC8C-EDEDF3E0D92F}" presName="sibTrans" presStyleCnt="0"/>
      <dgm:spPr/>
    </dgm:pt>
    <dgm:pt modelId="{7A2C208B-A2B3-4FAC-8EC4-663F00AD6E6E}" type="pres">
      <dgm:prSet presAssocID="{CA629F1E-D3E7-4230-81A3-9AF7288734A6}" presName="textNode" presStyleLbl="node1" presStyleIdx="5" presStyleCnt="6">
        <dgm:presLayoutVars>
          <dgm:bulletEnabled val="1"/>
        </dgm:presLayoutVars>
      </dgm:prSet>
      <dgm:spPr/>
    </dgm:pt>
  </dgm:ptLst>
  <dgm:cxnLst>
    <dgm:cxn modelId="{37F0EEAF-983E-43D1-8962-B1F4270E2E4F}" srcId="{EB553EA0-6D6C-4274-9448-B12E25C70B71}" destId="{CA629F1E-D3E7-4230-81A3-9AF7288734A6}" srcOrd="5" destOrd="0" parTransId="{30FF76AB-614E-4340-89B9-3FFE8F6B454C}" sibTransId="{697B289C-6AD6-4645-8496-865722E87433}"/>
    <dgm:cxn modelId="{29CBC807-89EA-479C-A2F4-AC18318F0251}" type="presOf" srcId="{3BF38DB7-0428-4C5E-96C6-B98EA3BA36EF}" destId="{9ABED28F-D8F0-4EE6-9D7D-57548977AEC1}" srcOrd="0" destOrd="0" presId="urn:microsoft.com/office/officeart/2005/8/layout/hProcess9"/>
    <dgm:cxn modelId="{C1F05446-A062-4142-8919-B07354B33C0C}" type="presOf" srcId="{CA629F1E-D3E7-4230-81A3-9AF7288734A6}" destId="{7A2C208B-A2B3-4FAC-8EC4-663F00AD6E6E}" srcOrd="0" destOrd="0" presId="urn:microsoft.com/office/officeart/2005/8/layout/hProcess9"/>
    <dgm:cxn modelId="{72742AC3-9C01-4329-BFE1-805FD10FA21E}" srcId="{EB553EA0-6D6C-4274-9448-B12E25C70B71}" destId="{1ABF75BA-4B65-4670-8F7F-D65531627CF4}" srcOrd="0" destOrd="0" parTransId="{4833D402-37D1-4F89-B68D-6BC5E69B6691}" sibTransId="{F19769E5-16F3-4CE5-A091-D04BD2F2A3BC}"/>
    <dgm:cxn modelId="{87A1DFCC-B366-474D-B17E-95164C641CF2}" type="presOf" srcId="{CCB62574-D342-4696-A6E6-4254EF7F4CD4}" destId="{54D51D6D-2CE3-48A5-ABB0-DC03CE0E25EF}" srcOrd="0" destOrd="0" presId="urn:microsoft.com/office/officeart/2005/8/layout/hProcess9"/>
    <dgm:cxn modelId="{D1D2D314-43F0-412A-9BCA-BF28C74F4FC7}" type="presOf" srcId="{EB553EA0-6D6C-4274-9448-B12E25C70B71}" destId="{2EDCB11A-CD57-445F-9D78-DD1165F913E1}" srcOrd="0" destOrd="0" presId="urn:microsoft.com/office/officeart/2005/8/layout/hProcess9"/>
    <dgm:cxn modelId="{F6285F4F-FFE8-474C-BF4F-F6B3B1FEB220}" srcId="{EB553EA0-6D6C-4274-9448-B12E25C70B71}" destId="{CCB62574-D342-4696-A6E6-4254EF7F4CD4}" srcOrd="4" destOrd="0" parTransId="{3841FCDB-FBF3-497D-817A-3428DA55EDA6}" sibTransId="{898FB117-559B-4ED0-AC8C-EDEDF3E0D92F}"/>
    <dgm:cxn modelId="{3DE475D7-A1EF-40C8-B31D-4405D17E9035}" type="presOf" srcId="{AF985AA8-3042-4B29-A22B-12BED2BFDF03}" destId="{48D8EE24-DA76-44D6-8A8C-10C00A1C4EA3}" srcOrd="0" destOrd="0" presId="urn:microsoft.com/office/officeart/2005/8/layout/hProcess9"/>
    <dgm:cxn modelId="{7D910744-B1CA-4A5A-8402-6D0A0CC15984}" type="presOf" srcId="{1ABF75BA-4B65-4670-8F7F-D65531627CF4}" destId="{CEEEEBD6-F465-471B-B7E8-9C9C71D31C4A}" srcOrd="0" destOrd="0" presId="urn:microsoft.com/office/officeart/2005/8/layout/hProcess9"/>
    <dgm:cxn modelId="{3A6AF1CE-1E70-45B0-BDA0-8EAA2CA26EDF}" srcId="{EB553EA0-6D6C-4274-9448-B12E25C70B71}" destId="{419B80A1-B215-4792-8E5D-575F49997264}" srcOrd="3" destOrd="0" parTransId="{B0DE3464-0513-4C26-90D4-E2C0415D7FFC}" sibTransId="{CC17D5E2-3805-46CA-97A5-2617CC7E33A8}"/>
    <dgm:cxn modelId="{495F3908-7C9F-4345-841A-F989C18646B6}" type="presOf" srcId="{419B80A1-B215-4792-8E5D-575F49997264}" destId="{87DF12F2-42E5-433F-A2C4-9E0BC2C7B3BC}" srcOrd="0" destOrd="0" presId="urn:microsoft.com/office/officeart/2005/8/layout/hProcess9"/>
    <dgm:cxn modelId="{95DE2C7E-229D-45E5-8A08-7CA430A2243C}" srcId="{EB553EA0-6D6C-4274-9448-B12E25C70B71}" destId="{AF985AA8-3042-4B29-A22B-12BED2BFDF03}" srcOrd="2" destOrd="0" parTransId="{0BD50803-5D45-4353-B555-7D389B8D3551}" sibTransId="{06501933-DD6C-4DC1-BD76-EB2BD2E26901}"/>
    <dgm:cxn modelId="{504D9648-3116-492C-987F-B3B9AE4CE78F}" srcId="{EB553EA0-6D6C-4274-9448-B12E25C70B71}" destId="{3BF38DB7-0428-4C5E-96C6-B98EA3BA36EF}" srcOrd="1" destOrd="0" parTransId="{D1F2CD82-C80E-4901-9215-A0A17313A92C}" sibTransId="{25E5FB2E-45C4-4E8E-A0BE-ACADAFAF9A08}"/>
    <dgm:cxn modelId="{6E43ABC9-0C14-4E52-B90C-0984F63DD01F}" type="presParOf" srcId="{2EDCB11A-CD57-445F-9D78-DD1165F913E1}" destId="{C0A961E2-CD77-448E-8376-76E8DF91673F}" srcOrd="0" destOrd="0" presId="urn:microsoft.com/office/officeart/2005/8/layout/hProcess9"/>
    <dgm:cxn modelId="{8BE92735-FD84-4C2C-8209-DE3C2EBBE8C1}" type="presParOf" srcId="{2EDCB11A-CD57-445F-9D78-DD1165F913E1}" destId="{8A2389C0-F5E1-408E-92AD-6BE543C3D63E}" srcOrd="1" destOrd="0" presId="urn:microsoft.com/office/officeart/2005/8/layout/hProcess9"/>
    <dgm:cxn modelId="{D8F4272C-6DA7-47EF-95E3-6C19930CEB3A}" type="presParOf" srcId="{8A2389C0-F5E1-408E-92AD-6BE543C3D63E}" destId="{CEEEEBD6-F465-471B-B7E8-9C9C71D31C4A}" srcOrd="0" destOrd="0" presId="urn:microsoft.com/office/officeart/2005/8/layout/hProcess9"/>
    <dgm:cxn modelId="{2BA6C70E-9712-4837-BA93-9DB3C7A4D70A}" type="presParOf" srcId="{8A2389C0-F5E1-408E-92AD-6BE543C3D63E}" destId="{31D86113-63A6-416E-84F6-0AFA181DC8E8}" srcOrd="1" destOrd="0" presId="urn:microsoft.com/office/officeart/2005/8/layout/hProcess9"/>
    <dgm:cxn modelId="{3DFF9C79-2061-4320-8738-878945E4EF76}" type="presParOf" srcId="{8A2389C0-F5E1-408E-92AD-6BE543C3D63E}" destId="{9ABED28F-D8F0-4EE6-9D7D-57548977AEC1}" srcOrd="2" destOrd="0" presId="urn:microsoft.com/office/officeart/2005/8/layout/hProcess9"/>
    <dgm:cxn modelId="{0D92B535-EA79-45AC-83A0-6E9F8D5E52F5}" type="presParOf" srcId="{8A2389C0-F5E1-408E-92AD-6BE543C3D63E}" destId="{3D5A23C5-A5A7-4A59-897C-CEA3BC240A5D}" srcOrd="3" destOrd="0" presId="urn:microsoft.com/office/officeart/2005/8/layout/hProcess9"/>
    <dgm:cxn modelId="{D117AFF1-8EEB-4449-BC1E-0E8E5B8BC88E}" type="presParOf" srcId="{8A2389C0-F5E1-408E-92AD-6BE543C3D63E}" destId="{48D8EE24-DA76-44D6-8A8C-10C00A1C4EA3}" srcOrd="4" destOrd="0" presId="urn:microsoft.com/office/officeart/2005/8/layout/hProcess9"/>
    <dgm:cxn modelId="{37CEA62C-5CB1-476A-9A36-E415E6F50780}" type="presParOf" srcId="{8A2389C0-F5E1-408E-92AD-6BE543C3D63E}" destId="{1C231D71-5BFB-44C9-B53F-A6EE32562A1C}" srcOrd="5" destOrd="0" presId="urn:microsoft.com/office/officeart/2005/8/layout/hProcess9"/>
    <dgm:cxn modelId="{29D0078A-D90D-4584-B862-A6F3D5F463D8}" type="presParOf" srcId="{8A2389C0-F5E1-408E-92AD-6BE543C3D63E}" destId="{87DF12F2-42E5-433F-A2C4-9E0BC2C7B3BC}" srcOrd="6" destOrd="0" presId="urn:microsoft.com/office/officeart/2005/8/layout/hProcess9"/>
    <dgm:cxn modelId="{832408B6-FA70-4254-AA8D-D06D38C90DA8}" type="presParOf" srcId="{8A2389C0-F5E1-408E-92AD-6BE543C3D63E}" destId="{4CD3D69B-EEF7-4E93-9CF1-ACB261E5EA64}" srcOrd="7" destOrd="0" presId="urn:microsoft.com/office/officeart/2005/8/layout/hProcess9"/>
    <dgm:cxn modelId="{B371B41C-B54A-439E-9736-AFE4157194D1}" type="presParOf" srcId="{8A2389C0-F5E1-408E-92AD-6BE543C3D63E}" destId="{54D51D6D-2CE3-48A5-ABB0-DC03CE0E25EF}" srcOrd="8" destOrd="0" presId="urn:microsoft.com/office/officeart/2005/8/layout/hProcess9"/>
    <dgm:cxn modelId="{EDC12FBA-E2E7-42BD-A2B5-F1FF2CF50091}" type="presParOf" srcId="{8A2389C0-F5E1-408E-92AD-6BE543C3D63E}" destId="{3F800D6A-ED3F-4DBF-9D71-F2A9C703A8F5}" srcOrd="9" destOrd="0" presId="urn:microsoft.com/office/officeart/2005/8/layout/hProcess9"/>
    <dgm:cxn modelId="{FD7E0A2E-FCB4-446E-A8D7-3825DB3A42E7}" type="presParOf" srcId="{8A2389C0-F5E1-408E-92AD-6BE543C3D63E}" destId="{7A2C208B-A2B3-4FAC-8EC4-663F00AD6E6E}" srcOrd="10" destOrd="0" presId="urn:microsoft.com/office/officeart/2005/8/layout/hProcess9"/>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C4EE91-A86F-4FDB-9EF2-81A4B751D848}" type="doc">
      <dgm:prSet loTypeId="urn:microsoft.com/office/officeart/2005/8/layout/process2" loCatId="process" qsTypeId="urn:microsoft.com/office/officeart/2005/8/quickstyle/simple1" qsCatId="simple" csTypeId="urn:microsoft.com/office/officeart/2005/8/colors/accent1_2" csCatId="accent1" phldr="1"/>
      <dgm:spPr/>
    </dgm:pt>
    <dgm:pt modelId="{8E1D4337-539F-4A88-A788-E5D750B544F6}">
      <dgm:prSet phldrT="[Text]"/>
      <dgm:spPr/>
      <dgm:t>
        <a:bodyPr/>
        <a:lstStyle/>
        <a:p>
          <a:r>
            <a:rPr lang="en-US" dirty="0"/>
            <a:t>Match Unique ID, DOB(Month/Day), First Name/Last Name</a:t>
          </a:r>
        </a:p>
      </dgm:t>
    </dgm:pt>
    <dgm:pt modelId="{3C23145B-FC9F-4933-AE48-303D7401F999}" type="parTrans" cxnId="{B1B81EAB-D939-4EE8-8B57-BF61BB0A4F1F}">
      <dgm:prSet/>
      <dgm:spPr/>
      <dgm:t>
        <a:bodyPr/>
        <a:lstStyle/>
        <a:p>
          <a:endParaRPr lang="en-US"/>
        </a:p>
      </dgm:t>
    </dgm:pt>
    <dgm:pt modelId="{2A2C0791-5AC2-49B2-8285-8EAE673AC285}" type="sibTrans" cxnId="{B1B81EAB-D939-4EE8-8B57-BF61BB0A4F1F}">
      <dgm:prSet/>
      <dgm:spPr/>
      <dgm:t>
        <a:bodyPr/>
        <a:lstStyle/>
        <a:p>
          <a:endParaRPr lang="en-US"/>
        </a:p>
      </dgm:t>
    </dgm:pt>
    <dgm:pt modelId="{B4AF4B27-D5AB-481A-A1E9-CB35DEF3A1FD}">
      <dgm:prSet phldrT="[Text]"/>
      <dgm:spPr/>
      <dgm:t>
        <a:bodyPr/>
        <a:lstStyle/>
        <a:p>
          <a:r>
            <a:rPr lang="en-US" dirty="0"/>
            <a:t>Existing TEAL accounts</a:t>
          </a:r>
        </a:p>
      </dgm:t>
    </dgm:pt>
    <dgm:pt modelId="{DA00B210-C0AB-457D-BD12-255CC27A5835}" type="parTrans" cxnId="{AD7426A5-373D-42D3-BB25-98258F84EB2A}">
      <dgm:prSet/>
      <dgm:spPr/>
      <dgm:t>
        <a:bodyPr/>
        <a:lstStyle/>
        <a:p>
          <a:endParaRPr lang="en-US"/>
        </a:p>
      </dgm:t>
    </dgm:pt>
    <dgm:pt modelId="{86FEA9E6-8F03-4505-830F-56602990EEFB}" type="sibTrans" cxnId="{AD7426A5-373D-42D3-BB25-98258F84EB2A}">
      <dgm:prSet/>
      <dgm:spPr/>
      <dgm:t>
        <a:bodyPr/>
        <a:lstStyle/>
        <a:p>
          <a:endParaRPr lang="en-US"/>
        </a:p>
      </dgm:t>
    </dgm:pt>
    <dgm:pt modelId="{3C6CFB82-F367-431B-B358-FE5BBECCE6E1}">
      <dgm:prSet phldrT="[Text]"/>
      <dgm:spPr/>
      <dgm:t>
        <a:bodyPr/>
        <a:lstStyle/>
        <a:p>
          <a:r>
            <a:rPr lang="en-US" dirty="0"/>
            <a:t>No pre-existing TEAL account</a:t>
          </a:r>
        </a:p>
      </dgm:t>
    </dgm:pt>
    <dgm:pt modelId="{368EB777-16F2-44F2-91D2-8D45CB3CBD76}" type="parTrans" cxnId="{A04E2145-8D5E-4241-A54C-86AAAAEF010F}">
      <dgm:prSet/>
      <dgm:spPr/>
      <dgm:t>
        <a:bodyPr/>
        <a:lstStyle/>
        <a:p>
          <a:endParaRPr lang="en-US"/>
        </a:p>
      </dgm:t>
    </dgm:pt>
    <dgm:pt modelId="{EF49794F-6892-4179-8D65-84606683894A}" type="sibTrans" cxnId="{A04E2145-8D5E-4241-A54C-86AAAAEF010F}">
      <dgm:prSet/>
      <dgm:spPr/>
      <dgm:t>
        <a:bodyPr/>
        <a:lstStyle/>
        <a:p>
          <a:endParaRPr lang="en-US"/>
        </a:p>
      </dgm:t>
    </dgm:pt>
    <dgm:pt modelId="{5BD98741-07DB-4D43-9747-8DA240CC9F5D}">
      <dgm:prSet phldrT="[Text]"/>
      <dgm:spPr/>
      <dgm:t>
        <a:bodyPr/>
        <a:lstStyle/>
        <a:p>
          <a:r>
            <a:rPr lang="en-US" dirty="0"/>
            <a:t>3 out of 4 must match and Unique ID is required to receive Dashboard User role</a:t>
          </a:r>
        </a:p>
      </dgm:t>
    </dgm:pt>
    <dgm:pt modelId="{40800C4D-E50D-4D01-9E91-EE732391BB75}" type="parTrans" cxnId="{A5C91629-238E-4BF3-B7C2-A633CADE39F6}">
      <dgm:prSet/>
      <dgm:spPr/>
      <dgm:t>
        <a:bodyPr/>
        <a:lstStyle/>
        <a:p>
          <a:endParaRPr lang="en-US"/>
        </a:p>
      </dgm:t>
    </dgm:pt>
    <dgm:pt modelId="{4E0071E5-098C-4C03-8772-4D36C00C4244}" type="sibTrans" cxnId="{A5C91629-238E-4BF3-B7C2-A633CADE39F6}">
      <dgm:prSet/>
      <dgm:spPr/>
      <dgm:t>
        <a:bodyPr/>
        <a:lstStyle/>
        <a:p>
          <a:endParaRPr lang="en-US"/>
        </a:p>
      </dgm:t>
    </dgm:pt>
    <dgm:pt modelId="{95D2A0D9-A84A-4DB9-95D2-A03243AC7286}">
      <dgm:prSet phldrT="[Text]"/>
      <dgm:spPr/>
      <dgm:t>
        <a:bodyPr/>
        <a:lstStyle/>
        <a:p>
          <a:r>
            <a:rPr lang="en-US" dirty="0"/>
            <a:t>Inserts Unique ID into the TEAL record</a:t>
          </a:r>
        </a:p>
      </dgm:t>
    </dgm:pt>
    <dgm:pt modelId="{63206C02-7084-4D8F-8224-D646A1FDB226}" type="parTrans" cxnId="{D37983D0-3CB0-4B3C-BE86-E309B40A4C18}">
      <dgm:prSet/>
      <dgm:spPr/>
      <dgm:t>
        <a:bodyPr/>
        <a:lstStyle/>
        <a:p>
          <a:endParaRPr lang="en-US"/>
        </a:p>
      </dgm:t>
    </dgm:pt>
    <dgm:pt modelId="{15E1166A-DD3C-4B4D-A5B4-066AA1032AC5}" type="sibTrans" cxnId="{D37983D0-3CB0-4B3C-BE86-E309B40A4C18}">
      <dgm:prSet/>
      <dgm:spPr/>
      <dgm:t>
        <a:bodyPr/>
        <a:lstStyle/>
        <a:p>
          <a:endParaRPr lang="en-US"/>
        </a:p>
      </dgm:t>
    </dgm:pt>
    <dgm:pt modelId="{1F80BADA-33BC-4E22-A938-A88D0FAB3F99}">
      <dgm:prSet phldrT="[Text]"/>
      <dgm:spPr/>
      <dgm:t>
        <a:bodyPr/>
        <a:lstStyle/>
        <a:p>
          <a:r>
            <a:rPr lang="en-US" dirty="0"/>
            <a:t>Adds Dashboard user role</a:t>
          </a:r>
        </a:p>
      </dgm:t>
    </dgm:pt>
    <dgm:pt modelId="{9754657B-3B57-4559-AE1D-0FDC98B24F96}" type="parTrans" cxnId="{06759EF5-F03D-4094-B828-5DB1E5239DCD}">
      <dgm:prSet/>
      <dgm:spPr/>
      <dgm:t>
        <a:bodyPr/>
        <a:lstStyle/>
        <a:p>
          <a:endParaRPr lang="en-US"/>
        </a:p>
      </dgm:t>
    </dgm:pt>
    <dgm:pt modelId="{E03E186A-7578-4D02-9CD5-AEFA6196397D}" type="sibTrans" cxnId="{06759EF5-F03D-4094-B828-5DB1E5239DCD}">
      <dgm:prSet/>
      <dgm:spPr/>
      <dgm:t>
        <a:bodyPr/>
        <a:lstStyle/>
        <a:p>
          <a:endParaRPr lang="en-US"/>
        </a:p>
      </dgm:t>
    </dgm:pt>
    <dgm:pt modelId="{223DE8B3-3272-4FEF-874A-A2894C6A8132}">
      <dgm:prSet phldrT="[Text]"/>
      <dgm:spPr/>
      <dgm:t>
        <a:bodyPr/>
        <a:lstStyle/>
        <a:p>
          <a:r>
            <a:rPr lang="en-US" dirty="0"/>
            <a:t>New TEAL account is created </a:t>
          </a:r>
        </a:p>
      </dgm:t>
    </dgm:pt>
    <dgm:pt modelId="{4CCCD6B5-6ED6-466B-9A43-A4F572269B42}" type="parTrans" cxnId="{AFB2A5DA-E7D9-4501-9DCC-E862A7F8A4EC}">
      <dgm:prSet/>
      <dgm:spPr/>
      <dgm:t>
        <a:bodyPr/>
        <a:lstStyle/>
        <a:p>
          <a:endParaRPr lang="en-US"/>
        </a:p>
      </dgm:t>
    </dgm:pt>
    <dgm:pt modelId="{4FE433F5-BE95-4E65-A06F-BD4BEA0C47B0}" type="sibTrans" cxnId="{AFB2A5DA-E7D9-4501-9DCC-E862A7F8A4EC}">
      <dgm:prSet/>
      <dgm:spPr/>
      <dgm:t>
        <a:bodyPr/>
        <a:lstStyle/>
        <a:p>
          <a:endParaRPr lang="en-US"/>
        </a:p>
      </dgm:t>
    </dgm:pt>
    <dgm:pt modelId="{41F29E39-3C93-48C9-9D0A-C6417BC278D6}">
      <dgm:prSet phldrT="[Text]"/>
      <dgm:spPr/>
      <dgm:t>
        <a:bodyPr/>
        <a:lstStyle/>
        <a:p>
          <a:r>
            <a:rPr lang="en-US" dirty="0"/>
            <a:t>Inserts Unique ID into the TEAL record</a:t>
          </a:r>
        </a:p>
      </dgm:t>
    </dgm:pt>
    <dgm:pt modelId="{73498651-C070-47AA-9DC9-9A76BF96F5DA}" type="parTrans" cxnId="{B1073FCC-B87B-4448-A308-1D1B071BDD9C}">
      <dgm:prSet/>
      <dgm:spPr/>
      <dgm:t>
        <a:bodyPr/>
        <a:lstStyle/>
        <a:p>
          <a:endParaRPr lang="en-US"/>
        </a:p>
      </dgm:t>
    </dgm:pt>
    <dgm:pt modelId="{96E2F745-B4FB-4C81-B736-BFD99AF762E0}" type="sibTrans" cxnId="{B1073FCC-B87B-4448-A308-1D1B071BDD9C}">
      <dgm:prSet/>
      <dgm:spPr/>
      <dgm:t>
        <a:bodyPr/>
        <a:lstStyle/>
        <a:p>
          <a:endParaRPr lang="en-US"/>
        </a:p>
      </dgm:t>
    </dgm:pt>
    <dgm:pt modelId="{C2F1648E-33E2-45D2-90B7-7A5FBD6BFEAD}">
      <dgm:prSet phldrT="[Text]"/>
      <dgm:spPr/>
      <dgm:t>
        <a:bodyPr/>
        <a:lstStyle/>
        <a:p>
          <a:r>
            <a:rPr lang="en-US" dirty="0"/>
            <a:t>Adds Dashboard user role</a:t>
          </a:r>
        </a:p>
      </dgm:t>
    </dgm:pt>
    <dgm:pt modelId="{F26D4094-C97B-4EAD-9BEE-4C89DEB602F7}" type="parTrans" cxnId="{623258FF-76CB-430B-8E18-CBF2D9824B5A}">
      <dgm:prSet/>
      <dgm:spPr/>
      <dgm:t>
        <a:bodyPr/>
        <a:lstStyle/>
        <a:p>
          <a:endParaRPr lang="en-US"/>
        </a:p>
      </dgm:t>
    </dgm:pt>
    <dgm:pt modelId="{F6BEAA0C-20CC-4E63-82D8-7BADCC2D0701}" type="sibTrans" cxnId="{623258FF-76CB-430B-8E18-CBF2D9824B5A}">
      <dgm:prSet/>
      <dgm:spPr/>
      <dgm:t>
        <a:bodyPr/>
        <a:lstStyle/>
        <a:p>
          <a:endParaRPr lang="en-US"/>
        </a:p>
      </dgm:t>
    </dgm:pt>
    <dgm:pt modelId="{C70D945F-EB59-4807-B1A3-84DDFB32EC36}">
      <dgm:prSet phldrT="[Text]"/>
      <dgm:spPr/>
      <dgm:t>
        <a:bodyPr/>
        <a:lstStyle/>
        <a:p>
          <a:r>
            <a:rPr lang="en-US" dirty="0"/>
            <a:t>DOB is required</a:t>
          </a:r>
        </a:p>
      </dgm:t>
    </dgm:pt>
    <dgm:pt modelId="{D49C1317-A6E9-4FDF-A25F-3E4E6FB334A3}" type="parTrans" cxnId="{61F74A01-A633-42ED-91E6-1747A7FA301E}">
      <dgm:prSet/>
      <dgm:spPr/>
      <dgm:t>
        <a:bodyPr/>
        <a:lstStyle/>
        <a:p>
          <a:endParaRPr lang="en-US"/>
        </a:p>
      </dgm:t>
    </dgm:pt>
    <dgm:pt modelId="{745093E6-5E65-4DA0-B23E-DA307C339DA5}" type="sibTrans" cxnId="{61F74A01-A633-42ED-91E6-1747A7FA301E}">
      <dgm:prSet/>
      <dgm:spPr/>
      <dgm:t>
        <a:bodyPr/>
        <a:lstStyle/>
        <a:p>
          <a:endParaRPr lang="en-US"/>
        </a:p>
      </dgm:t>
    </dgm:pt>
    <dgm:pt modelId="{027DF15C-5A0B-4F18-9CC6-CB114D3A512D}" type="pres">
      <dgm:prSet presAssocID="{25C4EE91-A86F-4FDB-9EF2-81A4B751D848}" presName="linearFlow" presStyleCnt="0">
        <dgm:presLayoutVars>
          <dgm:resizeHandles val="exact"/>
        </dgm:presLayoutVars>
      </dgm:prSet>
      <dgm:spPr/>
    </dgm:pt>
    <dgm:pt modelId="{B4519DD4-DA3D-41DC-9477-82C02E15C114}" type="pres">
      <dgm:prSet presAssocID="{8E1D4337-539F-4A88-A788-E5D750B544F6}" presName="node" presStyleLbl="node1" presStyleIdx="0" presStyleCnt="3">
        <dgm:presLayoutVars>
          <dgm:bulletEnabled val="1"/>
        </dgm:presLayoutVars>
      </dgm:prSet>
      <dgm:spPr/>
    </dgm:pt>
    <dgm:pt modelId="{549AD946-B7DB-43C5-8EE1-9816A6BEDBB5}" type="pres">
      <dgm:prSet presAssocID="{2A2C0791-5AC2-49B2-8285-8EAE673AC285}" presName="sibTrans" presStyleLbl="sibTrans2D1" presStyleIdx="0" presStyleCnt="2"/>
      <dgm:spPr/>
    </dgm:pt>
    <dgm:pt modelId="{A6564964-4DF1-4241-B053-5E7FB38644A4}" type="pres">
      <dgm:prSet presAssocID="{2A2C0791-5AC2-49B2-8285-8EAE673AC285}" presName="connectorText" presStyleLbl="sibTrans2D1" presStyleIdx="0" presStyleCnt="2"/>
      <dgm:spPr/>
    </dgm:pt>
    <dgm:pt modelId="{EF821BFB-2BC6-4F0A-B501-4271B63E6A6E}" type="pres">
      <dgm:prSet presAssocID="{B4AF4B27-D5AB-481A-A1E9-CB35DEF3A1FD}" presName="node" presStyleLbl="node1" presStyleIdx="1" presStyleCnt="3">
        <dgm:presLayoutVars>
          <dgm:bulletEnabled val="1"/>
        </dgm:presLayoutVars>
      </dgm:prSet>
      <dgm:spPr/>
    </dgm:pt>
    <dgm:pt modelId="{0E87AFEB-F715-4222-93A8-4D15984116E1}" type="pres">
      <dgm:prSet presAssocID="{86FEA9E6-8F03-4505-830F-56602990EEFB}" presName="sibTrans" presStyleLbl="sibTrans2D1" presStyleIdx="1" presStyleCnt="2"/>
      <dgm:spPr/>
    </dgm:pt>
    <dgm:pt modelId="{8433916E-FCA0-494B-8343-6C8F09EC9EDA}" type="pres">
      <dgm:prSet presAssocID="{86FEA9E6-8F03-4505-830F-56602990EEFB}" presName="connectorText" presStyleLbl="sibTrans2D1" presStyleIdx="1" presStyleCnt="2"/>
      <dgm:spPr/>
    </dgm:pt>
    <dgm:pt modelId="{260947BC-78F6-4233-9F6F-6D53B9EE8134}" type="pres">
      <dgm:prSet presAssocID="{3C6CFB82-F367-431B-B358-FE5BBECCE6E1}" presName="node" presStyleLbl="node1" presStyleIdx="2" presStyleCnt="3">
        <dgm:presLayoutVars>
          <dgm:bulletEnabled val="1"/>
        </dgm:presLayoutVars>
      </dgm:prSet>
      <dgm:spPr/>
    </dgm:pt>
  </dgm:ptLst>
  <dgm:cxnLst>
    <dgm:cxn modelId="{AFB2A5DA-E7D9-4501-9DCC-E862A7F8A4EC}" srcId="{3C6CFB82-F367-431B-B358-FE5BBECCE6E1}" destId="{223DE8B3-3272-4FEF-874A-A2894C6A8132}" srcOrd="0" destOrd="0" parTransId="{4CCCD6B5-6ED6-466B-9A43-A4F572269B42}" sibTransId="{4FE433F5-BE95-4E65-A06F-BD4BEA0C47B0}"/>
    <dgm:cxn modelId="{06759EF5-F03D-4094-B828-5DB1E5239DCD}" srcId="{B4AF4B27-D5AB-481A-A1E9-CB35DEF3A1FD}" destId="{1F80BADA-33BC-4E22-A938-A88D0FAB3F99}" srcOrd="1" destOrd="0" parTransId="{9754657B-3B57-4559-AE1D-0FDC98B24F96}" sibTransId="{E03E186A-7578-4D02-9CD5-AEFA6196397D}"/>
    <dgm:cxn modelId="{5B740548-8950-4B27-9FB7-E6CFFE9EF0D6}" type="presOf" srcId="{86FEA9E6-8F03-4505-830F-56602990EEFB}" destId="{8433916E-FCA0-494B-8343-6C8F09EC9EDA}" srcOrd="1" destOrd="0" presId="urn:microsoft.com/office/officeart/2005/8/layout/process2"/>
    <dgm:cxn modelId="{A04E2145-8D5E-4241-A54C-86AAAAEF010F}" srcId="{25C4EE91-A86F-4FDB-9EF2-81A4B751D848}" destId="{3C6CFB82-F367-431B-B358-FE5BBECCE6E1}" srcOrd="2" destOrd="0" parTransId="{368EB777-16F2-44F2-91D2-8D45CB3CBD76}" sibTransId="{EF49794F-6892-4179-8D65-84606683894A}"/>
    <dgm:cxn modelId="{64643F86-1FD9-4354-A51A-71361843C3A4}" type="presOf" srcId="{1F80BADA-33BC-4E22-A938-A88D0FAB3F99}" destId="{EF821BFB-2BC6-4F0A-B501-4271B63E6A6E}" srcOrd="0" destOrd="2" presId="urn:microsoft.com/office/officeart/2005/8/layout/process2"/>
    <dgm:cxn modelId="{4C566EFF-30EC-4340-BDEF-5CF29B4572A5}" type="presOf" srcId="{25C4EE91-A86F-4FDB-9EF2-81A4B751D848}" destId="{027DF15C-5A0B-4F18-9CC6-CB114D3A512D}" srcOrd="0" destOrd="0" presId="urn:microsoft.com/office/officeart/2005/8/layout/process2"/>
    <dgm:cxn modelId="{62748CF8-B702-470E-9A28-E3648AAF2951}" type="presOf" srcId="{B4AF4B27-D5AB-481A-A1E9-CB35DEF3A1FD}" destId="{EF821BFB-2BC6-4F0A-B501-4271B63E6A6E}" srcOrd="0" destOrd="0" presId="urn:microsoft.com/office/officeart/2005/8/layout/process2"/>
    <dgm:cxn modelId="{C38276C9-F2F5-44AC-93E0-D84C1F25FB2B}" type="presOf" srcId="{41F29E39-3C93-48C9-9D0A-C6417BC278D6}" destId="{260947BC-78F6-4233-9F6F-6D53B9EE8134}" srcOrd="0" destOrd="2" presId="urn:microsoft.com/office/officeart/2005/8/layout/process2"/>
    <dgm:cxn modelId="{B1073FCC-B87B-4448-A308-1D1B071BDD9C}" srcId="{3C6CFB82-F367-431B-B358-FE5BBECCE6E1}" destId="{41F29E39-3C93-48C9-9D0A-C6417BC278D6}" srcOrd="1" destOrd="0" parTransId="{73498651-C070-47AA-9DC9-9A76BF96F5DA}" sibTransId="{96E2F745-B4FB-4C81-B736-BFD99AF762E0}"/>
    <dgm:cxn modelId="{5E1342B6-88DB-409E-9427-09BE85400C97}" type="presOf" srcId="{C2F1648E-33E2-45D2-90B7-7A5FBD6BFEAD}" destId="{260947BC-78F6-4233-9F6F-6D53B9EE8134}" srcOrd="0" destOrd="3" presId="urn:microsoft.com/office/officeart/2005/8/layout/process2"/>
    <dgm:cxn modelId="{623258FF-76CB-430B-8E18-CBF2D9824B5A}" srcId="{3C6CFB82-F367-431B-B358-FE5BBECCE6E1}" destId="{C2F1648E-33E2-45D2-90B7-7A5FBD6BFEAD}" srcOrd="2" destOrd="0" parTransId="{F26D4094-C97B-4EAD-9BEE-4C89DEB602F7}" sibTransId="{F6BEAA0C-20CC-4E63-82D8-7BADCC2D0701}"/>
    <dgm:cxn modelId="{D37983D0-3CB0-4B3C-BE86-E309B40A4C18}" srcId="{B4AF4B27-D5AB-481A-A1E9-CB35DEF3A1FD}" destId="{95D2A0D9-A84A-4DB9-95D2-A03243AC7286}" srcOrd="0" destOrd="0" parTransId="{63206C02-7084-4D8F-8224-D646A1FDB226}" sibTransId="{15E1166A-DD3C-4B4D-A5B4-066AA1032AC5}"/>
    <dgm:cxn modelId="{C4C1B888-1886-4998-9180-F3695353AEDA}" type="presOf" srcId="{8E1D4337-539F-4A88-A788-E5D750B544F6}" destId="{B4519DD4-DA3D-41DC-9477-82C02E15C114}" srcOrd="0" destOrd="0" presId="urn:microsoft.com/office/officeart/2005/8/layout/process2"/>
    <dgm:cxn modelId="{AD7426A5-373D-42D3-BB25-98258F84EB2A}" srcId="{25C4EE91-A86F-4FDB-9EF2-81A4B751D848}" destId="{B4AF4B27-D5AB-481A-A1E9-CB35DEF3A1FD}" srcOrd="1" destOrd="0" parTransId="{DA00B210-C0AB-457D-BD12-255CC27A5835}" sibTransId="{86FEA9E6-8F03-4505-830F-56602990EEFB}"/>
    <dgm:cxn modelId="{CC1A8826-3F69-4B79-AC13-D880FE5EB893}" type="presOf" srcId="{2A2C0791-5AC2-49B2-8285-8EAE673AC285}" destId="{549AD946-B7DB-43C5-8EE1-9816A6BEDBB5}" srcOrd="0" destOrd="0" presId="urn:microsoft.com/office/officeart/2005/8/layout/process2"/>
    <dgm:cxn modelId="{18B0E75E-BD83-4E2A-9689-7CF9B2590196}" type="presOf" srcId="{2A2C0791-5AC2-49B2-8285-8EAE673AC285}" destId="{A6564964-4DF1-4241-B053-5E7FB38644A4}" srcOrd="1" destOrd="0" presId="urn:microsoft.com/office/officeart/2005/8/layout/process2"/>
    <dgm:cxn modelId="{35CF07B2-E431-4582-ACF6-AF7879146CEB}" type="presOf" srcId="{86FEA9E6-8F03-4505-830F-56602990EEFB}" destId="{0E87AFEB-F715-4222-93A8-4D15984116E1}" srcOrd="0" destOrd="0" presId="urn:microsoft.com/office/officeart/2005/8/layout/process2"/>
    <dgm:cxn modelId="{BAB52D00-DE59-4925-ABC4-5CD9C93A7018}" type="presOf" srcId="{223DE8B3-3272-4FEF-874A-A2894C6A8132}" destId="{260947BC-78F6-4233-9F6F-6D53B9EE8134}" srcOrd="0" destOrd="1" presId="urn:microsoft.com/office/officeart/2005/8/layout/process2"/>
    <dgm:cxn modelId="{A5C91629-238E-4BF3-B7C2-A633CADE39F6}" srcId="{8E1D4337-539F-4A88-A788-E5D750B544F6}" destId="{5BD98741-07DB-4D43-9747-8DA240CC9F5D}" srcOrd="0" destOrd="0" parTransId="{40800C4D-E50D-4D01-9E91-EE732391BB75}" sibTransId="{4E0071E5-098C-4C03-8772-4D36C00C4244}"/>
    <dgm:cxn modelId="{9D5F1F0F-9E33-4971-AF30-63CAB52A26D6}" type="presOf" srcId="{5BD98741-07DB-4D43-9747-8DA240CC9F5D}" destId="{B4519DD4-DA3D-41DC-9477-82C02E15C114}" srcOrd="0" destOrd="1" presId="urn:microsoft.com/office/officeart/2005/8/layout/process2"/>
    <dgm:cxn modelId="{61F74A01-A633-42ED-91E6-1747A7FA301E}" srcId="{8E1D4337-539F-4A88-A788-E5D750B544F6}" destId="{C70D945F-EB59-4807-B1A3-84DDFB32EC36}" srcOrd="1" destOrd="0" parTransId="{D49C1317-A6E9-4FDF-A25F-3E4E6FB334A3}" sibTransId="{745093E6-5E65-4DA0-B23E-DA307C339DA5}"/>
    <dgm:cxn modelId="{B1B81EAB-D939-4EE8-8B57-BF61BB0A4F1F}" srcId="{25C4EE91-A86F-4FDB-9EF2-81A4B751D848}" destId="{8E1D4337-539F-4A88-A788-E5D750B544F6}" srcOrd="0" destOrd="0" parTransId="{3C23145B-FC9F-4933-AE48-303D7401F999}" sibTransId="{2A2C0791-5AC2-49B2-8285-8EAE673AC285}"/>
    <dgm:cxn modelId="{28FDD307-9A7C-40F8-8AB0-9D0967993F36}" type="presOf" srcId="{C70D945F-EB59-4807-B1A3-84DDFB32EC36}" destId="{B4519DD4-DA3D-41DC-9477-82C02E15C114}" srcOrd="0" destOrd="2" presId="urn:microsoft.com/office/officeart/2005/8/layout/process2"/>
    <dgm:cxn modelId="{3B7545AE-49D1-4831-92AF-88DE944F864E}" type="presOf" srcId="{3C6CFB82-F367-431B-B358-FE5BBECCE6E1}" destId="{260947BC-78F6-4233-9F6F-6D53B9EE8134}" srcOrd="0" destOrd="0" presId="urn:microsoft.com/office/officeart/2005/8/layout/process2"/>
    <dgm:cxn modelId="{6C6DC0B5-DE6B-4B15-91C9-9110112B1CA6}" type="presOf" srcId="{95D2A0D9-A84A-4DB9-95D2-A03243AC7286}" destId="{EF821BFB-2BC6-4F0A-B501-4271B63E6A6E}" srcOrd="0" destOrd="1" presId="urn:microsoft.com/office/officeart/2005/8/layout/process2"/>
    <dgm:cxn modelId="{17AA5C81-4545-4169-AF3B-BD2C6CDC096E}" type="presParOf" srcId="{027DF15C-5A0B-4F18-9CC6-CB114D3A512D}" destId="{B4519DD4-DA3D-41DC-9477-82C02E15C114}" srcOrd="0" destOrd="0" presId="urn:microsoft.com/office/officeart/2005/8/layout/process2"/>
    <dgm:cxn modelId="{2792238A-5BF3-4D05-ADEC-870E7466660D}" type="presParOf" srcId="{027DF15C-5A0B-4F18-9CC6-CB114D3A512D}" destId="{549AD946-B7DB-43C5-8EE1-9816A6BEDBB5}" srcOrd="1" destOrd="0" presId="urn:microsoft.com/office/officeart/2005/8/layout/process2"/>
    <dgm:cxn modelId="{941AC092-F0F6-4F5E-A326-43CF46CC6FA8}" type="presParOf" srcId="{549AD946-B7DB-43C5-8EE1-9816A6BEDBB5}" destId="{A6564964-4DF1-4241-B053-5E7FB38644A4}" srcOrd="0" destOrd="0" presId="urn:microsoft.com/office/officeart/2005/8/layout/process2"/>
    <dgm:cxn modelId="{92C5454D-4B6E-4524-B1CF-52CA7AF71C24}" type="presParOf" srcId="{027DF15C-5A0B-4F18-9CC6-CB114D3A512D}" destId="{EF821BFB-2BC6-4F0A-B501-4271B63E6A6E}" srcOrd="2" destOrd="0" presId="urn:microsoft.com/office/officeart/2005/8/layout/process2"/>
    <dgm:cxn modelId="{C83EDEBB-47A8-4673-9922-97FD66FDED35}" type="presParOf" srcId="{027DF15C-5A0B-4F18-9CC6-CB114D3A512D}" destId="{0E87AFEB-F715-4222-93A8-4D15984116E1}" srcOrd="3" destOrd="0" presId="urn:microsoft.com/office/officeart/2005/8/layout/process2"/>
    <dgm:cxn modelId="{88659A9D-6902-474B-9025-0CF509588B42}" type="presParOf" srcId="{0E87AFEB-F715-4222-93A8-4D15984116E1}" destId="{8433916E-FCA0-494B-8343-6C8F09EC9EDA}" srcOrd="0" destOrd="0" presId="urn:microsoft.com/office/officeart/2005/8/layout/process2"/>
    <dgm:cxn modelId="{09FE0503-64E7-4616-94F3-89B21698B12F}" type="presParOf" srcId="{027DF15C-5A0B-4F18-9CC6-CB114D3A512D}" destId="{260947BC-78F6-4233-9F6F-6D53B9EE8134}" srcOrd="4" destOrd="0" presId="urn:microsoft.com/office/officeart/2005/8/layout/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A961E2-CD77-448E-8376-76E8DF91673F}">
      <dsp:nvSpPr>
        <dsp:cNvPr id="0" name=""/>
        <dsp:cNvSpPr/>
      </dsp:nvSpPr>
      <dsp:spPr>
        <a:xfrm>
          <a:off x="457199" y="0"/>
          <a:ext cx="5181600" cy="4064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EEEBD6-F465-471B-B7E8-9C9C71D31C4A}">
      <dsp:nvSpPr>
        <dsp:cNvPr id="0" name=""/>
        <dsp:cNvSpPr/>
      </dsp:nvSpPr>
      <dsp:spPr>
        <a:xfrm>
          <a:off x="1674" y="1219199"/>
          <a:ext cx="974824"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TEAL</a:t>
          </a:r>
        </a:p>
      </dsp:txBody>
      <dsp:txXfrm>
        <a:off x="49261" y="1266786"/>
        <a:ext cx="879650" cy="1530426"/>
      </dsp:txXfrm>
    </dsp:sp>
    <dsp:sp modelId="{9ABED28F-D8F0-4EE6-9D7D-57548977AEC1}">
      <dsp:nvSpPr>
        <dsp:cNvPr id="0" name=""/>
        <dsp:cNvSpPr/>
      </dsp:nvSpPr>
      <dsp:spPr>
        <a:xfrm>
          <a:off x="1025239" y="1219199"/>
          <a:ext cx="974824"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TSDS Overview</a:t>
          </a:r>
        </a:p>
      </dsp:txBody>
      <dsp:txXfrm>
        <a:off x="1072826" y="1266786"/>
        <a:ext cx="879650" cy="1530426"/>
      </dsp:txXfrm>
    </dsp:sp>
    <dsp:sp modelId="{48D8EE24-DA76-44D6-8A8C-10C00A1C4EA3}">
      <dsp:nvSpPr>
        <dsp:cNvPr id="0" name=""/>
        <dsp:cNvSpPr/>
      </dsp:nvSpPr>
      <dsp:spPr>
        <a:xfrm>
          <a:off x="2048805" y="1219199"/>
          <a:ext cx="974824"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TSDS Technical Overview</a:t>
          </a:r>
        </a:p>
      </dsp:txBody>
      <dsp:txXfrm>
        <a:off x="2096392" y="1266786"/>
        <a:ext cx="879650" cy="1530426"/>
      </dsp:txXfrm>
    </dsp:sp>
    <dsp:sp modelId="{87DF12F2-42E5-433F-A2C4-9E0BC2C7B3BC}">
      <dsp:nvSpPr>
        <dsp:cNvPr id="0" name=""/>
        <dsp:cNvSpPr/>
      </dsp:nvSpPr>
      <dsp:spPr>
        <a:xfrm>
          <a:off x="3072370" y="1219199"/>
          <a:ext cx="974824"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TSDS TEDS and CSVT</a:t>
          </a:r>
        </a:p>
      </dsp:txBody>
      <dsp:txXfrm>
        <a:off x="3119957" y="1266786"/>
        <a:ext cx="879650" cy="1530426"/>
      </dsp:txXfrm>
    </dsp:sp>
    <dsp:sp modelId="{54D51D6D-2CE3-48A5-ABB0-DC03CE0E25EF}">
      <dsp:nvSpPr>
        <dsp:cNvPr id="0" name=""/>
        <dsp:cNvSpPr/>
      </dsp:nvSpPr>
      <dsp:spPr>
        <a:xfrm>
          <a:off x="4095936" y="1219199"/>
          <a:ext cx="974824"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TSDS DTU</a:t>
          </a:r>
        </a:p>
      </dsp:txBody>
      <dsp:txXfrm>
        <a:off x="4143523" y="1266786"/>
        <a:ext cx="879650" cy="1530426"/>
      </dsp:txXfrm>
    </dsp:sp>
    <dsp:sp modelId="{7A2C208B-A2B3-4FAC-8EC4-663F00AD6E6E}">
      <dsp:nvSpPr>
        <dsp:cNvPr id="0" name=""/>
        <dsp:cNvSpPr/>
      </dsp:nvSpPr>
      <dsp:spPr>
        <a:xfrm>
          <a:off x="5119501" y="1219199"/>
          <a:ext cx="974824" cy="16256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TSDS </a:t>
          </a:r>
          <a:r>
            <a:rPr lang="en-US" sz="1400" kern="1200" dirty="0" err="1"/>
            <a:t>eDM</a:t>
          </a:r>
          <a:r>
            <a:rPr lang="en-US" sz="1400" kern="1200" dirty="0"/>
            <a:t> Data Loading</a:t>
          </a:r>
        </a:p>
      </dsp:txBody>
      <dsp:txXfrm>
        <a:off x="5167088" y="1266786"/>
        <a:ext cx="879650" cy="15304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519DD4-DA3D-41DC-9477-82C02E15C114}">
      <dsp:nvSpPr>
        <dsp:cNvPr id="0" name=""/>
        <dsp:cNvSpPr/>
      </dsp:nvSpPr>
      <dsp:spPr>
        <a:xfrm>
          <a:off x="2562879" y="0"/>
          <a:ext cx="3027640" cy="1123950"/>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Match Unique ID, DOB(Month/Day), First Name/Last Name</a:t>
          </a:r>
        </a:p>
        <a:p>
          <a:pPr marL="57150" lvl="1" indent="-57150" algn="l" defTabSz="488950">
            <a:lnSpc>
              <a:spcPct val="90000"/>
            </a:lnSpc>
            <a:spcBef>
              <a:spcPct val="0"/>
            </a:spcBef>
            <a:spcAft>
              <a:spcPct val="15000"/>
            </a:spcAft>
            <a:buChar char="•"/>
          </a:pPr>
          <a:r>
            <a:rPr lang="en-US" sz="1100" kern="1200" dirty="0"/>
            <a:t>3 out of 4 must match and Unique ID is required to receive Dashboard User role</a:t>
          </a:r>
        </a:p>
        <a:p>
          <a:pPr marL="57150" lvl="1" indent="-57150" algn="l" defTabSz="488950">
            <a:lnSpc>
              <a:spcPct val="90000"/>
            </a:lnSpc>
            <a:spcBef>
              <a:spcPct val="0"/>
            </a:spcBef>
            <a:spcAft>
              <a:spcPct val="15000"/>
            </a:spcAft>
            <a:buChar char="•"/>
          </a:pPr>
          <a:r>
            <a:rPr lang="en-US" sz="1100" kern="1200" dirty="0"/>
            <a:t>DOB is required</a:t>
          </a:r>
        </a:p>
      </dsp:txBody>
      <dsp:txXfrm>
        <a:off x="2595798" y="32919"/>
        <a:ext cx="2961802" cy="1058112"/>
      </dsp:txXfrm>
    </dsp:sp>
    <dsp:sp modelId="{549AD946-B7DB-43C5-8EE1-9816A6BEDBB5}">
      <dsp:nvSpPr>
        <dsp:cNvPr id="0" name=""/>
        <dsp:cNvSpPr/>
      </dsp:nvSpPr>
      <dsp:spPr>
        <a:xfrm rot="5400000">
          <a:off x="3865959" y="1152048"/>
          <a:ext cx="421481" cy="50577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5400000">
        <a:off x="3924966" y="1194196"/>
        <a:ext cx="303467" cy="295037"/>
      </dsp:txXfrm>
    </dsp:sp>
    <dsp:sp modelId="{EF821BFB-2BC6-4F0A-B501-4271B63E6A6E}">
      <dsp:nvSpPr>
        <dsp:cNvPr id="0" name=""/>
        <dsp:cNvSpPr/>
      </dsp:nvSpPr>
      <dsp:spPr>
        <a:xfrm>
          <a:off x="2562879" y="1685925"/>
          <a:ext cx="3027640" cy="1123950"/>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Existing TEAL accounts</a:t>
          </a:r>
        </a:p>
        <a:p>
          <a:pPr marL="57150" lvl="1" indent="-57150" algn="l" defTabSz="488950">
            <a:lnSpc>
              <a:spcPct val="90000"/>
            </a:lnSpc>
            <a:spcBef>
              <a:spcPct val="0"/>
            </a:spcBef>
            <a:spcAft>
              <a:spcPct val="15000"/>
            </a:spcAft>
            <a:buChar char="•"/>
          </a:pPr>
          <a:r>
            <a:rPr lang="en-US" sz="1100" kern="1200" dirty="0"/>
            <a:t>Inserts Unique ID into the TEAL record</a:t>
          </a:r>
        </a:p>
        <a:p>
          <a:pPr marL="57150" lvl="1" indent="-57150" algn="l" defTabSz="488950">
            <a:lnSpc>
              <a:spcPct val="90000"/>
            </a:lnSpc>
            <a:spcBef>
              <a:spcPct val="0"/>
            </a:spcBef>
            <a:spcAft>
              <a:spcPct val="15000"/>
            </a:spcAft>
            <a:buChar char="•"/>
          </a:pPr>
          <a:r>
            <a:rPr lang="en-US" sz="1100" kern="1200" dirty="0"/>
            <a:t>Adds Dashboard user role</a:t>
          </a:r>
        </a:p>
      </dsp:txBody>
      <dsp:txXfrm>
        <a:off x="2595798" y="1718844"/>
        <a:ext cx="2961802" cy="1058112"/>
      </dsp:txXfrm>
    </dsp:sp>
    <dsp:sp modelId="{0E87AFEB-F715-4222-93A8-4D15984116E1}">
      <dsp:nvSpPr>
        <dsp:cNvPr id="0" name=""/>
        <dsp:cNvSpPr/>
      </dsp:nvSpPr>
      <dsp:spPr>
        <a:xfrm rot="5400000">
          <a:off x="3865959" y="2837973"/>
          <a:ext cx="421481" cy="50577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5400000">
        <a:off x="3924966" y="2880121"/>
        <a:ext cx="303467" cy="295037"/>
      </dsp:txXfrm>
    </dsp:sp>
    <dsp:sp modelId="{260947BC-78F6-4233-9F6F-6D53B9EE8134}">
      <dsp:nvSpPr>
        <dsp:cNvPr id="0" name=""/>
        <dsp:cNvSpPr/>
      </dsp:nvSpPr>
      <dsp:spPr>
        <a:xfrm>
          <a:off x="2562879" y="3371850"/>
          <a:ext cx="3027640" cy="1123950"/>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No pre-existing TEAL account</a:t>
          </a:r>
        </a:p>
        <a:p>
          <a:pPr marL="57150" lvl="1" indent="-57150" algn="l" defTabSz="488950">
            <a:lnSpc>
              <a:spcPct val="90000"/>
            </a:lnSpc>
            <a:spcBef>
              <a:spcPct val="0"/>
            </a:spcBef>
            <a:spcAft>
              <a:spcPct val="15000"/>
            </a:spcAft>
            <a:buChar char="•"/>
          </a:pPr>
          <a:r>
            <a:rPr lang="en-US" sz="1100" kern="1200" dirty="0"/>
            <a:t>New TEAL account is created </a:t>
          </a:r>
        </a:p>
        <a:p>
          <a:pPr marL="57150" lvl="1" indent="-57150" algn="l" defTabSz="488950">
            <a:lnSpc>
              <a:spcPct val="90000"/>
            </a:lnSpc>
            <a:spcBef>
              <a:spcPct val="0"/>
            </a:spcBef>
            <a:spcAft>
              <a:spcPct val="15000"/>
            </a:spcAft>
            <a:buChar char="•"/>
          </a:pPr>
          <a:r>
            <a:rPr lang="en-US" sz="1100" kern="1200" dirty="0"/>
            <a:t>Inserts Unique ID into the TEAL record</a:t>
          </a:r>
        </a:p>
        <a:p>
          <a:pPr marL="57150" lvl="1" indent="-57150" algn="l" defTabSz="488950">
            <a:lnSpc>
              <a:spcPct val="90000"/>
            </a:lnSpc>
            <a:spcBef>
              <a:spcPct val="0"/>
            </a:spcBef>
            <a:spcAft>
              <a:spcPct val="15000"/>
            </a:spcAft>
            <a:buChar char="•"/>
          </a:pPr>
          <a:r>
            <a:rPr lang="en-US" sz="1100" kern="1200" dirty="0"/>
            <a:t>Adds Dashboard user role</a:t>
          </a:r>
        </a:p>
      </dsp:txBody>
      <dsp:txXfrm>
        <a:off x="2595798" y="3404769"/>
        <a:ext cx="2961802" cy="105811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3043343" cy="465455"/>
          </a:xfrm>
          <a:prstGeom prst="rect">
            <a:avLst/>
          </a:prstGeom>
        </p:spPr>
        <p:txBody>
          <a:bodyPr vert="horz" lIns="93946" tIns="46974" rIns="93946" bIns="46974" rtlCol="0"/>
          <a:lstStyle>
            <a:lvl1pPr algn="l">
              <a:defRPr sz="1200"/>
            </a:lvl1pPr>
          </a:lstStyle>
          <a:p>
            <a:endParaRPr lang="en-US" dirty="0"/>
          </a:p>
        </p:txBody>
      </p:sp>
      <p:sp>
        <p:nvSpPr>
          <p:cNvPr id="3" name="Date Placeholder 2"/>
          <p:cNvSpPr>
            <a:spLocks noGrp="1"/>
          </p:cNvSpPr>
          <p:nvPr>
            <p:ph type="dt" sz="quarter" idx="1"/>
          </p:nvPr>
        </p:nvSpPr>
        <p:spPr>
          <a:xfrm>
            <a:off x="3978133" y="0"/>
            <a:ext cx="3043343" cy="465455"/>
          </a:xfrm>
          <a:prstGeom prst="rect">
            <a:avLst/>
          </a:prstGeom>
        </p:spPr>
        <p:txBody>
          <a:bodyPr vert="horz" lIns="93946" tIns="46974" rIns="93946" bIns="46974" rtlCol="0"/>
          <a:lstStyle>
            <a:lvl1pPr algn="r">
              <a:defRPr sz="1200"/>
            </a:lvl1pPr>
          </a:lstStyle>
          <a:p>
            <a:fld id="{A030672E-E987-4208-B802-497B74C6D590}" type="datetimeFigureOut">
              <a:rPr lang="en-US" smtClean="0"/>
              <a:pPr/>
              <a:t>1/24/2017</a:t>
            </a:fld>
            <a:endParaRPr lang="en-US" dirty="0"/>
          </a:p>
        </p:txBody>
      </p:sp>
      <p:sp>
        <p:nvSpPr>
          <p:cNvPr id="4" name="Footer Placeholder 3"/>
          <p:cNvSpPr>
            <a:spLocks noGrp="1"/>
          </p:cNvSpPr>
          <p:nvPr>
            <p:ph type="ftr" sz="quarter" idx="2"/>
          </p:nvPr>
        </p:nvSpPr>
        <p:spPr>
          <a:xfrm>
            <a:off x="4" y="8842029"/>
            <a:ext cx="3043343" cy="465455"/>
          </a:xfrm>
          <a:prstGeom prst="rect">
            <a:avLst/>
          </a:prstGeom>
        </p:spPr>
        <p:txBody>
          <a:bodyPr vert="horz" lIns="93946" tIns="46974" rIns="93946" bIns="46974"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8133" y="8842029"/>
            <a:ext cx="3043343" cy="465455"/>
          </a:xfrm>
          <a:prstGeom prst="rect">
            <a:avLst/>
          </a:prstGeom>
        </p:spPr>
        <p:txBody>
          <a:bodyPr vert="horz" lIns="93946" tIns="46974" rIns="93946" bIns="46974" rtlCol="0" anchor="b"/>
          <a:lstStyle>
            <a:lvl1pPr algn="r">
              <a:defRPr sz="1200"/>
            </a:lvl1pPr>
          </a:lstStyle>
          <a:p>
            <a:fld id="{563BF832-B673-4E9B-A5C5-DEC0860B5060}" type="slidenum">
              <a:rPr lang="en-US" smtClean="0"/>
              <a:pPr/>
              <a:t>‹#›</a:t>
            </a:fld>
            <a:endParaRPr lang="en-US" dirty="0"/>
          </a:p>
        </p:txBody>
      </p:sp>
    </p:spTree>
    <p:extLst>
      <p:ext uri="{BB962C8B-B14F-4D97-AF65-F5344CB8AC3E}">
        <p14:creationId xmlns:p14="http://schemas.microsoft.com/office/powerpoint/2010/main" val="1822071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3043343" cy="465455"/>
          </a:xfrm>
          <a:prstGeom prst="rect">
            <a:avLst/>
          </a:prstGeom>
        </p:spPr>
        <p:txBody>
          <a:bodyPr vert="horz" lIns="93946" tIns="46974" rIns="93946" bIns="46974" rtlCol="0"/>
          <a:lstStyle>
            <a:lvl1pPr algn="l">
              <a:defRPr sz="1200"/>
            </a:lvl1pPr>
          </a:lstStyle>
          <a:p>
            <a:endParaRPr lang="en-US" dirty="0"/>
          </a:p>
        </p:txBody>
      </p:sp>
      <p:sp>
        <p:nvSpPr>
          <p:cNvPr id="3" name="Date Placeholder 2"/>
          <p:cNvSpPr>
            <a:spLocks noGrp="1"/>
          </p:cNvSpPr>
          <p:nvPr>
            <p:ph type="dt" idx="1"/>
          </p:nvPr>
        </p:nvSpPr>
        <p:spPr>
          <a:xfrm>
            <a:off x="3978133" y="0"/>
            <a:ext cx="3043343" cy="465455"/>
          </a:xfrm>
          <a:prstGeom prst="rect">
            <a:avLst/>
          </a:prstGeom>
        </p:spPr>
        <p:txBody>
          <a:bodyPr vert="horz" lIns="93946" tIns="46974" rIns="93946" bIns="46974" rtlCol="0"/>
          <a:lstStyle>
            <a:lvl1pPr algn="r">
              <a:defRPr sz="1200"/>
            </a:lvl1pPr>
          </a:lstStyle>
          <a:p>
            <a:fld id="{DB0EB5D8-2522-4108-8D60-F7CA4D8873A0}" type="datetimeFigureOut">
              <a:rPr lang="en-US" smtClean="0"/>
              <a:pPr/>
              <a:t>1/24/2017</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946" tIns="46974" rIns="93946" bIns="46974" rtlCol="0" anchor="ctr"/>
          <a:lstStyle/>
          <a:p>
            <a:endParaRPr lang="en-US" dirty="0"/>
          </a:p>
        </p:txBody>
      </p:sp>
      <p:sp>
        <p:nvSpPr>
          <p:cNvPr id="5" name="Notes Placeholder 4"/>
          <p:cNvSpPr>
            <a:spLocks noGrp="1"/>
          </p:cNvSpPr>
          <p:nvPr>
            <p:ph type="body" sz="quarter" idx="3"/>
          </p:nvPr>
        </p:nvSpPr>
        <p:spPr>
          <a:xfrm>
            <a:off x="702310" y="4421824"/>
            <a:ext cx="5618480" cy="4189095"/>
          </a:xfrm>
          <a:prstGeom prst="rect">
            <a:avLst/>
          </a:prstGeom>
        </p:spPr>
        <p:txBody>
          <a:bodyPr vert="horz" lIns="93946" tIns="46974" rIns="93946" bIns="46974"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4" y="8842029"/>
            <a:ext cx="3043343" cy="465455"/>
          </a:xfrm>
          <a:prstGeom prst="rect">
            <a:avLst/>
          </a:prstGeom>
        </p:spPr>
        <p:txBody>
          <a:bodyPr vert="horz" lIns="93946" tIns="46974" rIns="93946" bIns="46974"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3" y="8842029"/>
            <a:ext cx="3043343" cy="465455"/>
          </a:xfrm>
          <a:prstGeom prst="rect">
            <a:avLst/>
          </a:prstGeom>
        </p:spPr>
        <p:txBody>
          <a:bodyPr vert="horz" lIns="93946" tIns="46974" rIns="93946" bIns="46974" rtlCol="0" anchor="b"/>
          <a:lstStyle>
            <a:lvl1pPr algn="r">
              <a:defRPr sz="1200"/>
            </a:lvl1pPr>
          </a:lstStyle>
          <a:p>
            <a:fld id="{7872E534-9B96-469B-99C0-8551271B58B1}" type="slidenum">
              <a:rPr lang="en-US" smtClean="0"/>
              <a:pPr/>
              <a:t>‹#›</a:t>
            </a:fld>
            <a:endParaRPr lang="en-US" dirty="0"/>
          </a:p>
        </p:txBody>
      </p:sp>
    </p:spTree>
    <p:extLst>
      <p:ext uri="{BB962C8B-B14F-4D97-AF65-F5344CB8AC3E}">
        <p14:creationId xmlns:p14="http://schemas.microsoft.com/office/powerpoint/2010/main" val="23504521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marL="234661" indent="-234661" defTabSz="924458">
              <a:spcBef>
                <a:spcPct val="0"/>
              </a:spcBef>
              <a:defRPr/>
            </a:pPr>
            <a:endParaRPr lang="en-US" b="0" dirty="0">
              <a:solidFill>
                <a:schemeClr val="accent2">
                  <a:lumMod val="75000"/>
                </a:schemeClr>
              </a:solidFill>
            </a:endParaRPr>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A20616-7B71-4702-A286-C5FF8E60A4CF}" type="slidenum">
              <a:rPr lang="en-US" smtClean="0"/>
              <a:pPr fontAlgn="base">
                <a:spcBef>
                  <a:spcPct val="0"/>
                </a:spcBef>
                <a:spcAft>
                  <a:spcPct val="0"/>
                </a:spcAft>
                <a:defRPr/>
              </a:pPr>
              <a:t>1</a:t>
            </a:fld>
            <a:endParaRPr lang="en-US" dirty="0"/>
          </a:p>
        </p:txBody>
      </p:sp>
    </p:spTree>
    <p:extLst>
      <p:ext uri="{BB962C8B-B14F-4D97-AF65-F5344CB8AC3E}">
        <p14:creationId xmlns:p14="http://schemas.microsoft.com/office/powerpoint/2010/main" val="6599654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a:t>
            </a:r>
            <a:r>
              <a:rPr lang="en-US" baseline="0" dirty="0"/>
              <a:t> final things to highlight with the DDM data loading process:</a:t>
            </a:r>
            <a:endParaRPr lang="en-US" dirty="0"/>
          </a:p>
          <a:p>
            <a:endParaRPr lang="en-US" dirty="0"/>
          </a:p>
          <a:p>
            <a:r>
              <a:rPr lang="en-US" dirty="0"/>
              <a:t>Data will be refreshed on a nightly basis within a specified time window. This process does not involve end</a:t>
            </a:r>
            <a:r>
              <a:rPr lang="en-US" baseline="0" dirty="0"/>
              <a:t> </a:t>
            </a:r>
            <a:r>
              <a:rPr lang="en-US" dirty="0"/>
              <a:t>user approval or a manual trigger to promote the data to the DDM.</a:t>
            </a:r>
          </a:p>
          <a:p>
            <a:endParaRPr lang="en-US" dirty="0"/>
          </a:p>
          <a:p>
            <a:r>
              <a:rPr lang="en-US" dirty="0"/>
              <a:t>Users will not interact directly with the DDM; instead, user interaction will occur through the studentGPS® Dashboards as well as through post-load validation reports to check the reasonableness of the metrics calculated. </a:t>
            </a:r>
          </a:p>
          <a:p>
            <a:endParaRPr lang="en-US" dirty="0"/>
          </a:p>
          <a:p>
            <a:pPr defTabSz="924458">
              <a:defRPr/>
            </a:pPr>
            <a:r>
              <a:rPr lang="en-US" dirty="0"/>
              <a:t>If the Staging DDM load fails, the previous day’s data will be retained.  Thus, end users will not be affected by black-outs. </a:t>
            </a:r>
          </a:p>
          <a:p>
            <a:endParaRPr lang="en-US" dirty="0"/>
          </a:p>
          <a:p>
            <a:pPr defTabSz="924458">
              <a:defRPr/>
            </a:pPr>
            <a:r>
              <a:rPr lang="en-US" dirty="0"/>
              <a:t>Gatekeeping thresholds will prevent incomplete or partial data from being loaded into the Production DDM tables. As a result of these checks, no partial data will be loaded and displayed to the end users.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a:t>
            </a:fld>
            <a:endParaRPr lang="en-US" dirty="0"/>
          </a:p>
        </p:txBody>
      </p:sp>
    </p:spTree>
    <p:extLst>
      <p:ext uri="{BB962C8B-B14F-4D97-AF65-F5344CB8AC3E}">
        <p14:creationId xmlns:p14="http://schemas.microsoft.com/office/powerpoint/2010/main" val="2065108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135">
              <a:defRPr/>
            </a:pPr>
            <a:r>
              <a:rPr lang="en-US" baseline="0" dirty="0"/>
              <a:t>Now, we’ll talk about the studentGPS</a:t>
            </a:r>
            <a:r>
              <a:rPr lang="en-US" dirty="0"/>
              <a:t>®</a:t>
            </a:r>
            <a:r>
              <a:rPr lang="en-US" baseline="0" dirty="0"/>
              <a:t> Dashboards Validation Reports that are available.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11</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0" dirty="0"/>
              <a:t>The TSDS Portal link will take you to the Business Objects Portal where all the studentGPS</a:t>
            </a:r>
            <a:r>
              <a:rPr lang="en-US" dirty="0"/>
              <a:t>®</a:t>
            </a:r>
            <a:r>
              <a:rPr lang="en-US" b="0" dirty="0"/>
              <a:t> Dashboards Validation Reports are stored. </a:t>
            </a:r>
          </a:p>
          <a:p>
            <a:pPr defTabSz="924458">
              <a:defRPr/>
            </a:pPr>
            <a:r>
              <a:rPr lang="en-US" dirty="0"/>
              <a:t>The reports are On-Demand and can be run anytime.</a:t>
            </a:r>
            <a:endParaRPr lang="en-US" b="0" dirty="0"/>
          </a:p>
          <a:p>
            <a:r>
              <a:rPr lang="en-US" b="0" dirty="0"/>
              <a:t>It is recommended that the reports are run at critical times throughout the year</a:t>
            </a:r>
          </a:p>
          <a:p>
            <a:r>
              <a:rPr lang="en-US" b="0" dirty="0"/>
              <a:t>The following reports are currently available:</a:t>
            </a:r>
          </a:p>
          <a:p>
            <a:pPr lvl="1"/>
            <a:r>
              <a:rPr lang="en-US" b="0" dirty="0"/>
              <a:t>Data Quality Report</a:t>
            </a:r>
          </a:p>
          <a:p>
            <a:pPr lvl="1"/>
            <a:r>
              <a:rPr lang="en-US" b="0" dirty="0"/>
              <a:t>Data Count Report</a:t>
            </a:r>
          </a:p>
          <a:p>
            <a:pPr lvl="1"/>
            <a:r>
              <a:rPr lang="en-US" b="0" dirty="0"/>
              <a:t>Data Exception Report</a:t>
            </a:r>
          </a:p>
          <a:p>
            <a:pPr defTabSz="924458">
              <a:defRPr/>
            </a:pPr>
            <a:endParaRPr lang="en-US" b="0" dirty="0"/>
          </a:p>
          <a:p>
            <a:pPr defTabSz="924458">
              <a:defRPr/>
            </a:pPr>
            <a:r>
              <a:rPr lang="en-US" b="0" dirty="0"/>
              <a:t>This report is accessible by LEA- and TEA-users</a:t>
            </a:r>
          </a:p>
          <a:p>
            <a:pPr marL="0" lvl="1" defTabSz="924458">
              <a:defRPr/>
            </a:pPr>
            <a:r>
              <a:rPr lang="en-US" dirty="0"/>
              <a:t>If user has access to multiple LEA’s, make the selection in portal for that specific LEA.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a:t>
            </a:fld>
            <a:endParaRPr lang="en-US" dirty="0"/>
          </a:p>
        </p:txBody>
      </p:sp>
    </p:spTree>
    <p:extLst>
      <p:ext uri="{BB962C8B-B14F-4D97-AF65-F5344CB8AC3E}">
        <p14:creationId xmlns:p14="http://schemas.microsoft.com/office/powerpoint/2010/main" val="3146519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diagram illustrates</a:t>
            </a:r>
            <a:r>
              <a:rPr lang="en-US" baseline="0" dirty="0"/>
              <a:t> where, in the process, reports are generated.  The reports are re-generated each time data is loaded; no historical reports</a:t>
            </a:r>
          </a:p>
          <a:p>
            <a:r>
              <a:rPr lang="en-US" baseline="0" dirty="0"/>
              <a:t>are kept in the system.  (i.e. all reports are wipe and replace)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a:t>
            </a:fld>
            <a:endParaRPr lang="en-US" dirty="0"/>
          </a:p>
        </p:txBody>
      </p:sp>
    </p:spTree>
    <p:extLst>
      <p:ext uri="{BB962C8B-B14F-4D97-AF65-F5344CB8AC3E}">
        <p14:creationId xmlns:p14="http://schemas.microsoft.com/office/powerpoint/2010/main" val="115815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TSDS Portal, there is a link to access the studentGPS® Dashboards Reports. </a:t>
            </a:r>
            <a:r>
              <a:rPr lang="en-US" baseline="0" dirty="0"/>
              <a:t>In order to access the report, the user must have ODS Data Loader </a:t>
            </a:r>
          </a:p>
          <a:p>
            <a:r>
              <a:rPr lang="en-US" baseline="0" dirty="0"/>
              <a:t>and the TSDS Dashboard User role.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a:t>
            </a:fld>
            <a:endParaRPr lang="en-US" dirty="0"/>
          </a:p>
        </p:txBody>
      </p:sp>
    </p:spTree>
    <p:extLst>
      <p:ext uri="{BB962C8B-B14F-4D97-AF65-F5344CB8AC3E}">
        <p14:creationId xmlns:p14="http://schemas.microsoft.com/office/powerpoint/2010/main" val="33750624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4458">
              <a:defRPr/>
            </a:pPr>
            <a:r>
              <a:rPr lang="en-US" dirty="0"/>
              <a:t>Select  from one of the following reports: TSDS Data Quality Report, TSDS Data Count Report or TSDS Data Exception Report from the report list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a:t>
            </a:fld>
            <a:endParaRPr lang="en-US" dirty="0"/>
          </a:p>
        </p:txBody>
      </p:sp>
    </p:spTree>
    <p:extLst>
      <p:ext uri="{BB962C8B-B14F-4D97-AF65-F5344CB8AC3E}">
        <p14:creationId xmlns:p14="http://schemas.microsoft.com/office/powerpoint/2010/main" val="3821975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a:t>Click on the expander plus sign by the LEA district number and choose from the interchange list. </a:t>
            </a:r>
          </a:p>
          <a:p>
            <a:r>
              <a:rPr lang="en-US" dirty="0"/>
              <a:t>Note: If you have access to more than one district, the districts will be listed.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a:t>
            </a:fld>
            <a:endParaRPr lang="en-US" dirty="0"/>
          </a:p>
        </p:txBody>
      </p:sp>
    </p:spTree>
    <p:extLst>
      <p:ext uri="{BB962C8B-B14F-4D97-AF65-F5344CB8AC3E}">
        <p14:creationId xmlns:p14="http://schemas.microsoft.com/office/powerpoint/2010/main" val="3975675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4458">
              <a:defRPr/>
            </a:pPr>
            <a:r>
              <a:rPr lang="en-US" dirty="0"/>
              <a:t>Click on each interchange to review the different check points.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a:t>
            </a:fld>
            <a:endParaRPr lang="en-US" dirty="0"/>
          </a:p>
        </p:txBody>
      </p:sp>
    </p:spTree>
    <p:extLst>
      <p:ext uri="{BB962C8B-B14F-4D97-AF65-F5344CB8AC3E}">
        <p14:creationId xmlns:p14="http://schemas.microsoft.com/office/powerpoint/2010/main" val="2788742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t>The Data Quality report shows the following field names and details for each field.</a:t>
            </a:r>
          </a:p>
          <a:p>
            <a:pPr>
              <a:buNone/>
            </a:pPr>
            <a:endParaRPr lang="en-US" dirty="0"/>
          </a:p>
          <a:p>
            <a:r>
              <a:rPr lang="en-US" dirty="0"/>
              <a:t>1. Interchange (E.g. Education Org., Education Org. Calendar, Staff Assoc.. Etc.)</a:t>
            </a:r>
          </a:p>
          <a:p>
            <a:endParaRPr lang="en-US" dirty="0"/>
          </a:p>
          <a:p>
            <a:r>
              <a:rPr lang="en-US" dirty="0"/>
              <a:t>2. Description (Shows the desired action for the Actual Result column)</a:t>
            </a:r>
          </a:p>
          <a:p>
            <a:endParaRPr lang="en-US" dirty="0"/>
          </a:p>
          <a:p>
            <a:r>
              <a:rPr lang="en-US" dirty="0"/>
              <a:t>3. Result (Shows whether the indicator Passed or Failed)</a:t>
            </a:r>
          </a:p>
          <a:p>
            <a:endParaRPr lang="en-US" dirty="0"/>
          </a:p>
          <a:p>
            <a:r>
              <a:rPr lang="en-US" dirty="0"/>
              <a:t>4. Expected Result (Shows what information should appear in the Actual Result Column)</a:t>
            </a:r>
          </a:p>
          <a:p>
            <a:endParaRPr lang="en-US" dirty="0"/>
          </a:p>
          <a:p>
            <a:r>
              <a:rPr lang="en-US" dirty="0"/>
              <a:t>5. Actual Result(Shows information on what actually happened)</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18</a:t>
            </a:fld>
            <a:endParaRPr lang="en-US" dirty="0"/>
          </a:p>
        </p:txBody>
      </p:sp>
    </p:spTree>
    <p:extLst>
      <p:ext uri="{BB962C8B-B14F-4D97-AF65-F5344CB8AC3E}">
        <p14:creationId xmlns:p14="http://schemas.microsoft.com/office/powerpoint/2010/main" val="427963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a:t>studentGPS® Dashboards Data Quality Report</a:t>
            </a:r>
            <a:r>
              <a:rPr lang="en-US" dirty="0"/>
              <a:t>: This report shows a comparison of dashboard data against basic business rules to ensure reasonableness and helps districts to identify potential data errors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19</a:t>
            </a:fld>
            <a:endParaRPr lang="en-US" dirty="0"/>
          </a:p>
        </p:txBody>
      </p:sp>
    </p:spTree>
    <p:extLst>
      <p:ext uri="{BB962C8B-B14F-4D97-AF65-F5344CB8AC3E}">
        <p14:creationId xmlns:p14="http://schemas.microsoft.com/office/powerpoint/2010/main" val="1461700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This</a:t>
            </a:r>
            <a:r>
              <a:rPr lang="en-US" b="0" baseline="0" dirty="0"/>
              <a:t> course will cover an overview of the Dashboard Data Mart (DDM) process along with an overview and description of the </a:t>
            </a:r>
            <a:r>
              <a:rPr lang="en-US" baseline="0" dirty="0"/>
              <a:t>studentGPS</a:t>
            </a:r>
            <a:r>
              <a:rPr lang="en-US" dirty="0"/>
              <a:t>®</a:t>
            </a:r>
            <a:r>
              <a:rPr lang="en-US" baseline="0" dirty="0"/>
              <a:t> Dashboards Validation Reports </a:t>
            </a:r>
            <a:r>
              <a:rPr lang="en-US" b="0" baseline="0" dirty="0"/>
              <a:t>offered.  </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a:t>
            </a:fld>
            <a:endParaRPr lang="en-US" dirty="0"/>
          </a:p>
        </p:txBody>
      </p:sp>
    </p:spTree>
    <p:extLst>
      <p:ext uri="{BB962C8B-B14F-4D97-AF65-F5344CB8AC3E}">
        <p14:creationId xmlns:p14="http://schemas.microsoft.com/office/powerpoint/2010/main" val="735313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a:t>studentGPS® Dashboards Data Quality Report</a:t>
            </a:r>
            <a:r>
              <a:rPr lang="en-US" dirty="0"/>
              <a:t>: This report shows a comparison of dashboard data against basic business rules to ensure reasonableness and helps districts to identify potential data errors.</a:t>
            </a:r>
          </a:p>
          <a:p>
            <a:r>
              <a:rPr lang="en-US" dirty="0"/>
              <a:t>Here is an example of a data check the Data quality report ran for EducationOrgranization interchange which shows a Passed result.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a:t>
            </a:fld>
            <a:endParaRPr lang="en-US" dirty="0"/>
          </a:p>
        </p:txBody>
      </p:sp>
    </p:spTree>
    <p:extLst>
      <p:ext uri="{BB962C8B-B14F-4D97-AF65-F5344CB8AC3E}">
        <p14:creationId xmlns:p14="http://schemas.microsoft.com/office/powerpoint/2010/main" val="1461700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4458">
              <a:defRPr/>
            </a:pPr>
            <a:r>
              <a:rPr lang="en-US" u="sng" dirty="0"/>
              <a:t>studentGPS® Dashboards Submission Summary</a:t>
            </a:r>
            <a:r>
              <a:rPr lang="en-US" dirty="0"/>
              <a:t>: The Data Count report shows the following field names and details for each field. </a:t>
            </a:r>
          </a:p>
          <a:p>
            <a:pPr defTabSz="924458">
              <a:defRPr/>
            </a:pPr>
            <a:endParaRPr lang="en-US" dirty="0"/>
          </a:p>
          <a:p>
            <a:r>
              <a:rPr lang="en-US" sz="1800" dirty="0"/>
              <a:t>The Data Count report shows the following field names and details for each field. </a:t>
            </a:r>
            <a:endParaRPr lang="en-US" dirty="0"/>
          </a:p>
          <a:p>
            <a:r>
              <a:rPr lang="en-US" dirty="0"/>
              <a:t>1. </a:t>
            </a:r>
            <a:r>
              <a:rPr lang="en-US" b="1" dirty="0"/>
              <a:t>Table Name </a:t>
            </a:r>
            <a:r>
              <a:rPr lang="en-US" dirty="0"/>
              <a:t>(Lists the specific tables from where the data is being counted)</a:t>
            </a:r>
          </a:p>
          <a:p>
            <a:r>
              <a:rPr lang="en-US" dirty="0"/>
              <a:t>2. </a:t>
            </a:r>
            <a:r>
              <a:rPr lang="en-US" b="1" dirty="0"/>
              <a:t>Record Count </a:t>
            </a:r>
            <a:r>
              <a:rPr lang="en-US" dirty="0"/>
              <a:t>(Lists the current data elements counted)</a:t>
            </a:r>
          </a:p>
          <a:p>
            <a:r>
              <a:rPr lang="en-US" dirty="0"/>
              <a:t>3. </a:t>
            </a:r>
            <a:r>
              <a:rPr lang="en-US" b="1" dirty="0"/>
              <a:t>Prior Count </a:t>
            </a:r>
            <a:r>
              <a:rPr lang="en-US" dirty="0"/>
              <a:t>(Lists the date elements counted in the last load)</a:t>
            </a:r>
          </a:p>
          <a:p>
            <a:r>
              <a:rPr lang="en-US" dirty="0"/>
              <a:t>4. </a:t>
            </a:r>
            <a:r>
              <a:rPr lang="en-US" b="1" dirty="0"/>
              <a:t>Percent Changes </a:t>
            </a:r>
            <a:r>
              <a:rPr lang="en-US" dirty="0"/>
              <a:t>(Lists the percentage changes (if any) between Record Count and Prior Count Columns)</a:t>
            </a:r>
          </a:p>
          <a:p>
            <a:r>
              <a:rPr lang="en-US" dirty="0"/>
              <a:t>5. </a:t>
            </a:r>
            <a:r>
              <a:rPr lang="en-US" b="1" dirty="0"/>
              <a:t>Comment</a:t>
            </a:r>
            <a:r>
              <a:rPr lang="en-US" dirty="0"/>
              <a:t> (Indicates Decrease, Increase, No Change or No Data based on the Percent Changed column)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21</a:t>
            </a:fld>
            <a:endParaRPr lang="en-US" dirty="0"/>
          </a:p>
        </p:txBody>
      </p:sp>
    </p:spTree>
    <p:extLst>
      <p:ext uri="{BB962C8B-B14F-4D97-AF65-F5344CB8AC3E}">
        <p14:creationId xmlns:p14="http://schemas.microsoft.com/office/powerpoint/2010/main" val="26444949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4458">
              <a:defRPr/>
            </a:pPr>
            <a:r>
              <a:rPr lang="en-US" u="sng" dirty="0"/>
              <a:t>studentGPS® Dashboards TSDS Data Count Report</a:t>
            </a:r>
            <a:r>
              <a:rPr lang="en-US" dirty="0"/>
              <a:t>: This report displays a count of records submitted successfully and compares to the prior successful load count listed by interchange and school year.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22</a:t>
            </a:fld>
            <a:endParaRPr lang="en-US" dirty="0"/>
          </a:p>
        </p:txBody>
      </p:sp>
    </p:spTree>
    <p:extLst>
      <p:ext uri="{BB962C8B-B14F-4D97-AF65-F5344CB8AC3E}">
        <p14:creationId xmlns:p14="http://schemas.microsoft.com/office/powerpoint/2010/main" val="21887485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4458">
              <a:defRPr/>
            </a:pPr>
            <a:r>
              <a:rPr lang="en-US" dirty="0"/>
              <a:t>The Data Exception report shows the following field names and details for each field. </a:t>
            </a:r>
          </a:p>
          <a:p>
            <a:endParaRPr lang="en-US" dirty="0"/>
          </a:p>
          <a:p>
            <a:r>
              <a:rPr lang="en-US" dirty="0"/>
              <a:t>1. </a:t>
            </a:r>
            <a:r>
              <a:rPr lang="en-US" b="1" dirty="0"/>
              <a:t>Package Name </a:t>
            </a:r>
            <a:r>
              <a:rPr lang="en-US" dirty="0"/>
              <a:t>(Data package that contains the errors)</a:t>
            </a:r>
            <a:endParaRPr lang="en-US" b="1" dirty="0"/>
          </a:p>
          <a:p>
            <a:r>
              <a:rPr lang="en-US" b="1" dirty="0"/>
              <a:t>2. Exception Level </a:t>
            </a:r>
            <a:r>
              <a:rPr lang="en-US" dirty="0"/>
              <a:t>(Severity of the error (e.g. Error, Warning, Entity Not Found, etc.)</a:t>
            </a:r>
            <a:endParaRPr lang="en-US" b="1" dirty="0"/>
          </a:p>
          <a:p>
            <a:r>
              <a:rPr lang="en-US" b="1" dirty="0"/>
              <a:t>3. Error Message </a:t>
            </a:r>
            <a:r>
              <a:rPr lang="en-US" dirty="0"/>
              <a:t>(Details of the error)</a:t>
            </a:r>
            <a:endParaRPr lang="en-US" b="1" dirty="0"/>
          </a:p>
          <a:p>
            <a:r>
              <a:rPr lang="en-US" b="1" dirty="0"/>
              <a:t>4. Record Count </a:t>
            </a:r>
            <a:r>
              <a:rPr lang="en-US" dirty="0"/>
              <a:t>(Number of occurrences of the error)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23</a:t>
            </a:fld>
            <a:endParaRPr lang="en-US" dirty="0"/>
          </a:p>
        </p:txBody>
      </p:sp>
    </p:spTree>
    <p:extLst>
      <p:ext uri="{BB962C8B-B14F-4D97-AF65-F5344CB8AC3E}">
        <p14:creationId xmlns:p14="http://schemas.microsoft.com/office/powerpoint/2010/main" val="18255723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4458">
              <a:defRPr/>
            </a:pPr>
            <a:r>
              <a:rPr lang="en-US" dirty="0"/>
              <a:t>This report provides information to the LEA on what data records “fell out” during processing from the eDM to the studentGPS® Dashboards.  In the case where an LEA’s data passes validation and is processed into the </a:t>
            </a:r>
            <a:r>
              <a:rPr lang="en-US" dirty="0" err="1"/>
              <a:t>eDM</a:t>
            </a:r>
            <a:r>
              <a:rPr lang="en-US" dirty="0"/>
              <a:t> but does not show up in the dashboards, this report would be the first place to determine potential data issues. The data records are sorted by type of error encountered.</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24</a:t>
            </a:fld>
            <a:endParaRPr lang="en-US" dirty="0"/>
          </a:p>
        </p:txBody>
      </p:sp>
    </p:spTree>
    <p:extLst>
      <p:ext uri="{BB962C8B-B14F-4D97-AF65-F5344CB8AC3E}">
        <p14:creationId xmlns:p14="http://schemas.microsoft.com/office/powerpoint/2010/main" val="2716033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b="1" dirty="0"/>
              <a:t>Data Quality Report </a:t>
            </a:r>
            <a:endParaRPr lang="en-US" sz="1600" dirty="0"/>
          </a:p>
          <a:p>
            <a:r>
              <a:rPr lang="en-US" sz="1400" i="1" dirty="0"/>
              <a:t>Example 1 </a:t>
            </a:r>
            <a:r>
              <a:rPr lang="en-US" sz="1400" dirty="0"/>
              <a:t>: If you built dashboard with limited interchanges</a:t>
            </a:r>
          </a:p>
          <a:p>
            <a:pPr lvl="1"/>
            <a:r>
              <a:rPr lang="en-US" sz="1400" dirty="0"/>
              <a:t>If your start loading discipline interchange which wasn’t loaded with the first built. The Data Quality report will help districts to identify potential data errors.</a:t>
            </a:r>
            <a:endParaRPr lang="en-US" sz="1600" dirty="0"/>
          </a:p>
          <a:p>
            <a:r>
              <a:rPr lang="en-US" sz="1600" b="1" dirty="0"/>
              <a:t>Data Count Report</a:t>
            </a:r>
          </a:p>
          <a:p>
            <a:r>
              <a:rPr lang="en-US" sz="1400" i="1" dirty="0"/>
              <a:t>Example</a:t>
            </a:r>
            <a:r>
              <a:rPr lang="en-US" sz="1400" dirty="0"/>
              <a:t>: If your student count changes drastically </a:t>
            </a:r>
          </a:p>
          <a:p>
            <a:pPr lvl="1"/>
            <a:r>
              <a:rPr lang="en-US" sz="1400" dirty="0"/>
              <a:t>If the student count from previous load to last </a:t>
            </a:r>
            <a:r>
              <a:rPr lang="en-US" sz="1400" u="sng" dirty="0"/>
              <a:t>successful </a:t>
            </a:r>
            <a:r>
              <a:rPr lang="en-US" sz="1400" dirty="0"/>
              <a:t>load shows a sudden drop in data.</a:t>
            </a:r>
          </a:p>
          <a:p>
            <a:pPr lvl="1">
              <a:buNone/>
            </a:pPr>
            <a:r>
              <a:rPr lang="en-US" sz="1600" b="1" dirty="0"/>
              <a:t>Data Exception Report</a:t>
            </a:r>
          </a:p>
          <a:p>
            <a:pPr lvl="1">
              <a:buNone/>
            </a:pPr>
            <a:r>
              <a:rPr lang="en-US" sz="1400" i="1" dirty="0"/>
              <a:t>Example: </a:t>
            </a:r>
            <a:r>
              <a:rPr lang="en-US" sz="1400" dirty="0"/>
              <a:t>If teacher cannot see assessment data for her students</a:t>
            </a:r>
          </a:p>
          <a:p>
            <a:pPr lvl="1"/>
            <a:r>
              <a:rPr lang="en-US" sz="1400" dirty="0"/>
              <a:t>In the case where an LEA’s data passes validation and is processed into the </a:t>
            </a:r>
            <a:r>
              <a:rPr lang="en-US" sz="1400" dirty="0" err="1"/>
              <a:t>eDM</a:t>
            </a:r>
            <a:r>
              <a:rPr lang="en-US" sz="1400" dirty="0"/>
              <a:t> but does not show up in the dashboards, this report would be the first place to determine potential data issues.</a:t>
            </a:r>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25</a:t>
            </a:fld>
            <a:endParaRPr lang="en-US" dirty="0"/>
          </a:p>
        </p:txBody>
      </p:sp>
    </p:spTree>
    <p:extLst>
      <p:ext uri="{BB962C8B-B14F-4D97-AF65-F5344CB8AC3E}">
        <p14:creationId xmlns:p14="http://schemas.microsoft.com/office/powerpoint/2010/main" val="31121110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a:t>
            </a:r>
            <a:r>
              <a:rPr lang="en-US" baseline="0" dirty="0"/>
              <a:t>w we are going to review the </a:t>
            </a:r>
            <a:r>
              <a:rPr lang="en-US" dirty="0"/>
              <a:t>studentGPS™ Dashboards administrative</a:t>
            </a:r>
            <a:r>
              <a:rPr lang="en-US" baseline="0" dirty="0"/>
              <a:t> functions.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26</a:t>
            </a:fld>
            <a:endParaRPr lang="en-US" dirty="0"/>
          </a:p>
        </p:txBody>
      </p:sp>
    </p:spTree>
    <p:extLst>
      <p:ext uri="{BB962C8B-B14F-4D97-AF65-F5344CB8AC3E}">
        <p14:creationId xmlns:p14="http://schemas.microsoft.com/office/powerpoint/2010/main" val="25152278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27</a:t>
            </a:fld>
            <a:endParaRPr lang="en-US" dirty="0"/>
          </a:p>
        </p:txBody>
      </p:sp>
    </p:spTree>
    <p:extLst>
      <p:ext uri="{BB962C8B-B14F-4D97-AF65-F5344CB8AC3E}">
        <p14:creationId xmlns:p14="http://schemas.microsoft.com/office/powerpoint/2010/main" val="16024367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Issues may arise that require system to be disabled.  Some examples of situations include FERPA or privacy issues, system has fatal error that requires shut down to fix or users having concerns with particular metric.</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29</a:t>
            </a:fld>
            <a:endParaRPr lang="en-US" dirty="0"/>
          </a:p>
        </p:txBody>
      </p:sp>
    </p:spTree>
    <p:extLst>
      <p:ext uri="{BB962C8B-B14F-4D97-AF65-F5344CB8AC3E}">
        <p14:creationId xmlns:p14="http://schemas.microsoft.com/office/powerpoint/2010/main" val="26150805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Process for disabling:</a:t>
            </a:r>
          </a:p>
          <a:p>
            <a:pPr marL="173336" indent="-173336" defTabSz="924458">
              <a:buFont typeface="Arial" pitchFamily="34" charset="0"/>
              <a:buChar char="•"/>
              <a:defRPr/>
            </a:pPr>
            <a:r>
              <a:rPr lang="en-US" dirty="0"/>
              <a:t>Click on Home Icon on the upper left hand corner of the Dashboards</a:t>
            </a:r>
          </a:p>
          <a:p>
            <a:pPr marL="173336" indent="-173336">
              <a:buFont typeface="Arial" pitchFamily="34" charset="0"/>
              <a:buChar char="•"/>
            </a:pPr>
            <a:r>
              <a:rPr lang="en-US" dirty="0"/>
              <a:t>Select Site Configuration</a:t>
            </a:r>
          </a:p>
          <a:p>
            <a:pPr marL="173336" indent="-173336">
              <a:buFont typeface="Arial" pitchFamily="34" charset="0"/>
              <a:buChar char="•"/>
            </a:pPr>
            <a:r>
              <a:rPr lang="en-US" dirty="0"/>
              <a:t>Check the box to deactivate the website for the entire district</a:t>
            </a:r>
          </a:p>
          <a:p>
            <a:pPr marL="173336" indent="-173336">
              <a:buFont typeface="Arial" pitchFamily="34" charset="0"/>
              <a:buChar char="•"/>
            </a:pPr>
            <a:r>
              <a:rPr lang="en-US" dirty="0"/>
              <a:t>Select Save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30</a:t>
            </a:fld>
            <a:endParaRPr lang="en-US" dirty="0"/>
          </a:p>
        </p:txBody>
      </p:sp>
    </p:spTree>
    <p:extLst>
      <p:ext uri="{BB962C8B-B14F-4D97-AF65-F5344CB8AC3E}">
        <p14:creationId xmlns:p14="http://schemas.microsoft.com/office/powerpoint/2010/main" val="2082104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conclusion of this training, the participant</a:t>
            </a:r>
            <a:r>
              <a:rPr lang="en-US" baseline="0" dirty="0"/>
              <a:t> will be able to describe the Dashboard Data Mart data loading process, explain where to find the studentGPS</a:t>
            </a:r>
            <a:r>
              <a:rPr lang="en-US" dirty="0"/>
              <a:t>®</a:t>
            </a:r>
            <a:r>
              <a:rPr lang="en-US" baseline="0" dirty="0"/>
              <a:t> Dashboards Validation Reports, and name the studentGPS</a:t>
            </a:r>
            <a:r>
              <a:rPr lang="en-US" dirty="0"/>
              <a:t>®</a:t>
            </a:r>
            <a:r>
              <a:rPr lang="en-US" baseline="0" dirty="0"/>
              <a:t> Dashboards Validation Reports.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System administrators can post broad messages to users.  This is helpful to notify of data availability, new data coming, training materials.  The user would enter message in the</a:t>
            </a:r>
            <a:r>
              <a:rPr lang="en-US" baseline="0" dirty="0"/>
              <a:t> text entry box &amp; then save.  The message will appear in yellow at the top of every dashboard page.</a:t>
            </a:r>
            <a:endParaRPr lang="en-US" dirty="0"/>
          </a:p>
          <a:p>
            <a:r>
              <a:rPr lang="en-US" dirty="0"/>
              <a:t>Note that there is a 150 character limit on the messages that can be posted.</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31</a:t>
            </a:fld>
            <a:endParaRPr lang="en-US" dirty="0"/>
          </a:p>
        </p:txBody>
      </p:sp>
    </p:spTree>
    <p:extLst>
      <p:ext uri="{BB962C8B-B14F-4D97-AF65-F5344CB8AC3E}">
        <p14:creationId xmlns:p14="http://schemas.microsoft.com/office/powerpoint/2010/main" val="17782945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18506" indent="-518506">
              <a:spcBef>
                <a:spcPts val="817"/>
              </a:spcBef>
              <a:buFont typeface="Arial" pitchFamily="34" charset="0"/>
              <a:buChar char="•"/>
            </a:pPr>
            <a:r>
              <a:rPr lang="en-US" dirty="0"/>
              <a:t>The studentGPS™ Dashboards application provides different levels of user access to comply with FERPA</a:t>
            </a:r>
          </a:p>
          <a:p>
            <a:pPr marL="518506" indent="-518506">
              <a:spcBef>
                <a:spcPts val="817"/>
              </a:spcBef>
              <a:buFont typeface="Arial" pitchFamily="34" charset="0"/>
              <a:buChar char="•"/>
            </a:pPr>
            <a:r>
              <a:rPr lang="en-US" dirty="0"/>
              <a:t>User access is determined by a person’s district position title as defined in the district SIS</a:t>
            </a:r>
          </a:p>
          <a:p>
            <a:pPr marL="922854" lvl="1" indent="-454205">
              <a:spcBef>
                <a:spcPts val="817"/>
              </a:spcBef>
              <a:buFont typeface="Arial" pitchFamily="34" charset="0"/>
              <a:buChar char="•"/>
            </a:pPr>
            <a:r>
              <a:rPr lang="en-US" dirty="0"/>
              <a:t>LEAs and SIS vendors determine the relevant fields in the SIS</a:t>
            </a:r>
          </a:p>
          <a:p>
            <a:pPr marL="1200191" lvl="2" indent="-454205">
              <a:spcBef>
                <a:spcPts val="817"/>
              </a:spcBef>
              <a:buFont typeface="Arial" pitchFamily="34" charset="0"/>
              <a:buChar char="•"/>
            </a:pPr>
            <a:r>
              <a:rPr lang="en-US" dirty="0"/>
              <a:t>Vendors map to this in XML</a:t>
            </a:r>
          </a:p>
          <a:p>
            <a:pPr marL="922854" lvl="1" indent="-454205">
              <a:spcBef>
                <a:spcPts val="817"/>
              </a:spcBef>
              <a:buFont typeface="Arial" pitchFamily="34" charset="0"/>
              <a:buChar char="•"/>
            </a:pPr>
            <a:r>
              <a:rPr lang="en-US" dirty="0"/>
              <a:t>No mechanism to set roles on person-specific basis</a:t>
            </a:r>
          </a:p>
          <a:p>
            <a:pPr marL="518506" indent="-518506">
              <a:spcBef>
                <a:spcPts val="817"/>
              </a:spcBef>
              <a:buFont typeface="Arial" pitchFamily="34" charset="0"/>
              <a:buChar char="•"/>
            </a:pPr>
            <a:r>
              <a:rPr lang="en-US" dirty="0"/>
              <a:t>Staff organizational assignment (campus or district) determines the breadth of access to the Dashboards</a:t>
            </a:r>
          </a:p>
          <a:p>
            <a:pPr marL="518506" indent="-518506">
              <a:spcBef>
                <a:spcPts val="817"/>
              </a:spcBef>
              <a:buFont typeface="Arial" pitchFamily="34" charset="0"/>
              <a:buChar char="•"/>
            </a:pPr>
            <a:r>
              <a:rPr lang="en-US" dirty="0"/>
              <a:t>User access roles and any changes should align with district data policies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42</a:t>
            </a:fld>
            <a:endParaRPr lang="en-US" dirty="0"/>
          </a:p>
        </p:txBody>
      </p:sp>
    </p:spTree>
    <p:extLst>
      <p:ext uri="{BB962C8B-B14F-4D97-AF65-F5344CB8AC3E}">
        <p14:creationId xmlns:p14="http://schemas.microsoft.com/office/powerpoint/2010/main" val="13215707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18506" indent="-518506">
              <a:spcBef>
                <a:spcPts val="817"/>
              </a:spcBef>
              <a:buFont typeface="Arial" pitchFamily="34" charset="0"/>
              <a:buChar char="•"/>
            </a:pPr>
            <a:r>
              <a:rPr lang="en-US" dirty="0"/>
              <a:t>The studentGPS™ Dashboards application provides different levels of user access to comply with FERPA</a:t>
            </a:r>
          </a:p>
          <a:p>
            <a:pPr marL="518506" indent="-518506">
              <a:spcBef>
                <a:spcPts val="817"/>
              </a:spcBef>
              <a:buFont typeface="Arial" pitchFamily="34" charset="0"/>
              <a:buChar char="•"/>
            </a:pPr>
            <a:r>
              <a:rPr lang="en-US" dirty="0"/>
              <a:t>User access is determined by a person’s district position title as defined in the district SIS</a:t>
            </a:r>
          </a:p>
          <a:p>
            <a:pPr marL="922854" lvl="1" indent="-454205">
              <a:spcBef>
                <a:spcPts val="817"/>
              </a:spcBef>
              <a:buFont typeface="Arial" pitchFamily="34" charset="0"/>
              <a:buChar char="•"/>
            </a:pPr>
            <a:r>
              <a:rPr lang="en-US" dirty="0"/>
              <a:t>LEAs and SIS vendors determine the relevant fields in the SIS</a:t>
            </a:r>
          </a:p>
          <a:p>
            <a:pPr marL="1200191" lvl="2" indent="-454205">
              <a:spcBef>
                <a:spcPts val="817"/>
              </a:spcBef>
              <a:buFont typeface="Arial" pitchFamily="34" charset="0"/>
              <a:buChar char="•"/>
            </a:pPr>
            <a:r>
              <a:rPr lang="en-US" dirty="0"/>
              <a:t>Vendors map to this in XML</a:t>
            </a:r>
          </a:p>
          <a:p>
            <a:pPr marL="922854" lvl="1" indent="-454205">
              <a:spcBef>
                <a:spcPts val="817"/>
              </a:spcBef>
              <a:buFont typeface="Arial" pitchFamily="34" charset="0"/>
              <a:buChar char="•"/>
            </a:pPr>
            <a:r>
              <a:rPr lang="en-US" dirty="0"/>
              <a:t>No mechanism to set roles on person-specific basis</a:t>
            </a:r>
          </a:p>
          <a:p>
            <a:pPr marL="518506" indent="-518506">
              <a:spcBef>
                <a:spcPts val="817"/>
              </a:spcBef>
              <a:buFont typeface="Arial" pitchFamily="34" charset="0"/>
              <a:buChar char="•"/>
            </a:pPr>
            <a:r>
              <a:rPr lang="en-US" dirty="0"/>
              <a:t>Staff organizational assignment (campus or district) determines the breadth of access to the Dashboards</a:t>
            </a:r>
          </a:p>
          <a:p>
            <a:pPr marL="518506" indent="-518506">
              <a:spcBef>
                <a:spcPts val="817"/>
              </a:spcBef>
              <a:buFont typeface="Arial" pitchFamily="34" charset="0"/>
              <a:buChar char="•"/>
            </a:pPr>
            <a:r>
              <a:rPr lang="en-US" dirty="0"/>
              <a:t>User access roles and any changes should align with district data policies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43</a:t>
            </a:fld>
            <a:endParaRPr lang="en-US" dirty="0"/>
          </a:p>
        </p:txBody>
      </p:sp>
    </p:spTree>
    <p:extLst>
      <p:ext uri="{BB962C8B-B14F-4D97-AF65-F5344CB8AC3E}">
        <p14:creationId xmlns:p14="http://schemas.microsoft.com/office/powerpoint/2010/main" val="13324268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staff member (besides principal or superintendent) who needs access to student-level information in the dashboards will need the following:</a:t>
            </a:r>
          </a:p>
          <a:p>
            <a:pPr lvl="1"/>
            <a:r>
              <a:rPr lang="en-US" dirty="0"/>
              <a:t>Dashboard/DDM role as "Specialist"</a:t>
            </a:r>
          </a:p>
          <a:p>
            <a:pPr lvl="1"/>
            <a:r>
              <a:rPr lang="en-US" dirty="0"/>
              <a:t>Proper staff/student association via </a:t>
            </a:r>
            <a:r>
              <a:rPr lang="en-US" dirty="0" err="1"/>
              <a:t>UniqueID</a:t>
            </a:r>
            <a:r>
              <a:rPr lang="en-US" dirty="0"/>
              <a:t> through the </a:t>
            </a:r>
            <a:r>
              <a:rPr lang="en-US" dirty="0" err="1"/>
              <a:t>StudentCohort</a:t>
            </a:r>
            <a:r>
              <a:rPr lang="en-US" dirty="0"/>
              <a:t> interchange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44</a:t>
            </a:fld>
            <a:endParaRPr lang="en-US" dirty="0"/>
          </a:p>
        </p:txBody>
      </p:sp>
    </p:spTree>
    <p:extLst>
      <p:ext uri="{BB962C8B-B14F-4D97-AF65-F5344CB8AC3E}">
        <p14:creationId xmlns:p14="http://schemas.microsoft.com/office/powerpoint/2010/main" val="22006900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a:spcBef>
                <a:spcPts val="817"/>
              </a:spcBef>
              <a:buFont typeface="Arial" pitchFamily="34" charset="0"/>
              <a:buChar char="•"/>
            </a:pPr>
            <a:r>
              <a:rPr lang="en-US" dirty="0"/>
              <a:t>“Specialists” are defined as staff who are responsible for specific groups or “cohorts” of students and should only see those students  </a:t>
            </a:r>
          </a:p>
          <a:p>
            <a:pPr marL="496896" lvl="1" indent="-173336">
              <a:spcBef>
                <a:spcPts val="817"/>
              </a:spcBef>
              <a:buFont typeface="Arial" pitchFamily="34" charset="0"/>
              <a:buChar char="•"/>
            </a:pPr>
            <a:r>
              <a:rPr lang="en-US" dirty="0"/>
              <a:t>The most common example of this is a teacher</a:t>
            </a:r>
          </a:p>
          <a:p>
            <a:pPr marL="173336" indent="-173336">
              <a:spcBef>
                <a:spcPts val="817"/>
              </a:spcBef>
              <a:buFont typeface="Arial" pitchFamily="34" charset="0"/>
              <a:buChar char="•"/>
            </a:pPr>
            <a:r>
              <a:rPr lang="en-US" dirty="0"/>
              <a:t>Teachers only see their students as determined by their class section assignments  </a:t>
            </a:r>
          </a:p>
          <a:p>
            <a:pPr marL="496896" lvl="1" indent="-173336">
              <a:spcBef>
                <a:spcPts val="817"/>
              </a:spcBef>
              <a:buFont typeface="Arial" pitchFamily="34" charset="0"/>
              <a:buChar char="•"/>
            </a:pPr>
            <a:r>
              <a:rPr lang="en-US" dirty="0"/>
              <a:t>Class sections are uploaded nightly from the LEA source systems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45</a:t>
            </a:fld>
            <a:endParaRPr lang="en-US" dirty="0"/>
          </a:p>
        </p:txBody>
      </p:sp>
    </p:spTree>
    <p:extLst>
      <p:ext uri="{BB962C8B-B14F-4D97-AF65-F5344CB8AC3E}">
        <p14:creationId xmlns:p14="http://schemas.microsoft.com/office/powerpoint/2010/main" val="20530707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88893" indent="-288893">
              <a:spcBef>
                <a:spcPts val="817"/>
              </a:spcBef>
              <a:buFont typeface="Arial" pitchFamily="34" charset="0"/>
              <a:buChar char="•"/>
            </a:pPr>
            <a:r>
              <a:rPr lang="en-US" dirty="0"/>
              <a:t>Those who do not have class section assignments, but need to see a specific group of students can be assigned a specialist role and linked to those students using the cohort interchange  </a:t>
            </a:r>
          </a:p>
          <a:p>
            <a:pPr marL="922956" lvl="1" indent="-518506">
              <a:spcBef>
                <a:spcPts val="817"/>
              </a:spcBef>
              <a:buFont typeface="Arial" pitchFamily="34" charset="0"/>
              <a:buChar char="•"/>
            </a:pPr>
            <a:r>
              <a:rPr lang="en-US" dirty="0"/>
              <a:t>This is not automatic; setup requires additional coordination between the source system vendor and district</a:t>
            </a:r>
          </a:p>
          <a:p>
            <a:pPr marL="922956" lvl="1" indent="-518506">
              <a:spcBef>
                <a:spcPts val="817"/>
              </a:spcBef>
              <a:buFont typeface="Arial" pitchFamily="34" charset="0"/>
              <a:buChar char="•"/>
            </a:pPr>
            <a:r>
              <a:rPr lang="en-US" dirty="0"/>
              <a:t>If this is not set up, then the target individual will receive an error message when logging in to the studentGPS™ Dashboards</a:t>
            </a:r>
          </a:p>
          <a:p>
            <a:pPr marL="518506" indent="-518506">
              <a:spcBef>
                <a:spcPts val="817"/>
              </a:spcBef>
              <a:buFont typeface="Arial" pitchFamily="34" charset="0"/>
              <a:buChar char="•"/>
            </a:pPr>
            <a:r>
              <a:rPr lang="en-US" dirty="0"/>
              <a:t>It is recommended that LEA data stewards review list of specialists at the beginning of each school year to ensure they are up to date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46</a:t>
            </a:fld>
            <a:endParaRPr lang="en-US" dirty="0"/>
          </a:p>
        </p:txBody>
      </p:sp>
    </p:spTree>
    <p:extLst>
      <p:ext uri="{BB962C8B-B14F-4D97-AF65-F5344CB8AC3E}">
        <p14:creationId xmlns:p14="http://schemas.microsoft.com/office/powerpoint/2010/main" val="16259036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a:buFont typeface="Arial" pitchFamily="34" charset="0"/>
              <a:buChar char="•"/>
            </a:pPr>
            <a:r>
              <a:rPr lang="en-US" dirty="0"/>
              <a:t>Claims-based authentication is the process of authenticating a user based on a set of claims about the user’s identity contained in a trusted token.  </a:t>
            </a:r>
          </a:p>
          <a:p>
            <a:pPr marL="173336" indent="-173336">
              <a:buFont typeface="Arial" pitchFamily="34" charset="0"/>
              <a:buChar char="•"/>
            </a:pPr>
            <a:r>
              <a:rPr lang="en-US" dirty="0"/>
              <a:t>Basic set of roles or ‘claims’ correspond to varying levels of access</a:t>
            </a:r>
          </a:p>
          <a:p>
            <a:pPr marL="173336" indent="-173336">
              <a:buFont typeface="Arial" pitchFamily="34" charset="0"/>
              <a:buChar char="•"/>
            </a:pPr>
            <a:r>
              <a:rPr lang="en-US" dirty="0"/>
              <a:t>Access will differ based on where assigned (campus vs. district) and any specific student assignments (class sections, rosters)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47</a:t>
            </a:fld>
            <a:endParaRPr lang="en-US" dirty="0"/>
          </a:p>
        </p:txBody>
      </p:sp>
    </p:spTree>
    <p:extLst>
      <p:ext uri="{BB962C8B-B14F-4D97-AF65-F5344CB8AC3E}">
        <p14:creationId xmlns:p14="http://schemas.microsoft.com/office/powerpoint/2010/main" val="42348883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go through each role and description and explore the access to data, starting with Staff and Specialist.  Note that the claim sets are organized into access to district, school, operational, classroom and students.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48</a:t>
            </a:fld>
            <a:endParaRPr lang="en-US" dirty="0"/>
          </a:p>
        </p:txBody>
      </p:sp>
    </p:spTree>
    <p:extLst>
      <p:ext uri="{BB962C8B-B14F-4D97-AF65-F5344CB8AC3E}">
        <p14:creationId xmlns:p14="http://schemas.microsoft.com/office/powerpoint/2010/main" val="5309043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let’s take a look at Leader, Administration and Principal.</a:t>
            </a:r>
          </a:p>
        </p:txBody>
      </p:sp>
      <p:sp>
        <p:nvSpPr>
          <p:cNvPr id="4" name="Slide Number Placeholder 3"/>
          <p:cNvSpPr>
            <a:spLocks noGrp="1"/>
          </p:cNvSpPr>
          <p:nvPr>
            <p:ph type="sldNum" sz="quarter" idx="10"/>
          </p:nvPr>
        </p:nvSpPr>
        <p:spPr/>
        <p:txBody>
          <a:bodyPr/>
          <a:lstStyle/>
          <a:p>
            <a:fld id="{7872E534-9B96-469B-99C0-8551271B58B1}" type="slidenum">
              <a:rPr lang="en-US" smtClean="0"/>
              <a:pPr/>
              <a:t>49</a:t>
            </a:fld>
            <a:endParaRPr lang="en-US" dirty="0"/>
          </a:p>
        </p:txBody>
      </p:sp>
    </p:spTree>
    <p:extLst>
      <p:ext uri="{BB962C8B-B14F-4D97-AF65-F5344CB8AC3E}">
        <p14:creationId xmlns:p14="http://schemas.microsoft.com/office/powerpoint/2010/main" val="13097012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let’s take a look at Superintendent and the role defined as System Admin, Data Steward or Key Designee.  We can see that overall access is logically mapped to role and while some roles may have access to high levels of information, note everyone can drill down to view student level information.  </a:t>
            </a:r>
          </a:p>
          <a:p>
            <a:endParaRPr lang="en-US" b="1" dirty="0"/>
          </a:p>
          <a:p>
            <a:r>
              <a:rPr lang="en-US" b="1" dirty="0"/>
              <a:t>Trainer Questions:</a:t>
            </a:r>
          </a:p>
          <a:p>
            <a:pPr marL="231115" indent="-231115">
              <a:buFont typeface="Arial" pitchFamily="34" charset="0"/>
              <a:buAutoNum type="arabicParenR"/>
            </a:pPr>
            <a:r>
              <a:rPr lang="en-US" dirty="0"/>
              <a:t>What is the logic behind claim sets?</a:t>
            </a:r>
          </a:p>
          <a:p>
            <a:pPr marL="231115" indent="-231115">
              <a:buFont typeface="Arial" pitchFamily="34" charset="0"/>
              <a:buAutoNum type="arabicParenR"/>
            </a:pPr>
            <a:r>
              <a:rPr lang="en-US" dirty="0"/>
              <a:t>How is data access restricted?</a:t>
            </a:r>
          </a:p>
        </p:txBody>
      </p:sp>
      <p:sp>
        <p:nvSpPr>
          <p:cNvPr id="4" name="Slide Number Placeholder 3"/>
          <p:cNvSpPr>
            <a:spLocks noGrp="1"/>
          </p:cNvSpPr>
          <p:nvPr>
            <p:ph type="sldNum" sz="quarter" idx="10"/>
          </p:nvPr>
        </p:nvSpPr>
        <p:spPr/>
        <p:txBody>
          <a:bodyPr/>
          <a:lstStyle/>
          <a:p>
            <a:fld id="{7872E534-9B96-469B-99C0-8551271B58B1}" type="slidenum">
              <a:rPr lang="en-US" smtClean="0"/>
              <a:pPr/>
              <a:t>50</a:t>
            </a:fld>
            <a:endParaRPr lang="en-US" dirty="0"/>
          </a:p>
        </p:txBody>
      </p:sp>
    </p:spTree>
    <p:extLst>
      <p:ext uri="{BB962C8B-B14F-4D97-AF65-F5344CB8AC3E}">
        <p14:creationId xmlns:p14="http://schemas.microsoft.com/office/powerpoint/2010/main" val="3326167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accent2"/>
                </a:solidFill>
              </a:rPr>
              <a:t>Pre-requisites that are needed prior to this training: </a:t>
            </a:r>
          </a:p>
          <a:p>
            <a:endParaRPr lang="en-US" dirty="0"/>
          </a:p>
          <a:p>
            <a:pPr marL="288893" indent="-288893">
              <a:buFont typeface="Arial" pitchFamily="34" charset="0"/>
              <a:buChar char="•"/>
            </a:pPr>
            <a:r>
              <a:rPr lang="en-US" u="sng" dirty="0"/>
              <a:t>Training Pre-requisites</a:t>
            </a:r>
            <a:r>
              <a:rPr lang="en-US" dirty="0"/>
              <a:t>: </a:t>
            </a:r>
          </a:p>
          <a:p>
            <a:pPr marL="288893" indent="-288893">
              <a:buFont typeface="Arial" pitchFamily="34" charset="0"/>
              <a:buChar char="•"/>
            </a:pPr>
            <a:r>
              <a:rPr lang="en-US" dirty="0"/>
              <a:t>Participants should attend TSDS Technical Course 1: Overview of TSDS and TSDS High Level End User Process Map </a:t>
            </a:r>
            <a:br>
              <a:rPr lang="en-US" dirty="0"/>
            </a:br>
            <a:r>
              <a:rPr lang="en-US" b="1" dirty="0">
                <a:solidFill>
                  <a:srgbClr val="43E4FF"/>
                </a:solidFill>
              </a:rPr>
              <a:t> </a:t>
            </a:r>
            <a:r>
              <a:rPr lang="en-US" dirty="0"/>
              <a:t>(or view the online overview posted on Project Share)</a:t>
            </a:r>
          </a:p>
          <a:p>
            <a:pPr marL="288893" indent="-288893">
              <a:buFont typeface="Arial" pitchFamily="34" charset="0"/>
              <a:buChar char="•"/>
            </a:pPr>
            <a:r>
              <a:rPr lang="en-US" dirty="0"/>
              <a:t>Participants should also attend Technical Courses 2: TSDS Client-Side Validation Tool and Technical Course 3: TSDS Loading Data into the ODS</a:t>
            </a:r>
          </a:p>
          <a:p>
            <a:endParaRPr lang="en-US" u="sng" dirty="0"/>
          </a:p>
          <a:p>
            <a:r>
              <a:rPr lang="en-US" u="sng" dirty="0"/>
              <a:t>Technical Pre-requisites</a:t>
            </a:r>
            <a:r>
              <a:rPr lang="en-US" dirty="0"/>
              <a:t>:</a:t>
            </a:r>
          </a:p>
          <a:p>
            <a:pPr marL="288893" indent="-288893">
              <a:buFont typeface="Arial" pitchFamily="34" charset="0"/>
              <a:buChar char="•"/>
            </a:pPr>
            <a:r>
              <a:rPr lang="en-US" dirty="0"/>
              <a:t>Participants will need a Project Share user ID</a:t>
            </a:r>
          </a:p>
        </p:txBody>
      </p:sp>
      <p:sp>
        <p:nvSpPr>
          <p:cNvPr id="4" name="Slide Number Placeholder 3"/>
          <p:cNvSpPr>
            <a:spLocks noGrp="1"/>
          </p:cNvSpPr>
          <p:nvPr>
            <p:ph type="sldNum" sz="quarter" idx="10"/>
          </p:nvPr>
        </p:nvSpPr>
        <p:spPr/>
        <p:txBody>
          <a:bodyPr/>
          <a:lstStyle/>
          <a:p>
            <a:fld id="{7872E534-9B96-469B-99C0-8551271B58B1}" type="slidenum">
              <a:rPr lang="en-US" smtClean="0"/>
              <a:pPr/>
              <a:t>4</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a:buFont typeface="Arial" pitchFamily="34" charset="0"/>
              <a:buChar char="•"/>
            </a:pPr>
            <a:r>
              <a:rPr lang="en-US" dirty="0"/>
              <a:t>Select Single Edit button</a:t>
            </a:r>
          </a:p>
          <a:p>
            <a:pPr marL="173336" indent="-173336">
              <a:buFont typeface="Arial" pitchFamily="34" charset="0"/>
              <a:buChar char="•"/>
            </a:pPr>
            <a:r>
              <a:rPr lang="en-US" dirty="0"/>
              <a:t>Select Position Title drop down to see list of district titles and select title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51</a:t>
            </a:fld>
            <a:endParaRPr lang="en-US" dirty="0"/>
          </a:p>
        </p:txBody>
      </p:sp>
    </p:spTree>
    <p:extLst>
      <p:ext uri="{BB962C8B-B14F-4D97-AF65-F5344CB8AC3E}">
        <p14:creationId xmlns:p14="http://schemas.microsoft.com/office/powerpoint/2010/main" val="4901468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a:buFont typeface="Arial" pitchFamily="34" charset="0"/>
              <a:buChar char="•"/>
            </a:pPr>
            <a:r>
              <a:rPr lang="en-US" dirty="0"/>
              <a:t>Select the Batch Edit button</a:t>
            </a:r>
          </a:p>
          <a:p>
            <a:pPr marL="173336" indent="-173336">
              <a:buFont typeface="Arial" pitchFamily="34" charset="0"/>
              <a:buChar char="•"/>
            </a:pPr>
            <a:r>
              <a:rPr lang="en-US" dirty="0"/>
              <a:t>Click ‘User Roles Template’ to export current list of district position titles and Dashboards claim settings (in </a:t>
            </a:r>
            <a:r>
              <a:rPr lang="en-US" dirty="0" err="1"/>
              <a:t>xls</a:t>
            </a:r>
            <a:r>
              <a:rPr lang="en-US" dirty="0"/>
              <a:t>)</a:t>
            </a:r>
          </a:p>
          <a:p>
            <a:pPr marL="173336" indent="-173336">
              <a:buFont typeface="Arial" pitchFamily="34" charset="0"/>
              <a:buChar char="•"/>
            </a:pPr>
            <a:r>
              <a:rPr lang="en-US" dirty="0"/>
              <a:t>Note that the template will initially be blank</a:t>
            </a:r>
          </a:p>
          <a:p>
            <a:pPr marL="173336" indent="-173336" defTabSz="924458">
              <a:buFont typeface="Arial" pitchFamily="34" charset="0"/>
              <a:buChar char="•"/>
              <a:defRPr/>
            </a:pPr>
            <a:r>
              <a:rPr lang="en-US" dirty="0"/>
              <a:t>Be sure to use the seven ClaimSet roles with correct spelling and punctuation when batch editing</a:t>
            </a:r>
          </a:p>
          <a:p>
            <a:pPr marL="173336" lvl="1" indent="-173336" defTabSz="924458">
              <a:buFont typeface="Arial" pitchFamily="34" charset="0"/>
              <a:buChar char="•"/>
              <a:defRPr/>
            </a:pPr>
            <a:r>
              <a:rPr lang="en-US" dirty="0"/>
              <a:t>Cells can left EMPTY or filled in with NONE as the value</a:t>
            </a:r>
          </a:p>
          <a:p>
            <a:pPr defTabSz="924458">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53</a:t>
            </a:fld>
            <a:endParaRPr lang="en-US" dirty="0"/>
          </a:p>
        </p:txBody>
      </p:sp>
    </p:spTree>
    <p:extLst>
      <p:ext uri="{BB962C8B-B14F-4D97-AF65-F5344CB8AC3E}">
        <p14:creationId xmlns:p14="http://schemas.microsoft.com/office/powerpoint/2010/main" val="11666539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a:buFont typeface="Arial" pitchFamily="34" charset="0"/>
              <a:buChar char="•"/>
            </a:pPr>
            <a:r>
              <a:rPr lang="en-US" dirty="0"/>
              <a:t>Review claim settings for each Position Title</a:t>
            </a:r>
          </a:p>
          <a:p>
            <a:pPr marL="173336" indent="-173336">
              <a:buFont typeface="Arial" pitchFamily="34" charset="0"/>
              <a:buChar char="•"/>
            </a:pPr>
            <a:r>
              <a:rPr lang="en-US" dirty="0"/>
              <a:t>Make changes to Dashboards claim set using the list of options</a:t>
            </a:r>
          </a:p>
          <a:p>
            <a:pPr marL="173336" indent="-173336">
              <a:buFont typeface="Arial" pitchFamily="34" charset="0"/>
              <a:buChar char="•"/>
            </a:pPr>
            <a:r>
              <a:rPr lang="en-US" dirty="0"/>
              <a:t>Save file to local drive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54</a:t>
            </a:fld>
            <a:endParaRPr lang="en-US" dirty="0"/>
          </a:p>
        </p:txBody>
      </p:sp>
    </p:spTree>
    <p:extLst>
      <p:ext uri="{BB962C8B-B14F-4D97-AF65-F5344CB8AC3E}">
        <p14:creationId xmlns:p14="http://schemas.microsoft.com/office/powerpoint/2010/main" val="36868696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a:buFont typeface="Arial" pitchFamily="34" charset="0"/>
              <a:buChar char="•"/>
            </a:pPr>
            <a:r>
              <a:rPr lang="en-US" dirty="0"/>
              <a:t>Use Browse button to select updated file from your local drive</a:t>
            </a:r>
          </a:p>
          <a:p>
            <a:pPr marL="173336" indent="-173336">
              <a:buFont typeface="Arial" pitchFamily="34" charset="0"/>
              <a:buChar char="•"/>
            </a:pPr>
            <a:r>
              <a:rPr lang="en-US" dirty="0"/>
              <a:t>Click submit to upload file</a:t>
            </a:r>
          </a:p>
          <a:p>
            <a:pPr marL="173336" indent="-173336">
              <a:buFont typeface="Arial" pitchFamily="34" charset="0"/>
              <a:buChar char="•"/>
            </a:pPr>
            <a:r>
              <a:rPr lang="en-US" dirty="0"/>
              <a:t>Wait at least 10 minutes</a:t>
            </a:r>
          </a:p>
          <a:p>
            <a:pPr marL="173336" indent="-173336">
              <a:buFont typeface="Arial" pitchFamily="34" charset="0"/>
              <a:buChar char="•"/>
            </a:pPr>
            <a:r>
              <a:rPr lang="en-US" dirty="0"/>
              <a:t>Test by impersonating user</a:t>
            </a:r>
          </a:p>
          <a:p>
            <a:pPr marL="173336" indent="-173336" defTabSz="924458">
              <a:buFont typeface="Arial" pitchFamily="34" charset="0"/>
              <a:buChar char="•"/>
              <a:defRPr/>
            </a:pPr>
            <a:r>
              <a:rPr lang="en-US" dirty="0"/>
              <a:t>Note: Be sure to use the 7 ClaimSet roles with correct spelling and punctuation when batch editing</a:t>
            </a:r>
          </a:p>
          <a:p>
            <a:pPr marL="173336" indent="-173336">
              <a:buFont typeface="Arial" pitchFamily="34" charset="0"/>
              <a:buChar char="•"/>
            </a:pPr>
            <a:endParaRPr lang="en-US" dirty="0"/>
          </a:p>
          <a:p>
            <a:endParaRPr lang="en-US" b="1" dirty="0"/>
          </a:p>
          <a:p>
            <a:endParaRPr lang="en-US" b="1" dirty="0"/>
          </a:p>
          <a:p>
            <a:r>
              <a:rPr lang="en-US" b="1" dirty="0"/>
              <a:t>Trainer Questions:</a:t>
            </a:r>
          </a:p>
          <a:p>
            <a:pPr marL="231115" indent="-231115">
              <a:buAutoNum type="arabicParenR"/>
            </a:pPr>
            <a:r>
              <a:rPr lang="en-US" baseline="0" dirty="0"/>
              <a:t>How does the Single Edit work for Position Title Claim?</a:t>
            </a:r>
          </a:p>
          <a:p>
            <a:pPr marL="231115" indent="-231115">
              <a:buAutoNum type="arabicParenR"/>
            </a:pPr>
            <a:r>
              <a:rPr lang="en-US" baseline="0" dirty="0"/>
              <a:t>How does the Batch Edit work for Position Title Claim?</a:t>
            </a:r>
            <a:endParaRPr lang="en-US" dirty="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55</a:t>
            </a:fld>
            <a:endParaRPr lang="en-US" dirty="0"/>
          </a:p>
        </p:txBody>
      </p:sp>
    </p:spTree>
    <p:extLst>
      <p:ext uri="{BB962C8B-B14F-4D97-AF65-F5344CB8AC3E}">
        <p14:creationId xmlns:p14="http://schemas.microsoft.com/office/powerpoint/2010/main" val="8027219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Here</a:t>
            </a:r>
            <a:r>
              <a:rPr lang="en-US" b="0" baseline="0" dirty="0"/>
              <a:t> are some examples of common symptoms, possible causes and fixes. </a:t>
            </a:r>
          </a:p>
          <a:p>
            <a:endParaRPr lang="en-US" b="0" baseline="0" dirty="0"/>
          </a:p>
          <a:p>
            <a:r>
              <a:rPr lang="en-US" b="1" baseline="0" dirty="0"/>
              <a:t>Trainer:  </a:t>
            </a:r>
            <a:r>
              <a:rPr lang="en-US" b="0" baseline="0" dirty="0"/>
              <a:t>review the chart</a:t>
            </a:r>
            <a:endParaRPr lang="en-US" b="0" dirty="0"/>
          </a:p>
          <a:p>
            <a:endParaRPr lang="en-US" b="1" dirty="0"/>
          </a:p>
          <a:p>
            <a:endParaRPr lang="en-US" b="1" dirty="0"/>
          </a:p>
          <a:p>
            <a:r>
              <a:rPr lang="en-US" b="1" dirty="0"/>
              <a:t>Trainer Questions:</a:t>
            </a:r>
          </a:p>
          <a:p>
            <a:pPr marL="231115" indent="-231115">
              <a:buAutoNum type="arabicParenR"/>
            </a:pPr>
            <a:r>
              <a:rPr lang="en-US" baseline="0" dirty="0"/>
              <a:t>How does the system admin test roles?</a:t>
            </a:r>
          </a:p>
          <a:p>
            <a:pPr marL="231115" indent="-231115">
              <a:buAutoNum type="arabicParenR"/>
            </a:pPr>
            <a:r>
              <a:rPr lang="en-US" baseline="0" dirty="0"/>
              <a:t>What are some common symptoms of support issues and resolutions?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56</a:t>
            </a:fld>
            <a:endParaRPr lang="en-US" dirty="0"/>
          </a:p>
        </p:txBody>
      </p:sp>
    </p:spTree>
    <p:extLst>
      <p:ext uri="{BB962C8B-B14F-4D97-AF65-F5344CB8AC3E}">
        <p14:creationId xmlns:p14="http://schemas.microsoft.com/office/powerpoint/2010/main" val="8915315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59</a:t>
            </a:fld>
            <a:endParaRPr lang="en-US" dirty="0"/>
          </a:p>
        </p:txBody>
      </p:sp>
    </p:spTree>
    <p:extLst>
      <p:ext uri="{BB962C8B-B14F-4D97-AF65-F5344CB8AC3E}">
        <p14:creationId xmlns:p14="http://schemas.microsoft.com/office/powerpoint/2010/main" val="33700350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Trainer notes:</a:t>
            </a:r>
          </a:p>
          <a:p>
            <a:endParaRPr lang="en-US" dirty="0"/>
          </a:p>
          <a:p>
            <a:r>
              <a:rPr lang="en-US" dirty="0"/>
              <a:t>When an</a:t>
            </a:r>
            <a:r>
              <a:rPr lang="en-US" baseline="0" dirty="0"/>
              <a:t> LEA opts in for Auto Provisioning, an auditing communication email of changes or creations of TEAL accounts will be sent to the district approver. There is no need to respond to this email as it is only an automated response to opting into Auto Provisioning service.</a:t>
            </a:r>
          </a:p>
          <a:p>
            <a:endParaRPr lang="en-US" baseline="0" dirty="0"/>
          </a:p>
          <a:p>
            <a:r>
              <a:rPr lang="en-US" baseline="0" dirty="0"/>
              <a:t>If a TEAL account already exists, Auto Provisioning will simply add the Dashboard User role to the TEAL account. It will also pull the Unique ID if it has not already been linked to the user’s account.</a:t>
            </a:r>
          </a:p>
          <a:p>
            <a:endParaRPr lang="en-US" baseline="0" dirty="0"/>
          </a:p>
          <a:p>
            <a:r>
              <a:rPr lang="en-US" baseline="0" dirty="0"/>
              <a:t>If a TEAL account does not exist, Auto Provisioning will create a new TEAL account and will pull the user’s Unique ID. Once the TEAL account is created, the Dashboard User role will be added.</a:t>
            </a:r>
          </a:p>
          <a:p>
            <a:endParaRPr lang="en-US" baseline="0" dirty="0"/>
          </a:p>
          <a:p>
            <a:r>
              <a:rPr lang="en-US" baseline="0" dirty="0"/>
              <a:t>Please note that currently, Auto Provisioning is manually requested through creating a TIMS ticket requesting it to be turned on. Its important that the Staff Association file is current and has no errors.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61</a:t>
            </a:fld>
            <a:endParaRPr lang="en-US" dirty="0"/>
          </a:p>
        </p:txBody>
      </p:sp>
    </p:spTree>
    <p:extLst>
      <p:ext uri="{BB962C8B-B14F-4D97-AF65-F5344CB8AC3E}">
        <p14:creationId xmlns:p14="http://schemas.microsoft.com/office/powerpoint/2010/main" val="28574572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If “All” is selected, TEAL</a:t>
            </a:r>
            <a:r>
              <a:rPr lang="en-US" baseline="0" dirty="0"/>
              <a:t> user accounts are created based on the Staff Association Interchange, based on Claim Set mapping.</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62</a:t>
            </a:fld>
            <a:endParaRPr lang="en-US" dirty="0"/>
          </a:p>
        </p:txBody>
      </p:sp>
    </p:spTree>
    <p:extLst>
      <p:ext uri="{BB962C8B-B14F-4D97-AF65-F5344CB8AC3E}">
        <p14:creationId xmlns:p14="http://schemas.microsoft.com/office/powerpoint/2010/main" val="9281660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a:buFont typeface="Arial" pitchFamily="34" charset="0"/>
              <a:buChar char="•"/>
            </a:pPr>
            <a:r>
              <a:rPr lang="en-US" dirty="0"/>
              <a:t>Metric threshold for Grades Below C can be configured at the district level </a:t>
            </a:r>
          </a:p>
          <a:p>
            <a:pPr marL="173336" indent="-173336">
              <a:buFont typeface="Arial" pitchFamily="34" charset="0"/>
              <a:buChar char="•"/>
            </a:pPr>
            <a:r>
              <a:rPr lang="en-US" dirty="0"/>
              <a:t>The studentGPS™ Dashboards default value is 75</a:t>
            </a:r>
          </a:p>
          <a:p>
            <a:pPr marL="173336" indent="-173336">
              <a:buFont typeface="Arial" pitchFamily="34" charset="0"/>
              <a:buChar char="•"/>
            </a:pPr>
            <a:r>
              <a:rPr lang="en-US" dirty="0"/>
              <a:t>Once a new value is entered and saved, there will be a time delay for the change to register and metrics to recalculate with the new value</a:t>
            </a:r>
          </a:p>
          <a:p>
            <a:pPr marL="173336" indent="-173336">
              <a:buFont typeface="Arial" pitchFamily="34" charset="0"/>
              <a:buChar char="•"/>
            </a:pPr>
            <a:r>
              <a:rPr lang="en-US" dirty="0"/>
              <a:t>Metric values can only be modified by users with ‘System Administrator’ claim set</a:t>
            </a:r>
          </a:p>
          <a:p>
            <a:pPr marL="173336" indent="-173336">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69</a:t>
            </a:fld>
            <a:endParaRPr lang="en-US" dirty="0"/>
          </a:p>
        </p:txBody>
      </p:sp>
    </p:spTree>
    <p:extLst>
      <p:ext uri="{BB962C8B-B14F-4D97-AF65-F5344CB8AC3E}">
        <p14:creationId xmlns:p14="http://schemas.microsoft.com/office/powerpoint/2010/main" val="8620283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a:buFont typeface="Arial" pitchFamily="34" charset="0"/>
              <a:buChar char="•"/>
            </a:pPr>
            <a:r>
              <a:rPr lang="en-US" dirty="0"/>
              <a:t>Select the Metric Settings tab at the top right</a:t>
            </a:r>
          </a:p>
          <a:p>
            <a:pPr marL="173336" indent="-173336">
              <a:buFont typeface="Arial" pitchFamily="34" charset="0"/>
              <a:buChar char="•"/>
            </a:pPr>
            <a:r>
              <a:rPr lang="en-US" dirty="0"/>
              <a:t>Enter the correct threshold value </a:t>
            </a:r>
          </a:p>
          <a:p>
            <a:pPr marL="173336" indent="-173336">
              <a:buFont typeface="Arial" pitchFamily="34" charset="0"/>
              <a:buChar char="•"/>
            </a:pPr>
            <a:r>
              <a:rPr lang="en-US" dirty="0"/>
              <a:t>Click ‘Save’ </a:t>
            </a:r>
          </a:p>
          <a:p>
            <a:endParaRPr lang="en-US" dirty="0"/>
          </a:p>
          <a:p>
            <a:r>
              <a:rPr lang="en-US" b="1" dirty="0"/>
              <a:t>Trainer</a:t>
            </a:r>
            <a:r>
              <a:rPr lang="en-US" b="1" baseline="0" dirty="0"/>
              <a:t> Questions:</a:t>
            </a:r>
          </a:p>
          <a:p>
            <a:pPr marL="231115" indent="-231115">
              <a:buAutoNum type="arabicParenR"/>
            </a:pPr>
            <a:r>
              <a:rPr lang="en-US" baseline="0" dirty="0"/>
              <a:t>What are the administrative functions available in the studentGPS™ Dashboards?</a:t>
            </a:r>
          </a:p>
          <a:p>
            <a:pPr marL="231115" indent="-231115">
              <a:buAutoNum type="arabicParenR"/>
            </a:pPr>
            <a:r>
              <a:rPr lang="en-US" baseline="0" dirty="0"/>
              <a:t>Who has access to the administrative functions?</a:t>
            </a:r>
          </a:p>
          <a:p>
            <a:pPr marL="231115" indent="-231115">
              <a:buAutoNum type="arabicParenR"/>
            </a:pPr>
            <a:r>
              <a:rPr lang="en-US" baseline="0" dirty="0"/>
              <a:t>When would an admin disable the system?</a:t>
            </a:r>
          </a:p>
          <a:p>
            <a:pPr marL="231115" indent="-231115">
              <a:buAutoNum type="arabicParenR"/>
            </a:pPr>
            <a:r>
              <a:rPr lang="en-US" baseline="0" dirty="0"/>
              <a:t>When would an admin impersonate a user?</a:t>
            </a:r>
          </a:p>
          <a:p>
            <a:pPr marL="231115" indent="-231115">
              <a:buAutoNum type="arabicParenR"/>
            </a:pPr>
            <a:r>
              <a:rPr lang="en-US" baseline="0" dirty="0"/>
              <a:t>What affect does the Grades Below C Metric have?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70</a:t>
            </a:fld>
            <a:endParaRPr lang="en-US" dirty="0"/>
          </a:p>
        </p:txBody>
      </p:sp>
    </p:spTree>
    <p:extLst>
      <p:ext uri="{BB962C8B-B14F-4D97-AF65-F5344CB8AC3E}">
        <p14:creationId xmlns:p14="http://schemas.microsoft.com/office/powerpoint/2010/main" val="262887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a:t>
            </a:r>
            <a:r>
              <a:rPr lang="en-US" baseline="0" dirty="0"/>
              <a:t> begin with the Dashboard Data Mart (DDM) process overview.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24458">
              <a:defRPr/>
            </a:pPr>
            <a:r>
              <a:rPr lang="en-US" dirty="0"/>
              <a:t>The photo management tool allows LEA Stewards to upload student and staff photos as well as logos for schools and districts.</a:t>
            </a:r>
            <a:r>
              <a:rPr lang="en-US" baseline="0" dirty="0"/>
              <a:t>  This is a new tab under the Dashboard Configurator.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72</a:t>
            </a:fld>
            <a:endParaRPr lang="en-US" dirty="0"/>
          </a:p>
        </p:txBody>
      </p:sp>
    </p:spTree>
    <p:extLst>
      <p:ext uri="{BB962C8B-B14F-4D97-AF65-F5344CB8AC3E}">
        <p14:creationId xmlns:p14="http://schemas.microsoft.com/office/powerpoint/2010/main" val="30763720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photos should be in a zip file with the subfolders called District, Campus, Staff and Student with their respective images in each folder</a:t>
            </a:r>
          </a:p>
          <a:p>
            <a:r>
              <a:rPr lang="en-US" dirty="0"/>
              <a:t>The images should be named with the unique identifier of the entity or person and the file extension (i.e. &lt;District ID&gt;.jpg, &lt;Campus ID&gt;.jpg, &lt;Staff UID&gt;.jpg and &lt;Student UID&gt;.jpg)</a:t>
            </a:r>
          </a:p>
          <a:p>
            <a:r>
              <a:rPr lang="en-US"/>
              <a:t>While large file sizes are supported, we recommend keeping the zip file to 200MB or less and each individual image must not exceed 10MB</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73</a:t>
            </a:fld>
            <a:endParaRPr lang="en-US" dirty="0"/>
          </a:p>
        </p:txBody>
      </p:sp>
    </p:spTree>
    <p:extLst>
      <p:ext uri="{BB962C8B-B14F-4D97-AF65-F5344CB8AC3E}">
        <p14:creationId xmlns:p14="http://schemas.microsoft.com/office/powerpoint/2010/main" val="78412237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24458">
              <a:defRPr/>
            </a:pPr>
            <a:r>
              <a:rPr lang="en-US" dirty="0"/>
              <a:t>First select a campus from the drop down menu, then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74</a:t>
            </a:fld>
            <a:endParaRPr lang="en-US" dirty="0"/>
          </a:p>
        </p:txBody>
      </p:sp>
    </p:spTree>
    <p:extLst>
      <p:ext uri="{BB962C8B-B14F-4D97-AF65-F5344CB8AC3E}">
        <p14:creationId xmlns:p14="http://schemas.microsoft.com/office/powerpoint/2010/main" val="42201030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occasion</a:t>
            </a:r>
            <a:r>
              <a:rPr lang="en-US" baseline="0" dirty="0"/>
              <a:t> the LEA Steward may receive an error message after the photo files are uploaded.  In this case, the names of the photo files did not match existing student or staff unique identifiers in the Learning ISD database.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76</a:t>
            </a:fld>
            <a:endParaRPr lang="en-US" dirty="0"/>
          </a:p>
        </p:txBody>
      </p:sp>
    </p:spTree>
    <p:extLst>
      <p:ext uri="{BB962C8B-B14F-4D97-AF65-F5344CB8AC3E}">
        <p14:creationId xmlns:p14="http://schemas.microsoft.com/office/powerpoint/2010/main" val="2608929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021">
              <a:defRPr/>
            </a:pPr>
            <a:r>
              <a:rPr lang="en-US" dirty="0"/>
              <a:t>Now it is time for</a:t>
            </a:r>
            <a:r>
              <a:rPr lang="en-US" baseline="0" dirty="0"/>
              <a:t> a quick </a:t>
            </a:r>
            <a:r>
              <a:rPr lang="en-US" dirty="0"/>
              <a:t>Wrap</a:t>
            </a:r>
            <a:r>
              <a:rPr lang="en-US" baseline="0" dirty="0"/>
              <a:t> Up, Knowledge </a:t>
            </a:r>
            <a:r>
              <a:rPr lang="en-US" baseline="0"/>
              <a:t>Check, </a:t>
            </a:r>
            <a:r>
              <a:rPr lang="en-US" baseline="0" dirty="0"/>
              <a:t>and Questions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77</a:t>
            </a:fld>
            <a:endParaRPr lang="en-US" dirty="0"/>
          </a:p>
        </p:txBody>
      </p:sp>
    </p:spTree>
    <p:extLst>
      <p:ext uri="{BB962C8B-B14F-4D97-AF65-F5344CB8AC3E}">
        <p14:creationId xmlns:p14="http://schemas.microsoft.com/office/powerpoint/2010/main" val="31595441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accent2"/>
                </a:solidFill>
                <a:sym typeface="Helvetica" charset="0"/>
              </a:rPr>
              <a:t>Today we talked about: </a:t>
            </a:r>
          </a:p>
          <a:p>
            <a:pPr marL="173336" indent="-173336">
              <a:buFont typeface="Arial" pitchFamily="34" charset="0"/>
              <a:buChar char="•"/>
            </a:pPr>
            <a:r>
              <a:rPr lang="en-US" dirty="0">
                <a:sym typeface="Helvetica" charset="0"/>
              </a:rPr>
              <a:t>How data is loaded into the studentGPS</a:t>
            </a:r>
            <a:r>
              <a:rPr lang="en-US" dirty="0"/>
              <a:t>®</a:t>
            </a:r>
            <a:r>
              <a:rPr lang="en-US" dirty="0">
                <a:sym typeface="Helvetica" charset="0"/>
              </a:rPr>
              <a:t> Dashboards</a:t>
            </a:r>
          </a:p>
          <a:p>
            <a:pPr marL="173336" indent="-173336" defTabSz="924458">
              <a:buFont typeface="Arial" pitchFamily="34" charset="0"/>
              <a:buChar char="•"/>
              <a:defRPr/>
            </a:pPr>
            <a:r>
              <a:rPr lang="en-US" dirty="0">
                <a:sym typeface="Helvetica" charset="0"/>
              </a:rPr>
              <a:t>How to view the studentGPS</a:t>
            </a:r>
            <a:r>
              <a:rPr lang="en-US" dirty="0"/>
              <a:t>®</a:t>
            </a:r>
            <a:r>
              <a:rPr lang="en-US" dirty="0">
                <a:sym typeface="Helvetica" charset="0"/>
              </a:rPr>
              <a:t> Dashboards Validation Reports</a:t>
            </a:r>
          </a:p>
          <a:p>
            <a:pPr marL="173336" indent="-173336" defTabSz="924458">
              <a:buFont typeface="Arial" pitchFamily="34" charset="0"/>
              <a:buChar char="•"/>
              <a:defRPr/>
            </a:pPr>
            <a:r>
              <a:rPr lang="en-US" dirty="0"/>
              <a:t>studentGPS™ Dashboards Administrative Functionality </a:t>
            </a:r>
          </a:p>
          <a:p>
            <a:pPr defTabSz="924458">
              <a:defRPr/>
            </a:pPr>
            <a:endParaRPr lang="en-US" dirty="0">
              <a:sym typeface="Helvetica" charset="0"/>
            </a:endParaRPr>
          </a:p>
          <a:p>
            <a:endParaRPr lang="en-US" dirty="0">
              <a:sym typeface="Helvetica" charset="0"/>
            </a:endParaRPr>
          </a:p>
          <a:p>
            <a:r>
              <a:rPr lang="en-US" b="1" dirty="0">
                <a:solidFill>
                  <a:schemeClr val="accent2"/>
                </a:solidFill>
                <a:sym typeface="Helvetica" charset="0"/>
              </a:rPr>
              <a:t>What did you learn?</a:t>
            </a:r>
            <a:endParaRPr lang="en-US" dirty="0"/>
          </a:p>
          <a:p>
            <a:pPr marL="173336" indent="-173336">
              <a:buFont typeface="Arial" pitchFamily="34" charset="0"/>
              <a:buChar char="•"/>
            </a:pPr>
            <a:r>
              <a:rPr lang="en-US" dirty="0"/>
              <a:t>How is data loaded into the studentGPS® Dashboards?</a:t>
            </a:r>
          </a:p>
          <a:p>
            <a:pPr marL="173336" indent="-173336" defTabSz="924458">
              <a:buFont typeface="Arial" pitchFamily="34" charset="0"/>
              <a:buChar char="•"/>
              <a:defRPr/>
            </a:pPr>
            <a:r>
              <a:rPr lang="en-US" dirty="0"/>
              <a:t>Can you submit the same data collections for both TSDS PEIMS and the studentGPS® Dashboards?</a:t>
            </a:r>
          </a:p>
          <a:p>
            <a:pPr marL="173336" indent="-173336" defTabSz="924458">
              <a:buFont typeface="Arial" pitchFamily="34" charset="0"/>
              <a:buChar char="•"/>
              <a:defRPr/>
            </a:pPr>
            <a:r>
              <a:rPr lang="en-US" dirty="0"/>
              <a:t>Where do you access the </a:t>
            </a:r>
            <a:r>
              <a:rPr lang="en-US" dirty="0">
                <a:sym typeface="Helvetica" charset="0"/>
              </a:rPr>
              <a:t>studentGPS</a:t>
            </a:r>
            <a:r>
              <a:rPr lang="en-US" dirty="0"/>
              <a:t>®</a:t>
            </a:r>
            <a:r>
              <a:rPr lang="en-US" dirty="0">
                <a:sym typeface="Helvetica" charset="0"/>
              </a:rPr>
              <a:t> Dashboards Validation Reports?</a:t>
            </a:r>
          </a:p>
          <a:p>
            <a:pPr defTabSz="924458">
              <a:defRPr/>
            </a:pPr>
            <a:endParaRPr lang="en-US" b="1" dirty="0"/>
          </a:p>
          <a:p>
            <a:endParaRPr lang="en-US" dirty="0"/>
          </a:p>
          <a:p>
            <a:pPr defTabSz="929455">
              <a:defRPr/>
            </a:pPr>
            <a:endParaRPr lang="en-US" dirty="0"/>
          </a:p>
          <a:p>
            <a:pPr defTabSz="919135">
              <a:defRP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78</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More</a:t>
            </a:r>
            <a:r>
              <a:rPr lang="en-US" baseline="0" dirty="0"/>
              <a:t> information is available on the Texas Student Data System website located at www.texasstudentdatasystem.org.</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79</a:t>
            </a:fld>
            <a:endParaRPr lang="en-US" dirty="0"/>
          </a:p>
        </p:txBody>
      </p:sp>
    </p:spTree>
    <p:extLst>
      <p:ext uri="{BB962C8B-B14F-4D97-AF65-F5344CB8AC3E}">
        <p14:creationId xmlns:p14="http://schemas.microsoft.com/office/powerpoint/2010/main" val="2841060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340">
              <a:defRPr/>
            </a:pPr>
            <a:r>
              <a:rPr lang="en-US" baseline="0" dirty="0">
                <a:latin typeface="Arial" pitchFamily="34" charset="0"/>
              </a:rPr>
              <a:t>Let’s take a good look at the TSDS High Level End User Process map, from end to end.  At this point, let’s download the full TSDS High Level End User Process Map from Project Share.  It will be easier to read if you print this out.  Log in to Project Share and download this document. </a:t>
            </a:r>
          </a:p>
          <a:p>
            <a:pPr defTabSz="929340">
              <a:defRPr/>
            </a:pPr>
            <a:endParaRPr lang="en-US" baseline="0" dirty="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a:t>
            </a:fld>
            <a:endParaRPr lang="en-US" dirty="0"/>
          </a:p>
        </p:txBody>
      </p:sp>
    </p:spTree>
    <p:extLst>
      <p:ext uri="{BB962C8B-B14F-4D97-AF65-F5344CB8AC3E}">
        <p14:creationId xmlns:p14="http://schemas.microsoft.com/office/powerpoint/2010/main" val="3738355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343">
              <a:defRPr/>
            </a:pPr>
            <a:r>
              <a:rPr lang="en-US" baseline="0" dirty="0"/>
              <a:t>Let’s refresh, what we discussed in the TSDS Technical Course 1.  </a:t>
            </a:r>
          </a:p>
          <a:p>
            <a:pPr defTabSz="924343">
              <a:defRPr/>
            </a:pPr>
            <a:endParaRPr lang="en-US" baseline="0" dirty="0"/>
          </a:p>
          <a:p>
            <a:pPr defTabSz="924343">
              <a:defRPr/>
            </a:pPr>
            <a:r>
              <a:rPr lang="en-US" baseline="0" dirty="0"/>
              <a:t>Data from the ODS do not need to be “scheduled” or monitored to the DDM.  The updates to the DDM happen automatically.    As soon as the data is updated in the DDM the data is reflected in the studentGPS</a:t>
            </a:r>
            <a:r>
              <a:rPr lang="en-US" dirty="0"/>
              <a:t>®</a:t>
            </a:r>
            <a:r>
              <a:rPr lang="en-US" baseline="0" dirty="0"/>
              <a:t> Dashboards.  The LEA Data Steward/ESC Technical Champion will review the studentGPS</a:t>
            </a:r>
            <a:r>
              <a:rPr lang="en-US" dirty="0"/>
              <a:t>®</a:t>
            </a:r>
            <a:r>
              <a:rPr lang="en-US" baseline="0" dirty="0"/>
              <a:t> Dashboards Validation Reports.  If there are data errors, the user must correct the data in the source data system and re-extract the XML Interchange File.  If the data is clean, no action is necessary.  </a:t>
            </a:r>
          </a:p>
          <a:p>
            <a:pPr defTabSz="924343">
              <a:defRPr/>
            </a:pPr>
            <a:endParaRPr lang="en-US" baseline="0" dirty="0"/>
          </a:p>
          <a:p>
            <a:pPr defTabSz="924343">
              <a:defRPr/>
            </a:pPr>
            <a:r>
              <a:rPr lang="en-US" baseline="0" dirty="0"/>
              <a:t>Note that this is all coded blue, so this is the responsibility of the ESC Technical Champion or the LEA Data Steward</a:t>
            </a:r>
          </a:p>
          <a:p>
            <a:pPr defTabSz="924343">
              <a:defRPr/>
            </a:pPr>
            <a:endParaRPr lang="en-US" baseline="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a:t>
            </a:fld>
            <a:endParaRPr lang="en-US" dirty="0"/>
          </a:p>
        </p:txBody>
      </p:sp>
    </p:spTree>
    <p:extLst>
      <p:ext uri="{BB962C8B-B14F-4D97-AF65-F5344CB8AC3E}">
        <p14:creationId xmlns:p14="http://schemas.microsoft.com/office/powerpoint/2010/main" val="2470949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dataflow</a:t>
            </a:r>
            <a:r>
              <a:rPr lang="en-US" baseline="0" dirty="0"/>
              <a:t> begins with the ODS where the db data is pulled nightly.  The DDS holds all current year data that is displayed in the dashboard.</a:t>
            </a:r>
          </a:p>
          <a:p>
            <a:r>
              <a:rPr lang="en-US" baseline="0" dirty="0"/>
              <a:t>The DDW holds all prior year aggregated data as well as current year historical data. (e.g. daily attendance) </a:t>
            </a:r>
          </a:p>
          <a:p>
            <a:r>
              <a:rPr lang="en-US" baseline="0" dirty="0"/>
              <a:t>The App DB the is a store of all of the district specific and user settings.  This includes LEA and campus goals, the grades below C metric and</a:t>
            </a:r>
          </a:p>
          <a:p>
            <a:r>
              <a:rPr lang="en-US" baseline="0" dirty="0"/>
              <a:t>individual users watch lists.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a:t>
            </a:fld>
            <a:endParaRPr lang="en-US" dirty="0"/>
          </a:p>
        </p:txBody>
      </p:sp>
    </p:spTree>
    <p:extLst>
      <p:ext uri="{BB962C8B-B14F-4D97-AF65-F5344CB8AC3E}">
        <p14:creationId xmlns:p14="http://schemas.microsoft.com/office/powerpoint/2010/main" val="3369402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diagram shows the dashboard architecture, emphasizing the data flow for 2 districts.</a:t>
            </a:r>
          </a:p>
          <a:p>
            <a:r>
              <a:rPr lang="en-US" dirty="0"/>
              <a:t> </a:t>
            </a:r>
          </a:p>
          <a:p>
            <a:r>
              <a:rPr lang="en-US" dirty="0"/>
              <a:t>The components outlined with the blue border make up what is referred to as the “DDM”. On a nightly basis, data is pulled from the eDM (ODS) and loaded into a temporary dashboard data warehouse (shown as “Ed-Fi Temp”). From this temporary data warehouse, the appropriate data is extracted for metric calculation and aggregate counts. The computed data is populated into a temporary Dashboard Data Storage (DDS). If the nightly extraction is successful (no system-level or district-data fatal errors) then the temporary DDS is promoted to the public-facing DDS. The appropriate web server will then automatically direct end users to the newly refreshed/promoted database.</a:t>
            </a:r>
          </a:p>
          <a:p>
            <a:r>
              <a:rPr lang="en-US" dirty="0"/>
              <a:t> </a:t>
            </a:r>
          </a:p>
          <a:p>
            <a:r>
              <a:rPr lang="en-US" dirty="0"/>
              <a:t>Please note the Ed-Fi Temp and DDS Temp databases are wiped and replaced every night. If the nightly run is not successful, then the public-facing DDS is not updated meaning end-users are seeing ‘stale’ data. </a:t>
            </a:r>
          </a:p>
          <a:p>
            <a:r>
              <a:rPr lang="en-US" dirty="0"/>
              <a:t> </a:t>
            </a:r>
          </a:p>
          <a:p>
            <a:r>
              <a:rPr lang="en-US" dirty="0"/>
              <a:t>The Dashboard App DB, Dashboard Data Warehouse are not wiped and replaced. They are persistent and are centralized for the entire state.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a:t>
            </a:fld>
            <a:endParaRPr lang="en-US" dirty="0"/>
          </a:p>
        </p:txBody>
      </p:sp>
    </p:spTree>
    <p:extLst>
      <p:ext uri="{BB962C8B-B14F-4D97-AF65-F5344CB8AC3E}">
        <p14:creationId xmlns:p14="http://schemas.microsoft.com/office/powerpoint/2010/main" val="8357615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2362200" y="4038600"/>
            <a:ext cx="6477000" cy="1828800"/>
          </a:xfrm>
          <a:prstGeom prst="rect">
            <a:avLst/>
          </a:prstGeom>
        </p:spPr>
        <p:txBody>
          <a:bodyPr anchor="b"/>
          <a:lstStyle>
            <a:lvl1pPr>
              <a:defRPr cap="all" baseline="0">
                <a:latin typeface="Arial" pitchFamily="34" charset="0"/>
                <a:cs typeface="Arial" pitchFamily="34" charset="0"/>
              </a:defRPr>
            </a:lvl1pPr>
          </a:lstStyle>
          <a:p>
            <a:r>
              <a:rPr kumimoji="0" lang="en-US" dirty="0"/>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a:t>Click to edit Master title style</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a:t>Click icon to add picture</a:t>
            </a:r>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a:t>Click to edit Master 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423863867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457200"/>
            <a:ext cx="6858000" cy="841248"/>
          </a:xfrm>
          <a:prstGeom prst="rect">
            <a:avLst/>
          </a:prstGeom>
        </p:spPr>
        <p:txBody>
          <a:bodyPr anchor="ctr">
            <a:no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a:t>Click to edit Master title style</a:t>
            </a:r>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a:t>Insert text</a:t>
            </a:r>
            <a:endParaRPr lang="en-US" dirty="0"/>
          </a:p>
        </p:txBody>
      </p:sp>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eaLnBrk="1" latinLnBrk="0" hangingPunct="1"/>
            <a:endParaRPr kumimoji="0" lang="en-US" b="0" dirty="0"/>
          </a:p>
        </p:txBody>
      </p:sp>
      <p:sp>
        <p:nvSpPr>
          <p:cNvPr id="2" name="Title 1"/>
          <p:cNvSpPr>
            <a:spLocks noGrp="1"/>
          </p:cNvSpPr>
          <p:nvPr>
            <p:ph type="title"/>
          </p:nvPr>
        </p:nvSpPr>
        <p:spPr>
          <a:xfrm>
            <a:off x="1371600" y="1600200"/>
            <a:ext cx="7620000" cy="990600"/>
          </a:xfrm>
          <a:prstGeom prst="rect">
            <a:avLst/>
          </a:prstGeom>
        </p:spPr>
        <p:txBody>
          <a:bodyPr anchor="ctr" anchorCtr="0">
            <a:noAutofit/>
          </a:bodyPr>
          <a:lstStyle>
            <a:lvl1pPr algn="l">
              <a:buNone/>
              <a:defRPr sz="3000" b="1" cap="none">
                <a:solidFill>
                  <a:srgbClr val="FFFFFF"/>
                </a:solidFill>
                <a:latin typeface="Arial" pitchFamily="34" charset="0"/>
                <a:cs typeface="Arial" pitchFamily="34" charset="0"/>
              </a:defRPr>
            </a:lvl1pPr>
          </a:lstStyle>
          <a:p>
            <a:r>
              <a:rPr kumimoji="0" lang="en-US" dirty="0"/>
              <a:t>Click to edit Master title style</a:t>
            </a:r>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endParaRPr lang="en-US" dirty="0"/>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endParaRPr lang="en-US" dirty="0"/>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a:t>Click to edit Master 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userDrawn="1"/>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a:t>Click to edit Master title style</a:t>
            </a: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65" r:id="rId4"/>
    <p:sldLayoutId id="2147483740" r:id="rId5"/>
    <p:sldLayoutId id="2147483741" r:id="rId6"/>
    <p:sldLayoutId id="2147483742" r:id="rId7"/>
    <p:sldLayoutId id="2147483743" r:id="rId8"/>
    <p:sldLayoutId id="2147483764" r:id="rId9"/>
    <p:sldLayoutId id="2147483744" r:id="rId10"/>
    <p:sldLayoutId id="2147483745" r:id="rId11"/>
    <p:sldLayoutId id="2147483746" r:id="rId12"/>
    <p:sldLayoutId id="2147483747" r:id="rId13"/>
    <p:sldLayoutId id="2147483763" r:id="rId14"/>
  </p:sldLayoutIdLst>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9.jpeg"/><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slide" Target="slide77.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slide" Target="slide26.xml"/><Relationship Id="rId5" Type="http://schemas.openxmlformats.org/officeDocument/2006/relationships/slide" Target="slide11.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9.jpeg"/><Relationship Id="rId4" Type="http://schemas.openxmlformats.org/officeDocument/2006/relationships/slide" Target="slide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notesSlide" Target="../notesSlides/notesSlide4.xml"/><Relationship Id="rId7" Type="http://schemas.openxmlformats.org/officeDocument/2006/relationships/diagramLayout" Target="../diagrams/layout1.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diagramData" Target="../diagrams/data1.xml"/><Relationship Id="rId5" Type="http://schemas.openxmlformats.org/officeDocument/2006/relationships/image" Target="../media/image9.jpeg"/><Relationship Id="rId10" Type="http://schemas.microsoft.com/office/2007/relationships/diagramDrawing" Target="../diagrams/drawing1.xml"/><Relationship Id="rId4" Type="http://schemas.openxmlformats.org/officeDocument/2006/relationships/slide" Target="slide2.xml"/><Relationship Id="rId9" Type="http://schemas.openxmlformats.org/officeDocument/2006/relationships/diagramColors" Target="../diagrams/colors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34.png"/></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36.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37.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38.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5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slideLayout" Target="../slideLayouts/slideLayout2.xml"/><Relationship Id="rId7" Type="http://schemas.openxmlformats.org/officeDocument/2006/relationships/oleObject" Target="../embeddings/oleObject3.bin"/><Relationship Id="rId2" Type="http://schemas.openxmlformats.org/officeDocument/2006/relationships/tags" Target="../tags/tag30.xml"/><Relationship Id="rId1" Type="http://schemas.openxmlformats.org/officeDocument/2006/relationships/vmlDrawing" Target="../drawings/vmlDrawing1.vml"/><Relationship Id="rId6" Type="http://schemas.openxmlformats.org/officeDocument/2006/relationships/image" Target="../media/image40.png"/><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2.png"/><Relationship Id="rId5" Type="http://schemas.openxmlformats.org/officeDocument/2006/relationships/image" Target="../media/image40.png"/><Relationship Id="rId4" Type="http://schemas.openxmlformats.org/officeDocument/2006/relationships/oleObject" Target="../embeddings/oleObject4.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hyperlink" Target="http://www.tea.state.tx.us/Workarea/DownloadAsset.aspx?id=25769810585" TargetMode="Externa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6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46.xml"/><Relationship Id="rId7" Type="http://schemas.openxmlformats.org/officeDocument/2006/relationships/diagramColors" Target="../diagrams/colors2.xml"/><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6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image" Target="../media/image51.png"/></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9.jpeg"/><Relationship Id="rId5" Type="http://schemas.openxmlformats.org/officeDocument/2006/relationships/slide" Target="slide2.xml"/><Relationship Id="rId4" Type="http://schemas.openxmlformats.org/officeDocument/2006/relationships/image" Target="../media/image53.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56.xml"/><Relationship Id="rId7" Type="http://schemas.openxmlformats.org/officeDocument/2006/relationships/image" Target="../media/image55.jpeg"/><Relationship Id="rId2" Type="http://schemas.openxmlformats.org/officeDocument/2006/relationships/slideLayout" Target="../slideLayouts/slideLayout11.xml"/><Relationship Id="rId1" Type="http://schemas.openxmlformats.org/officeDocument/2006/relationships/tags" Target="../tags/tag38.xml"/><Relationship Id="rId6" Type="http://schemas.openxmlformats.org/officeDocument/2006/relationships/slide" Target="slide2.xml"/><Relationship Id="rId5" Type="http://schemas.openxmlformats.org/officeDocument/2006/relationships/image" Target="../media/image54.png"/><Relationship Id="rId4" Type="http://schemas.openxmlformats.org/officeDocument/2006/relationships/hyperlink" Target="http://www.texasstudentdatasystem.or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0990" y="870099"/>
            <a:ext cx="4716356" cy="584775"/>
          </a:xfrm>
          <a:prstGeom prst="rect">
            <a:avLst/>
          </a:prstGeom>
        </p:spPr>
        <p:txBody>
          <a:bodyPr wrap="none">
            <a:spAutoFit/>
          </a:bodyPr>
          <a:lstStyle/>
          <a:p>
            <a:r>
              <a:rPr lang="en-US" sz="1600" dirty="0">
                <a:solidFill>
                  <a:srgbClr val="11D4E9"/>
                </a:solidFill>
              </a:rPr>
              <a:t>Simple Solution. </a:t>
            </a:r>
            <a:r>
              <a:rPr lang="en-US" sz="3200" dirty="0">
                <a:solidFill>
                  <a:srgbClr val="11D4E9"/>
                </a:solidFill>
              </a:rPr>
              <a:t>Brighter Futures</a:t>
            </a:r>
            <a:r>
              <a:rPr lang="en-US" sz="1600" dirty="0">
                <a:solidFill>
                  <a:srgbClr val="11D4E9"/>
                </a:solidFill>
              </a:rPr>
              <a:t>.</a:t>
            </a:r>
            <a:endParaRPr lang="en-US" sz="1600" dirty="0"/>
          </a:p>
        </p:txBody>
      </p:sp>
      <p:sp>
        <p:nvSpPr>
          <p:cNvPr id="5" name="Title 8"/>
          <p:cNvSpPr txBox="1">
            <a:spLocks/>
          </p:cNvSpPr>
          <p:nvPr/>
        </p:nvSpPr>
        <p:spPr>
          <a:xfrm>
            <a:off x="1752600" y="5728849"/>
            <a:ext cx="7162800" cy="990600"/>
          </a:xfrm>
          <a:prstGeom prst="rect">
            <a:avLst/>
          </a:prstGeom>
          <a:ln>
            <a:noFill/>
          </a:ln>
        </p:spPr>
        <p:txBody>
          <a:bodyPr anchor="b">
            <a:noAutofit/>
          </a:bodyPr>
          <a:lstStyle>
            <a:lvl1pPr algn="l" rtl="0" eaLnBrk="1" latinLnBrk="0" hangingPunct="1">
              <a:spcBef>
                <a:spcPct val="0"/>
              </a:spcBef>
              <a:buNone/>
              <a:defRPr kumimoji="0" sz="4400" kern="1200" cap="all" baseline="0">
                <a:solidFill>
                  <a:schemeClr val="tx1"/>
                </a:solidFill>
                <a:latin typeface="Arial" pitchFamily="34" charset="0"/>
                <a:ea typeface="+mj-ea"/>
                <a:cs typeface="Arial" pitchFamily="34" charset="0"/>
              </a:defRPr>
            </a:lvl1pPr>
          </a:lstStyle>
          <a:p>
            <a:r>
              <a:rPr lang="en-US" sz="3400" b="1" cap="none" dirty="0"/>
              <a:t>TSDS Technical Course Module 4: </a:t>
            </a:r>
            <a:r>
              <a:rPr lang="en-US" sz="3400" b="1" cap="none" dirty="0">
                <a:solidFill>
                  <a:srgbClr val="43E4FF"/>
                </a:solidFill>
              </a:rPr>
              <a:t>Dashboard Data Mart</a:t>
            </a:r>
            <a:br>
              <a:rPr lang="en-US" sz="3400" b="1" cap="none" dirty="0">
                <a:solidFill>
                  <a:srgbClr val="43E4FF"/>
                </a:solidFill>
              </a:rPr>
            </a:br>
            <a:br>
              <a:rPr lang="en-US" sz="3400" dirty="0"/>
            </a:br>
            <a:r>
              <a:rPr lang="en-US" sz="2400" dirty="0">
                <a:solidFill>
                  <a:srgbClr val="11D4E9"/>
                </a:solidFill>
              </a:rPr>
              <a:t> </a:t>
            </a:r>
            <a:br>
              <a:rPr lang="en-US" sz="2400" dirty="0">
                <a:solidFill>
                  <a:srgbClr val="11D4E9"/>
                </a:solidFill>
              </a:rPr>
            </a:br>
            <a:endParaRPr lang="en-US" sz="2400" dirty="0">
              <a:solidFill>
                <a:srgbClr val="FCD192"/>
              </a:solidFill>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DDM – Other Considerations</a:t>
            </a:r>
          </a:p>
        </p:txBody>
      </p:sp>
      <p:sp>
        <p:nvSpPr>
          <p:cNvPr id="3" name="Content Placeholder 2"/>
          <p:cNvSpPr>
            <a:spLocks noGrp="1"/>
          </p:cNvSpPr>
          <p:nvPr>
            <p:ph sz="quarter" idx="1"/>
          </p:nvPr>
        </p:nvSpPr>
        <p:spPr/>
        <p:txBody>
          <a:bodyPr/>
          <a:lstStyle/>
          <a:p>
            <a:r>
              <a:rPr lang="en-US" dirty="0"/>
              <a:t>Data will be refreshed on a nightly basis within a specified time window. This process does not involve end user approval or a manual trigger to promote the data to the DDM.</a:t>
            </a:r>
          </a:p>
          <a:p>
            <a:r>
              <a:rPr lang="en-US" dirty="0"/>
              <a:t>Users will not interact directly with the DDM; instead, user interaction will occur through the studentGPS ® Dashboards as well as through the studentGPS ® validation reports to check the reasonableness of the metrics calculated. </a:t>
            </a:r>
          </a:p>
          <a:p>
            <a:r>
              <a:rPr lang="en-US" dirty="0"/>
              <a:t>If the Staging DDM load fails, the previous day’s data will be retained.  </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10</a:t>
            </a:fld>
            <a:endParaRPr lang="en-US" dirty="0"/>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0" y="74842"/>
            <a:ext cx="728330" cy="763358"/>
          </a:xfrm>
          <a:prstGeom prst="rect">
            <a:avLst/>
          </a:prstGeom>
        </p:spPr>
      </p:pic>
    </p:spTree>
    <p:custDataLst>
      <p:tags r:id="rId1"/>
    </p:custDataLst>
    <p:extLst>
      <p:ext uri="{BB962C8B-B14F-4D97-AF65-F5344CB8AC3E}">
        <p14:creationId xmlns:p14="http://schemas.microsoft.com/office/powerpoint/2010/main" val="2309251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a:t>studentGPS ® Dashboards Validation Reports</a:t>
            </a:r>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11</a:t>
            </a:fld>
            <a:endParaRPr lang="en-US" dirty="0"/>
          </a:p>
        </p:txBody>
      </p:sp>
    </p:spTree>
    <p:extLst>
      <p:ext uri="{BB962C8B-B14F-4D97-AF65-F5344CB8AC3E}">
        <p14:creationId xmlns:p14="http://schemas.microsoft.com/office/powerpoint/2010/main" val="4058531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solidFill>
            <a:srgbClr val="FFFFFF"/>
          </a:solidFill>
        </p:spPr>
        <p:style>
          <a:lnRef idx="1">
            <a:schemeClr val="dk1"/>
          </a:lnRef>
          <a:fillRef idx="2">
            <a:schemeClr val="dk1"/>
          </a:fillRef>
          <a:effectRef idx="1">
            <a:schemeClr val="dk1"/>
          </a:effectRef>
          <a:fontRef idx="minor">
            <a:schemeClr val="dk1"/>
          </a:fontRef>
        </p:style>
        <p:txBody>
          <a:bodyPr/>
          <a:lstStyle/>
          <a:p>
            <a:r>
              <a:rPr lang="en-US" dirty="0"/>
              <a:t>The TSDS Portal link will take you to the Business Objects Portal where all the studentGPS ® Dashboards Validation Reports are stored.</a:t>
            </a:r>
          </a:p>
          <a:p>
            <a:r>
              <a:rPr lang="en-US" dirty="0"/>
              <a:t>The reports are On-Demand and can be run anytime.</a:t>
            </a:r>
          </a:p>
          <a:p>
            <a:r>
              <a:rPr lang="en-US" dirty="0"/>
              <a:t>It is recommended that the reports are run at critical times throughout the year</a:t>
            </a:r>
          </a:p>
          <a:p>
            <a:r>
              <a:rPr lang="en-US" dirty="0">
                <a:solidFill>
                  <a:schemeClr val="tx1"/>
                </a:solidFill>
              </a:rPr>
              <a:t>The following reports are currently available:</a:t>
            </a:r>
          </a:p>
          <a:p>
            <a:pPr lvl="1"/>
            <a:r>
              <a:rPr lang="en-US" b="1" dirty="0"/>
              <a:t>GPS1-101-001 TSDS Data Quality Report</a:t>
            </a:r>
          </a:p>
          <a:p>
            <a:pPr lvl="1"/>
            <a:r>
              <a:rPr lang="en-US" b="1" dirty="0"/>
              <a:t>GPS1-102-001 TSDS Data Count Report</a:t>
            </a:r>
          </a:p>
          <a:p>
            <a:pPr lvl="1"/>
            <a:r>
              <a:rPr lang="en-US" b="1" dirty="0">
                <a:solidFill>
                  <a:schemeClr val="tx1"/>
                </a:solidFill>
              </a:rPr>
              <a:t>GPS1-103-001 TSDS Data Exception Report</a:t>
            </a:r>
            <a:endParaRPr lang="en-US" b="1" dirty="0"/>
          </a:p>
          <a:p>
            <a:r>
              <a:rPr lang="en-US" dirty="0"/>
              <a:t>This report is accessible by LEA- and TEA-users</a:t>
            </a:r>
          </a:p>
          <a:p>
            <a:pPr lvl="1"/>
            <a:r>
              <a:rPr lang="en-US" dirty="0"/>
              <a:t>If user has access to multiple LEA’s, make the selection in portal for that specific LEA. </a:t>
            </a:r>
          </a:p>
          <a:p>
            <a:pPr lvl="1">
              <a:buNone/>
            </a:pPr>
            <a:endParaRPr lang="en-US" dirty="0"/>
          </a:p>
          <a:p>
            <a:pPr lvl="1">
              <a:buNone/>
            </a:pP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12</a:t>
            </a:fld>
            <a:endParaRPr lang="en-US" dirty="0"/>
          </a:p>
        </p:txBody>
      </p:sp>
      <p:sp>
        <p:nvSpPr>
          <p:cNvPr id="5" name="Title 1"/>
          <p:cNvSpPr>
            <a:spLocks noGrp="1"/>
          </p:cNvSpPr>
          <p:nvPr>
            <p:ph type="title"/>
          </p:nvPr>
        </p:nvSpPr>
        <p:spPr>
          <a:xfrm>
            <a:off x="1905000" y="384048"/>
            <a:ext cx="7086600" cy="841248"/>
          </a:xfrm>
        </p:spPr>
        <p:txBody>
          <a:bodyPr/>
          <a:lstStyle/>
          <a:p>
            <a:r>
              <a:rPr lang="en-US" sz="2400" dirty="0"/>
              <a:t>studentGPS ® Dashboards Validation Reports:</a:t>
            </a:r>
            <a:br>
              <a:rPr lang="en-US" sz="2400" dirty="0"/>
            </a:br>
            <a:r>
              <a:rPr lang="en-US" sz="2400" dirty="0"/>
              <a:t>Overview</a:t>
            </a:r>
            <a:br>
              <a:rPr lang="en-US" sz="2400" dirty="0"/>
            </a:br>
            <a:endParaRPr lang="en-US" sz="2400" dirty="0"/>
          </a:p>
        </p:txBody>
      </p:sp>
    </p:spTree>
    <p:extLst>
      <p:ext uri="{BB962C8B-B14F-4D97-AF65-F5344CB8AC3E}">
        <p14:creationId xmlns:p14="http://schemas.microsoft.com/office/powerpoint/2010/main" val="59900529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Error Handling</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13</a:t>
            </a:fld>
            <a:endParaRPr lang="en-US" dirty="0"/>
          </a:p>
        </p:txBody>
      </p:sp>
      <p:pic>
        <p:nvPicPr>
          <p:cNvPr id="9" name="Picture 2" descr="https://lh6.googleusercontent.com/G9S2mwAGxL2NsnBxuXbIo4YWvjoeBjk-e43eUikVtFtFiKr7eKKEGj-FV7yVhs5UjMxjqhYLB1RWjrdGS1bfqDU0Wm4Sh-BPRtDD9EKBQWM3bIMQnLybBK9fu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578653"/>
            <a:ext cx="7848600" cy="489834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4" cstate="print"/>
          <a:stretch>
            <a:fillRect/>
          </a:stretch>
        </p:blipFill>
        <p:spPr>
          <a:xfrm>
            <a:off x="228600" y="1578653"/>
            <a:ext cx="3276600" cy="1393147"/>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r>
              <a:rPr lang="en-US" dirty="0"/>
              <a:t>On the TSDS Portal, there is a link to access the studentGPS ®  Dashboards Reports</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14</a:t>
            </a:fld>
            <a:endParaRPr lang="en-US" dirty="0"/>
          </a:p>
        </p:txBody>
      </p:sp>
      <p:sp>
        <p:nvSpPr>
          <p:cNvPr id="6" name="Title 1"/>
          <p:cNvSpPr>
            <a:spLocks noGrp="1"/>
          </p:cNvSpPr>
          <p:nvPr>
            <p:ph type="title"/>
          </p:nvPr>
        </p:nvSpPr>
        <p:spPr>
          <a:xfrm>
            <a:off x="1905000" y="384048"/>
            <a:ext cx="7086600" cy="841248"/>
          </a:xfrm>
        </p:spPr>
        <p:txBody>
          <a:bodyPr/>
          <a:lstStyle/>
          <a:p>
            <a:r>
              <a:rPr lang="en-US" sz="2400" dirty="0"/>
              <a:t>studentGPS ® Dashboards Validation Reports: TSDS </a:t>
            </a:r>
            <a:r>
              <a:rPr lang="en-US" sz="2600" dirty="0"/>
              <a:t>Portal</a:t>
            </a:r>
            <a:r>
              <a:rPr lang="en-US" sz="2400" dirty="0"/>
              <a:t> Link</a:t>
            </a:r>
          </a:p>
        </p:txBody>
      </p:sp>
      <p:pic>
        <p:nvPicPr>
          <p:cNvPr id="1026" name="Picture 2"/>
          <p:cNvPicPr>
            <a:picLocks noChangeAspect="1" noChangeArrowheads="1"/>
          </p:cNvPicPr>
          <p:nvPr/>
        </p:nvPicPr>
        <p:blipFill>
          <a:blip r:embed="rId3" cstate="print"/>
          <a:srcRect/>
          <a:stretch>
            <a:fillRect/>
          </a:stretch>
        </p:blipFill>
        <p:spPr bwMode="auto">
          <a:xfrm>
            <a:off x="990600" y="2438400"/>
            <a:ext cx="6553200" cy="4006528"/>
          </a:xfrm>
          <a:prstGeom prst="rect">
            <a:avLst/>
          </a:prstGeom>
          <a:noFill/>
          <a:ln w="9525">
            <a:solidFill>
              <a:schemeClr val="accent1"/>
            </a:solidFill>
            <a:miter lim="800000"/>
            <a:headEnd/>
            <a:tailEnd/>
          </a:ln>
        </p:spPr>
      </p:pic>
    </p:spTree>
    <p:extLst>
      <p:ext uri="{BB962C8B-B14F-4D97-AF65-F5344CB8AC3E}">
        <p14:creationId xmlns:p14="http://schemas.microsoft.com/office/powerpoint/2010/main" val="424193063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studentGPS ® Dashboards Validation Reports: Navigate (1 of 3)</a:t>
            </a:r>
          </a:p>
        </p:txBody>
      </p:sp>
      <p:sp>
        <p:nvSpPr>
          <p:cNvPr id="3" name="Content Placeholder 2"/>
          <p:cNvSpPr>
            <a:spLocks noGrp="1"/>
          </p:cNvSpPr>
          <p:nvPr>
            <p:ph sz="quarter" idx="1"/>
          </p:nvPr>
        </p:nvSpPr>
        <p:spPr/>
        <p:txBody>
          <a:bodyPr/>
          <a:lstStyle/>
          <a:p>
            <a:r>
              <a:rPr lang="en-US" dirty="0"/>
              <a:t>Select  from one of the following reports: TSDS Data Quality Report, TSDS Data Count Report or TSDS Data Exception Report from the report list</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a:t>
            </a:fld>
            <a:endParaRPr lang="en-US" dirty="0"/>
          </a:p>
        </p:txBody>
      </p:sp>
      <p:pic>
        <p:nvPicPr>
          <p:cNvPr id="6" name="Picture 5" descr="C:\Users\smomin\AppData\Local\Temp\SNAGHTML2e3ccd40.PNG"/>
          <p:cNvPicPr/>
          <p:nvPr/>
        </p:nvPicPr>
        <p:blipFill>
          <a:blip r:embed="rId3" cstate="print"/>
          <a:srcRect/>
          <a:stretch>
            <a:fillRect/>
          </a:stretch>
        </p:blipFill>
        <p:spPr bwMode="auto">
          <a:xfrm>
            <a:off x="1066800" y="2743200"/>
            <a:ext cx="7467600" cy="3228975"/>
          </a:xfrm>
          <a:prstGeom prst="rect">
            <a:avLst/>
          </a:prstGeom>
          <a:noFill/>
          <a:ln w="9525">
            <a:solidFill>
              <a:schemeClr val="accent1"/>
            </a:solid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studentGPS ® Dashboards Validation Reports: Navigate (2 of 3)</a:t>
            </a:r>
          </a:p>
        </p:txBody>
      </p:sp>
      <p:sp>
        <p:nvSpPr>
          <p:cNvPr id="3" name="Content Placeholder 2"/>
          <p:cNvSpPr>
            <a:spLocks noGrp="1"/>
          </p:cNvSpPr>
          <p:nvPr>
            <p:ph sz="quarter" idx="1"/>
          </p:nvPr>
        </p:nvSpPr>
        <p:spPr/>
        <p:txBody>
          <a:bodyPr/>
          <a:lstStyle/>
          <a:p>
            <a:pPr lvl="0"/>
            <a:r>
              <a:rPr lang="en-US" sz="1600" dirty="0"/>
              <a:t>Click on the expander plus sign by the LEA district number and choose from the interchange list. </a:t>
            </a:r>
          </a:p>
          <a:p>
            <a:r>
              <a:rPr lang="en-US" sz="1600" dirty="0"/>
              <a:t>Note: If you have access to more than one district, the districts will be listed. </a:t>
            </a:r>
          </a:p>
          <a:p>
            <a:pPr lvl="0"/>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16</a:t>
            </a:fld>
            <a:endParaRPr lang="en-US" dirty="0"/>
          </a:p>
        </p:txBody>
      </p:sp>
      <p:pic>
        <p:nvPicPr>
          <p:cNvPr id="7" name="Picture 6"/>
          <p:cNvPicPr/>
          <p:nvPr/>
        </p:nvPicPr>
        <p:blipFill>
          <a:blip r:embed="rId3" cstate="print"/>
          <a:srcRect/>
          <a:stretch>
            <a:fillRect/>
          </a:stretch>
        </p:blipFill>
        <p:spPr bwMode="auto">
          <a:xfrm>
            <a:off x="990600" y="2819400"/>
            <a:ext cx="7086600" cy="3352800"/>
          </a:xfrm>
          <a:prstGeom prst="rect">
            <a:avLst/>
          </a:prstGeom>
          <a:noFill/>
          <a:ln w="9525">
            <a:solidFill>
              <a:schemeClr val="accent1"/>
            </a:solid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studentGPS ® Dashboards Validation Reports: Navigate (3 of 3)</a:t>
            </a:r>
          </a:p>
        </p:txBody>
      </p:sp>
      <p:sp>
        <p:nvSpPr>
          <p:cNvPr id="3" name="Content Placeholder 2"/>
          <p:cNvSpPr>
            <a:spLocks noGrp="1"/>
          </p:cNvSpPr>
          <p:nvPr>
            <p:ph sz="quarter" idx="1"/>
          </p:nvPr>
        </p:nvSpPr>
        <p:spPr/>
        <p:txBody>
          <a:bodyPr/>
          <a:lstStyle/>
          <a:p>
            <a:pPr lvl="0"/>
            <a:r>
              <a:rPr lang="en-US" sz="1600" dirty="0"/>
              <a:t>Click on each interchange to review the different check points. </a:t>
            </a: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17</a:t>
            </a:fld>
            <a:endParaRPr lang="en-US" dirty="0"/>
          </a:p>
        </p:txBody>
      </p:sp>
      <p:pic>
        <p:nvPicPr>
          <p:cNvPr id="6" name="Picture 5"/>
          <p:cNvPicPr/>
          <p:nvPr/>
        </p:nvPicPr>
        <p:blipFill>
          <a:blip r:embed="rId3" cstate="print"/>
          <a:srcRect/>
          <a:stretch>
            <a:fillRect/>
          </a:stretch>
        </p:blipFill>
        <p:spPr bwMode="auto">
          <a:xfrm>
            <a:off x="914400" y="2286000"/>
            <a:ext cx="6781800" cy="3581400"/>
          </a:xfrm>
          <a:prstGeom prst="rect">
            <a:avLst/>
          </a:prstGeom>
          <a:noFill/>
          <a:ln w="9525">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studentGPS ® Dashboards Validation Reports</a:t>
            </a:r>
            <a:br>
              <a:rPr lang="en-US" sz="2400" dirty="0"/>
            </a:br>
            <a:r>
              <a:rPr lang="en-US" sz="2400" dirty="0"/>
              <a:t>TSDS Data Quality Report: How to </a:t>
            </a:r>
            <a:r>
              <a:rPr lang="en-US" sz="2400" dirty="0">
                <a:solidFill>
                  <a:schemeClr val="bg2">
                    <a:lumMod val="50000"/>
                  </a:schemeClr>
                </a:solidFill>
              </a:rPr>
              <a:t>Analyze</a:t>
            </a:r>
            <a:endParaRPr lang="en-US" sz="2400" dirty="0"/>
          </a:p>
        </p:txBody>
      </p:sp>
      <p:sp>
        <p:nvSpPr>
          <p:cNvPr id="3" name="Content Placeholder 2"/>
          <p:cNvSpPr>
            <a:spLocks noGrp="1"/>
          </p:cNvSpPr>
          <p:nvPr>
            <p:ph sz="quarter" idx="1"/>
          </p:nvPr>
        </p:nvSpPr>
        <p:spPr>
          <a:solidFill>
            <a:srgbClr val="FFFFFF"/>
          </a:solidFill>
        </p:spPr>
        <p:style>
          <a:lnRef idx="1">
            <a:schemeClr val="dk1"/>
          </a:lnRef>
          <a:fillRef idx="2">
            <a:schemeClr val="dk1"/>
          </a:fillRef>
          <a:effectRef idx="1">
            <a:schemeClr val="dk1"/>
          </a:effectRef>
          <a:fontRef idx="minor">
            <a:schemeClr val="dk1"/>
          </a:fontRef>
        </p:style>
        <p:txBody>
          <a:bodyPr/>
          <a:lstStyle/>
          <a:p>
            <a:r>
              <a:rPr lang="en-US" sz="1900" dirty="0"/>
              <a:t>The Data Quality report shows the following field names and details for each field.</a:t>
            </a:r>
            <a:endParaRPr lang="en-US" dirty="0"/>
          </a:p>
          <a:p>
            <a:r>
              <a:rPr lang="en-US" sz="1400" dirty="0"/>
              <a:t>1. </a:t>
            </a:r>
            <a:r>
              <a:rPr lang="en-US" sz="1400" b="1" dirty="0"/>
              <a:t>Interchange</a:t>
            </a:r>
            <a:r>
              <a:rPr lang="en-US" sz="1400" dirty="0"/>
              <a:t> (E.g. Education Org., Education Org. Calendar, Staff Assoc.. Etc.)</a:t>
            </a:r>
          </a:p>
          <a:p>
            <a:endParaRPr lang="en-US" sz="1400" dirty="0"/>
          </a:p>
          <a:p>
            <a:r>
              <a:rPr lang="en-US" sz="1400" dirty="0"/>
              <a:t>2.</a:t>
            </a:r>
            <a:r>
              <a:rPr lang="en-US" sz="1400" b="1" dirty="0"/>
              <a:t> Description </a:t>
            </a:r>
            <a:r>
              <a:rPr lang="en-US" sz="1400" dirty="0"/>
              <a:t>(Shows the desired action for the Actual Result column)</a:t>
            </a:r>
          </a:p>
          <a:p>
            <a:endParaRPr lang="en-US" sz="1400" dirty="0"/>
          </a:p>
          <a:p>
            <a:r>
              <a:rPr lang="en-US" sz="1400" dirty="0"/>
              <a:t>3. </a:t>
            </a:r>
            <a:r>
              <a:rPr lang="en-US" sz="1400" b="1" dirty="0"/>
              <a:t>Result</a:t>
            </a:r>
            <a:r>
              <a:rPr lang="en-US" sz="1400" dirty="0"/>
              <a:t> (Shows whether the indicator Passed or Failed)</a:t>
            </a:r>
          </a:p>
          <a:p>
            <a:endParaRPr lang="en-US" sz="1400" dirty="0"/>
          </a:p>
          <a:p>
            <a:r>
              <a:rPr lang="en-US" sz="1400" dirty="0"/>
              <a:t>4. </a:t>
            </a:r>
            <a:r>
              <a:rPr lang="en-US" sz="1400" b="1" dirty="0"/>
              <a:t>Expected Result </a:t>
            </a:r>
            <a:r>
              <a:rPr lang="en-US" sz="1400" dirty="0"/>
              <a:t>(Shows what information should appear in the Actual Result Column)</a:t>
            </a:r>
          </a:p>
          <a:p>
            <a:endParaRPr lang="en-US" sz="1400" dirty="0"/>
          </a:p>
          <a:p>
            <a:r>
              <a:rPr lang="en-US" sz="1400" dirty="0"/>
              <a:t>5. </a:t>
            </a:r>
            <a:r>
              <a:rPr lang="en-US" sz="1400" b="1" dirty="0"/>
              <a:t>Actual Result </a:t>
            </a:r>
            <a:r>
              <a:rPr lang="en-US" sz="1400" dirty="0"/>
              <a:t>(Shows information on what actually happened)</a:t>
            </a:r>
          </a:p>
          <a:p>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18</a:t>
            </a:fld>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4048"/>
            <a:ext cx="6858000" cy="841248"/>
          </a:xfrm>
        </p:spPr>
        <p:txBody>
          <a:bodyPr/>
          <a:lstStyle/>
          <a:p>
            <a:r>
              <a:rPr lang="en-US" sz="2400" dirty="0"/>
              <a:t>studentGPS ® Dashboards Validation Reports</a:t>
            </a:r>
            <a:br>
              <a:rPr lang="en-US" sz="2400" dirty="0"/>
            </a:br>
            <a:r>
              <a:rPr lang="en-US" sz="2400" dirty="0"/>
              <a:t>TSDS Data Quality Report: Report Example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19</a:t>
            </a:fld>
            <a:endParaRPr lang="en-US" dirty="0"/>
          </a:p>
        </p:txBody>
      </p:sp>
      <p:pic>
        <p:nvPicPr>
          <p:cNvPr id="7" name="Picture 6"/>
          <p:cNvPicPr>
            <a:picLocks noChangeAspect="1"/>
          </p:cNvPicPr>
          <p:nvPr/>
        </p:nvPicPr>
        <p:blipFill>
          <a:blip r:embed="rId3" cstate="print"/>
          <a:stretch>
            <a:fillRect/>
          </a:stretch>
        </p:blipFill>
        <p:spPr>
          <a:xfrm>
            <a:off x="0" y="1788967"/>
            <a:ext cx="9144000" cy="4346864"/>
          </a:xfrm>
          <a:prstGeom prst="rect">
            <a:avLst/>
          </a:prstGeom>
        </p:spPr>
      </p:pic>
    </p:spTree>
    <p:extLst>
      <p:ext uri="{BB962C8B-B14F-4D97-AF65-F5344CB8AC3E}">
        <p14:creationId xmlns:p14="http://schemas.microsoft.com/office/powerpoint/2010/main" val="78615638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a:t>Course Menu</a:t>
            </a:r>
          </a:p>
        </p:txBody>
      </p:sp>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r>
              <a:rPr lang="en-US" dirty="0"/>
              <a:t>2</a:t>
            </a:r>
          </a:p>
        </p:txBody>
      </p:sp>
      <p:sp>
        <p:nvSpPr>
          <p:cNvPr id="4" name="Content Placeholder 3"/>
          <p:cNvSpPr>
            <a:spLocks noGrp="1"/>
          </p:cNvSpPr>
          <p:nvPr>
            <p:ph sz="quarter" idx="4294967295"/>
          </p:nvPr>
        </p:nvSpPr>
        <p:spPr>
          <a:xfrm>
            <a:off x="533400" y="1752600"/>
            <a:ext cx="8153400" cy="4495800"/>
          </a:xfrm>
        </p:spPr>
        <p:txBody>
          <a:bodyPr>
            <a:noAutofit/>
          </a:bodyPr>
          <a:lstStyle/>
          <a:p>
            <a:pPr>
              <a:lnSpc>
                <a:spcPct val="106000"/>
              </a:lnSpc>
              <a:spcBef>
                <a:spcPts val="600"/>
              </a:spcBef>
              <a:spcAft>
                <a:spcPts val="300"/>
              </a:spcAft>
              <a:buFont typeface="Wingdings" pitchFamily="2" charset="2"/>
              <a:buChar char="q"/>
            </a:pPr>
            <a:r>
              <a:rPr lang="en-US" dirty="0">
                <a:hlinkClick r:id="rId4" action="ppaction://hlinksldjump"/>
              </a:rPr>
              <a:t>Dashboard Data Mart (DDM) Process Overview</a:t>
            </a:r>
            <a:endParaRPr lang="en-US" dirty="0"/>
          </a:p>
          <a:p>
            <a:pPr>
              <a:buFont typeface="Wingdings" pitchFamily="2" charset="2"/>
              <a:buChar char="q"/>
            </a:pPr>
            <a:r>
              <a:rPr lang="en-US" dirty="0">
                <a:hlinkClick r:id="rId5" action="ppaction://hlinksldjump"/>
              </a:rPr>
              <a:t>studentGPS® Dashboards Validation Reports</a:t>
            </a:r>
            <a:endParaRPr lang="en-US" dirty="0"/>
          </a:p>
          <a:p>
            <a:pPr lvl="0">
              <a:buFont typeface="Wingdings" pitchFamily="2" charset="2"/>
              <a:buChar char="q"/>
            </a:pPr>
            <a:r>
              <a:rPr lang="en-US" dirty="0">
                <a:hlinkClick r:id="rId6" action="ppaction://hlinksldjump"/>
              </a:rPr>
              <a:t>studentGPS® Dashboards Administrative Functionality</a:t>
            </a:r>
            <a:r>
              <a:rPr lang="en-US" dirty="0"/>
              <a:t> </a:t>
            </a:r>
          </a:p>
          <a:p>
            <a:pPr>
              <a:buFont typeface="Wingdings" pitchFamily="2" charset="2"/>
              <a:buChar char="q"/>
            </a:pPr>
            <a:r>
              <a:rPr lang="en-US" dirty="0">
                <a:hlinkClick r:id="rId7" action="ppaction://hlinksldjump"/>
              </a:rPr>
              <a:t>Wrap Up</a:t>
            </a:r>
            <a:endParaRPr lang="en-US" dirty="0"/>
          </a:p>
        </p:txBody>
      </p:sp>
    </p:spTree>
    <p:custDataLst>
      <p:tags r:id="rId1"/>
    </p:custDataLst>
    <p:extLst>
      <p:ext uri="{BB962C8B-B14F-4D97-AF65-F5344CB8AC3E}">
        <p14:creationId xmlns:p14="http://schemas.microsoft.com/office/powerpoint/2010/main" val="2214035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4048"/>
            <a:ext cx="6858000" cy="841248"/>
          </a:xfrm>
        </p:spPr>
        <p:txBody>
          <a:bodyPr/>
          <a:lstStyle/>
          <a:p>
            <a:r>
              <a:rPr lang="en-US" sz="2400" dirty="0"/>
              <a:t>studentGPS ® Dashboards Validation Reports</a:t>
            </a:r>
            <a:br>
              <a:rPr lang="en-US" sz="2400" dirty="0"/>
            </a:br>
            <a:r>
              <a:rPr lang="en-US" sz="2400" dirty="0"/>
              <a:t>TSDS Data Quality Report: Check Passed</a:t>
            </a:r>
          </a:p>
        </p:txBody>
      </p:sp>
      <p:sp>
        <p:nvSpPr>
          <p:cNvPr id="3" name="Content Placeholder 2"/>
          <p:cNvSpPr>
            <a:spLocks noGrp="1"/>
          </p:cNvSpPr>
          <p:nvPr>
            <p:ph sz="quarter" idx="1"/>
          </p:nvPr>
        </p:nvSpPr>
        <p:spPr>
          <a:solidFill>
            <a:srgbClr val="FFFFFF"/>
          </a:solidFill>
        </p:spPr>
        <p:style>
          <a:lnRef idx="1">
            <a:schemeClr val="dk1"/>
          </a:lnRef>
          <a:fillRef idx="2">
            <a:schemeClr val="dk1"/>
          </a:fillRef>
          <a:effectRef idx="1">
            <a:schemeClr val="dk1"/>
          </a:effectRef>
          <a:fontRef idx="minor">
            <a:schemeClr val="dk1"/>
          </a:fontRef>
        </p:style>
        <p:txBody>
          <a:bodyPr/>
          <a:lstStyle/>
          <a:p>
            <a:r>
              <a:rPr lang="en-US" dirty="0"/>
              <a:t>Here is an example of a data check the Data quality report ran for EducationOrgranization interchange which shows a Passed result.</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20</a:t>
            </a:fld>
            <a:endParaRPr lang="en-US" dirty="0"/>
          </a:p>
        </p:txBody>
      </p:sp>
      <p:pic>
        <p:nvPicPr>
          <p:cNvPr id="6" name="Content Placeholder 4" descr="C:\Users\smomin\AppData\Local\Temp\SNAGHTML2ee0aecb.PNG"/>
          <p:cNvPicPr>
            <a:picLocks/>
          </p:cNvPicPr>
          <p:nvPr/>
        </p:nvPicPr>
        <p:blipFill>
          <a:blip r:embed="rId3" cstate="print"/>
          <a:srcRect/>
          <a:stretch>
            <a:fillRect/>
          </a:stretch>
        </p:blipFill>
        <p:spPr bwMode="auto">
          <a:xfrm>
            <a:off x="685800" y="2895600"/>
            <a:ext cx="7848600" cy="3047999"/>
          </a:xfrm>
          <a:prstGeom prst="rect">
            <a:avLst/>
          </a:prstGeom>
          <a:noFill/>
          <a:ln w="9525">
            <a:solidFill>
              <a:schemeClr val="accent1"/>
            </a:solidFill>
            <a:miter lim="800000"/>
            <a:headEnd/>
            <a:tailEnd/>
          </a:ln>
        </p:spPr>
      </p:pic>
    </p:spTree>
    <p:extLst>
      <p:ext uri="{BB962C8B-B14F-4D97-AF65-F5344CB8AC3E}">
        <p14:creationId xmlns:p14="http://schemas.microsoft.com/office/powerpoint/2010/main" val="78615638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studentGPS ® Dashboards Validation Reports</a:t>
            </a:r>
            <a:br>
              <a:rPr lang="en-US" sz="2400" dirty="0"/>
            </a:br>
            <a:r>
              <a:rPr lang="en-US" sz="2400" dirty="0"/>
              <a:t>TSDS Data Count Report: How to </a:t>
            </a:r>
            <a:r>
              <a:rPr lang="en-US" sz="2400" dirty="0">
                <a:solidFill>
                  <a:schemeClr val="bg2">
                    <a:lumMod val="50000"/>
                  </a:schemeClr>
                </a:solidFill>
              </a:rPr>
              <a:t>Analyze</a:t>
            </a:r>
            <a:endParaRPr lang="en-US" sz="2400" dirty="0"/>
          </a:p>
        </p:txBody>
      </p:sp>
      <p:sp>
        <p:nvSpPr>
          <p:cNvPr id="3" name="Content Placeholder 2"/>
          <p:cNvSpPr>
            <a:spLocks noGrp="1"/>
          </p:cNvSpPr>
          <p:nvPr>
            <p:ph sz="quarter" idx="1"/>
          </p:nvPr>
        </p:nvSpPr>
        <p:spPr>
          <a:solidFill>
            <a:srgbClr val="FFFFFF"/>
          </a:solidFill>
        </p:spPr>
        <p:style>
          <a:lnRef idx="1">
            <a:schemeClr val="dk1"/>
          </a:lnRef>
          <a:fillRef idx="2">
            <a:schemeClr val="dk1"/>
          </a:fillRef>
          <a:effectRef idx="1">
            <a:schemeClr val="dk1"/>
          </a:effectRef>
          <a:fontRef idx="minor">
            <a:schemeClr val="dk1"/>
          </a:fontRef>
        </p:style>
        <p:txBody>
          <a:bodyPr/>
          <a:lstStyle/>
          <a:p>
            <a:r>
              <a:rPr lang="en-US" sz="2000" dirty="0"/>
              <a:t>The Data Count report shows the following field names and details for each field. </a:t>
            </a:r>
            <a:endParaRPr lang="en-US" dirty="0"/>
          </a:p>
          <a:p>
            <a:r>
              <a:rPr lang="en-US" sz="1400" dirty="0"/>
              <a:t>1. </a:t>
            </a:r>
            <a:r>
              <a:rPr lang="en-US" sz="1400" b="1" dirty="0"/>
              <a:t>Table Name </a:t>
            </a:r>
            <a:r>
              <a:rPr lang="en-US" sz="1400" dirty="0"/>
              <a:t>(Lists the specific tables from where the data is being counted)</a:t>
            </a:r>
          </a:p>
          <a:p>
            <a:endParaRPr lang="en-US" sz="1400" dirty="0"/>
          </a:p>
          <a:p>
            <a:r>
              <a:rPr lang="en-US" sz="1400" dirty="0"/>
              <a:t>2. </a:t>
            </a:r>
            <a:r>
              <a:rPr lang="en-US" sz="1400" b="1" dirty="0"/>
              <a:t>Record Count </a:t>
            </a:r>
            <a:r>
              <a:rPr lang="en-US" sz="1400" dirty="0"/>
              <a:t>(Lists the current data elements counted)</a:t>
            </a:r>
          </a:p>
          <a:p>
            <a:endParaRPr lang="en-US" sz="1400" dirty="0"/>
          </a:p>
          <a:p>
            <a:r>
              <a:rPr lang="en-US" sz="1400" dirty="0"/>
              <a:t>3. </a:t>
            </a:r>
            <a:r>
              <a:rPr lang="en-US" sz="1400" b="1" dirty="0"/>
              <a:t>Prior Count </a:t>
            </a:r>
            <a:r>
              <a:rPr lang="en-US" sz="1400" dirty="0"/>
              <a:t>(Lists the date elements counted in the last load)</a:t>
            </a:r>
          </a:p>
          <a:p>
            <a:endParaRPr lang="en-US" sz="1400" dirty="0"/>
          </a:p>
          <a:p>
            <a:r>
              <a:rPr lang="en-US" sz="1400" dirty="0"/>
              <a:t>4. </a:t>
            </a:r>
            <a:r>
              <a:rPr lang="en-US" sz="1400" b="1" dirty="0"/>
              <a:t>Percent Changes </a:t>
            </a:r>
            <a:r>
              <a:rPr lang="en-US" sz="1400" dirty="0"/>
              <a:t>(Lists the percentage changes (if any) between Record Count and 			   Prior Count Columns)</a:t>
            </a:r>
          </a:p>
          <a:p>
            <a:endParaRPr lang="en-US" sz="1400" dirty="0"/>
          </a:p>
          <a:p>
            <a:r>
              <a:rPr lang="en-US" sz="1400" dirty="0"/>
              <a:t>5. </a:t>
            </a:r>
            <a:r>
              <a:rPr lang="en-US" sz="1400" b="1" dirty="0"/>
              <a:t>Comment</a:t>
            </a:r>
            <a:r>
              <a:rPr lang="en-US" sz="1400" dirty="0"/>
              <a:t> (Indicates Decrease, Increase, No Change or No Data based on the Percent     	          Changed column)</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21</a:t>
            </a:fld>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dirty="0"/>
              <a:t>studentGPS</a:t>
            </a:r>
            <a:r>
              <a:rPr lang="en-US" sz="2400" dirty="0"/>
              <a:t> ®</a:t>
            </a:r>
            <a:r>
              <a:rPr lang="en-US" sz="2200" dirty="0"/>
              <a:t> Dashboards Validation Reports</a:t>
            </a:r>
            <a:br>
              <a:rPr lang="en-US" sz="2200" dirty="0"/>
            </a:br>
            <a:r>
              <a:rPr lang="en-US" sz="2200" dirty="0"/>
              <a:t>TSDS Data Count Report: Report</a:t>
            </a:r>
            <a:r>
              <a:rPr lang="en-US" sz="2200" dirty="0">
                <a:solidFill>
                  <a:schemeClr val="bg2">
                    <a:lumMod val="50000"/>
                  </a:schemeClr>
                </a:solidFill>
              </a:rPr>
              <a:t> Example</a:t>
            </a:r>
            <a:endParaRPr lang="en-US" sz="22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22</a:t>
            </a:fld>
            <a:endParaRPr lang="en-US" dirty="0"/>
          </a:p>
        </p:txBody>
      </p:sp>
      <p:pic>
        <p:nvPicPr>
          <p:cNvPr id="8" name="Content Placeholder 7"/>
          <p:cNvPicPr>
            <a:picLocks noGrp="1" noChangeAspect="1"/>
          </p:cNvPicPr>
          <p:nvPr>
            <p:ph sz="quarter" idx="1"/>
          </p:nvPr>
        </p:nvPicPr>
        <p:blipFill>
          <a:blip r:embed="rId3" cstate="print"/>
          <a:stretch>
            <a:fillRect/>
          </a:stretch>
        </p:blipFill>
        <p:spPr>
          <a:xfrm>
            <a:off x="533400" y="1828800"/>
            <a:ext cx="8153400" cy="4343400"/>
          </a:xfrm>
          <a:prstGeom prst="rect">
            <a:avLst/>
          </a:prstGeom>
          <a:ln w="3175">
            <a:solidFill>
              <a:schemeClr val="tx1"/>
            </a:solid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dirty="0"/>
              <a:t>studentGPS</a:t>
            </a:r>
            <a:r>
              <a:rPr lang="en-US" sz="2400" dirty="0"/>
              <a:t> ®</a:t>
            </a:r>
            <a:r>
              <a:rPr lang="en-US" sz="2200" dirty="0"/>
              <a:t> Dashboards Validation Reports</a:t>
            </a:r>
            <a:br>
              <a:rPr lang="en-US" sz="2200" dirty="0"/>
            </a:br>
            <a:r>
              <a:rPr lang="en-US" sz="2200" dirty="0"/>
              <a:t>TSDS Data Exception Report: How to </a:t>
            </a:r>
            <a:r>
              <a:rPr lang="en-US" sz="2200" dirty="0">
                <a:solidFill>
                  <a:schemeClr val="bg2">
                    <a:lumMod val="50000"/>
                  </a:schemeClr>
                </a:solidFill>
              </a:rPr>
              <a:t>Analyze</a:t>
            </a:r>
            <a:endParaRPr lang="en-US" sz="22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23</a:t>
            </a:fld>
            <a:endParaRPr lang="en-US" dirty="0"/>
          </a:p>
        </p:txBody>
      </p:sp>
      <p:sp>
        <p:nvSpPr>
          <p:cNvPr id="6" name="Content Placeholder 5"/>
          <p:cNvSpPr>
            <a:spLocks noGrp="1"/>
          </p:cNvSpPr>
          <p:nvPr>
            <p:ph sz="quarter" idx="1"/>
          </p:nvPr>
        </p:nvSpPr>
        <p:spPr>
          <a:solidFill>
            <a:srgbClr val="FFFFFF"/>
          </a:solidFill>
        </p:spPr>
        <p:style>
          <a:lnRef idx="1">
            <a:schemeClr val="dk1"/>
          </a:lnRef>
          <a:fillRef idx="2">
            <a:schemeClr val="dk1"/>
          </a:fillRef>
          <a:effectRef idx="1">
            <a:schemeClr val="dk1"/>
          </a:effectRef>
          <a:fontRef idx="minor">
            <a:schemeClr val="dk1"/>
          </a:fontRef>
        </p:style>
        <p:txBody>
          <a:bodyPr/>
          <a:lstStyle/>
          <a:p>
            <a:r>
              <a:rPr lang="en-US" sz="2000" dirty="0"/>
              <a:t>The Data Exception report shows the following field names and details for each field. </a:t>
            </a:r>
          </a:p>
          <a:p>
            <a:endParaRPr lang="en-US" dirty="0"/>
          </a:p>
          <a:p>
            <a:r>
              <a:rPr lang="en-US" dirty="0"/>
              <a:t>1. </a:t>
            </a:r>
            <a:r>
              <a:rPr lang="en-US" b="1" dirty="0"/>
              <a:t>Package Name </a:t>
            </a:r>
            <a:r>
              <a:rPr lang="en-US" dirty="0"/>
              <a:t>(Data package that contains the errors)</a:t>
            </a:r>
          </a:p>
          <a:p>
            <a:endParaRPr lang="en-US" b="1" dirty="0"/>
          </a:p>
          <a:p>
            <a:r>
              <a:rPr lang="en-US" b="1" dirty="0"/>
              <a:t>2. Exception Level </a:t>
            </a:r>
            <a:r>
              <a:rPr lang="en-US" dirty="0"/>
              <a:t>(Severity of the error (e.g. Error, Warning, Entity Not 		         Found, etc.)</a:t>
            </a:r>
          </a:p>
          <a:p>
            <a:endParaRPr lang="en-US" b="1" dirty="0"/>
          </a:p>
          <a:p>
            <a:r>
              <a:rPr lang="en-US" b="1" dirty="0"/>
              <a:t>3. Error Message </a:t>
            </a:r>
            <a:r>
              <a:rPr lang="en-US" dirty="0"/>
              <a:t>(Details of the error)</a:t>
            </a:r>
          </a:p>
          <a:p>
            <a:endParaRPr lang="en-US" b="1" dirty="0"/>
          </a:p>
          <a:p>
            <a:r>
              <a:rPr lang="en-US" b="1" dirty="0"/>
              <a:t>4. Record Count </a:t>
            </a:r>
            <a:r>
              <a:rPr lang="en-US" dirty="0"/>
              <a:t>(Number of occurrences of the error)</a:t>
            </a:r>
          </a:p>
          <a:p>
            <a:endParaRPr lang="en-US" dirty="0"/>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200" dirty="0"/>
              <a:t>studentGPS</a:t>
            </a:r>
            <a:r>
              <a:rPr lang="en-US" sz="2400" dirty="0"/>
              <a:t> ®</a:t>
            </a:r>
            <a:r>
              <a:rPr lang="en-US" sz="2200" dirty="0"/>
              <a:t> Dashboards Validation Reports</a:t>
            </a:r>
            <a:br>
              <a:rPr lang="en-US" sz="2200" dirty="0"/>
            </a:br>
            <a:r>
              <a:rPr lang="en-US" sz="2200" dirty="0"/>
              <a:t>TSDS Data Exception Report: Report Example</a:t>
            </a:r>
            <a:br>
              <a:rPr lang="en-US" sz="2400" dirty="0"/>
            </a:br>
            <a:endParaRPr lang="en-US" sz="26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24</a:t>
            </a:fld>
            <a:endParaRPr lang="en-US" dirty="0"/>
          </a:p>
        </p:txBody>
      </p:sp>
      <p:pic>
        <p:nvPicPr>
          <p:cNvPr id="6" name="Content Placeholder 5"/>
          <p:cNvPicPr>
            <a:picLocks noGrp="1" noChangeAspect="1"/>
          </p:cNvPicPr>
          <p:nvPr>
            <p:ph sz="quarter" idx="1"/>
          </p:nvPr>
        </p:nvPicPr>
        <p:blipFill>
          <a:blip r:embed="rId3" cstate="print"/>
          <a:stretch>
            <a:fillRect/>
          </a:stretch>
        </p:blipFill>
        <p:spPr>
          <a:xfrm>
            <a:off x="533400" y="2062523"/>
            <a:ext cx="8153400" cy="387595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300" dirty="0"/>
              <a:t>Data Quality, Data Count  and Data Exception Report: Reference Examples</a:t>
            </a:r>
          </a:p>
        </p:txBody>
      </p:sp>
      <p:sp>
        <p:nvSpPr>
          <p:cNvPr id="3" name="Content Placeholder 2"/>
          <p:cNvSpPr>
            <a:spLocks noGrp="1"/>
          </p:cNvSpPr>
          <p:nvPr>
            <p:ph sz="quarter" idx="1"/>
          </p:nvPr>
        </p:nvSpPr>
        <p:spPr>
          <a:solidFill>
            <a:srgbClr val="FFFFFF"/>
          </a:solidFill>
        </p:spPr>
        <p:style>
          <a:lnRef idx="1">
            <a:schemeClr val="dk1"/>
          </a:lnRef>
          <a:fillRef idx="2">
            <a:schemeClr val="dk1"/>
          </a:fillRef>
          <a:effectRef idx="1">
            <a:schemeClr val="dk1"/>
          </a:effectRef>
          <a:fontRef idx="minor">
            <a:schemeClr val="dk1"/>
          </a:fontRef>
        </p:style>
        <p:txBody>
          <a:bodyPr/>
          <a:lstStyle/>
          <a:p>
            <a:r>
              <a:rPr lang="en-US" sz="1600" b="1" dirty="0"/>
              <a:t>Data Quality Report </a:t>
            </a:r>
            <a:endParaRPr lang="en-US" sz="1600" dirty="0"/>
          </a:p>
          <a:p>
            <a:r>
              <a:rPr lang="en-US" sz="1400" i="1" dirty="0"/>
              <a:t>Example 1 </a:t>
            </a:r>
            <a:r>
              <a:rPr lang="en-US" sz="1400" dirty="0"/>
              <a:t>: If you built dashboard with limited interchanges</a:t>
            </a:r>
          </a:p>
          <a:p>
            <a:pPr lvl="1"/>
            <a:r>
              <a:rPr lang="en-US" sz="1400" dirty="0"/>
              <a:t>If you start loading discipline interchange which wasn’t loaded with the first build, the Data Quality report will help districts to identify potential data errors.</a:t>
            </a:r>
            <a:endParaRPr lang="en-US" sz="1600" dirty="0"/>
          </a:p>
          <a:p>
            <a:r>
              <a:rPr lang="en-US" sz="1600" b="1" dirty="0"/>
              <a:t>Data Count Report</a:t>
            </a:r>
          </a:p>
          <a:p>
            <a:r>
              <a:rPr lang="en-US" sz="1400" i="1" dirty="0"/>
              <a:t>Example</a:t>
            </a:r>
            <a:r>
              <a:rPr lang="en-US" sz="1400" dirty="0"/>
              <a:t>: If your student count changes drastically </a:t>
            </a:r>
          </a:p>
          <a:p>
            <a:pPr lvl="1"/>
            <a:r>
              <a:rPr lang="en-US" sz="1400" dirty="0"/>
              <a:t>If the student count from previous load to last </a:t>
            </a:r>
            <a:r>
              <a:rPr lang="en-US" sz="1400" u="sng" dirty="0"/>
              <a:t>successful </a:t>
            </a:r>
            <a:r>
              <a:rPr lang="en-US" sz="1400" dirty="0"/>
              <a:t>load shows a sudden drop in data.</a:t>
            </a:r>
          </a:p>
          <a:p>
            <a:pPr lvl="1">
              <a:buNone/>
            </a:pPr>
            <a:r>
              <a:rPr lang="en-US" sz="1600" b="1" dirty="0"/>
              <a:t>Data Exception Report</a:t>
            </a:r>
          </a:p>
          <a:p>
            <a:pPr lvl="1">
              <a:buNone/>
            </a:pPr>
            <a:r>
              <a:rPr lang="en-US" sz="1400" i="1" dirty="0"/>
              <a:t>Example: </a:t>
            </a:r>
            <a:r>
              <a:rPr lang="en-US" sz="1400" dirty="0"/>
              <a:t>If teacher cannot see assessment data for her students</a:t>
            </a:r>
          </a:p>
          <a:p>
            <a:pPr lvl="1"/>
            <a:r>
              <a:rPr lang="en-US" sz="1400" dirty="0"/>
              <a:t>In the case where an LEA’s data passes validation and is processed into the </a:t>
            </a:r>
            <a:r>
              <a:rPr lang="en-US" sz="1400" dirty="0" err="1"/>
              <a:t>eDM</a:t>
            </a:r>
            <a:r>
              <a:rPr lang="en-US" sz="1400" dirty="0"/>
              <a:t> but does not show up in the dashboards, this report would be the first place to determine potential data issues.</a:t>
            </a:r>
            <a:endParaRPr lang="en-US" dirty="0"/>
          </a:p>
          <a:p>
            <a:pPr>
              <a:buNone/>
            </a:pPr>
            <a:r>
              <a:rPr lang="en-US" dirty="0"/>
              <a:t>	</a:t>
            </a:r>
          </a:p>
          <a:p>
            <a:pPr lvl="1"/>
            <a:endParaRPr lang="en-US" dirty="0"/>
          </a:p>
          <a:p>
            <a:pPr lvl="1"/>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25</a:t>
            </a:fld>
            <a:endParaRPr lang="en-US" dirty="0"/>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0" y="74842"/>
            <a:ext cx="728330" cy="763358"/>
          </a:xfrm>
          <a:prstGeom prst="rect">
            <a:avLst/>
          </a:prstGeom>
        </p:spPr>
      </p:pic>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a:t>studentGPS™ Dashboards Administrative Functions</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26</a:t>
            </a:fld>
            <a:endParaRPr lang="en-US" dirty="0"/>
          </a:p>
        </p:txBody>
      </p:sp>
    </p:spTree>
    <p:custDataLst>
      <p:tags r:id="rId1"/>
    </p:custDataLst>
    <p:extLst>
      <p:ext uri="{BB962C8B-B14F-4D97-AF65-F5344CB8AC3E}">
        <p14:creationId xmlns:p14="http://schemas.microsoft.com/office/powerpoint/2010/main" val="17488008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27</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800" dirty="0"/>
              <a:t>Dashboards users with the system administrator role have access to the following tabs:</a:t>
            </a:r>
          </a:p>
          <a:p>
            <a:endParaRPr lang="en-US" sz="1800" dirty="0"/>
          </a:p>
          <a:p>
            <a:pPr lvl="1"/>
            <a:r>
              <a:rPr lang="en-US" sz="1800" dirty="0"/>
              <a:t>Site Configuration </a:t>
            </a:r>
          </a:p>
          <a:p>
            <a:pPr lvl="1"/>
            <a:r>
              <a:rPr lang="en-US" sz="1800" dirty="0"/>
              <a:t>Auto Provisioning</a:t>
            </a:r>
          </a:p>
          <a:p>
            <a:pPr lvl="1"/>
            <a:r>
              <a:rPr lang="en-US" sz="1800" dirty="0"/>
              <a:t>Position Title Claim Sets</a:t>
            </a:r>
          </a:p>
          <a:p>
            <a:pPr lvl="1"/>
            <a:r>
              <a:rPr lang="en-US" sz="1800" dirty="0"/>
              <a:t>Metric Settings</a:t>
            </a:r>
          </a:p>
          <a:p>
            <a:pPr lvl="1"/>
            <a:r>
              <a:rPr lang="en-US" sz="1800" dirty="0"/>
              <a:t>Photo Management</a:t>
            </a:r>
          </a:p>
          <a:p>
            <a:pPr lvl="1">
              <a:buNone/>
            </a:pPr>
            <a:endParaRPr lang="en-US" sz="1800" dirty="0"/>
          </a:p>
          <a:p>
            <a:pPr marL="344488" lvl="1" indent="0">
              <a:buNone/>
            </a:pPr>
            <a:r>
              <a:rPr lang="en-US" sz="1800" dirty="0"/>
              <a:t>Within these tabs, the system administrator can perform various functions, outlined in the following slides.</a:t>
            </a:r>
          </a:p>
          <a:p>
            <a:pPr lvl="1">
              <a:buNone/>
            </a:pPr>
            <a:endParaRPr lang="en-US" sz="1800" dirty="0"/>
          </a:p>
          <a:p>
            <a:pPr lvl="1">
              <a:buNone/>
            </a:pPr>
            <a:endParaRPr lang="en-US" sz="1800" dirty="0"/>
          </a:p>
          <a:p>
            <a:pPr lvl="1"/>
            <a:endParaRPr lang="en-US" sz="1800" dirty="0"/>
          </a:p>
          <a:p>
            <a:endParaRPr lang="en-US" sz="1800" dirty="0"/>
          </a:p>
          <a:p>
            <a:endParaRPr lang="en-US" sz="1800" dirty="0"/>
          </a:p>
          <a:p>
            <a:endParaRPr lang="en-US" sz="1800" dirty="0"/>
          </a:p>
          <a:p>
            <a:endParaRPr lang="en-US" sz="2200" dirty="0"/>
          </a:p>
          <a:p>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sz="2400" dirty="0"/>
              <a:t>studentGPS™ Dashboards Administrative Functions Overview</a:t>
            </a:r>
          </a:p>
        </p:txBody>
      </p:sp>
    </p:spTree>
    <p:custDataLst>
      <p:tags r:id="rId1"/>
    </p:custDataLst>
    <p:extLst>
      <p:ext uri="{BB962C8B-B14F-4D97-AF65-F5344CB8AC3E}">
        <p14:creationId xmlns:p14="http://schemas.microsoft.com/office/powerpoint/2010/main" val="17790724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28</a:t>
            </a:fld>
            <a:endParaRPr lang="en-US" dirty="0"/>
          </a:p>
        </p:txBody>
      </p:sp>
      <p:sp>
        <p:nvSpPr>
          <p:cNvPr id="3" name="Title 2"/>
          <p:cNvSpPr>
            <a:spLocks noGrp="1"/>
          </p:cNvSpPr>
          <p:nvPr>
            <p:ph type="title"/>
          </p:nvPr>
        </p:nvSpPr>
        <p:spPr/>
        <p:txBody>
          <a:bodyPr/>
          <a:lstStyle/>
          <a:p>
            <a:r>
              <a:rPr lang="en-US" dirty="0"/>
              <a:t>Site Configuration Tab</a:t>
            </a:r>
          </a:p>
        </p:txBody>
      </p:sp>
      <p:sp>
        <p:nvSpPr>
          <p:cNvPr id="4" name="Content Placeholder 3"/>
          <p:cNvSpPr>
            <a:spLocks noGrp="1"/>
          </p:cNvSpPr>
          <p:nvPr>
            <p:ph sz="quarter" idx="1"/>
          </p:nvPr>
        </p:nvSpPr>
        <p:spPr/>
        <p:txBody>
          <a:bodyPr/>
          <a:lstStyle/>
          <a:p>
            <a:r>
              <a:rPr lang="en-US" dirty="0"/>
              <a:t>On the Site Configuration Tab, the user can:</a:t>
            </a:r>
          </a:p>
          <a:p>
            <a:pPr lvl="1"/>
            <a:r>
              <a:rPr lang="en-US" dirty="0"/>
              <a:t>Disable the system</a:t>
            </a:r>
          </a:p>
          <a:p>
            <a:pPr lvl="1"/>
            <a:r>
              <a:rPr lang="en-US" dirty="0"/>
              <a:t>Set up system wide messages</a:t>
            </a:r>
          </a:p>
          <a:p>
            <a:pPr lvl="1"/>
            <a:r>
              <a:rPr lang="en-US" dirty="0"/>
              <a:t>EOY </a:t>
            </a:r>
          </a:p>
        </p:txBody>
      </p:sp>
      <p:pic>
        <p:nvPicPr>
          <p:cNvPr id="5" name="Picture 4"/>
          <p:cNvPicPr>
            <a:picLocks noChangeAspect="1"/>
          </p:cNvPicPr>
          <p:nvPr/>
        </p:nvPicPr>
        <p:blipFill>
          <a:blip r:embed="rId3"/>
          <a:stretch>
            <a:fillRect/>
          </a:stretch>
        </p:blipFill>
        <p:spPr>
          <a:xfrm>
            <a:off x="838200" y="3276600"/>
            <a:ext cx="7717801" cy="3292602"/>
          </a:xfrm>
          <a:prstGeom prst="rect">
            <a:avLst/>
          </a:prstGeom>
        </p:spPr>
      </p:pic>
    </p:spTree>
    <p:custDataLst>
      <p:tags r:id="rId1"/>
    </p:custDataLst>
    <p:extLst>
      <p:ext uri="{BB962C8B-B14F-4D97-AF65-F5344CB8AC3E}">
        <p14:creationId xmlns:p14="http://schemas.microsoft.com/office/powerpoint/2010/main" val="40318479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Reasons for Disabling the System</a:t>
            </a:r>
          </a:p>
        </p:txBody>
      </p:sp>
      <p:sp>
        <p:nvSpPr>
          <p:cNvPr id="3" name="Content Placeholder 2"/>
          <p:cNvSpPr>
            <a:spLocks noGrp="1"/>
          </p:cNvSpPr>
          <p:nvPr>
            <p:ph sz="quarter" idx="1"/>
          </p:nvPr>
        </p:nvSpPr>
        <p:spPr>
          <a:xfrm>
            <a:off x="536571" y="1736678"/>
            <a:ext cx="8153400" cy="4495800"/>
          </a:xfrm>
        </p:spPr>
        <p:txBody>
          <a:bodyPr/>
          <a:lstStyle/>
          <a:p>
            <a:r>
              <a:rPr lang="en-US" dirty="0"/>
              <a:t>Issues may arise that require system to be disabled</a:t>
            </a:r>
          </a:p>
          <a:p>
            <a:r>
              <a:rPr lang="en-US" dirty="0"/>
              <a:t>Examples of situations:</a:t>
            </a:r>
          </a:p>
          <a:p>
            <a:pPr lvl="1"/>
            <a:r>
              <a:rPr lang="en-US" dirty="0"/>
              <a:t>FERPA or privacy issue </a:t>
            </a:r>
          </a:p>
          <a:p>
            <a:pPr lvl="1"/>
            <a:r>
              <a:rPr lang="en-US" dirty="0"/>
              <a:t>System has fatal error that requires shut down to fix </a:t>
            </a:r>
          </a:p>
          <a:p>
            <a:pPr lvl="1"/>
            <a:r>
              <a:rPr lang="en-US" dirty="0"/>
              <a:t>Users having concerns with particular metric</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29</a:t>
            </a:fld>
            <a:endParaRPr lang="en-US" dirty="0"/>
          </a:p>
        </p:txBody>
      </p:sp>
      <p:sp>
        <p:nvSpPr>
          <p:cNvPr id="7" name="Rounded Rectangle 6"/>
          <p:cNvSpPr/>
          <p:nvPr/>
        </p:nvSpPr>
        <p:spPr>
          <a:xfrm>
            <a:off x="4038600" y="4312124"/>
            <a:ext cx="1447800" cy="183676"/>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073727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a:t>
            </a:fld>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a:solidFill>
                  <a:schemeClr val="accent2"/>
                </a:solidFill>
              </a:rPr>
              <a:t>The participant will be able to:</a:t>
            </a:r>
          </a:p>
          <a:p>
            <a:pPr lvl="1">
              <a:lnSpc>
                <a:spcPct val="106000"/>
              </a:lnSpc>
              <a:spcBef>
                <a:spcPts val="600"/>
              </a:spcBef>
              <a:spcAft>
                <a:spcPts val="300"/>
              </a:spcAft>
            </a:pPr>
            <a:r>
              <a:rPr lang="en-US" sz="1800" dirty="0"/>
              <a:t>Describe the Dashboard Data Mart (DDM) data loading process</a:t>
            </a:r>
          </a:p>
          <a:p>
            <a:pPr lvl="1">
              <a:lnSpc>
                <a:spcPct val="106000"/>
              </a:lnSpc>
              <a:spcBef>
                <a:spcPts val="600"/>
              </a:spcBef>
              <a:spcAft>
                <a:spcPts val="300"/>
              </a:spcAft>
            </a:pPr>
            <a:r>
              <a:rPr lang="en-US" sz="1800" dirty="0"/>
              <a:t>Explain where to find the studentGPS ® Dashboards Validation Reports </a:t>
            </a:r>
          </a:p>
          <a:p>
            <a:pPr lvl="1">
              <a:lnSpc>
                <a:spcPct val="106000"/>
              </a:lnSpc>
              <a:spcBef>
                <a:spcPts val="600"/>
              </a:spcBef>
              <a:spcAft>
                <a:spcPts val="300"/>
              </a:spcAft>
            </a:pPr>
            <a:r>
              <a:rPr lang="en-US" sz="1800" dirty="0"/>
              <a:t>Name the studentGPS ® Dashboards Validation Reports </a:t>
            </a:r>
          </a:p>
          <a:p>
            <a:pPr marL="0" indent="0">
              <a:buFont typeface="Wingdings"/>
              <a:buNone/>
            </a:pPr>
            <a:endParaRPr lang="en-US" sz="2400" dirty="0"/>
          </a:p>
        </p:txBody>
      </p:sp>
      <p:sp>
        <p:nvSpPr>
          <p:cNvPr id="7" name="Title 1"/>
          <p:cNvSpPr>
            <a:spLocks noGrp="1"/>
          </p:cNvSpPr>
          <p:nvPr>
            <p:ph type="title"/>
          </p:nvPr>
        </p:nvSpPr>
        <p:spPr>
          <a:xfrm>
            <a:off x="1905000" y="457200"/>
            <a:ext cx="6858000" cy="838200"/>
          </a:xfrm>
          <a:prstGeom prst="rect">
            <a:avLst/>
          </a:prstGeom>
        </p:spPr>
        <p:txBody>
          <a:bodyPr>
            <a:noAutofit/>
          </a:bodyPr>
          <a:lstStyle/>
          <a:p>
            <a:r>
              <a:rPr lang="en-US" dirty="0"/>
              <a:t>Course Objectives</a:t>
            </a:r>
          </a:p>
        </p:txBody>
      </p:sp>
    </p:spTree>
    <p:custDataLst>
      <p:tags r:id="rId1"/>
    </p:custDataLst>
    <p:extLst>
      <p:ext uri="{BB962C8B-B14F-4D97-AF65-F5344CB8AC3E}">
        <p14:creationId xmlns:p14="http://schemas.microsoft.com/office/powerpoint/2010/main" val="25588670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Disabling the System</a:t>
            </a:r>
          </a:p>
        </p:txBody>
      </p:sp>
      <p:sp>
        <p:nvSpPr>
          <p:cNvPr id="3" name="Content Placeholder 2"/>
          <p:cNvSpPr>
            <a:spLocks noGrp="1"/>
          </p:cNvSpPr>
          <p:nvPr>
            <p:ph sz="quarter" idx="1"/>
          </p:nvPr>
        </p:nvSpPr>
        <p:spPr>
          <a:xfrm>
            <a:off x="536571" y="1736678"/>
            <a:ext cx="8153400" cy="4495800"/>
          </a:xfrm>
        </p:spPr>
        <p:txBody>
          <a:bodyPr/>
          <a:lstStyle/>
          <a:p>
            <a:pPr lvl="0"/>
            <a:r>
              <a:rPr lang="en-US" dirty="0"/>
              <a:t>Process for disabling:</a:t>
            </a:r>
          </a:p>
          <a:p>
            <a:pPr lvl="1"/>
            <a:r>
              <a:rPr lang="en-US" dirty="0"/>
              <a:t>Click on Home Icon on the upper left hand corner of the Dashboards</a:t>
            </a:r>
          </a:p>
          <a:p>
            <a:pPr lvl="1"/>
            <a:r>
              <a:rPr lang="en-US" dirty="0"/>
              <a:t>Select Site Configuration</a:t>
            </a:r>
          </a:p>
          <a:p>
            <a:pPr lvl="1"/>
            <a:r>
              <a:rPr lang="en-US" dirty="0"/>
              <a:t>Check the box to deactivate the website for the entire district</a:t>
            </a:r>
          </a:p>
          <a:p>
            <a:pPr lvl="1"/>
            <a:r>
              <a:rPr lang="en-US" dirty="0"/>
              <a:t>Select Save</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30</a:t>
            </a:fld>
            <a:endParaRPr lang="en-US" dirty="0"/>
          </a:p>
        </p:txBody>
      </p:sp>
      <p:sp>
        <p:nvSpPr>
          <p:cNvPr id="6" name="Rounded Rectangle 5"/>
          <p:cNvSpPr/>
          <p:nvPr/>
        </p:nvSpPr>
        <p:spPr>
          <a:xfrm>
            <a:off x="3581400" y="4191000"/>
            <a:ext cx="4343400" cy="5334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217" name="Picture 1"/>
          <p:cNvPicPr>
            <a:picLocks noChangeAspect="1" noChangeArrowheads="1"/>
          </p:cNvPicPr>
          <p:nvPr/>
        </p:nvPicPr>
        <p:blipFill>
          <a:blip r:embed="rId4" cstate="print"/>
          <a:srcRect/>
          <a:stretch>
            <a:fillRect/>
          </a:stretch>
        </p:blipFill>
        <p:spPr bwMode="auto">
          <a:xfrm>
            <a:off x="1295400" y="3810000"/>
            <a:ext cx="6618287" cy="2438400"/>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31481996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District-Wide System Messages</a:t>
            </a:r>
          </a:p>
        </p:txBody>
      </p:sp>
      <p:sp>
        <p:nvSpPr>
          <p:cNvPr id="3" name="Content Placeholder 2"/>
          <p:cNvSpPr>
            <a:spLocks noGrp="1"/>
          </p:cNvSpPr>
          <p:nvPr>
            <p:ph sz="quarter" idx="1"/>
          </p:nvPr>
        </p:nvSpPr>
        <p:spPr>
          <a:xfrm>
            <a:off x="536571" y="1676400"/>
            <a:ext cx="8153400" cy="4495800"/>
          </a:xfrm>
        </p:spPr>
        <p:txBody>
          <a:bodyPr/>
          <a:lstStyle/>
          <a:p>
            <a:r>
              <a:rPr lang="en-US" dirty="0"/>
              <a:t>System administrators can post broad messages to users.  This would be helpful to notify of data availability, new data coming, training materials:</a:t>
            </a:r>
          </a:p>
          <a:p>
            <a:pPr lvl="1"/>
            <a:r>
              <a:rPr lang="en-US" dirty="0">
                <a:latin typeface="+mn-lt"/>
              </a:rPr>
              <a:t>Enter the message in the textbox provided and click ‘Save’</a:t>
            </a:r>
          </a:p>
          <a:p>
            <a:pPr lvl="1"/>
            <a:r>
              <a:rPr lang="en-US" dirty="0">
                <a:latin typeface="+mn-lt"/>
              </a:rPr>
              <a:t>The message will appear in yellow at the top of every dashboard page</a:t>
            </a:r>
          </a:p>
          <a:p>
            <a:pPr lvl="1"/>
            <a:r>
              <a:rPr lang="en-US" dirty="0">
                <a:latin typeface="+mn-lt"/>
              </a:rPr>
              <a:t>Once the </a:t>
            </a:r>
            <a:r>
              <a:rPr lang="en-US" dirty="0"/>
              <a:t>system-wide message is no longer needed, the</a:t>
            </a:r>
            <a:r>
              <a:rPr lang="en-US" dirty="0">
                <a:latin typeface="+mn-lt"/>
              </a:rPr>
              <a:t> system administrator can delete it and click save.</a:t>
            </a:r>
            <a:endParaRPr lang="en-US" sz="2000"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31</a:t>
            </a:fld>
            <a:endParaRPr lang="en-US" dirty="0"/>
          </a:p>
        </p:txBody>
      </p:sp>
      <p:sp>
        <p:nvSpPr>
          <p:cNvPr id="6" name="Rounded Rectangle 5"/>
          <p:cNvSpPr/>
          <p:nvPr/>
        </p:nvSpPr>
        <p:spPr>
          <a:xfrm>
            <a:off x="4114799" y="4419600"/>
            <a:ext cx="3886201" cy="5334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4267199" y="4191000"/>
            <a:ext cx="1143001" cy="183676"/>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2133599" y="4756885"/>
            <a:ext cx="1600201" cy="4247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176" name="Picture 8" descr="C:\Users\melledge\AppData\Local\Temp\SNAGHTML1ba07f1e.PNG"/>
          <p:cNvPicPr>
            <a:picLocks noChangeAspect="1" noChangeArrowheads="1"/>
          </p:cNvPicPr>
          <p:nvPr/>
        </p:nvPicPr>
        <p:blipFill>
          <a:blip r:embed="rId4" cstate="print"/>
          <a:srcRect/>
          <a:stretch>
            <a:fillRect/>
          </a:stretch>
        </p:blipFill>
        <p:spPr bwMode="auto">
          <a:xfrm>
            <a:off x="1524000" y="3962400"/>
            <a:ext cx="5295900" cy="2324101"/>
          </a:xfrm>
          <a:prstGeom prst="rect">
            <a:avLst/>
          </a:prstGeom>
          <a:noFill/>
        </p:spPr>
      </p:pic>
    </p:spTree>
    <p:custDataLst>
      <p:tags r:id="rId1"/>
    </p:custDataLst>
    <p:extLst>
      <p:ext uri="{BB962C8B-B14F-4D97-AF65-F5344CB8AC3E}">
        <p14:creationId xmlns:p14="http://schemas.microsoft.com/office/powerpoint/2010/main" val="21696046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 Of Year (EOY)</a:t>
            </a:r>
          </a:p>
        </p:txBody>
      </p:sp>
      <p:sp>
        <p:nvSpPr>
          <p:cNvPr id="3" name="Content Placeholder 2"/>
          <p:cNvSpPr>
            <a:spLocks noGrp="1"/>
          </p:cNvSpPr>
          <p:nvPr>
            <p:ph sz="quarter" idx="1"/>
          </p:nvPr>
        </p:nvSpPr>
        <p:spPr/>
        <p:txBody>
          <a:bodyPr/>
          <a:lstStyle/>
          <a:p>
            <a:r>
              <a:rPr lang="en-US" dirty="0"/>
              <a:t>Go to the Site Configuration tab, below the Process End of Year Snapshot, click the ‘RUN’ Button</a:t>
            </a:r>
          </a:p>
          <a:p>
            <a:pPr marL="0" indent="0">
              <a:buNone/>
            </a:pP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32</a:t>
            </a:fld>
            <a:endParaRPr lang="en-US" dirty="0"/>
          </a:p>
        </p:txBody>
      </p:sp>
      <p:pic>
        <p:nvPicPr>
          <p:cNvPr id="6" name="Picture 5"/>
          <p:cNvPicPr>
            <a:picLocks noChangeAspect="1"/>
          </p:cNvPicPr>
          <p:nvPr/>
        </p:nvPicPr>
        <p:blipFill>
          <a:blip r:embed="rId2"/>
          <a:stretch>
            <a:fillRect/>
          </a:stretch>
        </p:blipFill>
        <p:spPr>
          <a:xfrm>
            <a:off x="838200" y="2362200"/>
            <a:ext cx="7717801" cy="4495800"/>
          </a:xfrm>
          <a:prstGeom prst="rect">
            <a:avLst/>
          </a:prstGeom>
        </p:spPr>
      </p:pic>
      <p:sp>
        <p:nvSpPr>
          <p:cNvPr id="7" name="Rectangle 6"/>
          <p:cNvSpPr/>
          <p:nvPr/>
        </p:nvSpPr>
        <p:spPr>
          <a:xfrm>
            <a:off x="1295400" y="5562600"/>
            <a:ext cx="1752600" cy="685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41954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EOY</a:t>
            </a:r>
          </a:p>
        </p:txBody>
      </p:sp>
      <p:sp>
        <p:nvSpPr>
          <p:cNvPr id="3" name="Content Placeholder 2"/>
          <p:cNvSpPr>
            <a:spLocks noGrp="1"/>
          </p:cNvSpPr>
          <p:nvPr>
            <p:ph sz="quarter" idx="1"/>
          </p:nvPr>
        </p:nvSpPr>
        <p:spPr/>
        <p:txBody>
          <a:bodyPr/>
          <a:lstStyle/>
          <a:p>
            <a:r>
              <a:rPr lang="en-US" dirty="0"/>
              <a:t>Review and verify all the EOY snapshot indicators with row counts for Total Students, Attendance, Grades and Assessments</a:t>
            </a:r>
          </a:p>
        </p:txBody>
      </p:sp>
      <p:sp>
        <p:nvSpPr>
          <p:cNvPr id="4" name="Slide Number Placeholder 3"/>
          <p:cNvSpPr>
            <a:spLocks noGrp="1"/>
          </p:cNvSpPr>
          <p:nvPr>
            <p:ph type="sldNum" sz="quarter" idx="12"/>
          </p:nvPr>
        </p:nvSpPr>
        <p:spPr/>
        <p:txBody>
          <a:bodyPr/>
          <a:lstStyle/>
          <a:p>
            <a:fld id="{2F0C4421-5918-4AA3-AE4A-C36EDD2FD6EB}" type="slidenum">
              <a:rPr lang="en-US" smtClean="0"/>
              <a:pPr/>
              <a:t>33</a:t>
            </a:fld>
            <a:endParaRPr lang="en-US" dirty="0"/>
          </a:p>
        </p:txBody>
      </p:sp>
      <p:pic>
        <p:nvPicPr>
          <p:cNvPr id="5" name="Picture 4"/>
          <p:cNvPicPr>
            <a:picLocks noChangeAspect="1"/>
          </p:cNvPicPr>
          <p:nvPr/>
        </p:nvPicPr>
        <p:blipFill>
          <a:blip r:embed="rId2"/>
          <a:stretch>
            <a:fillRect/>
          </a:stretch>
        </p:blipFill>
        <p:spPr>
          <a:xfrm>
            <a:off x="751199" y="2438400"/>
            <a:ext cx="7717801" cy="4419600"/>
          </a:xfrm>
          <a:prstGeom prst="rect">
            <a:avLst/>
          </a:prstGeom>
        </p:spPr>
      </p:pic>
    </p:spTree>
    <p:extLst>
      <p:ext uri="{BB962C8B-B14F-4D97-AF65-F5344CB8AC3E}">
        <p14:creationId xmlns:p14="http://schemas.microsoft.com/office/powerpoint/2010/main" val="25893204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EOY</a:t>
            </a:r>
          </a:p>
        </p:txBody>
      </p:sp>
      <p:sp>
        <p:nvSpPr>
          <p:cNvPr id="3" name="Content Placeholder 2"/>
          <p:cNvSpPr>
            <a:spLocks noGrp="1"/>
          </p:cNvSpPr>
          <p:nvPr>
            <p:ph sz="quarter" idx="1"/>
          </p:nvPr>
        </p:nvSpPr>
        <p:spPr/>
        <p:txBody>
          <a:bodyPr/>
          <a:lstStyle/>
          <a:p>
            <a:r>
              <a:rPr lang="en-US" dirty="0"/>
              <a:t>Click ‘Ok’ if all data is accurate. Note once you click ‘Ok’, this data will be used as final data to populate the prior year historical metrics. (If you see any discrepancies in the Current Year Data Loaded summary box, Click ‘Cancel’ and verify the data)</a:t>
            </a:r>
          </a:p>
          <a:p>
            <a:pPr marL="0" indent="0">
              <a:buNone/>
            </a:pP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34</a:t>
            </a:fld>
            <a:endParaRPr lang="en-US" dirty="0"/>
          </a:p>
        </p:txBody>
      </p:sp>
      <p:pic>
        <p:nvPicPr>
          <p:cNvPr id="5" name="Picture 4"/>
          <p:cNvPicPr>
            <a:picLocks noChangeAspect="1"/>
          </p:cNvPicPr>
          <p:nvPr/>
        </p:nvPicPr>
        <p:blipFill>
          <a:blip r:embed="rId2"/>
          <a:stretch>
            <a:fillRect/>
          </a:stretch>
        </p:blipFill>
        <p:spPr>
          <a:xfrm>
            <a:off x="838200" y="2971800"/>
            <a:ext cx="7717801" cy="3886200"/>
          </a:xfrm>
          <a:prstGeom prst="rect">
            <a:avLst/>
          </a:prstGeom>
        </p:spPr>
      </p:pic>
      <p:sp>
        <p:nvSpPr>
          <p:cNvPr id="6" name="Rectangle 5"/>
          <p:cNvSpPr/>
          <p:nvPr/>
        </p:nvSpPr>
        <p:spPr>
          <a:xfrm>
            <a:off x="3048000" y="4267200"/>
            <a:ext cx="2971800" cy="1828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21291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EOY</a:t>
            </a:r>
          </a:p>
        </p:txBody>
      </p:sp>
      <p:sp>
        <p:nvSpPr>
          <p:cNvPr id="3" name="Content Placeholder 2"/>
          <p:cNvSpPr>
            <a:spLocks noGrp="1"/>
          </p:cNvSpPr>
          <p:nvPr>
            <p:ph sz="quarter" idx="1"/>
          </p:nvPr>
        </p:nvSpPr>
        <p:spPr/>
        <p:txBody>
          <a:bodyPr/>
          <a:lstStyle/>
          <a:p>
            <a:r>
              <a:rPr lang="en-US" dirty="0"/>
              <a:t>Click ‘Ok’ to save your changes. (Note the status will show ‘Pending’ status until the EOY Process has been completed the next day)</a:t>
            </a:r>
          </a:p>
        </p:txBody>
      </p:sp>
      <p:sp>
        <p:nvSpPr>
          <p:cNvPr id="4" name="Slide Number Placeholder 3"/>
          <p:cNvSpPr>
            <a:spLocks noGrp="1"/>
          </p:cNvSpPr>
          <p:nvPr>
            <p:ph type="sldNum" sz="quarter" idx="12"/>
          </p:nvPr>
        </p:nvSpPr>
        <p:spPr/>
        <p:txBody>
          <a:bodyPr/>
          <a:lstStyle/>
          <a:p>
            <a:fld id="{2F0C4421-5918-4AA3-AE4A-C36EDD2FD6EB}" type="slidenum">
              <a:rPr lang="en-US" smtClean="0"/>
              <a:pPr/>
              <a:t>35</a:t>
            </a:fld>
            <a:endParaRPr lang="en-US" dirty="0"/>
          </a:p>
        </p:txBody>
      </p:sp>
      <p:pic>
        <p:nvPicPr>
          <p:cNvPr id="5" name="Picture 4"/>
          <p:cNvPicPr>
            <a:picLocks noChangeAspect="1"/>
          </p:cNvPicPr>
          <p:nvPr/>
        </p:nvPicPr>
        <p:blipFill>
          <a:blip r:embed="rId2"/>
          <a:stretch>
            <a:fillRect/>
          </a:stretch>
        </p:blipFill>
        <p:spPr>
          <a:xfrm>
            <a:off x="700424" y="2362200"/>
            <a:ext cx="7819351" cy="4495800"/>
          </a:xfrm>
          <a:prstGeom prst="rect">
            <a:avLst/>
          </a:prstGeom>
        </p:spPr>
      </p:pic>
      <p:sp>
        <p:nvSpPr>
          <p:cNvPr id="6" name="Rectangle 5"/>
          <p:cNvSpPr/>
          <p:nvPr/>
        </p:nvSpPr>
        <p:spPr>
          <a:xfrm>
            <a:off x="5257800" y="5334000"/>
            <a:ext cx="685800" cy="381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78666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EOY</a:t>
            </a:r>
          </a:p>
        </p:txBody>
      </p:sp>
      <p:sp>
        <p:nvSpPr>
          <p:cNvPr id="3" name="Content Placeholder 2"/>
          <p:cNvSpPr>
            <a:spLocks noGrp="1"/>
          </p:cNvSpPr>
          <p:nvPr>
            <p:ph sz="quarter" idx="1"/>
          </p:nvPr>
        </p:nvSpPr>
        <p:spPr/>
        <p:txBody>
          <a:bodyPr/>
          <a:lstStyle/>
          <a:p>
            <a:r>
              <a:rPr lang="en-US" dirty="0"/>
              <a:t>Lastly, verify the snapshot was run successfully. If the snapshot was completed successfully, the system will show ‘Completed’ status and you should see prior year’s data populated on the Dashboards. The prior year data values and current year values should match</a:t>
            </a:r>
          </a:p>
        </p:txBody>
      </p:sp>
      <p:sp>
        <p:nvSpPr>
          <p:cNvPr id="4" name="Slide Number Placeholder 3"/>
          <p:cNvSpPr>
            <a:spLocks noGrp="1"/>
          </p:cNvSpPr>
          <p:nvPr>
            <p:ph type="sldNum" sz="quarter" idx="12"/>
          </p:nvPr>
        </p:nvSpPr>
        <p:spPr/>
        <p:txBody>
          <a:bodyPr/>
          <a:lstStyle/>
          <a:p>
            <a:fld id="{2F0C4421-5918-4AA3-AE4A-C36EDD2FD6EB}" type="slidenum">
              <a:rPr lang="en-US" smtClean="0"/>
              <a:pPr/>
              <a:t>36</a:t>
            </a:fld>
            <a:endParaRPr lang="en-US" dirty="0"/>
          </a:p>
        </p:txBody>
      </p:sp>
      <p:pic>
        <p:nvPicPr>
          <p:cNvPr id="5" name="Picture 4"/>
          <p:cNvPicPr>
            <a:picLocks noChangeAspect="1"/>
          </p:cNvPicPr>
          <p:nvPr/>
        </p:nvPicPr>
        <p:blipFill>
          <a:blip r:embed="rId2"/>
          <a:stretch>
            <a:fillRect/>
          </a:stretch>
        </p:blipFill>
        <p:spPr>
          <a:xfrm>
            <a:off x="571500" y="2971800"/>
            <a:ext cx="8022451" cy="3886200"/>
          </a:xfrm>
          <a:prstGeom prst="rect">
            <a:avLst/>
          </a:prstGeom>
        </p:spPr>
      </p:pic>
      <p:sp>
        <p:nvSpPr>
          <p:cNvPr id="6" name="Rectangle 5"/>
          <p:cNvSpPr/>
          <p:nvPr/>
        </p:nvSpPr>
        <p:spPr>
          <a:xfrm>
            <a:off x="838200" y="5334000"/>
            <a:ext cx="1371600" cy="152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58546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quarter" idx="1"/>
          </p:nvPr>
        </p:nvPicPr>
        <p:blipFill>
          <a:blip r:embed="rId2"/>
          <a:stretch>
            <a:fillRect/>
          </a:stretch>
        </p:blipFill>
        <p:spPr>
          <a:xfrm>
            <a:off x="1600200" y="1515799"/>
            <a:ext cx="5638800" cy="5149477"/>
          </a:xfrm>
          <a:prstGeom prst="rect">
            <a:avLst/>
          </a:prstGeom>
        </p:spPr>
      </p:pic>
      <p:sp>
        <p:nvSpPr>
          <p:cNvPr id="6" name="Rounded Rectangle 5"/>
          <p:cNvSpPr/>
          <p:nvPr/>
        </p:nvSpPr>
        <p:spPr>
          <a:xfrm>
            <a:off x="1752600" y="4333875"/>
            <a:ext cx="990600" cy="2286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EO on Dashboards</a:t>
            </a:r>
          </a:p>
        </p:txBody>
      </p:sp>
      <p:sp>
        <p:nvSpPr>
          <p:cNvPr id="4" name="Slide Number Placeholder 3"/>
          <p:cNvSpPr>
            <a:spLocks noGrp="1"/>
          </p:cNvSpPr>
          <p:nvPr>
            <p:ph type="sldNum" sz="quarter" idx="12"/>
          </p:nvPr>
        </p:nvSpPr>
        <p:spPr/>
        <p:txBody>
          <a:bodyPr/>
          <a:lstStyle/>
          <a:p>
            <a:fld id="{2F0C4421-5918-4AA3-AE4A-C36EDD2FD6EB}" type="slidenum">
              <a:rPr lang="en-US" smtClean="0"/>
              <a:pPr/>
              <a:t>37</a:t>
            </a:fld>
            <a:endParaRPr lang="en-US" dirty="0"/>
          </a:p>
        </p:txBody>
      </p:sp>
      <p:sp>
        <p:nvSpPr>
          <p:cNvPr id="7" name="Rounded Rectangle 6"/>
          <p:cNvSpPr/>
          <p:nvPr/>
        </p:nvSpPr>
        <p:spPr>
          <a:xfrm>
            <a:off x="1714500" y="4952999"/>
            <a:ext cx="990600" cy="2286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752600" y="5699600"/>
            <a:ext cx="990600" cy="2286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1714500" y="6436676"/>
            <a:ext cx="990600" cy="2286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59701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EOY Build Fail</a:t>
            </a:r>
          </a:p>
        </p:txBody>
      </p:sp>
      <p:sp>
        <p:nvSpPr>
          <p:cNvPr id="3" name="Content Placeholder 2"/>
          <p:cNvSpPr>
            <a:spLocks noGrp="1"/>
          </p:cNvSpPr>
          <p:nvPr>
            <p:ph sz="quarter" idx="1"/>
          </p:nvPr>
        </p:nvSpPr>
        <p:spPr/>
        <p:txBody>
          <a:bodyPr/>
          <a:lstStyle/>
          <a:p>
            <a:r>
              <a:rPr lang="en-US" dirty="0"/>
              <a:t>If the EOY build is unsuccessful, the Dashboards will display ‘Failed’ status for which a TIMS ticket should be entered for the TEA TSDS support team to research the issue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38</a:t>
            </a:fld>
            <a:endParaRPr lang="en-US" dirty="0"/>
          </a:p>
        </p:txBody>
      </p:sp>
      <p:pic>
        <p:nvPicPr>
          <p:cNvPr id="5" name="Picture 4"/>
          <p:cNvPicPr>
            <a:picLocks noChangeAspect="1"/>
          </p:cNvPicPr>
          <p:nvPr/>
        </p:nvPicPr>
        <p:blipFill>
          <a:blip r:embed="rId2"/>
          <a:stretch>
            <a:fillRect/>
          </a:stretch>
        </p:blipFill>
        <p:spPr>
          <a:xfrm>
            <a:off x="586162" y="2667000"/>
            <a:ext cx="7971676" cy="4191000"/>
          </a:xfrm>
          <a:prstGeom prst="rect">
            <a:avLst/>
          </a:prstGeom>
        </p:spPr>
      </p:pic>
      <p:sp>
        <p:nvSpPr>
          <p:cNvPr id="6" name="Rectangle 5"/>
          <p:cNvSpPr/>
          <p:nvPr/>
        </p:nvSpPr>
        <p:spPr>
          <a:xfrm>
            <a:off x="762000" y="5181600"/>
            <a:ext cx="1143000" cy="1524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30097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Resetting EOY</a:t>
            </a:r>
          </a:p>
        </p:txBody>
      </p:sp>
      <p:sp>
        <p:nvSpPr>
          <p:cNvPr id="3" name="Content Placeholder 2"/>
          <p:cNvSpPr>
            <a:spLocks noGrp="1"/>
          </p:cNvSpPr>
          <p:nvPr>
            <p:ph sz="quarter" idx="1"/>
          </p:nvPr>
        </p:nvSpPr>
        <p:spPr/>
        <p:txBody>
          <a:bodyPr/>
          <a:lstStyle/>
          <a:p>
            <a:r>
              <a:rPr lang="en-US" dirty="0"/>
              <a:t>In the event if an LEA opts to reset their snapshot indicators</a:t>
            </a:r>
          </a:p>
          <a:p>
            <a:pPr lvl="1"/>
            <a:r>
              <a:rPr lang="en-US" dirty="0"/>
              <a:t>Click the ‘Reset’ and ‘Ok’ button and this will rerun the EOY Process</a:t>
            </a:r>
          </a:p>
        </p:txBody>
      </p:sp>
      <p:sp>
        <p:nvSpPr>
          <p:cNvPr id="4" name="Slide Number Placeholder 3"/>
          <p:cNvSpPr>
            <a:spLocks noGrp="1"/>
          </p:cNvSpPr>
          <p:nvPr>
            <p:ph type="sldNum" sz="quarter" idx="12"/>
          </p:nvPr>
        </p:nvSpPr>
        <p:spPr/>
        <p:txBody>
          <a:bodyPr/>
          <a:lstStyle/>
          <a:p>
            <a:fld id="{2F0C4421-5918-4AA3-AE4A-C36EDD2FD6EB}" type="slidenum">
              <a:rPr lang="en-US" smtClean="0"/>
              <a:pPr/>
              <a:t>39</a:t>
            </a:fld>
            <a:endParaRPr lang="en-US" dirty="0"/>
          </a:p>
        </p:txBody>
      </p:sp>
      <p:pic>
        <p:nvPicPr>
          <p:cNvPr id="5" name="Picture 4"/>
          <p:cNvPicPr>
            <a:picLocks noChangeAspect="1"/>
          </p:cNvPicPr>
          <p:nvPr/>
        </p:nvPicPr>
        <p:blipFill>
          <a:blip r:embed="rId2"/>
          <a:stretch>
            <a:fillRect/>
          </a:stretch>
        </p:blipFill>
        <p:spPr>
          <a:xfrm>
            <a:off x="480299" y="2590800"/>
            <a:ext cx="8225551" cy="4267074"/>
          </a:xfrm>
          <a:prstGeom prst="rect">
            <a:avLst/>
          </a:prstGeom>
        </p:spPr>
      </p:pic>
      <p:sp>
        <p:nvSpPr>
          <p:cNvPr id="6" name="Rectangle 5"/>
          <p:cNvSpPr/>
          <p:nvPr/>
        </p:nvSpPr>
        <p:spPr>
          <a:xfrm>
            <a:off x="762000" y="5029200"/>
            <a:ext cx="685800" cy="228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648200" y="5181600"/>
            <a:ext cx="533400" cy="2952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337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457200"/>
            <a:ext cx="6858000" cy="841248"/>
          </a:xfrm>
        </p:spPr>
        <p:txBody>
          <a:bodyPr>
            <a:noAutofit/>
          </a:bodyPr>
          <a:lstStyle/>
          <a:p>
            <a:r>
              <a:rPr lang="en-US" dirty="0"/>
              <a:t>Course Pre-requisites </a:t>
            </a:r>
          </a:p>
        </p:txBody>
      </p:sp>
      <p:pic>
        <p:nvPicPr>
          <p:cNvPr id="6" name="Picture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0" y="74842"/>
            <a:ext cx="728330" cy="763358"/>
          </a:xfrm>
          <a:prstGeom prst="rect">
            <a:avLst/>
          </a:prstGeom>
        </p:spPr>
      </p:pic>
      <p:graphicFrame>
        <p:nvGraphicFramePr>
          <p:cNvPr id="7" name="Diagram 6"/>
          <p:cNvGraphicFramePr/>
          <p:nvPr>
            <p:extLst>
              <p:ext uri="{D42A27DB-BD31-4B8C-83A1-F6EECF244321}">
                <p14:modId xmlns:p14="http://schemas.microsoft.com/office/powerpoint/2010/main" val="3180166072"/>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ustDataLst>
      <p:tags r:id="rId1"/>
    </p:custDataLst>
    <p:extLst>
      <p:ext uri="{BB962C8B-B14F-4D97-AF65-F5344CB8AC3E}">
        <p14:creationId xmlns:p14="http://schemas.microsoft.com/office/powerpoint/2010/main" val="8981571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EOY Reset Tips</a:t>
            </a:r>
          </a:p>
        </p:txBody>
      </p:sp>
      <p:sp>
        <p:nvSpPr>
          <p:cNvPr id="3" name="Content Placeholder 2"/>
          <p:cNvSpPr>
            <a:spLocks noGrp="1"/>
          </p:cNvSpPr>
          <p:nvPr>
            <p:ph sz="quarter" idx="1"/>
          </p:nvPr>
        </p:nvSpPr>
        <p:spPr/>
        <p:txBody>
          <a:bodyPr/>
          <a:lstStyle/>
          <a:p>
            <a:r>
              <a:rPr lang="en-US" dirty="0"/>
              <a:t>If the LEA clicks the ‘Reset’ and ‘Ok’ button the same day, this will cancel the running of the end of year process and will not affect the Prior Year metrics </a:t>
            </a:r>
          </a:p>
          <a:p>
            <a:r>
              <a:rPr lang="en-US" dirty="0"/>
              <a:t>If the LEA clicks the ‘Reset’ and ‘Ok’ button the next day, it will only insert and update the value for the Prior Year metric (Total Students, Attendance, Grades and Assessments). It will not undo the EOY process or delete any values </a:t>
            </a:r>
          </a:p>
          <a:p>
            <a:r>
              <a:rPr lang="en-US" dirty="0"/>
              <a:t>*Once the prior year data (e.g. 2014/15) is overridden with new year data (2015/16), you cannot go back to the prior year data. You can only cancel/reset the end of year process to prevent prior year data to being overridden in the same day </a:t>
            </a:r>
          </a:p>
        </p:txBody>
      </p:sp>
      <p:sp>
        <p:nvSpPr>
          <p:cNvPr id="4" name="Slide Number Placeholder 3"/>
          <p:cNvSpPr>
            <a:spLocks noGrp="1"/>
          </p:cNvSpPr>
          <p:nvPr>
            <p:ph type="sldNum" sz="quarter" idx="12"/>
          </p:nvPr>
        </p:nvSpPr>
        <p:spPr/>
        <p:txBody>
          <a:bodyPr/>
          <a:lstStyle/>
          <a:p>
            <a:fld id="{2F0C4421-5918-4AA3-AE4A-C36EDD2FD6EB}" type="slidenum">
              <a:rPr lang="en-US" smtClean="0"/>
              <a:pPr/>
              <a:t>40</a:t>
            </a:fld>
            <a:endParaRPr lang="en-US" dirty="0"/>
          </a:p>
        </p:txBody>
      </p:sp>
    </p:spTree>
    <p:extLst>
      <p:ext uri="{BB962C8B-B14F-4D97-AF65-F5344CB8AC3E}">
        <p14:creationId xmlns:p14="http://schemas.microsoft.com/office/powerpoint/2010/main" val="31269816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41</a:t>
            </a:fld>
            <a:endParaRPr lang="en-US" dirty="0"/>
          </a:p>
        </p:txBody>
      </p:sp>
      <p:sp>
        <p:nvSpPr>
          <p:cNvPr id="3" name="Title 2"/>
          <p:cNvSpPr>
            <a:spLocks noGrp="1"/>
          </p:cNvSpPr>
          <p:nvPr>
            <p:ph type="title"/>
          </p:nvPr>
        </p:nvSpPr>
        <p:spPr/>
        <p:txBody>
          <a:bodyPr/>
          <a:lstStyle/>
          <a:p>
            <a:r>
              <a:rPr lang="en-US" dirty="0"/>
              <a:t>Title Claim Sets</a:t>
            </a:r>
          </a:p>
        </p:txBody>
      </p:sp>
      <p:sp>
        <p:nvSpPr>
          <p:cNvPr id="4" name="Content Placeholder 3"/>
          <p:cNvSpPr>
            <a:spLocks noGrp="1"/>
          </p:cNvSpPr>
          <p:nvPr>
            <p:ph sz="quarter" idx="1"/>
          </p:nvPr>
        </p:nvSpPr>
        <p:spPr>
          <a:xfrm>
            <a:off x="533400" y="1752600"/>
            <a:ext cx="8153400" cy="914400"/>
          </a:xfrm>
        </p:spPr>
        <p:txBody>
          <a:bodyPr/>
          <a:lstStyle/>
          <a:p>
            <a:r>
              <a:rPr lang="en-US" dirty="0"/>
              <a:t>On this tab, the user maps existing LEA job titles to studentGPS™ Dashboards roles</a:t>
            </a:r>
          </a:p>
          <a:p>
            <a:endParaRPr lang="en-US" dirty="0"/>
          </a:p>
          <a:p>
            <a:endParaRPr lang="en-US" dirty="0"/>
          </a:p>
        </p:txBody>
      </p:sp>
      <p:pic>
        <p:nvPicPr>
          <p:cNvPr id="184322" name="Picture 2"/>
          <p:cNvPicPr>
            <a:picLocks noChangeAspect="1" noChangeArrowheads="1"/>
          </p:cNvPicPr>
          <p:nvPr/>
        </p:nvPicPr>
        <p:blipFill>
          <a:blip r:embed="rId2" cstate="print"/>
          <a:srcRect/>
          <a:stretch>
            <a:fillRect/>
          </a:stretch>
        </p:blipFill>
        <p:spPr bwMode="auto">
          <a:xfrm>
            <a:off x="762000" y="2819400"/>
            <a:ext cx="7713663" cy="1866900"/>
          </a:xfrm>
          <a:prstGeom prst="rect">
            <a:avLst/>
          </a:prstGeom>
          <a:noFill/>
          <a:ln w="9525">
            <a:noFill/>
            <a:miter lim="800000"/>
            <a:headEnd/>
            <a:tailEnd/>
          </a:ln>
        </p:spPr>
      </p:pic>
    </p:spTree>
    <p:extLst>
      <p:ext uri="{BB962C8B-B14F-4D97-AF65-F5344CB8AC3E}">
        <p14:creationId xmlns:p14="http://schemas.microsoft.com/office/powerpoint/2010/main" val="14741001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42</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512864" indent="-512864">
              <a:spcBef>
                <a:spcPts val="808"/>
              </a:spcBef>
              <a:buNone/>
            </a:pPr>
            <a:r>
              <a:rPr lang="en-US" sz="1800" dirty="0"/>
              <a:t>Key points about policy –</a:t>
            </a:r>
          </a:p>
          <a:p>
            <a:pPr marL="512864" indent="-512864">
              <a:spcBef>
                <a:spcPts val="808"/>
              </a:spcBef>
            </a:pPr>
            <a:r>
              <a:rPr lang="en-US" sz="1800" dirty="0"/>
              <a:t>The studentGPS™ Dashboards application provides different levels of user access to comply with FERPA</a:t>
            </a:r>
          </a:p>
          <a:p>
            <a:pPr marL="512864" indent="-512864">
              <a:spcBef>
                <a:spcPts val="808"/>
              </a:spcBef>
            </a:pPr>
            <a:r>
              <a:rPr lang="en-US" sz="1800" dirty="0"/>
              <a:t>LEA staff must ensure that user access roles in the Dashboards align with district data policies</a:t>
            </a:r>
          </a:p>
          <a:p>
            <a:pPr marL="512864" indent="-512864">
              <a:spcBef>
                <a:spcPts val="808"/>
              </a:spcBef>
            </a:pPr>
            <a:endParaRPr lang="en-US" sz="1800" dirty="0"/>
          </a:p>
          <a:p>
            <a:pPr marL="0" indent="0">
              <a:spcBef>
                <a:spcPts val="808"/>
              </a:spcBef>
              <a:buNone/>
            </a:pPr>
            <a:endParaRPr lang="en-US" sz="2200" dirty="0"/>
          </a:p>
          <a:p>
            <a:pPr marL="0" indent="0">
              <a:buNone/>
            </a:pPr>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dirty="0"/>
              <a:t>FERPA and District Data Use Policies</a:t>
            </a:r>
          </a:p>
        </p:txBody>
      </p:sp>
    </p:spTree>
    <p:custDataLst>
      <p:tags r:id="rId1"/>
    </p:custDataLst>
    <p:extLst>
      <p:ext uri="{BB962C8B-B14F-4D97-AF65-F5344CB8AC3E}">
        <p14:creationId xmlns:p14="http://schemas.microsoft.com/office/powerpoint/2010/main" val="20473371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43</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spcBef>
                <a:spcPts val="808"/>
              </a:spcBef>
              <a:buNone/>
            </a:pPr>
            <a:r>
              <a:rPr lang="en-US" sz="1800" dirty="0"/>
              <a:t>Claim sets are used to map LEA job codes – taken from the LEA source system – to Dashboards roles</a:t>
            </a:r>
          </a:p>
          <a:p>
            <a:pPr marL="912813" lvl="1" indent="-449263">
              <a:spcBef>
                <a:spcPts val="808"/>
              </a:spcBef>
            </a:pPr>
            <a:r>
              <a:rPr lang="en-US" sz="1800" dirty="0"/>
              <a:t>Each user’s level of access is determined by his/her job code as defined in the source system (HR or SIS) – for example, “teacher”, “principal”, “coach”</a:t>
            </a:r>
          </a:p>
          <a:p>
            <a:pPr marL="912813" lvl="1" indent="-449263">
              <a:spcBef>
                <a:spcPts val="808"/>
              </a:spcBef>
            </a:pPr>
            <a:r>
              <a:rPr lang="en-US" sz="1800" dirty="0"/>
              <a:t>The extracted interchange is used to port the LEA job codes to the Dashboards so they can then be mapped to claim set roles by the LEA Steward in either single or batch mode</a:t>
            </a:r>
          </a:p>
          <a:p>
            <a:pPr marL="912813" lvl="1" indent="-449263">
              <a:spcBef>
                <a:spcPts val="808"/>
              </a:spcBef>
            </a:pPr>
            <a:r>
              <a:rPr lang="en-US" sz="1800" dirty="0"/>
              <a:t>The LEA Steward maps job codes to claim set roles; each role is associated with an organization level (superintendent – district, principal – campus)</a:t>
            </a:r>
          </a:p>
          <a:p>
            <a:pPr marL="912813" lvl="1" indent="-449263">
              <a:spcBef>
                <a:spcPts val="808"/>
              </a:spcBef>
            </a:pPr>
            <a:r>
              <a:rPr lang="en-US" sz="1800" dirty="0"/>
              <a:t>Mapping is done by job code, not by individual; therefore, every principal will have the same level of access within his/her LEA</a:t>
            </a:r>
          </a:p>
          <a:p>
            <a:pPr marL="512864" indent="-512864">
              <a:spcBef>
                <a:spcPts val="808"/>
              </a:spcBef>
            </a:pPr>
            <a:endParaRPr lang="en-US" sz="1800" dirty="0"/>
          </a:p>
          <a:p>
            <a:pPr marL="0" indent="0">
              <a:spcBef>
                <a:spcPts val="808"/>
              </a:spcBef>
              <a:buNone/>
            </a:pPr>
            <a:endParaRPr lang="en-US" sz="2200" dirty="0"/>
          </a:p>
          <a:p>
            <a:pPr marL="0" indent="0">
              <a:buNone/>
            </a:pPr>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sz="2400" dirty="0"/>
              <a:t>Dashboards Staff Classification and </a:t>
            </a:r>
            <a:br>
              <a:rPr lang="en-US" sz="2400" dirty="0"/>
            </a:br>
            <a:r>
              <a:rPr lang="en-US" sz="2400" dirty="0"/>
              <a:t>Claim Sets</a:t>
            </a:r>
          </a:p>
        </p:txBody>
      </p:sp>
    </p:spTree>
    <p:custDataLst>
      <p:tags r:id="rId1"/>
    </p:custDataLst>
    <p:extLst>
      <p:ext uri="{BB962C8B-B14F-4D97-AF65-F5344CB8AC3E}">
        <p14:creationId xmlns:p14="http://schemas.microsoft.com/office/powerpoint/2010/main" val="708178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normAutofit fontScale="90000"/>
          </a:bodyPr>
          <a:lstStyle/>
          <a:p>
            <a:r>
              <a:rPr lang="en-US" sz="2800" dirty="0"/>
              <a:t>Mapping Other LEA Users to Claim Sets</a:t>
            </a:r>
          </a:p>
        </p:txBody>
      </p:sp>
      <p:sp>
        <p:nvSpPr>
          <p:cNvPr id="3" name="Content Placeholder 2"/>
          <p:cNvSpPr>
            <a:spLocks noGrp="1"/>
          </p:cNvSpPr>
          <p:nvPr>
            <p:ph sz="quarter" idx="1"/>
          </p:nvPr>
        </p:nvSpPr>
        <p:spPr/>
        <p:txBody>
          <a:bodyPr/>
          <a:lstStyle/>
          <a:p>
            <a:r>
              <a:rPr lang="en-US" dirty="0"/>
              <a:t>To add staff members (besides principal or superintendent) who need access to student-level information in the Dashboards, you will need the following:</a:t>
            </a:r>
          </a:p>
          <a:p>
            <a:pPr lvl="1"/>
            <a:r>
              <a:rPr lang="en-US" dirty="0"/>
              <a:t>Dashboard/DDM role as "Specialist"</a:t>
            </a:r>
          </a:p>
          <a:p>
            <a:pPr lvl="1"/>
            <a:r>
              <a:rPr lang="en-US" dirty="0"/>
              <a:t>Proper staff/student association via </a:t>
            </a:r>
            <a:r>
              <a:rPr lang="en-US" dirty="0" err="1"/>
              <a:t>UniqueID</a:t>
            </a:r>
            <a:r>
              <a:rPr lang="en-US" dirty="0"/>
              <a:t> through the </a:t>
            </a:r>
            <a:r>
              <a:rPr lang="en-US" dirty="0" err="1"/>
              <a:t>StudentCohort</a:t>
            </a:r>
            <a:r>
              <a:rPr lang="en-US" dirty="0"/>
              <a:t> interchange</a:t>
            </a:r>
          </a:p>
        </p:txBody>
      </p:sp>
      <p:sp>
        <p:nvSpPr>
          <p:cNvPr id="4" name="Slide Number Placeholder 3"/>
          <p:cNvSpPr>
            <a:spLocks noGrp="1"/>
          </p:cNvSpPr>
          <p:nvPr>
            <p:ph type="sldNum" sz="quarter" idx="12"/>
          </p:nvPr>
        </p:nvSpPr>
        <p:spPr/>
        <p:txBody>
          <a:bodyPr>
            <a:normAutofit fontScale="92500" lnSpcReduction="20000"/>
          </a:bodyPr>
          <a:lstStyle/>
          <a:p>
            <a:fld id="{2F0C4421-5918-4AA3-AE4A-C36EDD2FD6EB}" type="slidenum">
              <a:rPr lang="en-US" smtClean="0"/>
              <a:pPr/>
              <a:t>44</a:t>
            </a:fld>
            <a:endParaRPr lang="en-US" dirty="0"/>
          </a:p>
        </p:txBody>
      </p:sp>
    </p:spTree>
    <p:custDataLst>
      <p:tags r:id="rId1"/>
    </p:custDataLst>
    <p:extLst>
      <p:ext uri="{BB962C8B-B14F-4D97-AF65-F5344CB8AC3E}">
        <p14:creationId xmlns:p14="http://schemas.microsoft.com/office/powerpoint/2010/main" val="31292419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45</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spcBef>
                <a:spcPts val="808"/>
              </a:spcBef>
            </a:pPr>
            <a:r>
              <a:rPr lang="en-US" sz="1800" dirty="0"/>
              <a:t>“Specialists” are defined as staff who are responsible for specific groups or “cohorts” of students and should only see those students  </a:t>
            </a:r>
          </a:p>
          <a:p>
            <a:pPr lvl="1">
              <a:spcBef>
                <a:spcPts val="808"/>
              </a:spcBef>
            </a:pPr>
            <a:r>
              <a:rPr lang="en-US" sz="1800" dirty="0"/>
              <a:t>The most common example of this is a teacher</a:t>
            </a:r>
          </a:p>
          <a:p>
            <a:pPr>
              <a:spcBef>
                <a:spcPts val="808"/>
              </a:spcBef>
            </a:pPr>
            <a:r>
              <a:rPr lang="en-US" sz="1800" dirty="0"/>
              <a:t>Teachers only see their students as determined by their class section assignments  </a:t>
            </a:r>
          </a:p>
          <a:p>
            <a:pPr lvl="1">
              <a:spcBef>
                <a:spcPts val="808"/>
              </a:spcBef>
            </a:pPr>
            <a:r>
              <a:rPr lang="en-US" sz="1800" dirty="0"/>
              <a:t>Class sections are uploaded nightly from the LEA source systems</a:t>
            </a:r>
          </a:p>
          <a:p>
            <a:endParaRPr lang="en-US" sz="2200" dirty="0"/>
          </a:p>
          <a:p>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sz="2400" dirty="0"/>
              <a:t>studentGPS™ Dashboards User Access Overview</a:t>
            </a:r>
          </a:p>
        </p:txBody>
      </p:sp>
    </p:spTree>
    <p:custDataLst>
      <p:tags r:id="rId1"/>
    </p:custDataLst>
    <p:extLst>
      <p:ext uri="{BB962C8B-B14F-4D97-AF65-F5344CB8AC3E}">
        <p14:creationId xmlns:p14="http://schemas.microsoft.com/office/powerpoint/2010/main" val="34030004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46</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spcBef>
                <a:spcPts val="808"/>
              </a:spcBef>
            </a:pPr>
            <a:r>
              <a:rPr lang="en-US" sz="1800" dirty="0"/>
              <a:t>Those who do not have class section assignments, but need to see a specific group of students can be assigned a specialist role and linked to those students using the cohort interchange  </a:t>
            </a:r>
          </a:p>
          <a:p>
            <a:pPr marL="912914" lvl="1" indent="-512864">
              <a:spcBef>
                <a:spcPts val="808"/>
              </a:spcBef>
            </a:pPr>
            <a:r>
              <a:rPr lang="en-US" sz="1800" dirty="0"/>
              <a:t>This is not automatic; setup requires additional coordination between the source system vendor and LEA</a:t>
            </a:r>
          </a:p>
          <a:p>
            <a:pPr marL="912914" lvl="1" indent="-512864">
              <a:spcBef>
                <a:spcPts val="808"/>
              </a:spcBef>
            </a:pPr>
            <a:r>
              <a:rPr lang="en-US" sz="1800" dirty="0"/>
              <a:t>If this is not set up, then the target individual will receive an error message when logging in to the studentGPS™ Dashboards</a:t>
            </a:r>
          </a:p>
          <a:p>
            <a:pPr marL="512864" indent="-512864">
              <a:spcBef>
                <a:spcPts val="808"/>
              </a:spcBef>
            </a:pPr>
            <a:r>
              <a:rPr lang="en-US" sz="1800" dirty="0"/>
              <a:t>It is recommended that LEA data stewards review list of specialists at the beginning of each school year to ensure they are up to date</a:t>
            </a:r>
          </a:p>
          <a:p>
            <a:endParaRPr lang="en-US" sz="2200" dirty="0"/>
          </a:p>
          <a:p>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sz="2400" dirty="0"/>
              <a:t>studentGPS™ Dashboards User Access Overview</a:t>
            </a:r>
          </a:p>
        </p:txBody>
      </p:sp>
    </p:spTree>
    <p:custDataLst>
      <p:tags r:id="rId1"/>
    </p:custDataLst>
    <p:extLst>
      <p:ext uri="{BB962C8B-B14F-4D97-AF65-F5344CB8AC3E}">
        <p14:creationId xmlns:p14="http://schemas.microsoft.com/office/powerpoint/2010/main" val="10128159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Claims-Based Authentication</a:t>
            </a:r>
          </a:p>
        </p:txBody>
      </p:sp>
      <p:sp>
        <p:nvSpPr>
          <p:cNvPr id="3" name="Content Placeholder 2"/>
          <p:cNvSpPr>
            <a:spLocks noGrp="1"/>
          </p:cNvSpPr>
          <p:nvPr>
            <p:ph sz="quarter" idx="1"/>
          </p:nvPr>
        </p:nvSpPr>
        <p:spPr/>
        <p:txBody>
          <a:bodyPr/>
          <a:lstStyle/>
          <a:p>
            <a:pPr marL="512864" indent="-512864"/>
            <a:r>
              <a:rPr lang="en-US" dirty="0"/>
              <a:t>Claims-based authentication is the process of authenticating a user based on a set of claims about the user’s identity contained in a trusted token</a:t>
            </a:r>
          </a:p>
          <a:p>
            <a:pPr marL="512864" indent="-512864"/>
            <a:r>
              <a:rPr lang="en-US" dirty="0"/>
              <a:t>Basic set of roles or ‘claims’ correspond to varying levels of access</a:t>
            </a:r>
          </a:p>
          <a:p>
            <a:pPr marL="512864" indent="-512864"/>
            <a:r>
              <a:rPr lang="en-US" dirty="0"/>
              <a:t>Access will differ based on where assigned (campus vs. district) and any specific student assignments (class sections, rosters)</a:t>
            </a:r>
          </a:p>
          <a:p>
            <a:pPr marL="0" indent="0">
              <a:buNone/>
            </a:pP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47</a:t>
            </a:fld>
            <a:endParaRPr lang="en-US" dirty="0"/>
          </a:p>
        </p:txBody>
      </p:sp>
    </p:spTree>
    <p:custDataLst>
      <p:tags r:id="rId1"/>
    </p:custDataLst>
    <p:extLst>
      <p:ext uri="{BB962C8B-B14F-4D97-AF65-F5344CB8AC3E}">
        <p14:creationId xmlns:p14="http://schemas.microsoft.com/office/powerpoint/2010/main" val="35725651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48</a:t>
            </a:fld>
            <a:endParaRPr lang="en-US" dirty="0"/>
          </a:p>
        </p:txBody>
      </p:sp>
      <p:sp>
        <p:nvSpPr>
          <p:cNvPr id="4" name="Title 3"/>
          <p:cNvSpPr>
            <a:spLocks noGrp="1"/>
          </p:cNvSpPr>
          <p:nvPr>
            <p:ph type="title"/>
          </p:nvPr>
        </p:nvSpPr>
        <p:spPr>
          <a:xfrm>
            <a:off x="1905000" y="381000"/>
            <a:ext cx="6858000" cy="841248"/>
          </a:xfrm>
        </p:spPr>
        <p:txBody>
          <a:bodyPr>
            <a:noAutofit/>
          </a:bodyPr>
          <a:lstStyle/>
          <a:p>
            <a:r>
              <a:rPr lang="en-US" sz="2400" dirty="0"/>
              <a:t>studentGPS™ Dashboards Roles and</a:t>
            </a:r>
            <a:br>
              <a:rPr lang="en-US" sz="2400" dirty="0"/>
            </a:br>
            <a:r>
              <a:rPr lang="en-US" sz="2400" dirty="0"/>
              <a:t>Claims to Data: Staff and Specialist</a:t>
            </a:r>
          </a:p>
        </p:txBody>
      </p:sp>
      <p:graphicFrame>
        <p:nvGraphicFramePr>
          <p:cNvPr id="2" name="Table 1"/>
          <p:cNvGraphicFramePr>
            <a:graphicFrameLocks noGrp="1"/>
          </p:cNvGraphicFramePr>
          <p:nvPr>
            <p:extLst/>
          </p:nvPr>
        </p:nvGraphicFramePr>
        <p:xfrm>
          <a:off x="304800" y="1828800"/>
          <a:ext cx="8534400" cy="4509868"/>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24384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1066799">
                  <a:extLst>
                    <a:ext uri="{9D8B030D-6E8A-4147-A177-3AD203B41FA5}">
                      <a16:colId xmlns:a16="http://schemas.microsoft.com/office/drawing/2014/main" val="20003"/>
                    </a:ext>
                  </a:extLst>
                </a:gridCol>
                <a:gridCol w="1066800">
                  <a:extLst>
                    <a:ext uri="{9D8B030D-6E8A-4147-A177-3AD203B41FA5}">
                      <a16:colId xmlns:a16="http://schemas.microsoft.com/office/drawing/2014/main" val="20004"/>
                    </a:ext>
                  </a:extLst>
                </a:gridCol>
                <a:gridCol w="990600">
                  <a:extLst>
                    <a:ext uri="{9D8B030D-6E8A-4147-A177-3AD203B41FA5}">
                      <a16:colId xmlns:a16="http://schemas.microsoft.com/office/drawing/2014/main" val="20005"/>
                    </a:ext>
                  </a:extLst>
                </a:gridCol>
                <a:gridCol w="990601">
                  <a:extLst>
                    <a:ext uri="{9D8B030D-6E8A-4147-A177-3AD203B41FA5}">
                      <a16:colId xmlns:a16="http://schemas.microsoft.com/office/drawing/2014/main" val="20006"/>
                    </a:ext>
                  </a:extLst>
                </a:gridCol>
              </a:tblGrid>
              <a:tr h="471268">
                <a:tc>
                  <a:txBody>
                    <a:bodyPr/>
                    <a:lstStyle/>
                    <a:p>
                      <a:endParaRPr lang="en-US" sz="1100" dirty="0">
                        <a:solidFill>
                          <a:srgbClr val="FFFFFF"/>
                        </a:solidFill>
                      </a:endParaRPr>
                    </a:p>
                  </a:txBody>
                  <a:tcPr/>
                </a:tc>
                <a:tc>
                  <a:txBody>
                    <a:bodyPr/>
                    <a:lstStyle/>
                    <a:p>
                      <a:r>
                        <a:rPr lang="en-US" sz="1100" dirty="0">
                          <a:solidFill>
                            <a:srgbClr val="FFFFFF"/>
                          </a:solidFill>
                        </a:rPr>
                        <a:t>Description</a:t>
                      </a:r>
                    </a:p>
                  </a:txBody>
                  <a:tcPr/>
                </a:tc>
                <a:tc>
                  <a:txBody>
                    <a:bodyPr/>
                    <a:lstStyle/>
                    <a:p>
                      <a:r>
                        <a:rPr lang="en-US" sz="1100" dirty="0">
                          <a:solidFill>
                            <a:srgbClr val="FFFFFF"/>
                          </a:solidFill>
                        </a:rPr>
                        <a:t>District</a:t>
                      </a:r>
                    </a:p>
                  </a:txBody>
                  <a:tcPr/>
                </a:tc>
                <a:tc>
                  <a:txBody>
                    <a:bodyPr/>
                    <a:lstStyle/>
                    <a:p>
                      <a:r>
                        <a:rPr lang="en-US" sz="1100" dirty="0">
                          <a:solidFill>
                            <a:srgbClr val="FFFFFF"/>
                          </a:solidFill>
                        </a:rPr>
                        <a:t>School/ Campus</a:t>
                      </a:r>
                    </a:p>
                  </a:txBody>
                  <a:tcPr/>
                </a:tc>
                <a:tc>
                  <a:txBody>
                    <a:bodyPr/>
                    <a:lstStyle/>
                    <a:p>
                      <a:r>
                        <a:rPr lang="en-US" sz="1100" dirty="0">
                          <a:solidFill>
                            <a:srgbClr val="FFFFFF"/>
                          </a:solidFill>
                        </a:rPr>
                        <a:t>Operational</a:t>
                      </a:r>
                    </a:p>
                  </a:txBody>
                  <a:tcPr/>
                </a:tc>
                <a:tc>
                  <a:txBody>
                    <a:bodyPr/>
                    <a:lstStyle/>
                    <a:p>
                      <a:r>
                        <a:rPr lang="en-US" sz="1100" dirty="0">
                          <a:solidFill>
                            <a:srgbClr val="FFFFFF"/>
                          </a:solidFill>
                        </a:rPr>
                        <a:t>Classroom</a:t>
                      </a:r>
                    </a:p>
                  </a:txBody>
                  <a:tcPr/>
                </a:tc>
                <a:tc>
                  <a:txBody>
                    <a:bodyPr/>
                    <a:lstStyle/>
                    <a:p>
                      <a:r>
                        <a:rPr lang="en-US" sz="1100" dirty="0">
                          <a:solidFill>
                            <a:srgbClr val="FFFFFF"/>
                          </a:solidFill>
                        </a:rPr>
                        <a:t>Students</a:t>
                      </a:r>
                    </a:p>
                  </a:txBody>
                  <a:tcPr/>
                </a:tc>
                <a:extLst>
                  <a:ext uri="{0D108BD9-81ED-4DB2-BD59-A6C34878D82A}">
                    <a16:rowId xmlns:a16="http://schemas.microsoft.com/office/drawing/2014/main" val="10000"/>
                  </a:ext>
                </a:extLst>
              </a:tr>
              <a:tr h="477813">
                <a:tc>
                  <a:txBody>
                    <a:bodyPr/>
                    <a:lstStyle/>
                    <a:p>
                      <a:r>
                        <a:rPr lang="en-US" sz="1100" dirty="0"/>
                        <a:t>Staff</a:t>
                      </a:r>
                    </a:p>
                  </a:txBody>
                  <a:tcPr/>
                </a:tc>
                <a:tc>
                  <a:txBody>
                    <a:bodyPr/>
                    <a:lstStyle/>
                    <a:p>
                      <a:r>
                        <a:rPr lang="en-US" sz="1100" dirty="0"/>
                        <a:t>User may</a:t>
                      </a:r>
                      <a:r>
                        <a:rPr lang="en-US" sz="1100" baseline="0" dirty="0"/>
                        <a:t> view the district-level Dashboards or school-level Dashboards only (dependent on organizational assignment.  This is a “metrics-only” view and users are restricted from seeing any student or staff level information</a:t>
                      </a:r>
                      <a:endParaRPr lang="en-US" sz="1100" dirty="0"/>
                    </a:p>
                  </a:txBody>
                  <a:tcPr/>
                </a:tc>
                <a:tc>
                  <a:txBody>
                    <a:bodyPr/>
                    <a:lstStyle/>
                    <a:p>
                      <a:r>
                        <a:rPr lang="en-US" sz="1100" dirty="0"/>
                        <a:t>If district</a:t>
                      </a:r>
                      <a:r>
                        <a:rPr lang="en-US" sz="1100" baseline="0" dirty="0"/>
                        <a:t> org</a:t>
                      </a:r>
                    </a:p>
                    <a:p>
                      <a:r>
                        <a:rPr lang="en-US" sz="1100" baseline="0" dirty="0"/>
                        <a:t>(e.g. Receptionist)</a:t>
                      </a:r>
                      <a:endParaRPr lang="en-US" sz="1100" dirty="0"/>
                    </a:p>
                  </a:txBody>
                  <a:tcPr/>
                </a:tc>
                <a:tc>
                  <a:txBody>
                    <a:bodyPr/>
                    <a:lstStyle/>
                    <a:p>
                      <a:r>
                        <a:rPr lang="en-US" sz="1100" dirty="0"/>
                        <a:t>If school</a:t>
                      </a:r>
                      <a:r>
                        <a:rPr lang="en-US" sz="1100" baseline="0" dirty="0"/>
                        <a:t> org</a:t>
                      </a:r>
                    </a:p>
                    <a:p>
                      <a:r>
                        <a:rPr lang="en-US" sz="1100" baseline="0" dirty="0"/>
                        <a:t>(e.g. Nurse)</a:t>
                      </a:r>
                      <a:endParaRPr lang="en-US" sz="1100" dirty="0"/>
                    </a:p>
                  </a:txBody>
                  <a:tcPr/>
                </a:tc>
                <a:tc>
                  <a:txBody>
                    <a:bodyPr/>
                    <a:lstStyle/>
                    <a:p>
                      <a:r>
                        <a:rPr lang="en-US" sz="1100" dirty="0"/>
                        <a:t>No</a:t>
                      </a:r>
                    </a:p>
                  </a:txBody>
                  <a:tcPr/>
                </a:tc>
                <a:tc>
                  <a:txBody>
                    <a:bodyPr/>
                    <a:lstStyle/>
                    <a:p>
                      <a:r>
                        <a:rPr lang="en-US" sz="1100" dirty="0"/>
                        <a:t>No</a:t>
                      </a:r>
                    </a:p>
                  </a:txBody>
                  <a:tcPr/>
                </a:tc>
                <a:tc>
                  <a:txBody>
                    <a:bodyPr/>
                    <a:lstStyle/>
                    <a:p>
                      <a:r>
                        <a:rPr lang="en-US" sz="1100" dirty="0"/>
                        <a:t>No</a:t>
                      </a:r>
                    </a:p>
                  </a:txBody>
                  <a:tcPr/>
                </a:tc>
                <a:extLst>
                  <a:ext uri="{0D108BD9-81ED-4DB2-BD59-A6C34878D82A}">
                    <a16:rowId xmlns:a16="http://schemas.microsoft.com/office/drawing/2014/main" val="10001"/>
                  </a:ext>
                </a:extLst>
              </a:tr>
              <a:tr h="477813">
                <a:tc>
                  <a:txBody>
                    <a:bodyPr/>
                    <a:lstStyle/>
                    <a:p>
                      <a:r>
                        <a:rPr lang="en-US" sz="1100" dirty="0"/>
                        <a:t>Specialist</a:t>
                      </a:r>
                    </a:p>
                  </a:txBody>
                  <a:tcPr/>
                </a:tc>
                <a:tc>
                  <a:txBody>
                    <a:bodyPr/>
                    <a:lstStyle/>
                    <a:p>
                      <a:r>
                        <a:rPr lang="en-US" sz="1100" dirty="0"/>
                        <a:t>User may</a:t>
                      </a:r>
                      <a:r>
                        <a:rPr lang="en-US" sz="1100" baseline="0" dirty="0"/>
                        <a:t> view only those students that are associated to their staff ID.  </a:t>
                      </a:r>
                      <a:r>
                        <a:rPr lang="en-US" sz="1100" b="1" baseline="0" dirty="0"/>
                        <a:t>District/Campus specialist</a:t>
                      </a:r>
                      <a:r>
                        <a:rPr lang="en-US" sz="1100" baseline="0" dirty="0"/>
                        <a:t>: User may view only those students in the district of a specific school in a capacity other than teacher (as determined by student rosters, e.g., counselor).  </a:t>
                      </a:r>
                      <a:r>
                        <a:rPr lang="en-US" sz="1100" b="1" baseline="0" dirty="0"/>
                        <a:t>Teacher</a:t>
                      </a:r>
                      <a:r>
                        <a:rPr lang="en-US" sz="1100" baseline="0" dirty="0"/>
                        <a:t>: User may view only those students across the specific  school(s) that are associated with user as a teacher (students assigned to the teacher’s class sections).  Teacher can see a school level view; student lists are limited to those assigned to teacher’s sections.</a:t>
                      </a:r>
                      <a:endParaRPr lang="en-US" sz="1100" dirty="0"/>
                    </a:p>
                  </a:txBody>
                  <a:tcPr/>
                </a:tc>
                <a:tc>
                  <a:txBody>
                    <a:bodyPr/>
                    <a:lstStyle/>
                    <a:p>
                      <a:r>
                        <a:rPr lang="en-US" sz="1100" dirty="0"/>
                        <a:t>If district org</a:t>
                      </a:r>
                    </a:p>
                    <a:p>
                      <a:r>
                        <a:rPr lang="en-US" sz="1100" dirty="0"/>
                        <a:t>(e.g.</a:t>
                      </a:r>
                      <a:r>
                        <a:rPr lang="en-US" sz="1100" baseline="0" dirty="0"/>
                        <a:t> Speech Therapist</a:t>
                      </a:r>
                      <a:r>
                        <a:rPr lang="en-US" sz="1100" dirty="0"/>
                        <a:t>)</a:t>
                      </a:r>
                    </a:p>
                  </a:txBody>
                  <a:tcPr/>
                </a:tc>
                <a:tc>
                  <a:txBody>
                    <a:bodyPr/>
                    <a:lstStyle/>
                    <a:p>
                      <a:r>
                        <a:rPr lang="en-US" sz="1100" dirty="0"/>
                        <a:t>If</a:t>
                      </a:r>
                      <a:r>
                        <a:rPr lang="en-US" sz="1100" baseline="0" dirty="0"/>
                        <a:t> school org</a:t>
                      </a:r>
                    </a:p>
                    <a:p>
                      <a:r>
                        <a:rPr lang="en-US" sz="1100" baseline="0" dirty="0"/>
                        <a:t>(e.g. Teacher, Counselor)</a:t>
                      </a:r>
                      <a:endParaRPr lang="en-US" sz="1100" dirty="0"/>
                    </a:p>
                  </a:txBody>
                  <a:tcPr/>
                </a:tc>
                <a:tc>
                  <a:txBody>
                    <a:bodyPr/>
                    <a:lstStyle/>
                    <a:p>
                      <a:r>
                        <a:rPr lang="en-US" sz="1100" dirty="0"/>
                        <a:t>No</a:t>
                      </a:r>
                    </a:p>
                  </a:txBody>
                  <a:tcPr/>
                </a:tc>
                <a:tc>
                  <a:txBody>
                    <a:bodyPr/>
                    <a:lstStyle/>
                    <a:p>
                      <a:r>
                        <a:rPr lang="en-US" sz="1100" dirty="0"/>
                        <a:t>Rosters</a:t>
                      </a:r>
                      <a:r>
                        <a:rPr lang="en-US" sz="1100" baseline="0" dirty="0"/>
                        <a:t> or </a:t>
                      </a:r>
                      <a:r>
                        <a:rPr lang="en-US" sz="1100" dirty="0"/>
                        <a:t>Classes</a:t>
                      </a:r>
                      <a:r>
                        <a:rPr lang="en-US" sz="1100" baseline="0" dirty="0"/>
                        <a:t> in District or School</a:t>
                      </a:r>
                      <a:endParaRPr lang="en-US" sz="1100" dirty="0"/>
                    </a:p>
                  </a:txBody>
                  <a:tcPr/>
                </a:tc>
                <a:tc>
                  <a:txBody>
                    <a:bodyPr/>
                    <a:lstStyle/>
                    <a:p>
                      <a:r>
                        <a:rPr lang="en-US" sz="1100" dirty="0"/>
                        <a:t>Rosters</a:t>
                      </a:r>
                      <a:r>
                        <a:rPr lang="en-US" sz="1100" baseline="0" dirty="0"/>
                        <a:t> or </a:t>
                      </a:r>
                      <a:r>
                        <a:rPr lang="en-US" sz="1100" dirty="0"/>
                        <a:t>Classes</a:t>
                      </a:r>
                      <a:r>
                        <a:rPr lang="en-US" sz="1100" baseline="0" dirty="0"/>
                        <a:t> in District or School</a:t>
                      </a:r>
                      <a:endParaRPr lang="en-US" sz="1100" dirty="0"/>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9536134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49</a:t>
            </a:fld>
            <a:endParaRPr lang="en-US" dirty="0"/>
          </a:p>
        </p:txBody>
      </p:sp>
      <p:sp>
        <p:nvSpPr>
          <p:cNvPr id="4" name="Title 3"/>
          <p:cNvSpPr>
            <a:spLocks noGrp="1"/>
          </p:cNvSpPr>
          <p:nvPr>
            <p:ph type="title"/>
          </p:nvPr>
        </p:nvSpPr>
        <p:spPr>
          <a:xfrm>
            <a:off x="1905000" y="381000"/>
            <a:ext cx="6858000" cy="841248"/>
          </a:xfrm>
        </p:spPr>
        <p:txBody>
          <a:bodyPr>
            <a:noAutofit/>
          </a:bodyPr>
          <a:lstStyle/>
          <a:p>
            <a:r>
              <a:rPr lang="en-US" sz="2400" dirty="0"/>
              <a:t>studentGPS™ Dashboards Roles and Claims to Data: Leader, Administration and Principal</a:t>
            </a:r>
          </a:p>
        </p:txBody>
      </p:sp>
      <p:graphicFrame>
        <p:nvGraphicFramePr>
          <p:cNvPr id="2" name="Table 1"/>
          <p:cNvGraphicFramePr>
            <a:graphicFrameLocks noGrp="1"/>
          </p:cNvGraphicFramePr>
          <p:nvPr>
            <p:extLst/>
          </p:nvPr>
        </p:nvGraphicFramePr>
        <p:xfrm>
          <a:off x="304800" y="1828800"/>
          <a:ext cx="8534400" cy="4601308"/>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gridCol w="990599">
                  <a:extLst>
                    <a:ext uri="{9D8B030D-6E8A-4147-A177-3AD203B41FA5}">
                      <a16:colId xmlns:a16="http://schemas.microsoft.com/office/drawing/2014/main" val="20004"/>
                    </a:ext>
                  </a:extLst>
                </a:gridCol>
                <a:gridCol w="990600">
                  <a:extLst>
                    <a:ext uri="{9D8B030D-6E8A-4147-A177-3AD203B41FA5}">
                      <a16:colId xmlns:a16="http://schemas.microsoft.com/office/drawing/2014/main" val="20005"/>
                    </a:ext>
                  </a:extLst>
                </a:gridCol>
                <a:gridCol w="990601">
                  <a:extLst>
                    <a:ext uri="{9D8B030D-6E8A-4147-A177-3AD203B41FA5}">
                      <a16:colId xmlns:a16="http://schemas.microsoft.com/office/drawing/2014/main" val="20006"/>
                    </a:ext>
                  </a:extLst>
                </a:gridCol>
              </a:tblGrid>
              <a:tr h="471268">
                <a:tc>
                  <a:txBody>
                    <a:bodyPr/>
                    <a:lstStyle/>
                    <a:p>
                      <a:endParaRPr lang="en-US" sz="1100" dirty="0">
                        <a:solidFill>
                          <a:srgbClr val="FFFFFF"/>
                        </a:solidFill>
                      </a:endParaRPr>
                    </a:p>
                  </a:txBody>
                  <a:tcPr/>
                </a:tc>
                <a:tc>
                  <a:txBody>
                    <a:bodyPr/>
                    <a:lstStyle/>
                    <a:p>
                      <a:r>
                        <a:rPr lang="en-US" sz="1100" dirty="0">
                          <a:solidFill>
                            <a:srgbClr val="FFFFFF"/>
                          </a:solidFill>
                        </a:rPr>
                        <a:t>Description</a:t>
                      </a:r>
                    </a:p>
                  </a:txBody>
                  <a:tcPr/>
                </a:tc>
                <a:tc>
                  <a:txBody>
                    <a:bodyPr/>
                    <a:lstStyle/>
                    <a:p>
                      <a:r>
                        <a:rPr lang="en-US" sz="1100" dirty="0">
                          <a:solidFill>
                            <a:srgbClr val="FFFFFF"/>
                          </a:solidFill>
                        </a:rPr>
                        <a:t>District</a:t>
                      </a:r>
                    </a:p>
                  </a:txBody>
                  <a:tcPr/>
                </a:tc>
                <a:tc>
                  <a:txBody>
                    <a:bodyPr/>
                    <a:lstStyle/>
                    <a:p>
                      <a:r>
                        <a:rPr lang="en-US" sz="1100" dirty="0">
                          <a:solidFill>
                            <a:srgbClr val="FFFFFF"/>
                          </a:solidFill>
                        </a:rPr>
                        <a:t>School/ Campus</a:t>
                      </a:r>
                    </a:p>
                  </a:txBody>
                  <a:tcPr/>
                </a:tc>
                <a:tc>
                  <a:txBody>
                    <a:bodyPr/>
                    <a:lstStyle/>
                    <a:p>
                      <a:r>
                        <a:rPr lang="en-US" sz="1100" dirty="0">
                          <a:solidFill>
                            <a:srgbClr val="FFFFFF"/>
                          </a:solidFill>
                        </a:rPr>
                        <a:t>Operational</a:t>
                      </a:r>
                    </a:p>
                  </a:txBody>
                  <a:tcPr/>
                </a:tc>
                <a:tc>
                  <a:txBody>
                    <a:bodyPr/>
                    <a:lstStyle/>
                    <a:p>
                      <a:r>
                        <a:rPr lang="en-US" sz="1100" dirty="0">
                          <a:solidFill>
                            <a:srgbClr val="FFFFFF"/>
                          </a:solidFill>
                        </a:rPr>
                        <a:t>Classroom</a:t>
                      </a:r>
                    </a:p>
                  </a:txBody>
                  <a:tcPr/>
                </a:tc>
                <a:tc>
                  <a:txBody>
                    <a:bodyPr/>
                    <a:lstStyle/>
                    <a:p>
                      <a:r>
                        <a:rPr lang="en-US" sz="1100" dirty="0">
                          <a:solidFill>
                            <a:srgbClr val="FFFFFF"/>
                          </a:solidFill>
                        </a:rPr>
                        <a:t>Students</a:t>
                      </a:r>
                    </a:p>
                  </a:txBody>
                  <a:tcPr/>
                </a:tc>
                <a:extLst>
                  <a:ext uri="{0D108BD9-81ED-4DB2-BD59-A6C34878D82A}">
                    <a16:rowId xmlns:a16="http://schemas.microsoft.com/office/drawing/2014/main" val="10000"/>
                  </a:ext>
                </a:extLst>
              </a:tr>
              <a:tr h="477813">
                <a:tc>
                  <a:txBody>
                    <a:bodyPr/>
                    <a:lstStyle/>
                    <a:p>
                      <a:r>
                        <a:rPr lang="en-US" sz="1100" dirty="0"/>
                        <a:t>Leader</a:t>
                      </a:r>
                    </a:p>
                  </a:txBody>
                  <a:tcPr/>
                </a:tc>
                <a:tc>
                  <a:txBody>
                    <a:bodyPr/>
                    <a:lstStyle/>
                    <a:p>
                      <a:r>
                        <a:rPr lang="en-US" sz="1100" dirty="0"/>
                        <a:t>User may view</a:t>
                      </a:r>
                      <a:r>
                        <a:rPr lang="en-US" sz="1100" baseline="0" dirty="0"/>
                        <a:t> the student Dashboards for all students currently enrolled in the district or specific school (depending on organizational assignment).  User cannot see any operational or staff metrics.</a:t>
                      </a:r>
                      <a:endParaRPr lang="en-US" sz="1100" dirty="0"/>
                    </a:p>
                  </a:txBody>
                  <a:tcPr/>
                </a:tc>
                <a:tc>
                  <a:txBody>
                    <a:bodyPr/>
                    <a:lstStyle/>
                    <a:p>
                      <a:r>
                        <a:rPr lang="en-US" sz="1100" dirty="0"/>
                        <a:t>If district org</a:t>
                      </a:r>
                    </a:p>
                    <a:p>
                      <a:r>
                        <a:rPr lang="en-US" sz="1100" dirty="0"/>
                        <a:t>(e.g. Diagnostician, Special Ed Director</a:t>
                      </a:r>
                      <a:r>
                        <a:rPr lang="en-US" sz="1100" baseline="0" dirty="0"/>
                        <a:t> @ the LEA level)</a:t>
                      </a:r>
                      <a:endParaRPr lang="en-US" sz="1100" dirty="0"/>
                    </a:p>
                  </a:txBody>
                  <a:tcPr/>
                </a:tc>
                <a:tc>
                  <a:txBody>
                    <a:bodyPr/>
                    <a:lstStyle/>
                    <a:p>
                      <a:r>
                        <a:rPr lang="en-US" sz="1100" dirty="0"/>
                        <a:t>If school org</a:t>
                      </a:r>
                    </a:p>
                    <a:p>
                      <a:r>
                        <a:rPr lang="en-US" sz="1100" dirty="0"/>
                        <a:t>(e.g.,</a:t>
                      </a:r>
                      <a:r>
                        <a:rPr lang="en-US" sz="1100" baseline="0" dirty="0"/>
                        <a:t> Counselor, Special Ed Director @ the campus level)</a:t>
                      </a:r>
                      <a:endParaRPr lang="en-US" sz="1100" dirty="0"/>
                    </a:p>
                  </a:txBody>
                  <a:tcPr/>
                </a:tc>
                <a:tc>
                  <a:txBody>
                    <a:bodyPr/>
                    <a:lstStyle/>
                    <a:p>
                      <a:r>
                        <a:rPr lang="en-US" sz="1100" dirty="0"/>
                        <a:t>No</a:t>
                      </a:r>
                    </a:p>
                  </a:txBody>
                  <a:tcPr/>
                </a:tc>
                <a:tc>
                  <a:txBody>
                    <a:bodyPr/>
                    <a:lstStyle/>
                    <a:p>
                      <a:r>
                        <a:rPr lang="en-US" sz="1100" dirty="0"/>
                        <a:t>Yes</a:t>
                      </a:r>
                    </a:p>
                  </a:txBody>
                  <a:tcPr/>
                </a:tc>
                <a:tc>
                  <a:txBody>
                    <a:bodyPr/>
                    <a:lstStyle/>
                    <a:p>
                      <a:r>
                        <a:rPr lang="en-US" sz="1100" dirty="0"/>
                        <a:t>Yes</a:t>
                      </a:r>
                    </a:p>
                  </a:txBody>
                  <a:tcPr/>
                </a:tc>
                <a:extLst>
                  <a:ext uri="{0D108BD9-81ED-4DB2-BD59-A6C34878D82A}">
                    <a16:rowId xmlns:a16="http://schemas.microsoft.com/office/drawing/2014/main" val="10001"/>
                  </a:ext>
                </a:extLst>
              </a:tr>
              <a:tr h="477813">
                <a:tc>
                  <a:txBody>
                    <a:bodyPr/>
                    <a:lstStyle/>
                    <a:p>
                      <a:r>
                        <a:rPr lang="en-US" sz="1100" dirty="0"/>
                        <a:t>Administration</a:t>
                      </a:r>
                    </a:p>
                  </a:txBody>
                  <a:tcPr/>
                </a:tc>
                <a:tc>
                  <a:txBody>
                    <a:bodyPr/>
                    <a:lstStyle/>
                    <a:p>
                      <a:r>
                        <a:rPr lang="en-US" sz="1100" dirty="0"/>
                        <a:t>User</a:t>
                      </a:r>
                      <a:r>
                        <a:rPr lang="en-US" sz="1100" baseline="0" dirty="0"/>
                        <a:t> may view the student, classroom and full campus Dashboards for all students and teachers currently enrolled in the district or specific school (dependent on organizational assignment).</a:t>
                      </a:r>
                      <a:endParaRPr lang="en-US" sz="1100" dirty="0"/>
                    </a:p>
                  </a:txBody>
                  <a:tcPr/>
                </a:tc>
                <a:tc>
                  <a:txBody>
                    <a:bodyPr/>
                    <a:lstStyle/>
                    <a:p>
                      <a:r>
                        <a:rPr lang="en-US" sz="1100" dirty="0"/>
                        <a:t>If district org</a:t>
                      </a:r>
                    </a:p>
                    <a:p>
                      <a:r>
                        <a:rPr lang="en-US" sz="1100" dirty="0"/>
                        <a:t>(e.g. Curriculum</a:t>
                      </a:r>
                      <a:r>
                        <a:rPr lang="en-US" sz="1100" baseline="0" dirty="0"/>
                        <a:t> Director</a:t>
                      </a:r>
                      <a:r>
                        <a:rPr lang="en-US" sz="1100" dirty="0"/>
                        <a:t>)</a:t>
                      </a:r>
                    </a:p>
                  </a:txBody>
                  <a:tcPr/>
                </a:tc>
                <a:tc>
                  <a:txBody>
                    <a:bodyPr/>
                    <a:lstStyle/>
                    <a:p>
                      <a:r>
                        <a:rPr lang="en-US" sz="1100" dirty="0"/>
                        <a:t>Yes</a:t>
                      </a:r>
                    </a:p>
                    <a:p>
                      <a:r>
                        <a:rPr lang="en-US" sz="1100" dirty="0"/>
                        <a:t>(e.g., Instructional Coach)</a:t>
                      </a:r>
                    </a:p>
                  </a:txBody>
                  <a:tcPr/>
                </a:tc>
                <a:tc>
                  <a:txBody>
                    <a:bodyPr/>
                    <a:lstStyle/>
                    <a:p>
                      <a:r>
                        <a:rPr lang="en-US" sz="1100" dirty="0"/>
                        <a:t>Yes</a:t>
                      </a:r>
                    </a:p>
                  </a:txBody>
                  <a:tcPr/>
                </a:tc>
                <a:tc>
                  <a:txBody>
                    <a:bodyPr/>
                    <a:lstStyle/>
                    <a:p>
                      <a:r>
                        <a:rPr lang="en-US" sz="1100" dirty="0"/>
                        <a:t>Yes</a:t>
                      </a:r>
                    </a:p>
                  </a:txBody>
                  <a:tcPr/>
                </a:tc>
                <a:tc>
                  <a:txBody>
                    <a:bodyPr/>
                    <a:lstStyle/>
                    <a:p>
                      <a:r>
                        <a:rPr lang="en-US" sz="1100" dirty="0"/>
                        <a:t>Yes</a:t>
                      </a:r>
                    </a:p>
                  </a:txBody>
                  <a:tcPr/>
                </a:tc>
                <a:extLst>
                  <a:ext uri="{0D108BD9-81ED-4DB2-BD59-A6C34878D82A}">
                    <a16:rowId xmlns:a16="http://schemas.microsoft.com/office/drawing/2014/main" val="10002"/>
                  </a:ext>
                </a:extLst>
              </a:tr>
              <a:tr h="477813">
                <a:tc>
                  <a:txBody>
                    <a:bodyPr/>
                    <a:lstStyle/>
                    <a:p>
                      <a:r>
                        <a:rPr lang="en-US" sz="1100" dirty="0"/>
                        <a:t>Principal</a:t>
                      </a:r>
                    </a:p>
                  </a:txBody>
                  <a:tcPr/>
                </a:tc>
                <a:tc>
                  <a:txBody>
                    <a:bodyPr/>
                    <a:lstStyle/>
                    <a:p>
                      <a:r>
                        <a:rPr lang="en-US" sz="1100" dirty="0"/>
                        <a:t>User may</a:t>
                      </a:r>
                      <a:r>
                        <a:rPr lang="en-US" sz="1100" baseline="0" dirty="0"/>
                        <a:t> view the student, classroom and full campus Dashboards for all students and teachers currently enrolled in the specific school.  May also view campus goals and do “what if” analysis of goals, but changes won’t be saved for future sessions.</a:t>
                      </a:r>
                      <a:endParaRPr lang="en-US" sz="1100" dirty="0"/>
                    </a:p>
                  </a:txBody>
                  <a:tcPr/>
                </a:tc>
                <a:tc>
                  <a:txBody>
                    <a:bodyPr/>
                    <a:lstStyle/>
                    <a:p>
                      <a:r>
                        <a:rPr lang="en-US" sz="1100" dirty="0"/>
                        <a:t>No</a:t>
                      </a:r>
                    </a:p>
                    <a:p>
                      <a:endParaRPr lang="en-US" sz="1100" dirty="0"/>
                    </a:p>
                  </a:txBody>
                  <a:tcPr/>
                </a:tc>
                <a:tc>
                  <a:txBody>
                    <a:bodyPr/>
                    <a:lstStyle/>
                    <a:p>
                      <a:r>
                        <a:rPr lang="en-US" sz="1100" dirty="0"/>
                        <a:t>Yes</a:t>
                      </a:r>
                    </a:p>
                  </a:txBody>
                  <a:tcPr/>
                </a:tc>
                <a:tc>
                  <a:txBody>
                    <a:bodyPr/>
                    <a:lstStyle/>
                    <a:p>
                      <a:r>
                        <a:rPr lang="en-US" sz="1100" dirty="0"/>
                        <a:t>Yes </a:t>
                      </a:r>
                    </a:p>
                  </a:txBody>
                  <a:tcPr/>
                </a:tc>
                <a:tc>
                  <a:txBody>
                    <a:bodyPr/>
                    <a:lstStyle/>
                    <a:p>
                      <a:r>
                        <a:rPr lang="en-US" sz="1100" dirty="0"/>
                        <a:t>Yes</a:t>
                      </a:r>
                    </a:p>
                  </a:txBody>
                  <a:tcPr/>
                </a:tc>
                <a:tc>
                  <a:txBody>
                    <a:bodyPr/>
                    <a:lstStyle/>
                    <a:p>
                      <a:r>
                        <a:rPr lang="en-US" sz="1100" dirty="0"/>
                        <a:t>Yes</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70855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dirty="0"/>
              <a:t>Dashboard Data Mart Process Overview</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5</a:t>
            </a:fld>
            <a:endParaRPr lang="en-US" dirty="0"/>
          </a:p>
        </p:txBody>
      </p:sp>
    </p:spTree>
    <p:custDataLst>
      <p:tags r:id="rId1"/>
    </p:custDataLst>
    <p:extLst>
      <p:ext uri="{BB962C8B-B14F-4D97-AF65-F5344CB8AC3E}">
        <p14:creationId xmlns:p14="http://schemas.microsoft.com/office/powerpoint/2010/main" val="14185464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50</a:t>
            </a:fld>
            <a:endParaRPr lang="en-US" dirty="0"/>
          </a:p>
        </p:txBody>
      </p:sp>
      <p:sp>
        <p:nvSpPr>
          <p:cNvPr id="4" name="Title 3"/>
          <p:cNvSpPr>
            <a:spLocks noGrp="1"/>
          </p:cNvSpPr>
          <p:nvPr>
            <p:ph type="title"/>
          </p:nvPr>
        </p:nvSpPr>
        <p:spPr>
          <a:xfrm>
            <a:off x="1905000" y="381000"/>
            <a:ext cx="6858000" cy="841248"/>
          </a:xfrm>
        </p:spPr>
        <p:txBody>
          <a:bodyPr>
            <a:noAutofit/>
          </a:bodyPr>
          <a:lstStyle/>
          <a:p>
            <a:r>
              <a:rPr lang="en-US" sz="2400" dirty="0"/>
              <a:t>studentGPS™ Dashboards Roles and Claims to Data: Superintendent and System Admin</a:t>
            </a:r>
          </a:p>
        </p:txBody>
      </p:sp>
      <p:graphicFrame>
        <p:nvGraphicFramePr>
          <p:cNvPr id="2" name="Table 1"/>
          <p:cNvGraphicFramePr>
            <a:graphicFrameLocks noGrp="1"/>
          </p:cNvGraphicFramePr>
          <p:nvPr>
            <p:extLst/>
          </p:nvPr>
        </p:nvGraphicFramePr>
        <p:xfrm>
          <a:off x="304800" y="1828800"/>
          <a:ext cx="8534400" cy="3001108"/>
        </p:xfrm>
        <a:graphic>
          <a:graphicData uri="http://schemas.openxmlformats.org/drawingml/2006/table">
            <a:tbl>
              <a:tblPr firstRow="1" bandRow="1">
                <a:tableStyleId>{5C22544A-7EE6-4342-B048-85BDC9FD1C3A}</a:tableStyleId>
              </a:tblPr>
              <a:tblGrid>
                <a:gridCol w="1256731">
                  <a:extLst>
                    <a:ext uri="{9D8B030D-6E8A-4147-A177-3AD203B41FA5}">
                      <a16:colId xmlns:a16="http://schemas.microsoft.com/office/drawing/2014/main" val="20000"/>
                    </a:ext>
                  </a:extLst>
                </a:gridCol>
                <a:gridCol w="2553268">
                  <a:extLst>
                    <a:ext uri="{9D8B030D-6E8A-4147-A177-3AD203B41FA5}">
                      <a16:colId xmlns:a16="http://schemas.microsoft.com/office/drawing/2014/main" val="20001"/>
                    </a:ext>
                  </a:extLst>
                </a:gridCol>
                <a:gridCol w="8382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1066800">
                  <a:extLst>
                    <a:ext uri="{9D8B030D-6E8A-4147-A177-3AD203B41FA5}">
                      <a16:colId xmlns:a16="http://schemas.microsoft.com/office/drawing/2014/main" val="20004"/>
                    </a:ext>
                  </a:extLst>
                </a:gridCol>
                <a:gridCol w="990600">
                  <a:extLst>
                    <a:ext uri="{9D8B030D-6E8A-4147-A177-3AD203B41FA5}">
                      <a16:colId xmlns:a16="http://schemas.microsoft.com/office/drawing/2014/main" val="20005"/>
                    </a:ext>
                  </a:extLst>
                </a:gridCol>
                <a:gridCol w="990601">
                  <a:extLst>
                    <a:ext uri="{9D8B030D-6E8A-4147-A177-3AD203B41FA5}">
                      <a16:colId xmlns:a16="http://schemas.microsoft.com/office/drawing/2014/main" val="20006"/>
                    </a:ext>
                  </a:extLst>
                </a:gridCol>
              </a:tblGrid>
              <a:tr h="471268">
                <a:tc>
                  <a:txBody>
                    <a:bodyPr/>
                    <a:lstStyle/>
                    <a:p>
                      <a:endParaRPr lang="en-US" sz="1100" dirty="0"/>
                    </a:p>
                  </a:txBody>
                  <a:tcPr/>
                </a:tc>
                <a:tc>
                  <a:txBody>
                    <a:bodyPr/>
                    <a:lstStyle/>
                    <a:p>
                      <a:r>
                        <a:rPr lang="en-US" sz="1100" dirty="0">
                          <a:solidFill>
                            <a:srgbClr val="FFFFFF"/>
                          </a:solidFill>
                        </a:rPr>
                        <a:t>Description</a:t>
                      </a:r>
                    </a:p>
                  </a:txBody>
                  <a:tcPr/>
                </a:tc>
                <a:tc>
                  <a:txBody>
                    <a:bodyPr/>
                    <a:lstStyle/>
                    <a:p>
                      <a:r>
                        <a:rPr lang="en-US" sz="1100" dirty="0">
                          <a:solidFill>
                            <a:srgbClr val="FFFFFF"/>
                          </a:solidFill>
                        </a:rPr>
                        <a:t>District</a:t>
                      </a:r>
                    </a:p>
                  </a:txBody>
                  <a:tcPr/>
                </a:tc>
                <a:tc>
                  <a:txBody>
                    <a:bodyPr/>
                    <a:lstStyle/>
                    <a:p>
                      <a:r>
                        <a:rPr lang="en-US" sz="1100" dirty="0">
                          <a:solidFill>
                            <a:srgbClr val="FFFFFF"/>
                          </a:solidFill>
                        </a:rPr>
                        <a:t>School/ Campus</a:t>
                      </a:r>
                    </a:p>
                  </a:txBody>
                  <a:tcPr/>
                </a:tc>
                <a:tc>
                  <a:txBody>
                    <a:bodyPr/>
                    <a:lstStyle/>
                    <a:p>
                      <a:r>
                        <a:rPr lang="en-US" sz="1100" dirty="0">
                          <a:solidFill>
                            <a:srgbClr val="FFFFFF"/>
                          </a:solidFill>
                        </a:rPr>
                        <a:t>Operational</a:t>
                      </a:r>
                    </a:p>
                  </a:txBody>
                  <a:tcPr/>
                </a:tc>
                <a:tc>
                  <a:txBody>
                    <a:bodyPr/>
                    <a:lstStyle/>
                    <a:p>
                      <a:r>
                        <a:rPr lang="en-US" sz="1100" dirty="0">
                          <a:solidFill>
                            <a:srgbClr val="FFFFFF"/>
                          </a:solidFill>
                        </a:rPr>
                        <a:t>Classroom</a:t>
                      </a:r>
                    </a:p>
                  </a:txBody>
                  <a:tcPr/>
                </a:tc>
                <a:tc>
                  <a:txBody>
                    <a:bodyPr/>
                    <a:lstStyle/>
                    <a:p>
                      <a:r>
                        <a:rPr lang="en-US" sz="1100" dirty="0">
                          <a:solidFill>
                            <a:srgbClr val="FFFFFF"/>
                          </a:solidFill>
                        </a:rPr>
                        <a:t>Students</a:t>
                      </a:r>
                    </a:p>
                  </a:txBody>
                  <a:tcPr/>
                </a:tc>
                <a:extLst>
                  <a:ext uri="{0D108BD9-81ED-4DB2-BD59-A6C34878D82A}">
                    <a16:rowId xmlns:a16="http://schemas.microsoft.com/office/drawing/2014/main" val="10000"/>
                  </a:ext>
                </a:extLst>
              </a:tr>
              <a:tr h="477813">
                <a:tc>
                  <a:txBody>
                    <a:bodyPr/>
                    <a:lstStyle/>
                    <a:p>
                      <a:r>
                        <a:rPr lang="en-US" sz="1100" dirty="0"/>
                        <a:t>Superintendent</a:t>
                      </a:r>
                    </a:p>
                  </a:txBody>
                  <a:tcPr/>
                </a:tc>
                <a:tc>
                  <a:txBody>
                    <a:bodyPr/>
                    <a:lstStyle/>
                    <a:p>
                      <a:r>
                        <a:rPr lang="en-US" sz="1100" dirty="0"/>
                        <a:t>User may view the</a:t>
                      </a:r>
                      <a:r>
                        <a:rPr lang="en-US" sz="1100" baseline="0" dirty="0"/>
                        <a:t> student, classroom and full campus Dashboards for all students and teachers currently enrolled in the district.  User also has the ability to set and manage district and campus goals or thresholds.</a:t>
                      </a:r>
                      <a:endParaRPr lang="en-US" sz="1100" dirty="0"/>
                    </a:p>
                  </a:txBody>
                  <a:tcPr/>
                </a:tc>
                <a:tc>
                  <a:txBody>
                    <a:bodyPr/>
                    <a:lstStyle/>
                    <a:p>
                      <a:r>
                        <a:rPr lang="en-US" sz="1100" dirty="0"/>
                        <a:t>Yes</a:t>
                      </a:r>
                    </a:p>
                  </a:txBody>
                  <a:tcPr/>
                </a:tc>
                <a:tc>
                  <a:txBody>
                    <a:bodyPr/>
                    <a:lstStyle/>
                    <a:p>
                      <a:r>
                        <a:rPr lang="en-US" sz="1100" dirty="0"/>
                        <a:t>Yes</a:t>
                      </a:r>
                    </a:p>
                  </a:txBody>
                  <a:tcPr/>
                </a:tc>
                <a:tc>
                  <a:txBody>
                    <a:bodyPr/>
                    <a:lstStyle/>
                    <a:p>
                      <a:r>
                        <a:rPr lang="en-US" sz="1100" dirty="0"/>
                        <a:t>Yes </a:t>
                      </a:r>
                    </a:p>
                  </a:txBody>
                  <a:tcPr/>
                </a:tc>
                <a:tc>
                  <a:txBody>
                    <a:bodyPr/>
                    <a:lstStyle/>
                    <a:p>
                      <a:r>
                        <a:rPr lang="en-US" sz="1100" dirty="0"/>
                        <a:t>Yes</a:t>
                      </a:r>
                    </a:p>
                  </a:txBody>
                  <a:tcPr/>
                </a:tc>
                <a:tc>
                  <a:txBody>
                    <a:bodyPr/>
                    <a:lstStyle/>
                    <a:p>
                      <a:r>
                        <a:rPr lang="en-US" sz="1100" dirty="0"/>
                        <a:t>Yes</a:t>
                      </a:r>
                    </a:p>
                  </a:txBody>
                  <a:tcPr/>
                </a:tc>
                <a:extLst>
                  <a:ext uri="{0D108BD9-81ED-4DB2-BD59-A6C34878D82A}">
                    <a16:rowId xmlns:a16="http://schemas.microsoft.com/office/drawing/2014/main" val="10001"/>
                  </a:ext>
                </a:extLst>
              </a:tr>
              <a:tr h="477813">
                <a:tc>
                  <a:txBody>
                    <a:bodyPr/>
                    <a:lstStyle/>
                    <a:p>
                      <a:r>
                        <a:rPr lang="en-US" sz="1100" dirty="0"/>
                        <a:t>System Admin or</a:t>
                      </a:r>
                      <a:r>
                        <a:rPr lang="en-US" sz="1100" baseline="0" dirty="0"/>
                        <a:t> LEA Data Steward and Key Designees</a:t>
                      </a:r>
                      <a:endParaRPr lang="en-US" sz="1100" dirty="0"/>
                    </a:p>
                  </a:txBody>
                  <a:tcPr/>
                </a:tc>
                <a:tc>
                  <a:txBody>
                    <a:bodyPr/>
                    <a:lstStyle/>
                    <a:p>
                      <a:r>
                        <a:rPr lang="en-US" sz="1100" dirty="0"/>
                        <a:t>User</a:t>
                      </a:r>
                      <a:r>
                        <a:rPr lang="en-US" sz="1100" baseline="0" dirty="0"/>
                        <a:t> may impersonate the view of the student, classroom and full campus Dashboards for all students and teachers currently enrolled in the district. This role also has the ability to disable the dashboards, and broadcast district-wide system messages.</a:t>
                      </a:r>
                      <a:endParaRPr lang="en-US" sz="1100" dirty="0"/>
                    </a:p>
                  </a:txBody>
                  <a:tcPr/>
                </a:tc>
                <a:tc>
                  <a:txBody>
                    <a:bodyPr/>
                    <a:lstStyle/>
                    <a:p>
                      <a:r>
                        <a:rPr lang="en-US" sz="1100" dirty="0"/>
                        <a:t>Yes</a:t>
                      </a:r>
                    </a:p>
                  </a:txBody>
                  <a:tcPr/>
                </a:tc>
                <a:tc>
                  <a:txBody>
                    <a:bodyPr/>
                    <a:lstStyle/>
                    <a:p>
                      <a:r>
                        <a:rPr lang="en-US" sz="1100" dirty="0"/>
                        <a:t>Yes</a:t>
                      </a:r>
                    </a:p>
                  </a:txBody>
                  <a:tcPr/>
                </a:tc>
                <a:tc>
                  <a:txBody>
                    <a:bodyPr/>
                    <a:lstStyle/>
                    <a:p>
                      <a:r>
                        <a:rPr lang="en-US" sz="1100" dirty="0"/>
                        <a:t>Yes</a:t>
                      </a:r>
                    </a:p>
                  </a:txBody>
                  <a:tcPr/>
                </a:tc>
                <a:tc>
                  <a:txBody>
                    <a:bodyPr/>
                    <a:lstStyle/>
                    <a:p>
                      <a:r>
                        <a:rPr lang="en-US" sz="1100" dirty="0"/>
                        <a:t>Yes</a:t>
                      </a:r>
                    </a:p>
                  </a:txBody>
                  <a:tcPr/>
                </a:tc>
                <a:tc>
                  <a:txBody>
                    <a:bodyPr/>
                    <a:lstStyle/>
                    <a:p>
                      <a:r>
                        <a:rPr lang="en-US" sz="1100" dirty="0"/>
                        <a:t>Yes</a:t>
                      </a:r>
                    </a:p>
                  </a:txBody>
                  <a:tcPr/>
                </a:tc>
                <a:extLst>
                  <a:ext uri="{0D108BD9-81ED-4DB2-BD59-A6C34878D82A}">
                    <a16:rowId xmlns:a16="http://schemas.microsoft.com/office/drawing/2014/main" val="10002"/>
                  </a:ext>
                </a:extLst>
              </a:tr>
            </a:tbl>
          </a:graphicData>
        </a:graphic>
      </p:graphicFrame>
    </p:spTree>
    <p:custDataLst>
      <p:tags r:id="rId1"/>
    </p:custDataLst>
    <p:extLst>
      <p:ext uri="{BB962C8B-B14F-4D97-AF65-F5344CB8AC3E}">
        <p14:creationId xmlns:p14="http://schemas.microsoft.com/office/powerpoint/2010/main" val="10779931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Editing a Single Title: Position Title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51</a:t>
            </a:fld>
            <a:endParaRPr lang="en-US" dirty="0"/>
          </a:p>
        </p:txBody>
      </p:sp>
      <p:sp>
        <p:nvSpPr>
          <p:cNvPr id="8" name="Rounded Rectangle 7"/>
          <p:cNvSpPr/>
          <p:nvPr/>
        </p:nvSpPr>
        <p:spPr>
          <a:xfrm>
            <a:off x="609600" y="2514600"/>
            <a:ext cx="1981200" cy="3810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2"/>
          <p:cNvSpPr>
            <a:spLocks noGrp="1"/>
          </p:cNvSpPr>
          <p:nvPr>
            <p:ph sz="quarter" idx="1"/>
          </p:nvPr>
        </p:nvSpPr>
        <p:spPr>
          <a:xfrm>
            <a:off x="5181600" y="1914040"/>
            <a:ext cx="3810000" cy="4038600"/>
          </a:xfrm>
        </p:spPr>
        <p:txBody>
          <a:bodyPr>
            <a:noAutofit/>
          </a:bodyPr>
          <a:lstStyle/>
          <a:p>
            <a:r>
              <a:rPr lang="en-US" dirty="0"/>
              <a:t>Select Single Edit button</a:t>
            </a:r>
          </a:p>
          <a:p>
            <a:r>
              <a:rPr lang="en-US" dirty="0"/>
              <a:t>Select Position Title drop down to see list of district titles and select title</a:t>
            </a:r>
          </a:p>
        </p:txBody>
      </p:sp>
      <p:pic>
        <p:nvPicPr>
          <p:cNvPr id="152577" name="Picture 1"/>
          <p:cNvPicPr>
            <a:picLocks noChangeAspect="1" noChangeArrowheads="1"/>
          </p:cNvPicPr>
          <p:nvPr/>
        </p:nvPicPr>
        <p:blipFill>
          <a:blip r:embed="rId4" cstate="print"/>
          <a:srcRect/>
          <a:stretch>
            <a:fillRect/>
          </a:stretch>
        </p:blipFill>
        <p:spPr bwMode="auto">
          <a:xfrm>
            <a:off x="381000" y="1905000"/>
            <a:ext cx="4748212" cy="3810000"/>
          </a:xfrm>
          <a:prstGeom prst="rect">
            <a:avLst/>
          </a:prstGeom>
          <a:noFill/>
          <a:ln w="9525">
            <a:solidFill>
              <a:schemeClr val="tx2">
                <a:lumMod val="40000"/>
                <a:lumOff val="60000"/>
              </a:schemeClr>
            </a:solidFill>
            <a:miter lim="800000"/>
            <a:headEnd/>
            <a:tailEnd/>
          </a:ln>
        </p:spPr>
      </p:pic>
      <p:sp>
        <p:nvSpPr>
          <p:cNvPr id="10" name="Rectangle 9"/>
          <p:cNvSpPr/>
          <p:nvPr/>
        </p:nvSpPr>
        <p:spPr>
          <a:xfrm>
            <a:off x="2362200" y="3048000"/>
            <a:ext cx="838200" cy="228600"/>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33400" y="3429000"/>
            <a:ext cx="533400" cy="228600"/>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8264627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52</a:t>
            </a:fld>
            <a:endParaRPr lang="en-US" dirty="0"/>
          </a:p>
        </p:txBody>
      </p:sp>
      <p:sp>
        <p:nvSpPr>
          <p:cNvPr id="3" name="Title 2"/>
          <p:cNvSpPr>
            <a:spLocks noGrp="1"/>
          </p:cNvSpPr>
          <p:nvPr>
            <p:ph type="title"/>
          </p:nvPr>
        </p:nvSpPr>
        <p:spPr/>
        <p:txBody>
          <a:bodyPr/>
          <a:lstStyle/>
          <a:p>
            <a:r>
              <a:rPr lang="en-US" dirty="0"/>
              <a:t>Editing a Single Title: Claim Set </a:t>
            </a:r>
          </a:p>
        </p:txBody>
      </p:sp>
      <p:pic>
        <p:nvPicPr>
          <p:cNvPr id="57346" name="Picture 2"/>
          <p:cNvPicPr>
            <a:picLocks noGrp="1" noChangeAspect="1" noChangeArrowheads="1"/>
          </p:cNvPicPr>
          <p:nvPr>
            <p:ph sz="quarter" idx="1"/>
          </p:nvPr>
        </p:nvPicPr>
        <p:blipFill>
          <a:blip r:embed="rId3" cstate="print"/>
          <a:srcRect/>
          <a:stretch>
            <a:fillRect/>
          </a:stretch>
        </p:blipFill>
        <p:spPr bwMode="auto">
          <a:xfrm>
            <a:off x="381001" y="1752600"/>
            <a:ext cx="5105399" cy="4495800"/>
          </a:xfrm>
          <a:prstGeom prst="rect">
            <a:avLst/>
          </a:prstGeom>
          <a:noFill/>
          <a:ln w="9525">
            <a:noFill/>
            <a:miter lim="800000"/>
            <a:headEnd/>
            <a:tailEnd/>
          </a:ln>
        </p:spPr>
      </p:pic>
      <p:sp>
        <p:nvSpPr>
          <p:cNvPr id="6" name="Content Placeholder 2"/>
          <p:cNvSpPr txBox="1">
            <a:spLocks/>
          </p:cNvSpPr>
          <p:nvPr/>
        </p:nvSpPr>
        <p:spPr>
          <a:xfrm>
            <a:off x="5715000" y="1914040"/>
            <a:ext cx="3276600" cy="4038600"/>
          </a:xfrm>
          <a:prstGeom prst="rect">
            <a:avLst/>
          </a:prstGeom>
        </p:spPr>
        <p:txBody>
          <a:bodyPr vert="horz">
            <a:noAutofit/>
          </a:bodyPr>
          <a:lstStyle/>
          <a:p>
            <a:pPr marL="320040" marR="0" lvl="0" indent="-320040" algn="l" defTabSz="914400" rtl="0" eaLnBrk="1" fontAlgn="auto" latinLnBrk="0" hangingPunct="1">
              <a:lnSpc>
                <a:spcPct val="106000"/>
              </a:lnSpc>
              <a:spcBef>
                <a:spcPts val="600"/>
              </a:spcBef>
              <a:spcAft>
                <a:spcPts val="300"/>
              </a:spcAft>
              <a:buClr>
                <a:schemeClr val="accent2"/>
              </a:buClr>
              <a:buSzPct val="60000"/>
              <a:buFont typeface="Wingdings"/>
              <a:buChar char=""/>
              <a:tabLst/>
              <a:defRPr/>
            </a:pPr>
            <a:r>
              <a:rPr lang="en-US" dirty="0">
                <a:cs typeface="Arial" pitchFamily="34" charset="0"/>
              </a:rPr>
              <a:t>Click on the </a:t>
            </a:r>
            <a:r>
              <a:rPr kumimoji="0" lang="en-US" sz="1800" b="0" i="0" u="none" strike="noStrike" kern="1200" cap="none" spc="0" normalizeH="0" baseline="0" noProof="0" dirty="0">
                <a:ln>
                  <a:noFill/>
                </a:ln>
                <a:solidFill>
                  <a:schemeClr val="tx1"/>
                </a:solidFill>
                <a:effectLst/>
                <a:uLnTx/>
                <a:uFillTx/>
                <a:latin typeface="+mn-lt"/>
                <a:ea typeface="+mn-ea"/>
                <a:cs typeface="Arial" pitchFamily="34" charset="0"/>
              </a:rPr>
              <a:t>Claim Set drop down to select the specific</a:t>
            </a:r>
            <a:r>
              <a:rPr kumimoji="0" lang="en-US" sz="1800" b="0" i="0" u="none" strike="noStrike" kern="1200" cap="none" spc="0" normalizeH="0" noProof="0" dirty="0">
                <a:ln>
                  <a:noFill/>
                </a:ln>
                <a:solidFill>
                  <a:schemeClr val="tx1"/>
                </a:solidFill>
                <a:effectLst/>
                <a:uLnTx/>
                <a:uFillTx/>
                <a:latin typeface="+mn-lt"/>
                <a:ea typeface="+mn-ea"/>
                <a:cs typeface="Arial" pitchFamily="34" charset="0"/>
              </a:rPr>
              <a:t> claim set for the position title</a:t>
            </a:r>
            <a:endParaRPr kumimoji="0" lang="en-US" sz="1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spTree>
    <p:custDataLst>
      <p:tags r:id="rId1"/>
    </p:custDataLst>
    <p:extLst>
      <p:ext uri="{BB962C8B-B14F-4D97-AF65-F5344CB8AC3E}">
        <p14:creationId xmlns:p14="http://schemas.microsoft.com/office/powerpoint/2010/main" val="29087730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Batch Editing</a:t>
            </a:r>
          </a:p>
        </p:txBody>
      </p:sp>
      <p:sp>
        <p:nvSpPr>
          <p:cNvPr id="4" name="Slide Number Placeholder 3"/>
          <p:cNvSpPr>
            <a:spLocks noGrp="1"/>
          </p:cNvSpPr>
          <p:nvPr>
            <p:ph type="sldNum" sz="quarter" idx="12"/>
          </p:nvPr>
        </p:nvSpPr>
        <p:spPr/>
        <p:txBody>
          <a:bodyPr/>
          <a:lstStyle/>
          <a:p>
            <a:fld id="{2F0C4421-5918-4AA3-AE4A-C36EDD2FD6EB}" type="slidenum">
              <a:rPr lang="en-US" smtClean="0"/>
              <a:pPr/>
              <a:t>53</a:t>
            </a:fld>
            <a:endParaRPr lang="en-US" dirty="0"/>
          </a:p>
        </p:txBody>
      </p:sp>
      <p:sp>
        <p:nvSpPr>
          <p:cNvPr id="6" name="Content Placeholder 2"/>
          <p:cNvSpPr>
            <a:spLocks noGrp="1"/>
          </p:cNvSpPr>
          <p:nvPr>
            <p:ph sz="quarter" idx="1"/>
          </p:nvPr>
        </p:nvSpPr>
        <p:spPr>
          <a:xfrm>
            <a:off x="5181600" y="1914040"/>
            <a:ext cx="3810000" cy="4486760"/>
          </a:xfrm>
        </p:spPr>
        <p:txBody>
          <a:bodyPr>
            <a:noAutofit/>
          </a:bodyPr>
          <a:lstStyle/>
          <a:p>
            <a:r>
              <a:rPr lang="en-US" dirty="0"/>
              <a:t>Select the Batch Edit button</a:t>
            </a:r>
          </a:p>
          <a:p>
            <a:r>
              <a:rPr lang="en-US" dirty="0"/>
              <a:t>Click ‘User Roles Template’ to export current list of district position titles and Dashboards claim settings (in </a:t>
            </a:r>
            <a:r>
              <a:rPr lang="en-US" dirty="0" err="1"/>
              <a:t>xls</a:t>
            </a:r>
            <a:r>
              <a:rPr lang="en-US" dirty="0"/>
              <a:t>)</a:t>
            </a:r>
          </a:p>
          <a:p>
            <a:r>
              <a:rPr lang="en-US" dirty="0"/>
              <a:t>Note that the template will be initially blank</a:t>
            </a:r>
          </a:p>
          <a:p>
            <a:r>
              <a:rPr lang="en-US" dirty="0"/>
              <a:t>Be sure to use the seven ClaimSet roles with correct spelling and punctuation when batch editing</a:t>
            </a:r>
          </a:p>
          <a:p>
            <a:pPr lvl="1"/>
            <a:r>
              <a:rPr lang="en-US" dirty="0"/>
              <a:t>Cells can left EMPTY or filled in with NONE as the value</a:t>
            </a:r>
          </a:p>
          <a:p>
            <a:pPr marL="0" indent="0">
              <a:buNone/>
            </a:pPr>
            <a:endParaRPr lang="en-US" dirty="0"/>
          </a:p>
        </p:txBody>
      </p:sp>
      <p:sp>
        <p:nvSpPr>
          <p:cNvPr id="7" name="Rounded Rectangle 6"/>
          <p:cNvSpPr/>
          <p:nvPr/>
        </p:nvSpPr>
        <p:spPr>
          <a:xfrm>
            <a:off x="457201" y="2743200"/>
            <a:ext cx="2514599" cy="5334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ounded Rectangle 7"/>
          <p:cNvSpPr/>
          <p:nvPr/>
        </p:nvSpPr>
        <p:spPr>
          <a:xfrm>
            <a:off x="457201" y="2460862"/>
            <a:ext cx="876300" cy="1905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8"/>
          <p:cNvSpPr/>
          <p:nvPr/>
        </p:nvSpPr>
        <p:spPr>
          <a:xfrm>
            <a:off x="1714500" y="4214480"/>
            <a:ext cx="2514599" cy="5334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0529" name="Picture 1"/>
          <p:cNvPicPr>
            <a:picLocks noChangeAspect="1" noChangeArrowheads="1"/>
          </p:cNvPicPr>
          <p:nvPr/>
        </p:nvPicPr>
        <p:blipFill>
          <a:blip r:embed="rId4" cstate="print"/>
          <a:srcRect/>
          <a:stretch>
            <a:fillRect/>
          </a:stretch>
        </p:blipFill>
        <p:spPr bwMode="auto">
          <a:xfrm>
            <a:off x="228600" y="1981200"/>
            <a:ext cx="4819650" cy="3209925"/>
          </a:xfrm>
          <a:prstGeom prst="rect">
            <a:avLst/>
          </a:prstGeom>
          <a:noFill/>
          <a:ln w="9525">
            <a:solidFill>
              <a:schemeClr val="accent1"/>
            </a:solidFill>
            <a:miter lim="800000"/>
            <a:headEnd/>
            <a:tailEnd/>
          </a:ln>
        </p:spPr>
      </p:pic>
      <p:sp>
        <p:nvSpPr>
          <p:cNvPr id="11" name="Down Arrow 10"/>
          <p:cNvSpPr/>
          <p:nvPr/>
        </p:nvSpPr>
        <p:spPr>
          <a:xfrm rot="4726542">
            <a:off x="2213614" y="4431811"/>
            <a:ext cx="231527" cy="819362"/>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499432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a:t>Batch Editing: Review Settings for Multiple Position Title Claim Sets</a:t>
            </a:r>
          </a:p>
        </p:txBody>
      </p:sp>
      <p:sp>
        <p:nvSpPr>
          <p:cNvPr id="4" name="Slide Number Placeholder 3"/>
          <p:cNvSpPr>
            <a:spLocks noGrp="1"/>
          </p:cNvSpPr>
          <p:nvPr>
            <p:ph type="sldNum" sz="quarter" idx="12"/>
          </p:nvPr>
        </p:nvSpPr>
        <p:spPr/>
        <p:txBody>
          <a:bodyPr/>
          <a:lstStyle/>
          <a:p>
            <a:fld id="{2F0C4421-5918-4AA3-AE4A-C36EDD2FD6EB}" type="slidenum">
              <a:rPr lang="en-US" smtClean="0"/>
              <a:pPr/>
              <a:t>54</a:t>
            </a:fld>
            <a:endParaRPr lang="en-US" dirty="0"/>
          </a:p>
        </p:txBody>
      </p:sp>
      <p:pic>
        <p:nvPicPr>
          <p:cNvPr id="5"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54678"/>
          <a:stretch/>
        </p:blipFill>
        <p:spPr bwMode="auto">
          <a:xfrm>
            <a:off x="629773" y="1905000"/>
            <a:ext cx="3942227" cy="1920240"/>
          </a:xfrm>
          <a:prstGeom prst="rect">
            <a:avLst/>
          </a:prstGeom>
          <a:noFill/>
          <a:ln w="9525">
            <a:solidFill>
              <a:srgbClr val="92929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2"/>
          <p:cNvSpPr>
            <a:spLocks noGrp="1"/>
          </p:cNvSpPr>
          <p:nvPr>
            <p:ph sz="quarter" idx="1"/>
          </p:nvPr>
        </p:nvSpPr>
        <p:spPr>
          <a:xfrm>
            <a:off x="4800600" y="1828800"/>
            <a:ext cx="3810000" cy="4038600"/>
          </a:xfrm>
        </p:spPr>
        <p:txBody>
          <a:bodyPr>
            <a:noAutofit/>
          </a:bodyPr>
          <a:lstStyle/>
          <a:p>
            <a:r>
              <a:rPr lang="en-US" dirty="0"/>
              <a:t>Review claim settings for each Position Title</a:t>
            </a:r>
          </a:p>
          <a:p>
            <a:r>
              <a:rPr lang="en-US" dirty="0"/>
              <a:t>Make changes to Dashboards claim set using the list of options</a:t>
            </a:r>
          </a:p>
          <a:p>
            <a:r>
              <a:rPr lang="en-US" dirty="0"/>
              <a:t>Save file to local drive</a:t>
            </a:r>
          </a:p>
          <a:p>
            <a:pPr marL="0" indent="0">
              <a:buNone/>
            </a:pPr>
            <a:endParaRPr lang="en-US" dirty="0"/>
          </a:p>
        </p:txBody>
      </p:sp>
      <p:sp>
        <p:nvSpPr>
          <p:cNvPr id="10" name="Rectangle 9"/>
          <p:cNvSpPr/>
          <p:nvPr/>
        </p:nvSpPr>
        <p:spPr>
          <a:xfrm rot="5400000">
            <a:off x="2473406" y="61367"/>
            <a:ext cx="254960" cy="394222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316097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a:t>Batch Editing: Review Settings for Multiple Position Titles Claim Sets (cont’d)</a:t>
            </a:r>
          </a:p>
        </p:txBody>
      </p:sp>
      <p:sp>
        <p:nvSpPr>
          <p:cNvPr id="4" name="Slide Number Placeholder 3"/>
          <p:cNvSpPr>
            <a:spLocks noGrp="1"/>
          </p:cNvSpPr>
          <p:nvPr>
            <p:ph type="sldNum" sz="quarter" idx="12"/>
          </p:nvPr>
        </p:nvSpPr>
        <p:spPr/>
        <p:txBody>
          <a:bodyPr/>
          <a:lstStyle/>
          <a:p>
            <a:fld id="{2F0C4421-5918-4AA3-AE4A-C36EDD2FD6EB}" type="slidenum">
              <a:rPr lang="en-US" smtClean="0"/>
              <a:pPr/>
              <a:t>55</a:t>
            </a:fld>
            <a:endParaRPr lang="en-US" dirty="0"/>
          </a:p>
        </p:txBody>
      </p:sp>
      <p:pic>
        <p:nvPicPr>
          <p:cNvPr id="7" name="Content Placeholder 3"/>
          <p:cNvPicPr>
            <a:picLocks noChangeAspect="1"/>
          </p:cNvPicPr>
          <p:nvPr/>
        </p:nvPicPr>
        <p:blipFill rotWithShape="1">
          <a:blip r:embed="rId4" cstate="print">
            <a:extLst>
              <a:ext uri="{28A0092B-C50C-407E-A947-70E740481C1C}">
                <a14:useLocalDpi xmlns:a14="http://schemas.microsoft.com/office/drawing/2010/main" val="0"/>
              </a:ext>
            </a:extLst>
          </a:blip>
          <a:srcRect l="-593" r="68784" b="36195"/>
          <a:stretch/>
        </p:blipFill>
        <p:spPr>
          <a:xfrm>
            <a:off x="1032919" y="1935306"/>
            <a:ext cx="2983531" cy="2743200"/>
          </a:xfrm>
          <a:prstGeom prst="rect">
            <a:avLst/>
          </a:prstGeom>
          <a:ln>
            <a:noFill/>
          </a:ln>
        </p:spPr>
      </p:pic>
      <p:sp>
        <p:nvSpPr>
          <p:cNvPr id="9" name="Content Placeholder 2"/>
          <p:cNvSpPr>
            <a:spLocks noGrp="1"/>
          </p:cNvSpPr>
          <p:nvPr>
            <p:ph sz="quarter" idx="1"/>
          </p:nvPr>
        </p:nvSpPr>
        <p:spPr>
          <a:xfrm>
            <a:off x="4648200" y="1914040"/>
            <a:ext cx="3810000" cy="4038600"/>
          </a:xfrm>
        </p:spPr>
        <p:txBody>
          <a:bodyPr>
            <a:noAutofit/>
          </a:bodyPr>
          <a:lstStyle/>
          <a:p>
            <a:r>
              <a:rPr lang="en-US" dirty="0"/>
              <a:t>Use Browse button to select updated file from your local drive</a:t>
            </a:r>
          </a:p>
          <a:p>
            <a:r>
              <a:rPr lang="en-US" dirty="0"/>
              <a:t>Click submit to upload file</a:t>
            </a:r>
          </a:p>
          <a:p>
            <a:r>
              <a:rPr lang="en-US" dirty="0"/>
              <a:t>Wait at least 10 minutes</a:t>
            </a:r>
          </a:p>
          <a:p>
            <a:r>
              <a:rPr lang="en-US" dirty="0"/>
              <a:t>Test by impersonating user</a:t>
            </a:r>
          </a:p>
          <a:p>
            <a:r>
              <a:rPr lang="en-US" dirty="0"/>
              <a:t>Note: Be sure to use the 7 ClaimSet roles with correct spelling and punctuation when batch editing</a:t>
            </a:r>
          </a:p>
          <a:p>
            <a:endParaRPr lang="en-US" dirty="0"/>
          </a:p>
        </p:txBody>
      </p:sp>
      <p:sp>
        <p:nvSpPr>
          <p:cNvPr id="10" name="Rectangle 9"/>
          <p:cNvSpPr/>
          <p:nvPr/>
        </p:nvSpPr>
        <p:spPr>
          <a:xfrm rot="5400000">
            <a:off x="2407154" y="2317246"/>
            <a:ext cx="381000" cy="3366508"/>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ounded Rectangle 7"/>
          <p:cNvSpPr/>
          <p:nvPr/>
        </p:nvSpPr>
        <p:spPr>
          <a:xfrm>
            <a:off x="1143000" y="2667000"/>
            <a:ext cx="2514599" cy="5334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10"/>
          <p:cNvSpPr/>
          <p:nvPr/>
        </p:nvSpPr>
        <p:spPr>
          <a:xfrm>
            <a:off x="1069551" y="2355945"/>
            <a:ext cx="876300" cy="1905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2900219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Support:  Dashboards Access</a:t>
            </a:r>
          </a:p>
        </p:txBody>
      </p:sp>
      <p:graphicFrame>
        <p:nvGraphicFramePr>
          <p:cNvPr id="5" name="Content Placeholder 4"/>
          <p:cNvGraphicFramePr>
            <a:graphicFrameLocks noGrp="1"/>
          </p:cNvGraphicFramePr>
          <p:nvPr>
            <p:ph sz="quarter" idx="1"/>
            <p:extLst/>
          </p:nvPr>
        </p:nvGraphicFramePr>
        <p:xfrm>
          <a:off x="533400" y="1752600"/>
          <a:ext cx="8153400" cy="4302760"/>
        </p:xfrm>
        <a:graphic>
          <a:graphicData uri="http://schemas.openxmlformats.org/drawingml/2006/table">
            <a:tbl>
              <a:tblPr firstRow="1" bandRow="1">
                <a:tableStyleId>{5C22544A-7EE6-4342-B048-85BDC9FD1C3A}</a:tableStyleId>
              </a:tblPr>
              <a:tblGrid>
                <a:gridCol w="2717800">
                  <a:extLst>
                    <a:ext uri="{9D8B030D-6E8A-4147-A177-3AD203B41FA5}">
                      <a16:colId xmlns:a16="http://schemas.microsoft.com/office/drawing/2014/main" val="20000"/>
                    </a:ext>
                  </a:extLst>
                </a:gridCol>
                <a:gridCol w="2717800">
                  <a:extLst>
                    <a:ext uri="{9D8B030D-6E8A-4147-A177-3AD203B41FA5}">
                      <a16:colId xmlns:a16="http://schemas.microsoft.com/office/drawing/2014/main" val="20001"/>
                    </a:ext>
                  </a:extLst>
                </a:gridCol>
                <a:gridCol w="2717800">
                  <a:extLst>
                    <a:ext uri="{9D8B030D-6E8A-4147-A177-3AD203B41FA5}">
                      <a16:colId xmlns:a16="http://schemas.microsoft.com/office/drawing/2014/main" val="20002"/>
                    </a:ext>
                  </a:extLst>
                </a:gridCol>
              </a:tblGrid>
              <a:tr h="370840">
                <a:tc>
                  <a:txBody>
                    <a:bodyPr/>
                    <a:lstStyle/>
                    <a:p>
                      <a:r>
                        <a:rPr lang="en-US" dirty="0">
                          <a:solidFill>
                            <a:srgbClr val="FFFFFF"/>
                          </a:solidFill>
                        </a:rPr>
                        <a:t>Symptom</a:t>
                      </a:r>
                    </a:p>
                  </a:txBody>
                  <a:tcPr/>
                </a:tc>
                <a:tc>
                  <a:txBody>
                    <a:bodyPr/>
                    <a:lstStyle/>
                    <a:p>
                      <a:r>
                        <a:rPr lang="en-US" dirty="0">
                          <a:solidFill>
                            <a:srgbClr val="FFFFFF"/>
                          </a:solidFill>
                        </a:rPr>
                        <a:t>Possible Cause</a:t>
                      </a:r>
                    </a:p>
                  </a:txBody>
                  <a:tcPr/>
                </a:tc>
                <a:tc>
                  <a:txBody>
                    <a:bodyPr/>
                    <a:lstStyle/>
                    <a:p>
                      <a:r>
                        <a:rPr lang="en-US" dirty="0">
                          <a:solidFill>
                            <a:srgbClr val="FFFFFF"/>
                          </a:solidFill>
                        </a:rPr>
                        <a:t>Fix</a:t>
                      </a: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User can’t see all campuses to which s/he</a:t>
                      </a:r>
                      <a:r>
                        <a:rPr lang="en-US" sz="1600" baseline="0" dirty="0"/>
                        <a:t> is assigned</a:t>
                      </a:r>
                      <a:endParaRPr lang="en-US" sz="1600" dirty="0"/>
                    </a:p>
                    <a:p>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User</a:t>
                      </a:r>
                      <a:r>
                        <a:rPr lang="en-US" sz="1600" baseline="0" dirty="0"/>
                        <a:t> view is defaulted to their first campus assignment</a:t>
                      </a:r>
                      <a:r>
                        <a:rPr lang="en-US" sz="1600" dirty="0"/>
                        <a:t>.  User</a:t>
                      </a:r>
                      <a:r>
                        <a:rPr lang="en-US" sz="1600" baseline="0" dirty="0"/>
                        <a:t> must use drop-down menu to change campuses.</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Walk the user through how to navigate between the campuses to which they are assigned.  </a:t>
                      </a:r>
                    </a:p>
                    <a:p>
                      <a:endParaRPr lang="en-US" sz="1600" dirty="0"/>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After</a:t>
                      </a:r>
                      <a:r>
                        <a:rPr lang="en-US" sz="1600" baseline="0" dirty="0"/>
                        <a:t> login, user can’t see his/her screens</a:t>
                      </a:r>
                      <a:endParaRPr lang="en-US" sz="1600" dirty="0"/>
                    </a:p>
                    <a:p>
                      <a:endParaRPr lang="en-US" sz="1600" dirty="0"/>
                    </a:p>
                  </a:txBody>
                  <a:tcPr/>
                </a:tc>
                <a:tc>
                  <a:txBody>
                    <a:bodyPr/>
                    <a:lstStyle/>
                    <a:p>
                      <a:pPr marL="285750" marR="0" indent="-28575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600" dirty="0"/>
                        <a:t>User does not have proper roles</a:t>
                      </a:r>
                    </a:p>
                    <a:p>
                      <a:pPr marL="285750" marR="0" indent="-28575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600" dirty="0"/>
                        <a:t>User roles have changed</a:t>
                      </a:r>
                    </a:p>
                    <a:p>
                      <a:pPr marL="285750" marR="0" indent="-28575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600" dirty="0"/>
                        <a:t>Dashboard application problems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Record which screens the user cannot see</a:t>
                      </a:r>
                      <a:r>
                        <a:rPr lang="en-US" sz="1600" baseline="0" dirty="0"/>
                        <a:t> and escalate the issue.</a:t>
                      </a:r>
                      <a:endParaRPr lang="en-US" sz="1600" dirty="0"/>
                    </a:p>
                  </a:txBody>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User can’t see all students</a:t>
                      </a:r>
                      <a:r>
                        <a:rPr lang="en-US" sz="1600" baseline="0" dirty="0"/>
                        <a:t> for which they’re responsible</a:t>
                      </a:r>
                      <a:endParaRPr lang="en-US" sz="1600" dirty="0"/>
                    </a:p>
                    <a:p>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User access only tied to class section.  User</a:t>
                      </a:r>
                      <a:r>
                        <a:rPr lang="en-US" sz="1600" baseline="0" dirty="0"/>
                        <a:t> doesn’t have class section (specialist).</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Obtain</a:t>
                      </a:r>
                      <a:r>
                        <a:rPr lang="en-US" sz="1600" baseline="0" dirty="0"/>
                        <a:t> user name/ID and work with helpdesk to determine if higher level setting needed. </a:t>
                      </a:r>
                      <a:endParaRPr lang="en-US" sz="1600" dirty="0"/>
                    </a:p>
                  </a:txBody>
                  <a:tcPr/>
                </a:tc>
                <a:extLst>
                  <a:ext uri="{0D108BD9-81ED-4DB2-BD59-A6C34878D82A}">
                    <a16:rowId xmlns:a16="http://schemas.microsoft.com/office/drawing/2014/main" val="10003"/>
                  </a:ext>
                </a:extLst>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56</a:t>
            </a:fld>
            <a:endParaRPr lang="en-US" dirty="0"/>
          </a:p>
        </p:txBody>
      </p:sp>
    </p:spTree>
    <p:custDataLst>
      <p:tags r:id="rId1"/>
    </p:custDataLst>
    <p:extLst>
      <p:ext uri="{BB962C8B-B14F-4D97-AF65-F5344CB8AC3E}">
        <p14:creationId xmlns:p14="http://schemas.microsoft.com/office/powerpoint/2010/main" val="27350748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57</a:t>
            </a:fld>
            <a:endParaRPr lang="en-US" dirty="0"/>
          </a:p>
        </p:txBody>
      </p:sp>
      <p:sp>
        <p:nvSpPr>
          <p:cNvPr id="3" name="Title 2"/>
          <p:cNvSpPr>
            <a:spLocks noGrp="1"/>
          </p:cNvSpPr>
          <p:nvPr>
            <p:ph type="title"/>
          </p:nvPr>
        </p:nvSpPr>
        <p:spPr/>
        <p:txBody>
          <a:bodyPr/>
          <a:lstStyle/>
          <a:p>
            <a:r>
              <a:rPr lang="en-US" dirty="0"/>
              <a:t>Auto Provisioning Tab</a:t>
            </a:r>
          </a:p>
        </p:txBody>
      </p:sp>
      <p:sp>
        <p:nvSpPr>
          <p:cNvPr id="4" name="Content Placeholder 3"/>
          <p:cNvSpPr>
            <a:spLocks noGrp="1"/>
          </p:cNvSpPr>
          <p:nvPr>
            <p:ph sz="quarter" idx="1"/>
          </p:nvPr>
        </p:nvSpPr>
        <p:spPr>
          <a:xfrm>
            <a:off x="533400" y="1752600"/>
            <a:ext cx="8153400" cy="3200400"/>
          </a:xfrm>
        </p:spPr>
        <p:txBody>
          <a:bodyPr/>
          <a:lstStyle/>
          <a:p>
            <a:r>
              <a:rPr lang="en-US" dirty="0"/>
              <a:t>Functionality within this tab allows the user to choose whether or not TEAL accounts are to be automatically created and/or updated to grant or revoke dashboard access.  </a:t>
            </a:r>
          </a:p>
          <a:p>
            <a:r>
              <a:rPr lang="en-US" dirty="0"/>
              <a:t>This process uses the Staff Association Interchange for the creation/updating of TEAL accounts.  </a:t>
            </a:r>
          </a:p>
          <a:p>
            <a:pPr lvl="1"/>
            <a:r>
              <a:rPr lang="en-US" dirty="0"/>
              <a:t>Date of Birth is required if the LEA opts for Auto Provisioning</a:t>
            </a:r>
          </a:p>
          <a:p>
            <a:r>
              <a:rPr lang="en-US" dirty="0"/>
              <a:t>Auto Provisioning can be done at the district or campus level.</a:t>
            </a:r>
          </a:p>
          <a:p>
            <a:pPr lvl="1"/>
            <a:r>
              <a:rPr lang="en-US" dirty="0"/>
              <a:t>If campus level is selected, the user can choose to provision for all position titles or only for specific position titles</a:t>
            </a:r>
          </a:p>
          <a:p>
            <a:endParaRPr lang="en-US" dirty="0"/>
          </a:p>
          <a:p>
            <a:endParaRPr lang="en-US" dirty="0"/>
          </a:p>
        </p:txBody>
      </p:sp>
      <p:pic>
        <p:nvPicPr>
          <p:cNvPr id="5124" name="Picture 4"/>
          <p:cNvPicPr>
            <a:picLocks noChangeAspect="1" noChangeArrowheads="1"/>
          </p:cNvPicPr>
          <p:nvPr/>
        </p:nvPicPr>
        <p:blipFill>
          <a:blip r:embed="rId2" cstate="print"/>
          <a:srcRect/>
          <a:stretch>
            <a:fillRect/>
          </a:stretch>
        </p:blipFill>
        <p:spPr bwMode="auto">
          <a:xfrm>
            <a:off x="1066800" y="5029200"/>
            <a:ext cx="7104063" cy="1219200"/>
          </a:xfrm>
          <a:prstGeom prst="rect">
            <a:avLst/>
          </a:prstGeom>
          <a:noFill/>
          <a:ln w="9525">
            <a:noFill/>
            <a:miter lim="800000"/>
            <a:headEnd/>
            <a:tailEnd/>
          </a:ln>
        </p:spPr>
      </p:pic>
    </p:spTree>
    <p:extLst>
      <p:ext uri="{BB962C8B-B14F-4D97-AF65-F5344CB8AC3E}">
        <p14:creationId xmlns:p14="http://schemas.microsoft.com/office/powerpoint/2010/main" val="5422070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58</a:t>
            </a:fld>
            <a:endParaRPr lang="en-US" dirty="0"/>
          </a:p>
        </p:txBody>
      </p:sp>
      <p:sp>
        <p:nvSpPr>
          <p:cNvPr id="3" name="Title 2"/>
          <p:cNvSpPr>
            <a:spLocks noGrp="1"/>
          </p:cNvSpPr>
          <p:nvPr>
            <p:ph type="title"/>
          </p:nvPr>
        </p:nvSpPr>
        <p:spPr/>
        <p:txBody>
          <a:bodyPr/>
          <a:lstStyle/>
          <a:p>
            <a:r>
              <a:rPr lang="en-US" dirty="0"/>
              <a:t>Opting Out of Auto Provisioning</a:t>
            </a:r>
          </a:p>
        </p:txBody>
      </p:sp>
      <p:sp>
        <p:nvSpPr>
          <p:cNvPr id="4" name="Content Placeholder 3"/>
          <p:cNvSpPr>
            <a:spLocks noGrp="1"/>
          </p:cNvSpPr>
          <p:nvPr>
            <p:ph sz="quarter" idx="1"/>
          </p:nvPr>
        </p:nvSpPr>
        <p:spPr>
          <a:xfrm>
            <a:off x="533400" y="1752600"/>
            <a:ext cx="8153400" cy="457200"/>
          </a:xfrm>
        </p:spPr>
        <p:txBody>
          <a:bodyPr/>
          <a:lstStyle/>
          <a:p>
            <a:r>
              <a:rPr lang="en-US" dirty="0"/>
              <a:t>To opt out of Auto Provisioning, the LEA should select the “No” radio button:</a:t>
            </a:r>
          </a:p>
        </p:txBody>
      </p:sp>
      <p:graphicFrame>
        <p:nvGraphicFramePr>
          <p:cNvPr id="6" name="Object 5"/>
          <p:cNvGraphicFramePr>
            <a:graphicFrameLocks/>
          </p:cNvGraphicFramePr>
          <p:nvPr/>
        </p:nvGraphicFramePr>
        <p:xfrm>
          <a:off x="1371600" y="2286000"/>
          <a:ext cx="6096000" cy="4064000"/>
        </p:xfrm>
        <a:graphic>
          <a:graphicData uri="http://schemas.openxmlformats.org/presentationml/2006/ole">
            <mc:AlternateContent xmlns:mc="http://schemas.openxmlformats.org/markup-compatibility/2006">
              <mc:Choice xmlns:v="urn:schemas-microsoft-com:vml" Requires="v">
                <p:oleObj spid="_x0000_s1056" name="Bitmap Image" r:id="rId4" imgW="0" imgH="0" progId="PBrush">
                  <p:embed/>
                </p:oleObj>
              </mc:Choice>
              <mc:Fallback>
                <p:oleObj name="Bitmap Image" r:id="rId4" imgW="0" imgH="0" progId="PBrush">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371600" y="2286000"/>
                        <a:ext cx="6096000" cy="406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nvGraphicFramePr>
        <p:xfrm>
          <a:off x="3671888" y="2528888"/>
          <a:ext cx="1800225" cy="1800225"/>
        </p:xfrm>
        <a:graphic>
          <a:graphicData uri="http://schemas.openxmlformats.org/presentationml/2006/ole">
            <mc:AlternateContent xmlns:mc="http://schemas.openxmlformats.org/markup-compatibility/2006">
              <mc:Choice xmlns:v="urn:schemas-microsoft-com:vml" Requires="v">
                <p:oleObj spid="_x0000_s1057" name="Bitmap Image" r:id="rId5" imgW="1800476" imgH="1800476" progId="PBrush">
                  <p:embed/>
                </p:oleObj>
              </mc:Choice>
              <mc:Fallback>
                <p:oleObj name="Bitmap Image" r:id="rId5" imgW="1800476" imgH="1800476" progId="PBrush">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71888" y="2528888"/>
                        <a:ext cx="1800225" cy="1800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Object 7"/>
          <p:cNvGraphicFramePr>
            <a:graphicFrameLocks noChangeAspect="1"/>
          </p:cNvGraphicFramePr>
          <p:nvPr/>
        </p:nvGraphicFramePr>
        <p:xfrm>
          <a:off x="3671888" y="2528888"/>
          <a:ext cx="1800225" cy="1800225"/>
        </p:xfrm>
        <a:graphic>
          <a:graphicData uri="http://schemas.openxmlformats.org/presentationml/2006/ole">
            <mc:AlternateContent xmlns:mc="http://schemas.openxmlformats.org/markup-compatibility/2006">
              <mc:Choice xmlns:v="urn:schemas-microsoft-com:vml" Requires="v">
                <p:oleObj spid="_x0000_s1058" name="Bitmap Image" r:id="rId7" imgW="1800476" imgH="1800476" progId="PBrush">
                  <p:embed/>
                </p:oleObj>
              </mc:Choice>
              <mc:Fallback>
                <p:oleObj name="Bitmap Image" r:id="rId7" imgW="1800476" imgH="1800476" progId="PBrush">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71888" y="2528888"/>
                        <a:ext cx="1800225" cy="1800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055" name="Picture 7"/>
          <p:cNvPicPr>
            <a:picLocks noChangeAspect="1" noChangeArrowheads="1"/>
          </p:cNvPicPr>
          <p:nvPr/>
        </p:nvPicPr>
        <p:blipFill>
          <a:blip r:embed="rId8" cstate="print"/>
          <a:srcRect/>
          <a:stretch>
            <a:fillRect/>
          </a:stretch>
        </p:blipFill>
        <p:spPr bwMode="auto">
          <a:xfrm>
            <a:off x="1371600" y="2209800"/>
            <a:ext cx="6532563" cy="4038600"/>
          </a:xfrm>
          <a:prstGeom prst="rect">
            <a:avLst/>
          </a:prstGeom>
          <a:noFill/>
          <a:ln w="9525">
            <a:noFill/>
            <a:miter lim="800000"/>
            <a:headEnd/>
            <a:tailEnd/>
          </a:ln>
        </p:spPr>
      </p:pic>
    </p:spTree>
    <p:custDataLst>
      <p:tags r:id="rId2"/>
    </p:custDataLst>
    <p:extLst>
      <p:ext uri="{BB962C8B-B14F-4D97-AF65-F5344CB8AC3E}">
        <p14:creationId xmlns:p14="http://schemas.microsoft.com/office/powerpoint/2010/main" val="7919319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59</a:t>
            </a:fld>
            <a:endParaRPr lang="en-US" dirty="0"/>
          </a:p>
        </p:txBody>
      </p:sp>
      <p:sp>
        <p:nvSpPr>
          <p:cNvPr id="3" name="Title 2"/>
          <p:cNvSpPr>
            <a:spLocks noGrp="1"/>
          </p:cNvSpPr>
          <p:nvPr>
            <p:ph type="title"/>
          </p:nvPr>
        </p:nvSpPr>
        <p:spPr/>
        <p:txBody>
          <a:bodyPr/>
          <a:lstStyle/>
          <a:p>
            <a:r>
              <a:rPr lang="en-US" dirty="0"/>
              <a:t>Opting in for Auto Provisioning (1) </a:t>
            </a:r>
          </a:p>
        </p:txBody>
      </p:sp>
      <p:sp>
        <p:nvSpPr>
          <p:cNvPr id="4" name="Content Placeholder 3"/>
          <p:cNvSpPr>
            <a:spLocks noGrp="1"/>
          </p:cNvSpPr>
          <p:nvPr>
            <p:ph sz="quarter" idx="1"/>
          </p:nvPr>
        </p:nvSpPr>
        <p:spPr/>
        <p:txBody>
          <a:bodyPr/>
          <a:lstStyle/>
          <a:p>
            <a:r>
              <a:rPr lang="en-US" dirty="0"/>
              <a:t>To opt-in for TEAL Auto Provisioning, select the Yes radio button</a:t>
            </a:r>
          </a:p>
          <a:p>
            <a:endParaRPr lang="en-US" dirty="0"/>
          </a:p>
          <a:p>
            <a:endParaRPr lang="en-US" dirty="0"/>
          </a:p>
          <a:p>
            <a:endParaRPr lang="en-US" dirty="0"/>
          </a:p>
          <a:p>
            <a:endParaRPr lang="en-US" dirty="0"/>
          </a:p>
          <a:p>
            <a:endParaRPr lang="en-US" dirty="0"/>
          </a:p>
          <a:p>
            <a:pPr lvl="1">
              <a:buNone/>
            </a:pPr>
            <a:endParaRPr lang="en-US" dirty="0"/>
          </a:p>
          <a:p>
            <a:pPr lvl="1"/>
            <a:endParaRPr lang="en-US" dirty="0"/>
          </a:p>
          <a:p>
            <a:pPr lvl="1"/>
            <a:endParaRPr lang="en-US" dirty="0"/>
          </a:p>
          <a:p>
            <a:endParaRPr lang="en-US" dirty="0"/>
          </a:p>
          <a:p>
            <a:endParaRPr lang="en-US" dirty="0"/>
          </a:p>
        </p:txBody>
      </p:sp>
      <p:graphicFrame>
        <p:nvGraphicFramePr>
          <p:cNvPr id="12" name="Object 11"/>
          <p:cNvGraphicFramePr>
            <a:graphicFrameLocks noChangeAspect="1"/>
          </p:cNvGraphicFramePr>
          <p:nvPr/>
        </p:nvGraphicFramePr>
        <p:xfrm>
          <a:off x="3671888" y="2528888"/>
          <a:ext cx="1800225" cy="1800225"/>
        </p:xfrm>
        <a:graphic>
          <a:graphicData uri="http://schemas.openxmlformats.org/presentationml/2006/ole">
            <mc:AlternateContent xmlns:mc="http://schemas.openxmlformats.org/markup-compatibility/2006">
              <mc:Choice xmlns:v="urn:schemas-microsoft-com:vml" Requires="v">
                <p:oleObj spid="_x0000_s2060" name="Bitmap Image" r:id="rId4" imgW="1800476" imgH="1800476" progId="PBrush">
                  <p:embed/>
                </p:oleObj>
              </mc:Choice>
              <mc:Fallback>
                <p:oleObj name="Bitmap Image" r:id="rId4" imgW="1800476" imgH="1800476" progId="PBrus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2528888"/>
                        <a:ext cx="1800225" cy="1800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5308" name="Picture 12"/>
          <p:cNvPicPr>
            <a:picLocks noChangeAspect="1" noChangeArrowheads="1"/>
          </p:cNvPicPr>
          <p:nvPr/>
        </p:nvPicPr>
        <p:blipFill>
          <a:blip r:embed="rId6" cstate="print"/>
          <a:srcRect/>
          <a:stretch>
            <a:fillRect/>
          </a:stretch>
        </p:blipFill>
        <p:spPr bwMode="auto">
          <a:xfrm>
            <a:off x="1647825" y="2209800"/>
            <a:ext cx="5848350" cy="4057650"/>
          </a:xfrm>
          <a:prstGeom prst="rect">
            <a:avLst/>
          </a:prstGeom>
          <a:noFill/>
          <a:ln w="9525">
            <a:solidFill>
              <a:schemeClr val="tx2">
                <a:lumMod val="40000"/>
                <a:lumOff val="60000"/>
              </a:schemeClr>
            </a:solidFill>
            <a:miter lim="800000"/>
            <a:headEnd/>
            <a:tailEnd/>
          </a:ln>
        </p:spPr>
      </p:pic>
    </p:spTree>
    <p:extLst>
      <p:ext uri="{BB962C8B-B14F-4D97-AF65-F5344CB8AC3E}">
        <p14:creationId xmlns:p14="http://schemas.microsoft.com/office/powerpoint/2010/main" val="946341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Loading Process Map</a:t>
            </a:r>
          </a:p>
        </p:txBody>
      </p:sp>
      <p:pic>
        <p:nvPicPr>
          <p:cNvPr id="5" name="Content Placeholder 4"/>
          <p:cNvPicPr>
            <a:picLocks noGrp="1" noChangeAspect="1"/>
          </p:cNvPicPr>
          <p:nvPr>
            <p:ph sz="quarter" idx="1"/>
          </p:nvPr>
        </p:nvPicPr>
        <p:blipFill>
          <a:blip r:embed="rId4"/>
          <a:stretch>
            <a:fillRect/>
          </a:stretch>
        </p:blipFill>
        <p:spPr>
          <a:xfrm>
            <a:off x="304800" y="1649818"/>
            <a:ext cx="8458199" cy="4598581"/>
          </a:xfrm>
          <a:prstGeom prst="rect">
            <a:avLst/>
          </a:prstGeom>
        </p:spPr>
      </p:pic>
      <p:sp>
        <p:nvSpPr>
          <p:cNvPr id="4" name="Slide Number Placeholder 3"/>
          <p:cNvSpPr>
            <a:spLocks noGrp="1"/>
          </p:cNvSpPr>
          <p:nvPr>
            <p:ph type="sldNum" sz="quarter" idx="12"/>
          </p:nvPr>
        </p:nvSpPr>
        <p:spPr/>
        <p:txBody>
          <a:bodyPr/>
          <a:lstStyle/>
          <a:p>
            <a:fld id="{2F0C4421-5918-4AA3-AE4A-C36EDD2FD6EB}" type="slidenum">
              <a:rPr lang="en-US" smtClean="0"/>
              <a:pPr/>
              <a:t>6</a:t>
            </a:fld>
            <a:endParaRPr lang="en-US" dirty="0"/>
          </a:p>
        </p:txBody>
      </p:sp>
      <p:sp>
        <p:nvSpPr>
          <p:cNvPr id="3" name="Rectangle 2"/>
          <p:cNvSpPr/>
          <p:nvPr/>
        </p:nvSpPr>
        <p:spPr>
          <a:xfrm>
            <a:off x="533400" y="6172200"/>
            <a:ext cx="8229600" cy="369332"/>
          </a:xfrm>
          <a:prstGeom prst="rect">
            <a:avLst/>
          </a:prstGeom>
        </p:spPr>
        <p:txBody>
          <a:bodyPr wrap="square">
            <a:spAutoFit/>
          </a:bodyPr>
          <a:lstStyle/>
          <a:p>
            <a:r>
              <a:rPr lang="en-US" dirty="0">
                <a:hlinkClick r:id="rId5"/>
              </a:rPr>
              <a:t>http://www.tea.state.tx.us/Workarea/DownloadAsset.aspx?id=25769810585</a:t>
            </a:r>
            <a:endParaRPr lang="en-US" dirty="0"/>
          </a:p>
        </p:txBody>
      </p:sp>
    </p:spTree>
    <p:custDataLst>
      <p:tags r:id="rId1"/>
    </p:custDataLst>
    <p:extLst>
      <p:ext uri="{BB962C8B-B14F-4D97-AF65-F5344CB8AC3E}">
        <p14:creationId xmlns:p14="http://schemas.microsoft.com/office/powerpoint/2010/main" val="407707780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60</a:t>
            </a:fld>
            <a:endParaRPr lang="en-US" dirty="0"/>
          </a:p>
        </p:txBody>
      </p:sp>
      <p:sp>
        <p:nvSpPr>
          <p:cNvPr id="3" name="Title 2"/>
          <p:cNvSpPr>
            <a:spLocks noGrp="1"/>
          </p:cNvSpPr>
          <p:nvPr>
            <p:ph type="title"/>
          </p:nvPr>
        </p:nvSpPr>
        <p:spPr/>
        <p:txBody>
          <a:bodyPr/>
          <a:lstStyle/>
          <a:p>
            <a:r>
              <a:rPr lang="en-US" dirty="0"/>
              <a:t>Opting in for Auto Provisioning (2)</a:t>
            </a:r>
          </a:p>
        </p:txBody>
      </p:sp>
      <p:sp>
        <p:nvSpPr>
          <p:cNvPr id="4" name="Content Placeholder 3"/>
          <p:cNvSpPr>
            <a:spLocks noGrp="1"/>
          </p:cNvSpPr>
          <p:nvPr>
            <p:ph sz="quarter" idx="1"/>
          </p:nvPr>
        </p:nvSpPr>
        <p:spPr/>
        <p:txBody>
          <a:bodyPr/>
          <a:lstStyle/>
          <a:p>
            <a:r>
              <a:rPr lang="en-US" dirty="0"/>
              <a:t>When Yes is selected, the district must choose one of the following:</a:t>
            </a:r>
          </a:p>
          <a:p>
            <a:pPr lvl="1"/>
            <a:endParaRPr lang="en-US" dirty="0"/>
          </a:p>
          <a:p>
            <a:pPr lvl="1"/>
            <a:r>
              <a:rPr lang="en-US" dirty="0"/>
              <a:t>All – this means Auto Provisioning will happen on a district wide basis</a:t>
            </a:r>
          </a:p>
          <a:p>
            <a:pPr lvl="1"/>
            <a:endParaRPr lang="en-US" dirty="0"/>
          </a:p>
          <a:p>
            <a:pPr lvl="1"/>
            <a:r>
              <a:rPr lang="en-US" dirty="0"/>
              <a:t>Custom – this allows the user to select specific campuses and also select specific roles that are to be auto provisioned</a:t>
            </a:r>
          </a:p>
          <a:p>
            <a:pPr lvl="1">
              <a:buNone/>
            </a:pPr>
            <a:endParaRPr lang="en-US" dirty="0"/>
          </a:p>
          <a:p>
            <a:pPr lvl="1">
              <a:buNone/>
            </a:pPr>
            <a:r>
              <a:rPr lang="en-US" dirty="0"/>
              <a:t>We will explore these options further in the upcoming slides.</a:t>
            </a:r>
          </a:p>
          <a:p>
            <a:endParaRPr lang="en-US" dirty="0"/>
          </a:p>
        </p:txBody>
      </p:sp>
    </p:spTree>
    <p:custDataLst>
      <p:tags r:id="rId1"/>
    </p:custDataLst>
    <p:extLst>
      <p:ext uri="{BB962C8B-B14F-4D97-AF65-F5344CB8AC3E}">
        <p14:creationId xmlns:p14="http://schemas.microsoft.com/office/powerpoint/2010/main" val="30058518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Auto Provisioning: Key Points</a:t>
            </a:r>
          </a:p>
        </p:txBody>
      </p:sp>
      <p:graphicFrame>
        <p:nvGraphicFramePr>
          <p:cNvPr id="5" name="Content Placeholder 4"/>
          <p:cNvGraphicFramePr>
            <a:graphicFrameLocks noGrp="1"/>
          </p:cNvGraphicFramePr>
          <p:nvPr>
            <p:ph sz="quarter" idx="1"/>
          </p:nvPr>
        </p:nvGraphicFramePr>
        <p:xfrm>
          <a:off x="533400" y="1752600"/>
          <a:ext cx="8153400" cy="4495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61</a:t>
            </a:fld>
            <a:endParaRPr lang="en-US" dirty="0"/>
          </a:p>
        </p:txBody>
      </p:sp>
    </p:spTree>
    <p:custDataLst>
      <p:tags r:id="rId1"/>
    </p:custDataLst>
    <p:extLst>
      <p:ext uri="{BB962C8B-B14F-4D97-AF65-F5344CB8AC3E}">
        <p14:creationId xmlns:p14="http://schemas.microsoft.com/office/powerpoint/2010/main" val="2184350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62</a:t>
            </a:fld>
            <a:endParaRPr lang="en-US" dirty="0"/>
          </a:p>
        </p:txBody>
      </p:sp>
      <p:sp>
        <p:nvSpPr>
          <p:cNvPr id="3" name="Title 2"/>
          <p:cNvSpPr>
            <a:spLocks noGrp="1"/>
          </p:cNvSpPr>
          <p:nvPr>
            <p:ph type="title"/>
          </p:nvPr>
        </p:nvSpPr>
        <p:spPr/>
        <p:txBody>
          <a:bodyPr/>
          <a:lstStyle/>
          <a:p>
            <a:r>
              <a:rPr lang="en-US" dirty="0"/>
              <a:t>Auto Provisioning – District Wide (All)</a:t>
            </a:r>
          </a:p>
        </p:txBody>
      </p:sp>
      <p:pic>
        <p:nvPicPr>
          <p:cNvPr id="59394" name="Picture 2"/>
          <p:cNvPicPr>
            <a:picLocks noGrp="1" noChangeAspect="1" noChangeArrowheads="1"/>
          </p:cNvPicPr>
          <p:nvPr>
            <p:ph sz="quarter" idx="1"/>
          </p:nvPr>
        </p:nvPicPr>
        <p:blipFill>
          <a:blip r:embed="rId3" cstate="print"/>
          <a:srcRect/>
          <a:stretch>
            <a:fillRect/>
          </a:stretch>
        </p:blipFill>
        <p:spPr bwMode="auto">
          <a:xfrm>
            <a:off x="1456850" y="1752600"/>
            <a:ext cx="6306500" cy="4495800"/>
          </a:xfrm>
          <a:prstGeom prst="rect">
            <a:avLst/>
          </a:prstGeom>
          <a:noFill/>
          <a:ln w="9525">
            <a:noFill/>
            <a:miter lim="800000"/>
            <a:headEnd/>
            <a:tailEnd/>
          </a:ln>
        </p:spPr>
      </p:pic>
    </p:spTree>
    <p:extLst>
      <p:ext uri="{BB962C8B-B14F-4D97-AF65-F5344CB8AC3E}">
        <p14:creationId xmlns:p14="http://schemas.microsoft.com/office/powerpoint/2010/main" val="6457753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63</a:t>
            </a:fld>
            <a:endParaRPr lang="en-US" dirty="0"/>
          </a:p>
        </p:txBody>
      </p:sp>
      <p:sp>
        <p:nvSpPr>
          <p:cNvPr id="3" name="Title 2"/>
          <p:cNvSpPr>
            <a:spLocks noGrp="1"/>
          </p:cNvSpPr>
          <p:nvPr>
            <p:ph type="title"/>
          </p:nvPr>
        </p:nvSpPr>
        <p:spPr/>
        <p:txBody>
          <a:bodyPr/>
          <a:lstStyle/>
          <a:p>
            <a:r>
              <a:rPr lang="en-US" dirty="0"/>
              <a:t>Auto Provisioning -- Custom</a:t>
            </a:r>
          </a:p>
        </p:txBody>
      </p:sp>
      <p:sp>
        <p:nvSpPr>
          <p:cNvPr id="4" name="Content Placeholder 3"/>
          <p:cNvSpPr>
            <a:spLocks noGrp="1"/>
          </p:cNvSpPr>
          <p:nvPr>
            <p:ph sz="quarter" idx="1"/>
          </p:nvPr>
        </p:nvSpPr>
        <p:spPr/>
        <p:txBody>
          <a:bodyPr/>
          <a:lstStyle/>
          <a:p>
            <a:r>
              <a:rPr lang="en-US" dirty="0"/>
              <a:t>LEAs may customize Auto Provisioning to limit it to specific campuses and further limit it to specific position titles.</a:t>
            </a:r>
          </a:p>
          <a:p>
            <a:endParaRPr lang="en-US" dirty="0"/>
          </a:p>
          <a:p>
            <a:r>
              <a:rPr lang="en-US" dirty="0"/>
              <a:t>Highlight the campus name then select the positions to be auto-provisioned for that campus.</a:t>
            </a:r>
          </a:p>
          <a:p>
            <a:pPr lvl="1"/>
            <a:endParaRPr lang="en-US" dirty="0"/>
          </a:p>
          <a:p>
            <a:pPr lvl="1"/>
            <a:r>
              <a:rPr lang="en-US" dirty="0"/>
              <a:t>Highlighting </a:t>
            </a:r>
            <a:r>
              <a:rPr lang="en-US" b="1" dirty="0"/>
              <a:t>All</a:t>
            </a:r>
            <a:r>
              <a:rPr lang="en-US" dirty="0"/>
              <a:t> above the campus listing will result in auto provisioning of TEAL accounts for the positions selected for all campuses</a:t>
            </a:r>
          </a:p>
          <a:p>
            <a:pPr lvl="1"/>
            <a:endParaRPr lang="en-US" dirty="0"/>
          </a:p>
          <a:p>
            <a:pPr lvl="1"/>
            <a:r>
              <a:rPr lang="en-US" dirty="0"/>
              <a:t>Highlighting an individual campus and then selecting position titles will result in auto provisioning of the titles selected for that specific campus</a:t>
            </a:r>
          </a:p>
          <a:p>
            <a:endParaRPr lang="en-US" dirty="0"/>
          </a:p>
        </p:txBody>
      </p:sp>
    </p:spTree>
    <p:custDataLst>
      <p:tags r:id="rId1"/>
    </p:custDataLst>
    <p:extLst>
      <p:ext uri="{BB962C8B-B14F-4D97-AF65-F5344CB8AC3E}">
        <p14:creationId xmlns:p14="http://schemas.microsoft.com/office/powerpoint/2010/main" val="13400054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64</a:t>
            </a:fld>
            <a:endParaRPr lang="en-US" dirty="0"/>
          </a:p>
        </p:txBody>
      </p:sp>
      <p:sp>
        <p:nvSpPr>
          <p:cNvPr id="3" name="Title 2"/>
          <p:cNvSpPr>
            <a:spLocks noGrp="1"/>
          </p:cNvSpPr>
          <p:nvPr>
            <p:ph type="title"/>
          </p:nvPr>
        </p:nvSpPr>
        <p:spPr/>
        <p:txBody>
          <a:bodyPr/>
          <a:lstStyle/>
          <a:p>
            <a:r>
              <a:rPr lang="en-US" dirty="0"/>
              <a:t>Auto Provisioning: Email Notification</a:t>
            </a:r>
          </a:p>
        </p:txBody>
      </p:sp>
      <p:sp>
        <p:nvSpPr>
          <p:cNvPr id="4" name="Content Placeholder 3"/>
          <p:cNvSpPr>
            <a:spLocks noGrp="1"/>
          </p:cNvSpPr>
          <p:nvPr>
            <p:ph sz="quarter" idx="1"/>
          </p:nvPr>
        </p:nvSpPr>
        <p:spPr>
          <a:xfrm>
            <a:off x="533400" y="1752600"/>
            <a:ext cx="8153400" cy="4572000"/>
          </a:xfrm>
        </p:spPr>
        <p:txBody>
          <a:bodyPr/>
          <a:lstStyle/>
          <a:p>
            <a:r>
              <a:rPr lang="en-US" dirty="0"/>
              <a:t>24 to 48 hours before the auto provisioning process occurs, an email is sent to the primary approver at the LEA notifying them of the persons in their LEA who will be receiving or losing studentGPS™ Dashboard access.</a:t>
            </a:r>
          </a:p>
          <a:p>
            <a:pPr lvl="1"/>
            <a:endParaRPr lang="en-US" dirty="0"/>
          </a:p>
          <a:p>
            <a:pPr lvl="1"/>
            <a:r>
              <a:rPr lang="en-US" dirty="0"/>
              <a:t>The </a:t>
            </a:r>
            <a:r>
              <a:rPr lang="en-US" dirty="0" err="1"/>
              <a:t>StaffAssociationInterchange</a:t>
            </a:r>
            <a:r>
              <a:rPr lang="en-US" dirty="0"/>
              <a:t> in combination with the Claim Set Mapping dictates which users will be granted or will lose studentGPS™ Dashboard access.</a:t>
            </a:r>
          </a:p>
          <a:p>
            <a:pPr lvl="2"/>
            <a:r>
              <a:rPr lang="en-US" dirty="0"/>
              <a:t>If a staff member is to studentGPS™ Dashboard access, they must be included on the </a:t>
            </a:r>
            <a:r>
              <a:rPr lang="en-US" dirty="0" err="1"/>
              <a:t>StaffAssociationInterchange</a:t>
            </a:r>
            <a:endParaRPr lang="en-US" dirty="0"/>
          </a:p>
          <a:p>
            <a:pPr lvl="2"/>
            <a:r>
              <a:rPr lang="en-US" dirty="0"/>
              <a:t>If a staff member is removed from the </a:t>
            </a:r>
            <a:r>
              <a:rPr lang="en-US" dirty="0" err="1"/>
              <a:t>StaffAssociationInterchange</a:t>
            </a:r>
            <a:r>
              <a:rPr lang="en-US" dirty="0"/>
              <a:t>, their studentGPS™ Dashboard access is revoked </a:t>
            </a:r>
          </a:p>
          <a:p>
            <a:endParaRPr lang="en-US" dirty="0"/>
          </a:p>
          <a:p>
            <a:r>
              <a:rPr lang="en-US" dirty="0"/>
              <a:t>Users impacted by auto provisioning also receive emails</a:t>
            </a:r>
          </a:p>
        </p:txBody>
      </p:sp>
    </p:spTree>
    <p:extLst>
      <p:ext uri="{BB962C8B-B14F-4D97-AF65-F5344CB8AC3E}">
        <p14:creationId xmlns:p14="http://schemas.microsoft.com/office/powerpoint/2010/main" val="22761896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65</a:t>
            </a:fld>
            <a:endParaRPr lang="en-US" dirty="0"/>
          </a:p>
        </p:txBody>
      </p:sp>
      <p:sp>
        <p:nvSpPr>
          <p:cNvPr id="3" name="Title 2"/>
          <p:cNvSpPr>
            <a:spLocks noGrp="1"/>
          </p:cNvSpPr>
          <p:nvPr>
            <p:ph type="title"/>
          </p:nvPr>
        </p:nvSpPr>
        <p:spPr/>
        <p:txBody>
          <a:bodyPr>
            <a:normAutofit/>
          </a:bodyPr>
          <a:lstStyle/>
          <a:p>
            <a:r>
              <a:rPr lang="en-US" dirty="0"/>
              <a:t>Approver Email Notification	</a:t>
            </a:r>
          </a:p>
        </p:txBody>
      </p:sp>
      <p:sp>
        <p:nvSpPr>
          <p:cNvPr id="4" name="Content Placeholder 3"/>
          <p:cNvSpPr>
            <a:spLocks noGrp="1"/>
          </p:cNvSpPr>
          <p:nvPr>
            <p:ph sz="quarter" idx="1"/>
          </p:nvPr>
        </p:nvSpPr>
        <p:spPr>
          <a:xfrm>
            <a:off x="533400" y="1752600"/>
            <a:ext cx="8153400" cy="762000"/>
          </a:xfrm>
        </p:spPr>
        <p:txBody>
          <a:bodyPr/>
          <a:lstStyle/>
          <a:p>
            <a:r>
              <a:rPr lang="en-US" dirty="0"/>
              <a:t>The following is an example of the email that the primary approver receives:</a:t>
            </a:r>
          </a:p>
        </p:txBody>
      </p:sp>
      <p:pic>
        <p:nvPicPr>
          <p:cNvPr id="185347" name="Picture 3"/>
          <p:cNvPicPr>
            <a:picLocks noChangeAspect="1" noChangeArrowheads="1"/>
          </p:cNvPicPr>
          <p:nvPr/>
        </p:nvPicPr>
        <p:blipFill>
          <a:blip r:embed="rId2" cstate="print"/>
          <a:srcRect/>
          <a:stretch>
            <a:fillRect/>
          </a:stretch>
        </p:blipFill>
        <p:spPr bwMode="auto">
          <a:xfrm>
            <a:off x="838200" y="2438400"/>
            <a:ext cx="7696200" cy="3876675"/>
          </a:xfrm>
          <a:prstGeom prst="rect">
            <a:avLst/>
          </a:prstGeom>
          <a:noFill/>
          <a:ln w="9525">
            <a:solidFill>
              <a:schemeClr val="tx2">
                <a:lumMod val="40000"/>
                <a:lumOff val="60000"/>
              </a:schemeClr>
            </a:solidFill>
            <a:miter lim="800000"/>
            <a:headEnd/>
            <a:tailEnd/>
          </a:ln>
        </p:spPr>
      </p:pic>
    </p:spTree>
    <p:extLst>
      <p:ext uri="{BB962C8B-B14F-4D97-AF65-F5344CB8AC3E}">
        <p14:creationId xmlns:p14="http://schemas.microsoft.com/office/powerpoint/2010/main" val="37184572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66</a:t>
            </a:fld>
            <a:endParaRPr lang="en-US" dirty="0"/>
          </a:p>
        </p:txBody>
      </p:sp>
      <p:sp>
        <p:nvSpPr>
          <p:cNvPr id="3" name="Title 2"/>
          <p:cNvSpPr>
            <a:spLocks noGrp="1"/>
          </p:cNvSpPr>
          <p:nvPr>
            <p:ph type="title"/>
          </p:nvPr>
        </p:nvSpPr>
        <p:spPr>
          <a:xfrm>
            <a:off x="1905000" y="381000"/>
            <a:ext cx="7239000" cy="841248"/>
          </a:xfrm>
        </p:spPr>
        <p:txBody>
          <a:bodyPr>
            <a:normAutofit fontScale="90000"/>
          </a:bodyPr>
          <a:lstStyle/>
          <a:p>
            <a:r>
              <a:rPr lang="en-US" dirty="0"/>
              <a:t>TEAL User Emails -- No existing TEAL Account	</a:t>
            </a:r>
          </a:p>
        </p:txBody>
      </p:sp>
      <p:sp>
        <p:nvSpPr>
          <p:cNvPr id="4" name="Content Placeholder 3"/>
          <p:cNvSpPr>
            <a:spLocks noGrp="1"/>
          </p:cNvSpPr>
          <p:nvPr>
            <p:ph sz="quarter" idx="1"/>
          </p:nvPr>
        </p:nvSpPr>
        <p:spPr>
          <a:xfrm>
            <a:off x="533400" y="1752600"/>
            <a:ext cx="8153400" cy="762000"/>
          </a:xfrm>
        </p:spPr>
        <p:txBody>
          <a:bodyPr/>
          <a:lstStyle/>
          <a:p>
            <a:r>
              <a:rPr lang="en-US" dirty="0"/>
              <a:t>If an account is to be auto provisioned for a user and they do not already have a TEAL account, they will get an email as follows: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studentGPS™ Dashboards role access is included on this auto provisioned account </a:t>
            </a:r>
          </a:p>
        </p:txBody>
      </p:sp>
      <p:pic>
        <p:nvPicPr>
          <p:cNvPr id="186370" name="Picture 2"/>
          <p:cNvPicPr>
            <a:picLocks noChangeAspect="1" noChangeArrowheads="1"/>
          </p:cNvPicPr>
          <p:nvPr/>
        </p:nvPicPr>
        <p:blipFill>
          <a:blip r:embed="rId2" cstate="print"/>
          <a:srcRect/>
          <a:stretch>
            <a:fillRect/>
          </a:stretch>
        </p:blipFill>
        <p:spPr bwMode="auto">
          <a:xfrm>
            <a:off x="990600" y="2667000"/>
            <a:ext cx="5372100" cy="2762250"/>
          </a:xfrm>
          <a:prstGeom prst="rect">
            <a:avLst/>
          </a:prstGeom>
          <a:noFill/>
          <a:ln w="9525">
            <a:noFill/>
            <a:miter lim="800000"/>
            <a:headEnd/>
            <a:tailEnd/>
          </a:ln>
        </p:spPr>
      </p:pic>
    </p:spTree>
    <p:extLst>
      <p:ext uri="{BB962C8B-B14F-4D97-AF65-F5344CB8AC3E}">
        <p14:creationId xmlns:p14="http://schemas.microsoft.com/office/powerpoint/2010/main" val="296462636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67</a:t>
            </a:fld>
            <a:endParaRPr lang="en-US" dirty="0"/>
          </a:p>
        </p:txBody>
      </p:sp>
      <p:sp>
        <p:nvSpPr>
          <p:cNvPr id="3" name="Title 2"/>
          <p:cNvSpPr>
            <a:spLocks noGrp="1"/>
          </p:cNvSpPr>
          <p:nvPr>
            <p:ph type="title"/>
          </p:nvPr>
        </p:nvSpPr>
        <p:spPr/>
        <p:txBody>
          <a:bodyPr/>
          <a:lstStyle/>
          <a:p>
            <a:r>
              <a:rPr lang="en-US" dirty="0"/>
              <a:t>TEAL Email – Existing TEAL Account</a:t>
            </a:r>
          </a:p>
        </p:txBody>
      </p:sp>
      <p:sp>
        <p:nvSpPr>
          <p:cNvPr id="4" name="Content Placeholder 3"/>
          <p:cNvSpPr>
            <a:spLocks noGrp="1"/>
          </p:cNvSpPr>
          <p:nvPr>
            <p:ph sz="quarter" idx="1"/>
          </p:nvPr>
        </p:nvSpPr>
        <p:spPr>
          <a:xfrm>
            <a:off x="533400" y="1752600"/>
            <a:ext cx="8153400" cy="914400"/>
          </a:xfrm>
        </p:spPr>
        <p:txBody>
          <a:bodyPr/>
          <a:lstStyle/>
          <a:p>
            <a:r>
              <a:rPr lang="en-US" dirty="0"/>
              <a:t>When an account is to be auto provisioned for a user and the user already has a TEAL ID, they will receive an email as follows:</a:t>
            </a:r>
          </a:p>
          <a:p>
            <a:endParaRPr lang="en-US" dirty="0"/>
          </a:p>
        </p:txBody>
      </p:sp>
      <p:pic>
        <p:nvPicPr>
          <p:cNvPr id="187395" name="Picture 3"/>
          <p:cNvPicPr>
            <a:picLocks noChangeAspect="1" noChangeArrowheads="1"/>
          </p:cNvPicPr>
          <p:nvPr/>
        </p:nvPicPr>
        <p:blipFill>
          <a:blip r:embed="rId2" cstate="print"/>
          <a:srcRect/>
          <a:stretch>
            <a:fillRect/>
          </a:stretch>
        </p:blipFill>
        <p:spPr bwMode="auto">
          <a:xfrm>
            <a:off x="1828800" y="2667000"/>
            <a:ext cx="5362575" cy="1752600"/>
          </a:xfrm>
          <a:prstGeom prst="rect">
            <a:avLst/>
          </a:prstGeom>
          <a:noFill/>
          <a:ln w="9525">
            <a:noFill/>
            <a:miter lim="800000"/>
            <a:headEnd/>
            <a:tailEnd/>
          </a:ln>
        </p:spPr>
      </p:pic>
    </p:spTree>
    <p:extLst>
      <p:ext uri="{BB962C8B-B14F-4D97-AF65-F5344CB8AC3E}">
        <p14:creationId xmlns:p14="http://schemas.microsoft.com/office/powerpoint/2010/main" val="15174238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68</a:t>
            </a:fld>
            <a:endParaRPr lang="en-US" dirty="0"/>
          </a:p>
        </p:txBody>
      </p:sp>
      <p:sp>
        <p:nvSpPr>
          <p:cNvPr id="3" name="Title 2"/>
          <p:cNvSpPr>
            <a:spLocks noGrp="1"/>
          </p:cNvSpPr>
          <p:nvPr>
            <p:ph type="title"/>
          </p:nvPr>
        </p:nvSpPr>
        <p:spPr/>
        <p:txBody>
          <a:bodyPr/>
          <a:lstStyle/>
          <a:p>
            <a:r>
              <a:rPr lang="en-US" dirty="0"/>
              <a:t>Metric Settings	Tab</a:t>
            </a:r>
          </a:p>
        </p:txBody>
      </p:sp>
      <p:sp>
        <p:nvSpPr>
          <p:cNvPr id="4" name="Content Placeholder 3"/>
          <p:cNvSpPr>
            <a:spLocks noGrp="1"/>
          </p:cNvSpPr>
          <p:nvPr>
            <p:ph sz="quarter" idx="1"/>
          </p:nvPr>
        </p:nvSpPr>
        <p:spPr>
          <a:xfrm>
            <a:off x="533400" y="1752600"/>
            <a:ext cx="8153400" cy="609600"/>
          </a:xfrm>
        </p:spPr>
        <p:txBody>
          <a:bodyPr/>
          <a:lstStyle/>
          <a:p>
            <a:r>
              <a:rPr lang="en-US" dirty="0"/>
              <a:t>On this tab, the user sets the Grades Below C Metric</a:t>
            </a:r>
          </a:p>
        </p:txBody>
      </p:sp>
      <p:pic>
        <p:nvPicPr>
          <p:cNvPr id="134145" name="Picture 1"/>
          <p:cNvPicPr>
            <a:picLocks noChangeAspect="1" noChangeArrowheads="1"/>
          </p:cNvPicPr>
          <p:nvPr/>
        </p:nvPicPr>
        <p:blipFill>
          <a:blip r:embed="rId2" cstate="print"/>
          <a:srcRect/>
          <a:stretch>
            <a:fillRect/>
          </a:stretch>
        </p:blipFill>
        <p:spPr bwMode="auto">
          <a:xfrm>
            <a:off x="685800" y="2514600"/>
            <a:ext cx="7713663" cy="1866900"/>
          </a:xfrm>
          <a:prstGeom prst="rect">
            <a:avLst/>
          </a:prstGeom>
          <a:noFill/>
          <a:ln w="9525">
            <a:noFill/>
            <a:miter lim="800000"/>
            <a:headEnd/>
            <a:tailEnd/>
          </a:ln>
        </p:spPr>
      </p:pic>
    </p:spTree>
    <p:extLst>
      <p:ext uri="{BB962C8B-B14F-4D97-AF65-F5344CB8AC3E}">
        <p14:creationId xmlns:p14="http://schemas.microsoft.com/office/powerpoint/2010/main" val="376223224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Grades Below C Metric Overview</a:t>
            </a:r>
          </a:p>
        </p:txBody>
      </p:sp>
      <p:sp>
        <p:nvSpPr>
          <p:cNvPr id="3" name="Content Placeholder 2"/>
          <p:cNvSpPr>
            <a:spLocks noGrp="1"/>
          </p:cNvSpPr>
          <p:nvPr>
            <p:ph sz="quarter" idx="1"/>
          </p:nvPr>
        </p:nvSpPr>
        <p:spPr/>
        <p:txBody>
          <a:bodyPr/>
          <a:lstStyle/>
          <a:p>
            <a:r>
              <a:rPr lang="en-US" dirty="0"/>
              <a:t>Metric threshold for Grades Below C can be configured at the district level </a:t>
            </a:r>
          </a:p>
          <a:p>
            <a:r>
              <a:rPr lang="en-US" dirty="0"/>
              <a:t>The studentGPS™ Dashboards default value is 75</a:t>
            </a:r>
          </a:p>
          <a:p>
            <a:r>
              <a:rPr lang="en-US" dirty="0"/>
              <a:t>Once a new value is entered and saved, there will be a time delay for the change to register and metrics to recalculate with the new value</a:t>
            </a:r>
          </a:p>
          <a:p>
            <a:r>
              <a:rPr lang="en-US" dirty="0"/>
              <a:t>Metric values can only be modified by users with ‘System Administrator’ claim set</a:t>
            </a:r>
          </a:p>
          <a:p>
            <a:pPr marL="0" indent="0">
              <a:buNone/>
            </a:pP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69</a:t>
            </a:fld>
            <a:endParaRPr lang="en-US" dirty="0"/>
          </a:p>
        </p:txBody>
      </p:sp>
    </p:spTree>
    <p:extLst>
      <p:ext uri="{BB962C8B-B14F-4D97-AF65-F5344CB8AC3E}">
        <p14:creationId xmlns:p14="http://schemas.microsoft.com/office/powerpoint/2010/main" val="3411030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melledge\AppData\Local\Temp\SNAGHTML636ac07.PNG"/>
          <p:cNvPicPr>
            <a:picLocks noChangeAspect="1" noChangeArrowheads="1"/>
          </p:cNvPicPr>
          <p:nvPr/>
        </p:nvPicPr>
        <p:blipFill>
          <a:blip r:embed="rId4" cstate="print"/>
          <a:srcRect/>
          <a:stretch>
            <a:fillRect/>
          </a:stretch>
        </p:blipFill>
        <p:spPr bwMode="auto">
          <a:xfrm>
            <a:off x="1752600" y="1981200"/>
            <a:ext cx="5391150" cy="3981451"/>
          </a:xfrm>
          <a:prstGeom prst="rect">
            <a:avLst/>
          </a:prstGeom>
          <a:noFill/>
        </p:spPr>
      </p:pic>
      <p:sp>
        <p:nvSpPr>
          <p:cNvPr id="2" name="Slide Number Placeholder 1"/>
          <p:cNvSpPr>
            <a:spLocks noGrp="1"/>
          </p:cNvSpPr>
          <p:nvPr>
            <p:ph type="sldNum" sz="quarter" idx="12"/>
          </p:nvPr>
        </p:nvSpPr>
        <p:spPr/>
        <p:txBody>
          <a:bodyPr/>
          <a:lstStyle/>
          <a:p>
            <a:fld id="{2F0C4421-5918-4AA3-AE4A-C36EDD2FD6EB}" type="slidenum">
              <a:rPr lang="en-US" smtClean="0"/>
              <a:pPr/>
              <a:t>7</a:t>
            </a:fld>
            <a:endParaRPr lang="en-US" dirty="0"/>
          </a:p>
        </p:txBody>
      </p:sp>
      <p:sp>
        <p:nvSpPr>
          <p:cNvPr id="3" name="Title 2"/>
          <p:cNvSpPr>
            <a:spLocks noGrp="1"/>
          </p:cNvSpPr>
          <p:nvPr>
            <p:ph type="title"/>
          </p:nvPr>
        </p:nvSpPr>
        <p:spPr>
          <a:xfrm>
            <a:off x="1905000" y="384048"/>
            <a:ext cx="6858000" cy="841248"/>
          </a:xfrm>
        </p:spPr>
        <p:txBody>
          <a:bodyPr/>
          <a:lstStyle/>
          <a:p>
            <a:r>
              <a:rPr lang="en-US" sz="2400" dirty="0"/>
              <a:t>TSDS High Level End User Process Map: </a:t>
            </a:r>
            <a:br>
              <a:rPr lang="en-US" sz="2400" dirty="0"/>
            </a:br>
            <a:r>
              <a:rPr lang="en-US" sz="2400" dirty="0"/>
              <a:t>DDM Data Loading</a:t>
            </a:r>
          </a:p>
        </p:txBody>
      </p:sp>
      <p:sp>
        <p:nvSpPr>
          <p:cNvPr id="6" name="TextBox 5"/>
          <p:cNvSpPr txBox="1"/>
          <p:nvPr/>
        </p:nvSpPr>
        <p:spPr>
          <a:xfrm>
            <a:off x="228600" y="2194560"/>
            <a:ext cx="19812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Automatic data promotion</a:t>
            </a:r>
          </a:p>
        </p:txBody>
      </p:sp>
      <p:sp>
        <p:nvSpPr>
          <p:cNvPr id="7" name="Right Arrow 6"/>
          <p:cNvSpPr/>
          <p:nvPr/>
        </p:nvSpPr>
        <p:spPr>
          <a:xfrm rot="19754593">
            <a:off x="2243235" y="227493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6597314" y="3962400"/>
            <a:ext cx="2318086" cy="147732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As soon as the data is updated, it is reflected in the studentGPS</a:t>
            </a:r>
            <a:r>
              <a:rPr lang="en-US" dirty="0"/>
              <a:t> ®</a:t>
            </a:r>
            <a:r>
              <a:rPr lang="en-US" dirty="0">
                <a:latin typeface="Arial" pitchFamily="34" charset="0"/>
                <a:cs typeface="Arial" pitchFamily="34" charset="0"/>
              </a:rPr>
              <a:t> Dashboards</a:t>
            </a:r>
          </a:p>
        </p:txBody>
      </p:sp>
      <p:sp>
        <p:nvSpPr>
          <p:cNvPr id="10" name="Right Arrow 9"/>
          <p:cNvSpPr/>
          <p:nvPr/>
        </p:nvSpPr>
        <p:spPr>
          <a:xfrm rot="10378919">
            <a:off x="5705517" y="4843999"/>
            <a:ext cx="845711" cy="307869"/>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228600" y="3642360"/>
            <a:ext cx="1981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Validation Errors:  Correct data in source system</a:t>
            </a:r>
          </a:p>
        </p:txBody>
      </p:sp>
      <p:sp>
        <p:nvSpPr>
          <p:cNvPr id="12" name="TextBox 11"/>
          <p:cNvSpPr txBox="1"/>
          <p:nvPr/>
        </p:nvSpPr>
        <p:spPr>
          <a:xfrm>
            <a:off x="304800" y="5068669"/>
            <a:ext cx="19812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latin typeface="Arial" pitchFamily="34" charset="0"/>
                <a:cs typeface="Arial" pitchFamily="34" charset="0"/>
              </a:rPr>
              <a:t>No Errors:  No action </a:t>
            </a:r>
          </a:p>
        </p:txBody>
      </p:sp>
      <p:sp>
        <p:nvSpPr>
          <p:cNvPr id="13" name="Right Arrow 12"/>
          <p:cNvSpPr/>
          <p:nvPr/>
        </p:nvSpPr>
        <p:spPr>
          <a:xfrm rot="338814">
            <a:off x="2226341" y="3779419"/>
            <a:ext cx="805119" cy="37590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ight Arrow 13"/>
          <p:cNvSpPr/>
          <p:nvPr/>
        </p:nvSpPr>
        <p:spPr>
          <a:xfrm rot="19883736">
            <a:off x="2076832" y="519514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43381387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Grades Below C Metric Navigation</a:t>
            </a:r>
          </a:p>
        </p:txBody>
      </p:sp>
      <p:sp>
        <p:nvSpPr>
          <p:cNvPr id="4" name="Slide Number Placeholder 3"/>
          <p:cNvSpPr>
            <a:spLocks noGrp="1"/>
          </p:cNvSpPr>
          <p:nvPr>
            <p:ph type="sldNum" sz="quarter" idx="12"/>
          </p:nvPr>
        </p:nvSpPr>
        <p:spPr/>
        <p:txBody>
          <a:bodyPr/>
          <a:lstStyle/>
          <a:p>
            <a:fld id="{2F0C4421-5918-4AA3-AE4A-C36EDD2FD6EB}" type="slidenum">
              <a:rPr lang="en-US" smtClean="0"/>
              <a:pPr/>
              <a:t>70</a:t>
            </a:fld>
            <a:endParaRPr lang="en-US" dirty="0"/>
          </a:p>
        </p:txBody>
      </p:sp>
      <p:sp>
        <p:nvSpPr>
          <p:cNvPr id="5" name="Content Placeholder 2"/>
          <p:cNvSpPr txBox="1">
            <a:spLocks/>
          </p:cNvSpPr>
          <p:nvPr/>
        </p:nvSpPr>
        <p:spPr>
          <a:xfrm>
            <a:off x="762000" y="1839711"/>
            <a:ext cx="7543800" cy="1360689"/>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baseline="0">
                <a:solidFill>
                  <a:schemeClr val="tx1"/>
                </a:solidFill>
                <a:latin typeface="+mn-lt"/>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a:t>Select the Metric Settings tab at the top right</a:t>
            </a:r>
          </a:p>
          <a:p>
            <a:r>
              <a:rPr lang="en-US" dirty="0"/>
              <a:t>Enter the correct threshold value </a:t>
            </a:r>
          </a:p>
          <a:p>
            <a:r>
              <a:rPr lang="en-US" dirty="0"/>
              <a:t>Click ‘Save’ </a:t>
            </a:r>
          </a:p>
        </p:txBody>
      </p:sp>
      <p:pic>
        <p:nvPicPr>
          <p:cNvPr id="131073" name="Picture 1"/>
          <p:cNvPicPr>
            <a:picLocks noChangeAspect="1" noChangeArrowheads="1"/>
          </p:cNvPicPr>
          <p:nvPr/>
        </p:nvPicPr>
        <p:blipFill>
          <a:blip r:embed="rId3" cstate="print"/>
          <a:srcRect/>
          <a:stretch>
            <a:fillRect/>
          </a:stretch>
        </p:blipFill>
        <p:spPr bwMode="auto">
          <a:xfrm>
            <a:off x="838200" y="3124201"/>
            <a:ext cx="7704137" cy="3048000"/>
          </a:xfrm>
          <a:prstGeom prst="rect">
            <a:avLst/>
          </a:prstGeom>
          <a:noFill/>
          <a:ln w="9525">
            <a:noFill/>
            <a:miter lim="800000"/>
            <a:headEnd/>
            <a:tailEnd/>
          </a:ln>
        </p:spPr>
      </p:pic>
    </p:spTree>
    <p:extLst>
      <p:ext uri="{BB962C8B-B14F-4D97-AF65-F5344CB8AC3E}">
        <p14:creationId xmlns:p14="http://schemas.microsoft.com/office/powerpoint/2010/main" val="18080648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71</a:t>
            </a:fld>
            <a:endParaRPr lang="en-US" dirty="0"/>
          </a:p>
        </p:txBody>
      </p:sp>
      <p:sp>
        <p:nvSpPr>
          <p:cNvPr id="3" name="Title 2"/>
          <p:cNvSpPr>
            <a:spLocks noGrp="1"/>
          </p:cNvSpPr>
          <p:nvPr>
            <p:ph type="title"/>
          </p:nvPr>
        </p:nvSpPr>
        <p:spPr/>
        <p:txBody>
          <a:bodyPr/>
          <a:lstStyle/>
          <a:p>
            <a:r>
              <a:rPr lang="en-US" dirty="0"/>
              <a:t>Photo Management Tab</a:t>
            </a:r>
          </a:p>
        </p:txBody>
      </p:sp>
      <p:sp>
        <p:nvSpPr>
          <p:cNvPr id="4" name="Content Placeholder 3"/>
          <p:cNvSpPr>
            <a:spLocks noGrp="1"/>
          </p:cNvSpPr>
          <p:nvPr>
            <p:ph sz="quarter" idx="1"/>
          </p:nvPr>
        </p:nvSpPr>
        <p:spPr>
          <a:xfrm>
            <a:off x="533400" y="1752600"/>
            <a:ext cx="8153400" cy="533400"/>
          </a:xfrm>
        </p:spPr>
        <p:txBody>
          <a:bodyPr/>
          <a:lstStyle/>
          <a:p>
            <a:r>
              <a:rPr lang="en-US" dirty="0"/>
              <a:t>On this tab, the user can upload photos</a:t>
            </a:r>
          </a:p>
        </p:txBody>
      </p:sp>
      <p:pic>
        <p:nvPicPr>
          <p:cNvPr id="129025" name="Picture 1"/>
          <p:cNvPicPr>
            <a:picLocks noChangeAspect="1" noChangeArrowheads="1"/>
          </p:cNvPicPr>
          <p:nvPr/>
        </p:nvPicPr>
        <p:blipFill>
          <a:blip r:embed="rId2" cstate="print"/>
          <a:srcRect/>
          <a:stretch>
            <a:fillRect/>
          </a:stretch>
        </p:blipFill>
        <p:spPr bwMode="auto">
          <a:xfrm>
            <a:off x="762000" y="2590800"/>
            <a:ext cx="7713663" cy="1866900"/>
          </a:xfrm>
          <a:prstGeom prst="rect">
            <a:avLst/>
          </a:prstGeom>
          <a:noFill/>
          <a:ln w="9525">
            <a:noFill/>
            <a:miter lim="800000"/>
            <a:headEnd/>
            <a:tailEnd/>
          </a:ln>
        </p:spPr>
      </p:pic>
    </p:spTree>
    <p:extLst>
      <p:ext uri="{BB962C8B-B14F-4D97-AF65-F5344CB8AC3E}">
        <p14:creationId xmlns:p14="http://schemas.microsoft.com/office/powerpoint/2010/main" val="137298053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Photo Management </a:t>
            </a:r>
          </a:p>
        </p:txBody>
      </p:sp>
      <p:sp>
        <p:nvSpPr>
          <p:cNvPr id="4" name="Slide Number Placeholder 3"/>
          <p:cNvSpPr>
            <a:spLocks noGrp="1"/>
          </p:cNvSpPr>
          <p:nvPr>
            <p:ph type="sldNum" sz="quarter" idx="12"/>
          </p:nvPr>
        </p:nvSpPr>
        <p:spPr/>
        <p:txBody>
          <a:bodyPr/>
          <a:lstStyle/>
          <a:p>
            <a:fld id="{2F0C4421-5918-4AA3-AE4A-C36EDD2FD6EB}" type="slidenum">
              <a:rPr lang="en-US" smtClean="0"/>
              <a:pPr/>
              <a:t>72</a:t>
            </a:fld>
            <a:endParaRPr lang="en-US" dirty="0"/>
          </a:p>
        </p:txBody>
      </p:sp>
      <p:sp>
        <p:nvSpPr>
          <p:cNvPr id="8" name="Right Arrow 7"/>
          <p:cNvSpPr/>
          <p:nvPr/>
        </p:nvSpPr>
        <p:spPr>
          <a:xfrm rot="2338444">
            <a:off x="6373583" y="316405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524000" y="5334000"/>
            <a:ext cx="5715000" cy="990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dirty="0"/>
              <a:t>The photo management tool allows LEA Stewards to upload student and staff photos as well as logos for schools and districts</a:t>
            </a:r>
          </a:p>
        </p:txBody>
      </p:sp>
      <p:pic>
        <p:nvPicPr>
          <p:cNvPr id="128001" name="Picture 1"/>
          <p:cNvPicPr>
            <a:picLocks noChangeAspect="1" noChangeArrowheads="1"/>
          </p:cNvPicPr>
          <p:nvPr/>
        </p:nvPicPr>
        <p:blipFill>
          <a:blip r:embed="rId3" cstate="print"/>
          <a:srcRect/>
          <a:stretch>
            <a:fillRect/>
          </a:stretch>
        </p:blipFill>
        <p:spPr bwMode="auto">
          <a:xfrm>
            <a:off x="609600" y="1600200"/>
            <a:ext cx="7808913" cy="3562350"/>
          </a:xfrm>
          <a:prstGeom prst="rect">
            <a:avLst/>
          </a:prstGeom>
          <a:noFill/>
          <a:ln w="9525">
            <a:solidFill>
              <a:schemeClr val="tx2">
                <a:lumMod val="40000"/>
                <a:lumOff val="60000"/>
              </a:schemeClr>
            </a:solidFill>
            <a:miter lim="800000"/>
            <a:headEnd/>
            <a:tailEnd/>
          </a:ln>
        </p:spPr>
      </p:pic>
      <p:sp>
        <p:nvSpPr>
          <p:cNvPr id="7" name="Rectangle 6"/>
          <p:cNvSpPr/>
          <p:nvPr/>
        </p:nvSpPr>
        <p:spPr>
          <a:xfrm rot="5400000">
            <a:off x="7379320" y="2145680"/>
            <a:ext cx="381002" cy="203324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840397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Photo Packaging</a:t>
            </a:r>
          </a:p>
        </p:txBody>
      </p:sp>
      <p:sp>
        <p:nvSpPr>
          <p:cNvPr id="3" name="Content Placeholder 2"/>
          <p:cNvSpPr>
            <a:spLocks noGrp="1"/>
          </p:cNvSpPr>
          <p:nvPr>
            <p:ph sz="quarter" idx="1"/>
          </p:nvPr>
        </p:nvSpPr>
        <p:spPr>
          <a:xfrm>
            <a:off x="533400" y="1752600"/>
            <a:ext cx="8153400" cy="4648200"/>
          </a:xfrm>
        </p:spPr>
        <p:txBody>
          <a:bodyPr/>
          <a:lstStyle/>
          <a:p>
            <a:pPr marL="0" indent="0">
              <a:buNone/>
            </a:pPr>
            <a:r>
              <a:rPr lang="en-US" b="1" dirty="0"/>
              <a:t>Photo Packaging</a:t>
            </a:r>
            <a:endParaRPr lang="en-US" dirty="0"/>
          </a:p>
          <a:p>
            <a:r>
              <a:rPr lang="en-US" sz="1600" dirty="0"/>
              <a:t>The photos should be in a zip file with the optional subfolders called District, Campus, Staff and Student with their respective images in each folder</a:t>
            </a:r>
          </a:p>
          <a:p>
            <a:r>
              <a:rPr lang="en-US" sz="1600" dirty="0"/>
              <a:t>Each zip file should only contain the photos of one campus (i.e. each campus should have its own zip file of photos)</a:t>
            </a:r>
          </a:p>
          <a:p>
            <a:r>
              <a:rPr lang="en-US" sz="1600" dirty="0"/>
              <a:t>The images should be named with the unique identifier of the entity or person and the file extension (i.e. &lt;District ID&gt;.jpg, &lt;Campus ID&gt;.jpg, &lt;Staff UID&gt;.jpg and &lt;Student UID&gt;.jpg)</a:t>
            </a:r>
          </a:p>
          <a:p>
            <a:r>
              <a:rPr lang="en-US" sz="1600" dirty="0"/>
              <a:t>While large file sizes are supported, we recommend keeping the zip file to 200MB or less and each individual image must not exceed 10MB and must be sized in a 3:4 ratio</a:t>
            </a:r>
          </a:p>
          <a:p>
            <a:pPr>
              <a:buNone/>
            </a:pPr>
            <a:endParaRPr lang="en-US" dirty="0"/>
          </a:p>
          <a:p>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73</a:t>
            </a:fld>
            <a:endParaRPr lang="en-US" dirty="0"/>
          </a:p>
        </p:txBody>
      </p:sp>
      <p:pic>
        <p:nvPicPr>
          <p:cNvPr id="11" name="Picture 6"/>
          <p:cNvPicPr>
            <a:picLocks noChangeAspect="1" noChangeArrowheads="1"/>
          </p:cNvPicPr>
          <p:nvPr/>
        </p:nvPicPr>
        <p:blipFill>
          <a:blip r:embed="rId4" cstate="print"/>
          <a:srcRect/>
          <a:stretch>
            <a:fillRect/>
          </a:stretch>
        </p:blipFill>
        <p:spPr bwMode="auto">
          <a:xfrm>
            <a:off x="990600" y="5181600"/>
            <a:ext cx="6858000" cy="1066800"/>
          </a:xfrm>
          <a:prstGeom prst="rect">
            <a:avLst/>
          </a:prstGeom>
          <a:noFill/>
          <a:ln w="9525">
            <a:solidFill>
              <a:schemeClr val="tx1"/>
            </a:solidFill>
            <a:miter lim="800000"/>
            <a:headEnd/>
            <a:tailEnd/>
          </a:ln>
        </p:spPr>
      </p:pic>
    </p:spTree>
    <p:custDataLst>
      <p:tags r:id="rId1"/>
    </p:custDataLst>
    <p:extLst>
      <p:ext uri="{BB962C8B-B14F-4D97-AF65-F5344CB8AC3E}">
        <p14:creationId xmlns:p14="http://schemas.microsoft.com/office/powerpoint/2010/main" val="413442157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Photo Management: Select a Campus</a:t>
            </a:r>
          </a:p>
        </p:txBody>
      </p:sp>
      <p:sp>
        <p:nvSpPr>
          <p:cNvPr id="4" name="Slide Number Placeholder 3"/>
          <p:cNvSpPr>
            <a:spLocks noGrp="1"/>
          </p:cNvSpPr>
          <p:nvPr>
            <p:ph type="sldNum" sz="quarter" idx="12"/>
          </p:nvPr>
        </p:nvSpPr>
        <p:spPr/>
        <p:txBody>
          <a:bodyPr/>
          <a:lstStyle/>
          <a:p>
            <a:fld id="{2F0C4421-5918-4AA3-AE4A-C36EDD2FD6EB}" type="slidenum">
              <a:rPr lang="en-US" smtClean="0"/>
              <a:pPr/>
              <a:t>74</a:t>
            </a:fld>
            <a:endParaRPr lang="en-US" dirty="0"/>
          </a:p>
        </p:txBody>
      </p:sp>
      <p:sp>
        <p:nvSpPr>
          <p:cNvPr id="8" name="TextBox 7"/>
          <p:cNvSpPr txBox="1"/>
          <p:nvPr/>
        </p:nvSpPr>
        <p:spPr>
          <a:xfrm>
            <a:off x="1066800" y="5334000"/>
            <a:ext cx="6096000" cy="9144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800100" lvl="1" indent="-342900">
              <a:buFont typeface="+mj-lt"/>
              <a:buAutoNum type="arabicPeriod"/>
            </a:pPr>
            <a:r>
              <a:rPr lang="en-US" sz="1400" dirty="0"/>
              <a:t>Select a campus from the drop down menu</a:t>
            </a:r>
          </a:p>
          <a:p>
            <a:pPr marL="800100" lvl="1" indent="-342900">
              <a:buFont typeface="+mj-lt"/>
              <a:buAutoNum type="arabicPeriod"/>
            </a:pPr>
            <a:r>
              <a:rPr lang="en-US" sz="1400" dirty="0"/>
              <a:t>Select </a:t>
            </a:r>
            <a:r>
              <a:rPr lang="en-US" sz="1400" b="1" dirty="0"/>
              <a:t>Browse</a:t>
            </a:r>
            <a:r>
              <a:rPr lang="en-US" sz="1400" dirty="0"/>
              <a:t> to navigate to the zip file of images that you have prepared. </a:t>
            </a:r>
          </a:p>
          <a:p>
            <a:pPr marL="800100" lvl="1" indent="-342900">
              <a:buFont typeface="+mj-lt"/>
              <a:buAutoNum type="arabicPeriod"/>
            </a:pPr>
            <a:r>
              <a:rPr lang="en-US" sz="1400" dirty="0"/>
              <a:t>Select </a:t>
            </a:r>
            <a:r>
              <a:rPr lang="en-US" sz="1400" b="1" dirty="0"/>
              <a:t>Upload</a:t>
            </a:r>
            <a:r>
              <a:rPr lang="en-US" sz="1400" dirty="0"/>
              <a:t> </a:t>
            </a:r>
          </a:p>
        </p:txBody>
      </p:sp>
      <p:pic>
        <p:nvPicPr>
          <p:cNvPr id="6" name="Picture 1"/>
          <p:cNvPicPr>
            <a:picLocks noChangeAspect="1" noChangeArrowheads="1"/>
          </p:cNvPicPr>
          <p:nvPr/>
        </p:nvPicPr>
        <p:blipFill>
          <a:blip r:embed="rId3" cstate="print"/>
          <a:srcRect/>
          <a:stretch>
            <a:fillRect/>
          </a:stretch>
        </p:blipFill>
        <p:spPr bwMode="auto">
          <a:xfrm>
            <a:off x="609600" y="1600200"/>
            <a:ext cx="7808913" cy="3562350"/>
          </a:xfrm>
          <a:prstGeom prst="rect">
            <a:avLst/>
          </a:prstGeom>
          <a:noFill/>
          <a:ln w="9525">
            <a:solidFill>
              <a:schemeClr val="tx2">
                <a:lumMod val="40000"/>
                <a:lumOff val="60000"/>
              </a:schemeClr>
            </a:solidFill>
            <a:miter lim="800000"/>
            <a:headEnd/>
            <a:tailEnd/>
          </a:ln>
        </p:spPr>
      </p:pic>
    </p:spTree>
    <p:extLst>
      <p:ext uri="{BB962C8B-B14F-4D97-AF65-F5344CB8AC3E}">
        <p14:creationId xmlns:p14="http://schemas.microsoft.com/office/powerpoint/2010/main" val="148988052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Photo </a:t>
            </a:r>
            <a:r>
              <a:rPr lang="en-US"/>
              <a:t>Upload Verification</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75</a:t>
            </a:fld>
            <a:endParaRPr lang="en-US" dirty="0"/>
          </a:p>
        </p:txBody>
      </p:sp>
      <p:pic>
        <p:nvPicPr>
          <p:cNvPr id="58370" name="Picture 2"/>
          <p:cNvPicPr>
            <a:picLocks noChangeAspect="1" noChangeArrowheads="1"/>
          </p:cNvPicPr>
          <p:nvPr/>
        </p:nvPicPr>
        <p:blipFill>
          <a:blip r:embed="rId2" cstate="print"/>
          <a:srcRect/>
          <a:stretch>
            <a:fillRect/>
          </a:stretch>
        </p:blipFill>
        <p:spPr bwMode="auto">
          <a:xfrm>
            <a:off x="1295400" y="1676400"/>
            <a:ext cx="6361113" cy="4419600"/>
          </a:xfrm>
          <a:prstGeom prst="rect">
            <a:avLst/>
          </a:prstGeom>
          <a:noFill/>
          <a:ln w="9525">
            <a:noFill/>
            <a:miter lim="800000"/>
            <a:headEnd/>
            <a:tailEnd/>
          </a:ln>
        </p:spPr>
      </p:pic>
    </p:spTree>
    <p:extLst>
      <p:ext uri="{BB962C8B-B14F-4D97-AF65-F5344CB8AC3E}">
        <p14:creationId xmlns:p14="http://schemas.microsoft.com/office/powerpoint/2010/main" val="18624573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Photo Upload Error Message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76</a:t>
            </a:fld>
            <a:endParaRPr lang="en-US" dirty="0"/>
          </a:p>
        </p:txBody>
      </p:sp>
      <p:pic>
        <p:nvPicPr>
          <p:cNvPr id="307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8240" t="5272" r="13775" b="54339"/>
          <a:stretch/>
        </p:blipFill>
        <p:spPr bwMode="auto">
          <a:xfrm>
            <a:off x="190110" y="1548361"/>
            <a:ext cx="8357616" cy="5025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2000" y="74842"/>
            <a:ext cx="728330" cy="763358"/>
          </a:xfrm>
          <a:prstGeom prst="rect">
            <a:avLst/>
          </a:prstGeom>
        </p:spPr>
      </p:pic>
    </p:spTree>
    <p:custDataLst>
      <p:tags r:id="rId1"/>
    </p:custDataLst>
    <p:extLst>
      <p:ext uri="{BB962C8B-B14F-4D97-AF65-F5344CB8AC3E}">
        <p14:creationId xmlns:p14="http://schemas.microsoft.com/office/powerpoint/2010/main" val="222514989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a:t>Wrap Up</a:t>
            </a:r>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77</a:t>
            </a:fld>
            <a:endParaRPr lang="en-US" dirty="0"/>
          </a:p>
        </p:txBody>
      </p:sp>
    </p:spTree>
    <p:custDataLst>
      <p:tags r:id="rId1"/>
    </p:custDataLst>
    <p:extLst>
      <p:ext uri="{BB962C8B-B14F-4D97-AF65-F5344CB8AC3E}">
        <p14:creationId xmlns:p14="http://schemas.microsoft.com/office/powerpoint/2010/main" val="145512547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78</a:t>
            </a:fld>
            <a:endParaRPr lang="en-US" dirty="0"/>
          </a:p>
        </p:txBody>
      </p:sp>
      <p:sp>
        <p:nvSpPr>
          <p:cNvPr id="3" name="Title 2"/>
          <p:cNvSpPr>
            <a:spLocks noGrp="1"/>
          </p:cNvSpPr>
          <p:nvPr>
            <p:ph type="title"/>
          </p:nvPr>
        </p:nvSpPr>
        <p:spPr/>
        <p:txBody>
          <a:bodyPr/>
          <a:lstStyle/>
          <a:p>
            <a:r>
              <a:rPr lang="en-US" dirty="0"/>
              <a:t>Wrap Up</a:t>
            </a:r>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a:solidFill>
                  <a:schemeClr val="accent2"/>
                </a:solidFill>
                <a:sym typeface="Helvetica" charset="0"/>
              </a:rPr>
              <a:t>Today we talked about: </a:t>
            </a:r>
          </a:p>
          <a:p>
            <a:pPr>
              <a:lnSpc>
                <a:spcPct val="106000"/>
              </a:lnSpc>
              <a:spcBef>
                <a:spcPts val="600"/>
              </a:spcBef>
              <a:spcAft>
                <a:spcPts val="300"/>
              </a:spcAft>
            </a:pPr>
            <a:r>
              <a:rPr lang="en-US" sz="1800" dirty="0">
                <a:sym typeface="Helvetica" charset="0"/>
              </a:rPr>
              <a:t>How data is loaded into the studentGPS</a:t>
            </a:r>
            <a:r>
              <a:rPr lang="en-US" sz="1800" dirty="0"/>
              <a:t> ®</a:t>
            </a:r>
            <a:r>
              <a:rPr lang="en-US" sz="1800" dirty="0">
                <a:sym typeface="Helvetica" charset="0"/>
              </a:rPr>
              <a:t> Dashboards</a:t>
            </a:r>
          </a:p>
          <a:p>
            <a:pPr>
              <a:lnSpc>
                <a:spcPct val="106000"/>
              </a:lnSpc>
              <a:spcBef>
                <a:spcPts val="600"/>
              </a:spcBef>
              <a:spcAft>
                <a:spcPts val="300"/>
              </a:spcAft>
            </a:pPr>
            <a:r>
              <a:rPr lang="en-US" sz="1800" dirty="0">
                <a:sym typeface="Helvetica" charset="0"/>
              </a:rPr>
              <a:t>How to view the studentGPS</a:t>
            </a:r>
            <a:r>
              <a:rPr lang="en-US" sz="1800" dirty="0"/>
              <a:t> ®</a:t>
            </a:r>
            <a:r>
              <a:rPr lang="en-US" sz="1800" dirty="0">
                <a:sym typeface="Helvetica" charset="0"/>
              </a:rPr>
              <a:t> Dashboards Validation Reports</a:t>
            </a:r>
          </a:p>
          <a:p>
            <a:pPr lvl="0">
              <a:lnSpc>
                <a:spcPct val="106000"/>
              </a:lnSpc>
              <a:spcBef>
                <a:spcPts val="600"/>
              </a:spcBef>
              <a:spcAft>
                <a:spcPts val="300"/>
              </a:spcAft>
            </a:pPr>
            <a:r>
              <a:rPr lang="en-US" sz="1800" dirty="0"/>
              <a:t>studentGPS™ Dashboards Administrative Functionality Overview</a:t>
            </a:r>
          </a:p>
          <a:p>
            <a:pPr marL="0" indent="0">
              <a:lnSpc>
                <a:spcPct val="106000"/>
              </a:lnSpc>
              <a:spcBef>
                <a:spcPts val="600"/>
              </a:spcBef>
              <a:spcAft>
                <a:spcPts val="300"/>
              </a:spcAft>
              <a:buNone/>
            </a:pPr>
            <a:endParaRPr lang="en-US" sz="1800" dirty="0">
              <a:sym typeface="Helvetica" charset="0"/>
            </a:endParaRPr>
          </a:p>
          <a:p>
            <a:pPr marL="0" indent="0">
              <a:lnSpc>
                <a:spcPct val="106000"/>
              </a:lnSpc>
              <a:spcBef>
                <a:spcPts val="600"/>
              </a:spcBef>
              <a:spcAft>
                <a:spcPts val="300"/>
              </a:spcAft>
              <a:buNone/>
            </a:pPr>
            <a:endParaRPr lang="en-US" sz="1800" dirty="0">
              <a:sym typeface="Helvetica" charset="0"/>
            </a:endParaRPr>
          </a:p>
        </p:txBody>
      </p:sp>
    </p:spTree>
    <p:custDataLst>
      <p:tags r:id="rId1"/>
    </p:custDataLst>
    <p:extLst>
      <p:ext uri="{BB962C8B-B14F-4D97-AF65-F5344CB8AC3E}">
        <p14:creationId xmlns:p14="http://schemas.microsoft.com/office/powerpoint/2010/main" val="33961964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a:t>Questions?</a:t>
            </a:r>
          </a:p>
        </p:txBody>
      </p:sp>
      <p:sp>
        <p:nvSpPr>
          <p:cNvPr id="9" name="Slide Number Placeholder 8"/>
          <p:cNvSpPr>
            <a:spLocks noGrp="1"/>
          </p:cNvSpPr>
          <p:nvPr>
            <p:ph type="sldNum" sz="quarter" idx="11"/>
          </p:nvPr>
        </p:nvSpPr>
        <p:spPr/>
        <p:txBody>
          <a:bodyPr/>
          <a:lstStyle/>
          <a:p>
            <a:fld id="{2F0C4421-5918-4AA3-AE4A-C36EDD2FD6EB}" type="slidenum">
              <a:rPr lang="en-US" smtClean="0"/>
              <a:pPr/>
              <a:t>79</a:t>
            </a:fld>
            <a:endParaRPr lang="en-US" dirty="0"/>
          </a:p>
        </p:txBody>
      </p:sp>
      <p:sp>
        <p:nvSpPr>
          <p:cNvPr id="3" name="Title 8"/>
          <p:cNvSpPr txBox="1">
            <a:spLocks/>
          </p:cNvSpPr>
          <p:nvPr/>
        </p:nvSpPr>
        <p:spPr>
          <a:xfrm>
            <a:off x="1524000" y="5562600"/>
            <a:ext cx="7620000" cy="838200"/>
          </a:xfrm>
          <a:prstGeom prst="rect">
            <a:avLst/>
          </a:prstGeom>
        </p:spPr>
        <p:txBody>
          <a:bodyPr vert="horz" lIns="91440" rIns="45720" rtlCol="0" anchor="ctr">
            <a:normAutofit fontScale="97500"/>
            <a:scene3d>
              <a:camera prst="orthographicFront"/>
              <a:lightRig rig="threePt" dir="t">
                <a:rot lat="0" lon="0" rev="4800000"/>
              </a:lightRig>
            </a:scene3d>
            <a:sp3d prstMaterial="matte">
              <a:bevelT w="50800" h="10160"/>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1" i="0" strike="noStrike" kern="1200" cap="none" spc="0" normalizeH="0" baseline="0" noProof="0" dirty="0">
                <a:ln>
                  <a:noFill/>
                </a:ln>
                <a:solidFill>
                  <a:schemeClr val="tx2"/>
                </a:solidFill>
                <a:effectLst/>
                <a:uLnTx/>
                <a:uFillTx/>
                <a:latin typeface="Corbel" pitchFamily="34" charset="0"/>
                <a:ea typeface="+mj-ea"/>
                <a:cs typeface="+mj-cs"/>
                <a:hlinkClick r:id="rId4"/>
              </a:rPr>
              <a:t>www.TexasStudentDataSystem.org</a:t>
            </a:r>
            <a:endParaRPr kumimoji="0" lang="en-US" sz="3200" b="1" i="0" strike="noStrike" kern="1200" cap="none" spc="0" normalizeH="0" baseline="0" noProof="0" dirty="0">
              <a:ln>
                <a:noFill/>
              </a:ln>
              <a:solidFill>
                <a:schemeClr val="tx1"/>
              </a:solidFill>
              <a:effectLst/>
              <a:uLnTx/>
              <a:uFillTx/>
              <a:latin typeface="+mj-lt"/>
              <a:ea typeface="+mj-ea"/>
              <a:cs typeface="+mj-cs"/>
            </a:endParaRP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0" y="0"/>
            <a:ext cx="7620000" cy="459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a:hlinkClick r:id="rId6"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63000" y="152400"/>
            <a:ext cx="381000" cy="533400"/>
          </a:xfrm>
          <a:prstGeom prst="rect">
            <a:avLst/>
          </a:prstGeom>
        </p:spPr>
      </p:pic>
    </p:spTree>
    <p:custDataLst>
      <p:tags r:id="rId1"/>
    </p:custDataLst>
    <p:extLst>
      <p:ext uri="{BB962C8B-B14F-4D97-AF65-F5344CB8AC3E}">
        <p14:creationId xmlns:p14="http://schemas.microsoft.com/office/powerpoint/2010/main" val="133481825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Where does the data come from?</a:t>
            </a:r>
          </a:p>
        </p:txBody>
      </p:sp>
      <p:sp>
        <p:nvSpPr>
          <p:cNvPr id="4" name="Slide Number Placeholder 3"/>
          <p:cNvSpPr>
            <a:spLocks noGrp="1"/>
          </p:cNvSpPr>
          <p:nvPr>
            <p:ph type="sldNum" sz="quarter" idx="12"/>
          </p:nvPr>
        </p:nvSpPr>
        <p:spPr/>
        <p:txBody>
          <a:bodyPr/>
          <a:lstStyle/>
          <a:p>
            <a:fld id="{2F0C4421-5918-4AA3-AE4A-C36EDD2FD6EB}" type="slidenum">
              <a:rPr lang="en-US" smtClean="0"/>
              <a:pPr/>
              <a:t>8</a:t>
            </a:fld>
            <a:endParaRPr lang="en-US" dirty="0"/>
          </a:p>
        </p:txBody>
      </p:sp>
      <p:pic>
        <p:nvPicPr>
          <p:cNvPr id="1026" name="Picture 2"/>
          <p:cNvPicPr>
            <a:picLocks noGrp="1" noChangeAspect="1" noChangeArrowheads="1"/>
          </p:cNvPicPr>
          <p:nvPr>
            <p:ph sz="quarter" idx="1"/>
          </p:nvPr>
        </p:nvPicPr>
        <p:blipFill>
          <a:blip r:embed="rId3" cstate="print"/>
          <a:srcRect/>
          <a:stretch>
            <a:fillRect/>
          </a:stretch>
        </p:blipFill>
        <p:spPr bwMode="auto">
          <a:xfrm>
            <a:off x="533400" y="1851905"/>
            <a:ext cx="8153400" cy="4297189"/>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7086600" cy="841248"/>
          </a:xfrm>
        </p:spPr>
        <p:txBody>
          <a:bodyPr/>
          <a:lstStyle/>
          <a:p>
            <a:r>
              <a:rPr lang="en-US" dirty="0"/>
              <a:t>studentGPS ® Dashboards Architecture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9</a:t>
            </a:fld>
            <a:endParaRPr lang="en-US" dirty="0"/>
          </a:p>
        </p:txBody>
      </p:sp>
      <p:pic>
        <p:nvPicPr>
          <p:cNvPr id="1026" name="Picture 2"/>
          <p:cNvPicPr>
            <a:picLocks noGrp="1" noChangeAspect="1" noChangeArrowheads="1"/>
          </p:cNvPicPr>
          <p:nvPr>
            <p:ph sz="quarter" idx="1"/>
          </p:nvPr>
        </p:nvPicPr>
        <p:blipFill>
          <a:blip r:embed="rId3" cstate="print"/>
          <a:srcRect/>
          <a:stretch>
            <a:fillRect/>
          </a:stretch>
        </p:blipFill>
        <p:spPr bwMode="auto">
          <a:xfrm>
            <a:off x="533400" y="2024169"/>
            <a:ext cx="8153400" cy="3952662"/>
          </a:xfrm>
          <a:prstGeom prst="rect">
            <a:avLst/>
          </a:prstGeom>
          <a:noFill/>
          <a:ln w="9525">
            <a:noFill/>
            <a:miter lim="800000"/>
            <a:headEnd/>
            <a:tailEnd/>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73"/>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8388B943D1A2944A2203298FD1F90B3" ma:contentTypeVersion="0" ma:contentTypeDescription="Create a new document." ma:contentTypeScope="" ma:versionID="2987a52bd1680a9cbbcb5e260ac2b4ad">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B45A69-778E-4D41-A5A4-6C4FF6432815}">
  <ds:schemaRefs>
    <ds:schemaRef ds:uri="http://schemas.microsoft.com/office/infopath/2007/PartnerControls"/>
    <ds:schemaRef ds:uri="http://purl.org/dc/dcmitype/"/>
    <ds:schemaRef ds:uri="http://schemas.microsoft.com/office/2006/documentManagement/types"/>
    <ds:schemaRef ds:uri="http://purl.org/dc/elements/1.1/"/>
    <ds:schemaRef ds:uri="http://www.w3.org/XML/1998/namespace"/>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8E204C14-91B9-45BA-8FFF-0F8E553DDC36}">
  <ds:schemaRefs>
    <ds:schemaRef ds:uri="http://schemas.microsoft.com/sharepoint/v3/contenttype/forms"/>
  </ds:schemaRefs>
</ds:datastoreItem>
</file>

<file path=customXml/itemProps3.xml><?xml version="1.0" encoding="utf-8"?>
<ds:datastoreItem xmlns:ds="http://schemas.openxmlformats.org/officeDocument/2006/customXml" ds:itemID="{7EA0572D-6712-40BF-BD03-797F4FD976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81595</TotalTime>
  <Words>6864</Words>
  <Application>Microsoft Office PowerPoint</Application>
  <PresentationFormat>On-screen Show (4:3)</PresentationFormat>
  <Paragraphs>780</Paragraphs>
  <Slides>79</Slides>
  <Notes>56</Notes>
  <HiddenSlides>3</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79</vt:i4>
      </vt:variant>
    </vt:vector>
  </HeadingPairs>
  <TitlesOfParts>
    <vt:vector size="87" baseType="lpstr">
      <vt:lpstr>Arial</vt:lpstr>
      <vt:lpstr>Calibri</vt:lpstr>
      <vt:lpstr>Corbel</vt:lpstr>
      <vt:lpstr>Helvetica</vt:lpstr>
      <vt:lpstr>Wingdings</vt:lpstr>
      <vt:lpstr>Wingdings 2</vt:lpstr>
      <vt:lpstr>TSDS (Oct12)</vt:lpstr>
      <vt:lpstr>Bitmap Image</vt:lpstr>
      <vt:lpstr>PowerPoint Presentation</vt:lpstr>
      <vt:lpstr>Course Menu</vt:lpstr>
      <vt:lpstr>Course Objectives</vt:lpstr>
      <vt:lpstr>Course Pre-requisites </vt:lpstr>
      <vt:lpstr>Dashboard Data Mart Process Overview</vt:lpstr>
      <vt:lpstr>Data Loading Process Map</vt:lpstr>
      <vt:lpstr>TSDS High Level End User Process Map:  DDM Data Loading</vt:lpstr>
      <vt:lpstr>Where does the data come from?</vt:lpstr>
      <vt:lpstr>studentGPS ® Dashboards Architecture</vt:lpstr>
      <vt:lpstr>DDM – Other Considerations</vt:lpstr>
      <vt:lpstr>studentGPS ® Dashboards Validation Reports</vt:lpstr>
      <vt:lpstr>studentGPS ® Dashboards Validation Reports: Overview </vt:lpstr>
      <vt:lpstr>Error Handling</vt:lpstr>
      <vt:lpstr>studentGPS ® Dashboards Validation Reports: TSDS Portal Link</vt:lpstr>
      <vt:lpstr>studentGPS ® Dashboards Validation Reports: Navigate (1 of 3)</vt:lpstr>
      <vt:lpstr>studentGPS ® Dashboards Validation Reports: Navigate (2 of 3)</vt:lpstr>
      <vt:lpstr>studentGPS ® Dashboards Validation Reports: Navigate (3 of 3)</vt:lpstr>
      <vt:lpstr>studentGPS ® Dashboards Validation Reports TSDS Data Quality Report: How to Analyze</vt:lpstr>
      <vt:lpstr>studentGPS ® Dashboards Validation Reports TSDS Data Quality Report: Report Example</vt:lpstr>
      <vt:lpstr>studentGPS ® Dashboards Validation Reports TSDS Data Quality Report: Check Passed</vt:lpstr>
      <vt:lpstr>studentGPS ® Dashboards Validation Reports TSDS Data Count Report: How to Analyze</vt:lpstr>
      <vt:lpstr>studentGPS ® Dashboards Validation Reports TSDS Data Count Report: Report Example</vt:lpstr>
      <vt:lpstr>studentGPS ® Dashboards Validation Reports TSDS Data Exception Report: How to Analyze</vt:lpstr>
      <vt:lpstr>studentGPS ® Dashboards Validation Reports TSDS Data Exception Report: Report Example </vt:lpstr>
      <vt:lpstr>Data Quality, Data Count  and Data Exception Report: Reference Examples</vt:lpstr>
      <vt:lpstr>studentGPS™ Dashboards Administrative Functions</vt:lpstr>
      <vt:lpstr>studentGPS™ Dashboards Administrative Functions Overview</vt:lpstr>
      <vt:lpstr>Site Configuration Tab</vt:lpstr>
      <vt:lpstr>Reasons for Disabling the System</vt:lpstr>
      <vt:lpstr>Disabling the System</vt:lpstr>
      <vt:lpstr>District-Wide System Messages</vt:lpstr>
      <vt:lpstr>End Of Year (EOY)</vt:lpstr>
      <vt:lpstr>EOY</vt:lpstr>
      <vt:lpstr>EOY</vt:lpstr>
      <vt:lpstr>EOY</vt:lpstr>
      <vt:lpstr>EOY</vt:lpstr>
      <vt:lpstr>EO on Dashboards</vt:lpstr>
      <vt:lpstr>EOY Build Fail</vt:lpstr>
      <vt:lpstr>Resetting EOY</vt:lpstr>
      <vt:lpstr>EOY Reset Tips</vt:lpstr>
      <vt:lpstr>Title Claim Sets</vt:lpstr>
      <vt:lpstr>FERPA and District Data Use Policies</vt:lpstr>
      <vt:lpstr>Dashboards Staff Classification and  Claim Sets</vt:lpstr>
      <vt:lpstr>Mapping Other LEA Users to Claim Sets</vt:lpstr>
      <vt:lpstr>studentGPS™ Dashboards User Access Overview</vt:lpstr>
      <vt:lpstr>studentGPS™ Dashboards User Access Overview</vt:lpstr>
      <vt:lpstr>Claims-Based Authentication</vt:lpstr>
      <vt:lpstr>studentGPS™ Dashboards Roles and Claims to Data: Staff and Specialist</vt:lpstr>
      <vt:lpstr>studentGPS™ Dashboards Roles and Claims to Data: Leader, Administration and Principal</vt:lpstr>
      <vt:lpstr>studentGPS™ Dashboards Roles and Claims to Data: Superintendent and System Admin</vt:lpstr>
      <vt:lpstr>Editing a Single Title: Position Title</vt:lpstr>
      <vt:lpstr>Editing a Single Title: Claim Set </vt:lpstr>
      <vt:lpstr>Batch Editing</vt:lpstr>
      <vt:lpstr>Batch Editing: Review Settings for Multiple Position Title Claim Sets</vt:lpstr>
      <vt:lpstr>Batch Editing: Review Settings for Multiple Position Titles Claim Sets (cont’d)</vt:lpstr>
      <vt:lpstr>System Support:  Dashboards Access</vt:lpstr>
      <vt:lpstr>Auto Provisioning Tab</vt:lpstr>
      <vt:lpstr>Opting Out of Auto Provisioning</vt:lpstr>
      <vt:lpstr>Opting in for Auto Provisioning (1) </vt:lpstr>
      <vt:lpstr>Opting in for Auto Provisioning (2)</vt:lpstr>
      <vt:lpstr>Auto Provisioning: Key Points</vt:lpstr>
      <vt:lpstr>Auto Provisioning – District Wide (All)</vt:lpstr>
      <vt:lpstr>Auto Provisioning -- Custom</vt:lpstr>
      <vt:lpstr>Auto Provisioning: Email Notification</vt:lpstr>
      <vt:lpstr>Approver Email Notification </vt:lpstr>
      <vt:lpstr>TEAL User Emails -- No existing TEAL Account </vt:lpstr>
      <vt:lpstr>TEAL Email – Existing TEAL Account</vt:lpstr>
      <vt:lpstr>Metric Settings Tab</vt:lpstr>
      <vt:lpstr>Grades Below C Metric Overview</vt:lpstr>
      <vt:lpstr>Grades Below C Metric Navigation</vt:lpstr>
      <vt:lpstr>Photo Management Tab</vt:lpstr>
      <vt:lpstr>Photo Management </vt:lpstr>
      <vt:lpstr>Photo Packaging</vt:lpstr>
      <vt:lpstr>Photo Management: Select a Campus</vt:lpstr>
      <vt:lpstr>Photo Upload Verification</vt:lpstr>
      <vt:lpstr>Photo Upload Error Message</vt:lpstr>
      <vt:lpstr>Wrap Up</vt:lpstr>
      <vt:lpstr>Wrap Up</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jcaven</dc:creator>
  <cp:lastModifiedBy>Tomes, Shawn</cp:lastModifiedBy>
  <cp:revision>1929</cp:revision>
  <cp:lastPrinted>2016-10-07T17:24:27Z</cp:lastPrinted>
  <dcterms:created xsi:type="dcterms:W3CDTF">2009-09-01T20:11:00Z</dcterms:created>
  <dcterms:modified xsi:type="dcterms:W3CDTF">2017-01-24T14:43:40Z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0x01010068388B943D1A2944A2203298FD1F90B3</vt:lpwstr>
  </property>
  <property fmtid="{D5CDD505-2E9C-101B-9397-08002B2CF9AE}" pid="3" name="_NewReviewCycle">
    <vt:lpwstr/>
  </property>
  <property fmtid="{D5CDD505-2E9C-101B-9397-08002B2CF9AE}" pid="4" name="_dlc_DocIdItemGuid">
    <vt:lpwstr>7fd8e421-004a-41be-b615-d2e44760db7c</vt:lpwstr>
  </property>
  <property fmtid="{D5CDD505-2E9C-101B-9397-08002B2CF9AE}" pid="5" name="ArticulateGUID">
    <vt:lpwstr>49412A3E-5990-4A2A-9E11-BC63EBD12E55</vt:lpwstr>
  </property>
  <property fmtid="{D5CDD505-2E9C-101B-9397-08002B2CF9AE}" pid="6" name="ArticulatePath">
    <vt:lpwstr>TSDS_Technical_Course_Module_4_ DDM</vt:lpwstr>
  </property>
</Properties>
</file>