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1.xml" ContentType="application/vnd.openxmlformats-officedocument.presentationml.tags+xml"/>
  <Override PartName="/ppt/notesSlides/notesSlide37.xml" ContentType="application/vnd.openxmlformats-officedocument.presentationml.notesSlide+xml"/>
  <Override PartName="/ppt/tags/tag22.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3.xml" ContentType="application/vnd.openxmlformats-officedocument.presentationml.tags+xml"/>
  <Override PartName="/ppt/notesSlides/notesSlide55.xml" ContentType="application/vnd.openxmlformats-officedocument.presentationml.notesSlide+xml"/>
  <Override PartName="/ppt/tags/tag24.xml" ContentType="application/vnd.openxmlformats-officedocument.presentationml.tags+xml"/>
  <Override PartName="/ppt/notesSlides/notesSlide56.xml" ContentType="application/vnd.openxmlformats-officedocument.presentationml.notesSlide+xml"/>
  <Override PartName="/ppt/tags/tag25.xml" ContentType="application/vnd.openxmlformats-officedocument.presentationml.tags+xml"/>
  <Override PartName="/ppt/notesSlides/notesSlide57.xml" ContentType="application/vnd.openxmlformats-officedocument.presentationml.notesSlide+xml"/>
  <Override PartName="/ppt/tags/tag26.xml" ContentType="application/vnd.openxmlformats-officedocument.presentationml.tags+xml"/>
  <Override PartName="/ppt/notesSlides/notesSlide58.xml" ContentType="application/vnd.openxmlformats-officedocument.presentationml.notesSlide+xml"/>
  <Override PartName="/ppt/tags/tag27.xml" ContentType="application/vnd.openxmlformats-officedocument.presentationml.tags+xml"/>
  <Override PartName="/ppt/notesSlides/notesSlide59.xml" ContentType="application/vnd.openxmlformats-officedocument.presentationml.notesSlide+xml"/>
  <Override PartName="/ppt/tags/tag28.xml" ContentType="application/vnd.openxmlformats-officedocument.presentationml.tags+xml"/>
  <Override PartName="/ppt/notesSlides/notesSlide60.xml" ContentType="application/vnd.openxmlformats-officedocument.presentationml.notesSlide+xml"/>
  <Override PartName="/ppt/tags/tag29.xml" ContentType="application/vnd.openxmlformats-officedocument.presentationml.tags+xml"/>
  <Override PartName="/ppt/notesSlides/notesSlide61.xml" ContentType="application/vnd.openxmlformats-officedocument.presentationml.notesSlide+xml"/>
  <Override PartName="/ppt/tags/tag30.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31.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32.xml" ContentType="application/vnd.openxmlformats-officedocument.presentationml.tags+xml"/>
  <Override PartName="/ppt/notesSlides/notesSlide67.xml" ContentType="application/vnd.openxmlformats-officedocument.presentationml.notesSlide+xml"/>
  <Override PartName="/ppt/tags/tag33.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34.xml" ContentType="application/vnd.openxmlformats-officedocument.presentationml.tags+xml"/>
  <Override PartName="/ppt/notesSlides/notesSlide77.xml" ContentType="application/vnd.openxmlformats-officedocument.presentationml.notesSlide+xml"/>
  <Override PartName="/ppt/tags/tag35.xml" ContentType="application/vnd.openxmlformats-officedocument.presentationml.tags+xml"/>
  <Override PartName="/ppt/notesSlides/notesSlide78.xml" ContentType="application/vnd.openxmlformats-officedocument.presentationml.notesSlide+xml"/>
  <Override PartName="/ppt/tags/tag36.xml" ContentType="application/vnd.openxmlformats-officedocument.presentationml.tags+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37.xml" ContentType="application/vnd.openxmlformats-officedocument.presentationml.tags+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tags/tag38.xml" ContentType="application/vnd.openxmlformats-officedocument.presentationml.tags+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tags/tag39.xml" ContentType="application/vnd.openxmlformats-officedocument.presentationml.tags+xml"/>
  <Override PartName="/ppt/notesSlides/notesSlide92.xml" ContentType="application/vnd.openxmlformats-officedocument.presentationml.notesSlide+xml"/>
  <Override PartName="/ppt/tags/tag40.xml" ContentType="application/vnd.openxmlformats-officedocument.presentationml.tags+xml"/>
  <Override PartName="/ppt/notesSlides/notesSlide93.xml" ContentType="application/vnd.openxmlformats-officedocument.presentationml.notesSlide+xml"/>
  <Override PartName="/ppt/tags/tag41.xml" ContentType="application/vnd.openxmlformats-officedocument.presentationml.tags+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6" r:id="rId4"/>
  </p:sldMasterIdLst>
  <p:notesMasterIdLst>
    <p:notesMasterId r:id="rId103"/>
  </p:notesMasterIdLst>
  <p:handoutMasterIdLst>
    <p:handoutMasterId r:id="rId104"/>
  </p:handoutMasterIdLst>
  <p:sldIdLst>
    <p:sldId id="466" r:id="rId5"/>
    <p:sldId id="1039" r:id="rId6"/>
    <p:sldId id="1042" r:id="rId7"/>
    <p:sldId id="863" r:id="rId8"/>
    <p:sldId id="1034" r:id="rId9"/>
    <p:sldId id="1035" r:id="rId10"/>
    <p:sldId id="821" r:id="rId11"/>
    <p:sldId id="855" r:id="rId12"/>
    <p:sldId id="1036" r:id="rId13"/>
    <p:sldId id="1002" r:id="rId14"/>
    <p:sldId id="1003" r:id="rId15"/>
    <p:sldId id="854" r:id="rId16"/>
    <p:sldId id="947" r:id="rId17"/>
    <p:sldId id="823" r:id="rId18"/>
    <p:sldId id="826" r:id="rId19"/>
    <p:sldId id="1004" r:id="rId20"/>
    <p:sldId id="1005" r:id="rId21"/>
    <p:sldId id="827" r:id="rId22"/>
    <p:sldId id="828" r:id="rId23"/>
    <p:sldId id="829" r:id="rId24"/>
    <p:sldId id="919" r:id="rId25"/>
    <p:sldId id="912" r:id="rId26"/>
    <p:sldId id="830" r:id="rId27"/>
    <p:sldId id="881" r:id="rId28"/>
    <p:sldId id="956" r:id="rId29"/>
    <p:sldId id="957" r:id="rId30"/>
    <p:sldId id="832" r:id="rId31"/>
    <p:sldId id="958" r:id="rId32"/>
    <p:sldId id="876" r:id="rId33"/>
    <p:sldId id="959" r:id="rId34"/>
    <p:sldId id="960" r:id="rId35"/>
    <p:sldId id="961" r:id="rId36"/>
    <p:sldId id="962" r:id="rId37"/>
    <p:sldId id="963" r:id="rId38"/>
    <p:sldId id="1049" r:id="rId39"/>
    <p:sldId id="839" r:id="rId40"/>
    <p:sldId id="905" r:id="rId41"/>
    <p:sldId id="906" r:id="rId42"/>
    <p:sldId id="840" r:id="rId43"/>
    <p:sldId id="882" r:id="rId44"/>
    <p:sldId id="879" r:id="rId45"/>
    <p:sldId id="1016" r:id="rId46"/>
    <p:sldId id="892" r:id="rId47"/>
    <p:sldId id="842" r:id="rId48"/>
    <p:sldId id="843" r:id="rId49"/>
    <p:sldId id="880" r:id="rId50"/>
    <p:sldId id="891" r:id="rId51"/>
    <p:sldId id="913" r:id="rId52"/>
    <p:sldId id="907" r:id="rId53"/>
    <p:sldId id="908" r:id="rId54"/>
    <p:sldId id="909" r:id="rId55"/>
    <p:sldId id="910" r:id="rId56"/>
    <p:sldId id="911" r:id="rId57"/>
    <p:sldId id="964" r:id="rId58"/>
    <p:sldId id="1051" r:id="rId59"/>
    <p:sldId id="965" r:id="rId60"/>
    <p:sldId id="1050" r:id="rId61"/>
    <p:sldId id="883" r:id="rId62"/>
    <p:sldId id="1041" r:id="rId63"/>
    <p:sldId id="1043" r:id="rId64"/>
    <p:sldId id="884" r:id="rId65"/>
    <p:sldId id="901" r:id="rId66"/>
    <p:sldId id="926" r:id="rId67"/>
    <p:sldId id="923" r:id="rId68"/>
    <p:sldId id="925" r:id="rId69"/>
    <p:sldId id="928" r:id="rId70"/>
    <p:sldId id="929" r:id="rId71"/>
    <p:sldId id="930" r:id="rId72"/>
    <p:sldId id="927" r:id="rId73"/>
    <p:sldId id="931" r:id="rId74"/>
    <p:sldId id="932" r:id="rId75"/>
    <p:sldId id="933" r:id="rId76"/>
    <p:sldId id="935" r:id="rId77"/>
    <p:sldId id="934" r:id="rId78"/>
    <p:sldId id="938" r:id="rId79"/>
    <p:sldId id="937" r:id="rId80"/>
    <p:sldId id="936" r:id="rId81"/>
    <p:sldId id="940" r:id="rId82"/>
    <p:sldId id="954" r:id="rId83"/>
    <p:sldId id="1017" r:id="rId84"/>
    <p:sldId id="1018" r:id="rId85"/>
    <p:sldId id="1019" r:id="rId86"/>
    <p:sldId id="1020" r:id="rId87"/>
    <p:sldId id="1044" r:id="rId88"/>
    <p:sldId id="1045" r:id="rId89"/>
    <p:sldId id="1046" r:id="rId90"/>
    <p:sldId id="1025" r:id="rId91"/>
    <p:sldId id="1026" r:id="rId92"/>
    <p:sldId id="1027" r:id="rId93"/>
    <p:sldId id="1028" r:id="rId94"/>
    <p:sldId id="1030" r:id="rId95"/>
    <p:sldId id="1031" r:id="rId96"/>
    <p:sldId id="1032" r:id="rId97"/>
    <p:sldId id="1047" r:id="rId98"/>
    <p:sldId id="1048" r:id="rId99"/>
    <p:sldId id="1037" r:id="rId100"/>
    <p:sldId id="758" r:id="rId101"/>
    <p:sldId id="948" r:id="rId102"/>
  </p:sldIdLst>
  <p:sldSz cx="9144000" cy="6858000" type="screen4x3"/>
  <p:notesSz cx="6858000" cy="9296400"/>
  <p:custDataLst>
    <p:tags r:id="rId10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k9sWmi2+A5ix2inuosh8AQ==" hashData="Nm9CWn8j6Fp1l1WpZOAJkZgjLU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9">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Keegan, Lisa" initials="LK" lastIdx="1" clrIdx="3"/>
  <p:cmAuthor id="4" name="Hartwig, Alan" initials="AH" lastIdx="7" clrIdx="4"/>
  <p:cmAuthor id="5" name="Grapes, Chris" initials="CG" lastIdx="23" clrIdx="5"/>
  <p:cmAuthor id="6" name="Lisa McNicholas" initials="LM"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3F3F9"/>
    <a:srgbClr val="CDCDCD"/>
    <a:srgbClr val="9DD7EB"/>
    <a:srgbClr val="CAF4F6"/>
    <a:srgbClr val="31B3C5"/>
    <a:srgbClr val="66DEE4"/>
    <a:srgbClr val="9AEAEE"/>
    <a:srgbClr val="9FD7EB"/>
    <a:srgbClr val="70C4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75" autoAdjust="0"/>
    <p:restoredTop sz="76995" autoAdjust="0"/>
  </p:normalViewPr>
  <p:slideViewPr>
    <p:cSldViewPr>
      <p:cViewPr varScale="1">
        <p:scale>
          <a:sx n="88" d="100"/>
          <a:sy n="88" d="100"/>
        </p:scale>
        <p:origin x="2136" y="84"/>
      </p:cViewPr>
      <p:guideLst>
        <p:guide orient="horz" pos="2160"/>
        <p:guide pos="2880"/>
      </p:guideLst>
    </p:cSldViewPr>
  </p:slideViewPr>
  <p:outlineViewPr>
    <p:cViewPr>
      <p:scale>
        <a:sx n="33" d="100"/>
        <a:sy n="33" d="100"/>
      </p:scale>
      <p:origin x="0" y="55662"/>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55" d="100"/>
          <a:sy n="55" d="100"/>
        </p:scale>
        <p:origin x="-2550" y="-102"/>
      </p:cViewPr>
      <p:guideLst>
        <p:guide orient="horz" pos="2929"/>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07" Type="http://schemas.openxmlformats.org/officeDocument/2006/relationships/presProps" Target="presProps.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notesMaster" Target="notesMasters/notesMaster1.xml"/><Relationship Id="rId108"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heme" Target="theme/theme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553EA0-6D6C-4274-9448-B12E25C70B71}" type="doc">
      <dgm:prSet loTypeId="urn:microsoft.com/office/officeart/2005/8/layout/hProcess9" loCatId="process" qsTypeId="urn:microsoft.com/office/officeart/2005/8/quickstyle/simple1" qsCatId="simple" csTypeId="urn:microsoft.com/office/officeart/2005/8/colors/accent1_2" csCatId="accent1" phldr="1"/>
      <dgm:spPr/>
    </dgm:pt>
    <dgm:pt modelId="{1ABF75BA-4B65-4670-8F7F-D65531627CF4}">
      <dgm:prSet phldrT="[Text]"/>
      <dgm:spPr/>
      <dgm:t>
        <a:bodyPr/>
        <a:lstStyle/>
        <a:p>
          <a:r>
            <a:rPr lang="en-US" dirty="0"/>
            <a:t>TEAL</a:t>
          </a:r>
        </a:p>
      </dgm:t>
    </dgm:pt>
    <dgm:pt modelId="{4833D402-37D1-4F89-B68D-6BC5E69B6691}" type="parTrans" cxnId="{72742AC3-9C01-4329-BFE1-805FD10FA21E}">
      <dgm:prSet/>
      <dgm:spPr/>
    </dgm:pt>
    <dgm:pt modelId="{F19769E5-16F3-4CE5-A091-D04BD2F2A3BC}" type="sibTrans" cxnId="{72742AC3-9C01-4329-BFE1-805FD10FA21E}">
      <dgm:prSet/>
      <dgm:spPr/>
    </dgm:pt>
    <dgm:pt modelId="{3BF38DB7-0428-4C5E-96C6-B98EA3BA36EF}">
      <dgm:prSet phldrT="[Text]"/>
      <dgm:spPr/>
      <dgm:t>
        <a:bodyPr/>
        <a:lstStyle/>
        <a:p>
          <a:r>
            <a:rPr lang="en-US" dirty="0"/>
            <a:t>TSDS Overview</a:t>
          </a:r>
        </a:p>
      </dgm:t>
    </dgm:pt>
    <dgm:pt modelId="{D1F2CD82-C80E-4901-9215-A0A17313A92C}" type="parTrans" cxnId="{504D9648-3116-492C-987F-B3B9AE4CE78F}">
      <dgm:prSet/>
      <dgm:spPr/>
    </dgm:pt>
    <dgm:pt modelId="{25E5FB2E-45C4-4E8E-A0BE-ACADAFAF9A08}" type="sibTrans" cxnId="{504D9648-3116-492C-987F-B3B9AE4CE78F}">
      <dgm:prSet/>
      <dgm:spPr/>
    </dgm:pt>
    <dgm:pt modelId="{AF985AA8-3042-4B29-A22B-12BED2BFDF03}">
      <dgm:prSet phldrT="[Text]"/>
      <dgm:spPr/>
      <dgm:t>
        <a:bodyPr/>
        <a:lstStyle/>
        <a:p>
          <a:r>
            <a:rPr lang="en-US" dirty="0"/>
            <a:t>TSDS Technical Overview</a:t>
          </a:r>
        </a:p>
      </dgm:t>
    </dgm:pt>
    <dgm:pt modelId="{0BD50803-5D45-4353-B555-7D389B8D3551}" type="parTrans" cxnId="{95DE2C7E-229D-45E5-8A08-7CA430A2243C}">
      <dgm:prSet/>
      <dgm:spPr/>
    </dgm:pt>
    <dgm:pt modelId="{06501933-DD6C-4DC1-BD76-EB2BD2E26901}" type="sibTrans" cxnId="{95DE2C7E-229D-45E5-8A08-7CA430A2243C}">
      <dgm:prSet/>
      <dgm:spPr/>
    </dgm:pt>
    <dgm:pt modelId="{419B80A1-B215-4792-8E5D-575F49997264}">
      <dgm:prSet phldrT="[Text]"/>
      <dgm:spPr/>
      <dgm:t>
        <a:bodyPr/>
        <a:lstStyle/>
        <a:p>
          <a:r>
            <a:rPr lang="en-US" dirty="0"/>
            <a:t>TSDS TEDS and CSVT</a:t>
          </a:r>
        </a:p>
      </dgm:t>
    </dgm:pt>
    <dgm:pt modelId="{B0DE3464-0513-4C26-90D4-E2C0415D7FFC}" type="parTrans" cxnId="{3A6AF1CE-1E70-45B0-BDA0-8EAA2CA26EDF}">
      <dgm:prSet/>
      <dgm:spPr/>
    </dgm:pt>
    <dgm:pt modelId="{CC17D5E2-3805-46CA-97A5-2617CC7E33A8}" type="sibTrans" cxnId="{3A6AF1CE-1E70-45B0-BDA0-8EAA2CA26EDF}">
      <dgm:prSet/>
      <dgm:spPr/>
    </dgm:pt>
    <dgm:pt modelId="{CCB62574-D342-4696-A6E6-4254EF7F4CD4}">
      <dgm:prSet phldrT="[Text]"/>
      <dgm:spPr/>
      <dgm:t>
        <a:bodyPr/>
        <a:lstStyle/>
        <a:p>
          <a:r>
            <a:rPr lang="en-US" dirty="0"/>
            <a:t>TSDS DTU</a:t>
          </a:r>
        </a:p>
      </dgm:t>
    </dgm:pt>
    <dgm:pt modelId="{3841FCDB-FBF3-497D-817A-3428DA55EDA6}" type="parTrans" cxnId="{F6285F4F-FFE8-474C-BF4F-F6B3B1FEB220}">
      <dgm:prSet/>
      <dgm:spPr/>
    </dgm:pt>
    <dgm:pt modelId="{898FB117-559B-4ED0-AC8C-EDEDF3E0D92F}" type="sibTrans" cxnId="{F6285F4F-FFE8-474C-BF4F-F6B3B1FEB220}">
      <dgm:prSet/>
      <dgm:spPr/>
    </dgm:pt>
    <dgm:pt modelId="{2EDCB11A-CD57-445F-9D78-DD1165F913E1}" type="pres">
      <dgm:prSet presAssocID="{EB553EA0-6D6C-4274-9448-B12E25C70B71}" presName="CompostProcess" presStyleCnt="0">
        <dgm:presLayoutVars>
          <dgm:dir/>
          <dgm:resizeHandles val="exact"/>
        </dgm:presLayoutVars>
      </dgm:prSet>
      <dgm:spPr/>
    </dgm:pt>
    <dgm:pt modelId="{C0A961E2-CD77-448E-8376-76E8DF91673F}" type="pres">
      <dgm:prSet presAssocID="{EB553EA0-6D6C-4274-9448-B12E25C70B71}" presName="arrow" presStyleLbl="bgShp" presStyleIdx="0" presStyleCnt="1"/>
      <dgm:spPr/>
    </dgm:pt>
    <dgm:pt modelId="{8A2389C0-F5E1-408E-92AD-6BE543C3D63E}" type="pres">
      <dgm:prSet presAssocID="{EB553EA0-6D6C-4274-9448-B12E25C70B71}" presName="linearProcess" presStyleCnt="0"/>
      <dgm:spPr/>
    </dgm:pt>
    <dgm:pt modelId="{CEEEEBD6-F465-471B-B7E8-9C9C71D31C4A}" type="pres">
      <dgm:prSet presAssocID="{1ABF75BA-4B65-4670-8F7F-D65531627CF4}" presName="textNode" presStyleLbl="node1" presStyleIdx="0" presStyleCnt="5">
        <dgm:presLayoutVars>
          <dgm:bulletEnabled val="1"/>
        </dgm:presLayoutVars>
      </dgm:prSet>
      <dgm:spPr/>
    </dgm:pt>
    <dgm:pt modelId="{31D86113-63A6-416E-84F6-0AFA181DC8E8}" type="pres">
      <dgm:prSet presAssocID="{F19769E5-16F3-4CE5-A091-D04BD2F2A3BC}" presName="sibTrans" presStyleCnt="0"/>
      <dgm:spPr/>
    </dgm:pt>
    <dgm:pt modelId="{9ABED28F-D8F0-4EE6-9D7D-57548977AEC1}" type="pres">
      <dgm:prSet presAssocID="{3BF38DB7-0428-4C5E-96C6-B98EA3BA36EF}" presName="textNode" presStyleLbl="node1" presStyleIdx="1" presStyleCnt="5">
        <dgm:presLayoutVars>
          <dgm:bulletEnabled val="1"/>
        </dgm:presLayoutVars>
      </dgm:prSet>
      <dgm:spPr/>
    </dgm:pt>
    <dgm:pt modelId="{3D5A23C5-A5A7-4A59-897C-CEA3BC240A5D}" type="pres">
      <dgm:prSet presAssocID="{25E5FB2E-45C4-4E8E-A0BE-ACADAFAF9A08}" presName="sibTrans" presStyleCnt="0"/>
      <dgm:spPr/>
    </dgm:pt>
    <dgm:pt modelId="{48D8EE24-DA76-44D6-8A8C-10C00A1C4EA3}" type="pres">
      <dgm:prSet presAssocID="{AF985AA8-3042-4B29-A22B-12BED2BFDF03}" presName="textNode" presStyleLbl="node1" presStyleIdx="2" presStyleCnt="5">
        <dgm:presLayoutVars>
          <dgm:bulletEnabled val="1"/>
        </dgm:presLayoutVars>
      </dgm:prSet>
      <dgm:spPr/>
    </dgm:pt>
    <dgm:pt modelId="{1C231D71-5BFB-44C9-B53F-A6EE32562A1C}" type="pres">
      <dgm:prSet presAssocID="{06501933-DD6C-4DC1-BD76-EB2BD2E26901}" presName="sibTrans" presStyleCnt="0"/>
      <dgm:spPr/>
    </dgm:pt>
    <dgm:pt modelId="{87DF12F2-42E5-433F-A2C4-9E0BC2C7B3BC}" type="pres">
      <dgm:prSet presAssocID="{419B80A1-B215-4792-8E5D-575F49997264}" presName="textNode" presStyleLbl="node1" presStyleIdx="3" presStyleCnt="5">
        <dgm:presLayoutVars>
          <dgm:bulletEnabled val="1"/>
        </dgm:presLayoutVars>
      </dgm:prSet>
      <dgm:spPr/>
    </dgm:pt>
    <dgm:pt modelId="{4CD3D69B-EEF7-4E93-9CF1-ACB261E5EA64}" type="pres">
      <dgm:prSet presAssocID="{CC17D5E2-3805-46CA-97A5-2617CC7E33A8}" presName="sibTrans" presStyleCnt="0"/>
      <dgm:spPr/>
    </dgm:pt>
    <dgm:pt modelId="{54D51D6D-2CE3-48A5-ABB0-DC03CE0E25EF}" type="pres">
      <dgm:prSet presAssocID="{CCB62574-D342-4696-A6E6-4254EF7F4CD4}" presName="textNode" presStyleLbl="node1" presStyleIdx="4" presStyleCnt="5">
        <dgm:presLayoutVars>
          <dgm:bulletEnabled val="1"/>
        </dgm:presLayoutVars>
      </dgm:prSet>
      <dgm:spPr/>
    </dgm:pt>
  </dgm:ptLst>
  <dgm:cxnLst>
    <dgm:cxn modelId="{CFF6A30D-6E37-432B-919A-AE32156F6593}" type="presOf" srcId="{3BF38DB7-0428-4C5E-96C6-B98EA3BA36EF}" destId="{9ABED28F-D8F0-4EE6-9D7D-57548977AEC1}" srcOrd="0" destOrd="0" presId="urn:microsoft.com/office/officeart/2005/8/layout/hProcess9"/>
    <dgm:cxn modelId="{72742AC3-9C01-4329-BFE1-805FD10FA21E}" srcId="{EB553EA0-6D6C-4274-9448-B12E25C70B71}" destId="{1ABF75BA-4B65-4670-8F7F-D65531627CF4}" srcOrd="0" destOrd="0" parTransId="{4833D402-37D1-4F89-B68D-6BC5E69B6691}" sibTransId="{F19769E5-16F3-4CE5-A091-D04BD2F2A3BC}"/>
    <dgm:cxn modelId="{C20DA2CD-733E-4A53-98A6-46E2DDF35B68}" type="presOf" srcId="{EB553EA0-6D6C-4274-9448-B12E25C70B71}" destId="{2EDCB11A-CD57-445F-9D78-DD1165F913E1}" srcOrd="0" destOrd="0" presId="urn:microsoft.com/office/officeart/2005/8/layout/hProcess9"/>
    <dgm:cxn modelId="{76AC38D4-6B92-49C6-922A-D0077DECD101}" type="presOf" srcId="{1ABF75BA-4B65-4670-8F7F-D65531627CF4}" destId="{CEEEEBD6-F465-471B-B7E8-9C9C71D31C4A}" srcOrd="0" destOrd="0" presId="urn:microsoft.com/office/officeart/2005/8/layout/hProcess9"/>
    <dgm:cxn modelId="{348F164C-D86D-4D53-8532-8CBA83850EF6}" type="presOf" srcId="{419B80A1-B215-4792-8E5D-575F49997264}" destId="{87DF12F2-42E5-433F-A2C4-9E0BC2C7B3BC}" srcOrd="0" destOrd="0" presId="urn:microsoft.com/office/officeart/2005/8/layout/hProcess9"/>
    <dgm:cxn modelId="{F6285F4F-FFE8-474C-BF4F-F6B3B1FEB220}" srcId="{EB553EA0-6D6C-4274-9448-B12E25C70B71}" destId="{CCB62574-D342-4696-A6E6-4254EF7F4CD4}" srcOrd="4" destOrd="0" parTransId="{3841FCDB-FBF3-497D-817A-3428DA55EDA6}" sibTransId="{898FB117-559B-4ED0-AC8C-EDEDF3E0D92F}"/>
    <dgm:cxn modelId="{7FB67198-C8BA-4E1D-98C5-BB124635D183}" type="presOf" srcId="{CCB62574-D342-4696-A6E6-4254EF7F4CD4}" destId="{54D51D6D-2CE3-48A5-ABB0-DC03CE0E25EF}" srcOrd="0" destOrd="0" presId="urn:microsoft.com/office/officeart/2005/8/layout/hProcess9"/>
    <dgm:cxn modelId="{3A6AF1CE-1E70-45B0-BDA0-8EAA2CA26EDF}" srcId="{EB553EA0-6D6C-4274-9448-B12E25C70B71}" destId="{419B80A1-B215-4792-8E5D-575F49997264}" srcOrd="3" destOrd="0" parTransId="{B0DE3464-0513-4C26-90D4-E2C0415D7FFC}" sibTransId="{CC17D5E2-3805-46CA-97A5-2617CC7E33A8}"/>
    <dgm:cxn modelId="{95DE2C7E-229D-45E5-8A08-7CA430A2243C}" srcId="{EB553EA0-6D6C-4274-9448-B12E25C70B71}" destId="{AF985AA8-3042-4B29-A22B-12BED2BFDF03}" srcOrd="2" destOrd="0" parTransId="{0BD50803-5D45-4353-B555-7D389B8D3551}" sibTransId="{06501933-DD6C-4DC1-BD76-EB2BD2E26901}"/>
    <dgm:cxn modelId="{C204250D-ED51-4329-83A7-53E0B7622068}" type="presOf" srcId="{AF985AA8-3042-4B29-A22B-12BED2BFDF03}" destId="{48D8EE24-DA76-44D6-8A8C-10C00A1C4EA3}" srcOrd="0" destOrd="0" presId="urn:microsoft.com/office/officeart/2005/8/layout/hProcess9"/>
    <dgm:cxn modelId="{504D9648-3116-492C-987F-B3B9AE4CE78F}" srcId="{EB553EA0-6D6C-4274-9448-B12E25C70B71}" destId="{3BF38DB7-0428-4C5E-96C6-B98EA3BA36EF}" srcOrd="1" destOrd="0" parTransId="{D1F2CD82-C80E-4901-9215-A0A17313A92C}" sibTransId="{25E5FB2E-45C4-4E8E-A0BE-ACADAFAF9A08}"/>
    <dgm:cxn modelId="{49196FAE-85C5-4508-9938-204B598FFF85}" type="presParOf" srcId="{2EDCB11A-CD57-445F-9D78-DD1165F913E1}" destId="{C0A961E2-CD77-448E-8376-76E8DF91673F}" srcOrd="0" destOrd="0" presId="urn:microsoft.com/office/officeart/2005/8/layout/hProcess9"/>
    <dgm:cxn modelId="{4F27DE3F-3FDE-4352-B2F0-69696F57122D}" type="presParOf" srcId="{2EDCB11A-CD57-445F-9D78-DD1165F913E1}" destId="{8A2389C0-F5E1-408E-92AD-6BE543C3D63E}" srcOrd="1" destOrd="0" presId="urn:microsoft.com/office/officeart/2005/8/layout/hProcess9"/>
    <dgm:cxn modelId="{73AD9F55-FB79-4FA2-A971-7D8ADA3F1703}" type="presParOf" srcId="{8A2389C0-F5E1-408E-92AD-6BE543C3D63E}" destId="{CEEEEBD6-F465-471B-B7E8-9C9C71D31C4A}" srcOrd="0" destOrd="0" presId="urn:microsoft.com/office/officeart/2005/8/layout/hProcess9"/>
    <dgm:cxn modelId="{1EF1F5F8-6B08-4C5A-BC65-4FC7E391A6B5}" type="presParOf" srcId="{8A2389C0-F5E1-408E-92AD-6BE543C3D63E}" destId="{31D86113-63A6-416E-84F6-0AFA181DC8E8}" srcOrd="1" destOrd="0" presId="urn:microsoft.com/office/officeart/2005/8/layout/hProcess9"/>
    <dgm:cxn modelId="{33C155CC-D343-4EE5-9C3A-7973075F4B33}" type="presParOf" srcId="{8A2389C0-F5E1-408E-92AD-6BE543C3D63E}" destId="{9ABED28F-D8F0-4EE6-9D7D-57548977AEC1}" srcOrd="2" destOrd="0" presId="urn:microsoft.com/office/officeart/2005/8/layout/hProcess9"/>
    <dgm:cxn modelId="{3CFACED6-4A0F-4A9C-9D34-0F143D0AD894}" type="presParOf" srcId="{8A2389C0-F5E1-408E-92AD-6BE543C3D63E}" destId="{3D5A23C5-A5A7-4A59-897C-CEA3BC240A5D}" srcOrd="3" destOrd="0" presId="urn:microsoft.com/office/officeart/2005/8/layout/hProcess9"/>
    <dgm:cxn modelId="{40A4C3B8-5BEC-4154-B76E-03395396A299}" type="presParOf" srcId="{8A2389C0-F5E1-408E-92AD-6BE543C3D63E}" destId="{48D8EE24-DA76-44D6-8A8C-10C00A1C4EA3}" srcOrd="4" destOrd="0" presId="urn:microsoft.com/office/officeart/2005/8/layout/hProcess9"/>
    <dgm:cxn modelId="{FDC04E2F-AAE9-450E-B6C1-AD08B6BDF8DC}" type="presParOf" srcId="{8A2389C0-F5E1-408E-92AD-6BE543C3D63E}" destId="{1C231D71-5BFB-44C9-B53F-A6EE32562A1C}" srcOrd="5" destOrd="0" presId="urn:microsoft.com/office/officeart/2005/8/layout/hProcess9"/>
    <dgm:cxn modelId="{4BB75342-71CD-4B59-9FDF-E4DA58506EAF}" type="presParOf" srcId="{8A2389C0-F5E1-408E-92AD-6BE543C3D63E}" destId="{87DF12F2-42E5-433F-A2C4-9E0BC2C7B3BC}" srcOrd="6" destOrd="0" presId="urn:microsoft.com/office/officeart/2005/8/layout/hProcess9"/>
    <dgm:cxn modelId="{6A978E22-840C-4CF8-AF5F-B5CA3C4B7F1E}" type="presParOf" srcId="{8A2389C0-F5E1-408E-92AD-6BE543C3D63E}" destId="{4CD3D69B-EEF7-4E93-9CF1-ACB261E5EA64}" srcOrd="7" destOrd="0" presId="urn:microsoft.com/office/officeart/2005/8/layout/hProcess9"/>
    <dgm:cxn modelId="{63F65064-7840-4224-98A9-C0B386636E7D}" type="presParOf" srcId="{8A2389C0-F5E1-408E-92AD-6BE543C3D63E}" destId="{54D51D6D-2CE3-48A5-ABB0-DC03CE0E25EF}" srcOrd="8"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A961E2-CD77-448E-8376-76E8DF91673F}">
      <dsp:nvSpPr>
        <dsp:cNvPr id="0" name=""/>
        <dsp:cNvSpPr/>
      </dsp:nvSpPr>
      <dsp:spPr>
        <a:xfrm>
          <a:off x="457199" y="0"/>
          <a:ext cx="5181600" cy="4064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EEEBD6-F465-471B-B7E8-9C9C71D31C4A}">
      <dsp:nvSpPr>
        <dsp:cNvPr id="0" name=""/>
        <dsp:cNvSpPr/>
      </dsp:nvSpPr>
      <dsp:spPr>
        <a:xfrm>
          <a:off x="2678" y="1219199"/>
          <a:ext cx="1171277"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TEAL</a:t>
          </a:r>
        </a:p>
      </dsp:txBody>
      <dsp:txXfrm>
        <a:off x="59855" y="1276376"/>
        <a:ext cx="1056923" cy="1511246"/>
      </dsp:txXfrm>
    </dsp:sp>
    <dsp:sp modelId="{9ABED28F-D8F0-4EE6-9D7D-57548977AEC1}">
      <dsp:nvSpPr>
        <dsp:cNvPr id="0" name=""/>
        <dsp:cNvSpPr/>
      </dsp:nvSpPr>
      <dsp:spPr>
        <a:xfrm>
          <a:off x="1232520" y="1219199"/>
          <a:ext cx="1171277"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TSDS Overview</a:t>
          </a:r>
        </a:p>
      </dsp:txBody>
      <dsp:txXfrm>
        <a:off x="1289697" y="1276376"/>
        <a:ext cx="1056923" cy="1511246"/>
      </dsp:txXfrm>
    </dsp:sp>
    <dsp:sp modelId="{48D8EE24-DA76-44D6-8A8C-10C00A1C4EA3}">
      <dsp:nvSpPr>
        <dsp:cNvPr id="0" name=""/>
        <dsp:cNvSpPr/>
      </dsp:nvSpPr>
      <dsp:spPr>
        <a:xfrm>
          <a:off x="2462361" y="1219199"/>
          <a:ext cx="1171277"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TSDS Technical Overview</a:t>
          </a:r>
        </a:p>
      </dsp:txBody>
      <dsp:txXfrm>
        <a:off x="2519538" y="1276376"/>
        <a:ext cx="1056923" cy="1511246"/>
      </dsp:txXfrm>
    </dsp:sp>
    <dsp:sp modelId="{87DF12F2-42E5-433F-A2C4-9E0BC2C7B3BC}">
      <dsp:nvSpPr>
        <dsp:cNvPr id="0" name=""/>
        <dsp:cNvSpPr/>
      </dsp:nvSpPr>
      <dsp:spPr>
        <a:xfrm>
          <a:off x="3692202" y="1219199"/>
          <a:ext cx="1171277"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TSDS TEDS and CSVT</a:t>
          </a:r>
        </a:p>
      </dsp:txBody>
      <dsp:txXfrm>
        <a:off x="3749379" y="1276376"/>
        <a:ext cx="1056923" cy="1511246"/>
      </dsp:txXfrm>
    </dsp:sp>
    <dsp:sp modelId="{54D51D6D-2CE3-48A5-ABB0-DC03CE0E25EF}">
      <dsp:nvSpPr>
        <dsp:cNvPr id="0" name=""/>
        <dsp:cNvSpPr/>
      </dsp:nvSpPr>
      <dsp:spPr>
        <a:xfrm>
          <a:off x="4922043" y="1219199"/>
          <a:ext cx="1171277"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TSDS DTU</a:t>
          </a:r>
        </a:p>
      </dsp:txBody>
      <dsp:txXfrm>
        <a:off x="4979220" y="1276376"/>
        <a:ext cx="1056923" cy="151124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8/24/2017</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6" name="Slide Number Placeholder 5"/>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BE0963D3-E393-4107-B376-8724EFC1DE96}"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8/24/2017</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2108" marR="0" indent="-232108" algn="l" defTabSz="914400" rtl="0" eaLnBrk="1" fontAlgn="auto" latinLnBrk="0" hangingPunct="1">
              <a:lnSpc>
                <a:spcPct val="100000"/>
              </a:lnSpc>
              <a:spcBef>
                <a:spcPct val="0"/>
              </a:spcBef>
              <a:spcAft>
                <a:spcPts val="0"/>
              </a:spcAft>
              <a:buClrTx/>
              <a:buSzTx/>
              <a:buFontTx/>
              <a:buNone/>
              <a:tabLst/>
              <a:defRPr/>
            </a:pPr>
            <a:r>
              <a:rPr lang="en-US" b="0" dirty="0">
                <a:solidFill>
                  <a:schemeClr val="accent2">
                    <a:lumMod val="75000"/>
                  </a:schemeClr>
                </a:solidFill>
              </a:rPr>
              <a:t>Welcome to the TSDS Technical</a:t>
            </a:r>
            <a:r>
              <a:rPr lang="en-US" b="0" baseline="0" dirty="0">
                <a:solidFill>
                  <a:schemeClr val="accent2">
                    <a:lumMod val="75000"/>
                  </a:schemeClr>
                </a:solidFill>
              </a:rPr>
              <a:t> Course 3:  Loading Data into the ODS.</a:t>
            </a: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1</a:t>
            </a:fld>
            <a:endParaRPr lang="en-US" dirty="0"/>
          </a:p>
        </p:txBody>
      </p:sp>
    </p:spTree>
    <p:extLst>
      <p:ext uri="{BB962C8B-B14F-4D97-AF65-F5344CB8AC3E}">
        <p14:creationId xmlns:p14="http://schemas.microsoft.com/office/powerpoint/2010/main" val="8796526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dirty="0"/>
              <a:t>recommended</a:t>
            </a:r>
            <a:r>
              <a:rPr lang="en-US" dirty="0"/>
              <a:t> method of submitting data to the TSDS eDM is by using the TSDS DTU.</a:t>
            </a:r>
            <a:r>
              <a:rPr lang="en-US" baseline="0" dirty="0"/>
              <a:t>  </a:t>
            </a:r>
            <a:r>
              <a:rPr lang="en-US" dirty="0"/>
              <a:t>When files are submitted to eDM via the DTU, the XML Interchange files are automatically uploaded to eDM.</a:t>
            </a:r>
            <a:r>
              <a:rPr lang="en-US" baseline="0" dirty="0"/>
              <a:t>  </a:t>
            </a:r>
            <a:r>
              <a:rPr lang="en-US" dirty="0"/>
              <a:t>The files are also automatically processed through File Manager to Batch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val="460280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Users can also upload files directly to eDM.</a:t>
            </a:r>
            <a:r>
              <a:rPr lang="en-US" baseline="0" dirty="0"/>
              <a:t>  </a:t>
            </a:r>
            <a:r>
              <a:rPr lang="en-US" dirty="0"/>
              <a:t>This is not the preferred process.</a:t>
            </a:r>
            <a:r>
              <a:rPr lang="en-US" baseline="0" dirty="0"/>
              <a:t>  </a:t>
            </a:r>
            <a:r>
              <a:rPr lang="en-US" dirty="0"/>
              <a:t>It is important to understand how to do a manual data submission.</a:t>
            </a:r>
            <a:r>
              <a:rPr lang="en-US" baseline="0" dirty="0"/>
              <a:t>  </a:t>
            </a:r>
            <a:r>
              <a:rPr lang="en-US" dirty="0"/>
              <a:t>When users upload directly to eDM, the system can accept zip files.</a:t>
            </a:r>
            <a:r>
              <a:rPr lang="en-US" baseline="0" dirty="0"/>
              <a:t>  </a:t>
            </a:r>
            <a:r>
              <a:rPr lang="en-US" dirty="0"/>
              <a:t>However, the data flow within eDM is then not automated, and users will have to manually promote files from File Manager to Batch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460280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a:t>
            </a:r>
            <a:r>
              <a:rPr lang="en-US" baseline="0" dirty="0"/>
              <a:t> a look at the navigation of the TSDS eDM application.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a:latin typeface="Arial" pitchFamily="34" charset="0"/>
              </a:rPr>
              <a:t>Once you are logged in to the TSDS Portal, access TSDS eDM through the Manage Data Loads button.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13</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application opens up to the landing page. On the left hand side, the menu options available to that user.  In the center of the screen users can see System Messages posted by TEA, and the list of the Open Collections.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dirty="0"/>
              <a:t>The </a:t>
            </a:r>
            <a:r>
              <a:rPr lang="en-US" b="1" dirty="0"/>
              <a:t>Menu</a:t>
            </a:r>
            <a:r>
              <a:rPr lang="en-US" dirty="0"/>
              <a:t> allows the user to:</a:t>
            </a:r>
          </a:p>
          <a:p>
            <a:pPr lvl="1"/>
            <a:r>
              <a:rPr lang="en-US" sz="1200" b="1" kern="1200" dirty="0">
                <a:solidFill>
                  <a:schemeClr val="tx1"/>
                </a:solidFill>
                <a:latin typeface="Arial" pitchFamily="34" charset="0"/>
                <a:ea typeface="+mn-ea"/>
                <a:cs typeface="Arial" pitchFamily="34" charset="0"/>
              </a:rPr>
              <a:t>Home</a:t>
            </a:r>
            <a:r>
              <a:rPr lang="en-US" sz="1200" kern="1200" dirty="0">
                <a:solidFill>
                  <a:schemeClr val="tx1"/>
                </a:solidFill>
                <a:latin typeface="Arial" pitchFamily="34" charset="0"/>
                <a:ea typeface="+mn-ea"/>
                <a:cs typeface="Arial" pitchFamily="34" charset="0"/>
              </a:rPr>
              <a:t> – return to the landing page</a:t>
            </a:r>
          </a:p>
          <a:p>
            <a:pPr lvl="1"/>
            <a:r>
              <a:rPr lang="en-US" sz="1200" b="1" kern="1200" dirty="0">
                <a:solidFill>
                  <a:schemeClr val="tx1"/>
                </a:solidFill>
                <a:latin typeface="Arial" pitchFamily="34" charset="0"/>
                <a:ea typeface="+mn-ea"/>
                <a:cs typeface="Arial" pitchFamily="34" charset="0"/>
              </a:rPr>
              <a:t>File Manager </a:t>
            </a:r>
            <a:r>
              <a:rPr lang="en-US" sz="1200" kern="1200" dirty="0">
                <a:solidFill>
                  <a:schemeClr val="tx1"/>
                </a:solidFill>
                <a:latin typeface="Arial" pitchFamily="34" charset="0"/>
                <a:ea typeface="+mn-ea"/>
                <a:cs typeface="Arial" pitchFamily="34" charset="0"/>
              </a:rPr>
              <a:t>– review the progress of file validation</a:t>
            </a:r>
          </a:p>
          <a:p>
            <a:pPr lvl="1"/>
            <a:r>
              <a:rPr lang="en-US" sz="1200" b="1" kern="1200" dirty="0">
                <a:solidFill>
                  <a:schemeClr val="tx1"/>
                </a:solidFill>
                <a:latin typeface="Arial" pitchFamily="34" charset="0"/>
                <a:ea typeface="+mn-ea"/>
                <a:cs typeface="Arial" pitchFamily="34" charset="0"/>
              </a:rPr>
              <a:t>Batch Manager </a:t>
            </a:r>
            <a:r>
              <a:rPr lang="en-US" sz="1200" kern="1200" dirty="0">
                <a:solidFill>
                  <a:schemeClr val="tx1"/>
                </a:solidFill>
                <a:latin typeface="Arial" pitchFamily="34" charset="0"/>
                <a:ea typeface="+mn-ea"/>
                <a:cs typeface="Arial" pitchFamily="34" charset="0"/>
              </a:rPr>
              <a:t>– monitor the progress of batches through the ETL process and verify the ODS has been inserted or updated with new records</a:t>
            </a:r>
          </a:p>
          <a:p>
            <a:pPr lvl="1"/>
            <a:r>
              <a:rPr lang="en-US" sz="1200" b="1" kern="1200" dirty="0">
                <a:solidFill>
                  <a:schemeClr val="tx1"/>
                </a:solidFill>
                <a:latin typeface="Arial" pitchFamily="34" charset="0"/>
                <a:ea typeface="+mn-ea"/>
                <a:cs typeface="Arial" pitchFamily="34" charset="0"/>
              </a:rPr>
              <a:t>Interchange Upload </a:t>
            </a:r>
            <a:r>
              <a:rPr lang="en-US" sz="1200" kern="1200" dirty="0">
                <a:solidFill>
                  <a:schemeClr val="tx1"/>
                </a:solidFill>
                <a:latin typeface="Arial" pitchFamily="34" charset="0"/>
                <a:ea typeface="+mn-ea"/>
                <a:cs typeface="Arial" pitchFamily="34" charset="0"/>
              </a:rPr>
              <a:t>– manually submit files to the 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Trainer Note:  </a:t>
            </a:r>
            <a:r>
              <a:rPr lang="en-US" baseline="0" dirty="0"/>
              <a:t>The orange boxes are animated.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2515109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end user will have the</a:t>
            </a:r>
            <a:r>
              <a:rPr lang="en-US" baseline="0" dirty="0"/>
              <a:t> option to manually load an XML Interchange File in lieu of transferring files through the TSDS DTU.  While this is not the preferred process, it may be occasionally necessary to load data directly to eDM.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TSDS eDM accepts single .xml files that meet the TEDS naming convention</a:t>
            </a:r>
          </a:p>
          <a:p>
            <a:r>
              <a:rPr lang="en-US" dirty="0"/>
              <a:t>TSDS eDM also accepts zip files for </a:t>
            </a:r>
            <a:r>
              <a:rPr lang="en-US" i="1" dirty="0"/>
              <a:t>manual </a:t>
            </a:r>
            <a:r>
              <a:rPr lang="en-US" dirty="0"/>
              <a:t>Interchange Uploads</a:t>
            </a:r>
          </a:p>
          <a:p>
            <a:pPr lvl="1"/>
            <a:r>
              <a:rPr lang="en-US" dirty="0"/>
              <a:t>The naming convention does not apply to zip files that are manually submitted to eDM</a:t>
            </a:r>
          </a:p>
          <a:p>
            <a:pPr lvl="2"/>
            <a:r>
              <a:rPr lang="en-US" dirty="0"/>
              <a:t>Individual files within the zip file must adhere to the naming convention</a:t>
            </a:r>
          </a:p>
          <a:p>
            <a:pPr lvl="2"/>
            <a:r>
              <a:rPr lang="en-US" dirty="0"/>
              <a:t>Note, however, that eDM is not configured to accept zip files with Folders of XML Interchange Files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2103374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samples</a:t>
            </a:r>
            <a:r>
              <a:rPr lang="en-US" baseline="0" dirty="0"/>
              <a:t> of what can and cannot be zipped.  The first example will be accepted by the system, the second will not. Remember that only TSDS eDM can accept zip files, not the other TSDS components.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2103374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solidFill>
                  <a:schemeClr val="tx1"/>
                </a:solidFill>
                <a:latin typeface="Arial" pitchFamily="34" charset="0"/>
                <a:cs typeface="Arial" pitchFamily="34" charset="0"/>
              </a:rPr>
              <a:t>At the launch of the TSDS  system we will manually submit files to TSDS eDM until the process has been mastered and data issues have been worked out.  Eventually this process will be automated and the majority of the time the XML Interchange files will be loaded and processed automatically.  The user will not need to log on to TSDS eDM and manually upload a file, save for special circumstances.  It is important, however, to understand the process if it becomes necessary.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solidFill>
                  <a:schemeClr val="tx1"/>
                </a:solidFill>
                <a:latin typeface="Arial" pitchFamily="34" charset="0"/>
                <a:cs typeface="Arial" pitchFamily="34" charset="0"/>
              </a:rPr>
              <a:t>When the user selects Interchange Upload from the Menu, we arrive at the Upload Interchange Page.  The user needs to select the correct Collection from the drop down menu &amp; then select the file using Choose File/Browse.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solidFill>
                  <a:schemeClr val="tx1"/>
                </a:solidFill>
                <a:latin typeface="Arial" pitchFamily="34" charset="0"/>
                <a:cs typeface="Arial" pitchFamily="34" charset="0"/>
              </a:rPr>
              <a:t>This page may render differently if using another internet browser, although the functionality doesn’t change. As a note, TSDS eDM orders the selected files in each submission into the appropriate load sequence.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user selects the</a:t>
            </a:r>
            <a:r>
              <a:rPr lang="en-US" baseline="0" dirty="0"/>
              <a:t> XML Interchange Files to be imported and selects Open.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694189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Notes:</a:t>
            </a:r>
          </a:p>
          <a:p>
            <a:endParaRPr lang="en-US" b="0" dirty="0"/>
          </a:p>
          <a:p>
            <a:r>
              <a:rPr lang="en-US" b="0" dirty="0"/>
              <a:t>-Write</a:t>
            </a:r>
            <a:r>
              <a:rPr lang="en-US" b="0" baseline="0" dirty="0"/>
              <a:t> script to introduce menu.</a:t>
            </a:r>
          </a:p>
          <a:p>
            <a:r>
              <a:rPr lang="en-US" b="0" baseline="0" dirty="0"/>
              <a:t>-Fade in Home icon and explain how it functions with script</a:t>
            </a:r>
            <a:endParaRPr lang="en-US" b="0" dirty="0"/>
          </a:p>
          <a:p>
            <a:endParaRPr lang="en-US" b="0" dirty="0"/>
          </a:p>
          <a:p>
            <a:r>
              <a:rPr lang="en-US" b="0" dirty="0"/>
              <a:t>We</a:t>
            </a:r>
            <a:r>
              <a:rPr lang="en-US" b="0" baseline="0" dirty="0"/>
              <a:t> are going to discuss how to load data into the Operational Data Store (or the ODS).  The LEAs need to first transfer the files using the TSDS Data Transfer Utility (the TSDS DTU) and then monitor the data flow in the TSDS eData Manager.  We learn how to transfer the XML Interchange Files; Review TSDS eDM and  learn how a file processes through the system; we will also learn how to verify that the Operational Data Store (the ODS) has been updated; and we will look at troubleshooting data issues.</a:t>
            </a:r>
            <a:r>
              <a:rPr lang="en-US" b="0" dirty="0"/>
              <a:t>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2682608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a:t>
            </a:r>
            <a:r>
              <a:rPr lang="en-US" baseline="0" dirty="0"/>
              <a:t> the File is selected, the user clicks Upload.  The file, when accepted by TSDS eDM, now goes to the File Manager.  If the file doesn’t meet the required naming convention, it will not be accepted. </a:t>
            </a:r>
          </a:p>
          <a:p>
            <a:endParaRPr lang="en-US" baseline="0" dirty="0"/>
          </a:p>
          <a:p>
            <a:r>
              <a:rPr lang="en-US" baseline="0" dirty="0"/>
              <a:t>Note: Ensure zip is not </a:t>
            </a:r>
            <a:r>
              <a:rPr lang="en-US" baseline="0"/>
              <a:t>password protected!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2412419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TSDS eDM will reject the file and prompt the user to scroll over the file to view the error message.  In this case the message indicates: Invalid file name.  File names should be of the form _________.xml, Invalid Timestamp.  So this file that caused the error had an invalid timestamp in the name.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359300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Likewise, if the file already exists in the system, the user will receive an error message.  The user rolls over the file to view the error message.  The user would have to submit a new file with a new name in order to upload the XML Interchange File to the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359300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a:t>
            </a:r>
            <a:r>
              <a:rPr lang="en-US" baseline="0" dirty="0"/>
              <a:t> file has been successfully uploaded to TSDS eDM, it is sent to File Manager.  </a:t>
            </a:r>
            <a:r>
              <a:rPr lang="en-US" dirty="0"/>
              <a:t>Let’s explore</a:t>
            </a:r>
            <a:r>
              <a:rPr lang="en-US" baseline="0" dirty="0"/>
              <a:t> this function next.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File</a:t>
            </a:r>
            <a:r>
              <a:rPr lang="en-US" baseline="0" dirty="0"/>
              <a:t> Manager runs Pre Load Validations, so the XSD Validations.  In addition to the execution of the Pre Load validations, File Manager allows the user to monitor the status of the file, view file level details and download files (both the original file and the error files).  These are not ETL (also know as Load) validations.  At this stage the files have not been inserted into the warehouse – they are only being run through the data checks.</a:t>
            </a:r>
          </a:p>
          <a:p>
            <a:endParaRPr lang="en-US" baseline="0" dirty="0"/>
          </a:p>
          <a:p>
            <a:r>
              <a:rPr lang="en-US" baseline="0" dirty="0"/>
              <a:t>If the XML Interchange passed through the TSDS Client-Side Validation Tool than the data quality will be improved and fewer errors will be generated.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 larger view</a:t>
            </a:r>
            <a:r>
              <a:rPr lang="en-US" sz="1200" kern="1200" baseline="0" dirty="0">
                <a:solidFill>
                  <a:schemeClr val="tx1"/>
                </a:solidFill>
                <a:effectLst/>
                <a:latin typeface="+mn-lt"/>
                <a:ea typeface="+mn-ea"/>
                <a:cs typeface="+mn-cs"/>
              </a:rPr>
              <a:t> of the screen.  We can see the two tabs at the top:  Uploaded Files and Search.  Uploaded files logs files upload to eDM in a queue.  The Search Tab allows  users to locate a specific file.   The log of uploaded files is center screen, ordered by date and time.  Note that each file that has been successfully submitted to eDM is assigned a File ID.  This File ID helps the user track the file and is also useful in communicating support issues.  </a:t>
            </a:r>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Within File Manager the user can filter results by status or date range in order to manage the files that are being viewed.  Once the parameters have been selected, the user clicks Filter to apply the filters.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From this screen the user can also delete files to remove them from the list completely.  First the user would have to select the check box(es) next to the target file(s) and then click Delete.  </a:t>
            </a:r>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Within File Manager</a:t>
            </a:r>
            <a:r>
              <a:rPr lang="en-US" baseline="0" dirty="0"/>
              <a:t> the Search tab allows users to search for files by File ID or by File Name. </a:t>
            </a:r>
            <a:endParaRPr lang="en-US" sz="1200" i="0" baseline="0" dirty="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Uploaded Files tab, however, is where the user can monitor the status of the file.  The results of the Validation Process are denoted by the Validation OK or Validation Failed icons.  The status will also reflect that the files have initially been received. A file is rejected </a:t>
            </a:r>
            <a:r>
              <a:rPr lang="en-US" baseline="0" dirty="0">
                <a:solidFill>
                  <a:srgbClr val="FF0000"/>
                </a:solidFill>
              </a:rPr>
              <a:t>when it has invalid syntax.</a:t>
            </a:r>
            <a:r>
              <a:rPr lang="en-US" baseline="0" dirty="0">
                <a:solidFill>
                  <a:schemeClr val="tx1"/>
                </a:solidFill>
              </a:rPr>
              <a:t>  </a:t>
            </a:r>
            <a:r>
              <a:rPr lang="en-US" baseline="0" dirty="0"/>
              <a:t>Only files that receive the status of OK can be batched.  Those that have failed validation or are rejected cannot.  </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val="16627127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clarification, here are the File Manager icons with titles and definitions.</a:t>
            </a:r>
          </a:p>
          <a:p>
            <a:endParaRPr lang="en-US" baseline="0" dirty="0"/>
          </a:p>
          <a:p>
            <a:r>
              <a:rPr lang="en-US" b="1" baseline="0" dirty="0"/>
              <a:t>Trainer notes:  </a:t>
            </a:r>
            <a:r>
              <a:rPr lang="en-US" baseline="0" dirty="0"/>
              <a:t>Read through the table elements with the group.</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val="684502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6000"/>
              </a:lnSpc>
              <a:spcBef>
                <a:spcPts val="600"/>
              </a:spcBef>
              <a:spcAft>
                <a:spcPts val="300"/>
              </a:spcAft>
            </a:pPr>
            <a:r>
              <a:rPr lang="en-US" sz="1800" b="1" dirty="0">
                <a:solidFill>
                  <a:schemeClr val="accent2"/>
                </a:solidFill>
              </a:rPr>
              <a:t>Pre-requisites that are needed prior to this training: </a:t>
            </a:r>
          </a:p>
          <a:p>
            <a:pPr lvl="0">
              <a:lnSpc>
                <a:spcPct val="106000"/>
              </a:lnSpc>
              <a:spcBef>
                <a:spcPts val="600"/>
              </a:spcBef>
              <a:spcAft>
                <a:spcPts val="300"/>
              </a:spcAft>
            </a:pPr>
            <a:r>
              <a:rPr lang="en-US" sz="1800" dirty="0"/>
              <a:t>Participants must have a valid log in for the TSDS Portal</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22052267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a:t>
            </a:r>
            <a:r>
              <a:rPr lang="en-US" baseline="0" dirty="0"/>
              <a:t> the eDM screens do not refresh automatically.  In order to update the status of a processing file in File Manager, the user selects the blue Refresh tool on the upper right hand side of the screen.  Processing times are dependent on the file size and connectivity.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1662712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a:solidFill>
                  <a:schemeClr val="tx1"/>
                </a:solidFill>
                <a:latin typeface="Arial" pitchFamily="34" charset="0"/>
                <a:cs typeface="Arial" pitchFamily="34" charset="0"/>
              </a:rPr>
              <a:t>When a file has completed the File Validation process the Status is either Validation OK or Validation  Failed.  The use can then drill down on the magnifying glass to verify detailed results of the process.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Within</a:t>
            </a:r>
            <a:r>
              <a:rPr lang="en-US" baseline="0" dirty="0"/>
              <a:t> File Details the General Information tab shows all the basic information about the file, such as the Interchange, Collection, File ID, Time Stamp and the data loader.  We can also see the File Status of Validation Ok.</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val="24828870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Under the Validation Tan the user can see the processing statistics for the validations applied in File Manager.  From this screen the user can also Download the Source File or elect to promote this file to Batch Manager by selecting Add to Batch. </a:t>
            </a:r>
          </a:p>
          <a:p>
            <a:endParaRPr lang="en-US" baseline="0" dirty="0"/>
          </a:p>
          <a:p>
            <a:r>
              <a:rPr lang="en-US" baseline="0" dirty="0"/>
              <a:t>The user can download the Source File or Add to Batch.</a:t>
            </a:r>
          </a:p>
          <a:p>
            <a:endParaRPr lang="en-US" baseline="0" dirty="0"/>
          </a:p>
          <a:p>
            <a:r>
              <a:rPr lang="en-US" baseline="0" dirty="0"/>
              <a:t> </a:t>
            </a:r>
            <a:br>
              <a:rPr lang="en-US" baseline="0" dirty="0"/>
            </a:b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p14="http://schemas.microsoft.com/office/powerpoint/2010/main" val="13384554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a:t>
            </a:r>
            <a:r>
              <a:rPr lang="en-US" baseline="0" dirty="0"/>
              <a:t> a file has failed validation, the user will also see that status reflected under File Details.  On the lower part of the screen, under File Contents the user can download the Source File or view the Error File.  The error file can be used to communicate support issues.  Note that Add to Batch is greyed out.  Only files that pass validation can be processed.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13384554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back to the demo</a:t>
            </a:r>
            <a:r>
              <a:rPr lang="en-US" baseline="0" dirty="0"/>
              <a:t> file that passed validation.  </a:t>
            </a:r>
            <a:r>
              <a:rPr lang="en-US" dirty="0"/>
              <a:t>Once the XML</a:t>
            </a:r>
            <a:r>
              <a:rPr lang="en-US" baseline="0" dirty="0"/>
              <a:t> Interchange Files pass validation (as noted by the green check mark under status), the user checks the box next the selected file and then clicks Add to Batch.</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when files are transferred to eDM via DTU, this is the part of the process that is automated.  Users will not have to execute these steps when files are sent to eDM through the DTU.*</a:t>
            </a:r>
          </a:p>
          <a:p>
            <a:endParaRPr lang="en-US" baseline="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the file</a:t>
            </a:r>
            <a:r>
              <a:rPr lang="en-US" baseline="0" dirty="0"/>
              <a:t> has been selected we see that the check box has been grayed out.  Next the user selects View Batch to add the Batch notes and begin batching the files.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val="18558235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a:t>
            </a:r>
            <a:r>
              <a:rPr lang="en-US" baseline="0" dirty="0"/>
              <a:t> the user clicks Process Batch, which would batch the files and send them along to Batch Manager, there is the option to add Batch Notes.  These Batch Notes help the user tag files and keep an audit trail of activity.  It is recommended to enter information here pertinent to the collection, interchange and any exceptional details.  Once the notes have been entered, the user selects Process Batch.  There is no difference between selecting the Process Batch option at the top of the page or the bottom.  Furthermore, it is not necessary to check the file again before selected Process Batch.  </a:t>
            </a:r>
          </a:p>
          <a:p>
            <a:endParaRPr lang="en-US" baseline="0" dirty="0"/>
          </a:p>
          <a:p>
            <a:r>
              <a:rPr lang="en-US" baseline="0" dirty="0"/>
              <a:t>As a note, this example shows a single XML Interchange File being batched.  The user can also batch multiple files at once.</a:t>
            </a:r>
          </a:p>
          <a:p>
            <a:endParaRPr lang="en-US" baseline="0" dirty="0"/>
          </a:p>
          <a:p>
            <a:r>
              <a:rPr lang="en-US" b="1" baseline="0" dirty="0"/>
              <a:t>Trainer Questions:</a:t>
            </a:r>
          </a:p>
          <a:p>
            <a:pPr marL="228600" indent="-228600">
              <a:buAutoNum type="arabicParenR"/>
            </a:pPr>
            <a:r>
              <a:rPr lang="en-US" baseline="0" dirty="0"/>
              <a:t>What processes occur in File Manager?</a:t>
            </a:r>
          </a:p>
          <a:p>
            <a:pPr marL="228600" indent="-228600">
              <a:buAutoNum type="arabicParenR"/>
            </a:pPr>
            <a:r>
              <a:rPr lang="en-US" baseline="0" dirty="0"/>
              <a:t>What do the file statuses mean?  Validation Ok?  File Rejected?  Failed Validation?</a:t>
            </a:r>
          </a:p>
          <a:p>
            <a:pPr marL="228600" indent="-228600">
              <a:buAutoNum type="arabicParenR"/>
            </a:pPr>
            <a:r>
              <a:rPr lang="en-US" baseline="0" dirty="0"/>
              <a:t>How should the Batch Notes be used?</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val="8674672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 XML</a:t>
            </a:r>
            <a:r>
              <a:rPr lang="en-US" baseline="0" dirty="0"/>
              <a:t> Interchange Files have been passed along to the Batch Manager.  Let’s explore the functionality of Batch Manager.</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Batch Manager executes</a:t>
            </a:r>
            <a:r>
              <a:rPr lang="en-US" baseline="0" dirty="0"/>
              <a:t> the actual  ETL plan and the runs the Load Validations – the TEDS Section 3, TEDS Section 4 and some of the TEDS Section 5 checks. Batch Manager also allows the user to monitor the status of batches, from receipt to completion.  The ETL process produces error files if the batch does pass the load validations.  The user can view the details of the batch upon completion of the load plan and verify load statistics.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next section we will look at the TSDS High Level</a:t>
            </a:r>
            <a:r>
              <a:rPr lang="en-US" baseline="0" dirty="0"/>
              <a:t> End User Process Map.</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a:t>
            </a:r>
            <a:r>
              <a:rPr lang="en-US" baseline="0" dirty="0"/>
              <a:t> is the high level view of the Batch Manager.  The user can see two tabs:  Batches: where all the batches are logged; and Search: where the user can locate a specific batch. Note that the Batch has been assigned a Batch ID in place of the File ID. The Batch ID is used to track the batch and is often useful to for communicating support issues.    As a side note, the user will still be able to reference the original File ID through the Batch Details.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Trainer</a:t>
            </a:r>
            <a:r>
              <a:rPr lang="en-US" baseline="0" dirty="0"/>
              <a:t> Notes:</a:t>
            </a:r>
          </a:p>
          <a:p>
            <a:endParaRPr lang="en-US" baseline="0" dirty="0"/>
          </a:p>
          <a:p>
            <a:r>
              <a:rPr lang="en-US" baseline="0" dirty="0"/>
              <a:t>This slide displays the Batch Manager. When files are loaded to the </a:t>
            </a:r>
            <a:r>
              <a:rPr lang="en-US" baseline="0" dirty="0" err="1"/>
              <a:t>eDM</a:t>
            </a:r>
            <a:r>
              <a:rPr lang="en-US" baseline="0" dirty="0"/>
              <a:t>, the files are eventually stored to the Batch Manager. As seen on the screenshot, the date range and batch status search functions can assist in locating successful or unsuccessful interchanges.</a:t>
            </a:r>
          </a:p>
          <a:p>
            <a:endParaRPr lang="en-US" baseline="0" dirty="0"/>
          </a:p>
          <a:p>
            <a:r>
              <a:rPr lang="en-US" baseline="0" dirty="0"/>
              <a:t>Clicking on the magnifying glass will drill down to the file names of the interchanges. Note that the batch manager will show a green check mark if the load is successful and a red X is it is not successful.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p14="http://schemas.microsoft.com/office/powerpoint/2010/main" val="42471844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a:t>
            </a:r>
            <a:r>
              <a:rPr lang="en-US" baseline="0" dirty="0"/>
              <a:t> like in File Manager, the user can select filters to manage the batches that appear in the list.  The user can set date ranges or filter by Batch Status.  After making the appropriate selections, the user selects Filter.</a:t>
            </a:r>
          </a:p>
          <a:p>
            <a:endParaRPr lang="en-US" baseline="0" dirty="0"/>
          </a:p>
          <a:p>
            <a:r>
              <a:rPr lang="en-US" baseline="0" dirty="0"/>
              <a:t>The user can also elect to hide a batch by checking the box(es) next to the target batch(es)  and then clicking on Hide from List.  The user cannot </a:t>
            </a:r>
            <a:r>
              <a:rPr lang="en-US" b="1" baseline="0" dirty="0"/>
              <a:t>delete </a:t>
            </a:r>
            <a:r>
              <a:rPr lang="en-US" b="0" baseline="0" dirty="0"/>
              <a:t>a batch, but using this function can hide Batches from the main view.  This is really just for administrative purposes, to help keep the Batch Manager list organized.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user</a:t>
            </a:r>
            <a:r>
              <a:rPr lang="en-US" baseline="0" dirty="0"/>
              <a:t> can also select the Search Tab to locate a target batch by Batch ID, Comments, Status or Hidden Batches. The user selects the radio button to set desired search parameters.  While the user will see Template as another search option, this is a function reserved for system administrators.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Batch Manager shows the status of the batch.  The Batch Manager will display an icon when the system is Ready to Process and when the batch is Processing.  Likewise, the Batch Manager will show the ETL results with the Complete without Errors and Complete with Errors icons.  The status will also reflect when the load plan has failed.</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clarification,</a:t>
            </a:r>
            <a:r>
              <a:rPr lang="en-US" baseline="0" dirty="0"/>
              <a:t> here is the table of Batch Manager icons with titles and definitions.</a:t>
            </a:r>
          </a:p>
          <a:p>
            <a:endParaRPr lang="en-US" baseline="0" dirty="0"/>
          </a:p>
          <a:p>
            <a:r>
              <a:rPr lang="en-US" b="1" baseline="0" dirty="0"/>
              <a:t>Trainer notes:  </a:t>
            </a:r>
            <a:r>
              <a:rPr lang="en-US" baseline="0" dirty="0"/>
              <a:t>Read through the table elements.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14113517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come back</a:t>
            </a:r>
            <a:r>
              <a:rPr lang="en-US" baseline="0" dirty="0"/>
              <a:t> to the demo file that we batched in File Manager.  The File is now called a Batch, and a Batch ID has been assigned.  We can see from the status that the Batch is processing.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a:t>
            </a:r>
            <a:r>
              <a:rPr lang="en-US" baseline="0" dirty="0"/>
              <a:t> as in File Manager, the Batch Manager screen doesn’t automatically refresh the Batch Status.  The user selects the blue refresh tool on the upper right hand side of the screen to refresh the batch status.  </a:t>
            </a:r>
          </a:p>
          <a:p>
            <a:endParaRPr lang="en-US" baseline="0" dirty="0"/>
          </a:p>
          <a:p>
            <a:r>
              <a:rPr lang="en-US" baseline="0" dirty="0"/>
              <a:t>Batch processing times depend on the size of the batches as well as connectivity.  Generally the batch processing time runs longer than File Validation.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a:t>
            </a:r>
            <a:r>
              <a:rPr lang="en-US" baseline="0" dirty="0"/>
              <a:t> the Batch has finished processing the Batch Status column is updated to Complete.  The user can than select the magnifying glass next to the target batch to view the batch details.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p14="http://schemas.microsoft.com/office/powerpoint/2010/main" val="9511200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a:t>
            </a:r>
            <a:r>
              <a:rPr lang="en-US" baseline="0" dirty="0"/>
              <a:t> the Batch Details Page the user can view the Batch ID, the Auto-Batched Indicator (Y/N), Last Modified Date, Batch Status, Priority  and Data Status.  The user can likewise see the original File ID, the File Name and Uploaded Time.  </a:t>
            </a:r>
          </a:p>
          <a:p>
            <a:endParaRPr lang="en-US" baseline="0" dirty="0"/>
          </a:p>
          <a:p>
            <a:r>
              <a:rPr lang="en-US" baseline="0" dirty="0"/>
              <a:t>Using the magnifying glass the user can drill down another layer to verify the results of the ETL Process.</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val="3004232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a:latin typeface="Arial" pitchFamily="34" charset="0"/>
              </a:rPr>
              <a:t>This course focuses on the activities and processes under Manage Data Loads, including the TSDS DTU, the processes within TSDS </a:t>
            </a:r>
            <a:r>
              <a:rPr lang="en-US" baseline="0" dirty="0" err="1">
                <a:latin typeface="Arial" pitchFamily="34" charset="0"/>
              </a:rPr>
              <a:t>eDM</a:t>
            </a:r>
            <a:r>
              <a:rPr lang="en-US" baseline="0" dirty="0">
                <a:latin typeface="Arial" pitchFamily="34" charset="0"/>
              </a:rPr>
              <a:t> and verifying that the ODS has been updated.</a:t>
            </a:r>
            <a:endParaRPr lang="en-US" dirty="0"/>
          </a:p>
          <a:p>
            <a:endParaRPr lang="en-US" dirty="0"/>
          </a:p>
          <a:p>
            <a:r>
              <a:rPr lang="en-US" dirty="0"/>
              <a:t>-We will use</a:t>
            </a:r>
            <a:r>
              <a:rPr lang="en-US" baseline="0" dirty="0"/>
              <a:t> some key terms and ideas, including:</a:t>
            </a:r>
          </a:p>
          <a:p>
            <a:pPr marL="171450" indent="-171450">
              <a:buFont typeface="Arial" pitchFamily="34" charset="0"/>
              <a:buChar char="•"/>
            </a:pPr>
            <a:r>
              <a:rPr lang="en-US" b="0" dirty="0"/>
              <a:t>XML Interchange Files:  The file type that TEA uses to transfer data </a:t>
            </a:r>
          </a:p>
          <a:p>
            <a:pPr marL="171450" indent="-171450">
              <a:buFont typeface="Arial" pitchFamily="34" charset="0"/>
              <a:buChar char="•"/>
            </a:pPr>
            <a:r>
              <a:rPr lang="en-US" b="0" dirty="0"/>
              <a:t>TSDS DTU (TSDS Data Transfer Utility): secure FTP file transfer client utility</a:t>
            </a:r>
          </a:p>
          <a:p>
            <a:pPr marL="171450" indent="-171450">
              <a:buFont typeface="Arial" pitchFamily="34" charset="0"/>
              <a:buChar char="•"/>
            </a:pPr>
            <a:r>
              <a:rPr lang="en-US" b="0" dirty="0"/>
              <a:t>TSDS </a:t>
            </a:r>
            <a:r>
              <a:rPr lang="en-US" b="0" dirty="0" err="1"/>
              <a:t>eDM</a:t>
            </a:r>
            <a:r>
              <a:rPr lang="en-US" b="0" dirty="0"/>
              <a:t>: (TSDS </a:t>
            </a:r>
            <a:r>
              <a:rPr lang="en-US" b="0" dirty="0" err="1"/>
              <a:t>eData</a:t>
            </a:r>
            <a:r>
              <a:rPr lang="en-US" b="0" dirty="0"/>
              <a:t> Manager)processes data validations and updates the ODS with records</a:t>
            </a:r>
          </a:p>
          <a:p>
            <a:pPr marL="171450" indent="-171450">
              <a:buFont typeface="Arial" pitchFamily="34" charset="0"/>
              <a:buChar char="•"/>
            </a:pPr>
            <a:r>
              <a:rPr lang="en-US" b="0" dirty="0"/>
              <a:t>ETL (Extract, Transform, Load):  transforms incoming data into a structure that the ODS can consume </a:t>
            </a:r>
          </a:p>
          <a:p>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16114925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we are on the ETL Information tab of the Batch Details.  Note that the user can still select the Validation Information or the General Information tab to review the file history within TSDS eDM.  </a:t>
            </a:r>
          </a:p>
          <a:p>
            <a:endParaRPr lang="en-US" baseline="0" dirty="0"/>
          </a:p>
          <a:p>
            <a:r>
              <a:rPr lang="en-US" baseline="0" dirty="0"/>
              <a:t>The top of the screen shows the Status of the load plan as well as the start and end times for the plan to process.</a:t>
            </a:r>
          </a:p>
          <a:p>
            <a:endParaRPr lang="en-US" baseline="0" dirty="0"/>
          </a:p>
          <a:p>
            <a:r>
              <a:rPr lang="en-US" baseline="0" dirty="0"/>
              <a:t>The next section of the screen shows the individual table statistics – specifically how many records were inserted in each table.  Note that the XML Interchange Files may insert or update multiple tables within the ODS.  If the records are new, then they are inserted into the target table.  If the records submitted already exist in the warehouse and there are no changes, then the record if submitted but no changes are reflected.  If the records submitted already exist in the warehouse, but provide new information the records will be counted as updated.</a:t>
            </a:r>
          </a:p>
          <a:p>
            <a:endParaRPr lang="en-US" baseline="0" dirty="0"/>
          </a:p>
          <a:p>
            <a:r>
              <a:rPr lang="en-US" b="1" baseline="0" dirty="0"/>
              <a:t>Trainer note:  </a:t>
            </a:r>
            <a:r>
              <a:rPr lang="en-US" baseline="0" dirty="0"/>
              <a:t>The orange box is animated.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p14="http://schemas.microsoft.com/office/powerpoint/2010/main" val="2344747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Further</a:t>
            </a:r>
            <a:r>
              <a:rPr lang="en-US" baseline="0" dirty="0"/>
              <a:t> down on the same screen the user can also view the files generated by the ETL process.  In this case, as  the load plan completed without errors, the only files generated were the log file &amp; the load plan parameters.  Note that the user can select the magnifying glass icon to View File Content.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p14="http://schemas.microsoft.com/office/powerpoint/2010/main" val="35373932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will explore these files more during the Guided Practice, but let’s take a quick look at the load plan log file.  The Batch Tag, highlighted above, may be needed to communicate a support issue.  Note that the user can download the log file from this screen.  </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11826139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plan completes</a:t>
            </a:r>
            <a:r>
              <a:rPr lang="en-US" baseline="0" dirty="0"/>
              <a:t> with errors, the user will access the batch details following the same path.  </a:t>
            </a:r>
            <a:r>
              <a:rPr lang="en-US" dirty="0"/>
              <a:t>On</a:t>
            </a:r>
            <a:r>
              <a:rPr lang="en-US" baseline="0" dirty="0"/>
              <a:t> the Batch Details Page the user can view the Batch ID, the Auto-Batched Indicator (Y/N), Last Modified Date, Batch Status, Priority  and Data Status.  The user can likewise see the original File ID, the File Name and Uploaded Time.  </a:t>
            </a:r>
          </a:p>
          <a:p>
            <a:endParaRPr lang="en-US" baseline="0" dirty="0"/>
          </a:p>
          <a:p>
            <a:r>
              <a:rPr lang="en-US" baseline="0" dirty="0"/>
              <a:t>Using the magnifying glass the user can drill down again to see verify the results of the ETL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54</a:t>
            </a:fld>
            <a:endParaRPr lang="en-US" dirty="0"/>
          </a:p>
        </p:txBody>
      </p:sp>
    </p:spTree>
    <p:extLst>
      <p:ext uri="{BB962C8B-B14F-4D97-AF65-F5344CB8AC3E}">
        <p14:creationId xmlns:p14="http://schemas.microsoft.com/office/powerpoint/2010/main" val="21821925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55</a:t>
            </a:fld>
            <a:endParaRPr lang="en-US" dirty="0"/>
          </a:p>
        </p:txBody>
      </p:sp>
    </p:spTree>
    <p:extLst>
      <p:ext uri="{BB962C8B-B14F-4D97-AF65-F5344CB8AC3E}">
        <p14:creationId xmlns:p14="http://schemas.microsoft.com/office/powerpoint/2010/main" val="4038342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When the plan completes with errors, the user still sees the log file and the load plan parameters under the ETL Generated Files section.  However, the error files will also be there – one file per type of error instance.  In this example, there is one record in  error in the StudentExtension file.  From this screen the user can select View File Content to review the error message and communicate support issues.  </a:t>
            </a:r>
          </a:p>
          <a:p>
            <a:endParaRPr lang="en-US" baseline="0" dirty="0"/>
          </a:p>
          <a:p>
            <a:r>
              <a:rPr lang="en-US" baseline="0" dirty="0"/>
              <a:t>We will discuss the action steps for the error files in a later section.</a:t>
            </a:r>
          </a:p>
          <a:p>
            <a:endParaRPr lang="en-US" baseline="0" dirty="0"/>
          </a:p>
          <a:p>
            <a:r>
              <a:rPr lang="en-US" b="1" baseline="0" dirty="0"/>
              <a:t>Trainer Questions:</a:t>
            </a:r>
          </a:p>
          <a:p>
            <a:pPr marL="228600" indent="-228600">
              <a:buAutoNum type="arabicParenR"/>
            </a:pPr>
            <a:r>
              <a:rPr lang="en-US" baseline="0" dirty="0"/>
              <a:t>What process occurs in the Batch Manager?</a:t>
            </a:r>
          </a:p>
          <a:p>
            <a:pPr marL="228600" indent="-228600">
              <a:buAutoNum type="arabicParenR"/>
            </a:pPr>
            <a:r>
              <a:rPr lang="en-US" baseline="0" dirty="0"/>
              <a:t>What are the possible end results of the validation process?</a:t>
            </a:r>
          </a:p>
          <a:p>
            <a:pPr marL="228600" indent="-228600">
              <a:buAutoNum type="arabicParenR"/>
            </a:pPr>
            <a:r>
              <a:rPr lang="en-US" baseline="0" dirty="0"/>
              <a:t>How does a user verify that the ODS has been updated?</a:t>
            </a:r>
          </a:p>
          <a:p>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56</a:t>
            </a:fld>
            <a:endParaRPr lang="en-US" dirty="0"/>
          </a:p>
        </p:txBody>
      </p:sp>
    </p:spTree>
    <p:extLst>
      <p:ext uri="{BB962C8B-B14F-4D97-AF65-F5344CB8AC3E}">
        <p14:creationId xmlns:p14="http://schemas.microsoft.com/office/powerpoint/2010/main" val="1972389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the XML</a:t>
            </a:r>
            <a:r>
              <a:rPr lang="en-US" baseline="0" dirty="0"/>
              <a:t> Interchange Files pass through the TSDS DTU and TSDS eDM, you may encounter some data issues or system issues.  Some of these issues can be handled at the LEA, but there will also be times that you will need to escalate the issue.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58</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Notes:</a:t>
            </a:r>
          </a:p>
          <a:p>
            <a:endParaRPr lang="en-US" dirty="0"/>
          </a:p>
          <a:p>
            <a:r>
              <a:rPr lang="en-US" dirty="0"/>
              <a:t>Navigate to the TSDS Site and show</a:t>
            </a:r>
            <a:r>
              <a:rPr lang="en-US" baseline="0" dirty="0"/>
              <a:t> the </a:t>
            </a:r>
            <a:r>
              <a:rPr lang="en-US" baseline="0" dirty="0" err="1"/>
              <a:t>eDM</a:t>
            </a:r>
            <a:r>
              <a:rPr lang="en-US" baseline="0" dirty="0"/>
              <a:t> Data Dictionary.</a:t>
            </a:r>
          </a:p>
          <a:p>
            <a:endParaRPr lang="en-US" baseline="0" dirty="0"/>
          </a:p>
          <a:p>
            <a:r>
              <a:rPr lang="en-US" baseline="0" dirty="0"/>
              <a:t>“</a:t>
            </a:r>
            <a:r>
              <a:rPr lang="en-US" dirty="0"/>
              <a:t>Located on the TSDS Site: ODS section</a:t>
            </a:r>
          </a:p>
          <a:p>
            <a:r>
              <a:rPr lang="en-US" dirty="0"/>
              <a:t>TSDS Errors Types:</a:t>
            </a:r>
          </a:p>
          <a:p>
            <a:pPr lvl="1"/>
            <a:r>
              <a:rPr lang="en-US" dirty="0"/>
              <a:t>File Manager: Does Not meet TEDS standards</a:t>
            </a:r>
          </a:p>
          <a:p>
            <a:pPr lvl="2"/>
            <a:r>
              <a:rPr lang="en-US" dirty="0"/>
              <a:t>Error Header column</a:t>
            </a:r>
          </a:p>
          <a:p>
            <a:pPr lvl="1"/>
            <a:r>
              <a:rPr lang="en-US" dirty="0"/>
              <a:t>Batch Manager: Referential Integrity issues</a:t>
            </a:r>
          </a:p>
          <a:p>
            <a:pPr lvl="2"/>
            <a:r>
              <a:rPr lang="en-US" dirty="0" err="1"/>
              <a:t>Table_Name</a:t>
            </a:r>
            <a:r>
              <a:rPr lang="en-US" dirty="0"/>
              <a:t> column</a:t>
            </a:r>
          </a:p>
          <a:p>
            <a:r>
              <a:rPr lang="en-US" dirty="0"/>
              <a:t>Clear your filters</a:t>
            </a:r>
          </a:p>
          <a:p>
            <a:r>
              <a:rPr lang="en-US" dirty="0"/>
              <a:t>Save link as a favorite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59</a:t>
            </a:fld>
            <a:endParaRPr lang="en-US" dirty="0"/>
          </a:p>
        </p:txBody>
      </p:sp>
    </p:spTree>
    <p:extLst>
      <p:ext uri="{BB962C8B-B14F-4D97-AF65-F5344CB8AC3E}">
        <p14:creationId xmlns:p14="http://schemas.microsoft.com/office/powerpoint/2010/main" val="38461894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60</a:t>
            </a:fld>
            <a:endParaRPr lang="en-US" dirty="0"/>
          </a:p>
        </p:txBody>
      </p:sp>
    </p:spTree>
    <p:extLst>
      <p:ext uri="{BB962C8B-B14F-4D97-AF65-F5344CB8AC3E}">
        <p14:creationId xmlns:p14="http://schemas.microsoft.com/office/powerpoint/2010/main" val="28791925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On a rare</a:t>
            </a:r>
            <a:r>
              <a:rPr lang="en-US" baseline="0" dirty="0"/>
              <a:t> occasion</a:t>
            </a:r>
            <a:r>
              <a:rPr lang="en-US" dirty="0"/>
              <a:t> the system will experience an interruption in services if connectivity is lost or a server experiences issues.  If an LEA was loading data at that time, the user may note that</a:t>
            </a:r>
            <a:r>
              <a:rPr lang="en-US" baseline="0" dirty="0"/>
              <a:t> either a F</a:t>
            </a:r>
            <a:r>
              <a:rPr lang="en-US" dirty="0"/>
              <a:t>ile is stuck in received status</a:t>
            </a:r>
            <a:r>
              <a:rPr lang="en-US" baseline="0" dirty="0"/>
              <a:t> in File Manage or </a:t>
            </a:r>
            <a:r>
              <a:rPr lang="en-US" dirty="0"/>
              <a:t> a Batch is stuck in the in queue status or ready to process status.</a:t>
            </a:r>
            <a:r>
              <a:rPr lang="en-US" baseline="0" dirty="0"/>
              <a:t> If the load plan does not run to completion Batch Manager will return the batch with a status of load plan failed.  </a:t>
            </a:r>
            <a:r>
              <a:rPr lang="en-US" dirty="0"/>
              <a:t>The LEA Data Steward needs to open a support ticket in the incident management system (TIMS).</a:t>
            </a:r>
          </a:p>
          <a:p>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61</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Trainer Notes:</a:t>
            </a:r>
          </a:p>
          <a:p>
            <a:endParaRPr lang="en-US" dirty="0"/>
          </a:p>
          <a:p>
            <a:r>
              <a:rPr lang="en-US" dirty="0"/>
              <a:t>Read through each section.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4087245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Error files will be generated in TSDS eDM if the XML Interchange file does not meet the XSD data validations or the data checks specified in TEDS.</a:t>
            </a:r>
            <a:r>
              <a:rPr lang="en-US" baseline="0" dirty="0"/>
              <a:t> </a:t>
            </a:r>
            <a:r>
              <a:rPr lang="en-US" dirty="0"/>
              <a:t>The validations executed in the File Manager and Batch Manager confirm that the XML Interchange Files adhere to the collection specific validation rules.</a:t>
            </a:r>
            <a:r>
              <a:rPr lang="en-US" baseline="0" dirty="0"/>
              <a:t> </a:t>
            </a:r>
            <a:r>
              <a:rPr lang="en-US" dirty="0"/>
              <a:t>File Manager executes the Pre Load Validations (XSD Validations).</a:t>
            </a:r>
            <a:r>
              <a:rPr lang="en-US" baseline="0" dirty="0"/>
              <a:t>  </a:t>
            </a:r>
            <a:r>
              <a:rPr lang="en-US" dirty="0"/>
              <a:t>Batch Manager executes the Load Validations (Referential Data Validations) and comply with the TEDS Section 3, TEDS Section 4 and some</a:t>
            </a:r>
            <a:r>
              <a:rPr lang="en-US" baseline="0" dirty="0"/>
              <a:t> of the </a:t>
            </a:r>
            <a:r>
              <a:rPr lang="en-US" dirty="0"/>
              <a:t>TEDS Section 5 checks.</a:t>
            </a:r>
          </a:p>
          <a:p>
            <a:pPr marL="0" lvl="0" indent="0">
              <a:buFont typeface="Arial" pitchFamily="34" charset="0"/>
              <a:buNone/>
            </a:pP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62</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While there is no way to catalogue each and every error that you are going to encounter, there are some more common data issues that you should know.  File Manager is checking for XSD validations, or preload validations  </a:t>
            </a:r>
          </a:p>
          <a:p>
            <a:pPr lvl="0"/>
            <a:r>
              <a:rPr lang="en-US" dirty="0"/>
              <a:t>Checks for missing mandatory fields.</a:t>
            </a:r>
          </a:p>
          <a:p>
            <a:pPr lvl="0"/>
            <a:r>
              <a:rPr lang="en-US" dirty="0"/>
              <a:t>Checks field length</a:t>
            </a:r>
          </a:p>
          <a:p>
            <a:pPr lvl="0"/>
            <a:r>
              <a:rPr lang="en-US" dirty="0"/>
              <a:t>Checks for accepted alpha &amp; numeric characters</a:t>
            </a:r>
          </a:p>
          <a:p>
            <a:pPr lvl="1"/>
            <a:r>
              <a:rPr lang="en-US" dirty="0"/>
              <a:t>I.e., no 0 in student unique ID field</a:t>
            </a:r>
          </a:p>
          <a:p>
            <a:r>
              <a:rPr lang="en-US" dirty="0"/>
              <a:t>Checks to make sure Data Element Tag is named correctly Data elements should be in order defined by XML Interchange schemas</a:t>
            </a:r>
          </a:p>
          <a:p>
            <a:pPr lvl="0"/>
            <a:r>
              <a:rPr lang="en-US" dirty="0"/>
              <a:t>Validates that the complex type belongs to the collection (i.e.  each collection specifies that XYZ complexes are included in the collection.  If the submitted complex doesn’t belong  to the collection than it will be flagged by File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63</a:t>
            </a:fld>
            <a:endParaRPr lang="en-US" dirty="0"/>
          </a:p>
        </p:txBody>
      </p:sp>
    </p:spTree>
    <p:extLst>
      <p:ext uri="{BB962C8B-B14F-4D97-AF65-F5344CB8AC3E}">
        <p14:creationId xmlns:p14="http://schemas.microsoft.com/office/powerpoint/2010/main" val="22451192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File Manager checks to make sure that all required fields are populated.  The files cannot load without certain key elements.  This first error message indicates that a mandatory field is missing.  In this particular case, the element OrganizationCategories was not included in the record.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File</a:t>
            </a:r>
            <a:r>
              <a:rPr lang="en-US" baseline="0" dirty="0"/>
              <a:t> Manager validates that the correct character is present in the field, either Alpha or Numeric.  In the example above, the error messages says that it was expecting a value for UniqueStateIdentifier that meets [1-9]{10},  meaning each character in the unique student ID must be a numeric value between 1 and 9.  The overall ID number must be 10 digits in length.  Also note that the expected value cannot be 0, as this doesn’t fall into the specified range of 1-9.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File</a:t>
            </a:r>
            <a:r>
              <a:rPr lang="en-US" baseline="0" dirty="0"/>
              <a:t> Manager also validates for field length.  In this case, the error message tells us that it was expecting a value in StateAbbreviationType that followed the pattern [A-Z]{2}.  This means it was expecting the value to be a capitalized alpha value two digits in length.  The value provided, “TEX” exceeded the field length.</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File</a:t>
            </a:r>
            <a:r>
              <a:rPr lang="en-US" baseline="0" dirty="0"/>
              <a:t> Manager also checks to make sure that each data element is tagged correctly. Within each XML File each data value is identified by a Data Element tag.  In this particular case, the OrganizationCategorie is spelled incorrectly, so the system doesn’t recognize this as an accepted data element tag for the value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67</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look at the sample file provided.  Note that the Data Element</a:t>
            </a:r>
            <a:r>
              <a:rPr lang="en-US" baseline="0" dirty="0"/>
              <a:t> Tag is misspelled in the highlighted row.  The value it is tagging is “Local Education Agency”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68</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itchFamily="34" charset="0"/>
                <a:ea typeface="+mn-ea"/>
                <a:cs typeface="Arial" pitchFamily="34" charset="0"/>
              </a:rPr>
              <a:t>File</a:t>
            </a:r>
            <a:r>
              <a:rPr lang="en-US" sz="1200" kern="1200" baseline="0" dirty="0">
                <a:solidFill>
                  <a:schemeClr val="tx1"/>
                </a:solidFill>
                <a:effectLst/>
                <a:latin typeface="Arial" pitchFamily="34" charset="0"/>
                <a:ea typeface="+mn-ea"/>
                <a:cs typeface="Arial" pitchFamily="34" charset="0"/>
              </a:rPr>
              <a:t> Manager </a:t>
            </a:r>
            <a:r>
              <a:rPr lang="en-US" sz="1200" kern="1200" dirty="0">
                <a:solidFill>
                  <a:schemeClr val="tx1"/>
                </a:solidFill>
                <a:effectLst/>
                <a:latin typeface="Arial" pitchFamily="34" charset="0"/>
                <a:ea typeface="+mn-ea"/>
                <a:cs typeface="Arial" pitchFamily="34" charset="0"/>
              </a:rPr>
              <a:t>validates that the complex type belongs to the collection (i.e.  each collection specifies that XYZ complexes are included in the collection.  If the submitted complex doesn’t belong  to the collection than it will be flagged by File Manager). In</a:t>
            </a:r>
            <a:r>
              <a:rPr lang="en-US" sz="1200" kern="1200" baseline="0" dirty="0">
                <a:solidFill>
                  <a:schemeClr val="tx1"/>
                </a:solidFill>
                <a:effectLst/>
                <a:latin typeface="Arial" pitchFamily="34" charset="0"/>
                <a:ea typeface="+mn-ea"/>
                <a:cs typeface="Arial" pitchFamily="34" charset="0"/>
              </a:rPr>
              <a:t> this case, </a:t>
            </a:r>
            <a:r>
              <a:rPr lang="en-US" sz="1200" kern="1200" baseline="0" dirty="0" err="1">
                <a:solidFill>
                  <a:schemeClr val="tx1"/>
                </a:solidFill>
                <a:effectLst/>
                <a:latin typeface="Arial" pitchFamily="34" charset="0"/>
                <a:ea typeface="+mn-ea"/>
                <a:cs typeface="Arial" pitchFamily="34" charset="0"/>
              </a:rPr>
              <a:t>StudentBilingualProgramAssociationExtension</a:t>
            </a:r>
            <a:r>
              <a:rPr lang="en-US" sz="1200" kern="1200" baseline="0" dirty="0">
                <a:solidFill>
                  <a:schemeClr val="tx1"/>
                </a:solidFill>
                <a:effectLst/>
                <a:latin typeface="Arial" pitchFamily="34" charset="0"/>
                <a:ea typeface="+mn-ea"/>
                <a:cs typeface="Arial" pitchFamily="34" charset="0"/>
              </a:rPr>
              <a:t> does not belong to this collection.</a:t>
            </a:r>
            <a:endParaRPr lang="en-US" sz="1200" kern="1200" dirty="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69</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itchFamily="34" charset="0"/>
                <a:ea typeface="+mn-ea"/>
                <a:cs typeface="Arial" pitchFamily="34" charset="0"/>
              </a:rPr>
              <a:t>File</a:t>
            </a:r>
            <a:r>
              <a:rPr lang="en-US" sz="1200" kern="1200" baseline="0" dirty="0">
                <a:solidFill>
                  <a:schemeClr val="tx1"/>
                </a:solidFill>
                <a:effectLst/>
                <a:latin typeface="Arial" pitchFamily="34" charset="0"/>
                <a:ea typeface="+mn-ea"/>
                <a:cs typeface="Arial" pitchFamily="34" charset="0"/>
              </a:rPr>
              <a:t> Manager </a:t>
            </a:r>
            <a:r>
              <a:rPr lang="en-US" sz="1200" kern="1200" dirty="0">
                <a:solidFill>
                  <a:schemeClr val="tx1"/>
                </a:solidFill>
                <a:effectLst/>
                <a:latin typeface="Arial" pitchFamily="34" charset="0"/>
                <a:ea typeface="+mn-ea"/>
                <a:cs typeface="Arial" pitchFamily="34" charset="0"/>
              </a:rPr>
              <a:t>validates that the data elements</a:t>
            </a:r>
            <a:r>
              <a:rPr lang="en-US" sz="1200" kern="1200" baseline="0" dirty="0">
                <a:solidFill>
                  <a:schemeClr val="tx1"/>
                </a:solidFill>
                <a:effectLst/>
                <a:latin typeface="Arial" pitchFamily="34" charset="0"/>
                <a:ea typeface="+mn-ea"/>
                <a:cs typeface="Arial" pitchFamily="34" charset="0"/>
              </a:rPr>
              <a:t> are represented in the XML Interchange File in the order specified by the XML Interchange Schema.  In this case, the data element </a:t>
            </a:r>
            <a:r>
              <a:rPr lang="en-US" sz="1200" kern="1200" baseline="0" dirty="0" err="1">
                <a:solidFill>
                  <a:schemeClr val="tx1"/>
                </a:solidFill>
                <a:effectLst/>
                <a:latin typeface="Arial" pitchFamily="34" charset="0"/>
                <a:ea typeface="+mn-ea"/>
                <a:cs typeface="Arial" pitchFamily="34" charset="0"/>
              </a:rPr>
              <a:t>NameofInstitution</a:t>
            </a:r>
            <a:r>
              <a:rPr lang="en-US" sz="1200" kern="1200" baseline="0" dirty="0">
                <a:solidFill>
                  <a:schemeClr val="tx1"/>
                </a:solidFill>
                <a:effectLst/>
                <a:latin typeface="Arial" pitchFamily="34" charset="0"/>
                <a:ea typeface="+mn-ea"/>
                <a:cs typeface="Arial" pitchFamily="34" charset="0"/>
              </a:rPr>
              <a:t> is included in the file, however, it is in the wrong position.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example </a:t>
            </a:r>
            <a:r>
              <a:rPr lang="en-US" dirty="0" err="1"/>
              <a:t>NameofInstiution</a:t>
            </a:r>
            <a:r>
              <a:rPr lang="en-US" baseline="0" dirty="0"/>
              <a:t> is supposed to be above OrganizationCategories, as outlined in the XSD Schema. The system sees the data element tag and recognizes that the required value is in fact present in the XML Interchange File.  It is just in the wrong place.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71</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a:t>
            </a:r>
            <a:r>
              <a:rPr lang="en-US" baseline="0" dirty="0"/>
              <a:t> the user successfully transfers the XML Interchange File, TSDS eDM automatically picks up the file and begins the validation process.  If the file gets through file validation and the ETL process without error, then the ODS is updated with the new records.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itchFamily="34" charset="0"/>
                <a:ea typeface="+mn-ea"/>
                <a:cs typeface="Arial" pitchFamily="34" charset="0"/>
              </a:rPr>
              <a:t>File</a:t>
            </a:r>
            <a:r>
              <a:rPr lang="en-US" sz="1200" kern="1200" baseline="0" dirty="0">
                <a:solidFill>
                  <a:schemeClr val="tx1"/>
                </a:solidFill>
                <a:effectLst/>
                <a:latin typeface="Arial" pitchFamily="34" charset="0"/>
                <a:ea typeface="+mn-ea"/>
                <a:cs typeface="Arial" pitchFamily="34" charset="0"/>
              </a:rPr>
              <a:t> Manager </a:t>
            </a:r>
            <a:r>
              <a:rPr lang="en-US" sz="1200" kern="1200" dirty="0">
                <a:solidFill>
                  <a:schemeClr val="tx1"/>
                </a:solidFill>
                <a:effectLst/>
                <a:latin typeface="Arial" pitchFamily="34" charset="0"/>
                <a:ea typeface="+mn-ea"/>
                <a:cs typeface="Arial" pitchFamily="34" charset="0"/>
              </a:rPr>
              <a:t>validates that the data elements</a:t>
            </a:r>
            <a:r>
              <a:rPr lang="en-US" sz="1200" kern="1200" baseline="0" dirty="0">
                <a:solidFill>
                  <a:schemeClr val="tx1"/>
                </a:solidFill>
                <a:effectLst/>
                <a:latin typeface="Arial" pitchFamily="34" charset="0"/>
                <a:ea typeface="+mn-ea"/>
                <a:cs typeface="Arial" pitchFamily="34" charset="0"/>
              </a:rPr>
              <a:t> in the file match the File Name.  In this example, the interchange submitted is </a:t>
            </a:r>
            <a:r>
              <a:rPr lang="en-US" sz="1200" kern="1200" baseline="0" dirty="0" err="1">
                <a:solidFill>
                  <a:schemeClr val="tx1"/>
                </a:solidFill>
                <a:effectLst/>
                <a:latin typeface="Arial" pitchFamily="34" charset="0"/>
                <a:ea typeface="+mn-ea"/>
                <a:cs typeface="Arial" pitchFamily="34" charset="0"/>
              </a:rPr>
              <a:t>StudentParentExtension</a:t>
            </a:r>
            <a:r>
              <a:rPr lang="en-US" sz="1200" kern="1200" baseline="0" dirty="0">
                <a:solidFill>
                  <a:schemeClr val="tx1"/>
                </a:solidFill>
                <a:effectLst/>
                <a:latin typeface="Arial" pitchFamily="34" charset="0"/>
                <a:ea typeface="+mn-ea"/>
                <a:cs typeface="Arial" pitchFamily="34" charset="0"/>
              </a:rPr>
              <a:t>.  However, the data in the XML Interchange File belongs to the </a:t>
            </a:r>
            <a:r>
              <a:rPr lang="en-US" sz="1200" kern="1200" baseline="0" dirty="0" err="1">
                <a:solidFill>
                  <a:schemeClr val="tx1"/>
                </a:solidFill>
                <a:effectLst/>
                <a:latin typeface="Arial" pitchFamily="34" charset="0"/>
                <a:ea typeface="+mn-ea"/>
                <a:cs typeface="Arial" pitchFamily="34" charset="0"/>
              </a:rPr>
              <a:t>EducationOrgnanization</a:t>
            </a:r>
            <a:r>
              <a:rPr lang="en-US" sz="1200" kern="1200" baseline="0" dirty="0">
                <a:solidFill>
                  <a:schemeClr val="tx1"/>
                </a:solidFill>
                <a:effectLst/>
                <a:latin typeface="Arial" pitchFamily="34" charset="0"/>
                <a:ea typeface="+mn-ea"/>
                <a:cs typeface="Arial" pitchFamily="34" charset="0"/>
              </a:rPr>
              <a:t> Interchange.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Batch Manager executes another set of data validations.  These validations check for referential integrity of the data elements. These load validations align to TEDS Section 3,</a:t>
            </a:r>
            <a:r>
              <a:rPr lang="en-US" baseline="0" dirty="0"/>
              <a:t> TEDS Section 4</a:t>
            </a:r>
            <a:r>
              <a:rPr lang="en-US" dirty="0"/>
              <a:t> and some of the TEDS Section 5 checks.</a:t>
            </a:r>
            <a:r>
              <a:rPr lang="en-US" baseline="0" dirty="0"/>
              <a:t> </a:t>
            </a:r>
            <a:r>
              <a:rPr lang="en-US" dirty="0"/>
              <a:t>These are the same validations that are referred to as  field edits. The terms Batch Manager Validations and field edits are interchangeable. This following</a:t>
            </a:r>
            <a:r>
              <a:rPr lang="en-US" baseline="0" dirty="0"/>
              <a:t> examples are far from a comprehensive list of errors, just samples of common data issues.</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28511825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Master Lookup table stores the majority of TEDS code values.  TEDS defines accepted code values for Address Type.  These should be the Address Types defined and used in your SIS.  The accepted code values are:  Home, Physical, Billing, Mailing, Other, Temporary or Work.  Within the system, the accepted code values are called Lookup Descriptions (Lookup </a:t>
            </a:r>
            <a:r>
              <a:rPr lang="en-US" baseline="0" dirty="0" err="1"/>
              <a:t>Desc</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Each of those values is linked to the Lookup Code DC006.  Any of these values would be accepted as valid values for Address Type.  This error message is telling me the Lookup </a:t>
            </a:r>
            <a:r>
              <a:rPr lang="en-US" baseline="0" dirty="0" err="1"/>
              <a:t>Desc</a:t>
            </a:r>
            <a:r>
              <a:rPr lang="en-US" baseline="0" dirty="0"/>
              <a:t> is defined as “Physically” – this is not one of the accepted values and needs to be corrected.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Batch</a:t>
            </a:r>
            <a:r>
              <a:rPr lang="en-US" baseline="0" dirty="0"/>
              <a:t> Manager also checks for course codes.  These course codes are loaded year over year in the Course Table.  The ODS crosswalks the changing course codes each year. If files are submitted with course codes that are not represented in the Course Table, then an error file is generated.  In this example, </a:t>
            </a:r>
            <a:r>
              <a:rPr lang="en-US" baseline="0" dirty="0" err="1"/>
              <a:t>Course_Id</a:t>
            </a:r>
            <a:r>
              <a:rPr lang="en-US" baseline="0" dirty="0"/>
              <a:t>=ABC_2013_12345678 and the subsequent Course Ids are not valid.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Batch</a:t>
            </a:r>
            <a:r>
              <a:rPr lang="en-US" baseline="0" dirty="0"/>
              <a:t> Manager flags duplicate records as well.  Two assessment records with the same test administration and the same key field of </a:t>
            </a:r>
            <a:r>
              <a:rPr lang="en-US" baseline="0" dirty="0" err="1"/>
              <a:t>Stud_Snapshot.Student_Id</a:t>
            </a:r>
            <a:r>
              <a:rPr lang="en-US" baseline="0" dirty="0"/>
              <a:t> were submitted to ODS.  Batch Manager flags both of the records and neither are inserted into the ODS.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Student ID is a key field and must be populated for the record to load.  Batch Manager does a referential integrity check of Student IDs against the Student Table.  If the Student ID doesn’t exist in the Student Table, the record errors out.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same</a:t>
            </a:r>
            <a:r>
              <a:rPr lang="en-US" baseline="0" dirty="0"/>
              <a:t> logic applies here.  In several Interchanges, the location code is a key field.  If Batch Manager checks for that location code against the Location Table and the Location ID doesn’t exist, an error file is generated.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itchFamily="34" charset="0"/>
                <a:ea typeface="+mn-ea"/>
                <a:cs typeface="Arial" pitchFamily="34" charset="0"/>
              </a:rPr>
              <a:t>The </a:t>
            </a:r>
            <a:r>
              <a:rPr lang="en-US" sz="1200" kern="1200" dirty="0" err="1">
                <a:solidFill>
                  <a:schemeClr val="tx1"/>
                </a:solidFill>
                <a:effectLst/>
                <a:latin typeface="Arial" pitchFamily="34" charset="0"/>
                <a:ea typeface="+mn-ea"/>
                <a:cs typeface="Arial" pitchFamily="34" charset="0"/>
              </a:rPr>
              <a:t>Location_Marking_Period</a:t>
            </a:r>
            <a:r>
              <a:rPr lang="en-US" sz="1200" kern="1200" dirty="0">
                <a:solidFill>
                  <a:schemeClr val="tx1"/>
                </a:solidFill>
                <a:effectLst/>
                <a:latin typeface="Arial" pitchFamily="34" charset="0"/>
                <a:ea typeface="+mn-ea"/>
                <a:cs typeface="Arial" pitchFamily="34" charset="0"/>
              </a:rPr>
              <a:t> table is loaded by the </a:t>
            </a:r>
            <a:r>
              <a:rPr lang="en-US" sz="1200" kern="1200" dirty="0" err="1">
                <a:solidFill>
                  <a:schemeClr val="tx1"/>
                </a:solidFill>
                <a:effectLst/>
                <a:latin typeface="Arial" pitchFamily="34" charset="0"/>
                <a:ea typeface="+mn-ea"/>
                <a:cs typeface="Arial" pitchFamily="34" charset="0"/>
              </a:rPr>
              <a:t>EducationOrgCalendar</a:t>
            </a:r>
            <a:r>
              <a:rPr lang="en-US" sz="1200" kern="1200" dirty="0">
                <a:solidFill>
                  <a:schemeClr val="tx1"/>
                </a:solidFill>
                <a:effectLst/>
                <a:latin typeface="Arial" pitchFamily="34" charset="0"/>
                <a:ea typeface="+mn-ea"/>
                <a:cs typeface="Arial" pitchFamily="34" charset="0"/>
              </a:rPr>
              <a:t> Interchange and the error reported indicates that this combination of data elements was not included in the </a:t>
            </a:r>
            <a:r>
              <a:rPr lang="en-US" sz="1200" kern="1200" dirty="0" err="1">
                <a:solidFill>
                  <a:schemeClr val="tx1"/>
                </a:solidFill>
                <a:effectLst/>
                <a:latin typeface="Arial" pitchFamily="34" charset="0"/>
                <a:ea typeface="+mn-ea"/>
                <a:cs typeface="Arial" pitchFamily="34" charset="0"/>
              </a:rPr>
              <a:t>EducationOrgCalendar</a:t>
            </a:r>
            <a:r>
              <a:rPr lang="en-US" sz="1200" kern="1200" dirty="0">
                <a:solidFill>
                  <a:schemeClr val="tx1"/>
                </a:solidFill>
                <a:effectLst/>
                <a:latin typeface="Arial" pitchFamily="34" charset="0"/>
                <a:ea typeface="+mn-ea"/>
                <a:cs typeface="Arial" pitchFamily="34" charset="0"/>
              </a:rPr>
              <a:t> data that was previously loaded. The </a:t>
            </a:r>
            <a:r>
              <a:rPr lang="en-US" sz="1200" kern="1200" dirty="0" err="1">
                <a:solidFill>
                  <a:schemeClr val="tx1"/>
                </a:solidFill>
                <a:effectLst/>
                <a:latin typeface="Arial" pitchFamily="34" charset="0"/>
                <a:ea typeface="+mn-ea"/>
                <a:cs typeface="Arial" pitchFamily="34" charset="0"/>
              </a:rPr>
              <a:t>Location_ID</a:t>
            </a:r>
            <a:r>
              <a:rPr lang="en-US" sz="1200" kern="1200" dirty="0">
                <a:solidFill>
                  <a:schemeClr val="tx1"/>
                </a:solidFill>
                <a:effectLst/>
                <a:latin typeface="Arial" pitchFamily="34" charset="0"/>
                <a:ea typeface="+mn-ea"/>
                <a:cs typeface="Arial" pitchFamily="34" charset="0"/>
              </a:rPr>
              <a:t> is the School (</a:t>
            </a:r>
            <a:r>
              <a:rPr lang="en-US" sz="1200" kern="1200" dirty="0" err="1">
                <a:solidFill>
                  <a:schemeClr val="tx1"/>
                </a:solidFill>
                <a:effectLst/>
                <a:latin typeface="Arial" pitchFamily="34" charset="0"/>
                <a:ea typeface="+mn-ea"/>
                <a:cs typeface="Arial" pitchFamily="34" charset="0"/>
              </a:rPr>
              <a:t>EducationOrganizationReference</a:t>
            </a:r>
            <a:r>
              <a:rPr lang="en-US" sz="1200" kern="1200" dirty="0">
                <a:solidFill>
                  <a:schemeClr val="tx1"/>
                </a:solidFill>
                <a:effectLst/>
                <a:latin typeface="Arial" pitchFamily="34" charset="0"/>
                <a:ea typeface="+mn-ea"/>
                <a:cs typeface="Arial" pitchFamily="34" charset="0"/>
              </a:rPr>
              <a:t>), </a:t>
            </a:r>
            <a:r>
              <a:rPr lang="en-US" sz="1200" kern="1200" dirty="0" err="1">
                <a:solidFill>
                  <a:schemeClr val="tx1"/>
                </a:solidFill>
                <a:effectLst/>
                <a:latin typeface="Arial" pitchFamily="34" charset="0"/>
                <a:ea typeface="+mn-ea"/>
                <a:cs typeface="Arial" pitchFamily="34" charset="0"/>
              </a:rPr>
              <a:t>Term_Code</a:t>
            </a:r>
            <a:r>
              <a:rPr lang="en-US" sz="1200" kern="1200" dirty="0">
                <a:solidFill>
                  <a:schemeClr val="tx1"/>
                </a:solidFill>
                <a:effectLst/>
                <a:latin typeface="Arial" pitchFamily="34" charset="0"/>
                <a:ea typeface="+mn-ea"/>
                <a:cs typeface="Arial" pitchFamily="34" charset="0"/>
              </a:rPr>
              <a:t> is the XML element Term, the </a:t>
            </a:r>
            <a:r>
              <a:rPr lang="en-US" sz="1200" kern="1200" dirty="0" err="1">
                <a:solidFill>
                  <a:schemeClr val="tx1"/>
                </a:solidFill>
                <a:effectLst/>
                <a:latin typeface="Arial" pitchFamily="34" charset="0"/>
                <a:ea typeface="+mn-ea"/>
                <a:cs typeface="Arial" pitchFamily="34" charset="0"/>
              </a:rPr>
              <a:t>MP_Code</a:t>
            </a:r>
            <a:r>
              <a:rPr lang="en-US" sz="1200" kern="1200" dirty="0">
                <a:solidFill>
                  <a:schemeClr val="tx1"/>
                </a:solidFill>
                <a:effectLst/>
                <a:latin typeface="Arial" pitchFamily="34" charset="0"/>
                <a:ea typeface="+mn-ea"/>
                <a:cs typeface="Arial" pitchFamily="34" charset="0"/>
              </a:rPr>
              <a:t> is the XML element </a:t>
            </a:r>
            <a:r>
              <a:rPr lang="en-US" sz="1200" kern="1200" dirty="0" err="1">
                <a:solidFill>
                  <a:schemeClr val="tx1"/>
                </a:solidFill>
                <a:effectLst/>
                <a:latin typeface="Arial" pitchFamily="34" charset="0"/>
                <a:ea typeface="+mn-ea"/>
                <a:cs typeface="Arial" pitchFamily="34" charset="0"/>
              </a:rPr>
              <a:t>GradingPeriod</a:t>
            </a:r>
            <a:r>
              <a:rPr lang="en-US" sz="1200" kern="1200" dirty="0">
                <a:solidFill>
                  <a:schemeClr val="tx1"/>
                </a:solidFill>
                <a:effectLst/>
                <a:latin typeface="Arial" pitchFamily="34" charset="0"/>
                <a:ea typeface="+mn-ea"/>
                <a:cs typeface="Arial" pitchFamily="34" charset="0"/>
              </a:rPr>
              <a:t> and the </a:t>
            </a:r>
            <a:r>
              <a:rPr lang="en-US" sz="1200" kern="1200" dirty="0" err="1">
                <a:solidFill>
                  <a:schemeClr val="tx1"/>
                </a:solidFill>
                <a:effectLst/>
                <a:latin typeface="Arial" pitchFamily="34" charset="0"/>
                <a:ea typeface="+mn-ea"/>
                <a:cs typeface="Arial" pitchFamily="34" charset="0"/>
              </a:rPr>
              <a:t>Term_MP_Desc</a:t>
            </a:r>
            <a:r>
              <a:rPr lang="en-US" sz="1200" kern="1200" dirty="0">
                <a:solidFill>
                  <a:schemeClr val="tx1"/>
                </a:solidFill>
                <a:effectLst/>
                <a:latin typeface="Arial" pitchFamily="34" charset="0"/>
                <a:ea typeface="+mn-ea"/>
                <a:cs typeface="Arial" pitchFamily="34" charset="0"/>
              </a:rPr>
              <a:t> is the XML element </a:t>
            </a:r>
            <a:r>
              <a:rPr lang="en-US" sz="1200" kern="1200" dirty="0" err="1">
                <a:solidFill>
                  <a:schemeClr val="tx1"/>
                </a:solidFill>
                <a:effectLst/>
                <a:latin typeface="Arial" pitchFamily="34" charset="0"/>
                <a:ea typeface="+mn-ea"/>
                <a:cs typeface="Arial" pitchFamily="34" charset="0"/>
              </a:rPr>
              <a:t>SchoolYear</a:t>
            </a:r>
            <a:r>
              <a:rPr lang="en-US" sz="1200" kern="1200" dirty="0">
                <a:solidFill>
                  <a:schemeClr val="tx1"/>
                </a:solidFill>
                <a:effectLst/>
                <a:latin typeface="Arial" pitchFamily="34" charset="0"/>
                <a:ea typeface="+mn-ea"/>
                <a:cs typeface="Arial" pitchFamily="34" charset="0"/>
              </a:rPr>
              <a:t>. </a:t>
            </a:r>
            <a:br>
              <a:rPr lang="en-US" dirty="0">
                <a:effectLst/>
              </a:rPr>
            </a:b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a:t>Once data has been loaded into the OSD, certain deletes can be executed through eDM.</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81</a:t>
            </a:fld>
            <a:endParaRPr lang="en-US" dirty="0"/>
          </a:p>
        </p:txBody>
      </p:sp>
    </p:spTree>
    <p:extLst>
      <p:ext uri="{BB962C8B-B14F-4D97-AF65-F5344CB8AC3E}">
        <p14:creationId xmlns:p14="http://schemas.microsoft.com/office/powerpoint/2010/main" val="2470949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TSDS e</a:t>
            </a:r>
            <a:r>
              <a:rPr lang="en-US" dirty="0"/>
              <a:t>Data Manager (TSDS eDM):</a:t>
            </a:r>
          </a:p>
          <a:p>
            <a:pPr marL="628650" lvl="1" indent="-171450">
              <a:buFont typeface="Arial" pitchFamily="34" charset="0"/>
              <a:buChar char="•"/>
            </a:pPr>
            <a:r>
              <a:rPr lang="en-US" sz="1200" kern="1200" dirty="0">
                <a:solidFill>
                  <a:schemeClr val="tx1"/>
                </a:solidFill>
                <a:latin typeface="Arial" pitchFamily="34" charset="0"/>
                <a:ea typeface="+mn-ea"/>
                <a:cs typeface="Arial" pitchFamily="34" charset="0"/>
              </a:rPr>
              <a:t>TSDS eDM automatically picks up files that have been successfully transferred by the TSDS DTU</a:t>
            </a:r>
          </a:p>
          <a:p>
            <a:pPr marL="628650" lvl="1" indent="-171450">
              <a:buFont typeface="Arial" pitchFamily="34" charset="0"/>
              <a:buChar char="•"/>
            </a:pPr>
            <a:r>
              <a:rPr lang="en-US" sz="1200" kern="1200" dirty="0">
                <a:solidFill>
                  <a:schemeClr val="tx1"/>
                </a:solidFill>
                <a:latin typeface="Arial" pitchFamily="34" charset="0"/>
                <a:ea typeface="+mn-ea"/>
                <a:cs typeface="Arial" pitchFamily="34" charset="0"/>
              </a:rPr>
              <a:t>TSDS eDM runs the XML Interchange files through the data validations and updates the Operational Data Store</a:t>
            </a:r>
          </a:p>
          <a:p>
            <a:pPr marL="628650" lvl="1" indent="-171450">
              <a:buFont typeface="Arial" pitchFamily="34" charset="0"/>
              <a:buChar char="•"/>
            </a:pPr>
            <a:r>
              <a:rPr lang="en-US" sz="1200" kern="1200" dirty="0">
                <a:solidFill>
                  <a:schemeClr val="tx1"/>
                </a:solidFill>
                <a:latin typeface="Arial" pitchFamily="34" charset="0"/>
                <a:ea typeface="+mn-ea"/>
                <a:cs typeface="Arial" pitchFamily="34" charset="0"/>
              </a:rPr>
              <a:t>Users can also manually upload XML Interchange Files through TSDS eDM</a:t>
            </a:r>
          </a:p>
          <a:p>
            <a:pPr marL="628650" lvl="1" indent="-171450">
              <a:buFont typeface="Arial" pitchFamily="34" charset="0"/>
              <a:buChar char="•"/>
            </a:pPr>
            <a:r>
              <a:rPr lang="en-US" sz="1200" kern="1200" dirty="0">
                <a:solidFill>
                  <a:schemeClr val="tx1"/>
                </a:solidFill>
                <a:latin typeface="Arial" pitchFamily="34" charset="0"/>
                <a:ea typeface="+mn-ea"/>
                <a:cs typeface="Arial" pitchFamily="34" charset="0"/>
              </a:rPr>
              <a:t>Error files are generated at initial file validation and again during the ETL process</a:t>
            </a:r>
          </a:p>
          <a:p>
            <a:pPr marL="628650" lvl="1" indent="-171450">
              <a:buFont typeface="Arial" pitchFamily="34" charset="0"/>
              <a:buChar char="•"/>
            </a:pPr>
            <a:r>
              <a:rPr lang="en-US" sz="1200" kern="1200" dirty="0">
                <a:solidFill>
                  <a:schemeClr val="tx1"/>
                </a:solidFill>
                <a:latin typeface="Arial" pitchFamily="34" charset="0"/>
                <a:ea typeface="+mn-ea"/>
                <a:cs typeface="Arial" pitchFamily="34" charset="0"/>
              </a:rPr>
              <a:t>The user can also verify that the ODS has been updated through TSDS eDM</a:t>
            </a:r>
          </a:p>
          <a:p>
            <a:pPr marL="0" indent="0">
              <a:buFont typeface="Arial" pitchFamily="34" charset="0"/>
              <a:buNone/>
            </a:pP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pPr/>
              <a:t>8</a:t>
            </a:fld>
            <a:endParaRPr lang="en-US" dirty="0"/>
          </a:p>
        </p:txBody>
      </p:sp>
    </p:spTree>
    <p:extLst>
      <p:ext uri="{BB962C8B-B14F-4D97-AF65-F5344CB8AC3E}">
        <p14:creationId xmlns:p14="http://schemas.microsoft.com/office/powerpoint/2010/main" val="4301708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Delete Utility is accessed through the eDM Menu.  The Delete Utility opens up in a new tab.  eDM remains open in the original tab.  Only LEA level users have access to the Delete Utility – not Campus Users.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82</a:t>
            </a:fld>
            <a:endParaRPr lang="en-US" dirty="0"/>
          </a:p>
        </p:txBody>
      </p:sp>
    </p:spTree>
    <p:extLst>
      <p:ext uri="{BB962C8B-B14F-4D97-AF65-F5344CB8AC3E}">
        <p14:creationId xmlns:p14="http://schemas.microsoft.com/office/powerpoint/2010/main" val="5065089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home page of</a:t>
            </a:r>
            <a:r>
              <a:rPr lang="en-US" baseline="0" dirty="0"/>
              <a:t> the Delete Utility has a rolling list of all the deletes that have been executed.  In this case, no deletes have been executed yet.  The menu shows My Deletes and New Delete Requests.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83</a:t>
            </a:fld>
            <a:endParaRPr lang="en-US" dirty="0"/>
          </a:p>
        </p:txBody>
      </p:sp>
    </p:spTree>
    <p:extLst>
      <p:ext uri="{BB962C8B-B14F-4D97-AF65-F5344CB8AC3E}">
        <p14:creationId xmlns:p14="http://schemas.microsoft.com/office/powerpoint/2010/main" val="31324835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a:t>
            </a:r>
            <a:r>
              <a:rPr lang="en-US" baseline="0" dirty="0"/>
              <a:t> this screen users can see the name of the Delete and the Collection to which it belongs.  </a:t>
            </a:r>
            <a:r>
              <a:rPr lang="en-US" dirty="0"/>
              <a:t>These are the deletes that are currently available.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84</a:t>
            </a:fld>
            <a:endParaRPr lang="en-US" dirty="0"/>
          </a:p>
        </p:txBody>
      </p:sp>
    </p:spTree>
    <p:extLst>
      <p:ext uri="{BB962C8B-B14F-4D97-AF65-F5344CB8AC3E}">
        <p14:creationId xmlns:p14="http://schemas.microsoft.com/office/powerpoint/2010/main" val="27092841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a:t>
            </a:r>
            <a:r>
              <a:rPr lang="en-US" baseline="0" dirty="0"/>
              <a:t> this screen users can see the name of the Delete and the Collection to which it belongs.  </a:t>
            </a:r>
            <a:r>
              <a:rPr lang="en-US" dirty="0"/>
              <a:t>These are the deletes that are currently available.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85</a:t>
            </a:fld>
            <a:endParaRPr lang="en-US" dirty="0"/>
          </a:p>
        </p:txBody>
      </p:sp>
    </p:spTree>
    <p:extLst>
      <p:ext uri="{BB962C8B-B14F-4D97-AF65-F5344CB8AC3E}">
        <p14:creationId xmlns:p14="http://schemas.microsoft.com/office/powerpoint/2010/main" val="28709333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know</a:t>
            </a:r>
            <a:r>
              <a:rPr lang="en-US" baseline="0" dirty="0"/>
              <a:t> what Delete you need to execute, select the blue arrow to launch.</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86</a:t>
            </a:fld>
            <a:endParaRPr lang="en-US" dirty="0"/>
          </a:p>
        </p:txBody>
      </p:sp>
    </p:spTree>
    <p:extLst>
      <p:ext uri="{BB962C8B-B14F-4D97-AF65-F5344CB8AC3E}">
        <p14:creationId xmlns:p14="http://schemas.microsoft.com/office/powerpoint/2010/main" val="367109603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following screen the user needs to</a:t>
            </a:r>
            <a:r>
              <a:rPr lang="en-US" baseline="0" dirty="0"/>
              <a:t> review the Delete and the description, add any pertinent administrative comments and then preview the selected delete.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87</a:t>
            </a:fld>
            <a:endParaRPr lang="en-US" dirty="0"/>
          </a:p>
        </p:txBody>
      </p:sp>
    </p:spTree>
    <p:extLst>
      <p:ext uri="{BB962C8B-B14F-4D97-AF65-F5344CB8AC3E}">
        <p14:creationId xmlns:p14="http://schemas.microsoft.com/office/powerpoint/2010/main" val="1634910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Delete</a:t>
            </a:r>
            <a:r>
              <a:rPr lang="en-US" baseline="0" dirty="0"/>
              <a:t> Summary shows how many records will be deleted from each table.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88</a:t>
            </a:fld>
            <a:endParaRPr lang="en-US" dirty="0"/>
          </a:p>
        </p:txBody>
      </p:sp>
    </p:spTree>
    <p:extLst>
      <p:ext uri="{BB962C8B-B14F-4D97-AF65-F5344CB8AC3E}">
        <p14:creationId xmlns:p14="http://schemas.microsoft.com/office/powerpoint/2010/main" val="21305255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Further</a:t>
            </a:r>
            <a:r>
              <a:rPr lang="en-US" baseline="0" dirty="0"/>
              <a:t> down on that screen the user can see the details of the records to be deleted by table.  Note the user can also preview the records in Excel by selected that icon.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89</a:t>
            </a:fld>
            <a:endParaRPr lang="en-US" dirty="0"/>
          </a:p>
        </p:txBody>
      </p:sp>
    </p:spTree>
    <p:extLst>
      <p:ext uri="{BB962C8B-B14F-4D97-AF65-F5344CB8AC3E}">
        <p14:creationId xmlns:p14="http://schemas.microsoft.com/office/powerpoint/2010/main" val="1282468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will only be deleted for that table and grain.  For example if the Delete is for Programs Fact the command will delete all Programs Fact records loaded for the dashboard for that LEA.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90</a:t>
            </a:fld>
            <a:endParaRPr lang="en-US" dirty="0"/>
          </a:p>
        </p:txBody>
      </p:sp>
    </p:spTree>
    <p:extLst>
      <p:ext uri="{BB962C8B-B14F-4D97-AF65-F5344CB8AC3E}">
        <p14:creationId xmlns:p14="http://schemas.microsoft.com/office/powerpoint/2010/main" val="25439810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91</a:t>
            </a:fld>
            <a:endParaRPr lang="en-US" dirty="0"/>
          </a:p>
        </p:txBody>
      </p:sp>
    </p:spTree>
    <p:extLst>
      <p:ext uri="{BB962C8B-B14F-4D97-AF65-F5344CB8AC3E}">
        <p14:creationId xmlns:p14="http://schemas.microsoft.com/office/powerpoint/2010/main" val="720933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latin typeface="Arial" pitchFamily="34" charset="0"/>
              </a:rPr>
              <a:t>On this latter half of the course we will focus on what happens once the TSDS DTU transfers files to TSDS </a:t>
            </a:r>
            <a:r>
              <a:rPr lang="en-US" baseline="0" dirty="0" err="1">
                <a:latin typeface="Arial" pitchFamily="34" charset="0"/>
              </a:rPr>
              <a:t>eDM</a:t>
            </a:r>
            <a:r>
              <a:rPr lang="en-US" baseline="0" dirty="0">
                <a:latin typeface="Arial" pitchFamily="34" charset="0"/>
              </a:rPr>
              <a:t> or the point when a user manually submits an XML Interchange File to </a:t>
            </a:r>
            <a:r>
              <a:rPr lang="en-US" baseline="0" dirty="0" err="1">
                <a:latin typeface="Arial" pitchFamily="34" charset="0"/>
              </a:rPr>
              <a:t>eDM</a:t>
            </a:r>
            <a:r>
              <a:rPr lang="en-US" baseline="0" dirty="0">
                <a:latin typeface="Arial" pitchFamily="34" charset="0"/>
              </a:rPr>
              <a:t>.</a:t>
            </a:r>
          </a:p>
          <a:p>
            <a:endParaRPr lang="en-US" dirty="0"/>
          </a:p>
          <a:p>
            <a:endParaRPr lang="en-US" dirty="0"/>
          </a:p>
          <a:p>
            <a:pPr defTabSz="919342">
              <a:defRPr/>
            </a:pPr>
            <a:r>
              <a:rPr lang="en-US" baseline="0" dirty="0">
                <a:latin typeface="Arial" pitchFamily="34" charset="0"/>
              </a:rPr>
              <a:t>Let’s walk through what happens at each part of this stage:</a:t>
            </a:r>
          </a:p>
          <a:p>
            <a:pPr defTabSz="919342">
              <a:defRPr/>
            </a:pPr>
            <a:endParaRPr lang="en-US" baseline="0" dirty="0">
              <a:latin typeface="Arial" pitchFamily="34" charset="0"/>
            </a:endParaRPr>
          </a:p>
          <a:p>
            <a:pPr defTabSz="919342">
              <a:defRPr/>
            </a:pPr>
            <a:r>
              <a:rPr lang="en-US" baseline="0" dirty="0"/>
              <a:t>Files are generally submitted to TSDS </a:t>
            </a:r>
            <a:r>
              <a:rPr lang="en-US" baseline="0" dirty="0" err="1"/>
              <a:t>eDM</a:t>
            </a:r>
            <a:r>
              <a:rPr lang="en-US" baseline="0" dirty="0"/>
              <a:t> automatically using the TSDS DTU to deliver the files to a monitored directory.  The user also has the option of loading XML Interchange files manually.  </a:t>
            </a:r>
          </a:p>
          <a:p>
            <a:pPr defTabSz="919342">
              <a:defRPr/>
            </a:pPr>
            <a:endParaRPr lang="en-US" baseline="0" dirty="0"/>
          </a:p>
          <a:p>
            <a:r>
              <a:rPr lang="en-US" baseline="0" dirty="0"/>
              <a:t>Once the files are accepted by the system as they meet the required naming convention and file type requirements, the files are sent to the File Manager.  File Manager is like a holding tank for the files before they are loaded into the warehouse.  The data passes through an initial set of validations.  If the XML Interchange Files do not pass validation and result in error files, the user needs to correct the data issue at the source system level and resubmit the data.  If the XML Interchange File passes file validation successfully then the files are “batched” and sent along to the Batch Manager.  This happens automatically unless the user manually submits the files.</a:t>
            </a:r>
          </a:p>
          <a:p>
            <a:endParaRPr lang="en-US" baseline="0" dirty="0"/>
          </a:p>
          <a:p>
            <a:r>
              <a:rPr lang="en-US" baseline="0" dirty="0"/>
              <a:t>Once the Batch is received by the Batch Manager, the ETL process is kicked off.  The ETL process transforms the data and inserts the warehouse with new records or updates existing records. If the ETL process completed with errors, the output file will also include files.  The user will have to correct the data issues in the source system and resubmit the files.  </a:t>
            </a:r>
          </a:p>
          <a:p>
            <a:endParaRPr lang="en-US" baseline="0" dirty="0"/>
          </a:p>
          <a:p>
            <a:r>
              <a:rPr lang="en-US" baseline="0" dirty="0"/>
              <a:t>Once the data has successfully been loaded into the ODS, the user can verify that the updates have occurred.  </a:t>
            </a:r>
          </a:p>
          <a:p>
            <a:endParaRPr lang="en-US" baseline="0" dirty="0"/>
          </a:p>
          <a:p>
            <a:pPr defTabSz="919342">
              <a:defRPr/>
            </a:pPr>
            <a:r>
              <a:rPr lang="en-US" b="1" baseline="0" dirty="0">
                <a:latin typeface="Arial" pitchFamily="34" charset="0"/>
              </a:rPr>
              <a:t>Trainer Poll Questions:</a:t>
            </a:r>
          </a:p>
          <a:p>
            <a:pPr marL="228600" indent="-228600" defTabSz="919342">
              <a:buAutoNum type="arabicParenR"/>
              <a:defRPr/>
            </a:pPr>
            <a:r>
              <a:rPr lang="en-US" baseline="0" dirty="0">
                <a:latin typeface="Arial" pitchFamily="34" charset="0"/>
              </a:rPr>
              <a:t>What are the two methods of submitting data to TSDS </a:t>
            </a:r>
            <a:r>
              <a:rPr lang="en-US" baseline="0" dirty="0" err="1">
                <a:latin typeface="Arial" pitchFamily="34" charset="0"/>
              </a:rPr>
              <a:t>eDM</a:t>
            </a:r>
            <a:r>
              <a:rPr lang="en-US" baseline="0" dirty="0">
                <a:latin typeface="Arial" pitchFamily="34" charset="0"/>
              </a:rPr>
              <a:t>?</a:t>
            </a:r>
          </a:p>
          <a:p>
            <a:pPr marL="228600" indent="-228600" defTabSz="919342">
              <a:buAutoNum type="arabicParenR"/>
              <a:defRPr/>
            </a:pPr>
            <a:r>
              <a:rPr lang="en-US" baseline="0" dirty="0">
                <a:latin typeface="Arial" pitchFamily="34" charset="0"/>
              </a:rPr>
              <a:t>When will a user need to log in to TSDS </a:t>
            </a:r>
            <a:r>
              <a:rPr lang="en-US" baseline="0" dirty="0" err="1">
                <a:latin typeface="Arial" pitchFamily="34" charset="0"/>
              </a:rPr>
              <a:t>eDM</a:t>
            </a:r>
            <a:r>
              <a:rPr lang="en-US" baseline="0" dirty="0">
                <a:latin typeface="Arial" pitchFamily="34" charset="0"/>
              </a:rPr>
              <a: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39520309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will only be deleted for that table and grain.  For example if the Delete is for Programs Fact the command will delete all Programs Fact records loaded for the dashboard for that LEA.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94</a:t>
            </a:fld>
            <a:endParaRPr lang="en-US" dirty="0"/>
          </a:p>
        </p:txBody>
      </p:sp>
    </p:spTree>
    <p:extLst>
      <p:ext uri="{BB962C8B-B14F-4D97-AF65-F5344CB8AC3E}">
        <p14:creationId xmlns:p14="http://schemas.microsoft.com/office/powerpoint/2010/main" val="238939728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will only be deleted for that table and grain.  For example if the Delete is for Programs Fact the command will delete all Programs Fact records loaded for the dashboard for that LEA.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95</a:t>
            </a:fld>
            <a:endParaRPr lang="en-US" dirty="0"/>
          </a:p>
        </p:txBody>
      </p:sp>
    </p:spTree>
    <p:extLst>
      <p:ext uri="{BB962C8B-B14F-4D97-AF65-F5344CB8AC3E}">
        <p14:creationId xmlns:p14="http://schemas.microsoft.com/office/powerpoint/2010/main" val="163105286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a:t>Now it is time for</a:t>
            </a:r>
            <a:r>
              <a:rPr lang="en-US" baseline="0" dirty="0"/>
              <a:t> a quick </a:t>
            </a:r>
            <a:r>
              <a:rPr lang="en-US" dirty="0"/>
              <a:t>Wrap</a:t>
            </a:r>
            <a:r>
              <a:rPr lang="en-US" baseline="0" dirty="0"/>
              <a:t> Up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96</a:t>
            </a:fld>
            <a:endParaRPr lang="en-US" dirty="0"/>
          </a:p>
        </p:txBody>
      </p:sp>
    </p:spTree>
    <p:extLst>
      <p:ext uri="{BB962C8B-B14F-4D97-AF65-F5344CB8AC3E}">
        <p14:creationId xmlns:p14="http://schemas.microsoft.com/office/powerpoint/2010/main" val="308329142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300"/>
              </a:spcAft>
              <a:buNone/>
            </a:pPr>
            <a:r>
              <a:rPr lang="en-US" sz="1200" b="1" dirty="0">
                <a:solidFill>
                  <a:schemeClr val="accent2"/>
                </a:solidFill>
                <a:sym typeface="Helvetica" charset="0"/>
              </a:rPr>
              <a:t>Today we talked about: </a:t>
            </a:r>
          </a:p>
          <a:p>
            <a:pPr>
              <a:lnSpc>
                <a:spcPct val="100000"/>
              </a:lnSpc>
            </a:pPr>
            <a:r>
              <a:rPr lang="en-US" sz="1200" dirty="0"/>
              <a:t>Accessing and navigating TSDS eDM</a:t>
            </a:r>
          </a:p>
          <a:p>
            <a:pPr>
              <a:lnSpc>
                <a:spcPct val="100000"/>
              </a:lnSpc>
            </a:pPr>
            <a:r>
              <a:rPr lang="en-US" sz="1200" dirty="0"/>
              <a:t>Uploading an XML Interchange File</a:t>
            </a:r>
          </a:p>
          <a:p>
            <a:pPr>
              <a:lnSpc>
                <a:spcPct val="100000"/>
              </a:lnSpc>
            </a:pPr>
            <a:r>
              <a:rPr lang="en-US" sz="1200" dirty="0"/>
              <a:t>The data flow process within TSDS eDM</a:t>
            </a:r>
          </a:p>
          <a:p>
            <a:pPr>
              <a:lnSpc>
                <a:spcPct val="100000"/>
              </a:lnSpc>
            </a:pPr>
            <a:r>
              <a:rPr lang="en-US" sz="1200" dirty="0"/>
              <a:t>Reviewing results in Batch Manager and verifying that the ODS has been updated</a:t>
            </a:r>
          </a:p>
          <a:p>
            <a:pPr>
              <a:lnSpc>
                <a:spcPct val="100000"/>
              </a:lnSpc>
            </a:pPr>
            <a:r>
              <a:rPr lang="en-US" sz="1200" dirty="0"/>
              <a:t>Troubleshooting</a:t>
            </a:r>
            <a:r>
              <a:rPr lang="en-US" sz="1200" baseline="0" dirty="0"/>
              <a:t> issues</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97</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98</a:t>
            </a:fld>
            <a:endParaRPr lang="en-US" dirty="0"/>
          </a:p>
        </p:txBody>
      </p:sp>
    </p:spTree>
    <p:extLst>
      <p:ext uri="{BB962C8B-B14F-4D97-AF65-F5344CB8AC3E}">
        <p14:creationId xmlns:p14="http://schemas.microsoft.com/office/powerpoint/2010/main" val="3005260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
        <p:nvSpPr>
          <p:cNvPr id="15"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
        <p:nvSpPr>
          <p:cNvPr id="8"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r>
              <a:rPr lang="en-US" dirty="0"/>
              <a:t>6</a:t>
            </a:r>
          </a:p>
          <a:p>
            <a:r>
              <a:rPr lang="en-US" dirty="0"/>
              <a:t>Copyright © 2013 Texas Education Agency. All rights reserved. TEA confidential and proprietary.</a:t>
            </a:r>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a:t>Click to edit Master title style</a:t>
            </a:r>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a:t>Insert text</a:t>
            </a:r>
            <a:endParaRPr lang="en-US" dirty="0"/>
          </a:p>
        </p:txBody>
      </p:sp>
      <p:sp>
        <p:nvSpPr>
          <p:cNvPr id="12"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a:t>Click to edit Master title style</a:t>
            </a:r>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a:p>
          <a:p>
            <a:endParaRPr lang="en-US" dirty="0"/>
          </a:p>
          <a:p>
            <a:r>
              <a:rPr lang="en-US" dirty="0"/>
              <a:t>Copyright © 2016 Texas Education Agency. All rights reserved. TEA confidential and proprietary.</a:t>
            </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a:p>
          <a:p>
            <a:endParaRPr lang="en-US" dirty="0"/>
          </a:p>
          <a:p>
            <a:r>
              <a:rPr lang="en-US" dirty="0"/>
              <a:t>Copyright © 2016 Texas Education Agency. All rights reserved. TEA confidential and proprietary.</a:t>
            </a:r>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
        <p:nvSpPr>
          <p:cNvPr id="7"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a:t>Click to edit Master text styles</a:t>
            </a:r>
          </a:p>
        </p:txBody>
      </p:sp>
      <p:sp>
        <p:nvSpPr>
          <p:cNvPr id="9"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
        <p:nvSpPr>
          <p:cNvPr id="5"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
        <p:nvSpPr>
          <p:cNvPr id="8"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r>
              <a:rPr lang="en-US" dirty="0"/>
              <a:t>Copyright © 2016 Texas Education Agency. All rights reserved. TEA confidential and proprietary.</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14"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a:p>
          <a:p>
            <a:endParaRPr lang="en-US" dirty="0"/>
          </a:p>
          <a:p>
            <a:r>
              <a:rPr lang="en-US" dirty="0"/>
              <a:t>Copyright © 2013 Texas Education Agency. All rights reserved. TEA confidential and proprietary.</a:t>
            </a: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a:t>Click to edit Master title style</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2.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58.xml"/><Relationship Id="rId3" Type="http://schemas.openxmlformats.org/officeDocument/2006/relationships/notesSlide" Target="../notesSlides/notesSlide2.xml"/><Relationship Id="rId7" Type="http://schemas.openxmlformats.org/officeDocument/2006/relationships/slide" Target="slide39.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slide" Target="slide23.xml"/><Relationship Id="rId5" Type="http://schemas.openxmlformats.org/officeDocument/2006/relationships/slide" Target="slide15.xml"/><Relationship Id="rId10" Type="http://schemas.openxmlformats.org/officeDocument/2006/relationships/slide" Target="slide96.xml"/><Relationship Id="rId4" Type="http://schemas.openxmlformats.org/officeDocument/2006/relationships/slide" Target="slide7.xml"/><Relationship Id="rId9" Type="http://schemas.openxmlformats.org/officeDocument/2006/relationships/slide" Target="slide80.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27.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18.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image" Target="../media/image33.gif"/><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image" Target="../media/image33.gif"/><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22.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5.png"/><Relationship Id="rId7"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tea.state.tx.us/Workarea/DownloadAsset.aspx?id=25769810585"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24.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6.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hyperlink" Target="http://journey:8080/EDM/vfilecontent.edm?fileId=1564&amp;valFileId=140&amp;page=0&amp;sort=null&amp;direction=null"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hyperlink" Target="http://journey:8080/EDM/vfilecontent.edm?fileId=1564&amp;valFileId=140&amp;page=0&amp;sort=null&amp;direction=null"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http://www.tea.state.tx.us/tsds"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hyperlink" Target="http://www.w3.org/2001/XMLSchema-instance" TargetMode="External"/><Relationship Id="rId5" Type="http://schemas.openxmlformats.org/officeDocument/2006/relationships/hyperlink" Target="http://www.tea.state.tx.us/tsds" TargetMode="External"/><Relationship Id="rId4" Type="http://schemas.openxmlformats.org/officeDocument/2006/relationships/hyperlink" Target="http://www.tea.state.tx.us/tsds%20InterchangeEducationOrganizationExtension.xsd" TargetMode="Externa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hyperlink" Target="http://www.tea.state.tx.us/tsds" TargetMode="External"/><Relationship Id="rId4" Type="http://schemas.openxmlformats.org/officeDocument/2006/relationships/hyperlink" Target="http://journey:8080/EDM/vfilecontent.edm?fileId=1564&amp;valFileId=140&amp;page=0&amp;sort=null&amp;direction=null"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hyperlink" Target="http://www.tea.state.tx.us/tsds" TargetMode="External"/><Relationship Id="rId4" Type="http://schemas.openxmlformats.org/officeDocument/2006/relationships/hyperlink" Target="http://journey:8080/EDM/vfilecontent.edm?fileId=1564&amp;valFileId=140&amp;page=0&amp;sort=null&amp;direction=null"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hyperlink" Target="http://journey:8080/EDM/vfilecontent.edm?fileId=1564&amp;valFileId=140&amp;page=0&amp;sort=null&amp;direction=null"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35.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66.png"/></Relationships>
</file>

<file path=ppt/slides/_rels/slide8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hyperlink" Target="http://www.tea.state.tx.us/Workarea/DownloadAsset.aspx?id=25769810585" TargetMode="Externa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xml"/><Relationship Id="rId1" Type="http://schemas.openxmlformats.org/officeDocument/2006/relationships/tags" Target="../tags/tag39.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slide" Target="slide2.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9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94.xml"/><Relationship Id="rId7" Type="http://schemas.openxmlformats.org/officeDocument/2006/relationships/image" Target="../media/image77.pn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slide" Target="slide2.xml"/><Relationship Id="rId5" Type="http://schemas.openxmlformats.org/officeDocument/2006/relationships/image" Target="../media/image76.png"/><Relationship Id="rId4" Type="http://schemas.openxmlformats.org/officeDocument/2006/relationships/hyperlink" Target="http://www.texasstudentdatasystem.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752600" y="5728849"/>
            <a:ext cx="7162800" cy="990600"/>
          </a:xfrm>
          <a:ln>
            <a:noFill/>
          </a:ln>
        </p:spPr>
        <p:txBody>
          <a:bodyPr>
            <a:noAutofit/>
          </a:bodyPr>
          <a:lstStyle/>
          <a:p>
            <a:r>
              <a:rPr lang="en-US" sz="3400" b="1" cap="none" dirty="0"/>
              <a:t>TSDS Technical Course Module 3.5: </a:t>
            </a:r>
            <a:r>
              <a:rPr lang="en-US" sz="3400" b="1" cap="none" dirty="0" err="1">
                <a:solidFill>
                  <a:srgbClr val="43E4FF"/>
                </a:solidFill>
              </a:rPr>
              <a:t>eDM</a:t>
            </a:r>
            <a:r>
              <a:rPr lang="en-US" sz="3400" b="1" cap="none" dirty="0">
                <a:solidFill>
                  <a:srgbClr val="43E4FF"/>
                </a:solidFill>
              </a:rPr>
              <a:t> Loading Data into the ODS</a:t>
            </a:r>
            <a:br>
              <a:rPr lang="en-US" sz="3400" b="1" cap="none" dirty="0">
                <a:solidFill>
                  <a:srgbClr val="43E4FF"/>
                </a:solidFill>
              </a:rPr>
            </a:br>
            <a:br>
              <a:rPr lang="en-US" sz="3400" dirty="0"/>
            </a:br>
            <a:r>
              <a:rPr lang="en-US" sz="2400" dirty="0">
                <a:solidFill>
                  <a:srgbClr val="11D4E9"/>
                </a:solidFill>
              </a:rPr>
              <a:t> </a:t>
            </a:r>
            <a:br>
              <a:rPr lang="en-US" sz="2400" dirty="0">
                <a:solidFill>
                  <a:srgbClr val="11D4E9"/>
                </a:solidFill>
              </a:rPr>
            </a:br>
            <a:endParaRPr lang="en-US" sz="2400" dirty="0">
              <a:solidFill>
                <a:srgbClr val="FCD192"/>
              </a:solidFill>
            </a:endParaRPr>
          </a:p>
        </p:txBody>
      </p:sp>
      <p:sp>
        <p:nvSpPr>
          <p:cNvPr id="6" name="Rectangle 5"/>
          <p:cNvSpPr/>
          <p:nvPr/>
        </p:nvSpPr>
        <p:spPr>
          <a:xfrm>
            <a:off x="110990" y="870099"/>
            <a:ext cx="3251211" cy="338554"/>
          </a:xfrm>
          <a:prstGeom prst="rect">
            <a:avLst/>
          </a:prstGeom>
        </p:spPr>
        <p:txBody>
          <a:bodyPr wrap="none">
            <a:spAutoFit/>
          </a:bodyPr>
          <a:lstStyle/>
          <a:p>
            <a:r>
              <a:rPr lang="en-US" sz="1600" dirty="0">
                <a:solidFill>
                  <a:srgbClr val="11D4E9"/>
                </a:solidFill>
              </a:rPr>
              <a:t>Simple Solution. </a:t>
            </a:r>
            <a:r>
              <a:rPr lang="en-US" sz="1600" dirty="0">
                <a:solidFill>
                  <a:schemeClr val="accent1">
                    <a:lumMod val="60000"/>
                    <a:lumOff val="40000"/>
                  </a:schemeClr>
                </a:solidFill>
              </a:rPr>
              <a:t>Brighter Futures</a:t>
            </a:r>
            <a:r>
              <a:rPr lang="en-US" sz="1600" dirty="0">
                <a:solidFill>
                  <a:schemeClr val="accent1">
                    <a:lumMod val="40000"/>
                    <a:lumOff val="60000"/>
                  </a:schemeClr>
                </a:solidFill>
              </a:rPr>
              <a:t>.</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10</a:t>
            </a:fld>
            <a:endParaRPr lang="en-US" dirty="0"/>
          </a:p>
        </p:txBody>
      </p:sp>
      <p:sp>
        <p:nvSpPr>
          <p:cNvPr id="3" name="Title 2"/>
          <p:cNvSpPr>
            <a:spLocks noGrp="1"/>
          </p:cNvSpPr>
          <p:nvPr>
            <p:ph type="title"/>
          </p:nvPr>
        </p:nvSpPr>
        <p:spPr/>
        <p:txBody>
          <a:bodyPr/>
          <a:lstStyle/>
          <a:p>
            <a:r>
              <a:rPr lang="en-US" dirty="0"/>
              <a:t>DTU to eDM Data Flow</a:t>
            </a:r>
          </a:p>
        </p:txBody>
      </p:sp>
      <p:pic>
        <p:nvPicPr>
          <p:cNvPr id="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628" t="26175" r="29041" b="34741"/>
          <a:stretch/>
        </p:blipFill>
        <p:spPr bwMode="auto">
          <a:xfrm>
            <a:off x="3932889" y="1584960"/>
            <a:ext cx="5134911"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a:t>The </a:t>
            </a:r>
            <a:r>
              <a:rPr lang="en-US" b="1" dirty="0"/>
              <a:t>recommended</a:t>
            </a:r>
            <a:r>
              <a:rPr lang="en-US" dirty="0"/>
              <a:t> method of submitting data to the TSDS eDM is by using the TSDS DTU</a:t>
            </a:r>
          </a:p>
          <a:p>
            <a:pPr lvl="1"/>
            <a:r>
              <a:rPr lang="en-US" dirty="0"/>
              <a:t>When files are submitted to eDM via the DTU, the XML Interchange files are automatically uploaded to eDM</a:t>
            </a:r>
          </a:p>
          <a:p>
            <a:pPr lvl="1"/>
            <a:r>
              <a:rPr lang="en-US" dirty="0"/>
              <a:t>The files are also automatically processed through File Manager to Batch  Manager</a:t>
            </a:r>
          </a:p>
        </p:txBody>
      </p:sp>
      <p:sp>
        <p:nvSpPr>
          <p:cNvPr id="7" name="Rectangle 6"/>
          <p:cNvSpPr/>
          <p:nvPr/>
        </p:nvSpPr>
        <p:spPr>
          <a:xfrm rot="5400000">
            <a:off x="5829300" y="2476502"/>
            <a:ext cx="1600200"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881503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a:t>
            </a:fld>
            <a:endParaRPr lang="en-US" dirty="0"/>
          </a:p>
        </p:txBody>
      </p:sp>
      <p:sp>
        <p:nvSpPr>
          <p:cNvPr id="3" name="Title 2"/>
          <p:cNvSpPr>
            <a:spLocks noGrp="1"/>
          </p:cNvSpPr>
          <p:nvPr>
            <p:ph type="title"/>
          </p:nvPr>
        </p:nvSpPr>
        <p:spPr/>
        <p:txBody>
          <a:bodyPr>
            <a:normAutofit/>
          </a:bodyPr>
          <a:lstStyle/>
          <a:p>
            <a:r>
              <a:rPr lang="en-US" dirty="0"/>
              <a:t>Manual Data Submission</a:t>
            </a:r>
          </a:p>
        </p:txBody>
      </p:sp>
      <p:pic>
        <p:nvPicPr>
          <p:cNvPr id="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628" t="26175" r="29041" b="34741"/>
          <a:stretch/>
        </p:blipFill>
        <p:spPr bwMode="auto">
          <a:xfrm>
            <a:off x="3932889" y="1584960"/>
            <a:ext cx="5134911"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a:t>Users can also upload files directly to eDM</a:t>
            </a:r>
          </a:p>
          <a:p>
            <a:pPr lvl="1"/>
            <a:r>
              <a:rPr lang="en-US" dirty="0"/>
              <a:t>This is not the preferred process</a:t>
            </a:r>
          </a:p>
          <a:p>
            <a:r>
              <a:rPr lang="en-US" dirty="0"/>
              <a:t>It is important to understand how to do a manual data submission</a:t>
            </a:r>
          </a:p>
          <a:p>
            <a:r>
              <a:rPr lang="en-US" dirty="0"/>
              <a:t>When users upload directly to eDM, the system can accept zip files</a:t>
            </a:r>
          </a:p>
          <a:p>
            <a:r>
              <a:rPr lang="en-US" dirty="0"/>
              <a:t>However, the data flow within eDM is then not automated, and users will have to manually promote files from File Manager to Batch Manager</a:t>
            </a:r>
          </a:p>
        </p:txBody>
      </p:sp>
      <p:sp>
        <p:nvSpPr>
          <p:cNvPr id="4" name="Multiply 3"/>
          <p:cNvSpPr/>
          <p:nvPr/>
        </p:nvSpPr>
        <p:spPr>
          <a:xfrm>
            <a:off x="6019800" y="2438400"/>
            <a:ext cx="1143000" cy="9144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93222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a:t>TSDS eDM: Navigation</a:t>
            </a:r>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12</a:t>
            </a:fld>
            <a:endParaRPr lang="en-US" dirty="0"/>
          </a:p>
        </p:txBody>
      </p:sp>
      <p:pic>
        <p:nvPicPr>
          <p:cNvPr id="4" name="Picture 3">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2709215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TSDS eDM: TSDS Portal Access</a:t>
            </a:r>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13</a:t>
            </a:fld>
            <a:endParaRPr lang="en-US" dirty="0"/>
          </a:p>
        </p:txBody>
      </p:sp>
      <p:pic>
        <p:nvPicPr>
          <p:cNvPr id="3" name="Picture 2"/>
          <p:cNvPicPr>
            <a:picLocks noChangeAspect="1"/>
          </p:cNvPicPr>
          <p:nvPr/>
        </p:nvPicPr>
        <p:blipFill>
          <a:blip r:embed="rId4"/>
          <a:stretch>
            <a:fillRect/>
          </a:stretch>
        </p:blipFill>
        <p:spPr>
          <a:xfrm>
            <a:off x="0" y="1432473"/>
            <a:ext cx="8999973" cy="5125490"/>
          </a:xfrm>
          <a:prstGeom prst="rect">
            <a:avLst/>
          </a:prstGeom>
        </p:spPr>
      </p:pic>
      <p:sp>
        <p:nvSpPr>
          <p:cNvPr id="14" name="Rectangle 13"/>
          <p:cNvSpPr/>
          <p:nvPr/>
        </p:nvSpPr>
        <p:spPr>
          <a:xfrm rot="5400000">
            <a:off x="3352800" y="4343400"/>
            <a:ext cx="1066800" cy="1676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rot="12635025">
            <a:off x="4064026" y="531435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154225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06" t="6667" r="58775" b="50000"/>
          <a:stretch/>
        </p:blipFill>
        <p:spPr bwMode="auto">
          <a:xfrm>
            <a:off x="76200" y="1996440"/>
            <a:ext cx="9006840" cy="4023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a:t>TSDS eDM: Home Page</a:t>
            </a:r>
          </a:p>
        </p:txBody>
      </p:sp>
      <p:pic>
        <p:nvPicPr>
          <p:cNvPr id="1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46" t="28718" r="87078" b="48899"/>
          <a:stretch/>
        </p:blipFill>
        <p:spPr bwMode="auto">
          <a:xfrm>
            <a:off x="0" y="3565208"/>
            <a:ext cx="1420740" cy="1645920"/>
          </a:xfrm>
          <a:prstGeom prst="rect">
            <a:avLst/>
          </a:prstGeom>
          <a:noFill/>
          <a:ln w="28575">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067" t="30254" r="35844" b="61035"/>
          <a:stretch/>
        </p:blipFill>
        <p:spPr bwMode="auto">
          <a:xfrm>
            <a:off x="1463513" y="3625216"/>
            <a:ext cx="6461287" cy="731520"/>
          </a:xfrm>
          <a:prstGeom prst="rect">
            <a:avLst/>
          </a:prstGeom>
          <a:noFill/>
          <a:ln w="28575">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14</a:t>
            </a:fld>
            <a:endParaRPr lang="en-US" dirty="0"/>
          </a:p>
        </p:txBody>
      </p:sp>
      <p:pic>
        <p:nvPicPr>
          <p:cNvPr id="1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030" t="32109" r="75872" b="60352"/>
          <a:stretch/>
        </p:blipFill>
        <p:spPr bwMode="auto">
          <a:xfrm>
            <a:off x="1500678" y="4388168"/>
            <a:ext cx="4976322" cy="914400"/>
          </a:xfrm>
          <a:prstGeom prst="rect">
            <a:avLst/>
          </a:prstGeom>
          <a:noFill/>
          <a:ln w="38100">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386111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a:t>TSDS eDM: Load </a:t>
            </a:r>
            <a:r>
              <a:rPr lang="en-US" dirty="0"/>
              <a:t>an XML Interchange File</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15</a:t>
            </a:fld>
            <a:endParaRPr lang="en-US" dirty="0"/>
          </a:p>
        </p:txBody>
      </p:sp>
      <p:pic>
        <p:nvPicPr>
          <p:cNvPr id="4" name="Picture 3">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450202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16</a:t>
            </a:fld>
            <a:endParaRPr lang="en-US" dirty="0"/>
          </a:p>
        </p:txBody>
      </p:sp>
      <p:sp>
        <p:nvSpPr>
          <p:cNvPr id="3" name="Title 2"/>
          <p:cNvSpPr>
            <a:spLocks noGrp="1"/>
          </p:cNvSpPr>
          <p:nvPr>
            <p:ph type="title"/>
          </p:nvPr>
        </p:nvSpPr>
        <p:spPr>
          <a:xfrm>
            <a:off x="1905000" y="533400"/>
            <a:ext cx="6705600" cy="685800"/>
          </a:xfrm>
        </p:spPr>
        <p:txBody>
          <a:bodyPr>
            <a:noAutofit/>
          </a:bodyPr>
          <a:lstStyle/>
          <a:p>
            <a:r>
              <a:rPr lang="en-US" dirty="0"/>
              <a:t>Preparing Files for eDM Submission</a:t>
            </a:r>
          </a:p>
        </p:txBody>
      </p:sp>
      <p:sp>
        <p:nvSpPr>
          <p:cNvPr id="4" name="Content Placeholder 3"/>
          <p:cNvSpPr>
            <a:spLocks noGrp="1"/>
          </p:cNvSpPr>
          <p:nvPr>
            <p:ph sz="quarter" idx="1"/>
          </p:nvPr>
        </p:nvSpPr>
        <p:spPr/>
        <p:txBody>
          <a:bodyPr/>
          <a:lstStyle/>
          <a:p>
            <a:r>
              <a:rPr lang="en-US" dirty="0"/>
              <a:t>TSDS eDM accepts single .xml files that meet the TEDS naming convention</a:t>
            </a:r>
          </a:p>
          <a:p>
            <a:r>
              <a:rPr lang="en-US" dirty="0"/>
              <a:t>TSDS eDM also accepts zip files for </a:t>
            </a:r>
            <a:r>
              <a:rPr lang="en-US" i="1" dirty="0"/>
              <a:t>manual </a:t>
            </a:r>
            <a:r>
              <a:rPr lang="en-US" dirty="0"/>
              <a:t>Interchange Uploads</a:t>
            </a:r>
          </a:p>
          <a:p>
            <a:pPr lvl="1"/>
            <a:r>
              <a:rPr lang="en-US" dirty="0"/>
              <a:t>The naming convention does not apply to zip files that are manually submitted to eDM</a:t>
            </a:r>
          </a:p>
          <a:p>
            <a:pPr lvl="2"/>
            <a:r>
              <a:rPr lang="en-US" dirty="0"/>
              <a:t>Individual files within the zip file must adhere to the naming convention</a:t>
            </a:r>
          </a:p>
          <a:p>
            <a:pPr lvl="2"/>
            <a:r>
              <a:rPr lang="en-US" dirty="0"/>
              <a:t>Note, however, that eDM is not configured to accept zip files with Folders of XML Interchange Files</a:t>
            </a:r>
          </a:p>
          <a:p>
            <a:endParaRPr lang="en-US" dirty="0"/>
          </a:p>
          <a:p>
            <a:endParaRPr lang="en-US" dirty="0"/>
          </a:p>
        </p:txBody>
      </p:sp>
    </p:spTree>
    <p:custDataLst>
      <p:tags r:id="rId1"/>
    </p:custDataLst>
    <p:extLst>
      <p:ext uri="{BB962C8B-B14F-4D97-AF65-F5344CB8AC3E}">
        <p14:creationId xmlns:p14="http://schemas.microsoft.com/office/powerpoint/2010/main" val="1233651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17</a:t>
            </a:fld>
            <a:endParaRPr lang="en-US" dirty="0"/>
          </a:p>
        </p:txBody>
      </p:sp>
      <p:sp>
        <p:nvSpPr>
          <p:cNvPr id="3" name="Title 2"/>
          <p:cNvSpPr>
            <a:spLocks noGrp="1"/>
          </p:cNvSpPr>
          <p:nvPr>
            <p:ph type="title"/>
          </p:nvPr>
        </p:nvSpPr>
        <p:spPr>
          <a:xfrm>
            <a:off x="1905000" y="457200"/>
            <a:ext cx="6705600" cy="685800"/>
          </a:xfrm>
        </p:spPr>
        <p:txBody>
          <a:bodyPr>
            <a:noAutofit/>
          </a:bodyPr>
          <a:lstStyle/>
          <a:p>
            <a:r>
              <a:rPr lang="en-US" sz="2400" dirty="0"/>
              <a:t>Preparing Zip Files for </a:t>
            </a:r>
            <a:br>
              <a:rPr lang="en-US" sz="2400" dirty="0"/>
            </a:br>
            <a:r>
              <a:rPr lang="en-US" sz="2400" dirty="0"/>
              <a:t>TSDS eDM Submission: Samples</a:t>
            </a:r>
          </a:p>
        </p:txBody>
      </p:sp>
      <p:sp>
        <p:nvSpPr>
          <p:cNvPr id="4" name="Content Placeholder 3"/>
          <p:cNvSpPr>
            <a:spLocks noGrp="1"/>
          </p:cNvSpPr>
          <p:nvPr>
            <p:ph sz="quarter" idx="1"/>
          </p:nvPr>
        </p:nvSpPr>
        <p:spPr/>
        <p:txBody>
          <a:bodyPr/>
          <a:lstStyle/>
          <a:p>
            <a:r>
              <a:rPr lang="en-US" dirty="0"/>
              <a:t>This set of files can be zipped and submitted.</a:t>
            </a:r>
          </a:p>
          <a:p>
            <a:endParaRPr lang="en-US" dirty="0"/>
          </a:p>
          <a:p>
            <a:endParaRPr lang="en-US" dirty="0"/>
          </a:p>
          <a:p>
            <a:endParaRPr lang="en-US" dirty="0"/>
          </a:p>
          <a:p>
            <a:pPr marL="0" indent="0">
              <a:buNone/>
            </a:pPr>
            <a:endParaRPr lang="en-US" dirty="0"/>
          </a:p>
          <a:p>
            <a:r>
              <a:rPr lang="en-US" dirty="0"/>
              <a:t>This can’t be zipped and submitted because there are folders.</a:t>
            </a:r>
          </a:p>
          <a:p>
            <a:endParaRPr lang="en-US" dirty="0"/>
          </a:p>
          <a:p>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000" t="11000" r="8249" b="69200"/>
          <a:stretch/>
        </p:blipFill>
        <p:spPr bwMode="auto">
          <a:xfrm>
            <a:off x="152400" y="2293620"/>
            <a:ext cx="883920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500" t="11200" r="26875" b="67900"/>
          <a:stretch/>
        </p:blipFill>
        <p:spPr bwMode="auto">
          <a:xfrm>
            <a:off x="1066801" y="4572000"/>
            <a:ext cx="6365798"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ight Arrow 4"/>
          <p:cNvSpPr/>
          <p:nvPr/>
        </p:nvSpPr>
        <p:spPr>
          <a:xfrm>
            <a:off x="2667000" y="5181600"/>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3832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54" t="35463" r="37102" b="19537"/>
          <a:stretch/>
        </p:blipFill>
        <p:spPr bwMode="auto">
          <a:xfrm>
            <a:off x="2409824" y="2452082"/>
            <a:ext cx="6079064"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a:xfrm>
            <a:off x="1905000" y="381000"/>
            <a:ext cx="6858000" cy="838200"/>
          </a:xfrm>
          <a:prstGeom prst="rect">
            <a:avLst/>
          </a:prstGeom>
        </p:spPr>
        <p:txBody>
          <a:bodyPr>
            <a:noAutofit/>
          </a:bodyPr>
          <a:lstStyle/>
          <a:p>
            <a:r>
              <a:rPr lang="en-US" sz="2500" dirty="0"/>
              <a:t>TSDS eDM: Interchange Upload </a:t>
            </a:r>
            <a:br>
              <a:rPr lang="en-US" sz="2500" dirty="0"/>
            </a:br>
            <a:r>
              <a:rPr lang="en-US" sz="2500" dirty="0"/>
              <a:t>Select File</a:t>
            </a:r>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18</a:t>
            </a:fld>
            <a:endParaRPr lang="en-US" dirty="0"/>
          </a:p>
        </p:txBody>
      </p:sp>
      <p:pic>
        <p:nvPicPr>
          <p:cNvPr id="6" name="Picture 2"/>
          <p:cNvPicPr>
            <a:picLocks noGrp="1" noChangeAspect="1" noChangeArrowheads="1"/>
          </p:cNvPicPr>
          <p:nvPr>
            <p:ph sz="quarter" idx="4294967295"/>
          </p:nvPr>
        </p:nvPicPr>
        <p:blipFill rotWithShape="1">
          <a:blip r:embed="rId4" cstate="print">
            <a:extLst>
              <a:ext uri="{28A0092B-C50C-407E-A947-70E740481C1C}">
                <a14:useLocalDpi xmlns:a14="http://schemas.microsoft.com/office/drawing/2010/main" val="0"/>
              </a:ext>
            </a:extLst>
          </a:blip>
          <a:srcRect l="1214" t="30222" r="88131" b="55971"/>
          <a:stretch/>
        </p:blipFill>
        <p:spPr bwMode="auto">
          <a:xfrm>
            <a:off x="326588" y="2452082"/>
            <a:ext cx="1807012" cy="14630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rot="5400000">
            <a:off x="1066799" y="2895602"/>
            <a:ext cx="304801" cy="1828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3521993" y="2287556"/>
            <a:ext cx="242637" cy="24669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981075" y="3960261"/>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Step 1</a:t>
            </a:r>
          </a:p>
        </p:txBody>
      </p:sp>
      <p:sp>
        <p:nvSpPr>
          <p:cNvPr id="11" name="TextBox 10"/>
          <p:cNvSpPr txBox="1"/>
          <p:nvPr/>
        </p:nvSpPr>
        <p:spPr>
          <a:xfrm>
            <a:off x="5030046" y="2819400"/>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Step 2</a:t>
            </a:r>
          </a:p>
        </p:txBody>
      </p:sp>
      <p:sp>
        <p:nvSpPr>
          <p:cNvPr id="12" name="TextBox 11"/>
          <p:cNvSpPr txBox="1"/>
          <p:nvPr/>
        </p:nvSpPr>
        <p:spPr>
          <a:xfrm>
            <a:off x="6705600" y="3364468"/>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Step 3</a:t>
            </a:r>
          </a:p>
        </p:txBody>
      </p:sp>
      <p:sp>
        <p:nvSpPr>
          <p:cNvPr id="13" name="Right Arrow 12"/>
          <p:cNvSpPr/>
          <p:nvPr/>
        </p:nvSpPr>
        <p:spPr>
          <a:xfrm rot="9306739">
            <a:off x="4693915" y="317488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rot="5400000">
            <a:off x="7797612" y="3438972"/>
            <a:ext cx="213360" cy="80301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86925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677" t="11198" r="20443" b="16459"/>
          <a:stretch/>
        </p:blipFill>
        <p:spPr bwMode="auto">
          <a:xfrm>
            <a:off x="914400" y="1752600"/>
            <a:ext cx="7243637" cy="4754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2090737" y="1947863"/>
            <a:ext cx="466725" cy="2057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6697799" y="5951400"/>
            <a:ext cx="244202" cy="6858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743200" y="3145393"/>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Step 4</a:t>
            </a:r>
          </a:p>
        </p:txBody>
      </p:sp>
      <p:sp>
        <p:nvSpPr>
          <p:cNvPr id="10" name="TextBox 9"/>
          <p:cNvSpPr txBox="1"/>
          <p:nvPr/>
        </p:nvSpPr>
        <p:spPr>
          <a:xfrm>
            <a:off x="5791200" y="5802867"/>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Step 5</a:t>
            </a:r>
          </a:p>
        </p:txBody>
      </p:sp>
      <p:sp>
        <p:nvSpPr>
          <p:cNvPr id="11"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19</a:t>
            </a:fld>
            <a:endParaRPr lang="en-US" dirty="0"/>
          </a:p>
        </p:txBody>
      </p:sp>
      <p:sp>
        <p:nvSpPr>
          <p:cNvPr id="12" name="Title 3"/>
          <p:cNvSpPr>
            <a:spLocks noGrp="1"/>
          </p:cNvSpPr>
          <p:nvPr>
            <p:ph type="title"/>
          </p:nvPr>
        </p:nvSpPr>
        <p:spPr>
          <a:xfrm>
            <a:off x="1905000" y="381000"/>
            <a:ext cx="6858000" cy="838200"/>
          </a:xfrm>
          <a:prstGeom prst="rect">
            <a:avLst/>
          </a:prstGeom>
        </p:spPr>
        <p:txBody>
          <a:bodyPr>
            <a:noAutofit/>
          </a:bodyPr>
          <a:lstStyle/>
          <a:p>
            <a:r>
              <a:rPr lang="en-US" sz="2500" dirty="0"/>
              <a:t>TSDS eDM: Interchange Upload </a:t>
            </a:r>
            <a:br>
              <a:rPr lang="en-US" sz="2500" dirty="0"/>
            </a:br>
            <a:r>
              <a:rPr lang="en-US" sz="2500" dirty="0"/>
              <a:t>Open File</a:t>
            </a:r>
          </a:p>
        </p:txBody>
      </p:sp>
    </p:spTree>
    <p:extLst>
      <p:ext uri="{BB962C8B-B14F-4D97-AF65-F5344CB8AC3E}">
        <p14:creationId xmlns:p14="http://schemas.microsoft.com/office/powerpoint/2010/main" val="2261221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a:t>Course Menu</a:t>
            </a:r>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4" name="Content Placeholder 3"/>
          <p:cNvSpPr>
            <a:spLocks noGrp="1"/>
          </p:cNvSpPr>
          <p:nvPr>
            <p:ph sz="quarter" idx="4294967295"/>
          </p:nvPr>
        </p:nvSpPr>
        <p:spPr>
          <a:xfrm>
            <a:off x="533400" y="1752600"/>
            <a:ext cx="8153400" cy="4495800"/>
          </a:xfrm>
        </p:spPr>
        <p:txBody>
          <a:bodyPr>
            <a:noAutofit/>
          </a:bodyPr>
          <a:lstStyle/>
          <a:p>
            <a:r>
              <a:rPr lang="en-US" dirty="0" err="1">
                <a:hlinkClick r:id="rId4" action="ppaction://hlinksldjump"/>
              </a:rPr>
              <a:t>eDM</a:t>
            </a:r>
            <a:r>
              <a:rPr lang="en-US" dirty="0">
                <a:hlinkClick r:id="rId4" action="ppaction://hlinksldjump"/>
              </a:rPr>
              <a:t> Overview</a:t>
            </a:r>
            <a:endParaRPr lang="en-US" dirty="0"/>
          </a:p>
          <a:p>
            <a:pPr>
              <a:buFont typeface="Wingdings" pitchFamily="2" charset="2"/>
              <a:buChar char="q"/>
            </a:pPr>
            <a:r>
              <a:rPr lang="en-US" dirty="0" err="1">
                <a:hlinkClick r:id="rId5" action="ppaction://hlinksldjump"/>
              </a:rPr>
              <a:t>eDM</a:t>
            </a:r>
            <a:r>
              <a:rPr lang="en-US" dirty="0">
                <a:hlinkClick r:id="rId5" action="ppaction://hlinksldjump"/>
              </a:rPr>
              <a:t> Navigation: Loading XML Interchanges</a:t>
            </a:r>
            <a:endParaRPr lang="en-US" dirty="0"/>
          </a:p>
          <a:p>
            <a:pPr>
              <a:buFont typeface="Wingdings" pitchFamily="2" charset="2"/>
              <a:buChar char="q"/>
            </a:pPr>
            <a:r>
              <a:rPr lang="en-US" dirty="0">
                <a:hlinkClick r:id="rId6" action="ppaction://hlinksldjump"/>
              </a:rPr>
              <a:t>eDM File Manager</a:t>
            </a:r>
            <a:endParaRPr lang="en-US" dirty="0"/>
          </a:p>
          <a:p>
            <a:pPr>
              <a:buFont typeface="Wingdings" pitchFamily="2" charset="2"/>
              <a:buChar char="q"/>
            </a:pPr>
            <a:r>
              <a:rPr lang="en-US" dirty="0">
                <a:hlinkClick r:id="rId7" action="ppaction://hlinksldjump"/>
              </a:rPr>
              <a:t>eDM Batch Manager</a:t>
            </a:r>
            <a:endParaRPr lang="en-US" dirty="0"/>
          </a:p>
          <a:p>
            <a:pPr>
              <a:buFont typeface="Wingdings" pitchFamily="2" charset="2"/>
              <a:buChar char="q"/>
            </a:pPr>
            <a:r>
              <a:rPr lang="en-US" dirty="0">
                <a:hlinkClick r:id="rId8" action="ppaction://hlinksldjump"/>
              </a:rPr>
              <a:t>Troubleshooting &amp; </a:t>
            </a:r>
            <a:r>
              <a:rPr lang="en-US" dirty="0" err="1">
                <a:hlinkClick r:id="rId8" action="ppaction://hlinksldjump"/>
              </a:rPr>
              <a:t>eDM</a:t>
            </a:r>
            <a:r>
              <a:rPr lang="en-US" dirty="0">
                <a:hlinkClick r:id="rId8" action="ppaction://hlinksldjump"/>
              </a:rPr>
              <a:t> Error Dictionary</a:t>
            </a:r>
            <a:endParaRPr lang="en-US" dirty="0"/>
          </a:p>
          <a:p>
            <a:pPr>
              <a:buFont typeface="Wingdings" pitchFamily="2" charset="2"/>
              <a:buChar char="q"/>
            </a:pPr>
            <a:r>
              <a:rPr lang="en-US" dirty="0">
                <a:hlinkClick r:id="rId9" action="ppaction://hlinksldjump"/>
              </a:rPr>
              <a:t>ODS Delete Utility</a:t>
            </a:r>
            <a:endParaRPr lang="en-US" dirty="0"/>
          </a:p>
          <a:p>
            <a:pPr>
              <a:buFont typeface="Wingdings" pitchFamily="2" charset="2"/>
              <a:buChar char="q"/>
            </a:pPr>
            <a:r>
              <a:rPr lang="en-US" dirty="0">
                <a:hlinkClick r:id="rId10" action="ppaction://hlinksldjump"/>
              </a:rPr>
              <a:t>Wrap up</a:t>
            </a:r>
            <a:endParaRPr lang="en-US" dirty="0"/>
          </a:p>
        </p:txBody>
      </p:sp>
    </p:spTree>
    <p:custDataLst>
      <p:tags r:id="rId1"/>
    </p:custDataLst>
    <p:extLst>
      <p:ext uri="{BB962C8B-B14F-4D97-AF65-F5344CB8AC3E}">
        <p14:creationId xmlns:p14="http://schemas.microsoft.com/office/powerpoint/2010/main" val="1916783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625" t="35417" r="34808" b="18490"/>
          <a:stretch/>
        </p:blipFill>
        <p:spPr bwMode="auto">
          <a:xfrm>
            <a:off x="911352" y="1828800"/>
            <a:ext cx="7242048" cy="420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a:t>TSDS eDM: Upload Interchange File</a:t>
            </a:r>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20</a:t>
            </a:fld>
            <a:endParaRPr lang="en-US" dirty="0"/>
          </a:p>
        </p:txBody>
      </p:sp>
      <p:sp>
        <p:nvSpPr>
          <p:cNvPr id="9" name="Rectangle 8"/>
          <p:cNvSpPr/>
          <p:nvPr/>
        </p:nvSpPr>
        <p:spPr>
          <a:xfrm rot="5400000">
            <a:off x="2761266" y="5396000"/>
            <a:ext cx="344867" cy="838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676400" y="5943600"/>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Step 6</a:t>
            </a:r>
          </a:p>
        </p:txBody>
      </p:sp>
    </p:spTree>
    <p:extLst>
      <p:ext uri="{BB962C8B-B14F-4D97-AF65-F5344CB8AC3E}">
        <p14:creationId xmlns:p14="http://schemas.microsoft.com/office/powerpoint/2010/main" val="2061837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21</a:t>
            </a:fld>
            <a:endParaRPr lang="en-US" dirty="0"/>
          </a:p>
        </p:txBody>
      </p:sp>
      <p:sp>
        <p:nvSpPr>
          <p:cNvPr id="3" name="Title 2"/>
          <p:cNvSpPr>
            <a:spLocks noGrp="1"/>
          </p:cNvSpPr>
          <p:nvPr>
            <p:ph type="title"/>
          </p:nvPr>
        </p:nvSpPr>
        <p:spPr/>
        <p:txBody>
          <a:bodyPr>
            <a:noAutofit/>
          </a:bodyPr>
          <a:lstStyle/>
          <a:p>
            <a:r>
              <a:rPr lang="en-US" sz="2500" dirty="0"/>
              <a:t>TSDS eDM Upload Interchange </a:t>
            </a:r>
            <a:br>
              <a:rPr lang="en-US" sz="2500" dirty="0"/>
            </a:br>
            <a:r>
              <a:rPr lang="en-US" sz="2500" dirty="0"/>
              <a:t>File Error</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250" t="38801" r="26375" b="11400"/>
          <a:stretch/>
        </p:blipFill>
        <p:spPr bwMode="auto">
          <a:xfrm>
            <a:off x="533400" y="1905000"/>
            <a:ext cx="8028432" cy="4280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2187" t="30209" r="47266" b="66458"/>
          <a:stretch/>
        </p:blipFill>
        <p:spPr bwMode="auto">
          <a:xfrm>
            <a:off x="2133600" y="3279421"/>
            <a:ext cx="1143000" cy="2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3868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22</a:t>
            </a:fld>
            <a:endParaRPr lang="en-US" dirty="0"/>
          </a:p>
        </p:txBody>
      </p:sp>
      <p:sp>
        <p:nvSpPr>
          <p:cNvPr id="3" name="Title 2"/>
          <p:cNvSpPr>
            <a:spLocks noGrp="1"/>
          </p:cNvSpPr>
          <p:nvPr>
            <p:ph type="title"/>
          </p:nvPr>
        </p:nvSpPr>
        <p:spPr/>
        <p:txBody>
          <a:bodyPr>
            <a:normAutofit fontScale="90000"/>
          </a:bodyPr>
          <a:lstStyle/>
          <a:p>
            <a:r>
              <a:rPr lang="en-US" dirty="0"/>
              <a:t>TSDS eDM Upload Interchange </a:t>
            </a:r>
            <a:br>
              <a:rPr lang="en-US" dirty="0"/>
            </a:br>
            <a:r>
              <a:rPr lang="en-US" dirty="0"/>
              <a:t>File Error</a:t>
            </a:r>
          </a:p>
        </p:txBody>
      </p:sp>
      <p:pic>
        <p:nvPicPr>
          <p:cNvPr id="1638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829" t="24445" r="67593" b="40575"/>
          <a:stretch/>
        </p:blipFill>
        <p:spPr bwMode="auto">
          <a:xfrm>
            <a:off x="609601" y="1767840"/>
            <a:ext cx="7863383" cy="448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2187" t="30209" r="49903" b="66458"/>
          <a:stretch/>
        </p:blipFill>
        <p:spPr bwMode="auto">
          <a:xfrm>
            <a:off x="2133600" y="3200399"/>
            <a:ext cx="1066800" cy="280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275090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a:t>TSDS eDM: File Manager</a:t>
            </a:r>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23</a:t>
            </a:fld>
            <a:endParaRPr lang="en-US" dirty="0"/>
          </a:p>
        </p:txBody>
      </p:sp>
      <p:pic>
        <p:nvPicPr>
          <p:cNvPr id="4" name="Picture 3">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2593853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24</a:t>
            </a:fld>
            <a:endParaRPr lang="en-US" dirty="0"/>
          </a:p>
        </p:txBody>
      </p:sp>
      <p:sp>
        <p:nvSpPr>
          <p:cNvPr id="14" name="Title 13"/>
          <p:cNvSpPr>
            <a:spLocks noGrp="1"/>
          </p:cNvSpPr>
          <p:nvPr>
            <p:ph type="title"/>
          </p:nvPr>
        </p:nvSpPr>
        <p:spPr>
          <a:xfrm>
            <a:off x="1905000" y="457200"/>
            <a:ext cx="6858000" cy="841248"/>
          </a:xfrm>
        </p:spPr>
        <p:txBody>
          <a:bodyPr>
            <a:noAutofit/>
          </a:bodyPr>
          <a:lstStyle/>
          <a:p>
            <a:r>
              <a:rPr lang="en-US" dirty="0"/>
              <a:t>TSDS eDM: File Manager Functions</a:t>
            </a:r>
          </a:p>
        </p:txBody>
      </p:sp>
      <p:sp>
        <p:nvSpPr>
          <p:cNvPr id="9" name="Content Placeholder 8"/>
          <p:cNvSpPr>
            <a:spLocks noGrp="1"/>
          </p:cNvSpPr>
          <p:nvPr>
            <p:ph sz="quarter" idx="1"/>
          </p:nvPr>
        </p:nvSpPr>
        <p:spPr>
          <a:xfrm>
            <a:off x="381000" y="1981200"/>
            <a:ext cx="5029200" cy="2438400"/>
          </a:xfrm>
        </p:spPr>
        <p:txBody>
          <a:bodyPr/>
          <a:lstStyle/>
          <a:p>
            <a:r>
              <a:rPr lang="en-US" dirty="0"/>
              <a:t>The </a:t>
            </a:r>
            <a:r>
              <a:rPr lang="en-US" b="1" dirty="0"/>
              <a:t>File Manager</a:t>
            </a:r>
            <a:r>
              <a:rPr lang="en-US" dirty="0"/>
              <a:t>:</a:t>
            </a:r>
          </a:p>
          <a:p>
            <a:pPr lvl="1"/>
            <a:r>
              <a:rPr lang="en-US" dirty="0">
                <a:latin typeface="+mn-lt"/>
              </a:rPr>
              <a:t>Runs Pre Load validations</a:t>
            </a:r>
          </a:p>
          <a:p>
            <a:pPr lvl="1"/>
            <a:r>
              <a:rPr lang="en-US" dirty="0">
                <a:latin typeface="+mn-lt"/>
              </a:rPr>
              <a:t>Posts the status of the file</a:t>
            </a:r>
          </a:p>
          <a:p>
            <a:pPr lvl="1"/>
            <a:r>
              <a:rPr lang="en-US" dirty="0">
                <a:latin typeface="+mn-lt"/>
              </a:rPr>
              <a:t>Shows file details</a:t>
            </a:r>
          </a:p>
          <a:p>
            <a:pPr lvl="1"/>
            <a:r>
              <a:rPr lang="en-US" dirty="0">
                <a:latin typeface="+mn-lt"/>
              </a:rPr>
              <a:t>Allows the user to download files</a:t>
            </a:r>
          </a:p>
        </p:txBody>
      </p:sp>
      <p:pic>
        <p:nvPicPr>
          <p:cNvPr id="11" name="Picture 2"/>
          <p:cNvPicPr>
            <a:picLocks noGrp="1" noChangeAspect="1" noChangeArrowheads="1"/>
          </p:cNvPicPr>
          <p:nvPr>
            <p:ph sz="quarter" idx="4294967295"/>
          </p:nvPr>
        </p:nvPicPr>
        <p:blipFill rotWithShape="1">
          <a:blip r:embed="rId4" cstate="print">
            <a:extLst>
              <a:ext uri="{28A0092B-C50C-407E-A947-70E740481C1C}">
                <a14:useLocalDpi xmlns:a14="http://schemas.microsoft.com/office/drawing/2010/main" val="0"/>
              </a:ext>
            </a:extLst>
          </a:blip>
          <a:srcRect l="1214" t="30259" r="88193" b="56165"/>
          <a:stretch/>
        </p:blipFill>
        <p:spPr bwMode="auto">
          <a:xfrm>
            <a:off x="4953001" y="2009775"/>
            <a:ext cx="2626431" cy="210312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5631541" y="2050142"/>
            <a:ext cx="395517" cy="1752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335916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25</a:t>
            </a:fld>
            <a:endParaRPr lang="en-US" dirty="0"/>
          </a:p>
        </p:txBody>
      </p:sp>
      <p:sp>
        <p:nvSpPr>
          <p:cNvPr id="12" name="Rectangle 11"/>
          <p:cNvSpPr/>
          <p:nvPr/>
        </p:nvSpPr>
        <p:spPr>
          <a:xfrm rot="5400000">
            <a:off x="6928640" y="3385142"/>
            <a:ext cx="2340005" cy="197052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1027582" y="1788241"/>
            <a:ext cx="7484180" cy="939417"/>
            <a:chOff x="1064564" y="1803384"/>
            <a:chExt cx="7484180" cy="939417"/>
          </a:xfrm>
        </p:grpSpPr>
        <p:sp>
          <p:nvSpPr>
            <p:cNvPr id="8" name="Right Arrow 7"/>
            <p:cNvSpPr/>
            <p:nvPr/>
          </p:nvSpPr>
          <p:spPr>
            <a:xfrm rot="8196726" flipV="1">
              <a:off x="1064564" y="238905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622838" y="1803384"/>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View log of files uploaded to eDM</a:t>
              </a:r>
            </a:p>
          </p:txBody>
        </p:sp>
        <p:sp>
          <p:nvSpPr>
            <p:cNvPr id="13" name="Right Arrow 12"/>
            <p:cNvSpPr/>
            <p:nvPr/>
          </p:nvSpPr>
          <p:spPr>
            <a:xfrm rot="8196726" flipV="1">
              <a:off x="5218581" y="231285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5751982" y="1843943"/>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Search to locate a specific file</a:t>
              </a:r>
            </a:p>
          </p:txBody>
        </p:sp>
      </p:grpSp>
      <p:sp>
        <p:nvSpPr>
          <p:cNvPr id="15" name="Title 13"/>
          <p:cNvSpPr>
            <a:spLocks noGrp="1"/>
          </p:cNvSpPr>
          <p:nvPr>
            <p:ph type="title"/>
          </p:nvPr>
        </p:nvSpPr>
        <p:spPr>
          <a:xfrm>
            <a:off x="1905000" y="457200"/>
            <a:ext cx="6858000" cy="841248"/>
          </a:xfrm>
        </p:spPr>
        <p:txBody>
          <a:bodyPr>
            <a:noAutofit/>
          </a:bodyPr>
          <a:lstStyle/>
          <a:p>
            <a:r>
              <a:rPr lang="en-US" dirty="0"/>
              <a:t>eDM: File Manager Navigation</a:t>
            </a:r>
          </a:p>
        </p:txBody>
      </p:sp>
      <p:sp>
        <p:nvSpPr>
          <p:cNvPr id="16" name="Rectangle 15"/>
          <p:cNvSpPr/>
          <p:nvPr/>
        </p:nvSpPr>
        <p:spPr>
          <a:xfrm rot="5400000">
            <a:off x="247601" y="3524201"/>
            <a:ext cx="609600" cy="41919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515481" y="4001071"/>
            <a:ext cx="1070375"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File ID</a:t>
            </a:r>
          </a:p>
        </p:txBody>
      </p:sp>
    </p:spTree>
    <p:custDataLst>
      <p:tags r:id="rId1"/>
    </p:custDataLst>
    <p:extLst>
      <p:ext uri="{BB962C8B-B14F-4D97-AF65-F5344CB8AC3E}">
        <p14:creationId xmlns:p14="http://schemas.microsoft.com/office/powerpoint/2010/main" val="124898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26</a:t>
            </a:fld>
            <a:endParaRPr lang="en-US" dirty="0"/>
          </a:p>
        </p:txBody>
      </p:sp>
      <p:sp>
        <p:nvSpPr>
          <p:cNvPr id="15" name="Title 13"/>
          <p:cNvSpPr>
            <a:spLocks noGrp="1"/>
          </p:cNvSpPr>
          <p:nvPr>
            <p:ph type="title"/>
          </p:nvPr>
        </p:nvSpPr>
        <p:spPr>
          <a:xfrm>
            <a:off x="1905000" y="457200"/>
            <a:ext cx="6858000" cy="841248"/>
          </a:xfrm>
        </p:spPr>
        <p:txBody>
          <a:bodyPr>
            <a:noAutofit/>
          </a:bodyPr>
          <a:lstStyle/>
          <a:p>
            <a:r>
              <a:rPr lang="en-US" dirty="0"/>
              <a:t>eDM: File Manager Filters &amp; Delete</a:t>
            </a:r>
          </a:p>
        </p:txBody>
      </p:sp>
      <p:sp>
        <p:nvSpPr>
          <p:cNvPr id="18" name="Rectangle 17"/>
          <p:cNvSpPr/>
          <p:nvPr/>
        </p:nvSpPr>
        <p:spPr>
          <a:xfrm rot="5400000">
            <a:off x="6291319" y="1023885"/>
            <a:ext cx="471716" cy="451995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5104644" y="1692609"/>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1) Filter files by status and date range</a:t>
            </a:r>
          </a:p>
          <a:p>
            <a:r>
              <a:rPr lang="en-US" dirty="0"/>
              <a:t>2) Click Filter</a:t>
            </a:r>
          </a:p>
        </p:txBody>
      </p:sp>
      <p:sp>
        <p:nvSpPr>
          <p:cNvPr id="20" name="Right Arrow 19"/>
          <p:cNvSpPr/>
          <p:nvPr/>
        </p:nvSpPr>
        <p:spPr>
          <a:xfrm rot="8196726" flipV="1">
            <a:off x="8571381" y="278005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rot="5400000">
            <a:off x="91741" y="3703320"/>
            <a:ext cx="319318" cy="304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p:cNvSpPr txBox="1"/>
          <p:nvPr/>
        </p:nvSpPr>
        <p:spPr>
          <a:xfrm>
            <a:off x="867236" y="3581400"/>
            <a:ext cx="24384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a:t>Check the box next to target file</a:t>
            </a:r>
          </a:p>
          <a:p>
            <a:pPr marL="342900" indent="-342900">
              <a:buAutoNum type="arabicParenR"/>
            </a:pPr>
            <a:r>
              <a:rPr lang="en-US" dirty="0"/>
              <a:t>Click Delete files</a:t>
            </a:r>
          </a:p>
        </p:txBody>
      </p:sp>
      <p:sp>
        <p:nvSpPr>
          <p:cNvPr id="23" name="Right Arrow 22"/>
          <p:cNvSpPr/>
          <p:nvPr/>
        </p:nvSpPr>
        <p:spPr>
          <a:xfrm rot="8196726" flipV="1">
            <a:off x="1430911" y="275874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60975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l="16111" t="36000" r="36667" b="39111"/>
          <a:stretch>
            <a:fillRect/>
          </a:stretch>
        </p:blipFill>
        <p:spPr bwMode="auto">
          <a:xfrm>
            <a:off x="1355196" y="3292930"/>
            <a:ext cx="6477000" cy="213360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27</a:t>
            </a:fld>
            <a:endParaRPr lang="en-US" dirty="0"/>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214" t="20771" r="58308" b="70110"/>
          <a:stretch/>
        </p:blipFill>
        <p:spPr bwMode="auto">
          <a:xfrm>
            <a:off x="119593" y="2057400"/>
            <a:ext cx="8948207" cy="98605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rot="5400000">
            <a:off x="5239886" y="1770513"/>
            <a:ext cx="416825" cy="1143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1523780" y="4089544"/>
            <a:ext cx="700315" cy="103748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158309" y="5696634"/>
            <a:ext cx="482738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User can search by File ID or File Name</a:t>
            </a:r>
          </a:p>
        </p:txBody>
      </p:sp>
      <p:sp>
        <p:nvSpPr>
          <p:cNvPr id="12" name="Title 13"/>
          <p:cNvSpPr>
            <a:spLocks noGrp="1"/>
          </p:cNvSpPr>
          <p:nvPr>
            <p:ph type="title"/>
          </p:nvPr>
        </p:nvSpPr>
        <p:spPr>
          <a:xfrm>
            <a:off x="1905000" y="457200"/>
            <a:ext cx="6858000" cy="841248"/>
          </a:xfrm>
        </p:spPr>
        <p:txBody>
          <a:bodyPr>
            <a:noAutofit/>
          </a:bodyPr>
          <a:lstStyle/>
          <a:p>
            <a:r>
              <a:rPr lang="en-US" dirty="0"/>
              <a:t>TSDS eDM: File Manager Search Tab</a:t>
            </a:r>
          </a:p>
        </p:txBody>
      </p:sp>
    </p:spTree>
    <p:extLst>
      <p:ext uri="{BB962C8B-B14F-4D97-AF65-F5344CB8AC3E}">
        <p14:creationId xmlns:p14="http://schemas.microsoft.com/office/powerpoint/2010/main" val="24491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ular Callout 6"/>
          <p:cNvSpPr/>
          <p:nvPr/>
        </p:nvSpPr>
        <p:spPr>
          <a:xfrm>
            <a:off x="4016903" y="4495800"/>
            <a:ext cx="3831697" cy="1905000"/>
          </a:xfrm>
          <a:prstGeom prst="wedgeRectCallout">
            <a:avLst>
              <a:gd name="adj1" fmla="val 52244"/>
              <a:gd name="adj2" fmla="val -77192"/>
            </a:avLst>
          </a:prstGeom>
          <a:solidFill>
            <a:srgbClr val="FFFFFF"/>
          </a:solidFill>
          <a:ln>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2"/>
          <p:cNvPicPr>
            <a:picLocks noChangeAspect="1" noChangeArrowheads="1"/>
          </p:cNvPicPr>
          <p:nvPr/>
        </p:nvPicPr>
        <p:blipFill>
          <a:blip r:embed="rId4" cstate="print"/>
          <a:srcRect/>
          <a:stretch>
            <a:fillRect/>
          </a:stretch>
        </p:blipFill>
        <p:spPr bwMode="auto">
          <a:xfrm>
            <a:off x="4441171" y="5105400"/>
            <a:ext cx="428625" cy="53340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pic>
        <p:nvPicPr>
          <p:cNvPr id="9" name="Picture 8" descr="document_check.gif"/>
          <p:cNvPicPr>
            <a:picLocks noChangeAspect="1"/>
          </p:cNvPicPr>
          <p:nvPr/>
        </p:nvPicPr>
        <p:blipFill>
          <a:blip r:embed="rId5" cstate="print"/>
          <a:stretch>
            <a:fillRect/>
          </a:stretch>
        </p:blipFill>
        <p:spPr>
          <a:xfrm>
            <a:off x="6096000" y="5157448"/>
            <a:ext cx="457200" cy="457200"/>
          </a:xfrm>
          <a:prstGeom prst="rect">
            <a:avLst/>
          </a:prstGeom>
          <a:ln>
            <a:solidFill>
              <a:schemeClr val="accent1"/>
            </a:solidFill>
          </a:ln>
          <a:effectLst>
            <a:outerShdw blurRad="63500" sx="102000" sy="102000" algn="ctr" rotWithShape="0">
              <a:prstClr val="black">
                <a:alpha val="40000"/>
              </a:prstClr>
            </a:outerShdw>
          </a:effectLst>
        </p:spPr>
      </p:pic>
      <p:pic>
        <p:nvPicPr>
          <p:cNvPr id="11" name="Picture 10" descr="document_error.gif"/>
          <p:cNvPicPr>
            <a:picLocks noChangeAspect="1"/>
          </p:cNvPicPr>
          <p:nvPr/>
        </p:nvPicPr>
        <p:blipFill>
          <a:blip r:embed="rId6" cstate="print"/>
          <a:stretch>
            <a:fillRect/>
          </a:stretch>
        </p:blipFill>
        <p:spPr>
          <a:xfrm>
            <a:off x="7010400" y="5105400"/>
            <a:ext cx="457200" cy="457200"/>
          </a:xfrm>
          <a:prstGeom prst="rect">
            <a:avLst/>
          </a:prstGeom>
          <a:ln>
            <a:solidFill>
              <a:schemeClr val="accent1"/>
            </a:solidFill>
          </a:ln>
          <a:effectLst>
            <a:outerShdw blurRad="63500" sx="102000" sy="102000" algn="ctr" rotWithShape="0">
              <a:prstClr val="black">
                <a:alpha val="40000"/>
              </a:prstClr>
            </a:outerShdw>
          </a:effectLst>
        </p:spPr>
      </p:pic>
      <p:sp>
        <p:nvSpPr>
          <p:cNvPr id="12" name="TextBox 11"/>
          <p:cNvSpPr txBox="1"/>
          <p:nvPr/>
        </p:nvSpPr>
        <p:spPr>
          <a:xfrm>
            <a:off x="4016903" y="5791200"/>
            <a:ext cx="1066800" cy="461665"/>
          </a:xfrm>
          <a:prstGeom prst="rect">
            <a:avLst/>
          </a:prstGeom>
          <a:noFill/>
        </p:spPr>
        <p:txBody>
          <a:bodyPr wrap="square" rtlCol="0">
            <a:spAutoFit/>
          </a:bodyPr>
          <a:lstStyle/>
          <a:p>
            <a:pPr algn="ctr"/>
            <a:r>
              <a:rPr lang="en-US" sz="1200" b="1" dirty="0"/>
              <a:t>File Processing</a:t>
            </a:r>
          </a:p>
        </p:txBody>
      </p:sp>
      <p:sp>
        <p:nvSpPr>
          <p:cNvPr id="13" name="TextBox 12"/>
          <p:cNvSpPr txBox="1"/>
          <p:nvPr/>
        </p:nvSpPr>
        <p:spPr>
          <a:xfrm>
            <a:off x="5829300" y="5786718"/>
            <a:ext cx="990600" cy="461665"/>
          </a:xfrm>
          <a:prstGeom prst="rect">
            <a:avLst/>
          </a:prstGeom>
          <a:noFill/>
        </p:spPr>
        <p:txBody>
          <a:bodyPr wrap="square" rtlCol="0">
            <a:spAutoFit/>
          </a:bodyPr>
          <a:lstStyle/>
          <a:p>
            <a:pPr algn="ctr"/>
            <a:r>
              <a:rPr lang="en-US" sz="1200" b="1" dirty="0"/>
              <a:t>Validation OK</a:t>
            </a:r>
          </a:p>
        </p:txBody>
      </p:sp>
      <p:sp>
        <p:nvSpPr>
          <p:cNvPr id="15" name="TextBox 14"/>
          <p:cNvSpPr txBox="1"/>
          <p:nvPr/>
        </p:nvSpPr>
        <p:spPr>
          <a:xfrm>
            <a:off x="6858000" y="5791200"/>
            <a:ext cx="990600" cy="461665"/>
          </a:xfrm>
          <a:prstGeom prst="rect">
            <a:avLst/>
          </a:prstGeom>
          <a:noFill/>
        </p:spPr>
        <p:txBody>
          <a:bodyPr wrap="square" rtlCol="0">
            <a:spAutoFit/>
          </a:bodyPr>
          <a:lstStyle/>
          <a:p>
            <a:pPr algn="ctr"/>
            <a:r>
              <a:rPr lang="en-US" sz="1200" b="1" dirty="0"/>
              <a:t>Validation Failed</a:t>
            </a:r>
          </a:p>
        </p:txBody>
      </p:sp>
      <p:pic>
        <p:nvPicPr>
          <p:cNvPr id="3074"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7314" t="32716" r="61920" b="64644"/>
          <a:stretch/>
        </p:blipFill>
        <p:spPr bwMode="auto">
          <a:xfrm>
            <a:off x="5288754" y="5111728"/>
            <a:ext cx="382137" cy="54864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7" name="TextBox 16"/>
          <p:cNvSpPr txBox="1"/>
          <p:nvPr/>
        </p:nvSpPr>
        <p:spPr>
          <a:xfrm>
            <a:off x="4953000" y="5791200"/>
            <a:ext cx="990600" cy="461665"/>
          </a:xfrm>
          <a:prstGeom prst="rect">
            <a:avLst/>
          </a:prstGeom>
          <a:noFill/>
        </p:spPr>
        <p:txBody>
          <a:bodyPr wrap="square" rtlCol="0">
            <a:spAutoFit/>
          </a:bodyPr>
          <a:lstStyle/>
          <a:p>
            <a:pPr algn="ctr"/>
            <a:r>
              <a:rPr lang="en-US" sz="1200" b="1" dirty="0"/>
              <a:t>File Rejected</a:t>
            </a:r>
          </a:p>
        </p:txBody>
      </p:sp>
      <p:sp>
        <p:nvSpPr>
          <p:cNvPr id="4" name="TextBox 3"/>
          <p:cNvSpPr txBox="1"/>
          <p:nvPr/>
        </p:nvSpPr>
        <p:spPr>
          <a:xfrm>
            <a:off x="4724400" y="4618603"/>
            <a:ext cx="2438400" cy="369332"/>
          </a:xfrm>
          <a:prstGeom prst="rect">
            <a:avLst/>
          </a:prstGeom>
          <a:noFill/>
        </p:spPr>
        <p:txBody>
          <a:bodyPr wrap="square" rtlCol="0">
            <a:spAutoFit/>
          </a:bodyPr>
          <a:lstStyle/>
          <a:p>
            <a:r>
              <a:rPr lang="en-US" dirty="0"/>
              <a:t>File Status </a:t>
            </a:r>
          </a:p>
        </p:txBody>
      </p:sp>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28</a:t>
            </a:fld>
            <a:endParaRPr lang="en-US" dirty="0"/>
          </a:p>
        </p:txBody>
      </p:sp>
      <p:sp>
        <p:nvSpPr>
          <p:cNvPr id="19" name="Title 13"/>
          <p:cNvSpPr>
            <a:spLocks noGrp="1"/>
          </p:cNvSpPr>
          <p:nvPr>
            <p:ph type="title"/>
          </p:nvPr>
        </p:nvSpPr>
        <p:spPr>
          <a:xfrm>
            <a:off x="1905000" y="457200"/>
            <a:ext cx="6858000" cy="841248"/>
          </a:xfrm>
        </p:spPr>
        <p:txBody>
          <a:bodyPr>
            <a:noAutofit/>
          </a:bodyPr>
          <a:lstStyle/>
          <a:p>
            <a:r>
              <a:rPr lang="en-US" dirty="0"/>
              <a:t>eDM: File Manager File Status</a:t>
            </a:r>
          </a:p>
        </p:txBody>
      </p:sp>
    </p:spTree>
    <p:extLst>
      <p:ext uri="{BB962C8B-B14F-4D97-AF65-F5344CB8AC3E}">
        <p14:creationId xmlns:p14="http://schemas.microsoft.com/office/powerpoint/2010/main" val="35697395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extLst>
              <p:ext uri="{D42A27DB-BD31-4B8C-83A1-F6EECF244321}">
                <p14:modId xmlns:p14="http://schemas.microsoft.com/office/powerpoint/2010/main" val="3996792200"/>
              </p:ext>
            </p:extLst>
          </p:nvPr>
        </p:nvGraphicFramePr>
        <p:xfrm>
          <a:off x="533400" y="1981200"/>
          <a:ext cx="8153400" cy="4114800"/>
        </p:xfrm>
        <a:graphic>
          <a:graphicData uri="http://schemas.openxmlformats.org/drawingml/2006/table">
            <a:tbl>
              <a:tblPr firstRow="1" bandRow="1">
                <a:tableStyleId>{5C22544A-7EE6-4342-B048-85BDC9FD1C3A}</a:tableStyleId>
              </a:tblPr>
              <a:tblGrid>
                <a:gridCol w="2717800">
                  <a:extLst>
                    <a:ext uri="{9D8B030D-6E8A-4147-A177-3AD203B41FA5}">
                      <a16:colId xmlns:a16="http://schemas.microsoft.com/office/drawing/2014/main" val="20000"/>
                    </a:ext>
                  </a:extLst>
                </a:gridCol>
                <a:gridCol w="2717800">
                  <a:extLst>
                    <a:ext uri="{9D8B030D-6E8A-4147-A177-3AD203B41FA5}">
                      <a16:colId xmlns:a16="http://schemas.microsoft.com/office/drawing/2014/main" val="20001"/>
                    </a:ext>
                  </a:extLst>
                </a:gridCol>
                <a:gridCol w="2717800">
                  <a:extLst>
                    <a:ext uri="{9D8B030D-6E8A-4147-A177-3AD203B41FA5}">
                      <a16:colId xmlns:a16="http://schemas.microsoft.com/office/drawing/2014/main" val="20002"/>
                    </a:ext>
                  </a:extLst>
                </a:gridCol>
              </a:tblGrid>
              <a:tr h="370840">
                <a:tc>
                  <a:txBody>
                    <a:bodyPr/>
                    <a:lstStyle/>
                    <a:p>
                      <a:r>
                        <a:rPr lang="en-US" dirty="0">
                          <a:solidFill>
                            <a:srgbClr val="FFFFFF"/>
                          </a:solidFill>
                        </a:rPr>
                        <a:t>Icon</a:t>
                      </a:r>
                    </a:p>
                  </a:txBody>
                  <a:tcPr/>
                </a:tc>
                <a:tc>
                  <a:txBody>
                    <a:bodyPr/>
                    <a:lstStyle/>
                    <a:p>
                      <a:r>
                        <a:rPr lang="en-US" dirty="0">
                          <a:solidFill>
                            <a:srgbClr val="FFFFFF"/>
                          </a:solidFill>
                        </a:rPr>
                        <a:t>Title</a:t>
                      </a:r>
                    </a:p>
                  </a:txBody>
                  <a:tcPr/>
                </a:tc>
                <a:tc>
                  <a:txBody>
                    <a:bodyPr/>
                    <a:lstStyle/>
                    <a:p>
                      <a:r>
                        <a:rPr lang="en-US" dirty="0">
                          <a:solidFill>
                            <a:srgbClr val="FFFFFF"/>
                          </a:solidFill>
                        </a:rPr>
                        <a:t>Definition</a:t>
                      </a:r>
                    </a:p>
                  </a:txBody>
                  <a:tcPr/>
                </a:tc>
                <a:extLst>
                  <a:ext uri="{0D108BD9-81ED-4DB2-BD59-A6C34878D82A}">
                    <a16:rowId xmlns:a16="http://schemas.microsoft.com/office/drawing/2014/main" val="10000"/>
                  </a:ext>
                </a:extLst>
              </a:tr>
              <a:tr h="370840">
                <a:tc>
                  <a:txBody>
                    <a:bodyPr/>
                    <a:lstStyle/>
                    <a:p>
                      <a:endParaRPr lang="en-US" dirty="0"/>
                    </a:p>
                    <a:p>
                      <a:endParaRPr lang="en-US" dirty="0"/>
                    </a:p>
                    <a:p>
                      <a:endParaRPr lang="en-US" dirty="0"/>
                    </a:p>
                  </a:txBody>
                  <a:tcPr/>
                </a:tc>
                <a:tc>
                  <a:txBody>
                    <a:bodyPr/>
                    <a:lstStyle/>
                    <a:p>
                      <a:r>
                        <a:rPr lang="en-US" dirty="0"/>
                        <a:t>File Processing</a:t>
                      </a:r>
                    </a:p>
                  </a:txBody>
                  <a:tcPr/>
                </a:tc>
                <a:tc>
                  <a:txBody>
                    <a:bodyPr/>
                    <a:lstStyle/>
                    <a:p>
                      <a:r>
                        <a:rPr lang="en-US" dirty="0"/>
                        <a:t>TSDS eDM</a:t>
                      </a:r>
                      <a:r>
                        <a:rPr lang="en-US" baseline="0" dirty="0"/>
                        <a:t> is running file through validations</a:t>
                      </a:r>
                      <a:endParaRPr lang="en-US" dirty="0"/>
                    </a:p>
                  </a:txBody>
                  <a:tcPr/>
                </a:tc>
                <a:extLst>
                  <a:ext uri="{0D108BD9-81ED-4DB2-BD59-A6C34878D82A}">
                    <a16:rowId xmlns:a16="http://schemas.microsoft.com/office/drawing/2014/main" val="10001"/>
                  </a:ext>
                </a:extLst>
              </a:tr>
              <a:tr h="370840">
                <a:tc>
                  <a:txBody>
                    <a:bodyPr/>
                    <a:lstStyle/>
                    <a:p>
                      <a:endParaRPr lang="en-US" dirty="0"/>
                    </a:p>
                    <a:p>
                      <a:endParaRPr lang="en-US" dirty="0"/>
                    </a:p>
                    <a:p>
                      <a:endParaRPr lang="en-US" dirty="0"/>
                    </a:p>
                  </a:txBody>
                  <a:tcPr/>
                </a:tc>
                <a:tc>
                  <a:txBody>
                    <a:bodyPr/>
                    <a:lstStyle/>
                    <a:p>
                      <a:r>
                        <a:rPr lang="en-US" dirty="0"/>
                        <a:t>File Rejected</a:t>
                      </a:r>
                    </a:p>
                  </a:txBody>
                  <a:tcPr/>
                </a:tc>
                <a:tc>
                  <a:txBody>
                    <a:bodyPr/>
                    <a:lstStyle/>
                    <a:p>
                      <a:r>
                        <a:rPr lang="en-US" dirty="0"/>
                        <a:t>File has</a:t>
                      </a:r>
                      <a:r>
                        <a:rPr lang="en-US" baseline="0" dirty="0"/>
                        <a:t> invalid syntax</a:t>
                      </a:r>
                      <a:endParaRPr lang="en-US" dirty="0"/>
                    </a:p>
                  </a:txBody>
                  <a:tcPr/>
                </a:tc>
                <a:extLst>
                  <a:ext uri="{0D108BD9-81ED-4DB2-BD59-A6C34878D82A}">
                    <a16:rowId xmlns:a16="http://schemas.microsoft.com/office/drawing/2014/main" val="10002"/>
                  </a:ext>
                </a:extLst>
              </a:tr>
              <a:tr h="1000760">
                <a:tc>
                  <a:txBody>
                    <a:bodyPr/>
                    <a:lstStyle/>
                    <a:p>
                      <a:endParaRPr lang="en-US" dirty="0"/>
                    </a:p>
                    <a:p>
                      <a:endParaRPr lang="en-US" dirty="0"/>
                    </a:p>
                    <a:p>
                      <a:endParaRPr lang="en-US" dirty="0"/>
                    </a:p>
                  </a:txBody>
                  <a:tcPr/>
                </a:tc>
                <a:tc>
                  <a:txBody>
                    <a:bodyPr/>
                    <a:lstStyle/>
                    <a:p>
                      <a:r>
                        <a:rPr lang="en-US" dirty="0"/>
                        <a:t>Validation OK</a:t>
                      </a:r>
                    </a:p>
                  </a:txBody>
                  <a:tcPr/>
                </a:tc>
                <a:tc>
                  <a:txBody>
                    <a:bodyPr/>
                    <a:lstStyle/>
                    <a:p>
                      <a:r>
                        <a:rPr lang="en-US" dirty="0"/>
                        <a:t>File completed</a:t>
                      </a:r>
                      <a:r>
                        <a:rPr lang="en-US" baseline="0" dirty="0"/>
                        <a:t> validations without errors</a:t>
                      </a:r>
                      <a:endParaRPr lang="en-US" dirty="0"/>
                    </a:p>
                  </a:txBody>
                  <a:tcPr/>
                </a:tc>
                <a:extLst>
                  <a:ext uri="{0D108BD9-81ED-4DB2-BD59-A6C34878D82A}">
                    <a16:rowId xmlns:a16="http://schemas.microsoft.com/office/drawing/2014/main" val="10003"/>
                  </a:ext>
                </a:extLst>
              </a:tr>
              <a:tr h="370840">
                <a:tc>
                  <a:txBody>
                    <a:bodyPr/>
                    <a:lstStyle/>
                    <a:p>
                      <a:endParaRPr lang="en-US" dirty="0"/>
                    </a:p>
                    <a:p>
                      <a:endParaRPr lang="en-US" dirty="0"/>
                    </a:p>
                    <a:p>
                      <a:endParaRPr lang="en-US" dirty="0"/>
                    </a:p>
                  </a:txBody>
                  <a:tcPr/>
                </a:tc>
                <a:tc>
                  <a:txBody>
                    <a:bodyPr/>
                    <a:lstStyle/>
                    <a:p>
                      <a:r>
                        <a:rPr lang="en-US" dirty="0"/>
                        <a:t>Validation</a:t>
                      </a:r>
                      <a:r>
                        <a:rPr lang="en-US" baseline="0" dirty="0"/>
                        <a:t> Failed</a:t>
                      </a:r>
                      <a:endParaRPr lang="en-US" dirty="0"/>
                    </a:p>
                  </a:txBody>
                  <a:tcPr/>
                </a:tc>
                <a:tc>
                  <a:txBody>
                    <a:bodyPr/>
                    <a:lstStyle/>
                    <a:p>
                      <a:r>
                        <a:rPr lang="en-US" dirty="0"/>
                        <a:t>File failed validation</a:t>
                      </a:r>
                    </a:p>
                  </a:txBody>
                  <a:tcPr/>
                </a:tc>
                <a:extLst>
                  <a:ext uri="{0D108BD9-81ED-4DB2-BD59-A6C34878D82A}">
                    <a16:rowId xmlns:a16="http://schemas.microsoft.com/office/drawing/2014/main" val="10004"/>
                  </a:ext>
                </a:extLst>
              </a:tr>
            </a:tbl>
          </a:graphicData>
        </a:graphic>
      </p:graphicFrame>
      <p:pic>
        <p:nvPicPr>
          <p:cNvPr id="7" name="Picture 2"/>
          <p:cNvPicPr>
            <a:picLocks noChangeAspect="1" noChangeArrowheads="1"/>
          </p:cNvPicPr>
          <p:nvPr/>
        </p:nvPicPr>
        <p:blipFill>
          <a:blip r:embed="rId3" cstate="print"/>
          <a:srcRect/>
          <a:stretch>
            <a:fillRect/>
          </a:stretch>
        </p:blipFill>
        <p:spPr bwMode="auto">
          <a:xfrm>
            <a:off x="1525137" y="2514600"/>
            <a:ext cx="428625" cy="53340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314" t="32716" r="61920" b="64644"/>
          <a:stretch/>
        </p:blipFill>
        <p:spPr bwMode="auto">
          <a:xfrm>
            <a:off x="1571625" y="3413760"/>
            <a:ext cx="382137" cy="54864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8" descr="document_check.gif"/>
          <p:cNvPicPr>
            <a:picLocks noChangeAspect="1"/>
          </p:cNvPicPr>
          <p:nvPr/>
        </p:nvPicPr>
        <p:blipFill>
          <a:blip r:embed="rId5" cstate="print"/>
          <a:stretch>
            <a:fillRect/>
          </a:stretch>
        </p:blipFill>
        <p:spPr>
          <a:xfrm>
            <a:off x="1600200" y="4419600"/>
            <a:ext cx="457200" cy="457200"/>
          </a:xfrm>
          <a:prstGeom prst="rect">
            <a:avLst/>
          </a:prstGeom>
          <a:ln>
            <a:solidFill>
              <a:schemeClr val="accent1"/>
            </a:solidFill>
          </a:ln>
          <a:effectLst>
            <a:outerShdw blurRad="63500" sx="102000" sy="102000" algn="ctr" rotWithShape="0">
              <a:prstClr val="black">
                <a:alpha val="40000"/>
              </a:prstClr>
            </a:outerShdw>
          </a:effectLst>
        </p:spPr>
      </p:pic>
      <p:pic>
        <p:nvPicPr>
          <p:cNvPr id="11" name="Picture 10" descr="document_error.gif"/>
          <p:cNvPicPr>
            <a:picLocks noChangeAspect="1"/>
          </p:cNvPicPr>
          <p:nvPr/>
        </p:nvPicPr>
        <p:blipFill>
          <a:blip r:embed="rId6" cstate="print"/>
          <a:stretch>
            <a:fillRect/>
          </a:stretch>
        </p:blipFill>
        <p:spPr>
          <a:xfrm>
            <a:off x="1600200" y="5410200"/>
            <a:ext cx="457200" cy="457200"/>
          </a:xfrm>
          <a:prstGeom prst="rect">
            <a:avLst/>
          </a:prstGeom>
          <a:ln>
            <a:solidFill>
              <a:schemeClr val="accent1"/>
            </a:solidFill>
          </a:ln>
          <a:effectLst>
            <a:outerShdw blurRad="63500" sx="102000" sy="102000" algn="ctr" rotWithShape="0">
              <a:prstClr val="black">
                <a:alpha val="40000"/>
              </a:prstClr>
            </a:outerShdw>
          </a:effectLst>
        </p:spPr>
      </p:pic>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29</a:t>
            </a:fld>
            <a:endParaRPr lang="en-US" dirty="0"/>
          </a:p>
        </p:txBody>
      </p:sp>
      <p:sp>
        <p:nvSpPr>
          <p:cNvPr id="13" name="Title 13"/>
          <p:cNvSpPr>
            <a:spLocks noGrp="1"/>
          </p:cNvSpPr>
          <p:nvPr>
            <p:ph type="title"/>
          </p:nvPr>
        </p:nvSpPr>
        <p:spPr>
          <a:xfrm>
            <a:off x="1905000" y="381000"/>
            <a:ext cx="6858000" cy="841248"/>
          </a:xfrm>
        </p:spPr>
        <p:txBody>
          <a:bodyPr>
            <a:noAutofit/>
          </a:bodyPr>
          <a:lstStyle/>
          <a:p>
            <a:r>
              <a:rPr lang="en-US" sz="2400" dirty="0"/>
              <a:t>TSDS eDM: File Manager </a:t>
            </a:r>
            <a:br>
              <a:rPr lang="en-US" sz="2400" dirty="0"/>
            </a:br>
            <a:r>
              <a:rPr lang="en-US" sz="2400" dirty="0"/>
              <a:t>Status Definitions</a:t>
            </a:r>
          </a:p>
        </p:txBody>
      </p:sp>
    </p:spTree>
    <p:extLst>
      <p:ext uri="{BB962C8B-B14F-4D97-AF65-F5344CB8AC3E}">
        <p14:creationId xmlns:p14="http://schemas.microsoft.com/office/powerpoint/2010/main" val="1719971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a:t>Course Pre-requisites </a:t>
            </a:r>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Font typeface="Wingdings"/>
              <a:buNone/>
            </a:pPr>
            <a:endParaRPr lang="en-US" sz="2400" dirty="0"/>
          </a:p>
        </p:txBody>
      </p:sp>
      <p:graphicFrame>
        <p:nvGraphicFramePr>
          <p:cNvPr id="4" name="Diagram 3"/>
          <p:cNvGraphicFramePr/>
          <p:nvPr>
            <p:extLst>
              <p:ext uri="{D42A27DB-BD31-4B8C-83A1-F6EECF244321}">
                <p14:modId xmlns:p14="http://schemas.microsoft.com/office/powerpoint/2010/main" val="1230220998"/>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8303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30</a:t>
            </a:fld>
            <a:endParaRPr lang="en-US" dirty="0"/>
          </a:p>
        </p:txBody>
      </p:sp>
      <p:sp>
        <p:nvSpPr>
          <p:cNvPr id="19" name="Title 13"/>
          <p:cNvSpPr>
            <a:spLocks noGrp="1"/>
          </p:cNvSpPr>
          <p:nvPr>
            <p:ph type="title"/>
          </p:nvPr>
        </p:nvSpPr>
        <p:spPr>
          <a:xfrm>
            <a:off x="1905000" y="457200"/>
            <a:ext cx="6858000" cy="841248"/>
          </a:xfrm>
        </p:spPr>
        <p:txBody>
          <a:bodyPr>
            <a:noAutofit/>
          </a:bodyPr>
          <a:lstStyle/>
          <a:p>
            <a:r>
              <a:rPr lang="en-US" dirty="0"/>
              <a:t>eDM: Refresh File Status</a:t>
            </a:r>
          </a:p>
        </p:txBody>
      </p:sp>
      <p:sp>
        <p:nvSpPr>
          <p:cNvPr id="16" name="TextBox 15"/>
          <p:cNvSpPr txBox="1"/>
          <p:nvPr/>
        </p:nvSpPr>
        <p:spPr>
          <a:xfrm>
            <a:off x="6278880" y="3200402"/>
            <a:ext cx="21908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Refresh file status</a:t>
            </a:r>
          </a:p>
        </p:txBody>
      </p:sp>
      <p:sp>
        <p:nvSpPr>
          <p:cNvPr id="20" name="Rectangle 19"/>
          <p:cNvSpPr/>
          <p:nvPr/>
        </p:nvSpPr>
        <p:spPr>
          <a:xfrm rot="5400000">
            <a:off x="8648700" y="3162300"/>
            <a:ext cx="533400" cy="3048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7136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307" t="44073" r="7468" b="19900"/>
          <a:stretch/>
        </p:blipFill>
        <p:spPr bwMode="auto">
          <a:xfrm>
            <a:off x="2139651" y="2120144"/>
            <a:ext cx="4864697"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31</a:t>
            </a:fld>
            <a:endParaRPr lang="en-US" dirty="0"/>
          </a:p>
        </p:txBody>
      </p:sp>
      <p:sp>
        <p:nvSpPr>
          <p:cNvPr id="6" name="Rectangle 5"/>
          <p:cNvSpPr/>
          <p:nvPr/>
        </p:nvSpPr>
        <p:spPr>
          <a:xfrm rot="5400000">
            <a:off x="5268604" y="3722996"/>
            <a:ext cx="1752601" cy="4026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905001" y="5366265"/>
            <a:ext cx="53339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User selects the magnifying glass to view details.  </a:t>
            </a:r>
          </a:p>
        </p:txBody>
      </p:sp>
      <p:sp>
        <p:nvSpPr>
          <p:cNvPr id="8" name="Title 13"/>
          <p:cNvSpPr>
            <a:spLocks noGrp="1"/>
          </p:cNvSpPr>
          <p:nvPr>
            <p:ph type="title"/>
          </p:nvPr>
        </p:nvSpPr>
        <p:spPr>
          <a:xfrm>
            <a:off x="1905000" y="457200"/>
            <a:ext cx="6858000" cy="841248"/>
          </a:xfrm>
        </p:spPr>
        <p:txBody>
          <a:bodyPr>
            <a:noAutofit/>
          </a:bodyPr>
          <a:lstStyle/>
          <a:p>
            <a:r>
              <a:rPr lang="en-US" dirty="0"/>
              <a:t>eDM: View File Details</a:t>
            </a:r>
          </a:p>
        </p:txBody>
      </p:sp>
    </p:spTree>
    <p:extLst>
      <p:ext uri="{BB962C8B-B14F-4D97-AF65-F5344CB8AC3E}">
        <p14:creationId xmlns:p14="http://schemas.microsoft.com/office/powerpoint/2010/main" val="1752778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13" t="11979" r="11784" b="27864"/>
          <a:stretch/>
        </p:blipFill>
        <p:spPr bwMode="auto">
          <a:xfrm>
            <a:off x="76200" y="1752600"/>
            <a:ext cx="8943309" cy="4663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32</a:t>
            </a:fld>
            <a:endParaRPr lang="en-US" dirty="0"/>
          </a:p>
        </p:txBody>
      </p:sp>
      <p:sp>
        <p:nvSpPr>
          <p:cNvPr id="10" name="Title 13"/>
          <p:cNvSpPr>
            <a:spLocks noGrp="1"/>
          </p:cNvSpPr>
          <p:nvPr>
            <p:ph type="title"/>
          </p:nvPr>
        </p:nvSpPr>
        <p:spPr>
          <a:xfrm>
            <a:off x="1905000" y="457200"/>
            <a:ext cx="6858000" cy="841248"/>
          </a:xfrm>
        </p:spPr>
        <p:txBody>
          <a:bodyPr>
            <a:noAutofit/>
          </a:bodyPr>
          <a:lstStyle/>
          <a:p>
            <a:r>
              <a:rPr lang="en-US" dirty="0"/>
              <a:t>eDM: File Manager File Details</a:t>
            </a:r>
          </a:p>
        </p:txBody>
      </p:sp>
      <p:sp>
        <p:nvSpPr>
          <p:cNvPr id="7" name="Rectangle 6"/>
          <p:cNvSpPr/>
          <p:nvPr/>
        </p:nvSpPr>
        <p:spPr>
          <a:xfrm rot="5400000">
            <a:off x="1904998" y="380998"/>
            <a:ext cx="381003" cy="3886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5400000">
            <a:off x="1371599" y="2407920"/>
            <a:ext cx="381002" cy="2971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46342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13" t="39843" r="11480" b="26054"/>
          <a:stretch/>
        </p:blipFill>
        <p:spPr bwMode="auto">
          <a:xfrm>
            <a:off x="0" y="2362199"/>
            <a:ext cx="9157092"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4746009" y="1807192"/>
            <a:ext cx="380999"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1220983" y="1607943"/>
            <a:ext cx="533402" cy="297536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33</a:t>
            </a:fld>
            <a:endParaRPr lang="en-US" dirty="0"/>
          </a:p>
        </p:txBody>
      </p:sp>
      <p:sp>
        <p:nvSpPr>
          <p:cNvPr id="13" name="Title 13"/>
          <p:cNvSpPr>
            <a:spLocks noGrp="1"/>
          </p:cNvSpPr>
          <p:nvPr>
            <p:ph type="title"/>
          </p:nvPr>
        </p:nvSpPr>
        <p:spPr>
          <a:xfrm>
            <a:off x="1905000" y="457200"/>
            <a:ext cx="6858000" cy="841248"/>
          </a:xfrm>
        </p:spPr>
        <p:txBody>
          <a:bodyPr>
            <a:noAutofit/>
          </a:bodyPr>
          <a:lstStyle/>
          <a:p>
            <a:r>
              <a:rPr lang="en-US" dirty="0"/>
              <a:t>eDM: File Manager Validation Details</a:t>
            </a:r>
          </a:p>
        </p:txBody>
      </p:sp>
      <p:sp>
        <p:nvSpPr>
          <p:cNvPr id="18" name="Right Arrow 17"/>
          <p:cNvSpPr/>
          <p:nvPr/>
        </p:nvSpPr>
        <p:spPr>
          <a:xfrm rot="1839983" flipV="1">
            <a:off x="7801998" y="413721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6858000" y="3505200"/>
            <a:ext cx="1524000" cy="646331"/>
          </a:xfrm>
          <a:prstGeom prst="rect">
            <a:avLst/>
          </a:prstGeom>
          <a:solidFill>
            <a:srgbClr val="FFFFFF"/>
          </a:solidFill>
          <a:ln>
            <a:solidFill>
              <a:schemeClr val="accent2">
                <a:lumMod val="75000"/>
              </a:schemeClr>
            </a:solidFill>
          </a:ln>
        </p:spPr>
        <p:txBody>
          <a:bodyPr wrap="square" rtlCol="0">
            <a:spAutoFit/>
          </a:bodyPr>
          <a:lstStyle/>
          <a:p>
            <a:pPr algn="ctr"/>
            <a:r>
              <a:rPr lang="en-US" dirty="0"/>
              <a:t>Download Source File</a:t>
            </a:r>
          </a:p>
        </p:txBody>
      </p:sp>
      <p:sp>
        <p:nvSpPr>
          <p:cNvPr id="19" name="Right Arrow 18"/>
          <p:cNvSpPr/>
          <p:nvPr/>
        </p:nvSpPr>
        <p:spPr>
          <a:xfrm rot="19188023" flipV="1">
            <a:off x="3241513" y="505101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1828800" y="5245535"/>
            <a:ext cx="1524000" cy="369332"/>
          </a:xfrm>
          <a:prstGeom prst="rect">
            <a:avLst/>
          </a:prstGeom>
          <a:solidFill>
            <a:srgbClr val="FFFFFF"/>
          </a:solidFill>
          <a:ln>
            <a:solidFill>
              <a:schemeClr val="accent2">
                <a:lumMod val="75000"/>
              </a:schemeClr>
            </a:solidFill>
          </a:ln>
        </p:spPr>
        <p:txBody>
          <a:bodyPr wrap="square" rtlCol="0">
            <a:spAutoFit/>
          </a:bodyPr>
          <a:lstStyle/>
          <a:p>
            <a:pPr algn="ctr"/>
            <a:r>
              <a:rPr lang="en-US" dirty="0"/>
              <a:t>Add to Batch</a:t>
            </a:r>
          </a:p>
        </p:txBody>
      </p:sp>
    </p:spTree>
    <p:extLst>
      <p:ext uri="{BB962C8B-B14F-4D97-AF65-F5344CB8AC3E}">
        <p14:creationId xmlns:p14="http://schemas.microsoft.com/office/powerpoint/2010/main" val="1909910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016" t="41155" r="8679" b="18481"/>
          <a:stretch/>
        </p:blipFill>
        <p:spPr bwMode="auto">
          <a:xfrm>
            <a:off x="60505" y="2514600"/>
            <a:ext cx="9007295"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3124200" y="3246000"/>
            <a:ext cx="1524000" cy="646331"/>
          </a:xfrm>
          <a:prstGeom prst="rect">
            <a:avLst/>
          </a:prstGeom>
          <a:solidFill>
            <a:srgbClr val="FFFFFF"/>
          </a:solidFill>
          <a:ln>
            <a:solidFill>
              <a:schemeClr val="accent2">
                <a:lumMod val="75000"/>
              </a:schemeClr>
            </a:solidFill>
          </a:ln>
        </p:spPr>
        <p:txBody>
          <a:bodyPr wrap="square" rtlCol="0">
            <a:spAutoFit/>
          </a:bodyPr>
          <a:lstStyle/>
          <a:p>
            <a:pPr algn="ctr"/>
            <a:r>
              <a:rPr lang="en-US" dirty="0"/>
              <a:t>Validation Failed</a:t>
            </a:r>
          </a:p>
        </p:txBody>
      </p:sp>
      <p:sp>
        <p:nvSpPr>
          <p:cNvPr id="13" name="Rectangle 12"/>
          <p:cNvSpPr/>
          <p:nvPr/>
        </p:nvSpPr>
        <p:spPr>
          <a:xfrm rot="5400000">
            <a:off x="8169316" y="4419824"/>
            <a:ext cx="593462" cy="108249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1104901" y="5638800"/>
            <a:ext cx="6934199"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When a file is returned with Validation Failed the user can download the Error</a:t>
            </a:r>
            <a:r>
              <a:rPr lang="en-US" b="1" dirty="0"/>
              <a:t> </a:t>
            </a:r>
            <a:r>
              <a:rPr lang="en-US" dirty="0"/>
              <a:t>File. Note that Add to Batch is greyed out.  Only files that pass validation can be processed.</a:t>
            </a:r>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34</a:t>
            </a:fld>
            <a:endParaRPr lang="en-US" dirty="0"/>
          </a:p>
        </p:txBody>
      </p:sp>
      <p:sp>
        <p:nvSpPr>
          <p:cNvPr id="15" name="Title 13"/>
          <p:cNvSpPr>
            <a:spLocks noGrp="1"/>
          </p:cNvSpPr>
          <p:nvPr>
            <p:ph type="title"/>
          </p:nvPr>
        </p:nvSpPr>
        <p:spPr>
          <a:xfrm>
            <a:off x="1905000" y="457200"/>
            <a:ext cx="6858000" cy="841248"/>
          </a:xfrm>
        </p:spPr>
        <p:txBody>
          <a:bodyPr>
            <a:noAutofit/>
          </a:bodyPr>
          <a:lstStyle/>
          <a:p>
            <a:r>
              <a:rPr lang="en-US" dirty="0"/>
              <a:t>eDM: File Manager Error File</a:t>
            </a:r>
          </a:p>
        </p:txBody>
      </p:sp>
      <p:sp>
        <p:nvSpPr>
          <p:cNvPr id="17" name="Rectangle 16"/>
          <p:cNvSpPr/>
          <p:nvPr/>
        </p:nvSpPr>
        <p:spPr>
          <a:xfrm rot="5400000">
            <a:off x="3920487" y="4903021"/>
            <a:ext cx="220532" cy="108249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174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35</a:t>
            </a:fld>
            <a:endParaRPr lang="en-US" dirty="0"/>
          </a:p>
        </p:txBody>
      </p:sp>
      <p:sp>
        <p:nvSpPr>
          <p:cNvPr id="3" name="Title 2"/>
          <p:cNvSpPr>
            <a:spLocks noGrp="1"/>
          </p:cNvSpPr>
          <p:nvPr>
            <p:ph type="title"/>
          </p:nvPr>
        </p:nvSpPr>
        <p:spPr/>
        <p:txBody>
          <a:bodyPr/>
          <a:lstStyle/>
          <a:p>
            <a:r>
              <a:rPr lang="en-US" dirty="0"/>
              <a:t>File Manager Errors</a:t>
            </a:r>
          </a:p>
        </p:txBody>
      </p:sp>
      <p:pic>
        <p:nvPicPr>
          <p:cNvPr id="5" name="Content Placeholder 4"/>
          <p:cNvPicPr>
            <a:picLocks noGrp="1" noChangeAspect="1"/>
          </p:cNvPicPr>
          <p:nvPr>
            <p:ph sz="quarter" idx="1"/>
          </p:nvPr>
        </p:nvPicPr>
        <p:blipFill>
          <a:blip r:embed="rId2"/>
          <a:stretch>
            <a:fillRect/>
          </a:stretch>
        </p:blipFill>
        <p:spPr>
          <a:xfrm>
            <a:off x="1752600" y="1525324"/>
            <a:ext cx="6858000" cy="5027876"/>
          </a:xfrm>
          <a:prstGeom prst="rect">
            <a:avLst/>
          </a:prstGeom>
        </p:spPr>
      </p:pic>
      <p:sp>
        <p:nvSpPr>
          <p:cNvPr id="7" name="Right Arrow Callout 6"/>
          <p:cNvSpPr/>
          <p:nvPr/>
        </p:nvSpPr>
        <p:spPr>
          <a:xfrm>
            <a:off x="51371" y="4191000"/>
            <a:ext cx="2590800" cy="13716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Use Identifiers when uses the Error Dictionary!</a:t>
            </a:r>
          </a:p>
        </p:txBody>
      </p:sp>
    </p:spTree>
    <p:extLst>
      <p:ext uri="{BB962C8B-B14F-4D97-AF65-F5344CB8AC3E}">
        <p14:creationId xmlns:p14="http://schemas.microsoft.com/office/powerpoint/2010/main" val="23629888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015" t="35289" r="7553" b="22003"/>
          <a:stretch/>
        </p:blipFill>
        <p:spPr bwMode="auto">
          <a:xfrm>
            <a:off x="76200" y="2362200"/>
            <a:ext cx="9006840" cy="3145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a:t>TSDS eDM: File Manager Add to Batch</a:t>
            </a:r>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36</a:t>
            </a:fld>
            <a:endParaRPr lang="en-US" dirty="0"/>
          </a:p>
        </p:txBody>
      </p:sp>
      <p:sp>
        <p:nvSpPr>
          <p:cNvPr id="7" name="Rectangle 6"/>
          <p:cNvSpPr/>
          <p:nvPr/>
        </p:nvSpPr>
        <p:spPr>
          <a:xfrm rot="5400000">
            <a:off x="521970" y="2716530"/>
            <a:ext cx="266699" cy="115824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798121" flipV="1">
            <a:off x="346047" y="439066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104901" y="5879068"/>
            <a:ext cx="693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Check the box next to the target file and then select Add to Batch.</a:t>
            </a:r>
          </a:p>
        </p:txBody>
      </p:sp>
      <p:sp>
        <p:nvSpPr>
          <p:cNvPr id="10" name="TextBox 9"/>
          <p:cNvSpPr txBox="1"/>
          <p:nvPr/>
        </p:nvSpPr>
        <p:spPr>
          <a:xfrm>
            <a:off x="2438401" y="1752600"/>
            <a:ext cx="6553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*Note: when files are transferred to eDM via DTU, this is the part of the process that is automated.  Users will not have to execute these steps when files are sent to eDM through the DTU.*</a:t>
            </a:r>
          </a:p>
        </p:txBody>
      </p:sp>
    </p:spTree>
    <p:extLst>
      <p:ext uri="{BB962C8B-B14F-4D97-AF65-F5344CB8AC3E}">
        <p14:creationId xmlns:p14="http://schemas.microsoft.com/office/powerpoint/2010/main" val="22971521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13" t="36459" r="7715" b="21614"/>
          <a:stretch/>
        </p:blipFill>
        <p:spPr bwMode="auto">
          <a:xfrm>
            <a:off x="76200" y="2464093"/>
            <a:ext cx="9006840" cy="3098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37</a:t>
            </a:fld>
            <a:endParaRPr lang="en-US" dirty="0"/>
          </a:p>
        </p:txBody>
      </p:sp>
      <p:sp>
        <p:nvSpPr>
          <p:cNvPr id="3" name="Title 2"/>
          <p:cNvSpPr>
            <a:spLocks noGrp="1"/>
          </p:cNvSpPr>
          <p:nvPr>
            <p:ph type="title"/>
          </p:nvPr>
        </p:nvSpPr>
        <p:spPr/>
        <p:txBody>
          <a:bodyPr/>
          <a:lstStyle/>
          <a:p>
            <a:r>
              <a:rPr lang="en-US" dirty="0"/>
              <a:t>TSDS eDM: View Batch</a:t>
            </a:r>
          </a:p>
        </p:txBody>
      </p:sp>
      <p:sp>
        <p:nvSpPr>
          <p:cNvPr id="6" name="Rectangle 5"/>
          <p:cNvSpPr/>
          <p:nvPr/>
        </p:nvSpPr>
        <p:spPr>
          <a:xfrm rot="5400000">
            <a:off x="1485897" y="2867025"/>
            <a:ext cx="238125" cy="9048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104901" y="5879068"/>
            <a:ext cx="693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Note the check box is grayed out.  Select View Batch to continue.</a:t>
            </a:r>
          </a:p>
        </p:txBody>
      </p:sp>
    </p:spTree>
    <p:extLst>
      <p:ext uri="{BB962C8B-B14F-4D97-AF65-F5344CB8AC3E}">
        <p14:creationId xmlns:p14="http://schemas.microsoft.com/office/powerpoint/2010/main" val="20311364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950" t="30368" r="7879" b="20153"/>
          <a:stretch/>
        </p:blipFill>
        <p:spPr bwMode="auto">
          <a:xfrm>
            <a:off x="76200" y="2209800"/>
            <a:ext cx="9009243"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38</a:t>
            </a:fld>
            <a:endParaRPr lang="en-US" dirty="0"/>
          </a:p>
        </p:txBody>
      </p:sp>
      <p:sp>
        <p:nvSpPr>
          <p:cNvPr id="3" name="Title 2"/>
          <p:cNvSpPr>
            <a:spLocks noGrp="1"/>
          </p:cNvSpPr>
          <p:nvPr>
            <p:ph type="title"/>
          </p:nvPr>
        </p:nvSpPr>
        <p:spPr/>
        <p:txBody>
          <a:bodyPr>
            <a:normAutofit fontScale="90000"/>
          </a:bodyPr>
          <a:lstStyle/>
          <a:p>
            <a:r>
              <a:rPr lang="en-US" dirty="0"/>
              <a:t>TSDS eDM:  Add Batch Notes and </a:t>
            </a:r>
            <a:br>
              <a:rPr lang="en-US" dirty="0"/>
            </a:br>
            <a:r>
              <a:rPr lang="en-US" dirty="0"/>
              <a:t>Process</a:t>
            </a:r>
          </a:p>
        </p:txBody>
      </p:sp>
      <p:sp>
        <p:nvSpPr>
          <p:cNvPr id="6" name="Rectangle 5"/>
          <p:cNvSpPr/>
          <p:nvPr/>
        </p:nvSpPr>
        <p:spPr>
          <a:xfrm rot="5400000">
            <a:off x="3086100" y="-266700"/>
            <a:ext cx="533400" cy="6705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553538" y="3463409"/>
            <a:ext cx="4549140" cy="369332"/>
          </a:xfrm>
          <a:prstGeom prst="rect">
            <a:avLst/>
          </a:prstGeom>
          <a:solidFill>
            <a:srgbClr val="FFFFFF"/>
          </a:solidFill>
          <a:ln>
            <a:solidFill>
              <a:schemeClr val="accent2">
                <a:lumMod val="75000"/>
              </a:schemeClr>
            </a:solidFill>
          </a:ln>
        </p:spPr>
        <p:txBody>
          <a:bodyPr wrap="square" rtlCol="0">
            <a:spAutoFit/>
          </a:bodyPr>
          <a:lstStyle/>
          <a:p>
            <a:pPr algn="ctr"/>
            <a:r>
              <a:rPr lang="en-US" dirty="0"/>
              <a:t>Enter Batch Notes here.</a:t>
            </a:r>
          </a:p>
        </p:txBody>
      </p:sp>
      <p:sp>
        <p:nvSpPr>
          <p:cNvPr id="8" name="Rectangle 7"/>
          <p:cNvSpPr/>
          <p:nvPr/>
        </p:nvSpPr>
        <p:spPr>
          <a:xfrm rot="5400000">
            <a:off x="571498" y="5143501"/>
            <a:ext cx="228602" cy="12191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266824" y="5753100"/>
            <a:ext cx="1701876"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Select Process Batch</a:t>
            </a:r>
          </a:p>
        </p:txBody>
      </p:sp>
      <p:sp>
        <p:nvSpPr>
          <p:cNvPr id="4" name="Rectangle 3"/>
          <p:cNvSpPr/>
          <p:nvPr/>
        </p:nvSpPr>
        <p:spPr>
          <a:xfrm>
            <a:off x="76200" y="3973770"/>
            <a:ext cx="2041562" cy="14103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935401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a:t>TSDS eDM: Batch Manager</a:t>
            </a:r>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39</a:t>
            </a:fld>
            <a:endParaRPr lang="en-US" dirty="0"/>
          </a:p>
        </p:txBody>
      </p:sp>
      <p:pic>
        <p:nvPicPr>
          <p:cNvPr id="4" name="Picture 3">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13447"/>
            <a:ext cx="838200" cy="762000"/>
          </a:xfrm>
          <a:prstGeom prst="rect">
            <a:avLst/>
          </a:prstGeom>
        </p:spPr>
      </p:pic>
    </p:spTree>
    <p:custDataLst>
      <p:tags r:id="rId1"/>
    </p:custDataLst>
    <p:extLst>
      <p:ext uri="{BB962C8B-B14F-4D97-AF65-F5344CB8AC3E}">
        <p14:creationId xmlns:p14="http://schemas.microsoft.com/office/powerpoint/2010/main" val="155237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TSDS High Level </a:t>
            </a:r>
            <a:r>
              <a:rPr lang="en-US" sz="3000" dirty="0"/>
              <a:t>End User Process Map Overview</a:t>
            </a:r>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a:t>
            </a:fld>
            <a:endParaRPr lang="en-US" dirty="0"/>
          </a:p>
        </p:txBody>
      </p:sp>
    </p:spTree>
    <p:custDataLst>
      <p:tags r:id="rId1"/>
    </p:custDataLst>
    <p:extLst>
      <p:ext uri="{BB962C8B-B14F-4D97-AF65-F5344CB8AC3E}">
        <p14:creationId xmlns:p14="http://schemas.microsoft.com/office/powerpoint/2010/main" val="25518318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40</a:t>
            </a:fld>
            <a:endParaRPr lang="en-US" dirty="0"/>
          </a:p>
        </p:txBody>
      </p:sp>
      <p:sp>
        <p:nvSpPr>
          <p:cNvPr id="9" name="Content Placeholder 8"/>
          <p:cNvSpPr>
            <a:spLocks noGrp="1"/>
          </p:cNvSpPr>
          <p:nvPr>
            <p:ph sz="quarter" idx="1"/>
          </p:nvPr>
        </p:nvSpPr>
        <p:spPr>
          <a:xfrm>
            <a:off x="381000" y="1905000"/>
            <a:ext cx="5257800" cy="4176484"/>
          </a:xfrm>
        </p:spPr>
        <p:txBody>
          <a:bodyPr/>
          <a:lstStyle/>
          <a:p>
            <a:r>
              <a:rPr lang="en-US" dirty="0"/>
              <a:t>The </a:t>
            </a:r>
            <a:r>
              <a:rPr lang="en-US" b="1" dirty="0"/>
              <a:t>Batch Manager</a:t>
            </a:r>
            <a:r>
              <a:rPr lang="en-US" dirty="0"/>
              <a:t>:</a:t>
            </a:r>
          </a:p>
          <a:p>
            <a:pPr lvl="1"/>
            <a:r>
              <a:rPr lang="en-US" dirty="0"/>
              <a:t>Executes the ETL process and runs the Load Validations (TEDS Section 3, TEDS Section 4 and TEDS Section 5 checks)</a:t>
            </a:r>
          </a:p>
          <a:p>
            <a:pPr lvl="1"/>
            <a:r>
              <a:rPr lang="en-US" dirty="0"/>
              <a:t>Monitors the status of batches</a:t>
            </a:r>
          </a:p>
          <a:p>
            <a:pPr lvl="1"/>
            <a:r>
              <a:rPr lang="en-US" dirty="0"/>
              <a:t>Produces error files generated by the ETL process</a:t>
            </a:r>
          </a:p>
          <a:p>
            <a:pPr lvl="1"/>
            <a:r>
              <a:rPr lang="en-US" dirty="0"/>
              <a:t>Allows the users to verify  the ODS has been updated with new data</a:t>
            </a:r>
          </a:p>
        </p:txBody>
      </p:sp>
      <p:pic>
        <p:nvPicPr>
          <p:cNvPr id="11" name="Picture 2"/>
          <p:cNvPicPr>
            <a:picLocks noGrp="1" noChangeAspect="1" noChangeArrowheads="1"/>
          </p:cNvPicPr>
          <p:nvPr>
            <p:ph sz="quarter" idx="4294967295"/>
          </p:nvPr>
        </p:nvPicPr>
        <p:blipFill rotWithShape="1">
          <a:blip r:embed="rId3" cstate="print">
            <a:extLst>
              <a:ext uri="{28A0092B-C50C-407E-A947-70E740481C1C}">
                <a14:useLocalDpi xmlns:a14="http://schemas.microsoft.com/office/drawing/2010/main" val="0"/>
              </a:ext>
            </a:extLst>
          </a:blip>
          <a:srcRect l="1500" t="30259" r="88193" b="56165"/>
          <a:stretch/>
        </p:blipFill>
        <p:spPr bwMode="auto">
          <a:xfrm>
            <a:off x="5791200" y="1905001"/>
            <a:ext cx="2444334"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6628266" y="2039484"/>
            <a:ext cx="345165" cy="20573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p:cNvSpPr>
            <a:spLocks noGrp="1"/>
          </p:cNvSpPr>
          <p:nvPr>
            <p:ph type="title"/>
          </p:nvPr>
        </p:nvSpPr>
        <p:spPr>
          <a:xfrm>
            <a:off x="1905000" y="457200"/>
            <a:ext cx="6858000" cy="841248"/>
          </a:xfrm>
        </p:spPr>
        <p:txBody>
          <a:bodyPr>
            <a:noAutofit/>
          </a:bodyPr>
          <a:lstStyle/>
          <a:p>
            <a:r>
              <a:rPr lang="en-US" dirty="0"/>
              <a:t>TSDS eDM: Batch Manager Functions</a:t>
            </a:r>
          </a:p>
        </p:txBody>
      </p:sp>
    </p:spTree>
    <p:extLst>
      <p:ext uri="{BB962C8B-B14F-4D97-AF65-F5344CB8AC3E}">
        <p14:creationId xmlns:p14="http://schemas.microsoft.com/office/powerpoint/2010/main" val="30930156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396" t="20110" r="58192" b="39412"/>
          <a:stretch/>
        </p:blipFill>
        <p:spPr bwMode="auto">
          <a:xfrm>
            <a:off x="142103" y="2331720"/>
            <a:ext cx="8768621" cy="4297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5984511" y="3692890"/>
            <a:ext cx="3200398" cy="267262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8196726" flipV="1">
            <a:off x="967314" y="236642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622838" y="1569671"/>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View the log of batch files.</a:t>
            </a:r>
          </a:p>
        </p:txBody>
      </p:sp>
      <p:sp>
        <p:nvSpPr>
          <p:cNvPr id="12" name="Right Arrow 11"/>
          <p:cNvSpPr/>
          <p:nvPr/>
        </p:nvSpPr>
        <p:spPr>
          <a:xfrm rot="8196726" flipV="1">
            <a:off x="4304182" y="236259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029200" y="1552154"/>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Search to locate a specific batch file</a:t>
            </a:r>
          </a:p>
        </p:txBody>
      </p:sp>
      <p:sp>
        <p:nvSpPr>
          <p:cNvPr id="14"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41</a:t>
            </a:fld>
            <a:endParaRPr lang="en-US" dirty="0"/>
          </a:p>
        </p:txBody>
      </p:sp>
      <p:sp>
        <p:nvSpPr>
          <p:cNvPr id="15" name="Title 2"/>
          <p:cNvSpPr>
            <a:spLocks noGrp="1"/>
          </p:cNvSpPr>
          <p:nvPr>
            <p:ph type="title"/>
          </p:nvPr>
        </p:nvSpPr>
        <p:spPr>
          <a:xfrm>
            <a:off x="1905000" y="457200"/>
            <a:ext cx="6858000" cy="841248"/>
          </a:xfrm>
        </p:spPr>
        <p:txBody>
          <a:bodyPr>
            <a:noAutofit/>
          </a:bodyPr>
          <a:lstStyle/>
          <a:p>
            <a:r>
              <a:rPr lang="en-US" dirty="0"/>
              <a:t>TSDS eDM: Batch Manager Navigation</a:t>
            </a:r>
          </a:p>
        </p:txBody>
      </p:sp>
      <p:sp>
        <p:nvSpPr>
          <p:cNvPr id="16" name="TextBox 15"/>
          <p:cNvSpPr txBox="1"/>
          <p:nvPr/>
        </p:nvSpPr>
        <p:spPr>
          <a:xfrm>
            <a:off x="1066800" y="4431268"/>
            <a:ext cx="10668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Batch ID</a:t>
            </a:r>
          </a:p>
        </p:txBody>
      </p:sp>
      <p:sp>
        <p:nvSpPr>
          <p:cNvPr id="17" name="Rectangle 16"/>
          <p:cNvSpPr/>
          <p:nvPr/>
        </p:nvSpPr>
        <p:spPr>
          <a:xfrm rot="5400000">
            <a:off x="326331" y="3608622"/>
            <a:ext cx="871338" cy="609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342954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42</a:t>
            </a:fld>
            <a:endParaRPr lang="en-US" dirty="0"/>
          </a:p>
        </p:txBody>
      </p:sp>
      <p:sp>
        <p:nvSpPr>
          <p:cNvPr id="3" name="Title 2"/>
          <p:cNvSpPr>
            <a:spLocks noGrp="1"/>
          </p:cNvSpPr>
          <p:nvPr>
            <p:ph type="title"/>
          </p:nvPr>
        </p:nvSpPr>
        <p:spPr/>
        <p:txBody>
          <a:bodyPr/>
          <a:lstStyle/>
          <a:p>
            <a:r>
              <a:rPr lang="en-US" dirty="0"/>
              <a:t>Batch Manager: Interchanges</a:t>
            </a:r>
          </a:p>
        </p:txBody>
      </p:sp>
      <p:pic>
        <p:nvPicPr>
          <p:cNvPr id="5" name="Content Placeholder 4" descr="Batch Manager Screenshot_Scrubbed.png"/>
          <p:cNvPicPr>
            <a:picLocks noGrp="1" noChangeAspect="1"/>
          </p:cNvPicPr>
          <p:nvPr>
            <p:ph sz="quarter" idx="1"/>
          </p:nvPr>
        </p:nvPicPr>
        <p:blipFill>
          <a:blip r:embed="rId3" cstate="print"/>
          <a:stretch>
            <a:fillRect/>
          </a:stretch>
        </p:blipFill>
        <p:spPr>
          <a:xfrm>
            <a:off x="533400" y="2180169"/>
            <a:ext cx="8153400" cy="3640661"/>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93" t="36389" r="7896" b="33819"/>
          <a:stretch/>
        </p:blipFill>
        <p:spPr bwMode="auto">
          <a:xfrm>
            <a:off x="60960" y="2819400"/>
            <a:ext cx="9006840" cy="2209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ight Arrow 8"/>
          <p:cNvSpPr/>
          <p:nvPr/>
        </p:nvSpPr>
        <p:spPr>
          <a:xfrm rot="8196726" flipV="1">
            <a:off x="583262" y="325086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rot="5400000">
            <a:off x="96835" y="4217988"/>
            <a:ext cx="311151" cy="25717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43</a:t>
            </a:fld>
            <a:endParaRPr lang="en-US" dirty="0"/>
          </a:p>
        </p:txBody>
      </p:sp>
      <p:sp>
        <p:nvSpPr>
          <p:cNvPr id="10" name="Title 2"/>
          <p:cNvSpPr>
            <a:spLocks noGrp="1"/>
          </p:cNvSpPr>
          <p:nvPr>
            <p:ph type="title"/>
          </p:nvPr>
        </p:nvSpPr>
        <p:spPr>
          <a:xfrm>
            <a:off x="1905000" y="381000"/>
            <a:ext cx="6858000" cy="841248"/>
          </a:xfrm>
        </p:spPr>
        <p:txBody>
          <a:bodyPr>
            <a:noAutofit/>
          </a:bodyPr>
          <a:lstStyle/>
          <a:p>
            <a:r>
              <a:rPr lang="en-US" sz="2500" dirty="0"/>
              <a:t>TSDS eDM: Batch Manager Filters  </a:t>
            </a:r>
            <a:br>
              <a:rPr lang="en-US" sz="2500" dirty="0"/>
            </a:br>
            <a:r>
              <a:rPr lang="en-US" sz="2500" dirty="0"/>
              <a:t>&amp; Hide Batches</a:t>
            </a:r>
          </a:p>
        </p:txBody>
      </p:sp>
      <p:sp>
        <p:nvSpPr>
          <p:cNvPr id="8" name="Rectangle 7"/>
          <p:cNvSpPr/>
          <p:nvPr/>
        </p:nvSpPr>
        <p:spPr>
          <a:xfrm rot="5400000">
            <a:off x="6440937" y="1487937"/>
            <a:ext cx="387352" cy="456157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Arrow 10"/>
          <p:cNvSpPr/>
          <p:nvPr/>
        </p:nvSpPr>
        <p:spPr>
          <a:xfrm rot="8196726" flipV="1">
            <a:off x="8291709" y="283494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5257800" y="1711983"/>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a:t>Filter by date or batch status</a:t>
            </a:r>
          </a:p>
          <a:p>
            <a:pPr marL="342900" indent="-342900">
              <a:buAutoNum type="arabicParenR"/>
            </a:pPr>
            <a:r>
              <a:rPr lang="en-US" dirty="0"/>
              <a:t>Click Filter</a:t>
            </a:r>
          </a:p>
        </p:txBody>
      </p:sp>
      <p:sp>
        <p:nvSpPr>
          <p:cNvPr id="13" name="TextBox 12"/>
          <p:cNvSpPr txBox="1"/>
          <p:nvPr/>
        </p:nvSpPr>
        <p:spPr>
          <a:xfrm>
            <a:off x="889178" y="5228630"/>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a:t>Check the box next to the target batch</a:t>
            </a:r>
          </a:p>
          <a:p>
            <a:pPr marL="342900" indent="-342900">
              <a:buAutoNum type="arabicParenR"/>
            </a:pPr>
            <a:r>
              <a:rPr lang="en-US" dirty="0"/>
              <a:t>Click Hide from List</a:t>
            </a:r>
          </a:p>
        </p:txBody>
      </p:sp>
    </p:spTree>
    <p:extLst>
      <p:ext uri="{BB962C8B-B14F-4D97-AF65-F5344CB8AC3E}">
        <p14:creationId xmlns:p14="http://schemas.microsoft.com/office/powerpoint/2010/main" val="20123969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114" t="23045" r="72397" b="62283"/>
          <a:stretch/>
        </p:blipFill>
        <p:spPr bwMode="auto">
          <a:xfrm>
            <a:off x="739425" y="1708151"/>
            <a:ext cx="7665150" cy="2286959"/>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6528416" y="1118216"/>
            <a:ext cx="387350"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3"/>
          <p:cNvSpPr txBox="1">
            <a:spLocks/>
          </p:cNvSpPr>
          <p:nvPr/>
        </p:nvSpPr>
        <p:spPr>
          <a:xfrm>
            <a:off x="2972830" y="4191000"/>
            <a:ext cx="5028170" cy="2558089"/>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a:t>Users can search by</a:t>
            </a:r>
          </a:p>
          <a:p>
            <a:pPr lvl="1"/>
            <a:r>
              <a:rPr lang="en-US" dirty="0"/>
              <a:t>Batch ID</a:t>
            </a:r>
          </a:p>
          <a:p>
            <a:pPr lvl="1"/>
            <a:r>
              <a:rPr lang="en-US" dirty="0"/>
              <a:t>Comments</a:t>
            </a:r>
          </a:p>
          <a:p>
            <a:pPr lvl="1"/>
            <a:r>
              <a:rPr lang="en-US" dirty="0"/>
              <a:t>Status</a:t>
            </a:r>
          </a:p>
          <a:p>
            <a:pPr lvl="1"/>
            <a:r>
              <a:rPr lang="en-US" dirty="0"/>
              <a:t>Hidden Batches</a:t>
            </a:r>
          </a:p>
          <a:p>
            <a:pPr lvl="1"/>
            <a:r>
              <a:rPr lang="en-US" dirty="0"/>
              <a:t>Template *Restricted to sys admins*</a:t>
            </a:r>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44</a:t>
            </a:fld>
            <a:endParaRPr lang="en-US" dirty="0"/>
          </a:p>
        </p:txBody>
      </p:sp>
      <p:sp>
        <p:nvSpPr>
          <p:cNvPr id="10" name="Title 2"/>
          <p:cNvSpPr>
            <a:spLocks noGrp="1"/>
          </p:cNvSpPr>
          <p:nvPr>
            <p:ph type="title"/>
          </p:nvPr>
        </p:nvSpPr>
        <p:spPr>
          <a:xfrm>
            <a:off x="1905000" y="457200"/>
            <a:ext cx="6858000" cy="841248"/>
          </a:xfrm>
        </p:spPr>
        <p:txBody>
          <a:bodyPr>
            <a:noAutofit/>
          </a:bodyPr>
          <a:lstStyle/>
          <a:p>
            <a:r>
              <a:rPr lang="en-US" dirty="0"/>
              <a:t>TSDS eDM: Batch Manager Search Tab</a:t>
            </a:r>
          </a:p>
        </p:txBody>
      </p:sp>
    </p:spTree>
    <p:extLst>
      <p:ext uri="{BB962C8B-B14F-4D97-AF65-F5344CB8AC3E}">
        <p14:creationId xmlns:p14="http://schemas.microsoft.com/office/powerpoint/2010/main" val="6808595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93" t="36389" r="7896" b="33819"/>
          <a:stretch/>
        </p:blipFill>
        <p:spPr bwMode="auto">
          <a:xfrm>
            <a:off x="60960" y="1876996"/>
            <a:ext cx="9006840" cy="2209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ular Callout 4"/>
          <p:cNvSpPr/>
          <p:nvPr/>
        </p:nvSpPr>
        <p:spPr>
          <a:xfrm>
            <a:off x="3657600" y="3886200"/>
            <a:ext cx="4419600" cy="2438400"/>
          </a:xfrm>
          <a:prstGeom prst="wedgeRectCallout">
            <a:avLst>
              <a:gd name="adj1" fmla="val 52098"/>
              <a:gd name="adj2" fmla="val -65725"/>
            </a:avLst>
          </a:prstGeom>
          <a:solidFill>
            <a:srgbClr val="FFFFFF"/>
          </a:solidFill>
          <a:ln>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pic>
        <p:nvPicPr>
          <p:cNvPr id="6" name="Picture 6"/>
          <p:cNvPicPr>
            <a:picLocks noChangeAspect="1" noChangeArrowheads="1"/>
          </p:cNvPicPr>
          <p:nvPr/>
        </p:nvPicPr>
        <p:blipFill>
          <a:blip r:embed="rId4" cstate="print"/>
          <a:srcRect/>
          <a:stretch>
            <a:fillRect/>
          </a:stretch>
        </p:blipFill>
        <p:spPr bwMode="auto">
          <a:xfrm>
            <a:off x="4114800" y="4038600"/>
            <a:ext cx="561975" cy="523875"/>
          </a:xfrm>
          <a:prstGeom prst="rect">
            <a:avLst/>
          </a:prstGeom>
          <a:noFill/>
          <a:ln w="9525">
            <a:noFill/>
            <a:miter lim="800000"/>
            <a:headEnd/>
            <a:tailEnd/>
          </a:ln>
        </p:spPr>
      </p:pic>
      <p:pic>
        <p:nvPicPr>
          <p:cNvPr id="7" name="Picture 8"/>
          <p:cNvPicPr>
            <a:picLocks noChangeAspect="1" noChangeArrowheads="1"/>
          </p:cNvPicPr>
          <p:nvPr/>
        </p:nvPicPr>
        <p:blipFill>
          <a:blip r:embed="rId5" cstate="print"/>
          <a:srcRect/>
          <a:stretch>
            <a:fillRect/>
          </a:stretch>
        </p:blipFill>
        <p:spPr bwMode="auto">
          <a:xfrm>
            <a:off x="5410200" y="4086223"/>
            <a:ext cx="731520" cy="548640"/>
          </a:xfrm>
          <a:prstGeom prst="rect">
            <a:avLst/>
          </a:prstGeom>
          <a:noFill/>
          <a:ln w="9525">
            <a:noFill/>
            <a:miter lim="800000"/>
            <a:headEnd/>
            <a:tailEnd/>
          </a:ln>
        </p:spPr>
      </p:pic>
      <p:pic>
        <p:nvPicPr>
          <p:cNvPr id="8" name="Picture 2"/>
          <p:cNvPicPr>
            <a:picLocks noChangeAspect="1" noChangeArrowheads="1"/>
          </p:cNvPicPr>
          <p:nvPr/>
        </p:nvPicPr>
        <p:blipFill>
          <a:blip r:embed="rId6" cstate="print"/>
          <a:srcRect/>
          <a:stretch>
            <a:fillRect/>
          </a:stretch>
        </p:blipFill>
        <p:spPr bwMode="auto">
          <a:xfrm>
            <a:off x="7086600" y="4038600"/>
            <a:ext cx="533400" cy="485775"/>
          </a:xfrm>
          <a:prstGeom prst="rect">
            <a:avLst/>
          </a:prstGeom>
          <a:noFill/>
          <a:ln w="9525">
            <a:noFill/>
            <a:miter lim="800000"/>
            <a:headEnd/>
            <a:tailEnd/>
          </a:ln>
        </p:spPr>
      </p:pic>
      <p:pic>
        <p:nvPicPr>
          <p:cNvPr id="10" name="Picture 4"/>
          <p:cNvPicPr>
            <a:picLocks noChangeAspect="1" noChangeArrowheads="1"/>
          </p:cNvPicPr>
          <p:nvPr/>
        </p:nvPicPr>
        <p:blipFill>
          <a:blip r:embed="rId7" cstate="print"/>
          <a:srcRect/>
          <a:stretch>
            <a:fillRect/>
          </a:stretch>
        </p:blipFill>
        <p:spPr bwMode="auto">
          <a:xfrm>
            <a:off x="4157662" y="5257800"/>
            <a:ext cx="523875" cy="457200"/>
          </a:xfrm>
          <a:prstGeom prst="rect">
            <a:avLst/>
          </a:prstGeom>
          <a:noFill/>
          <a:ln w="9525">
            <a:noFill/>
            <a:miter lim="800000"/>
            <a:headEnd/>
            <a:tailEnd/>
          </a:ln>
        </p:spPr>
      </p:pic>
      <p:pic>
        <p:nvPicPr>
          <p:cNvPr id="11" name="Picture 5"/>
          <p:cNvPicPr>
            <a:picLocks noChangeAspect="1" noChangeArrowheads="1"/>
          </p:cNvPicPr>
          <p:nvPr/>
        </p:nvPicPr>
        <p:blipFill>
          <a:blip r:embed="rId8" cstate="print"/>
          <a:srcRect/>
          <a:stretch>
            <a:fillRect/>
          </a:stretch>
        </p:blipFill>
        <p:spPr bwMode="auto">
          <a:xfrm>
            <a:off x="5608320" y="5140138"/>
            <a:ext cx="533400" cy="514350"/>
          </a:xfrm>
          <a:prstGeom prst="rect">
            <a:avLst/>
          </a:prstGeom>
          <a:noFill/>
          <a:ln w="9525">
            <a:noFill/>
            <a:miter lim="800000"/>
            <a:headEnd/>
            <a:tailEnd/>
          </a:ln>
        </p:spPr>
      </p:pic>
      <p:sp>
        <p:nvSpPr>
          <p:cNvPr id="12" name="TextBox 11"/>
          <p:cNvSpPr txBox="1"/>
          <p:nvPr/>
        </p:nvSpPr>
        <p:spPr>
          <a:xfrm>
            <a:off x="3810000" y="4648200"/>
            <a:ext cx="1219200" cy="430887"/>
          </a:xfrm>
          <a:prstGeom prst="rect">
            <a:avLst/>
          </a:prstGeom>
          <a:noFill/>
        </p:spPr>
        <p:txBody>
          <a:bodyPr wrap="square" rtlCol="0">
            <a:spAutoFit/>
          </a:bodyPr>
          <a:lstStyle/>
          <a:p>
            <a:pPr algn="ctr"/>
            <a:r>
              <a:rPr lang="en-US" sz="1100" dirty="0"/>
              <a:t>Ready to Process</a:t>
            </a:r>
          </a:p>
        </p:txBody>
      </p:sp>
      <p:sp>
        <p:nvSpPr>
          <p:cNvPr id="13" name="TextBox 12"/>
          <p:cNvSpPr txBox="1"/>
          <p:nvPr/>
        </p:nvSpPr>
        <p:spPr>
          <a:xfrm>
            <a:off x="5334000" y="4648200"/>
            <a:ext cx="914400" cy="261610"/>
          </a:xfrm>
          <a:prstGeom prst="rect">
            <a:avLst/>
          </a:prstGeom>
          <a:noFill/>
        </p:spPr>
        <p:txBody>
          <a:bodyPr wrap="square" rtlCol="0">
            <a:spAutoFit/>
          </a:bodyPr>
          <a:lstStyle/>
          <a:p>
            <a:r>
              <a:rPr lang="en-US" sz="1100" dirty="0"/>
              <a:t>Processing</a:t>
            </a:r>
          </a:p>
        </p:txBody>
      </p:sp>
      <p:sp>
        <p:nvSpPr>
          <p:cNvPr id="14" name="TextBox 13"/>
          <p:cNvSpPr txBox="1"/>
          <p:nvPr/>
        </p:nvSpPr>
        <p:spPr>
          <a:xfrm>
            <a:off x="6781800" y="4648200"/>
            <a:ext cx="1219200" cy="430887"/>
          </a:xfrm>
          <a:prstGeom prst="rect">
            <a:avLst/>
          </a:prstGeom>
          <a:noFill/>
        </p:spPr>
        <p:txBody>
          <a:bodyPr wrap="square" rtlCol="0">
            <a:spAutoFit/>
          </a:bodyPr>
          <a:lstStyle/>
          <a:p>
            <a:pPr algn="ctr"/>
            <a:r>
              <a:rPr lang="en-US" sz="1100" dirty="0"/>
              <a:t>Complete w/o Errors</a:t>
            </a:r>
          </a:p>
        </p:txBody>
      </p:sp>
      <p:sp>
        <p:nvSpPr>
          <p:cNvPr id="16" name="TextBox 15"/>
          <p:cNvSpPr txBox="1"/>
          <p:nvPr/>
        </p:nvSpPr>
        <p:spPr>
          <a:xfrm>
            <a:off x="3833308" y="5721723"/>
            <a:ext cx="1219200" cy="430887"/>
          </a:xfrm>
          <a:prstGeom prst="rect">
            <a:avLst/>
          </a:prstGeom>
          <a:noFill/>
        </p:spPr>
        <p:txBody>
          <a:bodyPr wrap="square" rtlCol="0">
            <a:spAutoFit/>
          </a:bodyPr>
          <a:lstStyle/>
          <a:p>
            <a:pPr algn="ctr"/>
            <a:r>
              <a:rPr lang="en-US" sz="1100" dirty="0"/>
              <a:t>Complete w/ Errors</a:t>
            </a:r>
          </a:p>
        </p:txBody>
      </p:sp>
      <p:sp>
        <p:nvSpPr>
          <p:cNvPr id="17" name="TextBox 16"/>
          <p:cNvSpPr txBox="1"/>
          <p:nvPr/>
        </p:nvSpPr>
        <p:spPr>
          <a:xfrm>
            <a:off x="5334000" y="5721723"/>
            <a:ext cx="1219200" cy="430887"/>
          </a:xfrm>
          <a:prstGeom prst="rect">
            <a:avLst/>
          </a:prstGeom>
          <a:noFill/>
        </p:spPr>
        <p:txBody>
          <a:bodyPr wrap="square" rtlCol="0">
            <a:spAutoFit/>
          </a:bodyPr>
          <a:lstStyle/>
          <a:p>
            <a:pPr algn="ctr"/>
            <a:r>
              <a:rPr lang="en-US" sz="1100" dirty="0"/>
              <a:t>Load Plan Failed</a:t>
            </a:r>
          </a:p>
        </p:txBody>
      </p:sp>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45</a:t>
            </a:fld>
            <a:endParaRPr lang="en-US" dirty="0"/>
          </a:p>
        </p:txBody>
      </p:sp>
      <p:sp>
        <p:nvSpPr>
          <p:cNvPr id="20" name="Title 2"/>
          <p:cNvSpPr>
            <a:spLocks noGrp="1"/>
          </p:cNvSpPr>
          <p:nvPr>
            <p:ph type="title"/>
          </p:nvPr>
        </p:nvSpPr>
        <p:spPr>
          <a:xfrm>
            <a:off x="1905000" y="457200"/>
            <a:ext cx="6858000" cy="841248"/>
          </a:xfrm>
        </p:spPr>
        <p:txBody>
          <a:bodyPr>
            <a:noAutofit/>
          </a:bodyPr>
          <a:lstStyle/>
          <a:p>
            <a:r>
              <a:rPr lang="en-US" dirty="0"/>
              <a:t>TSDS eDM: Batch Status</a:t>
            </a:r>
          </a:p>
        </p:txBody>
      </p:sp>
    </p:spTree>
    <p:extLst>
      <p:ext uri="{BB962C8B-B14F-4D97-AF65-F5344CB8AC3E}">
        <p14:creationId xmlns:p14="http://schemas.microsoft.com/office/powerpoint/2010/main" val="10454353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1"/>
            <p:extLst>
              <p:ext uri="{D42A27DB-BD31-4B8C-83A1-F6EECF244321}">
                <p14:modId xmlns:p14="http://schemas.microsoft.com/office/powerpoint/2010/main" val="3564986807"/>
              </p:ext>
            </p:extLst>
          </p:nvPr>
        </p:nvGraphicFramePr>
        <p:xfrm>
          <a:off x="533400" y="1915096"/>
          <a:ext cx="8153400" cy="4180904"/>
        </p:xfrm>
        <a:graphic>
          <a:graphicData uri="http://schemas.openxmlformats.org/drawingml/2006/table">
            <a:tbl>
              <a:tblPr firstRow="1" bandRow="1">
                <a:tableStyleId>{5C22544A-7EE6-4342-B048-85BDC9FD1C3A}</a:tableStyleId>
              </a:tblPr>
              <a:tblGrid>
                <a:gridCol w="2717800">
                  <a:extLst>
                    <a:ext uri="{9D8B030D-6E8A-4147-A177-3AD203B41FA5}">
                      <a16:colId xmlns:a16="http://schemas.microsoft.com/office/drawing/2014/main" val="20000"/>
                    </a:ext>
                  </a:extLst>
                </a:gridCol>
                <a:gridCol w="2717800">
                  <a:extLst>
                    <a:ext uri="{9D8B030D-6E8A-4147-A177-3AD203B41FA5}">
                      <a16:colId xmlns:a16="http://schemas.microsoft.com/office/drawing/2014/main" val="20001"/>
                    </a:ext>
                  </a:extLst>
                </a:gridCol>
                <a:gridCol w="2717800">
                  <a:extLst>
                    <a:ext uri="{9D8B030D-6E8A-4147-A177-3AD203B41FA5}">
                      <a16:colId xmlns:a16="http://schemas.microsoft.com/office/drawing/2014/main" val="20002"/>
                    </a:ext>
                  </a:extLst>
                </a:gridCol>
              </a:tblGrid>
              <a:tr h="403178">
                <a:tc>
                  <a:txBody>
                    <a:bodyPr/>
                    <a:lstStyle/>
                    <a:p>
                      <a:r>
                        <a:rPr lang="en-US" dirty="0">
                          <a:solidFill>
                            <a:srgbClr val="FFFFFF"/>
                          </a:solidFill>
                        </a:rPr>
                        <a:t>Icon</a:t>
                      </a:r>
                    </a:p>
                  </a:txBody>
                  <a:tcPr/>
                </a:tc>
                <a:tc>
                  <a:txBody>
                    <a:bodyPr/>
                    <a:lstStyle/>
                    <a:p>
                      <a:r>
                        <a:rPr lang="en-US" dirty="0">
                          <a:solidFill>
                            <a:srgbClr val="FFFFFF"/>
                          </a:solidFill>
                        </a:rPr>
                        <a:t>Title</a:t>
                      </a:r>
                    </a:p>
                  </a:txBody>
                  <a:tcPr/>
                </a:tc>
                <a:tc>
                  <a:txBody>
                    <a:bodyPr/>
                    <a:lstStyle/>
                    <a:p>
                      <a:r>
                        <a:rPr lang="en-US" dirty="0">
                          <a:solidFill>
                            <a:srgbClr val="FFFFFF"/>
                          </a:solidFill>
                        </a:rPr>
                        <a:t>Definition</a:t>
                      </a:r>
                    </a:p>
                  </a:txBody>
                  <a:tcPr/>
                </a:tc>
                <a:extLst>
                  <a:ext uri="{0D108BD9-81ED-4DB2-BD59-A6C34878D82A}">
                    <a16:rowId xmlns:a16="http://schemas.microsoft.com/office/drawing/2014/main" val="10000"/>
                  </a:ext>
                </a:extLst>
              </a:tr>
              <a:tr h="695897">
                <a:tc>
                  <a:txBody>
                    <a:bodyPr/>
                    <a:lstStyle/>
                    <a:p>
                      <a:endParaRPr lang="en-US" dirty="0"/>
                    </a:p>
                    <a:p>
                      <a:endParaRPr lang="en-US" dirty="0"/>
                    </a:p>
                  </a:txBody>
                  <a:tcPr/>
                </a:tc>
                <a:tc>
                  <a:txBody>
                    <a:bodyPr/>
                    <a:lstStyle/>
                    <a:p>
                      <a:r>
                        <a:rPr lang="en-US" dirty="0"/>
                        <a:t>Batch</a:t>
                      </a:r>
                      <a:r>
                        <a:rPr lang="en-US" baseline="0" dirty="0"/>
                        <a:t> Received</a:t>
                      </a:r>
                      <a:endParaRPr lang="en-US" dirty="0"/>
                    </a:p>
                  </a:txBody>
                  <a:tcPr/>
                </a:tc>
                <a:tc>
                  <a:txBody>
                    <a:bodyPr/>
                    <a:lstStyle/>
                    <a:p>
                      <a:r>
                        <a:rPr lang="en-US" dirty="0"/>
                        <a:t>Batch</a:t>
                      </a:r>
                      <a:r>
                        <a:rPr lang="en-US" baseline="0" dirty="0"/>
                        <a:t> was received in Batch Manager.</a:t>
                      </a:r>
                      <a:endParaRPr lang="en-US" dirty="0"/>
                    </a:p>
                  </a:txBody>
                  <a:tcPr/>
                </a:tc>
                <a:extLst>
                  <a:ext uri="{0D108BD9-81ED-4DB2-BD59-A6C34878D82A}">
                    <a16:rowId xmlns:a16="http://schemas.microsoft.com/office/drawing/2014/main" val="10001"/>
                  </a:ext>
                </a:extLst>
              </a:tr>
              <a:tr h="695897">
                <a:tc>
                  <a:txBody>
                    <a:bodyPr/>
                    <a:lstStyle/>
                    <a:p>
                      <a:endParaRPr lang="en-US" dirty="0"/>
                    </a:p>
                    <a:p>
                      <a:endParaRPr lang="en-US" dirty="0"/>
                    </a:p>
                  </a:txBody>
                  <a:tcPr/>
                </a:tc>
                <a:tc>
                  <a:txBody>
                    <a:bodyPr/>
                    <a:lstStyle/>
                    <a:p>
                      <a:r>
                        <a:rPr lang="en-US" dirty="0"/>
                        <a:t>Processing</a:t>
                      </a:r>
                    </a:p>
                  </a:txBody>
                  <a:tcPr/>
                </a:tc>
                <a:tc>
                  <a:txBody>
                    <a:bodyPr/>
                    <a:lstStyle/>
                    <a:p>
                      <a:r>
                        <a:rPr lang="en-US" dirty="0"/>
                        <a:t>Batch</a:t>
                      </a:r>
                      <a:r>
                        <a:rPr lang="en-US" baseline="0" dirty="0"/>
                        <a:t> Manager is executing ETL process.</a:t>
                      </a:r>
                      <a:endParaRPr lang="en-US" dirty="0"/>
                    </a:p>
                  </a:txBody>
                  <a:tcPr/>
                </a:tc>
                <a:extLst>
                  <a:ext uri="{0D108BD9-81ED-4DB2-BD59-A6C34878D82A}">
                    <a16:rowId xmlns:a16="http://schemas.microsoft.com/office/drawing/2014/main" val="10002"/>
                  </a:ext>
                </a:extLst>
              </a:tr>
              <a:tr h="695897">
                <a:tc>
                  <a:txBody>
                    <a:bodyPr/>
                    <a:lstStyle/>
                    <a:p>
                      <a:endParaRPr lang="en-US" dirty="0"/>
                    </a:p>
                    <a:p>
                      <a:endParaRPr lang="en-US" dirty="0"/>
                    </a:p>
                  </a:txBody>
                  <a:tcPr/>
                </a:tc>
                <a:tc>
                  <a:txBody>
                    <a:bodyPr/>
                    <a:lstStyle/>
                    <a:p>
                      <a:r>
                        <a:rPr lang="en-US" dirty="0"/>
                        <a:t>Complete</a:t>
                      </a:r>
                      <a:r>
                        <a:rPr lang="en-US" baseline="0" dirty="0"/>
                        <a:t> w/o errors</a:t>
                      </a:r>
                      <a:endParaRPr lang="en-US" dirty="0"/>
                    </a:p>
                  </a:txBody>
                  <a:tcPr/>
                </a:tc>
                <a:tc>
                  <a:txBody>
                    <a:bodyPr/>
                    <a:lstStyle/>
                    <a:p>
                      <a:r>
                        <a:rPr lang="en-US" dirty="0"/>
                        <a:t>Load Plan completed without errors.</a:t>
                      </a:r>
                    </a:p>
                  </a:txBody>
                  <a:tcPr/>
                </a:tc>
                <a:extLst>
                  <a:ext uri="{0D108BD9-81ED-4DB2-BD59-A6C34878D82A}">
                    <a16:rowId xmlns:a16="http://schemas.microsoft.com/office/drawing/2014/main" val="10003"/>
                  </a:ext>
                </a:extLst>
              </a:tr>
              <a:tr h="695897">
                <a:tc>
                  <a:txBody>
                    <a:bodyPr/>
                    <a:lstStyle/>
                    <a:p>
                      <a:endParaRPr lang="en-US" dirty="0"/>
                    </a:p>
                    <a:p>
                      <a:endParaRPr lang="en-US" dirty="0"/>
                    </a:p>
                  </a:txBody>
                  <a:tcPr/>
                </a:tc>
                <a:tc>
                  <a:txBody>
                    <a:bodyPr/>
                    <a:lstStyle/>
                    <a:p>
                      <a:r>
                        <a:rPr lang="en-US" dirty="0"/>
                        <a:t>Complete</a:t>
                      </a:r>
                      <a:r>
                        <a:rPr lang="en-US" baseline="0" dirty="0"/>
                        <a:t> w/ errors</a:t>
                      </a:r>
                      <a:endParaRPr lang="en-US" dirty="0"/>
                    </a:p>
                  </a:txBody>
                  <a:tcPr/>
                </a:tc>
                <a:tc>
                  <a:txBody>
                    <a:bodyPr/>
                    <a:lstStyle/>
                    <a:p>
                      <a:r>
                        <a:rPr lang="en-US" dirty="0"/>
                        <a:t>Load Plan Completed</a:t>
                      </a:r>
                      <a:r>
                        <a:rPr lang="en-US" baseline="0" dirty="0"/>
                        <a:t> with errors.</a:t>
                      </a:r>
                      <a:endParaRPr lang="en-US" dirty="0"/>
                    </a:p>
                  </a:txBody>
                  <a:tcPr/>
                </a:tc>
                <a:extLst>
                  <a:ext uri="{0D108BD9-81ED-4DB2-BD59-A6C34878D82A}">
                    <a16:rowId xmlns:a16="http://schemas.microsoft.com/office/drawing/2014/main" val="10004"/>
                  </a:ext>
                </a:extLst>
              </a:tr>
              <a:tr h="994138">
                <a:tc>
                  <a:txBody>
                    <a:bodyPr/>
                    <a:lstStyle/>
                    <a:p>
                      <a:endParaRPr lang="en-US" dirty="0"/>
                    </a:p>
                    <a:p>
                      <a:endParaRPr lang="en-US" dirty="0"/>
                    </a:p>
                  </a:txBody>
                  <a:tcPr/>
                </a:tc>
                <a:tc>
                  <a:txBody>
                    <a:bodyPr/>
                    <a:lstStyle/>
                    <a:p>
                      <a:r>
                        <a:rPr lang="en-US" dirty="0"/>
                        <a:t>Load</a:t>
                      </a:r>
                      <a:r>
                        <a:rPr lang="en-US" baseline="0" dirty="0"/>
                        <a:t> Plan failed</a:t>
                      </a:r>
                      <a:endParaRPr lang="en-US" dirty="0"/>
                    </a:p>
                  </a:txBody>
                  <a:tcPr/>
                </a:tc>
                <a:tc>
                  <a:txBody>
                    <a:bodyPr/>
                    <a:lstStyle/>
                    <a:p>
                      <a:r>
                        <a:rPr lang="en-US" dirty="0"/>
                        <a:t>Load Plan failed.  The plan didn’t run to completion.</a:t>
                      </a:r>
                    </a:p>
                  </a:txBody>
                  <a:tcPr/>
                </a:tc>
                <a:extLst>
                  <a:ext uri="{0D108BD9-81ED-4DB2-BD59-A6C34878D82A}">
                    <a16:rowId xmlns:a16="http://schemas.microsoft.com/office/drawing/2014/main" val="10005"/>
                  </a:ext>
                </a:extLst>
              </a:tr>
            </a:tbl>
          </a:graphicData>
        </a:graphic>
      </p:graphicFrame>
      <p:pic>
        <p:nvPicPr>
          <p:cNvPr id="6" name="Picture 6"/>
          <p:cNvPicPr>
            <a:picLocks noChangeAspect="1" noChangeArrowheads="1"/>
          </p:cNvPicPr>
          <p:nvPr/>
        </p:nvPicPr>
        <p:blipFill>
          <a:blip r:embed="rId3" cstate="print"/>
          <a:srcRect/>
          <a:stretch>
            <a:fillRect/>
          </a:stretch>
        </p:blipFill>
        <p:spPr bwMode="auto">
          <a:xfrm>
            <a:off x="1266825" y="2362200"/>
            <a:ext cx="561975" cy="523875"/>
          </a:xfrm>
          <a:prstGeom prst="rect">
            <a:avLst/>
          </a:prstGeom>
          <a:noFill/>
          <a:ln w="9525">
            <a:noFill/>
            <a:miter lim="800000"/>
            <a:headEnd/>
            <a:tailEnd/>
          </a:ln>
        </p:spPr>
      </p:pic>
      <p:pic>
        <p:nvPicPr>
          <p:cNvPr id="7" name="Picture 8"/>
          <p:cNvPicPr>
            <a:picLocks noChangeAspect="1" noChangeArrowheads="1"/>
          </p:cNvPicPr>
          <p:nvPr/>
        </p:nvPicPr>
        <p:blipFill>
          <a:blip r:embed="rId4" cstate="print"/>
          <a:srcRect/>
          <a:stretch>
            <a:fillRect/>
          </a:stretch>
        </p:blipFill>
        <p:spPr bwMode="auto">
          <a:xfrm>
            <a:off x="1201102" y="3080273"/>
            <a:ext cx="731520" cy="548640"/>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a:stretch>
            <a:fillRect/>
          </a:stretch>
        </p:blipFill>
        <p:spPr bwMode="auto">
          <a:xfrm>
            <a:off x="1304925" y="3795712"/>
            <a:ext cx="533400" cy="485775"/>
          </a:xfrm>
          <a:prstGeom prst="rect">
            <a:avLst/>
          </a:prstGeom>
          <a:noFill/>
          <a:ln w="9525">
            <a:noFill/>
            <a:miter lim="800000"/>
            <a:headEnd/>
            <a:tailEnd/>
          </a:ln>
        </p:spPr>
      </p:pic>
      <p:pic>
        <p:nvPicPr>
          <p:cNvPr id="10" name="Picture 4"/>
          <p:cNvPicPr>
            <a:picLocks noChangeAspect="1" noChangeArrowheads="1"/>
          </p:cNvPicPr>
          <p:nvPr/>
        </p:nvPicPr>
        <p:blipFill>
          <a:blip r:embed="rId6" cstate="print"/>
          <a:srcRect/>
          <a:stretch>
            <a:fillRect/>
          </a:stretch>
        </p:blipFill>
        <p:spPr bwMode="auto">
          <a:xfrm>
            <a:off x="1304925" y="4495800"/>
            <a:ext cx="523875" cy="457200"/>
          </a:xfrm>
          <a:prstGeom prst="rect">
            <a:avLst/>
          </a:prstGeom>
          <a:noFill/>
          <a:ln w="9525">
            <a:noFill/>
            <a:miter lim="800000"/>
            <a:headEnd/>
            <a:tailEnd/>
          </a:ln>
        </p:spPr>
      </p:pic>
      <p:pic>
        <p:nvPicPr>
          <p:cNvPr id="11" name="Picture 5"/>
          <p:cNvPicPr>
            <a:picLocks noChangeAspect="1" noChangeArrowheads="1"/>
          </p:cNvPicPr>
          <p:nvPr/>
        </p:nvPicPr>
        <p:blipFill>
          <a:blip r:embed="rId7" cstate="print"/>
          <a:srcRect/>
          <a:stretch>
            <a:fillRect/>
          </a:stretch>
        </p:blipFill>
        <p:spPr bwMode="auto">
          <a:xfrm>
            <a:off x="1281112" y="5334000"/>
            <a:ext cx="533400" cy="514350"/>
          </a:xfrm>
          <a:prstGeom prst="rect">
            <a:avLst/>
          </a:prstGeom>
          <a:noFill/>
          <a:ln w="9525">
            <a:noFill/>
            <a:miter lim="800000"/>
            <a:headEnd/>
            <a:tailEnd/>
          </a:ln>
        </p:spPr>
      </p:pic>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46</a:t>
            </a:fld>
            <a:endParaRPr lang="en-US" dirty="0"/>
          </a:p>
        </p:txBody>
      </p:sp>
      <p:sp>
        <p:nvSpPr>
          <p:cNvPr id="13" name="Title 2"/>
          <p:cNvSpPr>
            <a:spLocks noGrp="1"/>
          </p:cNvSpPr>
          <p:nvPr>
            <p:ph type="title"/>
          </p:nvPr>
        </p:nvSpPr>
        <p:spPr>
          <a:xfrm>
            <a:off x="1905000" y="457200"/>
            <a:ext cx="6858000" cy="841248"/>
          </a:xfrm>
        </p:spPr>
        <p:txBody>
          <a:bodyPr>
            <a:noAutofit/>
          </a:bodyPr>
          <a:lstStyle/>
          <a:p>
            <a:r>
              <a:rPr lang="en-US" dirty="0"/>
              <a:t>TSDS eDM: Batch Status Definition</a:t>
            </a:r>
          </a:p>
        </p:txBody>
      </p:sp>
    </p:spTree>
    <p:extLst>
      <p:ext uri="{BB962C8B-B14F-4D97-AF65-F5344CB8AC3E}">
        <p14:creationId xmlns:p14="http://schemas.microsoft.com/office/powerpoint/2010/main" val="39231310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625" t="35618" r="7389" b="29746"/>
          <a:stretch/>
        </p:blipFill>
        <p:spPr bwMode="auto">
          <a:xfrm>
            <a:off x="38101" y="2412903"/>
            <a:ext cx="9006840" cy="2532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47</a:t>
            </a:fld>
            <a:endParaRPr lang="en-US" dirty="0"/>
          </a:p>
        </p:txBody>
      </p:sp>
      <p:sp>
        <p:nvSpPr>
          <p:cNvPr id="7" name="Title 2"/>
          <p:cNvSpPr>
            <a:spLocks noGrp="1"/>
          </p:cNvSpPr>
          <p:nvPr>
            <p:ph type="title"/>
          </p:nvPr>
        </p:nvSpPr>
        <p:spPr>
          <a:xfrm>
            <a:off x="1905000" y="457200"/>
            <a:ext cx="6858000" cy="841248"/>
          </a:xfrm>
        </p:spPr>
        <p:txBody>
          <a:bodyPr>
            <a:noAutofit/>
          </a:bodyPr>
          <a:lstStyle/>
          <a:p>
            <a:r>
              <a:rPr lang="en-US" dirty="0"/>
              <a:t>TSDS eDM: Batch Processing</a:t>
            </a:r>
          </a:p>
        </p:txBody>
      </p:sp>
      <p:sp>
        <p:nvSpPr>
          <p:cNvPr id="8" name="Rectangle 7"/>
          <p:cNvSpPr/>
          <p:nvPr/>
        </p:nvSpPr>
        <p:spPr>
          <a:xfrm rot="5400000">
            <a:off x="8035923" y="3768724"/>
            <a:ext cx="311154" cy="381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5394738" y="4278868"/>
            <a:ext cx="27967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The Batch is processing</a:t>
            </a:r>
          </a:p>
        </p:txBody>
      </p:sp>
      <p:sp>
        <p:nvSpPr>
          <p:cNvPr id="11" name="Rectangle 10"/>
          <p:cNvSpPr/>
          <p:nvPr/>
        </p:nvSpPr>
        <p:spPr>
          <a:xfrm rot="5400000">
            <a:off x="625472" y="3749673"/>
            <a:ext cx="311155" cy="4191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45741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48</a:t>
            </a:fld>
            <a:endParaRPr lang="en-US" dirty="0"/>
          </a:p>
        </p:txBody>
      </p:sp>
      <p:sp>
        <p:nvSpPr>
          <p:cNvPr id="7" name="Title 2"/>
          <p:cNvSpPr>
            <a:spLocks noGrp="1"/>
          </p:cNvSpPr>
          <p:nvPr>
            <p:ph type="title"/>
          </p:nvPr>
        </p:nvSpPr>
        <p:spPr>
          <a:xfrm>
            <a:off x="1905000" y="457200"/>
            <a:ext cx="6858000" cy="841248"/>
          </a:xfrm>
        </p:spPr>
        <p:txBody>
          <a:bodyPr>
            <a:noAutofit/>
          </a:bodyPr>
          <a:lstStyle/>
          <a:p>
            <a:r>
              <a:rPr lang="en-US" dirty="0"/>
              <a:t>TSDS eDM: Refresh Batch Status</a:t>
            </a:r>
          </a:p>
        </p:txBody>
      </p:sp>
      <p:pic>
        <p:nvPicPr>
          <p:cNvPr id="4" name="Picture 3"/>
          <p:cNvPicPr>
            <a:picLocks noChangeAspect="1"/>
          </p:cNvPicPr>
          <p:nvPr/>
        </p:nvPicPr>
        <p:blipFill>
          <a:blip r:embed="rId3"/>
          <a:stretch>
            <a:fillRect/>
          </a:stretch>
        </p:blipFill>
        <p:spPr>
          <a:xfrm>
            <a:off x="21771" y="2598828"/>
            <a:ext cx="9010669" cy="2530059"/>
          </a:xfrm>
          <a:prstGeom prst="rect">
            <a:avLst/>
          </a:prstGeom>
        </p:spPr>
      </p:pic>
      <p:sp>
        <p:nvSpPr>
          <p:cNvPr id="8" name="Rectangle 7"/>
          <p:cNvSpPr/>
          <p:nvPr/>
        </p:nvSpPr>
        <p:spPr>
          <a:xfrm rot="5400000">
            <a:off x="8727166" y="3479681"/>
            <a:ext cx="387352" cy="381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6165406" y="3885449"/>
            <a:ext cx="1981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Refresh screen</a:t>
            </a:r>
          </a:p>
        </p:txBody>
      </p:sp>
    </p:spTree>
    <p:extLst>
      <p:ext uri="{BB962C8B-B14F-4D97-AF65-F5344CB8AC3E}">
        <p14:creationId xmlns:p14="http://schemas.microsoft.com/office/powerpoint/2010/main" val="12164421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015" t="35311" r="7943" b="29375"/>
          <a:stretch/>
        </p:blipFill>
        <p:spPr bwMode="auto">
          <a:xfrm>
            <a:off x="76200" y="2609849"/>
            <a:ext cx="9006840" cy="2614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49</a:t>
            </a:fld>
            <a:endParaRPr lang="en-US" dirty="0"/>
          </a:p>
        </p:txBody>
      </p:sp>
      <p:sp>
        <p:nvSpPr>
          <p:cNvPr id="3" name="Title 2"/>
          <p:cNvSpPr>
            <a:spLocks noGrp="1"/>
          </p:cNvSpPr>
          <p:nvPr>
            <p:ph type="title"/>
          </p:nvPr>
        </p:nvSpPr>
        <p:spPr/>
        <p:txBody>
          <a:bodyPr/>
          <a:lstStyle/>
          <a:p>
            <a:r>
              <a:rPr lang="en-US" dirty="0"/>
              <a:t>TSDS eDM: View Batch Details</a:t>
            </a:r>
          </a:p>
        </p:txBody>
      </p:sp>
      <p:sp>
        <p:nvSpPr>
          <p:cNvPr id="6" name="TextBox 5"/>
          <p:cNvSpPr txBox="1"/>
          <p:nvPr/>
        </p:nvSpPr>
        <p:spPr>
          <a:xfrm>
            <a:off x="1828800" y="5421868"/>
            <a:ext cx="5683576"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Users select the magnifying glass to view details </a:t>
            </a:r>
          </a:p>
        </p:txBody>
      </p:sp>
      <p:sp>
        <p:nvSpPr>
          <p:cNvPr id="7" name="Rectangle 6"/>
          <p:cNvSpPr/>
          <p:nvPr/>
        </p:nvSpPr>
        <p:spPr>
          <a:xfrm rot="5400000">
            <a:off x="8665845" y="3926205"/>
            <a:ext cx="304800" cy="52959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7288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Loading Process Map</a:t>
            </a:r>
          </a:p>
        </p:txBody>
      </p:sp>
      <p:pic>
        <p:nvPicPr>
          <p:cNvPr id="5" name="Content Placeholder 4"/>
          <p:cNvPicPr>
            <a:picLocks noGrp="1" noChangeAspect="1"/>
          </p:cNvPicPr>
          <p:nvPr>
            <p:ph sz="quarter" idx="1"/>
          </p:nvPr>
        </p:nvPicPr>
        <p:blipFill>
          <a:blip r:embed="rId3"/>
          <a:stretch>
            <a:fillRect/>
          </a:stretch>
        </p:blipFill>
        <p:spPr>
          <a:xfrm>
            <a:off x="304800" y="1649818"/>
            <a:ext cx="8458199" cy="4598581"/>
          </a:xfrm>
          <a:prstGeom prst="rect">
            <a:avLst/>
          </a:prstGeom>
        </p:spPr>
      </p:pic>
      <p:sp>
        <p:nvSpPr>
          <p:cNvPr id="4" name="Slide Number Placeholder 3"/>
          <p:cNvSpPr>
            <a:spLocks noGrp="1"/>
          </p:cNvSpPr>
          <p:nvPr>
            <p:ph type="sldNum" sz="quarter" idx="12"/>
          </p:nvPr>
        </p:nvSpPr>
        <p:spPr/>
        <p:txBody>
          <a:bodyPr/>
          <a:lstStyle/>
          <a:p>
            <a:fld id="{2F0C4421-5918-4AA3-AE4A-C36EDD2FD6EB}" type="slidenum">
              <a:rPr lang="en-US" smtClean="0"/>
              <a:pPr/>
              <a:t>5</a:t>
            </a:fld>
            <a:endParaRPr lang="en-US" dirty="0"/>
          </a:p>
        </p:txBody>
      </p:sp>
      <p:sp>
        <p:nvSpPr>
          <p:cNvPr id="3" name="Rectangle 2"/>
          <p:cNvSpPr/>
          <p:nvPr/>
        </p:nvSpPr>
        <p:spPr>
          <a:xfrm>
            <a:off x="533400" y="6172200"/>
            <a:ext cx="8229600" cy="369332"/>
          </a:xfrm>
          <a:prstGeom prst="rect">
            <a:avLst/>
          </a:prstGeom>
        </p:spPr>
        <p:txBody>
          <a:bodyPr wrap="square">
            <a:spAutoFit/>
          </a:bodyPr>
          <a:lstStyle/>
          <a:p>
            <a:r>
              <a:rPr lang="en-US" dirty="0">
                <a:hlinkClick r:id="rId4"/>
              </a:rPr>
              <a:t>http://www.tea.state.tx.us/Workarea/DownloadAsset.aspx?id=25769810585</a:t>
            </a:r>
            <a:endParaRPr lang="en-US" dirty="0"/>
          </a:p>
        </p:txBody>
      </p:sp>
      <p:sp>
        <p:nvSpPr>
          <p:cNvPr id="6" name="Oval 5"/>
          <p:cNvSpPr/>
          <p:nvPr/>
        </p:nvSpPr>
        <p:spPr>
          <a:xfrm>
            <a:off x="0" y="1649818"/>
            <a:ext cx="4267200" cy="45223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38202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755" t="35416" r="7423" b="28958"/>
          <a:stretch/>
        </p:blipFill>
        <p:spPr bwMode="auto">
          <a:xfrm>
            <a:off x="60960" y="2438400"/>
            <a:ext cx="9006840" cy="2610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50</a:t>
            </a:fld>
            <a:endParaRPr lang="en-US" dirty="0"/>
          </a:p>
        </p:txBody>
      </p:sp>
      <p:sp>
        <p:nvSpPr>
          <p:cNvPr id="3" name="Title 2"/>
          <p:cNvSpPr>
            <a:spLocks noGrp="1"/>
          </p:cNvSpPr>
          <p:nvPr>
            <p:ph type="title"/>
          </p:nvPr>
        </p:nvSpPr>
        <p:spPr/>
        <p:txBody>
          <a:bodyPr/>
          <a:lstStyle/>
          <a:p>
            <a:r>
              <a:rPr lang="en-US" dirty="0"/>
              <a:t>TSDS eDM: Batch Details No Errors</a:t>
            </a:r>
          </a:p>
        </p:txBody>
      </p:sp>
      <p:sp>
        <p:nvSpPr>
          <p:cNvPr id="6" name="TextBox 5"/>
          <p:cNvSpPr txBox="1"/>
          <p:nvPr/>
        </p:nvSpPr>
        <p:spPr>
          <a:xfrm>
            <a:off x="1385538" y="5469867"/>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Users select the magnifying glass to view additional details </a:t>
            </a:r>
          </a:p>
        </p:txBody>
      </p:sp>
      <p:sp>
        <p:nvSpPr>
          <p:cNvPr id="7" name="Rectangle 6"/>
          <p:cNvSpPr/>
          <p:nvPr/>
        </p:nvSpPr>
        <p:spPr>
          <a:xfrm rot="5400000">
            <a:off x="8600944" y="4333744"/>
            <a:ext cx="457200" cy="4765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4477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275" t="9791" r="7813" b="28329"/>
          <a:stretch/>
        </p:blipFill>
        <p:spPr bwMode="auto">
          <a:xfrm>
            <a:off x="76200" y="1669184"/>
            <a:ext cx="9006840" cy="4588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51</a:t>
            </a:fld>
            <a:endParaRPr lang="en-US" dirty="0"/>
          </a:p>
        </p:txBody>
      </p:sp>
      <p:sp>
        <p:nvSpPr>
          <p:cNvPr id="3" name="Title 2"/>
          <p:cNvSpPr>
            <a:spLocks noGrp="1"/>
          </p:cNvSpPr>
          <p:nvPr>
            <p:ph type="title"/>
          </p:nvPr>
        </p:nvSpPr>
        <p:spPr/>
        <p:txBody>
          <a:bodyPr/>
          <a:lstStyle/>
          <a:p>
            <a:r>
              <a:rPr lang="en-US" dirty="0"/>
              <a:t>TSDS eDM:  ETL Information </a:t>
            </a:r>
          </a:p>
        </p:txBody>
      </p:sp>
      <p:sp>
        <p:nvSpPr>
          <p:cNvPr id="6" name="Rectangle 5"/>
          <p:cNvSpPr/>
          <p:nvPr/>
        </p:nvSpPr>
        <p:spPr>
          <a:xfrm rot="5400000">
            <a:off x="7524750" y="742950"/>
            <a:ext cx="266700" cy="2819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362200" y="2703933"/>
            <a:ext cx="38100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Processing start and end times</a:t>
            </a:r>
          </a:p>
        </p:txBody>
      </p:sp>
      <p:sp>
        <p:nvSpPr>
          <p:cNvPr id="10" name="TextBox 9"/>
          <p:cNvSpPr txBox="1"/>
          <p:nvPr/>
        </p:nvSpPr>
        <p:spPr>
          <a:xfrm>
            <a:off x="3703022" y="3468469"/>
            <a:ext cx="2362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 of new records inserted</a:t>
            </a:r>
          </a:p>
        </p:txBody>
      </p:sp>
      <p:sp>
        <p:nvSpPr>
          <p:cNvPr id="11" name="Right Arrow 10"/>
          <p:cNvSpPr/>
          <p:nvPr/>
        </p:nvSpPr>
        <p:spPr>
          <a:xfrm flipV="1">
            <a:off x="6084408" y="360981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flipV="1">
            <a:off x="6227092" y="27217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3722208" y="4419600"/>
            <a:ext cx="2362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 of records submitted, but not changed </a:t>
            </a:r>
          </a:p>
        </p:txBody>
      </p:sp>
      <p:sp>
        <p:nvSpPr>
          <p:cNvPr id="14" name="TextBox 13"/>
          <p:cNvSpPr txBox="1"/>
          <p:nvPr/>
        </p:nvSpPr>
        <p:spPr>
          <a:xfrm>
            <a:off x="3703022" y="5519261"/>
            <a:ext cx="2362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 of existing records updated</a:t>
            </a:r>
          </a:p>
        </p:txBody>
      </p:sp>
      <p:sp>
        <p:nvSpPr>
          <p:cNvPr id="15" name="Right Arrow 14"/>
          <p:cNvSpPr/>
          <p:nvPr/>
        </p:nvSpPr>
        <p:spPr>
          <a:xfrm flipV="1">
            <a:off x="6096000" y="470439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Arrow 15"/>
          <p:cNvSpPr/>
          <p:nvPr/>
        </p:nvSpPr>
        <p:spPr>
          <a:xfrm flipV="1">
            <a:off x="6087057" y="57150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4620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275" t="30825" r="7813" b="13173"/>
          <a:stretch/>
        </p:blipFill>
        <p:spPr bwMode="auto">
          <a:xfrm>
            <a:off x="81915" y="1676400"/>
            <a:ext cx="9006840" cy="415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52</a:t>
            </a:fld>
            <a:endParaRPr lang="en-US" dirty="0"/>
          </a:p>
        </p:txBody>
      </p:sp>
      <p:sp>
        <p:nvSpPr>
          <p:cNvPr id="3" name="Title 2"/>
          <p:cNvSpPr>
            <a:spLocks noGrp="1"/>
          </p:cNvSpPr>
          <p:nvPr>
            <p:ph type="title"/>
          </p:nvPr>
        </p:nvSpPr>
        <p:spPr/>
        <p:txBody>
          <a:bodyPr/>
          <a:lstStyle/>
          <a:p>
            <a:r>
              <a:rPr lang="en-US" dirty="0"/>
              <a:t>TSDS eDM:  ETL Generated Files</a:t>
            </a:r>
          </a:p>
        </p:txBody>
      </p:sp>
      <p:sp>
        <p:nvSpPr>
          <p:cNvPr id="6" name="TextBox 5"/>
          <p:cNvSpPr txBox="1"/>
          <p:nvPr/>
        </p:nvSpPr>
        <p:spPr>
          <a:xfrm>
            <a:off x="3404234" y="4545211"/>
            <a:ext cx="2362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ETL Generated Files</a:t>
            </a:r>
          </a:p>
        </p:txBody>
      </p:sp>
      <p:sp>
        <p:nvSpPr>
          <p:cNvPr id="7" name="Rectangle 6"/>
          <p:cNvSpPr/>
          <p:nvPr/>
        </p:nvSpPr>
        <p:spPr>
          <a:xfrm rot="5400000">
            <a:off x="4032200" y="975808"/>
            <a:ext cx="1106269" cy="900684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633318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45" t="18959" r="16666" b="47500"/>
          <a:stretch/>
        </p:blipFill>
        <p:spPr bwMode="auto">
          <a:xfrm>
            <a:off x="1371600" y="2971800"/>
            <a:ext cx="6447368"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53</a:t>
            </a:fld>
            <a:endParaRPr lang="en-US" dirty="0"/>
          </a:p>
        </p:txBody>
      </p:sp>
      <p:sp>
        <p:nvSpPr>
          <p:cNvPr id="3" name="Title 2"/>
          <p:cNvSpPr>
            <a:spLocks noGrp="1"/>
          </p:cNvSpPr>
          <p:nvPr>
            <p:ph type="title"/>
          </p:nvPr>
        </p:nvSpPr>
        <p:spPr/>
        <p:txBody>
          <a:bodyPr/>
          <a:lstStyle/>
          <a:p>
            <a:r>
              <a:rPr lang="en-US" dirty="0"/>
              <a:t>TSDS eDM: Log File</a:t>
            </a:r>
          </a:p>
        </p:txBody>
      </p:sp>
      <p:sp>
        <p:nvSpPr>
          <p:cNvPr id="6" name="Rectangle 5"/>
          <p:cNvSpPr/>
          <p:nvPr/>
        </p:nvSpPr>
        <p:spPr>
          <a:xfrm rot="5400000">
            <a:off x="3290717" y="2260743"/>
            <a:ext cx="276566" cy="4114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2209800" y="5257800"/>
            <a:ext cx="48768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The Batch Tag may be helpful when communicating support issues.</a:t>
            </a:r>
          </a:p>
        </p:txBody>
      </p:sp>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275" t="74217" r="7813" b="13173"/>
          <a:stretch/>
        </p:blipFill>
        <p:spPr bwMode="auto">
          <a:xfrm>
            <a:off x="184501" y="1828800"/>
            <a:ext cx="8807099" cy="91440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7916619" y="2079698"/>
            <a:ext cx="366883" cy="50292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317767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015" t="35570" r="7422" b="18596"/>
          <a:stretch/>
        </p:blipFill>
        <p:spPr bwMode="auto">
          <a:xfrm>
            <a:off x="68580" y="1905000"/>
            <a:ext cx="9006840" cy="3369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8665714" y="4352794"/>
            <a:ext cx="342900" cy="4765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385538" y="5469867"/>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Users select the magnifying glass to view additional details </a:t>
            </a:r>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54</a:t>
            </a:fld>
            <a:endParaRPr lang="en-US" dirty="0"/>
          </a:p>
        </p:txBody>
      </p:sp>
      <p:sp>
        <p:nvSpPr>
          <p:cNvPr id="11" name="Title 2"/>
          <p:cNvSpPr>
            <a:spLocks noGrp="1"/>
          </p:cNvSpPr>
          <p:nvPr>
            <p:ph type="title"/>
          </p:nvPr>
        </p:nvSpPr>
        <p:spPr>
          <a:xfrm>
            <a:off x="1905000" y="381000"/>
            <a:ext cx="6858000" cy="841248"/>
          </a:xfrm>
        </p:spPr>
        <p:txBody>
          <a:bodyPr>
            <a:noAutofit/>
          </a:bodyPr>
          <a:lstStyle/>
          <a:p>
            <a:r>
              <a:rPr lang="en-US" sz="2400" dirty="0"/>
              <a:t>eDM: Batch Details Complete </a:t>
            </a:r>
            <a:br>
              <a:rPr lang="en-US" sz="2400" dirty="0"/>
            </a:br>
            <a:r>
              <a:rPr lang="en-US" sz="2400" dirty="0"/>
              <a:t>with Errors</a:t>
            </a:r>
          </a:p>
        </p:txBody>
      </p:sp>
    </p:spTree>
    <p:extLst>
      <p:ext uri="{BB962C8B-B14F-4D97-AF65-F5344CB8AC3E}">
        <p14:creationId xmlns:p14="http://schemas.microsoft.com/office/powerpoint/2010/main" val="35013214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3543" y="2209800"/>
            <a:ext cx="9144000" cy="3005970"/>
          </a:xfrm>
          <a:prstGeom prst="rect">
            <a:avLst/>
          </a:prstGeom>
        </p:spPr>
      </p:pic>
      <p:sp>
        <p:nvSpPr>
          <p:cNvPr id="7" name="Rectangle 6"/>
          <p:cNvSpPr/>
          <p:nvPr/>
        </p:nvSpPr>
        <p:spPr>
          <a:xfrm rot="5400000">
            <a:off x="2178074" y="4650645"/>
            <a:ext cx="215852" cy="9144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2057400" y="5410200"/>
            <a:ext cx="44056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You can download all errors in one report</a:t>
            </a:r>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55</a:t>
            </a:fld>
            <a:endParaRPr lang="en-US" dirty="0"/>
          </a:p>
        </p:txBody>
      </p:sp>
      <p:sp>
        <p:nvSpPr>
          <p:cNvPr id="11" name="Title 2"/>
          <p:cNvSpPr>
            <a:spLocks noGrp="1"/>
          </p:cNvSpPr>
          <p:nvPr>
            <p:ph type="title"/>
          </p:nvPr>
        </p:nvSpPr>
        <p:spPr>
          <a:xfrm>
            <a:off x="1905000" y="381000"/>
            <a:ext cx="6858000" cy="841248"/>
          </a:xfrm>
        </p:spPr>
        <p:txBody>
          <a:bodyPr>
            <a:noAutofit/>
          </a:bodyPr>
          <a:lstStyle/>
          <a:p>
            <a:r>
              <a:rPr lang="en-US" sz="2400" dirty="0"/>
              <a:t>eDM: Batch Details Complete </a:t>
            </a:r>
            <a:br>
              <a:rPr lang="en-US" sz="2400" dirty="0"/>
            </a:br>
            <a:r>
              <a:rPr lang="en-US" sz="2400" dirty="0"/>
              <a:t>with Errors</a:t>
            </a:r>
          </a:p>
        </p:txBody>
      </p:sp>
    </p:spTree>
    <p:extLst>
      <p:ext uri="{BB962C8B-B14F-4D97-AF65-F5344CB8AC3E}">
        <p14:creationId xmlns:p14="http://schemas.microsoft.com/office/powerpoint/2010/main" val="28474670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951" t="14063" r="10808" b="9375"/>
          <a:stretch/>
        </p:blipFill>
        <p:spPr bwMode="auto">
          <a:xfrm>
            <a:off x="762000" y="1600200"/>
            <a:ext cx="7697756"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7220727" y="713601"/>
            <a:ext cx="342901" cy="21351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56</a:t>
            </a:fld>
            <a:endParaRPr lang="en-US" dirty="0"/>
          </a:p>
        </p:txBody>
      </p:sp>
      <p:sp>
        <p:nvSpPr>
          <p:cNvPr id="12" name="Title 2"/>
          <p:cNvSpPr>
            <a:spLocks noGrp="1"/>
          </p:cNvSpPr>
          <p:nvPr>
            <p:ph type="title"/>
          </p:nvPr>
        </p:nvSpPr>
        <p:spPr>
          <a:xfrm>
            <a:off x="1905000" y="457200"/>
            <a:ext cx="6858000" cy="841248"/>
          </a:xfrm>
        </p:spPr>
        <p:txBody>
          <a:bodyPr>
            <a:noAutofit/>
          </a:bodyPr>
          <a:lstStyle/>
          <a:p>
            <a:r>
              <a:rPr lang="en-US" dirty="0"/>
              <a:t>eDM: ETL Generated Error Files</a:t>
            </a:r>
          </a:p>
        </p:txBody>
      </p:sp>
      <p:sp>
        <p:nvSpPr>
          <p:cNvPr id="11" name="Rectangle 10"/>
          <p:cNvSpPr/>
          <p:nvPr/>
        </p:nvSpPr>
        <p:spPr>
          <a:xfrm rot="5400000">
            <a:off x="4439427" y="2189975"/>
            <a:ext cx="342901" cy="76977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971800" y="5181600"/>
            <a:ext cx="3581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ETL Generated Files: Error File</a:t>
            </a:r>
          </a:p>
        </p:txBody>
      </p:sp>
    </p:spTree>
    <p:custDataLst>
      <p:tags r:id="rId1"/>
    </p:custDataLst>
    <p:extLst>
      <p:ext uri="{BB962C8B-B14F-4D97-AF65-F5344CB8AC3E}">
        <p14:creationId xmlns:p14="http://schemas.microsoft.com/office/powerpoint/2010/main" val="22849931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57</a:t>
            </a:fld>
            <a:endParaRPr lang="en-US" dirty="0"/>
          </a:p>
        </p:txBody>
      </p:sp>
      <p:sp>
        <p:nvSpPr>
          <p:cNvPr id="3" name="Title 2"/>
          <p:cNvSpPr>
            <a:spLocks noGrp="1"/>
          </p:cNvSpPr>
          <p:nvPr>
            <p:ph type="title"/>
          </p:nvPr>
        </p:nvSpPr>
        <p:spPr/>
        <p:txBody>
          <a:bodyPr/>
          <a:lstStyle/>
          <a:p>
            <a:r>
              <a:rPr lang="en-US" dirty="0"/>
              <a:t>Batch Manager Errors</a:t>
            </a:r>
          </a:p>
        </p:txBody>
      </p:sp>
      <p:pic>
        <p:nvPicPr>
          <p:cNvPr id="5" name="Content Placeholder 4"/>
          <p:cNvPicPr>
            <a:picLocks noGrp="1" noChangeAspect="1"/>
          </p:cNvPicPr>
          <p:nvPr>
            <p:ph sz="quarter" idx="1"/>
          </p:nvPr>
        </p:nvPicPr>
        <p:blipFill>
          <a:blip r:embed="rId2"/>
          <a:stretch>
            <a:fillRect/>
          </a:stretch>
        </p:blipFill>
        <p:spPr>
          <a:xfrm>
            <a:off x="1782244" y="1752600"/>
            <a:ext cx="6951112" cy="4495800"/>
          </a:xfrm>
          <a:prstGeom prst="rect">
            <a:avLst/>
          </a:prstGeom>
        </p:spPr>
      </p:pic>
      <p:sp>
        <p:nvSpPr>
          <p:cNvPr id="6" name="Right Arrow Callout 5"/>
          <p:cNvSpPr/>
          <p:nvPr/>
        </p:nvSpPr>
        <p:spPr>
          <a:xfrm>
            <a:off x="259851" y="2971800"/>
            <a:ext cx="2590800" cy="13716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Use Identifiers when uses the Error Dictionary!</a:t>
            </a:r>
          </a:p>
        </p:txBody>
      </p:sp>
    </p:spTree>
    <p:extLst>
      <p:ext uri="{BB962C8B-B14F-4D97-AF65-F5344CB8AC3E}">
        <p14:creationId xmlns:p14="http://schemas.microsoft.com/office/powerpoint/2010/main" val="17449886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&amp; </a:t>
            </a:r>
            <a:r>
              <a:rPr lang="en-US" dirty="0" err="1"/>
              <a:t>eDM</a:t>
            </a:r>
            <a:r>
              <a:rPr lang="en-US" dirty="0"/>
              <a:t> Error Dictionary</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58</a:t>
            </a:fld>
            <a:endParaRPr lang="en-US" dirty="0"/>
          </a:p>
        </p:txBody>
      </p:sp>
      <p:pic>
        <p:nvPicPr>
          <p:cNvPr id="4" name="Picture 3">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33843138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eDM</a:t>
            </a:r>
            <a:r>
              <a:rPr lang="en-US" dirty="0"/>
              <a:t> Error Dictionary</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59</a:t>
            </a:fld>
            <a:endParaRPr lang="en-US" dirty="0"/>
          </a:p>
        </p:txBody>
      </p:sp>
      <p:pic>
        <p:nvPicPr>
          <p:cNvPr id="5" name="Picture 4"/>
          <p:cNvPicPr>
            <a:picLocks noChangeAspect="1"/>
          </p:cNvPicPr>
          <p:nvPr/>
        </p:nvPicPr>
        <p:blipFill>
          <a:blip r:embed="rId4"/>
          <a:stretch>
            <a:fillRect/>
          </a:stretch>
        </p:blipFill>
        <p:spPr>
          <a:xfrm>
            <a:off x="-1" y="1525324"/>
            <a:ext cx="9144001" cy="5085026"/>
          </a:xfrm>
          <a:prstGeom prst="rect">
            <a:avLst/>
          </a:prstGeom>
        </p:spPr>
      </p:pic>
      <p:sp>
        <p:nvSpPr>
          <p:cNvPr id="7" name="Rectangle 6"/>
          <p:cNvSpPr/>
          <p:nvPr/>
        </p:nvSpPr>
        <p:spPr>
          <a:xfrm>
            <a:off x="4038600" y="3048000"/>
            <a:ext cx="990600" cy="5334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61894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Overview of Data Loading Process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
        <p:nvSpPr>
          <p:cNvPr id="5" name="Rounded Rectangle 4"/>
          <p:cNvSpPr/>
          <p:nvPr/>
        </p:nvSpPr>
        <p:spPr>
          <a:xfrm>
            <a:off x="121920" y="3678198"/>
            <a:ext cx="1090120" cy="285263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Interchange extracts are created from source systems in XML format</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Must align with TEDS</a:t>
            </a:r>
          </a:p>
        </p:txBody>
      </p:sp>
      <p:sp>
        <p:nvSpPr>
          <p:cNvPr id="6" name="Rounded Rectangle 5"/>
          <p:cNvSpPr/>
          <p:nvPr/>
        </p:nvSpPr>
        <p:spPr>
          <a:xfrm>
            <a:off x="1242399" y="3678198"/>
            <a:ext cx="1147269"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Downloaded from TSDS Portal </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Used by LEAs &amp; ESCs to validate XML interchanges prior to loading</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Errors in interchanges must be corrected in source systems &amp; revalidated</a:t>
            </a:r>
          </a:p>
        </p:txBody>
      </p:sp>
      <p:sp>
        <p:nvSpPr>
          <p:cNvPr id="10" name="Rounded Rectangle 9"/>
          <p:cNvSpPr/>
          <p:nvPr/>
        </p:nvSpPr>
        <p:spPr>
          <a:xfrm>
            <a:off x="28561" y="1627284"/>
            <a:ext cx="9138968" cy="19763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05085" y="3194940"/>
            <a:ext cx="1066800" cy="553998"/>
          </a:xfrm>
          <a:prstGeom prst="rect">
            <a:avLst/>
          </a:prstGeom>
        </p:spPr>
        <p:txBody>
          <a:bodyPr wrap="square">
            <a:noAutofit/>
          </a:bodyPr>
          <a:lstStyle/>
          <a:p>
            <a:pPr algn="ctr"/>
            <a:r>
              <a:rPr lang="en-US" sz="1000" b="1" dirty="0">
                <a:solidFill>
                  <a:srgbClr val="FFFFFF"/>
                </a:solidFill>
                <a:latin typeface="Arial" pitchFamily="34" charset="0"/>
                <a:cs typeface="Arial" pitchFamily="34" charset="0"/>
              </a:rPr>
              <a:t>LEA Source Systems</a:t>
            </a:r>
          </a:p>
        </p:txBody>
      </p:sp>
      <p:sp>
        <p:nvSpPr>
          <p:cNvPr id="12" name="Rectangle 11"/>
          <p:cNvSpPr/>
          <p:nvPr/>
        </p:nvSpPr>
        <p:spPr>
          <a:xfrm>
            <a:off x="1195809" y="3124200"/>
            <a:ext cx="12954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Client Side</a:t>
            </a:r>
          </a:p>
          <a:p>
            <a:pPr algn="ctr">
              <a:lnSpc>
                <a:spcPts val="1800"/>
              </a:lnSpc>
            </a:pPr>
            <a:r>
              <a:rPr lang="en-US" sz="1000" b="1" dirty="0">
                <a:solidFill>
                  <a:srgbClr val="FFFFFF"/>
                </a:solidFill>
                <a:latin typeface="Arial" pitchFamily="34" charset="0"/>
                <a:cs typeface="Arial" pitchFamily="34" charset="0"/>
              </a:rPr>
              <a:t>Validation Tool</a:t>
            </a:r>
            <a:r>
              <a:rPr lang="en-US" sz="1100" b="1" dirty="0">
                <a:solidFill>
                  <a:srgbClr val="FFFFFF"/>
                </a:solidFill>
                <a:latin typeface="Arial" pitchFamily="34" charset="0"/>
                <a:cs typeface="Arial" pitchFamily="34" charset="0"/>
              </a:rPr>
              <a:t> </a:t>
            </a:r>
          </a:p>
        </p:txBody>
      </p:sp>
      <p:sp>
        <p:nvSpPr>
          <p:cNvPr id="21" name="Rounded Rectangle 20"/>
          <p:cNvSpPr/>
          <p:nvPr/>
        </p:nvSpPr>
        <p:spPr>
          <a:xfrm>
            <a:off x="2425144" y="3653244"/>
            <a:ext cx="1415335" cy="287759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A secure FTP file transfer client utility</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Downloaded from TSDS Portal &amp; installed at LEA/ESC</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Facilitates On Demand &amp; Scheduled file transfers</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Sends XML files to eDM</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Uses Service Account credentials for login &amp; password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 selects files to be transferred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File name is validated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 can view transfer status</a:t>
            </a:r>
          </a:p>
          <a:p>
            <a:pPr marL="114300" lvl="0" indent="-114300">
              <a:lnSpc>
                <a:spcPct val="106000"/>
              </a:lnSpc>
              <a:buFont typeface="Arial" pitchFamily="34" charset="0"/>
              <a:buChar char="•"/>
            </a:pPr>
            <a:endParaRPr lang="en-US" sz="800" dirty="0">
              <a:solidFill>
                <a:schemeClr val="tx1"/>
              </a:solidFill>
              <a:latin typeface="Arial" pitchFamily="34" charset="0"/>
              <a:cs typeface="Arial" pitchFamily="34" charset="0"/>
            </a:endParaRPr>
          </a:p>
        </p:txBody>
      </p:sp>
      <p:sp>
        <p:nvSpPr>
          <p:cNvPr id="22" name="Rectangle 21"/>
          <p:cNvSpPr/>
          <p:nvPr/>
        </p:nvSpPr>
        <p:spPr>
          <a:xfrm>
            <a:off x="2476908" y="3080196"/>
            <a:ext cx="12954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Data Transfer</a:t>
            </a:r>
          </a:p>
          <a:p>
            <a:pPr algn="ctr">
              <a:lnSpc>
                <a:spcPts val="1800"/>
              </a:lnSpc>
            </a:pPr>
            <a:r>
              <a:rPr lang="en-US" sz="1000" b="1" dirty="0">
                <a:solidFill>
                  <a:srgbClr val="FFFFFF"/>
                </a:solidFill>
                <a:latin typeface="Arial" pitchFamily="34" charset="0"/>
                <a:cs typeface="Arial" pitchFamily="34" charset="0"/>
              </a:rPr>
              <a:t>Utility (DTU)</a:t>
            </a:r>
          </a:p>
        </p:txBody>
      </p:sp>
      <p:sp>
        <p:nvSpPr>
          <p:cNvPr id="25" name="Rounded Rectangle 24"/>
          <p:cNvSpPr/>
          <p:nvPr/>
        </p:nvSpPr>
        <p:spPr>
          <a:xfrm>
            <a:off x="3886200" y="3645990"/>
            <a:ext cx="1466087"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Automatically picks up files that have been transferred by the DTU</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Runs files though data validations &amp; updates the ODS</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Users can also manually upload files</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Error files are generated at initial file validation &amp; again during ETL process</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Errors in interchanges must be corrected in source systems &amp; revalidated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 can  verify that the ODS has been updated by viewing status in the eDM</a:t>
            </a:r>
          </a:p>
        </p:txBody>
      </p:sp>
      <p:sp>
        <p:nvSpPr>
          <p:cNvPr id="26" name="Rectangle 25"/>
          <p:cNvSpPr/>
          <p:nvPr/>
        </p:nvSpPr>
        <p:spPr>
          <a:xfrm>
            <a:off x="3886200" y="3069265"/>
            <a:ext cx="14478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eDM (Manage Data Loads) </a:t>
            </a:r>
          </a:p>
        </p:txBody>
      </p:sp>
      <p:sp>
        <p:nvSpPr>
          <p:cNvPr id="28" name="Rounded Rectangle 27"/>
          <p:cNvSpPr/>
          <p:nvPr/>
        </p:nvSpPr>
        <p:spPr>
          <a:xfrm>
            <a:off x="5401340" y="3639473"/>
            <a:ext cx="1312409"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schedules and  can monitor the promotion of data from the ODS to the PDM</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specifies collection and submission (e.g. Fall, First)</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selects Category (e.g. Staff) and Sub Category(</a:t>
            </a:r>
            <a:r>
              <a:rPr lang="en-US" sz="800" dirty="0" err="1">
                <a:solidFill>
                  <a:schemeClr val="tx1"/>
                </a:solidFill>
                <a:latin typeface="Arial" pitchFamily="34" charset="0"/>
                <a:cs typeface="Arial" pitchFamily="34" charset="0"/>
              </a:rPr>
              <a:t>ies</a:t>
            </a:r>
            <a:r>
              <a:rPr lang="en-US" sz="800" dirty="0">
                <a:solidFill>
                  <a:schemeClr val="tx1"/>
                </a:solidFill>
                <a:latin typeface="Arial" pitchFamily="34" charset="0"/>
                <a:cs typeface="Arial" pitchFamily="34" charset="0"/>
              </a:rPr>
              <a:t>) to be loaded (e.g. Employment Payroll Summary)</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can monitor the status</a:t>
            </a:r>
          </a:p>
          <a:p>
            <a:pPr marL="114300" indent="-114300">
              <a:lnSpc>
                <a:spcPct val="106000"/>
              </a:lnSpc>
            </a:pPr>
            <a:endParaRPr lang="en-US" sz="800" dirty="0">
              <a:solidFill>
                <a:schemeClr val="tx1"/>
              </a:solidFill>
              <a:latin typeface="Arial" pitchFamily="34" charset="0"/>
              <a:cs typeface="Arial" pitchFamily="34" charset="0"/>
            </a:endParaRPr>
          </a:p>
        </p:txBody>
      </p:sp>
      <p:sp>
        <p:nvSpPr>
          <p:cNvPr id="29" name="Rectangle 28"/>
          <p:cNvSpPr/>
          <p:nvPr/>
        </p:nvSpPr>
        <p:spPr>
          <a:xfrm>
            <a:off x="5516880" y="3124200"/>
            <a:ext cx="1295400" cy="553998"/>
          </a:xfrm>
          <a:prstGeom prst="rect">
            <a:avLst/>
          </a:prstGeom>
        </p:spPr>
        <p:txBody>
          <a:bodyPr wrap="square">
            <a:noAutofit/>
          </a:bodyPr>
          <a:lstStyle/>
          <a:p>
            <a:pPr algn="ctr">
              <a:lnSpc>
                <a:spcPts val="1800"/>
              </a:lnSpc>
            </a:pPr>
            <a:r>
              <a:rPr lang="en-US" sz="1150" b="1" dirty="0">
                <a:solidFill>
                  <a:srgbClr val="FFFFFF"/>
                </a:solidFill>
                <a:latin typeface="Arial" pitchFamily="34" charset="0"/>
                <a:cs typeface="Arial" pitchFamily="34" charset="0"/>
              </a:rPr>
              <a:t> </a:t>
            </a:r>
          </a:p>
        </p:txBody>
      </p:sp>
      <p:pic>
        <p:nvPicPr>
          <p:cNvPr id="1029" name="Picture 5"/>
          <p:cNvPicPr>
            <a:picLocks noChangeAspect="1" noChangeArrowheads="1"/>
          </p:cNvPicPr>
          <p:nvPr/>
        </p:nvPicPr>
        <p:blipFill>
          <a:blip r:embed="rId4" cstate="print"/>
          <a:srcRect/>
          <a:stretch>
            <a:fillRect/>
          </a:stretch>
        </p:blipFill>
        <p:spPr bwMode="auto">
          <a:xfrm>
            <a:off x="1406731" y="1949892"/>
            <a:ext cx="842010" cy="1143000"/>
          </a:xfrm>
          <a:prstGeom prst="rect">
            <a:avLst/>
          </a:prstGeom>
          <a:noFill/>
          <a:ln w="9525">
            <a:noFill/>
            <a:miter lim="800000"/>
            <a:headEnd/>
            <a:tailEnd/>
          </a:ln>
        </p:spPr>
      </p:pic>
      <p:pic>
        <p:nvPicPr>
          <p:cNvPr id="1034" name="Picture 10"/>
          <p:cNvPicPr>
            <a:picLocks noChangeAspect="1" noChangeArrowheads="1"/>
          </p:cNvPicPr>
          <p:nvPr/>
        </p:nvPicPr>
        <p:blipFill>
          <a:blip r:embed="rId5" cstate="print"/>
          <a:srcRect/>
          <a:stretch>
            <a:fillRect/>
          </a:stretch>
        </p:blipFill>
        <p:spPr bwMode="auto">
          <a:xfrm>
            <a:off x="289437" y="1937196"/>
            <a:ext cx="609600" cy="1143000"/>
          </a:xfrm>
          <a:prstGeom prst="rect">
            <a:avLst/>
          </a:prstGeom>
          <a:noFill/>
          <a:ln w="9525">
            <a:noFill/>
            <a:miter lim="800000"/>
            <a:headEnd/>
            <a:tailEnd/>
          </a:ln>
        </p:spPr>
      </p:pic>
      <p:pic>
        <p:nvPicPr>
          <p:cNvPr id="1038" name="Picture 14" descr="C:\Users\melledge\AppData\Local\Temp\SNAGHTML428546.PNG"/>
          <p:cNvPicPr>
            <a:picLocks noChangeAspect="1" noChangeArrowheads="1"/>
          </p:cNvPicPr>
          <p:nvPr/>
        </p:nvPicPr>
        <p:blipFill>
          <a:blip r:embed="rId6" cstate="print"/>
          <a:srcRect/>
          <a:stretch>
            <a:fillRect/>
          </a:stretch>
        </p:blipFill>
        <p:spPr bwMode="auto">
          <a:xfrm>
            <a:off x="4076699" y="2076450"/>
            <a:ext cx="1066801" cy="914400"/>
          </a:xfrm>
          <a:prstGeom prst="rect">
            <a:avLst/>
          </a:prstGeom>
          <a:noFill/>
        </p:spPr>
      </p:pic>
      <p:pic>
        <p:nvPicPr>
          <p:cNvPr id="1040" name="Picture 16"/>
          <p:cNvPicPr>
            <a:picLocks noChangeAspect="1" noChangeArrowheads="1"/>
          </p:cNvPicPr>
          <p:nvPr/>
        </p:nvPicPr>
        <p:blipFill>
          <a:blip r:embed="rId7" cstate="print"/>
          <a:srcRect/>
          <a:stretch>
            <a:fillRect/>
          </a:stretch>
        </p:blipFill>
        <p:spPr bwMode="auto">
          <a:xfrm>
            <a:off x="2742286" y="2076450"/>
            <a:ext cx="781050" cy="790575"/>
          </a:xfrm>
          <a:prstGeom prst="rect">
            <a:avLst/>
          </a:prstGeom>
          <a:noFill/>
          <a:ln w="9525">
            <a:noFill/>
            <a:miter lim="800000"/>
            <a:headEnd/>
            <a:tailEnd/>
          </a:ln>
        </p:spPr>
      </p:pic>
      <p:sp>
        <p:nvSpPr>
          <p:cNvPr id="23" name="Rectangle 22"/>
          <p:cNvSpPr/>
          <p:nvPr/>
        </p:nvSpPr>
        <p:spPr>
          <a:xfrm>
            <a:off x="5364480" y="3080196"/>
            <a:ext cx="14478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PEIMS</a:t>
            </a:r>
          </a:p>
          <a:p>
            <a:pPr algn="ctr">
              <a:lnSpc>
                <a:spcPts val="1800"/>
              </a:lnSpc>
            </a:pPr>
            <a:r>
              <a:rPr lang="en-US" sz="1000" b="1" dirty="0">
                <a:solidFill>
                  <a:srgbClr val="FFFFFF"/>
                </a:solidFill>
                <a:latin typeface="Arial" pitchFamily="34" charset="0"/>
                <a:cs typeface="Arial" pitchFamily="34" charset="0"/>
              </a:rPr>
              <a:t>Application</a:t>
            </a:r>
          </a:p>
        </p:txBody>
      </p:sp>
      <p:sp>
        <p:nvSpPr>
          <p:cNvPr id="24" name="Rectangle 23"/>
          <p:cNvSpPr/>
          <p:nvPr/>
        </p:nvSpPr>
        <p:spPr>
          <a:xfrm>
            <a:off x="6705600" y="3122892"/>
            <a:ext cx="14478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Dashboards Data Mart</a:t>
            </a:r>
          </a:p>
        </p:txBody>
      </p:sp>
      <p:sp>
        <p:nvSpPr>
          <p:cNvPr id="27" name="Rounded Rectangle 26"/>
          <p:cNvSpPr/>
          <p:nvPr/>
        </p:nvSpPr>
        <p:spPr>
          <a:xfrm>
            <a:off x="6744586" y="3644015"/>
            <a:ext cx="1369828"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is loaded from ODS to a staging DDM</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If  load successful, then it is moved to the production DDM for studentGPS™ display</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Metric calculations occur during the load of data from the ODS to the DDM</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is automatically refreshed nightly, no user interaction needed</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System will prevent incomplete data from being loaded</a:t>
            </a:r>
          </a:p>
        </p:txBody>
      </p:sp>
      <p:pic>
        <p:nvPicPr>
          <p:cNvPr id="1026" name="Picture 2"/>
          <p:cNvPicPr>
            <a:picLocks noChangeAspect="1" noChangeArrowheads="1"/>
          </p:cNvPicPr>
          <p:nvPr/>
        </p:nvPicPr>
        <p:blipFill>
          <a:blip r:embed="rId8" cstate="print"/>
          <a:srcRect/>
          <a:stretch>
            <a:fillRect/>
          </a:stretch>
        </p:blipFill>
        <p:spPr bwMode="auto">
          <a:xfrm>
            <a:off x="5597919" y="2286000"/>
            <a:ext cx="980922" cy="600075"/>
          </a:xfrm>
          <a:prstGeom prst="rect">
            <a:avLst/>
          </a:prstGeom>
          <a:noFill/>
          <a:ln w="9525">
            <a:noFill/>
            <a:miter lim="800000"/>
            <a:headEnd/>
            <a:tailEnd/>
          </a:ln>
        </p:spPr>
      </p:pic>
      <p:pic>
        <p:nvPicPr>
          <p:cNvPr id="7" name="Picture 3"/>
          <p:cNvPicPr>
            <a:picLocks noChangeAspect="1" noChangeArrowheads="1"/>
          </p:cNvPicPr>
          <p:nvPr/>
        </p:nvPicPr>
        <p:blipFill>
          <a:blip r:embed="rId9" cstate="print"/>
          <a:srcRect/>
          <a:stretch>
            <a:fillRect/>
          </a:stretch>
        </p:blipFill>
        <p:spPr bwMode="auto">
          <a:xfrm>
            <a:off x="6901798" y="2286000"/>
            <a:ext cx="913514" cy="581025"/>
          </a:xfrm>
          <a:prstGeom prst="rect">
            <a:avLst/>
          </a:prstGeom>
          <a:noFill/>
          <a:ln w="9525">
            <a:noFill/>
            <a:miter lim="800000"/>
            <a:headEnd/>
            <a:tailEnd/>
          </a:ln>
        </p:spPr>
      </p:pic>
      <p:sp>
        <p:nvSpPr>
          <p:cNvPr id="3" name="Rectangle 2"/>
          <p:cNvSpPr/>
          <p:nvPr/>
        </p:nvSpPr>
        <p:spPr>
          <a:xfrm>
            <a:off x="8147942" y="2286000"/>
            <a:ext cx="896870" cy="58102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025224" y="2341625"/>
            <a:ext cx="1142305" cy="461665"/>
          </a:xfrm>
          <a:prstGeom prst="rect">
            <a:avLst/>
          </a:prstGeom>
          <a:noFill/>
        </p:spPr>
        <p:txBody>
          <a:bodyPr wrap="square" rtlCol="0">
            <a:spAutoFit/>
          </a:bodyPr>
          <a:lstStyle/>
          <a:p>
            <a:pPr algn="ctr"/>
            <a:r>
              <a:rPr lang="en-US" sz="1200" b="1" dirty="0">
                <a:solidFill>
                  <a:srgbClr val="10B8CE"/>
                </a:solidFill>
              </a:rPr>
              <a:t>Core Collections</a:t>
            </a:r>
          </a:p>
        </p:txBody>
      </p:sp>
      <p:sp>
        <p:nvSpPr>
          <p:cNvPr id="31" name="Rounded Rectangle 30"/>
          <p:cNvSpPr/>
          <p:nvPr/>
        </p:nvSpPr>
        <p:spPr>
          <a:xfrm>
            <a:off x="8144773" y="3640636"/>
            <a:ext cx="999227"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Early Childhood Data submission for kinder and pre-k</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Charter and Public Schools</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Collected include; demographic and, Assessment,</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is converted for ODS loading </a:t>
            </a:r>
          </a:p>
        </p:txBody>
      </p:sp>
      <p:sp>
        <p:nvSpPr>
          <p:cNvPr id="32" name="Rectangle 31"/>
          <p:cNvSpPr/>
          <p:nvPr/>
        </p:nvSpPr>
        <p:spPr>
          <a:xfrm>
            <a:off x="7936565" y="3115638"/>
            <a:ext cx="1447800" cy="530352"/>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ECDS </a:t>
            </a:r>
          </a:p>
          <a:p>
            <a:pPr algn="ctr">
              <a:lnSpc>
                <a:spcPts val="1800"/>
              </a:lnSpc>
            </a:pPr>
            <a:r>
              <a:rPr lang="en-US" sz="1000" b="1" dirty="0">
                <a:solidFill>
                  <a:srgbClr val="FFFFFF"/>
                </a:solidFill>
                <a:latin typeface="Arial" pitchFamily="34" charset="0"/>
                <a:cs typeface="Arial" pitchFamily="34" charset="0"/>
              </a:rPr>
              <a:t>Application</a:t>
            </a:r>
          </a:p>
        </p:txBody>
      </p:sp>
      <p:sp>
        <p:nvSpPr>
          <p:cNvPr id="9" name="Rectangle 8"/>
          <p:cNvSpPr/>
          <p:nvPr/>
        </p:nvSpPr>
        <p:spPr>
          <a:xfrm>
            <a:off x="3855967" y="1949892"/>
            <a:ext cx="1545374" cy="467950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622677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60</a:t>
            </a:fld>
            <a:endParaRPr lang="en-US" dirty="0"/>
          </a:p>
        </p:txBody>
      </p:sp>
      <p:sp>
        <p:nvSpPr>
          <p:cNvPr id="3" name="Title 2"/>
          <p:cNvSpPr>
            <a:spLocks noGrp="1"/>
          </p:cNvSpPr>
          <p:nvPr>
            <p:ph type="title"/>
          </p:nvPr>
        </p:nvSpPr>
        <p:spPr/>
        <p:txBody>
          <a:bodyPr/>
          <a:lstStyle/>
          <a:p>
            <a:r>
              <a:rPr lang="en-US" dirty="0" err="1"/>
              <a:t>eDM</a:t>
            </a:r>
            <a:r>
              <a:rPr lang="en-US" dirty="0"/>
              <a:t> Error Dictionary</a:t>
            </a:r>
          </a:p>
        </p:txBody>
      </p:sp>
      <p:pic>
        <p:nvPicPr>
          <p:cNvPr id="5" name="Content Placeholder 4"/>
          <p:cNvPicPr>
            <a:picLocks noGrp="1" noChangeAspect="1"/>
          </p:cNvPicPr>
          <p:nvPr>
            <p:ph sz="quarter" idx="1"/>
          </p:nvPr>
        </p:nvPicPr>
        <p:blipFill>
          <a:blip r:embed="rId4"/>
          <a:stretch>
            <a:fillRect/>
          </a:stretch>
        </p:blipFill>
        <p:spPr>
          <a:xfrm>
            <a:off x="1676400" y="1583023"/>
            <a:ext cx="6019800" cy="4899420"/>
          </a:xfrm>
          <a:prstGeom prst="rect">
            <a:avLst/>
          </a:prstGeom>
        </p:spPr>
      </p:pic>
      <p:sp>
        <p:nvSpPr>
          <p:cNvPr id="7" name="Right Arrow 6"/>
          <p:cNvSpPr/>
          <p:nvPr/>
        </p:nvSpPr>
        <p:spPr>
          <a:xfrm>
            <a:off x="3048000" y="4572000"/>
            <a:ext cx="3048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82276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a:t>TSDS eDM System Level Issues</a:t>
            </a:r>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a:t>On a rare occasion the system will experience an interruption in services if connectivity is lost or a server experiences issues</a:t>
            </a:r>
          </a:p>
          <a:p>
            <a:r>
              <a:rPr lang="en-US" dirty="0"/>
              <a:t>If an LEA was loading data at that time, the user may note that:</a:t>
            </a:r>
          </a:p>
          <a:p>
            <a:pPr lvl="1"/>
            <a:r>
              <a:rPr lang="en-US" dirty="0"/>
              <a:t>A File is stuck in </a:t>
            </a:r>
            <a:r>
              <a:rPr lang="en-US" i="1" dirty="0"/>
              <a:t>received</a:t>
            </a:r>
            <a:r>
              <a:rPr lang="en-US" dirty="0"/>
              <a:t> status in File Manager</a:t>
            </a:r>
          </a:p>
          <a:p>
            <a:pPr lvl="1"/>
            <a:r>
              <a:rPr lang="en-US" dirty="0"/>
              <a:t>A Batch is stuck in the </a:t>
            </a:r>
            <a:r>
              <a:rPr lang="en-US" i="1" dirty="0"/>
              <a:t>in queue </a:t>
            </a:r>
            <a:r>
              <a:rPr lang="en-US" dirty="0"/>
              <a:t>status or </a:t>
            </a:r>
            <a:r>
              <a:rPr lang="en-US" i="1" dirty="0"/>
              <a:t>ready to process </a:t>
            </a:r>
            <a:r>
              <a:rPr lang="en-US" dirty="0"/>
              <a:t>status in Batch Manager</a:t>
            </a:r>
          </a:p>
          <a:p>
            <a:pPr lvl="1"/>
            <a:r>
              <a:rPr lang="en-US" dirty="0"/>
              <a:t>The load plan does not run to completion and the status is Load Plan failed</a:t>
            </a:r>
          </a:p>
          <a:p>
            <a:r>
              <a:rPr lang="en-US" dirty="0"/>
              <a:t>The LEA Data Steward needs to open a support ticket in the incident management system (TIMS)</a:t>
            </a:r>
          </a:p>
          <a:p>
            <a:endParaRPr lang="en-US" sz="1800" dirty="0"/>
          </a:p>
          <a:p>
            <a:pPr>
              <a:spcBef>
                <a:spcPts val="600"/>
              </a:spcBef>
              <a:spcAft>
                <a:spcPts val="900"/>
              </a:spcAft>
            </a:pPr>
            <a:endParaRPr lang="en-US" sz="1800" dirty="0"/>
          </a:p>
          <a:p>
            <a:pPr lvl="0">
              <a:spcBef>
                <a:spcPts val="600"/>
              </a:spcBef>
              <a:spcAft>
                <a:spcPts val="900"/>
              </a:spcAft>
            </a:pPr>
            <a:endParaRPr lang="en-US" sz="1800"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61</a:t>
            </a:fld>
            <a:endParaRPr lang="en-US" dirty="0"/>
          </a:p>
        </p:txBody>
      </p:sp>
    </p:spTree>
    <p:custDataLst>
      <p:tags r:id="rId1"/>
    </p:custDataLst>
    <p:extLst>
      <p:ext uri="{BB962C8B-B14F-4D97-AF65-F5344CB8AC3E}">
        <p14:creationId xmlns:p14="http://schemas.microsoft.com/office/powerpoint/2010/main" val="32448791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 Load and Load Validations</a:t>
            </a:r>
          </a:p>
        </p:txBody>
      </p:sp>
      <p:sp>
        <p:nvSpPr>
          <p:cNvPr id="3" name="Content Placeholder 2"/>
          <p:cNvSpPr>
            <a:spLocks noGrp="1"/>
          </p:cNvSpPr>
          <p:nvPr>
            <p:ph sz="quarter" idx="1"/>
          </p:nvPr>
        </p:nvSpPr>
        <p:spPr/>
        <p:txBody>
          <a:bodyPr/>
          <a:lstStyle/>
          <a:p>
            <a:pPr lvl="0"/>
            <a:r>
              <a:rPr lang="en-US" dirty="0"/>
              <a:t>Error files will be generated in TSDS eDM if the XML Interchange file does not meet the XSD data validations or the data checks specified in TEDS</a:t>
            </a:r>
          </a:p>
          <a:p>
            <a:pPr lvl="0"/>
            <a:r>
              <a:rPr lang="en-US" dirty="0"/>
              <a:t>The validations executed in the File Manager and Batch Manager confirm that the XML Interchange Files adhere to the collection specific validation rules</a:t>
            </a:r>
          </a:p>
          <a:p>
            <a:pPr lvl="0"/>
            <a:r>
              <a:rPr lang="en-US" dirty="0"/>
              <a:t>File Manager executes the Pre Load Validations (XSD Validations)</a:t>
            </a:r>
          </a:p>
          <a:p>
            <a:r>
              <a:rPr lang="en-US" dirty="0"/>
              <a:t>Batch Manager executes the Load Validations (Referential Data Validations) and comply with the TEDS Section 3, TEDS Section 4 and some of the TEDS Section 5 checks</a:t>
            </a:r>
          </a:p>
          <a:p>
            <a:pPr marL="0" lvl="0" indent="0">
              <a:buNone/>
            </a:pPr>
            <a:endParaRPr lang="en-US" dirty="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62</a:t>
            </a:fld>
            <a:endParaRPr lang="en-US" sz="1200" dirty="0"/>
          </a:p>
        </p:txBody>
      </p:sp>
    </p:spTree>
    <p:custDataLst>
      <p:tags r:id="rId1"/>
    </p:custDataLst>
    <p:extLst>
      <p:ext uri="{BB962C8B-B14F-4D97-AF65-F5344CB8AC3E}">
        <p14:creationId xmlns:p14="http://schemas.microsoft.com/office/powerpoint/2010/main" val="26316872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63</a:t>
            </a:fld>
            <a:endParaRPr lang="en-US" dirty="0"/>
          </a:p>
        </p:txBody>
      </p:sp>
      <p:sp>
        <p:nvSpPr>
          <p:cNvPr id="3" name="Title 2"/>
          <p:cNvSpPr>
            <a:spLocks noGrp="1"/>
          </p:cNvSpPr>
          <p:nvPr>
            <p:ph type="title"/>
          </p:nvPr>
        </p:nvSpPr>
        <p:spPr/>
        <p:txBody>
          <a:bodyPr/>
          <a:lstStyle/>
          <a:p>
            <a:r>
              <a:rPr lang="en-US" dirty="0"/>
              <a:t>File Manager Errors</a:t>
            </a:r>
          </a:p>
        </p:txBody>
      </p:sp>
      <p:sp>
        <p:nvSpPr>
          <p:cNvPr id="4" name="Content Placeholder 3"/>
          <p:cNvSpPr>
            <a:spLocks noGrp="1"/>
          </p:cNvSpPr>
          <p:nvPr>
            <p:ph sz="quarter" idx="1"/>
          </p:nvPr>
        </p:nvSpPr>
        <p:spPr/>
        <p:txBody>
          <a:bodyPr/>
          <a:lstStyle/>
          <a:p>
            <a:r>
              <a:rPr lang="en-US" dirty="0"/>
              <a:t>While there is no way to catalogue each and every error that you are going to encounter, there are some more common data issues that you should know.  File Manager is checking for XSD validations, or preload validations.</a:t>
            </a:r>
          </a:p>
          <a:p>
            <a:pPr lvl="0"/>
            <a:r>
              <a:rPr lang="en-US" dirty="0"/>
              <a:t>Checks for missing mandatory fields</a:t>
            </a:r>
          </a:p>
          <a:p>
            <a:pPr lvl="0"/>
            <a:r>
              <a:rPr lang="en-US" dirty="0"/>
              <a:t>Checks field length</a:t>
            </a:r>
          </a:p>
          <a:p>
            <a:pPr lvl="0"/>
            <a:r>
              <a:rPr lang="en-US" dirty="0"/>
              <a:t>Checks for accepted alpha &amp; numeric characters</a:t>
            </a:r>
          </a:p>
          <a:p>
            <a:pPr lvl="1"/>
            <a:r>
              <a:rPr lang="en-US" dirty="0"/>
              <a:t>I.e., no 0 in student unique ID field</a:t>
            </a:r>
          </a:p>
          <a:p>
            <a:r>
              <a:rPr lang="en-US" dirty="0"/>
              <a:t>Checks to make sure Data Element Tag is named correctly</a:t>
            </a:r>
          </a:p>
          <a:p>
            <a:r>
              <a:rPr lang="en-US" dirty="0"/>
              <a:t>Data elements should be in order defined by XML Interchange schemas</a:t>
            </a:r>
          </a:p>
          <a:p>
            <a:pPr lvl="0"/>
            <a:r>
              <a:rPr lang="en-US" dirty="0"/>
              <a:t>Validates that the complex type belongs to the collection (i.e.  each collection specifies that XYZ complexes are included in the collection.  If the submitted complex doesn’t belong  to the collection than it will be flagged by File Manager)</a:t>
            </a:r>
          </a:p>
          <a:p>
            <a:endParaRPr lang="en-US" dirty="0"/>
          </a:p>
          <a:p>
            <a:pPr marL="0" indent="0">
              <a:buNone/>
            </a:pPr>
            <a:endParaRPr lang="en-US" dirty="0"/>
          </a:p>
        </p:txBody>
      </p:sp>
    </p:spTree>
    <p:custDataLst>
      <p:tags r:id="rId1"/>
    </p:custDataLst>
    <p:extLst>
      <p:ext uri="{BB962C8B-B14F-4D97-AF65-F5344CB8AC3E}">
        <p14:creationId xmlns:p14="http://schemas.microsoft.com/office/powerpoint/2010/main" val="19139510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64</a:t>
            </a:fld>
            <a:endParaRPr lang="en-US" dirty="0"/>
          </a:p>
        </p:txBody>
      </p:sp>
      <p:sp>
        <p:nvSpPr>
          <p:cNvPr id="3" name="Title 2"/>
          <p:cNvSpPr>
            <a:spLocks noGrp="1"/>
          </p:cNvSpPr>
          <p:nvPr>
            <p:ph type="title"/>
          </p:nvPr>
        </p:nvSpPr>
        <p:spPr/>
        <p:txBody>
          <a:bodyPr/>
          <a:lstStyle/>
          <a:p>
            <a:r>
              <a:rPr lang="en-US" dirty="0"/>
              <a:t>File Manager (Preload) Error #1</a:t>
            </a:r>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Missing Mandatory Field</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'Address'. One of '{"http://www.tea.state.tx.us/tsds":OrganizationCategories}' is expected.</a:t>
            </a:r>
          </a:p>
        </p:txBody>
      </p:sp>
    </p:spTree>
    <p:custDataLst>
      <p:tags r:id="rId1"/>
    </p:custDataLst>
    <p:extLst>
      <p:ext uri="{BB962C8B-B14F-4D97-AF65-F5344CB8AC3E}">
        <p14:creationId xmlns:p14="http://schemas.microsoft.com/office/powerpoint/2010/main" val="1060366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65</a:t>
            </a:fld>
            <a:endParaRPr lang="en-US" dirty="0"/>
          </a:p>
        </p:txBody>
      </p:sp>
      <p:sp>
        <p:nvSpPr>
          <p:cNvPr id="3" name="Title 2"/>
          <p:cNvSpPr>
            <a:spLocks noGrp="1"/>
          </p:cNvSpPr>
          <p:nvPr>
            <p:ph type="title"/>
          </p:nvPr>
        </p:nvSpPr>
        <p:spPr/>
        <p:txBody>
          <a:bodyPr/>
          <a:lstStyle/>
          <a:p>
            <a:r>
              <a:rPr lang="en-US" dirty="0"/>
              <a:t>File Manager (Preload) Error #2</a:t>
            </a:r>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Character Type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cvc-pattern-valid: Value 'A12345678' is not facet-valid with respect to pattern '[1-9]{10}' for type 'UniqueStateIdentifier'.</a:t>
            </a:r>
          </a:p>
          <a:p>
            <a:r>
              <a:rPr lang="en-US" dirty="0"/>
              <a:t>Error 2: XSD cvc-type.3.1.3: The value 'A12345678' of element 'StudentUniqueStateId' is not valid.</a:t>
            </a:r>
          </a:p>
        </p:txBody>
      </p:sp>
    </p:spTree>
    <p:extLst>
      <p:ext uri="{BB962C8B-B14F-4D97-AF65-F5344CB8AC3E}">
        <p14:creationId xmlns:p14="http://schemas.microsoft.com/office/powerpoint/2010/main" val="30758811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66</a:t>
            </a:fld>
            <a:endParaRPr lang="en-US" dirty="0"/>
          </a:p>
        </p:txBody>
      </p:sp>
      <p:sp>
        <p:nvSpPr>
          <p:cNvPr id="3" name="Title 2"/>
          <p:cNvSpPr>
            <a:spLocks noGrp="1"/>
          </p:cNvSpPr>
          <p:nvPr>
            <p:ph type="title"/>
          </p:nvPr>
        </p:nvSpPr>
        <p:spPr/>
        <p:txBody>
          <a:bodyPr/>
          <a:lstStyle/>
          <a:p>
            <a:r>
              <a:rPr lang="en-US" dirty="0"/>
              <a:t>File Manager (Preload) Error #3</a:t>
            </a:r>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Field Length</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cvc-pattern-valid: Value 'TEX' is not facet-valid with respect to pattern '[A-Z]{2}' for type 'StateAbbreviationType'. </a:t>
            </a:r>
          </a:p>
          <a:p>
            <a:r>
              <a:rPr lang="en-US" dirty="0"/>
              <a:t>Error 2: XSD cvc-type.3.1.3: The value 'TEX' of element 'StateAbbreviation' is not valid.</a:t>
            </a:r>
          </a:p>
        </p:txBody>
      </p:sp>
    </p:spTree>
    <p:custDataLst>
      <p:tags r:id="rId1"/>
    </p:custDataLst>
    <p:extLst>
      <p:ext uri="{BB962C8B-B14F-4D97-AF65-F5344CB8AC3E}">
        <p14:creationId xmlns:p14="http://schemas.microsoft.com/office/powerpoint/2010/main" val="38909145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67</a:t>
            </a:fld>
            <a:endParaRPr lang="en-US" dirty="0"/>
          </a:p>
        </p:txBody>
      </p:sp>
      <p:sp>
        <p:nvSpPr>
          <p:cNvPr id="3" name="Title 2"/>
          <p:cNvSpPr>
            <a:spLocks noGrp="1"/>
          </p:cNvSpPr>
          <p:nvPr>
            <p:ph type="title"/>
          </p:nvPr>
        </p:nvSpPr>
        <p:spPr/>
        <p:txBody>
          <a:bodyPr/>
          <a:lstStyle/>
          <a:p>
            <a:r>
              <a:rPr lang="en-US" dirty="0"/>
              <a:t>File Manager (Preload) Error #4</a:t>
            </a:r>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Data Element Tag is Named Incorrectly</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'OrganizationCategorie'. One of '{"</a:t>
            </a:r>
            <a:r>
              <a:rPr lang="en-US" u="sng" dirty="0">
                <a:hlinkClick r:id="rId4"/>
              </a:rPr>
              <a:t>http://www.tea.state.tx.us/tsds</a:t>
            </a:r>
            <a:r>
              <a:rPr lang="en-US" dirty="0"/>
              <a:t>":OrganizationCategories}' is expected.</a:t>
            </a:r>
          </a:p>
        </p:txBody>
      </p:sp>
    </p:spTree>
    <p:extLst>
      <p:ext uri="{BB962C8B-B14F-4D97-AF65-F5344CB8AC3E}">
        <p14:creationId xmlns:p14="http://schemas.microsoft.com/office/powerpoint/2010/main" val="38501901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68</a:t>
            </a:fld>
            <a:endParaRPr lang="en-US" dirty="0"/>
          </a:p>
        </p:txBody>
      </p:sp>
      <p:sp>
        <p:nvSpPr>
          <p:cNvPr id="3" name="Title 2"/>
          <p:cNvSpPr>
            <a:spLocks noGrp="1"/>
          </p:cNvSpPr>
          <p:nvPr>
            <p:ph type="title"/>
          </p:nvPr>
        </p:nvSpPr>
        <p:spPr/>
        <p:txBody>
          <a:bodyPr>
            <a:normAutofit/>
          </a:bodyPr>
          <a:lstStyle/>
          <a:p>
            <a:r>
              <a:rPr lang="en-US" dirty="0"/>
              <a:t>File Manager (Preload) Error #4 Demo </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dirty="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 name="Rectangle 3"/>
          <p:cNvSpPr/>
          <p:nvPr/>
        </p:nvSpPr>
        <p:spPr>
          <a:xfrm>
            <a:off x="266700" y="2057400"/>
            <a:ext cx="8610600" cy="2554545"/>
          </a:xfrm>
          <a:prstGeom prst="rect">
            <a:avLst/>
          </a:prstGeom>
          <a:ln w="38100">
            <a:solidFill>
              <a:srgbClr val="FFC000"/>
            </a:solidFill>
          </a:ln>
        </p:spPr>
        <p:txBody>
          <a:bodyPr wrap="square">
            <a:spAutoFit/>
          </a:bodyPr>
          <a:lstStyle/>
          <a:p>
            <a:r>
              <a:rPr lang="en-US" sz="1600" dirty="0"/>
              <a:t>&lt;InterchangeEducationOrganization xsi:schemaLocation="</a:t>
            </a:r>
            <a:r>
              <a:rPr lang="en-US" sz="1600" u="sng" dirty="0">
                <a:hlinkClick r:id="rId4"/>
              </a:rPr>
              <a:t>http://www.tea.state.tx.us/tsds InterchangeEducationOrganizationExtension.xsd</a:t>
            </a:r>
            <a:r>
              <a:rPr lang="en-US" sz="1600" dirty="0"/>
              <a:t>" xmlns="</a:t>
            </a:r>
            <a:r>
              <a:rPr lang="en-US" sz="1600" u="sng" dirty="0">
                <a:hlinkClick r:id="rId5"/>
              </a:rPr>
              <a:t>http://www.tea.state.tx.us/tsds</a:t>
            </a:r>
            <a:r>
              <a:rPr lang="en-US" sz="1600" dirty="0"/>
              <a:t>" xmlns:xsi="</a:t>
            </a:r>
            <a:r>
              <a:rPr lang="en-US" sz="1600" u="sng" dirty="0">
                <a:hlinkClick r:id="rId6"/>
              </a:rPr>
              <a:t>http://www.w3.org/2001/XMLSchema-instance</a:t>
            </a:r>
            <a:r>
              <a:rPr lang="en-US" sz="1600" dirty="0"/>
              <a:t>"&gt;</a:t>
            </a:r>
          </a:p>
          <a:p>
            <a:r>
              <a:rPr lang="en-US" sz="1600" dirty="0"/>
              <a:t>            &lt;LocalEducationAgency id="LEA1"&gt;</a:t>
            </a:r>
          </a:p>
          <a:p>
            <a:r>
              <a:rPr lang="en-US" sz="1600" dirty="0"/>
              <a:t>                        &lt;StateOrganizationId&gt;999903&lt;/</a:t>
            </a:r>
            <a:r>
              <a:rPr lang="en-US" sz="1600" dirty="0" err="1"/>
              <a:t>StateOrganizationId</a:t>
            </a:r>
            <a:r>
              <a:rPr lang="en-US" sz="1600" dirty="0"/>
              <a:t>&gt;</a:t>
            </a:r>
          </a:p>
          <a:p>
            <a:r>
              <a:rPr lang="en-US" sz="1600" dirty="0"/>
              <a:t>                        &lt;</a:t>
            </a:r>
            <a:r>
              <a:rPr lang="en-US" sz="1600" dirty="0" err="1"/>
              <a:t>NameOfInstitution</a:t>
            </a:r>
            <a:r>
              <a:rPr lang="en-US" sz="1600" dirty="0"/>
              <a:t>&gt;Learning ISD&lt;/</a:t>
            </a:r>
            <a:r>
              <a:rPr lang="en-US" sz="1600" dirty="0" err="1"/>
              <a:t>NameOfInstitution</a:t>
            </a:r>
            <a:r>
              <a:rPr lang="en-US" sz="1600" dirty="0"/>
              <a:t>&gt;</a:t>
            </a:r>
          </a:p>
          <a:p>
            <a:r>
              <a:rPr lang="en-US" sz="1600" dirty="0"/>
              <a:t>                        &lt;OrganizationCategorie&gt;</a:t>
            </a:r>
          </a:p>
          <a:p>
            <a:r>
              <a:rPr lang="en-US" sz="1600" dirty="0"/>
              <a:t>                                    &lt;</a:t>
            </a:r>
            <a:r>
              <a:rPr lang="en-US" sz="1600" dirty="0" err="1"/>
              <a:t>OrganizationCategory</a:t>
            </a:r>
            <a:r>
              <a:rPr lang="en-US" sz="1600" dirty="0"/>
              <a:t>&gt;Local Education Agency&lt;/</a:t>
            </a:r>
            <a:r>
              <a:rPr lang="en-US" sz="1600" dirty="0" err="1"/>
              <a:t>OrganizationCategory</a:t>
            </a:r>
            <a:r>
              <a:rPr lang="en-US" sz="1600" dirty="0"/>
              <a:t>&gt;</a:t>
            </a:r>
          </a:p>
          <a:p>
            <a:r>
              <a:rPr lang="en-US" sz="1600" dirty="0"/>
              <a:t>                        &lt;/OrganizationCategorie&gt;</a:t>
            </a:r>
          </a:p>
        </p:txBody>
      </p:sp>
      <p:sp>
        <p:nvSpPr>
          <p:cNvPr id="12" name="Rectangle 11"/>
          <p:cNvSpPr/>
          <p:nvPr/>
        </p:nvSpPr>
        <p:spPr>
          <a:xfrm>
            <a:off x="1524000" y="3505200"/>
            <a:ext cx="2667000" cy="3683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rot="19804072" flipV="1">
            <a:off x="1214729" y="382008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967512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69</a:t>
            </a:fld>
            <a:endParaRPr lang="en-US" dirty="0"/>
          </a:p>
        </p:txBody>
      </p:sp>
      <p:sp>
        <p:nvSpPr>
          <p:cNvPr id="3" name="Title 2"/>
          <p:cNvSpPr>
            <a:spLocks noGrp="1"/>
          </p:cNvSpPr>
          <p:nvPr>
            <p:ph type="title"/>
          </p:nvPr>
        </p:nvSpPr>
        <p:spPr/>
        <p:txBody>
          <a:bodyPr/>
          <a:lstStyle/>
          <a:p>
            <a:r>
              <a:rPr lang="en-US" dirty="0"/>
              <a:t>File Manager (Preload) Error #5</a:t>
            </a:r>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Complex Type-Collection</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203132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a:t>
            </a:r>
            <a:r>
              <a:rPr lang="en-US" dirty="0" err="1"/>
              <a:t>StudentBilingualProgramAssociationExtension</a:t>
            </a:r>
            <a:r>
              <a:rPr lang="en-US" dirty="0"/>
              <a:t>'. One of '{"</a:t>
            </a:r>
            <a:r>
              <a:rPr lang="en-US" u="sng" dirty="0">
                <a:hlinkClick r:id="rId5"/>
              </a:rPr>
              <a:t>http://www.tea.state.tx.us/tsds</a:t>
            </a:r>
            <a:r>
              <a:rPr lang="en-US" dirty="0"/>
              <a:t>":StudentCTEProgramAssociation, "</a:t>
            </a:r>
            <a:r>
              <a:rPr lang="en-US" u="sng" dirty="0">
                <a:hlinkClick r:id="rId5"/>
              </a:rPr>
              <a:t>http://www.tea.state.tx.us/tsds</a:t>
            </a:r>
            <a:r>
              <a:rPr lang="en-US" dirty="0"/>
              <a:t>":StudentSpecialEdProgramAssociationExtension,"</a:t>
            </a:r>
            <a:r>
              <a:rPr lang="en-US" u="sng" dirty="0">
                <a:hlinkClick r:id="rId5"/>
              </a:rPr>
              <a:t>http://www.tea.state.tx.us/tsds</a:t>
            </a:r>
            <a:r>
              <a:rPr lang="en-US" dirty="0"/>
              <a:t>":StudentTitleIPartAProgramAssociationExtension, "</a:t>
            </a:r>
            <a:r>
              <a:rPr lang="en-US" u="sng" dirty="0">
                <a:hlinkClick r:id="rId5"/>
              </a:rPr>
              <a:t>http://www.tea.state.tx.us/tsds</a:t>
            </a:r>
            <a:r>
              <a:rPr lang="en-US" dirty="0"/>
              <a:t>":StudentProgramAssociation, "</a:t>
            </a:r>
            <a:r>
              <a:rPr lang="en-US" u="sng" dirty="0">
                <a:hlinkClick r:id="rId5"/>
              </a:rPr>
              <a:t>http://www.tea.state.tx.us/tsds</a:t>
            </a:r>
            <a:r>
              <a:rPr lang="en-US" dirty="0"/>
              <a:t>":ServiceDescriptor}' is expected.</a:t>
            </a:r>
          </a:p>
        </p:txBody>
      </p:sp>
    </p:spTree>
    <p:custDataLst>
      <p:tags r:id="rId1"/>
    </p:custDataLst>
    <p:extLst>
      <p:ext uri="{BB962C8B-B14F-4D97-AF65-F5344CB8AC3E}">
        <p14:creationId xmlns:p14="http://schemas.microsoft.com/office/powerpoint/2010/main" val="1447498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a:t>TSDS eDM: Overview</a:t>
            </a:r>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7</a:t>
            </a:fld>
            <a:endParaRPr lang="en-US" dirty="0"/>
          </a:p>
        </p:txBody>
      </p:sp>
      <p:pic>
        <p:nvPicPr>
          <p:cNvPr id="4" name="Picture 3">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1506774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70</a:t>
            </a:fld>
            <a:endParaRPr lang="en-US" dirty="0"/>
          </a:p>
        </p:txBody>
      </p:sp>
      <p:sp>
        <p:nvSpPr>
          <p:cNvPr id="3" name="Title 2"/>
          <p:cNvSpPr>
            <a:spLocks noGrp="1"/>
          </p:cNvSpPr>
          <p:nvPr>
            <p:ph type="title"/>
          </p:nvPr>
        </p:nvSpPr>
        <p:spPr/>
        <p:txBody>
          <a:bodyPr/>
          <a:lstStyle/>
          <a:p>
            <a:r>
              <a:rPr lang="en-US" dirty="0"/>
              <a:t>File Manager (Preload) Error #6</a:t>
            </a:r>
          </a:p>
        </p:txBody>
      </p:sp>
      <p:sp>
        <p:nvSpPr>
          <p:cNvPr id="5" name="TextBox 4"/>
          <p:cNvSpPr txBox="1"/>
          <p:nvPr/>
        </p:nvSpPr>
        <p:spPr>
          <a:xfrm>
            <a:off x="1323276" y="2133600"/>
            <a:ext cx="6372924"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Data Elements should be in Order Defined by XML Interchange Schemas</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a:t>
            </a:r>
            <a:r>
              <a:rPr lang="en-US" dirty="0" err="1"/>
              <a:t>OrganizationCategories</a:t>
            </a:r>
            <a:r>
              <a:rPr lang="en-US" dirty="0"/>
              <a:t>'. '{"</a:t>
            </a:r>
            <a:r>
              <a:rPr lang="en-US" u="sng" dirty="0">
                <a:hlinkClick r:id="rId5"/>
              </a:rPr>
              <a:t>http://www.tea.state.tx.us/tsds</a:t>
            </a:r>
            <a:r>
              <a:rPr lang="en-US" dirty="0"/>
              <a:t>":NameOfInstitution}' is expected.</a:t>
            </a:r>
          </a:p>
        </p:txBody>
      </p:sp>
    </p:spTree>
    <p:custDataLst>
      <p:tags r:id="rId1"/>
    </p:custDataLst>
    <p:extLst>
      <p:ext uri="{BB962C8B-B14F-4D97-AF65-F5344CB8AC3E}">
        <p14:creationId xmlns:p14="http://schemas.microsoft.com/office/powerpoint/2010/main" val="15917201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71</a:t>
            </a:fld>
            <a:endParaRPr lang="en-US" dirty="0"/>
          </a:p>
        </p:txBody>
      </p:sp>
      <p:sp>
        <p:nvSpPr>
          <p:cNvPr id="3" name="Title 2"/>
          <p:cNvSpPr>
            <a:spLocks noGrp="1"/>
          </p:cNvSpPr>
          <p:nvPr>
            <p:ph type="title"/>
          </p:nvPr>
        </p:nvSpPr>
        <p:spPr/>
        <p:txBody>
          <a:bodyPr/>
          <a:lstStyle/>
          <a:p>
            <a:r>
              <a:rPr lang="en-US" dirty="0"/>
              <a:t>File Manager (Preload) Error #6 Demo</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 name="Rectangle 3"/>
          <p:cNvSpPr/>
          <p:nvPr/>
        </p:nvSpPr>
        <p:spPr>
          <a:xfrm>
            <a:off x="152400" y="2005548"/>
            <a:ext cx="8839200" cy="3785652"/>
          </a:xfrm>
          <a:prstGeom prst="rect">
            <a:avLst/>
          </a:prstGeom>
          <a:ln w="28575">
            <a:solidFill>
              <a:schemeClr val="accent2"/>
            </a:solidFill>
          </a:ln>
        </p:spPr>
        <p:txBody>
          <a:bodyPr wrap="square">
            <a:spAutoFit/>
          </a:bodyPr>
          <a:lstStyle/>
          <a:p>
            <a:r>
              <a:rPr lang="en-US" sz="1600" dirty="0"/>
              <a:t>            &lt;LocalEducationAgency id="LEA1"&gt;</a:t>
            </a:r>
          </a:p>
          <a:p>
            <a:r>
              <a:rPr lang="en-US" sz="1600" dirty="0"/>
              <a:t>                        &lt;</a:t>
            </a:r>
            <a:r>
              <a:rPr lang="en-US" sz="1600" dirty="0" err="1"/>
              <a:t>StateOrganizationId</a:t>
            </a:r>
            <a:r>
              <a:rPr lang="en-US" sz="1600" dirty="0"/>
              <a:t>&gt;999903&lt;/</a:t>
            </a:r>
            <a:r>
              <a:rPr lang="en-US" sz="1600" dirty="0" err="1"/>
              <a:t>StateOrganizationId</a:t>
            </a:r>
            <a:r>
              <a:rPr lang="en-US" sz="1600" dirty="0"/>
              <a:t>&gt;</a:t>
            </a:r>
          </a:p>
          <a:p>
            <a:r>
              <a:rPr lang="en-US" sz="1600" dirty="0"/>
              <a:t>                        &lt;OrganizationCategories&gt;</a:t>
            </a:r>
          </a:p>
          <a:p>
            <a:r>
              <a:rPr lang="en-US" sz="1600" dirty="0"/>
              <a:t>                                    &lt;</a:t>
            </a:r>
            <a:r>
              <a:rPr lang="en-US" sz="1600" dirty="0" err="1"/>
              <a:t>OrganizationCategory</a:t>
            </a:r>
            <a:r>
              <a:rPr lang="en-US" sz="1600" dirty="0"/>
              <a:t>&gt;Local Education Agency&lt;/</a:t>
            </a:r>
            <a:r>
              <a:rPr lang="en-US" sz="1600" dirty="0" err="1"/>
              <a:t>OrganizationCategory</a:t>
            </a:r>
            <a:r>
              <a:rPr lang="en-US" sz="1600" dirty="0"/>
              <a:t>&gt;</a:t>
            </a:r>
          </a:p>
          <a:p>
            <a:r>
              <a:rPr lang="en-US" sz="1600" dirty="0"/>
              <a:t>                        &lt;/OrganizationCategories&gt;</a:t>
            </a:r>
          </a:p>
          <a:p>
            <a:r>
              <a:rPr lang="en-US" sz="1600" dirty="0"/>
              <a:t>                        &lt;Address </a:t>
            </a:r>
            <a:r>
              <a:rPr lang="en-US" sz="1600" dirty="0" err="1"/>
              <a:t>AddressType</a:t>
            </a:r>
            <a:r>
              <a:rPr lang="en-US" sz="1600" dirty="0"/>
              <a:t>="Physical"&gt;</a:t>
            </a:r>
          </a:p>
          <a:p>
            <a:r>
              <a:rPr lang="en-US" sz="1600" dirty="0"/>
              <a:t>                                    &lt;</a:t>
            </a:r>
            <a:r>
              <a:rPr lang="en-US" sz="1600" dirty="0" err="1"/>
              <a:t>StreetNumberName</a:t>
            </a:r>
            <a:r>
              <a:rPr lang="en-US" sz="1600" dirty="0"/>
              <a:t>&gt;1111 LEA Physical Drive&lt;/</a:t>
            </a:r>
            <a:r>
              <a:rPr lang="en-US" sz="1600" dirty="0" err="1"/>
              <a:t>StreetNumberName</a:t>
            </a:r>
            <a:r>
              <a:rPr lang="en-US" sz="1600" dirty="0"/>
              <a:t>&gt;</a:t>
            </a:r>
          </a:p>
          <a:p>
            <a:r>
              <a:rPr lang="en-US" sz="1600" dirty="0"/>
              <a:t>                                    &lt;City&gt;Physical&lt;/City&gt;</a:t>
            </a:r>
          </a:p>
          <a:p>
            <a:r>
              <a:rPr lang="en-US" sz="1600" dirty="0"/>
              <a:t>                                    &lt;StateAbbreviation&gt;TX&lt;/StateAbbreviation&gt;</a:t>
            </a:r>
          </a:p>
          <a:p>
            <a:r>
              <a:rPr lang="en-US" sz="1600" dirty="0"/>
              <a:t>                                    &lt;</a:t>
            </a:r>
            <a:r>
              <a:rPr lang="en-US" sz="1600" dirty="0" err="1"/>
              <a:t>PostalCode</a:t>
            </a:r>
            <a:r>
              <a:rPr lang="en-US" sz="1600" dirty="0"/>
              <a:t>&gt;12345-6789&lt;/</a:t>
            </a:r>
            <a:r>
              <a:rPr lang="en-US" sz="1600" dirty="0" err="1"/>
              <a:t>PostalCode</a:t>
            </a:r>
            <a:r>
              <a:rPr lang="en-US" sz="1600" dirty="0"/>
              <a:t>&gt;</a:t>
            </a:r>
          </a:p>
          <a:p>
            <a:r>
              <a:rPr lang="en-US" sz="1600" dirty="0"/>
              <a:t>                                    &lt;</a:t>
            </a:r>
            <a:r>
              <a:rPr lang="en-US" sz="1600" dirty="0" err="1"/>
              <a:t>NameOfCounty</a:t>
            </a:r>
            <a:r>
              <a:rPr lang="en-US" sz="1600" dirty="0"/>
              <a:t>&gt;Physical County&lt;/</a:t>
            </a:r>
            <a:r>
              <a:rPr lang="en-US" sz="1600" dirty="0" err="1"/>
              <a:t>NameOfCounty</a:t>
            </a:r>
            <a:r>
              <a:rPr lang="en-US" sz="1600" dirty="0"/>
              <a:t>&gt;</a:t>
            </a:r>
          </a:p>
          <a:p>
            <a:r>
              <a:rPr lang="en-US" sz="1600" dirty="0"/>
              <a:t>                                    &lt;</a:t>
            </a:r>
            <a:r>
              <a:rPr lang="en-US" sz="1600" dirty="0" err="1"/>
              <a:t>CountryCode</a:t>
            </a:r>
            <a:r>
              <a:rPr lang="en-US" sz="1600" dirty="0"/>
              <a:t>&gt;US&lt;/</a:t>
            </a:r>
            <a:r>
              <a:rPr lang="en-US" sz="1600" dirty="0" err="1"/>
              <a:t>CountryCode</a:t>
            </a:r>
            <a:r>
              <a:rPr lang="en-US" sz="1600" dirty="0"/>
              <a:t>&gt;</a:t>
            </a:r>
          </a:p>
          <a:p>
            <a:r>
              <a:rPr lang="en-US" sz="1600" dirty="0"/>
              <a:t>                        &lt;/Address&gt;</a:t>
            </a:r>
          </a:p>
          <a:p>
            <a:r>
              <a:rPr lang="en-US" sz="1600" dirty="0"/>
              <a:t>                        &lt;</a:t>
            </a:r>
            <a:r>
              <a:rPr lang="en-US" sz="1600" dirty="0" err="1"/>
              <a:t>NameOfInstitution</a:t>
            </a:r>
            <a:r>
              <a:rPr lang="en-US" sz="1600" dirty="0"/>
              <a:t>&gt;Learning ISD&lt;/</a:t>
            </a:r>
            <a:r>
              <a:rPr lang="en-US" sz="1600" dirty="0" err="1"/>
              <a:t>NameOfInstitution</a:t>
            </a:r>
            <a:r>
              <a:rPr lang="en-US" sz="1600" dirty="0"/>
              <a:t>&gt;</a:t>
            </a:r>
          </a:p>
        </p:txBody>
      </p:sp>
      <p:sp>
        <p:nvSpPr>
          <p:cNvPr id="14" name="Rectangle 13"/>
          <p:cNvSpPr/>
          <p:nvPr/>
        </p:nvSpPr>
        <p:spPr>
          <a:xfrm>
            <a:off x="1066800" y="5422880"/>
            <a:ext cx="6019800" cy="3683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 Arrow 23"/>
          <p:cNvSpPr/>
          <p:nvPr/>
        </p:nvSpPr>
        <p:spPr>
          <a:xfrm>
            <a:off x="381000" y="2193280"/>
            <a:ext cx="1219200" cy="3597920"/>
          </a:xfrm>
          <a:prstGeom prst="bentArrow">
            <a:avLst>
              <a:gd name="adj1" fmla="val 21250"/>
              <a:gd name="adj2" fmla="val 25000"/>
              <a:gd name="adj3" fmla="val 25000"/>
              <a:gd name="adj4" fmla="val 43750"/>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Right Arrow 24"/>
          <p:cNvSpPr/>
          <p:nvPr/>
        </p:nvSpPr>
        <p:spPr>
          <a:xfrm rot="10800000">
            <a:off x="640080" y="5372100"/>
            <a:ext cx="609600" cy="469880"/>
          </a:xfrm>
          <a:prstGeom prst="rightArrow">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78974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72</a:t>
            </a:fld>
            <a:endParaRPr lang="en-US" dirty="0"/>
          </a:p>
        </p:txBody>
      </p:sp>
      <p:sp>
        <p:nvSpPr>
          <p:cNvPr id="3" name="Title 2"/>
          <p:cNvSpPr>
            <a:spLocks noGrp="1"/>
          </p:cNvSpPr>
          <p:nvPr>
            <p:ph type="title"/>
          </p:nvPr>
        </p:nvSpPr>
        <p:spPr/>
        <p:txBody>
          <a:bodyPr/>
          <a:lstStyle/>
          <a:p>
            <a:r>
              <a:rPr lang="en-US" dirty="0"/>
              <a:t>File Manager (Preload) Error #7</a:t>
            </a:r>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Interchange Data Submitted Does Not Match File Name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203132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 </a:t>
            </a:r>
          </a:p>
          <a:p>
            <a:r>
              <a:rPr lang="en-US" b="1" dirty="0"/>
              <a:t>File Content - Data File ID: 1573; Data File Name: 999903_000_2013TSDS_201305301104_InterchangeStudentParentExtension.xml</a:t>
            </a:r>
            <a:endParaRPr lang="en-US" dirty="0"/>
          </a:p>
          <a:p>
            <a:r>
              <a:rPr lang="en-US" b="1" dirty="0"/>
              <a:t> </a:t>
            </a:r>
            <a:endParaRPr lang="en-US" dirty="0"/>
          </a:p>
          <a:p>
            <a:r>
              <a:rPr lang="en-US" dirty="0"/>
              <a:t>Error 1: XSD cvc-elt.1: Cannot find the declaration of element '</a:t>
            </a:r>
            <a:r>
              <a:rPr lang="en-US" dirty="0" err="1"/>
              <a:t>InterchangeEducationOrganization</a:t>
            </a:r>
            <a:r>
              <a:rPr lang="en-US" dirty="0"/>
              <a:t>'.</a:t>
            </a:r>
          </a:p>
        </p:txBody>
      </p:sp>
    </p:spTree>
    <p:extLst>
      <p:ext uri="{BB962C8B-B14F-4D97-AF65-F5344CB8AC3E}">
        <p14:creationId xmlns:p14="http://schemas.microsoft.com/office/powerpoint/2010/main" val="2473719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73</a:t>
            </a:fld>
            <a:endParaRPr lang="en-US" dirty="0"/>
          </a:p>
        </p:txBody>
      </p:sp>
      <p:sp>
        <p:nvSpPr>
          <p:cNvPr id="3" name="Title 2"/>
          <p:cNvSpPr>
            <a:spLocks noGrp="1"/>
          </p:cNvSpPr>
          <p:nvPr>
            <p:ph type="title"/>
          </p:nvPr>
        </p:nvSpPr>
        <p:spPr/>
        <p:txBody>
          <a:bodyPr/>
          <a:lstStyle/>
          <a:p>
            <a:r>
              <a:rPr lang="en-US" dirty="0"/>
              <a:t>Batch Manager (Load) Errors</a:t>
            </a:r>
          </a:p>
        </p:txBody>
      </p:sp>
      <p:sp>
        <p:nvSpPr>
          <p:cNvPr id="4" name="Content Placeholder 3"/>
          <p:cNvSpPr>
            <a:spLocks noGrp="1"/>
          </p:cNvSpPr>
          <p:nvPr>
            <p:ph sz="quarter" idx="1"/>
          </p:nvPr>
        </p:nvSpPr>
        <p:spPr/>
        <p:txBody>
          <a:bodyPr/>
          <a:lstStyle/>
          <a:p>
            <a:r>
              <a:rPr lang="en-US" dirty="0"/>
              <a:t>Batch Manager executes another set of data validations.  These validations check for referential integrity of the data elements </a:t>
            </a:r>
          </a:p>
          <a:p>
            <a:r>
              <a:rPr lang="en-US" dirty="0"/>
              <a:t>These load validations align to TEDS Section 3, TEDS Section 4 and some of the TEDS Section 5 checks</a:t>
            </a:r>
          </a:p>
          <a:p>
            <a:r>
              <a:rPr lang="en-US" dirty="0"/>
              <a:t>These are the same validations that are referred to as  field edits</a:t>
            </a:r>
          </a:p>
          <a:p>
            <a:r>
              <a:rPr lang="en-US" dirty="0"/>
              <a:t>The terms Batch Manager Validations and field edits are interchangeable</a:t>
            </a:r>
          </a:p>
        </p:txBody>
      </p:sp>
    </p:spTree>
    <p:extLst>
      <p:ext uri="{BB962C8B-B14F-4D97-AF65-F5344CB8AC3E}">
        <p14:creationId xmlns:p14="http://schemas.microsoft.com/office/powerpoint/2010/main" val="11216661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74</a:t>
            </a:fld>
            <a:endParaRPr lang="en-US" dirty="0"/>
          </a:p>
        </p:txBody>
      </p:sp>
      <p:sp>
        <p:nvSpPr>
          <p:cNvPr id="3" name="Title 2"/>
          <p:cNvSpPr>
            <a:spLocks noGrp="1"/>
          </p:cNvSpPr>
          <p:nvPr>
            <p:ph type="title"/>
          </p:nvPr>
        </p:nvSpPr>
        <p:spPr/>
        <p:txBody>
          <a:bodyPr/>
          <a:lstStyle/>
          <a:p>
            <a:r>
              <a:rPr lang="en-US" dirty="0"/>
              <a:t>Batch Manager (Load) Error #1</a:t>
            </a:r>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Invalid Code Value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056223616"/>
              </p:ext>
            </p:extLst>
          </p:nvPr>
        </p:nvGraphicFramePr>
        <p:xfrm>
          <a:off x="495300" y="2590800"/>
          <a:ext cx="8458200" cy="119380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5715000">
                  <a:extLst>
                    <a:ext uri="{9D8B030D-6E8A-4147-A177-3AD203B41FA5}">
                      <a16:colId xmlns:a16="http://schemas.microsoft.com/office/drawing/2014/main" val="20001"/>
                    </a:ext>
                  </a:extLst>
                </a:gridCol>
              </a:tblGrid>
              <a:tr h="370840">
                <a:tc>
                  <a:txBody>
                    <a:bodyPr/>
                    <a:lstStyle/>
                    <a:p>
                      <a:r>
                        <a:rPr lang="en-US" sz="1600" dirty="0">
                          <a:solidFill>
                            <a:srgbClr val="FFFFFF"/>
                          </a:solidFill>
                        </a:rPr>
                        <a:t>Error</a:t>
                      </a:r>
                      <a:r>
                        <a:rPr lang="en-US" sz="1600" baseline="0" dirty="0">
                          <a:solidFill>
                            <a:srgbClr val="FFFFFF"/>
                          </a:solidFill>
                        </a:rPr>
                        <a:t> Message</a:t>
                      </a:r>
                      <a:endParaRPr lang="en-US" sz="1600" dirty="0">
                        <a:solidFill>
                          <a:srgbClr val="FFFFFF"/>
                        </a:solidFill>
                      </a:endParaRPr>
                    </a:p>
                  </a:txBody>
                  <a:tcPr/>
                </a:tc>
                <a:tc>
                  <a:txBody>
                    <a:bodyPr/>
                    <a:lstStyle/>
                    <a:p>
                      <a:r>
                        <a:rPr lang="en-US" sz="1600" dirty="0">
                          <a:solidFill>
                            <a:srgbClr val="FFFFFF"/>
                          </a:solidFill>
                        </a:rPr>
                        <a:t>Error Value</a:t>
                      </a:r>
                    </a:p>
                  </a:txBody>
                  <a:tcPr/>
                </a:tc>
                <a:extLst>
                  <a:ext uri="{0D108BD9-81ED-4DB2-BD59-A6C34878D82A}">
                    <a16:rowId xmlns:a16="http://schemas.microsoft.com/office/drawing/2014/main" val="10000"/>
                  </a:ext>
                </a:extLst>
              </a:tr>
              <a:tr h="370840">
                <a:tc>
                  <a:txBody>
                    <a:bodyPr/>
                    <a:lstStyle/>
                    <a:p>
                      <a:r>
                        <a:rPr kumimoji="0" lang="en-US" sz="1600" kern="1200" dirty="0" err="1">
                          <a:solidFill>
                            <a:schemeClr val="dk1"/>
                          </a:solidFill>
                          <a:effectLst/>
                          <a:latin typeface="+mn-lt"/>
                          <a:ea typeface="+mn-ea"/>
                          <a:cs typeface="+mn-cs"/>
                        </a:rPr>
                        <a:t>AddressType</a:t>
                      </a:r>
                      <a:r>
                        <a:rPr kumimoji="0" lang="en-US" sz="1600" kern="1200" dirty="0">
                          <a:solidFill>
                            <a:schemeClr val="dk1"/>
                          </a:solidFill>
                          <a:effectLst/>
                          <a:latin typeface="+mn-lt"/>
                          <a:ea typeface="+mn-ea"/>
                          <a:cs typeface="+mn-cs"/>
                        </a:rPr>
                        <a:t> Not in </a:t>
                      </a:r>
                      <a:r>
                        <a:rPr kumimoji="0" lang="en-US" sz="1600" kern="1200" dirty="0" err="1">
                          <a:solidFill>
                            <a:schemeClr val="dk1"/>
                          </a:solidFill>
                          <a:effectLst/>
                          <a:latin typeface="+mn-lt"/>
                          <a:ea typeface="+mn-ea"/>
                          <a:cs typeface="+mn-cs"/>
                        </a:rPr>
                        <a:t>Schollkp.Master_Lookup</a:t>
                      </a:r>
                      <a:r>
                        <a:rPr kumimoji="0" lang="en-US" sz="1600" kern="1200" dirty="0">
                          <a:solidFill>
                            <a:schemeClr val="dk1"/>
                          </a:solidFill>
                          <a:effectLst/>
                          <a:latin typeface="+mn-lt"/>
                          <a:ea typeface="+mn-ea"/>
                          <a:cs typeface="+mn-cs"/>
                        </a:rPr>
                        <a:t> Table</a:t>
                      </a:r>
                      <a:endParaRPr lang="en-US" sz="1600" dirty="0"/>
                    </a:p>
                  </a:txBody>
                  <a:tcPr/>
                </a:tc>
                <a:tc>
                  <a:txBody>
                    <a:bodyPr/>
                    <a:lstStyle/>
                    <a:p>
                      <a:r>
                        <a:rPr kumimoji="0" lang="en-US" sz="1600" kern="1200" dirty="0" err="1">
                          <a:solidFill>
                            <a:schemeClr val="dk1"/>
                          </a:solidFill>
                          <a:effectLst/>
                          <a:latin typeface="+mn-lt"/>
                          <a:ea typeface="+mn-ea"/>
                          <a:cs typeface="+mn-cs"/>
                        </a:rPr>
                        <a:t>District_Code</a:t>
                      </a:r>
                      <a:r>
                        <a:rPr kumimoji="0" lang="en-US" sz="1600" kern="1200" dirty="0">
                          <a:solidFill>
                            <a:schemeClr val="dk1"/>
                          </a:solidFill>
                          <a:effectLst/>
                          <a:latin typeface="+mn-lt"/>
                          <a:ea typeface="+mn-ea"/>
                          <a:cs typeface="+mn-cs"/>
                        </a:rPr>
                        <a:t> = 1, </a:t>
                      </a:r>
                      <a:r>
                        <a:rPr kumimoji="0" lang="en-US" sz="1600" kern="1200" dirty="0" err="1">
                          <a:solidFill>
                            <a:schemeClr val="dk1"/>
                          </a:solidFill>
                          <a:effectLst/>
                          <a:latin typeface="+mn-lt"/>
                          <a:ea typeface="+mn-ea"/>
                          <a:cs typeface="+mn-cs"/>
                        </a:rPr>
                        <a:t>School_Year</a:t>
                      </a:r>
                      <a:r>
                        <a:rPr kumimoji="0" lang="en-US" sz="1600" kern="1200" dirty="0">
                          <a:solidFill>
                            <a:schemeClr val="dk1"/>
                          </a:solidFill>
                          <a:effectLst/>
                          <a:latin typeface="+mn-lt"/>
                          <a:ea typeface="+mn-ea"/>
                          <a:cs typeface="+mn-cs"/>
                        </a:rPr>
                        <a:t> = 6/30/2013, </a:t>
                      </a:r>
                      <a:r>
                        <a:rPr kumimoji="0" lang="en-US" sz="1600" kern="1200" dirty="0" err="1">
                          <a:solidFill>
                            <a:schemeClr val="dk1"/>
                          </a:solidFill>
                          <a:effectLst/>
                          <a:latin typeface="+mn-lt"/>
                          <a:ea typeface="+mn-ea"/>
                          <a:cs typeface="+mn-cs"/>
                        </a:rPr>
                        <a:t>Lookup_Desc</a:t>
                      </a:r>
                      <a:r>
                        <a:rPr kumimoji="0" lang="en-US" sz="1600" kern="1200" dirty="0">
                          <a:solidFill>
                            <a:schemeClr val="dk1"/>
                          </a:solidFill>
                          <a:effectLst/>
                          <a:latin typeface="+mn-lt"/>
                          <a:ea typeface="+mn-ea"/>
                          <a:cs typeface="+mn-cs"/>
                        </a:rPr>
                        <a:t> = Physically, </a:t>
                      </a:r>
                      <a:r>
                        <a:rPr kumimoji="0" lang="en-US" sz="1600" kern="1200" dirty="0" err="1">
                          <a:solidFill>
                            <a:schemeClr val="dk1"/>
                          </a:solidFill>
                          <a:effectLst/>
                          <a:latin typeface="+mn-lt"/>
                          <a:ea typeface="+mn-ea"/>
                          <a:cs typeface="+mn-cs"/>
                        </a:rPr>
                        <a:t>Lookup_Name</a:t>
                      </a:r>
                      <a:r>
                        <a:rPr kumimoji="0" lang="en-US" sz="1600" kern="1200" dirty="0">
                          <a:solidFill>
                            <a:schemeClr val="dk1"/>
                          </a:solidFill>
                          <a:effectLst/>
                          <a:latin typeface="+mn-lt"/>
                          <a:ea typeface="+mn-ea"/>
                          <a:cs typeface="+mn-cs"/>
                        </a:rPr>
                        <a:t> = </a:t>
                      </a:r>
                      <a:r>
                        <a:rPr kumimoji="0" lang="en-US" sz="1600" kern="1200" dirty="0" err="1">
                          <a:solidFill>
                            <a:schemeClr val="dk1"/>
                          </a:solidFill>
                          <a:effectLst/>
                          <a:latin typeface="+mn-lt"/>
                          <a:ea typeface="+mn-ea"/>
                          <a:cs typeface="+mn-cs"/>
                        </a:rPr>
                        <a:t>AddressType</a:t>
                      </a:r>
                      <a:r>
                        <a:rPr kumimoji="0" lang="en-US" sz="1600" kern="1200" dirty="0">
                          <a:solidFill>
                            <a:schemeClr val="dk1"/>
                          </a:solidFill>
                          <a:effectLst/>
                          <a:latin typeface="+mn-lt"/>
                          <a:ea typeface="+mn-ea"/>
                          <a:cs typeface="+mn-cs"/>
                        </a:rPr>
                        <a:t>, </a:t>
                      </a:r>
                      <a:r>
                        <a:rPr kumimoji="0" lang="en-US" sz="1600" kern="1200" dirty="0" err="1">
                          <a:solidFill>
                            <a:schemeClr val="dk1"/>
                          </a:solidFill>
                          <a:effectLst/>
                          <a:latin typeface="+mn-lt"/>
                          <a:ea typeface="+mn-ea"/>
                          <a:cs typeface="+mn-cs"/>
                        </a:rPr>
                        <a:t>Lookup_Name_Id</a:t>
                      </a:r>
                      <a:r>
                        <a:rPr kumimoji="0" lang="en-US" sz="1600" kern="1200" dirty="0">
                          <a:solidFill>
                            <a:schemeClr val="dk1"/>
                          </a:solidFill>
                          <a:effectLst/>
                          <a:latin typeface="+mn-lt"/>
                          <a:ea typeface="+mn-ea"/>
                          <a:cs typeface="+mn-cs"/>
                        </a:rPr>
                        <a:t> = DC006 </a:t>
                      </a:r>
                      <a:endParaRPr lang="en-US" sz="1600"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138627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75</a:t>
            </a:fld>
            <a:endParaRPr lang="en-US" dirty="0"/>
          </a:p>
        </p:txBody>
      </p:sp>
      <p:sp>
        <p:nvSpPr>
          <p:cNvPr id="3" name="Title 2"/>
          <p:cNvSpPr>
            <a:spLocks noGrp="1"/>
          </p:cNvSpPr>
          <p:nvPr>
            <p:ph type="title"/>
          </p:nvPr>
        </p:nvSpPr>
        <p:spPr/>
        <p:txBody>
          <a:bodyPr/>
          <a:lstStyle/>
          <a:p>
            <a:r>
              <a:rPr lang="en-US" dirty="0"/>
              <a:t>Batch Manager (Load) Error #2</a:t>
            </a:r>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Invalid Course Code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335063177"/>
              </p:ext>
            </p:extLst>
          </p:nvPr>
        </p:nvGraphicFramePr>
        <p:xfrm>
          <a:off x="381000" y="2590800"/>
          <a:ext cx="8458200" cy="3571240"/>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20000"/>
                    </a:ext>
                  </a:extLst>
                </a:gridCol>
                <a:gridCol w="5791200">
                  <a:extLst>
                    <a:ext uri="{9D8B030D-6E8A-4147-A177-3AD203B41FA5}">
                      <a16:colId xmlns:a16="http://schemas.microsoft.com/office/drawing/2014/main" val="20001"/>
                    </a:ext>
                  </a:extLst>
                </a:gridCol>
              </a:tblGrid>
              <a:tr h="370840">
                <a:tc>
                  <a:txBody>
                    <a:bodyPr/>
                    <a:lstStyle/>
                    <a:p>
                      <a:r>
                        <a:rPr lang="en-US" sz="1600" dirty="0">
                          <a:solidFill>
                            <a:srgbClr val="FFFFFF"/>
                          </a:solidFill>
                        </a:rPr>
                        <a:t>Error</a:t>
                      </a:r>
                      <a:r>
                        <a:rPr lang="en-US" sz="1600" baseline="0" dirty="0">
                          <a:solidFill>
                            <a:srgbClr val="FFFFFF"/>
                          </a:solidFill>
                        </a:rPr>
                        <a:t> Message</a:t>
                      </a:r>
                      <a:endParaRPr lang="en-US" sz="1600" dirty="0">
                        <a:solidFill>
                          <a:srgbClr val="FFFFFF"/>
                        </a:solidFill>
                      </a:endParaRPr>
                    </a:p>
                  </a:txBody>
                  <a:tcPr/>
                </a:tc>
                <a:tc>
                  <a:txBody>
                    <a:bodyPr/>
                    <a:lstStyle/>
                    <a:p>
                      <a:r>
                        <a:rPr lang="en-US" sz="1600" dirty="0">
                          <a:solidFill>
                            <a:srgbClr val="FFFFFF"/>
                          </a:solidFill>
                        </a:rPr>
                        <a:t>Error Value</a:t>
                      </a:r>
                    </a:p>
                  </a:txBody>
                  <a:tcPr/>
                </a:tc>
                <a:extLst>
                  <a:ext uri="{0D108BD9-81ED-4DB2-BD59-A6C34878D82A}">
                    <a16:rowId xmlns:a16="http://schemas.microsoft.com/office/drawing/2014/main" val="10000"/>
                  </a:ext>
                </a:extLst>
              </a:tr>
              <a:tr h="370840">
                <a:tc>
                  <a:txBody>
                    <a:bodyPr/>
                    <a:lstStyle/>
                    <a:p>
                      <a:r>
                        <a:rPr kumimoji="0" lang="en-US" sz="1600" kern="1200" dirty="0">
                          <a:solidFill>
                            <a:schemeClr val="dk1"/>
                          </a:solidFill>
                          <a:effectLst/>
                          <a:latin typeface="+mn-lt"/>
                          <a:ea typeface="+mn-ea"/>
                          <a:cs typeface="+mn-cs"/>
                        </a:rPr>
                        <a:t>Values Not in </a:t>
                      </a:r>
                      <a:r>
                        <a:rPr kumimoji="0" lang="en-US" sz="1600" kern="1200" dirty="0" err="1">
                          <a:solidFill>
                            <a:schemeClr val="dk1"/>
                          </a:solidFill>
                          <a:effectLst/>
                          <a:latin typeface="+mn-lt"/>
                          <a:ea typeface="+mn-ea"/>
                          <a:cs typeface="+mn-cs"/>
                        </a:rPr>
                        <a:t>Scholwhs.Course</a:t>
                      </a:r>
                      <a:r>
                        <a:rPr kumimoji="0" lang="en-US" sz="1600" kern="1200" dirty="0">
                          <a:solidFill>
                            <a:schemeClr val="dk1"/>
                          </a:solidFill>
                          <a:effectLst/>
                          <a:latin typeface="+mn-lt"/>
                          <a:ea typeface="+mn-ea"/>
                          <a:cs typeface="+mn-cs"/>
                        </a:rPr>
                        <a:t> Table</a:t>
                      </a:r>
                      <a:endParaRPr lang="en-US" sz="1600" dirty="0"/>
                    </a:p>
                  </a:txBody>
                  <a:tcPr/>
                </a:tc>
                <a:tc>
                  <a:txBody>
                    <a:bodyPr/>
                    <a:lstStyle/>
                    <a:p>
                      <a:r>
                        <a:rPr kumimoji="0" lang="en-US" sz="1600" kern="1200" dirty="0" err="1">
                          <a:solidFill>
                            <a:schemeClr val="dk1"/>
                          </a:solidFill>
                          <a:effectLst/>
                          <a:latin typeface="+mn-lt"/>
                          <a:ea typeface="+mn-ea"/>
                          <a:cs typeface="+mn-cs"/>
                        </a:rPr>
                        <a:t>District_Code</a:t>
                      </a:r>
                      <a:r>
                        <a:rPr kumimoji="0" lang="en-US" sz="1600" kern="1200" dirty="0">
                          <a:solidFill>
                            <a:schemeClr val="dk1"/>
                          </a:solidFill>
                          <a:effectLst/>
                          <a:latin typeface="+mn-lt"/>
                          <a:ea typeface="+mn-ea"/>
                          <a:cs typeface="+mn-cs"/>
                        </a:rPr>
                        <a:t> = 161903, </a:t>
                      </a:r>
                      <a:r>
                        <a:rPr kumimoji="0" lang="en-US" sz="1600" kern="1200" dirty="0" err="1">
                          <a:solidFill>
                            <a:schemeClr val="dk1"/>
                          </a:solidFill>
                          <a:effectLst/>
                          <a:latin typeface="+mn-lt"/>
                          <a:ea typeface="+mn-ea"/>
                          <a:cs typeface="+mn-cs"/>
                        </a:rPr>
                        <a:t>Location_Id</a:t>
                      </a:r>
                      <a:r>
                        <a:rPr kumimoji="0" lang="en-US" sz="1600" kern="1200" dirty="0">
                          <a:solidFill>
                            <a:schemeClr val="dk1"/>
                          </a:solidFill>
                          <a:effectLst/>
                          <a:latin typeface="+mn-lt"/>
                          <a:ea typeface="+mn-ea"/>
                          <a:cs typeface="+mn-cs"/>
                        </a:rPr>
                        <a:t> = 161903001, </a:t>
                      </a:r>
                      <a:r>
                        <a:rPr kumimoji="0" lang="en-US" sz="1600" kern="1200" dirty="0" err="1">
                          <a:solidFill>
                            <a:schemeClr val="dk1"/>
                          </a:solidFill>
                          <a:effectLst/>
                          <a:latin typeface="+mn-lt"/>
                          <a:ea typeface="+mn-ea"/>
                          <a:cs typeface="+mn-cs"/>
                        </a:rPr>
                        <a:t>School_Year</a:t>
                      </a:r>
                      <a:r>
                        <a:rPr kumimoji="0" lang="en-US" sz="1600" kern="1200" dirty="0">
                          <a:solidFill>
                            <a:schemeClr val="dk1"/>
                          </a:solidFill>
                          <a:effectLst/>
                          <a:latin typeface="+mn-lt"/>
                          <a:ea typeface="+mn-ea"/>
                          <a:cs typeface="+mn-cs"/>
                        </a:rPr>
                        <a:t> = 6/30/2012, </a:t>
                      </a:r>
                      <a:r>
                        <a:rPr kumimoji="0" lang="en-US" sz="1600" kern="1200" dirty="0" err="1">
                          <a:solidFill>
                            <a:schemeClr val="dk1"/>
                          </a:solidFill>
                          <a:effectLst/>
                          <a:latin typeface="+mn-lt"/>
                          <a:ea typeface="+mn-ea"/>
                          <a:cs typeface="+mn-cs"/>
                        </a:rPr>
                        <a:t>Reporting_Date</a:t>
                      </a:r>
                      <a:r>
                        <a:rPr kumimoji="0" lang="en-US" sz="1600" kern="1200" dirty="0">
                          <a:solidFill>
                            <a:schemeClr val="dk1"/>
                          </a:solidFill>
                          <a:effectLst/>
                          <a:latin typeface="+mn-lt"/>
                          <a:ea typeface="+mn-ea"/>
                          <a:cs typeface="+mn-cs"/>
                        </a:rPr>
                        <a:t> = 6/30/2012, </a:t>
                      </a:r>
                      <a:r>
                        <a:rPr kumimoji="0" lang="en-US" sz="1600" kern="1200" dirty="0" err="1">
                          <a:solidFill>
                            <a:schemeClr val="dk1"/>
                          </a:solidFill>
                          <a:effectLst/>
                          <a:latin typeface="+mn-lt"/>
                          <a:ea typeface="+mn-ea"/>
                          <a:cs typeface="+mn-cs"/>
                        </a:rPr>
                        <a:t>Period_Level_Desc</a:t>
                      </a:r>
                      <a:r>
                        <a:rPr kumimoji="0" lang="en-US" sz="1600" kern="1200" dirty="0">
                          <a:solidFill>
                            <a:schemeClr val="dk1"/>
                          </a:solidFill>
                          <a:effectLst/>
                          <a:latin typeface="+mn-lt"/>
                          <a:ea typeface="+mn-ea"/>
                          <a:cs typeface="+mn-cs"/>
                        </a:rPr>
                        <a:t> = TSDS, </a:t>
                      </a:r>
                      <a:r>
                        <a:rPr kumimoji="0" lang="en-US" sz="1600" kern="1200" dirty="0" err="1">
                          <a:solidFill>
                            <a:schemeClr val="dk1"/>
                          </a:solidFill>
                          <a:effectLst/>
                          <a:latin typeface="+mn-lt"/>
                          <a:ea typeface="+mn-ea"/>
                          <a:cs typeface="+mn-cs"/>
                        </a:rPr>
                        <a:t>Course_Id</a:t>
                      </a:r>
                      <a:r>
                        <a:rPr kumimoji="0" lang="en-US" sz="1600" kern="1200" dirty="0">
                          <a:solidFill>
                            <a:schemeClr val="dk1"/>
                          </a:solidFill>
                          <a:effectLst/>
                          <a:latin typeface="+mn-lt"/>
                          <a:ea typeface="+mn-ea"/>
                          <a:cs typeface="+mn-cs"/>
                        </a:rPr>
                        <a:t> = ABC_2013_12345678, Semester = N/A </a:t>
                      </a:r>
                      <a:endParaRPr lang="en-US" sz="1600" dirty="0"/>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effectLst/>
                          <a:latin typeface="+mn-lt"/>
                          <a:ea typeface="+mn-ea"/>
                          <a:cs typeface="+mn-cs"/>
                        </a:rPr>
                        <a:t>Values Not in </a:t>
                      </a:r>
                      <a:r>
                        <a:rPr kumimoji="0" lang="en-US" sz="1600" kern="1200" dirty="0" err="1">
                          <a:solidFill>
                            <a:schemeClr val="dk1"/>
                          </a:solidFill>
                          <a:effectLst/>
                          <a:latin typeface="+mn-lt"/>
                          <a:ea typeface="+mn-ea"/>
                          <a:cs typeface="+mn-cs"/>
                        </a:rPr>
                        <a:t>Scholwhs.Course</a:t>
                      </a:r>
                      <a:r>
                        <a:rPr kumimoji="0" lang="en-US" sz="1600" kern="1200" dirty="0">
                          <a:solidFill>
                            <a:schemeClr val="dk1"/>
                          </a:solidFill>
                          <a:effectLst/>
                          <a:latin typeface="+mn-lt"/>
                          <a:ea typeface="+mn-ea"/>
                          <a:cs typeface="+mn-cs"/>
                        </a:rPr>
                        <a:t> Table</a:t>
                      </a:r>
                      <a:endParaRPr lang="en-US" sz="1600" dirty="0"/>
                    </a:p>
                    <a:p>
                      <a:endParaRPr lang="en-US" sz="1600" dirty="0"/>
                    </a:p>
                  </a:txBody>
                  <a:tcPr/>
                </a:tc>
                <a:tc>
                  <a:txBody>
                    <a:bodyPr/>
                    <a:lstStyle/>
                    <a:p>
                      <a:r>
                        <a:rPr kumimoji="0" lang="en-US" sz="1600" kern="1200" dirty="0" err="1">
                          <a:solidFill>
                            <a:schemeClr val="dk1"/>
                          </a:solidFill>
                          <a:effectLst/>
                          <a:latin typeface="+mn-lt"/>
                          <a:ea typeface="+mn-ea"/>
                          <a:cs typeface="+mn-cs"/>
                        </a:rPr>
                        <a:t>District_Code</a:t>
                      </a:r>
                      <a:r>
                        <a:rPr kumimoji="0" lang="en-US" sz="1600" kern="1200" dirty="0">
                          <a:solidFill>
                            <a:schemeClr val="dk1"/>
                          </a:solidFill>
                          <a:effectLst/>
                          <a:latin typeface="+mn-lt"/>
                          <a:ea typeface="+mn-ea"/>
                          <a:cs typeface="+mn-cs"/>
                        </a:rPr>
                        <a:t> = 161903, </a:t>
                      </a:r>
                      <a:r>
                        <a:rPr kumimoji="0" lang="en-US" sz="1600" kern="1200" dirty="0" err="1">
                          <a:solidFill>
                            <a:schemeClr val="dk1"/>
                          </a:solidFill>
                          <a:effectLst/>
                          <a:latin typeface="+mn-lt"/>
                          <a:ea typeface="+mn-ea"/>
                          <a:cs typeface="+mn-cs"/>
                        </a:rPr>
                        <a:t>Location_Id</a:t>
                      </a:r>
                      <a:r>
                        <a:rPr kumimoji="0" lang="en-US" sz="1600" kern="1200" dirty="0">
                          <a:solidFill>
                            <a:schemeClr val="dk1"/>
                          </a:solidFill>
                          <a:effectLst/>
                          <a:latin typeface="+mn-lt"/>
                          <a:ea typeface="+mn-ea"/>
                          <a:cs typeface="+mn-cs"/>
                        </a:rPr>
                        <a:t> = 161903001, </a:t>
                      </a:r>
                      <a:r>
                        <a:rPr kumimoji="0" lang="en-US" sz="1600" kern="1200" dirty="0" err="1">
                          <a:solidFill>
                            <a:schemeClr val="dk1"/>
                          </a:solidFill>
                          <a:effectLst/>
                          <a:latin typeface="+mn-lt"/>
                          <a:ea typeface="+mn-ea"/>
                          <a:cs typeface="+mn-cs"/>
                        </a:rPr>
                        <a:t>School_Year</a:t>
                      </a:r>
                      <a:r>
                        <a:rPr kumimoji="0" lang="en-US" sz="1600" kern="1200" dirty="0">
                          <a:solidFill>
                            <a:schemeClr val="dk1"/>
                          </a:solidFill>
                          <a:effectLst/>
                          <a:latin typeface="+mn-lt"/>
                          <a:ea typeface="+mn-ea"/>
                          <a:cs typeface="+mn-cs"/>
                        </a:rPr>
                        <a:t> = 6/30/2012, </a:t>
                      </a:r>
                      <a:r>
                        <a:rPr kumimoji="0" lang="en-US" sz="1600" kern="1200" dirty="0" err="1">
                          <a:solidFill>
                            <a:schemeClr val="dk1"/>
                          </a:solidFill>
                          <a:effectLst/>
                          <a:latin typeface="+mn-lt"/>
                          <a:ea typeface="+mn-ea"/>
                          <a:cs typeface="+mn-cs"/>
                        </a:rPr>
                        <a:t>Reporting_Date</a:t>
                      </a:r>
                      <a:r>
                        <a:rPr kumimoji="0" lang="en-US" sz="1600" kern="1200" dirty="0">
                          <a:solidFill>
                            <a:schemeClr val="dk1"/>
                          </a:solidFill>
                          <a:effectLst/>
                          <a:latin typeface="+mn-lt"/>
                          <a:ea typeface="+mn-ea"/>
                          <a:cs typeface="+mn-cs"/>
                        </a:rPr>
                        <a:t> = 6/30/2012, </a:t>
                      </a:r>
                      <a:r>
                        <a:rPr kumimoji="0" lang="en-US" sz="1600" kern="1200" dirty="0" err="1">
                          <a:solidFill>
                            <a:schemeClr val="dk1"/>
                          </a:solidFill>
                          <a:effectLst/>
                          <a:latin typeface="+mn-lt"/>
                          <a:ea typeface="+mn-ea"/>
                          <a:cs typeface="+mn-cs"/>
                        </a:rPr>
                        <a:t>Period_Level_Desc</a:t>
                      </a:r>
                      <a:r>
                        <a:rPr kumimoji="0" lang="en-US" sz="1600" kern="1200" dirty="0">
                          <a:solidFill>
                            <a:schemeClr val="dk1"/>
                          </a:solidFill>
                          <a:effectLst/>
                          <a:latin typeface="+mn-lt"/>
                          <a:ea typeface="+mn-ea"/>
                          <a:cs typeface="+mn-cs"/>
                        </a:rPr>
                        <a:t> = TSDS, </a:t>
                      </a:r>
                      <a:r>
                        <a:rPr kumimoji="0" lang="en-US" sz="1600" kern="1200" dirty="0" err="1">
                          <a:solidFill>
                            <a:schemeClr val="dk1"/>
                          </a:solidFill>
                          <a:effectLst/>
                          <a:latin typeface="+mn-lt"/>
                          <a:ea typeface="+mn-ea"/>
                          <a:cs typeface="+mn-cs"/>
                        </a:rPr>
                        <a:t>Course_Id</a:t>
                      </a:r>
                      <a:r>
                        <a:rPr kumimoji="0" lang="en-US" sz="1600" kern="1200" dirty="0">
                          <a:solidFill>
                            <a:schemeClr val="dk1"/>
                          </a:solidFill>
                          <a:effectLst/>
                          <a:latin typeface="+mn-lt"/>
                          <a:ea typeface="+mn-ea"/>
                          <a:cs typeface="+mn-cs"/>
                        </a:rPr>
                        <a:t> = ABC_2013_12345679, Semester = N/A </a:t>
                      </a:r>
                      <a:endParaRPr lang="en-US" sz="1600" dirty="0"/>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effectLst/>
                          <a:latin typeface="+mn-lt"/>
                          <a:ea typeface="+mn-ea"/>
                          <a:cs typeface="+mn-cs"/>
                        </a:rPr>
                        <a:t>Values Not in </a:t>
                      </a:r>
                      <a:r>
                        <a:rPr kumimoji="0" lang="en-US" sz="1600" kern="1200" dirty="0" err="1">
                          <a:solidFill>
                            <a:schemeClr val="dk1"/>
                          </a:solidFill>
                          <a:effectLst/>
                          <a:latin typeface="+mn-lt"/>
                          <a:ea typeface="+mn-ea"/>
                          <a:cs typeface="+mn-cs"/>
                        </a:rPr>
                        <a:t>Scholwhs.Course</a:t>
                      </a:r>
                      <a:r>
                        <a:rPr kumimoji="0" lang="en-US" sz="1600" kern="1200" dirty="0">
                          <a:solidFill>
                            <a:schemeClr val="dk1"/>
                          </a:solidFill>
                          <a:effectLst/>
                          <a:latin typeface="+mn-lt"/>
                          <a:ea typeface="+mn-ea"/>
                          <a:cs typeface="+mn-cs"/>
                        </a:rPr>
                        <a:t> Table</a:t>
                      </a:r>
                      <a:endParaRPr lang="en-US" sz="1600" dirty="0"/>
                    </a:p>
                    <a:p>
                      <a:endParaRPr lang="en-US" sz="1600" dirty="0"/>
                    </a:p>
                  </a:txBody>
                  <a:tcPr/>
                </a:tc>
                <a:tc>
                  <a:txBody>
                    <a:bodyPr/>
                    <a:lstStyle/>
                    <a:p>
                      <a:r>
                        <a:rPr kumimoji="0" lang="en-US" sz="1600" kern="1200" dirty="0" err="1">
                          <a:solidFill>
                            <a:schemeClr val="dk1"/>
                          </a:solidFill>
                          <a:effectLst/>
                          <a:latin typeface="+mn-lt"/>
                          <a:ea typeface="+mn-ea"/>
                          <a:cs typeface="+mn-cs"/>
                        </a:rPr>
                        <a:t>District_Code</a:t>
                      </a:r>
                      <a:r>
                        <a:rPr kumimoji="0" lang="en-US" sz="1600" kern="1200" dirty="0">
                          <a:solidFill>
                            <a:schemeClr val="dk1"/>
                          </a:solidFill>
                          <a:effectLst/>
                          <a:latin typeface="+mn-lt"/>
                          <a:ea typeface="+mn-ea"/>
                          <a:cs typeface="+mn-cs"/>
                        </a:rPr>
                        <a:t> = 161903, </a:t>
                      </a:r>
                      <a:r>
                        <a:rPr kumimoji="0" lang="en-US" sz="1600" kern="1200" dirty="0" err="1">
                          <a:solidFill>
                            <a:schemeClr val="dk1"/>
                          </a:solidFill>
                          <a:effectLst/>
                          <a:latin typeface="+mn-lt"/>
                          <a:ea typeface="+mn-ea"/>
                          <a:cs typeface="+mn-cs"/>
                        </a:rPr>
                        <a:t>Location_Id</a:t>
                      </a:r>
                      <a:r>
                        <a:rPr kumimoji="0" lang="en-US" sz="1600" kern="1200" dirty="0">
                          <a:solidFill>
                            <a:schemeClr val="dk1"/>
                          </a:solidFill>
                          <a:effectLst/>
                          <a:latin typeface="+mn-lt"/>
                          <a:ea typeface="+mn-ea"/>
                          <a:cs typeface="+mn-cs"/>
                        </a:rPr>
                        <a:t> = 161903001, </a:t>
                      </a:r>
                      <a:r>
                        <a:rPr kumimoji="0" lang="en-US" sz="1600" kern="1200" dirty="0" err="1">
                          <a:solidFill>
                            <a:schemeClr val="dk1"/>
                          </a:solidFill>
                          <a:effectLst/>
                          <a:latin typeface="+mn-lt"/>
                          <a:ea typeface="+mn-ea"/>
                          <a:cs typeface="+mn-cs"/>
                        </a:rPr>
                        <a:t>School_Year</a:t>
                      </a:r>
                      <a:r>
                        <a:rPr kumimoji="0" lang="en-US" sz="1600" kern="1200" dirty="0">
                          <a:solidFill>
                            <a:schemeClr val="dk1"/>
                          </a:solidFill>
                          <a:effectLst/>
                          <a:latin typeface="+mn-lt"/>
                          <a:ea typeface="+mn-ea"/>
                          <a:cs typeface="+mn-cs"/>
                        </a:rPr>
                        <a:t> = 6/30/2012, </a:t>
                      </a:r>
                      <a:r>
                        <a:rPr kumimoji="0" lang="en-US" sz="1600" kern="1200" dirty="0" err="1">
                          <a:solidFill>
                            <a:schemeClr val="dk1"/>
                          </a:solidFill>
                          <a:effectLst/>
                          <a:latin typeface="+mn-lt"/>
                          <a:ea typeface="+mn-ea"/>
                          <a:cs typeface="+mn-cs"/>
                        </a:rPr>
                        <a:t>Reporting_Date</a:t>
                      </a:r>
                      <a:r>
                        <a:rPr kumimoji="0" lang="en-US" sz="1600" kern="1200" dirty="0">
                          <a:solidFill>
                            <a:schemeClr val="dk1"/>
                          </a:solidFill>
                          <a:effectLst/>
                          <a:latin typeface="+mn-lt"/>
                          <a:ea typeface="+mn-ea"/>
                          <a:cs typeface="+mn-cs"/>
                        </a:rPr>
                        <a:t> = 6/30/2012, </a:t>
                      </a:r>
                      <a:r>
                        <a:rPr kumimoji="0" lang="en-US" sz="1600" kern="1200" dirty="0" err="1">
                          <a:solidFill>
                            <a:schemeClr val="dk1"/>
                          </a:solidFill>
                          <a:effectLst/>
                          <a:latin typeface="+mn-lt"/>
                          <a:ea typeface="+mn-ea"/>
                          <a:cs typeface="+mn-cs"/>
                        </a:rPr>
                        <a:t>Period_Level_Desc</a:t>
                      </a:r>
                      <a:r>
                        <a:rPr kumimoji="0" lang="en-US" sz="1600" kern="1200" dirty="0">
                          <a:solidFill>
                            <a:schemeClr val="dk1"/>
                          </a:solidFill>
                          <a:effectLst/>
                          <a:latin typeface="+mn-lt"/>
                          <a:ea typeface="+mn-ea"/>
                          <a:cs typeface="+mn-cs"/>
                        </a:rPr>
                        <a:t> = TSDS, </a:t>
                      </a:r>
                      <a:r>
                        <a:rPr kumimoji="0" lang="en-US" sz="1600" kern="1200" dirty="0" err="1">
                          <a:solidFill>
                            <a:schemeClr val="dk1"/>
                          </a:solidFill>
                          <a:effectLst/>
                          <a:latin typeface="+mn-lt"/>
                          <a:ea typeface="+mn-ea"/>
                          <a:cs typeface="+mn-cs"/>
                        </a:rPr>
                        <a:t>Course_Id</a:t>
                      </a:r>
                      <a:r>
                        <a:rPr kumimoji="0" lang="en-US" sz="1600" kern="1200" dirty="0">
                          <a:solidFill>
                            <a:schemeClr val="dk1"/>
                          </a:solidFill>
                          <a:effectLst/>
                          <a:latin typeface="+mn-lt"/>
                          <a:ea typeface="+mn-ea"/>
                          <a:cs typeface="+mn-cs"/>
                        </a:rPr>
                        <a:t> = ABC_2013_12345670, Semester = N/A</a:t>
                      </a:r>
                      <a:endParaRPr lang="en-US" sz="1600"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168689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76</a:t>
            </a:fld>
            <a:endParaRPr lang="en-US" dirty="0"/>
          </a:p>
        </p:txBody>
      </p:sp>
      <p:sp>
        <p:nvSpPr>
          <p:cNvPr id="3" name="Title 2"/>
          <p:cNvSpPr>
            <a:spLocks noGrp="1"/>
          </p:cNvSpPr>
          <p:nvPr>
            <p:ph type="title"/>
          </p:nvPr>
        </p:nvSpPr>
        <p:spPr/>
        <p:txBody>
          <a:bodyPr/>
          <a:lstStyle/>
          <a:p>
            <a:r>
              <a:rPr lang="en-US" dirty="0"/>
              <a:t>Batch Manager (Load) Error #3</a:t>
            </a:r>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Duplicate Errors</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467720375"/>
              </p:ext>
            </p:extLst>
          </p:nvPr>
        </p:nvGraphicFramePr>
        <p:xfrm>
          <a:off x="342899" y="2560320"/>
          <a:ext cx="8458201" cy="3688080"/>
        </p:xfrm>
        <a:graphic>
          <a:graphicData uri="http://schemas.openxmlformats.org/drawingml/2006/table">
            <a:tbl>
              <a:tblPr firstRow="1" bandRow="1">
                <a:tableStyleId>{5C22544A-7EE6-4342-B048-85BDC9FD1C3A}</a:tableStyleId>
              </a:tblPr>
              <a:tblGrid>
                <a:gridCol w="1181101">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5753100">
                  <a:extLst>
                    <a:ext uri="{9D8B030D-6E8A-4147-A177-3AD203B41FA5}">
                      <a16:colId xmlns:a16="http://schemas.microsoft.com/office/drawing/2014/main" val="20002"/>
                    </a:ext>
                  </a:extLst>
                </a:gridCol>
              </a:tblGrid>
              <a:tr h="370840">
                <a:tc>
                  <a:txBody>
                    <a:bodyPr/>
                    <a:lstStyle/>
                    <a:p>
                      <a:r>
                        <a:rPr lang="en-US" sz="1600" dirty="0">
                          <a:solidFill>
                            <a:srgbClr val="FFFFFF"/>
                          </a:solidFill>
                        </a:rPr>
                        <a:t>Duplicate</a:t>
                      </a:r>
                      <a:r>
                        <a:rPr lang="en-US" sz="1600" baseline="0" dirty="0">
                          <a:solidFill>
                            <a:srgbClr val="FFFFFF"/>
                          </a:solidFill>
                        </a:rPr>
                        <a:t> Count</a:t>
                      </a:r>
                      <a:endParaRPr lang="en-US" sz="1600" dirty="0">
                        <a:solidFill>
                          <a:srgbClr val="FFFFFF"/>
                        </a:solidFill>
                      </a:endParaRPr>
                    </a:p>
                  </a:txBody>
                  <a:tcPr/>
                </a:tc>
                <a:tc>
                  <a:txBody>
                    <a:bodyPr/>
                    <a:lstStyle/>
                    <a:p>
                      <a:r>
                        <a:rPr lang="en-US" sz="1600" dirty="0">
                          <a:solidFill>
                            <a:srgbClr val="FFFFFF"/>
                          </a:solidFill>
                        </a:rPr>
                        <a:t>Table</a:t>
                      </a:r>
                      <a:r>
                        <a:rPr lang="en-US" sz="1600" baseline="0" dirty="0">
                          <a:solidFill>
                            <a:srgbClr val="FFFFFF"/>
                          </a:solidFill>
                        </a:rPr>
                        <a:t> Name</a:t>
                      </a:r>
                      <a:endParaRPr lang="en-US" sz="1600" dirty="0">
                        <a:solidFill>
                          <a:srgbClr val="FFFFFF"/>
                        </a:solidFill>
                      </a:endParaRPr>
                    </a:p>
                  </a:txBody>
                  <a:tcPr/>
                </a:tc>
                <a:tc>
                  <a:txBody>
                    <a:bodyPr/>
                    <a:lstStyle/>
                    <a:p>
                      <a:r>
                        <a:rPr kumimoji="0" lang="en-US" sz="1600" b="1" kern="1200" dirty="0" err="1">
                          <a:solidFill>
                            <a:srgbClr val="FFFFFF"/>
                          </a:solidFill>
                          <a:effectLst/>
                          <a:latin typeface="+mn-lt"/>
                          <a:ea typeface="+mn-ea"/>
                          <a:cs typeface="+mn-cs"/>
                        </a:rPr>
                        <a:t>Deduplication</a:t>
                      </a:r>
                      <a:r>
                        <a:rPr kumimoji="0" lang="en-US" sz="1600" b="1" kern="1200" dirty="0">
                          <a:solidFill>
                            <a:srgbClr val="FFFFFF"/>
                          </a:solidFill>
                          <a:effectLst/>
                          <a:latin typeface="+mn-lt"/>
                          <a:ea typeface="+mn-ea"/>
                          <a:cs typeface="+mn-cs"/>
                        </a:rPr>
                        <a:t> Columns and Values </a:t>
                      </a:r>
                      <a:endParaRPr lang="en-US" sz="1600" dirty="0">
                        <a:solidFill>
                          <a:srgbClr val="FFFFFF"/>
                        </a:solidFill>
                      </a:endParaRPr>
                    </a:p>
                  </a:txBody>
                  <a:tcPr/>
                </a:tc>
                <a:extLst>
                  <a:ext uri="{0D108BD9-81ED-4DB2-BD59-A6C34878D82A}">
                    <a16:rowId xmlns:a16="http://schemas.microsoft.com/office/drawing/2014/main" val="10000"/>
                  </a:ext>
                </a:extLst>
              </a:tr>
              <a:tr h="370840">
                <a:tc>
                  <a:txBody>
                    <a:bodyPr/>
                    <a:lstStyle/>
                    <a:p>
                      <a:r>
                        <a:rPr lang="en-US" sz="1600" dirty="0"/>
                        <a:t>2</a:t>
                      </a:r>
                    </a:p>
                  </a:txBody>
                  <a:tcPr/>
                </a:tc>
                <a:tc>
                  <a:txBody>
                    <a:bodyPr/>
                    <a:lstStyle/>
                    <a:p>
                      <a:r>
                        <a:rPr kumimoji="0" lang="en-US" sz="1600" kern="1200" dirty="0" err="1">
                          <a:solidFill>
                            <a:schemeClr val="dk1"/>
                          </a:solidFill>
                          <a:effectLst/>
                          <a:latin typeface="+mn-lt"/>
                          <a:ea typeface="+mn-ea"/>
                          <a:cs typeface="+mn-cs"/>
                        </a:rPr>
                        <a:t>Scholwhs.Assessment_Fact</a:t>
                      </a:r>
                      <a:endParaRPr lang="en-US" sz="1600" dirty="0"/>
                    </a:p>
                  </a:txBody>
                  <a:tcPr/>
                </a:tc>
                <a:tc>
                  <a:txBody>
                    <a:bodyPr/>
                    <a:lstStyle/>
                    <a:p>
                      <a:r>
                        <a:rPr kumimoji="0" lang="en-US" sz="1600" kern="1200" dirty="0" err="1">
                          <a:solidFill>
                            <a:schemeClr val="dk1"/>
                          </a:solidFill>
                          <a:effectLst/>
                          <a:latin typeface="+mn-lt"/>
                          <a:ea typeface="+mn-ea"/>
                          <a:cs typeface="+mn-cs"/>
                        </a:rPr>
                        <a:t>Assessment_Info.Test_Desc</a:t>
                      </a:r>
                      <a:r>
                        <a:rPr kumimoji="0" lang="en-US" sz="1600" kern="1200" dirty="0">
                          <a:solidFill>
                            <a:schemeClr val="dk1"/>
                          </a:solidFill>
                          <a:effectLst/>
                          <a:latin typeface="+mn-lt"/>
                          <a:ea typeface="+mn-ea"/>
                          <a:cs typeface="+mn-cs"/>
                        </a:rPr>
                        <a:t> = TELPAS, </a:t>
                      </a:r>
                      <a:r>
                        <a:rPr kumimoji="0" lang="en-US" sz="1600" kern="1200" dirty="0" err="1">
                          <a:solidFill>
                            <a:schemeClr val="dk1"/>
                          </a:solidFill>
                          <a:effectLst/>
                          <a:latin typeface="+mn-lt"/>
                          <a:ea typeface="+mn-ea"/>
                          <a:cs typeface="+mn-cs"/>
                        </a:rPr>
                        <a:t>Assessment_Item.Subject_Area_Desc</a:t>
                      </a:r>
                      <a:r>
                        <a:rPr kumimoji="0" lang="en-US" sz="1600" kern="1200" dirty="0">
                          <a:solidFill>
                            <a:schemeClr val="dk1"/>
                          </a:solidFill>
                          <a:effectLst/>
                          <a:latin typeface="+mn-lt"/>
                          <a:ea typeface="+mn-ea"/>
                          <a:cs typeface="+mn-cs"/>
                        </a:rPr>
                        <a:t> = Reading, </a:t>
                      </a:r>
                      <a:r>
                        <a:rPr kumimoji="0" lang="en-US" sz="1600" kern="1200" dirty="0" err="1">
                          <a:solidFill>
                            <a:schemeClr val="dk1"/>
                          </a:solidFill>
                          <a:effectLst/>
                          <a:latin typeface="+mn-lt"/>
                          <a:ea typeface="+mn-ea"/>
                          <a:cs typeface="+mn-cs"/>
                        </a:rPr>
                        <a:t>Assessment_Item.Item_Grade</a:t>
                      </a:r>
                      <a:r>
                        <a:rPr kumimoji="0" lang="en-US" sz="1600" kern="1200" dirty="0">
                          <a:solidFill>
                            <a:schemeClr val="dk1"/>
                          </a:solidFill>
                          <a:effectLst/>
                          <a:latin typeface="+mn-lt"/>
                          <a:ea typeface="+mn-ea"/>
                          <a:cs typeface="+mn-cs"/>
                        </a:rPr>
                        <a:t> = Eighth grade, </a:t>
                      </a:r>
                      <a:r>
                        <a:rPr kumimoji="0" lang="en-US" sz="1600" kern="1200" dirty="0" err="1">
                          <a:solidFill>
                            <a:schemeClr val="dk1"/>
                          </a:solidFill>
                          <a:effectLst/>
                          <a:latin typeface="+mn-lt"/>
                          <a:ea typeface="+mn-ea"/>
                          <a:cs typeface="+mn-cs"/>
                        </a:rPr>
                        <a:t>Assessment_Item.Item_Version_Id</a:t>
                      </a:r>
                      <a:r>
                        <a:rPr kumimoji="0" lang="en-US" sz="1600" kern="1200" dirty="0">
                          <a:solidFill>
                            <a:schemeClr val="dk1"/>
                          </a:solidFill>
                          <a:effectLst/>
                          <a:latin typeface="+mn-lt"/>
                          <a:ea typeface="+mn-ea"/>
                          <a:cs typeface="+mn-cs"/>
                        </a:rPr>
                        <a:t> = 2002, </a:t>
                      </a:r>
                      <a:r>
                        <a:rPr kumimoji="0" lang="en-US" sz="1600" kern="1200" dirty="0" err="1">
                          <a:solidFill>
                            <a:schemeClr val="dk1"/>
                          </a:solidFill>
                          <a:effectLst/>
                          <a:latin typeface="+mn-lt"/>
                          <a:ea typeface="+mn-ea"/>
                          <a:cs typeface="+mn-cs"/>
                        </a:rPr>
                        <a:t>Period.Period_End_Date</a:t>
                      </a:r>
                      <a:r>
                        <a:rPr kumimoji="0" lang="en-US" sz="1600" kern="1200" dirty="0">
                          <a:solidFill>
                            <a:schemeClr val="dk1"/>
                          </a:solidFill>
                          <a:effectLst/>
                          <a:latin typeface="+mn-lt"/>
                          <a:ea typeface="+mn-ea"/>
                          <a:cs typeface="+mn-cs"/>
                        </a:rPr>
                        <a:t> = 3/1/2012, </a:t>
                      </a:r>
                      <a:r>
                        <a:rPr kumimoji="0" lang="en-US" sz="1600" kern="1200" dirty="0" err="1">
                          <a:solidFill>
                            <a:schemeClr val="dk1"/>
                          </a:solidFill>
                          <a:effectLst/>
                          <a:latin typeface="+mn-lt"/>
                          <a:ea typeface="+mn-ea"/>
                          <a:cs typeface="+mn-cs"/>
                        </a:rPr>
                        <a:t>Stud_Snapshot.Student_Id</a:t>
                      </a:r>
                      <a:r>
                        <a:rPr kumimoji="0" lang="en-US" sz="1600" kern="1200" dirty="0">
                          <a:solidFill>
                            <a:schemeClr val="dk1"/>
                          </a:solidFill>
                          <a:effectLst/>
                          <a:latin typeface="+mn-lt"/>
                          <a:ea typeface="+mn-ea"/>
                          <a:cs typeface="+mn-cs"/>
                        </a:rPr>
                        <a:t> = 6733198894 </a:t>
                      </a:r>
                      <a:endParaRPr lang="en-US" sz="1600" dirty="0"/>
                    </a:p>
                  </a:txBody>
                  <a:tcPr/>
                </a:tc>
                <a:extLst>
                  <a:ext uri="{0D108BD9-81ED-4DB2-BD59-A6C34878D82A}">
                    <a16:rowId xmlns:a16="http://schemas.microsoft.com/office/drawing/2014/main" val="10001"/>
                  </a:ext>
                </a:extLst>
              </a:tr>
              <a:tr h="370840">
                <a:tc>
                  <a:txBody>
                    <a:bodyPr/>
                    <a:lstStyle/>
                    <a:p>
                      <a:r>
                        <a:rPr lang="en-US" sz="1600" dirty="0"/>
                        <a:t>2</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err="1">
                          <a:solidFill>
                            <a:schemeClr val="dk1"/>
                          </a:solidFill>
                          <a:effectLst/>
                          <a:latin typeface="+mn-lt"/>
                          <a:ea typeface="+mn-ea"/>
                          <a:cs typeface="+mn-cs"/>
                        </a:rPr>
                        <a:t>Scholwhs.Assessment_Fact</a:t>
                      </a:r>
                      <a:endParaRPr lang="en-US" sz="1600" dirty="0"/>
                    </a:p>
                  </a:txBody>
                  <a:tcPr/>
                </a:tc>
                <a:tc>
                  <a:txBody>
                    <a:bodyPr/>
                    <a:lstStyle/>
                    <a:p>
                      <a:r>
                        <a:rPr kumimoji="0" lang="en-US" sz="1600" kern="1200" dirty="0" err="1">
                          <a:solidFill>
                            <a:schemeClr val="dk1"/>
                          </a:solidFill>
                          <a:effectLst/>
                          <a:latin typeface="+mn-lt"/>
                          <a:ea typeface="+mn-ea"/>
                          <a:cs typeface="+mn-cs"/>
                        </a:rPr>
                        <a:t>Assessment_Info.Test_Desc</a:t>
                      </a:r>
                      <a:r>
                        <a:rPr kumimoji="0" lang="en-US" sz="1600" kern="1200" dirty="0">
                          <a:solidFill>
                            <a:schemeClr val="dk1"/>
                          </a:solidFill>
                          <a:effectLst/>
                          <a:latin typeface="+mn-lt"/>
                          <a:ea typeface="+mn-ea"/>
                          <a:cs typeface="+mn-cs"/>
                        </a:rPr>
                        <a:t> = TELPAS, </a:t>
                      </a:r>
                      <a:r>
                        <a:rPr kumimoji="0" lang="en-US" sz="1600" kern="1200" dirty="0" err="1">
                          <a:solidFill>
                            <a:schemeClr val="dk1"/>
                          </a:solidFill>
                          <a:effectLst/>
                          <a:latin typeface="+mn-lt"/>
                          <a:ea typeface="+mn-ea"/>
                          <a:cs typeface="+mn-cs"/>
                        </a:rPr>
                        <a:t>Assessment_Item.Subject_Area_Desc</a:t>
                      </a:r>
                      <a:r>
                        <a:rPr kumimoji="0" lang="en-US" sz="1600" kern="1200" dirty="0">
                          <a:solidFill>
                            <a:schemeClr val="dk1"/>
                          </a:solidFill>
                          <a:effectLst/>
                          <a:latin typeface="+mn-lt"/>
                          <a:ea typeface="+mn-ea"/>
                          <a:cs typeface="+mn-cs"/>
                        </a:rPr>
                        <a:t> = Reading, </a:t>
                      </a:r>
                      <a:r>
                        <a:rPr kumimoji="0" lang="en-US" sz="1600" kern="1200" dirty="0" err="1">
                          <a:solidFill>
                            <a:schemeClr val="dk1"/>
                          </a:solidFill>
                          <a:effectLst/>
                          <a:latin typeface="+mn-lt"/>
                          <a:ea typeface="+mn-ea"/>
                          <a:cs typeface="+mn-cs"/>
                        </a:rPr>
                        <a:t>Assessment_Item.Item_Grade</a:t>
                      </a:r>
                      <a:r>
                        <a:rPr kumimoji="0" lang="en-US" sz="1600" kern="1200" dirty="0">
                          <a:solidFill>
                            <a:schemeClr val="dk1"/>
                          </a:solidFill>
                          <a:effectLst/>
                          <a:latin typeface="+mn-lt"/>
                          <a:ea typeface="+mn-ea"/>
                          <a:cs typeface="+mn-cs"/>
                        </a:rPr>
                        <a:t> = Eighth grade, </a:t>
                      </a:r>
                      <a:r>
                        <a:rPr kumimoji="0" lang="en-US" sz="1600" kern="1200" dirty="0" err="1">
                          <a:solidFill>
                            <a:schemeClr val="dk1"/>
                          </a:solidFill>
                          <a:effectLst/>
                          <a:latin typeface="+mn-lt"/>
                          <a:ea typeface="+mn-ea"/>
                          <a:cs typeface="+mn-cs"/>
                        </a:rPr>
                        <a:t>Assessment_Item.Item_Version_Id</a:t>
                      </a:r>
                      <a:r>
                        <a:rPr kumimoji="0" lang="en-US" sz="1600" kern="1200" dirty="0">
                          <a:solidFill>
                            <a:schemeClr val="dk1"/>
                          </a:solidFill>
                          <a:effectLst/>
                          <a:latin typeface="+mn-lt"/>
                          <a:ea typeface="+mn-ea"/>
                          <a:cs typeface="+mn-cs"/>
                        </a:rPr>
                        <a:t> = 2002, </a:t>
                      </a:r>
                      <a:r>
                        <a:rPr kumimoji="0" lang="en-US" sz="1600" kern="1200" dirty="0" err="1">
                          <a:solidFill>
                            <a:schemeClr val="dk1"/>
                          </a:solidFill>
                          <a:effectLst/>
                          <a:latin typeface="+mn-lt"/>
                          <a:ea typeface="+mn-ea"/>
                          <a:cs typeface="+mn-cs"/>
                        </a:rPr>
                        <a:t>Period.Period_End_Date</a:t>
                      </a:r>
                      <a:r>
                        <a:rPr kumimoji="0" lang="en-US" sz="1600" kern="1200" dirty="0">
                          <a:solidFill>
                            <a:schemeClr val="dk1"/>
                          </a:solidFill>
                          <a:effectLst/>
                          <a:latin typeface="+mn-lt"/>
                          <a:ea typeface="+mn-ea"/>
                          <a:cs typeface="+mn-cs"/>
                        </a:rPr>
                        <a:t> = 3/1/2012, </a:t>
                      </a:r>
                      <a:r>
                        <a:rPr kumimoji="0" lang="en-US" sz="1600" kern="1200" dirty="0" err="1">
                          <a:solidFill>
                            <a:schemeClr val="dk1"/>
                          </a:solidFill>
                          <a:effectLst/>
                          <a:latin typeface="+mn-lt"/>
                          <a:ea typeface="+mn-ea"/>
                          <a:cs typeface="+mn-cs"/>
                        </a:rPr>
                        <a:t>Stud_Snapshot.Student_Id</a:t>
                      </a:r>
                      <a:r>
                        <a:rPr kumimoji="0" lang="en-US" sz="1600" kern="1200" dirty="0">
                          <a:solidFill>
                            <a:schemeClr val="dk1"/>
                          </a:solidFill>
                          <a:effectLst/>
                          <a:latin typeface="+mn-lt"/>
                          <a:ea typeface="+mn-ea"/>
                          <a:cs typeface="+mn-cs"/>
                        </a:rPr>
                        <a:t> = 6733198894 </a:t>
                      </a:r>
                      <a:endParaRPr lang="en-US" sz="1600"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564318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77</a:t>
            </a:fld>
            <a:endParaRPr lang="en-US" dirty="0"/>
          </a:p>
        </p:txBody>
      </p:sp>
      <p:sp>
        <p:nvSpPr>
          <p:cNvPr id="3" name="Title 2"/>
          <p:cNvSpPr>
            <a:spLocks noGrp="1"/>
          </p:cNvSpPr>
          <p:nvPr>
            <p:ph type="title"/>
          </p:nvPr>
        </p:nvSpPr>
        <p:spPr/>
        <p:txBody>
          <a:bodyPr/>
          <a:lstStyle/>
          <a:p>
            <a:r>
              <a:rPr lang="en-US" dirty="0"/>
              <a:t>Batch Manager (Load) Error #4</a:t>
            </a:r>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Student does not exist in the Student table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2016559472"/>
              </p:ext>
            </p:extLst>
          </p:nvPr>
        </p:nvGraphicFramePr>
        <p:xfrm>
          <a:off x="381000" y="2707640"/>
          <a:ext cx="8458200" cy="1193800"/>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20000"/>
                    </a:ext>
                  </a:extLst>
                </a:gridCol>
                <a:gridCol w="5791200">
                  <a:extLst>
                    <a:ext uri="{9D8B030D-6E8A-4147-A177-3AD203B41FA5}">
                      <a16:colId xmlns:a16="http://schemas.microsoft.com/office/drawing/2014/main" val="20001"/>
                    </a:ext>
                  </a:extLst>
                </a:gridCol>
              </a:tblGrid>
              <a:tr h="370840">
                <a:tc>
                  <a:txBody>
                    <a:bodyPr/>
                    <a:lstStyle/>
                    <a:p>
                      <a:r>
                        <a:rPr lang="en-US" sz="1600" dirty="0">
                          <a:solidFill>
                            <a:srgbClr val="FFFFFF"/>
                          </a:solidFill>
                        </a:rPr>
                        <a:t>Error</a:t>
                      </a:r>
                      <a:r>
                        <a:rPr lang="en-US" sz="1600" baseline="0" dirty="0">
                          <a:solidFill>
                            <a:srgbClr val="FFFFFF"/>
                          </a:solidFill>
                        </a:rPr>
                        <a:t> Message</a:t>
                      </a:r>
                      <a:endParaRPr lang="en-US" sz="1600" dirty="0">
                        <a:solidFill>
                          <a:srgbClr val="FFFFFF"/>
                        </a:solidFill>
                      </a:endParaRPr>
                    </a:p>
                  </a:txBody>
                  <a:tcPr/>
                </a:tc>
                <a:tc>
                  <a:txBody>
                    <a:bodyPr/>
                    <a:lstStyle/>
                    <a:p>
                      <a:r>
                        <a:rPr lang="en-US" sz="1600" dirty="0">
                          <a:solidFill>
                            <a:srgbClr val="FFFFFF"/>
                          </a:solidFill>
                        </a:rPr>
                        <a:t>Error Value</a:t>
                      </a:r>
                    </a:p>
                  </a:txBody>
                  <a:tcPr/>
                </a:tc>
                <a:extLst>
                  <a:ext uri="{0D108BD9-81ED-4DB2-BD59-A6C34878D82A}">
                    <a16:rowId xmlns:a16="http://schemas.microsoft.com/office/drawing/2014/main" val="10000"/>
                  </a:ext>
                </a:extLst>
              </a:tr>
              <a:tr h="370840">
                <a:tc>
                  <a:txBody>
                    <a:bodyPr/>
                    <a:lstStyle/>
                    <a:p>
                      <a:r>
                        <a:rPr kumimoji="0" lang="en-US" sz="1600" kern="1200" dirty="0">
                          <a:solidFill>
                            <a:schemeClr val="dk1"/>
                          </a:solidFill>
                          <a:effectLst/>
                          <a:latin typeface="+mn-lt"/>
                          <a:ea typeface="+mn-ea"/>
                          <a:cs typeface="+mn-cs"/>
                        </a:rPr>
                        <a:t>Values Not in </a:t>
                      </a:r>
                      <a:r>
                        <a:rPr kumimoji="0" lang="en-US" sz="1600" kern="1200" dirty="0" err="1">
                          <a:solidFill>
                            <a:schemeClr val="dk1"/>
                          </a:solidFill>
                          <a:effectLst/>
                          <a:latin typeface="+mn-lt"/>
                          <a:ea typeface="+mn-ea"/>
                          <a:cs typeface="+mn-cs"/>
                        </a:rPr>
                        <a:t>Scholwhs.Stud_Snapshot</a:t>
                      </a:r>
                      <a:r>
                        <a:rPr kumimoji="0" lang="en-US" sz="1600" kern="1200" dirty="0">
                          <a:solidFill>
                            <a:schemeClr val="dk1"/>
                          </a:solidFill>
                          <a:effectLst/>
                          <a:latin typeface="+mn-lt"/>
                          <a:ea typeface="+mn-ea"/>
                          <a:cs typeface="+mn-cs"/>
                        </a:rPr>
                        <a:t> Table</a:t>
                      </a:r>
                      <a:endParaRPr lang="en-US" sz="1600" dirty="0"/>
                    </a:p>
                  </a:txBody>
                  <a:tcPr/>
                </a:tc>
                <a:tc>
                  <a:txBody>
                    <a:bodyPr/>
                    <a:lstStyle/>
                    <a:p>
                      <a:r>
                        <a:rPr kumimoji="0" lang="en-US" sz="1600" kern="1200" dirty="0" err="1">
                          <a:solidFill>
                            <a:schemeClr val="dk1"/>
                          </a:solidFill>
                          <a:effectLst/>
                          <a:latin typeface="+mn-lt"/>
                          <a:ea typeface="+mn-ea"/>
                          <a:cs typeface="+mn-cs"/>
                        </a:rPr>
                        <a:t>District_Code</a:t>
                      </a:r>
                      <a:r>
                        <a:rPr kumimoji="0" lang="en-US" sz="1600" kern="1200" dirty="0">
                          <a:solidFill>
                            <a:schemeClr val="dk1"/>
                          </a:solidFill>
                          <a:effectLst/>
                          <a:latin typeface="+mn-lt"/>
                          <a:ea typeface="+mn-ea"/>
                          <a:cs typeface="+mn-cs"/>
                        </a:rPr>
                        <a:t> = 000000, </a:t>
                      </a:r>
                      <a:r>
                        <a:rPr kumimoji="0" lang="en-US" sz="1600" kern="1200" dirty="0" err="1">
                          <a:solidFill>
                            <a:schemeClr val="dk1"/>
                          </a:solidFill>
                          <a:effectLst/>
                          <a:latin typeface="+mn-lt"/>
                          <a:ea typeface="+mn-ea"/>
                          <a:cs typeface="+mn-cs"/>
                        </a:rPr>
                        <a:t>Snapshot_Date</a:t>
                      </a:r>
                      <a:r>
                        <a:rPr kumimoji="0" lang="en-US" sz="1600" kern="1200" dirty="0">
                          <a:solidFill>
                            <a:schemeClr val="dk1"/>
                          </a:solidFill>
                          <a:effectLst/>
                          <a:latin typeface="+mn-lt"/>
                          <a:ea typeface="+mn-ea"/>
                          <a:cs typeface="+mn-cs"/>
                        </a:rPr>
                        <a:t> = 6/30/2013, </a:t>
                      </a:r>
                      <a:r>
                        <a:rPr kumimoji="0" lang="en-US" sz="1600" kern="1200" dirty="0" err="1">
                          <a:solidFill>
                            <a:schemeClr val="dk1"/>
                          </a:solidFill>
                          <a:effectLst/>
                          <a:latin typeface="+mn-lt"/>
                          <a:ea typeface="+mn-ea"/>
                          <a:cs typeface="+mn-cs"/>
                        </a:rPr>
                        <a:t>Period.Period_Level_Desc</a:t>
                      </a:r>
                      <a:r>
                        <a:rPr kumimoji="0" lang="en-US" sz="1600" kern="1200" dirty="0">
                          <a:solidFill>
                            <a:schemeClr val="dk1"/>
                          </a:solidFill>
                          <a:effectLst/>
                          <a:latin typeface="+mn-lt"/>
                          <a:ea typeface="+mn-ea"/>
                          <a:cs typeface="+mn-cs"/>
                        </a:rPr>
                        <a:t> = TSDS, </a:t>
                      </a:r>
                      <a:r>
                        <a:rPr kumimoji="0" lang="en-US" sz="1600" kern="1200" dirty="0" err="1">
                          <a:solidFill>
                            <a:schemeClr val="dk1"/>
                          </a:solidFill>
                          <a:effectLst/>
                          <a:latin typeface="+mn-lt"/>
                          <a:ea typeface="+mn-ea"/>
                          <a:cs typeface="+mn-cs"/>
                        </a:rPr>
                        <a:t>Student_Id</a:t>
                      </a:r>
                      <a:r>
                        <a:rPr kumimoji="0" lang="en-US" sz="1600" kern="1200" dirty="0">
                          <a:solidFill>
                            <a:schemeClr val="dk1"/>
                          </a:solidFill>
                          <a:effectLst/>
                          <a:latin typeface="+mn-lt"/>
                          <a:ea typeface="+mn-ea"/>
                          <a:cs typeface="+mn-cs"/>
                        </a:rPr>
                        <a:t> = 1111111789 </a:t>
                      </a:r>
                      <a:endParaRPr lang="en-US" sz="1600"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353619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78</a:t>
            </a:fld>
            <a:endParaRPr lang="en-US" dirty="0"/>
          </a:p>
        </p:txBody>
      </p:sp>
      <p:sp>
        <p:nvSpPr>
          <p:cNvPr id="3" name="Title 2"/>
          <p:cNvSpPr>
            <a:spLocks noGrp="1"/>
          </p:cNvSpPr>
          <p:nvPr>
            <p:ph type="title"/>
          </p:nvPr>
        </p:nvSpPr>
        <p:spPr/>
        <p:txBody>
          <a:bodyPr/>
          <a:lstStyle/>
          <a:p>
            <a:r>
              <a:rPr lang="en-US" dirty="0"/>
              <a:t>Batch Manager (Load) Error #5</a:t>
            </a:r>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Location Code does not exist in the Location Table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707022904"/>
              </p:ext>
            </p:extLst>
          </p:nvPr>
        </p:nvGraphicFramePr>
        <p:xfrm>
          <a:off x="381000" y="2667000"/>
          <a:ext cx="8458200" cy="949960"/>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20000"/>
                    </a:ext>
                  </a:extLst>
                </a:gridCol>
                <a:gridCol w="5791200">
                  <a:extLst>
                    <a:ext uri="{9D8B030D-6E8A-4147-A177-3AD203B41FA5}">
                      <a16:colId xmlns:a16="http://schemas.microsoft.com/office/drawing/2014/main" val="20001"/>
                    </a:ext>
                  </a:extLst>
                </a:gridCol>
              </a:tblGrid>
              <a:tr h="370840">
                <a:tc>
                  <a:txBody>
                    <a:bodyPr/>
                    <a:lstStyle/>
                    <a:p>
                      <a:r>
                        <a:rPr lang="en-US" sz="1600" dirty="0">
                          <a:solidFill>
                            <a:srgbClr val="FFFFFF"/>
                          </a:solidFill>
                        </a:rPr>
                        <a:t>Error</a:t>
                      </a:r>
                      <a:r>
                        <a:rPr lang="en-US" sz="1600" baseline="0" dirty="0">
                          <a:solidFill>
                            <a:srgbClr val="FFFFFF"/>
                          </a:solidFill>
                        </a:rPr>
                        <a:t> Message</a:t>
                      </a:r>
                      <a:endParaRPr lang="en-US" sz="1600" dirty="0">
                        <a:solidFill>
                          <a:srgbClr val="FFFFFF"/>
                        </a:solidFill>
                      </a:endParaRPr>
                    </a:p>
                  </a:txBody>
                  <a:tcPr/>
                </a:tc>
                <a:tc>
                  <a:txBody>
                    <a:bodyPr/>
                    <a:lstStyle/>
                    <a:p>
                      <a:r>
                        <a:rPr lang="en-US" sz="1600" dirty="0">
                          <a:solidFill>
                            <a:srgbClr val="FFFFFF"/>
                          </a:solidFill>
                        </a:rPr>
                        <a:t>Error Value</a:t>
                      </a:r>
                    </a:p>
                  </a:txBody>
                  <a:tcPr/>
                </a:tc>
                <a:extLst>
                  <a:ext uri="{0D108BD9-81ED-4DB2-BD59-A6C34878D82A}">
                    <a16:rowId xmlns:a16="http://schemas.microsoft.com/office/drawing/2014/main" val="10000"/>
                  </a:ext>
                </a:extLst>
              </a:tr>
              <a:tr h="370840">
                <a:tc>
                  <a:txBody>
                    <a:bodyPr/>
                    <a:lstStyle/>
                    <a:p>
                      <a:r>
                        <a:rPr kumimoji="0" lang="en-US" sz="1600" kern="1200" dirty="0">
                          <a:solidFill>
                            <a:schemeClr val="dk1"/>
                          </a:solidFill>
                          <a:effectLst/>
                          <a:latin typeface="+mn-lt"/>
                          <a:ea typeface="+mn-ea"/>
                          <a:cs typeface="+mn-cs"/>
                        </a:rPr>
                        <a:t>Values Not in </a:t>
                      </a:r>
                      <a:r>
                        <a:rPr kumimoji="0" lang="en-US" sz="1600" kern="1200" dirty="0" err="1">
                          <a:solidFill>
                            <a:schemeClr val="dk1"/>
                          </a:solidFill>
                          <a:effectLst/>
                          <a:latin typeface="+mn-lt"/>
                          <a:ea typeface="+mn-ea"/>
                          <a:cs typeface="+mn-cs"/>
                        </a:rPr>
                        <a:t>Scholwhs.Location</a:t>
                      </a:r>
                      <a:r>
                        <a:rPr kumimoji="0" lang="en-US" sz="1600" kern="1200" dirty="0">
                          <a:solidFill>
                            <a:schemeClr val="dk1"/>
                          </a:solidFill>
                          <a:effectLst/>
                          <a:latin typeface="+mn-lt"/>
                          <a:ea typeface="+mn-ea"/>
                          <a:cs typeface="+mn-cs"/>
                        </a:rPr>
                        <a:t> Table</a:t>
                      </a:r>
                      <a:endParaRPr lang="en-US" sz="1600" dirty="0"/>
                    </a:p>
                  </a:txBody>
                  <a:tcPr/>
                </a:tc>
                <a:tc>
                  <a:txBody>
                    <a:bodyPr/>
                    <a:lstStyle/>
                    <a:p>
                      <a:r>
                        <a:rPr kumimoji="0" lang="en-US" sz="1600" kern="1200" dirty="0" err="1">
                          <a:solidFill>
                            <a:schemeClr val="dk1"/>
                          </a:solidFill>
                          <a:effectLst/>
                          <a:latin typeface="+mn-lt"/>
                          <a:ea typeface="+mn-ea"/>
                          <a:cs typeface="+mn-cs"/>
                        </a:rPr>
                        <a:t>District_Code</a:t>
                      </a:r>
                      <a:r>
                        <a:rPr kumimoji="0" lang="en-US" sz="1600" kern="1200" dirty="0">
                          <a:solidFill>
                            <a:schemeClr val="dk1"/>
                          </a:solidFill>
                          <a:effectLst/>
                          <a:latin typeface="+mn-lt"/>
                          <a:ea typeface="+mn-ea"/>
                          <a:cs typeface="+mn-cs"/>
                        </a:rPr>
                        <a:t> = 000000, </a:t>
                      </a:r>
                      <a:r>
                        <a:rPr kumimoji="0" lang="en-US" sz="1600" kern="1200" dirty="0" err="1">
                          <a:solidFill>
                            <a:schemeClr val="dk1"/>
                          </a:solidFill>
                          <a:effectLst/>
                          <a:latin typeface="+mn-lt"/>
                          <a:ea typeface="+mn-ea"/>
                          <a:cs typeface="+mn-cs"/>
                        </a:rPr>
                        <a:t>Location_Id</a:t>
                      </a:r>
                      <a:r>
                        <a:rPr kumimoji="0" lang="en-US" sz="1600" kern="1200" dirty="0">
                          <a:solidFill>
                            <a:schemeClr val="dk1"/>
                          </a:solidFill>
                          <a:effectLst/>
                          <a:latin typeface="+mn-lt"/>
                          <a:ea typeface="+mn-ea"/>
                          <a:cs typeface="+mn-cs"/>
                        </a:rPr>
                        <a:t> = 000000 </a:t>
                      </a:r>
                      <a:endParaRPr lang="en-US" sz="1600"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523970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79</a:t>
            </a:fld>
            <a:endParaRPr lang="en-US" dirty="0"/>
          </a:p>
        </p:txBody>
      </p:sp>
      <p:sp>
        <p:nvSpPr>
          <p:cNvPr id="3" name="Title 2"/>
          <p:cNvSpPr>
            <a:spLocks noGrp="1"/>
          </p:cNvSpPr>
          <p:nvPr>
            <p:ph type="title"/>
          </p:nvPr>
        </p:nvSpPr>
        <p:spPr/>
        <p:txBody>
          <a:bodyPr/>
          <a:lstStyle/>
          <a:p>
            <a:r>
              <a:rPr lang="en-US" dirty="0"/>
              <a:t>Batch Manager (Load) Error #6</a:t>
            </a:r>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Location Code does not exist in the Location Table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200" b="0" i="0" u="none" strike="noStrike" cap="none" normalizeH="0" baseline="0">
                <a:ln>
                  <a:noFill/>
                </a:ln>
                <a:solidFill>
                  <a:srgbClr val="0000FF"/>
                </a:solidFill>
                <a:effectLst/>
                <a:latin typeface="Arial" pitchFamily="34" charset="0"/>
                <a:ea typeface="Calibri" pitchFamily="34" charset="0"/>
                <a:cs typeface="Arial" pitchFamily="34" charset="0"/>
                <a:hlinkClick r:id="rId4"/>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415664226"/>
              </p:ext>
            </p:extLst>
          </p:nvPr>
        </p:nvGraphicFramePr>
        <p:xfrm>
          <a:off x="381000" y="2667000"/>
          <a:ext cx="8458200" cy="3662680"/>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20000"/>
                    </a:ext>
                  </a:extLst>
                </a:gridCol>
                <a:gridCol w="5791200">
                  <a:extLst>
                    <a:ext uri="{9D8B030D-6E8A-4147-A177-3AD203B41FA5}">
                      <a16:colId xmlns:a16="http://schemas.microsoft.com/office/drawing/2014/main" val="20001"/>
                    </a:ext>
                  </a:extLst>
                </a:gridCol>
              </a:tblGrid>
              <a:tr h="370840">
                <a:tc>
                  <a:txBody>
                    <a:bodyPr/>
                    <a:lstStyle/>
                    <a:p>
                      <a:r>
                        <a:rPr lang="en-US" sz="1600" dirty="0">
                          <a:solidFill>
                            <a:srgbClr val="FFFFFF"/>
                          </a:solidFill>
                        </a:rPr>
                        <a:t>Error</a:t>
                      </a:r>
                      <a:r>
                        <a:rPr lang="en-US" sz="1600" baseline="0" dirty="0">
                          <a:solidFill>
                            <a:srgbClr val="FFFFFF"/>
                          </a:solidFill>
                        </a:rPr>
                        <a:t> Message</a:t>
                      </a:r>
                      <a:endParaRPr lang="en-US" sz="1600" dirty="0">
                        <a:solidFill>
                          <a:srgbClr val="FFFFFF"/>
                        </a:solidFill>
                      </a:endParaRPr>
                    </a:p>
                  </a:txBody>
                  <a:tcPr/>
                </a:tc>
                <a:tc>
                  <a:txBody>
                    <a:bodyPr/>
                    <a:lstStyle/>
                    <a:p>
                      <a:r>
                        <a:rPr lang="en-US" sz="1600" dirty="0">
                          <a:solidFill>
                            <a:srgbClr val="FFFFFF"/>
                          </a:solidFill>
                        </a:rPr>
                        <a:t>Error Value</a:t>
                      </a:r>
                    </a:p>
                  </a:txBody>
                  <a:tcPr/>
                </a:tc>
                <a:extLst>
                  <a:ext uri="{0D108BD9-81ED-4DB2-BD59-A6C34878D82A}">
                    <a16:rowId xmlns:a16="http://schemas.microsoft.com/office/drawing/2014/main" val="10000"/>
                  </a:ext>
                </a:extLst>
              </a:tr>
              <a:tr h="370840">
                <a:tc>
                  <a:txBody>
                    <a:bodyPr/>
                    <a:lstStyle/>
                    <a:p>
                      <a:pPr marL="0" marR="0">
                        <a:spcBef>
                          <a:spcPts val="0"/>
                        </a:spcBef>
                        <a:spcAft>
                          <a:spcPts val="0"/>
                        </a:spcAft>
                      </a:pPr>
                      <a:r>
                        <a:rPr lang="en-US" sz="1600" dirty="0">
                          <a:solidFill>
                            <a:schemeClr val="tx1"/>
                          </a:solidFill>
                          <a:effectLst/>
                        </a:rPr>
                        <a:t>Values Not in </a:t>
                      </a:r>
                      <a:r>
                        <a:rPr lang="en-US" sz="1600" dirty="0" err="1">
                          <a:solidFill>
                            <a:schemeClr val="tx1"/>
                          </a:solidFill>
                          <a:effectLst/>
                        </a:rPr>
                        <a:t>Scholwhs.Location_Marking_Period_Code</a:t>
                      </a:r>
                      <a:r>
                        <a:rPr lang="en-US" sz="1600" dirty="0">
                          <a:solidFill>
                            <a:schemeClr val="tx1"/>
                          </a:solidFill>
                          <a:effectLst/>
                        </a:rPr>
                        <a:t> Table</a:t>
                      </a:r>
                      <a:endParaRPr lang="en-US" sz="1600" dirty="0">
                        <a:solidFill>
                          <a:schemeClr val="tx1"/>
                        </a:solidFill>
                        <a:effectLst/>
                        <a:latin typeface="Calibri"/>
                        <a:ea typeface="Calibri"/>
                        <a:cs typeface="Times New Roman"/>
                      </a:endParaRPr>
                    </a:p>
                  </a:txBody>
                  <a:tcPr/>
                </a:tc>
                <a:tc>
                  <a:txBody>
                    <a:bodyPr/>
                    <a:lstStyle/>
                    <a:p>
                      <a:pPr marL="0" marR="0">
                        <a:spcBef>
                          <a:spcPts val="0"/>
                        </a:spcBef>
                        <a:spcAft>
                          <a:spcPts val="0"/>
                        </a:spcAft>
                      </a:pPr>
                      <a:r>
                        <a:rPr lang="en-US" sz="1600" dirty="0" err="1">
                          <a:solidFill>
                            <a:schemeClr val="tx1"/>
                          </a:solidFill>
                          <a:effectLst/>
                        </a:rPr>
                        <a:t>Location.Location_Id</a:t>
                      </a:r>
                      <a:r>
                        <a:rPr lang="en-US" sz="1600" dirty="0">
                          <a:solidFill>
                            <a:schemeClr val="tx1"/>
                          </a:solidFill>
                          <a:effectLst/>
                        </a:rPr>
                        <a:t> = 000000005, </a:t>
                      </a:r>
                      <a:r>
                        <a:rPr lang="en-US" sz="1600" dirty="0" err="1">
                          <a:solidFill>
                            <a:schemeClr val="tx1"/>
                          </a:solidFill>
                          <a:effectLst/>
                        </a:rPr>
                        <a:t>School_Year</a:t>
                      </a:r>
                      <a:r>
                        <a:rPr lang="en-US" sz="1600" dirty="0">
                          <a:solidFill>
                            <a:schemeClr val="tx1"/>
                          </a:solidFill>
                          <a:effectLst/>
                        </a:rPr>
                        <a:t> = 6/30/2013, </a:t>
                      </a:r>
                      <a:r>
                        <a:rPr lang="en-US" sz="1600" dirty="0" err="1">
                          <a:solidFill>
                            <a:schemeClr val="tx1"/>
                          </a:solidFill>
                          <a:effectLst/>
                        </a:rPr>
                        <a:t>Term_Code</a:t>
                      </a:r>
                      <a:r>
                        <a:rPr lang="en-US" sz="1600" dirty="0">
                          <a:solidFill>
                            <a:schemeClr val="tx1"/>
                          </a:solidFill>
                          <a:effectLst/>
                        </a:rPr>
                        <a:t> = Spring Semester, </a:t>
                      </a:r>
                      <a:r>
                        <a:rPr lang="en-US" sz="1600" dirty="0" err="1">
                          <a:solidFill>
                            <a:schemeClr val="tx1"/>
                          </a:solidFill>
                          <a:effectLst/>
                        </a:rPr>
                        <a:t>MP_Code</a:t>
                      </a:r>
                      <a:r>
                        <a:rPr lang="en-US" sz="1600" dirty="0">
                          <a:solidFill>
                            <a:schemeClr val="tx1"/>
                          </a:solidFill>
                          <a:effectLst/>
                        </a:rPr>
                        <a:t> = Second Nine Weeks, </a:t>
                      </a:r>
                      <a:r>
                        <a:rPr lang="en-US" sz="1600" dirty="0" err="1">
                          <a:solidFill>
                            <a:schemeClr val="tx1"/>
                          </a:solidFill>
                          <a:effectLst/>
                        </a:rPr>
                        <a:t>Term_MP_Desc</a:t>
                      </a:r>
                      <a:r>
                        <a:rPr lang="en-US" sz="1600" dirty="0">
                          <a:solidFill>
                            <a:schemeClr val="tx1"/>
                          </a:solidFill>
                          <a:effectLst/>
                        </a:rPr>
                        <a:t> = 2012-2013 </a:t>
                      </a:r>
                      <a:endParaRPr lang="en-US" sz="1600" dirty="0">
                        <a:solidFill>
                          <a:schemeClr val="tx1"/>
                        </a:solidFill>
                        <a:effectLst/>
                        <a:latin typeface="Calibri"/>
                        <a:ea typeface="Calibri"/>
                        <a:cs typeface="Times New Roman"/>
                      </a:endParaRP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effectLst/>
                        </a:rPr>
                        <a:t>Values Not in </a:t>
                      </a:r>
                      <a:r>
                        <a:rPr lang="en-US" sz="1600" dirty="0" err="1">
                          <a:solidFill>
                            <a:schemeClr val="tx1"/>
                          </a:solidFill>
                          <a:effectLst/>
                        </a:rPr>
                        <a:t>Scholwhs.Location_Marking_Period_Code</a:t>
                      </a:r>
                      <a:r>
                        <a:rPr lang="en-US" sz="1600" dirty="0">
                          <a:solidFill>
                            <a:schemeClr val="tx1"/>
                          </a:solidFill>
                          <a:effectLst/>
                        </a:rPr>
                        <a:t> Table</a:t>
                      </a:r>
                      <a:endParaRPr lang="en-US" sz="1600" dirty="0">
                        <a:solidFill>
                          <a:schemeClr val="tx1"/>
                        </a:solidFill>
                        <a:effectLst/>
                        <a:latin typeface="Calibri"/>
                        <a:ea typeface="Calibri"/>
                        <a:cs typeface="Times New Roman"/>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solidFill>
                            <a:schemeClr val="tx1"/>
                          </a:solidFill>
                          <a:effectLst/>
                        </a:rPr>
                        <a:t>Location.Location_Id</a:t>
                      </a:r>
                      <a:r>
                        <a:rPr lang="en-US" sz="1600" dirty="0">
                          <a:solidFill>
                            <a:schemeClr val="tx1"/>
                          </a:solidFill>
                          <a:effectLst/>
                        </a:rPr>
                        <a:t> = 000000005, </a:t>
                      </a:r>
                      <a:r>
                        <a:rPr lang="en-US" sz="1600" dirty="0" err="1">
                          <a:solidFill>
                            <a:schemeClr val="tx1"/>
                          </a:solidFill>
                          <a:effectLst/>
                        </a:rPr>
                        <a:t>School_Year</a:t>
                      </a:r>
                      <a:r>
                        <a:rPr lang="en-US" sz="1600" dirty="0">
                          <a:solidFill>
                            <a:schemeClr val="tx1"/>
                          </a:solidFill>
                          <a:effectLst/>
                        </a:rPr>
                        <a:t> = 6/30/2013, </a:t>
                      </a:r>
                      <a:r>
                        <a:rPr lang="en-US" sz="1600" dirty="0" err="1">
                          <a:solidFill>
                            <a:schemeClr val="tx1"/>
                          </a:solidFill>
                          <a:effectLst/>
                        </a:rPr>
                        <a:t>Term_Code</a:t>
                      </a:r>
                      <a:r>
                        <a:rPr lang="en-US" sz="1600" dirty="0">
                          <a:solidFill>
                            <a:schemeClr val="tx1"/>
                          </a:solidFill>
                          <a:effectLst/>
                        </a:rPr>
                        <a:t> = Spring Semester, </a:t>
                      </a:r>
                      <a:r>
                        <a:rPr lang="en-US" sz="1600" dirty="0" err="1">
                          <a:solidFill>
                            <a:schemeClr val="tx1"/>
                          </a:solidFill>
                          <a:effectLst/>
                        </a:rPr>
                        <a:t>MP_Code</a:t>
                      </a:r>
                      <a:r>
                        <a:rPr lang="en-US" sz="1600" dirty="0">
                          <a:solidFill>
                            <a:schemeClr val="tx1"/>
                          </a:solidFill>
                          <a:effectLst/>
                        </a:rPr>
                        <a:t> = First Semester, </a:t>
                      </a:r>
                      <a:r>
                        <a:rPr lang="en-US" sz="1600" dirty="0" err="1">
                          <a:solidFill>
                            <a:schemeClr val="tx1"/>
                          </a:solidFill>
                          <a:effectLst/>
                        </a:rPr>
                        <a:t>Term_MP_Desc</a:t>
                      </a:r>
                      <a:r>
                        <a:rPr lang="en-US" sz="1600" dirty="0">
                          <a:solidFill>
                            <a:schemeClr val="tx1"/>
                          </a:solidFill>
                          <a:effectLst/>
                        </a:rPr>
                        <a:t> = 2012-2013 </a:t>
                      </a:r>
                      <a:endParaRPr lang="en-US" sz="1600" dirty="0">
                        <a:solidFill>
                          <a:schemeClr val="tx1"/>
                        </a:solidFill>
                        <a:effectLst/>
                        <a:latin typeface="Calibri"/>
                        <a:ea typeface="Calibri"/>
                        <a:cs typeface="Times New Roman"/>
                      </a:endParaRP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effectLst/>
                        </a:rPr>
                        <a:t>Values Not in </a:t>
                      </a:r>
                      <a:r>
                        <a:rPr lang="en-US" sz="1600" dirty="0" err="1">
                          <a:solidFill>
                            <a:schemeClr val="tx1"/>
                          </a:solidFill>
                          <a:effectLst/>
                        </a:rPr>
                        <a:t>Scholwhs.Location_Marking_Period_Code</a:t>
                      </a:r>
                      <a:r>
                        <a:rPr lang="en-US" sz="1600" dirty="0">
                          <a:solidFill>
                            <a:schemeClr val="tx1"/>
                          </a:solidFill>
                          <a:effectLst/>
                        </a:rPr>
                        <a:t> Table</a:t>
                      </a:r>
                      <a:endParaRPr lang="en-US" sz="1600" dirty="0">
                        <a:solidFill>
                          <a:schemeClr val="tx1"/>
                        </a:solidFill>
                        <a:effectLst/>
                        <a:latin typeface="Calibri"/>
                        <a:ea typeface="Calibri"/>
                        <a:cs typeface="Times New Roman"/>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solidFill>
                            <a:schemeClr val="tx1"/>
                          </a:solidFill>
                          <a:effectLst/>
                        </a:rPr>
                        <a:t>Location.Location_Id</a:t>
                      </a:r>
                      <a:r>
                        <a:rPr lang="en-US" sz="1600" dirty="0">
                          <a:solidFill>
                            <a:schemeClr val="tx1"/>
                          </a:solidFill>
                          <a:effectLst/>
                        </a:rPr>
                        <a:t> = 000000005, </a:t>
                      </a:r>
                      <a:r>
                        <a:rPr lang="en-US" sz="1600" dirty="0" err="1">
                          <a:solidFill>
                            <a:schemeClr val="tx1"/>
                          </a:solidFill>
                          <a:effectLst/>
                        </a:rPr>
                        <a:t>School_Year</a:t>
                      </a:r>
                      <a:r>
                        <a:rPr lang="en-US" sz="1600" dirty="0">
                          <a:solidFill>
                            <a:schemeClr val="tx1"/>
                          </a:solidFill>
                          <a:effectLst/>
                        </a:rPr>
                        <a:t> = 6/30/2013, </a:t>
                      </a:r>
                      <a:r>
                        <a:rPr lang="en-US" sz="1600" dirty="0" err="1">
                          <a:solidFill>
                            <a:schemeClr val="tx1"/>
                          </a:solidFill>
                          <a:effectLst/>
                        </a:rPr>
                        <a:t>Term_Code</a:t>
                      </a:r>
                      <a:r>
                        <a:rPr lang="en-US" sz="1600" dirty="0">
                          <a:solidFill>
                            <a:schemeClr val="tx1"/>
                          </a:solidFill>
                          <a:effectLst/>
                        </a:rPr>
                        <a:t> = Fall Semester, </a:t>
                      </a:r>
                      <a:r>
                        <a:rPr lang="en-US" sz="1600" dirty="0" err="1">
                          <a:solidFill>
                            <a:schemeClr val="tx1"/>
                          </a:solidFill>
                          <a:effectLst/>
                        </a:rPr>
                        <a:t>MP_Code</a:t>
                      </a:r>
                      <a:r>
                        <a:rPr lang="en-US" sz="1600" dirty="0">
                          <a:solidFill>
                            <a:schemeClr val="tx1"/>
                          </a:solidFill>
                          <a:effectLst/>
                        </a:rPr>
                        <a:t> = Second Semester, </a:t>
                      </a:r>
                      <a:r>
                        <a:rPr lang="en-US" sz="1600" dirty="0" err="1">
                          <a:solidFill>
                            <a:schemeClr val="tx1"/>
                          </a:solidFill>
                          <a:effectLst/>
                        </a:rPr>
                        <a:t>Term_MP_Desc</a:t>
                      </a:r>
                      <a:r>
                        <a:rPr lang="en-US" sz="1600" dirty="0">
                          <a:solidFill>
                            <a:schemeClr val="tx1"/>
                          </a:solidFill>
                          <a:effectLst/>
                        </a:rPr>
                        <a:t> = 2012-2013 </a:t>
                      </a:r>
                      <a:endParaRPr lang="en-US" sz="1600" dirty="0">
                        <a:solidFill>
                          <a:schemeClr val="tx1"/>
                        </a:solidFill>
                        <a:effectLst/>
                        <a:latin typeface="Calibri"/>
                        <a:ea typeface="Calibri"/>
                        <a:cs typeface="Times New Roman"/>
                      </a:endParaRPr>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effectLst/>
                        </a:rPr>
                        <a:t>Values Not in </a:t>
                      </a:r>
                      <a:r>
                        <a:rPr lang="en-US" sz="1600" dirty="0" err="1">
                          <a:solidFill>
                            <a:schemeClr val="tx1"/>
                          </a:solidFill>
                          <a:effectLst/>
                        </a:rPr>
                        <a:t>Scholwhs.Location_Marking_Period_Code</a:t>
                      </a:r>
                      <a:r>
                        <a:rPr lang="en-US" sz="1600" dirty="0">
                          <a:solidFill>
                            <a:schemeClr val="tx1"/>
                          </a:solidFill>
                          <a:effectLst/>
                        </a:rPr>
                        <a:t> Table</a:t>
                      </a:r>
                      <a:endParaRPr lang="en-US" sz="1600" dirty="0">
                        <a:solidFill>
                          <a:schemeClr val="tx1"/>
                        </a:solidFill>
                        <a:effectLst/>
                        <a:latin typeface="Calibri"/>
                        <a:ea typeface="Calibri"/>
                        <a:cs typeface="Times New Roman"/>
                      </a:endParaRPr>
                    </a:p>
                  </a:txBody>
                  <a:tcPr/>
                </a:tc>
                <a:tc>
                  <a:txBody>
                    <a:bodyPr/>
                    <a:lstStyle/>
                    <a:p>
                      <a:pPr marL="0" marR="0">
                        <a:spcBef>
                          <a:spcPts val="0"/>
                        </a:spcBef>
                        <a:spcAft>
                          <a:spcPts val="0"/>
                        </a:spcAft>
                      </a:pPr>
                      <a:r>
                        <a:rPr lang="en-US" sz="1600" dirty="0" err="1">
                          <a:solidFill>
                            <a:schemeClr val="tx1"/>
                          </a:solidFill>
                          <a:effectLst/>
                        </a:rPr>
                        <a:t>Location.Location_Id</a:t>
                      </a:r>
                      <a:r>
                        <a:rPr lang="en-US" sz="1600" dirty="0">
                          <a:solidFill>
                            <a:schemeClr val="tx1"/>
                          </a:solidFill>
                          <a:effectLst/>
                        </a:rPr>
                        <a:t> = 000000005, </a:t>
                      </a:r>
                      <a:r>
                        <a:rPr lang="en-US" sz="1600" dirty="0" err="1">
                          <a:solidFill>
                            <a:schemeClr val="tx1"/>
                          </a:solidFill>
                          <a:effectLst/>
                        </a:rPr>
                        <a:t>School_Year</a:t>
                      </a:r>
                      <a:r>
                        <a:rPr lang="en-US" sz="1600" dirty="0">
                          <a:solidFill>
                            <a:schemeClr val="tx1"/>
                          </a:solidFill>
                          <a:effectLst/>
                        </a:rPr>
                        <a:t> = 6/30/2013, </a:t>
                      </a:r>
                      <a:r>
                        <a:rPr lang="en-US" sz="1600" dirty="0" err="1">
                          <a:solidFill>
                            <a:schemeClr val="tx1"/>
                          </a:solidFill>
                          <a:effectLst/>
                        </a:rPr>
                        <a:t>Term_Code</a:t>
                      </a:r>
                      <a:r>
                        <a:rPr lang="en-US" sz="1600" dirty="0">
                          <a:solidFill>
                            <a:schemeClr val="tx1"/>
                          </a:solidFill>
                          <a:effectLst/>
                        </a:rPr>
                        <a:t> = Fall Semester, </a:t>
                      </a:r>
                      <a:r>
                        <a:rPr lang="en-US" sz="1600" dirty="0" err="1">
                          <a:solidFill>
                            <a:schemeClr val="tx1"/>
                          </a:solidFill>
                          <a:effectLst/>
                        </a:rPr>
                        <a:t>MP_Code</a:t>
                      </a:r>
                      <a:r>
                        <a:rPr lang="en-US" sz="1600" dirty="0">
                          <a:solidFill>
                            <a:schemeClr val="tx1"/>
                          </a:solidFill>
                          <a:effectLst/>
                        </a:rPr>
                        <a:t> = Fourth Nine Weeks, </a:t>
                      </a:r>
                      <a:r>
                        <a:rPr lang="en-US" sz="1600" dirty="0" err="1">
                          <a:solidFill>
                            <a:schemeClr val="tx1"/>
                          </a:solidFill>
                          <a:effectLst/>
                        </a:rPr>
                        <a:t>Term_MP_Desc</a:t>
                      </a:r>
                      <a:r>
                        <a:rPr lang="en-US" sz="1600" dirty="0">
                          <a:solidFill>
                            <a:schemeClr val="tx1"/>
                          </a:solidFill>
                          <a:effectLst/>
                        </a:rPr>
                        <a:t> = 2012-2013 </a:t>
                      </a:r>
                      <a:endParaRPr lang="en-US" sz="1600" dirty="0">
                        <a:solidFill>
                          <a:schemeClr val="tx1"/>
                        </a:solidFill>
                        <a:effectLst/>
                        <a:latin typeface="Calibri"/>
                        <a:ea typeface="Calibri"/>
                        <a:cs typeface="Times New Roman"/>
                      </a:endParaRPr>
                    </a:p>
                  </a:txBody>
                  <a:tcPr/>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730887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a:t>TSDS eDM: Functions</a:t>
            </a:r>
          </a:p>
        </p:txBody>
      </p:sp>
      <p:sp>
        <p:nvSpPr>
          <p:cNvPr id="3" name="Content Placeholder 2"/>
          <p:cNvSpPr>
            <a:spLocks noGrp="1"/>
          </p:cNvSpPr>
          <p:nvPr>
            <p:ph sz="quarter" idx="1"/>
          </p:nvPr>
        </p:nvSpPr>
        <p:spPr/>
        <p:txBody>
          <a:bodyPr/>
          <a:lstStyle/>
          <a:p>
            <a:r>
              <a:rPr lang="en-US" dirty="0"/>
              <a:t>TSDS eData Manager (TSDS eDM):</a:t>
            </a:r>
          </a:p>
          <a:p>
            <a:pPr lvl="1">
              <a:buFont typeface="Wingdings" pitchFamily="2" charset="2"/>
              <a:buChar char="q"/>
            </a:pPr>
            <a:r>
              <a:rPr lang="en-US" dirty="0">
                <a:latin typeface="+mn-lt"/>
              </a:rPr>
              <a:t>TSDS eDM automatically picks up files that have been successfully transferred by the TSDS DTU</a:t>
            </a:r>
          </a:p>
          <a:p>
            <a:pPr lvl="1">
              <a:buFont typeface="Wingdings" pitchFamily="2" charset="2"/>
              <a:buChar char="q"/>
            </a:pPr>
            <a:r>
              <a:rPr lang="en-US" dirty="0"/>
              <a:t>Users can also manually upload XML Interchange Files through TSDS eDM</a:t>
            </a:r>
            <a:endParaRPr lang="en-US" dirty="0">
              <a:latin typeface="+mn-lt"/>
            </a:endParaRPr>
          </a:p>
          <a:p>
            <a:pPr lvl="1">
              <a:buFont typeface="Wingdings" pitchFamily="2" charset="2"/>
              <a:buChar char="q"/>
            </a:pPr>
            <a:r>
              <a:rPr lang="en-US" dirty="0">
                <a:latin typeface="+mn-lt"/>
              </a:rPr>
              <a:t>TSDS eDM runs the XML Interchange files through the data validations and updates the Operational Data Store</a:t>
            </a:r>
          </a:p>
          <a:p>
            <a:pPr lvl="1">
              <a:buFont typeface="Wingdings" pitchFamily="2" charset="2"/>
              <a:buChar char="q"/>
            </a:pPr>
            <a:r>
              <a:rPr lang="en-US" dirty="0">
                <a:latin typeface="+mn-lt"/>
              </a:rPr>
              <a:t>Error files are generated at initial file validation and again during the ETL process</a:t>
            </a:r>
          </a:p>
          <a:p>
            <a:pPr lvl="1">
              <a:buFont typeface="Wingdings" pitchFamily="2" charset="2"/>
              <a:buChar char="q"/>
            </a:pPr>
            <a:r>
              <a:rPr lang="en-US" dirty="0">
                <a:latin typeface="+mn-lt"/>
              </a:rPr>
              <a:t>The user can also verify that the ODS has been updated through TSDS eDM</a:t>
            </a:r>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a:t>
            </a:fld>
            <a:endParaRPr lang="en-US" dirty="0"/>
          </a:p>
        </p:txBody>
      </p:sp>
    </p:spTree>
    <p:custDataLst>
      <p:tags r:id="rId1"/>
    </p:custDataLst>
    <p:extLst>
      <p:ext uri="{BB962C8B-B14F-4D97-AF65-F5344CB8AC3E}">
        <p14:creationId xmlns:p14="http://schemas.microsoft.com/office/powerpoint/2010/main" val="14706687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dirty="0"/>
              <a:t>Delete Utility Navigation</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80</a:t>
            </a:fld>
            <a:endParaRPr lang="en-US" dirty="0"/>
          </a:p>
        </p:txBody>
      </p:sp>
      <p:pic>
        <p:nvPicPr>
          <p:cNvPr id="4" name="Picture 3">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14185464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81</a:t>
            </a:fld>
            <a:endParaRPr lang="en-US" dirty="0"/>
          </a:p>
        </p:txBody>
      </p:sp>
      <p:sp>
        <p:nvSpPr>
          <p:cNvPr id="3" name="Title 2"/>
          <p:cNvSpPr>
            <a:spLocks noGrp="1"/>
          </p:cNvSpPr>
          <p:nvPr>
            <p:ph type="title"/>
          </p:nvPr>
        </p:nvSpPr>
        <p:spPr>
          <a:xfrm>
            <a:off x="1905000" y="384048"/>
            <a:ext cx="6858000" cy="841248"/>
          </a:xfrm>
        </p:spPr>
        <p:txBody>
          <a:bodyPr/>
          <a:lstStyle/>
          <a:p>
            <a:r>
              <a:rPr lang="en-US" sz="2400" dirty="0"/>
              <a:t>TSDS High Level End User Process Map: </a:t>
            </a:r>
            <a:br>
              <a:rPr lang="en-US" sz="2400" dirty="0"/>
            </a:br>
            <a:r>
              <a:rPr lang="en-US" sz="2400" dirty="0"/>
              <a:t>Delete Utility</a:t>
            </a:r>
          </a:p>
        </p:txBody>
      </p:sp>
      <p:sp>
        <p:nvSpPr>
          <p:cNvPr id="8" name="TextBox 7"/>
          <p:cNvSpPr txBox="1"/>
          <p:nvPr/>
        </p:nvSpPr>
        <p:spPr>
          <a:xfrm>
            <a:off x="1937657" y="2895600"/>
            <a:ext cx="1981200" cy="175432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Once data has been loaded into the ODS, certain  “deletes” can be executed through eDM</a:t>
            </a:r>
          </a:p>
        </p:txBody>
      </p:sp>
      <p:pic>
        <p:nvPicPr>
          <p:cNvPr id="16"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093" t="27498" r="51844" b="52221"/>
          <a:stretch/>
        </p:blipFill>
        <p:spPr bwMode="auto">
          <a:xfrm>
            <a:off x="5486400" y="2895600"/>
            <a:ext cx="1830630" cy="2560320"/>
          </a:xfrm>
          <a:prstGeom prst="rect">
            <a:avLst/>
          </a:prstGeom>
          <a:noFill/>
          <a:ln w="38100">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14338138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the Delete Utility</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82</a:t>
            </a:fld>
            <a:endParaRPr lang="en-US" dirty="0"/>
          </a:p>
        </p:txBody>
      </p:sp>
      <p:pic>
        <p:nvPicPr>
          <p:cNvPr id="5" name="Picture 4"/>
          <p:cNvPicPr>
            <a:picLocks noChangeAspect="1"/>
          </p:cNvPicPr>
          <p:nvPr/>
        </p:nvPicPr>
        <p:blipFill rotWithShape="1">
          <a:blip r:embed="rId3" cstate="print"/>
          <a:srcRect l="421" t="41667" r="56170" b="20833"/>
          <a:stretch/>
        </p:blipFill>
        <p:spPr>
          <a:xfrm>
            <a:off x="96520" y="2377440"/>
            <a:ext cx="8895080" cy="3108960"/>
          </a:xfrm>
          <a:prstGeom prst="rect">
            <a:avLst/>
          </a:prstGeom>
          <a:effectLst>
            <a:outerShdw blurRad="63500" sx="102000" sy="102000" algn="ctr" rotWithShape="0">
              <a:prstClr val="black">
                <a:alpha val="40000"/>
              </a:prstClr>
            </a:outerShdw>
          </a:effectLst>
        </p:spPr>
      </p:pic>
      <p:sp>
        <p:nvSpPr>
          <p:cNvPr id="6" name="TextBox 5"/>
          <p:cNvSpPr txBox="1"/>
          <p:nvPr/>
        </p:nvSpPr>
        <p:spPr>
          <a:xfrm>
            <a:off x="1403022" y="3788190"/>
            <a:ext cx="3245177"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lgn="ctr">
              <a:buAutoNum type="arabicParenR"/>
            </a:pPr>
            <a:r>
              <a:rPr lang="en-US" dirty="0">
                <a:latin typeface="Arial" pitchFamily="34" charset="0"/>
                <a:cs typeface="Arial" pitchFamily="34" charset="0"/>
              </a:rPr>
              <a:t>The Delete Utility is accessed through the eDM Menu.</a:t>
            </a:r>
          </a:p>
          <a:p>
            <a:pPr marL="342900" indent="-342900" algn="ctr">
              <a:buAutoNum type="arabicParenR"/>
            </a:pPr>
            <a:r>
              <a:rPr lang="en-US" dirty="0">
                <a:latin typeface="Arial" pitchFamily="34" charset="0"/>
                <a:cs typeface="Arial" pitchFamily="34" charset="0"/>
              </a:rPr>
              <a:t>The Delete Utility opens up in a new tab</a:t>
            </a:r>
          </a:p>
        </p:txBody>
      </p:sp>
      <p:sp>
        <p:nvSpPr>
          <p:cNvPr id="7" name="Right Arrow 6"/>
          <p:cNvSpPr/>
          <p:nvPr/>
        </p:nvSpPr>
        <p:spPr>
          <a:xfrm rot="10567650">
            <a:off x="773240" y="421148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707873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Delete Utility Homepage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83</a:t>
            </a:fld>
            <a:endParaRPr lang="en-US" dirty="0"/>
          </a:p>
        </p:txBody>
      </p:sp>
      <p:pic>
        <p:nvPicPr>
          <p:cNvPr id="5" name="Picture 4"/>
          <p:cNvPicPr>
            <a:picLocks noChangeAspect="1"/>
          </p:cNvPicPr>
          <p:nvPr/>
        </p:nvPicPr>
        <p:blipFill rotWithShape="1">
          <a:blip r:embed="rId4" cstate="print"/>
          <a:srcRect l="269" t="41047" r="60021" b="28954"/>
          <a:stretch/>
        </p:blipFill>
        <p:spPr>
          <a:xfrm>
            <a:off x="152400" y="2758440"/>
            <a:ext cx="8675512" cy="2651760"/>
          </a:xfrm>
          <a:prstGeom prst="rect">
            <a:avLst/>
          </a:prstGeom>
          <a:effectLst>
            <a:outerShdw blurRad="63500" sx="102000" sy="102000" algn="ctr" rotWithShape="0">
              <a:prstClr val="black">
                <a:alpha val="40000"/>
              </a:prstClr>
            </a:outerShdw>
          </a:effectLst>
        </p:spPr>
      </p:pic>
      <p:sp>
        <p:nvSpPr>
          <p:cNvPr id="6" name="TextBox 5"/>
          <p:cNvSpPr txBox="1"/>
          <p:nvPr/>
        </p:nvSpPr>
        <p:spPr>
          <a:xfrm>
            <a:off x="5181600" y="4810035"/>
            <a:ext cx="1981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2) The home page lists all the deletes that have been executed</a:t>
            </a:r>
          </a:p>
        </p:txBody>
      </p:sp>
      <p:sp>
        <p:nvSpPr>
          <p:cNvPr id="8" name="Right Arrow 7"/>
          <p:cNvSpPr/>
          <p:nvPr/>
        </p:nvSpPr>
        <p:spPr>
          <a:xfrm rot="9387389">
            <a:off x="715567" y="42682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219200" y="3124200"/>
            <a:ext cx="1981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1) The menu options are My Deletes and New Delete Request </a:t>
            </a:r>
          </a:p>
        </p:txBody>
      </p:sp>
    </p:spTree>
    <p:custDataLst>
      <p:tags r:id="rId1"/>
    </p:custDataLst>
    <p:extLst>
      <p:ext uri="{BB962C8B-B14F-4D97-AF65-F5344CB8AC3E}">
        <p14:creationId xmlns:p14="http://schemas.microsoft.com/office/powerpoint/2010/main" val="27010768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Prior set of Delete Requests as of 2014</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84</a:t>
            </a:fld>
            <a:endParaRPr lang="en-US" dirty="0"/>
          </a:p>
        </p:txBody>
      </p:sp>
      <p:pic>
        <p:nvPicPr>
          <p:cNvPr id="3" name="Picture 2"/>
          <p:cNvPicPr>
            <a:picLocks noChangeAspect="1"/>
          </p:cNvPicPr>
          <p:nvPr/>
        </p:nvPicPr>
        <p:blipFill>
          <a:blip r:embed="rId3"/>
          <a:stretch>
            <a:fillRect/>
          </a:stretch>
        </p:blipFill>
        <p:spPr>
          <a:xfrm>
            <a:off x="1" y="1525324"/>
            <a:ext cx="9144000" cy="5332676"/>
          </a:xfrm>
          <a:prstGeom prst="rect">
            <a:avLst/>
          </a:prstGeom>
        </p:spPr>
      </p:pic>
      <p:sp>
        <p:nvSpPr>
          <p:cNvPr id="6" name="Rectangle 5"/>
          <p:cNvSpPr/>
          <p:nvPr/>
        </p:nvSpPr>
        <p:spPr>
          <a:xfrm>
            <a:off x="1371600" y="2590800"/>
            <a:ext cx="6553200" cy="3048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048000" y="3729997"/>
            <a:ext cx="4038600"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The Delete Categories are expandable. Users can see the Delete Name and associated collection for the deletes that are currently available</a:t>
            </a:r>
          </a:p>
        </p:txBody>
      </p:sp>
      <p:sp>
        <p:nvSpPr>
          <p:cNvPr id="8" name="Left Arrow 7"/>
          <p:cNvSpPr/>
          <p:nvPr/>
        </p:nvSpPr>
        <p:spPr>
          <a:xfrm>
            <a:off x="1447800" y="2833686"/>
            <a:ext cx="457200" cy="24447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915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Delete Request</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85</a:t>
            </a:fld>
            <a:endParaRPr lang="en-US" dirty="0"/>
          </a:p>
        </p:txBody>
      </p:sp>
      <p:pic>
        <p:nvPicPr>
          <p:cNvPr id="5" name="Picture 4"/>
          <p:cNvPicPr>
            <a:picLocks noChangeAspect="1"/>
          </p:cNvPicPr>
          <p:nvPr/>
        </p:nvPicPr>
        <p:blipFill>
          <a:blip r:embed="rId3"/>
          <a:stretch>
            <a:fillRect/>
          </a:stretch>
        </p:blipFill>
        <p:spPr>
          <a:xfrm>
            <a:off x="1" y="1525324"/>
            <a:ext cx="9144000" cy="5409076"/>
          </a:xfrm>
          <a:prstGeom prst="rect">
            <a:avLst/>
          </a:prstGeom>
        </p:spPr>
      </p:pic>
      <p:sp>
        <p:nvSpPr>
          <p:cNvPr id="8" name="Rectangle 7"/>
          <p:cNvSpPr/>
          <p:nvPr/>
        </p:nvSpPr>
        <p:spPr>
          <a:xfrm>
            <a:off x="1361418" y="3124200"/>
            <a:ext cx="6459263" cy="3427676"/>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457098" y="5306678"/>
            <a:ext cx="40386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Users can see the Delete Name and associated collection for the deletes that are currently available</a:t>
            </a:r>
          </a:p>
        </p:txBody>
      </p:sp>
    </p:spTree>
    <p:extLst>
      <p:ext uri="{BB962C8B-B14F-4D97-AF65-F5344CB8AC3E}">
        <p14:creationId xmlns:p14="http://schemas.microsoft.com/office/powerpoint/2010/main" val="35889696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Delete Request</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86</a:t>
            </a:fld>
            <a:endParaRPr lang="en-US" dirty="0"/>
          </a:p>
        </p:txBody>
      </p:sp>
      <p:pic>
        <p:nvPicPr>
          <p:cNvPr id="5" name="Picture 4"/>
          <p:cNvPicPr>
            <a:picLocks noChangeAspect="1"/>
          </p:cNvPicPr>
          <p:nvPr/>
        </p:nvPicPr>
        <p:blipFill>
          <a:blip r:embed="rId3"/>
          <a:stretch>
            <a:fillRect/>
          </a:stretch>
        </p:blipFill>
        <p:spPr>
          <a:xfrm>
            <a:off x="-397" y="1525324"/>
            <a:ext cx="9144793" cy="5332676"/>
          </a:xfrm>
          <a:prstGeom prst="rect">
            <a:avLst/>
          </a:prstGeom>
        </p:spPr>
      </p:pic>
      <p:sp>
        <p:nvSpPr>
          <p:cNvPr id="10" name="TextBox 9"/>
          <p:cNvSpPr txBox="1"/>
          <p:nvPr/>
        </p:nvSpPr>
        <p:spPr>
          <a:xfrm>
            <a:off x="4038600" y="3729997"/>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Select the arrow to launch the target delete</a:t>
            </a:r>
          </a:p>
        </p:txBody>
      </p:sp>
      <p:sp>
        <p:nvSpPr>
          <p:cNvPr id="8" name="Rectangle 7"/>
          <p:cNvSpPr/>
          <p:nvPr/>
        </p:nvSpPr>
        <p:spPr>
          <a:xfrm>
            <a:off x="6248399" y="3465715"/>
            <a:ext cx="304801" cy="264282"/>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20512865">
            <a:off x="5710528" y="355312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708495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 Comments and Preview Delete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87</a:t>
            </a:fld>
            <a:endParaRPr lang="en-US" dirty="0"/>
          </a:p>
        </p:txBody>
      </p:sp>
      <p:pic>
        <p:nvPicPr>
          <p:cNvPr id="5" name="Picture 4"/>
          <p:cNvPicPr>
            <a:picLocks noChangeAspect="1"/>
          </p:cNvPicPr>
          <p:nvPr/>
        </p:nvPicPr>
        <p:blipFill rotWithShape="1">
          <a:blip r:embed="rId3" cstate="print"/>
          <a:srcRect l="7419" t="58333" r="65521" b="18333"/>
          <a:stretch/>
        </p:blipFill>
        <p:spPr>
          <a:xfrm>
            <a:off x="1295400" y="3124200"/>
            <a:ext cx="6553200" cy="2286000"/>
          </a:xfrm>
          <a:prstGeom prst="rect">
            <a:avLst/>
          </a:prstGeom>
          <a:effectLst>
            <a:outerShdw blurRad="63500" sx="102000" sy="102000" algn="ctr" rotWithShape="0">
              <a:prstClr val="black">
                <a:alpha val="40000"/>
              </a:prstClr>
            </a:outerShdw>
          </a:effectLst>
        </p:spPr>
      </p:pic>
      <p:sp>
        <p:nvSpPr>
          <p:cNvPr id="6" name="Rectangle 5"/>
          <p:cNvSpPr/>
          <p:nvPr/>
        </p:nvSpPr>
        <p:spPr>
          <a:xfrm>
            <a:off x="1295400" y="3200400"/>
            <a:ext cx="6553200" cy="4572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749917">
            <a:off x="1949012" y="283749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28600" y="1981200"/>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1) Review the Delete and description</a:t>
            </a:r>
          </a:p>
        </p:txBody>
      </p:sp>
      <p:sp>
        <p:nvSpPr>
          <p:cNvPr id="9" name="TextBox 8"/>
          <p:cNvSpPr txBox="1"/>
          <p:nvPr/>
        </p:nvSpPr>
        <p:spPr>
          <a:xfrm>
            <a:off x="6248400" y="4072235"/>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2) Add administrative comments</a:t>
            </a:r>
          </a:p>
        </p:txBody>
      </p:sp>
      <p:sp>
        <p:nvSpPr>
          <p:cNvPr id="10" name="Right Arrow 9"/>
          <p:cNvSpPr/>
          <p:nvPr/>
        </p:nvSpPr>
        <p:spPr>
          <a:xfrm rot="10346655">
            <a:off x="5631057" y="43063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rot="11994852">
            <a:off x="2305268" y="512667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819400" y="5253335"/>
            <a:ext cx="1981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3) Preview Delete</a:t>
            </a:r>
          </a:p>
        </p:txBody>
      </p:sp>
    </p:spTree>
    <p:extLst>
      <p:ext uri="{BB962C8B-B14F-4D97-AF65-F5344CB8AC3E}">
        <p14:creationId xmlns:p14="http://schemas.microsoft.com/office/powerpoint/2010/main" val="261712270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Delete Summary</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88</a:t>
            </a:fld>
            <a:endParaRPr lang="en-US" dirty="0"/>
          </a:p>
        </p:txBody>
      </p:sp>
      <p:pic>
        <p:nvPicPr>
          <p:cNvPr id="5" name="Picture 4"/>
          <p:cNvPicPr>
            <a:picLocks noChangeAspect="1"/>
          </p:cNvPicPr>
          <p:nvPr/>
        </p:nvPicPr>
        <p:blipFill rotWithShape="1">
          <a:blip r:embed="rId3" cstate="print"/>
          <a:srcRect l="4720" t="50000" r="68307" b="27183"/>
          <a:stretch/>
        </p:blipFill>
        <p:spPr>
          <a:xfrm>
            <a:off x="480919" y="2590800"/>
            <a:ext cx="8282081" cy="2834640"/>
          </a:xfrm>
          <a:prstGeom prst="rect">
            <a:avLst/>
          </a:prstGeom>
          <a:effectLst>
            <a:outerShdw blurRad="63500" sx="102000" sy="102000" algn="ctr" rotWithShape="0">
              <a:prstClr val="black">
                <a:alpha val="40000"/>
              </a:prstClr>
            </a:outerShdw>
          </a:effectLst>
        </p:spPr>
      </p:pic>
      <p:sp>
        <p:nvSpPr>
          <p:cNvPr id="6" name="Rectangle 5"/>
          <p:cNvSpPr/>
          <p:nvPr/>
        </p:nvSpPr>
        <p:spPr>
          <a:xfrm>
            <a:off x="480919" y="4343400"/>
            <a:ext cx="8205881" cy="9144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0234894">
            <a:off x="6445139" y="496585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810000" y="5031906"/>
            <a:ext cx="2743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The Delete Summary shows how many records will be deleted from each table</a:t>
            </a:r>
          </a:p>
        </p:txBody>
      </p:sp>
    </p:spTree>
    <p:extLst>
      <p:ext uri="{BB962C8B-B14F-4D97-AF65-F5344CB8AC3E}">
        <p14:creationId xmlns:p14="http://schemas.microsoft.com/office/powerpoint/2010/main" val="10783695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Rows to be Deleted by Table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89</a:t>
            </a:fld>
            <a:endParaRPr lang="en-US" dirty="0"/>
          </a:p>
        </p:txBody>
      </p:sp>
      <p:pic>
        <p:nvPicPr>
          <p:cNvPr id="5" name="Picture 4"/>
          <p:cNvPicPr>
            <a:picLocks noChangeAspect="1"/>
          </p:cNvPicPr>
          <p:nvPr/>
        </p:nvPicPr>
        <p:blipFill rotWithShape="1">
          <a:blip r:embed="rId3" cstate="print"/>
          <a:srcRect l="674" t="46666" r="59541" b="10000"/>
          <a:stretch/>
        </p:blipFill>
        <p:spPr>
          <a:xfrm>
            <a:off x="228600" y="2133600"/>
            <a:ext cx="8714926" cy="3840480"/>
          </a:xfrm>
          <a:prstGeom prst="rect">
            <a:avLst/>
          </a:prstGeom>
          <a:effectLst>
            <a:outerShdw blurRad="63500" sx="102000" sy="102000" algn="ctr" rotWithShape="0">
              <a:prstClr val="black">
                <a:alpha val="40000"/>
              </a:prstClr>
            </a:outerShdw>
          </a:effectLst>
        </p:spPr>
      </p:pic>
      <p:sp>
        <p:nvSpPr>
          <p:cNvPr id="6" name="Rectangle 5"/>
          <p:cNvSpPr/>
          <p:nvPr/>
        </p:nvSpPr>
        <p:spPr>
          <a:xfrm>
            <a:off x="990600" y="2514600"/>
            <a:ext cx="914400" cy="2362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1590480">
            <a:off x="3003973" y="223209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505200" y="2275606"/>
            <a:ext cx="2743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Review the records in the preview pane or download into Excel</a:t>
            </a:r>
          </a:p>
        </p:txBody>
      </p:sp>
    </p:spTree>
    <p:extLst>
      <p:ext uri="{BB962C8B-B14F-4D97-AF65-F5344CB8AC3E}">
        <p14:creationId xmlns:p14="http://schemas.microsoft.com/office/powerpoint/2010/main" val="1181202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Loading Process Map</a:t>
            </a:r>
          </a:p>
        </p:txBody>
      </p:sp>
      <p:pic>
        <p:nvPicPr>
          <p:cNvPr id="5" name="Content Placeholder 4"/>
          <p:cNvPicPr>
            <a:picLocks noGrp="1" noChangeAspect="1"/>
          </p:cNvPicPr>
          <p:nvPr>
            <p:ph sz="quarter" idx="1"/>
          </p:nvPr>
        </p:nvPicPr>
        <p:blipFill>
          <a:blip r:embed="rId4"/>
          <a:stretch>
            <a:fillRect/>
          </a:stretch>
        </p:blipFill>
        <p:spPr>
          <a:xfrm>
            <a:off x="304800" y="1649818"/>
            <a:ext cx="8458199" cy="4598581"/>
          </a:xfrm>
          <a:prstGeom prst="rect">
            <a:avLst/>
          </a:prstGeom>
        </p:spPr>
      </p:pic>
      <p:sp>
        <p:nvSpPr>
          <p:cNvPr id="4" name="Slide Number Placeholder 3"/>
          <p:cNvSpPr>
            <a:spLocks noGrp="1"/>
          </p:cNvSpPr>
          <p:nvPr>
            <p:ph type="sldNum" sz="quarter" idx="12"/>
          </p:nvPr>
        </p:nvSpPr>
        <p:spPr/>
        <p:txBody>
          <a:bodyPr/>
          <a:lstStyle/>
          <a:p>
            <a:fld id="{2F0C4421-5918-4AA3-AE4A-C36EDD2FD6EB}" type="slidenum">
              <a:rPr lang="en-US" smtClean="0"/>
              <a:pPr/>
              <a:t>9</a:t>
            </a:fld>
            <a:endParaRPr lang="en-US" dirty="0"/>
          </a:p>
        </p:txBody>
      </p:sp>
      <p:sp>
        <p:nvSpPr>
          <p:cNvPr id="3" name="Rectangle 2"/>
          <p:cNvSpPr/>
          <p:nvPr/>
        </p:nvSpPr>
        <p:spPr>
          <a:xfrm>
            <a:off x="533400" y="6172200"/>
            <a:ext cx="8229600" cy="369332"/>
          </a:xfrm>
          <a:prstGeom prst="rect">
            <a:avLst/>
          </a:prstGeom>
        </p:spPr>
        <p:txBody>
          <a:bodyPr wrap="square">
            <a:spAutoFit/>
          </a:bodyPr>
          <a:lstStyle/>
          <a:p>
            <a:r>
              <a:rPr lang="en-US" dirty="0">
                <a:hlinkClick r:id="rId5"/>
              </a:rPr>
              <a:t>http://www.tea.state.tx.us/Workarea/DownloadAsset.aspx?id=25769810585</a:t>
            </a:r>
            <a:endParaRPr lang="en-US" dirty="0"/>
          </a:p>
        </p:txBody>
      </p:sp>
      <p:sp>
        <p:nvSpPr>
          <p:cNvPr id="6" name="Oval 5"/>
          <p:cNvSpPr/>
          <p:nvPr/>
        </p:nvSpPr>
        <p:spPr>
          <a:xfrm>
            <a:off x="0" y="1649818"/>
            <a:ext cx="4267200" cy="45223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076867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Description of the Delete</a:t>
            </a:r>
          </a:p>
        </p:txBody>
      </p:sp>
      <p:sp>
        <p:nvSpPr>
          <p:cNvPr id="3" name="Content Placeholder 2"/>
          <p:cNvSpPr>
            <a:spLocks noGrp="1"/>
          </p:cNvSpPr>
          <p:nvPr>
            <p:ph sz="quarter" idx="1"/>
          </p:nvPr>
        </p:nvSpPr>
        <p:spPr/>
        <p:txBody>
          <a:bodyPr/>
          <a:lstStyle/>
          <a:p>
            <a:r>
              <a:rPr lang="en-US" dirty="0"/>
              <a:t>Data will only be deleted from the area specified in the delete.  </a:t>
            </a:r>
          </a:p>
          <a:p>
            <a:r>
              <a:rPr lang="en-US" dirty="0"/>
              <a:t>For example if the Delete is for Teacher Section Association the command will delete all Teacher Section Associations records that were loaded from Staff Association Interchange files but no other data in that interchange for the LEA.</a:t>
            </a:r>
          </a:p>
          <a:p>
            <a:r>
              <a:rPr lang="en-US" dirty="0"/>
              <a:t>User must have ODS Data Loader role to have access to Delete Utility.</a:t>
            </a:r>
          </a:p>
        </p:txBody>
      </p:sp>
      <p:sp>
        <p:nvSpPr>
          <p:cNvPr id="4" name="Slide Number Placeholder 3"/>
          <p:cNvSpPr>
            <a:spLocks noGrp="1"/>
          </p:cNvSpPr>
          <p:nvPr>
            <p:ph type="sldNum" sz="quarter" idx="12"/>
          </p:nvPr>
        </p:nvSpPr>
        <p:spPr/>
        <p:txBody>
          <a:bodyPr/>
          <a:lstStyle/>
          <a:p>
            <a:fld id="{2F0C4421-5918-4AA3-AE4A-C36EDD2FD6EB}" type="slidenum">
              <a:rPr lang="en-US" smtClean="0"/>
              <a:pPr/>
              <a:t>90</a:t>
            </a:fld>
            <a:endParaRPr lang="en-US" dirty="0"/>
          </a:p>
        </p:txBody>
      </p:sp>
    </p:spTree>
    <p:extLst>
      <p:ext uri="{BB962C8B-B14F-4D97-AF65-F5344CB8AC3E}">
        <p14:creationId xmlns:p14="http://schemas.microsoft.com/office/powerpoint/2010/main" val="21340847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Confirm or Cancel the Delete Request</a:t>
            </a:r>
          </a:p>
        </p:txBody>
      </p:sp>
      <p:sp>
        <p:nvSpPr>
          <p:cNvPr id="4" name="Slide Number Placeholder 3"/>
          <p:cNvSpPr>
            <a:spLocks noGrp="1"/>
          </p:cNvSpPr>
          <p:nvPr>
            <p:ph type="sldNum" sz="quarter" idx="12"/>
          </p:nvPr>
        </p:nvSpPr>
        <p:spPr/>
        <p:txBody>
          <a:bodyPr/>
          <a:lstStyle/>
          <a:p>
            <a:fld id="{2F0C4421-5918-4AA3-AE4A-C36EDD2FD6EB}" type="slidenum">
              <a:rPr lang="en-US" smtClean="0"/>
              <a:pPr/>
              <a:t>91</a:t>
            </a:fld>
            <a:endParaRPr lang="en-US" dirty="0"/>
          </a:p>
        </p:txBody>
      </p:sp>
      <p:pic>
        <p:nvPicPr>
          <p:cNvPr id="5" name="Picture 4"/>
          <p:cNvPicPr>
            <a:picLocks noChangeAspect="1"/>
          </p:cNvPicPr>
          <p:nvPr/>
        </p:nvPicPr>
        <p:blipFill rotWithShape="1">
          <a:blip r:embed="rId3" cstate="print"/>
          <a:srcRect l="4720" t="50000" r="68307" b="27183"/>
          <a:stretch/>
        </p:blipFill>
        <p:spPr>
          <a:xfrm>
            <a:off x="480919" y="2575560"/>
            <a:ext cx="8282081" cy="2834640"/>
          </a:xfrm>
          <a:prstGeom prst="rect">
            <a:avLst/>
          </a:prstGeom>
          <a:effectLst>
            <a:outerShdw blurRad="63500" sx="102000" sy="102000" algn="ctr" rotWithShape="0">
              <a:prstClr val="black">
                <a:alpha val="40000"/>
              </a:prstClr>
            </a:outerShdw>
          </a:effectLst>
        </p:spPr>
      </p:pic>
      <p:sp>
        <p:nvSpPr>
          <p:cNvPr id="6" name="Right Arrow 5"/>
          <p:cNvSpPr/>
          <p:nvPr/>
        </p:nvSpPr>
        <p:spPr>
          <a:xfrm rot="16200000">
            <a:off x="4262729" y="417099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286000" y="4549537"/>
            <a:ext cx="45720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Once the records have been reviewed, the user can elect to Confirm or Cancel the delete.  Confirming the delete sends the command to execute. </a:t>
            </a:r>
          </a:p>
        </p:txBody>
      </p:sp>
      <p:sp>
        <p:nvSpPr>
          <p:cNvPr id="8" name="Rectangle 7"/>
          <p:cNvSpPr/>
          <p:nvPr/>
        </p:nvSpPr>
        <p:spPr>
          <a:xfrm>
            <a:off x="2514600" y="3686662"/>
            <a:ext cx="4114800" cy="351938"/>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63470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Confirmation Page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92</a:t>
            </a:fld>
            <a:endParaRPr lang="en-US" dirty="0"/>
          </a:p>
        </p:txBody>
      </p:sp>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500" t="38119" r="694" b="20771"/>
          <a:stretch/>
        </p:blipFill>
        <p:spPr bwMode="auto">
          <a:xfrm>
            <a:off x="76200" y="2209800"/>
            <a:ext cx="8846820" cy="1645920"/>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Content Placeholder 3"/>
          <p:cNvSpPr txBox="1">
            <a:spLocks/>
          </p:cNvSpPr>
          <p:nvPr/>
        </p:nvSpPr>
        <p:spPr>
          <a:xfrm>
            <a:off x="422910" y="4114800"/>
            <a:ext cx="8153400" cy="1905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Once the Delete Request has been submitted a confirmation page will be displayed</a:t>
            </a:r>
          </a:p>
          <a:p>
            <a:pPr>
              <a:lnSpc>
                <a:spcPct val="106000"/>
              </a:lnSpc>
              <a:spcBef>
                <a:spcPts val="600"/>
              </a:spcBef>
              <a:spcAft>
                <a:spcPts val="300"/>
              </a:spcAft>
            </a:pPr>
            <a:r>
              <a:rPr lang="en-US" sz="1800" dirty="0">
                <a:sym typeface="Helvetica" charset="0"/>
              </a:rPr>
              <a:t>The  delete will appear on the home page with a status of pending</a:t>
            </a:r>
          </a:p>
          <a:p>
            <a:pPr>
              <a:lnSpc>
                <a:spcPct val="106000"/>
              </a:lnSpc>
              <a:spcBef>
                <a:spcPts val="600"/>
              </a:spcBef>
              <a:spcAft>
                <a:spcPts val="300"/>
              </a:spcAft>
            </a:pPr>
            <a:r>
              <a:rPr lang="en-US" sz="1800" dirty="0">
                <a:sym typeface="Helvetica" charset="0"/>
              </a:rPr>
              <a:t>It may take up to ten minutes to execute the Delete Request depending on the volume of activity, but what has been seen is under 4 minutes</a:t>
            </a:r>
          </a:p>
        </p:txBody>
      </p:sp>
    </p:spTree>
    <p:extLst>
      <p:ext uri="{BB962C8B-B14F-4D97-AF65-F5344CB8AC3E}">
        <p14:creationId xmlns:p14="http://schemas.microsoft.com/office/powerpoint/2010/main" val="372179604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Error Message: Batch Processing</a:t>
            </a:r>
          </a:p>
        </p:txBody>
      </p:sp>
      <p:sp>
        <p:nvSpPr>
          <p:cNvPr id="4" name="Slide Number Placeholder 3"/>
          <p:cNvSpPr>
            <a:spLocks noGrp="1"/>
          </p:cNvSpPr>
          <p:nvPr>
            <p:ph type="sldNum" sz="quarter" idx="12"/>
          </p:nvPr>
        </p:nvSpPr>
        <p:spPr/>
        <p:txBody>
          <a:bodyPr/>
          <a:lstStyle/>
          <a:p>
            <a:fld id="{2F0C4421-5918-4AA3-AE4A-C36EDD2FD6EB}" type="slidenum">
              <a:rPr lang="en-US" smtClean="0"/>
              <a:pPr/>
              <a:t>93</a:t>
            </a:fld>
            <a:endParaRPr lang="en-US" dirty="0"/>
          </a:p>
        </p:txBody>
      </p:sp>
      <p:pic>
        <p:nvPicPr>
          <p:cNvPr id="5" name="Picture 2"/>
          <p:cNvPicPr>
            <a:picLocks noGrp="1" noChangeAspect="1" noChangeArrowheads="1"/>
          </p:cNvPicPr>
          <p:nvPr>
            <p:ph sz="quarter" idx="1"/>
          </p:nvPr>
        </p:nvPicPr>
        <p:blipFill rotWithShape="1">
          <a:blip r:embed="rId3" cstate="print">
            <a:extLst>
              <a:ext uri="{28A0092B-C50C-407E-A947-70E740481C1C}">
                <a14:useLocalDpi xmlns:a14="http://schemas.microsoft.com/office/drawing/2010/main" val="0"/>
              </a:ext>
            </a:extLst>
          </a:blip>
          <a:srcRect l="935" t="3863" r="935" b="3392"/>
          <a:stretch/>
        </p:blipFill>
        <p:spPr bwMode="auto">
          <a:xfrm>
            <a:off x="190500" y="2286000"/>
            <a:ext cx="8801100" cy="2011680"/>
          </a:xfrm>
          <a:prstGeom prst="rect">
            <a:avLst/>
          </a:prstGeom>
          <a:noFill/>
          <a:ln w="9525">
            <a:solidFill>
              <a:srgbClr val="FFFFFF"/>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7" name="Content Placeholder 3"/>
          <p:cNvSpPr txBox="1">
            <a:spLocks/>
          </p:cNvSpPr>
          <p:nvPr/>
        </p:nvSpPr>
        <p:spPr>
          <a:xfrm>
            <a:off x="422910" y="4572000"/>
            <a:ext cx="8153400" cy="1905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403225" indent="-403225" algn="just"/>
            <a:r>
              <a:rPr lang="en-GB" sz="1800" dirty="0"/>
              <a:t>The user cannot delete while a batch is in queue or processing for that collection</a:t>
            </a:r>
          </a:p>
          <a:p>
            <a:pPr marL="403225" indent="-403225" algn="just"/>
            <a:r>
              <a:rPr lang="en-GB" sz="1800" dirty="0"/>
              <a:t>If the user attempts a delete they will receive an error message</a:t>
            </a:r>
          </a:p>
          <a:p>
            <a:pPr marL="403225" indent="-403225" algn="just"/>
            <a:r>
              <a:rPr lang="en-GB" sz="1800" dirty="0"/>
              <a:t>However, batches can be processing if </a:t>
            </a:r>
            <a:r>
              <a:rPr lang="en-GB" sz="1800"/>
              <a:t>a Delete command has been executed</a:t>
            </a:r>
            <a:endParaRPr lang="en-GB" sz="1800" dirty="0"/>
          </a:p>
        </p:txBody>
      </p:sp>
    </p:spTree>
    <p:custDataLst>
      <p:tags r:id="rId1"/>
    </p:custDataLst>
    <p:extLst>
      <p:ext uri="{BB962C8B-B14F-4D97-AF65-F5344CB8AC3E}">
        <p14:creationId xmlns:p14="http://schemas.microsoft.com/office/powerpoint/2010/main" val="22342941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When should the Delete Utility be used</a:t>
            </a:r>
          </a:p>
        </p:txBody>
      </p:sp>
      <p:sp>
        <p:nvSpPr>
          <p:cNvPr id="3" name="Content Placeholder 2"/>
          <p:cNvSpPr>
            <a:spLocks noGrp="1"/>
          </p:cNvSpPr>
          <p:nvPr>
            <p:ph sz="quarter" idx="1"/>
          </p:nvPr>
        </p:nvSpPr>
        <p:spPr/>
        <p:txBody>
          <a:bodyPr/>
          <a:lstStyle/>
          <a:p>
            <a:pPr lvl="0"/>
            <a:r>
              <a:rPr lang="en-US" dirty="0"/>
              <a:t>If an LEA cannot correct a record by simply uploading a new XML file – in cases where the data attempting to be corrected is part of a primary database key, then a duplicate record may be inserted into the ODS which needs to be deleted</a:t>
            </a:r>
          </a:p>
          <a:p>
            <a:r>
              <a:rPr lang="en-US" dirty="0"/>
              <a:t>If an LEA receives an Oracle error (see next slide) during PEIMS promotion</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94</a:t>
            </a:fld>
            <a:endParaRPr lang="en-US" dirty="0"/>
          </a:p>
        </p:txBody>
      </p:sp>
    </p:spTree>
    <p:extLst>
      <p:ext uri="{BB962C8B-B14F-4D97-AF65-F5344CB8AC3E}">
        <p14:creationId xmlns:p14="http://schemas.microsoft.com/office/powerpoint/2010/main" val="133958470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When should the Delete Utility be used (</a:t>
            </a:r>
            <a:r>
              <a:rPr lang="en-US" dirty="0" err="1"/>
              <a:t>cont</a:t>
            </a:r>
            <a:r>
              <a:rPr lang="en-US" dirty="0"/>
              <a:t>…)</a:t>
            </a:r>
          </a:p>
        </p:txBody>
      </p:sp>
      <p:sp>
        <p:nvSpPr>
          <p:cNvPr id="4" name="Slide Number Placeholder 3"/>
          <p:cNvSpPr>
            <a:spLocks noGrp="1"/>
          </p:cNvSpPr>
          <p:nvPr>
            <p:ph type="sldNum" sz="quarter" idx="12"/>
          </p:nvPr>
        </p:nvSpPr>
        <p:spPr/>
        <p:txBody>
          <a:bodyPr/>
          <a:lstStyle/>
          <a:p>
            <a:fld id="{2F0C4421-5918-4AA3-AE4A-C36EDD2FD6EB}" type="slidenum">
              <a:rPr lang="en-US" smtClean="0"/>
              <a:pPr/>
              <a:t>95</a:t>
            </a:fld>
            <a:endParaRPr lang="en-US" dirty="0"/>
          </a:p>
        </p:txBody>
      </p:sp>
      <p:pic>
        <p:nvPicPr>
          <p:cNvPr id="5" name="Picture 4"/>
          <p:cNvPicPr>
            <a:picLocks noChangeAspect="1"/>
          </p:cNvPicPr>
          <p:nvPr/>
        </p:nvPicPr>
        <p:blipFill>
          <a:blip r:embed="rId3"/>
          <a:stretch>
            <a:fillRect/>
          </a:stretch>
        </p:blipFill>
        <p:spPr>
          <a:xfrm>
            <a:off x="508000" y="1828800"/>
            <a:ext cx="8360796" cy="4113476"/>
          </a:xfrm>
          <a:prstGeom prst="rect">
            <a:avLst/>
          </a:prstGeom>
        </p:spPr>
      </p:pic>
    </p:spTree>
    <p:extLst>
      <p:ext uri="{BB962C8B-B14F-4D97-AF65-F5344CB8AC3E}">
        <p14:creationId xmlns:p14="http://schemas.microsoft.com/office/powerpoint/2010/main" val="408458872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Wrap Up</a:t>
            </a:r>
          </a:p>
        </p:txBody>
      </p:sp>
      <p:pic>
        <p:nvPicPr>
          <p:cNvPr id="3" name="Picture 2">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384509841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97</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a:t>Wrap Up </a:t>
            </a:r>
          </a:p>
        </p:txBody>
      </p:sp>
      <p:sp>
        <p:nvSpPr>
          <p:cNvPr id="6" name="Content Placeholder 3"/>
          <p:cNvSpPr txBox="1">
            <a:spLocks/>
          </p:cNvSpPr>
          <p:nvPr/>
        </p:nvSpPr>
        <p:spPr>
          <a:xfrm>
            <a:off x="533400" y="1752600"/>
            <a:ext cx="8153400" cy="495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r>
              <a:rPr lang="en-US" sz="1800" dirty="0"/>
              <a:t>Accessing and navigating TSDS eDM</a:t>
            </a:r>
          </a:p>
          <a:p>
            <a:r>
              <a:rPr lang="en-US" sz="1800" dirty="0"/>
              <a:t>Uploading an XML Interchange File</a:t>
            </a:r>
          </a:p>
          <a:p>
            <a:r>
              <a:rPr lang="en-US" sz="1800" dirty="0"/>
              <a:t>The data flow process within TSDS eDM</a:t>
            </a:r>
          </a:p>
          <a:p>
            <a:r>
              <a:rPr lang="en-US" sz="1800" dirty="0"/>
              <a:t>Reviewing results in Batch Manager and verifying that the ODS has been updated</a:t>
            </a:r>
          </a:p>
          <a:p>
            <a:r>
              <a:rPr lang="en-US" sz="1800" dirty="0"/>
              <a:t>Troubleshooting issues</a:t>
            </a:r>
          </a:p>
          <a:p>
            <a:r>
              <a:rPr lang="en-US" sz="1800" dirty="0"/>
              <a:t>Navigating the Delete Utility </a:t>
            </a:r>
          </a:p>
          <a:p>
            <a:pPr marL="0" indent="0">
              <a:lnSpc>
                <a:spcPct val="106000"/>
              </a:lnSpc>
              <a:spcBef>
                <a:spcPts val="600"/>
              </a:spcBef>
              <a:spcAft>
                <a:spcPts val="300"/>
              </a:spcAft>
              <a:buNone/>
            </a:pPr>
            <a:endParaRPr lang="en-US" sz="1800" dirty="0">
              <a:sym typeface="Helvetica" charset="0"/>
            </a:endParaRPr>
          </a:p>
        </p:txBody>
      </p:sp>
    </p:spTree>
    <p:custDataLst>
      <p:tags r:id="rId1"/>
    </p:custDataLst>
    <p:extLst>
      <p:ext uri="{BB962C8B-B14F-4D97-AF65-F5344CB8AC3E}">
        <p14:creationId xmlns:p14="http://schemas.microsoft.com/office/powerpoint/2010/main" val="339619642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a:t>Questions?</a:t>
            </a:r>
          </a:p>
        </p:txBody>
      </p:sp>
      <p:sp>
        <p:nvSpPr>
          <p:cNvPr id="9" name="Slide Number Placeholder 8"/>
          <p:cNvSpPr>
            <a:spLocks noGrp="1"/>
          </p:cNvSpPr>
          <p:nvPr>
            <p:ph type="sldNum" sz="quarter" idx="11"/>
          </p:nvPr>
        </p:nvSpPr>
        <p:spPr/>
        <p:txBody>
          <a:bodyPr/>
          <a:lstStyle/>
          <a:p>
            <a:fld id="{2F0C4421-5918-4AA3-AE4A-C36EDD2FD6EB}" type="slidenum">
              <a:rPr lang="en-US" smtClean="0"/>
              <a:pPr/>
              <a:t>98</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a:ln>
                  <a:noFill/>
                </a:ln>
                <a:solidFill>
                  <a:schemeClr val="tx2"/>
                </a:solidFill>
                <a:effectLst/>
                <a:uLnTx/>
                <a:uFillTx/>
                <a:latin typeface="Corbel" pitchFamily="34" charset="0"/>
                <a:ea typeface="+mj-ea"/>
                <a:cs typeface="+mj-cs"/>
                <a:hlinkClick r:id="rId4"/>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5"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pic>
        <p:nvPicPr>
          <p:cNvPr id="7" name="Picture 6">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686800" y="0"/>
            <a:ext cx="457200" cy="533400"/>
          </a:xfrm>
          <a:prstGeom prst="rect">
            <a:avLst/>
          </a:prstGeom>
        </p:spPr>
      </p:pic>
    </p:spTree>
    <p:custDataLst>
      <p:tags r:id="rId1"/>
    </p:custDataLst>
    <p:extLst>
      <p:ext uri="{BB962C8B-B14F-4D97-AF65-F5344CB8AC3E}">
        <p14:creationId xmlns:p14="http://schemas.microsoft.com/office/powerpoint/2010/main" val="80229083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9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UDIO_ID" val="1040"/>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UDIO_ID" val="720"/>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388B943D1A2944A2203298FD1F90B3" ma:contentTypeVersion="0" ma:contentTypeDescription="Create a new document." ma:contentTypeScope="" ma:versionID="2987a52bd1680a9cbbcb5e260ac2b4a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B45A69-778E-4D41-A5A4-6C4FF6432815}">
  <ds:schemaRefs>
    <ds:schemaRef ds:uri="http://schemas.microsoft.com/office/infopath/2007/PartnerControls"/>
    <ds:schemaRef ds:uri="http://purl.org/dc/dcmitype/"/>
    <ds:schemaRef ds:uri="http://purl.org/dc/terms/"/>
    <ds:schemaRef ds:uri="http://www.w3.org/XML/1998/namespace"/>
    <ds:schemaRef ds:uri="http://purl.org/dc/elements/1.1/"/>
    <ds:schemaRef ds:uri="http://schemas.microsoft.com/office/2006/documentManagement/types"/>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3.xml><?xml version="1.0" encoding="utf-8"?>
<ds:datastoreItem xmlns:ds="http://schemas.openxmlformats.org/officeDocument/2006/customXml" ds:itemID="{4CAC05A7-B7ED-491E-BF62-4F353AEA68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111918</TotalTime>
  <Words>9322</Words>
  <Application>Microsoft Office PowerPoint</Application>
  <PresentationFormat>On-screen Show (4:3)</PresentationFormat>
  <Paragraphs>878</Paragraphs>
  <Slides>98</Slides>
  <Notes>94</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98</vt:i4>
      </vt:variant>
    </vt:vector>
  </HeadingPairs>
  <TitlesOfParts>
    <vt:vector size="106" baseType="lpstr">
      <vt:lpstr>Arial</vt:lpstr>
      <vt:lpstr>Calibri</vt:lpstr>
      <vt:lpstr>Corbel</vt:lpstr>
      <vt:lpstr>Helvetica</vt:lpstr>
      <vt:lpstr>Times New Roman</vt:lpstr>
      <vt:lpstr>Wingdings</vt:lpstr>
      <vt:lpstr>Wingdings 2</vt:lpstr>
      <vt:lpstr>TSDS (Oct12)</vt:lpstr>
      <vt:lpstr>TSDS Technical Course Module 3.5: eDM Loading Data into the ODS    </vt:lpstr>
      <vt:lpstr>Course Menu</vt:lpstr>
      <vt:lpstr>Course Pre-requisites </vt:lpstr>
      <vt:lpstr>TSDS High Level End User Process Map Overview</vt:lpstr>
      <vt:lpstr>Data Loading Process Map</vt:lpstr>
      <vt:lpstr>Overview of Data Loading Process</vt:lpstr>
      <vt:lpstr>TSDS eDM: Overview</vt:lpstr>
      <vt:lpstr>TSDS eDM: Functions</vt:lpstr>
      <vt:lpstr>Data Loading Process Map</vt:lpstr>
      <vt:lpstr>DTU to eDM Data Flow</vt:lpstr>
      <vt:lpstr>Manual Data Submission</vt:lpstr>
      <vt:lpstr>TSDS eDM: Navigation</vt:lpstr>
      <vt:lpstr>TSDS eDM: TSDS Portal Access</vt:lpstr>
      <vt:lpstr>TSDS eDM: Home Page</vt:lpstr>
      <vt:lpstr>TSDS eDM: Load an XML Interchange File</vt:lpstr>
      <vt:lpstr>Preparing Files for eDM Submission</vt:lpstr>
      <vt:lpstr>Preparing Zip Files for  TSDS eDM Submission: Samples</vt:lpstr>
      <vt:lpstr>TSDS eDM: Interchange Upload  Select File</vt:lpstr>
      <vt:lpstr>TSDS eDM: Interchange Upload  Open File</vt:lpstr>
      <vt:lpstr>TSDS eDM: Upload Interchange File</vt:lpstr>
      <vt:lpstr>TSDS eDM Upload Interchange  File Error</vt:lpstr>
      <vt:lpstr>TSDS eDM Upload Interchange  File Error</vt:lpstr>
      <vt:lpstr>TSDS eDM: File Manager</vt:lpstr>
      <vt:lpstr>TSDS eDM: File Manager Functions</vt:lpstr>
      <vt:lpstr>eDM: File Manager Navigation</vt:lpstr>
      <vt:lpstr>eDM: File Manager Filters &amp; Delete</vt:lpstr>
      <vt:lpstr>TSDS eDM: File Manager Search Tab</vt:lpstr>
      <vt:lpstr>eDM: File Manager File Status</vt:lpstr>
      <vt:lpstr>TSDS eDM: File Manager  Status Definitions</vt:lpstr>
      <vt:lpstr>eDM: Refresh File Status</vt:lpstr>
      <vt:lpstr>eDM: View File Details</vt:lpstr>
      <vt:lpstr>eDM: File Manager File Details</vt:lpstr>
      <vt:lpstr>eDM: File Manager Validation Details</vt:lpstr>
      <vt:lpstr>eDM: File Manager Error File</vt:lpstr>
      <vt:lpstr>File Manager Errors</vt:lpstr>
      <vt:lpstr>TSDS eDM: File Manager Add to Batch</vt:lpstr>
      <vt:lpstr>TSDS eDM: View Batch</vt:lpstr>
      <vt:lpstr>TSDS eDM:  Add Batch Notes and  Process</vt:lpstr>
      <vt:lpstr>TSDS eDM: Batch Manager</vt:lpstr>
      <vt:lpstr>TSDS eDM: Batch Manager Functions</vt:lpstr>
      <vt:lpstr>TSDS eDM: Batch Manager Navigation</vt:lpstr>
      <vt:lpstr>Batch Manager: Interchanges</vt:lpstr>
      <vt:lpstr>TSDS eDM: Batch Manager Filters   &amp; Hide Batches</vt:lpstr>
      <vt:lpstr>TSDS eDM: Batch Manager Search Tab</vt:lpstr>
      <vt:lpstr>TSDS eDM: Batch Status</vt:lpstr>
      <vt:lpstr>TSDS eDM: Batch Status Definition</vt:lpstr>
      <vt:lpstr>TSDS eDM: Batch Processing</vt:lpstr>
      <vt:lpstr>TSDS eDM: Refresh Batch Status</vt:lpstr>
      <vt:lpstr>TSDS eDM: View Batch Details</vt:lpstr>
      <vt:lpstr>TSDS eDM: Batch Details No Errors</vt:lpstr>
      <vt:lpstr>TSDS eDM:  ETL Information </vt:lpstr>
      <vt:lpstr>TSDS eDM:  ETL Generated Files</vt:lpstr>
      <vt:lpstr>TSDS eDM: Log File</vt:lpstr>
      <vt:lpstr>eDM: Batch Details Complete  with Errors</vt:lpstr>
      <vt:lpstr>eDM: Batch Details Complete  with Errors</vt:lpstr>
      <vt:lpstr>eDM: ETL Generated Error Files</vt:lpstr>
      <vt:lpstr>Batch Manager Errors</vt:lpstr>
      <vt:lpstr>Troubleshooting &amp; eDM Error Dictionary</vt:lpstr>
      <vt:lpstr>eDM Error Dictionary</vt:lpstr>
      <vt:lpstr>eDM Error Dictionary</vt:lpstr>
      <vt:lpstr>TSDS eDM System Level Issues</vt:lpstr>
      <vt:lpstr>Pre Load and Load Validations</vt:lpstr>
      <vt:lpstr>File Manager Errors</vt:lpstr>
      <vt:lpstr>File Manager (Preload) Error #1</vt:lpstr>
      <vt:lpstr>File Manager (Preload) Error #2</vt:lpstr>
      <vt:lpstr>File Manager (Preload) Error #3</vt:lpstr>
      <vt:lpstr>File Manager (Preload) Error #4</vt:lpstr>
      <vt:lpstr>File Manager (Preload) Error #4 Demo </vt:lpstr>
      <vt:lpstr>File Manager (Preload) Error #5</vt:lpstr>
      <vt:lpstr>File Manager (Preload) Error #6</vt:lpstr>
      <vt:lpstr>File Manager (Preload) Error #6 Demo</vt:lpstr>
      <vt:lpstr>File Manager (Preload) Error #7</vt:lpstr>
      <vt:lpstr>Batch Manager (Load) Errors</vt:lpstr>
      <vt:lpstr>Batch Manager (Load) Error #1</vt:lpstr>
      <vt:lpstr>Batch Manager (Load) Error #2</vt:lpstr>
      <vt:lpstr>Batch Manager (Load) Error #3</vt:lpstr>
      <vt:lpstr>Batch Manager (Load) Error #4</vt:lpstr>
      <vt:lpstr>Batch Manager (Load) Error #5</vt:lpstr>
      <vt:lpstr>Batch Manager (Load) Error #6</vt:lpstr>
      <vt:lpstr>Delete Utility Navigation</vt:lpstr>
      <vt:lpstr>TSDS High Level End User Process Map:  Delete Utility</vt:lpstr>
      <vt:lpstr>Accessing the Delete Utility</vt:lpstr>
      <vt:lpstr>Delete Utility Homepage</vt:lpstr>
      <vt:lpstr>Prior set of Delete Requests as of 2014</vt:lpstr>
      <vt:lpstr>New Delete Request</vt:lpstr>
      <vt:lpstr>New Delete Request</vt:lpstr>
      <vt:lpstr>Add Comments and Preview Delete</vt:lpstr>
      <vt:lpstr>Delete Summary</vt:lpstr>
      <vt:lpstr>Rows to be Deleted by Table</vt:lpstr>
      <vt:lpstr>Description of the Delete</vt:lpstr>
      <vt:lpstr>Confirm or Cancel the Delete Request</vt:lpstr>
      <vt:lpstr>Confirmation Page</vt:lpstr>
      <vt:lpstr>Error Message: Batch Processing</vt:lpstr>
      <vt:lpstr>When should the Delete Utility be used</vt:lpstr>
      <vt:lpstr>When should the Delete Utility be used (cont…)</vt:lpstr>
      <vt:lpstr>Wrap Up</vt:lpstr>
      <vt:lpstr>Wrap Up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Tomes, Shawn</cp:lastModifiedBy>
  <cp:revision>2309</cp:revision>
  <cp:lastPrinted>2013-04-10T12:50:36Z</cp:lastPrinted>
  <dcterms:created xsi:type="dcterms:W3CDTF">2009-09-01T20:11:00Z</dcterms:created>
  <dcterms:modified xsi:type="dcterms:W3CDTF">2017-08-24T14:15:52Z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0x01010068388B943D1A2944A2203298FD1F90B3</vt:lpwstr>
  </property>
  <property fmtid="{D5CDD505-2E9C-101B-9397-08002B2CF9AE}" pid="3" name="_NewReviewCycle">
    <vt:lpwstr/>
  </property>
  <property fmtid="{D5CDD505-2E9C-101B-9397-08002B2CF9AE}" pid="4" name="_dlc_DocIdItemGuid">
    <vt:lpwstr>7fd8e421-004a-41be-b615-d2e44760db7c</vt:lpwstr>
  </property>
  <property fmtid="{D5CDD505-2E9C-101B-9397-08002B2CF9AE}" pid="5" name="ArticulateGUID">
    <vt:lpwstr>592FB9CB-D815-4B35-B396-D5745096079C</vt:lpwstr>
  </property>
  <property fmtid="{D5CDD505-2E9C-101B-9397-08002B2CF9AE}" pid="6" name="ArticulatePath">
    <vt:lpwstr>TSDS_Technical_Course_Mod_3.5_eDM_ODS</vt:lpwstr>
  </property>
</Properties>
</file>