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xml" ContentType="application/vnd.openxmlformats-officedocument.presentationml.notesSlide+xml"/>
  <Override PartName="/ppt/tags/tag49.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0.xml" ContentType="application/vnd.openxmlformats-officedocument.presentationml.tags+xml"/>
  <Override PartName="/ppt/tags/tag51.xml" ContentType="application/vnd.openxmlformats-officedocument.presentationml.tags+xml"/>
  <Override PartName="/ppt/notesSlides/notesSlide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5.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6.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7.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9.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0.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1.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3.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5.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7.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8.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9.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20.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21.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22.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23.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notesSlides/notesSlide24.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25.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26.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27.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8.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29.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0.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31.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32.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notesSlides/notesSlide33.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34.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notesSlides/notesSlide35.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36.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37.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38.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notesSlides/notesSlide39.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40.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41.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42.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43.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44.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notesSlides/notesSlide45.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46.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47.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notesSlides/notesSlide48.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49.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50.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51.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52.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notesSlides/notesSlide53.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54.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55.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56.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notesSlides/notesSlide57.xml" ContentType="application/vnd.openxmlformats-officedocument.presentationml.notesSlide+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58.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59.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60.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notesSlides/notesSlide61.xml" ContentType="application/vnd.openxmlformats-officedocument.presentationml.notesSlide+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62.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63.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notesSlides/notesSlide64.xml" ContentType="application/vnd.openxmlformats-officedocument.presentationml.notesSl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65.xml" ContentType="application/vnd.openxmlformats-officedocument.presentationml.notesSl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66.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67.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68.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69.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70.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71.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72.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notesSlides/notesSlide73.xml" ContentType="application/vnd.openxmlformats-officedocument.presentationml.notesSlide+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74.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75.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76.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77.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78.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79.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80.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81.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82.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83.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84.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notesSlides/notesSlide85.xml" ContentType="application/vnd.openxmlformats-officedocument.presentationml.notesSlide+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notesSlides/notesSlide86.xml" ContentType="application/vnd.openxmlformats-officedocument.presentationml.notesSlide+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87.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notesSlides/notesSlide88.xml" ContentType="application/vnd.openxmlformats-officedocument.presentationml.notesSlide+xml"/>
  <Override PartName="/ppt/tags/tag379.xml" ContentType="application/vnd.openxmlformats-officedocument.presentationml.tags+xml"/>
  <Override PartName="/ppt/tags/tag380.xml" ContentType="application/vnd.openxmlformats-officedocument.presentationml.tags+xml"/>
  <Override PartName="/ppt/notesSlides/notesSlide89.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90.xml" ContentType="application/vnd.openxmlformats-officedocument.presentationml.notesSlide+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Lst>
  <p:notesMasterIdLst>
    <p:notesMasterId r:id="rId96"/>
  </p:notesMasterIdLst>
  <p:handoutMasterIdLst>
    <p:handoutMasterId r:id="rId97"/>
  </p:handoutMasterIdLst>
  <p:sldIdLst>
    <p:sldId id="786" r:id="rId5"/>
    <p:sldId id="927" r:id="rId6"/>
    <p:sldId id="987" r:id="rId7"/>
    <p:sldId id="928" r:id="rId8"/>
    <p:sldId id="929" r:id="rId9"/>
    <p:sldId id="982" r:id="rId10"/>
    <p:sldId id="988" r:id="rId11"/>
    <p:sldId id="931" r:id="rId12"/>
    <p:sldId id="932" r:id="rId13"/>
    <p:sldId id="933" r:id="rId14"/>
    <p:sldId id="934" r:id="rId15"/>
    <p:sldId id="935" r:id="rId16"/>
    <p:sldId id="936" r:id="rId17"/>
    <p:sldId id="938" r:id="rId18"/>
    <p:sldId id="939" r:id="rId19"/>
    <p:sldId id="941" r:id="rId20"/>
    <p:sldId id="942" r:id="rId21"/>
    <p:sldId id="944" r:id="rId22"/>
    <p:sldId id="945" r:id="rId23"/>
    <p:sldId id="989" r:id="rId24"/>
    <p:sldId id="947" r:id="rId25"/>
    <p:sldId id="948" r:id="rId26"/>
    <p:sldId id="950" r:id="rId27"/>
    <p:sldId id="951" r:id="rId28"/>
    <p:sldId id="953" r:id="rId29"/>
    <p:sldId id="954" r:id="rId30"/>
    <p:sldId id="955" r:id="rId31"/>
    <p:sldId id="958" r:id="rId32"/>
    <p:sldId id="960" r:id="rId33"/>
    <p:sldId id="961" r:id="rId34"/>
    <p:sldId id="959" r:id="rId35"/>
    <p:sldId id="968" r:id="rId36"/>
    <p:sldId id="990" r:id="rId37"/>
    <p:sldId id="969" r:id="rId38"/>
    <p:sldId id="970" r:id="rId39"/>
    <p:sldId id="971" r:id="rId40"/>
    <p:sldId id="993" r:id="rId41"/>
    <p:sldId id="972" r:id="rId42"/>
    <p:sldId id="991" r:id="rId43"/>
    <p:sldId id="975" r:id="rId44"/>
    <p:sldId id="976" r:id="rId45"/>
    <p:sldId id="977" r:id="rId46"/>
    <p:sldId id="978" r:id="rId47"/>
    <p:sldId id="979" r:id="rId48"/>
    <p:sldId id="992" r:id="rId49"/>
    <p:sldId id="980" r:id="rId50"/>
    <p:sldId id="981" r:id="rId51"/>
    <p:sldId id="790" r:id="rId52"/>
    <p:sldId id="983" r:id="rId53"/>
    <p:sldId id="984" r:id="rId54"/>
    <p:sldId id="791" r:id="rId55"/>
    <p:sldId id="793" r:id="rId56"/>
    <p:sldId id="794" r:id="rId57"/>
    <p:sldId id="869" r:id="rId58"/>
    <p:sldId id="868" r:id="rId59"/>
    <p:sldId id="807" r:id="rId60"/>
    <p:sldId id="861" r:id="rId61"/>
    <p:sldId id="813" r:id="rId62"/>
    <p:sldId id="815" r:id="rId63"/>
    <p:sldId id="884" r:id="rId64"/>
    <p:sldId id="886" r:id="rId65"/>
    <p:sldId id="887" r:id="rId66"/>
    <p:sldId id="817" r:id="rId67"/>
    <p:sldId id="889" r:id="rId68"/>
    <p:sldId id="890" r:id="rId69"/>
    <p:sldId id="891" r:id="rId70"/>
    <p:sldId id="994" r:id="rId71"/>
    <p:sldId id="892" r:id="rId72"/>
    <p:sldId id="818" r:id="rId73"/>
    <p:sldId id="827" r:id="rId74"/>
    <p:sldId id="829" r:id="rId75"/>
    <p:sldId id="910" r:id="rId76"/>
    <p:sldId id="830" r:id="rId77"/>
    <p:sldId id="848" r:id="rId78"/>
    <p:sldId id="847" r:id="rId79"/>
    <p:sldId id="831" r:id="rId80"/>
    <p:sldId id="832" r:id="rId81"/>
    <p:sldId id="911" r:id="rId82"/>
    <p:sldId id="912" r:id="rId83"/>
    <p:sldId id="900" r:id="rId84"/>
    <p:sldId id="913" r:id="rId85"/>
    <p:sldId id="833" r:id="rId86"/>
    <p:sldId id="907" r:id="rId87"/>
    <p:sldId id="914" r:id="rId88"/>
    <p:sldId id="917" r:id="rId89"/>
    <p:sldId id="918" r:id="rId90"/>
    <p:sldId id="915" r:id="rId91"/>
    <p:sldId id="916" r:id="rId92"/>
    <p:sldId id="841" r:id="rId93"/>
    <p:sldId id="842" r:id="rId94"/>
    <p:sldId id="860" r:id="rId95"/>
  </p:sldIdLst>
  <p:sldSz cx="9144000" cy="6858000" type="screen4x3"/>
  <p:notesSz cx="7023100" cy="9309100"/>
  <p:custDataLst>
    <p:tags r:id="rId9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5NLrO/kMEOW7bAeGnw6fMQ==" hashData="7EjzlsrRMT52n9NQNPNLEwKvH4Y="/>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Hartwig, Alan" initials="AH" lastIdx="13" clrIdx="3"/>
  <p:cmAuthor id="4" name="Lisa McNicholas" initials="L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68ED2"/>
    <a:srgbClr val="CDCDCD"/>
    <a:srgbClr val="9DD7EB"/>
    <a:srgbClr val="CAF4F6"/>
    <a:srgbClr val="31B3C5"/>
    <a:srgbClr val="66DEE4"/>
    <a:srgbClr val="9AEAEE"/>
    <a:srgbClr val="9FD7EB"/>
    <a:srgbClr val="70C4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049" autoAdjust="0"/>
    <p:restoredTop sz="81229" autoAdjust="0"/>
  </p:normalViewPr>
  <p:slideViewPr>
    <p:cSldViewPr>
      <p:cViewPr varScale="1">
        <p:scale>
          <a:sx n="59" d="100"/>
          <a:sy n="59" d="100"/>
        </p:scale>
        <p:origin x="107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2934"/>
    </p:cViewPr>
  </p:sorterViewPr>
  <p:notesViewPr>
    <p:cSldViewPr>
      <p:cViewPr varScale="1">
        <p:scale>
          <a:sx n="57" d="100"/>
          <a:sy n="57" d="100"/>
        </p:scale>
        <p:origin x="-2640" y="-108"/>
      </p:cViewPr>
      <p:guideLst>
        <p:guide orient="horz" pos="2933"/>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553EA0-6D6C-4274-9448-B12E25C70B71}" type="doc">
      <dgm:prSet loTypeId="urn:microsoft.com/office/officeart/2005/8/layout/hProcess9" loCatId="process" qsTypeId="urn:microsoft.com/office/officeart/2005/8/quickstyle/simple1" qsCatId="simple" csTypeId="urn:microsoft.com/office/officeart/2005/8/colors/accent1_2" csCatId="accent1" phldr="1"/>
      <dgm:spPr/>
    </dgm:pt>
    <dgm:pt modelId="{1ABF75BA-4B65-4670-8F7F-D65531627CF4}">
      <dgm:prSet phldrT="[Text]"/>
      <dgm:spPr/>
      <dgm:t>
        <a:bodyPr/>
        <a:lstStyle/>
        <a:p>
          <a:r>
            <a:rPr lang="en-US" dirty="0"/>
            <a:t>TEAL</a:t>
          </a:r>
        </a:p>
      </dgm:t>
    </dgm:pt>
    <dgm:pt modelId="{4833D402-37D1-4F89-B68D-6BC5E69B6691}" type="parTrans" cxnId="{72742AC3-9C01-4329-BFE1-805FD10FA21E}">
      <dgm:prSet/>
      <dgm:spPr/>
    </dgm:pt>
    <dgm:pt modelId="{F19769E5-16F3-4CE5-A091-D04BD2F2A3BC}" type="sibTrans" cxnId="{72742AC3-9C01-4329-BFE1-805FD10FA21E}">
      <dgm:prSet/>
      <dgm:spPr/>
    </dgm:pt>
    <dgm:pt modelId="{3BF38DB7-0428-4C5E-96C6-B98EA3BA36EF}">
      <dgm:prSet phldrT="[Text]"/>
      <dgm:spPr/>
      <dgm:t>
        <a:bodyPr/>
        <a:lstStyle/>
        <a:p>
          <a:r>
            <a:rPr lang="en-US" dirty="0"/>
            <a:t>TSDS Overview</a:t>
          </a:r>
        </a:p>
      </dgm:t>
    </dgm:pt>
    <dgm:pt modelId="{D1F2CD82-C80E-4901-9215-A0A17313A92C}" type="parTrans" cxnId="{504D9648-3116-492C-987F-B3B9AE4CE78F}">
      <dgm:prSet/>
      <dgm:spPr/>
    </dgm:pt>
    <dgm:pt modelId="{25E5FB2E-45C4-4E8E-A0BE-ACADAFAF9A08}" type="sibTrans" cxnId="{504D9648-3116-492C-987F-B3B9AE4CE78F}">
      <dgm:prSet/>
      <dgm:spPr/>
    </dgm:pt>
    <dgm:pt modelId="{AF985AA8-3042-4B29-A22B-12BED2BFDF03}">
      <dgm:prSet phldrT="[Text]"/>
      <dgm:spPr/>
      <dgm:t>
        <a:bodyPr/>
        <a:lstStyle/>
        <a:p>
          <a:r>
            <a:rPr lang="en-US" dirty="0"/>
            <a:t>TSDS Technical Overview</a:t>
          </a:r>
        </a:p>
      </dgm:t>
    </dgm:pt>
    <dgm:pt modelId="{0BD50803-5D45-4353-B555-7D389B8D3551}" type="parTrans" cxnId="{95DE2C7E-229D-45E5-8A08-7CA430A2243C}">
      <dgm:prSet/>
      <dgm:spPr/>
    </dgm:pt>
    <dgm:pt modelId="{06501933-DD6C-4DC1-BD76-EB2BD2E26901}" type="sibTrans" cxnId="{95DE2C7E-229D-45E5-8A08-7CA430A2243C}">
      <dgm:prSet/>
      <dgm:spPr/>
    </dgm:pt>
    <dgm:pt modelId="{2EDCB11A-CD57-445F-9D78-DD1165F913E1}" type="pres">
      <dgm:prSet presAssocID="{EB553EA0-6D6C-4274-9448-B12E25C70B71}" presName="CompostProcess" presStyleCnt="0">
        <dgm:presLayoutVars>
          <dgm:dir/>
          <dgm:resizeHandles val="exact"/>
        </dgm:presLayoutVars>
      </dgm:prSet>
      <dgm:spPr/>
    </dgm:pt>
    <dgm:pt modelId="{C0A961E2-CD77-448E-8376-76E8DF91673F}" type="pres">
      <dgm:prSet presAssocID="{EB553EA0-6D6C-4274-9448-B12E25C70B71}" presName="arrow" presStyleLbl="bgShp" presStyleIdx="0" presStyleCnt="1"/>
      <dgm:spPr/>
    </dgm:pt>
    <dgm:pt modelId="{8A2389C0-F5E1-408E-92AD-6BE543C3D63E}" type="pres">
      <dgm:prSet presAssocID="{EB553EA0-6D6C-4274-9448-B12E25C70B71}" presName="linearProcess" presStyleCnt="0"/>
      <dgm:spPr/>
    </dgm:pt>
    <dgm:pt modelId="{CEEEEBD6-F465-471B-B7E8-9C9C71D31C4A}" type="pres">
      <dgm:prSet presAssocID="{1ABF75BA-4B65-4670-8F7F-D65531627CF4}" presName="textNode" presStyleLbl="node1" presStyleIdx="0" presStyleCnt="3">
        <dgm:presLayoutVars>
          <dgm:bulletEnabled val="1"/>
        </dgm:presLayoutVars>
      </dgm:prSet>
      <dgm:spPr/>
    </dgm:pt>
    <dgm:pt modelId="{31D86113-63A6-416E-84F6-0AFA181DC8E8}" type="pres">
      <dgm:prSet presAssocID="{F19769E5-16F3-4CE5-A091-D04BD2F2A3BC}" presName="sibTrans" presStyleCnt="0"/>
      <dgm:spPr/>
    </dgm:pt>
    <dgm:pt modelId="{9ABED28F-D8F0-4EE6-9D7D-57548977AEC1}" type="pres">
      <dgm:prSet presAssocID="{3BF38DB7-0428-4C5E-96C6-B98EA3BA36EF}" presName="textNode" presStyleLbl="node1" presStyleIdx="1" presStyleCnt="3">
        <dgm:presLayoutVars>
          <dgm:bulletEnabled val="1"/>
        </dgm:presLayoutVars>
      </dgm:prSet>
      <dgm:spPr/>
    </dgm:pt>
    <dgm:pt modelId="{3D5A23C5-A5A7-4A59-897C-CEA3BC240A5D}" type="pres">
      <dgm:prSet presAssocID="{25E5FB2E-45C4-4E8E-A0BE-ACADAFAF9A08}" presName="sibTrans" presStyleCnt="0"/>
      <dgm:spPr/>
    </dgm:pt>
    <dgm:pt modelId="{48D8EE24-DA76-44D6-8A8C-10C00A1C4EA3}" type="pres">
      <dgm:prSet presAssocID="{AF985AA8-3042-4B29-A22B-12BED2BFDF03}" presName="textNode" presStyleLbl="node1" presStyleIdx="2" presStyleCnt="3">
        <dgm:presLayoutVars>
          <dgm:bulletEnabled val="1"/>
        </dgm:presLayoutVars>
      </dgm:prSet>
      <dgm:spPr/>
    </dgm:pt>
  </dgm:ptLst>
  <dgm:cxnLst>
    <dgm:cxn modelId="{462EEB6A-A08A-4F87-87F4-A5C709F6764E}" type="presOf" srcId="{EB553EA0-6D6C-4274-9448-B12E25C70B71}" destId="{2EDCB11A-CD57-445F-9D78-DD1165F913E1}" srcOrd="0" destOrd="0" presId="urn:microsoft.com/office/officeart/2005/8/layout/hProcess9"/>
    <dgm:cxn modelId="{72742AC3-9C01-4329-BFE1-805FD10FA21E}" srcId="{EB553EA0-6D6C-4274-9448-B12E25C70B71}" destId="{1ABF75BA-4B65-4670-8F7F-D65531627CF4}" srcOrd="0" destOrd="0" parTransId="{4833D402-37D1-4F89-B68D-6BC5E69B6691}" sibTransId="{F19769E5-16F3-4CE5-A091-D04BD2F2A3BC}"/>
    <dgm:cxn modelId="{504D9648-3116-492C-987F-B3B9AE4CE78F}" srcId="{EB553EA0-6D6C-4274-9448-B12E25C70B71}" destId="{3BF38DB7-0428-4C5E-96C6-B98EA3BA36EF}" srcOrd="1" destOrd="0" parTransId="{D1F2CD82-C80E-4901-9215-A0A17313A92C}" sibTransId="{25E5FB2E-45C4-4E8E-A0BE-ACADAFAF9A08}"/>
    <dgm:cxn modelId="{F5B43379-ABAD-4BB5-9D3A-614532D4C2FD}" type="presOf" srcId="{3BF38DB7-0428-4C5E-96C6-B98EA3BA36EF}" destId="{9ABED28F-D8F0-4EE6-9D7D-57548977AEC1}" srcOrd="0" destOrd="0" presId="urn:microsoft.com/office/officeart/2005/8/layout/hProcess9"/>
    <dgm:cxn modelId="{7B1575A8-F10C-4684-89AD-7EEA4D456D0E}" type="presOf" srcId="{AF985AA8-3042-4B29-A22B-12BED2BFDF03}" destId="{48D8EE24-DA76-44D6-8A8C-10C00A1C4EA3}" srcOrd="0" destOrd="0" presId="urn:microsoft.com/office/officeart/2005/8/layout/hProcess9"/>
    <dgm:cxn modelId="{D8D1C99A-56BA-4275-B91B-F8DE295AC09A}" type="presOf" srcId="{1ABF75BA-4B65-4670-8F7F-D65531627CF4}" destId="{CEEEEBD6-F465-471B-B7E8-9C9C71D31C4A}" srcOrd="0" destOrd="0" presId="urn:microsoft.com/office/officeart/2005/8/layout/hProcess9"/>
    <dgm:cxn modelId="{95DE2C7E-229D-45E5-8A08-7CA430A2243C}" srcId="{EB553EA0-6D6C-4274-9448-B12E25C70B71}" destId="{AF985AA8-3042-4B29-A22B-12BED2BFDF03}" srcOrd="2" destOrd="0" parTransId="{0BD50803-5D45-4353-B555-7D389B8D3551}" sibTransId="{06501933-DD6C-4DC1-BD76-EB2BD2E26901}"/>
    <dgm:cxn modelId="{52CD5FCA-9B04-408A-8D94-9DD832628F47}" type="presParOf" srcId="{2EDCB11A-CD57-445F-9D78-DD1165F913E1}" destId="{C0A961E2-CD77-448E-8376-76E8DF91673F}" srcOrd="0" destOrd="0" presId="urn:microsoft.com/office/officeart/2005/8/layout/hProcess9"/>
    <dgm:cxn modelId="{3E33BBD2-6448-4ECF-9888-93E1A1544A53}" type="presParOf" srcId="{2EDCB11A-CD57-445F-9D78-DD1165F913E1}" destId="{8A2389C0-F5E1-408E-92AD-6BE543C3D63E}" srcOrd="1" destOrd="0" presId="urn:microsoft.com/office/officeart/2005/8/layout/hProcess9"/>
    <dgm:cxn modelId="{E9E63DCC-7F54-454C-853B-6C740A4C763F}" type="presParOf" srcId="{8A2389C0-F5E1-408E-92AD-6BE543C3D63E}" destId="{CEEEEBD6-F465-471B-B7E8-9C9C71D31C4A}" srcOrd="0" destOrd="0" presId="urn:microsoft.com/office/officeart/2005/8/layout/hProcess9"/>
    <dgm:cxn modelId="{56FA9301-D387-405A-9DA7-A8D6C1963BDE}" type="presParOf" srcId="{8A2389C0-F5E1-408E-92AD-6BE543C3D63E}" destId="{31D86113-63A6-416E-84F6-0AFA181DC8E8}" srcOrd="1" destOrd="0" presId="urn:microsoft.com/office/officeart/2005/8/layout/hProcess9"/>
    <dgm:cxn modelId="{38FA3289-8A87-4424-AE99-18E830C6A030}" type="presParOf" srcId="{8A2389C0-F5E1-408E-92AD-6BE543C3D63E}" destId="{9ABED28F-D8F0-4EE6-9D7D-57548977AEC1}" srcOrd="2" destOrd="0" presId="urn:microsoft.com/office/officeart/2005/8/layout/hProcess9"/>
    <dgm:cxn modelId="{60047555-4C4A-4FF6-938C-5CC8725C7AAE}" type="presParOf" srcId="{8A2389C0-F5E1-408E-92AD-6BE543C3D63E}" destId="{3D5A23C5-A5A7-4A59-897C-CEA3BC240A5D}" srcOrd="3" destOrd="0" presId="urn:microsoft.com/office/officeart/2005/8/layout/hProcess9"/>
    <dgm:cxn modelId="{E5DB4D83-8F1F-44D1-BDB9-F26C780BA06A}" type="presParOf" srcId="{8A2389C0-F5E1-408E-92AD-6BE543C3D63E}" destId="{48D8EE24-DA76-44D6-8A8C-10C00A1C4EA3}" srcOrd="4"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A961E2-CD77-448E-8376-76E8DF91673F}">
      <dsp:nvSpPr>
        <dsp:cNvPr id="0" name=""/>
        <dsp:cNvSpPr/>
      </dsp:nvSpPr>
      <dsp:spPr>
        <a:xfrm>
          <a:off x="45719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EEEBD6-F465-471B-B7E8-9C9C71D31C4A}">
      <dsp:nvSpPr>
        <dsp:cNvPr id="0" name=""/>
        <dsp:cNvSpPr/>
      </dsp:nvSpPr>
      <dsp:spPr>
        <a:xfrm>
          <a:off x="6548" y="1219199"/>
          <a:ext cx="1962150"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TEAL</a:t>
          </a:r>
        </a:p>
      </dsp:txBody>
      <dsp:txXfrm>
        <a:off x="85903" y="1298554"/>
        <a:ext cx="1803440" cy="1466890"/>
      </dsp:txXfrm>
    </dsp:sp>
    <dsp:sp modelId="{9ABED28F-D8F0-4EE6-9D7D-57548977AEC1}">
      <dsp:nvSpPr>
        <dsp:cNvPr id="0" name=""/>
        <dsp:cNvSpPr/>
      </dsp:nvSpPr>
      <dsp:spPr>
        <a:xfrm>
          <a:off x="2066925" y="1219199"/>
          <a:ext cx="1962150"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TSDS Overview</a:t>
          </a:r>
        </a:p>
      </dsp:txBody>
      <dsp:txXfrm>
        <a:off x="2146280" y="1298554"/>
        <a:ext cx="1803440" cy="1466890"/>
      </dsp:txXfrm>
    </dsp:sp>
    <dsp:sp modelId="{48D8EE24-DA76-44D6-8A8C-10C00A1C4EA3}">
      <dsp:nvSpPr>
        <dsp:cNvPr id="0" name=""/>
        <dsp:cNvSpPr/>
      </dsp:nvSpPr>
      <dsp:spPr>
        <a:xfrm>
          <a:off x="4127301" y="1219199"/>
          <a:ext cx="1962150"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TSDS Technical Overview</a:t>
          </a:r>
        </a:p>
      </dsp:txBody>
      <dsp:txXfrm>
        <a:off x="4206656" y="1298554"/>
        <a:ext cx="1803440"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43343" cy="465455"/>
          </a:xfrm>
          <a:prstGeom prst="rect">
            <a:avLst/>
          </a:prstGeom>
        </p:spPr>
        <p:txBody>
          <a:bodyPr vert="horz" lIns="93946" tIns="46974" rIns="93946" bIns="46974" rtlCol="0"/>
          <a:lstStyle>
            <a:lvl1pPr algn="l">
              <a:defRPr sz="1200"/>
            </a:lvl1pPr>
          </a:lstStyle>
          <a:p>
            <a:endParaRPr lang="en-US" dirty="0"/>
          </a:p>
        </p:txBody>
      </p:sp>
      <p:sp>
        <p:nvSpPr>
          <p:cNvPr id="3" name="Date Placeholder 2"/>
          <p:cNvSpPr>
            <a:spLocks noGrp="1"/>
          </p:cNvSpPr>
          <p:nvPr>
            <p:ph type="dt" sz="quarter" idx="1"/>
          </p:nvPr>
        </p:nvSpPr>
        <p:spPr>
          <a:xfrm>
            <a:off x="3978133" y="0"/>
            <a:ext cx="3043343" cy="465455"/>
          </a:xfrm>
          <a:prstGeom prst="rect">
            <a:avLst/>
          </a:prstGeom>
        </p:spPr>
        <p:txBody>
          <a:bodyPr vert="horz" lIns="93946" tIns="46974" rIns="93946" bIns="46974" rtlCol="0"/>
          <a:lstStyle>
            <a:lvl1pPr algn="r">
              <a:defRPr sz="1200"/>
            </a:lvl1pPr>
          </a:lstStyle>
          <a:p>
            <a:fld id="{A030672E-E987-4208-B802-497B74C6D590}" type="datetimeFigureOut">
              <a:rPr lang="en-US" smtClean="0"/>
              <a:pPr/>
              <a:t>1/24/2017</a:t>
            </a:fld>
            <a:endParaRPr lang="en-US" dirty="0"/>
          </a:p>
        </p:txBody>
      </p:sp>
      <p:sp>
        <p:nvSpPr>
          <p:cNvPr id="4" name="Footer Placeholder 3"/>
          <p:cNvSpPr>
            <a:spLocks noGrp="1"/>
          </p:cNvSpPr>
          <p:nvPr>
            <p:ph type="ftr" sz="quarter" idx="2"/>
          </p:nvPr>
        </p:nvSpPr>
        <p:spPr>
          <a:xfrm>
            <a:off x="4" y="8842029"/>
            <a:ext cx="3043343" cy="465455"/>
          </a:xfrm>
          <a:prstGeom prst="rect">
            <a:avLst/>
          </a:prstGeom>
        </p:spPr>
        <p:txBody>
          <a:bodyPr vert="horz" lIns="93946" tIns="46974" rIns="93946" bIns="4697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3" y="8842029"/>
            <a:ext cx="3043343" cy="465455"/>
          </a:xfrm>
          <a:prstGeom prst="rect">
            <a:avLst/>
          </a:prstGeom>
        </p:spPr>
        <p:txBody>
          <a:bodyPr vert="horz" lIns="93946" tIns="46974" rIns="93946" bIns="46974"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43343" cy="465455"/>
          </a:xfrm>
          <a:prstGeom prst="rect">
            <a:avLst/>
          </a:prstGeom>
        </p:spPr>
        <p:txBody>
          <a:bodyPr vert="horz" lIns="93946" tIns="46974" rIns="93946" bIns="46974" rtlCol="0"/>
          <a:lstStyle>
            <a:lvl1pPr algn="l">
              <a:defRPr sz="1200"/>
            </a:lvl1pPr>
          </a:lstStyle>
          <a:p>
            <a:endParaRPr lang="en-US" dirty="0"/>
          </a:p>
        </p:txBody>
      </p:sp>
      <p:sp>
        <p:nvSpPr>
          <p:cNvPr id="3" name="Date Placeholder 2"/>
          <p:cNvSpPr>
            <a:spLocks noGrp="1"/>
          </p:cNvSpPr>
          <p:nvPr>
            <p:ph type="dt" idx="1"/>
          </p:nvPr>
        </p:nvSpPr>
        <p:spPr>
          <a:xfrm>
            <a:off x="3978133" y="0"/>
            <a:ext cx="3043343" cy="465455"/>
          </a:xfrm>
          <a:prstGeom prst="rect">
            <a:avLst/>
          </a:prstGeom>
        </p:spPr>
        <p:txBody>
          <a:bodyPr vert="horz" lIns="93946" tIns="46974" rIns="93946" bIns="46974" rtlCol="0"/>
          <a:lstStyle>
            <a:lvl1pPr algn="r">
              <a:defRPr sz="1200"/>
            </a:lvl1pPr>
          </a:lstStyle>
          <a:p>
            <a:fld id="{DB0EB5D8-2522-4108-8D60-F7CA4D8873A0}" type="datetimeFigureOut">
              <a:rPr lang="en-US" smtClean="0"/>
              <a:pPr/>
              <a:t>1/24/2017</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946" tIns="46974" rIns="93946" bIns="46974" rtlCol="0" anchor="ctr"/>
          <a:lstStyle/>
          <a:p>
            <a:endParaRPr lang="en-US" dirty="0"/>
          </a:p>
        </p:txBody>
      </p:sp>
      <p:sp>
        <p:nvSpPr>
          <p:cNvPr id="5" name="Notes Placeholder 4"/>
          <p:cNvSpPr>
            <a:spLocks noGrp="1"/>
          </p:cNvSpPr>
          <p:nvPr>
            <p:ph type="body" sz="quarter" idx="3"/>
          </p:nvPr>
        </p:nvSpPr>
        <p:spPr>
          <a:xfrm>
            <a:off x="702310" y="4421824"/>
            <a:ext cx="5618480" cy="4189095"/>
          </a:xfrm>
          <a:prstGeom prst="rect">
            <a:avLst/>
          </a:prstGeom>
        </p:spPr>
        <p:txBody>
          <a:bodyPr vert="horz" lIns="93946" tIns="46974" rIns="93946" bIns="4697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4" y="8842029"/>
            <a:ext cx="3043343" cy="465455"/>
          </a:xfrm>
          <a:prstGeom prst="rect">
            <a:avLst/>
          </a:prstGeom>
        </p:spPr>
        <p:txBody>
          <a:bodyPr vert="horz" lIns="93946" tIns="46974" rIns="93946" bIns="4697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3" y="8842029"/>
            <a:ext cx="3043343" cy="465455"/>
          </a:xfrm>
          <a:prstGeom prst="rect">
            <a:avLst/>
          </a:prstGeom>
        </p:spPr>
        <p:txBody>
          <a:bodyPr vert="horz" lIns="93946" tIns="46974" rIns="93946" bIns="46974"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4661" indent="-234661" defTabSz="924458">
              <a:spcBef>
                <a:spcPct val="0"/>
              </a:spcBef>
              <a:defRPr/>
            </a:pPr>
            <a:r>
              <a:rPr lang="en-US" b="0" dirty="0">
                <a:solidFill>
                  <a:schemeClr val="accent2">
                    <a:lumMod val="75000"/>
                  </a:schemeClr>
                </a:solidFill>
              </a:rPr>
              <a:t>Welcome</a:t>
            </a:r>
            <a:r>
              <a:rPr lang="en-US" b="0" baseline="0" dirty="0">
                <a:solidFill>
                  <a:schemeClr val="accent2">
                    <a:lumMod val="75000"/>
                  </a:schemeClr>
                </a:solidFill>
              </a:rPr>
              <a:t> to the TSDS PEIMS and Technical Course 2:  TSDS Client-Side Validation Tool.</a:t>
            </a:r>
            <a:endParaRPr lang="en-US" b="0" dirty="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a:p>
        </p:txBody>
      </p:sp>
    </p:spTree>
    <p:extLst>
      <p:ext uri="{BB962C8B-B14F-4D97-AF65-F5344CB8AC3E}">
        <p14:creationId xmlns:p14="http://schemas.microsoft.com/office/powerpoint/2010/main" val="3641704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a:t>
            </a:r>
            <a:r>
              <a:rPr lang="en-US" baseline="0" dirty="0"/>
              <a:t> 1 of the TEDS standards also includes:</a:t>
            </a:r>
          </a:p>
          <a:p>
            <a:endParaRPr lang="en-US" baseline="0" dirty="0"/>
          </a:p>
          <a:p>
            <a:r>
              <a:rPr lang="en-US" baseline="0" dirty="0"/>
              <a:t>A description of responsibilities of the LEA, ESC and TEA as they relate to data submission.   For example, the LEA is responsible for s</a:t>
            </a:r>
            <a:r>
              <a:rPr lang="en-US" dirty="0"/>
              <a:t>ubmitting current, complete, and accurate data for all XML complex types required for each collection (the Dashboard data collection is optional) and the Superintendent</a:t>
            </a:r>
            <a:r>
              <a:rPr lang="en-US" baseline="0" dirty="0"/>
              <a:t> is responsible for </a:t>
            </a:r>
            <a:r>
              <a:rPr lang="en-US" dirty="0"/>
              <a:t>Submitting the electronic "Superintendent’s Statement of Approval of Summary Report and Error Listing" (SAF) for each submission and resubmission based on the final review of the LEA‟s PEIMS data file.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773992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a:t>
            </a:r>
            <a:r>
              <a:rPr lang="en-US" baseline="0" dirty="0"/>
              <a:t> example of an ESC responsibility is in a</a:t>
            </a:r>
            <a:r>
              <a:rPr lang="en-US" dirty="0"/>
              <a:t>ssisting LEAs with their PEIMS data submissions to the TSDS PEIMS system in order to meet published deadlines and one</a:t>
            </a:r>
            <a:r>
              <a:rPr lang="en-US" baseline="0" dirty="0"/>
              <a:t> of TEA’s responsibilities is to facilitate the instructional process.  For more information on TEDS Section 1, click on the links provided.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317855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 2 of TEDS</a:t>
            </a:r>
            <a:r>
              <a:rPr lang="en-US" baseline="0" dirty="0"/>
              <a:t> provides:</a:t>
            </a:r>
          </a:p>
          <a:p>
            <a:pPr lvl="1"/>
            <a:r>
              <a:rPr lang="en-US" dirty="0"/>
              <a:t>A chart of the Data File Layouts</a:t>
            </a:r>
          </a:p>
          <a:p>
            <a:pPr lvl="1"/>
            <a:r>
              <a:rPr lang="en-US" dirty="0"/>
              <a:t>A chart of the Complex Types and associated collection(s)</a:t>
            </a:r>
          </a:p>
          <a:p>
            <a:pPr lvl="1"/>
            <a:r>
              <a:rPr lang="en-US" dirty="0"/>
              <a:t>A description of each complex type in the Ed-</a:t>
            </a:r>
            <a:r>
              <a:rPr lang="en-US" dirty="0" err="1"/>
              <a:t>Fi</a:t>
            </a:r>
            <a:r>
              <a:rPr lang="en-US" dirty="0"/>
              <a:t> Core and Texas Core Extension schemas</a:t>
            </a:r>
          </a:p>
          <a:p>
            <a:pPr lvl="1"/>
            <a:r>
              <a:rPr lang="en-US" dirty="0"/>
              <a:t>The business rules, reporting requirements and data samples</a:t>
            </a:r>
          </a:p>
          <a:p>
            <a:endParaRPr lang="en-US" baseline="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3181995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Within </a:t>
            </a:r>
            <a:r>
              <a:rPr lang="en-US" baseline="0" dirty="0"/>
              <a:t> TEDS section 2, there is a separate document for each category.  The table on this slide illustrates that the Assessment and Cohort categories are not applicable for PEIMS collections, but are for </a:t>
            </a:r>
            <a:r>
              <a:rPr lang="en-US" baseline="0" dirty="0" err="1"/>
              <a:t>studentGPS</a:t>
            </a:r>
            <a:r>
              <a:rPr lang="en-US" baseline="0" dirty="0"/>
              <a:t>® Dashboards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66333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TEDS Section 3 provides the detailed technical specifications for each data element which includes but is not limited to the XML name, when it is reported, and whether or not it is mandatory. </a:t>
            </a:r>
          </a:p>
          <a:p>
            <a:pPr defTabSz="924458">
              <a:defRPr/>
            </a:pPr>
            <a:endParaRPr lang="en-US" dirty="0"/>
          </a:p>
          <a:p>
            <a:pPr defTabSz="924458">
              <a:defRPr/>
            </a:pPr>
            <a:endParaRPr lang="en-US" dirty="0"/>
          </a:p>
          <a:p>
            <a:endParaRPr lang="en-US" dirty="0"/>
          </a:p>
          <a:p>
            <a:r>
              <a:rPr lang="en-US" dirty="0"/>
              <a:t>For</a:t>
            </a:r>
            <a:r>
              <a:rPr lang="en-US" baseline="0" dirty="0"/>
              <a:t> more information on TEDS Section 3, click on the links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2033585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snapshot</a:t>
            </a:r>
            <a:r>
              <a:rPr lang="en-US" baseline="0" dirty="0"/>
              <a:t> displayed on this slide is an example of the type of information that is provided in Section 3 for each data element that is used in TEDS.  For the data element Behavior Location Code, we see that that there is an associated Code Table (C190).  We also see that for this data element is used for PEIMS Reporting, but not used for </a:t>
            </a:r>
            <a:r>
              <a:rPr lang="en-US" baseline="0" dirty="0" err="1"/>
              <a:t>studentGPS</a:t>
            </a:r>
            <a:r>
              <a:rPr lang="en-US" baseline="0" dirty="0"/>
              <a:t>® reporting.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808942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TEDS</a:t>
            </a:r>
            <a:r>
              <a:rPr lang="en-US" baseline="0" dirty="0"/>
              <a:t> Section 4 includes a</a:t>
            </a:r>
            <a:r>
              <a:rPr lang="en-US" dirty="0"/>
              <a:t>n alphabetical listing of the names of the code tables used with the data elements described in TEDS Section 3 and translations of the code values &amp; an explanation if needed.</a:t>
            </a:r>
            <a:r>
              <a:rPr lang="en-US" baseline="0" dirty="0"/>
              <a: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2317070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a:t>
            </a:r>
            <a:r>
              <a:rPr lang="en-US" baseline="0" dirty="0"/>
              <a:t> we looked at the data element Behavior Location Code, we noticed that there was a code table of stored values to represent the possible Behavior Location Codes. (Ask Question First)  On this slide, we see the code table for this data element.  The valid code values are 01-05.  The translations are displayed next to the code.  If for example, the code is 01, then the Behavior Location is ‘On Campus’.  When data is submitted, edits will ensure that a valid code is submitted.  If, for example, a Behavior Location Code of 06 is submitted on a record, an error will result.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873700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TEDS</a:t>
            </a:r>
            <a:r>
              <a:rPr lang="en-US" baseline="0" dirty="0"/>
              <a:t> Section 5 lays out the business rules and validations that are applied to data when it is submitted.  For information on these validations and business rules, click on the links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564607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previous slides,</a:t>
            </a:r>
            <a:r>
              <a:rPr lang="en-US" baseline="0" dirty="0"/>
              <a:t> we’ve looked at the data element for Behavior Location Code and also looked at the code table associated with this data element.  This slide displays business rules associated with Behavior Location Code.  These business rules indicate what the Behavior Location Code must be, based on the Disciplinary Action Reason Code.  These business rules are enforced before during the PDM validation process.  If for example, a submitted record includes a Disciplinary Action Code of 21 and a Behavior Location Code of 04, a Fatal error will result.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1831268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will cover:</a:t>
            </a:r>
          </a:p>
          <a:p>
            <a:endParaRPr lang="en-US" dirty="0"/>
          </a:p>
          <a:p>
            <a:r>
              <a:rPr lang="en-US" dirty="0"/>
              <a:t>What is TEDS and how does it fit into the Texas Student Data Systems project?</a:t>
            </a:r>
          </a:p>
          <a:p>
            <a:endParaRPr lang="en-US" dirty="0"/>
          </a:p>
          <a:p>
            <a:endParaRPr lang="en-US" dirty="0"/>
          </a:p>
          <a:p>
            <a:r>
              <a:rPr lang="en-US" dirty="0"/>
              <a:t>Where to find information on TEDS</a:t>
            </a:r>
          </a:p>
          <a:p>
            <a:endParaRPr lang="en-US" dirty="0"/>
          </a:p>
          <a:p>
            <a:r>
              <a:rPr lang="en-US" dirty="0"/>
              <a:t>What is included in the different sections of TEDS</a:t>
            </a:r>
          </a:p>
          <a:p>
            <a:endParaRPr lang="en-US" dirty="0"/>
          </a:p>
          <a:p>
            <a:endParaRPr lang="en-US" dirty="0"/>
          </a:p>
          <a:p>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111286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rgbClr val="FF5447"/>
              </a:buClr>
            </a:pPr>
            <a:r>
              <a:rPr lang="en-US" dirty="0"/>
              <a:t>Section</a:t>
            </a:r>
            <a:r>
              <a:rPr lang="en-US" baseline="0" dirty="0"/>
              <a:t> 6 includes the Ed-</a:t>
            </a:r>
            <a:r>
              <a:rPr lang="en-US" baseline="0" dirty="0" err="1"/>
              <a:t>Fi</a:t>
            </a:r>
            <a:r>
              <a:rPr lang="en-US" baseline="0" dirty="0"/>
              <a:t> Core and the TX-Core Extension Schemas.  The Ed-Fi Core schema is </a:t>
            </a:r>
            <a:r>
              <a:rPr lang="en-US" dirty="0"/>
              <a:t>third-party XML-based schema provided by the Ed Fi Alliance that will be used as a national standard;</a:t>
            </a:r>
            <a:r>
              <a:rPr lang="en-US" baseline="0" dirty="0"/>
              <a:t> it is </a:t>
            </a:r>
            <a:r>
              <a:rPr lang="en-US" dirty="0"/>
              <a:t>maintained and published by Ed</a:t>
            </a:r>
            <a:r>
              <a:rPr lang="en-US" baseline="0" dirty="0"/>
              <a:t> Fi Alliance</a:t>
            </a:r>
            <a:r>
              <a:rPr lang="en-US" dirty="0"/>
              <a:t>.</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3497294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a:t>
            </a:r>
            <a:r>
              <a:rPr lang="en-US" baseline="0" dirty="0"/>
              <a:t> slide displays part of the Ed-</a:t>
            </a:r>
            <a:r>
              <a:rPr lang="en-US" baseline="0" dirty="0" err="1"/>
              <a:t>Fi</a:t>
            </a:r>
            <a:r>
              <a:rPr lang="en-US" baseline="0" dirty="0"/>
              <a:t> Core Schema</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766389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rgbClr val="FF5447"/>
              </a:buClr>
            </a:pPr>
            <a:r>
              <a:rPr lang="en-US" dirty="0"/>
              <a:t>The TX-Core</a:t>
            </a:r>
            <a:r>
              <a:rPr lang="en-US" baseline="0" dirty="0"/>
              <a:t> Extension Schema </a:t>
            </a:r>
            <a:r>
              <a:rPr lang="en-US" dirty="0"/>
              <a:t>includes complex types that are either unique to TX or extensions to existing Ed-</a:t>
            </a:r>
            <a:r>
              <a:rPr lang="en-US" dirty="0" err="1"/>
              <a:t>Fi</a:t>
            </a:r>
            <a:r>
              <a:rPr lang="en-US" dirty="0"/>
              <a:t> Core complex types which comprise a Texas specific data standard.</a:t>
            </a:r>
          </a:p>
          <a:p>
            <a:pPr>
              <a:buClr>
                <a:srgbClr val="FF5447"/>
              </a:buClr>
            </a:pPr>
            <a:r>
              <a:rPr lang="en-US" dirty="0"/>
              <a:t>The Texas Core Extension schema is maintained  and published by TEA.  For more information, click on the links provided.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652422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displays</a:t>
            </a:r>
            <a:r>
              <a:rPr lang="en-US" baseline="0" dirty="0"/>
              <a:t> part of the </a:t>
            </a:r>
            <a:r>
              <a:rPr lang="en-US" baseline="0" dirty="0" err="1"/>
              <a:t>Tx</a:t>
            </a:r>
            <a:r>
              <a:rPr lang="en-US" baseline="0" dirty="0"/>
              <a:t>-Core Extension Schema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357006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TEDS</a:t>
            </a:r>
            <a:r>
              <a:rPr lang="en-US" baseline="0" dirty="0"/>
              <a:t> Section 7 includes the individual data schemas and their definitions.  These interchanges are used to load data into the EDW.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25517375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displays</a:t>
            </a:r>
            <a:r>
              <a:rPr lang="en-US" baseline="0" dirty="0"/>
              <a:t> the interchange student extension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1384114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displays</a:t>
            </a:r>
            <a:r>
              <a:rPr lang="en-US" baseline="0" dirty="0"/>
              <a:t> a snapshot of the Student Extension Complex Type collection requirements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2105529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4058680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1341665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pPr>
            <a:r>
              <a:rPr lang="en-US" sz="1800" b="1" dirty="0">
                <a:solidFill>
                  <a:schemeClr val="accent2"/>
                </a:solidFill>
              </a:rPr>
              <a:t>Pre-requisites that are needed prior to this training: </a:t>
            </a:r>
          </a:p>
          <a:p>
            <a:pPr>
              <a:lnSpc>
                <a:spcPct val="106000"/>
              </a:lnSpc>
              <a:spcBef>
                <a:spcPts val="607"/>
              </a:spcBef>
              <a:spcAft>
                <a:spcPts val="303"/>
              </a:spcAft>
            </a:pPr>
            <a:r>
              <a:rPr lang="en-US" sz="1800" dirty="0"/>
              <a:t>Participants must have a valid log in for the TSDS Portal</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2076164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3675939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Additional information</a:t>
            </a:r>
            <a:r>
              <a:rPr lang="en-US" baseline="0" dirty="0"/>
              <a:t> on TEDS can be found in the appendices.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1361498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951288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3772085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25566506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30702491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val="17748638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 7 of the TEDS Data Standards provides information about the individual interchange schemas and their definitions.  These schemas are used to load data into the EDW.  This table and the one on the show which schemas are applicable for PEIMS and/or </a:t>
            </a:r>
            <a:r>
              <a:rPr lang="en-US" dirty="0" err="1"/>
              <a:t>studentGPS</a:t>
            </a:r>
            <a:r>
              <a:rPr lang="en-US" dirty="0"/>
              <a:t>® Dashboards. For referential integrity, the schemas must be submitted in the order displayed on these tables.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3486953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 7 of the TEDS Data Standards provides information about the individual interchange schemas and their definitions.  These schemas are used to load data into the EDW.  This table and the one on the show which schemas are applicable for PEIMS and/or </a:t>
            </a:r>
            <a:r>
              <a:rPr lang="en-US" dirty="0" err="1"/>
              <a:t>studentGPS</a:t>
            </a:r>
            <a:r>
              <a:rPr lang="en-US" dirty="0"/>
              <a:t>® Dashboards. For referential integrity, the schemas must be submitted in the order displayed on these tables.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12135731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979259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4118425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24351519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a:t>
            </a:r>
            <a:r>
              <a:rPr lang="en-US" baseline="0" dirty="0"/>
              <a:t> table shows the Education Service Center Complex Type.  Notice for each data element and complex type, there is an element ID, an XML Name, and an XML Simple Type Name.   This table also shows in what PEIMS reporting period this information is reported, the length and type of data element and, if applicable an associated Code Table ID.  Next we will look at a sample XML for the Education Service Center Complex Type.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31582245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9479411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table on the preceding slide showed the xml names for each data element.  In this data sample, notice that xml names precede and follow the actual value for each data element and are highlighted in yellow.  Additionally, the complex type of Organization Categories is highlighted in blue followed by the Organization Category xml element.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13728976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30213062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Each</a:t>
            </a:r>
            <a:r>
              <a:rPr lang="en-US" baseline="0" dirty="0"/>
              <a:t> data element in the xml schema has an associated simple type.  Each simple type includes a definition of the data element. The simple type also lays out the restrictions and enumerated values for a data element.  For example, the simple type “Name of Institution” must be at least 1 character but no more than 75 characters; these are its restrictions.  The simple type “Education Organization Category Type” has the enumerated values of state education agency, education service center, local education agency and school.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35340656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The simple type “Education Organization Category Type” has the enumerated values of state education agency, education service center, local education agency and school.  Enumerated values are derived from the Code Tables.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15449690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Before we begin</a:t>
            </a:r>
            <a:r>
              <a:rPr lang="en-US" baseline="0" dirty="0">
                <a:solidFill>
                  <a:schemeClr val="tx1"/>
                </a:solidFill>
              </a:rPr>
              <a:t> exploring the TSDS Client-Side Validation Tool, let’s understand how this fits into the end user process.</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340">
              <a:defRPr/>
            </a:pPr>
            <a:r>
              <a:rPr lang="en-US" dirty="0"/>
              <a:t>As</a:t>
            </a:r>
            <a:r>
              <a:rPr lang="en-US" baseline="0" dirty="0"/>
              <a:t> noted in the end user process map, the user may occasionally be prompted to update the tool.  If not, the user can run the files through the TSDS Client-Side Validation Tool and either send the data to the DTU or correct errors in the source system data.</a:t>
            </a:r>
            <a:endParaRPr lang="en-US" dirty="0"/>
          </a:p>
          <a:p>
            <a:pPr defTabSz="929340">
              <a:defRPr/>
            </a:pPr>
            <a:endParaRPr lang="en-US" baseline="0"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1819534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The</a:t>
            </a:r>
            <a:r>
              <a:rPr lang="en-US" baseline="0" dirty="0"/>
              <a:t> Texas Education Data Standards (TEDS) are a series of documented standards that will be used by LEAs and vendors to submit PEIMS and </a:t>
            </a:r>
            <a:r>
              <a:rPr lang="en-US" dirty="0" err="1"/>
              <a:t>studentGPS</a:t>
            </a:r>
            <a:r>
              <a:rPr lang="en-US" dirty="0"/>
              <a:t>® Dashboards data to TEA. The standards:</a:t>
            </a:r>
          </a:p>
          <a:p>
            <a:pPr lvl="1"/>
            <a:r>
              <a:rPr lang="en-US" dirty="0"/>
              <a:t>Describe the data reporting requirements; </a:t>
            </a:r>
          </a:p>
          <a:p>
            <a:pPr lvl="1"/>
            <a:r>
              <a:rPr lang="en-US" dirty="0"/>
              <a:t>Provide descriptions of data elements and the codes used to report them; </a:t>
            </a:r>
          </a:p>
          <a:p>
            <a:pPr lvl="1"/>
            <a:r>
              <a:rPr lang="en-US" dirty="0"/>
              <a:t>Detail the responsibilities of local education agencies, education service centers, and the Texas Education Agency in connection with the data collection process; and </a:t>
            </a:r>
          </a:p>
          <a:p>
            <a:pPr lvl="1"/>
            <a:r>
              <a:rPr lang="en-US" dirty="0"/>
              <a:t>Provide descriptions of the data collection requirements, including data elements and data edit specifications. </a:t>
            </a:r>
          </a:p>
          <a:p>
            <a:pPr marL="173336" indent="-173336"/>
            <a:endParaRPr lang="en-US" dirty="0"/>
          </a:p>
          <a:p>
            <a:pPr marL="173336" indent="-173336"/>
            <a:r>
              <a:rPr lang="en-US" dirty="0"/>
              <a:t>These standards</a:t>
            </a:r>
            <a:r>
              <a:rPr lang="en-US" baseline="0" dirty="0"/>
              <a:t> are </a:t>
            </a:r>
            <a:r>
              <a:rPr lang="en-US" dirty="0"/>
              <a:t>a critical part of the new TSDS vision. These XML-based standards allow TEA to respond more swiftly and cost-effectively to changing data reporting requirements, and they conform with US Department of Education best practices.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Trainer Notes:</a:t>
            </a:r>
          </a:p>
          <a:p>
            <a:endParaRPr lang="en-US" dirty="0"/>
          </a:p>
          <a:p>
            <a:r>
              <a:rPr lang="en-US" dirty="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11480655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The TSDS Client-Side Validation Tool is a standalone tool available in the local environment of Campuses, LEAs and ESCs to validate the XML interchange files against the TEDS standards before submitting</a:t>
            </a:r>
            <a:r>
              <a:rPr lang="en-US" baseline="0" dirty="0"/>
              <a:t> the files to the </a:t>
            </a:r>
            <a:r>
              <a:rPr lang="en-US" dirty="0"/>
              <a:t>Texas Student Data System (TSDS) </a:t>
            </a:r>
          </a:p>
          <a:p>
            <a:pPr marL="173336" indent="-173336">
              <a:buFont typeface="Arial" pitchFamily="34" charset="0"/>
              <a:buChar char="•"/>
            </a:pPr>
            <a:r>
              <a:rPr lang="en-US" dirty="0"/>
              <a:t>The TSDS Client-Side Validation Tool will help identify data errors earlier, prior to uploading TSDS PEIMS and </a:t>
            </a:r>
            <a:r>
              <a:rPr lang="en-US" dirty="0" err="1"/>
              <a:t>studentGPS</a:t>
            </a:r>
            <a:r>
              <a:rPr lang="en-US" dirty="0"/>
              <a:t>® Dashboard data to the ODS, ultimately enhancing data quality in the long-term</a:t>
            </a:r>
          </a:p>
          <a:p>
            <a:pPr marL="173336" indent="-173336">
              <a:buFont typeface="Arial" pitchFamily="34" charset="0"/>
              <a:buChar char="•"/>
            </a:pPr>
            <a:r>
              <a:rPr lang="en-US" dirty="0"/>
              <a:t>The Tool will check the structure of the XML interchange files </a:t>
            </a:r>
          </a:p>
          <a:p>
            <a:pPr marL="173336" indent="-173336">
              <a:buFont typeface="Arial" pitchFamily="34" charset="0"/>
              <a:buChar char="•"/>
            </a:pPr>
            <a:r>
              <a:rPr lang="en-US" dirty="0"/>
              <a:t>The TSDS Client-Side Validation Tool is a free tool for TSDS users available for download from the TSDS Portal. There are no licensing costs for the end users. </a:t>
            </a:r>
            <a:r>
              <a:rPr lang="en-US" baseline="0" dirty="0"/>
              <a:t> </a:t>
            </a:r>
            <a:r>
              <a:rPr lang="en-US" dirty="0"/>
              <a:t>The downloadable package will consist of the</a:t>
            </a:r>
            <a:r>
              <a:rPr lang="en-US" baseline="0" dirty="0"/>
              <a:t> TSDS Client-Side </a:t>
            </a:r>
            <a:r>
              <a:rPr lang="en-US" dirty="0"/>
              <a:t>Validation Tool application</a:t>
            </a:r>
            <a:r>
              <a:rPr lang="en-US" baseline="0" dirty="0"/>
              <a:t> </a:t>
            </a:r>
            <a:r>
              <a:rPr lang="en-US" dirty="0"/>
              <a:t>and the collection specific validation package.</a:t>
            </a:r>
          </a:p>
          <a:p>
            <a:endParaRPr lang="en-US" dirty="0"/>
          </a:p>
          <a:p>
            <a:pPr marL="173336" indent="-173336">
              <a:buFont typeface="Arial"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The TSDS Client-Side Validation Tool includes more validations</a:t>
            </a:r>
            <a:r>
              <a:rPr lang="en-US" b="1" dirty="0"/>
              <a:t> </a:t>
            </a:r>
            <a:r>
              <a:rPr lang="en-US" dirty="0"/>
              <a:t>than any previous PEIMS validation software (like the XML Checker). It doesn’t just check XML formatting and field specifications; </a:t>
            </a:r>
          </a:p>
          <a:p>
            <a:pPr fontAlgn="base"/>
            <a:r>
              <a:rPr lang="en-US" dirty="0"/>
              <a:t>LEAs can catch errors earlier</a:t>
            </a:r>
            <a:r>
              <a:rPr lang="en-US" b="1" dirty="0"/>
              <a:t> </a:t>
            </a:r>
            <a:r>
              <a:rPr lang="en-US" dirty="0"/>
              <a:t>in the process so they don’t have to repeatedly load to TEA to identify problems—issues can be identified and fixed locally</a:t>
            </a:r>
          </a:p>
          <a:p>
            <a:pPr fontAlgn="base"/>
            <a:r>
              <a:rPr lang="en-US" dirty="0"/>
              <a:t>The tool will allow users to work on their collections well in advance of the submission deadline, which will reduce the burden on some LEAs</a:t>
            </a:r>
          </a:p>
          <a:p>
            <a:pPr fontAlgn="base"/>
            <a:r>
              <a:rPr lang="en-US" dirty="0"/>
              <a:t>By reducing the traffic and storage for erroneous data, the Validation Tool will reduce unnecessary wear and tear</a:t>
            </a:r>
            <a:r>
              <a:rPr lang="en-US" b="1" dirty="0"/>
              <a:t> </a:t>
            </a:r>
            <a:r>
              <a:rPr lang="en-US" dirty="0"/>
              <a:t>and congestion on the TSDS system</a:t>
            </a:r>
          </a:p>
          <a:p>
            <a:pPr defTabSz="924458">
              <a:defRPr/>
            </a:pPr>
            <a:endParaRPr lang="en-US" dirty="0"/>
          </a:p>
          <a:p>
            <a:pPr defTabSz="924458">
              <a:defRPr/>
            </a:pPr>
            <a:endParaRPr lang="en-US" dirty="0"/>
          </a:p>
          <a:p>
            <a:pPr defTabSz="924458">
              <a:defRPr/>
            </a:pPr>
            <a:r>
              <a:rPr lang="en-US" b="1" dirty="0"/>
              <a:t>Trainer Questions:</a:t>
            </a:r>
          </a:p>
          <a:p>
            <a:pPr marL="231115" indent="-231115" defTabSz="924458">
              <a:buFontTx/>
              <a:buAutoNum type="arabicParenR"/>
              <a:defRPr/>
            </a:pPr>
            <a:r>
              <a:rPr lang="en-US" dirty="0"/>
              <a:t>What is the purpose of the TSDS Client-Side Validation Tool?</a:t>
            </a:r>
          </a:p>
          <a:p>
            <a:pPr marL="231115" indent="-231115" defTabSz="924458">
              <a:buFontTx/>
              <a:buAutoNum type="arabicParenR"/>
              <a:defRPr/>
            </a:pPr>
            <a:r>
              <a:rPr lang="en-US" dirty="0"/>
              <a:t>How does this Tool help the end user?</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a:t>
            </a:r>
            <a:r>
              <a:rPr lang="en-US" baseline="0" dirty="0"/>
              <a:t> the process of downloading and installing the TSDS Client-Side Validation Tool.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First we need to log in to the TSDS Portal through TEAL.  You can access the TEAL login page from the TEA website. www.tea.state.tx.us Then click the ‘TEASE and TEAL secure applications’ button on the right hand side of the page. Next, click the ‘TEAL login’ button.  Once you are in  TEAL, select the TSDS Portal from available applications.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20561377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455">
              <a:defRPr/>
            </a:pPr>
            <a:r>
              <a:rPr lang="en-US" baseline="0" dirty="0">
                <a:latin typeface="Arial" pitchFamily="34" charset="0"/>
              </a:rPr>
              <a:t>Once you have logged in, select the Utilities Tab on the top right of the screen.</a:t>
            </a:r>
          </a:p>
          <a:p>
            <a:pPr defTabSz="929455">
              <a:defRPr/>
            </a:pPr>
            <a:endParaRPr lang="en-US" baseline="0" dirty="0">
              <a:latin typeface="Arial" pitchFamily="34" charset="0"/>
            </a:endParaRPr>
          </a:p>
          <a:p>
            <a:pPr defTabSz="929455">
              <a:defRPr/>
            </a:pPr>
            <a:r>
              <a:rPr lang="en-US" baseline="0" dirty="0">
                <a:latin typeface="Arial" pitchFamily="34" charset="0"/>
              </a:rPr>
              <a:t>After the initial installation, the end user will access the TSDS Client-Side Validation Tool from a local workstation.</a:t>
            </a:r>
          </a:p>
          <a:p>
            <a:pPr defTabSz="929455">
              <a:defRPr/>
            </a:pPr>
            <a:endParaRPr lang="en-US" baseline="0" dirty="0">
              <a:latin typeface="Arial" pitchFamily="34" charset="0"/>
            </a:endParaRPr>
          </a:p>
          <a:p>
            <a:r>
              <a:rPr lang="en-US" dirty="0"/>
              <a:t>Under the Utilities</a:t>
            </a:r>
            <a:r>
              <a:rPr lang="en-US" baseline="0" dirty="0"/>
              <a:t> Tab there are links to download both the installer and the installation instructions.  The installer will walk the user through the installation options step by step.  </a:t>
            </a:r>
          </a:p>
          <a:p>
            <a:endParaRPr lang="en-US" baseline="0" dirty="0"/>
          </a:p>
          <a:p>
            <a:pPr defTabSz="929455">
              <a:defRPr/>
            </a:pPr>
            <a:endParaRPr lang="en-US" baseline="0" dirty="0">
              <a:latin typeface="Arial" pitchFamily="34" charset="0"/>
            </a:endParaRPr>
          </a:p>
          <a:p>
            <a:pPr defTabSz="929455">
              <a:defRPr/>
            </a:pPr>
            <a:r>
              <a:rPr lang="en-US" baseline="0" dirty="0">
                <a:latin typeface="Arial" pitchFamily="34" charset="0"/>
              </a:rPr>
              <a:t>Note that after the initial installation, the end user will only  access the TSDS Client-Side Validation Tool from a local workstation, not  through the TSDS Portal.</a:t>
            </a:r>
          </a:p>
          <a:p>
            <a:pPr defTabSz="929455">
              <a:defRPr/>
            </a:pPr>
            <a:endParaRPr lang="en-US" baseline="0"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54</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user will see a screen when the application launches if a newer version of the TSDS Client-Side Validation Tool is available.</a:t>
            </a:r>
            <a:r>
              <a:rPr lang="en-US" baseline="0" dirty="0"/>
              <a:t>  </a:t>
            </a:r>
            <a:r>
              <a:rPr lang="en-US" dirty="0"/>
              <a:t>The user then elects to update the tool</a:t>
            </a:r>
            <a:r>
              <a:rPr lang="en-US" baseline="0" dirty="0"/>
              <a:t> by following the instructions provided by the wizard.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user can also manually check for updates by clicking on Help.</a:t>
            </a:r>
            <a:r>
              <a:rPr lang="en-US" baseline="0" dirty="0"/>
              <a:t>  </a:t>
            </a:r>
            <a:r>
              <a:rPr lang="en-US" dirty="0"/>
              <a:t>The Check for Update link runs the user through the update wizard.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the home page for file selection.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the user selects the Collection</a:t>
            </a:r>
            <a:r>
              <a:rPr lang="en-US" baseline="0" dirty="0"/>
              <a:t> from the drop down list.  Collections include:</a:t>
            </a:r>
          </a:p>
          <a:p>
            <a:pPr marL="288893" indent="-288893">
              <a:buFont typeface="Arial" pitchFamily="34" charset="0"/>
              <a:buChar char="•"/>
            </a:pPr>
            <a:r>
              <a:rPr lang="en-US" dirty="0">
                <a:solidFill>
                  <a:schemeClr val="dk1"/>
                </a:solidFill>
              </a:rPr>
              <a:t>Fall (Collection 1)</a:t>
            </a:r>
          </a:p>
          <a:p>
            <a:pPr marL="288893" indent="-288893">
              <a:buFont typeface="Arial" pitchFamily="34" charset="0"/>
              <a:buChar char="•"/>
            </a:pPr>
            <a:r>
              <a:rPr lang="en-US" dirty="0">
                <a:solidFill>
                  <a:schemeClr val="dk1"/>
                </a:solidFill>
              </a:rPr>
              <a:t>Mid-Year (Collection 2)</a:t>
            </a:r>
          </a:p>
          <a:p>
            <a:pPr marL="288893" indent="-288893">
              <a:buFont typeface="Arial" pitchFamily="34" charset="0"/>
              <a:buChar char="•"/>
            </a:pPr>
            <a:r>
              <a:rPr lang="en-US" dirty="0">
                <a:solidFill>
                  <a:schemeClr val="dk1"/>
                </a:solidFill>
              </a:rPr>
              <a:t>Summer (Collection 3)</a:t>
            </a:r>
          </a:p>
          <a:p>
            <a:pPr marL="288893" indent="-288893">
              <a:buFont typeface="Arial" pitchFamily="34" charset="0"/>
              <a:buChar char="•"/>
            </a:pPr>
            <a:r>
              <a:rPr lang="en-US" dirty="0">
                <a:solidFill>
                  <a:schemeClr val="dk1"/>
                </a:solidFill>
              </a:rPr>
              <a:t>Extended Year (Collection 4)</a:t>
            </a:r>
          </a:p>
          <a:p>
            <a:pPr marL="288893" indent="-288893">
              <a:buFont typeface="Arial" pitchFamily="34" charset="0"/>
              <a:buChar char="•"/>
            </a:pPr>
            <a:r>
              <a:rPr lang="en-US" dirty="0">
                <a:solidFill>
                  <a:schemeClr val="dk1"/>
                </a:solidFill>
              </a:rPr>
              <a:t>Dashboard</a:t>
            </a:r>
          </a:p>
          <a:p>
            <a:pPr marL="288893" indent="-288893">
              <a:buFont typeface="Arial" pitchFamily="34" charset="0"/>
              <a:buChar char="•"/>
            </a:pPr>
            <a:endParaRPr lang="en-US" dirty="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This simplified</a:t>
            </a:r>
            <a:r>
              <a:rPr lang="en-US" baseline="0" dirty="0"/>
              <a:t> graphic illustrates where, in the process of data flowing to the ODS, files and data are checked against TEDS before being stored in the ODS.  These validation checks occur using two sets of validations:  the Client Side Validation Tool and the XML File Validation in the </a:t>
            </a:r>
            <a:r>
              <a:rPr lang="en-US" baseline="0" dirty="0" err="1"/>
              <a:t>eDM</a:t>
            </a:r>
            <a:r>
              <a:rPr lang="en-US" baseline="0" dirty="0"/>
              <a:t> (the </a:t>
            </a:r>
            <a:r>
              <a:rPr lang="en-US" baseline="0" dirty="0" err="1"/>
              <a:t>eData</a:t>
            </a:r>
            <a:r>
              <a:rPr lang="en-US" baseline="0" dirty="0"/>
              <a:t> Manager).  You will learn more about the details of this process when you attend Technical Training.</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946634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The file has now been imported into the TSDS Client-Side Validation Tool.  Note the Status is Not Processed.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16179321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Note that all three files have now been imported.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60</a:t>
            </a:fld>
            <a:endParaRPr lang="en-US" dirty="0"/>
          </a:p>
        </p:txBody>
      </p:sp>
    </p:spTree>
    <p:extLst>
      <p:ext uri="{BB962C8B-B14F-4D97-AF65-F5344CB8AC3E}">
        <p14:creationId xmlns:p14="http://schemas.microsoft.com/office/powerpoint/2010/main" val="31355715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user can manage the list of XML Interchange Files by moving files up and down in the lost or removing files from the queue.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35474914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a:t>
            </a:r>
            <a:r>
              <a:rPr lang="en-US" baseline="0" dirty="0"/>
              <a:t> this screen, the user needs to select the XML Interchange files that will be processed by the TSDS Client-Side Validation Tool.  The user then selects Process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Note under Status the files that have passed.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63</a:t>
            </a:fld>
            <a:endParaRPr lang="en-US" dirty="0"/>
          </a:p>
        </p:txBody>
      </p:sp>
    </p:spTree>
    <p:extLst>
      <p:ext uri="{BB962C8B-B14F-4D97-AF65-F5344CB8AC3E}">
        <p14:creationId xmlns:p14="http://schemas.microsoft.com/office/powerpoint/2010/main" val="3905925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user can select a file and opt to view Details.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34449514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pop up message show that the file has no validation errors.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30030125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1344922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The user can also select Clear All to clean the queue.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67</a:t>
            </a:fld>
            <a:endParaRPr lang="en-US" dirty="0"/>
          </a:p>
        </p:txBody>
      </p:sp>
    </p:spTree>
    <p:extLst>
      <p:ext uri="{BB962C8B-B14F-4D97-AF65-F5344CB8AC3E}">
        <p14:creationId xmlns:p14="http://schemas.microsoft.com/office/powerpoint/2010/main" val="547113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The TSDS Client-Side Validation Tool confirms that the XML Interchange Files adhere to the collection specific validation package rules</a:t>
            </a:r>
          </a:p>
          <a:p>
            <a:pPr marL="173336" indent="-173336">
              <a:buFont typeface="Arial" pitchFamily="34" charset="0"/>
              <a:buChar char="•"/>
            </a:pPr>
            <a:r>
              <a:rPr lang="en-US" dirty="0"/>
              <a:t>If the file passes the collection specific validation package rules, the TSDS Client-Side Validation Tool confirms that the data in the interchange file complies with the TEDS Section 3, TEDS Section 4 and some of the Section 5 checks</a:t>
            </a:r>
          </a:p>
          <a:p>
            <a:pPr lvl="0"/>
            <a:r>
              <a:rPr lang="en-US" dirty="0"/>
              <a:t>TEDS Section 3 Checks provide a description of the data elements, including:</a:t>
            </a:r>
          </a:p>
          <a:p>
            <a:pPr marL="173336" indent="-173336">
              <a:buFont typeface="Arial" pitchFamily="34" charset="0"/>
              <a:buChar char="•"/>
            </a:pPr>
            <a:r>
              <a:rPr lang="en-US" dirty="0"/>
              <a:t>Data length </a:t>
            </a:r>
          </a:p>
          <a:p>
            <a:pPr marL="173336" indent="-173336">
              <a:buFont typeface="Arial" pitchFamily="34" charset="0"/>
              <a:buChar char="•"/>
            </a:pPr>
            <a:r>
              <a:rPr lang="en-US" dirty="0"/>
              <a:t>Required field</a:t>
            </a:r>
          </a:p>
          <a:p>
            <a:pPr marL="173336" indent="-173336">
              <a:buFont typeface="Arial" pitchFamily="34" charset="0"/>
              <a:buChar char="•"/>
            </a:pPr>
            <a:r>
              <a:rPr lang="en-US" dirty="0"/>
              <a:t>Data type</a:t>
            </a:r>
          </a:p>
          <a:p>
            <a:pPr marL="173336" indent="-173336">
              <a:buFont typeface="Arial" pitchFamily="34" charset="0"/>
              <a:buChar char="•"/>
            </a:pPr>
            <a:r>
              <a:rPr lang="en-US" dirty="0"/>
              <a:t>Complex type</a:t>
            </a:r>
          </a:p>
          <a:p>
            <a:pPr defTabSz="924458">
              <a:defRPr/>
            </a:pPr>
            <a:r>
              <a:rPr lang="en-US" dirty="0"/>
              <a:t>Refer to the TSDS Website for the latest information.</a:t>
            </a:r>
          </a:p>
          <a:p>
            <a:endParaRPr lang="en-US" dirty="0"/>
          </a:p>
          <a:p>
            <a:pPr marL="173336" indent="-173336">
              <a:buFont typeface="Arial" panose="020B0604020202020204" pitchFamily="34" charset="0"/>
              <a:buChar char="•"/>
            </a:pPr>
            <a:r>
              <a:rPr lang="en-US" dirty="0"/>
              <a:t>TEDS Section 4 contains an alphabetical listing of the names of the code tables used with the data elements described in TEDS Section 2. The code tables are arranged in code table ID number sequence. </a:t>
            </a:r>
          </a:p>
          <a:p>
            <a:r>
              <a:rPr lang="en-US" dirty="0"/>
              <a:t>The code tables translate the code values and explain the translations where necessary</a:t>
            </a:r>
          </a:p>
          <a:p>
            <a:endParaRPr lang="en-US" dirty="0"/>
          </a:p>
          <a:p>
            <a:pPr marL="173336" indent="-173336">
              <a:buFont typeface="Arial" panose="020B0604020202020204" pitchFamily="34" charset="0"/>
              <a:buChar char="•"/>
            </a:pPr>
            <a:r>
              <a:rPr lang="en-US" dirty="0"/>
              <a:t>TEDS Section 5 provides business rules and validations, as applicable.</a:t>
            </a:r>
            <a:r>
              <a:rPr lang="en-US" baseline="0" dirty="0"/>
              <a:t>  </a:t>
            </a:r>
            <a:r>
              <a:rPr lang="en-US" dirty="0"/>
              <a:t>A district's data are validated against business and field validation rules to verify that all required data category types have been submitted. </a:t>
            </a:r>
          </a:p>
          <a:p>
            <a:endParaRPr lang="en-US" dirty="0"/>
          </a:p>
          <a:p>
            <a:endParaRPr lang="en-US" dirty="0"/>
          </a:p>
          <a:p>
            <a:pPr marL="173336" indent="-173336">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68</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17787779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7"/>
              </a:spcBef>
              <a:spcAft>
                <a:spcPts val="303"/>
              </a:spcAft>
            </a:pPr>
            <a:r>
              <a:rPr lang="en-US" dirty="0"/>
              <a:t>The TSDS Client-Side Validation Tool requires that XML Interchange Files meet the current TEDS naming convention. If the file fails the naming conventions, the system displays an error prompt and the file is removed from the list. The user can browse again and upload another file or correct the file name.  Let’s review the TEDS naming convention.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This file does not meet the required naming convention.  The TSDS Client-Side Validation Tool will not accept the file.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18830709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each interchange file submitted to the Operational Data Store (ODS), the system must identify the correct organization and data collection in order to process the file correctly. There must be an underscore (_) between each element in the file name.  Note that</a:t>
            </a:r>
            <a:r>
              <a:rPr lang="en-US" baseline="0" dirty="0"/>
              <a:t> the table provides position and length of each naming element.  As a note, the Collection column is not fixed width.</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5674127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District</a:t>
            </a:r>
            <a:r>
              <a:rPr lang="en-US" baseline="0" dirty="0"/>
              <a:t> Code is  the</a:t>
            </a:r>
            <a:r>
              <a:rPr lang="en-US" dirty="0">
                <a:solidFill>
                  <a:schemeClr val="dk1"/>
                </a:solidFill>
              </a:rPr>
              <a:t> LEA Code for which the data is being uploaded.  The Campus ID is the submission represents campus data, otherwise enter “000” for district data.  The Collection Code is character string that identifies the data collection.  The first four characters of the Collection Code will be the ending year of the school year. The next four characters of the collection code will indicate the type of the data submitted. </a:t>
            </a:r>
          </a:p>
          <a:p>
            <a:pPr defTabSz="924458">
              <a:defRPr/>
            </a:pPr>
            <a:endParaRPr lang="en-US" dirty="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Note</a:t>
            </a:r>
            <a:r>
              <a:rPr lang="en-US" baseline="0" dirty="0"/>
              <a:t> that the Collection Code current values are represented in the table.  Fall, Mid-Year, Summer and Extended Year each have a Collection Code for the First Submission, Resubmission and the Working Collection.  The TSDS Collection Code represents data submissions including </a:t>
            </a:r>
            <a:r>
              <a:rPr lang="en-US" dirty="0" err="1">
                <a:solidFill>
                  <a:schemeClr val="dk1"/>
                </a:solidFill>
              </a:rPr>
              <a:t>studentGPS</a:t>
            </a:r>
            <a:r>
              <a:rPr lang="en-US" dirty="0">
                <a:solidFill>
                  <a:schemeClr val="dk1"/>
                </a:solidFill>
              </a:rPr>
              <a:t>®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Timestamp</a:t>
            </a:r>
            <a:r>
              <a:rPr lang="en-US" baseline="0" dirty="0"/>
              <a:t> is </a:t>
            </a:r>
            <a:r>
              <a:rPr lang="en-US" dirty="0">
                <a:solidFill>
                  <a:schemeClr val="dk1"/>
                </a:solidFill>
              </a:rPr>
              <a:t>a date in YYYYMMDDHHMM format (e.g. 201406021015). The Timestamp shall be a system generated value at the time the data is extracted.  The Interchange is the name of the interchange being submitted.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look at some examples</a:t>
            </a:r>
            <a:r>
              <a:rPr lang="en-US" baseline="0" dirty="0"/>
              <a:t> of the correct naming convention.</a:t>
            </a:r>
          </a:p>
          <a:p>
            <a:endParaRPr lang="en-US" baseline="0" dirty="0"/>
          </a:p>
          <a:p>
            <a:r>
              <a:rPr lang="en-US" b="1" baseline="0" dirty="0"/>
              <a:t>Trainer notes: </a:t>
            </a:r>
            <a:r>
              <a:rPr lang="en-US" b="0" baseline="0" dirty="0"/>
              <a:t> Read through examples in the table.</a:t>
            </a:r>
            <a:endParaRPr lang="en-US" b="1"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 addition to the naming convention requirements, users need to make sure the XML Interchange Files are being uploaded properly.</a:t>
            </a:r>
            <a:r>
              <a:rPr lang="en-US" baseline="0" dirty="0"/>
              <a:t>  </a:t>
            </a:r>
            <a:r>
              <a:rPr lang="en-US" dirty="0"/>
              <a:t>The XML Interchange Files need to be uploaded under the correct School Year as reflected in the file name.</a:t>
            </a:r>
            <a:r>
              <a:rPr lang="en-US" baseline="0" dirty="0"/>
              <a:t>  </a:t>
            </a:r>
            <a:r>
              <a:rPr lang="en-US" dirty="0"/>
              <a:t>The XML Interchange Files need to be uploaded via the correct Collection.</a:t>
            </a:r>
            <a:r>
              <a:rPr lang="en-US" baseline="0" dirty="0"/>
              <a:t>  </a:t>
            </a:r>
            <a:r>
              <a:rPr lang="en-US" dirty="0"/>
              <a:t>If the Interchange Schema is not included in the collection, the tool will reject the file. The TSDS Client-Side Validation tool only accepts files with a .xml extension.</a:t>
            </a:r>
            <a:r>
              <a:rPr lang="en-US" baseline="0" dirty="0"/>
              <a:t>  </a:t>
            </a:r>
            <a:r>
              <a:rPr lang="en-US" dirty="0"/>
              <a:t>Zip files cannot be processed.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406615640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1873537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a:t>
            </a:r>
            <a:r>
              <a:rPr lang="en-US" baseline="0" dirty="0"/>
              <a:t> 1 lays out the XML file naming and header requirements along with the hardware requirements.  In addition, it provides a chart that shows the Interchange Schemas with the associated Complex type.  This chart shows the order in which to submit the interchange schemas and the complex types for the data collections.  The graphic on this slide is a snapshot of the chart. This illustrates that the School Complex Type is needed for all data collections, (TSDS PEIMS and </a:t>
            </a:r>
            <a:r>
              <a:rPr lang="en-US" baseline="0" dirty="0" err="1"/>
              <a:t>studentGPS</a:t>
            </a:r>
            <a:r>
              <a:rPr lang="en-US" baseline="0" dirty="0"/>
              <a:t>® Dashboards).  In contrast, the Location Complex Type is needed for the </a:t>
            </a:r>
            <a:r>
              <a:rPr lang="en-US" baseline="0" dirty="0" err="1"/>
              <a:t>studentGPS</a:t>
            </a:r>
            <a:r>
              <a:rPr lang="en-US" baseline="0" dirty="0"/>
              <a:t>® Dashboards and not needed for TSDS PEIMS.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38010444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18476666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a:t>
            </a:r>
            <a:r>
              <a:rPr lang="en-US" baseline="0" dirty="0"/>
              <a:t> as a reminder, t</a:t>
            </a:r>
            <a:r>
              <a:rPr lang="en-US" dirty="0"/>
              <a:t>here are three categories of errors (edits). The first category produces a fatal error. Neither an LEA nor an ESC can mark “complete” a file with fatal error(s). A file with a fatal error(s) will not be accepted by TEA for a PEIMS collection and must be corrected. The second type of edit produces a special warning error. A special warning error indicates a discrepancy in the data that must be scrutinized carefully. In unusual situations, the data are correct. The third category of edit produces a warning error, which indicates a possible error or inconsistency.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19307086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XML Interchange Files fail validation, then the data submission did not meet the requirements of TEDS Section 3 (XSD Validations)</a:t>
            </a:r>
            <a:r>
              <a:rPr lang="en-US" baseline="0" dirty="0"/>
              <a:t> and</a:t>
            </a:r>
            <a:r>
              <a:rPr lang="en-US" dirty="0"/>
              <a:t> TEDS Section</a:t>
            </a:r>
            <a:r>
              <a:rPr lang="en-US" baseline="0" dirty="0"/>
              <a:t> 4</a:t>
            </a:r>
            <a:r>
              <a:rPr lang="en-US" dirty="0"/>
              <a:t> (Description</a:t>
            </a:r>
            <a:r>
              <a:rPr lang="en-US" baseline="0" dirty="0"/>
              <a:t> of Codes).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40060795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a:t>
            </a:r>
            <a:r>
              <a:rPr lang="en-US" baseline="0" dirty="0"/>
              <a:t> can match each record with the individual error message and the error type.</a:t>
            </a:r>
          </a:p>
          <a:p>
            <a:endParaRPr lang="en-US" baseline="0" dirty="0"/>
          </a:p>
          <a:p>
            <a:r>
              <a:rPr lang="en-US" b="1" baseline="0" dirty="0"/>
              <a:t>Trainer Note:</a:t>
            </a:r>
          </a:p>
          <a:p>
            <a:r>
              <a:rPr lang="en-US" b="0" baseline="0" dirty="0"/>
              <a:t>The orange boxes are animated.</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30139198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In this case, the value entered for EducationEnvironmentType has to be at least one character.  There was no value entered, hence the length is interpreted as “0” and doesn’t meet the minimum requirement.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26237890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In this case, the value entered for StudentUnqiueStateId is expected to be made up of values between {1,10}. Alpha characters “A and B” do not meet these requirements.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180335448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7"/>
              </a:spcBef>
              <a:spcAft>
                <a:spcPts val="303"/>
              </a:spcAft>
              <a:buClr>
                <a:schemeClr val="accent2">
                  <a:lumMod val="75000"/>
                </a:schemeClr>
              </a:buClr>
            </a:pPr>
            <a:r>
              <a:rPr lang="en-US" dirty="0"/>
              <a:t>The sequence of data is incorrect, starting at line 95.  The InterchangeStudentAttendenceExtension expects that AttendanceEventReason should be the following tag, not StudentReference.  Compare the samples on the following slide.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326222692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the first example, lines of data are missing and therefore the file cannot be validated.  The second example shows the data sample of the InterchangeStudentAttendanceExtension from TEDS Section 7.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5107225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general rule, if it is a </a:t>
            </a:r>
            <a:r>
              <a:rPr lang="en-US" i="1" dirty="0"/>
              <a:t>data </a:t>
            </a:r>
            <a:r>
              <a:rPr lang="en-US" dirty="0"/>
              <a:t>issue, the correction needs to be made in the source system and XML Interchange Files need to be resubmitted.</a:t>
            </a:r>
            <a:r>
              <a:rPr lang="en-US" baseline="0" dirty="0"/>
              <a:t>  </a:t>
            </a:r>
            <a:r>
              <a:rPr lang="en-US" dirty="0"/>
              <a:t>If it is an issue with the file naming convention or architecture, chances are there is an issue with the source system extract and the source system vendor may have to make the correction.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83661803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135">
              <a:defRPr/>
            </a:pPr>
            <a:r>
              <a:rPr lang="en-US" dirty="0"/>
              <a:t>Now it is time for</a:t>
            </a:r>
            <a:r>
              <a:rPr lang="en-US" baseline="0" dirty="0"/>
              <a:t> a quick </a:t>
            </a:r>
            <a:r>
              <a:rPr lang="en-US" dirty="0"/>
              <a:t>Wrap</a:t>
            </a:r>
            <a:r>
              <a:rPr lang="en-US" baseline="0" dirty="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Section 1 also includes a 'Data Category With Associated Complex Types' chart.  This chart groups the Complex Types by Data Category and identifies the Interchange Schema for that Complex Type.</a:t>
            </a:r>
          </a:p>
          <a:p>
            <a:endParaRPr lang="en-US" baseline="0" dirty="0"/>
          </a:p>
          <a:p>
            <a:r>
              <a:rPr lang="en-US" baseline="0" dirty="0"/>
              <a:t>In the snapshot on this slide, notice that there are multiple Complex Types that make up the Education Organization Category.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40521066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7"/>
              </a:spcBef>
              <a:spcAft>
                <a:spcPts val="303"/>
              </a:spcAft>
            </a:pPr>
            <a:r>
              <a:rPr lang="en-US" b="1" dirty="0">
                <a:solidFill>
                  <a:schemeClr val="accent2"/>
                </a:solidFill>
                <a:sym typeface="Helvetica" charset="0"/>
              </a:rPr>
              <a:t>Today we talked about: </a:t>
            </a:r>
          </a:p>
          <a:p>
            <a:pPr marL="173336" indent="-173336">
              <a:spcBef>
                <a:spcPts val="607"/>
              </a:spcBef>
              <a:spcAft>
                <a:spcPts val="303"/>
              </a:spcAft>
              <a:buFont typeface="Arial" pitchFamily="34" charset="0"/>
              <a:buChar char="•"/>
            </a:pPr>
            <a:r>
              <a:rPr lang="en-US" dirty="0"/>
              <a:t>Validating the XML Interchange Files using the TSDS Client-Side Validation Tool.</a:t>
            </a:r>
          </a:p>
          <a:p>
            <a:pPr marL="173336" indent="-173336">
              <a:spcBef>
                <a:spcPts val="607"/>
              </a:spcBef>
              <a:spcAft>
                <a:spcPts val="303"/>
              </a:spcAft>
              <a:buFont typeface="Arial" pitchFamily="34" charset="0"/>
              <a:buChar char="•"/>
            </a:pPr>
            <a:r>
              <a:rPr lang="en-US" dirty="0"/>
              <a:t>Downloading and installing the tool</a:t>
            </a:r>
          </a:p>
          <a:p>
            <a:pPr marL="173336" indent="-173336">
              <a:spcBef>
                <a:spcPts val="607"/>
              </a:spcBef>
              <a:spcAft>
                <a:spcPts val="303"/>
              </a:spcAft>
              <a:buFont typeface="Arial" pitchFamily="34" charset="0"/>
              <a:buChar char="•"/>
            </a:pPr>
            <a:r>
              <a:rPr lang="en-US" dirty="0"/>
              <a:t>Running and reviewing data error reports</a:t>
            </a:r>
          </a:p>
          <a:p>
            <a:pPr marL="173336" indent="-173336">
              <a:spcBef>
                <a:spcPts val="607"/>
              </a:spcBef>
              <a:spcAft>
                <a:spcPts val="303"/>
              </a:spcAft>
              <a:buFont typeface="Arial" pitchFamily="34" charset="0"/>
              <a:buChar char="•"/>
            </a:pPr>
            <a:r>
              <a:rPr lang="en-US" dirty="0"/>
              <a:t>Troubleshooting the data error reports and the escalation process</a:t>
            </a:r>
            <a:endParaRPr lang="en-US" dirty="0">
              <a:sym typeface="Helvetica"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p14="http://schemas.microsoft.com/office/powerpoint/2010/main" val="51667822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10" Type="http://schemas.openxmlformats.org/officeDocument/2006/relationships/image" Target="../media/image4.png"/><Relationship Id="rId4" Type="http://schemas.openxmlformats.org/officeDocument/2006/relationships/tags" Target="../tags/tag13.xml"/><Relationship Id="rId9"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9"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7.xml"/><Relationship Id="rId7"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custDataLst>
              <p:tags r:id="rId1"/>
            </p:custDataLst>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custDataLst>
              <p:tags r:id="rId2"/>
            </p:custDataLst>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custDataLst>
              <p:tags r:id="rId3"/>
            </p:custDataLst>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custDataLst>
              <p:tags r:id="rId4"/>
            </p:custDataLst>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a:t>Click to edit Master title style</a:t>
            </a:r>
          </a:p>
        </p:txBody>
      </p:sp>
      <p:sp>
        <p:nvSpPr>
          <p:cNvPr id="9" name="Subtitle 8"/>
          <p:cNvSpPr>
            <a:spLocks noGrp="1"/>
          </p:cNvSpPr>
          <p:nvPr>
            <p:ph type="subTitle" idx="1"/>
            <p:custDataLst>
              <p:tags r:id="rId5"/>
            </p:custDataLst>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custDataLst>
              <p:tags r:id="rId6"/>
            </p:custDataLst>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custDataLst>
              <p:tags r:id="rId7"/>
            </p:custDataLst>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custDataLst>
              <p:tags r:id="rId8"/>
            </p:custDataLst>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10"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custDataLst>
              <p:tags r:id="rId1"/>
            </p:custDataLst>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custDataLst>
              <p:tags r:id="rId2"/>
            </p:custDataLst>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custDataLst>
              <p:tags r:id="rId3"/>
            </p:custDataLst>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custDataLst>
              <p:tags r:id="rId4"/>
            </p:custDataLst>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custDataLst>
              <p:tags r:id="rId5"/>
            </p:custDataLst>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custDataLst>
              <p:tags r:id="rId6"/>
            </p:custDataLst>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custDataLst>
              <p:tags r:id="rId7"/>
            </p:custDataLst>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custDataLst>
              <p:tags r:id="rId8"/>
            </p:custDataLst>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custDataLst>
              <p:tags r:id="rId9"/>
            </p:custDataLst>
          </p:nvPr>
        </p:nvSpPr>
        <p:spPr>
          <a:xfrm>
            <a:off x="1600200" y="6248206"/>
            <a:ext cx="4572000" cy="365125"/>
          </a:xfrm>
        </p:spPr>
        <p:txBody>
          <a:bodyPr rtlCol="0"/>
          <a:lstStyle/>
          <a:p>
            <a:endParaRPr lang="en-US" dirty="0"/>
          </a:p>
        </p:txBody>
      </p:sp>
      <p:sp>
        <p:nvSpPr>
          <p:cNvPr id="3" name="Picture Placeholder 2"/>
          <p:cNvSpPr>
            <a:spLocks noGrp="1"/>
          </p:cNvSpPr>
          <p:nvPr>
            <p:ph type="pic" idx="1"/>
            <p:custDataLst>
              <p:tags r:id="rId10"/>
            </p:custDataLst>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
        <p:nvSpPr>
          <p:cNvPr id="15" name="Date Placeholder 13"/>
          <p:cNvSpPr txBox="1">
            <a:spLocks/>
          </p:cNvSpPr>
          <p:nvPr userDrawn="1">
            <p:custDataLst>
              <p:tags r:id="rId11"/>
            </p:custDataLst>
          </p:nvPr>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8"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2013 Texas Education Agency. All rights reserved. TEA confidential and proprietary.</a:t>
            </a:r>
          </a:p>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a:p>
          <a:p>
            <a:endParaRPr lang="en-US" dirty="0"/>
          </a:p>
          <a:p>
            <a:endParaRPr lang="en-US" dirty="0"/>
          </a:p>
          <a:p>
            <a:r>
              <a:rPr lang="en-US" dirty="0"/>
              <a:t>Copyright © 2013 Texas Education Agency. All rights reserved. TEA confidential and proprietary.</a:t>
            </a:r>
          </a:p>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custDataLst>
              <p:tags r:id="rId1"/>
            </p:custDataLst>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custDataLst>
              <p:tags r:id="rId2"/>
            </p:custDataLst>
          </p:nvPr>
        </p:nvSpPr>
        <p:spPr/>
        <p:txBody>
          <a:bodyPr/>
          <a:lstStyle/>
          <a:p>
            <a:endParaRPr lang="en-US" dirty="0"/>
          </a:p>
        </p:txBody>
      </p:sp>
      <p:sp>
        <p:nvSpPr>
          <p:cNvPr id="4" name="Footer Placeholder 3"/>
          <p:cNvSpPr>
            <a:spLocks noGrp="1"/>
          </p:cNvSpPr>
          <p:nvPr>
            <p:ph type="ftr" sz="quarter" idx="11"/>
            <p:custDataLst>
              <p:tags r:id="rId3"/>
            </p:custDataLst>
          </p:nvPr>
        </p:nvSpPr>
        <p:spPr/>
        <p:txBody>
          <a:bodyPr/>
          <a:lstStyle/>
          <a:p>
            <a:endParaRPr lang="en-US" dirty="0"/>
          </a:p>
        </p:txBody>
      </p:sp>
      <p:pic>
        <p:nvPicPr>
          <p:cNvPr id="7" name="Picture 6" descr="Logo no tag.png"/>
          <p:cNvPicPr>
            <a:picLocks noChangeAspect="1"/>
          </p:cNvPicPr>
          <p:nvPr/>
        </p:nvPicPr>
        <p:blipFill>
          <a:blip r:embed="rId9" cstate="print"/>
          <a:stretch>
            <a:fillRect/>
          </a:stretch>
        </p:blipFill>
        <p:spPr>
          <a:xfrm>
            <a:off x="152400" y="152400"/>
            <a:ext cx="1617717" cy="1007787"/>
          </a:xfrm>
          <a:prstGeom prst="rect">
            <a:avLst/>
          </a:prstGeom>
        </p:spPr>
      </p:pic>
      <p:sp>
        <p:nvSpPr>
          <p:cNvPr id="11" name="Title 1"/>
          <p:cNvSpPr>
            <a:spLocks noGrp="1"/>
          </p:cNvSpPr>
          <p:nvPr>
            <p:ph type="title"/>
            <p:custDataLst>
              <p:tags r:id="rId4"/>
            </p:custDataLst>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a:t>Click to edit Master title style</a:t>
            </a:r>
          </a:p>
        </p:txBody>
      </p:sp>
      <p:sp>
        <p:nvSpPr>
          <p:cNvPr id="13" name="Content Placeholder 3"/>
          <p:cNvSpPr>
            <a:spLocks noGrp="1"/>
          </p:cNvSpPr>
          <p:nvPr>
            <p:ph sz="quarter" idx="1" hasCustomPrompt="1"/>
            <p:custDataLst>
              <p:tags r:id="rId5"/>
            </p:custDataLst>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a:t>Insert text</a:t>
            </a:r>
            <a:endParaRPr lang="en-US" dirty="0"/>
          </a:p>
        </p:txBody>
      </p:sp>
      <p:sp>
        <p:nvSpPr>
          <p:cNvPr id="12" name="Slide Number Placeholder 2"/>
          <p:cNvSpPr>
            <a:spLocks noGrp="1"/>
          </p:cNvSpPr>
          <p:nvPr>
            <p:ph type="sldNum" sz="quarter" idx="12"/>
            <p:custDataLst>
              <p:tags r:id="rId6"/>
            </p:custDataLst>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
        <p:nvSpPr>
          <p:cNvPr id="10" name="Date Placeholder 13"/>
          <p:cNvSpPr txBox="1">
            <a:spLocks/>
          </p:cNvSpPr>
          <p:nvPr userDrawn="1">
            <p:custDataLst>
              <p:tags r:id="rId7"/>
            </p:custDataLst>
          </p:nvPr>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custDataLst>
              <p:tags r:id="rId1"/>
            </p:custDataLst>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custDataLst>
              <p:tags r:id="rId2"/>
            </p:custDataLst>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custDataLst>
              <p:tags r:id="rId3"/>
            </p:custDataLst>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custDataLst>
              <p:tags r:id="rId4"/>
            </p:custDataLst>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a:t>Click to edit Master title style</a:t>
            </a:r>
          </a:p>
        </p:txBody>
      </p:sp>
      <p:pic>
        <p:nvPicPr>
          <p:cNvPr id="11" name="Picture 10" descr="TSDS Logo_Reversed_notext.png"/>
          <p:cNvPicPr>
            <a:picLocks noChangeAspect="1"/>
          </p:cNvPicPr>
          <p:nvPr userDrawn="1"/>
        </p:nvPicPr>
        <p:blipFill>
          <a:blip r:embed="rId8"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custDataLst>
              <p:tags r:id="rId5"/>
            </p:custDataLst>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custDataLst>
              <p:tags r:id="rId6"/>
            </p:custDataLst>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a:t>Click to edit Master text styles</a:t>
            </a:r>
          </a:p>
        </p:txBody>
      </p:sp>
      <p:sp>
        <p:nvSpPr>
          <p:cNvPr id="9"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8" name="Date Placeholder 13"/>
          <p:cNvSpPr txBox="1">
            <a:spLocks/>
          </p:cNvSpPr>
          <p:nvPr userDrawn="1"/>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a:p>
            <a:r>
              <a:rPr lang="en-US" dirty="0"/>
              <a:t>Copyright © 2016 Texas Education Agency. All rights reserved. TEA confidential and proprietary.</a:t>
            </a:r>
          </a:p>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theme" Target="../theme/theme1.xml"/><Relationship Id="rId23" Type="http://schemas.openxmlformats.org/officeDocument/2006/relationships/tags" Target="../tags/tag9.xml"/><Relationship Id="rId10" Type="http://schemas.openxmlformats.org/officeDocument/2006/relationships/slideLayout" Target="../slideLayouts/slideLayout10.xml"/><Relationship Id="rId19"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custDataLst>
              <p:tags r:id="rId16"/>
            </p:custDataLst>
          </p:nvPr>
        </p:nvSpPr>
        <p:spPr>
          <a:xfrm>
            <a:off x="612648" y="1600200"/>
            <a:ext cx="8153400" cy="4526280"/>
          </a:xfrm>
          <a:prstGeom prst="rect">
            <a:avLst/>
          </a:prstGeom>
        </p:spPr>
        <p:txBody>
          <a:bodyPr vert="horz">
            <a:no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4" name="Date Placeholder 13"/>
          <p:cNvSpPr>
            <a:spLocks noGrp="1"/>
          </p:cNvSpPr>
          <p:nvPr>
            <p:ph type="dt" sz="half" idx="2"/>
            <p:custDataLst>
              <p:tags r:id="rId17"/>
            </p:custDataLst>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a:p>
          <a:p>
            <a:endParaRPr lang="en-US" dirty="0"/>
          </a:p>
          <a:p>
            <a:endParaRPr lang="en-US" dirty="0"/>
          </a:p>
          <a:p>
            <a:r>
              <a:rPr lang="en-US" dirty="0"/>
              <a:t>Copyright © 2013 Texas Education Agency. All rights reserved. TEA confidential and proprietary.</a:t>
            </a:r>
          </a:p>
          <a:p>
            <a:endParaRPr lang="en-US" dirty="0"/>
          </a:p>
        </p:txBody>
      </p:sp>
      <p:sp>
        <p:nvSpPr>
          <p:cNvPr id="3" name="Footer Placeholder 2"/>
          <p:cNvSpPr>
            <a:spLocks noGrp="1"/>
          </p:cNvSpPr>
          <p:nvPr>
            <p:ph type="ftr" sz="quarter" idx="3"/>
            <p:custDataLst>
              <p:tags r:id="rId18"/>
            </p:custDataLst>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custDataLst>
              <p:tags r:id="rId19"/>
            </p:custDataLst>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custDataLst>
              <p:tags r:id="rId20"/>
            </p:custDataLst>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custDataLst>
              <p:tags r:id="rId21"/>
            </p:custDataLst>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custDataLst>
              <p:tags r:id="rId22"/>
            </p:custDataLst>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24" cstate="print"/>
          <a:stretch>
            <a:fillRect/>
          </a:stretch>
        </p:blipFill>
        <p:spPr>
          <a:xfrm>
            <a:off x="152400" y="152400"/>
            <a:ext cx="1617717" cy="1007787"/>
          </a:xfrm>
          <a:prstGeom prst="rect">
            <a:avLst/>
          </a:prstGeom>
        </p:spPr>
      </p:pic>
      <p:sp>
        <p:nvSpPr>
          <p:cNvPr id="11" name="Title 1"/>
          <p:cNvSpPr txBox="1">
            <a:spLocks/>
          </p:cNvSpPr>
          <p:nvPr userDrawn="1">
            <p:custDataLst>
              <p:tags r:id="rId23"/>
            </p:custDataLst>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a:t>Click to edit Master title style</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71.xml"/></Relationships>
</file>

<file path=ppt/slides/_rels/slide1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75.xml"/></Relationships>
</file>

<file path=ppt/slides/_rels/slide12.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hyperlink" Target="http://castro.tea.state.tx.us/tsds/teds/2017A/v2.1/teds-ds2.0.pdf" TargetMode="Externa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82.xml"/></Relationships>
</file>

<file path=ppt/slides/_rels/slide14.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86.xml"/></Relationships>
</file>

<file path=ppt/slides/_rels/slide15.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14.png"/><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93.xml"/></Relationships>
</file>

<file path=ppt/slides/_rels/slide17.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15.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16.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48.xml"/><Relationship Id="rId3" Type="http://schemas.openxmlformats.org/officeDocument/2006/relationships/tags" Target="../tags/tag47.xml"/><Relationship Id="rId7" Type="http://schemas.openxmlformats.org/officeDocument/2006/relationships/slide" Target="slide4.xml"/><Relationship Id="rId12" Type="http://schemas.openxmlformats.org/officeDocument/2006/relationships/slide" Target="slide45.xml"/><Relationship Id="rId2" Type="http://schemas.openxmlformats.org/officeDocument/2006/relationships/tags" Target="../tags/tag46.xml"/><Relationship Id="rId16" Type="http://schemas.openxmlformats.org/officeDocument/2006/relationships/slide" Target="slide89.xml"/><Relationship Id="rId1" Type="http://schemas.openxmlformats.org/officeDocument/2006/relationships/tags" Target="../tags/tag45.xml"/><Relationship Id="rId6" Type="http://schemas.openxmlformats.org/officeDocument/2006/relationships/notesSlide" Target="../notesSlides/notesSlide2.xml"/><Relationship Id="rId11" Type="http://schemas.openxmlformats.org/officeDocument/2006/relationships/slide" Target="slide39.xml"/><Relationship Id="rId5" Type="http://schemas.openxmlformats.org/officeDocument/2006/relationships/slideLayout" Target="../slideLayouts/slideLayout2.xml"/><Relationship Id="rId15" Type="http://schemas.openxmlformats.org/officeDocument/2006/relationships/slide" Target="slide70.xml"/><Relationship Id="rId10" Type="http://schemas.openxmlformats.org/officeDocument/2006/relationships/slide" Target="slide33.xml"/><Relationship Id="rId4" Type="http://schemas.openxmlformats.org/officeDocument/2006/relationships/tags" Target="../tags/tag48.xml"/><Relationship Id="rId9" Type="http://schemas.openxmlformats.org/officeDocument/2006/relationships/slide" Target="slide20.xml"/><Relationship Id="rId14" Type="http://schemas.openxmlformats.org/officeDocument/2006/relationships/slide" Target="slide5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image" Target="../media/image17.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image" Target="../media/image18.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image" Target="../media/image19.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tags" Target="../tags/tag120.xml"/><Relationship Id="rId5" Type="http://schemas.openxmlformats.org/officeDocument/2006/relationships/image" Target="../media/image20.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tags" Target="../tags/tag124.xml"/><Relationship Id="rId7" Type="http://schemas.openxmlformats.org/officeDocument/2006/relationships/hyperlink" Target="http://www.texasstudentdatasystem.org/TSDS/TEDS/ESCs_LEAs_Using_PEIMS/" TargetMode="Externa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125.xml"/></Relationships>
</file>

<file path=ppt/slides/_rels/slide29.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29.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131.xml"/><Relationship Id="rId7"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vmlDrawing" Target="../drawings/vmlDrawing1.vml"/><Relationship Id="rId6" Type="http://schemas.openxmlformats.org/officeDocument/2006/relationships/tags" Target="../tags/tag134.xml"/><Relationship Id="rId11" Type="http://schemas.openxmlformats.org/officeDocument/2006/relationships/image" Target="../media/image22.png"/><Relationship Id="rId5" Type="http://schemas.openxmlformats.org/officeDocument/2006/relationships/tags" Target="../tags/tag133.xml"/><Relationship Id="rId10" Type="http://schemas.openxmlformats.org/officeDocument/2006/relationships/image" Target="../media/image21.png"/><Relationship Id="rId4" Type="http://schemas.openxmlformats.org/officeDocument/2006/relationships/tags" Target="../tags/tag132.xml"/><Relationship Id="rId9"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8" Type="http://schemas.openxmlformats.org/officeDocument/2006/relationships/hyperlink" Target="http://www.texasstudentdatasystem.org/WorkArea/linkit.aspx?LinkIdentifier=id&amp;ItemID=2147511352" TargetMode="External"/><Relationship Id="rId3" Type="http://schemas.openxmlformats.org/officeDocument/2006/relationships/tags" Target="../tags/tag137.xml"/><Relationship Id="rId7" Type="http://schemas.openxmlformats.org/officeDocument/2006/relationships/hyperlink" Target="http://www.texasstudentdatasystem.org/WorkArea/linkit.aspx?LinkIdentifier=id&amp;ItemID=2147511348" TargetMode="Externa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tags" Target="../tags/tag138.xml"/></Relationships>
</file>

<file path=ppt/slides/_rels/slide32.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tags" Target="../tags/tag14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tags" Target="../tags/tag147.xml"/><Relationship Id="rId7" Type="http://schemas.openxmlformats.org/officeDocument/2006/relationships/hyperlink" Target="http://www.ed-fi.org/" TargetMode="Externa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tags" Target="../tags/tag14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image" Target="../media/image23.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www.texasstudentdatasystem.org/WorkArea/linkit.aspx?LinkIdentifier=id&amp;ItemID=2147511351" TargetMode="External"/><Relationship Id="rId3" Type="http://schemas.openxmlformats.org/officeDocument/2006/relationships/tags" Target="../tags/tag156.xml"/><Relationship Id="rId7" Type="http://schemas.openxmlformats.org/officeDocument/2006/relationships/notesSlide" Target="../notesSlides/notesSlide37.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Layout" Target="../slideLayouts/slideLayout2.xml"/><Relationship Id="rId5" Type="http://schemas.openxmlformats.org/officeDocument/2006/relationships/tags" Target="../tags/tag158.xml"/><Relationship Id="rId10" Type="http://schemas.openxmlformats.org/officeDocument/2006/relationships/hyperlink" Target="http://castro.tea.state.tx.us/tsds/teds/2017A/v2.1/teds-ds1.0.pdf" TargetMode="External"/><Relationship Id="rId4" Type="http://schemas.openxmlformats.org/officeDocument/2006/relationships/tags" Target="../tags/tag157.xml"/><Relationship Id="rId9" Type="http://schemas.openxmlformats.org/officeDocument/2006/relationships/image" Target="../media/image24.png"/></Relationships>
</file>

<file path=ppt/slides/_rels/slide38.xml.rels><?xml version="1.0" encoding="UTF-8" standalone="yes"?>
<Relationships xmlns="http://schemas.openxmlformats.org/package/2006/relationships"><Relationship Id="rId8" Type="http://schemas.openxmlformats.org/officeDocument/2006/relationships/hyperlink" Target="http://www.texasstudentdatasystem.org/TSDS/TEDS/TEDS-PEIMS_Section_8_7_-_Interchange_Schemas/" TargetMode="External"/><Relationship Id="rId3" Type="http://schemas.openxmlformats.org/officeDocument/2006/relationships/tags" Target="../tags/tag161.xml"/><Relationship Id="rId7" Type="http://schemas.openxmlformats.org/officeDocument/2006/relationships/notesSlide" Target="../notesSlides/notesSlide38.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Layout" Target="../slideLayouts/slideLayout2.xml"/><Relationship Id="rId5" Type="http://schemas.openxmlformats.org/officeDocument/2006/relationships/tags" Target="../tags/tag163.xml"/><Relationship Id="rId10" Type="http://schemas.openxmlformats.org/officeDocument/2006/relationships/hyperlink" Target="http://castro.tea.state.tx.us/tsds/teds/2017A/v2.0/ds8/teds-peims-ds8.1.pdf" TargetMode="External"/><Relationship Id="rId4" Type="http://schemas.openxmlformats.org/officeDocument/2006/relationships/tags" Target="../tags/tag162.xml"/><Relationship Id="rId9"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notesSlide" Target="../notesSlides/notesSlide40.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2.xml"/><Relationship Id="rId5" Type="http://schemas.openxmlformats.org/officeDocument/2006/relationships/tags" Target="../tags/tag170.xml"/><Relationship Id="rId4" Type="http://schemas.openxmlformats.org/officeDocument/2006/relationships/tags" Target="../tags/tag169.xml"/></Relationships>
</file>

<file path=ppt/slides/_rels/slide41.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notesSlide" Target="../notesSlides/notesSlide41.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image" Target="../media/image26.png"/><Relationship Id="rId5" Type="http://schemas.openxmlformats.org/officeDocument/2006/relationships/notesSlide" Target="../notesSlides/notesSlide42.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79.xml"/><Relationship Id="rId7" Type="http://schemas.openxmlformats.org/officeDocument/2006/relationships/notesSlide" Target="../notesSlides/notesSlide4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Layout" Target="../slideLayouts/slideLayout2.xml"/><Relationship Id="rId5" Type="http://schemas.openxmlformats.org/officeDocument/2006/relationships/tags" Target="../tags/tag181.xml"/><Relationship Id="rId10" Type="http://schemas.openxmlformats.org/officeDocument/2006/relationships/slide" Target="slide2.xml"/><Relationship Id="rId4" Type="http://schemas.openxmlformats.org/officeDocument/2006/relationships/tags" Target="../tags/tag180.xml"/><Relationship Id="rId9" Type="http://schemas.openxmlformats.org/officeDocument/2006/relationships/image" Target="../media/image28.jpeg"/></Relationships>
</file>

<file path=ppt/slides/_rels/slide44.xml.rels><?xml version="1.0" encoding="UTF-8" standalone="yes"?>
<Relationships xmlns="http://schemas.openxmlformats.org/package/2006/relationships"><Relationship Id="rId8" Type="http://schemas.openxmlformats.org/officeDocument/2006/relationships/hyperlink" Target="http://castro.tea.state.tx.us/tsds/teds/2014A/v2.0/data_samples/PEIMS-EO-EducationServiceCenterDataSample.xml" TargetMode="External"/><Relationship Id="rId3" Type="http://schemas.openxmlformats.org/officeDocument/2006/relationships/tags" Target="../tags/tag184.xml"/><Relationship Id="rId7" Type="http://schemas.openxmlformats.org/officeDocument/2006/relationships/image" Target="../media/image29.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tags" Target="../tags/tag18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90.xml"/><Relationship Id="rId7" Type="http://schemas.openxmlformats.org/officeDocument/2006/relationships/image" Target="../media/image30.pn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tags" Target="../tags/tag191.xml"/></Relationships>
</file>

<file path=ppt/slides/_rels/slide4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94.xml"/><Relationship Id="rId7" Type="http://schemas.openxmlformats.org/officeDocument/2006/relationships/image" Target="../media/image32.pn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tags" Target="../tags/tag19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200.xml"/><Relationship Id="rId7" Type="http://schemas.openxmlformats.org/officeDocument/2006/relationships/notesSlide" Target="../notesSlides/notesSlide49.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slideLayout" Target="../slideLayouts/slideLayout2.xml"/><Relationship Id="rId5" Type="http://schemas.openxmlformats.org/officeDocument/2006/relationships/tags" Target="../tags/tag202.xml"/><Relationship Id="rId4" Type="http://schemas.openxmlformats.org/officeDocument/2006/relationships/tags" Target="../tags/tag201.xml"/><Relationship Id="rId9" Type="http://schemas.openxmlformats.org/officeDocument/2006/relationships/hyperlink" Target="http://www.tea.state.tx.us/Workarea/DownloadAsset.aspx?id=25769810585" TargetMode="External"/></Relationships>
</file>

<file path=ppt/slides/_rels/slide5.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55.xml"/></Relationships>
</file>

<file path=ppt/slides/_rels/slide50.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18" Type="http://schemas.openxmlformats.org/officeDocument/2006/relationships/tags" Target="../tags/tag220.xml"/><Relationship Id="rId26" Type="http://schemas.openxmlformats.org/officeDocument/2006/relationships/image" Target="../media/image37.png"/><Relationship Id="rId3" Type="http://schemas.openxmlformats.org/officeDocument/2006/relationships/tags" Target="../tags/tag205.xml"/><Relationship Id="rId21" Type="http://schemas.openxmlformats.org/officeDocument/2006/relationships/tags" Target="../tags/tag223.xml"/><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tags" Target="../tags/tag219.xml"/><Relationship Id="rId25" Type="http://schemas.openxmlformats.org/officeDocument/2006/relationships/image" Target="../media/image36.png"/><Relationship Id="rId2" Type="http://schemas.openxmlformats.org/officeDocument/2006/relationships/tags" Target="../tags/tag204.xml"/><Relationship Id="rId16" Type="http://schemas.openxmlformats.org/officeDocument/2006/relationships/tags" Target="../tags/tag218.xml"/><Relationship Id="rId20" Type="http://schemas.openxmlformats.org/officeDocument/2006/relationships/tags" Target="../tags/tag222.xml"/><Relationship Id="rId29" Type="http://schemas.openxmlformats.org/officeDocument/2006/relationships/image" Target="../media/image40.png"/><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24" Type="http://schemas.openxmlformats.org/officeDocument/2006/relationships/image" Target="../media/image35.png"/><Relationship Id="rId5" Type="http://schemas.openxmlformats.org/officeDocument/2006/relationships/tags" Target="../tags/tag207.xml"/><Relationship Id="rId15" Type="http://schemas.openxmlformats.org/officeDocument/2006/relationships/tags" Target="../tags/tag217.xml"/><Relationship Id="rId23" Type="http://schemas.openxmlformats.org/officeDocument/2006/relationships/notesSlide" Target="../notesSlides/notesSlide50.xml"/><Relationship Id="rId28" Type="http://schemas.openxmlformats.org/officeDocument/2006/relationships/image" Target="../media/image39.png"/><Relationship Id="rId10" Type="http://schemas.openxmlformats.org/officeDocument/2006/relationships/tags" Target="../tags/tag212.xml"/><Relationship Id="rId19" Type="http://schemas.openxmlformats.org/officeDocument/2006/relationships/tags" Target="../tags/tag221.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 Id="rId22" Type="http://schemas.openxmlformats.org/officeDocument/2006/relationships/slideLayout" Target="../slideLayouts/slideLayout2.xml"/><Relationship Id="rId27"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notesSlide" Target="../notesSlides/notesSlide51.xml"/><Relationship Id="rId5" Type="http://schemas.openxmlformats.org/officeDocument/2006/relationships/slideLayout" Target="../slideLayouts/slideLayout2.xml"/><Relationship Id="rId4" Type="http://schemas.openxmlformats.org/officeDocument/2006/relationships/tags" Target="../tags/tag227.xml"/></Relationships>
</file>

<file path=ppt/slides/_rels/slide52.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notesSlide" Target="../notesSlides/notesSlide52.xml"/><Relationship Id="rId5" Type="http://schemas.openxmlformats.org/officeDocument/2006/relationships/slideLayout" Target="../slideLayouts/slideLayout2.xml"/><Relationship Id="rId4" Type="http://schemas.openxmlformats.org/officeDocument/2006/relationships/tags" Target="../tags/tag23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8" Type="http://schemas.openxmlformats.org/officeDocument/2006/relationships/hyperlink" Target="http://www.tea.state.tx.us/" TargetMode="External"/><Relationship Id="rId3" Type="http://schemas.openxmlformats.org/officeDocument/2006/relationships/tags" Target="../tags/tag236.xml"/><Relationship Id="rId7" Type="http://schemas.openxmlformats.org/officeDocument/2006/relationships/image" Target="../media/image41.pn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notesSlide" Target="../notesSlides/notesSlide54.xml"/><Relationship Id="rId5" Type="http://schemas.openxmlformats.org/officeDocument/2006/relationships/slideLayout" Target="../slideLayouts/slideLayout2.xml"/><Relationship Id="rId10" Type="http://schemas.openxmlformats.org/officeDocument/2006/relationships/image" Target="../media/image43.png"/><Relationship Id="rId4" Type="http://schemas.openxmlformats.org/officeDocument/2006/relationships/tags" Target="../tags/tag237.xml"/><Relationship Id="rId9"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tags" Target="../tags/tag240.xml"/><Relationship Id="rId7" Type="http://schemas.openxmlformats.org/officeDocument/2006/relationships/image" Target="../media/image44.pn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notesSlide" Target="../notesSlides/notesSlide55.xml"/><Relationship Id="rId5" Type="http://schemas.openxmlformats.org/officeDocument/2006/relationships/slideLayout" Target="../slideLayouts/slideLayout2.xml"/><Relationship Id="rId4" Type="http://schemas.openxmlformats.org/officeDocument/2006/relationships/tags" Target="../tags/tag241.xml"/></Relationships>
</file>

<file path=ppt/slides/_rels/slide56.xml.rels><?xml version="1.0" encoding="UTF-8" standalone="yes"?>
<Relationships xmlns="http://schemas.openxmlformats.org/package/2006/relationships"><Relationship Id="rId3" Type="http://schemas.openxmlformats.org/officeDocument/2006/relationships/tags" Target="../tags/tag244.xml"/><Relationship Id="rId7" Type="http://schemas.openxmlformats.org/officeDocument/2006/relationships/image" Target="../media/image45.png"/><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tags" Target="../tags/tag245.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7.xml"/><Relationship Id="rId3" Type="http://schemas.openxmlformats.org/officeDocument/2006/relationships/tags" Target="../tags/tag248.xml"/><Relationship Id="rId7" Type="http://schemas.openxmlformats.org/officeDocument/2006/relationships/slideLayout" Target="../slideLayouts/slideLayout2.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9"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tags" Target="../tags/tag254.xml"/><Relationship Id="rId7" Type="http://schemas.openxmlformats.org/officeDocument/2006/relationships/image" Target="../media/image47.png"/><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notesSlide" Target="../notesSlides/notesSlide58.xml"/><Relationship Id="rId5" Type="http://schemas.openxmlformats.org/officeDocument/2006/relationships/slideLayout" Target="../slideLayouts/slideLayout2.xml"/><Relationship Id="rId4" Type="http://schemas.openxmlformats.org/officeDocument/2006/relationships/tags" Target="../tags/tag255.xml"/></Relationships>
</file>

<file path=ppt/slides/_rels/slide59.xml.rels><?xml version="1.0" encoding="UTF-8" standalone="yes"?>
<Relationships xmlns="http://schemas.openxmlformats.org/package/2006/relationships"><Relationship Id="rId3" Type="http://schemas.openxmlformats.org/officeDocument/2006/relationships/tags" Target="../tags/tag258.xml"/><Relationship Id="rId7" Type="http://schemas.openxmlformats.org/officeDocument/2006/relationships/image" Target="../media/image48.pn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notesSlide" Target="../notesSlides/notesSlide59.xml"/><Relationship Id="rId5" Type="http://schemas.openxmlformats.org/officeDocument/2006/relationships/slideLayout" Target="../slideLayouts/slideLayout2.xml"/><Relationship Id="rId4" Type="http://schemas.openxmlformats.org/officeDocument/2006/relationships/tags" Target="../tags/tag259.xml"/></Relationships>
</file>

<file path=ppt/slides/_rels/slide6.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10.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9.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62.xml"/><Relationship Id="rId7" Type="http://schemas.openxmlformats.org/officeDocument/2006/relationships/notesSlide" Target="../notesSlides/notesSlide60.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slideLayout" Target="../slideLayouts/slideLayout2.xml"/><Relationship Id="rId5" Type="http://schemas.openxmlformats.org/officeDocument/2006/relationships/tags" Target="../tags/tag264.xml"/><Relationship Id="rId4" Type="http://schemas.openxmlformats.org/officeDocument/2006/relationships/tags" Target="../tags/tag263.xml"/></Relationships>
</file>

<file path=ppt/slides/_rels/slide6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267.xml"/><Relationship Id="rId7" Type="http://schemas.openxmlformats.org/officeDocument/2006/relationships/notesSlide" Target="../notesSlides/notesSlide6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slideLayout" Target="../slideLayouts/slideLayout2.xml"/><Relationship Id="rId5" Type="http://schemas.openxmlformats.org/officeDocument/2006/relationships/tags" Target="../tags/tag269.xml"/><Relationship Id="rId4" Type="http://schemas.openxmlformats.org/officeDocument/2006/relationships/tags" Target="../tags/tag268.xml"/></Relationships>
</file>

<file path=ppt/slides/_rels/slide62.xml.rels><?xml version="1.0" encoding="UTF-8" standalone="yes"?>
<Relationships xmlns="http://schemas.openxmlformats.org/package/2006/relationships"><Relationship Id="rId3" Type="http://schemas.openxmlformats.org/officeDocument/2006/relationships/tags" Target="../tags/tag272.xml"/><Relationship Id="rId7" Type="http://schemas.openxmlformats.org/officeDocument/2006/relationships/image" Target="../media/image51.png"/><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notesSlide" Target="../notesSlides/notesSlide62.xml"/><Relationship Id="rId5" Type="http://schemas.openxmlformats.org/officeDocument/2006/relationships/slideLayout" Target="../slideLayouts/slideLayout2.xml"/><Relationship Id="rId4" Type="http://schemas.openxmlformats.org/officeDocument/2006/relationships/tags" Target="../tags/tag273.xml"/></Relationships>
</file>

<file path=ppt/slides/_rels/slide6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276.xml"/><Relationship Id="rId7" Type="http://schemas.openxmlformats.org/officeDocument/2006/relationships/notesSlide" Target="../notesSlides/notesSlide63.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Layout" Target="../slideLayouts/slideLayout2.xml"/><Relationship Id="rId5" Type="http://schemas.openxmlformats.org/officeDocument/2006/relationships/tags" Target="../tags/tag278.xml"/><Relationship Id="rId4" Type="http://schemas.openxmlformats.org/officeDocument/2006/relationships/tags" Target="../tags/tag277.xml"/></Relationships>
</file>

<file path=ppt/slides/_rels/slide64.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image" Target="../media/image52.png"/><Relationship Id="rId5" Type="http://schemas.openxmlformats.org/officeDocument/2006/relationships/notesSlide" Target="../notesSlides/notesSlide64.xml"/><Relationship Id="rId4"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tags" Target="../tags/tag284.xml"/><Relationship Id="rId7" Type="http://schemas.openxmlformats.org/officeDocument/2006/relationships/image" Target="../media/image53.png"/><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notesSlide" Target="../notesSlides/notesSlide65.xml"/><Relationship Id="rId5" Type="http://schemas.openxmlformats.org/officeDocument/2006/relationships/slideLayout" Target="../slideLayouts/slideLayout2.xml"/><Relationship Id="rId4" Type="http://schemas.openxmlformats.org/officeDocument/2006/relationships/tags" Target="../tags/tag285.xml"/></Relationships>
</file>

<file path=ppt/slides/_rels/slide66.xml.rels><?xml version="1.0" encoding="UTF-8" standalone="yes"?>
<Relationships xmlns="http://schemas.openxmlformats.org/package/2006/relationships"><Relationship Id="rId3" Type="http://schemas.openxmlformats.org/officeDocument/2006/relationships/tags" Target="../tags/tag288.xml"/><Relationship Id="rId7" Type="http://schemas.openxmlformats.org/officeDocument/2006/relationships/image" Target="../media/image54.pn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notesSlide" Target="../notesSlides/notesSlide66.xml"/><Relationship Id="rId5" Type="http://schemas.openxmlformats.org/officeDocument/2006/relationships/slideLayout" Target="../slideLayouts/slideLayout2.xml"/><Relationship Id="rId4" Type="http://schemas.openxmlformats.org/officeDocument/2006/relationships/tags" Target="../tags/tag289.xml"/></Relationships>
</file>

<file path=ppt/slides/_rels/slide67.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image" Target="../media/image55.png"/><Relationship Id="rId5" Type="http://schemas.openxmlformats.org/officeDocument/2006/relationships/notesSlide" Target="../notesSlides/notesSlide67.xml"/><Relationship Id="rId4"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tags" Target="../tags/tag295.xml"/><Relationship Id="rId7" Type="http://schemas.openxmlformats.org/officeDocument/2006/relationships/image" Target="../media/image53.png"/><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notesSlide" Target="../notesSlides/notesSlide68.xml"/><Relationship Id="rId5" Type="http://schemas.openxmlformats.org/officeDocument/2006/relationships/slideLayout" Target="../slideLayouts/slideLayout2.xml"/><Relationship Id="rId4" Type="http://schemas.openxmlformats.org/officeDocument/2006/relationships/tags" Target="../tags/tag296.xml"/></Relationships>
</file>

<file path=ppt/slides/_rels/slide69.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notesSlide" Target="../notesSlides/notesSlide69.xml"/><Relationship Id="rId5" Type="http://schemas.openxmlformats.org/officeDocument/2006/relationships/slideLayout" Target="../slideLayouts/slideLayout2.xml"/><Relationship Id="rId4" Type="http://schemas.openxmlformats.org/officeDocument/2006/relationships/tags" Target="../tags/tag30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03.xml"/><Relationship Id="rId7" Type="http://schemas.openxmlformats.org/officeDocument/2006/relationships/image" Target="../media/image11.pn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 Target="slide2.xml"/><Relationship Id="rId5" Type="http://schemas.openxmlformats.org/officeDocument/2006/relationships/notesSlide" Target="../notesSlides/notesSlide70.xml"/><Relationship Id="rId4"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5" Type="http://schemas.openxmlformats.org/officeDocument/2006/relationships/notesSlide" Target="../notesSlides/notesSlide71.xml"/><Relationship Id="rId4"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tags" Target="../tags/tag309.xml"/><Relationship Id="rId7" Type="http://schemas.openxmlformats.org/officeDocument/2006/relationships/image" Target="../media/image56.png"/><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notesSlide" Target="../notesSlides/notesSlide72.xml"/><Relationship Id="rId5" Type="http://schemas.openxmlformats.org/officeDocument/2006/relationships/slideLayout" Target="../slideLayouts/slideLayout2.xml"/><Relationship Id="rId4" Type="http://schemas.openxmlformats.org/officeDocument/2006/relationships/tags" Target="../tags/tag310.xml"/></Relationships>
</file>

<file path=ppt/slides/_rels/slide73.xml.rels><?xml version="1.0" encoding="UTF-8" standalone="yes"?>
<Relationships xmlns="http://schemas.openxmlformats.org/package/2006/relationships"><Relationship Id="rId3" Type="http://schemas.openxmlformats.org/officeDocument/2006/relationships/tags" Target="../tags/tag313.xml"/><Relationship Id="rId7" Type="http://schemas.openxmlformats.org/officeDocument/2006/relationships/notesSlide" Target="../notesSlides/notesSlide73.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slideLayout" Target="../slideLayouts/slideLayout2.xml"/><Relationship Id="rId5" Type="http://schemas.openxmlformats.org/officeDocument/2006/relationships/tags" Target="../tags/tag315.xml"/><Relationship Id="rId4" Type="http://schemas.openxmlformats.org/officeDocument/2006/relationships/tags" Target="../tags/tag314.xml"/></Relationships>
</file>

<file path=ppt/slides/_rels/slide74.xml.rels><?xml version="1.0" encoding="UTF-8" standalone="yes"?>
<Relationships xmlns="http://schemas.openxmlformats.org/package/2006/relationships"><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notesSlide" Target="../notesSlides/notesSlide74.xml"/><Relationship Id="rId5" Type="http://schemas.openxmlformats.org/officeDocument/2006/relationships/slideLayout" Target="../slideLayouts/slideLayout2.xml"/><Relationship Id="rId4" Type="http://schemas.openxmlformats.org/officeDocument/2006/relationships/tags" Target="../tags/tag319.xml"/></Relationships>
</file>

<file path=ppt/slides/_rels/slide75.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5" Type="http://schemas.openxmlformats.org/officeDocument/2006/relationships/notesSlide" Target="../notesSlides/notesSlide75.xml"/><Relationship Id="rId4"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5" Type="http://schemas.openxmlformats.org/officeDocument/2006/relationships/notesSlide" Target="../notesSlides/notesSlide76.xml"/><Relationship Id="rId4"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notesSlide" Target="../notesSlides/notesSlide77.xml"/><Relationship Id="rId5" Type="http://schemas.openxmlformats.org/officeDocument/2006/relationships/slideLayout" Target="../slideLayouts/slideLayout2.xml"/><Relationship Id="rId4" Type="http://schemas.openxmlformats.org/officeDocument/2006/relationships/tags" Target="../tags/tag329.xml"/></Relationships>
</file>

<file path=ppt/slides/_rels/slide78.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notesSlide" Target="../notesSlides/notesSlide78.xml"/><Relationship Id="rId4"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335.xml"/><Relationship Id="rId7" Type="http://schemas.openxmlformats.org/officeDocument/2006/relationships/notesSlide" Target="../notesSlides/notesSlide79.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slideLayout" Target="../slideLayouts/slideLayout2.xml"/><Relationship Id="rId5" Type="http://schemas.openxmlformats.org/officeDocument/2006/relationships/tags" Target="../tags/tag337.xml"/><Relationship Id="rId4" Type="http://schemas.openxmlformats.org/officeDocument/2006/relationships/tags" Target="../tags/tag336.xml"/></Relationships>
</file>

<file path=ppt/slides/_rels/slide8.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2.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tags" Target="../tags/tag340.xml"/><Relationship Id="rId7" Type="http://schemas.openxmlformats.org/officeDocument/2006/relationships/image" Target="../media/image58.png"/><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notesSlide" Target="../notesSlides/notesSlide80.xml"/><Relationship Id="rId5" Type="http://schemas.openxmlformats.org/officeDocument/2006/relationships/slideLayout" Target="../slideLayouts/slideLayout2.xml"/><Relationship Id="rId4" Type="http://schemas.openxmlformats.org/officeDocument/2006/relationships/tags" Target="../tags/tag341.xml"/></Relationships>
</file>

<file path=ppt/slides/_rels/slide81.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notesSlide" Target="../notesSlides/notesSlide81.xml"/><Relationship Id="rId4"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image" Target="../media/image59.png"/><Relationship Id="rId5" Type="http://schemas.openxmlformats.org/officeDocument/2006/relationships/notesSlide" Target="../notesSlides/notesSlide82.xml"/><Relationship Id="rId4"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tags" Target="../tags/tag350.xml"/><Relationship Id="rId7" Type="http://schemas.openxmlformats.org/officeDocument/2006/relationships/notesSlide" Target="../notesSlides/notesSlide83.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Layout" Target="../slideLayouts/slideLayout2.xml"/><Relationship Id="rId5" Type="http://schemas.openxmlformats.org/officeDocument/2006/relationships/tags" Target="../tags/tag352.xml"/><Relationship Id="rId4" Type="http://schemas.openxmlformats.org/officeDocument/2006/relationships/tags" Target="../tags/tag351.xml"/></Relationships>
</file>

<file path=ppt/slides/_rels/slide84.xml.rels><?xml version="1.0" encoding="UTF-8" standalone="yes"?>
<Relationships xmlns="http://schemas.openxmlformats.org/package/2006/relationships"><Relationship Id="rId3" Type="http://schemas.openxmlformats.org/officeDocument/2006/relationships/tags" Target="../tags/tag355.xml"/><Relationship Id="rId7" Type="http://schemas.openxmlformats.org/officeDocument/2006/relationships/image" Target="../media/image60.png"/><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notesSlide" Target="../notesSlides/notesSlide84.xml"/><Relationship Id="rId5" Type="http://schemas.openxmlformats.org/officeDocument/2006/relationships/slideLayout" Target="../slideLayouts/slideLayout2.xml"/><Relationship Id="rId4" Type="http://schemas.openxmlformats.org/officeDocument/2006/relationships/tags" Target="../tags/tag356.xml"/></Relationships>
</file>

<file path=ppt/slides/_rels/slide85.xml.rels><?xml version="1.0" encoding="UTF-8" standalone="yes"?>
<Relationships xmlns="http://schemas.openxmlformats.org/package/2006/relationships"><Relationship Id="rId3" Type="http://schemas.openxmlformats.org/officeDocument/2006/relationships/tags" Target="../tags/tag359.xml"/><Relationship Id="rId7" Type="http://schemas.openxmlformats.org/officeDocument/2006/relationships/image" Target="../media/image60.png"/><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notesSlide" Target="../notesSlides/notesSlide85.xml"/><Relationship Id="rId5" Type="http://schemas.openxmlformats.org/officeDocument/2006/relationships/slideLayout" Target="../slideLayouts/slideLayout2.xml"/><Relationship Id="rId4" Type="http://schemas.openxmlformats.org/officeDocument/2006/relationships/tags" Target="../tags/tag360.xml"/></Relationships>
</file>

<file path=ppt/slides/_rels/slide86.xml.rels><?xml version="1.0" encoding="UTF-8" standalone="yes"?>
<Relationships xmlns="http://schemas.openxmlformats.org/package/2006/relationships"><Relationship Id="rId3" Type="http://schemas.openxmlformats.org/officeDocument/2006/relationships/tags" Target="../tags/tag363.xml"/><Relationship Id="rId7" Type="http://schemas.openxmlformats.org/officeDocument/2006/relationships/image" Target="../media/image61.png"/><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notesSlide" Target="../notesSlides/notesSlide86.xml"/><Relationship Id="rId5" Type="http://schemas.openxmlformats.org/officeDocument/2006/relationships/slideLayout" Target="../slideLayouts/slideLayout2.xml"/><Relationship Id="rId4" Type="http://schemas.openxmlformats.org/officeDocument/2006/relationships/tags" Target="../tags/tag364.xml"/></Relationships>
</file>

<file path=ppt/slides/_rels/slide87.xml.rels><?xml version="1.0" encoding="UTF-8" standalone="yes"?>
<Relationships xmlns="http://schemas.openxmlformats.org/package/2006/relationships"><Relationship Id="rId8" Type="http://schemas.openxmlformats.org/officeDocument/2006/relationships/tags" Target="../tags/tag372.xml"/><Relationship Id="rId13" Type="http://schemas.openxmlformats.org/officeDocument/2006/relationships/image" Target="../media/image62.png"/><Relationship Id="rId3" Type="http://schemas.openxmlformats.org/officeDocument/2006/relationships/tags" Target="../tags/tag367.xml"/><Relationship Id="rId7" Type="http://schemas.openxmlformats.org/officeDocument/2006/relationships/tags" Target="../tags/tag371.xml"/><Relationship Id="rId12" Type="http://schemas.openxmlformats.org/officeDocument/2006/relationships/notesSlide" Target="../notesSlides/notesSlide87.xml"/><Relationship Id="rId2" Type="http://schemas.openxmlformats.org/officeDocument/2006/relationships/tags" Target="../tags/tag366.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slideLayout" Target="../slideLayouts/slideLayout2.xml"/><Relationship Id="rId5" Type="http://schemas.openxmlformats.org/officeDocument/2006/relationships/tags" Target="../tags/tag369.xml"/><Relationship Id="rId10" Type="http://schemas.openxmlformats.org/officeDocument/2006/relationships/tags" Target="../tags/tag374.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image" Target="../media/image63.png"/></Relationships>
</file>

<file path=ppt/slides/_rels/slide88.xml.rels><?xml version="1.0" encoding="UTF-8" standalone="yes"?>
<Relationships xmlns="http://schemas.openxmlformats.org/package/2006/relationships"><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notesSlide" Target="../notesSlides/notesSlide88.xml"/><Relationship Id="rId5" Type="http://schemas.openxmlformats.org/officeDocument/2006/relationships/slideLayout" Target="../slideLayouts/slideLayout2.xml"/><Relationship Id="rId4" Type="http://schemas.openxmlformats.org/officeDocument/2006/relationships/tags" Target="../tags/tag378.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13.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67.xml"/></Relationships>
</file>

<file path=ppt/slides/_rels/slide90.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notesSlide" Target="../notesSlides/notesSlide90.xml"/><Relationship Id="rId5" Type="http://schemas.openxmlformats.org/officeDocument/2006/relationships/slideLayout" Target="../slideLayouts/slideLayout2.xml"/><Relationship Id="rId4" Type="http://schemas.openxmlformats.org/officeDocument/2006/relationships/tags" Target="../tags/tag384.xml"/></Relationships>
</file>

<file path=ppt/slides/_rels/slide9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tags" Target="../tags/tag387.xml"/><Relationship Id="rId7" Type="http://schemas.openxmlformats.org/officeDocument/2006/relationships/hyperlink" Target="http://www.texasstudentdatasystem.org/" TargetMode="Externa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notesSlide" Target="../notesSlides/notesSlide91.xml"/><Relationship Id="rId11" Type="http://schemas.microsoft.com/office/2007/relationships/hdphoto" Target="../media/hdphoto2.wdp"/><Relationship Id="rId5" Type="http://schemas.openxmlformats.org/officeDocument/2006/relationships/slideLayout" Target="../slideLayouts/slideLayout11.xml"/><Relationship Id="rId10" Type="http://schemas.openxmlformats.org/officeDocument/2006/relationships/image" Target="../media/image65.png"/><Relationship Id="rId4" Type="http://schemas.openxmlformats.org/officeDocument/2006/relationships/tags" Target="../tags/tag388.xml"/><Relationship Id="rId9"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custDataLst>
              <p:tags r:id="rId2"/>
            </p:custDataLst>
          </p:nvPr>
        </p:nvSpPr>
        <p:spPr>
          <a:xfrm>
            <a:off x="2438400" y="5943600"/>
            <a:ext cx="6477000" cy="838200"/>
          </a:xfrm>
        </p:spPr>
        <p:txBody>
          <a:bodyPr>
            <a:normAutofit fontScale="90000"/>
          </a:bodyPr>
          <a:lstStyle/>
          <a:p>
            <a:r>
              <a:rPr lang="en-US" sz="3800" b="1" cap="none" dirty="0"/>
              <a:t>TSDS Technical Course Module 2: </a:t>
            </a:r>
            <a:r>
              <a:rPr lang="en-US" sz="3800" b="1" cap="none" dirty="0">
                <a:solidFill>
                  <a:srgbClr val="43E4FF"/>
                </a:solidFill>
              </a:rPr>
              <a:t>TSDS Texas Education Data Standards (TEDS) and the Client-Side Validation Tool </a:t>
            </a:r>
            <a:br>
              <a:rPr lang="en-US" b="1" cap="none" dirty="0">
                <a:solidFill>
                  <a:srgbClr val="43E4FF"/>
                </a:solidFill>
              </a:rPr>
            </a:br>
            <a:br>
              <a:rPr lang="en-US" sz="3100" dirty="0"/>
            </a:br>
            <a:r>
              <a:rPr lang="en-US" sz="2400" dirty="0">
                <a:solidFill>
                  <a:srgbClr val="11D4E9"/>
                </a:solidFill>
              </a:rPr>
              <a:t> </a:t>
            </a:r>
            <a:br>
              <a:rPr lang="en-US" sz="2400" dirty="0">
                <a:solidFill>
                  <a:srgbClr val="11D4E9"/>
                </a:solidFill>
              </a:rPr>
            </a:br>
            <a:endParaRPr lang="en-US" sz="2400" dirty="0">
              <a:solidFill>
                <a:srgbClr val="FCD192"/>
              </a:solidFill>
            </a:endParaRPr>
          </a:p>
        </p:txBody>
      </p:sp>
      <p:sp>
        <p:nvSpPr>
          <p:cNvPr id="6" name="Rectangle 5"/>
          <p:cNvSpPr/>
          <p:nvPr>
            <p:custDataLst>
              <p:tags r:id="rId3"/>
            </p:custDataLst>
          </p:nvPr>
        </p:nvSpPr>
        <p:spPr>
          <a:xfrm>
            <a:off x="110990" y="870099"/>
            <a:ext cx="2832442" cy="338554"/>
          </a:xfrm>
          <a:prstGeom prst="rect">
            <a:avLst/>
          </a:prstGeom>
        </p:spPr>
        <p:txBody>
          <a:bodyPr wrap="none">
            <a:spAutoFit/>
          </a:bodyPr>
          <a:lstStyle/>
          <a:p>
            <a:r>
              <a:rPr lang="en-US" sz="1600" dirty="0">
                <a:solidFill>
                  <a:srgbClr val="11D4E9"/>
                </a:solidFill>
              </a:rPr>
              <a:t>Simple Solution. Brighter Futures.</a:t>
            </a:r>
            <a:endParaRPr lang="en-US" sz="1600" dirty="0"/>
          </a:p>
        </p:txBody>
      </p:sp>
    </p:spTree>
    <p:custDataLst>
      <p:tags r:id="rId1"/>
    </p:custDataLst>
    <p:extLst>
      <p:ext uri="{BB962C8B-B14F-4D97-AF65-F5344CB8AC3E}">
        <p14:creationId xmlns:p14="http://schemas.microsoft.com/office/powerpoint/2010/main" val="2052220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Section 1: Data Submission Specifications and Responsibilities</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Describes the various responsibilities of the LEA, Superintendent, ESC and TEA:</a:t>
            </a:r>
          </a:p>
          <a:p>
            <a:pPr lvl="1"/>
            <a:r>
              <a:rPr lang="en-US" dirty="0"/>
              <a:t>LEA – e.g. Submitting current, complete, and accurate data for all XML complex types required for each collection (the Dashboard data collection is optional) </a:t>
            </a:r>
          </a:p>
          <a:p>
            <a:pPr lvl="1"/>
            <a:endParaRPr lang="en-US" dirty="0"/>
          </a:p>
          <a:p>
            <a:pPr lvl="1"/>
            <a:r>
              <a:rPr lang="en-US" dirty="0"/>
              <a:t>Superintendent – Submitting the electronic "Superintendent’s Statement of Approval of Summary Report and Error Listing" (SOA) for each submission and resubmission based on the final review of the LEA‟s PEIMS data file</a:t>
            </a:r>
          </a:p>
          <a:p>
            <a:endParaRPr lang="en-US" dirty="0"/>
          </a:p>
          <a:p>
            <a:pPr>
              <a:buNone/>
            </a:pPr>
            <a:endParaRPr lang="en-US" dirty="0"/>
          </a:p>
          <a:p>
            <a:pPr>
              <a:buNone/>
            </a:pPr>
            <a:endParaRPr lang="en-US" dirty="0"/>
          </a:p>
          <a:p>
            <a:pPr>
              <a:buNone/>
            </a:pPr>
            <a:endParaRPr lang="en-US" dirty="0"/>
          </a:p>
          <a:p>
            <a:pPr>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9</a:t>
            </a:fld>
            <a:endParaRPr lang="en-US" dirty="0"/>
          </a:p>
        </p:txBody>
      </p:sp>
    </p:spTree>
    <p:custDataLst>
      <p:tags r:id="rId1"/>
    </p:custDataLst>
    <p:extLst>
      <p:ext uri="{BB962C8B-B14F-4D97-AF65-F5344CB8AC3E}">
        <p14:creationId xmlns:p14="http://schemas.microsoft.com/office/powerpoint/2010/main" val="486853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Section 1: Data Submission Specifications and Responsibilities</a:t>
            </a:r>
          </a:p>
        </p:txBody>
      </p:sp>
      <p:sp>
        <p:nvSpPr>
          <p:cNvPr id="3" name="Content Placeholder 2"/>
          <p:cNvSpPr>
            <a:spLocks noGrp="1"/>
          </p:cNvSpPr>
          <p:nvPr>
            <p:ph sz="quarter" idx="1"/>
            <p:custDataLst>
              <p:tags r:id="rId3"/>
            </p:custDataLst>
          </p:nvPr>
        </p:nvSpPr>
        <p:spPr>
          <a:xfrm>
            <a:off x="533400" y="1600200"/>
            <a:ext cx="8153400" cy="4495800"/>
          </a:xfrm>
        </p:spPr>
        <p:txBody>
          <a:bodyPr/>
          <a:lstStyle/>
          <a:p>
            <a:pPr lvl="1">
              <a:buNone/>
            </a:pPr>
            <a:endParaRPr lang="en-US" dirty="0"/>
          </a:p>
          <a:p>
            <a:pPr lvl="1"/>
            <a:r>
              <a:rPr lang="en-US" dirty="0"/>
              <a:t>ESCs – e.g. Assisting LEAs with their PEIMS data submissions to the TSDS PEIMS system in order to meet published deadlines </a:t>
            </a:r>
          </a:p>
          <a:p>
            <a:pPr lvl="1"/>
            <a:endParaRPr lang="en-US" dirty="0"/>
          </a:p>
          <a:p>
            <a:pPr lvl="1"/>
            <a:r>
              <a:rPr lang="en-US" dirty="0"/>
              <a:t>Texas Education Agency – e.g. Facilitating the instructional process </a:t>
            </a:r>
          </a:p>
          <a:p>
            <a:pPr marL="365760" lvl="1" indent="0">
              <a:buNone/>
            </a:pPr>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10</a:t>
            </a:fld>
            <a:endParaRPr lang="en-US" dirty="0"/>
          </a:p>
        </p:txBody>
      </p:sp>
    </p:spTree>
    <p:custDataLst>
      <p:tags r:id="rId1"/>
    </p:custDataLst>
    <p:extLst>
      <p:ext uri="{BB962C8B-B14F-4D97-AF65-F5344CB8AC3E}">
        <p14:creationId xmlns:p14="http://schemas.microsoft.com/office/powerpoint/2010/main" val="1724846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7086600" cy="841248"/>
          </a:xfrm>
        </p:spPr>
        <p:txBody>
          <a:bodyPr/>
          <a:lstStyle/>
          <a:p>
            <a:r>
              <a:rPr lang="en-US" sz="2400" dirty="0"/>
              <a:t>Section 2: Data Submission Requirements</a:t>
            </a:r>
            <a:br>
              <a:rPr lang="en-US" dirty="0"/>
            </a:br>
            <a:endParaRPr lang="en-US" dirty="0"/>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This section provides:</a:t>
            </a:r>
          </a:p>
          <a:p>
            <a:pPr lvl="1"/>
            <a:r>
              <a:rPr lang="en-US" dirty="0"/>
              <a:t>Data Submission - Categories</a:t>
            </a:r>
          </a:p>
          <a:p>
            <a:pPr lvl="1"/>
            <a:r>
              <a:rPr lang="en-US" dirty="0"/>
              <a:t>A chart of the Data File Layouts</a:t>
            </a:r>
          </a:p>
          <a:p>
            <a:pPr lvl="1"/>
            <a:r>
              <a:rPr lang="en-US" dirty="0"/>
              <a:t>A chart of the Complex Types and associated collection(s)</a:t>
            </a:r>
          </a:p>
          <a:p>
            <a:pPr lvl="1"/>
            <a:r>
              <a:rPr lang="en-US" dirty="0"/>
              <a:t>A description of each complex type in the Ed-Fi Core and Texas Core Extension schemas</a:t>
            </a:r>
          </a:p>
          <a:p>
            <a:pPr lvl="1"/>
            <a:r>
              <a:rPr lang="en-US" dirty="0"/>
              <a:t>The business rules, reporting requirements and data samples</a:t>
            </a:r>
          </a:p>
          <a:p>
            <a:pPr lvl="1">
              <a:buNone/>
            </a:pPr>
            <a:endParaRPr lang="en-US" dirty="0"/>
          </a:p>
          <a:p>
            <a:pPr lvl="1">
              <a:buNone/>
            </a:pPr>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11</a:t>
            </a:fld>
            <a:endParaRPr lang="en-US" dirty="0"/>
          </a:p>
        </p:txBody>
      </p:sp>
    </p:spTree>
    <p:extLst>
      <p:ext uri="{BB962C8B-B14F-4D97-AF65-F5344CB8AC3E}">
        <p14:creationId xmlns:p14="http://schemas.microsoft.com/office/powerpoint/2010/main" val="3555700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381000"/>
            <a:ext cx="6858000" cy="841248"/>
          </a:xfrm>
        </p:spPr>
        <p:txBody>
          <a:bodyPr/>
          <a:lstStyle/>
          <a:p>
            <a:r>
              <a:rPr lang="en-US" dirty="0"/>
              <a:t>Section 2: Data Submission  - Categories</a:t>
            </a:r>
          </a:p>
        </p:txBody>
      </p:sp>
      <p:graphicFrame>
        <p:nvGraphicFramePr>
          <p:cNvPr id="5" name="Content Placeholder 4"/>
          <p:cNvGraphicFramePr>
            <a:graphicFrameLocks noGrp="1"/>
          </p:cNvGraphicFramePr>
          <p:nvPr>
            <p:ph sz="quarter" idx="1"/>
            <p:custDataLst>
              <p:tags r:id="rId2"/>
            </p:custDataLst>
            <p:extLst>
              <p:ext uri="{D42A27DB-BD31-4B8C-83A1-F6EECF244321}">
                <p14:modId xmlns:p14="http://schemas.microsoft.com/office/powerpoint/2010/main" val="4101828785"/>
              </p:ext>
            </p:extLst>
          </p:nvPr>
        </p:nvGraphicFramePr>
        <p:xfrm>
          <a:off x="533400" y="3048000"/>
          <a:ext cx="8153400" cy="296672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370840">
                <a:tc>
                  <a:txBody>
                    <a:bodyPr/>
                    <a:lstStyle/>
                    <a:p>
                      <a:r>
                        <a:rPr lang="en-US" dirty="0"/>
                        <a:t>Category</a:t>
                      </a:r>
                    </a:p>
                  </a:txBody>
                  <a:tcPr/>
                </a:tc>
                <a:tc>
                  <a:txBody>
                    <a:bodyPr/>
                    <a:lstStyle/>
                    <a:p>
                      <a:pPr algn="ctr"/>
                      <a:r>
                        <a:rPr lang="en-US" dirty="0"/>
                        <a:t>PEIMS</a:t>
                      </a:r>
                    </a:p>
                  </a:txBody>
                  <a:tcPr/>
                </a:tc>
                <a:tc>
                  <a:txBody>
                    <a:bodyPr/>
                    <a:lstStyle/>
                    <a:p>
                      <a:pPr algn="ctr"/>
                      <a:r>
                        <a:rPr lang="en-US" dirty="0"/>
                        <a:t>TSDS</a:t>
                      </a:r>
                    </a:p>
                  </a:txBody>
                  <a:tcPr/>
                </a:tc>
                <a:extLst>
                  <a:ext uri="{0D108BD9-81ED-4DB2-BD59-A6C34878D82A}">
                    <a16:rowId xmlns:a16="http://schemas.microsoft.com/office/drawing/2014/main" val="10000"/>
                  </a:ext>
                </a:extLst>
              </a:tr>
              <a:tr h="370840">
                <a:tc>
                  <a:txBody>
                    <a:bodyPr/>
                    <a:lstStyle/>
                    <a:p>
                      <a:r>
                        <a:rPr lang="en-US" dirty="0"/>
                        <a:t>Education Organization</a:t>
                      </a:r>
                    </a:p>
                  </a:txBody>
                  <a:tcPr/>
                </a:tc>
                <a:tc>
                  <a:txBody>
                    <a:bodyPr/>
                    <a:lstStyle/>
                    <a:p>
                      <a:pPr algn="ctr"/>
                      <a:r>
                        <a:rPr lang="en-US" dirty="0"/>
                        <a:t>X</a:t>
                      </a:r>
                    </a:p>
                  </a:txBody>
                  <a:tcPr/>
                </a:tc>
                <a:tc>
                  <a:txBody>
                    <a:bodyPr/>
                    <a:lstStyle/>
                    <a:p>
                      <a:pPr algn="ctr"/>
                      <a:r>
                        <a:rPr lang="en-US" dirty="0"/>
                        <a:t>X</a:t>
                      </a:r>
                    </a:p>
                  </a:txBody>
                  <a:tcPr/>
                </a:tc>
                <a:extLst>
                  <a:ext uri="{0D108BD9-81ED-4DB2-BD59-A6C34878D82A}">
                    <a16:rowId xmlns:a16="http://schemas.microsoft.com/office/drawing/2014/main" val="10001"/>
                  </a:ext>
                </a:extLst>
              </a:tr>
              <a:tr h="370840">
                <a:tc>
                  <a:txBody>
                    <a:bodyPr/>
                    <a:lstStyle/>
                    <a:p>
                      <a:r>
                        <a:rPr lang="en-US" dirty="0"/>
                        <a:t>Finance</a:t>
                      </a:r>
                    </a:p>
                  </a:txBody>
                  <a:tcPr/>
                </a:tc>
                <a:tc>
                  <a:txBody>
                    <a:bodyPr/>
                    <a:lstStyle/>
                    <a:p>
                      <a:pPr algn="ctr"/>
                      <a:r>
                        <a:rPr lang="en-US" dirty="0"/>
                        <a:t>X</a:t>
                      </a:r>
                    </a:p>
                  </a:txBody>
                  <a:tcPr/>
                </a:tc>
                <a:tc>
                  <a:txBody>
                    <a:bodyPr/>
                    <a:lstStyle/>
                    <a:p>
                      <a:pPr algn="ctr"/>
                      <a:endParaRPr lang="en-US" dirty="0"/>
                    </a:p>
                  </a:txBody>
                  <a:tcPr/>
                </a:tc>
                <a:extLst>
                  <a:ext uri="{0D108BD9-81ED-4DB2-BD59-A6C34878D82A}">
                    <a16:rowId xmlns:a16="http://schemas.microsoft.com/office/drawing/2014/main" val="10002"/>
                  </a:ext>
                </a:extLst>
              </a:tr>
              <a:tr h="370840">
                <a:tc>
                  <a:txBody>
                    <a:bodyPr/>
                    <a:lstStyle/>
                    <a:p>
                      <a:r>
                        <a:rPr lang="en-US" dirty="0"/>
                        <a:t>Staff</a:t>
                      </a:r>
                    </a:p>
                  </a:txBody>
                  <a:tcPr/>
                </a:tc>
                <a:tc>
                  <a:txBody>
                    <a:bodyPr/>
                    <a:lstStyle/>
                    <a:p>
                      <a:pPr algn="ctr"/>
                      <a:r>
                        <a:rPr lang="en-US" dirty="0"/>
                        <a:t>X</a:t>
                      </a:r>
                    </a:p>
                  </a:txBody>
                  <a:tcPr/>
                </a:tc>
                <a:tc>
                  <a:txBody>
                    <a:bodyPr/>
                    <a:lstStyle/>
                    <a:p>
                      <a:pPr algn="ctr"/>
                      <a:r>
                        <a:rPr lang="en-US" dirty="0"/>
                        <a:t>X</a:t>
                      </a:r>
                    </a:p>
                  </a:txBody>
                  <a:tcPr/>
                </a:tc>
                <a:extLst>
                  <a:ext uri="{0D108BD9-81ED-4DB2-BD59-A6C34878D82A}">
                    <a16:rowId xmlns:a16="http://schemas.microsoft.com/office/drawing/2014/main" val="10003"/>
                  </a:ext>
                </a:extLst>
              </a:tr>
              <a:tr h="370840">
                <a:tc>
                  <a:txBody>
                    <a:bodyPr/>
                    <a:lstStyle/>
                    <a:p>
                      <a:r>
                        <a:rPr lang="en-US" dirty="0"/>
                        <a:t>Student</a:t>
                      </a:r>
                    </a:p>
                  </a:txBody>
                  <a:tcPr/>
                </a:tc>
                <a:tc>
                  <a:txBody>
                    <a:bodyPr/>
                    <a:lstStyle/>
                    <a:p>
                      <a:pPr algn="ctr"/>
                      <a:r>
                        <a:rPr lang="en-US" dirty="0"/>
                        <a:t>X</a:t>
                      </a:r>
                    </a:p>
                  </a:txBody>
                  <a:tcPr/>
                </a:tc>
                <a:tc>
                  <a:txBody>
                    <a:bodyPr/>
                    <a:lstStyle/>
                    <a:p>
                      <a:pPr algn="ctr"/>
                      <a:r>
                        <a:rPr lang="en-US" dirty="0"/>
                        <a:t>X</a:t>
                      </a:r>
                    </a:p>
                  </a:txBody>
                  <a:tcPr/>
                </a:tc>
                <a:extLst>
                  <a:ext uri="{0D108BD9-81ED-4DB2-BD59-A6C34878D82A}">
                    <a16:rowId xmlns:a16="http://schemas.microsoft.com/office/drawing/2014/main" val="10004"/>
                  </a:ext>
                </a:extLst>
              </a:tr>
              <a:tr h="370840">
                <a:tc>
                  <a:txBody>
                    <a:bodyPr/>
                    <a:lstStyle/>
                    <a:p>
                      <a:r>
                        <a:rPr lang="en-US" dirty="0"/>
                        <a:t>Campus</a:t>
                      </a:r>
                      <a:r>
                        <a:rPr lang="en-US" baseline="0" dirty="0"/>
                        <a:t> Course Section</a:t>
                      </a:r>
                      <a:endParaRPr lang="en-US" dirty="0"/>
                    </a:p>
                  </a:txBody>
                  <a:tcPr/>
                </a:tc>
                <a:tc>
                  <a:txBody>
                    <a:bodyPr/>
                    <a:lstStyle/>
                    <a:p>
                      <a:pPr algn="ctr"/>
                      <a:r>
                        <a:rPr lang="en-US" dirty="0"/>
                        <a:t>X</a:t>
                      </a:r>
                    </a:p>
                  </a:txBody>
                  <a:tcPr/>
                </a:tc>
                <a:tc>
                  <a:txBody>
                    <a:bodyPr/>
                    <a:lstStyle/>
                    <a:p>
                      <a:pPr algn="ctr"/>
                      <a:r>
                        <a:rPr lang="en-US" dirty="0"/>
                        <a:t>X</a:t>
                      </a:r>
                    </a:p>
                  </a:txBody>
                  <a:tcPr/>
                </a:tc>
                <a:extLst>
                  <a:ext uri="{0D108BD9-81ED-4DB2-BD59-A6C34878D82A}">
                    <a16:rowId xmlns:a16="http://schemas.microsoft.com/office/drawing/2014/main" val="10005"/>
                  </a:ext>
                </a:extLst>
              </a:tr>
              <a:tr h="370840">
                <a:tc>
                  <a:txBody>
                    <a:bodyPr/>
                    <a:lstStyle/>
                    <a:p>
                      <a:r>
                        <a:rPr lang="en-US" dirty="0"/>
                        <a:t>Assessment</a:t>
                      </a:r>
                    </a:p>
                  </a:txBody>
                  <a:tcPr/>
                </a:tc>
                <a:tc>
                  <a:txBody>
                    <a:bodyPr/>
                    <a:lstStyle/>
                    <a:p>
                      <a:pPr algn="ctr"/>
                      <a:endParaRPr lang="en-US" dirty="0"/>
                    </a:p>
                  </a:txBody>
                  <a:tcPr/>
                </a:tc>
                <a:tc>
                  <a:txBody>
                    <a:bodyPr/>
                    <a:lstStyle/>
                    <a:p>
                      <a:pPr algn="ctr"/>
                      <a:r>
                        <a:rPr lang="en-US" dirty="0"/>
                        <a:t>X</a:t>
                      </a:r>
                    </a:p>
                  </a:txBody>
                  <a:tcPr/>
                </a:tc>
                <a:extLst>
                  <a:ext uri="{0D108BD9-81ED-4DB2-BD59-A6C34878D82A}">
                    <a16:rowId xmlns:a16="http://schemas.microsoft.com/office/drawing/2014/main" val="10006"/>
                  </a:ext>
                </a:extLst>
              </a:tr>
              <a:tr h="370840">
                <a:tc>
                  <a:txBody>
                    <a:bodyPr/>
                    <a:lstStyle/>
                    <a:p>
                      <a:r>
                        <a:rPr lang="en-US" dirty="0"/>
                        <a:t>Cohort</a:t>
                      </a:r>
                    </a:p>
                  </a:txBody>
                  <a:tcPr/>
                </a:tc>
                <a:tc>
                  <a:txBody>
                    <a:bodyPr/>
                    <a:lstStyle/>
                    <a:p>
                      <a:pPr algn="ctr"/>
                      <a:endParaRPr lang="en-US" dirty="0"/>
                    </a:p>
                  </a:txBody>
                  <a:tcPr/>
                </a:tc>
                <a:tc>
                  <a:txBody>
                    <a:bodyPr/>
                    <a:lstStyle/>
                    <a:p>
                      <a:pPr algn="ctr"/>
                      <a:r>
                        <a:rPr lang="en-US" dirty="0"/>
                        <a:t>X</a:t>
                      </a:r>
                    </a:p>
                  </a:txBody>
                  <a:tcPr/>
                </a:tc>
                <a:extLst>
                  <a:ext uri="{0D108BD9-81ED-4DB2-BD59-A6C34878D82A}">
                    <a16:rowId xmlns:a16="http://schemas.microsoft.com/office/drawing/2014/main" val="10007"/>
                  </a:ext>
                </a:extLst>
              </a:tr>
            </a:tbl>
          </a:graphicData>
        </a:graphic>
      </p:graphicFrame>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12</a:t>
            </a:fld>
            <a:endParaRPr lang="en-US" dirty="0"/>
          </a:p>
        </p:txBody>
      </p:sp>
      <p:sp>
        <p:nvSpPr>
          <p:cNvPr id="6" name="TextBox 5"/>
          <p:cNvSpPr txBox="1"/>
          <p:nvPr>
            <p:custDataLst>
              <p:tags r:id="rId4"/>
            </p:custDataLst>
          </p:nvPr>
        </p:nvSpPr>
        <p:spPr>
          <a:xfrm>
            <a:off x="533400" y="1676400"/>
            <a:ext cx="8305800" cy="1169551"/>
          </a:xfrm>
          <a:prstGeom prst="rect">
            <a:avLst/>
          </a:prstGeom>
          <a:noFill/>
        </p:spPr>
        <p:txBody>
          <a:bodyPr wrap="square" rtlCol="0">
            <a:spAutoFit/>
          </a:bodyPr>
          <a:lstStyle/>
          <a:p>
            <a:r>
              <a:rPr lang="en-US" sz="1400" dirty="0"/>
              <a:t>There are 6 Categories of data reporting; 5 of which are used for PEIMS.  In legacy PEIMS, these were referred to as Record Types.  The chart below illustrates that Cohort and Student Assessment data is not reported for PEIMS but data associated with these categories can be submitted for display on the </a:t>
            </a:r>
            <a:r>
              <a:rPr lang="en-US" sz="1400" dirty="0" err="1"/>
              <a:t>studentGPS</a:t>
            </a:r>
            <a:r>
              <a:rPr lang="en-US" sz="1400" dirty="0"/>
              <a:t>® Dashboards.</a:t>
            </a:r>
          </a:p>
          <a:p>
            <a:r>
              <a:rPr lang="en-US" sz="1400" u="sng" dirty="0">
                <a:hlinkClick r:id="rId7"/>
              </a:rPr>
              <a:t>http://castro.tea.state.tx.us/tsds/teds/2017A/v2.1/teds-ds2.0.pdf</a:t>
            </a:r>
            <a:endParaRPr lang="en-US" sz="1400" dirty="0"/>
          </a:p>
        </p:txBody>
      </p:sp>
    </p:spTree>
    <p:extLst>
      <p:ext uri="{BB962C8B-B14F-4D97-AF65-F5344CB8AC3E}">
        <p14:creationId xmlns:p14="http://schemas.microsoft.com/office/powerpoint/2010/main" val="4047045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7086600" cy="841248"/>
          </a:xfrm>
        </p:spPr>
        <p:txBody>
          <a:bodyPr/>
          <a:lstStyle/>
          <a:p>
            <a:r>
              <a:rPr lang="en-US" dirty="0"/>
              <a:t>Section 3: Description of Data Elements </a:t>
            </a:r>
          </a:p>
        </p:txBody>
      </p:sp>
      <p:sp>
        <p:nvSpPr>
          <p:cNvPr id="3" name="Content Placeholder 2"/>
          <p:cNvSpPr>
            <a:spLocks noGrp="1"/>
          </p:cNvSpPr>
          <p:nvPr>
            <p:ph sz="quarter" idx="1"/>
            <p:custDataLst>
              <p:tags r:id="rId3"/>
            </p:custDataLst>
          </p:nvPr>
        </p:nvSpPr>
        <p:spPr>
          <a:xfrm>
            <a:off x="533400" y="1752600"/>
            <a:ext cx="8229600" cy="4495800"/>
          </a:xfrm>
        </p:spPr>
        <p:txBody>
          <a:bodyPr/>
          <a:lstStyle/>
          <a:p>
            <a:pPr>
              <a:tabLst>
                <a:tab pos="57150" algn="l"/>
              </a:tabLst>
            </a:pPr>
            <a:r>
              <a:rPr lang="en-US" dirty="0"/>
              <a:t>This section provides: </a:t>
            </a:r>
          </a:p>
          <a:p>
            <a:pPr marL="514350" lvl="1" indent="-195263"/>
            <a:r>
              <a:rPr lang="en-US" dirty="0"/>
              <a:t>Detailed technical specifications for each data element</a:t>
            </a:r>
          </a:p>
          <a:p>
            <a:pPr marL="514350" lvl="1" indent="-195263"/>
            <a:r>
              <a:rPr lang="en-US" dirty="0"/>
              <a:t>List of data elements not used by TEA</a:t>
            </a:r>
          </a:p>
          <a:p>
            <a:pPr marL="514350" lvl="1" indent="-195263"/>
            <a:r>
              <a:rPr lang="en-US" dirty="0"/>
              <a:t>List of data elements not for Texas use at this time (Potential Future Use)</a:t>
            </a:r>
          </a:p>
          <a:p>
            <a:pPr marL="194310" indent="-195263">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13</a:t>
            </a:fld>
            <a:endParaRPr lang="en-US" dirty="0"/>
          </a:p>
        </p:txBody>
      </p:sp>
    </p:spTree>
    <p:custDataLst>
      <p:tags r:id="rId1"/>
    </p:custDataLst>
    <p:extLst>
      <p:ext uri="{BB962C8B-B14F-4D97-AF65-F5344CB8AC3E}">
        <p14:creationId xmlns:p14="http://schemas.microsoft.com/office/powerpoint/2010/main" val="3606424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7010400" cy="841248"/>
          </a:xfrm>
        </p:spPr>
        <p:txBody>
          <a:bodyPr/>
          <a:lstStyle/>
          <a:p>
            <a:r>
              <a:rPr lang="en-US" sz="2200" dirty="0"/>
              <a:t>Example Data Element: Behavior Location Code</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14</a:t>
            </a:fld>
            <a:endParaRPr lang="en-US" dirty="0"/>
          </a:p>
        </p:txBody>
      </p:sp>
      <p:pic>
        <p:nvPicPr>
          <p:cNvPr id="3074" name="Picture 2"/>
          <p:cNvPicPr>
            <a:picLocks noGrp="1" noChangeAspect="1" noChangeArrowheads="1"/>
          </p:cNvPicPr>
          <p:nvPr>
            <p:ph sz="quarter" idx="1"/>
          </p:nvPr>
        </p:nvPicPr>
        <p:blipFill>
          <a:blip r:embed="rId6" cstate="print"/>
          <a:srcRect/>
          <a:stretch>
            <a:fillRect/>
          </a:stretch>
        </p:blipFill>
        <p:spPr bwMode="auto">
          <a:xfrm>
            <a:off x="1988048" y="1752600"/>
            <a:ext cx="5244103" cy="44958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958346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609600"/>
            <a:ext cx="6858000" cy="688848"/>
          </a:xfrm>
        </p:spPr>
        <p:txBody>
          <a:bodyPr/>
          <a:lstStyle/>
          <a:p>
            <a:r>
              <a:rPr lang="en-US" dirty="0"/>
              <a:t>Section 4: Description of Codes</a:t>
            </a:r>
            <a:br>
              <a:rPr lang="en-US" dirty="0"/>
            </a:br>
            <a:endParaRPr lang="en-US" dirty="0"/>
          </a:p>
        </p:txBody>
      </p:sp>
      <p:sp>
        <p:nvSpPr>
          <p:cNvPr id="3" name="Content Placeholder 2"/>
          <p:cNvSpPr>
            <a:spLocks noGrp="1"/>
          </p:cNvSpPr>
          <p:nvPr>
            <p:ph sz="quarter" idx="1"/>
            <p:custDataLst>
              <p:tags r:id="rId3"/>
            </p:custDataLst>
          </p:nvPr>
        </p:nvSpPr>
        <p:spPr>
          <a:xfrm>
            <a:off x="533400" y="1752600"/>
            <a:ext cx="8153400" cy="4495800"/>
          </a:xfrm>
        </p:spPr>
        <p:txBody>
          <a:bodyPr/>
          <a:lstStyle/>
          <a:p>
            <a:pPr>
              <a:buNone/>
            </a:pPr>
            <a:r>
              <a:rPr lang="en-US" dirty="0"/>
              <a:t>This section provides: </a:t>
            </a:r>
          </a:p>
          <a:p>
            <a:r>
              <a:rPr lang="en-US" dirty="0"/>
              <a:t> An alphabetical listing of the names of the code tables used with the data elements described in TEDS Section 3</a:t>
            </a:r>
          </a:p>
          <a:p>
            <a:r>
              <a:rPr lang="en-US" dirty="0"/>
              <a:t>Translations of the code values &amp; an explanation (where necessary)</a:t>
            </a:r>
          </a:p>
          <a:p>
            <a:pPr>
              <a:buNone/>
              <a:tabLst>
                <a:tab pos="514350" algn="l"/>
              </a:tabLst>
            </a:pPr>
            <a:endParaRPr lang="en-US" dirty="0"/>
          </a:p>
          <a:p>
            <a:pPr>
              <a:buNone/>
            </a:pPr>
            <a:endParaRPr lang="en-US" dirty="0"/>
          </a:p>
          <a:p>
            <a:pPr>
              <a:buNone/>
            </a:pPr>
            <a:endParaRPr lang="en-US" dirty="0"/>
          </a:p>
          <a:p>
            <a:endParaRPr lang="en-US" dirty="0"/>
          </a:p>
          <a:p>
            <a:pPr>
              <a:buNone/>
            </a:pPr>
            <a:endParaRPr lang="en-US"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15</a:t>
            </a:fld>
            <a:endParaRPr lang="en-US" dirty="0"/>
          </a:p>
        </p:txBody>
      </p:sp>
    </p:spTree>
    <p:custDataLst>
      <p:tags r:id="rId1"/>
    </p:custDataLst>
    <p:extLst>
      <p:ext uri="{BB962C8B-B14F-4D97-AF65-F5344CB8AC3E}">
        <p14:creationId xmlns:p14="http://schemas.microsoft.com/office/powerpoint/2010/main" val="3868470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Code Table: Behavior Location Code</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16</a:t>
            </a:fld>
            <a:endParaRPr lang="en-US" dirty="0"/>
          </a:p>
        </p:txBody>
      </p:sp>
      <p:pic>
        <p:nvPicPr>
          <p:cNvPr id="64515" name="Picture 3"/>
          <p:cNvPicPr>
            <a:picLocks noGrp="1" noChangeAspect="1" noChangeArrowheads="1"/>
          </p:cNvPicPr>
          <p:nvPr>
            <p:ph sz="quarter" idx="1"/>
          </p:nvPr>
        </p:nvPicPr>
        <p:blipFill>
          <a:blip r:embed="rId6" cstate="print"/>
          <a:srcRect/>
          <a:stretch>
            <a:fillRect/>
          </a:stretch>
        </p:blipFill>
        <p:spPr bwMode="auto">
          <a:xfrm>
            <a:off x="1371600" y="1905000"/>
            <a:ext cx="6342858" cy="2533334"/>
          </a:xfrm>
          <a:prstGeom prst="rect">
            <a:avLst/>
          </a:prstGeom>
          <a:noFill/>
          <a:ln w="9525">
            <a:solidFill>
              <a:schemeClr val="tx1"/>
            </a:solidFill>
            <a:miter lim="800000"/>
            <a:headEnd/>
            <a:tailEnd/>
          </a:ln>
        </p:spPr>
      </p:pic>
    </p:spTree>
    <p:custDataLst>
      <p:tags r:id="rId1"/>
    </p:custDataLst>
    <p:extLst>
      <p:ext uri="{BB962C8B-B14F-4D97-AF65-F5344CB8AC3E}">
        <p14:creationId xmlns:p14="http://schemas.microsoft.com/office/powerpoint/2010/main" val="2724827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Section 5: TEDS Business Rules</a:t>
            </a:r>
            <a:br>
              <a:rPr lang="en-US" dirty="0"/>
            </a:br>
            <a:endParaRPr lang="en-US" dirty="0"/>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This section defines the business rules and validations that are applied to submitted data.  When data does not pass validation one of the following error level results are possible: </a:t>
            </a:r>
          </a:p>
          <a:p>
            <a:pPr lvl="1"/>
            <a:r>
              <a:rPr lang="en-US" b="1" dirty="0"/>
              <a:t>F = fatal, S = special warning, and W = warning </a:t>
            </a:r>
          </a:p>
          <a:p>
            <a:pPr>
              <a:buNone/>
            </a:pPr>
            <a:endParaRPr lang="en-US" b="1" dirty="0"/>
          </a:p>
          <a:p>
            <a:pPr>
              <a:buNone/>
            </a:pPr>
            <a:endParaRPr lang="en-US" dirty="0"/>
          </a:p>
          <a:p>
            <a:pPr>
              <a:buNone/>
            </a:pPr>
            <a:endParaRPr lang="en-US" dirty="0"/>
          </a:p>
          <a:p>
            <a:endParaRPr lang="en-US" dirty="0"/>
          </a:p>
          <a:p>
            <a:endParaRPr lang="en-US" dirty="0"/>
          </a:p>
          <a:p>
            <a:pPr>
              <a:buNone/>
            </a:pPr>
            <a:endParaRPr lang="en-US" dirty="0"/>
          </a:p>
          <a:p>
            <a:endParaRPr lang="en-US" dirty="0"/>
          </a:p>
          <a:p>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17</a:t>
            </a:fld>
            <a:endParaRPr lang="en-US" dirty="0"/>
          </a:p>
        </p:txBody>
      </p:sp>
    </p:spTree>
    <p:extLst>
      <p:ext uri="{BB962C8B-B14F-4D97-AF65-F5344CB8AC3E}">
        <p14:creationId xmlns:p14="http://schemas.microsoft.com/office/powerpoint/2010/main" val="95093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Business Rule for Behavior Location Code</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18</a:t>
            </a:fld>
            <a:endParaRPr lang="en-US" dirty="0"/>
          </a:p>
        </p:txBody>
      </p:sp>
      <p:pic>
        <p:nvPicPr>
          <p:cNvPr id="65542" name="Picture 6" descr="C:\Users\melledge\AppData\Local\Temp\SNAGHTMLa16567d.PNG"/>
          <p:cNvPicPr>
            <a:picLocks noChangeAspect="1" noChangeArrowheads="1"/>
          </p:cNvPicPr>
          <p:nvPr/>
        </p:nvPicPr>
        <p:blipFill>
          <a:blip r:embed="rId6" cstate="print"/>
          <a:srcRect/>
          <a:stretch>
            <a:fillRect/>
          </a:stretch>
        </p:blipFill>
        <p:spPr bwMode="auto">
          <a:xfrm>
            <a:off x="609600" y="2209800"/>
            <a:ext cx="8077200" cy="2152650"/>
          </a:xfrm>
          <a:prstGeom prst="rect">
            <a:avLst/>
          </a:prstGeom>
          <a:noFill/>
        </p:spPr>
      </p:pic>
    </p:spTree>
    <p:custDataLst>
      <p:tags r:id="rId1"/>
    </p:custDataLst>
    <p:extLst>
      <p:ext uri="{BB962C8B-B14F-4D97-AF65-F5344CB8AC3E}">
        <p14:creationId xmlns:p14="http://schemas.microsoft.com/office/powerpoint/2010/main" val="2955735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38200"/>
          </a:xfrm>
          <a:prstGeom prst="rect">
            <a:avLst/>
          </a:prstGeom>
        </p:spPr>
        <p:txBody>
          <a:bodyPr>
            <a:noAutofit/>
          </a:bodyPr>
          <a:lstStyle/>
          <a:p>
            <a:r>
              <a:rPr lang="en-US" dirty="0"/>
              <a:t>Course Menu</a:t>
            </a:r>
          </a:p>
        </p:txBody>
      </p:sp>
      <p:sp>
        <p:nvSpPr>
          <p:cNvPr id="4" name="Content Placeholder 3"/>
          <p:cNvSpPr>
            <a:spLocks noGrp="1"/>
          </p:cNvSpPr>
          <p:nvPr>
            <p:ph sz="quarter" idx="1"/>
            <p:custDataLst>
              <p:tags r:id="rId3"/>
            </p:custDataLst>
          </p:nvPr>
        </p:nvSpPr>
        <p:spPr>
          <a:xfrm>
            <a:off x="533400" y="1752600"/>
            <a:ext cx="8153400" cy="4800600"/>
          </a:xfrm>
        </p:spPr>
        <p:txBody>
          <a:bodyPr wrap="square" lIns="91440" tIns="45720" rIns="91440" bIns="45720" anchor="t"/>
          <a:lstStyle/>
          <a:p>
            <a:pPr defTabSz="914400">
              <a:buFont typeface="Wingdings" pitchFamily="2" charset="2"/>
              <a:buChar char="q"/>
            </a:pPr>
            <a:r>
              <a:rPr lang="en-US" altLang="ko-KR" dirty="0">
                <a:hlinkClick r:id="rId7" action="ppaction://hlinksldjump"/>
              </a:rPr>
              <a:t>TEDS Overview</a:t>
            </a:r>
            <a:endParaRPr lang="en-US" altLang="ko-KR" dirty="0">
              <a:hlinkClick r:id="rId8" action="ppaction://hlinksldjump"/>
            </a:endParaRPr>
          </a:p>
          <a:p>
            <a:pPr defTabSz="914400">
              <a:buFont typeface="Wingdings" pitchFamily="2" charset="2"/>
              <a:buChar char="q"/>
            </a:pPr>
            <a:r>
              <a:rPr lang="en-US" altLang="ko-KR" dirty="0">
                <a:hlinkClick r:id="rId8" action="ppaction://hlinksldjump"/>
              </a:rPr>
              <a:t>TEDS Sections 1-5</a:t>
            </a:r>
            <a:endParaRPr lang="en-US" altLang="ko-KR" dirty="0"/>
          </a:p>
          <a:p>
            <a:pPr defTabSz="914400">
              <a:buFont typeface="Wingdings" pitchFamily="2" charset="2"/>
              <a:buChar char="q"/>
            </a:pPr>
            <a:r>
              <a:rPr lang="en-US" altLang="ko-KR" dirty="0">
                <a:hlinkClick r:id="rId9" action="ppaction://hlinksldjump"/>
              </a:rPr>
              <a:t>TEDS Sections 6-10</a:t>
            </a:r>
            <a:endParaRPr lang="en-US" altLang="ko-KR" dirty="0"/>
          </a:p>
          <a:p>
            <a:pPr defTabSz="914400">
              <a:buFont typeface="Wingdings" pitchFamily="2" charset="2"/>
              <a:buChar char="q"/>
            </a:pPr>
            <a:r>
              <a:rPr lang="en-US" altLang="ko-KR" dirty="0">
                <a:hlinkClick r:id="rId10" action="ppaction://hlinksldjump"/>
              </a:rPr>
              <a:t>Schemas &amp; Interchanges</a:t>
            </a:r>
            <a:endParaRPr lang="ko-KR" altLang="en-US" dirty="0"/>
          </a:p>
          <a:p>
            <a:pPr defTabSz="914400">
              <a:buFont typeface="Wingdings" pitchFamily="2" charset="2"/>
              <a:buChar char="q"/>
            </a:pPr>
            <a:r>
              <a:rPr lang="en-US" altLang="ko-KR" dirty="0">
                <a:hlinkClick r:id="rId11" action="ppaction://hlinksldjump"/>
              </a:rPr>
              <a:t>Complex Types and Data Elements</a:t>
            </a:r>
            <a:endParaRPr lang="ko-KR" altLang="en-US" dirty="0"/>
          </a:p>
          <a:p>
            <a:pPr defTabSz="914400">
              <a:buFont typeface="Wingdings" pitchFamily="2" charset="2"/>
              <a:buChar char="q"/>
            </a:pPr>
            <a:r>
              <a:rPr lang="en-US" altLang="ko-KR" dirty="0">
                <a:hlinkClick r:id="rId12" action="ppaction://hlinksldjump"/>
              </a:rPr>
              <a:t>Simple Types</a:t>
            </a:r>
            <a:r>
              <a:rPr lang="en-US" altLang="ko-KR" sz="1800" dirty="0">
                <a:solidFill>
                  <a:srgbClr val="000000"/>
                </a:solidFill>
                <a:latin typeface="Arial" charset="0"/>
                <a:hlinkClick r:id="rId12" action="ppaction://hlinksldjump"/>
              </a:rPr>
              <a:t> </a:t>
            </a:r>
            <a:endParaRPr lang="en-US" altLang="ko-KR" sz="1800" dirty="0">
              <a:solidFill>
                <a:srgbClr val="000000"/>
              </a:solidFill>
              <a:latin typeface="Arial" charset="0"/>
            </a:endParaRPr>
          </a:p>
          <a:p>
            <a:pPr>
              <a:buFont typeface="Wingdings" pitchFamily="2" charset="2"/>
              <a:buChar char="q"/>
            </a:pPr>
            <a:r>
              <a:rPr lang="en-US" dirty="0">
                <a:hlinkClick r:id="rId13" action="ppaction://hlinksldjump"/>
              </a:rPr>
              <a:t>TSDS Client-Side Validation Tool Overview</a:t>
            </a:r>
            <a:endParaRPr lang="en-US" dirty="0"/>
          </a:p>
          <a:p>
            <a:pPr>
              <a:buFont typeface="Wingdings" pitchFamily="2" charset="2"/>
              <a:buChar char="q"/>
            </a:pPr>
            <a:r>
              <a:rPr lang="en-US" dirty="0">
                <a:hlinkClick r:id="rId14" action="ppaction://hlinksldjump"/>
              </a:rPr>
              <a:t>CSVT Download and  Install</a:t>
            </a:r>
            <a:endParaRPr lang="en-US" dirty="0"/>
          </a:p>
          <a:p>
            <a:pPr>
              <a:buFont typeface="Wingdings" pitchFamily="2" charset="2"/>
              <a:buChar char="q"/>
            </a:pPr>
            <a:r>
              <a:rPr lang="en-US" dirty="0">
                <a:hlinkClick r:id="rId15" action="ppaction://hlinksldjump"/>
              </a:rPr>
              <a:t>CSVT Validation Issues</a:t>
            </a:r>
            <a:endParaRPr lang="en-US" dirty="0"/>
          </a:p>
          <a:p>
            <a:pPr>
              <a:buFont typeface="Wingdings" pitchFamily="2" charset="2"/>
              <a:buChar char="q"/>
            </a:pPr>
            <a:r>
              <a:rPr lang="en-US" altLang="ko-KR" sz="1800" dirty="0">
                <a:latin typeface="Arial" charset="0"/>
                <a:hlinkClick r:id="rId16" action="ppaction://hlinksldjump"/>
              </a:rPr>
              <a:t>Wrap up and Q&amp;A</a:t>
            </a:r>
            <a:endParaRPr lang="ko-KR" altLang="en-US" sz="1800" dirty="0">
              <a:latin typeface="Arial" charset="0"/>
            </a:endParaRPr>
          </a:p>
          <a:p>
            <a:pPr marL="640080" indent="-274320" algn="l" defTabSz="914400" latinLnBrk="0">
              <a:lnSpc>
                <a:spcPct val="109000"/>
              </a:lnSpc>
              <a:spcBef>
                <a:spcPts val="600"/>
              </a:spcBef>
              <a:spcAft>
                <a:spcPts val="300"/>
              </a:spcAft>
              <a:buFontTx/>
              <a:buNone/>
            </a:pPr>
            <a:endParaRPr lang="ko-KR" altLang="en-US" sz="1800" dirty="0">
              <a:latin typeface="Arial" charset="0"/>
            </a:endParaRPr>
          </a:p>
          <a:p>
            <a:pPr marL="640080" indent="-274320" algn="l" defTabSz="914400" latinLnBrk="0">
              <a:lnSpc>
                <a:spcPct val="109000"/>
              </a:lnSpc>
              <a:spcBef>
                <a:spcPts val="600"/>
              </a:spcBef>
              <a:spcAft>
                <a:spcPts val="0"/>
              </a:spcAft>
              <a:buFontTx/>
              <a:buNone/>
            </a:pPr>
            <a:endParaRPr lang="ko-KR" altLang="en-US" sz="1800" dirty="0">
              <a:latin typeface="Arial" charset="0"/>
            </a:endParaRPr>
          </a:p>
        </p:txBody>
      </p:sp>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a:t>
            </a:fld>
            <a:endParaRPr lang="en-US" sz="1200" dirty="0"/>
          </a:p>
        </p:txBody>
      </p:sp>
    </p:spTree>
    <p:custDataLst>
      <p:tags r:id="rId1"/>
    </p:custDataLst>
    <p:extLst>
      <p:ext uri="{BB962C8B-B14F-4D97-AF65-F5344CB8AC3E}">
        <p14:creationId xmlns:p14="http://schemas.microsoft.com/office/powerpoint/2010/main" val="5604723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TEDS Sections 6-10</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1722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7010400" cy="841248"/>
          </a:xfrm>
        </p:spPr>
        <p:txBody>
          <a:bodyPr/>
          <a:lstStyle/>
          <a:p>
            <a:r>
              <a:rPr lang="en-US" dirty="0"/>
              <a:t>Section 6: Ed-Fi Core Schema </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pPr>
              <a:tabLst>
                <a:tab pos="57150" algn="l"/>
              </a:tabLst>
            </a:pPr>
            <a:r>
              <a:rPr lang="en-US" dirty="0"/>
              <a:t>Ed-Fi Core Schema:</a:t>
            </a:r>
          </a:p>
          <a:p>
            <a:pPr marL="514350" lvl="1" indent="-195263"/>
            <a:r>
              <a:rPr lang="en-US" dirty="0"/>
              <a:t>A third-party XML-based schema provided by the Ed-Fi Alliance  that will be used as a national standard</a:t>
            </a:r>
          </a:p>
          <a:p>
            <a:pPr marL="514350" lvl="1" indent="-195263"/>
            <a:r>
              <a:rPr lang="en-US" dirty="0"/>
              <a:t>Maintained and published by Ed-Fi Alliance</a:t>
            </a:r>
          </a:p>
          <a:p>
            <a:pPr>
              <a:buClr>
                <a:srgbClr val="FF5447"/>
              </a:buClr>
              <a:buNone/>
            </a:pPr>
            <a:endParaRPr lang="en-US" dirty="0"/>
          </a:p>
          <a:p>
            <a:pPr>
              <a:buClr>
                <a:srgbClr val="FF5447"/>
              </a:buClr>
              <a:buNone/>
            </a:pPr>
            <a:endParaRPr lang="en-US" dirty="0"/>
          </a:p>
          <a:p>
            <a:pPr>
              <a:buClr>
                <a:srgbClr val="FF5447"/>
              </a:buClr>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ACB740F-9B32-44A1-872E-0079B37244A9}" type="slidenum">
              <a:rPr lang="en-US" smtClean="0"/>
              <a:pPr/>
              <a:t>20</a:t>
            </a:fld>
            <a:endParaRPr lang="en-US" dirty="0"/>
          </a:p>
        </p:txBody>
      </p:sp>
    </p:spTree>
    <p:extLst>
      <p:ext uri="{BB962C8B-B14F-4D97-AF65-F5344CB8AC3E}">
        <p14:creationId xmlns:p14="http://schemas.microsoft.com/office/powerpoint/2010/main" val="2913702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Ed-</a:t>
            </a:r>
            <a:r>
              <a:rPr lang="en-US" dirty="0" err="1"/>
              <a:t>Fi</a:t>
            </a:r>
            <a:r>
              <a:rPr lang="en-US" dirty="0"/>
              <a:t> Core Schema Snapshot</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21</a:t>
            </a:fld>
            <a:endParaRPr lang="en-US" dirty="0"/>
          </a:p>
        </p:txBody>
      </p:sp>
      <p:pic>
        <p:nvPicPr>
          <p:cNvPr id="5" name="Content Placeholder 4"/>
          <p:cNvPicPr>
            <a:picLocks noGrp="1" noChangeAspect="1"/>
          </p:cNvPicPr>
          <p:nvPr>
            <p:ph sz="quarter" idx="1"/>
          </p:nvPr>
        </p:nvPicPr>
        <p:blipFill>
          <a:blip r:embed="rId5"/>
          <a:stretch>
            <a:fillRect/>
          </a:stretch>
        </p:blipFill>
        <p:spPr>
          <a:xfrm>
            <a:off x="1425785" y="1752600"/>
            <a:ext cx="6368630" cy="4495800"/>
          </a:xfrm>
          <a:prstGeom prst="rect">
            <a:avLst/>
          </a:prstGeom>
        </p:spPr>
      </p:pic>
    </p:spTree>
    <p:extLst>
      <p:ext uri="{BB962C8B-B14F-4D97-AF65-F5344CB8AC3E}">
        <p14:creationId xmlns:p14="http://schemas.microsoft.com/office/powerpoint/2010/main" val="1941920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Section 6: TX-Core Extension Schema </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TX-Core Extension Schema:</a:t>
            </a:r>
          </a:p>
          <a:p>
            <a:pPr marL="594360" lvl="2" indent="-320040">
              <a:buSzPct val="60000"/>
              <a:buFont typeface="Wingdings"/>
              <a:buChar char=""/>
            </a:pPr>
            <a:r>
              <a:rPr lang="en-US" dirty="0">
                <a:latin typeface="+mn-lt"/>
              </a:rPr>
              <a:t>Includes complex types that are either unique to TX or extensions to existing Ed-Fi Core complex types which comprise a Texas specific data standard</a:t>
            </a:r>
          </a:p>
          <a:p>
            <a:pPr marL="320040" lvl="1" indent="-320040">
              <a:buClr>
                <a:schemeClr val="accent2"/>
              </a:buClr>
              <a:buSzPct val="60000"/>
              <a:buFont typeface="Wingdings"/>
              <a:buChar char=""/>
            </a:pPr>
            <a:r>
              <a:rPr lang="en-US" dirty="0">
                <a:latin typeface="+mn-lt"/>
              </a:rPr>
              <a:t>Is maintained and published by TEA</a:t>
            </a:r>
          </a:p>
          <a:p>
            <a:pPr>
              <a:buClr>
                <a:srgbClr val="FF5447"/>
              </a:buClr>
              <a:buNone/>
            </a:pPr>
            <a:endParaRPr lang="en-US" dirty="0"/>
          </a:p>
          <a:p>
            <a:pPr>
              <a:buClr>
                <a:srgbClr val="FF5447"/>
              </a:buClr>
              <a:buNone/>
            </a:pPr>
            <a:endParaRPr lang="en-US" dirty="0"/>
          </a:p>
          <a:p>
            <a:pPr>
              <a:buClr>
                <a:srgbClr val="FF5447"/>
              </a:buClr>
              <a:buNone/>
            </a:pPr>
            <a:endParaRPr lang="en-US" dirty="0"/>
          </a:p>
          <a:p>
            <a:pPr>
              <a:buClr>
                <a:srgbClr val="FF5447"/>
              </a:buClr>
              <a:buNone/>
            </a:pPr>
            <a:endParaRPr lang="en-US" dirty="0"/>
          </a:p>
          <a:p>
            <a:pPr>
              <a:buClr>
                <a:srgbClr val="FF5447"/>
              </a:buClr>
              <a:buNone/>
            </a:pPr>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87C3526C-88C4-4A51-9A86-99B5A0F902A1}" type="slidenum">
              <a:rPr lang="en-US" smtClean="0"/>
              <a:pPr/>
              <a:t>22</a:t>
            </a:fld>
            <a:endParaRPr lang="en-US" dirty="0"/>
          </a:p>
        </p:txBody>
      </p:sp>
    </p:spTree>
    <p:extLst>
      <p:ext uri="{BB962C8B-B14F-4D97-AF65-F5344CB8AC3E}">
        <p14:creationId xmlns:p14="http://schemas.microsoft.com/office/powerpoint/2010/main" val="4123228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TX-Core Extension Schema Snapshot</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23</a:t>
            </a:fld>
            <a:endParaRPr lang="en-US" dirty="0"/>
          </a:p>
        </p:txBody>
      </p:sp>
      <p:pic>
        <p:nvPicPr>
          <p:cNvPr id="74755" name="Picture 3"/>
          <p:cNvPicPr>
            <a:picLocks noGrp="1" noChangeAspect="1" noChangeArrowheads="1"/>
          </p:cNvPicPr>
          <p:nvPr>
            <p:ph sz="quarter" idx="1"/>
          </p:nvPr>
        </p:nvPicPr>
        <p:blipFill>
          <a:blip r:embed="rId5" cstate="print"/>
          <a:srcRect/>
          <a:stretch>
            <a:fillRect/>
          </a:stretch>
        </p:blipFill>
        <p:spPr bwMode="auto">
          <a:xfrm>
            <a:off x="533400" y="1905000"/>
            <a:ext cx="8153400" cy="3581400"/>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1506602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Section 7: Interchange Schemas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This section includes:</a:t>
            </a:r>
          </a:p>
          <a:p>
            <a:pPr lvl="1"/>
            <a:r>
              <a:rPr lang="en-US" dirty="0"/>
              <a:t>Individual interchange schemas and their definitions </a:t>
            </a:r>
          </a:p>
          <a:p>
            <a:pPr lvl="1"/>
            <a:r>
              <a:rPr lang="en-US" dirty="0"/>
              <a:t>Collection Requirements </a:t>
            </a:r>
          </a:p>
          <a:p>
            <a:pPr lvl="1"/>
            <a:r>
              <a:rPr lang="en-US" dirty="0"/>
              <a:t>Data samples </a:t>
            </a:r>
            <a:r>
              <a:rPr lang="en-US"/>
              <a:t>for each </a:t>
            </a:r>
            <a:r>
              <a:rPr lang="en-US" dirty="0"/>
              <a:t>interchange</a:t>
            </a:r>
          </a:p>
          <a:p>
            <a:r>
              <a:rPr lang="en-US" dirty="0"/>
              <a:t>These interchange schemas will be used to load data into the EDW</a:t>
            </a:r>
          </a:p>
          <a:p>
            <a:pPr>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24</a:t>
            </a:fld>
            <a:endParaRPr lang="en-US" dirty="0"/>
          </a:p>
        </p:txBody>
      </p:sp>
    </p:spTree>
    <p:extLst>
      <p:ext uri="{BB962C8B-B14F-4D97-AF65-F5344CB8AC3E}">
        <p14:creationId xmlns:p14="http://schemas.microsoft.com/office/powerpoint/2010/main" val="840869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sz="2600" dirty="0" err="1"/>
              <a:t>InterchangeStudentExtension</a:t>
            </a:r>
            <a:endParaRPr lang="en-US" sz="2600" dirty="0"/>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25</a:t>
            </a:fld>
            <a:endParaRPr lang="en-US" dirty="0"/>
          </a:p>
        </p:txBody>
      </p:sp>
      <p:pic>
        <p:nvPicPr>
          <p:cNvPr id="7" name="Content Placeholder 6"/>
          <p:cNvPicPr>
            <a:picLocks noGrp="1" noChangeAspect="1"/>
          </p:cNvPicPr>
          <p:nvPr>
            <p:ph sz="quarter" idx="1"/>
          </p:nvPr>
        </p:nvPicPr>
        <p:blipFill>
          <a:blip r:embed="rId5"/>
          <a:stretch>
            <a:fillRect/>
          </a:stretch>
        </p:blipFill>
        <p:spPr>
          <a:xfrm>
            <a:off x="533400" y="1752600"/>
            <a:ext cx="8153400" cy="3185853"/>
          </a:xfrm>
          <a:prstGeom prst="rect">
            <a:avLst/>
          </a:prstGeom>
        </p:spPr>
      </p:pic>
    </p:spTree>
    <p:extLst>
      <p:ext uri="{BB962C8B-B14F-4D97-AF65-F5344CB8AC3E}">
        <p14:creationId xmlns:p14="http://schemas.microsoft.com/office/powerpoint/2010/main" val="29392726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7086600" cy="841248"/>
          </a:xfrm>
        </p:spPr>
        <p:txBody>
          <a:bodyPr/>
          <a:lstStyle/>
          <a:p>
            <a:r>
              <a:rPr lang="en-US" sz="1800" dirty="0" err="1"/>
              <a:t>StudentExtension</a:t>
            </a:r>
            <a:r>
              <a:rPr lang="en-US" sz="1800" dirty="0"/>
              <a:t> Complex Type Collection Requirements</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26</a:t>
            </a:fld>
            <a:endParaRPr lang="en-US" dirty="0"/>
          </a:p>
        </p:txBody>
      </p:sp>
      <p:pic>
        <p:nvPicPr>
          <p:cNvPr id="4098" name="Picture 2"/>
          <p:cNvPicPr>
            <a:picLocks noGrp="1" noChangeAspect="1" noChangeArrowheads="1"/>
          </p:cNvPicPr>
          <p:nvPr>
            <p:ph sz="quarter" idx="1"/>
          </p:nvPr>
        </p:nvPicPr>
        <p:blipFill>
          <a:blip r:embed="rId5" cstate="print"/>
          <a:srcRect/>
          <a:stretch>
            <a:fillRect/>
          </a:stretch>
        </p:blipFill>
        <p:spPr bwMode="auto">
          <a:xfrm>
            <a:off x="533400" y="2029517"/>
            <a:ext cx="8153400" cy="3941965"/>
          </a:xfrm>
          <a:prstGeom prst="rect">
            <a:avLst/>
          </a:prstGeom>
          <a:noFill/>
          <a:ln w="9525">
            <a:noFill/>
            <a:miter lim="800000"/>
            <a:headEnd/>
            <a:tailEnd/>
          </a:ln>
        </p:spPr>
      </p:pic>
    </p:spTree>
    <p:extLst>
      <p:ext uri="{BB962C8B-B14F-4D97-AF65-F5344CB8AC3E}">
        <p14:creationId xmlns:p14="http://schemas.microsoft.com/office/powerpoint/2010/main" val="3586423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Section 8:  For ESCs &amp; LEAs Using TSDS PEIMS Only</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This section is for exclusive use by ESCs and LEAs who are only using TSDS PEIMS and not using </a:t>
            </a:r>
            <a:r>
              <a:rPr lang="en-US" dirty="0" err="1"/>
              <a:t>studentGPS</a:t>
            </a:r>
            <a:r>
              <a:rPr lang="en-US" dirty="0"/>
              <a:t>® Dashboards</a:t>
            </a:r>
          </a:p>
          <a:p>
            <a:endParaRPr lang="en-US" dirty="0"/>
          </a:p>
          <a:p>
            <a:r>
              <a:rPr lang="en-US" dirty="0"/>
              <a:t>All documentation needed for PEIMS data submission is contained within this section</a:t>
            </a:r>
          </a:p>
          <a:p>
            <a:endParaRPr lang="en-US" dirty="0"/>
          </a:p>
          <a:p>
            <a:r>
              <a:rPr lang="en-US" sz="1600" dirty="0">
                <a:hlinkClick r:id="rId7"/>
              </a:rPr>
              <a:t>http://www.texasstudentdatasystem.org/TSDS/TEDS/ESCs_LEAs_Using_PEIMS/</a:t>
            </a:r>
            <a:endParaRPr lang="en-US" sz="1600"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27</a:t>
            </a:fld>
            <a:endParaRPr lang="en-US" dirty="0"/>
          </a:p>
        </p:txBody>
      </p:sp>
    </p:spTree>
    <p:custDataLst>
      <p:tags r:id="rId1"/>
    </p:custDataLst>
    <p:extLst>
      <p:ext uri="{BB962C8B-B14F-4D97-AF65-F5344CB8AC3E}">
        <p14:creationId xmlns:p14="http://schemas.microsoft.com/office/powerpoint/2010/main" val="21473429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Section 9: TSDS Unique ID Specifications</a:t>
            </a:r>
            <a:r>
              <a:rPr lang="en-US" dirty="0"/>
              <a:t>	</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This section includes the TSDS Unique ID:</a:t>
            </a:r>
          </a:p>
          <a:p>
            <a:pPr lvl="1"/>
            <a:r>
              <a:rPr lang="en-US" dirty="0"/>
              <a:t>Batch file format </a:t>
            </a:r>
          </a:p>
          <a:p>
            <a:pPr lvl="1"/>
            <a:r>
              <a:rPr lang="en-US" dirty="0"/>
              <a:t>Web Services Technical Guide</a:t>
            </a:r>
          </a:p>
          <a:p>
            <a:pPr lvl="1"/>
            <a:r>
              <a:rPr lang="en-US" dirty="0"/>
              <a:t>Instructions on Near Match resolution</a:t>
            </a:r>
          </a:p>
          <a:p>
            <a:pPr lvl="1"/>
            <a:r>
              <a:rPr lang="en-US" dirty="0"/>
              <a:t>Instructions for online and batch search</a:t>
            </a:r>
          </a:p>
          <a:p>
            <a:pPr lvl="1"/>
            <a:r>
              <a:rPr lang="en-US" dirty="0"/>
              <a:t>Web services layouts</a:t>
            </a:r>
          </a:p>
          <a:p>
            <a:pPr marL="365760" lvl="1" indent="0">
              <a:buNone/>
            </a:pPr>
            <a:endParaRPr lang="en-US" dirty="0"/>
          </a:p>
          <a:p>
            <a:pPr lvl="1"/>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28</a:t>
            </a:fld>
            <a:endParaRPr lang="en-US" dirty="0"/>
          </a:p>
        </p:txBody>
      </p:sp>
    </p:spTree>
    <p:custDataLst>
      <p:tags r:id="rId1"/>
    </p:custDataLst>
    <p:extLst>
      <p:ext uri="{BB962C8B-B14F-4D97-AF65-F5344CB8AC3E}">
        <p14:creationId xmlns:p14="http://schemas.microsoft.com/office/powerpoint/2010/main" val="596113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a:t>Course Pre-requisites </a:t>
            </a:r>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Font typeface="Wingdings"/>
              <a:buNone/>
            </a:pPr>
            <a:endParaRPr lang="en-US" sz="2400" dirty="0"/>
          </a:p>
        </p:txBody>
      </p:sp>
      <p:graphicFrame>
        <p:nvGraphicFramePr>
          <p:cNvPr id="4" name="Diagram 3"/>
          <p:cNvGraphicFramePr/>
          <p:nvPr>
            <p:extLst>
              <p:ext uri="{D42A27DB-BD31-4B8C-83A1-F6EECF244321}">
                <p14:modId xmlns:p14="http://schemas.microsoft.com/office/powerpoint/2010/main" val="4154964109"/>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56362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3"/>
            </p:custDataLst>
          </p:nvPr>
        </p:nvSpPr>
        <p:spPr>
          <a:xfrm>
            <a:off x="1905000" y="457200"/>
            <a:ext cx="6858000" cy="841248"/>
          </a:xfrm>
        </p:spPr>
        <p:txBody>
          <a:bodyPr/>
          <a:lstStyle/>
          <a:p>
            <a:r>
              <a:rPr lang="en-US"/>
              <a:t>Section 10:  TSDS Core Collections</a:t>
            </a:r>
            <a:endParaRPr lang="en-US" dirty="0"/>
          </a:p>
        </p:txBody>
      </p:sp>
      <p:sp>
        <p:nvSpPr>
          <p:cNvPr id="3" name="Content Placeholder 2"/>
          <p:cNvSpPr>
            <a:spLocks noGrp="1"/>
          </p:cNvSpPr>
          <p:nvPr>
            <p:ph sz="quarter" idx="1"/>
            <p:custDataLst>
              <p:tags r:id="rId4"/>
            </p:custDataLst>
          </p:nvPr>
        </p:nvSpPr>
        <p:spPr>
          <a:xfrm>
            <a:off x="533400" y="1752600"/>
            <a:ext cx="8153400" cy="4495800"/>
          </a:xfrm>
        </p:spPr>
        <p:txBody>
          <a:bodyPr/>
          <a:lstStyle/>
          <a:p>
            <a:r>
              <a:rPr lang="en-US" dirty="0"/>
              <a:t>This section includes the collection specifications for the TSDS Core Collections.</a:t>
            </a:r>
          </a:p>
          <a:p>
            <a:r>
              <a:rPr lang="en-US" dirty="0"/>
              <a:t>These specifications will be used by the LEAs for state, federal and optional reporting.</a:t>
            </a:r>
          </a:p>
          <a:p>
            <a:endParaRPr lang="en-US" dirty="0"/>
          </a:p>
          <a:p>
            <a:endParaRPr lang="en-US" dirty="0"/>
          </a:p>
          <a:p>
            <a:endParaRPr lang="en-US" dirty="0"/>
          </a:p>
        </p:txBody>
      </p:sp>
      <p:sp>
        <p:nvSpPr>
          <p:cNvPr id="4" name="Slide Number Placeholder 3"/>
          <p:cNvSpPr>
            <a:spLocks noGrp="1"/>
          </p:cNvSpPr>
          <p:nvPr>
            <p:ph type="sldNum" sz="quarter" idx="12"/>
            <p:custDataLst>
              <p:tags r:id="rId5"/>
            </p:custDataLst>
          </p:nvPr>
        </p:nvSpPr>
        <p:spPr>
          <a:xfrm>
            <a:off x="0" y="1280848"/>
            <a:ext cx="533400" cy="244476"/>
          </a:xfrm>
        </p:spPr>
        <p:txBody>
          <a:bodyPr/>
          <a:lstStyle/>
          <a:p>
            <a:fld id="{2F0C4421-5918-4AA3-AE4A-C36EDD2FD6EB}" type="slidenum">
              <a:rPr lang="en-US" smtClean="0"/>
              <a:pPr/>
              <a:t>29</a:t>
            </a:fld>
            <a:endParaRPr lang="en-US" dirty="0"/>
          </a:p>
        </p:txBody>
      </p:sp>
      <p:graphicFrame>
        <p:nvGraphicFramePr>
          <p:cNvPr id="10" name="Object 9"/>
          <p:cNvGraphicFramePr>
            <a:graphicFrameLocks noChangeAspect="1"/>
          </p:cNvGraphicFramePr>
          <p:nvPr>
            <p:custDataLst>
              <p:tags r:id="rId6"/>
            </p:custDataLst>
          </p:nvPr>
        </p:nvGraphicFramePr>
        <p:xfrm>
          <a:off x="3214688" y="4560888"/>
          <a:ext cx="1800225" cy="1800225"/>
        </p:xfrm>
        <a:graphic>
          <a:graphicData uri="http://schemas.openxmlformats.org/presentationml/2006/ole">
            <mc:AlternateContent xmlns:mc="http://schemas.openxmlformats.org/markup-compatibility/2006">
              <mc:Choice xmlns:v="urn:schemas-microsoft-com:vml" Requires="v">
                <p:oleObj spid="_x0000_s1109" name="Bitmap Image" r:id="rId9" imgW="1800476" imgH="1800476" progId="PBrush">
                  <p:embed/>
                </p:oleObj>
              </mc:Choice>
              <mc:Fallback>
                <p:oleObj name="Bitmap Image" r:id="rId9" imgW="1800476" imgH="1800476" progId="PBrush">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14688" y="4560888"/>
                        <a:ext cx="180022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5"/>
          <p:cNvPicPr>
            <a:picLocks noChangeAspect="1"/>
          </p:cNvPicPr>
          <p:nvPr/>
        </p:nvPicPr>
        <p:blipFill>
          <a:blip r:embed="rId11"/>
          <a:stretch>
            <a:fillRect/>
          </a:stretch>
        </p:blipFill>
        <p:spPr>
          <a:xfrm>
            <a:off x="533400" y="2751832"/>
            <a:ext cx="8077200" cy="4029967"/>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TEDS Appendices	</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pPr>
              <a:buNone/>
            </a:pPr>
            <a:r>
              <a:rPr lang="en-US" dirty="0"/>
              <a:t>Additional information on TEDS can be found in the appendices:</a:t>
            </a:r>
          </a:p>
          <a:p>
            <a:pPr>
              <a:buNone/>
            </a:pPr>
            <a:endParaRPr lang="en-US" dirty="0"/>
          </a:p>
          <a:p>
            <a:pPr>
              <a:buNone/>
            </a:pPr>
            <a:r>
              <a:rPr lang="en-US" dirty="0"/>
              <a:t>For LEAs Using </a:t>
            </a:r>
            <a:r>
              <a:rPr lang="en-US" dirty="0" err="1"/>
              <a:t>studentGPS</a:t>
            </a:r>
            <a:r>
              <a:rPr lang="en-US" dirty="0"/>
              <a:t>® Dashboards + PEIMS,  see:</a:t>
            </a:r>
          </a:p>
          <a:p>
            <a:pPr>
              <a:buNone/>
            </a:pPr>
            <a:r>
              <a:rPr lang="en-US" dirty="0">
                <a:hlinkClick r:id="rId7"/>
              </a:rPr>
              <a:t>TEDS Appendices</a:t>
            </a:r>
            <a:endParaRPr lang="en-US" dirty="0"/>
          </a:p>
          <a:p>
            <a:pPr>
              <a:buNone/>
            </a:pPr>
            <a:endParaRPr lang="en-US" dirty="0"/>
          </a:p>
          <a:p>
            <a:pPr>
              <a:buNone/>
            </a:pPr>
            <a:r>
              <a:rPr lang="en-US" dirty="0"/>
              <a:t>For ESCs &amp; LEAs Using TSDS PEIMS Only, see:</a:t>
            </a:r>
          </a:p>
          <a:p>
            <a:pPr>
              <a:buNone/>
            </a:pPr>
            <a:r>
              <a:rPr lang="en-US" dirty="0" err="1">
                <a:hlinkClick r:id="rId8"/>
              </a:rPr>
              <a:t>TEDS_PEIMS_Appendices</a:t>
            </a: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DCEC7A03-57FD-4A9A-9CED-60E325E28934}" type="slidenum">
              <a:rPr lang="en-US" smtClean="0"/>
              <a:pPr/>
              <a:t>30</a:t>
            </a:fld>
            <a:endParaRPr lang="en-US" dirty="0"/>
          </a:p>
        </p:txBody>
      </p:sp>
    </p:spTree>
    <p:custDataLst>
      <p:tags r:id="rId1"/>
    </p:custDataLst>
    <p:extLst>
      <p:ext uri="{BB962C8B-B14F-4D97-AF65-F5344CB8AC3E}">
        <p14:creationId xmlns:p14="http://schemas.microsoft.com/office/powerpoint/2010/main" val="2969142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TEDS – Common Terms		</a:t>
            </a:r>
          </a:p>
        </p:txBody>
      </p:sp>
      <p:sp>
        <p:nvSpPr>
          <p:cNvPr id="3" name="Content Placeholder 2"/>
          <p:cNvSpPr>
            <a:spLocks noGrp="1"/>
          </p:cNvSpPr>
          <p:nvPr>
            <p:ph sz="quarter" idx="1"/>
            <p:custDataLst>
              <p:tags r:id="rId3"/>
            </p:custDataLst>
          </p:nvPr>
        </p:nvSpPr>
        <p:spPr>
          <a:xfrm>
            <a:off x="533400" y="1752600"/>
            <a:ext cx="8153400" cy="4800600"/>
          </a:xfrm>
        </p:spPr>
        <p:txBody>
          <a:bodyPr/>
          <a:lstStyle/>
          <a:p>
            <a:pPr>
              <a:spcBef>
                <a:spcPts val="0"/>
              </a:spcBef>
            </a:pPr>
            <a:r>
              <a:rPr lang="en-US" sz="1600" dirty="0"/>
              <a:t>Category – a grouping of sub categories that are related; in legacy PEIMS these are referred to as Record Types</a:t>
            </a:r>
          </a:p>
          <a:p>
            <a:pPr>
              <a:spcBef>
                <a:spcPts val="0"/>
              </a:spcBef>
            </a:pPr>
            <a:endParaRPr lang="en-US" sz="1600" dirty="0"/>
          </a:p>
          <a:p>
            <a:pPr>
              <a:spcBef>
                <a:spcPts val="0"/>
              </a:spcBef>
            </a:pPr>
            <a:r>
              <a:rPr lang="en-US" sz="1600" dirty="0"/>
              <a:t>Sub Category – a grouping of complex types that are related; in legacy PEIMS these are referred to as Records</a:t>
            </a:r>
          </a:p>
          <a:p>
            <a:pPr>
              <a:spcBef>
                <a:spcPts val="0"/>
              </a:spcBef>
            </a:pPr>
            <a:endParaRPr lang="en-US" sz="1600" dirty="0"/>
          </a:p>
          <a:p>
            <a:pPr>
              <a:spcBef>
                <a:spcPts val="0"/>
              </a:spcBef>
            </a:pPr>
            <a:r>
              <a:rPr lang="en-US" sz="1600" dirty="0"/>
              <a:t>Complex Type –a grouping of one or more data elements that comprise specific information</a:t>
            </a:r>
          </a:p>
          <a:p>
            <a:pPr>
              <a:spcBef>
                <a:spcPts val="0"/>
              </a:spcBef>
            </a:pPr>
            <a:endParaRPr lang="en-US" sz="1600" dirty="0"/>
          </a:p>
          <a:p>
            <a:pPr>
              <a:spcBef>
                <a:spcPts val="0"/>
              </a:spcBef>
            </a:pPr>
            <a:r>
              <a:rPr lang="en-US" sz="1600" dirty="0"/>
              <a:t>Interchange – XML Schema Definitions (XSDs) which group related complex types from the Ed-Fi Core and/or Texas Core Extension XSDs.</a:t>
            </a:r>
          </a:p>
          <a:p>
            <a:pPr>
              <a:spcBef>
                <a:spcPts val="0"/>
              </a:spcBef>
            </a:pPr>
            <a:endParaRPr lang="en-US" sz="1600" dirty="0"/>
          </a:p>
          <a:p>
            <a:pPr>
              <a:spcBef>
                <a:spcPts val="0"/>
              </a:spcBef>
            </a:pPr>
            <a:r>
              <a:rPr lang="en-US" sz="1600" dirty="0"/>
              <a:t>Simple Types – defines the restrictions and enumerations for a data element.</a:t>
            </a:r>
          </a:p>
          <a:p>
            <a:pPr>
              <a:spcBef>
                <a:spcPts val="0"/>
              </a:spcBef>
            </a:pPr>
            <a:endParaRPr lang="en-US" sz="1600" dirty="0"/>
          </a:p>
          <a:p>
            <a:pPr>
              <a:spcBef>
                <a:spcPts val="0"/>
              </a:spcBef>
            </a:pPr>
            <a:r>
              <a:rPr lang="en-US" sz="1600" dirty="0"/>
              <a:t>Data Element – a single unit of data  e.g. First Name, District ID</a:t>
            </a:r>
          </a:p>
          <a:p>
            <a:endParaRPr lang="en-US" dirty="0"/>
          </a:p>
          <a:p>
            <a:pPr>
              <a:buNone/>
            </a:pPr>
            <a:endParaRPr lang="en-US"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31</a:t>
            </a:fld>
            <a:endParaRPr lang="en-US" dirty="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Schemas and Interchanges</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2945415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Schemas</a:t>
            </a:r>
          </a:p>
        </p:txBody>
      </p:sp>
      <p:sp>
        <p:nvSpPr>
          <p:cNvPr id="3" name="Content Placeholder 2"/>
          <p:cNvSpPr>
            <a:spLocks noGrp="1"/>
          </p:cNvSpPr>
          <p:nvPr>
            <p:ph sz="quarter" idx="1"/>
            <p:custDataLst>
              <p:tags r:id="rId3"/>
            </p:custDataLst>
          </p:nvPr>
        </p:nvSpPr>
        <p:spPr>
          <a:xfrm>
            <a:off x="533400" y="1752600"/>
            <a:ext cx="8153400" cy="4648200"/>
          </a:xfrm>
        </p:spPr>
        <p:txBody>
          <a:bodyPr/>
          <a:lstStyle/>
          <a:p>
            <a:r>
              <a:rPr lang="en-US" dirty="0"/>
              <a:t>Think of the schemas as the building blocks of complex types that will be used to make up every data element within TEDS.  There are two schemas used in TEDS:</a:t>
            </a:r>
          </a:p>
          <a:p>
            <a:pPr lvl="1"/>
            <a:r>
              <a:rPr lang="en-US" dirty="0"/>
              <a:t>Ed-Fi Core:</a:t>
            </a:r>
          </a:p>
          <a:p>
            <a:pPr lvl="2"/>
            <a:r>
              <a:rPr lang="en-US" dirty="0"/>
              <a:t>A third-party XML-based schema provided by the Ed-Fi Alliance</a:t>
            </a:r>
          </a:p>
          <a:p>
            <a:pPr lvl="2"/>
            <a:r>
              <a:rPr lang="en-US" dirty="0"/>
              <a:t>Maintained &amp; published by Ed-Fi Alliance</a:t>
            </a:r>
          </a:p>
          <a:p>
            <a:pPr lvl="2"/>
            <a:r>
              <a:rPr lang="en-US" dirty="0">
                <a:hlinkClick r:id="rId7"/>
              </a:rPr>
              <a:t>http://www.ed-fi.org/</a:t>
            </a:r>
            <a:r>
              <a:rPr lang="en-US" dirty="0"/>
              <a:t> </a:t>
            </a:r>
            <a:endParaRPr lang="en-US" dirty="0"/>
          </a:p>
          <a:p>
            <a:pPr lvl="1"/>
            <a:r>
              <a:rPr lang="en-US" dirty="0"/>
              <a:t>TX Core Extension:</a:t>
            </a:r>
          </a:p>
          <a:p>
            <a:pPr lvl="2"/>
            <a:r>
              <a:rPr lang="en-US" dirty="0"/>
              <a:t>Includes complex types that are either unique to Texas or extensions to existing Ed-Fi Core complex types which comprise a Texas specific data standard</a:t>
            </a:r>
          </a:p>
          <a:p>
            <a:pPr lvl="2"/>
            <a:r>
              <a:rPr lang="en-US" dirty="0"/>
              <a:t>Maintained and published by TEA</a:t>
            </a:r>
          </a:p>
          <a:p>
            <a:pPr marL="320040" lvl="1" indent="-320040">
              <a:buClr>
                <a:schemeClr val="accent2"/>
              </a:buClr>
              <a:buSzPct val="60000"/>
              <a:buFont typeface="Wingdings"/>
              <a:buChar char=""/>
              <a:tabLst>
                <a:tab pos="285750" algn="l"/>
              </a:tabLst>
            </a:pPr>
            <a:endParaRPr lang="en-US" dirty="0">
              <a:latin typeface="+mn-lt"/>
            </a:endParaRPr>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33</a:t>
            </a:fld>
            <a:endParaRPr lang="en-US" dirty="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Schema &amp; Interchange Diagram</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34</a:t>
            </a:fld>
            <a:endParaRPr lang="en-US" dirty="0"/>
          </a:p>
        </p:txBody>
      </p:sp>
      <p:pic>
        <p:nvPicPr>
          <p:cNvPr id="1026" name="Picture 2"/>
          <p:cNvPicPr>
            <a:picLocks noChangeAspect="1" noChangeArrowheads="1"/>
          </p:cNvPicPr>
          <p:nvPr/>
        </p:nvPicPr>
        <p:blipFill>
          <a:blip r:embed="rId5" cstate="print"/>
          <a:srcRect/>
          <a:stretch>
            <a:fillRect/>
          </a:stretch>
        </p:blipFill>
        <p:spPr bwMode="auto">
          <a:xfrm>
            <a:off x="381000" y="1828800"/>
            <a:ext cx="8353425" cy="44291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Interchanges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Interchanges are XML Schema Definitions (XSDs) which group related complex types from the Ed-Fi Core Schema and/or Texas Core Extension Schema.</a:t>
            </a:r>
          </a:p>
          <a:p>
            <a:r>
              <a:rPr lang="en-US" dirty="0"/>
              <a:t>18 interchanges for TSDS</a:t>
            </a:r>
          </a:p>
          <a:p>
            <a:r>
              <a:rPr lang="en-US" dirty="0"/>
              <a:t>13 interchanges for TSDS PEIMS</a:t>
            </a:r>
          </a:p>
          <a:p>
            <a:r>
              <a:rPr lang="en-US" dirty="0"/>
              <a:t>For referential integrity, they must be submitted in the order displayed on the following slides.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35</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TSDS Interchanges</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36</a:t>
            </a:fld>
            <a:endParaRPr lang="en-US" dirty="0"/>
          </a:p>
        </p:txBody>
      </p:sp>
      <p:sp>
        <p:nvSpPr>
          <p:cNvPr id="8" name="Content Placeholder 2"/>
          <p:cNvSpPr txBox="1">
            <a:spLocks/>
          </p:cNvSpPr>
          <p:nvPr>
            <p:custDataLst>
              <p:tags r:id="rId3"/>
            </p:custDataLst>
          </p:nvPr>
        </p:nvSpPr>
        <p:spPr>
          <a:xfrm>
            <a:off x="533400" y="1752600"/>
            <a:ext cx="8153400" cy="4648200"/>
          </a:xfrm>
          <a:prstGeom prst="rect">
            <a:avLst/>
          </a:prstGeom>
        </p:spPr>
        <p:txBody>
          <a:bodyPr vert="horz">
            <a:noAutofit/>
          </a:bodyPr>
          <a:lstStyle/>
          <a:p>
            <a:pPr marL="320040" marR="0" lvl="1"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tab pos="285750" algn="l"/>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6" name="Rectangle 5"/>
          <p:cNvSpPr/>
          <p:nvPr>
            <p:custDataLst>
              <p:tags r:id="rId4"/>
            </p:custDataLst>
          </p:nvPr>
        </p:nvSpPr>
        <p:spPr>
          <a:xfrm>
            <a:off x="2467276" y="5915003"/>
            <a:ext cx="4264794" cy="646331"/>
          </a:xfrm>
          <a:prstGeom prst="rect">
            <a:avLst/>
          </a:prstGeom>
        </p:spPr>
        <p:txBody>
          <a:bodyPr wrap="square">
            <a:spAutoFit/>
          </a:bodyPr>
          <a:lstStyle/>
          <a:p>
            <a:r>
              <a:rPr lang="en-US" dirty="0">
                <a:hlinkClick r:id="rId8"/>
              </a:rPr>
              <a:t>TEDS Section 7_Interchange Schemas</a:t>
            </a:r>
            <a:endParaRPr lang="en-US" dirty="0"/>
          </a:p>
          <a:p>
            <a:endParaRPr lang="en-US" dirty="0"/>
          </a:p>
        </p:txBody>
      </p:sp>
      <p:pic>
        <p:nvPicPr>
          <p:cNvPr id="5" name="Content Placeholder 4"/>
          <p:cNvPicPr>
            <a:picLocks noGrp="1" noChangeAspect="1"/>
          </p:cNvPicPr>
          <p:nvPr>
            <p:ph sz="quarter" idx="1"/>
          </p:nvPr>
        </p:nvPicPr>
        <p:blipFill>
          <a:blip r:embed="rId9"/>
          <a:stretch>
            <a:fillRect/>
          </a:stretch>
        </p:blipFill>
        <p:spPr>
          <a:xfrm>
            <a:off x="522973" y="1905000"/>
            <a:ext cx="8153400" cy="3873645"/>
          </a:xfrm>
          <a:prstGeom prst="rect">
            <a:avLst/>
          </a:prstGeom>
        </p:spPr>
      </p:pic>
      <p:sp>
        <p:nvSpPr>
          <p:cNvPr id="9" name="Rectangle 8"/>
          <p:cNvSpPr/>
          <p:nvPr>
            <p:custDataLst>
              <p:tags r:id="rId5"/>
            </p:custDataLst>
          </p:nvPr>
        </p:nvSpPr>
        <p:spPr>
          <a:xfrm>
            <a:off x="2057400" y="1525324"/>
            <a:ext cx="8763000" cy="646331"/>
          </a:xfrm>
          <a:prstGeom prst="rect">
            <a:avLst/>
          </a:prstGeom>
        </p:spPr>
        <p:txBody>
          <a:bodyPr wrap="square">
            <a:spAutoFit/>
          </a:bodyPr>
          <a:lstStyle/>
          <a:p>
            <a:r>
              <a:rPr lang="en-US" dirty="0">
                <a:hlinkClick r:id="rId10"/>
              </a:rPr>
              <a:t>TEDS Section_1_Data_Submission_Responsibilities</a:t>
            </a:r>
            <a:endParaRPr lang="en-US" dirty="0"/>
          </a:p>
          <a:p>
            <a:endParaRPr lang="en-US" dirty="0"/>
          </a:p>
        </p:txBody>
      </p:sp>
    </p:spTree>
    <p:extLst>
      <p:ext uri="{BB962C8B-B14F-4D97-AF65-F5344CB8AC3E}">
        <p14:creationId xmlns:p14="http://schemas.microsoft.com/office/powerpoint/2010/main" val="3518674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TSDS PEIMS Interchanges</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37</a:t>
            </a:fld>
            <a:endParaRPr lang="en-US" dirty="0"/>
          </a:p>
        </p:txBody>
      </p:sp>
      <p:sp>
        <p:nvSpPr>
          <p:cNvPr id="8" name="Content Placeholder 2"/>
          <p:cNvSpPr txBox="1">
            <a:spLocks/>
          </p:cNvSpPr>
          <p:nvPr>
            <p:custDataLst>
              <p:tags r:id="rId3"/>
            </p:custDataLst>
          </p:nvPr>
        </p:nvSpPr>
        <p:spPr>
          <a:xfrm>
            <a:off x="533400" y="1752600"/>
            <a:ext cx="8153400" cy="4648200"/>
          </a:xfrm>
          <a:prstGeom prst="rect">
            <a:avLst/>
          </a:prstGeom>
        </p:spPr>
        <p:txBody>
          <a:bodyPr vert="horz">
            <a:noAutofit/>
          </a:bodyPr>
          <a:lstStyle/>
          <a:p>
            <a:pPr marL="320040" marR="0" lvl="1"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tab pos="285750" algn="l"/>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6" name="Rectangle 5"/>
          <p:cNvSpPr/>
          <p:nvPr>
            <p:custDataLst>
              <p:tags r:id="rId4"/>
            </p:custDataLst>
          </p:nvPr>
        </p:nvSpPr>
        <p:spPr>
          <a:xfrm>
            <a:off x="-8823" y="5307212"/>
            <a:ext cx="9142396" cy="923330"/>
          </a:xfrm>
          <a:prstGeom prst="rect">
            <a:avLst/>
          </a:prstGeom>
        </p:spPr>
        <p:txBody>
          <a:bodyPr wrap="square">
            <a:spAutoFit/>
          </a:bodyPr>
          <a:lstStyle/>
          <a:p>
            <a:pPr algn="ctr"/>
            <a:r>
              <a:rPr lang="en-US" dirty="0">
                <a:hlinkClick r:id="rId8"/>
              </a:rPr>
              <a:t>http://www.texasstudentdatasystem.org/TSDS/TEDS/TEDS-PEIMS_Section_8_7_-_Interchange_Schemas/</a:t>
            </a:r>
            <a:endParaRPr lang="en-US" dirty="0"/>
          </a:p>
          <a:p>
            <a:endParaRPr lang="en-US" dirty="0"/>
          </a:p>
        </p:txBody>
      </p:sp>
      <p:pic>
        <p:nvPicPr>
          <p:cNvPr id="10" name="Content Placeholder 9"/>
          <p:cNvPicPr>
            <a:picLocks noGrp="1" noChangeAspect="1"/>
          </p:cNvPicPr>
          <p:nvPr>
            <p:ph sz="quarter" idx="1"/>
          </p:nvPr>
        </p:nvPicPr>
        <p:blipFill>
          <a:blip r:embed="rId9"/>
          <a:stretch>
            <a:fillRect/>
          </a:stretch>
        </p:blipFill>
        <p:spPr>
          <a:xfrm>
            <a:off x="494498" y="2138295"/>
            <a:ext cx="8153400" cy="2935224"/>
          </a:xfrm>
          <a:prstGeom prst="rect">
            <a:avLst/>
          </a:prstGeom>
        </p:spPr>
      </p:pic>
      <p:sp>
        <p:nvSpPr>
          <p:cNvPr id="12" name="Rectangle 11"/>
          <p:cNvSpPr/>
          <p:nvPr>
            <p:custDataLst>
              <p:tags r:id="rId5"/>
            </p:custDataLst>
          </p:nvPr>
        </p:nvSpPr>
        <p:spPr>
          <a:xfrm>
            <a:off x="1733951" y="1596674"/>
            <a:ext cx="5752298" cy="646331"/>
          </a:xfrm>
          <a:prstGeom prst="rect">
            <a:avLst/>
          </a:prstGeom>
        </p:spPr>
        <p:txBody>
          <a:bodyPr wrap="square">
            <a:spAutoFit/>
          </a:bodyPr>
          <a:lstStyle/>
          <a:p>
            <a:pPr algn="ctr"/>
            <a:r>
              <a:rPr lang="en-US" dirty="0">
                <a:hlinkClick r:id="rId10"/>
              </a:rPr>
              <a:t>TEDS Section_8.1_Data Submission Responsibilities</a:t>
            </a:r>
            <a:endParaRPr lang="en-US" dirty="0"/>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Complex Types and Data Elements</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980149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TEDS Overview</a:t>
            </a:r>
          </a:p>
        </p:txBody>
      </p:sp>
    </p:spTree>
    <p:custDataLst>
      <p:tags r:id="rId1"/>
    </p:custDataLst>
    <p:extLst>
      <p:ext uri="{BB962C8B-B14F-4D97-AF65-F5344CB8AC3E}">
        <p14:creationId xmlns:p14="http://schemas.microsoft.com/office/powerpoint/2010/main" val="961304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7010400" cy="841248"/>
          </a:xfrm>
        </p:spPr>
        <p:txBody>
          <a:bodyPr/>
          <a:lstStyle/>
          <a:p>
            <a:r>
              <a:rPr lang="en-US" sz="2600" dirty="0"/>
              <a:t>Complex Types			</a:t>
            </a:r>
          </a:p>
        </p:txBody>
      </p:sp>
      <p:sp>
        <p:nvSpPr>
          <p:cNvPr id="5" name="Content Placeholder 2"/>
          <p:cNvSpPr>
            <a:spLocks noGrp="1"/>
          </p:cNvSpPr>
          <p:nvPr>
            <p:ph sz="quarter" idx="1"/>
            <p:custDataLst>
              <p:tags r:id="rId3"/>
            </p:custDataLst>
          </p:nvPr>
        </p:nvSpPr>
        <p:spPr>
          <a:xfrm>
            <a:off x="533400" y="1752600"/>
            <a:ext cx="8153400" cy="4495800"/>
          </a:xfrm>
        </p:spPr>
        <p:txBody>
          <a:bodyPr/>
          <a:lstStyle/>
          <a:p>
            <a:pPr lvl="2">
              <a:buNone/>
            </a:pPr>
            <a:endParaRPr lang="en-US" dirty="0"/>
          </a:p>
          <a:p>
            <a:pPr lvl="1">
              <a:buNone/>
            </a:pPr>
            <a:endParaRPr lang="en-US" dirty="0"/>
          </a:p>
          <a:p>
            <a:endParaRPr lang="en-US" dirty="0"/>
          </a:p>
          <a:p>
            <a:pPr>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39</a:t>
            </a:fld>
            <a:endParaRPr lang="en-US" dirty="0"/>
          </a:p>
        </p:txBody>
      </p:sp>
      <p:sp>
        <p:nvSpPr>
          <p:cNvPr id="6" name="Content Placeholder 2"/>
          <p:cNvSpPr txBox="1">
            <a:spLocks/>
          </p:cNvSpPr>
          <p:nvPr>
            <p:custDataLst>
              <p:tags r:id="rId5"/>
            </p:custDataLst>
          </p:nvPr>
        </p:nvSpPr>
        <p:spPr>
          <a:xfrm>
            <a:off x="533400" y="1752600"/>
            <a:ext cx="8153400" cy="4648200"/>
          </a:xfrm>
          <a:prstGeom prst="rect">
            <a:avLst/>
          </a:prstGeom>
        </p:spPr>
        <p:txBody>
          <a:bodyPr vert="horz">
            <a:noAutofit/>
          </a:bodyPr>
          <a:lstStyle/>
          <a:p>
            <a:pPr marL="320040" indent="-320040">
              <a:lnSpc>
                <a:spcPct val="106000"/>
              </a:lnSpc>
              <a:spcBef>
                <a:spcPts val="600"/>
              </a:spcBef>
              <a:spcAft>
                <a:spcPts val="300"/>
              </a:spcAft>
              <a:buClr>
                <a:schemeClr val="accent2"/>
              </a:buClr>
              <a:buSzPct val="60000"/>
              <a:buFont typeface="Wingdings"/>
              <a:buChar char=""/>
              <a:defRPr/>
            </a:pPr>
            <a:r>
              <a:rPr lang="en-US" dirty="0">
                <a:cs typeface="Arial" pitchFamily="34" charset="0"/>
              </a:rPr>
              <a:t>Are used in building interchange schemas</a:t>
            </a: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endParaRPr lang="en-US" dirty="0">
              <a:latin typeface="Arial" pitchFamily="34" charset="0"/>
              <a:cs typeface="Arial" pitchFamily="34" charset="0"/>
            </a:endParaRP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r>
              <a:rPr lang="en-US" dirty="0">
                <a:latin typeface="Arial" pitchFamily="34" charset="0"/>
                <a:cs typeface="Arial" pitchFamily="34" charset="0"/>
              </a:rPr>
              <a:t>A grouping of related data elements that comprise specific information</a:t>
            </a:r>
          </a:p>
          <a:p>
            <a:pPr marL="777240" lvl="1" indent="-320040">
              <a:lnSpc>
                <a:spcPct val="106000"/>
              </a:lnSpc>
              <a:spcBef>
                <a:spcPts val="600"/>
              </a:spcBef>
              <a:spcAft>
                <a:spcPts val="300"/>
              </a:spcAft>
              <a:buClr>
                <a:schemeClr val="accent2"/>
              </a:buClr>
              <a:buSzPct val="60000"/>
            </a:pPr>
            <a:endParaRPr lang="en-US" noProof="0" dirty="0">
              <a:cs typeface="Arial" pitchFamily="34" charset="0"/>
            </a:endParaRPr>
          </a:p>
          <a:p>
            <a:pPr marL="320040" indent="-320040">
              <a:lnSpc>
                <a:spcPct val="106000"/>
              </a:lnSpc>
              <a:spcBef>
                <a:spcPts val="600"/>
              </a:spcBef>
              <a:spcAft>
                <a:spcPts val="300"/>
              </a:spcAft>
              <a:buClr>
                <a:schemeClr val="accent2"/>
              </a:buClr>
              <a:buSzPct val="60000"/>
              <a:buFont typeface="Wingdings"/>
              <a:buChar char=""/>
            </a:pPr>
            <a:r>
              <a:rPr lang="en-US" noProof="0" dirty="0">
                <a:cs typeface="Arial" pitchFamily="34" charset="0"/>
              </a:rPr>
              <a:t>Complex types may include individual data elements and/or other complex types</a:t>
            </a:r>
            <a:endParaRPr kumimoji="0" lang="en-US" b="0" i="0" u="none" strike="noStrike" kern="1200" cap="none" spc="0" normalizeH="0" noProof="0" dirty="0">
              <a:ln>
                <a:noFill/>
              </a:ln>
              <a:solidFill>
                <a:schemeClr val="tx1"/>
              </a:solidFill>
              <a:effectLst/>
              <a:uLnTx/>
              <a:uFillTx/>
              <a:latin typeface="+mn-lt"/>
              <a:ea typeface="+mn-ea"/>
              <a:cs typeface="Arial" pitchFamily="34" charset="0"/>
            </a:endParaRPr>
          </a:p>
          <a:p>
            <a:pPr marL="640080" marR="0" lvl="1" indent="-274320" algn="l" defTabSz="914400" rtl="0" eaLnBrk="1" fontAlgn="auto" latinLnBrk="0" hangingPunct="1">
              <a:lnSpc>
                <a:spcPct val="106000"/>
              </a:lnSpc>
              <a:spcBef>
                <a:spcPts val="600"/>
              </a:spcBef>
              <a:spcAft>
                <a:spcPts val="300"/>
              </a:spcAft>
              <a:buClr>
                <a:schemeClr val="accent1"/>
              </a:buClr>
              <a:buSzPct val="70000"/>
              <a:buFont typeface="Wingdings 2"/>
              <a:buChar char=""/>
              <a:tabLst/>
              <a:defRPr/>
            </a:pPr>
            <a:endParaRPr lang="en-US" dirty="0">
              <a:latin typeface="Arial" pitchFamily="34" charset="0"/>
              <a:cs typeface="Arial" pitchFamily="34" charset="0"/>
            </a:endParaRPr>
          </a:p>
          <a:p>
            <a:pPr marL="640080" marR="0" lvl="1" indent="-274320" algn="l" defTabSz="914400" rtl="0" eaLnBrk="1" fontAlgn="auto" latinLnBrk="0" hangingPunct="1">
              <a:lnSpc>
                <a:spcPct val="106000"/>
              </a:lnSpc>
              <a:spcBef>
                <a:spcPts val="600"/>
              </a:spcBef>
              <a:spcAft>
                <a:spcPts val="300"/>
              </a:spcAft>
              <a:buClr>
                <a:schemeClr val="accent1"/>
              </a:buClr>
              <a:buSzPct val="70000"/>
              <a:buFont typeface="Wingdings 2"/>
              <a:buChar char=""/>
              <a:tabLst/>
              <a:defRPr/>
            </a:pPr>
            <a:r>
              <a:rPr lang="en-US" dirty="0">
                <a:latin typeface="Arial" pitchFamily="34" charset="0"/>
                <a:cs typeface="Arial" pitchFamily="34" charset="0"/>
              </a:rPr>
              <a:t>Complex Type Name includes the following data elements:</a:t>
            </a:r>
          </a:p>
          <a:p>
            <a:pPr lvl="2" indent="-228600">
              <a:lnSpc>
                <a:spcPct val="106000"/>
              </a:lnSpc>
              <a:spcBef>
                <a:spcPts val="600"/>
              </a:spcBef>
              <a:spcAft>
                <a:spcPts val="300"/>
              </a:spcAft>
              <a:buClr>
                <a:schemeClr val="accent2"/>
              </a:buClr>
              <a:buSzPct val="75000"/>
              <a:buFont typeface="Wingdings"/>
              <a:buChar char=""/>
            </a:pPr>
            <a:r>
              <a:rPr lang="en-US" dirty="0">
                <a:latin typeface="Arial" pitchFamily="34" charset="0"/>
                <a:cs typeface="Arial" pitchFamily="34" charset="0"/>
              </a:rPr>
              <a:t>First Name, Middle Name, Last Name, Generation Code Suffix</a:t>
            </a:r>
          </a:p>
          <a:p>
            <a:pPr marL="640080" lvl="1" indent="-274320">
              <a:lnSpc>
                <a:spcPct val="106000"/>
              </a:lnSpc>
              <a:spcBef>
                <a:spcPts val="600"/>
              </a:spcBef>
              <a:spcAft>
                <a:spcPts val="300"/>
              </a:spcAft>
              <a:buClr>
                <a:schemeClr val="accent1"/>
              </a:buClr>
              <a:buSzPct val="70000"/>
              <a:buFont typeface="Wingdings 2"/>
              <a:buChar char=""/>
            </a:pPr>
            <a:endParaRPr lang="en-US" dirty="0">
              <a:latin typeface="Arial" pitchFamily="34" charset="0"/>
              <a:cs typeface="Arial" pitchFamily="34" charset="0"/>
            </a:endParaRPr>
          </a:p>
          <a:p>
            <a:pPr marL="640080" marR="0" lvl="1" indent="-274320" algn="l" defTabSz="914400" rtl="0" eaLnBrk="1" fontAlgn="auto" latinLnBrk="0" hangingPunct="1">
              <a:lnSpc>
                <a:spcPct val="106000"/>
              </a:lnSpc>
              <a:spcBef>
                <a:spcPts val="600"/>
              </a:spcBef>
              <a:spcAft>
                <a:spcPts val="300"/>
              </a:spcAft>
              <a:buClr>
                <a:schemeClr val="accent1"/>
              </a:buClr>
              <a:buSzPct val="70000"/>
              <a:tabLst/>
              <a:defRPr/>
            </a:pPr>
            <a:r>
              <a:rPr lang="en-US" dirty="0">
                <a:latin typeface="Arial" pitchFamily="34" charset="0"/>
                <a:cs typeface="Arial" pitchFamily="34" charset="0"/>
              </a:rPr>
              <a:t>	</a:t>
            </a:r>
          </a:p>
          <a:p>
            <a:pPr marL="640080" marR="0" lvl="1" indent="-274320" algn="l" defTabSz="914400" rtl="0" eaLnBrk="1" fontAlgn="auto" latinLnBrk="0" hangingPunct="1">
              <a:lnSpc>
                <a:spcPct val="106000"/>
              </a:lnSpc>
              <a:spcBef>
                <a:spcPts val="600"/>
              </a:spcBef>
              <a:spcAft>
                <a:spcPts val="300"/>
              </a:spcAft>
              <a:buClr>
                <a:schemeClr val="accent1"/>
              </a:buClr>
              <a:buSzPct val="70000"/>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914400" marR="0" lvl="2" indent="-228600" algn="l" defTabSz="914400" rtl="0" eaLnBrk="1" fontAlgn="auto" latinLnBrk="0" hangingPunct="1">
              <a:lnSpc>
                <a:spcPct val="106000"/>
              </a:lnSpc>
              <a:spcBef>
                <a:spcPts val="600"/>
              </a:spcBef>
              <a:spcAft>
                <a:spcPts val="300"/>
              </a:spcAft>
              <a:buClr>
                <a:schemeClr val="accent2"/>
              </a:buClr>
              <a:buSzPct val="75000"/>
              <a:buFont typeface="Wingdings"/>
              <a:buChar char=""/>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320040" marR="0" lvl="1"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tab pos="285750" algn="l"/>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sz="2400" dirty="0"/>
              <a:t>Education Service Center Complex Type</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pPr marL="0" indent="0">
              <a:buNone/>
            </a:pPr>
            <a:r>
              <a:rPr lang="en-US" dirty="0"/>
              <a:t>The EducationServiceCenter Complex Type represents a regional, multi-services public agency authorized by State law to develop, manage, and provide services, programs, or other options support (e.g., construction, food services, and technology services) to LEAs. </a:t>
            </a:r>
          </a:p>
          <a:p>
            <a:r>
              <a:rPr lang="en-US" dirty="0"/>
              <a:t>It includes the following data elements &amp; complex type:</a:t>
            </a:r>
          </a:p>
          <a:p>
            <a:pPr lvl="1"/>
            <a:r>
              <a:rPr lang="en-US" dirty="0"/>
              <a:t>Education Service Center ID (data element)</a:t>
            </a:r>
          </a:p>
          <a:p>
            <a:pPr lvl="1"/>
            <a:r>
              <a:rPr lang="en-US" dirty="0"/>
              <a:t>Education Service Center Name (data element)</a:t>
            </a:r>
          </a:p>
          <a:p>
            <a:pPr lvl="1"/>
            <a:r>
              <a:rPr lang="en-US" dirty="0"/>
              <a:t>Organization Category (complex type)</a:t>
            </a:r>
          </a:p>
          <a:p>
            <a:pPr>
              <a:buNone/>
            </a:pPr>
            <a:r>
              <a:rPr lang="en-US" dirty="0"/>
              <a:t>	</a:t>
            </a:r>
          </a:p>
          <a:p>
            <a:pPr lvl="1"/>
            <a:endParaRPr lang="en-US" dirty="0"/>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40</a:t>
            </a:fld>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Education Service Center Complex Type</a:t>
            </a:r>
          </a:p>
        </p:txBody>
      </p:sp>
      <p:pic>
        <p:nvPicPr>
          <p:cNvPr id="7" name="Picture 2"/>
          <p:cNvPicPr>
            <a:picLocks noGrp="1" noChangeAspect="1" noChangeArrowheads="1"/>
          </p:cNvPicPr>
          <p:nvPr>
            <p:ph sz="quarter" idx="1"/>
          </p:nvPr>
        </p:nvPicPr>
        <p:blipFill>
          <a:blip r:embed="rId6" cstate="print"/>
          <a:srcRect/>
          <a:stretch>
            <a:fillRect/>
          </a:stretch>
        </p:blipFill>
        <p:spPr bwMode="auto">
          <a:xfrm>
            <a:off x="457201" y="1752601"/>
            <a:ext cx="7851429" cy="3124199"/>
          </a:xfrm>
          <a:prstGeom prst="rect">
            <a:avLst/>
          </a:prstGeom>
          <a:noFill/>
          <a:ln w="9525">
            <a:noFill/>
            <a:miter lim="800000"/>
            <a:headEnd/>
            <a:tailEnd/>
          </a:ln>
        </p:spPr>
      </p:pic>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41</a:t>
            </a:fld>
            <a:endParaRPr lang="en-US" dirty="0"/>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Code Tables</a:t>
            </a:r>
          </a:p>
        </p:txBody>
      </p:sp>
      <p:sp>
        <p:nvSpPr>
          <p:cNvPr id="3" name="Content Placeholder 2"/>
          <p:cNvSpPr>
            <a:spLocks noGrp="1"/>
          </p:cNvSpPr>
          <p:nvPr>
            <p:ph sz="quarter" idx="1"/>
            <p:custDataLst>
              <p:tags r:id="rId3"/>
            </p:custDataLst>
          </p:nvPr>
        </p:nvSpPr>
        <p:spPr>
          <a:xfrm>
            <a:off x="533400" y="1752600"/>
            <a:ext cx="8153400" cy="685800"/>
          </a:xfrm>
        </p:spPr>
        <p:txBody>
          <a:bodyPr/>
          <a:lstStyle/>
          <a:p>
            <a:r>
              <a:rPr lang="en-US" dirty="0"/>
              <a:t>Specifies the valid codes and the decode values for a specific data element</a:t>
            </a:r>
          </a:p>
          <a:p>
            <a:pPr>
              <a:buNone/>
            </a:pPr>
            <a:endParaRPr lang="en-US" dirty="0"/>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42</a:t>
            </a:fld>
            <a:endParaRPr lang="en-US" dirty="0"/>
          </a:p>
        </p:txBody>
      </p:sp>
      <p:pic>
        <p:nvPicPr>
          <p:cNvPr id="2051" name="Picture 3"/>
          <p:cNvPicPr>
            <a:picLocks noChangeAspect="1" noChangeArrowheads="1"/>
          </p:cNvPicPr>
          <p:nvPr/>
        </p:nvPicPr>
        <p:blipFill>
          <a:blip r:embed="rId8" cstate="print"/>
          <a:srcRect/>
          <a:stretch>
            <a:fillRect/>
          </a:stretch>
        </p:blipFill>
        <p:spPr bwMode="auto">
          <a:xfrm>
            <a:off x="304799" y="2438400"/>
            <a:ext cx="8610601" cy="4048125"/>
          </a:xfrm>
          <a:prstGeom prst="rect">
            <a:avLst/>
          </a:prstGeom>
          <a:noFill/>
          <a:ln w="9525">
            <a:noFill/>
            <a:miter lim="800000"/>
            <a:headEnd/>
            <a:tailEnd/>
          </a:ln>
        </p:spPr>
      </p:pic>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632" y="6486524"/>
            <a:ext cx="349187" cy="371475"/>
          </a:xfrm>
          <a:prstGeom prst="rect">
            <a:avLst/>
          </a:prstGeom>
        </p:spPr>
      </p:pic>
      <p:sp>
        <p:nvSpPr>
          <p:cNvPr id="8" name="Rectangle 7">
            <a:hlinkClick r:id="rId10" action="ppaction://hlinksldjump"/>
          </p:cNvPr>
          <p:cNvSpPr/>
          <p:nvPr>
            <p:custDataLst>
              <p:tags r:id="rId5"/>
            </p:custDataLst>
          </p:nvPr>
        </p:nvSpPr>
        <p:spPr>
          <a:xfrm>
            <a:off x="0" y="6486524"/>
            <a:ext cx="452819" cy="371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Data Sample: Education Service Center </a:t>
            </a:r>
          </a:p>
        </p:txBody>
      </p:sp>
      <p:pic>
        <p:nvPicPr>
          <p:cNvPr id="5" name="Picture 3"/>
          <p:cNvPicPr>
            <a:picLocks noGrp="1" noChangeAspect="1" noChangeArrowheads="1"/>
          </p:cNvPicPr>
          <p:nvPr>
            <p:ph sz="quarter" idx="1"/>
          </p:nvPr>
        </p:nvPicPr>
        <p:blipFill>
          <a:blip r:embed="rId7" cstate="print"/>
          <a:srcRect/>
          <a:stretch>
            <a:fillRect/>
          </a:stretch>
        </p:blipFill>
        <p:spPr bwMode="auto">
          <a:xfrm>
            <a:off x="533400" y="1752600"/>
            <a:ext cx="8153400" cy="3810000"/>
          </a:xfrm>
          <a:prstGeom prst="rect">
            <a:avLst/>
          </a:prstGeom>
          <a:noFill/>
          <a:ln w="9525">
            <a:noFill/>
            <a:miter lim="800000"/>
            <a:headEnd/>
            <a:tailEnd/>
          </a:ln>
        </p:spPr>
      </p:pic>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43</a:t>
            </a:fld>
            <a:endParaRPr lang="en-US" dirty="0"/>
          </a:p>
        </p:txBody>
      </p:sp>
      <p:sp>
        <p:nvSpPr>
          <p:cNvPr id="8" name="TextBox 7"/>
          <p:cNvSpPr txBox="1"/>
          <p:nvPr>
            <p:custDataLst>
              <p:tags r:id="rId4"/>
            </p:custDataLst>
          </p:nvPr>
        </p:nvSpPr>
        <p:spPr>
          <a:xfrm>
            <a:off x="152400" y="5715000"/>
            <a:ext cx="8839200" cy="292388"/>
          </a:xfrm>
          <a:prstGeom prst="rect">
            <a:avLst/>
          </a:prstGeom>
          <a:noFill/>
        </p:spPr>
        <p:txBody>
          <a:bodyPr wrap="square" rtlCol="0">
            <a:spAutoFit/>
          </a:bodyPr>
          <a:lstStyle/>
          <a:p>
            <a:r>
              <a:rPr lang="en-US" sz="1300" u="sng" dirty="0">
                <a:hlinkClick r:id="rId8"/>
              </a:rPr>
              <a:t>http://castro.tea.state.tx.us/tsds/teds/2014A/v2.0/data_samples/PEIMS-EO-EducationServiceCenterDataSample.xml</a:t>
            </a:r>
            <a:endParaRPr lang="en-US" sz="1300" dirty="0"/>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Simple Types</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8508044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Simple Types (1)			</a:t>
            </a:r>
          </a:p>
        </p:txBody>
      </p:sp>
      <p:pic>
        <p:nvPicPr>
          <p:cNvPr id="2072" name="Picture 24"/>
          <p:cNvPicPr>
            <a:picLocks noGrp="1" noChangeAspect="1" noChangeArrowheads="1"/>
          </p:cNvPicPr>
          <p:nvPr>
            <p:ph sz="quarter" idx="1"/>
          </p:nvPr>
        </p:nvPicPr>
        <p:blipFill>
          <a:blip r:embed="rId7" cstate="print"/>
          <a:srcRect/>
          <a:stretch>
            <a:fillRect/>
          </a:stretch>
        </p:blipFill>
        <p:spPr bwMode="auto">
          <a:xfrm>
            <a:off x="628851" y="3031460"/>
            <a:ext cx="8077200" cy="1457162"/>
          </a:xfrm>
          <a:prstGeom prst="rect">
            <a:avLst/>
          </a:prstGeom>
          <a:noFill/>
          <a:ln w="9525">
            <a:solidFill>
              <a:schemeClr val="tx2">
                <a:lumMod val="75000"/>
              </a:schemeClr>
            </a:solidFill>
            <a:miter lim="800000"/>
            <a:headEnd/>
            <a:tailEnd/>
          </a:ln>
        </p:spPr>
      </p:pic>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45</a:t>
            </a:fld>
            <a:endParaRPr lang="en-US" dirty="0"/>
          </a:p>
        </p:txBody>
      </p:sp>
      <p:sp>
        <p:nvSpPr>
          <p:cNvPr id="35" name="Rectangle 34"/>
          <p:cNvSpPr/>
          <p:nvPr>
            <p:custDataLst>
              <p:tags r:id="rId4"/>
            </p:custDataLst>
          </p:nvPr>
        </p:nvSpPr>
        <p:spPr>
          <a:xfrm>
            <a:off x="533400" y="1676400"/>
            <a:ext cx="7620000" cy="1203984"/>
          </a:xfrm>
          <a:prstGeom prst="rect">
            <a:avLst/>
          </a:prstGeom>
        </p:spPr>
        <p:txBody>
          <a:bodyPr wrap="square">
            <a:spAutoFit/>
          </a:bodyPr>
          <a:lstStyle/>
          <a:p>
            <a:pPr marL="320040" indent="-320040">
              <a:lnSpc>
                <a:spcPct val="106000"/>
              </a:lnSpc>
              <a:spcBef>
                <a:spcPts val="600"/>
              </a:spcBef>
              <a:spcAft>
                <a:spcPts val="300"/>
              </a:spcAft>
              <a:buClr>
                <a:schemeClr val="accent2"/>
              </a:buClr>
              <a:buSzPct val="60000"/>
              <a:buFont typeface="Wingdings"/>
              <a:buChar char=""/>
            </a:pPr>
            <a:r>
              <a:rPr lang="en-US" dirty="0">
                <a:cs typeface="Arial" pitchFamily="34" charset="0"/>
              </a:rPr>
              <a:t>Defines the data element: </a:t>
            </a:r>
          </a:p>
          <a:p>
            <a:pPr>
              <a:lnSpc>
                <a:spcPct val="106000"/>
              </a:lnSpc>
              <a:spcBef>
                <a:spcPts val="600"/>
              </a:spcBef>
              <a:spcAft>
                <a:spcPts val="300"/>
              </a:spcAft>
              <a:buClr>
                <a:schemeClr val="accent2"/>
              </a:buClr>
              <a:buSzPct val="60000"/>
            </a:pPr>
            <a:endParaRPr lang="en-US" dirty="0">
              <a:cs typeface="Arial" pitchFamily="34" charset="0"/>
            </a:endParaRPr>
          </a:p>
          <a:p>
            <a:pPr marL="320040" indent="-320040">
              <a:lnSpc>
                <a:spcPct val="106000"/>
              </a:lnSpc>
              <a:spcBef>
                <a:spcPts val="600"/>
              </a:spcBef>
              <a:spcAft>
                <a:spcPts val="300"/>
              </a:spcAft>
              <a:buClr>
                <a:schemeClr val="accent2"/>
              </a:buClr>
              <a:buSzPct val="60000"/>
              <a:buFont typeface="Wingdings"/>
              <a:buChar char=""/>
            </a:pPr>
            <a:r>
              <a:rPr lang="en-US" dirty="0">
                <a:cs typeface="Arial" pitchFamily="34" charset="0"/>
              </a:rPr>
              <a:t>Defines the restrictions for the data element, for example:</a:t>
            </a:r>
          </a:p>
        </p:txBody>
      </p:sp>
      <p:pic>
        <p:nvPicPr>
          <p:cNvPr id="1026" name="Picture 2"/>
          <p:cNvPicPr>
            <a:picLocks noChangeAspect="1" noChangeArrowheads="1"/>
          </p:cNvPicPr>
          <p:nvPr/>
        </p:nvPicPr>
        <p:blipFill>
          <a:blip r:embed="rId8" cstate="print"/>
          <a:srcRect/>
          <a:stretch>
            <a:fillRect/>
          </a:stretch>
        </p:blipFill>
        <p:spPr bwMode="auto">
          <a:xfrm>
            <a:off x="838200" y="2133600"/>
            <a:ext cx="8007350" cy="247650"/>
          </a:xfrm>
          <a:prstGeom prst="rect">
            <a:avLst/>
          </a:prstGeom>
          <a:noFill/>
          <a:ln w="9525">
            <a:noFill/>
            <a:miter lim="800000"/>
            <a:headEnd/>
            <a:tailEnd/>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Simple Types (2)			</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46</a:t>
            </a:fld>
            <a:endParaRPr lang="en-US" dirty="0"/>
          </a:p>
        </p:txBody>
      </p:sp>
      <p:sp>
        <p:nvSpPr>
          <p:cNvPr id="16" name="Content Placeholder 2"/>
          <p:cNvSpPr txBox="1">
            <a:spLocks/>
          </p:cNvSpPr>
          <p:nvPr>
            <p:custDataLst>
              <p:tags r:id="rId4"/>
            </p:custDataLst>
          </p:nvPr>
        </p:nvSpPr>
        <p:spPr>
          <a:xfrm>
            <a:off x="457200" y="1524000"/>
            <a:ext cx="8153400" cy="304800"/>
          </a:xfrm>
          <a:prstGeom prst="rect">
            <a:avLst/>
          </a:prstGeom>
        </p:spPr>
        <p:txBody>
          <a:bodyPr vert="horz">
            <a:noAutofit/>
          </a:bodyPr>
          <a:lstStyle/>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r>
              <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rPr>
              <a:t>Define the enumerated values for a data element, for example:</a:t>
            </a:r>
          </a:p>
          <a:p>
            <a:pPr marL="914400" marR="0" lvl="2" indent="-228600" algn="l" defTabSz="914400" rtl="0" eaLnBrk="1" fontAlgn="auto" latinLnBrk="0" hangingPunct="1">
              <a:lnSpc>
                <a:spcPct val="106000"/>
              </a:lnSpc>
              <a:spcBef>
                <a:spcPts val="600"/>
              </a:spcBef>
              <a:spcAft>
                <a:spcPts val="300"/>
              </a:spcAft>
              <a:buClr>
                <a:schemeClr val="accent2"/>
              </a:buClr>
              <a:buSzPct val="75000"/>
              <a:buFont typeface="Wingdings"/>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914400" marR="0" lvl="2" indent="-228600" algn="l" defTabSz="914400" rtl="0" eaLnBrk="1" fontAlgn="auto" latinLnBrk="0" hangingPunct="1">
              <a:lnSpc>
                <a:spcPct val="106000"/>
              </a:lnSpc>
              <a:spcBef>
                <a:spcPts val="600"/>
              </a:spcBef>
              <a:spcAft>
                <a:spcPts val="300"/>
              </a:spcAft>
              <a:buClr>
                <a:schemeClr val="accent2"/>
              </a:buClr>
              <a:buSzPct val="75000"/>
              <a:buFont typeface="Wingdings"/>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914400" marR="0" lvl="2" indent="-228600" algn="l" defTabSz="914400" rtl="0" eaLnBrk="1" fontAlgn="auto" latinLnBrk="0" hangingPunct="1">
              <a:lnSpc>
                <a:spcPct val="106000"/>
              </a:lnSpc>
              <a:spcBef>
                <a:spcPts val="600"/>
              </a:spcBef>
              <a:spcAft>
                <a:spcPts val="300"/>
              </a:spcAft>
              <a:buClr>
                <a:schemeClr val="accent2"/>
              </a:buClr>
              <a:buSzPct val="75000"/>
              <a:buFont typeface="Wingdings"/>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640080" marR="0" lvl="1" indent="-274320" algn="l" defTabSz="914400" rtl="0" eaLnBrk="1" fontAlgn="auto" latinLnBrk="0" hangingPunct="1">
              <a:lnSpc>
                <a:spcPct val="106000"/>
              </a:lnSpc>
              <a:spcBef>
                <a:spcPts val="600"/>
              </a:spcBef>
              <a:spcAft>
                <a:spcPts val="300"/>
              </a:spcAft>
              <a:buClr>
                <a:schemeClr val="accent1"/>
              </a:buClr>
              <a:buSzPct val="70000"/>
              <a:buFont typeface="Wingdings 2"/>
              <a:buChar char=""/>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a:p>
            <a:pPr marL="320040" indent="-320040">
              <a:lnSpc>
                <a:spcPct val="106000"/>
              </a:lnSpc>
              <a:spcBef>
                <a:spcPts val="600"/>
              </a:spcBef>
              <a:spcAft>
                <a:spcPts val="300"/>
              </a:spcAft>
              <a:buClr>
                <a:schemeClr val="accent2"/>
              </a:buClr>
              <a:buSzPct val="60000"/>
              <a:buFont typeface="Wingdings"/>
              <a:buChar char=""/>
              <a:defRPr/>
            </a:pPr>
            <a:r>
              <a:rPr lang="en-US" dirty="0">
                <a:cs typeface="Arial" pitchFamily="34" charset="0"/>
              </a:rPr>
              <a:t>Enumerated values are derived from Code Tables:</a:t>
            </a:r>
          </a:p>
          <a:p>
            <a:pPr marL="320040" lvl="0" indent="-320040">
              <a:lnSpc>
                <a:spcPct val="106000"/>
              </a:lnSpc>
              <a:spcBef>
                <a:spcPts val="600"/>
              </a:spcBef>
              <a:spcAft>
                <a:spcPts val="300"/>
              </a:spcAft>
              <a:buClr>
                <a:schemeClr val="accent2"/>
              </a:buClr>
              <a:buSzPct val="60000"/>
              <a:buFont typeface="Wingdings"/>
              <a:buChar char=""/>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None/>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2059" name="Picture 11"/>
          <p:cNvPicPr>
            <a:picLocks noChangeAspect="1" noChangeArrowheads="1"/>
          </p:cNvPicPr>
          <p:nvPr/>
        </p:nvPicPr>
        <p:blipFill>
          <a:blip r:embed="rId7" cstate="print"/>
          <a:srcRect/>
          <a:stretch>
            <a:fillRect/>
          </a:stretch>
        </p:blipFill>
        <p:spPr bwMode="auto">
          <a:xfrm>
            <a:off x="609600" y="1905000"/>
            <a:ext cx="8229600" cy="1524000"/>
          </a:xfrm>
          <a:prstGeom prst="rect">
            <a:avLst/>
          </a:prstGeom>
          <a:noFill/>
          <a:ln w="9525">
            <a:solidFill>
              <a:schemeClr val="tx2">
                <a:lumMod val="75000"/>
              </a:schemeClr>
            </a:solidFill>
            <a:miter lim="800000"/>
            <a:headEnd/>
            <a:tailEnd/>
          </a:ln>
        </p:spPr>
      </p:pic>
      <p:pic>
        <p:nvPicPr>
          <p:cNvPr id="3075" name="Picture 3"/>
          <p:cNvPicPr>
            <a:picLocks noChangeAspect="1" noChangeArrowheads="1"/>
          </p:cNvPicPr>
          <p:nvPr/>
        </p:nvPicPr>
        <p:blipFill>
          <a:blip r:embed="rId8" cstate="print"/>
          <a:srcRect/>
          <a:stretch>
            <a:fillRect/>
          </a:stretch>
        </p:blipFill>
        <p:spPr bwMode="auto">
          <a:xfrm>
            <a:off x="533400" y="4065230"/>
            <a:ext cx="8399463" cy="1905000"/>
          </a:xfrm>
          <a:prstGeom prst="rect">
            <a:avLst/>
          </a:prstGeom>
          <a:noFill/>
          <a:ln w="9525">
            <a:solidFill>
              <a:schemeClr val="accent1"/>
            </a:solidFill>
            <a:miter lim="800000"/>
            <a:headEnd/>
            <a:tailEnd/>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TSDS Client-Side Validation Tool</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247484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Data Loading Process Map</a:t>
            </a:r>
          </a:p>
        </p:txBody>
      </p:sp>
      <p:pic>
        <p:nvPicPr>
          <p:cNvPr id="5" name="Content Placeholder 4"/>
          <p:cNvPicPr>
            <a:picLocks noGrp="1" noChangeAspect="1"/>
          </p:cNvPicPr>
          <p:nvPr>
            <p:ph sz="quarter" idx="1"/>
          </p:nvPr>
        </p:nvPicPr>
        <p:blipFill>
          <a:blip r:embed="rId8"/>
          <a:stretch>
            <a:fillRect/>
          </a:stretch>
        </p:blipFill>
        <p:spPr>
          <a:xfrm>
            <a:off x="304800" y="1649818"/>
            <a:ext cx="8458199" cy="4598581"/>
          </a:xfrm>
          <a:prstGeom prst="rect">
            <a:avLst/>
          </a:prstGeom>
        </p:spPr>
      </p:pic>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48</a:t>
            </a:fld>
            <a:endParaRPr lang="en-US" dirty="0"/>
          </a:p>
        </p:txBody>
      </p:sp>
      <p:sp>
        <p:nvSpPr>
          <p:cNvPr id="3" name="Rectangle 2"/>
          <p:cNvSpPr/>
          <p:nvPr>
            <p:custDataLst>
              <p:tags r:id="rId4"/>
            </p:custDataLst>
          </p:nvPr>
        </p:nvSpPr>
        <p:spPr>
          <a:xfrm>
            <a:off x="533400" y="6172200"/>
            <a:ext cx="8229600" cy="369332"/>
          </a:xfrm>
          <a:prstGeom prst="rect">
            <a:avLst/>
          </a:prstGeom>
        </p:spPr>
        <p:txBody>
          <a:bodyPr wrap="square">
            <a:spAutoFit/>
          </a:bodyPr>
          <a:lstStyle/>
          <a:p>
            <a:r>
              <a:rPr lang="en-US" dirty="0">
                <a:hlinkClick r:id="rId9"/>
              </a:rPr>
              <a:t>http://www.tea.state.tx.us/Workarea/DownloadAsset.aspx?id=25769810585</a:t>
            </a:r>
            <a:endParaRPr lang="en-US" dirty="0"/>
          </a:p>
        </p:txBody>
      </p:sp>
      <p:sp>
        <p:nvSpPr>
          <p:cNvPr id="6" name="Oval 5"/>
          <p:cNvSpPr/>
          <p:nvPr>
            <p:custDataLst>
              <p:tags r:id="rId5"/>
            </p:custDataLst>
          </p:nvPr>
        </p:nvSpPr>
        <p:spPr>
          <a:xfrm>
            <a:off x="533400" y="1876694"/>
            <a:ext cx="2057400" cy="23143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95814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1905000" y="384048"/>
            <a:ext cx="7162800" cy="838200"/>
          </a:xfrm>
          <a:prstGeom prst="rect">
            <a:avLst/>
          </a:prstGeom>
        </p:spPr>
        <p:txBody>
          <a:bodyPr>
            <a:noAutofit/>
          </a:bodyPr>
          <a:lstStyle/>
          <a:p>
            <a:r>
              <a:rPr lang="en-US" sz="2400" dirty="0"/>
              <a:t>What is TEDS?</a:t>
            </a:r>
          </a:p>
        </p:txBody>
      </p:sp>
      <p:sp>
        <p:nvSpPr>
          <p:cNvPr id="10" name="Content Placeholder 3"/>
          <p:cNvSpPr>
            <a:spLocks noGrp="1"/>
          </p:cNvSpPr>
          <p:nvPr>
            <p:ph sz="quarter" idx="1"/>
            <p:custDataLst>
              <p:tags r:id="rId3"/>
            </p:custDataLst>
          </p:nvPr>
        </p:nvSpPr>
        <p:spPr>
          <a:xfrm>
            <a:off x="304800" y="1828800"/>
            <a:ext cx="8458200" cy="4419600"/>
          </a:xfrm>
        </p:spPr>
        <p:txBody>
          <a:bodyPr>
            <a:noAutofit/>
          </a:bodyPr>
          <a:lstStyle/>
          <a:p>
            <a:pPr marL="0" indent="0" fontAlgn="base">
              <a:buNone/>
            </a:pPr>
            <a:r>
              <a:rPr lang="en-US" dirty="0"/>
              <a:t>A set of documented standards that is used by LEAs and vendors to submit PEIMS and </a:t>
            </a:r>
            <a:r>
              <a:rPr lang="en-US" dirty="0" err="1"/>
              <a:t>studentGPS</a:t>
            </a:r>
            <a:r>
              <a:rPr lang="en-US" dirty="0"/>
              <a:t>® Dashboards data to TEA</a:t>
            </a:r>
          </a:p>
          <a:p>
            <a:pPr fontAlgn="base"/>
            <a:r>
              <a:rPr lang="en-US" dirty="0"/>
              <a:t>The standards:</a:t>
            </a:r>
          </a:p>
          <a:p>
            <a:pPr lvl="1"/>
            <a:r>
              <a:rPr lang="en-US" dirty="0"/>
              <a:t>Describe the data reporting requirements; </a:t>
            </a:r>
          </a:p>
          <a:p>
            <a:pPr lvl="1"/>
            <a:r>
              <a:rPr lang="en-US" dirty="0"/>
              <a:t>Provide descriptions of data elements and the codes used to report them; </a:t>
            </a:r>
          </a:p>
          <a:p>
            <a:pPr lvl="1"/>
            <a:r>
              <a:rPr lang="en-US" dirty="0"/>
              <a:t>Detail the responsibilities of local education agencies, education service centers, and the Texas Education Agency in connection with the data collection process; and </a:t>
            </a:r>
          </a:p>
          <a:p>
            <a:pPr lvl="1"/>
            <a:r>
              <a:rPr lang="en-US" dirty="0"/>
              <a:t>Provide descriptions of the data collection requirements, including data elements and data edit specifications </a:t>
            </a:r>
          </a:p>
        </p:txBody>
      </p:sp>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a:t>
            </a:fld>
            <a:endParaRPr lang="en-US" sz="1200" dirty="0"/>
          </a:p>
        </p:txBody>
      </p:sp>
    </p:spTree>
    <p:custDataLst>
      <p:tags r:id="rId1"/>
    </p:custDataLst>
    <p:extLst>
      <p:ext uri="{BB962C8B-B14F-4D97-AF65-F5344CB8AC3E}">
        <p14:creationId xmlns:p14="http://schemas.microsoft.com/office/powerpoint/2010/main" val="9228662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3200" dirty="0"/>
              <a:t>Overview of Data Loading Process</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49</a:t>
            </a:fld>
            <a:endParaRPr lang="en-US" dirty="0"/>
          </a:p>
        </p:txBody>
      </p:sp>
      <p:sp>
        <p:nvSpPr>
          <p:cNvPr id="5" name="Rounded Rectangle 4"/>
          <p:cNvSpPr/>
          <p:nvPr>
            <p:custDataLst>
              <p:tags r:id="rId4"/>
            </p:custDataLst>
          </p:nvPr>
        </p:nvSpPr>
        <p:spPr>
          <a:xfrm>
            <a:off x="121920" y="3678198"/>
            <a:ext cx="1090120"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Must align with TEDS</a:t>
            </a:r>
          </a:p>
        </p:txBody>
      </p:sp>
      <p:sp>
        <p:nvSpPr>
          <p:cNvPr id="6" name="Rounded Rectangle 5"/>
          <p:cNvSpPr/>
          <p:nvPr>
            <p:custDataLst>
              <p:tags r:id="rId5"/>
            </p:custDataLst>
          </p:nvPr>
        </p:nvSpPr>
        <p:spPr>
          <a:xfrm>
            <a:off x="1242399" y="3678198"/>
            <a:ext cx="1147269"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p:txBody>
      </p:sp>
      <p:sp>
        <p:nvSpPr>
          <p:cNvPr id="10" name="Rounded Rectangle 9"/>
          <p:cNvSpPr/>
          <p:nvPr>
            <p:custDataLst>
              <p:tags r:id="rId6"/>
            </p:custDataLst>
          </p:nvPr>
        </p:nvSpPr>
        <p:spPr>
          <a:xfrm>
            <a:off x="28561" y="1627284"/>
            <a:ext cx="9138968"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custDataLst>
              <p:tags r:id="rId7"/>
            </p:custDataLst>
          </p:nvPr>
        </p:nvSpPr>
        <p:spPr>
          <a:xfrm>
            <a:off x="105085" y="3194940"/>
            <a:ext cx="1066800" cy="553998"/>
          </a:xfrm>
          <a:prstGeom prst="rect">
            <a:avLst/>
          </a:prstGeom>
        </p:spPr>
        <p:txBody>
          <a:bodyPr wrap="square">
            <a:noAutofit/>
          </a:bodyPr>
          <a:lstStyle/>
          <a:p>
            <a:pPr algn="ctr"/>
            <a:r>
              <a:rPr lang="en-US" sz="1000" b="1" dirty="0">
                <a:solidFill>
                  <a:srgbClr val="FFFFFF"/>
                </a:solidFill>
                <a:latin typeface="Arial" pitchFamily="34" charset="0"/>
                <a:cs typeface="Arial" pitchFamily="34" charset="0"/>
              </a:rPr>
              <a:t>LEA Source Systems</a:t>
            </a:r>
          </a:p>
        </p:txBody>
      </p:sp>
      <p:sp>
        <p:nvSpPr>
          <p:cNvPr id="12" name="Rectangle 11"/>
          <p:cNvSpPr/>
          <p:nvPr>
            <p:custDataLst>
              <p:tags r:id="rId8"/>
            </p:custDataLst>
          </p:nvPr>
        </p:nvSpPr>
        <p:spPr>
          <a:xfrm>
            <a:off x="1195809" y="3124200"/>
            <a:ext cx="12954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Client Side</a:t>
            </a:r>
          </a:p>
          <a:p>
            <a:pPr algn="ctr">
              <a:lnSpc>
                <a:spcPts val="1800"/>
              </a:lnSpc>
            </a:pPr>
            <a:r>
              <a:rPr lang="en-US" sz="1000" b="1" dirty="0">
                <a:solidFill>
                  <a:srgbClr val="FFFFFF"/>
                </a:solidFill>
                <a:latin typeface="Arial" pitchFamily="34" charset="0"/>
                <a:cs typeface="Arial" pitchFamily="34" charset="0"/>
              </a:rPr>
              <a:t>Validation Tool</a:t>
            </a:r>
            <a:r>
              <a:rPr lang="en-US" sz="1100" b="1" dirty="0">
                <a:solidFill>
                  <a:srgbClr val="FFFFFF"/>
                </a:solidFill>
                <a:latin typeface="Arial" pitchFamily="34" charset="0"/>
                <a:cs typeface="Arial" pitchFamily="34" charset="0"/>
              </a:rPr>
              <a:t> </a:t>
            </a:r>
          </a:p>
        </p:txBody>
      </p:sp>
      <p:sp>
        <p:nvSpPr>
          <p:cNvPr id="21" name="Rounded Rectangle 20"/>
          <p:cNvSpPr/>
          <p:nvPr>
            <p:custDataLst>
              <p:tags r:id="rId9"/>
            </p:custDataLst>
          </p:nvPr>
        </p:nvSpPr>
        <p:spPr>
          <a:xfrm>
            <a:off x="2425144" y="3653244"/>
            <a:ext cx="1415335" cy="287759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a:solidFill>
                <a:schemeClr val="tx1"/>
              </a:solidFill>
              <a:latin typeface="Arial" pitchFamily="34" charset="0"/>
              <a:cs typeface="Arial" pitchFamily="34" charset="0"/>
            </a:endParaRPr>
          </a:p>
        </p:txBody>
      </p:sp>
      <p:sp>
        <p:nvSpPr>
          <p:cNvPr id="22" name="Rectangle 21"/>
          <p:cNvSpPr/>
          <p:nvPr>
            <p:custDataLst>
              <p:tags r:id="rId10"/>
            </p:custDataLst>
          </p:nvPr>
        </p:nvSpPr>
        <p:spPr>
          <a:xfrm>
            <a:off x="2476908" y="3080196"/>
            <a:ext cx="12954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Data Transfer</a:t>
            </a:r>
          </a:p>
          <a:p>
            <a:pPr algn="ctr">
              <a:lnSpc>
                <a:spcPts val="1800"/>
              </a:lnSpc>
            </a:pPr>
            <a:r>
              <a:rPr lang="en-US" sz="1000" b="1" dirty="0">
                <a:solidFill>
                  <a:srgbClr val="FFFFFF"/>
                </a:solidFill>
                <a:latin typeface="Arial" pitchFamily="34" charset="0"/>
                <a:cs typeface="Arial" pitchFamily="34" charset="0"/>
              </a:rPr>
              <a:t>Utility (DTU)</a:t>
            </a:r>
          </a:p>
        </p:txBody>
      </p:sp>
      <p:sp>
        <p:nvSpPr>
          <p:cNvPr id="25" name="Rounded Rectangle 24"/>
          <p:cNvSpPr/>
          <p:nvPr>
            <p:custDataLst>
              <p:tags r:id="rId11"/>
            </p:custDataLst>
          </p:nvPr>
        </p:nvSpPr>
        <p:spPr>
          <a:xfrm>
            <a:off x="3886200" y="3645990"/>
            <a:ext cx="1466087"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Error files are generated at initial file validation &amp; again during ETL process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a:p>
            <a:pPr marL="114300" lvl="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verify that the ODS has been updated by viewing status in the eDM</a:t>
            </a:r>
          </a:p>
        </p:txBody>
      </p:sp>
      <p:sp>
        <p:nvSpPr>
          <p:cNvPr id="26" name="Rectangle 25"/>
          <p:cNvSpPr/>
          <p:nvPr>
            <p:custDataLst>
              <p:tags r:id="rId12"/>
            </p:custDataLst>
          </p:nvPr>
        </p:nvSpPr>
        <p:spPr>
          <a:xfrm>
            <a:off x="3886200" y="3069265"/>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eDM (Manage Data Loads) </a:t>
            </a:r>
          </a:p>
        </p:txBody>
      </p:sp>
      <p:sp>
        <p:nvSpPr>
          <p:cNvPr id="28" name="Rounded Rectangle 27"/>
          <p:cNvSpPr/>
          <p:nvPr>
            <p:custDataLst>
              <p:tags r:id="rId13"/>
            </p:custDataLst>
          </p:nvPr>
        </p:nvSpPr>
        <p:spPr>
          <a:xfrm>
            <a:off x="5401340" y="3639473"/>
            <a:ext cx="1312409"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schedules and  can monitor the promotion of data from the ODS to the PDM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specifies collection and submission (e.g. Fall, First)</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selects Category (e.g. Staff) and Sub Category(</a:t>
            </a:r>
            <a:r>
              <a:rPr lang="en-US" sz="800" dirty="0" err="1">
                <a:solidFill>
                  <a:schemeClr val="tx1"/>
                </a:solidFill>
                <a:latin typeface="Arial" pitchFamily="34" charset="0"/>
                <a:cs typeface="Arial" pitchFamily="34" charset="0"/>
              </a:rPr>
              <a:t>ies</a:t>
            </a:r>
            <a:r>
              <a:rPr lang="en-US" sz="800" dirty="0">
                <a:solidFill>
                  <a:schemeClr val="tx1"/>
                </a:solidFill>
                <a:latin typeface="Arial" pitchFamily="34" charset="0"/>
                <a:cs typeface="Arial" pitchFamily="34" charset="0"/>
              </a:rPr>
              <a:t>) to be loaded (e.g. Employment Payroll Summary)</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User can monitor the status</a:t>
            </a:r>
          </a:p>
          <a:p>
            <a:pPr marL="114300" indent="-114300">
              <a:lnSpc>
                <a:spcPct val="106000"/>
              </a:lnSpc>
            </a:pPr>
            <a:endParaRPr lang="en-US" sz="800" dirty="0">
              <a:solidFill>
                <a:schemeClr val="tx1"/>
              </a:solidFill>
              <a:latin typeface="Arial" pitchFamily="34" charset="0"/>
              <a:cs typeface="Arial" pitchFamily="34" charset="0"/>
            </a:endParaRPr>
          </a:p>
        </p:txBody>
      </p:sp>
      <p:sp>
        <p:nvSpPr>
          <p:cNvPr id="29" name="Rectangle 28"/>
          <p:cNvSpPr/>
          <p:nvPr>
            <p:custDataLst>
              <p:tags r:id="rId14"/>
            </p:custDataLst>
          </p:nvPr>
        </p:nvSpPr>
        <p:spPr>
          <a:xfrm>
            <a:off x="5516880" y="3124200"/>
            <a:ext cx="1295400" cy="553998"/>
          </a:xfrm>
          <a:prstGeom prst="rect">
            <a:avLst/>
          </a:prstGeom>
        </p:spPr>
        <p:txBody>
          <a:bodyPr wrap="square">
            <a:noAutofit/>
          </a:bodyPr>
          <a:lstStyle/>
          <a:p>
            <a:pPr algn="ctr">
              <a:lnSpc>
                <a:spcPts val="1800"/>
              </a:lnSpc>
            </a:pPr>
            <a:r>
              <a:rPr lang="en-US" sz="1150" b="1" dirty="0">
                <a:solidFill>
                  <a:srgbClr val="FFFFFF"/>
                </a:solidFill>
                <a:latin typeface="Arial" pitchFamily="34" charset="0"/>
                <a:cs typeface="Arial" pitchFamily="34" charset="0"/>
              </a:rPr>
              <a:t> </a:t>
            </a:r>
          </a:p>
        </p:txBody>
      </p:sp>
      <p:pic>
        <p:nvPicPr>
          <p:cNvPr id="1029" name="Picture 5"/>
          <p:cNvPicPr>
            <a:picLocks noChangeAspect="1" noChangeArrowheads="1"/>
          </p:cNvPicPr>
          <p:nvPr/>
        </p:nvPicPr>
        <p:blipFill>
          <a:blip r:embed="rId24" cstate="print"/>
          <a:srcRect/>
          <a:stretch>
            <a:fillRect/>
          </a:stretch>
        </p:blipFill>
        <p:spPr bwMode="auto">
          <a:xfrm>
            <a:off x="1406731" y="1949892"/>
            <a:ext cx="842010" cy="1143000"/>
          </a:xfrm>
          <a:prstGeom prst="rect">
            <a:avLst/>
          </a:prstGeom>
          <a:noFill/>
          <a:ln w="9525">
            <a:noFill/>
            <a:miter lim="800000"/>
            <a:headEnd/>
            <a:tailEnd/>
          </a:ln>
        </p:spPr>
      </p:pic>
      <p:pic>
        <p:nvPicPr>
          <p:cNvPr id="1034" name="Picture 10"/>
          <p:cNvPicPr>
            <a:picLocks noChangeAspect="1" noChangeArrowheads="1"/>
          </p:cNvPicPr>
          <p:nvPr/>
        </p:nvPicPr>
        <p:blipFill>
          <a:blip r:embed="rId25" cstate="print"/>
          <a:srcRect/>
          <a:stretch>
            <a:fillRect/>
          </a:stretch>
        </p:blipFill>
        <p:spPr bwMode="auto">
          <a:xfrm>
            <a:off x="289437" y="1937196"/>
            <a:ext cx="6096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26" cstate="print"/>
          <a:srcRect/>
          <a:stretch>
            <a:fillRect/>
          </a:stretch>
        </p:blipFill>
        <p:spPr bwMode="auto">
          <a:xfrm>
            <a:off x="4076699" y="2076450"/>
            <a:ext cx="1066801" cy="914400"/>
          </a:xfrm>
          <a:prstGeom prst="rect">
            <a:avLst/>
          </a:prstGeom>
          <a:noFill/>
        </p:spPr>
      </p:pic>
      <p:pic>
        <p:nvPicPr>
          <p:cNvPr id="1040" name="Picture 16"/>
          <p:cNvPicPr>
            <a:picLocks noChangeAspect="1" noChangeArrowheads="1"/>
          </p:cNvPicPr>
          <p:nvPr/>
        </p:nvPicPr>
        <p:blipFill>
          <a:blip r:embed="rId27" cstate="print"/>
          <a:srcRect/>
          <a:stretch>
            <a:fillRect/>
          </a:stretch>
        </p:blipFill>
        <p:spPr bwMode="auto">
          <a:xfrm>
            <a:off x="2742286" y="2076450"/>
            <a:ext cx="781050" cy="790575"/>
          </a:xfrm>
          <a:prstGeom prst="rect">
            <a:avLst/>
          </a:prstGeom>
          <a:noFill/>
          <a:ln w="9525">
            <a:noFill/>
            <a:miter lim="800000"/>
            <a:headEnd/>
            <a:tailEnd/>
          </a:ln>
        </p:spPr>
      </p:pic>
      <p:sp>
        <p:nvSpPr>
          <p:cNvPr id="23" name="Rectangle 22"/>
          <p:cNvSpPr/>
          <p:nvPr>
            <p:custDataLst>
              <p:tags r:id="rId15"/>
            </p:custDataLst>
          </p:nvPr>
        </p:nvSpPr>
        <p:spPr>
          <a:xfrm>
            <a:off x="5364480" y="3080196"/>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PEIMS</a:t>
            </a:r>
          </a:p>
          <a:p>
            <a:pPr algn="ctr">
              <a:lnSpc>
                <a:spcPts val="1800"/>
              </a:lnSpc>
            </a:pPr>
            <a:r>
              <a:rPr lang="en-US" sz="1000" b="1" dirty="0">
                <a:solidFill>
                  <a:srgbClr val="FFFFFF"/>
                </a:solidFill>
                <a:latin typeface="Arial" pitchFamily="34" charset="0"/>
                <a:cs typeface="Arial" pitchFamily="34" charset="0"/>
              </a:rPr>
              <a:t>Application</a:t>
            </a:r>
          </a:p>
        </p:txBody>
      </p:sp>
      <p:sp>
        <p:nvSpPr>
          <p:cNvPr id="24" name="Rectangle 23"/>
          <p:cNvSpPr/>
          <p:nvPr>
            <p:custDataLst>
              <p:tags r:id="rId16"/>
            </p:custDataLst>
          </p:nvPr>
        </p:nvSpPr>
        <p:spPr>
          <a:xfrm>
            <a:off x="6705600" y="3122892"/>
            <a:ext cx="1447800" cy="553998"/>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Dashboards Data Mart</a:t>
            </a:r>
          </a:p>
        </p:txBody>
      </p:sp>
      <p:sp>
        <p:nvSpPr>
          <p:cNvPr id="27" name="Rounded Rectangle 26"/>
          <p:cNvSpPr/>
          <p:nvPr>
            <p:custDataLst>
              <p:tags r:id="rId17"/>
            </p:custDataLst>
          </p:nvPr>
        </p:nvSpPr>
        <p:spPr>
          <a:xfrm>
            <a:off x="6744586" y="3644015"/>
            <a:ext cx="1369828"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If  load successful, then it is moved to the production DDM for </a:t>
            </a:r>
            <a:r>
              <a:rPr lang="en-US" sz="800" dirty="0" err="1">
                <a:solidFill>
                  <a:schemeClr val="tx1"/>
                </a:solidFill>
                <a:latin typeface="Arial" pitchFamily="34" charset="0"/>
                <a:cs typeface="Arial" pitchFamily="34" charset="0"/>
              </a:rPr>
              <a:t>studentGPS</a:t>
            </a:r>
            <a:r>
              <a:rPr lang="en-US" sz="800" dirty="0">
                <a:solidFill>
                  <a:schemeClr val="tx1"/>
                </a:solidFill>
                <a:latin typeface="Arial" pitchFamily="34" charset="0"/>
                <a:cs typeface="Arial" pitchFamily="34" charset="0"/>
              </a:rPr>
              <a:t>® display</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System will prevent incomplete data from being loaded</a:t>
            </a:r>
          </a:p>
        </p:txBody>
      </p:sp>
      <p:pic>
        <p:nvPicPr>
          <p:cNvPr id="1026" name="Picture 2"/>
          <p:cNvPicPr>
            <a:picLocks noChangeAspect="1" noChangeArrowheads="1"/>
          </p:cNvPicPr>
          <p:nvPr/>
        </p:nvPicPr>
        <p:blipFill>
          <a:blip r:embed="rId28" cstate="print"/>
          <a:srcRect/>
          <a:stretch>
            <a:fillRect/>
          </a:stretch>
        </p:blipFill>
        <p:spPr bwMode="auto">
          <a:xfrm>
            <a:off x="5597919" y="2286000"/>
            <a:ext cx="980922" cy="600075"/>
          </a:xfrm>
          <a:prstGeom prst="rect">
            <a:avLst/>
          </a:prstGeom>
          <a:noFill/>
          <a:ln w="9525">
            <a:noFill/>
            <a:miter lim="800000"/>
            <a:headEnd/>
            <a:tailEnd/>
          </a:ln>
        </p:spPr>
      </p:pic>
      <p:pic>
        <p:nvPicPr>
          <p:cNvPr id="7" name="Picture 3"/>
          <p:cNvPicPr>
            <a:picLocks noChangeAspect="1" noChangeArrowheads="1"/>
          </p:cNvPicPr>
          <p:nvPr/>
        </p:nvPicPr>
        <p:blipFill>
          <a:blip r:embed="rId29" cstate="print"/>
          <a:srcRect/>
          <a:stretch>
            <a:fillRect/>
          </a:stretch>
        </p:blipFill>
        <p:spPr bwMode="auto">
          <a:xfrm>
            <a:off x="6901798" y="2286000"/>
            <a:ext cx="913514" cy="581025"/>
          </a:xfrm>
          <a:prstGeom prst="rect">
            <a:avLst/>
          </a:prstGeom>
          <a:noFill/>
          <a:ln w="9525">
            <a:noFill/>
            <a:miter lim="800000"/>
            <a:headEnd/>
            <a:tailEnd/>
          </a:ln>
        </p:spPr>
      </p:pic>
      <p:sp>
        <p:nvSpPr>
          <p:cNvPr id="3" name="Rectangle 2"/>
          <p:cNvSpPr/>
          <p:nvPr>
            <p:custDataLst>
              <p:tags r:id="rId18"/>
            </p:custDataLst>
          </p:nvPr>
        </p:nvSpPr>
        <p:spPr>
          <a:xfrm>
            <a:off x="8147942" y="2286000"/>
            <a:ext cx="896870" cy="5810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custDataLst>
              <p:tags r:id="rId19"/>
            </p:custDataLst>
          </p:nvPr>
        </p:nvSpPr>
        <p:spPr>
          <a:xfrm>
            <a:off x="8025224" y="2341625"/>
            <a:ext cx="1142305" cy="461665"/>
          </a:xfrm>
          <a:prstGeom prst="rect">
            <a:avLst/>
          </a:prstGeom>
          <a:noFill/>
        </p:spPr>
        <p:txBody>
          <a:bodyPr wrap="square" rtlCol="0">
            <a:spAutoFit/>
          </a:bodyPr>
          <a:lstStyle/>
          <a:p>
            <a:pPr algn="ctr"/>
            <a:r>
              <a:rPr lang="en-US" sz="1200" b="1" dirty="0">
                <a:solidFill>
                  <a:srgbClr val="10B8CE"/>
                </a:solidFill>
              </a:rPr>
              <a:t>Core Collections</a:t>
            </a:r>
          </a:p>
        </p:txBody>
      </p:sp>
      <p:sp>
        <p:nvSpPr>
          <p:cNvPr id="31" name="Rounded Rectangle 30"/>
          <p:cNvSpPr/>
          <p:nvPr>
            <p:custDataLst>
              <p:tags r:id="rId20"/>
            </p:custDataLst>
          </p:nvPr>
        </p:nvSpPr>
        <p:spPr>
          <a:xfrm>
            <a:off x="8144773" y="3640636"/>
            <a:ext cx="999227"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Early Childhood Data submission for kinder and pre-k</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Charter and Public Schools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Collected include; demographic and, Assessment,</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Data is converted for ODS loading </a:t>
            </a:r>
          </a:p>
        </p:txBody>
      </p:sp>
      <p:sp>
        <p:nvSpPr>
          <p:cNvPr id="32" name="Rectangle 31"/>
          <p:cNvSpPr/>
          <p:nvPr>
            <p:custDataLst>
              <p:tags r:id="rId21"/>
            </p:custDataLst>
          </p:nvPr>
        </p:nvSpPr>
        <p:spPr>
          <a:xfrm>
            <a:off x="7936565" y="3115638"/>
            <a:ext cx="1447800" cy="530352"/>
          </a:xfrm>
          <a:prstGeom prst="rect">
            <a:avLst/>
          </a:prstGeom>
        </p:spPr>
        <p:txBody>
          <a:bodyPr wrap="square">
            <a:noAutofit/>
          </a:bodyPr>
          <a:lstStyle/>
          <a:p>
            <a:pPr algn="ctr">
              <a:lnSpc>
                <a:spcPts val="1800"/>
              </a:lnSpc>
            </a:pPr>
            <a:r>
              <a:rPr lang="en-US" sz="1000" b="1" dirty="0">
                <a:solidFill>
                  <a:srgbClr val="FFFFFF"/>
                </a:solidFill>
                <a:latin typeface="Arial" pitchFamily="34" charset="0"/>
                <a:cs typeface="Arial" pitchFamily="34" charset="0"/>
              </a:rPr>
              <a:t>ECDS </a:t>
            </a:r>
          </a:p>
          <a:p>
            <a:pPr algn="ctr">
              <a:lnSpc>
                <a:spcPts val="1800"/>
              </a:lnSpc>
            </a:pPr>
            <a:r>
              <a:rPr lang="en-US" sz="1000" b="1" dirty="0">
                <a:solidFill>
                  <a:srgbClr val="FFFFFF"/>
                </a:solidFill>
                <a:latin typeface="Arial" pitchFamily="34" charset="0"/>
                <a:cs typeface="Arial" pitchFamily="34" charset="0"/>
              </a:rPr>
              <a:t>Application</a:t>
            </a:r>
          </a:p>
        </p:txBody>
      </p:sp>
      <p:sp>
        <p:nvSpPr>
          <p:cNvPr id="9" name="Rectangle 8"/>
          <p:cNvSpPr/>
          <p:nvPr/>
        </p:nvSpPr>
        <p:spPr>
          <a:xfrm>
            <a:off x="1212040" y="1752600"/>
            <a:ext cx="1177628" cy="4876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772750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1905000" y="384048"/>
            <a:ext cx="7162800" cy="838200"/>
          </a:xfrm>
          <a:prstGeom prst="rect">
            <a:avLst/>
          </a:prstGeom>
        </p:spPr>
        <p:txBody>
          <a:bodyPr>
            <a:noAutofit/>
          </a:bodyPr>
          <a:lstStyle/>
          <a:p>
            <a:r>
              <a:rPr lang="en-US" sz="2400" dirty="0"/>
              <a:t>TSDS Client-Side Validation Tool </a:t>
            </a:r>
            <a:br>
              <a:rPr lang="en-US" sz="2400" dirty="0"/>
            </a:br>
            <a:r>
              <a:rPr lang="en-US" sz="2400" dirty="0"/>
              <a:t>Overview</a:t>
            </a:r>
          </a:p>
        </p:txBody>
      </p:sp>
      <p:sp>
        <p:nvSpPr>
          <p:cNvPr id="10" name="Content Placeholder 3"/>
          <p:cNvSpPr>
            <a:spLocks noGrp="1"/>
          </p:cNvSpPr>
          <p:nvPr>
            <p:ph sz="quarter" idx="4294967295"/>
            <p:custDataLst>
              <p:tags r:id="rId3"/>
            </p:custDataLst>
          </p:nvPr>
        </p:nvSpPr>
        <p:spPr>
          <a:xfrm>
            <a:off x="304800" y="1828800"/>
            <a:ext cx="8458200" cy="4648200"/>
          </a:xfrm>
        </p:spPr>
        <p:txBody>
          <a:bodyPr>
            <a:noAutofit/>
          </a:bodyPr>
          <a:lstStyle/>
          <a:p>
            <a:r>
              <a:rPr lang="en-US" dirty="0"/>
              <a:t>The TSDS Client-Side Validation Tool is a standalone tool available in the local environment of Campuses, LEAs and ESCs to validate the XML interchange files against the TEDS standards before submitting the files to the Texas Student Data System (TSDS) </a:t>
            </a:r>
          </a:p>
          <a:p>
            <a:pPr lvl="0"/>
            <a:r>
              <a:rPr lang="en-US" dirty="0"/>
              <a:t>The TSDS Client-Side Validation Tool will help identify data errors earlier, prior to uploading TSDS PEIMS and </a:t>
            </a:r>
            <a:r>
              <a:rPr lang="en-US" dirty="0" err="1"/>
              <a:t>studentGPS</a:t>
            </a:r>
            <a:r>
              <a:rPr lang="en-US" dirty="0"/>
              <a:t>® Dashboards data to the ODS, ultimately enhancing data quality in the long-term</a:t>
            </a:r>
          </a:p>
          <a:p>
            <a:r>
              <a:rPr lang="en-US" dirty="0"/>
              <a:t>The Tool will check the structure of the XML interchange files </a:t>
            </a:r>
          </a:p>
          <a:p>
            <a:r>
              <a:rPr lang="en-US" dirty="0"/>
              <a:t>The TSDS Client-Side Validation Tool is a free tool for TSDS users available for download from the TSDS Portal. There are no licensing costs for the end users</a:t>
            </a:r>
          </a:p>
          <a:p>
            <a:r>
              <a:rPr lang="en-US" dirty="0"/>
              <a:t>The downloadable package will consist of the TSDS Client-Side Validation Tool application and the collection specific validation package</a:t>
            </a:r>
          </a:p>
          <a:p>
            <a:endParaRPr lang="en-US" dirty="0"/>
          </a:p>
        </p:txBody>
      </p:sp>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50</a:t>
            </a:fld>
            <a:endParaRPr lang="en-US" sz="1200" dirty="0"/>
          </a:p>
        </p:txBody>
      </p:sp>
    </p:spTree>
    <p:custDataLst>
      <p:tags r:id="rId1"/>
    </p:custDataLst>
    <p:extLst>
      <p:ext uri="{BB962C8B-B14F-4D97-AF65-F5344CB8AC3E}">
        <p14:creationId xmlns:p14="http://schemas.microsoft.com/office/powerpoint/2010/main" val="307498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a:spLocks noGrp="1"/>
          </p:cNvSpPr>
          <p:nvPr>
            <p:ph sz="quarter" idx="4294967295"/>
            <p:custDataLst>
              <p:tags r:id="rId2"/>
            </p:custDataLst>
          </p:nvPr>
        </p:nvSpPr>
        <p:spPr>
          <a:xfrm>
            <a:off x="304800" y="1828800"/>
            <a:ext cx="8458200" cy="4419600"/>
          </a:xfrm>
        </p:spPr>
        <p:txBody>
          <a:bodyPr>
            <a:noAutofit/>
          </a:bodyPr>
          <a:lstStyle/>
          <a:p>
            <a:pPr fontAlgn="base"/>
            <a:r>
              <a:rPr lang="en-US" dirty="0"/>
              <a:t>The TSDS Client-Side Validation Tool includes more validations</a:t>
            </a:r>
            <a:r>
              <a:rPr lang="en-US" b="1" dirty="0"/>
              <a:t> </a:t>
            </a:r>
            <a:r>
              <a:rPr lang="en-US" dirty="0"/>
              <a:t>than any previous PEIMS validation software. It doesn’t just check XML formatting and field specifications</a:t>
            </a:r>
          </a:p>
          <a:p>
            <a:pPr fontAlgn="base"/>
            <a:r>
              <a:rPr lang="en-US" dirty="0"/>
              <a:t>Checks against some XSDs</a:t>
            </a:r>
          </a:p>
          <a:p>
            <a:pPr fontAlgn="base"/>
            <a:r>
              <a:rPr lang="en-US" dirty="0"/>
              <a:t>LEAs can catch errors earlier</a:t>
            </a:r>
            <a:r>
              <a:rPr lang="en-US" b="1" dirty="0"/>
              <a:t> </a:t>
            </a:r>
            <a:r>
              <a:rPr lang="en-US" dirty="0"/>
              <a:t>in the process so they don’t have to repeatedly load to TEA to identify problems—issues can be identified and fixed locally</a:t>
            </a:r>
          </a:p>
          <a:p>
            <a:pPr fontAlgn="base"/>
            <a:r>
              <a:rPr lang="en-US" dirty="0"/>
              <a:t>The tool will allow users to work on their collections well in advance of the submission deadline, which will reduce the burden on some LEAs</a:t>
            </a:r>
          </a:p>
          <a:p>
            <a:pPr fontAlgn="base"/>
            <a:r>
              <a:rPr lang="en-US" dirty="0"/>
              <a:t>By reducing the traffic and storage for erroneous data, the Validation Tool will reduce unnecessary wear and tear</a:t>
            </a:r>
            <a:r>
              <a:rPr lang="en-US" b="1" dirty="0"/>
              <a:t> </a:t>
            </a:r>
            <a:r>
              <a:rPr lang="en-US" dirty="0"/>
              <a:t>and congestion on the TSDS system</a:t>
            </a:r>
          </a:p>
          <a:p>
            <a:pPr marL="0" indent="0">
              <a:buNone/>
            </a:pPr>
            <a:endParaRPr lang="en-US" dirty="0"/>
          </a:p>
          <a:p>
            <a:endParaRPr lang="en-US" dirty="0"/>
          </a:p>
        </p:txBody>
      </p:sp>
      <p:sp>
        <p:nvSpPr>
          <p:cNvPr id="5"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51</a:t>
            </a:fld>
            <a:endParaRPr lang="en-US" sz="1200" dirty="0"/>
          </a:p>
        </p:txBody>
      </p:sp>
      <p:sp>
        <p:nvSpPr>
          <p:cNvPr id="6" name="Title 3"/>
          <p:cNvSpPr>
            <a:spLocks noGrp="1"/>
          </p:cNvSpPr>
          <p:nvPr>
            <p:ph type="title"/>
            <p:custDataLst>
              <p:tags r:id="rId4"/>
            </p:custDataLst>
          </p:nvPr>
        </p:nvSpPr>
        <p:spPr>
          <a:xfrm>
            <a:off x="1905000" y="384048"/>
            <a:ext cx="7162800" cy="838200"/>
          </a:xfrm>
          <a:prstGeom prst="rect">
            <a:avLst/>
          </a:prstGeom>
        </p:spPr>
        <p:txBody>
          <a:bodyPr>
            <a:noAutofit/>
          </a:bodyPr>
          <a:lstStyle/>
          <a:p>
            <a:r>
              <a:rPr lang="en-US" sz="2400" dirty="0"/>
              <a:t>TSDS Client-Side Validation Tool </a:t>
            </a:r>
            <a:br>
              <a:rPr lang="en-US" sz="2400" dirty="0"/>
            </a:br>
            <a:r>
              <a:rPr lang="en-US" sz="2400" dirty="0"/>
              <a:t>Benefits</a:t>
            </a:r>
          </a:p>
        </p:txBody>
      </p:sp>
    </p:spTree>
    <p:custDataLst>
      <p:tags r:id="rId1"/>
    </p:custDataLst>
    <p:extLst>
      <p:ext uri="{BB962C8B-B14F-4D97-AF65-F5344CB8AC3E}">
        <p14:creationId xmlns:p14="http://schemas.microsoft.com/office/powerpoint/2010/main" val="226548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arn(inVertic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arn(inVertic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arn(inVertical)">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arn(inVertical)">
                                      <p:cBhvr>
                                        <p:cTn id="2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rmAutofit/>
          </a:bodyPr>
          <a:lstStyle/>
          <a:p>
            <a:r>
              <a:rPr lang="en-US" dirty="0"/>
              <a:t>CSVT Download and Install</a:t>
            </a:r>
            <a:endParaRPr lang="en-US" sz="3000" dirty="0"/>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30533735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53</a:t>
            </a:fld>
            <a:endParaRPr lang="en-US" dirty="0"/>
          </a:p>
        </p:txBody>
      </p:sp>
      <p:sp>
        <p:nvSpPr>
          <p:cNvPr id="3" name="Title 2"/>
          <p:cNvSpPr>
            <a:spLocks noGrp="1"/>
          </p:cNvSpPr>
          <p:nvPr>
            <p:ph type="title"/>
            <p:custDataLst>
              <p:tags r:id="rId3"/>
            </p:custDataLst>
          </p:nvPr>
        </p:nvSpPr>
        <p:spPr>
          <a:xfrm>
            <a:off x="1905000" y="457200"/>
            <a:ext cx="6858000" cy="841248"/>
          </a:xfrm>
        </p:spPr>
        <p:txBody>
          <a:bodyPr/>
          <a:lstStyle/>
          <a:p>
            <a:r>
              <a:rPr lang="en-US" dirty="0"/>
              <a:t>Logging In</a:t>
            </a:r>
          </a:p>
        </p:txBody>
      </p:sp>
      <p:sp>
        <p:nvSpPr>
          <p:cNvPr id="4" name="Content Placeholder 3"/>
          <p:cNvSpPr>
            <a:spLocks noGrp="1"/>
          </p:cNvSpPr>
          <p:nvPr>
            <p:ph sz="quarter" idx="1"/>
            <p:custDataLst>
              <p:tags r:id="rId4"/>
            </p:custDataLst>
          </p:nvPr>
        </p:nvSpPr>
        <p:spPr>
          <a:xfrm>
            <a:off x="533400" y="1752600"/>
            <a:ext cx="7848600" cy="1752600"/>
          </a:xfrm>
        </p:spPr>
        <p:txBody>
          <a:bodyPr/>
          <a:lstStyle/>
          <a:p>
            <a:r>
              <a:rPr lang="en-US" dirty="0"/>
              <a:t>Log in via the TSDS Portal using your TEAL username and password</a:t>
            </a:r>
          </a:p>
          <a:p>
            <a:r>
              <a:rPr lang="en-US" dirty="0"/>
              <a:t>Select the Texas Student Data System Portal from the list of applications</a:t>
            </a:r>
          </a:p>
          <a:p>
            <a:pPr marL="0" indent="0">
              <a:buNone/>
            </a:pPr>
            <a:endParaRPr lang="en-US" dirty="0"/>
          </a:p>
          <a:p>
            <a:pPr marL="0" indent="0">
              <a:buNone/>
            </a:pPr>
            <a:endParaRPr lang="en-US" dirty="0"/>
          </a:p>
        </p:txBody>
      </p:sp>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800" y="2895600"/>
            <a:ext cx="3425825"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71800" y="5873750"/>
            <a:ext cx="3200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8296" t="10070" r="69046" b="60069"/>
          <a:stretch/>
        </p:blipFill>
        <p:spPr bwMode="auto">
          <a:xfrm>
            <a:off x="4356100" y="3160713"/>
            <a:ext cx="416284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47054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TSDS Portal Access: Utilities</a:t>
            </a:r>
          </a:p>
        </p:txBody>
      </p:sp>
      <p:sp>
        <p:nvSpPr>
          <p:cNvPr id="9"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54</a:t>
            </a:fld>
            <a:endParaRPr lang="en-US" sz="1200" dirty="0"/>
          </a:p>
        </p:txBody>
      </p:sp>
      <p:pic>
        <p:nvPicPr>
          <p:cNvPr id="3" name="Picture 2"/>
          <p:cNvPicPr>
            <a:picLocks noChangeAspect="1"/>
          </p:cNvPicPr>
          <p:nvPr/>
        </p:nvPicPr>
        <p:blipFill>
          <a:blip r:embed="rId7"/>
          <a:stretch>
            <a:fillRect/>
          </a:stretch>
        </p:blipFill>
        <p:spPr>
          <a:xfrm>
            <a:off x="152400" y="1752600"/>
            <a:ext cx="8820346" cy="4752975"/>
          </a:xfrm>
          <a:prstGeom prst="rect">
            <a:avLst/>
          </a:prstGeom>
        </p:spPr>
      </p:pic>
      <p:sp>
        <p:nvSpPr>
          <p:cNvPr id="13" name="Rectangle 12"/>
          <p:cNvSpPr/>
          <p:nvPr>
            <p:custDataLst>
              <p:tags r:id="rId4"/>
            </p:custDataLst>
          </p:nvPr>
        </p:nvSpPr>
        <p:spPr>
          <a:xfrm rot="5400000">
            <a:off x="4282582" y="2901652"/>
            <a:ext cx="559981" cy="85267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ight Arrow 3"/>
          <p:cNvSpPr/>
          <p:nvPr/>
        </p:nvSpPr>
        <p:spPr>
          <a:xfrm>
            <a:off x="3657600" y="4598581"/>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87684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1905000" y="457200"/>
            <a:ext cx="6858000" cy="838200"/>
          </a:xfrm>
          <a:prstGeom prst="rect">
            <a:avLst/>
          </a:prstGeom>
        </p:spPr>
        <p:txBody>
          <a:bodyPr>
            <a:normAutofit/>
          </a:bodyPr>
          <a:lstStyle/>
          <a:p>
            <a:r>
              <a:rPr lang="en-US" dirty="0"/>
              <a:t>Automatic Version Updates</a:t>
            </a:r>
          </a:p>
        </p:txBody>
      </p:sp>
      <p:sp>
        <p:nvSpPr>
          <p:cNvPr id="10" name="Content Placeholder 2"/>
          <p:cNvSpPr>
            <a:spLocks noGrp="1"/>
          </p:cNvSpPr>
          <p:nvPr>
            <p:ph sz="quarter" idx="1"/>
            <p:custDataLst>
              <p:tags r:id="rId3"/>
            </p:custDataLst>
          </p:nvPr>
        </p:nvSpPr>
        <p:spPr>
          <a:xfrm>
            <a:off x="5181600" y="1914040"/>
            <a:ext cx="3581400" cy="4038600"/>
          </a:xfrm>
        </p:spPr>
        <p:txBody>
          <a:bodyPr>
            <a:normAutofit/>
          </a:bodyPr>
          <a:lstStyle/>
          <a:p>
            <a:r>
              <a:rPr lang="en-US" dirty="0"/>
              <a:t>The user will see a screen when the application launches if a newer version of the TSDS Client-Side Validation Tool is available</a:t>
            </a:r>
          </a:p>
          <a:p>
            <a:r>
              <a:rPr lang="en-US" dirty="0"/>
              <a:t>The user then elects to update the tool </a:t>
            </a:r>
          </a:p>
        </p:txBody>
      </p:sp>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55</a:t>
            </a:fld>
            <a:endParaRPr lang="en-US" sz="1200" dirty="0"/>
          </a:p>
        </p:txBody>
      </p:sp>
      <p:pic>
        <p:nvPicPr>
          <p:cNvPr id="2" name="Picture 1"/>
          <p:cNvPicPr>
            <a:picLocks noChangeAspect="1"/>
          </p:cNvPicPr>
          <p:nvPr/>
        </p:nvPicPr>
        <p:blipFill>
          <a:blip r:embed="rId7"/>
          <a:stretch>
            <a:fillRect/>
          </a:stretch>
        </p:blipFill>
        <p:spPr>
          <a:xfrm>
            <a:off x="209550" y="1676400"/>
            <a:ext cx="4972050" cy="4133850"/>
          </a:xfrm>
          <a:prstGeom prst="rect">
            <a:avLst/>
          </a:prstGeom>
        </p:spPr>
      </p:pic>
    </p:spTree>
    <p:custDataLst>
      <p:tags r:id="rId1"/>
    </p:custDataLst>
    <p:extLst>
      <p:ext uri="{BB962C8B-B14F-4D97-AF65-F5344CB8AC3E}">
        <p14:creationId xmlns:p14="http://schemas.microsoft.com/office/powerpoint/2010/main" val="154360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1905000" y="457200"/>
            <a:ext cx="6858000" cy="838200"/>
          </a:xfrm>
          <a:prstGeom prst="rect">
            <a:avLst/>
          </a:prstGeom>
        </p:spPr>
        <p:txBody>
          <a:bodyPr>
            <a:normAutofit/>
          </a:bodyPr>
          <a:lstStyle/>
          <a:p>
            <a:r>
              <a:rPr lang="en-US" dirty="0"/>
              <a:t>Manual Version Updates</a:t>
            </a:r>
          </a:p>
        </p:txBody>
      </p:sp>
      <p:sp>
        <p:nvSpPr>
          <p:cNvPr id="10" name="Content Placeholder 2"/>
          <p:cNvSpPr>
            <a:spLocks noGrp="1"/>
          </p:cNvSpPr>
          <p:nvPr>
            <p:ph sz="quarter" idx="1"/>
            <p:custDataLst>
              <p:tags r:id="rId3"/>
            </p:custDataLst>
          </p:nvPr>
        </p:nvSpPr>
        <p:spPr>
          <a:xfrm>
            <a:off x="5181600" y="1914040"/>
            <a:ext cx="3581400" cy="4038600"/>
          </a:xfrm>
        </p:spPr>
        <p:txBody>
          <a:bodyPr>
            <a:normAutofit/>
          </a:bodyPr>
          <a:lstStyle/>
          <a:p>
            <a:r>
              <a:rPr lang="en-US" dirty="0"/>
              <a:t>The user can also manually check for updates by clicking on Help</a:t>
            </a:r>
          </a:p>
          <a:p>
            <a:r>
              <a:rPr lang="en-US" dirty="0"/>
              <a:t>The Check for Update link runs the user through the update wizard</a:t>
            </a:r>
          </a:p>
        </p:txBody>
      </p:sp>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56</a:t>
            </a:fld>
            <a:endParaRPr lang="en-US" sz="1200" dirty="0"/>
          </a:p>
        </p:txBody>
      </p:sp>
      <p:sp>
        <p:nvSpPr>
          <p:cNvPr id="7" name="Right Arrow 6"/>
          <p:cNvSpPr/>
          <p:nvPr>
            <p:custDataLst>
              <p:tags r:id="rId5"/>
            </p:custDataLst>
          </p:nvPr>
        </p:nvSpPr>
        <p:spPr>
          <a:xfrm rot="12395941">
            <a:off x="1800389" y="263435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942" r="70334" b="48011"/>
          <a:stretch/>
        </p:blipFill>
        <p:spPr bwMode="auto">
          <a:xfrm>
            <a:off x="762000" y="2070100"/>
            <a:ext cx="3949700" cy="280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ight Arrow 7"/>
          <p:cNvSpPr/>
          <p:nvPr>
            <p:custDataLst>
              <p:tags r:id="rId6"/>
            </p:custDataLst>
          </p:nvPr>
        </p:nvSpPr>
        <p:spPr>
          <a:xfrm rot="11778541">
            <a:off x="1647185" y="264663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7195102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41" r="56676" b="16945"/>
          <a:stretch/>
        </p:blipFill>
        <p:spPr bwMode="auto">
          <a:xfrm>
            <a:off x="1167771" y="1600200"/>
            <a:ext cx="683322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custDataLst>
              <p:tags r:id="rId2"/>
            </p:custDataLst>
          </p:nvPr>
        </p:nvSpPr>
        <p:spPr>
          <a:xfrm>
            <a:off x="1905000" y="457200"/>
            <a:ext cx="6858000" cy="838200"/>
          </a:xfrm>
          <a:prstGeom prst="rect">
            <a:avLst/>
          </a:prstGeom>
        </p:spPr>
        <p:txBody>
          <a:bodyPr>
            <a:normAutofit/>
          </a:bodyPr>
          <a:lstStyle/>
          <a:p>
            <a:r>
              <a:rPr lang="en-US" dirty="0"/>
              <a:t>Home Page</a:t>
            </a:r>
          </a:p>
        </p:txBody>
      </p:sp>
      <p:sp>
        <p:nvSpPr>
          <p:cNvPr id="5" name="TextBox 4"/>
          <p:cNvSpPr txBox="1"/>
          <p:nvPr>
            <p:custDataLst>
              <p:tags r:id="rId3"/>
            </p:custDataLst>
          </p:nvPr>
        </p:nvSpPr>
        <p:spPr>
          <a:xfrm>
            <a:off x="5943600" y="1650242"/>
            <a:ext cx="2627660" cy="830997"/>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is the Home page for File Selection</a:t>
            </a:r>
          </a:p>
          <a:p>
            <a:pPr>
              <a:lnSpc>
                <a:spcPct val="106000"/>
              </a:lnSpc>
              <a:spcBef>
                <a:spcPts val="600"/>
              </a:spcBef>
              <a:spcAft>
                <a:spcPts val="300"/>
              </a:spcAft>
            </a:pPr>
            <a:endParaRPr lang="en-US" sz="1600" dirty="0"/>
          </a:p>
        </p:txBody>
      </p:sp>
      <p:sp>
        <p:nvSpPr>
          <p:cNvPr id="6"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57</a:t>
            </a:fld>
            <a:endParaRPr lang="en-US" sz="1200" dirty="0"/>
          </a:p>
        </p:txBody>
      </p:sp>
    </p:spTree>
    <p:custDataLst>
      <p:tags r:id="rId1"/>
    </p:custDataLst>
    <p:extLst>
      <p:ext uri="{BB962C8B-B14F-4D97-AF65-F5344CB8AC3E}">
        <p14:creationId xmlns:p14="http://schemas.microsoft.com/office/powerpoint/2010/main" val="13016168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38200"/>
          </a:xfrm>
          <a:prstGeom prst="rect">
            <a:avLst/>
          </a:prstGeom>
        </p:spPr>
        <p:txBody>
          <a:bodyPr>
            <a:normAutofit/>
          </a:bodyPr>
          <a:lstStyle/>
          <a:p>
            <a:r>
              <a:rPr lang="en-US" dirty="0"/>
              <a:t>Select Collection</a:t>
            </a:r>
          </a:p>
        </p:txBody>
      </p:sp>
      <p:sp>
        <p:nvSpPr>
          <p:cNvPr id="6"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58</a:t>
            </a:fld>
            <a:endParaRPr lang="en-US" sz="1200" dirty="0"/>
          </a:p>
        </p:txBody>
      </p:sp>
      <p:pic>
        <p:nvPicPr>
          <p:cNvPr id="5" name="Picture 4"/>
          <p:cNvPicPr>
            <a:picLocks noChangeAspect="1"/>
          </p:cNvPicPr>
          <p:nvPr/>
        </p:nvPicPr>
        <p:blipFill>
          <a:blip r:embed="rId7"/>
          <a:stretch>
            <a:fillRect/>
          </a:stretch>
        </p:blipFill>
        <p:spPr>
          <a:xfrm>
            <a:off x="228600" y="1905000"/>
            <a:ext cx="8686800" cy="4876800"/>
          </a:xfrm>
          <a:prstGeom prst="rect">
            <a:avLst/>
          </a:prstGeom>
        </p:spPr>
      </p:pic>
      <p:sp>
        <p:nvSpPr>
          <p:cNvPr id="8" name="Right Arrow 7"/>
          <p:cNvSpPr/>
          <p:nvPr>
            <p:custDataLst>
              <p:tags r:id="rId4"/>
            </p:custDataLst>
          </p:nvPr>
        </p:nvSpPr>
        <p:spPr>
          <a:xfrm rot="14145024">
            <a:off x="3287587" y="32263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749324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a:prstGeom prst="rect">
            <a:avLst/>
          </a:prstGeom>
        </p:spPr>
        <p:txBody>
          <a:bodyPr/>
          <a:lstStyle/>
          <a:p>
            <a:r>
              <a:rPr lang="en-US" dirty="0"/>
              <a:t>TEDS on TSDS</a:t>
            </a:r>
          </a:p>
        </p:txBody>
      </p:sp>
      <p:sp>
        <p:nvSpPr>
          <p:cNvPr id="3" name="Slide Number Placeholder 2"/>
          <p:cNvSpPr>
            <a:spLocks noGrp="1"/>
          </p:cNvSpPr>
          <p:nvPr>
            <p:ph type="sldNum" sz="quarter" idx="12"/>
            <p:custDataLst>
              <p:tags r:id="rId3"/>
            </p:custDataLst>
          </p:nvPr>
        </p:nvSpPr>
        <p:spPr>
          <a:xfrm>
            <a:off x="0" y="1280848"/>
            <a:ext cx="533400" cy="244476"/>
          </a:xfrm>
        </p:spPr>
        <p:txBody>
          <a:bodyPr>
            <a:normAutofit fontScale="92500" lnSpcReduction="20000"/>
          </a:bodyPr>
          <a:lstStyle/>
          <a:p>
            <a:fld id="{2F0C4421-5918-4AA3-AE4A-C36EDD2FD6EB}" type="slidenum">
              <a:rPr lang="en-US" smtClean="0"/>
              <a:pPr/>
              <a:t>5</a:t>
            </a:fld>
            <a:endParaRPr lang="en-US" dirty="0"/>
          </a:p>
        </p:txBody>
      </p:sp>
      <p:pic>
        <p:nvPicPr>
          <p:cNvPr id="11" name="Picture 10"/>
          <p:cNvPicPr>
            <a:picLocks noChangeAspect="1"/>
          </p:cNvPicPr>
          <p:nvPr/>
        </p:nvPicPr>
        <p:blipFill>
          <a:blip r:embed="rId6"/>
          <a:stretch>
            <a:fillRect/>
          </a:stretch>
        </p:blipFill>
        <p:spPr>
          <a:xfrm>
            <a:off x="6705600" y="3505200"/>
            <a:ext cx="2184057" cy="1600200"/>
          </a:xfrm>
          <a:prstGeom prst="rect">
            <a:avLst/>
          </a:prstGeom>
        </p:spPr>
      </p:pic>
      <p:pic>
        <p:nvPicPr>
          <p:cNvPr id="5" name="Content Placeholder 4"/>
          <p:cNvPicPr>
            <a:picLocks noGrp="1" noChangeAspect="1"/>
          </p:cNvPicPr>
          <p:nvPr>
            <p:ph sz="quarter" idx="1"/>
          </p:nvPr>
        </p:nvPicPr>
        <p:blipFill>
          <a:blip r:embed="rId7"/>
          <a:stretch>
            <a:fillRect/>
          </a:stretch>
        </p:blipFill>
        <p:spPr>
          <a:xfrm>
            <a:off x="304800" y="1600200"/>
            <a:ext cx="6234178" cy="4999005"/>
          </a:xfrm>
          <a:prstGeom prst="rect">
            <a:avLst/>
          </a:prstGeom>
        </p:spPr>
      </p:pic>
    </p:spTree>
    <p:custDataLst>
      <p:tags r:id="rId1"/>
    </p:custDataLst>
    <p:extLst>
      <p:ext uri="{BB962C8B-B14F-4D97-AF65-F5344CB8AC3E}">
        <p14:creationId xmlns:p14="http://schemas.microsoft.com/office/powerpoint/2010/main" val="2031463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File Import</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59</a:t>
            </a:fld>
            <a:endParaRPr lang="en-US" dirty="0"/>
          </a:p>
        </p:txBody>
      </p:sp>
      <p:pic>
        <p:nvPicPr>
          <p:cNvPr id="5" name="Picture 4"/>
          <p:cNvPicPr>
            <a:picLocks noChangeAspect="1"/>
          </p:cNvPicPr>
          <p:nvPr/>
        </p:nvPicPr>
        <p:blipFill>
          <a:blip r:embed="rId8"/>
          <a:stretch>
            <a:fillRect/>
          </a:stretch>
        </p:blipFill>
        <p:spPr>
          <a:xfrm>
            <a:off x="0" y="1626358"/>
            <a:ext cx="9142411" cy="5202258"/>
          </a:xfrm>
          <a:prstGeom prst="rect">
            <a:avLst/>
          </a:prstGeom>
        </p:spPr>
      </p:pic>
      <p:sp>
        <p:nvSpPr>
          <p:cNvPr id="7" name="Rectangle 6"/>
          <p:cNvSpPr/>
          <p:nvPr>
            <p:custDataLst>
              <p:tags r:id="rId4"/>
            </p:custDataLst>
          </p:nvPr>
        </p:nvSpPr>
        <p:spPr>
          <a:xfrm rot="5400000">
            <a:off x="3919687" y="-42712"/>
            <a:ext cx="304799" cy="755302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custDataLst>
              <p:tags r:id="rId5"/>
            </p:custDataLst>
          </p:nvPr>
        </p:nvSpPr>
        <p:spPr>
          <a:xfrm>
            <a:off x="5867400" y="2185077"/>
            <a:ext cx="2627660" cy="11691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file has been imported into the tool</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Note the Status is Not Processed</a:t>
            </a:r>
          </a:p>
          <a:p>
            <a:endParaRPr lang="en-US" sz="1600" dirty="0"/>
          </a:p>
        </p:txBody>
      </p:sp>
    </p:spTree>
    <p:custDataLst>
      <p:tags r:id="rId1"/>
    </p:custDataLst>
    <p:extLst>
      <p:ext uri="{BB962C8B-B14F-4D97-AF65-F5344CB8AC3E}">
        <p14:creationId xmlns:p14="http://schemas.microsoft.com/office/powerpoint/2010/main" val="2630122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Multiple Files Imported</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60</a:t>
            </a:fld>
            <a:endParaRPr lang="en-US" dirty="0"/>
          </a:p>
        </p:txBody>
      </p:sp>
      <p:pic>
        <p:nvPicPr>
          <p:cNvPr id="5" name="Picture 4"/>
          <p:cNvPicPr>
            <a:picLocks noChangeAspect="1"/>
          </p:cNvPicPr>
          <p:nvPr/>
        </p:nvPicPr>
        <p:blipFill>
          <a:blip r:embed="rId8"/>
          <a:stretch>
            <a:fillRect/>
          </a:stretch>
        </p:blipFill>
        <p:spPr>
          <a:xfrm>
            <a:off x="1" y="1600200"/>
            <a:ext cx="9067800" cy="5240154"/>
          </a:xfrm>
          <a:prstGeom prst="rect">
            <a:avLst/>
          </a:prstGeom>
        </p:spPr>
      </p:pic>
      <p:sp>
        <p:nvSpPr>
          <p:cNvPr id="7" name="TextBox 6"/>
          <p:cNvSpPr txBox="1"/>
          <p:nvPr>
            <p:custDataLst>
              <p:tags r:id="rId4"/>
            </p:custDataLst>
          </p:nvPr>
        </p:nvSpPr>
        <p:spPr>
          <a:xfrm>
            <a:off x="6135340" y="2438400"/>
            <a:ext cx="2627660" cy="8643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Note that all three files have now been imported</a:t>
            </a:r>
          </a:p>
          <a:p>
            <a:endParaRPr lang="en-US" sz="1600" dirty="0"/>
          </a:p>
        </p:txBody>
      </p:sp>
      <p:sp>
        <p:nvSpPr>
          <p:cNvPr id="6" name="TextBox 5"/>
          <p:cNvSpPr txBox="1"/>
          <p:nvPr>
            <p:custDataLst>
              <p:tags r:id="rId5"/>
            </p:custDataLst>
          </p:nvPr>
        </p:nvSpPr>
        <p:spPr>
          <a:xfrm>
            <a:off x="266700" y="4451996"/>
            <a:ext cx="2627660" cy="23883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can also select additional files to process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Hold Ctrl key down  to multi-select Files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tool can process multiple files, but not zip files</a:t>
            </a:r>
          </a:p>
          <a:p>
            <a:endParaRPr lang="en-US" sz="1600" dirty="0"/>
          </a:p>
        </p:txBody>
      </p:sp>
    </p:spTree>
    <p:custDataLst>
      <p:tags r:id="rId1"/>
    </p:custDataLst>
    <p:extLst>
      <p:ext uri="{BB962C8B-B14F-4D97-AF65-F5344CB8AC3E}">
        <p14:creationId xmlns:p14="http://schemas.microsoft.com/office/powerpoint/2010/main" val="20363648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Manage File Queue</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61</a:t>
            </a:fld>
            <a:endParaRPr lang="en-US" dirty="0"/>
          </a:p>
        </p:txBody>
      </p:sp>
      <p:pic>
        <p:nvPicPr>
          <p:cNvPr id="10" name="Picture 9"/>
          <p:cNvPicPr>
            <a:picLocks noChangeAspect="1"/>
          </p:cNvPicPr>
          <p:nvPr/>
        </p:nvPicPr>
        <p:blipFill>
          <a:blip r:embed="rId7"/>
          <a:stretch>
            <a:fillRect/>
          </a:stretch>
        </p:blipFill>
        <p:spPr>
          <a:xfrm>
            <a:off x="72366" y="1600200"/>
            <a:ext cx="9071634" cy="5181600"/>
          </a:xfrm>
          <a:prstGeom prst="rect">
            <a:avLst/>
          </a:prstGeom>
        </p:spPr>
      </p:pic>
      <p:sp>
        <p:nvSpPr>
          <p:cNvPr id="6" name="TextBox 5"/>
          <p:cNvSpPr txBox="1"/>
          <p:nvPr>
            <p:custDataLst>
              <p:tags r:id="rId3"/>
            </p:custDataLst>
          </p:nvPr>
        </p:nvSpPr>
        <p:spPr>
          <a:xfrm>
            <a:off x="266700" y="4648200"/>
            <a:ext cx="3276600" cy="159668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can opt to prioritize the order of file validation by moving it up or down on the list</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can also remove a file from the list</a:t>
            </a:r>
          </a:p>
          <a:p>
            <a:endParaRPr lang="en-US" sz="1600" dirty="0"/>
          </a:p>
        </p:txBody>
      </p:sp>
      <p:sp>
        <p:nvSpPr>
          <p:cNvPr id="8" name="Right Arrow 7"/>
          <p:cNvSpPr/>
          <p:nvPr>
            <p:custDataLst>
              <p:tags r:id="rId4"/>
            </p:custDataLst>
          </p:nvPr>
        </p:nvSpPr>
        <p:spPr>
          <a:xfrm rot="19707762">
            <a:off x="-131977" y="400793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161142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38200"/>
          </a:xfrm>
          <a:prstGeom prst="rect">
            <a:avLst/>
          </a:prstGeom>
        </p:spPr>
        <p:txBody>
          <a:bodyPr>
            <a:normAutofit/>
          </a:bodyPr>
          <a:lstStyle/>
          <a:p>
            <a:r>
              <a:rPr lang="en-US" dirty="0"/>
              <a:t>Process File</a:t>
            </a:r>
          </a:p>
        </p:txBody>
      </p:sp>
      <p:sp>
        <p:nvSpPr>
          <p:cNvPr id="6"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62</a:t>
            </a:fld>
            <a:endParaRPr lang="en-US" sz="1200" dirty="0"/>
          </a:p>
        </p:txBody>
      </p:sp>
      <p:pic>
        <p:nvPicPr>
          <p:cNvPr id="3" name="Picture 2"/>
          <p:cNvPicPr>
            <a:picLocks noChangeAspect="1"/>
          </p:cNvPicPr>
          <p:nvPr/>
        </p:nvPicPr>
        <p:blipFill>
          <a:blip r:embed="rId8"/>
          <a:stretch>
            <a:fillRect/>
          </a:stretch>
        </p:blipFill>
        <p:spPr>
          <a:xfrm>
            <a:off x="0" y="1525324"/>
            <a:ext cx="9071634" cy="5236918"/>
          </a:xfrm>
          <a:prstGeom prst="rect">
            <a:avLst/>
          </a:prstGeom>
        </p:spPr>
      </p:pic>
      <p:sp>
        <p:nvSpPr>
          <p:cNvPr id="8" name="Right Arrow 7"/>
          <p:cNvSpPr/>
          <p:nvPr>
            <p:custDataLst>
              <p:tags r:id="rId4"/>
            </p:custDataLst>
          </p:nvPr>
        </p:nvSpPr>
        <p:spPr>
          <a:xfrm rot="18749122">
            <a:off x="4069102" y="55903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custDataLst>
              <p:tags r:id="rId5"/>
            </p:custDataLst>
          </p:nvPr>
        </p:nvSpPr>
        <p:spPr>
          <a:xfrm>
            <a:off x="1066800" y="4800600"/>
            <a:ext cx="2627660" cy="165237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selects the XML Interchange files to be processed</a:t>
            </a:r>
          </a:p>
          <a:p>
            <a:pPr marL="285750" indent="-285750">
              <a:buClr>
                <a:schemeClr val="accent2">
                  <a:lumMod val="75000"/>
                </a:schemeClr>
              </a:buClr>
              <a:buFont typeface="Wingdings" pitchFamily="2" charset="2"/>
              <a:buChar char="q"/>
            </a:pPr>
            <a:r>
              <a:rPr lang="en-US" sz="1600" dirty="0"/>
              <a:t>Then the user clicks Process to begin</a:t>
            </a:r>
          </a:p>
          <a:p>
            <a:endParaRPr lang="en-US" sz="1600" dirty="0"/>
          </a:p>
        </p:txBody>
      </p:sp>
    </p:spTree>
    <p:custDataLst>
      <p:tags r:id="rId1"/>
    </p:custDataLst>
    <p:extLst>
      <p:ext uri="{BB962C8B-B14F-4D97-AF65-F5344CB8AC3E}">
        <p14:creationId xmlns:p14="http://schemas.microsoft.com/office/powerpoint/2010/main" val="35707554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File Status: Passed</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63</a:t>
            </a:fld>
            <a:endParaRPr lang="en-US" dirty="0"/>
          </a:p>
        </p:txBody>
      </p:sp>
      <p:pic>
        <p:nvPicPr>
          <p:cNvPr id="3" name="Picture 2"/>
          <p:cNvPicPr>
            <a:picLocks noChangeAspect="1"/>
          </p:cNvPicPr>
          <p:nvPr/>
        </p:nvPicPr>
        <p:blipFill>
          <a:blip r:embed="rId6"/>
          <a:stretch>
            <a:fillRect/>
          </a:stretch>
        </p:blipFill>
        <p:spPr>
          <a:xfrm>
            <a:off x="0" y="1641909"/>
            <a:ext cx="9136781" cy="5181600"/>
          </a:xfrm>
          <a:prstGeom prst="rect">
            <a:avLst/>
          </a:prstGeom>
        </p:spPr>
      </p:pic>
    </p:spTree>
    <p:custDataLst>
      <p:tags r:id="rId1"/>
    </p:custDataLst>
    <p:extLst>
      <p:ext uri="{BB962C8B-B14F-4D97-AF65-F5344CB8AC3E}">
        <p14:creationId xmlns:p14="http://schemas.microsoft.com/office/powerpoint/2010/main" val="7788236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View Details</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64</a:t>
            </a:fld>
            <a:endParaRPr lang="en-US" dirty="0"/>
          </a:p>
        </p:txBody>
      </p:sp>
      <p:sp>
        <p:nvSpPr>
          <p:cNvPr id="6" name="TextBox 5"/>
          <p:cNvSpPr txBox="1"/>
          <p:nvPr>
            <p:custDataLst>
              <p:tags r:id="rId3"/>
            </p:custDataLst>
          </p:nvPr>
        </p:nvSpPr>
        <p:spPr>
          <a:xfrm>
            <a:off x="6306167" y="23029"/>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can select a file and opt to view Details</a:t>
            </a:r>
          </a:p>
          <a:p>
            <a:pPr>
              <a:lnSpc>
                <a:spcPct val="106000"/>
              </a:lnSpc>
              <a:spcBef>
                <a:spcPts val="600"/>
              </a:spcBef>
              <a:spcAft>
                <a:spcPts val="300"/>
              </a:spcAft>
              <a:buClr>
                <a:schemeClr val="accent2">
                  <a:lumMod val="75000"/>
                </a:schemeClr>
              </a:buClr>
            </a:pPr>
            <a:endParaRPr lang="en-US" sz="1600" dirty="0"/>
          </a:p>
          <a:p>
            <a:endParaRPr lang="en-US" sz="1600" dirty="0"/>
          </a:p>
        </p:txBody>
      </p:sp>
      <p:pic>
        <p:nvPicPr>
          <p:cNvPr id="3" name="Picture 2"/>
          <p:cNvPicPr>
            <a:picLocks noChangeAspect="1"/>
          </p:cNvPicPr>
          <p:nvPr/>
        </p:nvPicPr>
        <p:blipFill>
          <a:blip r:embed="rId7"/>
          <a:stretch>
            <a:fillRect/>
          </a:stretch>
        </p:blipFill>
        <p:spPr>
          <a:xfrm>
            <a:off x="-30480" y="1653492"/>
            <a:ext cx="9138696" cy="5182049"/>
          </a:xfrm>
          <a:prstGeom prst="rect">
            <a:avLst/>
          </a:prstGeom>
        </p:spPr>
      </p:pic>
      <p:sp>
        <p:nvSpPr>
          <p:cNvPr id="7" name="Right Arrow 6"/>
          <p:cNvSpPr/>
          <p:nvPr>
            <p:custDataLst>
              <p:tags r:id="rId4"/>
            </p:custDataLst>
          </p:nvPr>
        </p:nvSpPr>
        <p:spPr>
          <a:xfrm rot="20265544">
            <a:off x="5301737" y="589510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85800" y="3886200"/>
            <a:ext cx="7010400" cy="2286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91626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No Validation Errors</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65</a:t>
            </a:fld>
            <a:endParaRPr lang="en-US" dirty="0"/>
          </a:p>
        </p:txBody>
      </p:sp>
      <p:pic>
        <p:nvPicPr>
          <p:cNvPr id="3" name="Picture 2"/>
          <p:cNvPicPr>
            <a:picLocks noChangeAspect="1"/>
          </p:cNvPicPr>
          <p:nvPr/>
        </p:nvPicPr>
        <p:blipFill>
          <a:blip r:embed="rId7"/>
          <a:stretch>
            <a:fillRect/>
          </a:stretch>
        </p:blipFill>
        <p:spPr>
          <a:xfrm>
            <a:off x="1" y="1525324"/>
            <a:ext cx="9296400" cy="5332676"/>
          </a:xfrm>
          <a:prstGeom prst="rect">
            <a:avLst/>
          </a:prstGeom>
        </p:spPr>
      </p:pic>
      <p:sp>
        <p:nvSpPr>
          <p:cNvPr id="6" name="TextBox 5"/>
          <p:cNvSpPr txBox="1"/>
          <p:nvPr>
            <p:custDataLst>
              <p:tags r:id="rId4"/>
            </p:custDataLst>
          </p:nvPr>
        </p:nvSpPr>
        <p:spPr>
          <a:xfrm>
            <a:off x="5943600" y="2514600"/>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This file has no validation errors</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custDataLst>
      <p:tags r:id="rId1"/>
    </p:custDataLst>
    <p:extLst>
      <p:ext uri="{BB962C8B-B14F-4D97-AF65-F5344CB8AC3E}">
        <p14:creationId xmlns:p14="http://schemas.microsoft.com/office/powerpoint/2010/main" val="36443259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With Validation Errors</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66</a:t>
            </a:fld>
            <a:endParaRPr lang="en-US" dirty="0"/>
          </a:p>
        </p:txBody>
      </p:sp>
      <p:pic>
        <p:nvPicPr>
          <p:cNvPr id="5" name="Picture 4"/>
          <p:cNvPicPr>
            <a:picLocks noChangeAspect="1"/>
          </p:cNvPicPr>
          <p:nvPr/>
        </p:nvPicPr>
        <p:blipFill>
          <a:blip r:embed="rId6"/>
          <a:stretch>
            <a:fillRect/>
          </a:stretch>
        </p:blipFill>
        <p:spPr>
          <a:xfrm>
            <a:off x="0" y="1525324"/>
            <a:ext cx="9144000" cy="5623189"/>
          </a:xfrm>
          <a:prstGeom prst="rect">
            <a:avLst/>
          </a:prstGeom>
        </p:spPr>
      </p:pic>
    </p:spTree>
    <p:custDataLst>
      <p:tags r:id="rId1"/>
    </p:custDataLst>
    <p:extLst>
      <p:ext uri="{BB962C8B-B14F-4D97-AF65-F5344CB8AC3E}">
        <p14:creationId xmlns:p14="http://schemas.microsoft.com/office/powerpoint/2010/main" val="17954118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Clear All </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67</a:t>
            </a:fld>
            <a:endParaRPr lang="en-US" dirty="0"/>
          </a:p>
        </p:txBody>
      </p:sp>
      <p:pic>
        <p:nvPicPr>
          <p:cNvPr id="3" name="Picture 2"/>
          <p:cNvPicPr>
            <a:picLocks noChangeAspect="1"/>
          </p:cNvPicPr>
          <p:nvPr/>
        </p:nvPicPr>
        <p:blipFill>
          <a:blip r:embed="rId7"/>
          <a:stretch>
            <a:fillRect/>
          </a:stretch>
        </p:blipFill>
        <p:spPr>
          <a:xfrm>
            <a:off x="-1604" y="1752600"/>
            <a:ext cx="9138696" cy="5182049"/>
          </a:xfrm>
          <a:prstGeom prst="rect">
            <a:avLst/>
          </a:prstGeom>
        </p:spPr>
      </p:pic>
      <p:sp>
        <p:nvSpPr>
          <p:cNvPr id="7" name="Right Arrow 6"/>
          <p:cNvSpPr/>
          <p:nvPr>
            <p:custDataLst>
              <p:tags r:id="rId3"/>
            </p:custDataLst>
          </p:nvPr>
        </p:nvSpPr>
        <p:spPr>
          <a:xfrm rot="19430910">
            <a:off x="5911337" y="59713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custDataLst>
              <p:tags r:id="rId4"/>
            </p:custDataLst>
          </p:nvPr>
        </p:nvSpPr>
        <p:spPr>
          <a:xfrm>
            <a:off x="6134538" y="2667000"/>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user can also select Clear All to clean the queue </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24665827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Validation Process: Validations</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pPr lvl="0"/>
            <a:r>
              <a:rPr lang="en-US" dirty="0"/>
              <a:t>The TSDS Client-Side Validation Tool confirms that the XML Interchange Files adhere to the collection specific validation package rules</a:t>
            </a:r>
          </a:p>
          <a:p>
            <a:pPr lvl="0"/>
            <a:r>
              <a:rPr lang="en-US" dirty="0"/>
              <a:t>If the file passes the collection specific validation package rules, the TSDS Client-Side Validation Tool confirms that the data in the interchange file complies with the TEDS Section 3, TEDS Section 4 and some of the TEDS Section 5 checks</a:t>
            </a:r>
          </a:p>
        </p:txBody>
      </p:sp>
      <p:sp>
        <p:nvSpPr>
          <p:cNvPr id="4"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68</a:t>
            </a:fld>
            <a:endParaRPr lang="en-US" sz="1200" dirty="0"/>
          </a:p>
        </p:txBody>
      </p:sp>
    </p:spTree>
    <p:custDataLst>
      <p:tags r:id="rId1"/>
    </p:custDataLst>
    <p:extLst>
      <p:ext uri="{BB962C8B-B14F-4D97-AF65-F5344CB8AC3E}">
        <p14:creationId xmlns:p14="http://schemas.microsoft.com/office/powerpoint/2010/main" val="2028794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371600" y="1600200"/>
            <a:ext cx="7620000" cy="990600"/>
          </a:xfrm>
        </p:spPr>
        <p:txBody>
          <a:bodyPr anchor="ctr" anchorCtr="0">
            <a:noAutofit/>
          </a:bodyPr>
          <a:lstStyle/>
          <a:p>
            <a:r>
              <a:rPr lang="en-US" sz="3000" dirty="0"/>
              <a:t>TEDS Sections 1-5</a:t>
            </a:r>
          </a:p>
        </p:txBody>
      </p:sp>
      <p:pic>
        <p:nvPicPr>
          <p:cNvPr id="4" name="Picture 3">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19687770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custDataLst>
              <p:tags r:id="rId2"/>
            </p:custDataLst>
          </p:nvPr>
        </p:nvSpPr>
        <p:spPr>
          <a:xfrm>
            <a:off x="1371600" y="1600200"/>
            <a:ext cx="7620000" cy="990600"/>
          </a:xfrm>
        </p:spPr>
        <p:txBody>
          <a:bodyPr anchor="ctr" anchorCtr="0">
            <a:noAutofit/>
          </a:bodyPr>
          <a:lstStyle/>
          <a:p>
            <a:r>
              <a:rPr lang="en-US" dirty="0"/>
              <a:t>CSVT Validation Issues </a:t>
            </a:r>
            <a:endParaRPr lang="en-US" sz="3000" dirty="0"/>
          </a:p>
        </p:txBody>
      </p:sp>
      <p:sp>
        <p:nvSpPr>
          <p:cNvPr id="5" name="Slide Number Placeholder 4"/>
          <p:cNvSpPr>
            <a:spLocks noGrp="1"/>
          </p:cNvSpPr>
          <p:nvPr>
            <p:ph type="sldNum" sz="quarter" idx="11"/>
            <p:custDataLst>
              <p:tags r:id="rId3"/>
            </p:custDataLst>
          </p:nvPr>
        </p:nvSpPr>
        <p:spPr>
          <a:xfrm>
            <a:off x="152400" y="6477000"/>
            <a:ext cx="533400" cy="244476"/>
          </a:xfrm>
        </p:spPr>
        <p:txBody>
          <a:bodyPr>
            <a:normAutofit fontScale="92500" lnSpcReduction="20000"/>
          </a:bodyPr>
          <a:lstStyle/>
          <a:p>
            <a:pPr>
              <a:defRPr/>
            </a:pPr>
            <a:fld id="{0409C80C-6D07-4F14-9F07-DB641AF9230F}" type="slidenum">
              <a:rPr lang="en-US" smtClean="0"/>
              <a:pPr>
                <a:defRPr/>
              </a:pPr>
              <a:t>69</a:t>
            </a:fld>
            <a:endParaRPr lang="en-US" dirty="0"/>
          </a:p>
        </p:txBody>
      </p:sp>
      <p:pic>
        <p:nvPicPr>
          <p:cNvPr id="4" name="Picture 3">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38269408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38200"/>
          </a:xfrm>
          <a:prstGeom prst="rect">
            <a:avLst/>
          </a:prstGeom>
        </p:spPr>
        <p:txBody>
          <a:bodyPr>
            <a:normAutofit/>
          </a:bodyPr>
          <a:lstStyle/>
          <a:p>
            <a:r>
              <a:rPr lang="en-US" dirty="0"/>
              <a:t>Naming Convention Rules</a:t>
            </a:r>
          </a:p>
        </p:txBody>
      </p:sp>
      <p:sp>
        <p:nvSpPr>
          <p:cNvPr id="6" name="Content Placeholder 3"/>
          <p:cNvSpPr txBox="1">
            <a:spLocks/>
          </p:cNvSpPr>
          <p:nvPr>
            <p:custDataLst>
              <p:tags r:id="rId2"/>
            </p:custDataLst>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The XML Interchange File must meet the TEDS naming convention</a:t>
            </a:r>
          </a:p>
          <a:p>
            <a:pPr>
              <a:lnSpc>
                <a:spcPct val="106000"/>
              </a:lnSpc>
              <a:spcBef>
                <a:spcPts val="600"/>
              </a:spcBef>
              <a:spcAft>
                <a:spcPts val="300"/>
              </a:spcAft>
            </a:pPr>
            <a:r>
              <a:rPr lang="en-US" sz="1800" dirty="0"/>
              <a:t>If the file fails the naming conventions, the system displays an error prompt and the file is removed from the list. </a:t>
            </a:r>
          </a:p>
          <a:p>
            <a:pPr lvl="1">
              <a:lnSpc>
                <a:spcPct val="106000"/>
              </a:lnSpc>
              <a:spcBef>
                <a:spcPts val="600"/>
              </a:spcBef>
              <a:spcAft>
                <a:spcPts val="300"/>
              </a:spcAft>
            </a:pPr>
            <a:r>
              <a:rPr lang="en-US" sz="1800" dirty="0"/>
              <a:t>The user can browse again and upload another file or rename the file</a:t>
            </a:r>
          </a:p>
        </p:txBody>
      </p:sp>
      <p:sp>
        <p:nvSpPr>
          <p:cNvPr id="4"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70</a:t>
            </a:fld>
            <a:endParaRPr lang="en-US" sz="1200" dirty="0"/>
          </a:p>
        </p:txBody>
      </p:sp>
    </p:spTree>
    <p:extLst>
      <p:ext uri="{BB962C8B-B14F-4D97-AF65-F5344CB8AC3E}">
        <p14:creationId xmlns:p14="http://schemas.microsoft.com/office/powerpoint/2010/main" val="38710266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Invalid Name Error</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71</a:t>
            </a:fld>
            <a:endParaRPr lang="en-US" dirty="0"/>
          </a:p>
        </p:txBody>
      </p:sp>
      <p:pic>
        <p:nvPicPr>
          <p:cNvPr id="19458"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444" t="26544" r="59877" b="63276"/>
          <a:stretch/>
        </p:blipFill>
        <p:spPr bwMode="auto">
          <a:xfrm>
            <a:off x="381000" y="3566160"/>
            <a:ext cx="8459644" cy="1005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custDataLst>
              <p:tags r:id="rId3"/>
            </p:custDataLst>
          </p:nvPr>
        </p:nvSpPr>
        <p:spPr>
          <a:xfrm>
            <a:off x="4800600" y="4023360"/>
            <a:ext cx="457200" cy="91440"/>
          </a:xfrm>
          <a:prstGeom prst="rect">
            <a:avLst/>
          </a:prstGeom>
          <a:solidFill>
            <a:srgbClr val="CDCDCD"/>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custDataLst>
              <p:tags r:id="rId4"/>
            </p:custDataLst>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This file does not meet the required naming convention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TSDS Client-Side Validation Tool will not accept the file </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24913725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Naming Convention Elements</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For each interchange file submitted to the Operational Data Store (ODS), the system must identify the correct organization and data collection in order to process the file correctly. </a:t>
            </a:r>
          </a:p>
          <a:p>
            <a:r>
              <a:rPr lang="en-US" dirty="0"/>
              <a:t>There must be an underscore (_) between each element in the file name.</a:t>
            </a:r>
          </a:p>
          <a:p>
            <a:endParaRPr lang="en-US" dirty="0"/>
          </a:p>
        </p:txBody>
      </p:sp>
      <p:graphicFrame>
        <p:nvGraphicFramePr>
          <p:cNvPr id="4" name="Table 3"/>
          <p:cNvGraphicFramePr>
            <a:graphicFrameLocks noGrp="1"/>
          </p:cNvGraphicFramePr>
          <p:nvPr>
            <p:custDataLst>
              <p:tags r:id="rId4"/>
            </p:custDataLst>
            <p:extLst>
              <p:ext uri="{D42A27DB-BD31-4B8C-83A1-F6EECF244321}">
                <p14:modId xmlns:p14="http://schemas.microsoft.com/office/powerpoint/2010/main" val="3641285623"/>
              </p:ext>
            </p:extLst>
          </p:nvPr>
        </p:nvGraphicFramePr>
        <p:xfrm>
          <a:off x="381000" y="3500395"/>
          <a:ext cx="8382000" cy="2128413"/>
        </p:xfrm>
        <a:graphic>
          <a:graphicData uri="http://schemas.openxmlformats.org/drawingml/2006/table">
            <a:tbl>
              <a:tblPr firstRow="1" firstCol="1" bandRow="1">
                <a:tableStyleId>{5C22544A-7EE6-4342-B048-85BDC9FD1C3A}</a:tableStyleId>
              </a:tblPr>
              <a:tblGrid>
                <a:gridCol w="1331720">
                  <a:extLst>
                    <a:ext uri="{9D8B030D-6E8A-4147-A177-3AD203B41FA5}">
                      <a16:colId xmlns:a16="http://schemas.microsoft.com/office/drawing/2014/main" val="20000"/>
                    </a:ext>
                  </a:extLst>
                </a:gridCol>
                <a:gridCol w="878080">
                  <a:extLst>
                    <a:ext uri="{9D8B030D-6E8A-4147-A177-3AD203B41FA5}">
                      <a16:colId xmlns:a16="http://schemas.microsoft.com/office/drawing/2014/main" val="20001"/>
                    </a:ext>
                  </a:extLst>
                </a:gridCol>
                <a:gridCol w="3048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1143000">
                  <a:extLst>
                    <a:ext uri="{9D8B030D-6E8A-4147-A177-3AD203B41FA5}">
                      <a16:colId xmlns:a16="http://schemas.microsoft.com/office/drawing/2014/main" val="20005"/>
                    </a:ext>
                  </a:extLst>
                </a:gridCol>
                <a:gridCol w="381000">
                  <a:extLst>
                    <a:ext uri="{9D8B030D-6E8A-4147-A177-3AD203B41FA5}">
                      <a16:colId xmlns:a16="http://schemas.microsoft.com/office/drawing/2014/main" val="20006"/>
                    </a:ext>
                  </a:extLst>
                </a:gridCol>
                <a:gridCol w="1219200">
                  <a:extLst>
                    <a:ext uri="{9D8B030D-6E8A-4147-A177-3AD203B41FA5}">
                      <a16:colId xmlns:a16="http://schemas.microsoft.com/office/drawing/2014/main" val="20007"/>
                    </a:ext>
                  </a:extLst>
                </a:gridCol>
                <a:gridCol w="355597">
                  <a:extLst>
                    <a:ext uri="{9D8B030D-6E8A-4147-A177-3AD203B41FA5}">
                      <a16:colId xmlns:a16="http://schemas.microsoft.com/office/drawing/2014/main" val="20008"/>
                    </a:ext>
                  </a:extLst>
                </a:gridCol>
                <a:gridCol w="1397003">
                  <a:extLst>
                    <a:ext uri="{9D8B030D-6E8A-4147-A177-3AD203B41FA5}">
                      <a16:colId xmlns:a16="http://schemas.microsoft.com/office/drawing/2014/main" val="20009"/>
                    </a:ext>
                  </a:extLst>
                </a:gridCol>
              </a:tblGrid>
              <a:tr h="1066799">
                <a:tc>
                  <a:txBody>
                    <a:bodyPr/>
                    <a:lstStyle/>
                    <a:p>
                      <a:pPr marL="0" marR="0">
                        <a:lnSpc>
                          <a:spcPct val="115000"/>
                        </a:lnSpc>
                        <a:spcBef>
                          <a:spcPts val="0"/>
                        </a:spcBef>
                        <a:spcAft>
                          <a:spcPts val="0"/>
                        </a:spcAft>
                      </a:pPr>
                      <a:r>
                        <a:rPr lang="en-US" sz="1600" dirty="0">
                          <a:effectLst/>
                        </a:rPr>
                        <a:t>Description</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District Code</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latin typeface="Calibri"/>
                          <a:ea typeface="Calibri"/>
                          <a:cs typeface="Times New Roman"/>
                        </a:rPr>
                        <a:t>-</a:t>
                      </a:r>
                    </a:p>
                  </a:txBody>
                  <a:tcPr marL="68580" marR="68580" marT="0" marB="0"/>
                </a:tc>
                <a:tc>
                  <a:txBody>
                    <a:bodyPr/>
                    <a:lstStyle/>
                    <a:p>
                      <a:pPr marL="0" marR="0">
                        <a:lnSpc>
                          <a:spcPct val="115000"/>
                        </a:lnSpc>
                        <a:spcBef>
                          <a:spcPts val="0"/>
                        </a:spcBef>
                        <a:spcAft>
                          <a:spcPts val="0"/>
                        </a:spcAft>
                      </a:pPr>
                      <a:r>
                        <a:rPr lang="en-US" sz="1600" dirty="0">
                          <a:effectLst/>
                        </a:rPr>
                        <a:t>Campus ID</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latin typeface="Calibri"/>
                          <a:ea typeface="Calibri"/>
                          <a:cs typeface="Times New Roman"/>
                        </a:rPr>
                        <a:t>-</a:t>
                      </a:r>
                    </a:p>
                  </a:txBody>
                  <a:tcPr marL="68580" marR="68580" marT="0" marB="0"/>
                </a:tc>
                <a:tc>
                  <a:txBody>
                    <a:bodyPr/>
                    <a:lstStyle/>
                    <a:p>
                      <a:pPr marL="0" marR="0">
                        <a:lnSpc>
                          <a:spcPct val="115000"/>
                        </a:lnSpc>
                        <a:spcBef>
                          <a:spcPts val="0"/>
                        </a:spcBef>
                        <a:spcAft>
                          <a:spcPts val="0"/>
                        </a:spcAft>
                      </a:pPr>
                      <a:r>
                        <a:rPr lang="en-US" sz="1600" dirty="0">
                          <a:effectLst/>
                        </a:rPr>
                        <a:t>Collection Code</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latin typeface="Calibri"/>
                          <a:ea typeface="Calibri"/>
                          <a:cs typeface="Times New Roman"/>
                        </a:rPr>
                        <a:t>-</a:t>
                      </a:r>
                    </a:p>
                  </a:txBody>
                  <a:tcPr marL="68580" marR="68580" marT="0" marB="0"/>
                </a:tc>
                <a:tc>
                  <a:txBody>
                    <a:bodyPr/>
                    <a:lstStyle/>
                    <a:p>
                      <a:pPr marL="0" marR="0">
                        <a:lnSpc>
                          <a:spcPct val="115000"/>
                        </a:lnSpc>
                        <a:spcBef>
                          <a:spcPts val="0"/>
                        </a:spcBef>
                        <a:spcAft>
                          <a:spcPts val="0"/>
                        </a:spcAft>
                      </a:pPr>
                      <a:r>
                        <a:rPr lang="en-US" sz="1600" dirty="0">
                          <a:effectLst/>
                        </a:rPr>
                        <a:t>Timestamp</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latin typeface="Calibri"/>
                          <a:ea typeface="Calibri"/>
                          <a:cs typeface="Times New Roman"/>
                        </a:rPr>
                        <a:t>-</a:t>
                      </a:r>
                    </a:p>
                  </a:txBody>
                  <a:tcPr marL="68580" marR="68580" marT="0" marB="0"/>
                </a:tc>
                <a:tc>
                  <a:txBody>
                    <a:bodyPr/>
                    <a:lstStyle/>
                    <a:p>
                      <a:pPr marL="0" marR="0">
                        <a:lnSpc>
                          <a:spcPct val="115000"/>
                        </a:lnSpc>
                        <a:spcBef>
                          <a:spcPts val="0"/>
                        </a:spcBef>
                        <a:spcAft>
                          <a:spcPts val="0"/>
                        </a:spcAft>
                      </a:pPr>
                      <a:r>
                        <a:rPr lang="en-US" sz="1600" dirty="0">
                          <a:effectLst/>
                        </a:rPr>
                        <a:t>Interchange</a:t>
                      </a:r>
                      <a:endParaRPr lang="en-US"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690606">
                <a:tc>
                  <a:txBody>
                    <a:bodyPr/>
                    <a:lstStyle/>
                    <a:p>
                      <a:pPr marL="0" marR="0">
                        <a:lnSpc>
                          <a:spcPct val="115000"/>
                        </a:lnSpc>
                        <a:spcBef>
                          <a:spcPts val="0"/>
                        </a:spcBef>
                        <a:spcAft>
                          <a:spcPts val="0"/>
                        </a:spcAft>
                      </a:pPr>
                      <a:r>
                        <a:rPr lang="en-US" sz="1600" dirty="0">
                          <a:effectLst/>
                        </a:rPr>
                        <a:t>Position</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Calibri"/>
                          <a:ea typeface="Calibri"/>
                          <a:cs typeface="Times New Roman"/>
                        </a:rPr>
                        <a:t>7</a:t>
                      </a:r>
                    </a:p>
                  </a:txBody>
                  <a:tcPr marL="68580" marR="68580" marT="0" marB="0"/>
                </a:tc>
                <a:tc>
                  <a:txBody>
                    <a:bodyPr/>
                    <a:lstStyle/>
                    <a:p>
                      <a:pPr marL="0" marR="0">
                        <a:lnSpc>
                          <a:spcPct val="115000"/>
                        </a:lnSpc>
                        <a:spcBef>
                          <a:spcPts val="0"/>
                        </a:spcBef>
                        <a:spcAft>
                          <a:spcPts val="0"/>
                        </a:spcAft>
                      </a:pPr>
                      <a:r>
                        <a:rPr lang="en-US" sz="1600" dirty="0">
                          <a:effectLst/>
                        </a:rPr>
                        <a:t>8-10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Calibri"/>
                          <a:ea typeface="Calibri"/>
                          <a:cs typeface="Times New Roman"/>
                        </a:rPr>
                        <a:t>11</a:t>
                      </a:r>
                    </a:p>
                  </a:txBody>
                  <a:tcPr marL="68580" marR="68580" marT="0" marB="0"/>
                </a:tc>
                <a:tc>
                  <a:txBody>
                    <a:bodyPr/>
                    <a:lstStyle/>
                    <a:p>
                      <a:pPr marL="0" marR="0">
                        <a:lnSpc>
                          <a:spcPct val="115000"/>
                        </a:lnSpc>
                        <a:spcBef>
                          <a:spcPts val="0"/>
                        </a:spcBef>
                        <a:spcAft>
                          <a:spcPts val="0"/>
                        </a:spcAft>
                      </a:pPr>
                      <a:r>
                        <a:rPr lang="en-US" sz="1600" dirty="0">
                          <a:effectLst/>
                        </a:rPr>
                        <a:t>12-20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Calibri"/>
                          <a:ea typeface="Calibri"/>
                          <a:cs typeface="Times New Roman"/>
                        </a:rPr>
                        <a:t>21</a:t>
                      </a:r>
                    </a:p>
                  </a:txBody>
                  <a:tcPr marL="68580" marR="68580" marT="0" marB="0"/>
                </a:tc>
                <a:tc>
                  <a:txBody>
                    <a:bodyPr/>
                    <a:lstStyle/>
                    <a:p>
                      <a:pPr marL="0" marR="0">
                        <a:lnSpc>
                          <a:spcPct val="115000"/>
                        </a:lnSpc>
                        <a:spcBef>
                          <a:spcPts val="0"/>
                        </a:spcBef>
                        <a:spcAft>
                          <a:spcPts val="0"/>
                        </a:spcAft>
                      </a:pPr>
                      <a:r>
                        <a:rPr lang="en-US" sz="1600" dirty="0">
                          <a:effectLst/>
                        </a:rPr>
                        <a:t>22-33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Calibri"/>
                          <a:ea typeface="Calibri"/>
                          <a:cs typeface="Times New Roman"/>
                        </a:rPr>
                        <a:t>34</a:t>
                      </a:r>
                    </a:p>
                  </a:txBody>
                  <a:tcPr marL="68580" marR="68580" marT="0" marB="0"/>
                </a:tc>
                <a:tc>
                  <a:txBody>
                    <a:bodyPr/>
                    <a:lstStyle/>
                    <a:p>
                      <a:pPr marL="0" marR="0">
                        <a:lnSpc>
                          <a:spcPct val="115000"/>
                        </a:lnSpc>
                        <a:spcBef>
                          <a:spcPts val="0"/>
                        </a:spcBef>
                        <a:spcAft>
                          <a:spcPts val="0"/>
                        </a:spcAft>
                      </a:pPr>
                      <a:r>
                        <a:rPr lang="en-US" sz="1600" dirty="0">
                          <a:effectLst/>
                        </a:rPr>
                        <a:t>35*</a:t>
                      </a:r>
                      <a:endParaRPr lang="en-US"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71008">
                <a:tc>
                  <a:txBody>
                    <a:bodyPr/>
                    <a:lstStyle/>
                    <a:p>
                      <a:pPr marL="0" marR="0">
                        <a:lnSpc>
                          <a:spcPct val="115000"/>
                        </a:lnSpc>
                        <a:spcBef>
                          <a:spcPts val="0"/>
                        </a:spcBef>
                        <a:spcAft>
                          <a:spcPts val="0"/>
                        </a:spcAft>
                      </a:pPr>
                      <a:r>
                        <a:rPr lang="en-US" sz="1600" dirty="0">
                          <a:effectLst/>
                        </a:rPr>
                        <a:t>Length</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mn-lt"/>
                          <a:ea typeface="+mn-ea"/>
                          <a:cs typeface="+mn-cs"/>
                        </a:rPr>
                        <a:t>9</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12</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a:t>
                      </a:r>
                      <a:endParaRPr lang="en-US" sz="16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
        <p:nvSpPr>
          <p:cNvPr id="5" name="Slide Number Placeholder 4"/>
          <p:cNvSpPr>
            <a:spLocks noGrp="1"/>
          </p:cNvSpPr>
          <p:nvPr>
            <p:ph type="sldNum" sz="quarter" idx="12"/>
            <p:custDataLst>
              <p:tags r:id="rId5"/>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72</a:t>
            </a:fld>
            <a:endParaRPr lang="en-US" sz="1200" dirty="0"/>
          </a:p>
        </p:txBody>
      </p:sp>
    </p:spTree>
    <p:custDataLst>
      <p:tags r:id="rId1"/>
    </p:custDataLst>
    <p:extLst>
      <p:ext uri="{BB962C8B-B14F-4D97-AF65-F5344CB8AC3E}">
        <p14:creationId xmlns:p14="http://schemas.microsoft.com/office/powerpoint/2010/main" val="5969190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Naming Convention Definitions</a:t>
            </a:r>
          </a:p>
        </p:txBody>
      </p:sp>
      <p:graphicFrame>
        <p:nvGraphicFramePr>
          <p:cNvPr id="4" name="Content Placeholder 3"/>
          <p:cNvGraphicFramePr>
            <a:graphicFrameLocks noGrp="1"/>
          </p:cNvGraphicFramePr>
          <p:nvPr>
            <p:ph sz="quarter" idx="1"/>
            <p:custDataLst>
              <p:tags r:id="rId3"/>
            </p:custDataLst>
            <p:extLst>
              <p:ext uri="{D42A27DB-BD31-4B8C-83A1-F6EECF244321}">
                <p14:modId xmlns:p14="http://schemas.microsoft.com/office/powerpoint/2010/main" val="790027832"/>
              </p:ext>
            </p:extLst>
          </p:nvPr>
        </p:nvGraphicFramePr>
        <p:xfrm>
          <a:off x="304800" y="1828800"/>
          <a:ext cx="8610600" cy="2179320"/>
        </p:xfrm>
        <a:graphic>
          <a:graphicData uri="http://schemas.openxmlformats.org/drawingml/2006/table">
            <a:tbl>
              <a:tblPr firstRow="1" bandRow="1">
                <a:tableStyleId>{5C22544A-7EE6-4342-B048-85BDC9FD1C3A}</a:tableStyleId>
              </a:tblPr>
              <a:tblGrid>
                <a:gridCol w="1770404">
                  <a:extLst>
                    <a:ext uri="{9D8B030D-6E8A-4147-A177-3AD203B41FA5}">
                      <a16:colId xmlns:a16="http://schemas.microsoft.com/office/drawing/2014/main" val="20000"/>
                    </a:ext>
                  </a:extLst>
                </a:gridCol>
                <a:gridCol w="6840196">
                  <a:extLst>
                    <a:ext uri="{9D8B030D-6E8A-4147-A177-3AD203B41FA5}">
                      <a16:colId xmlns:a16="http://schemas.microsoft.com/office/drawing/2014/main" val="20001"/>
                    </a:ext>
                  </a:extLst>
                </a:gridCol>
              </a:tblGrid>
              <a:tr h="370840">
                <a:tc>
                  <a:txBody>
                    <a:bodyPr/>
                    <a:lstStyle/>
                    <a:p>
                      <a:r>
                        <a:rPr lang="en-US" sz="1600" dirty="0"/>
                        <a:t>Title Element</a:t>
                      </a:r>
                    </a:p>
                  </a:txBody>
                  <a:tcPr/>
                </a:tc>
                <a:tc>
                  <a:txBody>
                    <a:bodyPr/>
                    <a:lstStyle/>
                    <a:p>
                      <a:r>
                        <a:rPr lang="en-US" sz="1600" dirty="0"/>
                        <a:t>Description</a:t>
                      </a:r>
                    </a:p>
                  </a:txBody>
                  <a:tcPr/>
                </a:tc>
                <a:extLst>
                  <a:ext uri="{0D108BD9-81ED-4DB2-BD59-A6C34878D82A}">
                    <a16:rowId xmlns:a16="http://schemas.microsoft.com/office/drawing/2014/main" val="10000"/>
                  </a:ext>
                </a:extLst>
              </a:tr>
              <a:tr h="370840">
                <a:tc>
                  <a:txBody>
                    <a:bodyPr/>
                    <a:lstStyle/>
                    <a:p>
                      <a:r>
                        <a:rPr lang="en-US" sz="1600" dirty="0"/>
                        <a:t>District Code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effectLst/>
                          <a:latin typeface="+mn-lt"/>
                          <a:ea typeface="+mn-ea"/>
                          <a:cs typeface="+mn-cs"/>
                        </a:rPr>
                        <a:t>The District (LEA) Code for which the data is being uploaded</a:t>
                      </a:r>
                    </a:p>
                  </a:txBody>
                  <a:tcPr/>
                </a:tc>
                <a:extLst>
                  <a:ext uri="{0D108BD9-81ED-4DB2-BD59-A6C34878D82A}">
                    <a16:rowId xmlns:a16="http://schemas.microsoft.com/office/drawing/2014/main" val="10001"/>
                  </a:ext>
                </a:extLst>
              </a:tr>
              <a:tr h="370840">
                <a:tc>
                  <a:txBody>
                    <a:bodyPr/>
                    <a:lstStyle/>
                    <a:p>
                      <a:r>
                        <a:rPr lang="en-US" sz="1600" dirty="0"/>
                        <a:t>Campus ID</a:t>
                      </a:r>
                    </a:p>
                  </a:txBody>
                  <a:tcPr/>
                </a:tc>
                <a:tc>
                  <a:txBody>
                    <a:bodyPr/>
                    <a:lstStyle/>
                    <a:p>
                      <a:r>
                        <a:rPr kumimoji="0" lang="en-US" sz="1600" kern="1200" dirty="0">
                          <a:solidFill>
                            <a:schemeClr val="dk1"/>
                          </a:solidFill>
                          <a:effectLst/>
                          <a:latin typeface="+mn-lt"/>
                          <a:ea typeface="+mn-ea"/>
                          <a:cs typeface="+mn-cs"/>
                        </a:rPr>
                        <a:t>The Campus ID if it is campus data otherwise “000‟ for district data</a:t>
                      </a:r>
                      <a:endParaRPr lang="en-US" sz="1600" dirty="0"/>
                    </a:p>
                  </a:txBody>
                  <a:tcPr/>
                </a:tc>
                <a:extLst>
                  <a:ext uri="{0D108BD9-81ED-4DB2-BD59-A6C34878D82A}">
                    <a16:rowId xmlns:a16="http://schemas.microsoft.com/office/drawing/2014/main" val="10002"/>
                  </a:ext>
                </a:extLst>
              </a:tr>
              <a:tr h="1066800">
                <a:tc>
                  <a:txBody>
                    <a:bodyPr/>
                    <a:lstStyle/>
                    <a:p>
                      <a:r>
                        <a:rPr lang="en-US" sz="1600" dirty="0"/>
                        <a:t>Collection Code</a:t>
                      </a:r>
                    </a:p>
                  </a:txBody>
                  <a:tcPr/>
                </a:tc>
                <a:tc>
                  <a:txBody>
                    <a:bodyPr/>
                    <a:lstStyle/>
                    <a:p>
                      <a:r>
                        <a:rPr kumimoji="0" lang="en-US" sz="1600" kern="1200" dirty="0">
                          <a:solidFill>
                            <a:schemeClr val="dk1"/>
                          </a:solidFill>
                          <a:effectLst/>
                          <a:latin typeface="+mn-lt"/>
                          <a:ea typeface="+mn-ea"/>
                          <a:cs typeface="+mn-cs"/>
                        </a:rPr>
                        <a:t>A character string that identifies the data collection.  The first four characters of the Collection Code will be the ending year of the school year. The next four characters of the collection code will indicate the type of the data submitted. </a:t>
                      </a:r>
                    </a:p>
                  </a:txBody>
                  <a:tcPr/>
                </a:tc>
                <a:extLst>
                  <a:ext uri="{0D108BD9-81ED-4DB2-BD59-A6C34878D82A}">
                    <a16:rowId xmlns:a16="http://schemas.microsoft.com/office/drawing/2014/main" val="10003"/>
                  </a:ext>
                </a:extLst>
              </a:tr>
            </a:tbl>
          </a:graphicData>
        </a:graphic>
      </p:graphicFrame>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73</a:t>
            </a:fld>
            <a:endParaRPr lang="en-US" sz="1200" dirty="0"/>
          </a:p>
        </p:txBody>
      </p:sp>
    </p:spTree>
    <p:custDataLst>
      <p:tags r:id="rId1"/>
    </p:custDataLst>
    <p:extLst>
      <p:ext uri="{BB962C8B-B14F-4D97-AF65-F5344CB8AC3E}">
        <p14:creationId xmlns:p14="http://schemas.microsoft.com/office/powerpoint/2010/main" val="724682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Naming Convention Definitions II</a:t>
            </a:r>
          </a:p>
        </p:txBody>
      </p:sp>
      <p:graphicFrame>
        <p:nvGraphicFramePr>
          <p:cNvPr id="4" name="Content Placeholder 3"/>
          <p:cNvGraphicFramePr>
            <a:graphicFrameLocks noGrp="1"/>
          </p:cNvGraphicFramePr>
          <p:nvPr>
            <p:ph sz="quarter" idx="1"/>
            <p:custDataLst>
              <p:tags r:id="rId2"/>
            </p:custDataLst>
            <p:extLst>
              <p:ext uri="{D42A27DB-BD31-4B8C-83A1-F6EECF244321}">
                <p14:modId xmlns:p14="http://schemas.microsoft.com/office/powerpoint/2010/main" val="3271239824"/>
              </p:ext>
            </p:extLst>
          </p:nvPr>
        </p:nvGraphicFramePr>
        <p:xfrm>
          <a:off x="304800" y="1793240"/>
          <a:ext cx="8610600" cy="4607560"/>
        </p:xfrm>
        <a:graphic>
          <a:graphicData uri="http://schemas.openxmlformats.org/drawingml/2006/table">
            <a:tbl>
              <a:tblPr firstRow="1" bandRow="1">
                <a:tableStyleId>{5C22544A-7EE6-4342-B048-85BDC9FD1C3A}</a:tableStyleId>
              </a:tblPr>
              <a:tblGrid>
                <a:gridCol w="1770404">
                  <a:extLst>
                    <a:ext uri="{9D8B030D-6E8A-4147-A177-3AD203B41FA5}">
                      <a16:colId xmlns:a16="http://schemas.microsoft.com/office/drawing/2014/main" val="20000"/>
                    </a:ext>
                  </a:extLst>
                </a:gridCol>
                <a:gridCol w="6840196">
                  <a:extLst>
                    <a:ext uri="{9D8B030D-6E8A-4147-A177-3AD203B41FA5}">
                      <a16:colId xmlns:a16="http://schemas.microsoft.com/office/drawing/2014/main" val="20001"/>
                    </a:ext>
                  </a:extLst>
                </a:gridCol>
              </a:tblGrid>
              <a:tr h="370840">
                <a:tc>
                  <a:txBody>
                    <a:bodyPr/>
                    <a:lstStyle/>
                    <a:p>
                      <a:r>
                        <a:rPr lang="en-US" sz="1600" dirty="0"/>
                        <a:t>Title Element</a:t>
                      </a:r>
                    </a:p>
                  </a:txBody>
                  <a:tcPr/>
                </a:tc>
                <a:tc>
                  <a:txBody>
                    <a:bodyPr/>
                    <a:lstStyle/>
                    <a:p>
                      <a:r>
                        <a:rPr lang="en-US" sz="1600" dirty="0"/>
                        <a:t>Description</a:t>
                      </a:r>
                    </a:p>
                  </a:txBody>
                  <a:tcPr/>
                </a:tc>
                <a:extLst>
                  <a:ext uri="{0D108BD9-81ED-4DB2-BD59-A6C34878D82A}">
                    <a16:rowId xmlns:a16="http://schemas.microsoft.com/office/drawing/2014/main" val="10000"/>
                  </a:ext>
                </a:extLst>
              </a:tr>
              <a:tr h="4236720">
                <a:tc>
                  <a:txBody>
                    <a:bodyPr/>
                    <a:lstStyle/>
                    <a:p>
                      <a:r>
                        <a:rPr lang="en-US" sz="1600" dirty="0"/>
                        <a:t>Collection Code</a:t>
                      </a:r>
                    </a:p>
                  </a:txBody>
                  <a:tcPr/>
                </a:tc>
                <a:tc>
                  <a:txBody>
                    <a:bodyPr/>
                    <a:lstStyle/>
                    <a:p>
                      <a:r>
                        <a:rPr kumimoji="0" lang="en-US" sz="1600" kern="1200" dirty="0">
                          <a:solidFill>
                            <a:schemeClr val="dk1"/>
                          </a:solidFill>
                          <a:effectLst/>
                          <a:latin typeface="+mn-lt"/>
                          <a:ea typeface="+mn-ea"/>
                          <a:cs typeface="+mn-cs"/>
                        </a:rPr>
                        <a:t>These values currently are:</a:t>
                      </a:r>
                    </a:p>
                    <a:p>
                      <a:pPr marL="285750" indent="-285750">
                        <a:buFont typeface="Arial" pitchFamily="34" charset="0"/>
                        <a:buChar char="•"/>
                      </a:pPr>
                      <a:r>
                        <a:rPr kumimoji="0" lang="en-US" sz="1600" kern="1200" dirty="0">
                          <a:solidFill>
                            <a:schemeClr val="dk1"/>
                          </a:solidFill>
                          <a:effectLst/>
                          <a:latin typeface="+mn-lt"/>
                          <a:ea typeface="+mn-ea"/>
                          <a:cs typeface="+mn-cs"/>
                        </a:rPr>
                        <a:t>“FALL1” which represents the PEIMS Fall First Submission</a:t>
                      </a:r>
                    </a:p>
                    <a:p>
                      <a:pPr marL="285750" indent="-285750">
                        <a:buFont typeface="Arial" pitchFamily="34" charset="0"/>
                        <a:buChar char="•"/>
                      </a:pPr>
                      <a:r>
                        <a:rPr kumimoji="0" lang="en-US" sz="1600" kern="1200" dirty="0">
                          <a:solidFill>
                            <a:schemeClr val="dk1"/>
                          </a:solidFill>
                          <a:effectLst/>
                          <a:latin typeface="+mn-lt"/>
                          <a:ea typeface="+mn-ea"/>
                          <a:cs typeface="+mn-cs"/>
                        </a:rPr>
                        <a:t>“FALL2” which represents the PEIMS Fall Resubmission</a:t>
                      </a:r>
                    </a:p>
                    <a:p>
                      <a:pPr marL="285750" indent="-285750">
                        <a:buFont typeface="Arial" pitchFamily="34" charset="0"/>
                        <a:buChar char="•"/>
                      </a:pPr>
                      <a:r>
                        <a:rPr kumimoji="0" lang="en-US" sz="1600" kern="1200" dirty="0">
                          <a:solidFill>
                            <a:schemeClr val="dk1"/>
                          </a:solidFill>
                          <a:effectLst/>
                          <a:latin typeface="+mn-lt"/>
                          <a:ea typeface="+mn-ea"/>
                          <a:cs typeface="+mn-cs"/>
                        </a:rPr>
                        <a:t>“FALL3” which represents the PEIMS Fall Working Collection</a:t>
                      </a:r>
                    </a:p>
                    <a:p>
                      <a:pPr marL="285750" indent="-285750">
                        <a:buFont typeface="Arial" pitchFamily="34" charset="0"/>
                        <a:buChar char="•"/>
                      </a:pPr>
                      <a:r>
                        <a:rPr kumimoji="0" lang="en-US" sz="1600" kern="1200" dirty="0">
                          <a:solidFill>
                            <a:schemeClr val="dk1"/>
                          </a:solidFill>
                          <a:effectLst/>
                          <a:latin typeface="+mn-lt"/>
                          <a:ea typeface="+mn-ea"/>
                          <a:cs typeface="+mn-cs"/>
                        </a:rPr>
                        <a:t>“MDYR1” which represents the PEIMS Mid-Year First Submission</a:t>
                      </a:r>
                    </a:p>
                    <a:p>
                      <a:pPr marL="285750" indent="-285750">
                        <a:buFont typeface="Arial" pitchFamily="34" charset="0"/>
                        <a:buChar char="•"/>
                      </a:pPr>
                      <a:r>
                        <a:rPr kumimoji="0" lang="en-US" sz="1600" kern="1200" dirty="0">
                          <a:solidFill>
                            <a:schemeClr val="dk1"/>
                          </a:solidFill>
                          <a:effectLst/>
                          <a:latin typeface="+mn-lt"/>
                          <a:ea typeface="+mn-ea"/>
                          <a:cs typeface="+mn-cs"/>
                        </a:rPr>
                        <a:t>“MDYR2” which represents the PEIMS Mid-Year Resubmission</a:t>
                      </a:r>
                    </a:p>
                    <a:p>
                      <a:pPr marL="285750" indent="-285750">
                        <a:buFont typeface="Arial" pitchFamily="34" charset="0"/>
                        <a:buChar char="•"/>
                      </a:pPr>
                      <a:r>
                        <a:rPr kumimoji="0" lang="en-US" sz="1600" kern="1200" dirty="0">
                          <a:solidFill>
                            <a:schemeClr val="dk1"/>
                          </a:solidFill>
                          <a:effectLst/>
                          <a:latin typeface="+mn-lt"/>
                          <a:ea typeface="+mn-ea"/>
                          <a:cs typeface="+mn-cs"/>
                        </a:rPr>
                        <a:t>“MDYR3” which represents the PEIMS Mid-Year Working Collection</a:t>
                      </a:r>
                    </a:p>
                    <a:p>
                      <a:pPr marL="285750" indent="-285750">
                        <a:buFont typeface="Arial" pitchFamily="34" charset="0"/>
                        <a:buChar char="•"/>
                      </a:pPr>
                      <a:r>
                        <a:rPr kumimoji="0" lang="en-US" sz="1600" kern="1200" dirty="0">
                          <a:solidFill>
                            <a:schemeClr val="dk1"/>
                          </a:solidFill>
                          <a:effectLst/>
                          <a:latin typeface="+mn-lt"/>
                          <a:ea typeface="+mn-ea"/>
                          <a:cs typeface="+mn-cs"/>
                        </a:rPr>
                        <a:t>“SUMR1” which represents the PEIMS Summer First Submission</a:t>
                      </a:r>
                    </a:p>
                    <a:p>
                      <a:pPr marL="285750" indent="-285750">
                        <a:buFont typeface="Arial" pitchFamily="34" charset="0"/>
                        <a:buChar char="•"/>
                      </a:pPr>
                      <a:r>
                        <a:rPr kumimoji="0" lang="en-US" sz="1600" kern="1200" dirty="0">
                          <a:solidFill>
                            <a:schemeClr val="dk1"/>
                          </a:solidFill>
                          <a:effectLst/>
                          <a:latin typeface="+mn-lt"/>
                          <a:ea typeface="+mn-ea"/>
                          <a:cs typeface="+mn-cs"/>
                        </a:rPr>
                        <a:t>“SUMR2” which represents the PEIMS Summer Resubmission</a:t>
                      </a:r>
                    </a:p>
                    <a:p>
                      <a:pPr marL="285750" indent="-285750">
                        <a:buFont typeface="Arial" pitchFamily="34" charset="0"/>
                        <a:buChar char="•"/>
                      </a:pPr>
                      <a:r>
                        <a:rPr kumimoji="0" lang="en-US" sz="1600" kern="1200" dirty="0">
                          <a:solidFill>
                            <a:schemeClr val="dk1"/>
                          </a:solidFill>
                          <a:effectLst/>
                          <a:latin typeface="+mn-lt"/>
                          <a:ea typeface="+mn-ea"/>
                          <a:cs typeface="+mn-cs"/>
                        </a:rPr>
                        <a:t>“SUMR3” which represents the PEIMS Summer Working Collection</a:t>
                      </a:r>
                    </a:p>
                    <a:p>
                      <a:pPr marL="285750" indent="-285750">
                        <a:buFont typeface="Arial" pitchFamily="34" charset="0"/>
                        <a:buChar char="•"/>
                      </a:pPr>
                      <a:r>
                        <a:rPr kumimoji="0" lang="en-US" sz="1600" kern="1200" dirty="0">
                          <a:solidFill>
                            <a:schemeClr val="dk1"/>
                          </a:solidFill>
                          <a:effectLst/>
                          <a:latin typeface="+mn-lt"/>
                          <a:ea typeface="+mn-ea"/>
                          <a:cs typeface="+mn-cs"/>
                        </a:rPr>
                        <a:t>“EXYR1” which represents the PEIMS Extended-Year First Submission</a:t>
                      </a:r>
                    </a:p>
                    <a:p>
                      <a:pPr marL="285750" indent="-285750">
                        <a:buFont typeface="Arial" pitchFamily="34" charset="0"/>
                        <a:buChar char="•"/>
                      </a:pPr>
                      <a:r>
                        <a:rPr kumimoji="0" lang="en-US" sz="1600" kern="1200" dirty="0">
                          <a:solidFill>
                            <a:schemeClr val="dk1"/>
                          </a:solidFill>
                          <a:effectLst/>
                          <a:latin typeface="+mn-lt"/>
                          <a:ea typeface="+mn-ea"/>
                          <a:cs typeface="+mn-cs"/>
                        </a:rPr>
                        <a:t>“EXYR2” which represents the PEIMS Extended-Year Resubmission</a:t>
                      </a:r>
                    </a:p>
                    <a:p>
                      <a:pPr marL="285750" indent="-285750">
                        <a:buFont typeface="Arial" pitchFamily="34" charset="0"/>
                        <a:buChar char="•"/>
                      </a:pPr>
                      <a:r>
                        <a:rPr kumimoji="0" lang="en-US" sz="1600" kern="1200" dirty="0">
                          <a:solidFill>
                            <a:schemeClr val="dk1"/>
                          </a:solidFill>
                          <a:effectLst/>
                          <a:latin typeface="+mn-lt"/>
                          <a:ea typeface="+mn-ea"/>
                          <a:cs typeface="+mn-cs"/>
                        </a:rPr>
                        <a:t>“EXYR3” which represents the PEIMS Extended-Year Working Collection</a:t>
                      </a:r>
                    </a:p>
                    <a:p>
                      <a:pPr marL="285750" indent="-285750">
                        <a:buFont typeface="Arial" pitchFamily="34" charset="0"/>
                        <a:buChar char="•"/>
                      </a:pPr>
                      <a:r>
                        <a:rPr kumimoji="0" lang="en-US" sz="1600" kern="1200" dirty="0">
                          <a:solidFill>
                            <a:schemeClr val="dk1"/>
                          </a:solidFill>
                          <a:effectLst/>
                          <a:latin typeface="+mn-lt"/>
                          <a:ea typeface="+mn-ea"/>
                          <a:cs typeface="+mn-cs"/>
                        </a:rPr>
                        <a:t>“TSDS” which represents data submissions including </a:t>
                      </a:r>
                      <a:r>
                        <a:rPr kumimoji="0" lang="en-US" sz="1600" kern="1200" dirty="0" err="1">
                          <a:solidFill>
                            <a:schemeClr val="dk1"/>
                          </a:solidFill>
                          <a:effectLst/>
                          <a:latin typeface="+mn-lt"/>
                          <a:ea typeface="+mn-ea"/>
                          <a:cs typeface="+mn-cs"/>
                        </a:rPr>
                        <a:t>studentGPS</a:t>
                      </a:r>
                      <a:r>
                        <a:rPr kumimoji="0" lang="en-US" sz="1600" kern="1200" dirty="0">
                          <a:solidFill>
                            <a:schemeClr val="dk1"/>
                          </a:solidFill>
                          <a:effectLst/>
                          <a:latin typeface="+mn-lt"/>
                          <a:ea typeface="+mn-ea"/>
                          <a:cs typeface="+mn-cs"/>
                        </a:rPr>
                        <a:t>® data</a:t>
                      </a:r>
                    </a:p>
                  </a:txBody>
                  <a:tcPr/>
                </a:tc>
                <a:extLst>
                  <a:ext uri="{0D108BD9-81ED-4DB2-BD59-A6C34878D82A}">
                    <a16:rowId xmlns:a16="http://schemas.microsoft.com/office/drawing/2014/main" val="10001"/>
                  </a:ext>
                </a:extLst>
              </a:tr>
            </a:tbl>
          </a:graphicData>
        </a:graphic>
      </p:graphicFrame>
      <p:sp>
        <p:nvSpPr>
          <p:cNvPr id="5"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74</a:t>
            </a:fld>
            <a:endParaRPr lang="en-US" sz="1200" dirty="0"/>
          </a:p>
        </p:txBody>
      </p:sp>
    </p:spTree>
    <p:extLst>
      <p:ext uri="{BB962C8B-B14F-4D97-AF65-F5344CB8AC3E}">
        <p14:creationId xmlns:p14="http://schemas.microsoft.com/office/powerpoint/2010/main" val="32000584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Naming Convention Definitions III</a:t>
            </a:r>
          </a:p>
        </p:txBody>
      </p:sp>
      <p:graphicFrame>
        <p:nvGraphicFramePr>
          <p:cNvPr id="4" name="Content Placeholder 3"/>
          <p:cNvGraphicFramePr>
            <a:graphicFrameLocks noGrp="1"/>
          </p:cNvGraphicFramePr>
          <p:nvPr>
            <p:ph sz="quarter" idx="1"/>
            <p:custDataLst>
              <p:tags r:id="rId2"/>
            </p:custDataLst>
            <p:extLst>
              <p:ext uri="{D42A27DB-BD31-4B8C-83A1-F6EECF244321}">
                <p14:modId xmlns:p14="http://schemas.microsoft.com/office/powerpoint/2010/main" val="2129310027"/>
              </p:ext>
            </p:extLst>
          </p:nvPr>
        </p:nvGraphicFramePr>
        <p:xfrm>
          <a:off x="304800" y="1828800"/>
          <a:ext cx="8610600" cy="1564640"/>
        </p:xfrm>
        <a:graphic>
          <a:graphicData uri="http://schemas.openxmlformats.org/drawingml/2006/table">
            <a:tbl>
              <a:tblPr firstRow="1" bandRow="1">
                <a:tableStyleId>{5C22544A-7EE6-4342-B048-85BDC9FD1C3A}</a:tableStyleId>
              </a:tblPr>
              <a:tblGrid>
                <a:gridCol w="1770404">
                  <a:extLst>
                    <a:ext uri="{9D8B030D-6E8A-4147-A177-3AD203B41FA5}">
                      <a16:colId xmlns:a16="http://schemas.microsoft.com/office/drawing/2014/main" val="20000"/>
                    </a:ext>
                  </a:extLst>
                </a:gridCol>
                <a:gridCol w="6840196">
                  <a:extLst>
                    <a:ext uri="{9D8B030D-6E8A-4147-A177-3AD203B41FA5}">
                      <a16:colId xmlns:a16="http://schemas.microsoft.com/office/drawing/2014/main" val="20001"/>
                    </a:ext>
                  </a:extLst>
                </a:gridCol>
              </a:tblGrid>
              <a:tr h="370840">
                <a:tc>
                  <a:txBody>
                    <a:bodyPr/>
                    <a:lstStyle/>
                    <a:p>
                      <a:r>
                        <a:rPr lang="en-US" sz="1600" dirty="0"/>
                        <a:t>Title Element</a:t>
                      </a:r>
                    </a:p>
                  </a:txBody>
                  <a:tcPr/>
                </a:tc>
                <a:tc>
                  <a:txBody>
                    <a:bodyPr/>
                    <a:lstStyle/>
                    <a:p>
                      <a:r>
                        <a:rPr lang="en-US" sz="1600" dirty="0"/>
                        <a:t>Description</a:t>
                      </a:r>
                    </a:p>
                  </a:txBody>
                  <a:tcPr/>
                </a:tc>
                <a:extLst>
                  <a:ext uri="{0D108BD9-81ED-4DB2-BD59-A6C34878D82A}">
                    <a16:rowId xmlns:a16="http://schemas.microsoft.com/office/drawing/2014/main" val="10000"/>
                  </a:ext>
                </a:extLst>
              </a:tr>
              <a:tr h="822960">
                <a:tc>
                  <a:txBody>
                    <a:bodyPr/>
                    <a:lstStyle/>
                    <a:p>
                      <a:r>
                        <a:rPr lang="en-US" sz="1600" dirty="0"/>
                        <a:t>Timestamp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effectLst/>
                          <a:latin typeface="+mn-lt"/>
                          <a:ea typeface="+mn-ea"/>
                          <a:cs typeface="+mn-cs"/>
                        </a:rPr>
                        <a:t>The timestamp is a date in YYYYMMDDHHMM format (e.g. 201406021015). The Timestamp shall be a system generated value at the time the data is extracted.</a:t>
                      </a:r>
                    </a:p>
                  </a:txBody>
                  <a:tcPr/>
                </a:tc>
                <a:extLst>
                  <a:ext uri="{0D108BD9-81ED-4DB2-BD59-A6C34878D82A}">
                    <a16:rowId xmlns:a16="http://schemas.microsoft.com/office/drawing/2014/main" val="10001"/>
                  </a:ext>
                </a:extLst>
              </a:tr>
              <a:tr h="370840">
                <a:tc>
                  <a:txBody>
                    <a:bodyPr/>
                    <a:lstStyle/>
                    <a:p>
                      <a:r>
                        <a:rPr lang="en-US" sz="1600" dirty="0"/>
                        <a:t>Interchange</a:t>
                      </a:r>
                    </a:p>
                  </a:txBody>
                  <a:tcPr/>
                </a:tc>
                <a:tc>
                  <a:txBody>
                    <a:bodyPr/>
                    <a:lstStyle/>
                    <a:p>
                      <a:r>
                        <a:rPr kumimoji="0" lang="en-US" sz="1600" kern="1200" dirty="0">
                          <a:solidFill>
                            <a:schemeClr val="dk1"/>
                          </a:solidFill>
                          <a:effectLst/>
                          <a:latin typeface="+mn-lt"/>
                          <a:ea typeface="+mn-ea"/>
                          <a:cs typeface="+mn-cs"/>
                        </a:rPr>
                        <a:t>The interchange is the name of the interchange being submitted</a:t>
                      </a:r>
                      <a:endParaRPr lang="en-US" sz="1600" dirty="0"/>
                    </a:p>
                  </a:txBody>
                  <a:tcPr/>
                </a:tc>
                <a:extLst>
                  <a:ext uri="{0D108BD9-81ED-4DB2-BD59-A6C34878D82A}">
                    <a16:rowId xmlns:a16="http://schemas.microsoft.com/office/drawing/2014/main" val="10002"/>
                  </a:ext>
                </a:extLst>
              </a:tr>
            </a:tbl>
          </a:graphicData>
        </a:graphic>
      </p:graphicFrame>
      <p:sp>
        <p:nvSpPr>
          <p:cNvPr id="5"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75</a:t>
            </a:fld>
            <a:endParaRPr lang="en-US" sz="1200" dirty="0"/>
          </a:p>
        </p:txBody>
      </p:sp>
    </p:spTree>
    <p:extLst>
      <p:ext uri="{BB962C8B-B14F-4D97-AF65-F5344CB8AC3E}">
        <p14:creationId xmlns:p14="http://schemas.microsoft.com/office/powerpoint/2010/main" val="34360229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38200"/>
          </a:xfrm>
          <a:prstGeom prst="rect">
            <a:avLst/>
          </a:prstGeom>
        </p:spPr>
        <p:txBody>
          <a:bodyPr>
            <a:noAutofit/>
          </a:bodyPr>
          <a:lstStyle/>
          <a:p>
            <a:r>
              <a:rPr lang="en-US" dirty="0"/>
              <a:t>Naming Convention Samples</a:t>
            </a:r>
          </a:p>
        </p:txBody>
      </p:sp>
      <p:sp>
        <p:nvSpPr>
          <p:cNvPr id="6" name="Content Placeholder 3"/>
          <p:cNvSpPr txBox="1">
            <a:spLocks/>
          </p:cNvSpPr>
          <p:nvPr>
            <p:custDataLst>
              <p:tags r:id="rId2"/>
            </p:custDataLst>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a:t>The correct naming convention follows this format:</a:t>
            </a:r>
          </a:p>
        </p:txBody>
      </p:sp>
      <p:graphicFrame>
        <p:nvGraphicFramePr>
          <p:cNvPr id="3" name="Table 2"/>
          <p:cNvGraphicFramePr>
            <a:graphicFrameLocks noGrp="1"/>
          </p:cNvGraphicFramePr>
          <p:nvPr>
            <p:custDataLst>
              <p:tags r:id="rId3"/>
            </p:custDataLst>
            <p:extLst>
              <p:ext uri="{D42A27DB-BD31-4B8C-83A1-F6EECF244321}">
                <p14:modId xmlns:p14="http://schemas.microsoft.com/office/powerpoint/2010/main" val="286635999"/>
              </p:ext>
            </p:extLst>
          </p:nvPr>
        </p:nvGraphicFramePr>
        <p:xfrm>
          <a:off x="228600" y="2458213"/>
          <a:ext cx="8763000" cy="3713987"/>
        </p:xfrm>
        <a:graphic>
          <a:graphicData uri="http://schemas.openxmlformats.org/drawingml/2006/table">
            <a:tbl>
              <a:tblPr firstRow="1" firstCol="1" bandRow="1">
                <a:tableStyleId>{0660B408-B3CF-4A94-85FC-2B1E0A45F4A2}</a:tableStyleId>
              </a:tblPr>
              <a:tblGrid>
                <a:gridCol w="8763000">
                  <a:extLst>
                    <a:ext uri="{9D8B030D-6E8A-4147-A177-3AD203B41FA5}">
                      <a16:colId xmlns:a16="http://schemas.microsoft.com/office/drawing/2014/main" val="20000"/>
                    </a:ext>
                  </a:extLst>
                </a:gridCol>
              </a:tblGrid>
              <a:tr h="361187">
                <a:tc>
                  <a:txBody>
                    <a:bodyPr/>
                    <a:lstStyle/>
                    <a:p>
                      <a:pPr marL="0" marR="0">
                        <a:lnSpc>
                          <a:spcPct val="115000"/>
                        </a:lnSpc>
                        <a:spcBef>
                          <a:spcPts val="0"/>
                        </a:spcBef>
                        <a:spcAft>
                          <a:spcPts val="0"/>
                        </a:spcAft>
                      </a:pPr>
                      <a:r>
                        <a:rPr lang="en-US" sz="1600" dirty="0">
                          <a:effectLst/>
                        </a:rPr>
                        <a:t>Samples</a:t>
                      </a:r>
                      <a:endParaRPr lang="en-US" sz="1600" dirty="0">
                        <a:effectLst/>
                        <a:latin typeface="+mn-lt"/>
                        <a:ea typeface="Calibri"/>
                        <a:cs typeface="Times New Roman"/>
                      </a:endParaRPr>
                    </a:p>
                  </a:txBody>
                  <a:tcPr marL="68580" marR="68580" marT="0" marB="0"/>
                </a:tc>
                <a:extLst>
                  <a:ext uri="{0D108BD9-81ED-4DB2-BD59-A6C34878D82A}">
                    <a16:rowId xmlns:a16="http://schemas.microsoft.com/office/drawing/2014/main" val="10000"/>
                  </a:ext>
                </a:extLst>
              </a:tr>
              <a:tr h="322312">
                <a:tc>
                  <a:txBody>
                    <a:bodyPr/>
                    <a:lstStyle/>
                    <a:p>
                      <a:pPr marL="0" marR="0">
                        <a:lnSpc>
                          <a:spcPct val="115000"/>
                        </a:lnSpc>
                        <a:spcBef>
                          <a:spcPts val="0"/>
                        </a:spcBef>
                        <a:spcAft>
                          <a:spcPts val="0"/>
                        </a:spcAft>
                      </a:pPr>
                      <a:r>
                        <a:rPr lang="en-US" sz="1600" b="0" dirty="0">
                          <a:effectLst/>
                        </a:rPr>
                        <a:t>Definition</a:t>
                      </a:r>
                      <a:endParaRPr lang="en-US" sz="1600" b="0" dirty="0">
                        <a:effectLst/>
                        <a:latin typeface="+mn-lt"/>
                        <a:ea typeface="Calibri"/>
                        <a:cs typeface="Times New Roman"/>
                      </a:endParaRPr>
                    </a:p>
                  </a:txBody>
                  <a:tcPr marL="68580" marR="68580" marT="0" marB="0"/>
                </a:tc>
                <a:extLst>
                  <a:ext uri="{0D108BD9-81ED-4DB2-BD59-A6C34878D82A}">
                    <a16:rowId xmlns:a16="http://schemas.microsoft.com/office/drawing/2014/main" val="10001"/>
                  </a:ext>
                </a:extLst>
              </a:tr>
              <a:tr h="560832">
                <a:tc>
                  <a:txBody>
                    <a:bodyPr/>
                    <a:lstStyle/>
                    <a:p>
                      <a:pPr marL="0" marR="0">
                        <a:lnSpc>
                          <a:spcPct val="115000"/>
                        </a:lnSpc>
                        <a:spcBef>
                          <a:spcPts val="0"/>
                        </a:spcBef>
                        <a:spcAft>
                          <a:spcPts val="0"/>
                        </a:spcAft>
                      </a:pPr>
                      <a:r>
                        <a:rPr lang="en-US" sz="1600" b="0" kern="800" dirty="0">
                          <a:effectLst/>
                        </a:rPr>
                        <a:t>2013-2014 Fall First Submission Collection Staff Association Interchange for Region XIII</a:t>
                      </a:r>
                      <a:endParaRPr lang="en-US" sz="1600" b="0" dirty="0">
                        <a:effectLst/>
                      </a:endParaRPr>
                    </a:p>
                    <a:p>
                      <a:pPr marL="0" marR="0">
                        <a:lnSpc>
                          <a:spcPct val="115000"/>
                        </a:lnSpc>
                        <a:spcBef>
                          <a:spcPts val="0"/>
                        </a:spcBef>
                        <a:spcAft>
                          <a:spcPts val="0"/>
                        </a:spcAft>
                      </a:pPr>
                      <a:endParaRPr lang="en-US" sz="1600" b="0" dirty="0">
                        <a:effectLst/>
                        <a:latin typeface="+mn-lt"/>
                        <a:ea typeface="Calibri"/>
                        <a:cs typeface="Times New Roman"/>
                      </a:endParaRPr>
                    </a:p>
                  </a:txBody>
                  <a:tcPr marL="68580" marR="68580" marT="0" marB="0"/>
                </a:tc>
                <a:extLst>
                  <a:ext uri="{0D108BD9-81ED-4DB2-BD59-A6C34878D82A}">
                    <a16:rowId xmlns:a16="http://schemas.microsoft.com/office/drawing/2014/main" val="10002"/>
                  </a:ext>
                </a:extLst>
              </a:tr>
              <a:tr h="305815">
                <a:tc>
                  <a:txBody>
                    <a:bodyPr/>
                    <a:lstStyle/>
                    <a:p>
                      <a:pPr marL="0" marR="0">
                        <a:lnSpc>
                          <a:spcPct val="115000"/>
                        </a:lnSpc>
                        <a:spcBef>
                          <a:spcPts val="0"/>
                        </a:spcBef>
                        <a:spcAft>
                          <a:spcPts val="0"/>
                        </a:spcAft>
                      </a:pPr>
                      <a:r>
                        <a:rPr lang="en-US" sz="1600" b="0" dirty="0">
                          <a:effectLst/>
                        </a:rPr>
                        <a:t>Name</a:t>
                      </a:r>
                      <a:endParaRPr lang="en-US" sz="1600" b="0" dirty="0">
                        <a:effectLst/>
                        <a:latin typeface="+mn-lt"/>
                        <a:ea typeface="Calibri"/>
                        <a:cs typeface="Times New Roman"/>
                      </a:endParaRPr>
                    </a:p>
                  </a:txBody>
                  <a:tcPr marL="68580" marR="68580" marT="0" marB="0"/>
                </a:tc>
                <a:extLst>
                  <a:ext uri="{0D108BD9-81ED-4DB2-BD59-A6C34878D82A}">
                    <a16:rowId xmlns:a16="http://schemas.microsoft.com/office/drawing/2014/main" val="10003"/>
                  </a:ext>
                </a:extLst>
              </a:tr>
              <a:tr h="457200">
                <a:tc>
                  <a:txBody>
                    <a:bodyPr/>
                    <a:lstStyle/>
                    <a:p>
                      <a:pPr marL="0" marR="0">
                        <a:lnSpc>
                          <a:spcPct val="115000"/>
                        </a:lnSpc>
                        <a:spcBef>
                          <a:spcPts val="0"/>
                        </a:spcBef>
                        <a:spcAft>
                          <a:spcPts val="0"/>
                        </a:spcAft>
                      </a:pPr>
                      <a:r>
                        <a:rPr lang="en-US" sz="1600" b="0" dirty="0">
                          <a:effectLst/>
                        </a:rPr>
                        <a:t>227950_000_2014FALL1_201310271015_InterchangeStaffAssociationExtension.xml</a:t>
                      </a:r>
                      <a:endParaRPr lang="en-US" sz="1600" b="0" dirty="0">
                        <a:effectLst/>
                        <a:latin typeface="+mn-lt"/>
                        <a:ea typeface="Calibri"/>
                        <a:cs typeface="Times New Roman"/>
                      </a:endParaRPr>
                    </a:p>
                  </a:txBody>
                  <a:tcPr marL="68580" marR="68580" marT="0" marB="0"/>
                </a:tc>
                <a:extLst>
                  <a:ext uri="{0D108BD9-81ED-4DB2-BD59-A6C34878D82A}">
                    <a16:rowId xmlns:a16="http://schemas.microsoft.com/office/drawing/2014/main" val="10004"/>
                  </a:ext>
                </a:extLst>
              </a:tr>
              <a:tr h="282717">
                <a:tc>
                  <a:txBody>
                    <a:bodyPr/>
                    <a:lstStyle/>
                    <a:p>
                      <a:pPr marL="0" marR="0">
                        <a:lnSpc>
                          <a:spcPct val="115000"/>
                        </a:lnSpc>
                        <a:spcBef>
                          <a:spcPts val="0"/>
                        </a:spcBef>
                        <a:spcAft>
                          <a:spcPts val="0"/>
                        </a:spcAft>
                      </a:pPr>
                      <a:r>
                        <a:rPr lang="en-US" sz="1600" b="0" dirty="0">
                          <a:effectLst/>
                        </a:rPr>
                        <a:t>Definition</a:t>
                      </a:r>
                      <a:endParaRPr lang="en-US" sz="1600" b="0" dirty="0">
                        <a:effectLst/>
                        <a:latin typeface="+mn-lt"/>
                        <a:ea typeface="Calibri"/>
                        <a:cs typeface="Times New Roman"/>
                      </a:endParaRPr>
                    </a:p>
                  </a:txBody>
                  <a:tcPr marL="68580" marR="68580" marT="0" marB="0"/>
                </a:tc>
                <a:extLst>
                  <a:ext uri="{0D108BD9-81ED-4DB2-BD59-A6C34878D82A}">
                    <a16:rowId xmlns:a16="http://schemas.microsoft.com/office/drawing/2014/main" val="10005"/>
                  </a:ext>
                </a:extLst>
              </a:tr>
              <a:tr h="533400">
                <a:tc>
                  <a:txBody>
                    <a:bodyPr/>
                    <a:lstStyle/>
                    <a:p>
                      <a:pPr marL="0" marR="0">
                        <a:lnSpc>
                          <a:spcPct val="115000"/>
                        </a:lnSpc>
                        <a:spcBef>
                          <a:spcPts val="0"/>
                        </a:spcBef>
                        <a:spcAft>
                          <a:spcPts val="0"/>
                        </a:spcAft>
                      </a:pPr>
                      <a:r>
                        <a:rPr lang="en-US" sz="1600" b="0" dirty="0">
                          <a:effectLst/>
                          <a:latin typeface="+mn-lt"/>
                          <a:ea typeface="Calibri"/>
                          <a:cs typeface="Times New Roman"/>
                        </a:rPr>
                        <a:t>2013-2014 Fall First Submission Collection Student Interchange for Austin ISD</a:t>
                      </a:r>
                    </a:p>
                  </a:txBody>
                  <a:tcPr marL="68580" marR="68580" marT="0" marB="0"/>
                </a:tc>
                <a:extLst>
                  <a:ext uri="{0D108BD9-81ED-4DB2-BD59-A6C34878D82A}">
                    <a16:rowId xmlns:a16="http://schemas.microsoft.com/office/drawing/2014/main" val="10006"/>
                  </a:ext>
                </a:extLst>
              </a:tr>
              <a:tr h="357124">
                <a:tc>
                  <a:txBody>
                    <a:bodyPr/>
                    <a:lstStyle/>
                    <a:p>
                      <a:pPr marL="0" marR="0">
                        <a:lnSpc>
                          <a:spcPct val="115000"/>
                        </a:lnSpc>
                        <a:spcBef>
                          <a:spcPts val="0"/>
                        </a:spcBef>
                        <a:spcAft>
                          <a:spcPts val="0"/>
                        </a:spcAft>
                      </a:pPr>
                      <a:r>
                        <a:rPr lang="en-US" sz="1600" b="0" dirty="0">
                          <a:effectLst/>
                          <a:latin typeface="+mn-lt"/>
                          <a:ea typeface="Calibri"/>
                          <a:cs typeface="Times New Roman"/>
                        </a:rPr>
                        <a:t>Name</a:t>
                      </a:r>
                    </a:p>
                  </a:txBody>
                  <a:tcPr marL="68580" marR="68580" marT="0" marB="0"/>
                </a:tc>
                <a:extLst>
                  <a:ext uri="{0D108BD9-81ED-4DB2-BD59-A6C34878D82A}">
                    <a16:rowId xmlns:a16="http://schemas.microsoft.com/office/drawing/2014/main" val="10007"/>
                  </a:ext>
                </a:extLst>
              </a:tr>
              <a:tr h="533400">
                <a:tc>
                  <a:txBody>
                    <a:bodyPr/>
                    <a:lstStyle/>
                    <a:p>
                      <a:pPr marL="0" marR="0">
                        <a:lnSpc>
                          <a:spcPct val="115000"/>
                        </a:lnSpc>
                        <a:spcBef>
                          <a:spcPts val="0"/>
                        </a:spcBef>
                        <a:spcAft>
                          <a:spcPts val="0"/>
                        </a:spcAft>
                      </a:pPr>
                      <a:r>
                        <a:rPr lang="en-US" sz="1600" b="0" dirty="0">
                          <a:effectLst/>
                          <a:latin typeface="+mn-lt"/>
                          <a:ea typeface="Calibri"/>
                          <a:cs typeface="Times New Roman"/>
                        </a:rPr>
                        <a:t>227901_000_2014FALL1_201310271015_InterchangeStudentExtension.xml</a:t>
                      </a:r>
                    </a:p>
                  </a:txBody>
                  <a:tcPr marL="68580" marR="68580" marT="0" marB="0"/>
                </a:tc>
                <a:extLst>
                  <a:ext uri="{0D108BD9-81ED-4DB2-BD59-A6C34878D82A}">
                    <a16:rowId xmlns:a16="http://schemas.microsoft.com/office/drawing/2014/main" val="10008"/>
                  </a:ext>
                </a:extLst>
              </a:tr>
            </a:tbl>
          </a:graphicData>
        </a:graphic>
      </p:graphicFrame>
      <p:sp>
        <p:nvSpPr>
          <p:cNvPr id="5"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76</a:t>
            </a:fld>
            <a:endParaRPr lang="en-US" sz="1200" dirty="0"/>
          </a:p>
        </p:txBody>
      </p:sp>
    </p:spTree>
    <p:extLst>
      <p:ext uri="{BB962C8B-B14F-4D97-AF65-F5344CB8AC3E}">
        <p14:creationId xmlns:p14="http://schemas.microsoft.com/office/powerpoint/2010/main" val="41729863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Upload Issues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In addition to the naming convention requirements, users need to make sure the XML Interchange Files are being uploaded properly</a:t>
            </a:r>
          </a:p>
          <a:p>
            <a:pPr lvl="1"/>
            <a:r>
              <a:rPr lang="en-US" dirty="0"/>
              <a:t>The XML Interchange Files need to be uploaded under the correct School Year as reflected in the file name </a:t>
            </a:r>
          </a:p>
          <a:p>
            <a:pPr lvl="1"/>
            <a:r>
              <a:rPr lang="en-US" dirty="0"/>
              <a:t>The XML Interchange Files need to be uploaded via the correct Collection</a:t>
            </a:r>
          </a:p>
          <a:p>
            <a:pPr lvl="2"/>
            <a:r>
              <a:rPr lang="en-US" dirty="0"/>
              <a:t>If the Interchange Schema is not included in the collection, the tool will reject the file</a:t>
            </a:r>
          </a:p>
          <a:p>
            <a:pPr lvl="1"/>
            <a:r>
              <a:rPr lang="en-US" dirty="0"/>
              <a:t>The TSDS Client-Side Validation tool only accepts files with a .xml extension</a:t>
            </a:r>
          </a:p>
          <a:p>
            <a:pPr lvl="2"/>
            <a:r>
              <a:rPr lang="en-US" dirty="0"/>
              <a:t>Zip files cannot be processed</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77</a:t>
            </a:fld>
            <a:endParaRPr lang="en-US" dirty="0"/>
          </a:p>
        </p:txBody>
      </p:sp>
    </p:spTree>
    <p:extLst>
      <p:ext uri="{BB962C8B-B14F-4D97-AF65-F5344CB8AC3E}">
        <p14:creationId xmlns:p14="http://schemas.microsoft.com/office/powerpoint/2010/main" val="36655913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Invalid School Year Error </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78</a:t>
            </a:fld>
            <a:endParaRPr lang="en-US" dirty="0"/>
          </a:p>
        </p:txBody>
      </p:sp>
      <p:pic>
        <p:nvPicPr>
          <p:cNvPr id="20482"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8856" t="53483" r="5788" b="35489"/>
          <a:stretch/>
        </p:blipFill>
        <p:spPr bwMode="auto">
          <a:xfrm>
            <a:off x="76200" y="3657600"/>
            <a:ext cx="9026434"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custDataLst>
              <p:tags r:id="rId3"/>
            </p:custDataLst>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This file does not meet the required naming convention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Specifically the School Year in the name doesn’t match</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ectangle 6"/>
          <p:cNvSpPr/>
          <p:nvPr>
            <p:custDataLst>
              <p:tags r:id="rId4"/>
            </p:custDataLst>
          </p:nvPr>
        </p:nvSpPr>
        <p:spPr>
          <a:xfrm>
            <a:off x="3733800" y="4023360"/>
            <a:ext cx="457200" cy="91440"/>
          </a:xfrm>
          <a:prstGeom prst="rect">
            <a:avLst/>
          </a:prstGeom>
          <a:solidFill>
            <a:srgbClr val="CDCDCD"/>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custDataLst>
              <p:tags r:id="rId5"/>
            </p:custDataLst>
          </p:nvPr>
        </p:nvSpPr>
        <p:spPr>
          <a:xfrm rot="18865983">
            <a:off x="5900941" y="42063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48764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781800" cy="841248"/>
          </a:xfrm>
        </p:spPr>
        <p:txBody>
          <a:bodyPr/>
          <a:lstStyle/>
          <a:p>
            <a:r>
              <a:rPr lang="en-US" sz="2000" dirty="0"/>
              <a:t>Section 1: Data Submission Specifications and Responsibilities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pPr>
              <a:buNone/>
            </a:pPr>
            <a:r>
              <a:rPr lang="en-US" dirty="0"/>
              <a:t>This section provides:</a:t>
            </a:r>
          </a:p>
          <a:p>
            <a:r>
              <a:rPr lang="en-US" dirty="0"/>
              <a:t>XML file naming &amp; header requirements</a:t>
            </a:r>
          </a:p>
          <a:p>
            <a:r>
              <a:rPr lang="en-US" dirty="0"/>
              <a:t>Hardware requirements </a:t>
            </a:r>
          </a:p>
          <a:p>
            <a:r>
              <a:rPr lang="en-US" dirty="0"/>
              <a:t>Interchange Schemas with associated Complex Type chart</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7</a:t>
            </a:fld>
            <a:endParaRPr lang="en-US" dirty="0"/>
          </a:p>
        </p:txBody>
      </p:sp>
      <p:pic>
        <p:nvPicPr>
          <p:cNvPr id="1027" name="Picture 3"/>
          <p:cNvPicPr>
            <a:picLocks noChangeAspect="1" noChangeArrowheads="1"/>
          </p:cNvPicPr>
          <p:nvPr/>
        </p:nvPicPr>
        <p:blipFill>
          <a:blip r:embed="rId6" cstate="print"/>
          <a:srcRect/>
          <a:stretch>
            <a:fillRect/>
          </a:stretch>
        </p:blipFill>
        <p:spPr bwMode="auto">
          <a:xfrm>
            <a:off x="228600" y="3581400"/>
            <a:ext cx="8686800" cy="3038475"/>
          </a:xfrm>
          <a:prstGeom prst="rect">
            <a:avLst/>
          </a:prstGeom>
          <a:noFill/>
          <a:ln w="9525">
            <a:noFill/>
            <a:miter lim="800000"/>
            <a:headEnd/>
            <a:tailEnd/>
          </a:ln>
        </p:spPr>
      </p:pic>
    </p:spTree>
    <p:extLst>
      <p:ext uri="{BB962C8B-B14F-4D97-AF65-F5344CB8AC3E}">
        <p14:creationId xmlns:p14="http://schemas.microsoft.com/office/powerpoint/2010/main" val="16901266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Invalid Collection Error</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79</a:t>
            </a:fld>
            <a:endParaRPr lang="en-US" dirty="0"/>
          </a:p>
        </p:txBody>
      </p:sp>
      <p:pic>
        <p:nvPicPr>
          <p:cNvPr id="31745" name="Picture 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262" t="26414" r="61556" b="63611"/>
          <a:stretch/>
        </p:blipFill>
        <p:spPr bwMode="auto">
          <a:xfrm>
            <a:off x="76200" y="3635017"/>
            <a:ext cx="9025128" cy="1165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custDataLst>
              <p:tags r:id="rId3"/>
            </p:custDataLst>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This file was submitted through the Dashboard Collection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file name indicates this is part of the Fall Collection</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ight Arrow 6"/>
          <p:cNvSpPr/>
          <p:nvPr>
            <p:custDataLst>
              <p:tags r:id="rId4"/>
            </p:custDataLst>
          </p:nvPr>
        </p:nvSpPr>
        <p:spPr>
          <a:xfrm rot="18442888">
            <a:off x="4632700" y="429493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834533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Error Types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There are three categories of errors (edits). </a:t>
            </a:r>
          </a:p>
          <a:p>
            <a:pPr lvl="1"/>
            <a:r>
              <a:rPr lang="en-US" dirty="0"/>
              <a:t>The first category produces a fatal error. Neither an LEA nor an ESC can mark “complete” a file with fatal error(s). A file with a fatal error(s) will not be accepted by TEA for a PEIMS collection and must be corrected. </a:t>
            </a:r>
          </a:p>
          <a:p>
            <a:pPr lvl="1"/>
            <a:r>
              <a:rPr lang="en-US" dirty="0"/>
              <a:t>The second type of edit produces a special warning error. A special warning error indicates a discrepancy in the data that must be scrutinized carefully. In unusual situations, the data are correct. </a:t>
            </a:r>
          </a:p>
          <a:p>
            <a:pPr lvl="1"/>
            <a:r>
              <a:rPr lang="en-US" dirty="0"/>
              <a:t>The third category of edit produces a warning error, which indicates a possible error or inconsistency. </a:t>
            </a:r>
          </a:p>
        </p:txBody>
      </p:sp>
      <p:sp>
        <p:nvSpPr>
          <p:cNvPr id="4" name="Slide Number Placeholder 3"/>
          <p:cNvSpPr>
            <a:spLocks noGrp="1"/>
          </p:cNvSpPr>
          <p:nvPr>
            <p:ph type="sldNum" sz="quarter" idx="12"/>
            <p:custDataLst>
              <p:tags r:id="rId3"/>
            </p:custDataLst>
          </p:nvPr>
        </p:nvSpPr>
        <p:spPr>
          <a:xfrm>
            <a:off x="0" y="1280848"/>
            <a:ext cx="533400" cy="244476"/>
          </a:xfrm>
        </p:spPr>
        <p:txBody>
          <a:bodyPr/>
          <a:lstStyle/>
          <a:p>
            <a:fld id="{2F0C4421-5918-4AA3-AE4A-C36EDD2FD6EB}" type="slidenum">
              <a:rPr lang="en-US" smtClean="0"/>
              <a:pPr/>
              <a:t>80</a:t>
            </a:fld>
            <a:endParaRPr lang="en-US" dirty="0"/>
          </a:p>
        </p:txBody>
      </p:sp>
    </p:spTree>
    <p:extLst>
      <p:ext uri="{BB962C8B-B14F-4D97-AF65-F5344CB8AC3E}">
        <p14:creationId xmlns:p14="http://schemas.microsoft.com/office/powerpoint/2010/main" val="22920211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Troubleshooting: Data Issues</a:t>
            </a:r>
          </a:p>
        </p:txBody>
      </p:sp>
      <p:sp>
        <p:nvSpPr>
          <p:cNvPr id="3" name="Content Placeholder 2"/>
          <p:cNvSpPr>
            <a:spLocks noGrp="1"/>
          </p:cNvSpPr>
          <p:nvPr>
            <p:ph sz="quarter" idx="1"/>
            <p:custDataLst>
              <p:tags r:id="rId2"/>
            </p:custDataLst>
          </p:nvPr>
        </p:nvSpPr>
        <p:spPr>
          <a:xfrm>
            <a:off x="533400" y="1752600"/>
            <a:ext cx="8153400" cy="4495800"/>
          </a:xfrm>
        </p:spPr>
        <p:txBody>
          <a:bodyPr/>
          <a:lstStyle/>
          <a:p>
            <a:r>
              <a:rPr lang="en-US" dirty="0"/>
              <a:t>If the XML Interchange Files fail validation, then the data submission did not meet the requirements of TEDS Section 3 (XSD Validations), TEDS Section 4 (Description of Codes) or TEDS Section 5 (Business Rules &amp; Validations)</a:t>
            </a:r>
          </a:p>
          <a:p>
            <a:endParaRPr lang="en-US" dirty="0">
              <a:latin typeface="+mn-lt"/>
            </a:endParaRPr>
          </a:p>
          <a:p>
            <a:pPr marL="0" indent="0">
              <a:buNone/>
            </a:pPr>
            <a:endParaRPr lang="en-US" dirty="0"/>
          </a:p>
        </p:txBody>
      </p:sp>
      <p:sp>
        <p:nvSpPr>
          <p:cNvPr id="4" name="Slide Number Placeholder 4"/>
          <p:cNvSpPr>
            <a:spLocks noGrp="1"/>
          </p:cNvSpPr>
          <p:nvPr>
            <p:ph type="sldNum" sz="quarter" idx="12"/>
            <p:custDataLst>
              <p:tags r:id="rId3"/>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81</a:t>
            </a:fld>
            <a:endParaRPr lang="en-US" sz="1200" dirty="0"/>
          </a:p>
        </p:txBody>
      </p:sp>
      <p:pic>
        <p:nvPicPr>
          <p:cNvPr id="5" name="Picture 4"/>
          <p:cNvPicPr>
            <a:picLocks noChangeAspect="1"/>
          </p:cNvPicPr>
          <p:nvPr/>
        </p:nvPicPr>
        <p:blipFill>
          <a:blip r:embed="rId6"/>
          <a:stretch>
            <a:fillRect/>
          </a:stretch>
        </p:blipFill>
        <p:spPr>
          <a:xfrm>
            <a:off x="-397" y="615452"/>
            <a:ext cx="9144793" cy="5627096"/>
          </a:xfrm>
          <a:prstGeom prst="rect">
            <a:avLst/>
          </a:prstGeom>
        </p:spPr>
      </p:pic>
    </p:spTree>
    <p:extLst>
      <p:ext uri="{BB962C8B-B14F-4D97-AF65-F5344CB8AC3E}">
        <p14:creationId xmlns:p14="http://schemas.microsoft.com/office/powerpoint/2010/main" val="32005625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Record Level Error Message</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82</a:t>
            </a:fld>
            <a:endParaRPr lang="en-US" dirty="0"/>
          </a:p>
        </p:txBody>
      </p:sp>
      <p:pic>
        <p:nvPicPr>
          <p:cNvPr id="18434"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4444" r="79699" b="57778"/>
          <a:stretch/>
        </p:blipFill>
        <p:spPr bwMode="auto">
          <a:xfrm>
            <a:off x="1219200" y="2182402"/>
            <a:ext cx="6731000" cy="3837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custDataLst>
              <p:tags r:id="rId3"/>
            </p:custDataLst>
          </p:nvPr>
        </p:nvSpPr>
        <p:spPr>
          <a:xfrm rot="5400000">
            <a:off x="228597" y="3581399"/>
            <a:ext cx="3276604" cy="685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custDataLst>
              <p:tags r:id="rId4"/>
            </p:custDataLst>
          </p:nvPr>
        </p:nvSpPr>
        <p:spPr>
          <a:xfrm rot="5400000">
            <a:off x="3054348" y="1454147"/>
            <a:ext cx="3276604" cy="49403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custDataLst>
              <p:tags r:id="rId5"/>
            </p:custDataLst>
          </p:nvPr>
        </p:nvSpPr>
        <p:spPr>
          <a:xfrm rot="5400000">
            <a:off x="5918198" y="3530600"/>
            <a:ext cx="3276604" cy="7873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399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2"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P spid="5" grpId="2" animBg="1"/>
      <p:bldP spid="6" grpId="0" animBg="1"/>
      <p:bldP spid="6" grpId="1" animBg="1"/>
      <p:bldP spid="7" grpId="0" animBg="1"/>
      <p:bldP spid="7"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Error Sample I</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83</a:t>
            </a:fld>
            <a:endParaRPr lang="en-US" dirty="0"/>
          </a:p>
        </p:txBody>
      </p:sp>
      <p:pic>
        <p:nvPicPr>
          <p:cNvPr id="5" name="Picture 2"/>
          <p:cNvPicPr>
            <a:picLocks noChangeAspect="1" noChangeArrowheads="1"/>
          </p:cNvPicPr>
          <p:nvPr>
            <p:custDataLst>
              <p:tags r:id="rId3"/>
            </p:custDataLst>
          </p:nvPr>
        </p:nvPicPr>
        <p:blipFill rotWithShape="1">
          <a:blip r:embed="rId7" cstate="print">
            <a:extLst>
              <a:ext uri="{28A0092B-C50C-407E-A947-70E740481C1C}">
                <a14:useLocalDpi xmlns:a14="http://schemas.microsoft.com/office/drawing/2010/main" val="0"/>
              </a:ext>
            </a:extLst>
          </a:blip>
          <a:srcRect l="958" t="15103" r="79699" b="75154"/>
          <a:stretch/>
        </p:blipFill>
        <p:spPr bwMode="auto">
          <a:xfrm>
            <a:off x="1066800" y="2362200"/>
            <a:ext cx="6970143" cy="146304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custDataLst>
              <p:tags r:id="rId4"/>
            </p:custDataLst>
          </p:nvPr>
        </p:nvSpPr>
        <p:spPr>
          <a:xfrm>
            <a:off x="2743200" y="4114800"/>
            <a:ext cx="3581400" cy="2083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In this case, the value entered for EducationEnvironmentType has to be at least one character</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There was no value entered, hence the length is interpreted as “0” and doesn’t meet the minimum requirement</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38598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Error Sample II</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84</a:t>
            </a:fld>
            <a:endParaRPr lang="en-US" dirty="0"/>
          </a:p>
        </p:txBody>
      </p:sp>
      <p:pic>
        <p:nvPicPr>
          <p:cNvPr id="5" name="Picture 2"/>
          <p:cNvPicPr>
            <a:picLocks noChangeAspect="1" noChangeArrowheads="1"/>
          </p:cNvPicPr>
          <p:nvPr>
            <p:custDataLst>
              <p:tags r:id="rId3"/>
            </p:custDataLst>
          </p:nvPr>
        </p:nvPicPr>
        <p:blipFill rotWithShape="1">
          <a:blip r:embed="rId7" cstate="print">
            <a:extLst>
              <a:ext uri="{28A0092B-C50C-407E-A947-70E740481C1C}">
                <a14:useLocalDpi xmlns:a14="http://schemas.microsoft.com/office/drawing/2010/main" val="0"/>
              </a:ext>
            </a:extLst>
          </a:blip>
          <a:srcRect l="958" t="15103" r="79699" b="75154"/>
          <a:stretch/>
        </p:blipFill>
        <p:spPr bwMode="auto">
          <a:xfrm>
            <a:off x="1066800" y="2362200"/>
            <a:ext cx="6970143" cy="146304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custDataLst>
              <p:tags r:id="rId4"/>
            </p:custDataLst>
          </p:nvPr>
        </p:nvSpPr>
        <p:spPr>
          <a:xfrm>
            <a:off x="2743200" y="4114800"/>
            <a:ext cx="3581400" cy="2083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In this case, the value entered for StudentUnqiueStateId is expected to be made up of values between {1,10}</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Alpha characters “A and B” do not meet these requirements</a:t>
            </a:r>
          </a:p>
          <a:p>
            <a:pPr>
              <a:lnSpc>
                <a:spcPct val="106000"/>
              </a:lnSpc>
              <a:spcBef>
                <a:spcPts val="600"/>
              </a:spcBef>
              <a:spcAft>
                <a:spcPts val="300"/>
              </a:spcAft>
              <a:buClr>
                <a:schemeClr val="accent2">
                  <a:lumMod val="75000"/>
                </a:schemeClr>
              </a:buClr>
            </a:pPr>
            <a:endParaRPr lang="en-US" sz="1600" dirty="0"/>
          </a:p>
          <a:p>
            <a:endParaRPr lang="en-US" sz="1600" dirty="0"/>
          </a:p>
        </p:txBody>
      </p:sp>
      <p:pic>
        <p:nvPicPr>
          <p:cNvPr id="7"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843" t="24754" r="79737" b="67891"/>
          <a:stretch/>
        </p:blipFill>
        <p:spPr bwMode="auto">
          <a:xfrm>
            <a:off x="1066800" y="2794000"/>
            <a:ext cx="6954012"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15935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Error Sample III</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85</a:t>
            </a:fld>
            <a:endParaRPr lang="en-US" dirty="0"/>
          </a:p>
        </p:txBody>
      </p:sp>
      <p:pic>
        <p:nvPicPr>
          <p:cNvPr id="22529" name="Picture 1"/>
          <p:cNvPicPr>
            <a:picLocks noChangeAspect="1" noChangeArrowheads="1"/>
          </p:cNvPicPr>
          <p:nvPr>
            <p:custDataLst>
              <p:tags r:id="rId3"/>
            </p:custDataLst>
          </p:nvPr>
        </p:nvPicPr>
        <p:blipFill rotWithShape="1">
          <a:blip r:embed="rId7" cstate="print">
            <a:extLst>
              <a:ext uri="{28A0092B-C50C-407E-A947-70E740481C1C}">
                <a14:useLocalDpi xmlns:a14="http://schemas.microsoft.com/office/drawing/2010/main" val="0"/>
              </a:ext>
            </a:extLst>
          </a:blip>
          <a:srcRect l="45298" t="15000" r="36933" b="75241"/>
          <a:stretch/>
        </p:blipFill>
        <p:spPr bwMode="auto">
          <a:xfrm>
            <a:off x="1118616" y="2286000"/>
            <a:ext cx="6958584" cy="159235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custDataLst>
              <p:tags r:id="rId4"/>
            </p:custDataLst>
          </p:nvPr>
        </p:nvSpPr>
        <p:spPr>
          <a:xfrm>
            <a:off x="2743200" y="4114800"/>
            <a:ext cx="3581400" cy="2514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The sequence of data is incorrect, starting at line 95.  The InterchangeStudentAttendenceExtension expects that AttendanceEventReason should be the following tag, not StudentReference</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Compare the samples on the following slide</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30540211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905000" y="457200"/>
            <a:ext cx="6858000" cy="841248"/>
          </a:xfrm>
        </p:spPr>
        <p:txBody>
          <a:bodyPr/>
          <a:lstStyle/>
          <a:p>
            <a:r>
              <a:rPr lang="en-US" dirty="0"/>
              <a:t>Data Comparison</a:t>
            </a:r>
          </a:p>
        </p:txBody>
      </p:sp>
      <p:sp>
        <p:nvSpPr>
          <p:cNvPr id="4" name="Slide Number Placeholder 3"/>
          <p:cNvSpPr>
            <a:spLocks noGrp="1"/>
          </p:cNvSpPr>
          <p:nvPr>
            <p:ph type="sldNum" sz="quarter" idx="12"/>
            <p:custDataLst>
              <p:tags r:id="rId2"/>
            </p:custDataLst>
          </p:nvPr>
        </p:nvSpPr>
        <p:spPr>
          <a:xfrm>
            <a:off x="0" y="1280848"/>
            <a:ext cx="533400" cy="244476"/>
          </a:xfrm>
        </p:spPr>
        <p:txBody>
          <a:bodyPr/>
          <a:lstStyle/>
          <a:p>
            <a:fld id="{2F0C4421-5918-4AA3-AE4A-C36EDD2FD6EB}" type="slidenum">
              <a:rPr lang="en-US" smtClean="0"/>
              <a:pPr/>
              <a:t>86</a:t>
            </a:fld>
            <a:endParaRPr lang="en-US" dirty="0"/>
          </a:p>
        </p:txBody>
      </p:sp>
      <p:pic>
        <p:nvPicPr>
          <p:cNvPr id="21506" name="Picture 2"/>
          <p:cNvPicPr>
            <a:picLocks noChangeAspect="1" noChangeArrowheads="1"/>
          </p:cNvPicPr>
          <p:nvPr>
            <p:custDataLst>
              <p:tags r:id="rId3"/>
            </p:custDataLst>
          </p:nvPr>
        </p:nvPicPr>
        <p:blipFill rotWithShape="1">
          <a:blip r:embed="rId13" cstate="print">
            <a:extLst>
              <a:ext uri="{28A0092B-C50C-407E-A947-70E740481C1C}">
                <a14:useLocalDpi xmlns:a14="http://schemas.microsoft.com/office/drawing/2010/main" val="0"/>
              </a:ext>
            </a:extLst>
          </a:blip>
          <a:srcRect l="46827" t="15277" r="32936" b="68126"/>
          <a:stretch/>
        </p:blipFill>
        <p:spPr bwMode="auto">
          <a:xfrm>
            <a:off x="228599" y="1905000"/>
            <a:ext cx="5971032" cy="204052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custDataLst>
              <p:tags r:id="rId4"/>
            </p:custDataLst>
          </p:nvPr>
        </p:nvPicPr>
        <p:blipFill rotWithShape="1">
          <a:blip r:embed="rId14" cstate="print">
            <a:extLst>
              <a:ext uri="{28A0092B-C50C-407E-A947-70E740481C1C}">
                <a14:useLocalDpi xmlns:a14="http://schemas.microsoft.com/office/drawing/2010/main" val="0"/>
              </a:ext>
            </a:extLst>
          </a:blip>
          <a:srcRect t="21111" r="79745" b="62500"/>
          <a:stretch/>
        </p:blipFill>
        <p:spPr bwMode="auto">
          <a:xfrm>
            <a:off x="2796157" y="4389120"/>
            <a:ext cx="5966843"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custDataLst>
              <p:tags r:id="rId5"/>
            </p:custDataLst>
          </p:nvPr>
        </p:nvSpPr>
        <p:spPr>
          <a:xfrm rot="5400000">
            <a:off x="5843012" y="2871217"/>
            <a:ext cx="304804" cy="553517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custDataLst>
              <p:tags r:id="rId6"/>
            </p:custDataLst>
          </p:nvPr>
        </p:nvSpPr>
        <p:spPr>
          <a:xfrm>
            <a:off x="114300" y="4343400"/>
            <a:ext cx="2144122" cy="2362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This is the correct sequence</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TEDS Section 7 provides Data Samples for each Interchange Schema</a:t>
            </a:r>
          </a:p>
          <a:p>
            <a:endParaRPr lang="en-US" sz="1600" dirty="0"/>
          </a:p>
        </p:txBody>
      </p:sp>
      <p:sp>
        <p:nvSpPr>
          <p:cNvPr id="11" name="Rectangle 10"/>
          <p:cNvSpPr/>
          <p:nvPr>
            <p:custDataLst>
              <p:tags r:id="rId7"/>
            </p:custDataLst>
          </p:nvPr>
        </p:nvSpPr>
        <p:spPr>
          <a:xfrm rot="5400000">
            <a:off x="1382712" y="1681095"/>
            <a:ext cx="275141" cy="255174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custDataLst>
              <p:tags r:id="rId8"/>
            </p:custDataLst>
          </p:nvPr>
        </p:nvSpPr>
        <p:spPr>
          <a:xfrm>
            <a:off x="6553200" y="1981200"/>
            <a:ext cx="2144122" cy="147983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a:t>Tags are missing from this sequence and the data cannot be processed</a:t>
            </a:r>
          </a:p>
          <a:p>
            <a:endParaRPr lang="en-US" sz="1600" dirty="0"/>
          </a:p>
        </p:txBody>
      </p:sp>
      <p:sp>
        <p:nvSpPr>
          <p:cNvPr id="14" name="Right Arrow 13"/>
          <p:cNvSpPr/>
          <p:nvPr>
            <p:custDataLst>
              <p:tags r:id="rId9"/>
            </p:custDataLst>
          </p:nvPr>
        </p:nvSpPr>
        <p:spPr>
          <a:xfrm rot="11089942">
            <a:off x="6009214" y="28448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custDataLst>
              <p:tags r:id="rId10"/>
            </p:custDataLst>
          </p:nvPr>
        </p:nvSpPr>
        <p:spPr>
          <a:xfrm rot="21018518">
            <a:off x="2241327" y="53625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77627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dirty="0"/>
              <a:t>Data and File Issue Summary</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As a general rule, if it is a </a:t>
            </a:r>
            <a:r>
              <a:rPr lang="en-US" i="1" dirty="0"/>
              <a:t>data </a:t>
            </a:r>
            <a:r>
              <a:rPr lang="en-US" dirty="0"/>
              <a:t>issue, the correction needs to be made in the source system and XML Interchange Files need to be resubmitted </a:t>
            </a:r>
          </a:p>
          <a:p>
            <a:r>
              <a:rPr lang="en-US" dirty="0"/>
              <a:t>If it is an issue with the file naming convention or architecture, chances are there is an issue with the source system extract and the source system vendor may have to make the correction</a:t>
            </a:r>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87</a:t>
            </a:fld>
            <a:endParaRPr lang="en-US" dirty="0"/>
          </a:p>
        </p:txBody>
      </p:sp>
    </p:spTree>
    <p:custDataLst>
      <p:tags r:id="rId1"/>
    </p:custDataLst>
    <p:extLst>
      <p:ext uri="{BB962C8B-B14F-4D97-AF65-F5344CB8AC3E}">
        <p14:creationId xmlns:p14="http://schemas.microsoft.com/office/powerpoint/2010/main" val="9642820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custDataLst>
              <p:tags r:id="rId2"/>
            </p:custDataLst>
          </p:nvPr>
        </p:nvSpPr>
        <p:spPr>
          <a:xfrm>
            <a:off x="1371600" y="1600200"/>
            <a:ext cx="7620000" cy="990600"/>
          </a:xfrm>
        </p:spPr>
        <p:txBody>
          <a:bodyPr anchor="ctr" anchorCtr="0">
            <a:noAutofit/>
          </a:bodyPr>
          <a:lstStyle/>
          <a:p>
            <a:r>
              <a:rPr lang="en-US" dirty="0"/>
              <a:t>Wrap Up</a:t>
            </a:r>
          </a:p>
        </p:txBody>
      </p:sp>
      <p:pic>
        <p:nvPicPr>
          <p:cNvPr id="3" name="Picture 2">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305800" y="0"/>
            <a:ext cx="838200" cy="762000"/>
          </a:xfrm>
          <a:prstGeom prst="rect">
            <a:avLst/>
          </a:prstGeom>
        </p:spPr>
      </p:pic>
    </p:spTree>
    <p:custDataLst>
      <p:tags r:id="rId1"/>
    </p:custDataLst>
    <p:extLst>
      <p:ext uri="{BB962C8B-B14F-4D97-AF65-F5344CB8AC3E}">
        <p14:creationId xmlns:p14="http://schemas.microsoft.com/office/powerpoint/2010/main" val="2123270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05000" y="457200"/>
            <a:ext cx="6858000" cy="841248"/>
          </a:xfrm>
        </p:spPr>
        <p:txBody>
          <a:bodyPr/>
          <a:lstStyle/>
          <a:p>
            <a:r>
              <a:rPr lang="en-US" sz="2400" dirty="0"/>
              <a:t>Section 1: Data Submission Specifications and Responsibilities </a:t>
            </a:r>
          </a:p>
        </p:txBody>
      </p:sp>
      <p:sp>
        <p:nvSpPr>
          <p:cNvPr id="3" name="Content Placeholder 2"/>
          <p:cNvSpPr>
            <a:spLocks noGrp="1"/>
          </p:cNvSpPr>
          <p:nvPr>
            <p:ph sz="quarter" idx="1"/>
            <p:custDataLst>
              <p:tags r:id="rId3"/>
            </p:custDataLst>
          </p:nvPr>
        </p:nvSpPr>
        <p:spPr>
          <a:xfrm>
            <a:off x="533400" y="1752600"/>
            <a:ext cx="8153400" cy="4495800"/>
          </a:xfrm>
        </p:spPr>
        <p:txBody>
          <a:bodyPr/>
          <a:lstStyle/>
          <a:p>
            <a:r>
              <a:rPr lang="en-US" dirty="0"/>
              <a:t>Data Category With Associated Complex Types Chart </a:t>
            </a:r>
          </a:p>
        </p:txBody>
      </p:sp>
      <p:sp>
        <p:nvSpPr>
          <p:cNvPr id="4" name="Slide Number Placeholder 3"/>
          <p:cNvSpPr>
            <a:spLocks noGrp="1"/>
          </p:cNvSpPr>
          <p:nvPr>
            <p:ph type="sldNum" sz="quarter" idx="12"/>
            <p:custDataLst>
              <p:tags r:id="rId4"/>
            </p:custDataLst>
          </p:nvPr>
        </p:nvSpPr>
        <p:spPr>
          <a:xfrm>
            <a:off x="0" y="1280848"/>
            <a:ext cx="533400" cy="244476"/>
          </a:xfrm>
        </p:spPr>
        <p:txBody>
          <a:bodyPr/>
          <a:lstStyle/>
          <a:p>
            <a:fld id="{2F0C4421-5918-4AA3-AE4A-C36EDD2FD6EB}" type="slidenum">
              <a:rPr lang="en-US" smtClean="0"/>
              <a:pPr/>
              <a:t>8</a:t>
            </a:fld>
            <a:endParaRPr lang="en-US" dirty="0"/>
          </a:p>
        </p:txBody>
      </p:sp>
      <p:pic>
        <p:nvPicPr>
          <p:cNvPr id="2051" name="Picture 3"/>
          <p:cNvPicPr>
            <a:picLocks noChangeAspect="1" noChangeArrowheads="1"/>
          </p:cNvPicPr>
          <p:nvPr/>
        </p:nvPicPr>
        <p:blipFill>
          <a:blip r:embed="rId7" cstate="print"/>
          <a:srcRect/>
          <a:stretch>
            <a:fillRect/>
          </a:stretch>
        </p:blipFill>
        <p:spPr bwMode="auto">
          <a:xfrm>
            <a:off x="533400" y="2743200"/>
            <a:ext cx="8153400" cy="26670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5963454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2"/>
            </p:custDataLst>
          </p:nvPr>
        </p:nvSpPr>
        <p:spPr>
          <a:xfrm>
            <a:off x="1905000" y="457200"/>
            <a:ext cx="6858000" cy="841248"/>
          </a:xfrm>
        </p:spPr>
        <p:txBody>
          <a:bodyPr/>
          <a:lstStyle/>
          <a:p>
            <a:r>
              <a:rPr lang="en-US" dirty="0"/>
              <a:t>Wrap Up</a:t>
            </a:r>
          </a:p>
        </p:txBody>
      </p:sp>
      <p:sp>
        <p:nvSpPr>
          <p:cNvPr id="6" name="Content Placeholder 3"/>
          <p:cNvSpPr txBox="1">
            <a:spLocks/>
          </p:cNvSpPr>
          <p:nvPr>
            <p:custDataLst>
              <p:tags r:id="rId3"/>
            </p:custDataLst>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buFont typeface="Wingdings" pitchFamily="2" charset="2"/>
              <a:buChar char="q"/>
            </a:pPr>
            <a:r>
              <a:rPr lang="en-US" sz="1800" dirty="0"/>
              <a:t>TEDS Standards</a:t>
            </a:r>
          </a:p>
          <a:p>
            <a:pPr>
              <a:lnSpc>
                <a:spcPct val="106000"/>
              </a:lnSpc>
              <a:spcBef>
                <a:spcPts val="600"/>
              </a:spcBef>
              <a:spcAft>
                <a:spcPts val="300"/>
              </a:spcAft>
              <a:buFont typeface="Wingdings" pitchFamily="2" charset="2"/>
              <a:buChar char="q"/>
            </a:pPr>
            <a:r>
              <a:rPr lang="en-US" sz="1800" dirty="0"/>
              <a:t>Validating the XML Interchange Files using the TSDS Client-Side Validation Tool.</a:t>
            </a:r>
          </a:p>
          <a:p>
            <a:pPr>
              <a:lnSpc>
                <a:spcPct val="106000"/>
              </a:lnSpc>
              <a:spcBef>
                <a:spcPts val="600"/>
              </a:spcBef>
              <a:spcAft>
                <a:spcPts val="300"/>
              </a:spcAft>
              <a:buFont typeface="Wingdings" pitchFamily="2" charset="2"/>
              <a:buChar char="q"/>
            </a:pPr>
            <a:r>
              <a:rPr lang="en-US" sz="1800" dirty="0"/>
              <a:t>Downloading and installing the tool</a:t>
            </a:r>
          </a:p>
          <a:p>
            <a:pPr>
              <a:lnSpc>
                <a:spcPct val="106000"/>
              </a:lnSpc>
              <a:spcBef>
                <a:spcPts val="600"/>
              </a:spcBef>
              <a:spcAft>
                <a:spcPts val="300"/>
              </a:spcAft>
              <a:buFont typeface="Wingdings" pitchFamily="2" charset="2"/>
              <a:buChar char="q"/>
            </a:pPr>
            <a:r>
              <a:rPr lang="en-US" sz="1800" dirty="0"/>
              <a:t>Running and reviewing data error reports</a:t>
            </a:r>
          </a:p>
          <a:p>
            <a:pPr>
              <a:lnSpc>
                <a:spcPct val="106000"/>
              </a:lnSpc>
              <a:spcBef>
                <a:spcPts val="600"/>
              </a:spcBef>
              <a:spcAft>
                <a:spcPts val="300"/>
              </a:spcAft>
              <a:buFont typeface="Wingdings" pitchFamily="2" charset="2"/>
              <a:buChar char="q"/>
            </a:pPr>
            <a:r>
              <a:rPr lang="en-US" sz="1800" dirty="0"/>
              <a:t>Troubleshooting the data error reports and the escalation process</a:t>
            </a:r>
            <a:endParaRPr lang="en-US" sz="1800" dirty="0">
              <a:sym typeface="Helvetica" charset="0"/>
            </a:endParaRPr>
          </a:p>
        </p:txBody>
      </p:sp>
      <p:sp>
        <p:nvSpPr>
          <p:cNvPr id="4" name="Slide Number Placeholder 4"/>
          <p:cNvSpPr>
            <a:spLocks noGrp="1"/>
          </p:cNvSpPr>
          <p:nvPr>
            <p:ph type="sldNum" sz="quarter" idx="12"/>
            <p:custDataLst>
              <p:tags r:id="rId4"/>
            </p:custDataLst>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89</a:t>
            </a:fld>
            <a:endParaRPr lang="en-US" sz="1200" dirty="0"/>
          </a:p>
        </p:txBody>
      </p:sp>
    </p:spTree>
    <p:custDataLst>
      <p:tags r:id="rId1"/>
    </p:custDataLst>
    <p:extLst>
      <p:ext uri="{BB962C8B-B14F-4D97-AF65-F5344CB8AC3E}">
        <p14:creationId xmlns:p14="http://schemas.microsoft.com/office/powerpoint/2010/main" val="40696718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600200" y="4648200"/>
            <a:ext cx="7315200" cy="685800"/>
          </a:xfrm>
        </p:spPr>
        <p:txBody>
          <a:bodyPr>
            <a:noAutofit/>
          </a:bodyPr>
          <a:lstStyle/>
          <a:p>
            <a:r>
              <a:rPr lang="en-US" sz="4200" b="1" dirty="0"/>
              <a:t>Questions?</a:t>
            </a:r>
          </a:p>
        </p:txBody>
      </p:sp>
      <p:sp>
        <p:nvSpPr>
          <p:cNvPr id="9" name="Slide Number Placeholder 8"/>
          <p:cNvSpPr>
            <a:spLocks noGrp="1"/>
          </p:cNvSpPr>
          <p:nvPr>
            <p:ph type="sldNum" sz="quarter" idx="11"/>
            <p:custDataLst>
              <p:tags r:id="rId3"/>
            </p:custDataLst>
          </p:nvPr>
        </p:nvSpPr>
        <p:spPr>
          <a:xfrm>
            <a:off x="0" y="4667249"/>
            <a:ext cx="1447800" cy="663578"/>
          </a:xfrm>
        </p:spPr>
        <p:txBody>
          <a:bodyPr/>
          <a:lstStyle/>
          <a:p>
            <a:fld id="{2F0C4421-5918-4AA3-AE4A-C36EDD2FD6EB}" type="slidenum">
              <a:rPr lang="en-US" smtClean="0"/>
              <a:pPr/>
              <a:t>90</a:t>
            </a:fld>
            <a:endParaRPr lang="en-US" dirty="0"/>
          </a:p>
        </p:txBody>
      </p:sp>
      <p:sp>
        <p:nvSpPr>
          <p:cNvPr id="3" name="Title 8"/>
          <p:cNvSpPr txBox="1">
            <a:spLocks/>
          </p:cNvSpPr>
          <p:nvPr>
            <p:custDataLst>
              <p:tags r:id="rId4"/>
            </p:custDataLst>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a:ln>
                  <a:noFill/>
                </a:ln>
                <a:solidFill>
                  <a:schemeClr val="tx2"/>
                </a:solidFill>
                <a:effectLst/>
                <a:uLnTx/>
                <a:uFillTx/>
                <a:latin typeface="Corbel" pitchFamily="34" charset="0"/>
                <a:ea typeface="+mj-ea"/>
                <a:cs typeface="+mj-cs"/>
                <a:hlinkClick r:id="rId7"/>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8"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pic>
        <p:nvPicPr>
          <p:cNvPr id="10" name="Picture 9">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557260" y="0"/>
            <a:ext cx="586740" cy="533400"/>
          </a:xfrm>
          <a:prstGeom prst="rect">
            <a:avLst/>
          </a:prstGeom>
        </p:spPr>
      </p:pic>
    </p:spTree>
    <p:custDataLst>
      <p:tags r:id="rId1"/>
    </p:custDataLst>
    <p:extLst>
      <p:ext uri="{BB962C8B-B14F-4D97-AF65-F5344CB8AC3E}">
        <p14:creationId xmlns:p14="http://schemas.microsoft.com/office/powerpoint/2010/main" val="19816944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02"/>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0&quot;/&gt;&lt;/TableIndex&gt;&lt;/ShapeTextInfo&gt;"/>
  <p:tag name="HTML_SHAPEINFO" val="&lt;ThreeDShapeInfo&gt;&lt;uuid val=&quot;{5BC1AE36-41CD-44CB-B038-E542CE9FAEFE}&quot;/&gt;&lt;isInvalidForFieldText val=&quot;0&quot;/&gt;&lt;Image&gt;&lt;filename val=&quot;C:\Users\stomes\AppData\Local\Temp\CP686025848819Session\CPTrustFolder686025848882\PPTImport686026064381\data\asimages\{5BC1AE36-41CD-44CB-B038-E542CE9FAEFE}_18.png&quot;/&gt;&lt;left val=&quot;189&quot;/&gt;&lt;top val=&quot;47&quot;/&gt;&lt;width val=&quot;731&quot;/&gt;&lt;height val=&quot;89&quot;/&gt;&lt;hasText val=&quot;1&quot;/&gt;&lt;/Image&gt;&lt;/ThreeDShape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020AEA3A-911C-463B-AC39-C728723E7799}&quot;/&gt;&lt;isInvalidForFieldText val=&quot;0&quot;/&gt;&lt;Image&gt;&lt;filename val=&quot;C:\Users\stomes\AppData\Local\Temp\CP686025848819Session\CPTrustFolder686025848882\PPTImport686026064381\data\asimages\{020AEA3A-911C-463B-AC39-C728723E7799}_18.png&quot;/&gt;&lt;left val=&quot;0&quot;/&gt;&lt;top val=&quot;130&quot;/&gt;&lt;width val=&quot;57&quot;/&gt;&lt;height val=&quot;34&quot;/&gt;&lt;hasText val=&quot;1&quot;/&gt;&lt;/Image&gt;&lt;/ThreeDShapeInfo&gt;"/>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E74617F9-22E1-46A8-9BD1-028E814780FD}&quot;/&gt;&lt;isInvalidForFieldText val=&quot;0&quot;/&gt;&lt;Image&gt;&lt;filename val=&quot;C:\Users\stomes\AppData\Local\Temp\CP686025848819Session\CPTrustFolder686025848882\PPTImport686026064381\data\asimages\{E74617F9-22E1-46A8-9BD1-028E814780FD}_4.png&quot;/&gt;&lt;left val=&quot;128&quot;/&gt;&lt;top val=&quot;167&quot;/&gt;&lt;width val=&quot;815&quot;/&gt;&lt;height val=&quot;105&quot;/&gt;&lt;hasText val=&quot;1&quot;/&gt;&lt;/Image&gt;&lt;/ThreeDShapeInfo&gt;"/>
</p:tagLst>
</file>

<file path=ppt/tags/tag1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HTML_SHAPEINFO" val="&lt;ThreeDShapeInfo&gt;&lt;uuid val=&quot;{CC71C48C-F3C7-4431-8180-44FAECB672F7}&quot;/&gt;&lt;isInvalidForFieldText val=&quot;0&quot;/&gt;&lt;Image&gt;&lt;filename val=&quot;C:\Users\stomes\AppData\Local\Temp\CP686025848819Session\CPTrustFolder686025848882\PPTImport686026064381\data\asimages\{CC71C48C-F3C7-4431-8180-44FAECB672F7}_19.png&quot;/&gt;&lt;left val=&quot;186&quot;/&gt;&lt;top val=&quot;47&quot;/&gt;&lt;width val=&quot;750&quot;/&gt;&lt;height val=&quot;90&quot;/&gt;&lt;hasText val=&quot;1&quot;/&gt;&lt;/Image&gt;&lt;/ThreeDShapeInfo&gt;"/>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19&quot;/&gt;&lt;lineCharCount val=&quot;1&quot;/&gt;&lt;lineCharCount val=&quot;68&quot;/&gt;&lt;lineCharCount val=&quot;60&quot;/&gt;&lt;lineCharCount val=&quot;1&quot;/&gt;&lt;lineCharCount val=&quot;33&quot;/&gt;&lt;lineCharCount val=&quot;1&quot;/&gt;&lt;lineCharCount val=&quot;1&quot;/&gt;&lt;lineCharCount val=&quot;1&quot;/&gt;&lt;lineCharCount val=&quot;1&quot;/&gt;&lt;/TableIndex&gt;&lt;/ShapeTextInfo&gt;"/>
  <p:tag name="HTML_SHAPEINFO" val="&lt;ThreeDShapeInfo&gt;&lt;uuid val=&quot;{5D022901-49F7-4FB2-85FA-104ACB055207}&quot;/&gt;&lt;isInvalidForFieldText val=&quot;0&quot;/&gt;&lt;Image&gt;&lt;filename val=&quot;C:\Users\stomes\AppData\Local\Temp\CP686025848819Session\CPTrustFolder686025848882\PPTImport686026064381\data\asimages\{5D022901-49F7-4FB2-85FA-104ACB055207}_19.png&quot;/&gt;&lt;left val=&quot;55&quot;/&gt;&lt;top val=&quot;180&quot;/&gt;&lt;width val=&quot;857&quot;/&gt;&lt;height val=&quot;476&quot;/&gt;&lt;hasText val=&quot;1&quot;/&gt;&lt;/Image&gt;&lt;/ThreeDShapeInfo&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1BB95ACA-6697-40A8-8DD3-E2DE6B000CBC}&quot;/&gt;&lt;isInvalidForFieldText val=&quot;0&quot;/&gt;&lt;Image&gt;&lt;filename val=&quot;C:\Users\stomes\AppData\Local\Temp\CP686025848819Session\CPTrustFolder686025848882\PPTImport686026064381\data\asimages\{1BB95ACA-6697-40A8-8DD3-E2DE6B000CBC}_19.png&quot;/&gt;&lt;left val=&quot;0&quot;/&gt;&lt;top val=&quot;130&quot;/&gt;&lt;width val=&quot;57&quot;/&gt;&lt;height val=&quot;34&quot;/&gt;&lt;hasText val=&quot;1&quot;/&gt;&lt;/Image&gt;&lt;/ThreeDShapeInfo&gt;"/>
</p:tagLst>
</file>

<file path=ppt/tags/tag1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4DDB59C8-017C-4FE2-9466-D119DBFB569A}&quot;/&gt;&lt;isInvalidForFieldText val=&quot;0&quot;/&gt;&lt;Image&gt;&lt;filename val=&quot;C:\Users\stomes\AppData\Local\Temp\CP686025848819Session\CPTrustFolder686025848882\PPTImport686026064381\data\asimages\{4DDB59C8-017C-4FE2-9466-D119DBFB569A}_20.png&quot;/&gt;&lt;left val=&quot;186&quot;/&gt;&lt;top val=&quot;47&quot;/&gt;&lt;width val=&quot;734&quot;/&gt;&lt;height val=&quot;90&quot;/&gt;&lt;hasText val=&quot;1&quot;/&gt;&lt;/Image&gt;&lt;/ThreeDShapeInfo&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E88EBF8E-3920-4FFE-8F24-30693E40A50F}&quot;/&gt;&lt;isInvalidForFieldText val=&quot;0&quot;/&gt;&lt;Image&gt;&lt;filename val=&quot;C:\Users\stomes\AppData\Local\Temp\CP686025848819Session\CPTrustFolder686025848882\PPTImport686026064381\data\asimages\{E88EBF8E-3920-4FFE-8F24-30693E40A50F}_20.png&quot;/&gt;&lt;left val=&quot;0&quot;/&gt;&lt;top val=&quot;130&quot;/&gt;&lt;width val=&quot;57&quot;/&gt;&lt;height val=&quot;34&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6&quot;/&gt;&lt;/TableIndex&gt;&lt;/ShapeTextInfo&gt;"/>
  <p:tag name="HTML_SHAPEINFO" val="&lt;ThreeDShapeInfo&gt;&lt;uuid val=&quot;{664ADE4E-C1E9-43F4-AD55-581FEC18AC6B}&quot;/&gt;&lt;isInvalidForFieldText val=&quot;0&quot;/&gt;&lt;Image&gt;&lt;filename val=&quot;C:\Users\stomes\AppData\Local\Temp\CP686025848819Session\CPTrustFolder686025848882\PPTImport686026064381\data\asimages\{664ADE4E-C1E9-43F4-AD55-581FEC18AC6B}_21.png&quot;/&gt;&lt;left val=&quot;186&quot;/&gt;&lt;top val=&quot;47&quot;/&gt;&lt;width val=&quot;734&quot;/&gt;&lt;height val=&quot;90&quot;/&gt;&lt;hasText val=&quot;1&quot;/&gt;&lt;/Image&gt;&lt;/ThreeDShapeInfo&gt;"/>
</p:tagLst>
</file>

<file path=ppt/tags/tag1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26&quot;/&gt;&lt;lineCharCount val=&quot;69&quot;/&gt;&lt;lineCharCount val=&quot;71&quot;/&gt;&lt;lineCharCount val=&quot;9&quot;/&gt;&lt;lineCharCount val=&quot;35&quot;/&gt;&lt;lineCharCount val=&quot;1&quot;/&gt;&lt;lineCharCount val=&quot;1&quot;/&gt;&lt;lineCharCount val=&quot;1&quot;/&gt;&lt;lineCharCount val=&quot;1&quot;/&gt;&lt;/TableIndex&gt;&lt;/ShapeTextInfo&gt;"/>
  <p:tag name="HTML_SHAPEINFO" val="&lt;ThreeDShapeInfo&gt;&lt;uuid val=&quot;{BCC67E06-57B9-47A9-BBB2-178A03907C45}&quot;/&gt;&lt;isInvalidForFieldText val=&quot;0&quot;/&gt;&lt;Image&gt;&lt;filename val=&quot;C:\Users\stomes\AppData\Local\Temp\CP686025848819Session\CPTrustFolder686025848882\PPTImport686026064381\data\asimages\{BCC67E06-57B9-47A9-BBB2-178A03907C45}_21.png&quot;/&gt;&lt;left val=&quot;50&quot;/&gt;&lt;top val=&quot;180&quot;/&gt;&lt;width val=&quot;862&quot;/&gt;&lt;height val=&quot;476&quot;/&gt;&lt;hasText val=&quot;1&quot;/&gt;&lt;/Image&gt;&lt;/ThreeDShapeInfo&gt;"/>
</p:tagLst>
</file>

<file path=ppt/tags/tag1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D4114721-68C6-41E9-997B-671F13D0147B}&quot;/&gt;&lt;isInvalidForFieldText val=&quot;0&quot;/&gt;&lt;Image&gt;&lt;filename val=&quot;C:\Users\stomes\AppData\Local\Temp\CP686025848819Session\CPTrustFolder686025848882\PPTImport686026064381\data\asimages\{D4114721-68C6-41E9-997B-671F13D0147B}_21.png&quot;/&gt;&lt;left val=&quot;0&quot;/&gt;&lt;top val=&quot;130&quot;/&gt;&lt;width val=&quot;57&quot;/&gt;&lt;height val=&quot;34&quot;/&gt;&lt;hasText val=&quot;1&quot;/&gt;&lt;/Image&gt;&lt;/ThreeDShapeInfo&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 name="HTML_SHAPEINFO" val="&lt;ThreeDShapeInfo&gt;&lt;uuid val=&quot;{03CE8268-12C8-4C32-BE89-0A636EF1D442}&quot;/&gt;&lt;isInvalidForFieldText val=&quot;0&quot;/&gt;&lt;Image&gt;&lt;filename val=&quot;C:\Users\stomes\AppData\Local\Temp\CP686025848819Session\CPTrustFolder686025848882\PPTImport686026064381\data\asimages\{03CE8268-12C8-4C32-BE89-0A636EF1D442}_22.png&quot;/&gt;&lt;left val=&quot;186&quot;/&gt;&lt;top val=&quot;47&quot;/&gt;&lt;width val=&quot;734&quot;/&gt;&lt;height val=&quot;90&quot;/&gt;&lt;hasText val=&quot;1&quot;/&gt;&lt;/Image&gt;&lt;/ThreeDShapeInfo&gt;"/>
</p:tagLst>
</file>

<file path=ppt/tags/tag1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47AD4F65-B74A-4A6C-8C25-1318CECD2F89}&quot;/&gt;&lt;isInvalidForFieldText val=&quot;0&quot;/&gt;&lt;Image&gt;&lt;filename val=&quot;C:\Users\stomes\AppData\Local\Temp\CP686025848819Session\CPTrustFolder686025848882\PPTImport686026064381\data\asimages\{47AD4F65-B74A-4A6C-8C25-1318CECD2F89}_22.png&quot;/&gt;&lt;left val=&quot;0&quot;/&gt;&lt;top val=&quot;130&quot;/&gt;&lt;width val=&quot;57&quot;/&gt;&lt;height val=&quot;34&quot;/&gt;&lt;hasText val=&quot;1&quot;/&gt;&lt;/Image&gt;&lt;/ThreeDShapeInfo&gt;"/>
</p:tagLst>
</file>

<file path=ppt/tags/tag1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 name="HTML_SHAPEINFO" val="&lt;ThreeDShapeInfo&gt;&lt;uuid val=&quot;{BAF80D48-6034-422E-B4D6-6C494042509D}&quot;/&gt;&lt;isInvalidForFieldText val=&quot;0&quot;/&gt;&lt;Image&gt;&lt;filename val=&quot;C:\Users\stomes\AppData\Local\Temp\CP686025848819Session\CPTrustFolder686025848882\PPTImport686026064381\data\asimages\{BAF80D48-6034-422E-B4D6-6C494042509D}_23.png&quot;/&gt;&lt;left val=&quot;186&quot;/&gt;&lt;top val=&quot;47&quot;/&gt;&lt;width val=&quot;734&quot;/&gt;&lt;height val=&quot;90&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23&quot;/&gt;&lt;lineCharCount val=&quot;54&quot;/&gt;&lt;lineCharCount val=&quot;25&quot;/&gt;&lt;lineCharCount val=&quot;34&quot;/&gt;&lt;lineCharCount val=&quot;65&quot;/&gt;&lt;lineCharCount val=&quot;1&quot;/&gt;&lt;lineCharCount val=&quot;1&quot;/&gt;&lt;lineCharCount val=&quot;1&quot;/&gt;&lt;lineCharCount val=&quot;1&quot;/&gt;&lt;lineCharCount val=&quot;1&quot;/&gt;&lt;/TableIndex&gt;&lt;/ShapeTextInfo&gt;"/>
  <p:tag name="HTML_SHAPEINFO" val="&lt;ThreeDShapeInfo&gt;&lt;uuid val=&quot;{CD984616-03AB-4D43-AE8B-96FFA99B9CE6}&quot;/&gt;&lt;isInvalidForFieldText val=&quot;0&quot;/&gt;&lt;Image&gt;&lt;filename val=&quot;C:\Users\stomes\AppData\Local\Temp\CP686025848819Session\CPTrustFolder686025848882\PPTImport686026064381\data\asimages\{CD984616-03AB-4D43-AE8B-96FFA99B9CE6}_23.png&quot;/&gt;&lt;left val=&quot;55&quot;/&gt;&lt;top val=&quot;180&quot;/&gt;&lt;width val=&quot;857&quot;/&gt;&lt;height val=&quot;476&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5271B0EB-BA44-4FF6-AEC3-59A3AF00A3A7}&quot;/&gt;&lt;isInvalidForFieldText val=&quot;0&quot;/&gt;&lt;Image&gt;&lt;filename val=&quot;C:\Users\stomes\AppData\Local\Temp\CP686025848819Session\CPTrustFolder686025848882\PPTImport686026064381\data\asimages\{5271B0EB-BA44-4FF6-AEC3-59A3AF00A3A7}_23.png&quot;/&gt;&lt;left val=&quot;0&quot;/&gt;&lt;top val=&quot;130&quot;/&gt;&lt;width val=&quot;57&quot;/&gt;&lt;height val=&quot;34&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AA5BFDEA-2AFA-490E-BDF1-12E3BF8D2455}&quot;/&gt;&lt;isInvalidForFieldText val=&quot;0&quot;/&gt;&lt;Image&gt;&lt;filename val=&quot;C:\Users\stomes\AppData\Local\Temp\CP686025848819Session\CPTrustFolder686025848882\PPTImport686026064381\data\asimages\{AA5BFDEA-2AFA-490E-BDF1-12E3BF8D2455}_24.png&quot;/&gt;&lt;left val=&quot;188&quot;/&gt;&lt;top val=&quot;47&quot;/&gt;&lt;width val=&quot;732&quot;/&gt;&lt;height val=&quot;89&quot;/&gt;&lt;hasText val=&quot;1&quot;/&gt;&lt;/Image&gt;&lt;/ThreeDShapeInfo&gt;"/>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BED3404-6C4F-48D5-B984-DB39970D14BC}&quot;/&gt;&lt;isInvalidForFieldText val=&quot;0&quot;/&gt;&lt;Image&gt;&lt;filename val=&quot;C:\Users\stomes\AppData\Local\Temp\CP686025848819Session\CPTrustFolder686025848882\PPTImport686026064381\data\asimages\{BBED3404-6C4F-48D5-B984-DB39970D14BC}_24.png&quot;/&gt;&lt;left val=&quot;0&quot;/&gt;&lt;top val=&quot;130&quot;/&gt;&lt;width val=&quot;57&quot;/&gt;&lt;height val=&quot;34&quot;/&gt;&lt;hasText val=&quot;1&quot;/&gt;&lt;/Image&gt;&lt;/ThreeDShape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3&quot;/&gt;&lt;/TableIndex&gt;&lt;/ShapeTextInfo&gt;"/>
  <p:tag name="HTML_SHAPEINFO" val="&lt;ThreeDShapeInfo&gt;&lt;uuid val=&quot;{EB01F7C0-E0A9-49D6-BE9D-6DCD41F0D584}&quot;/&gt;&lt;isInvalidForFieldText val=&quot;0&quot;/&gt;&lt;Image&gt;&lt;filename val=&quot;C:\Users\stomes\AppData\Local\Temp\CP686025848819Session\CPTrustFolder686025848882\PPTImport686026064381\data\asimages\{EB01F7C0-E0A9-49D6-BE9D-6DCD41F0D584}_25.png&quot;/&gt;&lt;left val=&quot;194&quot;/&gt;&lt;top val=&quot;47&quot;/&gt;&lt;width val=&quot;750&quot;/&gt;&lt;height val=&quot;89&quot;/&gt;&lt;hasText val=&quot;1&quot;/&gt;&lt;/Image&gt;&lt;/ThreeDShapeInfo&gt;"/>
</p:tagLst>
</file>

<file path=ppt/tags/tag1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7F193B48-41FB-4D9D-AD08-8A1043F3B92C}&quot;/&gt;&lt;isInvalidForFieldText val=&quot;0&quot;/&gt;&lt;Image&gt;&lt;filename val=&quot;C:\Users\stomes\AppData\Local\Temp\CP686025848819Session\CPTrustFolder686025848882\PPTImport686026064381\data\asimages\{7F193B48-41FB-4D9D-AD08-8A1043F3B92C}_25.png&quot;/&gt;&lt;left val=&quot;0&quot;/&gt;&lt;top val=&quot;130&quot;/&gt;&lt;width val=&quot;57&quot;/&gt;&lt;height val=&quot;34&quot;/&gt;&lt;hasText val=&quot;1&quot;/&gt;&lt;/Image&gt;&lt;/ThreeDShapeInfo&gt;"/>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9&quot;/&gt;&lt;lineCharCount val=&quot;10&quot;/&gt;&lt;/TableIndex&gt;&lt;/ShapeTextInfo&gt;"/>
  <p:tag name="HTML_SHAPEINFO" val="&lt;ThreeDShapeInfo&gt;&lt;uuid val=&quot;{31166703-EECF-4DF1-A935-FAF9E3DA03AE}&quot;/&gt;&lt;isInvalidForFieldText val=&quot;0&quot;/&gt;&lt;Image&gt;&lt;filename val=&quot;C:\Users\stomes\AppData\Local\Temp\CP686025848819Session\CPTrustFolder686025848882\PPTImport686026064381\data\asimages\{31166703-EECF-4DF1-A935-FAF9E3DA03AE}_27.png&quot;/&gt;&lt;left val=&quot;189&quot;/&gt;&lt;top val=&quot;43&quot;/&gt;&lt;width val=&quot;731&quot;/&gt;&lt;height val=&quot;106&quot;/&gt;&lt;hasText val=&quot;1&quot;/&gt;&lt;/Image&gt;&lt;/ThreeDShapeInfo&gt;"/>
</p:tagLst>
</file>

<file path=ppt/tags/tag1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70&quot;/&gt;&lt;lineCharCount val=&quot;48&quot;/&gt;&lt;lineCharCount val=&quot;1&quot;/&gt;&lt;lineCharCount val=&quot;71&quot;/&gt;&lt;lineCharCount val=&quot;13&quot;/&gt;&lt;lineCharCount val=&quot;1&quot;/&gt;&lt;lineCharCount val=&quot;58&quot;/&gt;&lt;lineCharCount val=&quot;1&quot;/&gt;&lt;lineCharCount val=&quot;1&quot;/&gt;&lt;/TableIndex&gt;&lt;/ShapeTextInfo&gt;"/>
  <p:tag name="HTML_SHAPEINFO" val="&lt;ThreeDShapeInfo&gt;&lt;uuid val=&quot;{62172E89-BBEA-4803-9EEB-CD9724CE2689}&quot;/&gt;&lt;isInvalidForFieldText val=&quot;0&quot;/&gt;&lt;Image&gt;&lt;filename val=&quot;C:\Users\stomes\AppData\Local\Temp\CP686025848819Session\CPTrustFolder686025848882\PPTImport686026064381\data\asimages\{62172E89-BBEA-4803-9EEB-CD9724CE2689}_27.png&quot;/&gt;&lt;left val=&quot;55&quot;/&gt;&lt;top val=&quot;180&quot;/&gt;&lt;width val=&quot;857&quot;/&gt;&lt;height val=&quot;476&quot;/&gt;&lt;hasText val=&quot;1&quot;/&gt;&lt;/Image&gt;&lt;/ThreeDShapeInfo&gt;"/>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790274C8-E093-4264-B485-A1AC74A15BD5}&quot;/&gt;&lt;isInvalidForFieldText val=&quot;0&quot;/&gt;&lt;Image&gt;&lt;filename val=&quot;C:\Users\stomes\AppData\Local\Temp\CP686025848819Session\CPTrustFolder686025848882\PPTImport686026064381\data\asimages\{790274C8-E093-4264-B485-A1AC74A15BD5}_27.png&quot;/&gt;&lt;left val=&quot;0&quot;/&gt;&lt;top val=&quot;130&quot;/&gt;&lt;width val=&quot;57&quot;/&gt;&lt;height val=&quot;34&quot;/&gt;&lt;hasText val=&quot;1&quot;/&gt;&lt;/Image&gt;&lt;/ThreeDShapeInfo&gt;"/>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1&quot;/&gt;&lt;/TableIndex&gt;&lt;/ShapeTextInfo&gt;"/>
  <p:tag name="HTML_SHAPEINFO" val="&lt;ThreeDShapeInfo&gt;&lt;uuid val=&quot;{9CA8537F-8258-4B53-8F73-C01C4E7CCF9C}&quot;/&gt;&lt;isInvalidForFieldText val=&quot;0&quot;/&gt;&lt;Image&gt;&lt;filename val=&quot;C:\Users\stomes\AppData\Local\Temp\CP686025848819Session\CPTrustFolder686025848882\PPTImport686026064381\data\asimages\{9CA8537F-8258-4B53-8F73-C01C4E7CCF9C}_28.png&quot;/&gt;&lt;left val=&quot;189&quot;/&gt;&lt;top val=&quot;47&quot;/&gt;&lt;width val=&quot;731&quot;/&gt;&lt;height val=&quot;89&quot;/&gt;&lt;hasText val=&quot;1&quot;/&gt;&lt;/Image&gt;&lt;/ThreeDShapeInfo&gt;"/>
</p:tagLst>
</file>

<file path=ppt/tags/tag1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42&quot;/&gt;&lt;lineCharCount val=&quot;19&quot;/&gt;&lt;lineCharCount val=&quot;29&quot;/&gt;&lt;lineCharCount val=&quot;38&quot;/&gt;&lt;lineCharCount val=&quot;41&quot;/&gt;&lt;lineCharCount val=&quot;21&quot;/&gt;&lt;lineCharCount val=&quot;1&quot;/&gt;&lt;lineCharCount val=&quot;68&quot;/&gt;&lt;lineCharCount val=&quot;1&quot;/&gt;&lt;lineCharCount val=&quot;1&quot;/&gt;&lt;lineCharCount val=&quot;1&quot;/&gt;&lt;/TableIndex&gt;&lt;/ShapeTextInfo&gt;"/>
  <p:tag name="HTML_SHAPEINFO" val="&lt;ThreeDShapeInfo&gt;&lt;uuid val=&quot;{02C127DD-A147-458E-9FF5-7483BFE222A9}&quot;/&gt;&lt;isInvalidForFieldText val=&quot;0&quot;/&gt;&lt;Image&gt;&lt;filename val=&quot;C:\Users\stomes\AppData\Local\Temp\CP686025848819Session\CPTrustFolder686025848882\PPTImport686026064381\data\asimages\{02C127DD-A147-458E-9FF5-7483BFE222A9}_28.png&quot;/&gt;&lt;left val=&quot;55&quot;/&gt;&lt;top val=&quot;180&quot;/&gt;&lt;width val=&quot;857&quot;/&gt;&lt;height val=&quot;476&quot;/&gt;&lt;hasText val=&quot;1&quot;/&gt;&lt;/Image&gt;&lt;/ThreeDShapeInfo&gt;"/>
</p:tagLst>
</file>

<file path=ppt/tags/tag1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759C4F0-7A2B-44C0-8E87-44771C66D22E}&quot;/&gt;&lt;isInvalidForFieldText val=&quot;0&quot;/&gt;&lt;Image&gt;&lt;filename val=&quot;C:\Users\stomes\AppData\Local\Temp\CP686025848819Session\CPTrustFolder686025848882\PPTImport686026064381\data\asimages\{A759C4F0-7A2B-44C0-8E87-44771C66D22E}_28.png&quot;/&gt;&lt;left val=&quot;0&quot;/&gt;&lt;top val=&quot;130&quot;/&gt;&lt;width val=&quot;57&quot;/&gt;&lt;height val=&quot;34&quot;/&gt;&lt;hasText val=&quot;1&quot;/&gt;&lt;/Image&gt;&lt;/ThreeDShape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4&quot;/&gt;&lt;lineCharCount val=&quot;18&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4&quot;/&gt;&lt;/TableIndex&gt;&lt;/ShapeTextInfo&gt;"/>
  <p:tag name="HTML_SHAPEINFO" val="&lt;ThreeDShapeInfo&gt;&lt;uuid val=&quot;{690C103B-B45E-4433-BAD5-0C831E0818D7}&quot;/&gt;&lt;isInvalidForFieldText val=&quot;0&quot;/&gt;&lt;Image&gt;&lt;filename val=&quot;C:\Users\stomes\AppData\Local\Temp\CP686025848819Session\CPTrustFolder686025848882\PPTImport686026064381\data\asimages\{690C103B-B45E-4433-BAD5-0C831E0818D7}_29.png&quot;/&gt;&lt;left val=&quot;186&quot;/&gt;&lt;top val=&quot;47&quot;/&gt;&lt;width val=&quot;734&quot;/&gt;&lt;height val=&quot;90&quot;/&gt;&lt;hasText val=&quot;1&quot;/&gt;&lt;/Image&gt;&lt;/ThreeDShapeInfo&gt;"/>
</p:tagLst>
</file>

<file path=ppt/tags/tag1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70&quot;/&gt;&lt;lineCharCount val=&quot;13&quot;/&gt;&lt;lineCharCount val=&quot;78&quot;/&gt;&lt;lineCharCount val=&quot;11&quot;/&gt;&lt;lineCharCount val=&quot;1&quot;/&gt;&lt;lineCharCount val=&quot;1&quot;/&gt;&lt;/TableIndex&gt;&lt;/ShapeTextInfo&gt;"/>
  <p:tag name="HTML_SHAPEINFO" val="&lt;ThreeDShapeInfo&gt;&lt;uuid val=&quot;{91F64BA9-7FED-4920-8BBC-1D06E0A0DEE0}&quot;/&gt;&lt;isInvalidForFieldText val=&quot;0&quot;/&gt;&lt;Image&gt;&lt;filename val=&quot;C:\Users\stomes\AppData\Local\Temp\CP686025848819Session\CPTrustFolder686025848882\PPTImport686026064381\data\asimages\{91F64BA9-7FED-4920-8BBC-1D06E0A0DEE0}_29.png&quot;/&gt;&lt;left val=&quot;55&quot;/&gt;&lt;top val=&quot;180&quot;/&gt;&lt;width val=&quot;868&quot;/&gt;&lt;height val=&quot;476&quot;/&gt;&lt;hasText val=&quot;1&quot;/&gt;&lt;/Image&gt;&lt;/ThreeDShapeInfo&gt;"/>
</p:tagLst>
</file>

<file path=ppt/tags/tag1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6092BA8-8B75-4261-9C01-084EE4D38122}&quot;/&gt;&lt;isInvalidForFieldText val=&quot;0&quot;/&gt;&lt;Image&gt;&lt;filename val=&quot;C:\Users\stomes\AppData\Local\Temp\CP686025848819Session\CPTrustFolder686025848882\PPTImport686026064381\data\asimages\{A6092BA8-8B75-4261-9C01-084EE4D38122}_29.png&quot;/&gt;&lt;left val=&quot;0&quot;/&gt;&lt;top val=&quot;130&quot;/&gt;&lt;width val=&quot;57&quot;/&gt;&lt;height val=&quot;34&quot;/&gt;&lt;hasText val=&quot;1&quot;/&gt;&lt;/Image&gt;&lt;/ThreeDShapeInfo&gt;"/>
</p:tagLst>
</file>

<file path=ppt/tags/tag134.xml><?xml version="1.0" encoding="utf-8"?>
<p:tagLst xmlns:a="http://schemas.openxmlformats.org/drawingml/2006/main" xmlns:r="http://schemas.openxmlformats.org/officeDocument/2006/relationships" xmlns:p="http://schemas.openxmlformats.org/presentationml/2006/main">
  <p:tag name="PRESENTER_SHAPEINFO" val="&lt;ThreeDShapeInfo&gt;&lt;uuid val=&quot;{D0E331B8-7BD5-40AB-BEFD-0ADDDD5A4B0C}&quot;/&gt;&lt;isInvalidForFieldText val=&quot;0&quot;/&gt;&lt;Image&gt;&lt;filename val=&quot;C:\Users\stomes\AppData\Local\Temp\CP686025848819Session\CPTrustFolder686025848882\PPTImport686026064381\data\asimages\{D0E331B8-7BD5-40AB-BEFD-0ADDDD5A4B0C}_29.png&quot;/&gt;&lt;left val=&quot;336&quot;/&gt;&lt;top val=&quot;478&quot;/&gt;&lt;width val=&quot;190&quot;/&gt;&lt;height val=&quot;190&quot;/&gt;&lt;hasText val=&quot;1&quot;/&gt;&lt;/Image&gt;&lt;/ThreeDShapeInfo&gt;"/>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A386D5AC-86C5-40B5-B574-3ECBD6101684}&quot;/&gt;&lt;isInvalidForFieldText val=&quot;0&quot;/&gt;&lt;Image&gt;&lt;filename val=&quot;C:\Users\stomes\AppData\Local\Temp\CP686025848819Session\CPTrustFolder686025848882\PPTImport686026064381\data\asimages\{A386D5AC-86C5-40B5-B574-3ECBD6101684}_30.png&quot;/&gt;&lt;left val=&quot;186&quot;/&gt;&lt;top val=&quot;47&quot;/&gt;&lt;width val=&quot;734&quot;/&gt;&lt;height val=&quot;90&quot;/&gt;&lt;hasText val=&quot;1&quot;/&gt;&lt;/Image&gt;&lt;/ThreeDShapeInfo&gt;"/>
</p:tagLst>
</file>

<file path=ppt/tags/tag1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3&quot;/&gt;&lt;lineCharCount val=&quot;1&quot;/&gt;&lt;lineCharCount val=&quot;53&quot;/&gt;&lt;lineCharCount val=&quot;54&quot;/&gt;&lt;lineCharCount val=&quot;1&quot;/&gt;&lt;lineCharCount val=&quot;44&quot;/&gt;&lt;lineCharCount val=&quot;60&quot;/&gt;&lt;lineCharCount val=&quot;1&quot;/&gt;&lt;lineCharCount val=&quot;1&quot;/&gt;&lt;lineCharCount val=&quot;1&quot;/&gt;&lt;lineCharCount val=&quot;1&quot;/&gt;&lt;/TableIndex&gt;&lt;/ShapeTextInfo&gt;"/>
  <p:tag name="HTML_SHAPEINFO" val="&lt;ThreeDShapeInfo&gt;&lt;uuid val=&quot;{47C0F854-BAC8-4F3F-9C5B-58CB46DF0CF4}&quot;/&gt;&lt;isInvalidForFieldText val=&quot;0&quot;/&gt;&lt;Image&gt;&lt;filename val=&quot;C:\Users\stomes\AppData\Local\Temp\CP686025848819Session\CPTrustFolder686025848882\PPTImport686026064381\data\asimages\{47C0F854-BAC8-4F3F-9C5B-58CB46DF0CF4}_30.png&quot;/&gt;&lt;left val=&quot;50&quot;/&gt;&lt;top val=&quot;180&quot;/&gt;&lt;width val=&quot;862&quot;/&gt;&lt;height val=&quot;476&quot;/&gt;&lt;hasText val=&quot;1&quot;/&gt;&lt;/Image&gt;&lt;/ThreeDShapeInfo&gt;"/>
</p:tagLst>
</file>

<file path=ppt/tags/tag1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840F46A-369F-4D27-92DC-9EA8CD8F72CD}&quot;/&gt;&lt;isInvalidForFieldText val=&quot;0&quot;/&gt;&lt;Image&gt;&lt;filename val=&quot;C:\Users\stomes\AppData\Local\Temp\CP686025848819Session\CPTrustFolder686025848882\PPTImport686026064381\data\asimages\{3840F46A-369F-4D27-92DC-9EA8CD8F72CD}_30.png&quot;/&gt;&lt;left val=&quot;0&quot;/&gt;&lt;top val=&quot;130&quot;/&gt;&lt;width val=&quot;57&quot;/&gt;&lt;height val=&quot;34&quot;/&gt;&lt;hasText val=&quot;1&quot;/&gt;&lt;/Image&gt;&lt;/ThreeDShapeInfo&gt;"/>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5C9C9344-1E45-450E-A57E-69D46A52523C}&quot;/&gt;&lt;isInvalidForFieldText val=&quot;0&quot;/&gt;&lt;Image&gt;&lt;filename val=&quot;C:\Users\stomes\AppData\Local\Temp\CP686025848819Session\CPTrustFolder686025848882\PPTImport686026064381\data\asimages\{5C9C9344-1E45-450E-A57E-69D46A52523C}_34.png&quot;/&gt;&lt;left val=&quot;186&quot;/&gt;&lt;top val=&quot;47&quot;/&gt;&lt;width val=&quot;734&quot;/&gt;&lt;height val=&quot;90&quot;/&gt;&lt;hasText val=&quot;1&quot;/&gt;&lt;/Image&gt;&lt;/ThreeDShapeInfo&gt;"/>
</p:tagLst>
</file>

<file path=ppt/tags/tag1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7&quot;/&gt;&lt;lineCharCount val=&quot;84&quot;/&gt;&lt;lineCharCount val=&quot;28&quot;/&gt;&lt;lineCharCount val=&quot;1&quot;/&gt;&lt;lineCharCount val=&quot;83&quot;/&gt;&lt;lineCharCount val=&quot;27&quot;/&gt;&lt;lineCharCount val=&quot;1&quot;/&gt;&lt;lineCharCount val=&quot;77&quot;/&gt;&lt;lineCharCount val=&quot;12&quot;/&gt;&lt;lineCharCount val=&quot;1&quot;/&gt;&lt;lineCharCount val=&quot;78&quot;/&gt;&lt;lineCharCount val=&quot;54&quot;/&gt;&lt;lineCharCount val=&quot;1&quot;/&gt;&lt;lineCharCount val=&quot;77&quot;/&gt;&lt;lineCharCount val=&quot;1&quot;/&gt;&lt;lineCharCount val=&quot;67&quot;/&gt;&lt;lineCharCount val=&quot;1&quot;/&gt;&lt;lineCharCount val=&quot;1&quot;/&gt;&lt;/TableIndex&gt;&lt;/ShapeTextInfo&gt;"/>
  <p:tag name="HTML_SHAPEINFO" val="&lt;ThreeDShapeInfo&gt;&lt;uuid val=&quot;{8EBD4A6E-B4C4-463B-80F5-FD3AEF468AD6}&quot;/&gt;&lt;isInvalidForFieldText val=&quot;0&quot;/&gt;&lt;Image&gt;&lt;filename val=&quot;C:\Users\stomes\AppData\Local\Temp\CP686025848819Session\CPTrustFolder686025848882\PPTImport686026064381\data\asimages\{8EBD4A6E-B4C4-463B-80F5-FD3AEF468AD6}_34.png&quot;/&gt;&lt;left val=&quot;55&quot;/&gt;&lt;top val=&quot;181&quot;/&gt;&lt;width val=&quot;860&quot;/&gt;&lt;height val=&quot;507&quot;/&gt;&lt;hasText val=&quot;1&quot;/&gt;&lt;/Image&gt;&lt;/ThreeDShapeInfo&gt;"/>
</p:tagLst>
</file>

<file path=ppt/tags/tag1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41EAC9AE-C8B9-4DF3-901F-C111FA0AD574}&quot;/&gt;&lt;isInvalidForFieldText val=&quot;0&quot;/&gt;&lt;Image&gt;&lt;filename val=&quot;C:\Users\stomes\AppData\Local\Temp\CP686025848819Session\CPTrustFolder686025848882\PPTImport686026064381\data\asimages\{41EAC9AE-C8B9-4DF3-901F-C111FA0AD574}_34.png&quot;/&gt;&lt;left val=&quot;0&quot;/&gt;&lt;top val=&quot;130&quot;/&gt;&lt;width val=&quot;57&quot;/&gt;&lt;height val=&quot;34&quot;/&gt;&lt;hasText val=&quot;1&quot;/&gt;&lt;/Image&gt;&lt;/ThreeDShapeInfo&gt;"/>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42470E53-004B-4470-A134-28E81CF6BB61}&quot;/&gt;&lt;isInvalidForFieldText val=&quot;0&quot;/&gt;&lt;Image&gt;&lt;filename val=&quot;C:\Users\stomes\AppData\Local\Temp\CP686025848819Session\CPTrustFolder686025848882\PPTImport686026064381\data\asimages\{42470E53-004B-4470-A134-28E81CF6BB61}_31.png&quot;/&gt;&lt;left val=&quot;128&quot;/&gt;&lt;top val=&quot;167&quot;/&gt;&lt;width val=&quot;815&quot;/&gt;&lt;height val=&quot;105&quot;/&gt;&lt;hasText val=&quot;1&quot;/&gt;&lt;/Image&gt;&lt;/ThreeDShapeInfo&gt;"/>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681A2CB7-7D13-4DAA-A278-A3D29BDF987A}&quot;/&gt;&lt;isInvalidForFieldText val=&quot;0&quot;/&gt;&lt;Image&gt;&lt;filename val=&quot;C:\Users\stomes\AppData\Local\Temp\CP686025848819Session\CPTrustFolder686025848882\PPTImport686026064381\data\asimages\{681A2CB7-7D13-4DAA-A278-A3D29BDF987A}_35.png&quot;/&gt;&lt;left val=&quot;186&quot;/&gt;&lt;top val=&quot;47&quot;/&gt;&lt;width val=&quot;734&quot;/&gt;&lt;height val=&quot;90&quot;/&gt;&lt;hasText val=&quot;1&quot;/&gt;&lt;/Image&gt;&lt;/ThreeDShapeInfo&gt;"/>
</p:tagLst>
</file>

<file path=ppt/tags/tag1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2&quot;/&gt;&lt;lineCharCount val=&quot;74&quot;/&gt;&lt;lineCharCount val=&quot;71&quot;/&gt;&lt;lineCharCount val=&quot;14&quot;/&gt;&lt;lineCharCount val=&quot;11&quot;/&gt;&lt;lineCharCount val=&quot;63&quot;/&gt;&lt;lineCharCount val=&quot;65&quot;/&gt;&lt;lineCharCount val=&quot;31&quot;/&gt;&lt;lineCharCount val=&quot;19&quot;/&gt;&lt;lineCharCount val=&quot;69&quot;/&gt;&lt;lineCharCount val=&quot;69&quot;/&gt;&lt;lineCharCount val=&quot;14&quot;/&gt;&lt;lineCharCount val=&quot;32&quot;/&gt;&lt;/TableIndex&gt;&lt;/ShapeTextInfo&gt;"/>
  <p:tag name="HTML_SHAPEINFO" val="&lt;ThreeDShapeInfo&gt;&lt;uuid val=&quot;{4335BE55-FFFE-4D2F-B4AB-3298B12C5B6D}&quot;/&gt;&lt;isInvalidForFieldText val=&quot;0&quot;/&gt;&lt;Image&gt;&lt;filename val=&quot;C:\Users\stomes\AppData\Local\Temp\CP686025848819Session\CPTrustFolder686025848882\PPTImport686026064381\data\asimages\{4335BE55-FFFE-4D2F-B4AB-3298B12C5B6D}_35.png&quot;/&gt;&lt;left val=&quot;55&quot;/&gt;&lt;top val=&quot;180&quot;/&gt;&lt;width val=&quot;866&quot;/&gt;&lt;height val=&quot;492&quot;/&gt;&lt;hasText val=&quot;1&quot;/&gt;&lt;/Image&gt;&lt;/ThreeDShapeInfo&gt;"/>
</p:tagLst>
</file>

<file path=ppt/tags/tag1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076C2EC-5D83-4093-8A74-BB5033F8EB8F}&quot;/&gt;&lt;isInvalidForFieldText val=&quot;0&quot;/&gt;&lt;Image&gt;&lt;filename val=&quot;C:\Users\stomes\AppData\Local\Temp\CP686025848819Session\CPTrustFolder686025848882\PPTImport686026064381\data\asimages\{B076C2EC-5D83-4093-8A74-BB5033F8EB8F}_35.png&quot;/&gt;&lt;left val=&quot;0&quot;/&gt;&lt;top val=&quot;130&quot;/&gt;&lt;width val=&quot;57&quot;/&gt;&lt;height val=&quot;34&quot;/&gt;&lt;hasText val=&quot;1&quot;/&gt;&lt;/Image&gt;&lt;/ThreeDShapeInfo&gt;"/>
</p:tagLst>
</file>

<file path=ppt/tags/tag1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730C4409-6655-4917-AF9E-7B6D9D9F6063}&quot;/&gt;&lt;isInvalidForFieldText val=&quot;0&quot;/&gt;&lt;Image&gt;&lt;filename val=&quot;C:\Users\stomes\AppData\Local\Temp\CP686025848819Session\CPTrustFolder686025848882\PPTImport686026064381\data\asimages\{730C4409-6655-4917-AF9E-7B6D9D9F6063}_36.png&quot;/&gt;&lt;left val=&quot;186&quot;/&gt;&lt;top val=&quot;47&quot;/&gt;&lt;width val=&quot;734&quot;/&gt;&lt;height val=&quot;90&quot;/&gt;&lt;hasText val=&quot;1&quot;/&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3FC8730-A2FF-467A-A9EE-0881382FB694}&quot;/&gt;&lt;isInvalidForFieldText val=&quot;0&quot;/&gt;&lt;Image&gt;&lt;filename val=&quot;C:\Users\stomes\AppData\Local\Temp\CP686025848819Session\CPTrustFolder686025848882\PPTImport686026064381\data\asimages\{B3FC8730-A2FF-467A-A9EE-0881382FB694}_36.png&quot;/&gt;&lt;left val=&quot;0&quot;/&gt;&lt;top val=&quot;130&quot;/&gt;&lt;width val=&quot;57&quot;/&gt;&lt;height val=&quot;34&quot;/&gt;&lt;hasText val=&quot;1&quot;/&gt;&lt;/Image&gt;&lt;/ThreeDShapeInfo&gt;"/>
</p:tagLst>
</file>

<file path=ppt/tags/tag1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EE42D690-280F-4394-8177-90387F6597A5}&quot;/&gt;&lt;isInvalidForFieldText val=&quot;0&quot;/&gt;&lt;Image&gt;&lt;filename val=&quot;C:\Users\stomes\AppData\Local\Temp\CP686025848819Session\CPTrustFolder686025848882\PPTImport686026064381\data\asimages\{EE42D690-280F-4394-8177-90387F6597A5}_37.png&quot;/&gt;&lt;left val=&quot;186&quot;/&gt;&lt;top val=&quot;47&quot;/&gt;&lt;width val=&quot;734&quot;/&gt;&lt;height val=&quot;90&quot;/&gt;&lt;hasText val=&quot;1&quot;/&gt;&lt;/Image&gt;&lt;/ThreeDShapeInfo&gt;"/>
</p:tagLst>
</file>

<file path=ppt/tags/tag1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67&quot;/&gt;&lt;lineCharCount val=&quot;69&quot;/&gt;&lt;lineCharCount val=&quot;8&quot;/&gt;&lt;lineCharCount val=&quot;70&quot;/&gt;&lt;lineCharCount val=&quot;24&quot;/&gt;&lt;lineCharCount val=&quot;76&quot;/&gt;&lt;lineCharCount val=&quot;22&quot;/&gt;&lt;lineCharCount val=&quot;1&quot;/&gt;&lt;lineCharCount val=&quot;1&quot;/&gt;&lt;lineCharCount val=&quot;1&quot;/&gt;&lt;/TableIndex&gt;&lt;/ShapeTextInfo&gt;"/>
  <p:tag name="HTML_SHAPEINFO" val="&lt;ThreeDShapeInfo&gt;&lt;uuid val=&quot;{E18321F9-B16A-49A7-A9F2-662D2BEF4C5F}&quot;/&gt;&lt;isInvalidForFieldText val=&quot;0&quot;/&gt;&lt;Image&gt;&lt;filename val=&quot;C:\Users\stomes\AppData\Local\Temp\CP686025848819Session\CPTrustFolder686025848882\PPTImport686026064381\data\asimages\{E18321F9-B16A-49A7-A9F2-662D2BEF4C5F}_37.png&quot;/&gt;&lt;left val=&quot;55&quot;/&gt;&lt;top val=&quot;180&quot;/&gt;&lt;width val=&quot;857&quot;/&gt;&lt;height val=&quot;476&quot;/&gt;&lt;hasText val=&quot;1&quot;/&gt;&lt;/Image&gt;&lt;/ThreeDShapeInfo&gt;"/>
</p:tagLst>
</file>

<file path=ppt/tags/tag1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0C4A865-EA1D-4478-B121-ED4C5B035F21}&quot;/&gt;&lt;isInvalidForFieldText val=&quot;0&quot;/&gt;&lt;Image&gt;&lt;filename val=&quot;C:\Users\stomes\AppData\Local\Temp\CP686025848819Session\CPTrustFolder686025848882\PPTImport686026064381\data\asimages\{C0C4A865-EA1D-4478-B121-ED4C5B035F21}_37.png&quot;/&gt;&lt;left val=&quot;0&quot;/&gt;&lt;top val=&quot;130&quot;/&gt;&lt;width val=&quot;57&quot;/&gt;&lt;height val=&quot;34&quot;/&gt;&lt;hasText val=&quot;1&quot;/&gt;&lt;/Image&gt;&lt;/ThreeDShapeInfo&gt;"/>
</p:tagLst>
</file>

<file path=ppt/tags/tag1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27594A60-AF1A-40E6-84E8-9CBADDE83804}&quot;/&gt;&lt;isInvalidForFieldText val=&quot;0&quot;/&gt;&lt;Image&gt;&lt;filename val=&quot;C:\Users\stomes\AppData\Local\Temp\CP686025848819Session\CPTrustFolder686025848882\PPTImport686026064381\data\asimages\{27594A60-AF1A-40E6-84E8-9CBADDE83804}_38.png&quot;/&gt;&lt;left val=&quot;186&quot;/&gt;&lt;top val=&quot;47&quot;/&gt;&lt;width val=&quot;734&quot;/&gt;&lt;height val=&quot;90&quot;/&gt;&lt;hasText val=&quot;1&quot;/&gt;&lt;/Image&gt;&lt;/ThreeDShapeInfo&gt;"/>
</p:tagLst>
</file>

<file path=ppt/tags/tag1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08FEAFE-A7DB-4B0B-A9D2-67BB8B757D4D}&quot;/&gt;&lt;isInvalidForFieldText val=&quot;0&quot;/&gt;&lt;Image&gt;&lt;filename val=&quot;C:\Users\stomes\AppData\Local\Temp\CP686025848819Session\CPTrustFolder686025848882\PPTImport686026064381\data\asimages\{A08FEAFE-A7DB-4B0B-A9D2-67BB8B757D4D}_38.png&quot;/&gt;&lt;left val=&quot;0&quot;/&gt;&lt;top val=&quot;130&quot;/&gt;&lt;width val=&quot;57&quot;/&gt;&lt;height val=&quot;34&quot;/&gt;&lt;hasText val=&quot;1&quot;/&gt;&lt;/Image&gt;&lt;/ThreeDShapeInfo&gt;"/>
</p:tagLst>
</file>

<file path=ppt/tags/tag1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5&quot;/&gt;&lt;/TableIndex&gt;&lt;/ShapeTextInfo&gt;"/>
  <p:tag name="HTML_SHAPEINFO" val="&lt;ThreeDShapeInfo&gt;&lt;uuid val=&quot;{273014C7-F21C-4F77-A0AD-314B32B8AFE9}&quot;/&gt;&lt;isInvalidForFieldText val=&quot;0&quot;/&gt;&lt;Image&gt;&lt;filename val=&quot;C:\Users\stomes\AppData\Local\Temp\CP686025848819Session\CPTrustFolder686025848882\PPTImport686026064381\data\asimages\{273014C7-F21C-4F77-A0AD-314B32B8AFE9}_38.png&quot;/&gt;&lt;left val=&quot;34&quot;/&gt;&lt;top val=&quot;156&quot;/&gt;&lt;width val=&quot;926&quot;/&gt;&lt;height val=&quot;71&quot;/&gt;&lt;hasText val=&quot;1&quot;/&gt;&lt;/Image&gt;&lt;/ThreeDShape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5&quot;/&gt;&lt;/TableIndex&gt;&lt;/ShapeTextInfo&gt;"/>
  <p:tag name="HTML_SHAPEINFO" val="&lt;ThreeDShapeInfo&gt;&lt;uuid val=&quot;{273014C7-F21C-4F77-A0AD-314B32B8AFE9}&quot;/&gt;&lt;isInvalidForFieldText val=&quot;0&quot;/&gt;&lt;Image&gt;&lt;filename val=&quot;C:\Users\stomes\AppData\Local\Temp\CP686025848819Session\CPTrustFolder686025848882\PPTImport686026064381\data\asimages\{273014C7-F21C-4F77-A0AD-314B32B8AFE9}_38.png&quot;/&gt;&lt;left val=&quot;34&quot;/&gt;&lt;top val=&quot;156&quot;/&gt;&lt;width val=&quot;926&quot;/&gt;&lt;height val=&quot;71&quot;/&gt;&lt;hasText val=&quot;1&quot;/&gt;&lt;/Image&gt;&lt;/ThreeDShapeInfo&gt;"/>
</p:tagLst>
</file>

<file path=ppt/tags/tag1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27594A60-AF1A-40E6-84E8-9CBADDE83804}&quot;/&gt;&lt;isInvalidForFieldText val=&quot;0&quot;/&gt;&lt;Image&gt;&lt;filename val=&quot;C:\Users\stomes\AppData\Local\Temp\CP686025848819Session\CPTrustFolder686025848882\PPTImport686026064381\data\asimages\{27594A60-AF1A-40E6-84E8-9CBADDE83804}_38.png&quot;/&gt;&lt;left val=&quot;186&quot;/&gt;&lt;top val=&quot;47&quot;/&gt;&lt;width val=&quot;734&quot;/&gt;&lt;height val=&quot;90&quot;/&gt;&lt;hasText val=&quot;1&quot;/&gt;&lt;/Image&gt;&lt;/ThreeDShape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08FEAFE-A7DB-4B0B-A9D2-67BB8B757D4D}&quot;/&gt;&lt;isInvalidForFieldText val=&quot;0&quot;/&gt;&lt;Image&gt;&lt;filename val=&quot;C:\Users\stomes\AppData\Local\Temp\CP686025848819Session\CPTrustFolder686025848882\PPTImport686026064381\data\asimages\{A08FEAFE-A7DB-4B0B-A9D2-67BB8B757D4D}_38.png&quot;/&gt;&lt;left val=&quot;0&quot;/&gt;&lt;top val=&quot;130&quot;/&gt;&lt;width val=&quot;57&quot;/&gt;&lt;height val=&quot;34&quot;/&gt;&lt;hasText val=&quot;1&quot;/&gt;&lt;/Image&gt;&lt;/ThreeDShapeInfo&gt;"/>
</p:tagLst>
</file>

<file path=ppt/tags/tag1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5&quot;/&gt;&lt;/TableIndex&gt;&lt;/ShapeTextInfo&gt;"/>
  <p:tag name="HTML_SHAPEINFO" val="&lt;ThreeDShapeInfo&gt;&lt;uuid val=&quot;{273014C7-F21C-4F77-A0AD-314B32B8AFE9}&quot;/&gt;&lt;isInvalidForFieldText val=&quot;0&quot;/&gt;&lt;Image&gt;&lt;filename val=&quot;C:\Users\stomes\AppData\Local\Temp\CP686025848819Session\CPTrustFolder686025848882\PPTImport686026064381\data\asimages\{273014C7-F21C-4F77-A0AD-314B32B8AFE9}_38.png&quot;/&gt;&lt;left val=&quot;34&quot;/&gt;&lt;top val=&quot;156&quot;/&gt;&lt;width val=&quot;926&quot;/&gt;&lt;height val=&quot;71&quot;/&gt;&lt;hasText val=&quot;1&quot;/&gt;&lt;/Image&gt;&lt;/ThreeDShapeInfo&gt;"/>
</p:tagLst>
</file>

<file path=ppt/tags/tag1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5&quot;/&gt;&lt;/TableIndex&gt;&lt;/ShapeTextInfo&gt;"/>
  <p:tag name="HTML_SHAPEINFO" val="&lt;ThreeDShapeInfo&gt;&lt;uuid val=&quot;{273014C7-F21C-4F77-A0AD-314B32B8AFE9}&quot;/&gt;&lt;isInvalidForFieldText val=&quot;0&quot;/&gt;&lt;Image&gt;&lt;filename val=&quot;C:\Users\stomes\AppData\Local\Temp\CP686025848819Session\CPTrustFolder686025848882\PPTImport686026064381\data\asimages\{273014C7-F21C-4F77-A0AD-314B32B8AFE9}_38.png&quot;/&gt;&lt;left val=&quot;34&quot;/&gt;&lt;top val=&quot;156&quot;/&gt;&lt;width val=&quot;926&quot;/&gt;&lt;height val=&quot;71&quot;/&gt;&lt;hasText val=&quot;1&quot;/&gt;&lt;/Image&gt;&lt;/ThreeDShapeInfo&gt;"/>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42470E53-004B-4470-A134-28E81CF6BB61}&quot;/&gt;&lt;isInvalidForFieldText val=&quot;0&quot;/&gt;&lt;Image&gt;&lt;filename val=&quot;C:\Users\stomes\AppData\Local\Temp\CP686025848819Session\CPTrustFolder686025848882\PPTImport686026064381\data\asimages\{42470E53-004B-4470-A134-28E81CF6BB61}_31.png&quot;/&gt;&lt;left val=&quot;128&quot;/&gt;&lt;top val=&quot;167&quot;/&gt;&lt;width val=&quot;815&quot;/&gt;&lt;height val=&quot;105&quot;/&gt;&lt;hasText val=&quot;1&quot;/&gt;&lt;/Image&gt;&lt;/ThreeDShapeInfo&gt;"/>
</p:tagLst>
</file>

<file path=ppt/tags/tag1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3FDD3C1B-1BBB-4424-94EA-A759F668B4B9}&quot;/&gt;&lt;isInvalidForFieldText val=&quot;0&quot;/&gt;&lt;Image&gt;&lt;filename val=&quot;C:\Users\stomes\AppData\Local\Temp\CP686025848819Session\CPTrustFolder686025848882\PPTImport686026064381\data\asimages\{3FDD3C1B-1BBB-4424-94EA-A759F668B4B9}_41.png&quot;/&gt;&lt;left val=&quot;188&quot;/&gt;&lt;top val=&quot;47&quot;/&gt;&lt;width val=&quot;748&quot;/&gt;&lt;height val=&quot;89&quot;/&gt;&lt;hasText val=&quot;1&quot;/&gt;&lt;/Image&gt;&lt;/ThreeDShapeInfo&gt;"/>
</p:tagLst>
</file>

<file path=ppt/tags/tag1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1&quot;/&gt;&lt;lineCharCount val=&quot;1&quot;/&gt;&lt;lineCharCount val=&quot;1&quot;/&gt;&lt;lineCharCount val=&quot;1&quot;/&gt;&lt;lineCharCount val=&quot;1&quot;/&gt;&lt;lineCharCount val=&quot;1&quot;/&gt;&lt;/TableIndex&gt;&lt;/ShapeTextInfo&gt;"/>
  <p:tag name="HTML_SHAPEINFO" val="&lt;ThreeDShapeInfo&gt;&lt;uuid val=&quot;{CDAAAD49-2795-4229-ACFC-42586040E6DD}&quot;/&gt;&lt;isInvalidForFieldText val=&quot;0&quot;/&gt;&lt;Image&gt;&lt;filename val=&quot;C:\Users\stomes\AppData\Local\Temp\CP686025848819Session\CPTrustFolder686025848882\PPTImport686026064381\data\asimages\{CDAAAD49-2795-4229-ACFC-42586040E6DD}_41.png&quot;/&gt;&lt;left val=&quot;55&quot;/&gt;&lt;top val=&quot;183&quot;/&gt;&lt;width val=&quot;857&quot;/&gt;&lt;height val=&quot;473&quot;/&gt;&lt;hasText val=&quot;1&quot;/&gt;&lt;/Image&gt;&lt;/ThreeDShapeInfo&gt;"/>
</p:tagLst>
</file>

<file path=ppt/tags/tag1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755174F1-A400-4881-A0FB-7E4312A93413}&quot;/&gt;&lt;isInvalidForFieldText val=&quot;0&quot;/&gt;&lt;Image&gt;&lt;filename val=&quot;C:\Users\stomes\AppData\Local\Temp\CP686025848819Session\CPTrustFolder686025848882\PPTImport686026064381\data\asimages\{755174F1-A400-4881-A0FB-7E4312A93413}_41.png&quot;/&gt;&lt;left val=&quot;0&quot;/&gt;&lt;top val=&quot;130&quot;/&gt;&lt;width val=&quot;57&quot;/&gt;&lt;height val=&quot;34&quot;/&gt;&lt;hasText val=&quot;1&quot;/&gt;&lt;/Image&gt;&lt;/ThreeDShape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41&quot;/&gt;&lt;lineCharCount val=&quot;1&quot;/&gt;&lt;lineCharCount val=&quot;71&quot;/&gt;&lt;lineCharCount val=&quot;1&quot;/&gt;&lt;lineCharCount val=&quot;72&quot;/&gt;&lt;lineCharCount val=&quot;6&quot;/&gt;&lt;lineCharCount val=&quot;1&quot;/&gt;&lt;lineCharCount val=&quot;56&quot;/&gt;&lt;lineCharCount val=&quot;59&quot;/&gt;&lt;lineCharCount val=&quot;1&quot;/&gt;&lt;lineCharCount val=&quot;2&quot;/&gt;&lt;lineCharCount val=&quot;1&quot;/&gt;&lt;lineCharCount val=&quot;1&quot;/&gt;&lt;/TableIndex&gt;&lt;/ShapeTextInfo&gt;"/>
  <p:tag name="HTML_SHAPEINFO" val="&lt;ThreeDShapeInfo&gt;&lt;uuid val=&quot;{BF39EBE5-C0B7-49ED-B679-F24341F70244}&quot;/&gt;&lt;isInvalidForFieldText val=&quot;0&quot;/&gt;&lt;Image&gt;&lt;filename val=&quot;C:\Users\stomes\AppData\Local\Temp\CP686025848819Session\CPTrustFolder686025848882\PPTImport686026064381\data\asimages\{BF39EBE5-C0B7-49ED-B679-F24341F70244}_41.png&quot;/&gt;&lt;left val=&quot;55&quot;/&gt;&lt;top val=&quot;180&quot;/&gt;&lt;width val=&quot;857&quot;/&gt;&lt;height val=&quot;492&quot;/&gt;&lt;hasText val=&quot;1&quot;/&gt;&lt;/Image&gt;&lt;/ThreeDShapeInfo&gt;"/>
</p:tagLst>
</file>

<file path=ppt/tags/tag1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7&quot;/&gt;&lt;/TableIndex&gt;&lt;/ShapeTextInfo&gt;"/>
  <p:tag name="HTML_SHAPEINFO" val="&lt;ThreeDShapeInfo&gt;&lt;uuid val=&quot;{1B198F9A-ECEE-44A8-AE89-9F18352478DB}&quot;/&gt;&lt;isInvalidForFieldText val=&quot;0&quot;/&gt;&lt;Image&gt;&lt;filename val=&quot;C:\Users\stomes\AppData\Local\Temp\CP686025848819Session\CPTrustFolder686025848882\PPTImport686026064381\data\asimages\{1B198F9A-ECEE-44A8-AE89-9F18352478DB}_42.png&quot;/&gt;&lt;left val=&quot;189&quot;/&gt;&lt;top val=&quot;47&quot;/&gt;&lt;width val=&quot;731&quot;/&gt;&lt;height val=&quot;89&quot;/&gt;&lt;hasText val=&quot;1&quot;/&gt;&lt;/Image&gt;&lt;/ThreeDShapeInfo&gt;"/>
</p:tagLst>
</file>

<file path=ppt/tags/tag1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2&quot;/&gt;&lt;lineCharCount val=&quot;74&quot;/&gt;&lt;lineCharCount val=&quot;71&quot;/&gt;&lt;lineCharCount val=&quot;55&quot;/&gt;&lt;lineCharCount val=&quot;69&quot;/&gt;&lt;lineCharCount val=&quot;71&quot;/&gt;&lt;lineCharCount val=&quot;74&quot;/&gt;&lt;lineCharCount val=&quot;50&quot;/&gt;&lt;lineCharCount val=&quot;56&quot;/&gt;&lt;lineCharCount val=&quot;43&quot;/&gt;&lt;lineCharCount val=&quot;45&quot;/&gt;&lt;lineCharCount val=&quot;37&quot;/&gt;&lt;lineCharCount val=&quot;2&quot;/&gt;&lt;/TableIndex&gt;&lt;/ShapeTextInfo&gt;"/>
  <p:tag name="HTML_SHAPEINFO" val="&lt;ThreeDShapeInfo&gt;&lt;uuid val=&quot;{9769C37D-083A-4F96-82CD-94C269066AE7}&quot;/&gt;&lt;isInvalidForFieldText val=&quot;0&quot;/&gt;&lt;Image&gt;&lt;filename val=&quot;C:\Users\stomes\AppData\Local\Temp\CP686025848819Session\CPTrustFolder686025848882\PPTImport686026064381\data\asimages\{9769C37D-083A-4F96-82CD-94C269066AE7}_42.png&quot;/&gt;&lt;left val=&quot;55&quot;/&gt;&lt;top val=&quot;180&quot;/&gt;&lt;width val=&quot;863&quot;/&gt;&lt;height val=&quot;476&quot;/&gt;&lt;hasText val=&quot;1&quot;/&gt;&lt;/Image&gt;&lt;/ThreeDShapeInfo&gt;"/>
</p:tagLst>
</file>

<file path=ppt/tags/tag1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675C96BA-8A72-45B0-BA06-0E0EA26DC9F7}&quot;/&gt;&lt;isInvalidForFieldText val=&quot;0&quot;/&gt;&lt;Image&gt;&lt;filename val=&quot;C:\Users\stomes\AppData\Local\Temp\CP686025848819Session\CPTrustFolder686025848882\PPTImport686026064381\data\asimages\{675C96BA-8A72-45B0-BA06-0E0EA26DC9F7}_42.png&quot;/&gt;&lt;left val=&quot;0&quot;/&gt;&lt;top val=&quot;130&quot;/&gt;&lt;width val=&quot;57&quot;/&gt;&lt;height val=&quot;34&quot;/&gt;&lt;hasText val=&quot;1&quot;/&gt;&lt;/Image&gt;&lt;/ThreeDShapeInfo&gt;"/>
</p:tagLst>
</file>

<file path=ppt/tags/tag1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7&quot;/&gt;&lt;/TableIndex&gt;&lt;/ShapeTextInfo&gt;"/>
  <p:tag name="HTML_SHAPEINFO" val="&lt;ThreeDShapeInfo&gt;&lt;uuid val=&quot;{DFED7F3E-7A1E-4915-B574-104879302EA4}&quot;/&gt;&lt;isInvalidForFieldText val=&quot;0&quot;/&gt;&lt;Image&gt;&lt;filename val=&quot;C:\Users\stomes\AppData\Local\Temp\CP686025848819Session\CPTrustFolder686025848882\PPTImport686026064381\data\asimages\{DFED7F3E-7A1E-4915-B574-104879302EA4}_43.png&quot;/&gt;&lt;left val=&quot;189&quot;/&gt;&lt;top val=&quot;47&quot;/&gt;&lt;width val=&quot;731&quot;/&gt;&lt;height val=&quot;89&quot;/&gt;&lt;hasText val=&quot;1&quot;/&gt;&lt;/Image&gt;&lt;/ThreeDShapeInfo&gt;"/>
</p:tagLst>
</file>

<file path=ppt/tags/tag1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0F83026-56C8-437D-8F18-73F9F8ACBBB9}&quot;/&gt;&lt;isInvalidForFieldText val=&quot;0&quot;/&gt;&lt;Image&gt;&lt;filename val=&quot;C:\Users\stomes\AppData\Local\Temp\CP686025848819Session\CPTrustFolder686025848882\PPTImport686026064381\data\asimages\{A0F83026-56C8-437D-8F18-73F9F8ACBBB9}_43.png&quot;/&gt;&lt;left val=&quot;0&quot;/&gt;&lt;top val=&quot;130&quot;/&gt;&lt;width val=&quot;57&quot;/&gt;&lt;height val=&quot;34&quot;/&gt;&lt;hasText val=&quot;1&quot;/&gt;&lt;/Image&gt;&lt;/ThreeDShapeInfo&gt;"/>
</p:tagLst>
</file>

<file path=ppt/tags/tag1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hreeDShapeInfo&gt;&lt;uuid val=&quot;{B9BDC269-74D3-4306-9C1D-132141900733}&quot;/&gt;&lt;isInvalidForFieldText val=&quot;0&quot;/&gt;&lt;Image&gt;&lt;filename val=&quot;C:\Users\stomes\AppData\Local\Temp\CP686025848819Session\CPTrustFolder686025848882\PPTImport686026064381\data\asimages\{B9BDC269-74D3-4306-9C1D-132141900733}_44.png&quot;/&gt;&lt;left val=&quot;186&quot;/&gt;&lt;top val=&quot;47&quot;/&gt;&lt;width val=&quot;734&quot;/&gt;&lt;height val=&quot;90&quot;/&gt;&lt;hasText val=&quot;1&quot;/&gt;&lt;/Image&gt;&lt;/ThreeDShapeInfo&gt;"/>
</p:tagLst>
</file>

<file path=ppt/tags/tag1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6&quot;/&gt;&lt;/TableIndex&gt;&lt;/ShapeTextInfo&gt;"/>
  <p:tag name="HTML_SHAPEINFO" val="&lt;ThreeDShapeInfo&gt;&lt;uuid val=&quot;{A1EC15C3-82CD-45E9-88F5-792992B4B731}&quot;/&gt;&lt;isInvalidForFieldText val=&quot;0&quot;/&gt;&lt;Image&gt;&lt;filename val=&quot;C:\Users\stomes\AppData\Local\Temp\CP686025848819Session\CPTrustFolder686025848882\PPTImport686026064381\data\asimages\{A1EC15C3-82CD-45E9-88F5-792992B4B731}_44.png&quot;/&gt;&lt;left val=&quot;55&quot;/&gt;&lt;top val=&quot;180&quot;/&gt;&lt;width val=&quot;857&quot;/&gt;&lt;height val=&quot;76&quot;/&gt;&lt;hasText val=&quot;1&quot;/&gt;&lt;/Image&gt;&lt;/ThreeDShape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2066074A-ABBB-4C85-8611-E47E2D7C81DF}&quot;/&gt;&lt;isInvalidForFieldText val=&quot;0&quot;/&gt;&lt;Image&gt;&lt;filename val=&quot;C:\Users\stomes\AppData\Local\Temp\CP686025848819Session\CPTrustFolder686025848882\PPTImport686026064381\data\asimages\{2066074A-ABBB-4C85-8611-E47E2D7C81DF}_44.png&quot;/&gt;&lt;left val=&quot;0&quot;/&gt;&lt;top val=&quot;130&quot;/&gt;&lt;width val=&quot;57&quot;/&gt;&lt;height val=&quot;34&quot;/&gt;&lt;hasText val=&quot;1&quot;/&gt;&lt;/Image&gt;&lt;/ThreeDShapeInfo&gt;"/>
</p:tagLst>
</file>

<file path=ppt/tags/tag1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8&quot;/&gt;&lt;/TableIndex&gt;&lt;/ShapeTextInfo&gt;"/>
  <p:tag name="HTML_SHAPEINFO" val="&lt;ThreeDShapeInfo&gt;&lt;uuid val=&quot;{1EEE97F8-2702-44EC-9194-35A58A22C53D}&quot;/&gt;&lt;isInvalidForFieldText val=&quot;0&quot;/&gt;&lt;Image&gt;&lt;filename val=&quot;C:\Users\stomes\AppData\Local\Temp\CP686025848819Session\CPTrustFolder686025848882\PPTImport686026064381\data\asimages\{1EEE97F8-2702-44EC-9194-35A58A22C53D}_45.png&quot;/&gt;&lt;left val=&quot;186&quot;/&gt;&lt;top val=&quot;47&quot;/&gt;&lt;width val=&quot;756&quot;/&gt;&lt;height val=&quot;90&quot;/&gt;&lt;hasText val=&quot;1&quot;/&gt;&lt;/Image&gt;&lt;/ThreeDShapeInfo&gt;"/>
</p:tagLst>
</file>

<file path=ppt/tags/tag1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B6B026A-0F26-429B-9A02-B742F89BFDF2}&quot;/&gt;&lt;isInvalidForFieldText val=&quot;0&quot;/&gt;&lt;Image&gt;&lt;filename val=&quot;C:\Users\stomes\AppData\Local\Temp\CP686025848819Session\CPTrustFolder686025848882\PPTImport686026064381\data\asimages\{CB6B026A-0F26-429B-9A02-B742F89BFDF2}_45.png&quot;/&gt;&lt;left val=&quot;0&quot;/&gt;&lt;top val=&quot;130&quot;/&gt;&lt;width val=&quot;57&quot;/&gt;&lt;height val=&quot;34&quot;/&gt;&lt;hasText val=&quot;1&quot;/&gt;&lt;/Image&gt;&lt;/ThreeDShape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9&quot;/&gt;&lt;/TableIndex&gt;&lt;/ShapeTextInfo&gt;"/>
  <p:tag name="HTML_SHAPEINFO" val="&lt;ThreeDShapeInfo&gt;&lt;uuid val=&quot;{FF6C6EAD-D7E6-4B9C-AF96-8461335A17B2}&quot;/&gt;&lt;isInvalidForFieldText val=&quot;0&quot;/&gt;&lt;Image&gt;&lt;filename val=&quot;C:\Users\stomes\AppData\Local\Temp\CP686025848819Session\CPTrustFolder686025848882\PPTImport686026064381\data\asimages\{FF6C6EAD-D7E6-4B9C-AF96-8461335A17B2}_45.png&quot;/&gt;&lt;left val=&quot;14&quot;/&gt;&lt;top val=&quot;598&quot;/&gt;&lt;width val=&quot;930&quot;/&gt;&lt;height val=&quot;37&quot;/&gt;&lt;hasText val=&quot;1&quot;/&gt;&lt;/Image&gt;&lt;/ThreeDShapeInfo&gt;"/>
</p:tagLst>
</file>

<file path=ppt/tags/tag1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1&quot;/&gt;&lt;/TableIndex&gt;&lt;/ShapeTextInfo&gt;"/>
  <p:tag name="HTML_SHAPEINFO" val="&lt;ThreeDShapeInfo&gt;&lt;uuid val=&quot;{42470E53-004B-4470-A134-28E81CF6BB61}&quot;/&gt;&lt;isInvalidForFieldText val=&quot;0&quot;/&gt;&lt;Image&gt;&lt;filename val=&quot;C:\Users\stomes\AppData\Local\Temp\CP686025848819Session\CPTrustFolder686025848882\PPTImport686026064381\data\asimages\{42470E53-004B-4470-A134-28E81CF6BB61}_31.png&quot;/&gt;&lt;left val=&quot;128&quot;/&gt;&lt;top val=&quot;167&quot;/&gt;&lt;width val=&quot;815&quot;/&gt;&lt;height val=&quot;105&quot;/&gt;&lt;hasText val=&quot;1&quot;/&gt;&lt;/Image&gt;&lt;/ThreeDShapeInfo&gt;"/>
</p:tagLst>
</file>

<file path=ppt/tags/tag1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A7918677-76FE-4DF2-8C29-4D653AD2A5AD}&quot;/&gt;&lt;isInvalidForFieldText val=&quot;0&quot;/&gt;&lt;Image&gt;&lt;filename val=&quot;C:\Users\stomes\AppData\Local\Temp\CP686025848819Session\CPTrustFolder686025848882\PPTImport686026064381\data\asimages\{A7918677-76FE-4DF2-8C29-4D653AD2A5AD}_46.png&quot;/&gt;&lt;left val=&quot;186&quot;/&gt;&lt;top val=&quot;47&quot;/&gt;&lt;width val=&quot;734&quot;/&gt;&lt;height val=&quot;90&quot;/&gt;&lt;hasText val=&quot;1&quot;/&gt;&lt;/Image&gt;&lt;/ThreeDShape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ADEE8F0-6EFF-44B4-8475-41C681B6F592}&quot;/&gt;&lt;isInvalidForFieldText val=&quot;0&quot;/&gt;&lt;Image&gt;&lt;filename val=&quot;C:\Users\stomes\AppData\Local\Temp\CP686025848819Session\CPTrustFolder686025848882\PPTImport686026064381\data\asimages\{BADEE8F0-6EFF-44B4-8475-41C681B6F592}_46.png&quot;/&gt;&lt;left val=&quot;0&quot;/&gt;&lt;top val=&quot;130&quot;/&gt;&lt;width val=&quot;57&quot;/&gt;&lt;height val=&quot;34&quot;/&gt;&lt;hasText val=&quot;1&quot;/&gt;&lt;/Image&gt;&lt;/ThreeDShapeInfo&gt;"/>
</p:tagLst>
</file>

<file path=ppt/tags/tag1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7&quot;/&gt;&lt;lineCharCount val=&quot;1&quot;/&gt;&lt;lineCharCount val=&quot;66&quot;/&gt;&lt;lineCharCount val=&quot;1&quot;/&gt;&lt;lineCharCount val=&quot;59&quot;/&gt;&lt;/TableIndex&gt;&lt;/ShapeTextInfo&gt;"/>
  <p:tag name="HTML_SHAPEINFO" val="&lt;ThreeDShapeInfo&gt;&lt;uuid val=&quot;{6C5E3369-7710-4A21-8F87-26C5060605BA}&quot;/&gt;&lt;isInvalidForFieldText val=&quot;0&quot;/&gt;&lt;Image&gt;&lt;filename val=&quot;C:\Users\stomes\AppData\Local\Temp\CP686025848819Session\CPTrustFolder686025848882\PPTImport686026064381\data\asimages\{6C5E3369-7710-4A21-8F87-26C5060605BA}_46.png&quot;/&gt;&lt;left val=&quot;55&quot;/&gt;&lt;top val=&quot;172&quot;/&gt;&lt;width val=&quot;801&quot;/&gt;&lt;height val=&quot;222&quot;/&gt;&lt;hasText val=&quot;1&quot;/&gt;&lt;/Image&gt;&lt;/ThreeDShapeInfo&gt;"/>
</p:tagLst>
</file>

<file path=ppt/tags/tag1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C3F424B7-0A0D-4918-B28E-81E9DF4C8CCC}&quot;/&gt;&lt;isInvalidForFieldText val=&quot;0&quot;/&gt;&lt;Image&gt;&lt;filename val=&quot;C:\Users\stomes\AppData\Local\Temp\CP686025848819Session\CPTrustFolder686025848882\PPTImport686026064381\data\asimages\{C3F424B7-0A0D-4918-B28E-81E9DF4C8CCC}_47.png&quot;/&gt;&lt;left val=&quot;186&quot;/&gt;&lt;top val=&quot;47&quot;/&gt;&lt;width val=&quot;734&quot;/&gt;&lt;height val=&quot;90&quot;/&gt;&lt;hasText val=&quot;1&quot;/&gt;&lt;/Image&gt;&lt;/ThreeDShapeInfo&gt;"/>
</p:tagLst>
</file>

<file path=ppt/tags/tag1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96CF000-85A0-4E22-BF10-DA5B34A24D49}&quot;/&gt;&lt;isInvalidForFieldText val=&quot;0&quot;/&gt;&lt;Image&gt;&lt;filename val=&quot;C:\Users\stomes\AppData\Local\Temp\CP686025848819Session\CPTrustFolder686025848882\PPTImport686026064381\data\asimages\{A96CF000-85A0-4E22-BF10-DA5B34A24D49}_47.png&quot;/&gt;&lt;left val=&quot;0&quot;/&gt;&lt;top val=&quot;130&quot;/&gt;&lt;width val=&quot;57&quot;/&gt;&lt;height val=&quot;34&quot;/&gt;&lt;hasText val=&quot;1&quot;/&gt;&lt;/Image&gt;&lt;/ThreeDShapeInfo&gt;"/>
</p:tagLst>
</file>

<file path=ppt/tags/tag1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62&quot;/&gt;&lt;lineCharCount val=&quot;1&quot;/&gt;&lt;lineCharCount val=&quot;1&quot;/&gt;&lt;lineCharCount val=&quot;1&quot;/&gt;&lt;lineCharCount val=&quot;1&quot;/&gt;&lt;lineCharCount val=&quot;66&quot;/&gt;&lt;lineCharCount val=&quot;48&quot;/&gt;&lt;lineCharCount val=&quot;1&quot;/&gt;&lt;lineCharCount val=&quot;1&quot;/&gt;&lt;lineCharCount val=&quot;1&quot;/&gt;&lt;lineCharCount val=&quot;1&quot;/&gt;&lt;/TableIndex&gt;&lt;/ShapeTextInfo&gt;"/>
  <p:tag name="HTML_SHAPEINFO" val="&lt;ThreeDShapeInfo&gt;&lt;uuid val=&quot;{A21F65A8-2995-4652-AF4D-FA8A06A618A7}&quot;/&gt;&lt;isInvalidForFieldText val=&quot;0&quot;/&gt;&lt;Image&gt;&lt;filename val=&quot;C:\Users\stomes\AppData\Local\Temp\CP686025848819Session\CPTrustFolder686025848882\PPTImport686026064381\data\asimages\{A21F65A8-2995-4652-AF4D-FA8A06A618A7}_47.png&quot;/&gt;&lt;left val=&quot;44&quot;/&gt;&lt;top val=&quot;156&quot;/&gt;&lt;width val=&quot;860&quot;/&gt;&lt;height val=&quot;303&quot;/&gt;&lt;hasText val=&quot;1&quot;/&gt;&lt;/Image&gt;&lt;/ThreeDShapeInfo&gt;"/>
</p:tagLst>
</file>

<file path=ppt/tags/tag1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1EDF3040-0176-47EE-A4F3-C7D40D44067A}&quot;/&gt;&lt;isInvalidForFieldText val=&quot;0&quot;/&gt;&lt;Image&gt;&lt;filename val=&quot;C:\Users\stomes\AppData\Local\Temp\CP686025848819Session\CPTrustFolder686025848882\PPTImport686026064381\data\asimages\{1EDF3040-0176-47EE-A4F3-C7D40D44067A}_48.png&quot;/&gt;&lt;left val=&quot;128&quot;/&gt;&lt;top val=&quot;167&quot;/&gt;&lt;width val=&quot;815&quot;/&gt;&lt;height val=&quot;105&quot;/&gt;&lt;hasText val=&quot;1&quot;/&gt;&lt;/Image&gt;&lt;/ThreeDShapeInfo&gt;"/>
</p:tagLst>
</file>

<file path=ppt/tags/tag1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9B290FD6-AE6E-4401-A10D-28C3EFAB8A43}&quot;/&gt;&lt;isInvalidForFieldText val=&quot;0&quot;/&gt;&lt;Image&gt;&lt;filename val=&quot;C:\Users\stomes\AppData\Local\Temp\CP686025848819Session\CPTrustFolder686025848882\PPTImport686026064381\data\asimages\{9B290FD6-AE6E-4401-A10D-28C3EFAB8A43}_49.png&quot;/&gt;&lt;left val=&quot;186&quot;/&gt;&lt;top val=&quot;47&quot;/&gt;&lt;width val=&quot;734&quot;/&gt;&lt;height val=&quot;90&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C04AF03-C9AE-4F4E-BF97-7E8E1E62E228}&quot;/&gt;&lt;isInvalidForFieldText val=&quot;0&quot;/&gt;&lt;Image&gt;&lt;filename val=&quot;C:\Users\stomes\AppData\Local\Temp\CP686025848819Session\CPTrustFolder686025848882\PPTImport686026064381\data\asimages\{3C04AF03-C9AE-4F4E-BF97-7E8E1E62E228}_49.png&quot;/&gt;&lt;left val=&quot;0&quot;/&gt;&lt;top val=&quot;130&quot;/&gt;&lt;width val=&quot;57&quot;/&gt;&lt;height val=&quot;34&quot;/&gt;&lt;hasText val=&quot;1&quot;/&gt;&lt;/Image&gt;&lt;/ThreeDShapeInfo&gt;"/>
</p:tagLst>
</file>

<file path=ppt/tags/tag2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69&quot;/&gt;&lt;/TableIndex&gt;&lt;/ShapeTextInfo&gt;"/>
  <p:tag name="HTML_SHAPEINFO" val="&lt;ThreeDShapeInfo&gt;&lt;uuid val=&quot;{27487F42-D6F8-4DF3-A0C7-6304758A47DD}&quot;/&gt;&lt;isInvalidForFieldText val=&quot;0&quot;/&gt;&lt;Image&gt;&lt;filename val=&quot;C:\Users\stomes\AppData\Local\Temp\CP686025848819Session\CPTrustFolder686025848882\PPTImport686026064381\data\asimages\{27487F42-D6F8-4DF3-A0C7-6304758A47DD}_49.png&quot;/&gt;&lt;left val=&quot;50&quot;/&gt;&lt;top val=&quot;644&quot;/&gt;&lt;width val=&quot;870&quot;/&gt;&lt;height val=&quot;52&quot;/&gt;&lt;hasText val=&quot;1&quot;/&gt;&lt;/Image&gt;&lt;/ThreeDShapeInfo&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A19B416E-3E67-4A70-B92C-814C2BDE35BB}&quot;/&gt;&lt;isInvalidForFieldText val=&quot;0&quot;/&gt;&lt;Image&gt;&lt;filename val=&quot;C:\Users\stomes\AppData\Local\Temp\CP686025848819Session\CPTrustFolder686025848882\PPTImport686026064381\data\asimages\{A19B416E-3E67-4A70-B92C-814C2BDE35BB}_50.png&quot;/&gt;&lt;left val=&quot;183&quot;/&gt;&lt;top val=&quot;47&quot;/&gt;&lt;width val=&quot;753&quot;/&gt;&lt;height val=&quot;96&quot;/&gt;&lt;hasText val=&quot;1&quot;/&gt;&lt;/Image&gt;&lt;/ThreeDShapeInfo&gt;"/>
</p:tagLst>
</file>

<file path=ppt/tags/tag2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D76BD04-5366-4F8D-8F03-54A4E81F2312}&quot;/&gt;&lt;isInvalidForFieldText val=&quot;0&quot;/&gt;&lt;Image&gt;&lt;filename val=&quot;C:\Users\stomes\AppData\Local\Temp\CP686025848819Session\CPTrustFolder686025848882\PPTImport686026064381\data\asimages\{3D76BD04-5366-4F8D-8F03-54A4E81F2312}_50.png&quot;/&gt;&lt;left val=&quot;0&quot;/&gt;&lt;top val=&quot;130&quot;/&gt;&lt;width val=&quot;57&quot;/&gt;&lt;height val=&quot;34&quot;/&gt;&lt;hasText val=&quot;1&quot;/&gt;&lt;/Image&gt;&lt;/ThreeDShapeInfo&gt;"/>
</p:tagLst>
</file>

<file path=ppt/tags/tag2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12&quot;/&gt;&lt;lineCharCount val=&quot;13&quot;/&gt;&lt;lineCharCount val=&quot;13&quot;/&gt;&lt;lineCharCount val=&quot;7&quot;/&gt;&lt;lineCharCount val=&quot;11&quot;/&gt;&lt;lineCharCount val=&quot;11&quot;/&gt;&lt;lineCharCount val=&quot;16&quot;/&gt;&lt;lineCharCount val=&quot;4&quot;/&gt;&lt;/TableIndex&gt;&lt;/ShapeTextInfo&gt;"/>
  <p:tag name="HTML_SHAPEINFO" val="&lt;ThreeDShapeInfo&gt;&lt;uuid val=&quot;{BBD07E36-965C-47D7-86E6-33308D636CBD}&quot;/&gt;&lt;isInvalidForFieldText val=&quot;0&quot;/&gt;&lt;Image&gt;&lt;filename val=&quot;C:\Users\stomes\AppData\Local\Temp\CP686025848819Session\CPTrustFolder686025848882\PPTImport686026064381\data\asimages\{BBD07E36-965C-47D7-86E6-33308D636CBD}_50.png&quot;/&gt;&lt;left val=&quot;12&quot;/&gt;&lt;top val=&quot;385&quot;/&gt;&lt;width val=&quot;115&quot;/&gt;&lt;height val=&quot;300&quot;/&gt;&lt;hasText val=&quot;1&quot;/&gt;&lt;/Image&gt;&lt;/ThreeDShapeInfo&gt;"/>
</p:tagLst>
</file>

<file path=ppt/tags/tag2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11&quot;/&gt;&lt;lineCharCount val=&quot;10&quot;/&gt;&lt;lineCharCount val=&quot;8&quot;/&gt;&lt;lineCharCount val=&quot;13&quot;/&gt;&lt;lineCharCount val=&quot;10&quot;/&gt;&lt;lineCharCount val=&quot;13&quot;/&gt;&lt;lineCharCount val=&quot;13&quot;/&gt;&lt;lineCharCount val=&quot;17&quot;/&gt;&lt;lineCharCount val=&quot;10&quot;/&gt;&lt;lineCharCount val=&quot;13&quot;/&gt;&lt;lineCharCount val=&quot;8&quot;/&gt;&lt;lineCharCount val=&quot;13&quot;/&gt;&lt;lineCharCount val=&quot;15&quot;/&gt;&lt;lineCharCount val=&quot;13&quot;/&gt;&lt;/TableIndex&gt;&lt;/ShapeTextInfo&gt;"/>
  <p:tag name="HTML_SHAPEINFO" val="&lt;ThreeDShapeInfo&gt;&lt;uuid val=&quot;{55DBA706-6BD6-48B7-AA1F-83C6D3866BB9}&quot;/&gt;&lt;isInvalidForFieldText val=&quot;0&quot;/&gt;&lt;Image&gt;&lt;filename val=&quot;C:\Users\stomes\AppData\Local\Temp\CP686025848819Session\CPTrustFolder686025848882\PPTImport686026064381\data\asimages\{55DBA706-6BD6-48B7-AA1F-83C6D3866BB9}_50.png&quot;/&gt;&lt;left val=&quot;129&quot;/&gt;&lt;top val=&quot;385&quot;/&gt;&lt;width val=&quot;121&quot;/&gt;&lt;height val=&quot;300&quot;/&gt;&lt;hasText val=&quot;1&quot;/&gt;&lt;/Image&gt;&lt;/ThreeDShapeInfo&gt;"/>
</p:tagLst>
</file>

<file path=ppt/tags/tag2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1&quot;/&gt;&lt;lineCharCount val=&quot;7&quot;/&gt;&lt;/TableIndex&gt;&lt;/ShapeTextInfo&gt;"/>
  <p:tag name="HTML_SHAPEINFO" val="&lt;ThreeDShapeInfo&gt;&lt;uuid val=&quot;{AC1B6618-4A25-4F9E-A5CE-B5879C32B058}&quot;/&gt;&lt;isInvalidForFieldText val=&quot;0&quot;/&gt;&lt;Image&gt;&lt;filename val=&quot;C:\Users\stomes\AppData\Local\Temp\CP686025848819Session\CPTrustFolder686025848882\PPTImport686026064381\data\asimages\{AC1B6618-4A25-4F9E-A5CE-B5879C32B058}_50.png&quot;/&gt;&lt;left val=&quot;10&quot;/&gt;&lt;top val=&quot;334&quot;/&gt;&lt;width val=&quot;113&quot;/&gt;&lt;height val=&quot;59&quot;/&gt;&lt;hasText val=&quot;1&quot;/&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2&quot;/&gt;&lt;lineCharCount val=&quot;16&quot;/&gt;&lt;/TableIndex&gt;&lt;/ShapeTextInfo&gt;"/>
  <p:tag name="HTML_SHAPEINFO" val="&lt;ThreeDShapeInfo&gt;&lt;uuid val=&quot;{8BBB146B-32EA-433C-9B60-7794C3BEF585}&quot;/&gt;&lt;isInvalidForFieldText val=&quot;0&quot;/&gt;&lt;Image&gt;&lt;filename val=&quot;C:\Users\stomes\AppData\Local\Temp\CP686025848819Session\CPTrustFolder686025848882\PPTImport686026064381\data\asimages\{8BBB146B-32EA-433C-9B60-7794C3BEF585}_50.png&quot;/&gt;&lt;left val=&quot;124&quot;/&gt;&lt;top val=&quot;327&quot;/&gt;&lt;width val=&quot;137&quot;/&gt;&lt;height val=&quot;59&quot;/&gt;&lt;hasText val=&quot;1&quot;/&gt;&lt;/Image&gt;&lt;/ThreeDShapeInfo&gt;"/>
</p:tagLst>
</file>

<file path=ppt/tags/tag2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0&quot;/&gt;&lt;lineCharCount val=&quot;18&quot;/&gt;&lt;lineCharCount val=&quot;24&quot;/&gt;&lt;lineCharCount val=&quot;16&quot;/&gt;&lt;lineCharCount val=&quot;14&quot;/&gt;&lt;lineCharCount val=&quot;21&quot;/&gt;&lt;lineCharCount val=&quot;15&quot;/&gt;&lt;lineCharCount val=&quot;9&quot;/&gt;&lt;lineCharCount val=&quot;15&quot;/&gt;&lt;lineCharCount val=&quot;10&quot;/&gt;&lt;lineCharCount val=&quot;19&quot;/&gt;&lt;lineCharCount val=&quot;4&quot;/&gt;&lt;lineCharCount val=&quot;13&quot;/&gt;&lt;lineCharCount val=&quot;20&quot;/&gt;&lt;lineCharCount val=&quot;21&quot;/&gt;&lt;lineCharCount val=&quot;22&quot;/&gt;&lt;lineCharCount val=&quot;15&quot;/&gt;&lt;lineCharCount val=&quot;13&quot;/&gt;&lt;lineCharCount val=&quot;10&quot;/&gt;&lt;lineCharCount val=&quot;14&quot;/&gt;&lt;lineCharCount val=&quot;16&quot;/&gt;&lt;/TableIndex&gt;&lt;/ShapeTextInfo&gt;"/>
  <p:tag name="HTML_SHAPEINFO" val="&lt;ThreeDShapeInfo&gt;&lt;uuid val=&quot;{6E57D0E4-4CFF-46E0-9CB1-1EEA4BFFAC39}&quot;/&gt;&lt;isInvalidForFieldText val=&quot;0&quot;/&gt;&lt;Image&gt;&lt;filename val=&quot;C:\Users\stomes\AppData\Local\Temp\CP686025848819Session\CPTrustFolder686025848882\PPTImport686026064381\data\asimages\{6E57D0E4-4CFF-46E0-9CB1-1EEA4BFFAC39}_50.png&quot;/&gt;&lt;left val=&quot;254&quot;/&gt;&lt;top val=&quot;382&quot;/&gt;&lt;width val=&quot;149&quot;/&gt;&lt;height val=&quot;303&quot;/&gt;&lt;hasText val=&quot;1&quot;/&gt;&lt;/Image&gt;&lt;/ThreeDShapeInfo&gt;"/>
</p:tagLst>
</file>

<file path=ppt/tags/tag2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4&quot;/&gt;&lt;lineCharCount val=&quot;13&quot;/&gt;&lt;/TableIndex&gt;&lt;/ShapeTextInfo&gt;"/>
  <p:tag name="HTML_SHAPEINFO" val="&lt;ThreeDShapeInfo&gt;&lt;uuid val=&quot;{AC8E034E-E7FA-47C2-AB05-079EC0F5A939}&quot;/&gt;&lt;isInvalidForFieldText val=&quot;0&quot;/&gt;&lt;Image&gt;&lt;filename val=&quot;C:\Users\stomes\AppData\Local\Temp\CP686025848819Session\CPTrustFolder686025848882\PPTImport686026064381\data\asimages\{AC8E034E-E7FA-47C2-AB05-079EC0F5A939}_50.png&quot;/&gt;&lt;left val=&quot;259&quot;/&gt;&lt;top val=&quot;322&quot;/&gt;&lt;width val=&quot;137&quot;/&gt;&lt;height val=&quot;59&quot;/&gt;&lt;hasText val=&quot;1&quot;/&gt;&lt;/Image&gt;&lt;/ThreeDShapeInfo&gt;"/>
</p:tagLst>
</file>

<file path=ppt/tags/tag2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1&quot;/&gt;&lt;lineCharCount val=&quot;23&quot;/&gt;&lt;lineCharCount val=&quot;21&quot;/&gt;&lt;lineCharCount val=&quot;19&quot;/&gt;&lt;lineCharCount val=&quot;4&quot;/&gt;&lt;lineCharCount val=&quot;23&quot;/&gt;&lt;lineCharCount val=&quot;22&quot;/&gt;&lt;lineCharCount val=&quot;8&quot;/&gt;&lt;lineCharCount val=&quot;15&quot;/&gt;&lt;lineCharCount val=&quot;22&quot;/&gt;&lt;lineCharCount val=&quot;16&quot;/&gt;&lt;lineCharCount val=&quot;26&quot;/&gt;&lt;lineCharCount val=&quot;19&quot;/&gt;&lt;lineCharCount val=&quot;19&quot;/&gt;&lt;lineCharCount val=&quot;23&quot;/&gt;&lt;lineCharCount val=&quot;21&quot;/&gt;&lt;lineCharCount val=&quot;17&quot;/&gt;&lt;lineCharCount val=&quot;12&quot;/&gt;&lt;lineCharCount val=&quot;22&quot;/&gt;&lt;lineCharCount val=&quot;17&quot;/&gt;&lt;lineCharCount val=&quot;19&quot;/&gt;&lt;lineCharCount val=&quot;17&quot;/&gt;&lt;/TableIndex&gt;&lt;/ShapeTextInfo&gt;"/>
  <p:tag name="HTML_SHAPEINFO" val="&lt;ThreeDShapeInfo&gt;&lt;uuid val=&quot;{5EBF533E-46C5-4568-86B8-778A22F47C03}&quot;/&gt;&lt;isInvalidForFieldText val=&quot;0&quot;/&gt;&lt;Image&gt;&lt;filename val=&quot;C:\Users\stomes\AppData\Local\Temp\CP686025848819Session\CPTrustFolder686025848882\PPTImport686026064381\data\asimages\{5EBF533E-46C5-4568-86B8-778A22F47C03}_50.png&quot;/&gt;&lt;left val=&quot;407&quot;/&gt;&lt;top val=&quot;382&quot;/&gt;&lt;width val=&quot;155&quot;/&gt;&lt;height val=&quot;304&quot;/&gt;&lt;hasText val=&quot;1&quot;/&gt;&lt;/Image&gt;&lt;/ThreeDShapeInfo&gt;"/>
</p:tagLst>
</file>

<file path=ppt/tags/tag2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7&quot;/&gt;&lt;lineCharCount val=&quot;7&quot;/&gt;&lt;/TableIndex&gt;&lt;/ShapeTextInfo&gt;"/>
  <p:tag name="HTML_SHAPEINFO" val="&lt;ThreeDShapeInfo&gt;&lt;uuid val=&quot;{A861FA53-D24D-445E-83BE-8F2F3BC9900C}&quot;/&gt;&lt;isInvalidForFieldText val=&quot;0&quot;/&gt;&lt;Image&gt;&lt;filename val=&quot;C:\Users\stomes\AppData\Local\Temp\CP686025848819Session\CPTrustFolder686025848882\PPTImport686026064381\data\asimages\{A861FA53-D24D-445E-83BE-8F2F3BC9900C}_50.png&quot;/&gt;&lt;left val=&quot;407&quot;/&gt;&lt;top val=&quot;321&quot;/&gt;&lt;width val=&quot;153&quot;/&gt;&lt;height val=&quot;59&quot;/&gt;&lt;hasText val=&quot;1&quot;/&gt;&lt;/Image&gt;&lt;/ThreeDShapeInfo&gt;"/>
</p:tagLst>
</file>

<file path=ppt/tags/tag2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8&quot;/&gt;&lt;lineCharCount val=&quot;15&quot;/&gt;&lt;lineCharCount val=&quot;17&quot;/&gt;&lt;lineCharCount val=&quot;17&quot;/&gt;&lt;lineCharCount val=&quot;18&quot;/&gt;&lt;lineCharCount val=&quot;11&quot;/&gt;&lt;lineCharCount val=&quot;15&quot;/&gt;&lt;lineCharCount val=&quot;15&quot;/&gt;&lt;lineCharCount val=&quot;17&quot;/&gt;&lt;lineCharCount val=&quot;13&quot;/&gt;&lt;lineCharCount val=&quot;13&quot;/&gt;&lt;lineCharCount val=&quot;15&quot;/&gt;&lt;lineCharCount val=&quot;15&quot;/&gt;&lt;lineCharCount val=&quot;20&quot;/&gt;&lt;lineCharCount val=&quot;13&quot;/&gt;&lt;lineCharCount val=&quot;11&quot;/&gt;&lt;lineCharCount val=&quot;17&quot;/&gt;&lt;lineCharCount val=&quot;17&quot;/&gt;&lt;lineCharCount val=&quot;11&quot;/&gt;&lt;/TableIndex&gt;&lt;/ShapeTextInfo&gt;"/>
  <p:tag name="HTML_SHAPEINFO" val="&lt;ThreeDShapeInfo&gt;&lt;uuid val=&quot;{4D4DF97D-526B-498A-B407-AC99E206007F}&quot;/&gt;&lt;isInvalidForFieldText val=&quot;0&quot;/&gt;&lt;Image&gt;&lt;filename val=&quot;C:\Users\stomes\AppData\Local\Temp\CP686025848819Session\CPTrustFolder686025848882\PPTImport686026064381\data\asimages\{4D4DF97D-526B-498A-B407-AC99E206007F}_50.png&quot;/&gt;&lt;left val=&quot;566&quot;/&gt;&lt;top val=&quot;381&quot;/&gt;&lt;width val=&quot;139&quot;/&gt;&lt;height val=&quot;300&quot;/&gt;&lt;hasText val=&quot;1&quot;/&gt;&lt;/Image&gt;&lt;/ThreeDShapeInfo&gt;"/>
</p:tagLst>
</file>

<file path=ppt/tags/tag2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0BF9FB0E-093C-431D-BC2C-22BA0BB01881}&quot;/&gt;&lt;isInvalidForFieldText val=&quot;0&quot;/&gt;&lt;Image&gt;&lt;filename val=&quot;C:\Users\stomes\AppData\Local\Temp\CP686025848819Session\CPTrustFolder686025848882\PPTImport686026064381\data\asimages\{0BF9FB0E-093C-431D-BC2C-22BA0BB01881}_50.png&quot;/&gt;&lt;left val=&quot;578&quot;/&gt;&lt;top val=&quot;327&quot;/&gt;&lt;width val=&quot;137&quot;/&gt;&lt;height val=&quot;59&quot;/&gt;&lt;hasText val=&quot;1&quot;/&gt;&lt;/Image&gt;&lt;/ThreeDShapeInfo&gt;"/>
</p:tagLst>
</file>

<file path=ppt/tags/tag2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quot;/&gt;&lt;lineCharCount val=&quot;11&quot;/&gt;&lt;/TableIndex&gt;&lt;/ShapeTextInfo&gt;"/>
  <p:tag name="HTML_SHAPEINFO" val="&lt;ThreeDShapeInfo&gt;&lt;uuid val=&quot;{5128826C-E263-43DC-B2CE-B11BDBACCD99}&quot;/&gt;&lt;isInvalidForFieldText val=&quot;0&quot;/&gt;&lt;Image&gt;&lt;filename val=&quot;C:\Users\stomes\AppData\Local\Temp\CP686025848819Session\CPTrustFolder686025848882\PPTImport686026064381\data\asimages\{5128826C-E263-43DC-B2CE-B11BDBACCD99}_50.png&quot;/&gt;&lt;left val=&quot;562&quot;/&gt;&lt;top val=&quot;322&quot;/&gt;&lt;width val=&quot;153&quot;/&gt;&lt;height val=&quot;59&quot;/&gt;&lt;hasText val=&quot;1&quot;/&gt;&lt;/Image&gt;&lt;/ThreeDShapeInfo&gt;"/>
</p:tagLst>
</file>

<file path=ppt/tags/tag2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6&quot;/&gt;&lt;lineCharCount val=&quot;4&quot;/&gt;&lt;/TableIndex&gt;&lt;/ShapeTextInfo&gt;"/>
  <p:tag name="HTML_SHAPEINFO" val="&lt;ThreeDShapeInfo&gt;&lt;uuid val=&quot;{3A01D13C-0375-4F64-A4AA-014B8F5923BB}&quot;/&gt;&lt;isInvalidForFieldText val=&quot;0&quot;/&gt;&lt;Image&gt;&lt;filename val=&quot;C:\Users\stomes\AppData\Local\Temp\CP686025848819Session\CPTrustFolder686025848882\PPTImport686026064381\data\asimages\{3A01D13C-0375-4F64-A4AA-014B8F5923BB}_50.png&quot;/&gt;&lt;left val=&quot;703&quot;/&gt;&lt;top val=&quot;327&quot;/&gt;&lt;width val=&quot;153&quot;/&gt;&lt;height val=&quot;59&quot;/&gt;&lt;hasText val=&quot;1&quot;/&gt;&lt;/Image&gt;&lt;/ThreeDShapeInfo&gt;"/>
</p:tagLst>
</file>

<file path=ppt/tags/tag2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0&quot;/&gt;&lt;lineCharCount val=&quot;20&quot;/&gt;&lt;lineCharCount val=&quot;17&quot;/&gt;&lt;lineCharCount val=&quot;4&quot;/&gt;&lt;lineCharCount val=&quot;21&quot;/&gt;&lt;lineCharCount val=&quot;20&quot;/&gt;&lt;lineCharCount val=&quot;19&quot;/&gt;&lt;lineCharCount val=&quot;16&quot;/&gt;&lt;lineCharCount val=&quot;8&quot;/&gt;&lt;lineCharCount val=&quot;20&quot;/&gt;&lt;lineCharCount val=&quot;17&quot;/&gt;&lt;lineCharCount val=&quot;18&quot;/&gt;&lt;lineCharCount val=&quot;19&quot;/&gt;&lt;lineCharCount val=&quot;8&quot;/&gt;&lt;lineCharCount val=&quot;14&quot;/&gt;&lt;lineCharCount val=&quot;22&quot;/&gt;&lt;lineCharCount val=&quot;17&quot;/&gt;&lt;lineCharCount val=&quot;7&quot;/&gt;&lt;lineCharCount val=&quot;20&quot;/&gt;&lt;lineCharCount val=&quot;16&quot;/&gt;&lt;lineCharCount val=&quot;17&quot;/&gt;&lt;/TableIndex&gt;&lt;/ShapeTextInfo&gt;"/>
  <p:tag name="HTML_SHAPEINFO" val="&lt;ThreeDShapeInfo&gt;&lt;uuid val=&quot;{4069C1E6-BC94-4911-BC8D-F6CED2F396C6}&quot;/&gt;&lt;isInvalidForFieldText val=&quot;0&quot;/&gt;&lt;Image&gt;&lt;filename val=&quot;C:\Users\stomes\AppData\Local\Temp\CP686025848819Session\CPTrustFolder686025848882\PPTImport686026064381\data\asimages\{4069C1E6-BC94-4911-BC8D-F6CED2F396C6}_50.png&quot;/&gt;&lt;left val=&quot;707&quot;/&gt;&lt;top val=&quot;381&quot;/&gt;&lt;width val=&quot;144&quot;/&gt;&lt;height val=&quot;301&quot;/&gt;&lt;hasText val=&quot;1&quot;/&gt;&lt;/Image&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Lst>
</file>

<file path=ppt/tags/tag2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5&quot;/&gt;&lt;lineCharCount val=&quot;11&quot;/&gt;&lt;/TableIndex&gt;&lt;/ShapeTextInfo&gt;"/>
  <p:tag name="HTML_SHAPEINFO" val="&lt;ThreeDShapeInfo&gt;&lt;uuid val=&quot;{2859CEF4-CBC7-4103-81D9-50E1A7C1CF51}&quot;/&gt;&lt;isInvalidForFieldText val=&quot;0&quot;/&gt;&lt;Image&gt;&lt;filename val=&quot;C:\Users\stomes\AppData\Local\Temp\CP686025848819Session\CPTrustFolder686025848882\PPTImport686026064381\data\asimages\{2859CEF4-CBC7-4103-81D9-50E1A7C1CF51}_50.png&quot;/&gt;&lt;left val=&quot;841&quot;/&gt;&lt;top val=&quot;244&quot;/&gt;&lt;width val=&quot;121&quot;/&gt;&lt;height val=&quot;54&quot;/&gt;&lt;hasText val=&quot;1&quot;/&gt;&lt;/Image&gt;&lt;/ThreeDShapeInfo&gt;"/>
</p:tagLst>
</file>

<file path=ppt/tags/tag2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8&quot;/&gt;&lt;lineCharCount val=&quot;6&quot;/&gt;&lt;lineCharCount val=&quot;10&quot;/&gt;&lt;lineCharCount val=&quot;5&quot;/&gt;&lt;lineCharCount val=&quot;11&quot;/&gt;&lt;lineCharCount val=&quot;11&quot;/&gt;&lt;lineCharCount val=&quot;10&quot;/&gt;&lt;lineCharCount val=&quot;12&quot;/&gt;&lt;lineCharCount val=&quot;7&quot;/&gt;&lt;lineCharCount val=&quot;8&quot;/&gt;&lt;lineCharCount val=&quot;5&quot;/&gt;&lt;lineCharCount val=&quot;10&quot;/&gt;&lt;lineCharCount val=&quot;9&quot;/&gt;&lt;lineCharCount val=&quot;12&quot;/&gt;&lt;lineCharCount val=&quot;5&quot;/&gt;&lt;lineCharCount val=&quot;12&quot;/&gt;&lt;lineCharCount val=&quot;8&quot;/&gt;&lt;lineCharCount val=&quot;14&quot;/&gt;&lt;lineCharCount val=&quot;12&quot;/&gt;&lt;/TableIndex&gt;&lt;/ShapeTextInfo&gt;"/>
  <p:tag name="HTML_SHAPEINFO" val="&lt;ThreeDShapeInfo&gt;&lt;uuid val=&quot;{5476F5D0-B3B7-4AFA-BC52-0393639389FC}&quot;/&gt;&lt;isInvalidForFieldText val=&quot;0&quot;/&gt;&lt;Image&gt;&lt;filename val=&quot;C:\Users\stomes\AppData\Local\Temp\CP686025848819Session\CPTrustFolder686025848882\PPTImport686026064381\data\asimages\{5476F5D0-B3B7-4AFA-BC52-0393639389FC}_50.png&quot;/&gt;&lt;left val=&quot;854&quot;/&gt;&lt;top val=&quot;381&quot;/&gt;&lt;width val=&quot;106&quot;/&gt;&lt;height val=&quot;300&quot;/&gt;&lt;hasText val=&quot;1&quot;/&gt;&lt;/Image&gt;&lt;/ThreeDShapeInfo&gt;"/>
</p:tagLst>
</file>

<file path=ppt/tags/tag2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quot;/&gt;&lt;lineCharCount val=&quot;11&quot;/&gt;&lt;/TableIndex&gt;&lt;/ShapeTextInfo&gt;"/>
  <p:tag name="HTML_SHAPEINFO" val="&lt;ThreeDShapeInfo&gt;&lt;uuid val=&quot;{17563F23-9E69-4C2E-B29D-2BE04EE6C25D}&quot;/&gt;&lt;isInvalidForFieldText val=&quot;0&quot;/&gt;&lt;Image&gt;&lt;filename val=&quot;C:\Users\stomes\AppData\Local\Temp\CP686025848819Session\CPTrustFolder686025848882\PPTImport686026064381\data\asimages\{17563F23-9E69-4C2E-B29D-2BE04EE6C25D}_50.png&quot;/&gt;&lt;left val=&quot;832&quot;/&gt;&lt;top val=&quot;326&quot;/&gt;&lt;width val=&quot;153&quot;/&gt;&lt;height val=&quot;59&quot;/&gt;&lt;hasText val=&quot;1&quot;/&gt;&lt;/Image&gt;&lt;/ThreeDShapeInfo&gt;"/>
</p:tagLst>
</file>

<file path=ppt/tags/tag2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4&quot;/&gt;&lt;lineCharCount val=&quot;8&quot;/&gt;&lt;/TableIndex&gt;&lt;/ShapeTextInfo&gt;"/>
  <p:tag name="HTML_SHAPEINFO" val="&lt;ThreeDShapeInfo&gt;&lt;uuid val=&quot;{DABE73D0-B22B-4B3E-9FAE-452ED623A39A}&quot;/&gt;&lt;isInvalidForFieldText val=&quot;0&quot;/&gt;&lt;Image&gt;&lt;filename val=&quot;C:\Users\stomes\AppData\Local\Temp\CP686025848819Session\CPTrustFolder686025848882\PPTImport686026064381\data\asimages\{DABE73D0-B22B-4B3E-9FAE-452ED623A39A}_51.png&quot;/&gt;&lt;left val=&quot;189&quot;/&gt;&lt;top val=&quot;35&quot;/&gt;&lt;width val=&quot;763&quot;/&gt;&lt;height val=&quot;106&quot;/&gt;&lt;hasText val=&quot;1&quot;/&gt;&lt;/Image&gt;&lt;/ThreeDShapeInfo&gt;"/>
</p:tagLst>
</file>

<file path=ppt/tags/tag2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81&quot;/&gt;&lt;lineCharCount val=&quot;71&quot;/&gt;&lt;lineCharCount val=&quot;74&quot;/&gt;&lt;lineCharCount val=&quot;28&quot;/&gt;&lt;lineCharCount val=&quot;83&quot;/&gt;&lt;lineCharCount val=&quot;68&quot;/&gt;&lt;lineCharCount val=&quot;51&quot;/&gt;&lt;lineCharCount val=&quot;75&quot;/&gt;&lt;lineCharCount val=&quot;43&quot;/&gt;&lt;lineCharCount val=&quot;77&quot;/&gt;&lt;lineCharCount val=&quot;76&quot;/&gt;&lt;lineCharCount val=&quot;6&quot;/&gt;&lt;lineCharCount val=&quot;73&quot;/&gt;&lt;lineCharCount val=&quot;64&quot;/&gt;&lt;/TableIndex&gt;&lt;/ShapeTextInfo&gt;"/>
  <p:tag name="HTML_SHAPEINFO" val="&lt;ThreeDShapeInfo&gt;&lt;uuid val=&quot;{48C27C6D-A727-4673-B3D2-FC7D0FDB0211}&quot;/&gt;&lt;isInvalidForFieldText val=&quot;0&quot;/&gt;&lt;Image&gt;&lt;filename val=&quot;C:\Users\stomes\AppData\Local\Temp\CP686025848819Session\CPTrustFolder686025848882\PPTImport686026064381\data\asimages\{48C27C6D-A727-4673-B3D2-FC7D0FDB0211}_51.png&quot;/&gt;&lt;left val=&quot;31&quot;/&gt;&lt;top val=&quot;188&quot;/&gt;&lt;width val=&quot;897&quot;/&gt;&lt;height val=&quot;496&quot;/&gt;&lt;hasText val=&quot;1&quot;/&gt;&lt;/Image&gt;&lt;/ThreeDShapeInfo&gt;"/>
</p:tagLst>
</file>

<file path=ppt/tags/tag2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7B421D60-2691-41E1-AA8A-CD14B17103FE}&quot;/&gt;&lt;isInvalidForFieldText val=&quot;0&quot;/&gt;&lt;Image&gt;&lt;filename val=&quot;C:\Users\stomes\AppData\Local\Temp\CP686025848819Session\CPTrustFolder686025848882\PPTImport686026064381\data\asimages\{7B421D60-2691-41E1-AA8A-CD14B17103FE}_51.png&quot;/&gt;&lt;left val=&quot;0&quot;/&gt;&lt;top val=&quot;132&quot;/&gt;&lt;width val=&quot;57&quot;/&gt;&lt;height val=&quot;35&quot;/&gt;&lt;hasText val=&quot;1&quot;/&gt;&lt;/Image&gt;&lt;/ThreeDShapeInfo&gt;"/>
</p:tagLst>
</file>

<file path=ppt/tags/tag2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2&quot;/&gt;&lt;lineCharCount val=&quot;75&quot;/&gt;&lt;lineCharCount val=&quot;77&quot;/&gt;&lt;lineCharCount val=&quot;38&quot;/&gt;&lt;lineCharCount val=&quot;78&quot;/&gt;&lt;lineCharCount val=&quot;76&quot;/&gt;&lt;lineCharCount val=&quot;78&quot;/&gt;&lt;lineCharCount val=&quot;63&quot;/&gt;&lt;lineCharCount val=&quot;76&quot;/&gt;&lt;lineCharCount val=&quot;72&quot;/&gt;&lt;lineCharCount val=&quot;1&quot;/&gt;&lt;/TableIndex&gt;&lt;/ShapeTextInfo&gt;"/>
  <p:tag name="HTML_SHAPEINFO" val="&lt;ThreeDShapeInfo&gt;&lt;uuid val=&quot;{D06C1233-1271-4775-BE91-04A3F11A2838}&quot;/&gt;&lt;isInvalidForFieldText val=&quot;0&quot;/&gt;&lt;Image&gt;&lt;filename val=&quot;C:\Users\stomes\AppData\Local\Temp\CP686025848819Session\CPTrustFolder686025848882\PPTImport686026064381\data\asimages\{D06C1233-1271-4775-BE91-04A3F11A2838}_52.png&quot;/&gt;&lt;left val=&quot;31&quot;/&gt;&lt;top val=&quot;188&quot;/&gt;&lt;width val=&quot;889&quot;/&gt;&lt;height val=&quot;468&quot;/&gt;&lt;hasText val=&quot;1&quot;/&gt;&lt;/Image&gt;&lt;/ThreeDShape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49449D2F-BE52-4913-8806-6FC0D0706994}&quot;/&gt;&lt;isInvalidForFieldText val=&quot;0&quot;/&gt;&lt;Image&gt;&lt;filename val=&quot;C:\Users\stomes\AppData\Local\Temp\CP686025848819Session\CPTrustFolder686025848882\PPTImport686026064381\data\asimages\{49449D2F-BE52-4913-8806-6FC0D0706994}_52.png&quot;/&gt;&lt;left val=&quot;0&quot;/&gt;&lt;top val=&quot;132&quot;/&gt;&lt;width val=&quot;57&quot;/&gt;&lt;height val=&quot;35&quot;/&gt;&lt;hasText val=&quot;1&quot;/&gt;&lt;/Image&gt;&lt;/ThreeDShapeInfo&gt;"/>
</p:tagLst>
</file>

<file path=ppt/tags/tag2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4&quot;/&gt;&lt;lineCharCount val=&quot;8&quot;/&gt;&lt;/TableIndex&gt;&lt;/ShapeTextInfo&gt;"/>
  <p:tag name="HTML_SHAPEINFO" val="&lt;ThreeDShapeInfo&gt;&lt;uuid val=&quot;{BC4ED7FF-2DC8-4E84-B15C-B8B64940E906}&quot;/&gt;&lt;isInvalidForFieldText val=&quot;0&quot;/&gt;&lt;Image&gt;&lt;filename val=&quot;C:\Users\stomes\AppData\Local\Temp\CP686025848819Session\CPTrustFolder686025848882\PPTImport686026064381\data\asimages\{BC4ED7FF-2DC8-4E84-B15C-B8B64940E906}_52.png&quot;/&gt;&lt;left val=&quot;189&quot;/&gt;&lt;top val=&quot;35&quot;/&gt;&lt;width val=&quot;763&quot;/&gt;&lt;height val=&quot;106&quot;/&gt;&lt;hasText val=&quot;1&quot;/&gt;&lt;/Image&gt;&lt;/ThreeDShapeInfo&gt;"/>
</p:tagLst>
</file>

<file path=ppt/tags/tag2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6D430C8F-91E2-4627-AB1B-08CAF433DCEC}&quot;/&gt;&lt;isInvalidForFieldText val=&quot;0&quot;/&gt;&lt;Image&gt;&lt;filename val=&quot;C:\Users\stomes\AppData\Local\Temp\CP686025848819Session\CPTrustFolder686025848882\PPTImport686026064381\data\asimages\{6D430C8F-91E2-4627-AB1B-08CAF433DCEC}_53.png&quot;/&gt;&lt;left val=&quot;128&quot;/&gt;&lt;top val=&quot;167&quot;/&gt;&lt;width val=&quot;815&quot;/&gt;&lt;height val=&quot;105&quot;/&gt;&lt;hasText val=&quot;1&quot;/&gt;&lt;/Image&gt;&lt;/ThreeDShapeInfo&gt;"/>
</p:tagLst>
</file>

<file path=ppt/tags/tag2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B611CFC-BB5D-4B29-A60D-19445E97774F}&quot;/&gt;&lt;isInvalidForFieldText val=&quot;0&quot;/&gt;&lt;Image&gt;&lt;filename val=&quot;C:\Users\stomes\AppData\Local\Temp\CP686025848819Session\CPTrustFolder686025848882\PPTImport686026064381\data\asimages\{3B611CFC-BB5D-4B29-A60D-19445E97774F}_54.png&quot;/&gt;&lt;left val=&quot;0&quot;/&gt;&lt;top val=&quot;130&quot;/&gt;&lt;width val=&quot;57&quot;/&gt;&lt;height val=&quot;34&quot;/&gt;&lt;hasText val=&quot;1&quot;/&gt;&lt;/Image&gt;&lt;/ThreeDShapeInfo&gt;"/>
</p:tagLst>
</file>

<file path=ppt/tags/tag2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F88EAB57-408B-4102-99AC-2AB2FC7D675F}&quot;/&gt;&lt;isInvalidForFieldText val=&quot;0&quot;/&gt;&lt;Image&gt;&lt;filename val=&quot;C:\Users\stomes\AppData\Local\Temp\CP686025848819Session\CPTrustFolder686025848882\PPTImport686026064381\data\asimages\{F88EAB57-408B-4102-99AC-2AB2FC7D675F}_54.png&quot;/&gt;&lt;left val=&quot;186&quot;/&gt;&lt;top val=&quot;47&quot;/&gt;&lt;width val=&quot;734&quot;/&gt;&lt;height val=&quot;90&quot;/&gt;&lt;hasText val=&quot;1&quot;/&gt;&lt;/Image&gt;&lt;/ThreeDShapeInfo&gt;"/>
</p:tagLst>
</file>

<file path=ppt/tags/tag2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65&quot;/&gt;&lt;lineCharCount val=&quot;74&quot;/&gt;&lt;lineCharCount val=&quot;1&quot;/&gt;&lt;/TableIndex&gt;&lt;/ShapeTextInfo&gt;"/>
  <p:tag name="HTML_SHAPEINFO" val="&lt;ThreeDShapeInfo&gt;&lt;uuid val=&quot;{363AF9AC-874F-4BC4-9CE6-C6FF6777FEDC}&quot;/&gt;&lt;isInvalidForFieldText val=&quot;0&quot;/&gt;&lt;Image&gt;&lt;filename val=&quot;C:\Users\stomes\AppData\Local\Temp\CP686025848819Session\CPTrustFolder686025848882\PPTImport686026064381\data\asimages\{363AF9AC-874F-4BC4-9CE6-C6FF6777FEDC}_54.png&quot;/&gt;&lt;left val=&quot;55&quot;/&gt;&lt;top val=&quot;180&quot;/&gt;&lt;width val=&quot;828&quot;/&gt;&lt;height val=&quot;188&quot;/&gt;&lt;hasText val=&quot;1&quot;/&gt;&lt;/Image&gt;&lt;/ThreeDShapeInfo&gt;"/>
</p:tagLst>
</file>

<file path=ppt/tags/tag2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HTML_SHAPEINFO" val="&lt;ThreeDShapeInfo&gt;&lt;uuid val=&quot;{1AF57F30-6960-4C74-9202-C83A29F56BCE}&quot;/&gt;&lt;isInvalidForFieldText val=&quot;0&quot;/&gt;&lt;Image&gt;&lt;filename val=&quot;C:\Users\stomes\AppData\Local\Temp\CP686025848819Session\CPTrustFolder686025848882\PPTImport686026064381\data\asimages\{1AF57F30-6960-4C74-9202-C83A29F56BCE}_55.png&quot;/&gt;&lt;left val=&quot;186&quot;/&gt;&lt;top val=&quot;47&quot;/&gt;&lt;width val=&quot;734&quot;/&gt;&lt;height val=&quot;90&quot;/&gt;&lt;hasText val=&quot;1&quot;/&gt;&lt;/Image&gt;&lt;/ThreeDShape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quot;/&gt;&lt;lineCharCount val=&quot;1&quot;/&gt;&lt;lineCharCount val=&quot;1&quot;/&gt;&lt;lineCharCount val=&quot;96&quot;/&gt;&lt;/TableIndex&gt;&lt;/ShapeTextInfo&gt;"/>
  <p:tag name="HTML_SHAPEINFO" val="&lt;ThreeDShapeInfo&gt;&lt;uuid val=&quot;{A38F968B-BD24-479B-8169-647E27008E4D}&quot;/&gt;&lt;isInvalidForFieldText val=&quot;0&quot;/&gt;&lt;Image&gt;&lt;filename val=&quot;C:\Users\stomes\AppData\Local\Temp\CP686025848819Session\CPTrustFolder686025848882\PPTImport686026064381\data\asimages\{A38F968B-BD24-479B-8169-647E27008E4D}_2.png&quot;/&gt;&lt;left val=&quot;431&quot;/&gt;&lt;top val=&quot;671&quot;/&gt;&lt;width val=&quot;505&quot;/&gt;&lt;height val=&quot;46&quot;/&gt;&lt;hasText val=&quot;1&quot;/&gt;&lt;/Image&gt;&lt;/ThreeDShapeInfo&gt;"/>
</p:tagLst>
</file>

<file path=ppt/tags/tag2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3EC2B6A-53CF-4E83-9816-52B6F9EA6328}&quot;/&gt;&lt;isInvalidForFieldText val=&quot;0&quot;/&gt;&lt;Image&gt;&lt;filename val=&quot;C:\Users\stomes\AppData\Local\Temp\CP686025848819Session\CPTrustFolder686025848882\PPTImport686026064381\data\asimages\{83EC2B6A-53CF-4E83-9816-52B6F9EA6328}_55.png&quot;/&gt;&lt;left val=&quot;0&quot;/&gt;&lt;top val=&quot;132&quot;/&gt;&lt;width val=&quot;57&quot;/&gt;&lt;height val=&quot;35&quot;/&gt;&lt;hasText val=&quot;1&quot;/&gt;&lt;/Image&gt;&lt;/ThreeDShapeInfo&gt;"/>
</p:tagLst>
</file>

<file path=ppt/tags/tag2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BBEF59DE-8E40-4A4A-9F5A-3E2A5516D51D}&quot;/&gt;&lt;isInvalidForFieldText val=&quot;0&quot;/&gt;&lt;Image&gt;&lt;filename val=&quot;C:\Users\stomes\AppData\Local\Temp\CP686025848819Session\CPTrustFolder686025848882\PPTImport686026064381\data\asimages\{BBEF59DE-8E40-4A4A-9F5A-3E2A5516D51D}_58.png&quot;/&gt;&lt;left val=&quot;186&quot;/&gt;&lt;top val=&quot;47&quot;/&gt;&lt;width val=&quot;734&quot;/&gt;&lt;height val=&quot;90&quot;/&gt;&lt;hasText val=&quot;1&quot;/&gt;&lt;/Image&gt;&lt;/ThreeDShapeInfo&gt;"/>
</p:tagLst>
</file>

<file path=ppt/tags/tag2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7&quot;/&gt;&lt;lineCharCount val=&quot;30&quot;/&gt;&lt;lineCharCount val=&quot;26&quot;/&gt;&lt;lineCharCount val=&quot;28&quot;/&gt;&lt;lineCharCount val=&quot;18&quot;/&gt;&lt;lineCharCount val=&quot;24&quot;/&gt;&lt;lineCharCount val=&quot;16&quot;/&gt;&lt;/TableIndex&gt;&lt;/ShapeTextInfo&gt;"/>
  <p:tag name="HTML_SHAPEINFO" val="&lt;ThreeDShapeInfo&gt;&lt;uuid val=&quot;{09C99586-182C-433C-8C95-8651E9C8E93D}&quot;/&gt;&lt;isInvalidForFieldText val=&quot;0&quot;/&gt;&lt;Image&gt;&lt;filename val=&quot;C:\Users\stomes\AppData\Local\Temp\CP686025848819Session\CPTrustFolder686025848882\PPTImport686026064381\data\asimages\{09C99586-182C-433C-8C95-8651E9C8E93D}_58.png&quot;/&gt;&lt;left val=&quot;543&quot;/&gt;&lt;top val=&quot;197&quot;/&gt;&lt;width val=&quot;387&quot;/&gt;&lt;height val=&quot;428&quot;/&gt;&lt;hasText val=&quot;1&quot;/&gt;&lt;/Image&gt;&lt;/ThreeDShapeInfo&gt;"/>
</p:tagLst>
</file>

<file path=ppt/tags/tag2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F72E6894-4EDC-4E71-A359-A41716F2B318}&quot;/&gt;&lt;isInvalidForFieldText val=&quot;0&quot;/&gt;&lt;Image&gt;&lt;filename val=&quot;C:\Users\stomes\AppData\Local\Temp\CP686025848819Session\CPTrustFolder686025848882\PPTImport686026064381\data\asimages\{F72E6894-4EDC-4E71-A359-A41716F2B318}_58.png&quot;/&gt;&lt;left val=&quot;0&quot;/&gt;&lt;top val=&quot;132&quot;/&gt;&lt;width val=&quot;57&quot;/&gt;&lt;height val=&quot;35&quot;/&gt;&lt;hasText val=&quot;1&quot;/&gt;&lt;/Image&gt;&lt;/ThreeDShapeInfo&gt;"/>
</p:tagLst>
</file>

<file path=ppt/tags/tag2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2&quot;/&gt;&lt;/TableIndex&gt;&lt;/ShapeTextInfo&gt;"/>
  <p:tag name="HTML_SHAPEINFO" val="&lt;ThreeDShapeInfo&gt;&lt;uuid val=&quot;{0B862919-13A9-4FEA-9D58-9D3D1DFDD74E}&quot;/&gt;&lt;isInvalidForFieldText val=&quot;0&quot;/&gt;&lt;Image&gt;&lt;filename val=&quot;C:\Users\stomes\AppData\Local\Temp\CP686025848819Session\CPTrustFolder686025848882\PPTImport686026064381\data\asimages\{0B862919-13A9-4FEA-9D58-9D3D1DFDD74E}_59.png&quot;/&gt;&lt;left val=&quot;186&quot;/&gt;&lt;top val=&quot;47&quot;/&gt;&lt;width val=&quot;734&quot;/&gt;&lt;height val=&quot;90&quot;/&gt;&lt;hasText val=&quot;1&quot;/&gt;&lt;/Image&gt;&lt;/ThreeDShapeInfo&gt;"/>
</p:tagLst>
</file>

<file path=ppt/tags/tag2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7&quot;/&gt;&lt;lineCharCount val=&quot;30&quot;/&gt;&lt;lineCharCount val=&quot;8&quot;/&gt;&lt;lineCharCount val=&quot;26&quot;/&gt;&lt;lineCharCount val=&quot;26&quot;/&gt;&lt;lineCharCount val=&quot;13&quot;/&gt;&lt;/TableIndex&gt;&lt;/ShapeTextInfo&gt;"/>
  <p:tag name="HTML_SHAPEINFO" val="&lt;ThreeDShapeInfo&gt;&lt;uuid val=&quot;{6214AF93-6B06-4863-9133-C7F20557F385}&quot;/&gt;&lt;isInvalidForFieldText val=&quot;0&quot;/&gt;&lt;Image&gt;&lt;filename val=&quot;C:\Users\stomes\AppData\Local\Temp\CP686025848819Session\CPTrustFolder686025848882\PPTImport686026064381\data\asimages\{6214AF93-6B06-4863-9133-C7F20557F385}_59.png&quot;/&gt;&lt;left val=&quot;543&quot;/&gt;&lt;top val=&quot;197&quot;/&gt;&lt;width val=&quot;377&quot;/&gt;&lt;height val=&quot;428&quot;/&gt;&lt;hasText val=&quot;1&quot;/&gt;&lt;/Image&gt;&lt;/ThreeDShapeInfo&gt;"/>
</p:tagLst>
</file>

<file path=ppt/tags/tag2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9D810883-C5FB-4FA3-A26E-DAB2B4DC9026}&quot;/&gt;&lt;isInvalidForFieldText val=&quot;0&quot;/&gt;&lt;Image&gt;&lt;filename val=&quot;C:\Users\stomes\AppData\Local\Temp\CP686025848819Session\CPTrustFolder686025848882\PPTImport686026064381\data\asimages\{9D810883-C5FB-4FA3-A26E-DAB2B4DC9026}_59.png&quot;/&gt;&lt;left val=&quot;0&quot;/&gt;&lt;top val=&quot;132&quot;/&gt;&lt;width val=&quot;57&quot;/&gt;&lt;height val=&quot;35&quot;/&gt;&lt;hasText val=&quot;1&quot;/&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 name="HTML_SHAPEINFO" val="&lt;ThreeDShapeInfo&gt;&lt;uuid val=&quot;{A1E26F27-DDE6-4BD8-B4C6-BF9D2FB5C8C6}&quot;/&gt;&lt;isInvalidForFieldText val=&quot;0&quot;/&gt;&lt;Image&gt;&lt;filename val=&quot;C:\Users\stomes\AppData\Local\Temp\CP686025848819Session\CPTrustFolder686025848882\PPTImport686026064381\data\asimages\{A1E26F27-DDE6-4BD8-B4C6-BF9D2FB5C8C6}_61.png&quot;/&gt;&lt;left val=&quot;186&quot;/&gt;&lt;top val=&quot;47&quot;/&gt;&lt;width val=&quot;734&quot;/&gt;&lt;height val=&quot;90&quot;/&gt;&lt;hasText val=&quot;1&quot;/&gt;&lt;/Image&gt;&lt;/ThreeDShapeInfo&gt;"/>
</p:tagLst>
</file>

<file path=ppt/tags/tag2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1&quot;/&gt;&lt;lineCharCount val=&quot;19&quot;/&gt;&lt;/TableIndex&gt;&lt;/ShapeTextInfo&gt;"/>
  <p:tag name="PRESENTER_SHAPEINFO" val="&lt;ThreeDShapeInfo&gt;&lt;uuid val=&quot;{D3C043E6-3042-45EC-9596-38F8139B4607}&quot;/&gt;&lt;isInvalidForFieldText val=&quot;0&quot;/&gt;&lt;Image&gt;&lt;filename val=&quot;C:\Users\stomes\AppData\Local\Temp\CP686025848819Session\CPTrustFolder686025848882\PPTImport686026064381\data\asimages\{D3C043E6-3042-45EC-9596-38F8139B4607}_61.png&quot;/&gt;&lt;left val=&quot;613&quot;/&gt;&lt;top val=&quot;164&quot;/&gt;&lt;width val=&quot;297&quot;/&gt;&lt;height val=&quot;104&quot;/&gt;&lt;hasText val=&quot;1&quot;/&gt;&lt;/Image&gt;&lt;/ThreeDShapeInfo&gt;"/>
</p:tagLst>
</file>

<file path=ppt/tags/tag2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D501CC34-D9D0-4A0A-A2BE-DE4CB90080D2}&quot;/&gt;&lt;isInvalidForFieldText val=&quot;0&quot;/&gt;&lt;Image&gt;&lt;filename val=&quot;C:\Users\stomes\AppData\Local\Temp\CP686025848819Session\CPTrustFolder686025848882\PPTImport686026064381\data\asimages\{D501CC34-D9D0-4A0A-A2BE-DE4CB90080D2}_61.png&quot;/&gt;&lt;left val=&quot;0&quot;/&gt;&lt;top val=&quot;132&quot;/&gt;&lt;width val=&quot;57&quot;/&gt;&lt;height val=&quot;35&quot;/&gt;&lt;hasText val=&quot;1&quot;/&gt;&lt;/Image&gt;&lt;/ThreeDShapeInfo&gt;"/>
</p:tagLst>
</file>

<file path=ppt/tags/tag2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 name="HTML_SHAPEINFO" val="&lt;ThreeDShapeInfo&gt;&lt;uuid val=&quot;{9BA437C4-7BEE-4C28-A2A9-90BD54052E89}&quot;/&gt;&lt;isInvalidForFieldText val=&quot;0&quot;/&gt;&lt;Image&gt;&lt;filename val=&quot;C:\Users\stomes\AppData\Local\Temp\CP686025848819Session\CPTrustFolder686025848882\PPTImport686026064381\data\asimages\{9BA437C4-7BEE-4C28-A2A9-90BD54052E89}_62.png&quot;/&gt;&lt;left val=&quot;186&quot;/&gt;&lt;top val=&quot;47&quot;/&gt;&lt;width val=&quot;734&quot;/&gt;&lt;height val=&quot;90&quot;/&gt;&lt;hasText val=&quot;1&quot;/&gt;&lt;/Image&gt;&lt;/ThreeDShapeInfo&gt;"/>
</p:tagLst>
</file>

<file path=ppt/tags/tag2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5930D184-A5D7-488E-B5D7-CEA6F2A216EA}&quot;/&gt;&lt;isInvalidForFieldText val=&quot;0&quot;/&gt;&lt;Image&gt;&lt;filename val=&quot;C:\Users\stomes\AppData\Local\Temp\CP686025848819Session\CPTrustFolder686025848882\PPTImport686026064381\data\asimages\{5930D184-A5D7-488E-B5D7-CEA6F2A216EA}_62.png&quot;/&gt;&lt;left val=&quot;0&quot;/&gt;&lt;top val=&quot;132&quot;/&gt;&lt;width val=&quot;57&quot;/&gt;&lt;height val=&quot;35&quot;/&gt;&lt;hasText val=&quot;1&quot;/&gt;&lt;/Image&gt;&lt;/ThreeDShapeInfo&gt;"/>
</p:tagLst>
</file>

<file path=ppt/tags/tag2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hreeDShapeInfo&gt;&lt;uuid val=&quot;{C6D1BDB4-8707-4B6F-912D-016CB0690769}&quot;/&gt;&lt;isInvalidForFieldText val=&quot;0&quot;/&gt;&lt;Image&gt;&lt;filename val=&quot;C:\Users\stomes\AppData\Local\Temp\CP686025848819Session\CPTrustFolder686025848882\PPTImport686026064381\data\asimages\{C6D1BDB4-8707-4B6F-912D-016CB0690769}_63.png&quot;/&gt;&lt;left val=&quot;186&quot;/&gt;&lt;top val=&quot;47&quot;/&gt;&lt;width val=&quot;734&quot;/&gt;&lt;height val=&quot;90&quot;/&gt;&lt;hasText val=&quot;1&quot;/&gt;&lt;/Image&gt;&lt;/ThreeDShapeInfo&gt;"/>
</p:tagLst>
</file>

<file path=ppt/tags/tag2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2E8957B-12C9-4498-90CE-49EE8295AACE}&quot;/&gt;&lt;isInvalidForFieldText val=&quot;0&quot;/&gt;&lt;Image&gt;&lt;filename val=&quot;C:\Users\stomes\AppData\Local\Temp\CP686025848819Session\CPTrustFolder686025848882\PPTImport686026064381\data\asimages\{82E8957B-12C9-4498-90CE-49EE8295AACE}_63.png&quot;/&gt;&lt;left val=&quot;0&quot;/&gt;&lt;top val=&quot;130&quot;/&gt;&lt;width val=&quot;57&quot;/&gt;&lt;height val=&quot;34&quot;/&gt;&lt;hasText val=&quot;1&quot;/&gt;&lt;/Image&gt;&lt;/ThreeDShapeInfo&gt;"/>
</p:tagLst>
</file>

<file path=ppt/tags/tag2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8&quot;/&gt;&lt;lineCharCount val=&quot;23&quot;/&gt;&lt;lineCharCount val=&quot;23&quot;/&gt;&lt;lineCharCount val=&quot;10&quot;/&gt;&lt;/TableIndex&gt;&lt;/ShapeTextInfo&gt;"/>
  <p:tag name="PRESENTER_SHAPEINFO" val="&lt;ThreeDShapeInfo&gt;&lt;uuid val=&quot;{331ECCB3-72F8-4648-A6BA-ABC4EABB0171}&quot;/&gt;&lt;isInvalidForFieldText val=&quot;0&quot;/&gt;&lt;Image&gt;&lt;filename val=&quot;C:\Users\stomes\AppData\Local\Temp\CP686025848819Session\CPTrustFolder686025848882\PPTImport686026064381\data\asimages\{331ECCB3-72F8-4648-A6BA-ABC4EABB0171}_63.png&quot;/&gt;&lt;left val=&quot;613&quot;/&gt;&lt;top val=&quot;164&quot;/&gt;&lt;width val=&quot;297&quot;/&gt;&lt;height val=&quot;146&quot;/&gt;&lt;hasText val=&quot;1&quot;/&gt;&lt;/Image&gt;&lt;/ThreeDShapeInfo&gt;"/>
</p:tagLst>
</file>

<file path=ppt/tags/tag2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D75DE5A1-25DE-4B43-8586-61D16809FF49}&quot;/&gt;&lt;isInvalidForFieldText val=&quot;0&quot;/&gt;&lt;Image&gt;&lt;filename val=&quot;C:\Users\stomes\AppData\Local\Temp\CP686025848819Session\CPTrustFolder686025848882\PPTImport686026064381\data\asimages\{D75DE5A1-25DE-4B43-8586-61D16809FF49}_64.png&quot;/&gt;&lt;left val=&quot;186&quot;/&gt;&lt;top val=&quot;47&quot;/&gt;&lt;width val=&quot;734&quot;/&gt;&lt;height val=&quot;90&quot;/&gt;&lt;hasText val=&quot;1&quot;/&gt;&lt;/Image&gt;&lt;/ThreeDShapeInfo&gt;"/>
</p:tagLst>
</file>

<file path=ppt/tags/tag2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CAC7D16-6182-44AF-8EB2-49BAAF2020BA}&quot;/&gt;&lt;isInvalidForFieldText val=&quot;0&quot;/&gt;&lt;Image&gt;&lt;filename val=&quot;C:\Users\stomes\AppData\Local\Temp\CP686025848819Session\CPTrustFolder686025848882\PPTImport686026064381\data\asimages\{CCAC7D16-6182-44AF-8EB2-49BAAF2020BA}_64.png&quot;/&gt;&lt;left val=&quot;0&quot;/&gt;&lt;top val=&quot;130&quot;/&gt;&lt;width val=&quot;57&quot;/&gt;&lt;height val=&quot;34&quot;/&gt;&lt;hasText val=&quot;1&quot;/&gt;&lt;/Image&gt;&lt;/ThreeDShapeInfo&gt;"/>
</p:tagLst>
</file>

<file path=ppt/tags/tag2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6&quot;/&gt;&lt;lineCharCount val=&quot;14&quot;/&gt;&lt;lineCharCount val=&quot;9&quot;/&gt;&lt;/TableIndex&gt;&lt;/ShapeTextInfo&gt;"/>
  <p:tag name="PRESENTER_SHAPEINFO" val="&lt;ThreeDShapeInfo&gt;&lt;uuid val=&quot;{16F99D94-EA6A-4281-B1FA-C6939F5C0F6A}&quot;/&gt;&lt;isInvalidForFieldText val=&quot;0&quot;/&gt;&lt;Image&gt;&lt;filename val=&quot;C:\Users\stomes\AppData\Local\Temp\CP686025848819Session\CPTrustFolder686025848882\PPTImport686026064381\data\asimages\{16F99D94-EA6A-4281-B1FA-C6939F5C0F6A}_64.png&quot;/&gt;&lt;left val=&quot;613&quot;/&gt;&lt;top val=&quot;164&quot;/&gt;&lt;width val=&quot;297&quot;/&gt;&lt;height val=&quot;108&quot;/&gt;&lt;hasText val=&quot;1&quot;/&gt;&lt;/Image&gt;&lt;/ThreeDShapeInfo&gt;"/>
</p:tagLst>
</file>

<file path=ppt/tags/tag2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18&quot;/&gt;&lt;lineCharCount val=&quot;27&quot;/&gt;&lt;lineCharCount val=&quot;8&quot;/&gt;&lt;lineCharCount val=&quot;23&quot;/&gt;&lt;lineCharCount val=&quot;19&quot;/&gt;&lt;lineCharCount val=&quot;21&quot;/&gt;&lt;lineCharCount val=&quot;24&quot;/&gt;&lt;lineCharCount val=&quot;10&quot;/&gt;&lt;/TableIndex&gt;&lt;/ShapeTextInfo&gt;"/>
  <p:tag name="PRESENTER_SHAPEINFO" val="&lt;ThreeDShapeInfo&gt;&lt;uuid val=&quot;{25FBBB5B-AF0F-4F00-9152-97169A4CA5EE}&quot;/&gt;&lt;isInvalidForFieldText val=&quot;0&quot;/&gt;&lt;Image&gt;&lt;filename val=&quot;C:\Users\stomes\AppData\Local\Temp\CP686025848819Session\CPTrustFolder686025848882\PPTImport686026064381\data\asimages\{25FBBB5B-AF0F-4F00-9152-97169A4CA5EE}_64.png&quot;/&gt;&lt;left val=&quot;109&quot;/&gt;&lt;top val=&quot;477&quot;/&gt;&lt;width val=&quot;297&quot;/&gt;&lt;height val=&quot;271&quot;/&gt;&lt;hasText val=&quot;1&quot;/&gt;&lt;/Image&gt;&lt;/ThreeDShape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 name="HTML_SHAPEINFO" val="&lt;ThreeDShapeInfo&gt;&lt;uuid val=&quot;{473D016F-BB00-4B27-9FBE-C4F8E8164CC5}&quot;/&gt;&lt;isInvalidForFieldText val=&quot;0&quot;/&gt;&lt;Image&gt;&lt;filename val=&quot;C:\Users\stomes\AppData\Local\Temp\CP686025848819Session\CPTrustFolder686025848882\PPTImport686026064381\data\asimages\{473D016F-BB00-4B27-9FBE-C4F8E8164CC5}_65.png&quot;/&gt;&lt;left val=&quot;186&quot;/&gt;&lt;top val=&quot;47&quot;/&gt;&lt;width val=&quot;734&quot;/&gt;&lt;height val=&quot;90&quot;/&gt;&lt;hasText val=&quot;1&quot;/&gt;&lt;/Image&gt;&lt;/ThreeDShapeInfo&gt;"/>
</p:tagLst>
</file>

<file path=ppt/tags/tag2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D06B4E98-E7E8-4CEC-ACD3-EA24F2EF9C92}&quot;/&gt;&lt;isInvalidForFieldText val=&quot;0&quot;/&gt;&lt;Image&gt;&lt;filename val=&quot;C:\Users\stomes\AppData\Local\Temp\CP686025848819Session\CPTrustFolder686025848882\PPTImport686026064381\data\asimages\{D06B4E98-E7E8-4CEC-ACD3-EA24F2EF9C92}_65.png&quot;/&gt;&lt;left val=&quot;0&quot;/&gt;&lt;top val=&quot;130&quot;/&gt;&lt;width val=&quot;57&quot;/&gt;&lt;height val=&quot;34&quot;/&gt;&lt;hasText val=&quot;1&quot;/&gt;&lt;/Image&gt;&lt;/ThreeDShapeInfo&gt;"/>
</p:tagLst>
</file>

<file path=ppt/tags/tag2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0&quot;/&gt;&lt;lineCharCount val=&quot;24&quot;/&gt;&lt;lineCharCount val=&quot;26&quot;/&gt;&lt;lineCharCount val=&quot;26&quot;/&gt;&lt;lineCharCount val=&quot;18&quot;/&gt;&lt;lineCharCount val=&quot;23&quot;/&gt;&lt;lineCharCount val=&quot;5&quot;/&gt;&lt;/TableIndex&gt;&lt;/ShapeTextInfo&gt;"/>
  <p:tag name="PRESENTER_SHAPEINFO" val="&lt;ThreeDShapeInfo&gt;&lt;uuid val=&quot;{9F57EF17-266E-4E86-A8FA-E5C5E7CFCCF8}&quot;/&gt;&lt;isInvalidForFieldText val=&quot;0&quot;/&gt;&lt;Image&gt;&lt;filename val=&quot;C:\Users\stomes\AppData\Local\Temp\CP686025848819Session\CPTrustFolder686025848882\PPTImport686026064381\data\asimages\{9F57EF17-266E-4E86-A8FA-E5C5E7CFCCF8}_65.png&quot;/&gt;&lt;left val=&quot;613&quot;/&gt;&lt;top val=&quot;163&quot;/&gt;&lt;width val=&quot;297&quot;/&gt;&lt;height val=&quot;230&quot;/&gt;&lt;hasText val=&quot;1&quot;/&gt;&lt;/Image&gt;&lt;/ThreeDShapeInfo&gt;"/>
</p:tagLst>
</file>

<file path=ppt/tags/tag2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25B2465B-9047-4EC2-AE8D-9776C56F8EC3}&quot;/&gt;&lt;isInvalidForFieldText val=&quot;0&quot;/&gt;&lt;Image&gt;&lt;filename val=&quot;C:\Users\stomes\AppData\Local\Temp\CP686025848819Session\CPTrustFolder686025848882\PPTImport686026064381\data\asimages\{25B2465B-9047-4EC2-AE8D-9776C56F8EC3}_66.png&quot;/&gt;&lt;left val=&quot;186&quot;/&gt;&lt;top val=&quot;47&quot;/&gt;&lt;width val=&quot;734&quot;/&gt;&lt;height val=&quot;90&quot;/&gt;&lt;hasText val=&quot;1&quot;/&gt;&lt;/Image&gt;&lt;/ThreeDShapeInfo&gt;"/>
</p:tagLst>
</file>

<file path=ppt/tags/tag2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25CBEC0C-65E1-4321-AFC0-B99436D1E1B2}&quot;/&gt;&lt;isInvalidForFieldText val=&quot;0&quot;/&gt;&lt;Image&gt;&lt;filename val=&quot;C:\Users\stomes\AppData\Local\Temp\CP686025848819Session\CPTrustFolder686025848882\PPTImport686026064381\data\asimages\{25CBEC0C-65E1-4321-AFC0-B99436D1E1B2}_66.png&quot;/&gt;&lt;left val=&quot;0&quot;/&gt;&lt;top val=&quot;132&quot;/&gt;&lt;width val=&quot;57&quot;/&gt;&lt;height val=&quot;35&quot;/&gt;&lt;hasText val=&quot;1&quot;/&gt;&lt;/Image&gt;&lt;/ThreeDShapeInfo&gt;"/>
</p:tagLst>
</file>

<file path=ppt/tags/tag2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1&quot;/&gt;&lt;lineCharCount val=&quot;22&quot;/&gt;&lt;lineCharCount val=&quot;16&quot;/&gt;&lt;lineCharCount val=&quot;21&quot;/&gt;&lt;lineCharCount val=&quot;17&quot;/&gt;&lt;/TableIndex&gt;&lt;/ShapeTextInfo&gt;"/>
  <p:tag name="PRESENTER_SHAPEINFO" val="&lt;ThreeDShapeInfo&gt;&lt;uuid val=&quot;{EA915049-A8B3-42A5-826D-FD82D4DCA625}&quot;/&gt;&lt;isInvalidForFieldText val=&quot;0&quot;/&gt;&lt;Image&gt;&lt;filename val=&quot;C:\Users\stomes\AppData\Local\Temp\CP686025848819Session\CPTrustFolder686025848882\PPTImport686026064381\data\asimages\{EA915049-A8B3-42A5-826D-FD82D4DCA625}_66.png&quot;/&gt;&lt;left val=&quot;613&quot;/&gt;&lt;top val=&quot;163&quot;/&gt;&lt;width val=&quot;297&quot;/&gt;&lt;height val=&quot;192&quot;/&gt;&lt;hasText val=&quot;1&quot;/&gt;&lt;/Image&gt;&lt;/ThreeDShapeInfo&gt;"/>
</p:tagLst>
</file>

<file path=ppt/tags/tag2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5B0F9F06-FF24-4B91-BA70-3C35430223E2}&quot;/&gt;&lt;isInvalidForFieldText val=&quot;0&quot;/&gt;&lt;Image&gt;&lt;filename val=&quot;C:\Users\stomes\AppData\Local\Temp\CP686025848819Session\CPTrustFolder686025848882\PPTImport686026064381\data\asimages\{5B0F9F06-FF24-4B91-BA70-3C35430223E2}_68.png&quot;/&gt;&lt;left val=&quot;186&quot;/&gt;&lt;top val=&quot;47&quot;/&gt;&lt;width val=&quot;734&quot;/&gt;&lt;height val=&quot;90&quot;/&gt;&lt;hasText val=&quot;1&quot;/&gt;&lt;/Image&gt;&lt;/ThreeDShapeInfo&gt;"/>
</p:tagLst>
</file>

<file path=ppt/tags/tag2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D7CB1CD-417C-40E6-87A2-8AEBC6BDC7A1}&quot;/&gt;&lt;isInvalidForFieldText val=&quot;0&quot;/&gt;&lt;Image&gt;&lt;filename val=&quot;C:\Users\stomes\AppData\Local\Temp\CP686025848819Session\CPTrustFolder686025848882\PPTImport686026064381\data\asimages\{CD7CB1CD-417C-40E6-87A2-8AEBC6BDC7A1}_68.png&quot;/&gt;&lt;left val=&quot;0&quot;/&gt;&lt;top val=&quot;130&quot;/&gt;&lt;width val=&quot;57&quot;/&gt;&lt;height val=&quot;34&quot;/&gt;&lt;hasText val=&quot;1&quot;/&gt;&lt;/Image&gt;&lt;/ThreeDShapeInfo&gt;"/>
</p:tagLst>
</file>

<file path=ppt/tags/tag2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DD215E5F-96D9-46DA-8699-89EE7FFFE2B1}&quot;/&gt;&lt;isInvalidForFieldText val=&quot;0&quot;/&gt;&lt;Image&gt;&lt;filename val=&quot;C:\Users\stomes\AppData\Local\Temp\CP686025848819Session\CPTrustFolder686025848882\PPTImport686026064381\data\asimages\{DD215E5F-96D9-46DA-8699-89EE7FFFE2B1}_69.png&quot;/&gt;&lt;left val=&quot;186&quot;/&gt;&lt;top val=&quot;47&quot;/&gt;&lt;width val=&quot;734&quot;/&gt;&lt;height val=&quot;90&quot;/&gt;&lt;hasText val=&quot;1&quot;/&gt;&lt;/Image&gt;&lt;/ThreeDShapeInfo&gt;"/>
</p:tagLst>
</file>

<file path=ppt/tags/tag2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0101427-2C25-45D7-9ADD-32EDAF0C79A1}&quot;/&gt;&lt;isInvalidForFieldText val=&quot;0&quot;/&gt;&lt;Image&gt;&lt;filename val=&quot;C:\Users\stomes\AppData\Local\Temp\CP686025848819Session\CPTrustFolder686025848882\PPTImport686026064381\data\asimages\{C0101427-2C25-45D7-9ADD-32EDAF0C79A1}_69.png&quot;/&gt;&lt;left val=&quot;0&quot;/&gt;&lt;top val=&quot;130&quot;/&gt;&lt;width val=&quot;57&quot;/&gt;&lt;height val=&quot;34&quot;/&gt;&lt;hasText val=&quot;1&quot;/&gt;&lt;/Image&gt;&lt;/ThreeDShapeInfo&gt;"/>
</p:tagLst>
</file>

<file path=ppt/tags/tag2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2&quot;/&gt;&lt;lineCharCount val=&quot;21&quot;/&gt;&lt;lineCharCount val=&quot;8&quot;/&gt;&lt;lineCharCount val=&quot;1&quot;/&gt;&lt;/TableIndex&gt;&lt;/ShapeTextInfo&gt;"/>
  <p:tag name="PRESENTER_SHAPEINFO" val="&lt;ThreeDShapeInfo&gt;&lt;uuid val=&quot;{941BAC6B-7012-4B12-964E-4A222CF40644}&quot;/&gt;&lt;isInvalidForFieldText val=&quot;0&quot;/&gt;&lt;Image&gt;&lt;filename val=&quot;C:\Users\stomes\AppData\Local\Temp\CP686025848819Session\CPTrustFolder686025848882\PPTImport686026064381\data\asimages\{941BAC6B-7012-4B12-964E-4A222CF40644}_69.png&quot;/&gt;&lt;left val=&quot;613&quot;/&gt;&lt;top val=&quot;164&quot;/&gt;&lt;width val=&quot;297&quot;/&gt;&lt;height val=&quot;116&quot;/&gt;&lt;hasText val=&quot;1&quot;/&gt;&lt;/Image&gt;&lt;/ThreeDShapeInfo&gt;"/>
</p:tagLst>
</file>

<file path=ppt/tags/tag2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A6CED1FC-10C1-46DB-9F21-5F03EEB6B1E5}&quot;/&gt;&lt;isInvalidForFieldText val=&quot;0&quot;/&gt;&lt;Image&gt;&lt;filename val=&quot;C:\Users\stomes\AppData\Local\Temp\CP686025848819Session\CPTrustFolder686025848882\PPTImport686026064381\data\asimages\{A6CED1FC-10C1-46DB-9F21-5F03EEB6B1E5}_70.png&quot;/&gt;&lt;left val=&quot;186&quot;/&gt;&lt;top val=&quot;47&quot;/&gt;&lt;width val=&quot;734&quot;/&gt;&lt;height val=&quot;90&quot;/&gt;&lt;hasText val=&quot;1&quot;/&gt;&lt;/Image&gt;&lt;/ThreeDShapeInfo&gt;"/>
</p:tagLst>
</file>

<file path=ppt/tags/tag2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1EC4C96-C7B8-47C1-9D3F-F38E9A8295D0}&quot;/&gt;&lt;isInvalidForFieldText val=&quot;0&quot;/&gt;&lt;Image&gt;&lt;filename val=&quot;C:\Users\stomes\AppData\Local\Temp\CP686025848819Session\CPTrustFolder686025848882\PPTImport686026064381\data\asimages\{31EC4C96-C7B8-47C1-9D3F-F38E9A8295D0}_70.png&quot;/&gt;&lt;left val=&quot;0&quot;/&gt;&lt;top val=&quot;130&quot;/&gt;&lt;width val=&quot;57&quot;/&gt;&lt;height val=&quot;34&quot;/&gt;&lt;hasText val=&quot;1&quot;/&gt;&lt;/Image&gt;&lt;/ThreeDShapeInfo&gt;"/>
</p:tagLst>
</file>

<file path=ppt/tags/tag2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17&quot;/&gt;&lt;lineCharCount val=&quot;18&quot;/&gt;&lt;lineCharCount val=&quot;1&quot;/&gt;&lt;/TableIndex&gt;&lt;/ShapeTextInfo&gt;"/>
  <p:tag name="PRESENTER_SHAPEINFO" val="&lt;ThreeDShapeInfo&gt;&lt;uuid val=&quot;{1A894793-6FD5-445A-98BE-F683E7BCD41C}&quot;/&gt;&lt;isInvalidForFieldText val=&quot;0&quot;/&gt;&lt;Image&gt;&lt;filename val=&quot;C:\Users\stomes\AppData\Local\Temp\CP686025848819Session\CPTrustFolder686025848882\PPTImport686026064381\data\asimages\{1A894793-6FD5-445A-98BE-F683E7BCD41C}_70.png&quot;/&gt;&lt;left val=&quot;613&quot;/&gt;&lt;top val=&quot;164&quot;/&gt;&lt;width val=&quot;297&quot;/&gt;&lt;height val=&quot;116&quot;/&gt;&lt;hasText val=&quot;1&quot;/&gt;&lt;/Image&gt;&lt;/ThreeDShape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A6CED1FC-10C1-46DB-9F21-5F03EEB6B1E5}&quot;/&gt;&lt;isInvalidForFieldText val=&quot;0&quot;/&gt;&lt;Image&gt;&lt;filename val=&quot;C:\Users\stomes\AppData\Local\Temp\CP686025848819Session\CPTrustFolder686025848882\PPTImport686026064381\data\asimages\{A6CED1FC-10C1-46DB-9F21-5F03EEB6B1E5}_70.png&quot;/&gt;&lt;left val=&quot;186&quot;/&gt;&lt;top val=&quot;47&quot;/&gt;&lt;width val=&quot;734&quot;/&gt;&lt;height val=&quot;90&quot;/&gt;&lt;hasText val=&quot;1&quot;/&gt;&lt;/Image&gt;&lt;/ThreeDShapeInfo&gt;"/>
</p:tagLst>
</file>

<file path=ppt/tags/tag2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1EC4C96-C7B8-47C1-9D3F-F38E9A8295D0}&quot;/&gt;&lt;isInvalidForFieldText val=&quot;0&quot;/&gt;&lt;Image&gt;&lt;filename val=&quot;C:\Users\stomes\AppData\Local\Temp\CP686025848819Session\CPTrustFolder686025848882\PPTImport686026064381\data\asimages\{31EC4C96-C7B8-47C1-9D3F-F38E9A8295D0}_70.png&quot;/&gt;&lt;left val=&quot;0&quot;/&gt;&lt;top val=&quot;130&quot;/&gt;&lt;width val=&quot;57&quot;/&gt;&lt;height val=&quot;34&quot;/&gt;&lt;hasText val=&quot;1&quot;/&gt;&lt;/Image&gt;&lt;/ThreeDShapeInfo&gt;"/>
</p:tagLst>
</file>

<file path=ppt/tags/tag2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0AD226D4-714C-4648-81CD-01E56CCA89F3}&quot;/&gt;&lt;isInvalidForFieldText val=&quot;0&quot;/&gt;&lt;Image&gt;&lt;filename val=&quot;C:\Users\stomes\AppData\Local\Temp\CP686025848819Session\CPTrustFolder686025848882\PPTImport686026064381\data\asimages\{0AD226D4-714C-4648-81CD-01E56CCA89F3}_71.png&quot;/&gt;&lt;left val=&quot;186&quot;/&gt;&lt;top val=&quot;47&quot;/&gt;&lt;width val=&quot;734&quot;/&gt;&lt;height val=&quot;90&quot;/&gt;&lt;hasText val=&quot;1&quot;/&gt;&lt;/Image&gt;&lt;/ThreeDShapeInfo&gt;"/>
</p:tagLst>
</file>

<file path=ppt/tags/tag2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6060B60-0A63-47BE-9286-AE73B8D3E2BC}&quot;/&gt;&lt;isInvalidForFieldText val=&quot;0&quot;/&gt;&lt;Image&gt;&lt;filename val=&quot;C:\Users\stomes\AppData\Local\Temp\CP686025848819Session\CPTrustFolder686025848882\PPTImport686026064381\data\asimages\{86060B60-0A63-47BE-9286-AE73B8D3E2BC}_71.png&quot;/&gt;&lt;left val=&quot;0&quot;/&gt;&lt;top val=&quot;130&quot;/&gt;&lt;width val=&quot;57&quot;/&gt;&lt;height val=&quot;34&quot;/&gt;&lt;hasText val=&quot;1&quot;/&gt;&lt;/Image&gt;&lt;/ThreeDShapeInfo&gt;"/>
</p:tagLst>
</file>

<file path=ppt/tags/tag2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8&quot;/&gt;&lt;lineCharCount val=&quot;26&quot;/&gt;&lt;lineCharCount val=&quot;11&quot;/&gt;&lt;lineCharCount val=&quot;1&quot;/&gt;&lt;/TableIndex&gt;&lt;/ShapeTextInfo&gt;"/>
  <p:tag name="PRESENTER_SHAPEINFO" val="&lt;ThreeDShapeInfo&gt;&lt;uuid val=&quot;{57ED24E7-4BEC-4AFE-A5B6-5A375183D467}&quot;/&gt;&lt;isInvalidForFieldText val=&quot;0&quot;/&gt;&lt;Image&gt;&lt;filename val=&quot;C:\Users\stomes\AppData\Local\Temp\CP686025848819Session\CPTrustFolder686025848882\PPTImport686026064381\data\asimages\{57ED24E7-4BEC-4AFE-A5B6-5A375183D467}_71.png&quot;/&gt;&lt;left val=&quot;613&quot;/&gt;&lt;top val=&quot;164&quot;/&gt;&lt;width val=&quot;297&quot;/&gt;&lt;height val=&quot;116&quot;/&gt;&lt;hasText val=&quot;1&quot;/&gt;&lt;/Image&gt;&lt;/ThreeDShapeInfo&gt;"/>
</p:tagLst>
</file>

<file path=ppt/tags/tag2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HTML_SHAPEINFO" val="&lt;ThreeDShapeInfo&gt;&lt;uuid val=&quot;{8206A921-D569-4267-941E-096B30B713CB}&quot;/&gt;&lt;isInvalidForFieldText val=&quot;0&quot;/&gt;&lt;Image&gt;&lt;filename val=&quot;C:\Users\stomes\AppData\Local\Temp\CP686025848819Session\CPTrustFolder686025848882\PPTImport686026064381\data\asimages\{8206A921-D569-4267-941E-096B30B713CB}_72.png&quot;/&gt;&lt;left val=&quot;186&quot;/&gt;&lt;top val=&quot;47&quot;/&gt;&lt;width val=&quot;734&quot;/&gt;&lt;height val=&quot;90&quot;/&gt;&lt;hasText val=&quot;1&quot;/&gt;&lt;/Image&gt;&lt;/ThreeDShapeInfo&gt;"/>
</p:tagLst>
</file>

<file path=ppt/tags/tag2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71&quot;/&gt;&lt;lineCharCount val=&quot;65&quot;/&gt;&lt;lineCharCount val=&quot;78&quot;/&gt;&lt;lineCharCount val=&quot;75&quot;/&gt;&lt;lineCharCount val=&quot;70&quot;/&gt;&lt;lineCharCount val=&quot;16&quot;/&gt;&lt;/TableIndex&gt;&lt;/ShapeTextInfo&gt;"/>
  <p:tag name="HTML_SHAPEINFO" val="&lt;ThreeDShapeInfo&gt;&lt;uuid val=&quot;{1C7701AF-B9A4-43F7-8E76-7FDE7B39CB0C}&quot;/&gt;&lt;isInvalidForFieldText val=&quot;0&quot;/&gt;&lt;Image&gt;&lt;filename val=&quot;C:\Users\stomes\AppData\Local\Temp\CP686025848819Session\CPTrustFolder686025848882\PPTImport686026064381\data\asimages\{1C7701AF-B9A4-43F7-8E76-7FDE7B39CB0C}_72.png&quot;/&gt;&lt;left val=&quot;55&quot;/&gt;&lt;top val=&quot;180&quot;/&gt;&lt;width val=&quot;859&quot;/&gt;&lt;height val=&quot;476&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quot;/&gt;&lt;lineCharCount val=&quot;1&quot;/&gt;&lt;lineCharCount val=&quot;1&quot;/&gt;&lt;lineCharCount val=&quot;96&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quot;/&gt;&lt;lineCharCount val=&quot;1&quot;/&gt;&lt;lineCharCount val=&quot;1&quot;/&gt;&lt;lineCharCount val=&quot;96&quot;/&gt;&lt;/TableIndex&gt;&lt;/ShapeTextInfo&gt;"/>
</p:tagLst>
</file>

<file path=ppt/tags/tag3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29A12F53-C3BB-418D-9E6C-E4ABAEFB0E16}&quot;/&gt;&lt;isInvalidForFieldText val=&quot;0&quot;/&gt;&lt;Image&gt;&lt;filename val=&quot;C:\Users\stomes\AppData\Local\Temp\CP686025848819Session\CPTrustFolder686025848882\PPTImport686026064381\data\asimages\{29A12F53-C3BB-418D-9E6C-E4ABAEFB0E16}_72.png&quot;/&gt;&lt;left val=&quot;0&quot;/&gt;&lt;top val=&quot;132&quot;/&gt;&lt;width val=&quot;57&quot;/&gt;&lt;height val=&quot;35&quot;/&gt;&lt;hasText val=&quot;1&quot;/&gt;&lt;/Image&gt;&lt;/ThreeDShapeInfo&gt;"/>
</p:tagLst>
</file>

<file path=ppt/tags/tag3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B3D99E57-A314-48B6-91E9-13147CC69AC8}&quot;/&gt;&lt;isInvalidForFieldText val=&quot;0&quot;/&gt;&lt;Image&gt;&lt;filename val=&quot;C:\Users\stomes\AppData\Local\Temp\CP686025848819Session\CPTrustFolder686025848882\PPTImport686026064381\data\asimages\{B3D99E57-A314-48B6-91E9-13147CC69AC8}_73.png&quot;/&gt;&lt;left val=&quot;128&quot;/&gt;&lt;top val=&quot;167&quot;/&gt;&lt;width val=&quot;815&quot;/&gt;&lt;height val=&quot;105&quot;/&gt;&lt;hasText val=&quot;1&quot;/&gt;&lt;/Image&gt;&lt;/ThreeDShapeInfo&gt;"/>
</p:tagLst>
</file>

<file path=ppt/tags/tag3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6E0327E9-BE15-4D4F-917E-F1F6A09CBBE1}&quot;/&gt;&lt;isInvalidForFieldText val=&quot;0&quot;/&gt;&lt;Image&gt;&lt;filename val=&quot;C:\Users\stomes\AppData\Local\Temp\CP686025848819Session\CPTrustFolder686025848882\PPTImport686026064381\data\asimages\{6E0327E9-BE15-4D4F-917E-F1F6A09CBBE1}_73.png&quot;/&gt;&lt;left val=&quot;15&quot;/&gt;&lt;top val=&quot;675&quot;/&gt;&lt;width val=&quot;57&quot;/&gt;&lt;height val=&quot;35&quot;/&gt;&lt;hasText val=&quot;1&quot;/&gt;&lt;/Image&gt;&lt;/ThreeDShapeInfo&gt;"/>
</p:tagLst>
</file>

<file path=ppt/tags/tag3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1468827D-DF3F-4876-A76F-A53A5FD58BD8}&quot;/&gt;&lt;isInvalidForFieldText val=&quot;0&quot;/&gt;&lt;Image&gt;&lt;filename val=&quot;C:\Users\stomes\AppData\Local\Temp\CP686025848819Session\CPTrustFolder686025848882\PPTImport686026064381\data\asimages\{1468827D-DF3F-4876-A76F-A53A5FD58BD8}_77.png&quot;/&gt;&lt;left val=&quot;186&quot;/&gt;&lt;top val=&quot;47&quot;/&gt;&lt;width val=&quot;734&quot;/&gt;&lt;height val=&quot;90&quot;/&gt;&lt;hasText val=&quot;1&quot;/&gt;&lt;/Image&gt;&lt;/ThreeDShapeInfo&gt;"/>
</p:tagLst>
</file>

<file path=ppt/tags/tag3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62&quot;/&gt;&lt;lineCharCount val=&quot;78&quot;/&gt;&lt;lineCharCount val=&quot;40&quot;/&gt;&lt;lineCharCount val=&quot;68&quot;/&gt;&lt;/TableIndex&gt;&lt;/ShapeTextInfo&gt;"/>
  <p:tag name="HTML_SHAPEINFO" val="&lt;ThreeDShapeInfo&gt;&lt;uuid val=&quot;{EE8CB588-1E18-4573-ADF3-78DE271F0EEE}&quot;/&gt;&lt;isInvalidForFieldText val=&quot;0&quot;/&gt;&lt;Image&gt;&lt;filename val=&quot;C:\Users\stomes\AppData\Local\Temp\CP686025848819Session\CPTrustFolder686025848882\PPTImport686026064381\data\asimages\{EE8CB588-1E18-4573-ADF3-78DE271F0EEE}_77.png&quot;/&gt;&lt;left val=&quot;55&quot;/&gt;&lt;top val=&quot;180&quot;/&gt;&lt;width val=&quot;860&quot;/&gt;&lt;height val=&quot;476&quot;/&gt;&lt;hasText val=&quot;1&quot;/&gt;&lt;/Image&gt;&lt;/ThreeDShapeInfo&gt;"/>
</p:tagLst>
</file>

<file path=ppt/tags/tag3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5C4D5716-EEE2-4364-8535-8796A2AC6AF3}&quot;/&gt;&lt;isInvalidForFieldText val=&quot;0&quot;/&gt;&lt;Image&gt;&lt;filename val=&quot;C:\Users\stomes\AppData\Local\Temp\CP686025848819Session\CPTrustFolder686025848882\PPTImport686026064381\data\asimages\{5C4D5716-EEE2-4364-8535-8796A2AC6AF3}_77.png&quot;/&gt;&lt;left val=&quot;0&quot;/&gt;&lt;top val=&quot;132&quot;/&gt;&lt;width val=&quot;57&quot;/&gt;&lt;height val=&quot;35&quot;/&gt;&lt;hasText val=&quot;1&quot;/&gt;&lt;/Image&gt;&lt;/ThreeDShapeInfo&gt;"/>
</p:tagLst>
</file>

<file path=ppt/tags/tag3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HTML_SHAPEINFO" val="&lt;ThreeDShapeInfo&gt;&lt;uuid val=&quot;{E23BE826-4DFD-47C3-B8CC-A6059D9C5160}&quot;/&gt;&lt;isInvalidForFieldText val=&quot;0&quot;/&gt;&lt;Image&gt;&lt;filename val=&quot;C:\Users\stomes\AppData\Local\Temp\CP686025848819Session\CPTrustFolder686025848882\PPTImport686026064381\data\asimages\{E23BE826-4DFD-47C3-B8CC-A6059D9C5160}_78.png&quot;/&gt;&lt;left val=&quot;186&quot;/&gt;&lt;top val=&quot;47&quot;/&gt;&lt;width val=&quot;734&quot;/&gt;&lt;height val=&quot;90&quot;/&gt;&lt;hasText val=&quot;1&quot;/&gt;&lt;/Image&gt;&lt;/ThreeDShapeInfo&gt;"/>
</p:tagLst>
</file>

<file path=ppt/tags/tag3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9F8F6787-9827-468A-96CB-A272FB40CA7B}&quot;/&gt;&lt;isInvalidForFieldText val=&quot;0&quot;/&gt;&lt;Image&gt;&lt;filename val=&quot;C:\Users\stomes\AppData\Local\Temp\CP686025848819Session\CPTrustFolder686025848882\PPTImport686026064381\data\asimages\{9F8F6787-9827-468A-96CB-A272FB40CA7B}_78.png&quot;/&gt;&lt;left val=&quot;0&quot;/&gt;&lt;top val=&quot;130&quot;/&gt;&lt;width val=&quot;57&quot;/&gt;&lt;height val=&quot;34&quot;/&gt;&lt;hasText val=&quot;1&quot;/&gt;&lt;/Image&gt;&lt;/ThreeDShapeInfo&gt;"/>
</p:tagLst>
</file>

<file path=ppt/tags/tag3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3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4&quot;/&gt;&lt;lineCharCount val=&quot;20&quot;/&gt;&lt;lineCharCount val=&quot;11&quot;/&gt;&lt;lineCharCount val=&quot;21&quot;/&gt;&lt;lineCharCount val=&quot;25&quot;/&gt;&lt;lineCharCount val=&quot;17&quot;/&gt;&lt;lineCharCount val=&quot;1&quot;/&gt;&lt;/TableIndex&gt;&lt;/ShapeTextInfo&gt;"/>
  <p:tag name="PRESENTER_SHAPEINFO" val="&lt;ThreeDShapeInfo&gt;&lt;uuid val=&quot;{CD2619A4-A92E-49F8-A973-AE49765E783E}&quot;/&gt;&lt;isInvalidForFieldText val=&quot;0&quot;/&gt;&lt;Image&gt;&lt;filename val=&quot;C:\Users\stomes\AppData\Local\Temp\CP686025848819Session\CPTrustFolder686025848882\PPTImport686026064381\data\asimages\{CD2619A4-A92E-49F8-A973-AE49765E783E}_78.png&quot;/&gt;&lt;left val=&quot;613&quot;/&gt;&lt;top val=&quot;163&quot;/&gt;&lt;width val=&quot;297&quot;/&gt;&lt;height val=&quot;204&quot;/&gt;&lt;hasText val=&quot;1&quot;/&gt;&lt;/Image&gt;&lt;/ThreeDShapeInfo&gt;"/>
</p:tagLst>
</file>

<file path=ppt/tags/tag3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F6FF0574-FE67-46D1-918A-D6733349CCF8}&quot;/&gt;&lt;isInvalidForFieldText val=&quot;0&quot;/&gt;&lt;Image&gt;&lt;filename val=&quot;C:\Users\stomes\AppData\Local\Temp\CP686025848819Session\CPTrustFolder686025848882\PPTImport686026064381\data\asimages\{F6FF0574-FE67-46D1-918A-D6733349CCF8}_79.png&quot;/&gt;&lt;left val=&quot;186&quot;/&gt;&lt;top val=&quot;47&quot;/&gt;&lt;width val=&quot;734&quot;/&gt;&lt;height val=&quot;90&quot;/&gt;&lt;hasText val=&quot;1&quot;/&gt;&lt;/Image&gt;&lt;/ThreeDShapeInfo&gt;"/>
</p:tagLst>
</file>

<file path=ppt/tags/tag3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73&quot;/&gt;&lt;lineCharCount val=&quot;73&quot;/&gt;&lt;lineCharCount val=&quot;38&quot;/&gt;&lt;lineCharCount val=&quot;71&quot;/&gt;&lt;/TableIndex&gt;&lt;/ShapeTextInfo&gt;"/>
  <p:tag name="HTML_SHAPEINFO" val="&lt;ThreeDShapeInfo&gt;&lt;uuid val=&quot;{78BC9F2C-9282-4182-8ECB-2A0B6C9CBE61}&quot;/&gt;&lt;isInvalidForFieldText val=&quot;0&quot;/&gt;&lt;Image&gt;&lt;filename val=&quot;C:\Users\stomes\AppData\Local\Temp\CP686025848819Session\CPTrustFolder686025848882\PPTImport686026064381\data\asimages\{78BC9F2C-9282-4182-8ECB-2A0B6C9CBE61}_79.png&quot;/&gt;&lt;left val=&quot;55&quot;/&gt;&lt;top val=&quot;180&quot;/&gt;&lt;width val=&quot;857&quot;/&gt;&lt;height val=&quot;476&quot;/&gt;&lt;hasText val=&quot;1&quot;/&gt;&lt;/Image&gt;&lt;/ThreeDShapeInfo&gt;"/>
</p:tagLst>
</file>

<file path=ppt/tags/tag3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TableIndex row=&quot;1&quot; col=&quot;2&quot;&gt;&lt;linesCount val=&quot;2&quot;/&gt;&lt;lineCharCount val=&quot;9&quot;/&gt;&lt;lineCharCount val=&quot;4&quot;/&gt;&lt;/TableIndex&gt;&lt;TableIndex row=&quot;1&quot; col=&quot;3&quot;&gt;&lt;linesCount val=&quot;1&quot;/&gt;&lt;lineCharCount val=&quot;1&quot;/&gt;&lt;/TableIndex&gt;&lt;TableIndex row=&quot;1&quot; col=&quot;4&quot;&gt;&lt;linesCount val=&quot;2&quot;/&gt;&lt;lineCharCount val=&quot;7&quot;/&gt;&lt;lineCharCount val=&quot;2&quot;/&gt;&lt;/TableIndex&gt;&lt;TableIndex row=&quot;1&quot; col=&quot;5&quot;&gt;&lt;linesCount val=&quot;1&quot;/&gt;&lt;lineCharCount val=&quot;1&quot;/&gt;&lt;/TableIndex&gt;&lt;TableIndex row=&quot;1&quot; col=&quot;6&quot;&gt;&lt;linesCount val=&quot;2&quot;/&gt;&lt;lineCharCount val=&quot;11&quot;/&gt;&lt;lineCharCount val=&quot;4&quot;/&gt;&lt;/TableIndex&gt;&lt;TableIndex row=&quot;1&quot; col=&quot;7&quot;&gt;&lt;linesCount val=&quot;1&quot;/&gt;&lt;lineCharCount val=&quot;1&quot;/&gt;&lt;/TableIndex&gt;&lt;TableIndex row=&quot;1&quot; col=&quot;8&quot;&gt;&lt;linesCount val=&quot;1&quot;/&gt;&lt;lineCharCount val=&quot;9&quot;/&gt;&lt;/TableIndex&gt;&lt;TableIndex row=&quot;1&quot; col=&quot;9&quot;&gt;&lt;linesCount val=&quot;1&quot;/&gt;&lt;lineCharCount val=&quot;1&quot;/&gt;&lt;/TableIndex&gt;&lt;TableIndex row=&quot;1&quot; col=&quot;10&quot;&gt;&lt;linesCount val=&quot;1&quot;/&gt;&lt;lineCharCount val=&quot;11&quot;/&gt;&lt;/TableIndex&gt;&lt;TableIndex row=&quot;2&quot; col=&quot;1&quot;&gt;&lt;linesCount val=&quot;1&quot;/&gt;&lt;lineCharCount val=&quot;8&quot;/&gt;&lt;/TableIndex&gt;&lt;TableIndex row=&quot;2&quot; col=&quot;2&quot;&gt;&lt;linesCount val=&quot;1&quot;/&gt;&lt;lineCharCount val=&quot;3&quot;/&gt;&lt;/TableIndex&gt;&lt;TableIndex row=&quot;2&quot; col=&quot;3&quot;&gt;&lt;linesCount val=&quot;1&quot;/&gt;&lt;lineCharCount val=&quot;1&quot;/&gt;&lt;/TableIndex&gt;&lt;TableIndex row=&quot;2&quot; col=&quot;4&quot;&gt;&lt;linesCount val=&quot;1&quot;/&gt;&lt;lineCharCount val=&quot;4&quot;/&gt;&lt;/TableIndex&gt;&lt;TableIndex row=&quot;2&quot; col=&quot;5&quot;&gt;&lt;linesCount val=&quot;1&quot;/&gt;&lt;lineCharCount val=&quot;2&quot;/&gt;&lt;/TableIndex&gt;&lt;TableIndex row=&quot;2&quot; col=&quot;6&quot;&gt;&lt;linesCount val=&quot;1&quot;/&gt;&lt;lineCharCount val=&quot;5&quot;/&gt;&lt;/TableIndex&gt;&lt;TableIndex row=&quot;2&quot; col=&quot;7&quot;&gt;&lt;linesCount val=&quot;1&quot;/&gt;&lt;lineCharCount val=&quot;2&quot;/&gt;&lt;/TableIndex&gt;&lt;TableIndex row=&quot;2&quot; col=&quot;8&quot;&gt;&lt;linesCount val=&quot;1&quot;/&gt;&lt;lineCharCount val=&quot;5&quot;/&gt;&lt;/TableIndex&gt;&lt;TableIndex row=&quot;2&quot; col=&quot;9&quot;&gt;&lt;linesCount val=&quot;1&quot;/&gt;&lt;lineCharCount val=&quot;2&quot;/&gt;&lt;/TableIndex&gt;&lt;TableIndex row=&quot;2&quot; col=&quot;10&quot;&gt;&lt;linesCount val=&quot;1&quot;/&gt;&lt;lineCharCount val=&quot;3&quot;/&gt;&lt;/TableIndex&gt;&lt;TableIndex row=&quot;3&quot; col=&quot;1&quot;&gt;&lt;linesCount val=&quot;1&quot;/&gt;&lt;lineCharCount val=&quot;6&quot;/&gt;&lt;/TableIndex&gt;&lt;TableIndex row=&quot;3&quot; col=&quot;2&quot;&gt;&lt;linesCount val=&quot;1&quot;/&gt;&lt;lineCharCount val=&quot;1&quot;/&gt;&lt;/TableIndex&gt;&lt;TableIndex row=&quot;3&quot; col=&quot;3&quot;&gt;&lt;linesCount val=&quot;0&quot;/&gt;&lt;/TableIndex&gt;&lt;TableIndex row=&quot;3&quot; col=&quot;4&quot;&gt;&lt;linesCount val=&quot;1&quot;/&gt;&lt;lineCharCount val=&quot;1&quot;/&gt;&lt;/TableIndex&gt;&lt;TableIndex row=&quot;3&quot; col=&quot;5&quot;&gt;&lt;linesCount val=&quot;0&quot;/&gt;&lt;/TableIndex&gt;&lt;TableIndex row=&quot;3&quot; col=&quot;6&quot;&gt;&lt;linesCount val=&quot;1&quot;/&gt;&lt;lineCharCount val=&quot;1&quot;/&gt;&lt;/TableIndex&gt;&lt;TableIndex row=&quot;3&quot; col=&quot;7&quot;&gt;&lt;linesCount val=&quot;0&quot;/&gt;&lt;/TableIndex&gt;&lt;TableIndex row=&quot;3&quot; col=&quot;8&quot;&gt;&lt;linesCount val=&quot;1&quot;/&gt;&lt;lineCharCount val=&quot;2&quot;/&gt;&lt;/TableIndex&gt;&lt;TableIndex row=&quot;3&quot; col=&quot;9&quot;&gt;&lt;linesCount val=&quot;0&quot;/&gt;&lt;/TableIndex&gt;&lt;TableIndex row=&quot;3&quot; col=&quot;10&quot;&gt;&lt;linesCount val=&quot;1&quot;/&gt;&lt;lineCharCount val=&quot;1&quot;/&gt;&lt;/TableIndex&gt;&lt;/ShapeTextInfo&gt;"/>
  <p:tag name="PRESENTER_SHAPEINFO" val="&lt;ThreeDShapeInfo&gt;&lt;uuid val=&quot;{7C936B35-7BAC-46DB-B995-DF04287DDADA}&quot;/&gt;&lt;isInvalidForFieldText val=&quot;0&quot;/&gt;&lt;Image&gt;&lt;filename val=&quot;C:\Users\stomes\AppData\Local\Temp\CP686025848819Session\CPTrustFolder686025848882\PPTImport686026064381\data\asimages\{7C936B35-7BAC-46DB-B995-DF04287DDADA}_79.png&quot;/&gt;&lt;left val=&quot;38&quot;/&gt;&lt;top val=&quot;361&quot;/&gt;&lt;width val=&quot;884&quot;/&gt;&lt;height val=&quot;231&quot;/&gt;&lt;hasText val=&quot;1&quot;/&gt;&lt;/Image&gt;&lt;/ThreeDShapeInfo&gt;"/>
</p:tagLst>
</file>

<file path=ppt/tags/tag3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2A3FE07C-B568-4996-B7B2-27AD7DC84435}&quot;/&gt;&lt;isInvalidForFieldText val=&quot;0&quot;/&gt;&lt;Image&gt;&lt;filename val=&quot;C:\Users\stomes\AppData\Local\Temp\CP686025848819Session\CPTrustFolder686025848882\PPTImport686026064381\data\asimages\{2A3FE07C-B568-4996-B7B2-27AD7DC84435}_79.png&quot;/&gt;&lt;left val=&quot;0&quot;/&gt;&lt;top val=&quot;132&quot;/&gt;&lt;width val=&quot;57&quot;/&gt;&lt;height val=&quot;35&quot;/&gt;&lt;hasText val=&quot;1&quot;/&gt;&lt;/Image&gt;&lt;/ThreeDShapeInfo&gt;"/>
</p:tagLst>
</file>

<file path=ppt/tags/tag3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 name="HTML_SHAPEINFO" val="&lt;ThreeDShapeInfo&gt;&lt;uuid val=&quot;{67797D8C-10DF-4733-86C6-079EDE84B4C6}&quot;/&gt;&lt;isInvalidForFieldText val=&quot;0&quot;/&gt;&lt;Image&gt;&lt;filename val=&quot;C:\Users\stomes\AppData\Local\Temp\CP686025848819Session\CPTrustFolder686025848882\PPTImport686026064381\data\asimages\{67797D8C-10DF-4733-86C6-079EDE84B4C6}_80.png&quot;/&gt;&lt;left val=&quot;186&quot;/&gt;&lt;top val=&quot;47&quot;/&gt;&lt;width val=&quot;734&quot;/&gt;&lt;height val=&quot;90&quot;/&gt;&lt;hasText val=&quot;1&quot;/&gt;&lt;/Image&gt;&lt;/ThreeDShapeInfo&gt;"/>
</p:tagLst>
</file>

<file path=ppt/tags/tag3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TableIndex row=&quot;1&quot; col=&quot;2&quot;&gt;&lt;linesCount val=&quot;1&quot;/&gt;&lt;lineCharCount val=&quot;11&quot;/&gt;&lt;/TableIndex&gt;&lt;TableIndex row=&quot;2&quot; col=&quot;1&quot;&gt;&lt;linesCount val=&quot;1&quot;/&gt;&lt;lineCharCount val=&quot;13&quot;/&gt;&lt;/TableIndex&gt;&lt;TableIndex row=&quot;2&quot; col=&quot;2&quot;&gt;&lt;linesCount val=&quot;1&quot;/&gt;&lt;lineCharCount val=&quot;60&quot;/&gt;&lt;/TableIndex&gt;&lt;TableIndex row=&quot;3&quot; col=&quot;1&quot;&gt;&lt;linesCount val=&quot;1&quot;/&gt;&lt;lineCharCount val=&quot;9&quot;/&gt;&lt;/TableIndex&gt;&lt;TableIndex row=&quot;3&quot; col=&quot;2&quot;&gt;&lt;linesCount val=&quot;1&quot;/&gt;&lt;lineCharCount val=&quot;68&quot;/&gt;&lt;/TableIndex&gt;&lt;TableIndex row=&quot;4&quot; col=&quot;1&quot;&gt;&lt;linesCount val=&quot;1&quot;/&gt;&lt;lineCharCount val=&quot;15&quot;/&gt;&lt;/TableIndex&gt;&lt;TableIndex row=&quot;4&quot; col=&quot;2&quot;&gt;&lt;linesCount val=&quot;4&quot;/&gt;&lt;lineCharCount val=&quot;72&quot;/&gt;&lt;lineCharCount val=&quot;72&quot;/&gt;&lt;lineCharCount val=&quot;77&quot;/&gt;&lt;lineCharCount val=&quot;23&quot;/&gt;&lt;/TableIndex&gt;&lt;/ShapeTextInfo&gt;"/>
  <p:tag name="PRESENTER_SHAPEINFO" val="&lt;ThreeDShapeInfo&gt;&lt;uuid val=&quot;{6B506D5B-58EF-4878-B433-6E75D9077707}&quot;/&gt;&lt;isInvalidForFieldText val=&quot;0&quot;/&gt;&lt;Image&gt;&lt;filename val=&quot;C:\Users\stomes\AppData\Local\Temp\CP686025848819Session\CPTrustFolder686025848882\PPTImport686026064381\data\asimages\{6B506D5B-58EF-4878-B433-6E75D9077707}_80.png&quot;/&gt;&lt;left val=&quot;30&quot;/&gt;&lt;top val=&quot;189&quot;/&gt;&lt;width val=&quot;908&quot;/&gt;&lt;height val=&quot;240&quot;/&gt;&lt;hasText val=&quot;1&quot;/&gt;&lt;/Image&gt;&lt;/ThreeDShapeInfo&gt;"/>
</p:tagLst>
</file>

<file path=ppt/tags/tag3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0419758-95A4-4E04-84EA-50F12C96106D}&quot;/&gt;&lt;isInvalidForFieldText val=&quot;0&quot;/&gt;&lt;Image&gt;&lt;filename val=&quot;C:\Users\stomes\AppData\Local\Temp\CP686025848819Session\CPTrustFolder686025848882\PPTImport686026064381\data\asimages\{80419758-95A4-4E04-84EA-50F12C96106D}_80.png&quot;/&gt;&lt;left val=&quot;0&quot;/&gt;&lt;top val=&quot;132&quot;/&gt;&lt;width val=&quot;57&quot;/&gt;&lt;height val=&quot;35&quot;/&gt;&lt;hasText val=&quot;1&quot;/&gt;&lt;/Image&gt;&lt;/ThreeDShape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D83C91A2-9AE0-4DCD-A513-EE37400E24A8}&quot;/&gt;&lt;isInvalidForFieldText val=&quot;0&quot;/&gt;&lt;Image&gt;&lt;filename val=&quot;C:\Users\stomes\AppData\Local\Temp\CP686025848819Session\CPTrustFolder686025848882\PPTImport686026064381\data\asimages\{D83C91A2-9AE0-4DCD-A513-EE37400E24A8}_81.png&quot;/&gt;&lt;left val=&quot;186&quot;/&gt;&lt;top val=&quot;47&quot;/&gt;&lt;width val=&quot;734&quot;/&gt;&lt;height val=&quot;90&quot;/&gt;&lt;hasText val=&quot;1&quot;/&gt;&lt;/Image&gt;&lt;/ThreeDShapeInfo&gt;"/>
</p:tagLst>
</file>

<file path=ppt/tags/tag3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TableIndex row=&quot;1&quot; col=&quot;2&quot;&gt;&lt;linesCount val=&quot;1&quot;/&gt;&lt;lineCharCount val=&quot;11&quot;/&gt;&lt;/TableIndex&gt;&lt;TableIndex row=&quot;2&quot; col=&quot;1&quot;&gt;&lt;linesCount val=&quot;1&quot;/&gt;&lt;lineCharCount val=&quot;15&quot;/&gt;&lt;/TableIndex&gt;&lt;TableIndex row=&quot;2&quot; col=&quot;2&quot;&gt;&lt;linesCount val=&quot;17&quot;/&gt;&lt;lineCharCount val=&quot;28&quot;/&gt;&lt;lineCharCount val=&quot;57&quot;/&gt;&lt;lineCharCount val=&quot;53&quot;/&gt;&lt;lineCharCount val=&quot;59&quot;/&gt;&lt;lineCharCount val=&quot;61&quot;/&gt;&lt;lineCharCount val=&quot;57&quot;/&gt;&lt;lineCharCount val=&quot;63&quot;/&gt;&lt;lineCharCount val=&quot;59&quot;/&gt;&lt;lineCharCount val=&quot;55&quot;/&gt;&lt;lineCharCount val=&quot;61&quot;/&gt;&lt;lineCharCount val=&quot;55&quot;/&gt;&lt;lineCharCount val=&quot;11&quot;/&gt;&lt;lineCharCount val=&quot;62&quot;/&gt;&lt;lineCharCount val=&quot;57&quot;/&gt;&lt;lineCharCount val=&quot;11&quot;/&gt;&lt;lineCharCount val=&quot;63&quot;/&gt;&lt;lineCharCount val=&quot;4&quot;/&gt;&lt;/TableIndex&gt;&lt;/ShapeTextInfo&gt;"/>
  <p:tag name="PRESENTER_SHAPEINFO" val="&lt;ThreeDShapeInfo&gt;&lt;uuid val=&quot;{F7740785-84BA-48AB-90FF-382C415E9CD0}&quot;/&gt;&lt;isInvalidForFieldText val=&quot;0&quot;/&gt;&lt;Image&gt;&lt;filename val=&quot;C:\Users\stomes\AppData\Local\Temp\CP686025848819Session\CPTrustFolder686025848882\PPTImport686026064381\data\asimages\{F7740785-84BA-48AB-90FF-382C415E9CD0}_81.png&quot;/&gt;&lt;left val=&quot;30&quot;/&gt;&lt;top val=&quot;185&quot;/&gt;&lt;width val=&quot;908&quot;/&gt;&lt;height val=&quot;495&quot;/&gt;&lt;hasText val=&quot;1&quot;/&gt;&lt;/Image&gt;&lt;/ThreeDShapeInfo&gt;"/>
</p:tagLst>
</file>

<file path=ppt/tags/tag3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D8F6144-FD86-4534-9790-83E60A4F0F45}&quot;/&gt;&lt;isInvalidForFieldText val=&quot;0&quot;/&gt;&lt;Image&gt;&lt;filename val=&quot;C:\Users\stomes\AppData\Local\Temp\CP686025848819Session\CPTrustFolder686025848882\PPTImport686026064381\data\asimages\{AD8F6144-FD86-4534-9790-83E60A4F0F45}_81.png&quot;/&gt;&lt;left val=&quot;0&quot;/&gt;&lt;top val=&quot;132&quot;/&gt;&lt;width val=&quot;57&quot;/&gt;&lt;height val=&quot;35&quot;/&gt;&lt;hasText val=&quot;1&quot;/&gt;&lt;/Image&gt;&lt;/ThreeDShapeInfo&gt;"/>
</p:tagLst>
</file>

<file path=ppt/tags/tag3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 name="HTML_SHAPEINFO" val="&lt;ThreeDShapeInfo&gt;&lt;uuid val=&quot;{12DB8CE0-2B04-4880-89FF-A6A1914CB68B}&quot;/&gt;&lt;isInvalidForFieldText val=&quot;0&quot;/&gt;&lt;Image&gt;&lt;filename val=&quot;C:\Users\stomes\AppData\Local\Temp\CP686025848819Session\CPTrustFolder686025848882\PPTImport686026064381\data\asimages\{12DB8CE0-2B04-4880-89FF-A6A1914CB68B}_82.png&quot;/&gt;&lt;left val=&quot;186&quot;/&gt;&lt;top val=&quot;47&quot;/&gt;&lt;width val=&quot;734&quot;/&gt;&lt;height val=&quot;90&quot;/&gt;&lt;hasText val=&quot;1&quot;/&gt;&lt;/Image&gt;&lt;/ThreeDShapeInfo&gt;"/>
</p:tagLst>
</file>

<file path=ppt/tags/tag3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TableIndex row=&quot;1&quot; col=&quot;2&quot;&gt;&lt;linesCount val=&quot;1&quot;/&gt;&lt;lineCharCount val=&quot;11&quot;/&gt;&lt;/TableIndex&gt;&lt;TableIndex row=&quot;2&quot; col=&quot;1&quot;&gt;&lt;linesCount val=&quot;1&quot;/&gt;&lt;lineCharCount val=&quot;9&quot;/&gt;&lt;/TableIndex&gt;&lt;TableIndex row=&quot;2&quot; col=&quot;2&quot;&gt;&lt;linesCount val=&quot;3&quot;/&gt;&lt;lineCharCount val=&quot;53&quot;/&gt;&lt;lineCharCount val=&quot;70&quot;/&gt;&lt;lineCharCount val=&quot;27&quot;/&gt;&lt;/TableIndex&gt;&lt;TableIndex row=&quot;3&quot; col=&quot;1&quot;&gt;&lt;linesCount val=&quot;1&quot;/&gt;&lt;lineCharCount val=&quot;11&quot;/&gt;&lt;/TableIndex&gt;&lt;TableIndex row=&quot;3&quot; col=&quot;2&quot;&gt;&lt;linesCount val=&quot;1&quot;/&gt;&lt;lineCharCount val=&quot;62&quot;/&gt;&lt;/TableIndex&gt;&lt;/ShapeTextInfo&gt;"/>
  <p:tag name="PRESENTER_SHAPEINFO" val="&lt;ThreeDShapeInfo&gt;&lt;uuid val=&quot;{E5B511F5-96C8-4833-9F07-5E26FC3C30A8}&quot;/&gt;&lt;isInvalidForFieldText val=&quot;0&quot;/&gt;&lt;Image&gt;&lt;filename val=&quot;C:\Users\stomes\AppData\Local\Temp\CP686025848819Session\CPTrustFolder686025848882\PPTImport686026064381\data\asimages\{E5B511F5-96C8-4833-9F07-5E26FC3C30A8}_82.png&quot;/&gt;&lt;left val=&quot;30&quot;/&gt;&lt;top val=&quot;189&quot;/&gt;&lt;width val=&quot;908&quot;/&gt;&lt;height val=&quot;171&quot;/&gt;&lt;hasText val=&quot;1&quot;/&gt;&lt;/Image&gt;&lt;/ThreeDShapeInfo&gt;"/>
</p:tagLst>
</file>

<file path=ppt/tags/tag3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DC1DF751-6519-4901-A586-EEC3841B8C79}&quot;/&gt;&lt;isInvalidForFieldText val=&quot;0&quot;/&gt;&lt;Image&gt;&lt;filename val=&quot;C:\Users\stomes\AppData\Local\Temp\CP686025848819Session\CPTrustFolder686025848882\PPTImport686026064381\data\asimages\{DC1DF751-6519-4901-A586-EEC3841B8C79}_82.png&quot;/&gt;&lt;left val=&quot;0&quot;/&gt;&lt;top val=&quot;132&quot;/&gt;&lt;width val=&quot;57&quot;/&gt;&lt;height val=&quot;35&quot;/&gt;&lt;hasText val=&quot;1&quot;/&gt;&lt;/Image&gt;&lt;/ThreeDShapeInfo&gt;"/>
</p:tagLst>
</file>

<file path=ppt/tags/tag3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8B82DDF5-6A83-4B89-8673-447DC545245E}&quot;/&gt;&lt;isInvalidForFieldText val=&quot;0&quot;/&gt;&lt;Image&gt;&lt;filename val=&quot;C:\Users\stomes\AppData\Local\Temp\CP686025848819Session\CPTrustFolder686025848882\PPTImport686026064381\data\asimages\{8B82DDF5-6A83-4B89-8673-447DC545245E}_83.png&quot;/&gt;&lt;left val=&quot;186&quot;/&gt;&lt;top val=&quot;47&quot;/&gt;&lt;width val=&quot;734&quot;/&gt;&lt;height val=&quot;90&quot;/&gt;&lt;hasText val=&quot;1&quot;/&gt;&lt;/Image&gt;&lt;/ThreeDShapeInfo&gt;"/>
</p:tagLst>
</file>

<file path=ppt/tags/tag3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0&quot;/&gt;&lt;/TableIndex&gt;&lt;/ShapeTextInfo&gt;"/>
  <p:tag name="HTML_SHAPEINFO" val="&lt;ThreeDShapeInfo&gt;&lt;uuid val=&quot;{5E5B6ACE-0D82-489D-86FC-CAB0F7AABBB6}&quot;/&gt;&lt;isInvalidForFieldText val=&quot;0&quot;/&gt;&lt;Image&gt;&lt;filename val=&quot;C:\Users\stomes\AppData\Local\Temp\CP686025848819Session\CPTrustFolder686025848882\PPTImport686026064381\data\asimages\{5E5B6ACE-0D82-489D-86FC-CAB0F7AABBB6}_83.png&quot;/&gt;&lt;left val=&quot;55&quot;/&gt;&lt;top val=&quot;180&quot;/&gt;&lt;width val=&quot;857&quot;/&gt;&lt;height val=&quot;475&quot;/&gt;&lt;hasText val=&quot;1&quot;/&gt;&lt;/Image&gt;&lt;/ThreeDShapeInfo&gt;"/>
</p:tagLst>
</file>

<file path=ppt/tags/tag3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TableIndex row=&quot;2&quot; col=&quot;1&quot;&gt;&lt;linesCount val=&quot;1&quot;/&gt;&lt;lineCharCount val=&quot;10&quot;/&gt;&lt;/TableIndex&gt;&lt;TableIndex row=&quot;3&quot; col=&quot;1&quot;&gt;&lt;linesCount val=&quot;1&quot;/&gt;&lt;lineCharCount val=&quot;89&quot;/&gt;&lt;/TableIndex&gt;&lt;TableIndex row=&quot;4&quot; col=&quot;1&quot;&gt;&lt;linesCount val=&quot;1&quot;/&gt;&lt;lineCharCount val=&quot;4&quot;/&gt;&lt;/TableIndex&gt;&lt;TableIndex row=&quot;5&quot; col=&quot;1&quot;&gt;&lt;linesCount val=&quot;1&quot;/&gt;&lt;lineCharCount val=&quot;74&quot;/&gt;&lt;/TableIndex&gt;&lt;TableIndex row=&quot;6&quot; col=&quot;1&quot;&gt;&lt;linesCount val=&quot;1&quot;/&gt;&lt;lineCharCount val=&quot;10&quot;/&gt;&lt;/TableIndex&gt;&lt;TableIndex row=&quot;7&quot; col=&quot;1&quot;&gt;&lt;linesCount val=&quot;1&quot;/&gt;&lt;lineCharCount val=&quot;77&quot;/&gt;&lt;/TableIndex&gt;&lt;TableIndex row=&quot;8&quot; col=&quot;1&quot;&gt;&lt;linesCount val=&quot;1&quot;/&gt;&lt;lineCharCount val=&quot;4&quot;/&gt;&lt;/TableIndex&gt;&lt;TableIndex row=&quot;9&quot; col=&quot;1&quot;&gt;&lt;linesCount val=&quot;1&quot;/&gt;&lt;lineCharCount val=&quot;65&quot;/&gt;&lt;/TableIndex&gt;&lt;/ShapeTextInfo&gt;"/>
  <p:tag name="PRESENTER_SHAPEINFO" val="&lt;ThreeDShapeInfo&gt;&lt;uuid val=&quot;{5C9F2EF1-E18B-420C-B169-AFC832365198}&quot;/&gt;&lt;isInvalidForFieldText val=&quot;0&quot;/&gt;&lt;Image&gt;&lt;filename val=&quot;C:\Users\stomes\AppData\Local\Temp\CP686025848819Session\CPTrustFolder686025848882\PPTImport686026064381\data\asimages\{5C9F2EF1-E18B-420C-B169-AFC832365198}_83.png&quot;/&gt;&lt;left val=&quot;23&quot;/&gt;&lt;top val=&quot;252&quot;/&gt;&lt;width val=&quot;921&quot;/&gt;&lt;height val=&quot;394&quot;/&gt;&lt;hasText val=&quot;1&quot;/&gt;&lt;/Image&gt;&lt;/ThreeDShapeInfo&gt;"/>
</p:tagLst>
</file>

<file path=ppt/tags/tag3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AC3EF407-4DD3-45FD-BEFB-D8A0964258C0}&quot;/&gt;&lt;isInvalidForFieldText val=&quot;0&quot;/&gt;&lt;Image&gt;&lt;filename val=&quot;C:\Users\stomes\AppData\Local\Temp\CP686025848819Session\CPTrustFolder686025848882\PPTImport686026064381\data\asimages\{AC3EF407-4DD3-45FD-BEFB-D8A0964258C0}_83.png&quot;/&gt;&lt;left val=&quot;0&quot;/&gt;&lt;top val=&quot;132&quot;/&gt;&lt;width val=&quot;57&quot;/&gt;&lt;height val=&quot;35&quot;/&gt;&lt;hasText val=&quot;1&quot;/&gt;&lt;/Image&gt;&lt;/ThreeDShape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8E94A301-B4E5-45E3-A9A7-AD3491D53E39}&quot;/&gt;&lt;isInvalidForFieldText val=&quot;0&quot;/&gt;&lt;Image&gt;&lt;filename val=&quot;C:\Users\stomes\AppData\Local\Temp\CP686025848819Session\CPTrustFolder686025848882\PPTImport686026064381\data\asimages\{8E94A301-B4E5-45E3-A9A7-AD3491D53E39}_84.png&quot;/&gt;&lt;left val=&quot;186&quot;/&gt;&lt;top val=&quot;47&quot;/&gt;&lt;width val=&quot;734&quot;/&gt;&lt;height val=&quot;90&quot;/&gt;&lt;hasText val=&quot;1&quot;/&gt;&lt;/Image&gt;&lt;/ThreeDShapeInfo&gt;"/>
</p:tagLst>
</file>

<file path=ppt/tags/tag3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0&quot;/&gt;&lt;lineCharCount val=&quot;59&quot;/&gt;&lt;lineCharCount val=&quot;64&quot;/&gt;&lt;lineCharCount val=&quot;43&quot;/&gt;&lt;lineCharCount val=&quot;62&quot;/&gt;&lt;lineCharCount val=&quot;11&quot;/&gt;&lt;lineCharCount val=&quot;70&quot;/&gt;&lt;lineCharCount val=&quot;21&quot;/&gt;&lt;lineCharCount val=&quot;68&quot;/&gt;&lt;lineCharCount val=&quot;10&quot;/&gt;&lt;lineCharCount val=&quot;29&quot;/&gt;&lt;/TableIndex&gt;&lt;/ShapeTextInfo&gt;"/>
  <p:tag name="HTML_SHAPEINFO" val="&lt;ThreeDShapeInfo&gt;&lt;uuid val=&quot;{C1FE7D1D-C908-4A13-8AD1-8995A7726313}&quot;/&gt;&lt;isInvalidForFieldText val=&quot;0&quot;/&gt;&lt;Image&gt;&lt;filename val=&quot;C:\Users\stomes\AppData\Local\Temp\CP686025848819Session\CPTrustFolder686025848882\PPTImport686026064381\data\asimages\{C1FE7D1D-C908-4A13-8AD1-8995A7726313}_84.png&quot;/&gt;&lt;left val=&quot;55&quot;/&gt;&lt;top val=&quot;180&quot;/&gt;&lt;width val=&quot;857&quot;/&gt;&lt;height val=&quot;476&quot;/&gt;&lt;hasText val=&quot;1&quot;/&gt;&lt;/Image&gt;&lt;/ThreeDShapeInfo&gt;"/>
</p:tagLst>
</file>

<file path=ppt/tags/tag3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27EC3AED-D096-4372-AADF-CC6E7816E167}&quot;/&gt;&lt;isInvalidForFieldText val=&quot;0&quot;/&gt;&lt;Image&gt;&lt;filename val=&quot;C:\Users\stomes\AppData\Local\Temp\CP686025848819Session\CPTrustFolder686025848882\PPTImport686026064381\data\asimages\{27EC3AED-D096-4372-AADF-CC6E7816E167}_84.png&quot;/&gt;&lt;left val=&quot;0&quot;/&gt;&lt;top val=&quot;130&quot;/&gt;&lt;width val=&quot;57&quot;/&gt;&lt;height val=&quot;34&quot;/&gt;&lt;hasText val=&quot;1&quot;/&gt;&lt;/Image&gt;&lt;/ThreeDShapeInfo&gt;"/>
</p:tagLst>
</file>

<file path=ppt/tags/tag3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6B6B6490-F16A-4D89-BBE9-98ACC0A15AC9}&quot;/&gt;&lt;isInvalidForFieldText val=&quot;0&quot;/&gt;&lt;Image&gt;&lt;filename val=&quot;C:\Users\stomes\AppData\Local\Temp\CP686025848819Session\CPTrustFolder686025848882\PPTImport686026064381\data\asimages\{6B6B6490-F16A-4D89-BBE9-98ACC0A15AC9}_85.png&quot;/&gt;&lt;left val=&quot;186&quot;/&gt;&lt;top val=&quot;47&quot;/&gt;&lt;width val=&quot;734&quot;/&gt;&lt;height val=&quot;90&quot;/&gt;&lt;hasText val=&quot;1&quot;/&gt;&lt;/Image&gt;&lt;/ThreeDShapeInfo&gt;"/>
</p:tagLst>
</file>

<file path=ppt/tags/tag3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921A9257-17DB-44FC-BD26-2312AC8BAF30}&quot;/&gt;&lt;isInvalidForFieldText val=&quot;0&quot;/&gt;&lt;Image&gt;&lt;filename val=&quot;C:\Users\stomes\AppData\Local\Temp\CP686025848819Session\CPTrustFolder686025848882\PPTImport686026064381\data\asimages\{921A9257-17DB-44FC-BD26-2312AC8BAF30}_85.png&quot;/&gt;&lt;left val=&quot;0&quot;/&gt;&lt;top val=&quot;130&quot;/&gt;&lt;width val=&quot;57&quot;/&gt;&lt;height val=&quot;34&quot;/&gt;&lt;hasText val=&quot;1&quot;/&gt;&lt;/Image&gt;&lt;/ThreeDShapeInfo&gt;"/>
</p:tagLst>
</file>

<file path=ppt/tags/tag3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4&quot;/&gt;&lt;lineCharCount val=&quot;20&quot;/&gt;&lt;lineCharCount val=&quot;11&quot;/&gt;&lt;lineCharCount val=&quot;24&quot;/&gt;&lt;lineCharCount val=&quot;17&quot;/&gt;&lt;lineCharCount val=&quot;14&quot;/&gt;&lt;lineCharCount val=&quot;1&quot;/&gt;&lt;/TableIndex&gt;&lt;/ShapeTextInfo&gt;"/>
  <p:tag name="PRESENTER_SHAPEINFO" val="&lt;ThreeDShapeInfo&gt;&lt;uuid val=&quot;{6FF9E721-C9D4-4388-A4D6-2CA2F5CCA39F}&quot;/&gt;&lt;isInvalidForFieldText val=&quot;0&quot;/&gt;&lt;Image&gt;&lt;filename val=&quot;C:\Users\stomes\AppData\Local\Temp\CP686025848819Session\CPTrustFolder686025848882\PPTImport686026064381\data\asimages\{6FF9E721-C9D4-4388-A4D6-2CA2F5CCA39F}_85.png&quot;/&gt;&lt;left val=&quot;613&quot;/&gt;&lt;top val=&quot;163&quot;/&gt;&lt;width val=&quot;297&quot;/&gt;&lt;height val=&quot;204&quot;/&gt;&lt;hasText val=&quot;1&quot;/&gt;&lt;/Image&gt;&lt;/ThreeDShapeInfo&gt;"/>
</p:tagLst>
</file>

<file path=ppt/tags/tag3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F0B1C739-A883-47A9-AA0C-66B7E0970911}&quot;/&gt;&lt;isInvalidForFieldText val=&quot;0&quot;/&gt;&lt;Image&gt;&lt;filename val=&quot;C:\Users\stomes\AppData\Local\Temp\CP686025848819Session\CPTrustFolder686025848882\PPTImport686026064381\data\asimages\{F0B1C739-A883-47A9-AA0C-66B7E0970911}_86.png&quot;/&gt;&lt;left val=&quot;186&quot;/&gt;&lt;top val=&quot;47&quot;/&gt;&lt;width val=&quot;734&quot;/&gt;&lt;height val=&quot;90&quot;/&gt;&lt;hasText val=&quot;1&quot;/&gt;&lt;/Image&gt;&lt;/ThreeDShapeInfo&gt;"/>
</p:tagLst>
</file>

<file path=ppt/tags/tag3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FB57CE1-53F6-4C8C-98AC-83AA33AAF3AA}&quot;/&gt;&lt;isInvalidForFieldText val=&quot;0&quot;/&gt;&lt;Image&gt;&lt;filename val=&quot;C:\Users\stomes\AppData\Local\Temp\CP686025848819Session\CPTrustFolder686025848882\PPTImport686026064381\data\asimages\{BFB57CE1-53F6-4C8C-98AC-83AA33AAF3AA}_86.png&quot;/&gt;&lt;left val=&quot;0&quot;/&gt;&lt;top val=&quot;130&quot;/&gt;&lt;width val=&quot;57&quot;/&gt;&lt;height val=&quot;34&quot;/&gt;&lt;hasText val=&quot;1&quot;/&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4&quot;/&gt;&lt;lineCharCount val=&quot;22&quot;/&gt;&lt;lineCharCount val=&quot;11&quot;/&gt;&lt;lineCharCount val=&quot;24&quot;/&gt;&lt;lineCharCount val=&quot;25&quot;/&gt;&lt;lineCharCount val=&quot;11&quot;/&gt;&lt;lineCharCount val=&quot;1&quot;/&gt;&lt;/TableIndex&gt;&lt;/ShapeTextInfo&gt;"/>
  <p:tag name="PRESENTER_SHAPEINFO" val="&lt;ThreeDShapeInfo&gt;&lt;uuid val=&quot;{47EBADF5-4AEB-4112-BD68-C3CA492EC78A}&quot;/&gt;&lt;isInvalidForFieldText val=&quot;0&quot;/&gt;&lt;Image&gt;&lt;filename val=&quot;C:\Users\stomes\AppData\Local\Temp\CP686025848819Session\CPTrustFolder686025848882\PPTImport686026064381\data\asimages\{47EBADF5-4AEB-4112-BD68-C3CA492EC78A}_86.png&quot;/&gt;&lt;left val=&quot;613&quot;/&gt;&lt;top val=&quot;163&quot;/&gt;&lt;width val=&quot;297&quot;/&gt;&lt;height val=&quot;204&quot;/&gt;&lt;hasText val=&quot;1&quot;/&gt;&lt;/Image&gt;&lt;/ThreeDShapeInfo&gt;"/>
</p:tagLst>
</file>

<file path=ppt/tags/tag3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hreeDShapeInfo&gt;&lt;uuid val=&quot;{E7E5E745-C685-46BA-B371-71EACB9D889A}&quot;/&gt;&lt;isInvalidForFieldText val=&quot;0&quot;/&gt;&lt;Image&gt;&lt;filename val=&quot;C:\Users\stomes\AppData\Local\Temp\CP686025848819Session\CPTrustFolder686025848882\PPTImport686026064381\data\asimages\{E7E5E745-C685-46BA-B371-71EACB9D889A}_90.png&quot;/&gt;&lt;left val=&quot;186&quot;/&gt;&lt;top val=&quot;47&quot;/&gt;&lt;width val=&quot;734&quot;/&gt;&lt;height val=&quot;90&quot;/&gt;&lt;hasText val=&quot;1&quot;/&gt;&lt;/Image&gt;&lt;/ThreeDShapeInfo&gt;"/>
</p:tagLst>
</file>

<file path=ppt/tags/tag3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47&quot;/&gt;&lt;lineCharCount val=&quot;73&quot;/&gt;&lt;lineCharCount val=&quot;82&quot;/&gt;&lt;lineCharCount val=&quot;66&quot;/&gt;&lt;lineCharCount val=&quot;68&quot;/&gt;&lt;lineCharCount val=&quot;63&quot;/&gt;&lt;lineCharCount val=&quot;69&quot;/&gt;&lt;lineCharCount val=&quot;71&quot;/&gt;&lt;lineCharCount val=&quot;33&quot;/&gt;&lt;/TableIndex&gt;&lt;/ShapeTextInfo&gt;"/>
  <p:tag name="HTML_SHAPEINFO" val="&lt;ThreeDShapeInfo&gt;&lt;uuid val=&quot;{26A491AD-E8F8-4CC4-AEBC-285F82F7213F}&quot;/&gt;&lt;isInvalidForFieldText val=&quot;0&quot;/&gt;&lt;Image&gt;&lt;filename val=&quot;C:\Users\stomes\AppData\Local\Temp\CP686025848819Session\CPTrustFolder686025848882\PPTImport686026064381\data\asimages\{26A491AD-E8F8-4CC4-AEBC-285F82F7213F}_90.png&quot;/&gt;&lt;left val=&quot;55&quot;/&gt;&lt;top val=&quot;180&quot;/&gt;&lt;width val=&quot;868&quot;/&gt;&lt;height val=&quot;476&quot;/&gt;&lt;hasText val=&quot;1&quot;/&gt;&lt;/Image&gt;&lt;/ThreeDShapeInfo&gt;"/>
</p:tagLst>
</file>

<file path=ppt/tags/tag3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F5ADC77A-9B46-47F7-BD0F-864EE7F3FE3D}&quot;/&gt;&lt;isInvalidForFieldText val=&quot;0&quot;/&gt;&lt;Image&gt;&lt;filename val=&quot;C:\Users\stomes\AppData\Local\Temp\CP686025848819Session\CPTrustFolder686025848882\PPTImport686026064381\data\asimages\{F5ADC77A-9B46-47F7-BD0F-864EE7F3FE3D}_90.png&quot;/&gt;&lt;left val=&quot;0&quot;/&gt;&lt;top val=&quot;130&quot;/&gt;&lt;width val=&quot;57&quot;/&gt;&lt;height val=&quot;34&quot;/&gt;&lt;hasText val=&quot;1&quot;/&gt;&lt;/Image&gt;&lt;/ThreeDShapeInfo&gt;"/>
</p:tagLst>
</file>

<file path=ppt/tags/tag3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8&quot;/&gt;&lt;/TableIndex&gt;&lt;/ShapeTextInfo&gt;"/>
  <p:tag name="HTML_SHAPEINFO" val="&lt;ThreeDShapeInfo&gt;&lt;uuid val=&quot;{141F5CE5-C1DC-4656-9750-FF022858BBAE}&quot;/&gt;&lt;isInvalidForFieldText val=&quot;0&quot;/&gt;&lt;Image&gt;&lt;filename val=&quot;C:\Users\stomes\AppData\Local\Temp\CP686025848819Session\CPTrustFolder686025848882\PPTImport686026064381\data\asimages\{141F5CE5-C1DC-4656-9750-FF022858BBAE}_87.png&quot;/&gt;&lt;left val=&quot;186&quot;/&gt;&lt;top val=&quot;47&quot;/&gt;&lt;width val=&quot;734&quot;/&gt;&lt;height val=&quot;90&quot;/&gt;&lt;hasText val=&quot;1&quot;/&gt;&lt;/Image&gt;&lt;/ThreeDShapeInfo&gt;"/>
</p:tagLst>
</file>

<file path=ppt/tags/tag3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75&quot;/&gt;&lt;lineCharCount val=&quot;68&quot;/&gt;&lt;lineCharCount val=&quot;69&quot;/&gt;&lt;lineCharCount val=&quot;13&quot;/&gt;&lt;lineCharCount val=&quot;1&quot;/&gt;&lt;/TableIndex&gt;&lt;/ShapeTextInfo&gt;"/>
  <p:tag name="HTML_SHAPEINFO" val="&lt;ThreeDShapeInfo&gt;&lt;uuid val=&quot;{E2AD87AD-240A-4EB8-84A6-E0C613A40C60}&quot;/&gt;&lt;isInvalidForFieldText val=&quot;0&quot;/&gt;&lt;Image&gt;&lt;filename val=&quot;C:\Users\stomes\AppData\Local\Temp\CP686025848819Session\CPTrustFolder686025848882\PPTImport686026064381\data\asimages\{E2AD87AD-240A-4EB8-84A6-E0C613A40C60}_87.png&quot;/&gt;&lt;left val=&quot;55&quot;/&gt;&lt;top val=&quot;180&quot;/&gt;&lt;width val=&quot;857&quot;/&gt;&lt;height val=&quot;476&quot;/&gt;&lt;hasText val=&quot;1&quot;/&gt;&lt;/Image&gt;&lt;/ThreeDShapeInfo&gt;"/>
</p:tagLst>
</file>

<file path=ppt/tags/tag3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5084267E-0391-4EB4-B5DB-5F4868D91D57}&quot;/&gt;&lt;isInvalidForFieldText val=&quot;0&quot;/&gt;&lt;Image&gt;&lt;filename val=&quot;C:\Users\stomes\AppData\Local\Temp\CP686025848819Session\CPTrustFolder686025848882\PPTImport686026064381\data\asimages\{5084267E-0391-4EB4-B5DB-5F4868D91D57}_87.png&quot;/&gt;&lt;left val=&quot;0&quot;/&gt;&lt;top val=&quot;132&quot;/&gt;&lt;width val=&quot;57&quot;/&gt;&lt;height val=&quot;35&quot;/&gt;&lt;hasText val=&quot;1&quot;/&gt;&lt;/Image&gt;&lt;/ThreeDShapeInfo&gt;"/>
</p:tagLst>
</file>

<file path=ppt/tags/tag3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B621D4BF-8917-4737-8FE9-36E4E35FAA31}&quot;/&gt;&lt;isInvalidForFieldText val=&quot;0&quot;/&gt;&lt;Image&gt;&lt;filename val=&quot;C:\Users\stomes\AppData\Local\Temp\CP686025848819Session\CPTrustFolder686025848882\PPTImport686026064381\data\asimages\{B621D4BF-8917-4737-8FE9-36E4E35FAA31}_91.png&quot;/&gt;&lt;left val=&quot;186&quot;/&gt;&lt;top val=&quot;47&quot;/&gt;&lt;width val=&quot;734&quot;/&gt;&lt;height val=&quot;90&quot;/&gt;&lt;hasText val=&quot;1&quot;/&gt;&lt;/Image&gt;&lt;/ThreeDShapeInfo&gt;"/>
</p:tagLst>
</file>

<file path=ppt/tags/tag3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C4820C5-6C3C-42C3-A8BA-A58E1D461FA9}&quot;/&gt;&lt;isInvalidForFieldText val=&quot;0&quot;/&gt;&lt;Image&gt;&lt;filename val=&quot;C:\Users\stomes\AppData\Local\Temp\CP686025848819Session\CPTrustFolder686025848882\PPTImport686026064381\data\asimages\{3C4820C5-6C3C-42C3-A8BA-A58E1D461FA9}_91.png&quot;/&gt;&lt;left val=&quot;0&quot;/&gt;&lt;top val=&quot;130&quot;/&gt;&lt;width val=&quot;57&quot;/&gt;&lt;height val=&quot;34&quot;/&gt;&lt;hasText val=&quot;1&quot;/&gt;&lt;/Image&gt;&lt;/ThreeDShape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3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4&quot;/&gt;&lt;/TableIndex&gt;&lt;/ShapeTextInfo&gt;"/>
  <p:tag name="HTML_SHAPEINFO" val="&lt;ThreeDShapeInfo&gt;&lt;uuid val=&quot;{8B1B01D5-4941-4D1A-AD7C-13BE4205DFA1}&quot;/&gt;&lt;isInvalidForFieldText val=&quot;0&quot;/&gt;&lt;Image&gt;&lt;filename val=&quot;C:\Users\stomes\AppData\Local\Temp\CP686025848819Session\CPTrustFolder686025848882\PPTImport686026064381\data\asimages\{8B1B01D5-4941-4D1A-AD7C-13BE4205DFA1}_92.png&quot;/&gt;&lt;left val=&quot;186&quot;/&gt;&lt;top val=&quot;47&quot;/&gt;&lt;width val=&quot;734&quot;/&gt;&lt;height val=&quot;90&quot;/&gt;&lt;hasText val=&quot;1&quot;/&gt;&lt;/Image&gt;&lt;/ThreeDShapeInfo&gt;"/>
</p:tagLst>
</file>

<file path=ppt/tags/tag3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5096BA5-05B7-4B1D-834A-F4CF959833C4}&quot;/&gt;&lt;isInvalidForFieldText val=&quot;0&quot;/&gt;&lt;Image&gt;&lt;filename val=&quot;C:\Users\stomes\AppData\Local\Temp\CP686025848819Session\CPTrustFolder686025848882\PPTImport686026064381\data\asimages\{C5096BA5-05B7-4B1D-834A-F4CF959833C4}_92.png&quot;/&gt;&lt;left val=&quot;0&quot;/&gt;&lt;top val=&quot;130&quot;/&gt;&lt;width val=&quot;57&quot;/&gt;&lt;height val=&quot;34&quot;/&gt;&lt;hasText val=&quot;1&quot;/&gt;&lt;/Image&gt;&lt;/ThreeDShapeInfo&gt;"/>
</p:tagLst>
</file>

<file path=ppt/tags/tag355.xml><?xml version="1.0" encoding="utf-8"?>
<p:tagLst xmlns:a="http://schemas.openxmlformats.org/drawingml/2006/main" xmlns:r="http://schemas.openxmlformats.org/officeDocument/2006/relationships" xmlns:p="http://schemas.openxmlformats.org/presentationml/2006/main">
  <p:tag name="PRESENTER_SHAPEINFO" val="&lt;ThreeDShapeInfo&gt;&lt;uuid val=&quot;{00AB4552-7981-4966-842E-F74B07080AA7}&quot;/&gt;&lt;isInvalidForFieldText val=&quot;0&quot;/&gt;&lt;Image&gt;&lt;filename val=&quot;C:\Users\stomes\AppData\Local\Temp\CP686025848819Session\CPTrustFolder686025848882\PPTImport686026064381\data\asimages\{00AB4552-7981-4966-842E-F74B07080AA7}_92.png&quot;/&gt;&lt;left val=&quot;108&quot;/&gt;&lt;top val=&quot;244&quot;/&gt;&lt;width val=&quot;744&quot;/&gt;&lt;height val=&quot;165&quot;/&gt;&lt;hasText val=&quot;1&quot;/&gt;&lt;/Image&gt;&lt;/ThreeDShapeInfo&gt;"/>
</p:tagLst>
</file>

<file path=ppt/tags/tag3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36&quot;/&gt;&lt;lineCharCount val=&quot;32&quot;/&gt;&lt;lineCharCount val=&quot;26&quot;/&gt;&lt;lineCharCount val=&quot;28&quot;/&gt;&lt;lineCharCount val=&quot;35&quot;/&gt;&lt;lineCharCount val=&quot;33&quot;/&gt;&lt;lineCharCount val=&quot;12&quot;/&gt;&lt;lineCharCount val=&quot;1&quot;/&gt;&lt;/TableIndex&gt;&lt;/ShapeTextInfo&gt;"/>
  <p:tag name="PRESENTER_SHAPEINFO" val="&lt;ThreeDShapeInfo&gt;&lt;uuid val=&quot;{5723D10E-9413-4FD1-9641-561598844A42}&quot;/&gt;&lt;isInvalidForFieldText val=&quot;0&quot;/&gt;&lt;Image&gt;&lt;filename val=&quot;C:\Users\stomes\AppData\Local\Temp\CP686025848819Session\CPTrustFolder686025848882\PPTImport686026064381\data\asimages\{5723D10E-9413-4FD1-9641-561598844A42}_92.png&quot;/&gt;&lt;left val=&quot;276&quot;/&gt;&lt;top val=&quot;421&quot;/&gt;&lt;width val=&quot;399&quot;/&gt;&lt;height val=&quot;239&quot;/&gt;&lt;hasText val=&quot;1&quot;/&gt;&lt;/Image&gt;&lt;/ThreeDShapeInfo&gt;"/>
</p:tagLst>
</file>

<file path=ppt/tags/tag3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A90477A4-85D7-4D5B-B817-7B3A5948383F}&quot;/&gt;&lt;isInvalidForFieldText val=&quot;0&quot;/&gt;&lt;Image&gt;&lt;filename val=&quot;C:\Users\stomes\AppData\Local\Temp\CP686025848819Session\CPTrustFolder686025848882\PPTImport686026064381\data\asimages\{A90477A4-85D7-4D5B-B817-7B3A5948383F}_93.png&quot;/&gt;&lt;left val=&quot;186&quot;/&gt;&lt;top val=&quot;47&quot;/&gt;&lt;width val=&quot;734&quot;/&gt;&lt;height val=&quot;90&quot;/&gt;&lt;hasText val=&quot;1&quot;/&gt;&lt;/Image&gt;&lt;/ThreeDShapeInfo&gt;"/>
</p:tagLst>
</file>

<file path=ppt/tags/tag3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55582521-4041-45FB-8673-D9216415F530}&quot;/&gt;&lt;isInvalidForFieldText val=&quot;0&quot;/&gt;&lt;Image&gt;&lt;filename val=&quot;C:\Users\stomes\AppData\Local\Temp\CP686025848819Session\CPTrustFolder686025848882\PPTImport686026064381\data\asimages\{55582521-4041-45FB-8673-D9216415F530}_93.png&quot;/&gt;&lt;left val=&quot;0&quot;/&gt;&lt;top val=&quot;130&quot;/&gt;&lt;width val=&quot;57&quot;/&gt;&lt;height val=&quot;34&quot;/&gt;&lt;hasText val=&quot;1&quot;/&gt;&lt;/Image&gt;&lt;/ThreeDShapeInfo&gt;"/>
</p:tagLst>
</file>

<file path=ppt/tags/tag359.xml><?xml version="1.0" encoding="utf-8"?>
<p:tagLst xmlns:a="http://schemas.openxmlformats.org/drawingml/2006/main" xmlns:r="http://schemas.openxmlformats.org/officeDocument/2006/relationships" xmlns:p="http://schemas.openxmlformats.org/presentationml/2006/main">
  <p:tag name="PRESENTER_SHAPEINFO" val="&lt;ThreeDShapeInfo&gt;&lt;uuid val=&quot;{9234A47A-EF59-4732-BC92-FAC6514EE913}&quot;/&gt;&lt;isInvalidForFieldText val=&quot;0&quot;/&gt;&lt;Image&gt;&lt;filename val=&quot;C:\Users\stomes\AppData\Local\Temp\CP686025848819Session\CPTrustFolder686025848882\PPTImport686026064381\data\asimages\{9234A47A-EF59-4732-BC92-FAC6514EE913}_93.png&quot;/&gt;&lt;left val=&quot;108&quot;/&gt;&lt;top val=&quot;244&quot;/&gt;&lt;width val=&quot;744&quot;/&gt;&lt;height val=&quot;165&quot;/&gt;&lt;hasText val=&quot;1&quot;/&gt;&lt;/Image&gt;&lt;/ThreeDShape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36&quot;/&gt;&lt;lineCharCount val=&quot;33&quot;/&gt;&lt;lineCharCount val=&quot;32&quot;/&gt;&lt;lineCharCount val=&quot;7&quot;/&gt;&lt;lineCharCount val=&quot;34&quot;/&gt;&lt;lineCharCount val=&quot;24&quot;/&gt;&lt;lineCharCount val=&quot;1&quot;/&gt;&lt;/TableIndex&gt;&lt;/ShapeTextInfo&gt;"/>
  <p:tag name="PRESENTER_SHAPEINFO" val="&lt;ThreeDShapeInfo&gt;&lt;uuid val=&quot;{1DC8D6BE-88BD-41C0-B7C0-A31CF9C4FA5F}&quot;/&gt;&lt;isInvalidForFieldText val=&quot;0&quot;/&gt;&lt;Image&gt;&lt;filename val=&quot;C:\Users\stomes\AppData\Local\Temp\CP686025848819Session\CPTrustFolder686025848882\PPTImport686026064381\data\asimages\{1DC8D6BE-88BD-41C0-B7C0-A31CF9C4FA5F}_93.png&quot;/&gt;&lt;left val=&quot;276&quot;/&gt;&lt;top val=&quot;421&quot;/&gt;&lt;width val=&quot;399&quot;/&gt;&lt;height val=&quot;239&quot;/&gt;&lt;hasText val=&quot;1&quot;/&gt;&lt;/Image&gt;&lt;/ThreeDShapeInfo&gt;"/>
</p:tagLst>
</file>

<file path=ppt/tags/tag3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16D988E8-E1B8-4AC4-8EBF-5646D3D24F78}&quot;/&gt;&lt;isInvalidForFieldText val=&quot;0&quot;/&gt;&lt;Image&gt;&lt;filename val=&quot;C:\Users\stomes\AppData\Local\Temp\CP686025848819Session\CPTrustFolder686025848882\PPTImport686026064381\data\asimages\{16D988E8-E1B8-4AC4-8EBF-5646D3D24F78}_94.png&quot;/&gt;&lt;left val=&quot;186&quot;/&gt;&lt;top val=&quot;47&quot;/&gt;&lt;width val=&quot;734&quot;/&gt;&lt;height val=&quot;90&quot;/&gt;&lt;hasText val=&quot;1&quot;/&gt;&lt;/Image&gt;&lt;/ThreeDShapeInfo&gt;"/>
</p:tagLst>
</file>

<file path=ppt/tags/tag3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EF40A23B-55AC-4863-84D5-8B9034AC5CD0}&quot;/&gt;&lt;isInvalidForFieldText val=&quot;0&quot;/&gt;&lt;Image&gt;&lt;filename val=&quot;C:\Users\stomes\AppData\Local\Temp\CP686025848819Session\CPTrustFolder686025848882\PPTImport686026064381\data\asimages\{EF40A23B-55AC-4863-84D5-8B9034AC5CD0}_94.png&quot;/&gt;&lt;left val=&quot;0&quot;/&gt;&lt;top val=&quot;130&quot;/&gt;&lt;width val=&quot;57&quot;/&gt;&lt;height val=&quot;34&quot;/&gt;&lt;hasText val=&quot;1&quot;/&gt;&lt;/Image&gt;&lt;/ThreeDShapeInfo&gt;"/>
</p:tagLst>
</file>

<file path=ppt/tags/tag363.xml><?xml version="1.0" encoding="utf-8"?>
<p:tagLst xmlns:a="http://schemas.openxmlformats.org/drawingml/2006/main" xmlns:r="http://schemas.openxmlformats.org/officeDocument/2006/relationships" xmlns:p="http://schemas.openxmlformats.org/presentationml/2006/main">
  <p:tag name="PRESENTER_SHAPEINFO" val="&lt;ThreeDShapeInfo&gt;&lt;uuid val=&quot;{427E181D-FE05-4C05-ABB8-2136F755CF98}&quot;/&gt;&lt;isInvalidForFieldText val=&quot;0&quot;/&gt;&lt;Image&gt;&lt;filename val=&quot;C:\Users\stomes\AppData\Local\Temp\CP686025848819Session\CPTrustFolder686025848882\PPTImport686026064381\data\asimages\{427E181D-FE05-4C05-ABB8-2136F755CF98}_94.png&quot;/&gt;&lt;left val=&quot;114&quot;/&gt;&lt;top val=&quot;236&quot;/&gt;&lt;width val=&quot;742&quot;/&gt;&lt;height val=&quot;179&quot;/&gt;&lt;hasText val=&quot;1&quot;/&gt;&lt;/Image&gt;&lt;/ThreeDShapeInfo&gt;"/>
</p:tagLst>
</file>

<file path=ppt/tags/tag3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35&quot;/&gt;&lt;lineCharCount val=&quot;26&quot;/&gt;&lt;lineCharCount val=&quot;31&quot;/&gt;&lt;lineCharCount val=&quot;20&quot;/&gt;&lt;lineCharCount val=&quot;29&quot;/&gt;&lt;lineCharCount val=&quot;26&quot;/&gt;&lt;lineCharCount val=&quot;17&quot;/&gt;&lt;lineCharCount val=&quot;27&quot;/&gt;&lt;lineCharCount val=&quot;16&quot;/&gt;&lt;lineCharCount val=&quot;1&quot;/&gt;&lt;/TableIndex&gt;&lt;/ShapeTextInfo&gt;"/>
  <p:tag name="PRESENTER_SHAPEINFO" val="&lt;ThreeDShapeInfo&gt;&lt;uuid val=&quot;{A7495951-F9CE-4812-82ED-F55359A4BBB5}&quot;/&gt;&lt;isInvalidForFieldText val=&quot;0&quot;/&gt;&lt;Image&gt;&lt;filename val=&quot;C:\Users\stomes\AppData\Local\Temp\CP686025848819Session\CPTrustFolder686025848882\PPTImport686026064381\data\asimages\{A7495951-F9CE-4812-82ED-F55359A4BBB5}_94.png&quot;/&gt;&lt;left val=&quot;276&quot;/&gt;&lt;top val=&quot;421&quot;/&gt;&lt;width val=&quot;399&quot;/&gt;&lt;height val=&quot;285&quot;/&gt;&lt;hasText val=&quot;1&quot;/&gt;&lt;/Image&gt;&lt;/ThreeDShapeInfo&gt;"/>
</p:tagLst>
</file>

<file path=ppt/tags/tag3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00CAC129-6F96-45EE-BC68-BF05BDCA493B}&quot;/&gt;&lt;isInvalidForFieldText val=&quot;0&quot;/&gt;&lt;Image&gt;&lt;filename val=&quot;C:\Users\stomes\AppData\Local\Temp\CP686025848819Session\CPTrustFolder686025848882\PPTImport686026064381\data\asimages\{00CAC129-6F96-45EE-BC68-BF05BDCA493B}_95.png&quot;/&gt;&lt;left val=&quot;186&quot;/&gt;&lt;top val=&quot;47&quot;/&gt;&lt;width val=&quot;734&quot;/&gt;&lt;height val=&quot;90&quot;/&gt;&lt;hasText val=&quot;1&quot;/&gt;&lt;/Image&gt;&lt;/ThreeDShapeInfo&gt;"/>
</p:tagLst>
</file>

<file path=ppt/tags/tag3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685113E-D445-4D99-8B85-64941C580F56}&quot;/&gt;&lt;isInvalidForFieldText val=&quot;0&quot;/&gt;&lt;Image&gt;&lt;filename val=&quot;C:\Users\stomes\AppData\Local\Temp\CP686025848819Session\CPTrustFolder686025848882\PPTImport686026064381\data\asimages\{8685113E-D445-4D99-8B85-64941C580F56}_95.png&quot;/&gt;&lt;left val=&quot;0&quot;/&gt;&lt;top val=&quot;130&quot;/&gt;&lt;width val=&quot;57&quot;/&gt;&lt;height val=&quot;34&quot;/&gt;&lt;hasText val=&quot;1&quot;/&gt;&lt;/Image&gt;&lt;/ThreeDShapeInfo&gt;"/>
</p:tagLst>
</file>

<file path=ppt/tags/tag367.xml><?xml version="1.0" encoding="utf-8"?>
<p:tagLst xmlns:a="http://schemas.openxmlformats.org/drawingml/2006/main" xmlns:r="http://schemas.openxmlformats.org/officeDocument/2006/relationships" xmlns:p="http://schemas.openxmlformats.org/presentationml/2006/main">
  <p:tag name="PRESENTER_SHAPEINFO" val="&lt;ThreeDShapeInfo&gt;&lt;uuid val=&quot;{81EE4E19-0D19-43A2-8482-45455906FD2B}&quot;/&gt;&lt;isInvalidForFieldText val=&quot;0&quot;/&gt;&lt;Image&gt;&lt;filename val=&quot;C:\Users\stomes\AppData\Local\Temp\CP686025848819Session\CPTrustFolder686025848882\PPTImport686026064381\data\asimages\{81EE4E19-0D19-43A2-8482-45455906FD2B}_95.png&quot;/&gt;&lt;left val=&quot;10&quot;/&gt;&lt;top val=&quot;190&quot;/&gt;&lt;width val=&quot;654&quot;/&gt;&lt;height val=&quot;233&quot;/&gt;&lt;hasText val=&quot;1&quot;/&gt;&lt;/Image&gt;&lt;/ThreeDShapeInfo&gt;"/>
</p:tagLst>
</file>

<file path=ppt/tags/tag368.xml><?xml version="1.0" encoding="utf-8"?>
<p:tagLst xmlns:a="http://schemas.openxmlformats.org/drawingml/2006/main" xmlns:r="http://schemas.openxmlformats.org/officeDocument/2006/relationships" xmlns:p="http://schemas.openxmlformats.org/presentationml/2006/main">
  <p:tag name="PRESENTER_SHAPEINFO" val="&lt;ThreeDShapeInfo&gt;&lt;uuid val=&quot;{4E3A3CC5-87DC-49C4-9156-2D5D6385962C}&quot;/&gt;&lt;isInvalidForFieldText val=&quot;0&quot;/&gt;&lt;Image&gt;&lt;filename val=&quot;C:\Users\stomes\AppData\Local\Temp\CP686025848819Session\CPTrustFolder686025848882\PPTImport686026064381\data\asimages\{4E3A3CC5-87DC-49C4-9156-2D5D6385962C}_95.png&quot;/&gt;&lt;left val=&quot;279&quot;/&gt;&lt;top val=&quot;451&quot;/&gt;&lt;width val=&quot;653&quot;/&gt;&lt;height val=&quot;230&quot;/&gt;&lt;hasText val=&quot;1&quot;/&gt;&lt;/Image&gt;&lt;/ThreeDShapeInfo&gt;"/>
</p:tagLst>
</file>

<file path=ppt/tags/tag3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0&quot;/&gt;&lt;lineCharCount val=&quot;9&quot;/&gt;&lt;lineCharCount val=&quot;15&quot;/&gt;&lt;lineCharCount val=&quot;14&quot;/&gt;&lt;lineCharCount val=&quot;17&quot;/&gt;&lt;lineCharCount val=&quot;12&quot;/&gt;&lt;lineCharCount val=&quot;7&quot;/&gt;&lt;/TableIndex&gt;&lt;/ShapeTextInfo&gt;"/>
  <p:tag name="PRESENTER_SHAPEINFO" val="&lt;ThreeDShapeInfo&gt;&lt;uuid val=&quot;{39BC31D9-27C7-42F0-9F24-755A32E66EE6}&quot;/&gt;&lt;isInvalidForFieldText val=&quot;0&quot;/&gt;&lt;Image&gt;&lt;filename val=&quot;C:\Users\stomes\AppData\Local\Temp\CP686025848819Session\CPTrustFolder686025848882\PPTImport686026064381\data\asimages\{39BC31D9-27C7-42F0-9F24-755A32E66EE6}_95.png&quot;/&gt;&lt;left val=&quot;1&quot;/&gt;&lt;top val=&quot;445&quot;/&gt;&lt;width val=&quot;245&quot;/&gt;&lt;height val=&quot;268&quot;/&gt;&lt;hasText val=&quot;1&quot;/&gt;&lt;/Image&gt;&lt;/ThreeDShapeInfo&gt;"/>
</p:tagLst>
</file>

<file path=ppt/tags/tag3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17&quot;/&gt;&lt;lineCharCount val=&quot;10&quot;/&gt;&lt;lineCharCount val=&quot;17&quot;/&gt;&lt;lineCharCount val=&quot;15&quot;/&gt;&lt;lineCharCount val=&quot;10&quot;/&gt;&lt;/TableIndex&gt;&lt;/ShapeTextInfo&gt;"/>
  <p:tag name="PRESENTER_SHAPEINFO" val="&lt;ThreeDShapeInfo&gt;&lt;uuid val=&quot;{420EA423-50A4-4A1E-B328-18A81D08EB32}&quot;/&gt;&lt;isInvalidForFieldText val=&quot;0&quot;/&gt;&lt;Image&gt;&lt;filename val=&quot;C:\Users\stomes\AppData\Local\Temp\CP686025848819Session\CPTrustFolder686025848882\PPTImport686026064381\data\asimages\{420EA423-50A4-4A1E-B328-18A81D08EB32}_95.png&quot;/&gt;&lt;left val=&quot;677&quot;/&gt;&lt;top val=&quot;198&quot;/&gt;&lt;width val=&quot;245&quot;/&gt;&lt;height val=&quot;174&quot;/&gt;&lt;hasText val=&quot;1&quot;/&gt;&lt;/Image&gt;&lt;/ThreeDShapeInfo&gt;"/>
</p:tagLst>
</file>

<file path=ppt/tags/tag3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7&quot;/&gt;&lt;/TableIndex&gt;&lt;/ShapeTextInfo&gt;"/>
  <p:tag name="HTML_SHAPEINFO" val="&lt;ThreeDShapeInfo&gt;&lt;uuid val=&quot;{A650CF72-CFCD-4117-ABC2-12C9C57AAE30}&quot;/&gt;&lt;isInvalidForFieldText val=&quot;0&quot;/&gt;&lt;Image&gt;&lt;filename val=&quot;C:\Users\stomes\AppData\Local\Temp\CP686025848819Session\CPTrustFolder686025848882\PPTImport686026064381\data\asimages\{A650CF72-CFCD-4117-ABC2-12C9C57AAE30}_96.png&quot;/&gt;&lt;left val=&quot;186&quot;/&gt;&lt;top val=&quot;47&quot;/&gt;&lt;width val=&quot;734&quot;/&gt;&lt;height val=&quot;90&quot;/&gt;&lt;hasText val=&quot;1&quot;/&gt;&lt;/Image&gt;&lt;/ThreeDShapeInfo&gt;"/>
</p:tagLst>
</file>

<file path=ppt/tags/tag3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77&quot;/&gt;&lt;lineCharCount val=&quot;68&quot;/&gt;&lt;lineCharCount val=&quot;79&quot;/&gt;&lt;lineCharCount val=&quot;71&quot;/&gt;&lt;lineCharCount val=&quot;38&quot;/&gt;&lt;/TableIndex&gt;&lt;/ShapeTextInfo&gt;"/>
  <p:tag name="HTML_SHAPEINFO" val="&lt;ThreeDShapeInfo&gt;&lt;uuid val=&quot;{A85718F4-7BD0-4C66-A047-152BCBA33C4D}&quot;/&gt;&lt;isInvalidForFieldText val=&quot;0&quot;/&gt;&lt;Image&gt;&lt;filename val=&quot;C:\Users\stomes\AppData\Local\Temp\CP686025848819Session\CPTrustFolder686025848882\PPTImport686026064381\data\asimages\{A85718F4-7BD0-4C66-A047-152BCBA33C4D}_96.png&quot;/&gt;&lt;left val=&quot;55&quot;/&gt;&lt;top val=&quot;180&quot;/&gt;&lt;width val=&quot;857&quot;/&gt;&lt;height val=&quot;476&quot;/&gt;&lt;hasText val=&quot;1&quot;/&gt;&lt;/Image&gt;&lt;/ThreeDShapeInfo&gt;"/>
</p:tagLst>
</file>

<file path=ppt/tags/tag3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315F4B6-C9EE-42FD-B4FB-573B25C94C0C}&quot;/&gt;&lt;isInvalidForFieldText val=&quot;0&quot;/&gt;&lt;Image&gt;&lt;filename val=&quot;C:\Users\stomes\AppData\Local\Temp\CP686025848819Session\CPTrustFolder686025848882\PPTImport686026064381\data\asimages\{B315F4B6-C9EE-42FD-B4FB-573B25C94C0C}_96.png&quot;/&gt;&lt;left val=&quot;0&quot;/&gt;&lt;top val=&quot;130&quot;/&gt;&lt;width val=&quot;57&quot;/&gt;&lt;height val=&quot;34&quot;/&gt;&lt;hasText val=&quot;1&quot;/&gt;&lt;/Image&gt;&lt;/ThreeDShapeInfo&gt;"/>
</p:tagLst>
</file>

<file path=ppt/tags/tag3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0&quot;/&gt;&lt;lineCharCount val=&quot;9&quot;/&gt;&lt;/TableIndex&gt;&lt;/ShapeTextInfo&gt;"/>
  <p:tag name="HTML_SHAPEINFO" val="&lt;ThreeDShapeInfo&gt;&lt;uuid val=&quot;{6016C65A-FCB7-47F1-94ED-30220CE4B326}&quot;/&gt;&lt;isInvalidForFieldText val=&quot;0&quot;/&gt;&lt;Image&gt;&lt;filename val=&quot;C:\Users\stomes\AppData\Local\Temp\CP686025848819Session\CPTrustFolder686025848882\PPTImport686026064381\data\asimages\{6016C65A-FCB7-47F1-94ED-30220CE4B326}_97.png&quot;/&gt;&lt;left val=&quot;128&quot;/&gt;&lt;top val=&quot;159&quot;/&gt;&lt;width val=&quot;815&quot;/&gt;&lt;height val=&quot;133&quot;/&gt;&lt;hasText val=&quot;1&quot;/&gt;&lt;/Image&gt;&lt;/ThreeDShapeInfo&gt;"/>
</p:tagLst>
</file>

<file path=ppt/tags/tag3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78A873A6-541F-4C6B-81FC-2BCEDD2FE888}&quot;/&gt;&lt;isInvalidForFieldText val=&quot;0&quot;/&gt;&lt;Image&gt;&lt;filename val=&quot;C:\Users\stomes\AppData\Local\Temp\CP686025848819Session\CPTrustFolder686025848882\PPTImport686026064381\data\asimages\{78A873A6-541F-4C6B-81FC-2BCEDD2FE888}_98.png&quot;/&gt;&lt;left val=&quot;186&quot;/&gt;&lt;top val=&quot;47&quot;/&gt;&lt;width val=&quot;734&quot;/&gt;&lt;height val=&quot;90&quot;/&gt;&lt;hasText val=&quot;1&quot;/&gt;&lt;/Image&gt;&lt;/ThreeDShapeInfo&gt;"/>
</p:tagLst>
</file>

<file path=ppt/tags/tag3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4&quot;/&gt;&lt;lineCharCount val=&quot;15&quot;/&gt;&lt;lineCharCount val=&quot;75&quot;/&gt;&lt;lineCharCount val=&quot;6&quot;/&gt;&lt;lineCharCount val=&quot;36&quot;/&gt;&lt;lineCharCount val=&quot;41&quot;/&gt;&lt;lineCharCount val=&quot;65&quot;/&gt;&lt;/TableIndex&gt;&lt;/ShapeTextInfo&gt;"/>
  <p:tag name="HTML_SHAPEINFO" val="&lt;ThreeDShapeInfo&gt;&lt;uuid val=&quot;{31A3753B-916F-4F9D-9629-4BFA249F3A7D}&quot;/&gt;&lt;isInvalidForFieldText val=&quot;0&quot;/&gt;&lt;Image&gt;&lt;filename val=&quot;C:\Users\stomes\AppData\Local\Temp\CP686025848819Session\CPTrustFolder686025848882\PPTImport686026064381\data\asimages\{31A3753B-916F-4F9D-9629-4BFA249F3A7D}_98.png&quot;/&gt;&lt;left val=&quot;50&quot;/&gt;&lt;top val=&quot;180&quot;/&gt;&lt;width val=&quot;868&quot;/&gt;&lt;height val=&quot;476&quot;/&gt;&lt;hasText val=&quot;1&quot;/&gt;&lt;/Image&gt;&lt;/ThreeDShapeInfo&gt;"/>
</p:tagLst>
</file>

<file path=ppt/tags/tag3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CC05CD74-9FC7-4814-AA2B-69348255E5F0}&quot;/&gt;&lt;isInvalidForFieldText val=&quot;0&quot;/&gt;&lt;Image&gt;&lt;filename val=&quot;C:\Users\stomes\AppData\Local\Temp\CP686025848819Session\CPTrustFolder686025848882\PPTImport686026064381\data\asimages\{CC05CD74-9FC7-4814-AA2B-69348255E5F0}_98.png&quot;/&gt;&lt;left val=&quot;0&quot;/&gt;&lt;top val=&quot;132&quot;/&gt;&lt;width val=&quot;57&quot;/&gt;&lt;height val=&quot;35&quot;/&gt;&lt;hasText val=&quot;1&quot;/&gt;&lt;/Image&gt;&lt;/ThreeDShapeInfo&gt;"/>
</p:tagLst>
</file>

<file path=ppt/tags/tag3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 name="HTML_SHAPEINFO" val="&lt;ThreeDShapeInfo&gt;&lt;uuid val=&quot;{0737169C-167A-4BF7-B7DA-10C8464CACAE}&quot;/&gt;&lt;isInvalidForFieldText val=&quot;0&quot;/&gt;&lt;Image&gt;&lt;filename val=&quot;C:\Users\stomes\AppData\Local\Temp\CP686025848819Session\CPTrustFolder686025848882\PPTImport686026064381\data\asimages\{0737169C-167A-4BF7-B7DA-10C8464CACAE}_100.png&quot;/&gt;&lt;left val=&quot;143&quot;/&gt;&lt;top val=&quot;472&quot;/&gt;&lt;width val=&quot;793&quot;/&gt;&lt;height val=&quot;119&quot;/&gt;&lt;hasText val=&quot;1&quot;/&gt;&lt;/Image&gt;&lt;/ThreeDShapeInfo&gt;"/>
</p:tagLst>
</file>

<file path=ppt/tags/tag3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4EC25AA0-92FF-4CF1-844B-FAB9ACA82EF2}&quot;/&gt;&lt;isInvalidForFieldText val=&quot;0&quot;/&gt;&lt;Image&gt;&lt;filename val=&quot;C:\Users\stomes\AppData\Local\Temp\CP686025848819Session\CPTrustFolder686025848882\PPTImport686026064381\data\asimages\{4EC25AA0-92FF-4CF1-844B-FAB9ACA82EF2}_100.png&quot;/&gt;&lt;left val=&quot;0&quot;/&gt;&lt;top val=&quot;489&quot;/&gt;&lt;width val=&quot;153&quot;/&gt;&lt;height val=&quot;81&quot;/&gt;&lt;hasText val=&quot;1&quot;/&gt;&lt;/Image&gt;&lt;/ThreeDShapeInfo&gt;"/>
</p:tagLst>
</file>

<file path=ppt/tags/tag3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0&quot;/&gt;&lt;/TableIndex&gt;&lt;/ShapeTextInfo&gt;"/>
  <p:tag name="PRESENTER_SHAPEINFO" val="&lt;ThreeDShapeInfo&gt;&lt;uuid val=&quot;{C1EABFF0-E0FC-4B69-BA4E-CA9EC0B82325}&quot;/&gt;&lt;isInvalidForFieldText val=&quot;0&quot;/&gt;&lt;Image&gt;&lt;filename val=&quot;C:\Users\stomes\AppData\Local\Temp\CP686025848819Session\CPTrustFolder686025848882\PPTImport686026064381\data\asimages\{C1EABFF0-E0FC-4B69-BA4E-CA9EC0B82325}_100.png&quot;/&gt;&lt;left val=&quot;159&quot;/&gt;&lt;top val=&quot;583&quot;/&gt;&lt;width val=&quot;801&quot;/&gt;&lt;height val=&quot;89&quot;/&gt;&lt;hasText val=&quot;1&quot;/&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quot;/&gt;&lt;lineCharCount val=&quot;1&quot;/&gt;&lt;lineCharCount val=&quot;1&quot;/&gt;&lt;lineCharCount val=&quot;96&quot;/&gt;&lt;/TableIndex&gt;&lt;/ShapeTextInfo&gt;"/>
  <p:tag name="HTML_SHAPEINFO" val="&lt;ThreeDShapeInfo&gt;&lt;uuid val=&quot;{64CF2AAE-3FF7-4AB8-AC04-A3AED792A8C5}&quot;/&gt;&lt;isInvalidForFieldText val=&quot;0&quot;/&gt;&lt;Image&gt;&lt;filename val=&quot;C:\Users\stomes\AppData\Local\Temp\CP686025848819Session\CPTrustFolder686025848882\PPTImport686026064381\data\asimages\{64CF2AAE-3FF7-4AB8-AC04-A3AED792A8C5}_100.png&quot;/&gt;&lt;left val=&quot;415&quot;/&gt;&lt;top val=&quot;655&quot;/&gt;&lt;width val=&quot;505&quot;/&gt;&lt;height val=&quot;46&quot;/&gt;&lt;hasText val=&quot;1&quot;/&gt;&lt;/Image&gt;&lt;/ThreeDShapeInfo&gt;"/>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2&quot;/&gt;&lt;lineCharCount val=&quot;21&quot;/&gt;&lt;lineCharCount val=&quot;25&quot;/&gt;&lt;lineCharCount val=&quot;27&quot;/&gt;&lt;lineCharCount val=&quot;17&quot;/&gt;&lt;lineCharCount val=&quot;1&quot;/&gt;&lt;lineCharCount val=&quot;2&quot;/&gt;&lt;/TableIndex&gt;&lt;/ShapeTextInfo&gt;"/>
  <p:tag name="PRESENTER_DUMMYTAG" val="&lt;DummyForForceWrite&gt;&lt;/DummyForForceWrite&gt;"/>
  <p:tag name="HTML_SHAPEINFO" val="&lt;ThreeDShapeInfo&gt;&lt;uuid val=&quot;{ED68DABB-0369-43A0-8AF5-2D6504E5498B}&quot;/&gt;&lt;isInvalidForFieldText val=&quot;0&quot;/&gt;&lt;Image&gt;&lt;filename val=&quot;C:\Users\stomes\AppData\Local\Temp\CP686025848819Session\CPTrustFolder686025848882\PPTImport686026064381\data\asimages\{ED68DABB-0369-43A0-8AF5-2D6504E5498B}_1.png&quot;/&gt;&lt;left val=&quot;237&quot;/&gt;&lt;top val=&quot;305&quot;/&gt;&lt;width val=&quot;699&quot;/&gt;&lt;height val=&quot;407&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4&quot;/&gt;&lt;/TableIndex&gt;&lt;/ShapeTextInfo&gt;"/>
  <p:tag name="PRESENTER_DUMMYTAG" val="&lt;DummyForForceWrite&gt;&lt;/DummyForForceWrite&gt;"/>
  <p:tag name="HTML_SHAPEINFO" val="&lt;ThreeDShapeInfo&gt;&lt;uuid val=&quot;{4F465B6D-BC43-4033-B5AE-33B7C5E2A81C}&quot;/&gt;&lt;isInvalidForFieldText val=&quot;0&quot;/&gt;&lt;Image&gt;&lt;filename val=&quot;C:\Users\stomes\AppData\Local\Temp\CP686025848819Session\CPTrustFolder686025848882\PPTImport686026064381\data\asimages\{4F465B6D-BC43-4033-B5AE-33B7C5E2A81C}_1.png&quot;/&gt;&lt;left val=&quot;7&quot;/&gt;&lt;top val=&quot;88&quot;/&gt;&lt;width val=&quot;345&quot;/&gt;&lt;height val=&quot;46&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 name="HTML_SHAPEINFO" val="&lt;ThreeDShapeInfo&gt;&lt;uuid val=&quot;{1679D051-EFAB-4F26-B4B5-5E3C13679EAD}&quot;/&gt;&lt;isInvalidForFieldText val=&quot;0&quot;/&gt;&lt;Image&gt;&lt;filename val=&quot;C:\Users\stomes\AppData\Local\Temp\CP686025848819Session\CPTrustFolder686025848882\PPTImport686026064381\data\asimages\{1679D051-EFAB-4F26-B4B5-5E3C13679EAD}_2.png&quot;/&gt;&lt;left val=&quot;186&quot;/&gt;&lt;top val=&quot;47&quot;/&gt;&lt;width val=&quot;734&quot;/&gt;&lt;height val=&quot;90&quot;/&gt;&lt;hasText val=&quot;1&quot;/&gt;&lt;/Image&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14&quot;/&gt;&lt;lineCharCount val=&quot;18&quot;/&gt;&lt;lineCharCount val=&quot;19&quot;/&gt;&lt;lineCharCount val=&quot;23&quot;/&gt;&lt;lineCharCount val=&quot;23&quot;/&gt;&lt;lineCharCount val=&quot;32&quot;/&gt;&lt;lineCharCount val=&quot;14&quot;/&gt;&lt;lineCharCount val=&quot;42&quot;/&gt;&lt;lineCharCount val=&quot;26&quot;/&gt;&lt;lineCharCount val=&quot;16&quot;/&gt;&lt;lineCharCount val=&quot;34&quot;/&gt;&lt;lineCharCount val=&quot;16&quot;/&gt;&lt;lineCharCount val=&quot;1&quot;/&gt;&lt;/TableIndex&gt;&lt;/ShapeTextInfo&gt;"/>
  <p:tag name="HTML_SHAPEINFO" val="&lt;ThreeDShapeInfo&gt;&lt;uuid val=&quot;{B2E97551-54C2-4C0B-8FD4-B20567BB23D8}&quot;/&gt;&lt;isInvalidForFieldText val=&quot;0&quot;/&gt;&lt;Image&gt;&lt;filename val=&quot;C:\Users\stomes\AppData\Local\Temp\CP686025848819Session\CPTrustFolder686025848882\PPTImport686026064381\data\asimages\{B2E97551-54C2-4C0B-8FD4-B20567BB23D8}_2.png&quot;/&gt;&lt;left val=&quot;55&quot;/&gt;&lt;top val=&quot;180&quot;/&gt;&lt;width val=&quot;857&quot;/&gt;&lt;height val=&quot;519&quot;/&gt;&lt;hasText val=&quot;1&quot;/&gt;&lt;/Image&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5921FE02-396D-43D7-86FD-2D914AA1C904}&quot;/&gt;&lt;isInvalidForFieldText val=&quot;0&quot;/&gt;&lt;Image&gt;&lt;filename val=&quot;C:\Users\stomes\AppData\Local\Temp\CP686025848819Session\CPTrustFolder686025848882\PPTImport686026064381\data\asimages\{5921FE02-396D-43D7-86FD-2D914AA1C904}_2.png&quot;/&gt;&lt;left val=&quot;0&quot;/&gt;&lt;top val=&quot;132&quot;/&gt;&lt;width val=&quot;57&quot;/&gt;&lt;height val=&quot;35&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E74617F9-22E1-46A8-9BD1-028E814780FD}&quot;/&gt;&lt;isInvalidForFieldText val=&quot;0&quot;/&gt;&lt;Image&gt;&lt;filename val=&quot;C:\Users\stomes\AppData\Local\Temp\CP686025848819Session\CPTrustFolder686025848882\PPTImport686026064381\data\asimages\{E74617F9-22E1-46A8-9BD1-028E814780FD}_4.png&quot;/&gt;&lt;left val=&quot;128&quot;/&gt;&lt;top val=&quot;167&quot;/&gt;&lt;width val=&quot;815&quot;/&gt;&lt;height val=&quot;105&quot;/&gt;&lt;hasText val=&quot;1&quot;/&gt;&lt;/Image&gt;&lt;/ThreeDShapeInfo&gt;"/>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BA50FE26-3851-40CD-BC2D-100821FD8F00}&quot;/&gt;&lt;isInvalidForFieldText val=&quot;0&quot;/&gt;&lt;Image&gt;&lt;filename val=&quot;C:\Users\stomes\AppData\Local\Temp\CP686025848819Session\CPTrustFolder686025848882\PPTImport686026064381\data\asimages\{BA50FE26-3851-40CD-BC2D-100821FD8F00}_5.png&quot;/&gt;&lt;left val=&quot;189&quot;/&gt;&lt;top val=&quot;39&quot;/&gt;&lt;width val=&quot;763&quot;/&gt;&lt;height val=&quot;89&quot;/&gt;&lt;hasText val=&quot;1&quot;/&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3&quot;/&gt;&lt;lineCharCount val=&quot;45&quot;/&gt;&lt;lineCharCount val=&quot;15&quot;/&gt;&lt;lineCharCount val=&quot;43&quot;/&gt;&lt;lineCharCount val=&quot;74&quot;/&gt;&lt;lineCharCount val=&quot;75&quot;/&gt;&lt;lineCharCount val=&quot;68&quot;/&gt;&lt;lineCharCount val=&quot;25&quot;/&gt;&lt;lineCharCount val=&quot;73&quot;/&gt;&lt;lineCharCount val=&quot;39&quot;/&gt;&lt;lineCharCount val=&quot;57&quot;/&gt;&lt;/TableIndex&gt;&lt;/ShapeTextInfo&gt;"/>
  <p:tag name="HTML_SHAPEINFO" val="&lt;ThreeDShapeInfo&gt;&lt;uuid val=&quot;{C6F888C1-709B-4CF7-A5B8-3FF0F59E8DF8}&quot;/&gt;&lt;isInvalidForFieldText val=&quot;0&quot;/&gt;&lt;Image&gt;&lt;filename val=&quot;C:\Users\stomes\AppData\Local\Temp\CP686025848819Session\CPTrustFolder686025848882\PPTImport686026064381\data\asimages\{C6F888C1-709B-4CF7-A5B8-3FF0F59E8DF8}_5.png&quot;/&gt;&lt;left val=&quot;26&quot;/&gt;&lt;top val=&quot;188&quot;/&gt;&lt;width val=&quot;894&quot;/&gt;&lt;height val=&quot;468&quot;/&gt;&lt;hasText val=&quot;1&quot;/&gt;&lt;/Image&gt;&lt;/ThreeDShape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D32D0C66-61BC-423C-A305-62D96ADD5E41}&quot;/&gt;&lt;isInvalidForFieldText val=&quot;0&quot;/&gt;&lt;Image&gt;&lt;filename val=&quot;C:\Users\stomes\AppData\Local\Temp\CP686025848819Session\CPTrustFolder686025848882\PPTImport686026064381\data\asimages\{D32D0C66-61BC-423C-A305-62D96ADD5E41}_5.png&quot;/&gt;&lt;left val=&quot;0&quot;/&gt;&lt;top val=&quot;132&quot;/&gt;&lt;width val=&quot;57&quot;/&gt;&lt;height val=&quot;35&quot;/&gt;&lt;hasText val=&quot;1&quot;/&gt;&lt;/Image&gt;&lt;/ThreeDShapeInfo&gt;"/>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968F8493-8668-42A4-BA08-77FD17B10F13}&quot;/&gt;&lt;isInvalidForFieldText val=&quot;0&quot;/&gt;&lt;Image&gt;&lt;filename val=&quot;C:\Users\stomes\AppData\Local\Temp\CP686025848819Session\CPTrustFolder686025848882\PPTImport686026064381\data\asimages\{968F8493-8668-42A4-BA08-77FD17B10F13}_6.png&quot;/&gt;&lt;left val=&quot;186&quot;/&gt;&lt;top val=&quot;47&quot;/&gt;&lt;width val=&quot;734&quot;/&gt;&lt;height val=&quot;90&quot;/&gt;&lt;hasText val=&quot;1&quot;/&gt;&lt;/Image&gt;&lt;/ThreeDShape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0A346AC6-6E21-4C6C-943B-8E20B7B80A92}&quot;/&gt;&lt;isInvalidForFieldText val=&quot;0&quot;/&gt;&lt;Image&gt;&lt;filename val=&quot;C:\Users\stomes\AppData\Local\Temp\CP686025848819Session\CPTrustFolder686025848882\PPTImport686026064381\data\asimages\{0A346AC6-6E21-4C6C-943B-8E20B7B80A92}_6.png&quot;/&gt;&lt;left val=&quot;0&quot;/&gt;&lt;top val=&quot;130&quot;/&gt;&lt;width val=&quot;57&quot;/&gt;&lt;height val=&quot;34&quot;/&gt;&lt;hasText val=&quot;1&quot;/&gt;&lt;/Image&gt;&lt;/ThreeDShapeInfo&gt;"/>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3&quot;/&gt;&lt;/TableIndex&gt;&lt;/ShapeTextInfo&gt;"/>
  <p:tag name="HTML_SHAPEINFO" val="&lt;ThreeDShapeInfo&gt;&lt;uuid val=&quot;{E74617F9-22E1-46A8-9BD1-028E814780FD}&quot;/&gt;&lt;isInvalidForFieldText val=&quot;0&quot;/&gt;&lt;Image&gt;&lt;filename val=&quot;C:\Users\stomes\AppData\Local\Temp\CP686025848819Session\CPTrustFolder686025848882\PPTImport686026064381\data\asimages\{E74617F9-22E1-46A8-9BD1-028E814780FD}_4.png&quot;/&gt;&lt;left val=&quot;128&quot;/&gt;&lt;top val=&quot;167&quot;/&gt;&lt;width val=&quot;815&quot;/&gt;&lt;height val=&quot;105&quot;/&gt;&lt;hasText val=&quot;1&quot;/&gt;&lt;/Image&gt;&lt;/ThreeDShape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6&quot;/&gt;&lt;lineCharCount val=&quot;25&quot;/&gt;&lt;/TableIndex&gt;&lt;/ShapeTextInfo&gt;"/>
  <p:tag name="HTML_SHAPEINFO" val="&lt;ThreeDShapeInfo&gt;&lt;uuid val=&quot;{6694B731-C5B3-4055-AED4-EB5B9D7B2939}&quot;/&gt;&lt;isInvalidForFieldText val=&quot;0&quot;/&gt;&lt;Image&gt;&lt;filename val=&quot;C:\Users\stomes\AppData\Local\Temp\CP686025848819Session\CPTrustFolder686025848882\PPTImport686026064381\data\asimages\{6694B731-C5B3-4055-AED4-EB5B9D7B2939}_7.png&quot;/&gt;&lt;left val=&quot;192&quot;/&gt;&lt;top val=&quot;47&quot;/&gt;&lt;width val=&quot;719&quot;/&gt;&lt;height val=&quot;93&quot;/&gt;&lt;hasText val=&quot;1&quot;/&gt;&lt;/Image&gt;&lt;/ThreeDShape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3&quot;/&gt;&lt;lineCharCount val=&quot;38&quot;/&gt;&lt;lineCharCount val=&quot;23&quot;/&gt;&lt;lineCharCount val=&quot;54&quot;/&gt;&lt;/TableIndex&gt;&lt;/ShapeTextInfo&gt;"/>
  <p:tag name="HTML_SHAPEINFO" val="&lt;ThreeDShapeInfo&gt;&lt;uuid val=&quot;{05D18B77-5D90-410C-B2BB-A81D10B47D2A}&quot;/&gt;&lt;isInvalidForFieldText val=&quot;0&quot;/&gt;&lt;Image&gt;&lt;filename val=&quot;C:\Users\stomes\AppData\Local\Temp\CP686025848819Session\CPTrustFolder686025848882\PPTImport686026064381\data\asimages\{05D18B77-5D90-410C-B2BB-A81D10B47D2A}_7.png&quot;/&gt;&lt;left val=&quot;50&quot;/&gt;&lt;top val=&quot;180&quot;/&gt;&lt;width val=&quot;862&quot;/&gt;&lt;height val=&quot;476&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CD6689DF-C2F7-44EB-913C-755F1CC65351}&quot;/&gt;&lt;isInvalidForFieldText val=&quot;0&quot;/&gt;&lt;Image&gt;&lt;filename val=&quot;C:\Users\stomes\AppData\Local\Temp\CP686025848819Session\CPTrustFolder686025848882\PPTImport686026064381\data\asimages\{CD6689DF-C2F7-44EB-913C-755F1CC65351}_7.png&quot;/&gt;&lt;left val=&quot;0&quot;/&gt;&lt;top val=&quot;130&quot;/&gt;&lt;width val=&quot;57&quot;/&gt;&lt;height val=&quot;34&quot;/&gt;&lt;hasText val=&quot;1&quot;/&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2&quot;/&gt;&lt;lineCharCount val=&quot;30&quot;/&gt;&lt;/TableIndex&gt;&lt;/ShapeTextInfo&gt;"/>
  <p:tag name="HTML_SHAPEINFO" val="&lt;ThreeDShapeInfo&gt;&lt;uuid val=&quot;{631F9812-8530-4CFE-B65D-74D97814F5A4}&quot;/&gt;&lt;isInvalidForFieldText val=&quot;0&quot;/&gt;&lt;Image&gt;&lt;filename val=&quot;C:\Users\stomes\AppData\Local\Temp\CP686025848819Session\CPTrustFolder686025848882\PPTImport686026064381\data\asimages\{631F9812-8530-4CFE-B65D-74D97814F5A4}_8.png&quot;/&gt;&lt;left val=&quot;189&quot;/&gt;&lt;top val=&quot;43&quot;/&gt;&lt;width val=&quot;731&quot;/&gt;&lt;height val=&quot;106&quot;/&gt;&lt;hasText val=&quot;1&quot;/&gt;&lt;/Image&gt;&lt;/ThreeDShape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0&quot;/&gt;&lt;/TableIndex&gt;&lt;/ShapeTextInfo&gt;"/>
  <p:tag name="HTML_SHAPEINFO" val="&lt;ThreeDShapeInfo&gt;&lt;uuid val=&quot;{DB546EFC-8BD5-478B-B780-B2DF46BD1D70}&quot;/&gt;&lt;isInvalidForFieldText val=&quot;0&quot;/&gt;&lt;Image&gt;&lt;filename val=&quot;C:\Users\stomes\AppData\Local\Temp\CP686025848819Session\CPTrustFolder686025848882\PPTImport686026064381\data\asimages\{DB546EFC-8BD5-478B-B780-B2DF46BD1D70}_8.png&quot;/&gt;&lt;left val=&quot;55&quot;/&gt;&lt;top val=&quot;180&quot;/&gt;&lt;width val=&quot;857&quot;/&gt;&lt;height val=&quot;476&quot;/&gt;&lt;hasText val=&quot;1&quot;/&gt;&lt;/Image&gt;&lt;/ThreeDShape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EEE70C45-0F52-4FF3-AEA8-36DB53B77FB4}&quot;/&gt;&lt;isInvalidForFieldText val=&quot;0&quot;/&gt;&lt;Image&gt;&lt;filename val=&quot;C:\Users\stomes\AppData\Local\Temp\CP686025848819Session\CPTrustFolder686025848882\PPTImport686026064381\data\asimages\{EEE70C45-0F52-4FF3-AEA8-36DB53B77FB4}_8.png&quot;/&gt;&lt;left val=&quot;0&quot;/&gt;&lt;top val=&quot;130&quot;/&gt;&lt;width val=&quot;57&quot;/&gt;&lt;height val=&quot;34&quot;/&gt;&lt;hasText val=&quot;1&quot;/&gt;&lt;/Image&gt;&lt;/ThreeDShapeInfo&gt;"/>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2&quot;/&gt;&lt;lineCharCount val=&quot;29&quot;/&gt;&lt;/TableIndex&gt;&lt;/ShapeTextInfo&gt;"/>
  <p:tag name="HTML_SHAPEINFO" val="&lt;ThreeDShapeInfo&gt;&lt;uuid val=&quot;{27AEE9A7-797B-460D-9DF8-89EC961CBD29}&quot;/&gt;&lt;isInvalidForFieldText val=&quot;0&quot;/&gt;&lt;Image&gt;&lt;filename val=&quot;C:\Users\stomes\AppData\Local\Temp\CP686025848819Session\CPTrustFolder686025848882\PPTImport686026064381\data\asimages\{27AEE9A7-797B-460D-9DF8-89EC961CBD29}_9.png&quot;/&gt;&lt;left val=&quot;189&quot;/&gt;&lt;top val=&quot;43&quot;/&gt;&lt;width val=&quot;731&quot;/&gt;&lt;height val=&quot;106&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0&quot;/&gt;&lt;lineCharCount val=&quot;57&quot;/&gt;&lt;lineCharCount val=&quot;1&quot;/&gt;&lt;lineCharCount val=&quot;75&quot;/&gt;&lt;lineCharCount val=&quot;5&quot;/&gt;&lt;lineCharCount val=&quot;71&quot;/&gt;&lt;lineCharCount val=&quot;63&quot;/&gt;&lt;lineCharCount val=&quot;25&quot;/&gt;&lt;lineCharCount val=&quot;1&quot;/&gt;&lt;lineCharCount val=&quot;71&quot;/&gt;&lt;lineCharCount val=&quot;64&quot;/&gt;&lt;lineCharCount val=&quot;67&quot;/&gt;&lt;lineCharCount val=&quot;16&quot;/&gt;&lt;lineCharCount val=&quot;1&quot;/&gt;&lt;lineCharCount val=&quot;1&quot;/&gt;&lt;lineCharCount val=&quot;1&quot;/&gt;&lt;lineCharCount val=&quot;1&quot;/&gt;&lt;lineCharCount val=&quot;1&quot;/&gt;&lt;lineCharCount val=&quot;1&quot;/&gt;&lt;lineCharCount val=&quot;1&quot;/&gt;&lt;lineCharCount val=&quot;1&quot;/&gt;&lt;/TableIndex&gt;&lt;/ShapeTextInfo&gt;"/>
  <p:tag name="HTML_SHAPEINFO" val="&lt;ThreeDShapeInfo&gt;&lt;uuid val=&quot;{198084B6-E187-4AC9-BB1D-EF1004DFF312}&quot;/&gt;&lt;isInvalidForFieldText val=&quot;0&quot;/&gt;&lt;Image&gt;&lt;filename val=&quot;C:\Users\stomes\AppData\Local\Temp\CP686025848819Session\CPTrustFolder686025848882\PPTImport686026064381\data\asimages\{198084B6-E187-4AC9-BB1D-EF1004DFF312}_9.png&quot;/&gt;&lt;left val=&quot;55&quot;/&gt;&lt;top val=&quot;180&quot;/&gt;&lt;width val=&quot;864&quot;/&gt;&lt;height val=&quot;476&quot;/&gt;&lt;hasText val=&quot;1&quot;/&gt;&lt;/Image&gt;&lt;/ThreeDShape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3969C860-AEE6-4E0B-8F58-5152D8055FF1}&quot;/&gt;&lt;isInvalidForFieldText val=&quot;0&quot;/&gt;&lt;Image&gt;&lt;filename val=&quot;C:\Users\stomes\AppData\Local\Temp\CP686025848819Session\CPTrustFolder686025848882\PPTImport686026064381\data\asimages\{3969C860-AEE6-4E0B-8F58-5152D8055FF1}_9.png&quot;/&gt;&lt;left val=&quot;0&quot;/&gt;&lt;top val=&quot;130&quot;/&gt;&lt;width val=&quot;57&quot;/&gt;&lt;height val=&quot;34&quot;/&gt;&lt;hasText val=&quot;1&quot;/&gt;&lt;/Image&gt;&lt;/ThreeDShapeInfo&gt;"/>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2&quot;/&gt;&lt;lineCharCount val=&quot;30&quot;/&gt;&lt;/TableIndex&gt;&lt;/ShapeTextInfo&gt;"/>
  <p:tag name="HTML_SHAPEINFO" val="&lt;ThreeDShapeInfo&gt;&lt;uuid val=&quot;{D0D2FBE8-111E-4851-A1A8-ED1F1C962915}&quot;/&gt;&lt;isInvalidForFieldText val=&quot;0&quot;/&gt;&lt;Image&gt;&lt;filename val=&quot;C:\Users\stomes\AppData\Local\Temp\CP686025848819Session\CPTrustFolder686025848882\PPTImport686026064381\data\asimages\{D0D2FBE8-111E-4851-A1A8-ED1F1C962915}_10.png&quot;/&gt;&lt;left val=&quot;189&quot;/&gt;&lt;top val=&quot;43&quot;/&gt;&lt;width val=&quot;731&quot;/&gt;&lt;height val=&quot;106&quot;/&gt;&lt;hasText val=&quot;1&quot;/&gt;&lt;/Image&gt;&lt;/ThreeDShape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1&quot;/&gt;&lt;lineCharCount val=&quot;68&quot;/&gt;&lt;lineCharCount val=&quot;56&quot;/&gt;&lt;lineCharCount val=&quot;1&quot;/&gt;&lt;lineCharCount val=&quot;70&quot;/&gt;&lt;lineCharCount val=&quot;1&quot;/&gt;&lt;lineCharCount val=&quot;53&quot;/&gt;&lt;lineCharCount val=&quot;64&quot;/&gt;&lt;lineCharCount val=&quot;1&quot;/&gt;&lt;lineCharCount val=&quot;44&quot;/&gt;&lt;lineCharCount val=&quot;76&quot;/&gt;&lt;/TableIndex&gt;&lt;/ShapeTextInfo&gt;"/>
  <p:tag name="HTML_SHAPEINFO" val="&lt;ThreeDShapeInfo&gt;&lt;uuid val=&quot;{167A2B73-7377-4ECA-96A9-9085D0EAFDE1}&quot;/&gt;&lt;isInvalidForFieldText val=&quot;0&quot;/&gt;&lt;Image&gt;&lt;filename val=&quot;C:\Users\stomes\AppData\Local\Temp\CP686025848819Session\CPTrustFolder686025848882\PPTImport686026064381\data\asimages\{167A2B73-7377-4ECA-96A9-9085D0EAFDE1}_10.png&quot;/&gt;&lt;left val=&quot;50&quot;/&gt;&lt;top val=&quot;183&quot;/&gt;&lt;width val=&quot;862&quot;/&gt;&lt;height val=&quot;473&quot;/&gt;&lt;hasText val=&quot;1&quot;/&gt;&lt;/Image&gt;&lt;/ThreeDShape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72FBDF10-26BA-4409-AC69-EE4BA2ABA594}&quot;/&gt;&lt;isInvalidForFieldText val=&quot;0&quot;/&gt;&lt;Image&gt;&lt;filename val=&quot;C:\Users\stomes\AppData\Local\Temp\CP686025848819Session\CPTrustFolder686025848882\PPTImport686026064381\data\asimages\{72FBDF10-26BA-4409-AC69-EE4BA2ABA594}_10.png&quot;/&gt;&lt;left val=&quot;0&quot;/&gt;&lt;top val=&quot;130&quot;/&gt;&lt;width val=&quot;57&quot;/&gt;&lt;height val=&quot;34&quot;/&gt;&lt;hasText val=&quot;1&quot;/&gt;&lt;/Image&gt;&lt;/ThreeDShapeInfo&gt;"/>
</p:tagLst>
</file>

<file path=ppt/tags/tag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0&quot;/&gt;&lt;/TableIndex&gt;&lt;/ShapeTextInfo&gt;"/>
  <p:tag name="HTML_SHAPEINFO" val="&lt;ThreeDShapeInfo&gt;&lt;uuid val=&quot;{1DCD28BB-CA31-4F12-8EDF-60CAECEB6F09}&quot;/&gt;&lt;isInvalidForFieldText val=&quot;0&quot;/&gt;&lt;Image&gt;&lt;filename val=&quot;C:\Users\stomes\AppData\Local\Temp\CP686025848819Session\CPTrustFolder686025848882\PPTImport686026064381\data\asimages\{1DCD28BB-CA31-4F12-8EDF-60CAECEB6F09}_11.png&quot;/&gt;&lt;left val=&quot;189&quot;/&gt;&lt;top val=&quot;40&quot;/&gt;&lt;width val=&quot;755&quot;/&gt;&lt;height val=&quot;96&quot;/&gt;&lt;hasText val=&quot;1&quot;/&gt;&lt;/Image&gt;&lt;/ThreeDShapeInfo&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3&quot;/&gt;&lt;lineCharCount val=&quot;29&quot;/&gt;&lt;lineCharCount val=&quot;33&quot;/&gt;&lt;lineCharCount val=&quot;58&quot;/&gt;&lt;lineCharCount val=&quot;68&quot;/&gt;&lt;lineCharCount val=&quot;18&quot;/&gt;&lt;lineCharCount val=&quot;60&quot;/&gt;&lt;lineCharCount val=&quot;1&quot;/&gt;&lt;/TableIndex&gt;&lt;/ShapeTextInfo&gt;"/>
  <p:tag name="HTML_SHAPEINFO" val="&lt;ThreeDShapeInfo&gt;&lt;uuid val=&quot;{8AD0AC10-EEB9-4617-9A22-37558CEA822C}&quot;/&gt;&lt;isInvalidForFieldText val=&quot;0&quot;/&gt;&lt;Image&gt;&lt;filename val=&quot;C:\Users\stomes\AppData\Local\Temp\CP686025848819Session\CPTrustFolder686025848882\PPTImport686026064381\data\asimages\{8AD0AC10-EEB9-4617-9A22-37558CEA822C}_11.png&quot;/&gt;&lt;left val=&quot;55&quot;/&gt;&lt;top val=&quot;180&quot;/&gt;&lt;width val=&quot;857&quot;/&gt;&lt;height val=&quot;476&quot;/&gt;&lt;hasText val=&quot;1&quot;/&gt;&lt;/Image&gt;&lt;/ThreeDShape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9EDC271D-558A-4539-B6CD-381AD9414688}&quot;/&gt;&lt;isInvalidForFieldText val=&quot;0&quot;/&gt;&lt;Image&gt;&lt;filename val=&quot;C:\Users\stomes\AppData\Local\Temp\CP686025848819Session\CPTrustFolder686025848882\PPTImport686026064381\data\asimages\{9EDC271D-558A-4539-B6CD-381AD9414688}_11.png&quot;/&gt;&lt;left val=&quot;0&quot;/&gt;&lt;top val=&quot;130&quot;/&gt;&lt;width val=&quot;57&quot;/&gt;&lt;height val=&quot;34&quot;/&gt;&lt;hasText val=&quot;1&quot;/&gt;&lt;/Image&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0&quot;/&gt;&lt;lineCharCount val=&quot;10&quot;/&gt;&lt;/TableIndex&gt;&lt;/ShapeTextInfo&gt;"/>
  <p:tag name="HTML_SHAPEINFO" val="&lt;ThreeDShapeInfo&gt;&lt;uuid val=&quot;{931C6A7C-007A-4201-9098-6F280EEA0144}&quot;/&gt;&lt;isInvalidForFieldText val=&quot;0&quot;/&gt;&lt;Image&gt;&lt;filename val=&quot;C:\Users\stomes\AppData\Local\Temp\CP686025848819Session\CPTrustFolder686025848882\PPTImport686026064381\data\asimages\{931C6A7C-007A-4201-9098-6F280EEA0144}_12.png&quot;/&gt;&lt;left val=&quot;186&quot;/&gt;&lt;top val=&quot;27&quot;/&gt;&lt;width val=&quot;734&quot;/&gt;&lt;height val=&quot;124&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TableIndex row=&quot;1&quot; col=&quot;2&quot;&gt;&lt;linesCount val=&quot;1&quot;/&gt;&lt;lineCharCount val=&quot;5&quot;/&gt;&lt;/TableIndex&gt;&lt;TableIndex row=&quot;1&quot; col=&quot;3&quot;&gt;&lt;linesCount val=&quot;1&quot;/&gt;&lt;lineCharCount val=&quot;4&quot;/&gt;&lt;/TableIndex&gt;&lt;TableIndex row=&quot;2&quot; col=&quot;1&quot;&gt;&lt;linesCount val=&quot;1&quot;/&gt;&lt;lineCharCount val=&quot;22&quot;/&gt;&lt;/TableIndex&gt;&lt;TableIndex row=&quot;2&quot; col=&quot;2&quot;&gt;&lt;linesCount val=&quot;1&quot;/&gt;&lt;lineCharCount val=&quot;1&quot;/&gt;&lt;/TableIndex&gt;&lt;TableIndex row=&quot;2&quot; col=&quot;3&quot;&gt;&lt;linesCount val=&quot;1&quot;/&gt;&lt;lineCharCount val=&quot;1&quot;/&gt;&lt;/TableIndex&gt;&lt;TableIndex row=&quot;3&quot; col=&quot;1&quot;&gt;&lt;linesCount val=&quot;1&quot;/&gt;&lt;lineCharCount val=&quot;7&quot;/&gt;&lt;/TableIndex&gt;&lt;TableIndex row=&quot;3&quot; col=&quot;2&quot;&gt;&lt;linesCount val=&quot;1&quot;/&gt;&lt;lineCharCount val=&quot;1&quot;/&gt;&lt;/TableIndex&gt;&lt;TableIndex row=&quot;3&quot; col=&quot;3&quot;&gt;&lt;linesCount val=&quot;1&quot;/&gt;&lt;lineCharCount val=&quot;1&quot;/&gt;&lt;/TableIndex&gt;&lt;TableIndex row=&quot;4&quot; col=&quot;1&quot;&gt;&lt;linesCount val=&quot;1&quot;/&gt;&lt;lineCharCount val=&quot;5&quot;/&gt;&lt;/TableIndex&gt;&lt;TableIndex row=&quot;4&quot; col=&quot;2&quot;&gt;&lt;linesCount val=&quot;1&quot;/&gt;&lt;lineCharCount val=&quot;1&quot;/&gt;&lt;/TableIndex&gt;&lt;TableIndex row=&quot;4&quot; col=&quot;3&quot;&gt;&lt;linesCount val=&quot;1&quot;/&gt;&lt;lineCharCount val=&quot;1&quot;/&gt;&lt;/TableIndex&gt;&lt;TableIndex row=&quot;5&quot; col=&quot;1&quot;&gt;&lt;linesCount val=&quot;1&quot;/&gt;&lt;lineCharCount val=&quot;7&quot;/&gt;&lt;/TableIndex&gt;&lt;TableIndex row=&quot;5&quot; col=&quot;2&quot;&gt;&lt;linesCount val=&quot;1&quot;/&gt;&lt;lineCharCount val=&quot;1&quot;/&gt;&lt;/TableIndex&gt;&lt;TableIndex row=&quot;5&quot; col=&quot;3&quot;&gt;&lt;linesCount val=&quot;1&quot;/&gt;&lt;lineCharCount val=&quot;1&quot;/&gt;&lt;/TableIndex&gt;&lt;TableIndex row=&quot;6&quot; col=&quot;1&quot;&gt;&lt;linesCount val=&quot;1&quot;/&gt;&lt;lineCharCount val=&quot;21&quot;/&gt;&lt;/TableIndex&gt;&lt;TableIndex row=&quot;6&quot; col=&quot;2&quot;&gt;&lt;linesCount val=&quot;1&quot;/&gt;&lt;lineCharCount val=&quot;1&quot;/&gt;&lt;/TableIndex&gt;&lt;TableIndex row=&quot;6&quot; col=&quot;3&quot;&gt;&lt;linesCount val=&quot;1&quot;/&gt;&lt;lineCharCount val=&quot;1&quot;/&gt;&lt;/TableIndex&gt;&lt;TableIndex row=&quot;7&quot; col=&quot;1&quot;&gt;&lt;linesCount val=&quot;1&quot;/&gt;&lt;lineCharCount val=&quot;10&quot;/&gt;&lt;/TableIndex&gt;&lt;TableIndex row=&quot;7&quot; col=&quot;2&quot;&gt;&lt;linesCount val=&quot;0&quot;/&gt;&lt;/TableIndex&gt;&lt;TableIndex row=&quot;7&quot; col=&quot;3&quot;&gt;&lt;linesCount val=&quot;1&quot;/&gt;&lt;lineCharCount val=&quot;1&quot;/&gt;&lt;/TableIndex&gt;&lt;TableIndex row=&quot;8&quot; col=&quot;1&quot;&gt;&lt;linesCount val=&quot;1&quot;/&gt;&lt;lineCharCount val=&quot;6&quot;/&gt;&lt;/TableIndex&gt;&lt;TableIndex row=&quot;8&quot; col=&quot;2&quot;&gt;&lt;linesCount val=&quot;0&quot;/&gt;&lt;/TableIndex&gt;&lt;TableIndex row=&quot;8&quot; col=&quot;3&quot;&gt;&lt;linesCount val=&quot;1&quot;/&gt;&lt;lineCharCount val=&quot;1&quot;/&gt;&lt;/TableIndex&gt;&lt;/ShapeTextInfo&gt;"/>
  <p:tag name="PRESENTER_SHAPEINFO" val="&lt;ThreeDShapeInfo&gt;&lt;uuid val=&quot;{37159686-5E57-4DE9-BF07-D3C98626FD6E}&quot;/&gt;&lt;isInvalidForFieldText val=&quot;0&quot;/&gt;&lt;Image&gt;&lt;filename val=&quot;C:\Users\stomes\AppData\Local\Temp\CP686025848819Session\CPTrustFolder686025848882\PPTImport686026064381\data\asimages\{37159686-5E57-4DE9-BF07-D3C98626FD6E}_12.png&quot;/&gt;&lt;left val=&quot;54&quot;/&gt;&lt;top val=&quot;316&quot;/&gt;&lt;width val=&quot;860&quot;/&gt;&lt;height val=&quot;324&quot;/&gt;&lt;hasText val=&quot;1&quot;/&gt;&lt;/Image&gt;&lt;/ThreeDShapeInfo&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B53E94AE-54E1-4551-8676-A2B4AF1E131C}&quot;/&gt;&lt;isInvalidForFieldText val=&quot;0&quot;/&gt;&lt;Image&gt;&lt;filename val=&quot;C:\Users\stomes\AppData\Local\Temp\CP686025848819Session\CPTrustFolder686025848882\PPTImport686026064381\data\asimages\{B53E94AE-54E1-4551-8676-A2B4AF1E131C}_12.png&quot;/&gt;&lt;left val=&quot;0&quot;/&gt;&lt;top val=&quot;130&quot;/&gt;&lt;width val=&quot;57&quot;/&gt;&lt;height val=&quot;34&quot;/&gt;&lt;hasText val=&quot;1&quot;/&gt;&lt;/Image&gt;&lt;/ThreeDShape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102&quot;/&gt;&lt;lineCharCount val=&quot;101&quot;/&gt;&lt;lineCharCount val=&quot;101&quot;/&gt;&lt;lineCharCount val=&quot;24&quot;/&gt;&lt;lineCharCount val=&quot;53&quot;/&gt;&lt;lineCharCount val=&quot;42&quot;/&gt;&lt;/TableIndex&gt;&lt;/ShapeTextInfo&gt;"/>
  <p:tag name="HTML_SHAPEINFO" val="&lt;ThreeDShapeInfo&gt;&lt;uuid val=&quot;{3C98EB33-E70E-4C7E-B33E-87E684324DAE}&quot;/&gt;&lt;isInvalidForFieldText val=&quot;0&quot;/&gt;&lt;Image&gt;&lt;filename val=&quot;C:\Users\stomes\AppData\Local\Temp\CP686025848819Session\CPTrustFolder686025848882\PPTImport686026064381\data\asimages\{3C98EB33-E70E-4C7E-B33E-87E684324DAE}_12.png&quot;/&gt;&lt;left val=&quot;53&quot;/&gt;&lt;top val=&quot;174&quot;/&gt;&lt;width val=&quot;877&quot;/&gt;&lt;height val=&quot;152&quot;/&gt;&lt;hasText val=&quot;1&quot;/&gt;&lt;/Image&gt;&lt;/ThreeDShapeInfo&gt;"/>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0&quot;/&gt;&lt;/TableIndex&gt;&lt;/ShapeTextInfo&gt;"/>
  <p:tag name="HTML_SHAPEINFO" val="&lt;ThreeDShapeInfo&gt;&lt;uuid val=&quot;{989C3845-84A1-47A6-A02E-77CE5AA16F31}&quot;/&gt;&lt;isInvalidForFieldText val=&quot;0&quot;/&gt;&lt;Image&gt;&lt;filename val=&quot;C:\Users\stomes\AppData\Local\Temp\CP686025848819Session\CPTrustFolder686025848882\PPTImport686026064381\data\asimages\{989C3845-84A1-47A6-A02E-77CE5AA16F31}_13.png&quot;/&gt;&lt;left val=&quot;186&quot;/&gt;&lt;top val=&quot;47&quot;/&gt;&lt;width val=&quot;764&quot;/&gt;&lt;height val=&quot;90&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4&quot;/&gt;&lt;lineCharCount val=&quot;56&quot;/&gt;&lt;lineCharCount val=&quot;38&quot;/&gt;&lt;lineCharCount val=&quot;76&quot;/&gt;&lt;lineCharCount val=&quot;1&quot;/&gt;&lt;lineCharCount val=&quot;1&quot;/&gt;&lt;lineCharCount val=&quot;1&quot;/&gt;&lt;/TableIndex&gt;&lt;/ShapeTextInfo&gt;"/>
  <p:tag name="HTML_SHAPEINFO" val="&lt;ThreeDShapeInfo&gt;&lt;uuid val=&quot;{84BFDB36-982A-43CC-AE53-DE4B87872322}&quot;/&gt;&lt;isInvalidForFieldText val=&quot;0&quot;/&gt;&lt;Image&gt;&lt;filename val=&quot;C:\Users\stomes\AppData\Local\Temp\CP686025848819Session\CPTrustFolder686025848882\PPTImport686026064381\data\asimages\{84BFDB36-982A-43CC-AE53-DE4B87872322}_13.png&quot;/&gt;&lt;left val=&quot;55&quot;/&gt;&lt;top val=&quot;180&quot;/&gt;&lt;width val=&quot;865&quot;/&gt;&lt;height val=&quot;476&quot;/&gt;&lt;hasText val=&quot;1&quot;/&gt;&lt;/Image&gt;&lt;/ThreeDShapeInfo&gt;"/>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32ED7A79-3CBB-4491-BF85-7A80A7DB7747}&quot;/&gt;&lt;isInvalidForFieldText val=&quot;0&quot;/&gt;&lt;Image&gt;&lt;filename val=&quot;C:\Users\stomes\AppData\Local\Temp\CP686025848819Session\CPTrustFolder686025848882\PPTImport686026064381\data\asimages\{32ED7A79-3CBB-4491-BF85-7A80A7DB7747}_13.png&quot;/&gt;&lt;left val=&quot;0&quot;/&gt;&lt;top val=&quot;130&quot;/&gt;&lt;width val=&quot;57&quot;/&gt;&lt;height val=&quot;34&quot;/&gt;&lt;hasText val=&quot;1&quot;/&gt;&lt;/Image&gt;&lt;/ThreeDShapeInfo&gt;"/>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4&quot;/&gt;&lt;/TableIndex&gt;&lt;/ShapeTextInfo&gt;"/>
  <p:tag name="HTML_SHAPEINFO" val="&lt;ThreeDShapeInfo&gt;&lt;uuid val=&quot;{E6A3991A-6D1C-4EC1-9654-3BDA7094A012}&quot;/&gt;&lt;isInvalidForFieldText val=&quot;0&quot;/&gt;&lt;Image&gt;&lt;filename val=&quot;C:\Users\stomes\AppData\Local\Temp\CP686025848819Session\CPTrustFolder686025848882\PPTImport686026064381\data\asimages\{E6A3991A-6D1C-4EC1-9654-3BDA7094A012}_14.png&quot;/&gt;&lt;left val=&quot;191&quot;/&gt;&lt;top val=&quot;47&quot;/&gt;&lt;width val=&quot;745&quot;/&gt;&lt;height val=&quot;89&quot;/&gt;&lt;hasText val=&quot;1&quot;/&gt;&lt;/Image&gt;&lt;/ThreeDShape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88108F2D-82BB-4E93-8FE9-FFD593CA1499}&quot;/&gt;&lt;isInvalidForFieldText val=&quot;0&quot;/&gt;&lt;Image&gt;&lt;filename val=&quot;C:\Users\stomes\AppData\Local\Temp\CP686025848819Session\CPTrustFolder686025848882\PPTImport686026064381\data\asimages\{88108F2D-82BB-4E93-8FE9-FFD593CA1499}_14.png&quot;/&gt;&lt;left val=&quot;0&quot;/&gt;&lt;top val=&quot;130&quot;/&gt;&lt;width val=&quot;57&quot;/&gt;&lt;height val=&quot;34&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4CC93447-2D8C-4F45-A7CA-E274891FD424}&quot;/&gt;&lt;isInvalidForFieldText val=&quot;0&quot;/&gt;&lt;Image&gt;&lt;filename val=&quot;C:\Users\stomes\AppData\Local\Temp\CP686025848819Session\CPTrustFolder686025848882\PPTImport686026064381\data\asimages\{4CC93447-2D8C-4F45-A7CA-E274891FD424}_1.png&quot;/&gt;&lt;left val=&quot;186&quot;/&gt;&lt;top val=&quot;55&quot;/&gt;&lt;width val=&quot;718&quot;/&gt;&lt;height val=&quot;82&quot;/&gt;&lt;hasText val=&quot;1&quot;/&gt;&lt;/Image&gt;&lt;/ThreeDShapeInfo&gt;"/>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D6C91557-1F77-4485-BA30-10ED5C42B44B}&quot;/&gt;&lt;isInvalidForFieldText val=&quot;0&quot;/&gt;&lt;Image&gt;&lt;filename val=&quot;C:\Users\stomes\AppData\Local\Temp\CP686025848819Session\CPTrustFolder686025848882\PPTImport686026064381\data\asimages\{D6C91557-1F77-4485-BA30-10ED5C42B44B}_15.png&quot;/&gt;&lt;left val=&quot;186&quot;/&gt;&lt;top val=&quot;43&quot;/&gt;&lt;width val=&quot;734&quot;/&gt;&lt;height val=&quot;93&quot;/&gt;&lt;hasText val=&quot;1&quot;/&gt;&lt;/Image&gt;&lt;/ThreeDShapeInfo&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4&quot;/&gt;&lt;lineCharCount val=&quot;1&quot;/&gt;&lt;lineCharCount val=&quot;76&quot;/&gt;&lt;lineCharCount val=&quot;37&quot;/&gt;&lt;lineCharCount val=&quot;1&quot;/&gt;&lt;lineCharCount val=&quot;67&quot;/&gt;&lt;lineCharCount val=&quot;1&quot;/&gt;&lt;lineCharCount val=&quot;1&quot;/&gt;&lt;lineCharCount val=&quot;1&quot;/&gt;&lt;lineCharCount val=&quot;1&quot;/&gt;&lt;lineCharCount val=&quot;1&quot;/&gt;&lt;/TableIndex&gt;&lt;/ShapeTextInfo&gt;"/>
  <p:tag name="HTML_SHAPEINFO" val="&lt;ThreeDShapeInfo&gt;&lt;uuid val=&quot;{75981EE5-1768-43E5-BCE4-B23117140FBF}&quot;/&gt;&lt;isInvalidForFieldText val=&quot;0&quot;/&gt;&lt;Image&gt;&lt;filename val=&quot;C:\Users\stomes\AppData\Local\Temp\CP686025848819Session\CPTrustFolder686025848882\PPTImport686026064381\data\asimages\{75981EE5-1768-43E5-BCE4-B23117140FBF}_15.png&quot;/&gt;&lt;left val=&quot;50&quot;/&gt;&lt;top val=&quot;180&quot;/&gt;&lt;width val=&quot;862&quot;/&gt;&lt;height val=&quot;476&quot;/&gt;&lt;hasText val=&quot;1&quot;/&gt;&lt;/Image&gt;&lt;/ThreeDShape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6D14CEE9-8836-4AC2-9E7D-4155E75E75D5}&quot;/&gt;&lt;isInvalidForFieldText val=&quot;0&quot;/&gt;&lt;Image&gt;&lt;filename val=&quot;C:\Users\stomes\AppData\Local\Temp\CP686025848819Session\CPTrustFolder686025848882\PPTImport686026064381\data\asimages\{6D14CEE9-8836-4AC2-9E7D-4155E75E75D5}_15.png&quot;/&gt;&lt;left val=&quot;0&quot;/&gt;&lt;top val=&quot;130&quot;/&gt;&lt;width val=&quot;57&quot;/&gt;&lt;height val=&quot;34&quot;/&gt;&lt;hasText val=&quot;1&quot;/&gt;&lt;/Image&gt;&lt;/ThreeDShapeInfo&gt;"/>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4&quot;/&gt;&lt;/TableIndex&gt;&lt;/ShapeTextInfo&gt;"/>
  <p:tag name="HTML_SHAPEINFO" val="&lt;ThreeDShapeInfo&gt;&lt;uuid val=&quot;{FEB535DF-58B2-4F6F-9AF4-AFB7A6FFA7F7}&quot;/&gt;&lt;isInvalidForFieldText val=&quot;0&quot;/&gt;&lt;Image&gt;&lt;filename val=&quot;C:\Users\stomes\AppData\Local\Temp\CP686025848819Session\CPTrustFolder686025848882\PPTImport686026064381\data\asimages\{FEB535DF-58B2-4F6F-9AF4-AFB7A6FFA7F7}_16.png&quot;/&gt;&lt;left val=&quot;189&quot;/&gt;&lt;top val=&quot;47&quot;/&gt;&lt;width val=&quot;731&quot;/&gt;&lt;height val=&quot;89&quot;/&gt;&lt;hasText val=&quot;1&quot;/&gt;&lt;/Image&gt;&lt;/ThreeDShape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91AC2ED0-A1EF-4E71-A01C-CD2865AAB009}&quot;/&gt;&lt;isInvalidForFieldText val=&quot;0&quot;/&gt;&lt;Image&gt;&lt;filename val=&quot;C:\Users\stomes\AppData\Local\Temp\CP686025848819Session\CPTrustFolder686025848882\PPTImport686026064381\data\asimages\{91AC2ED0-A1EF-4E71-A01C-CD2865AAB009}_16.png&quot;/&gt;&lt;left val=&quot;0&quot;/&gt;&lt;top val=&quot;130&quot;/&gt;&lt;width val=&quot;57&quot;/&gt;&lt;height val=&quot;34&quot;/&gt;&lt;hasText val=&quot;1&quot;/&gt;&lt;/Image&gt;&lt;/ThreeDShapeInfo&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 name="HTML_SHAPEINFO" val="&lt;ThreeDShapeInfo&gt;&lt;uuid val=&quot;{A92490C0-78BB-449E-9314-CA773AFAB7AC}&quot;/&gt;&lt;isInvalidForFieldText val=&quot;0&quot;/&gt;&lt;Image&gt;&lt;filename val=&quot;C:\Users\stomes\AppData\Local\Temp\CP686025848819Session\CPTrustFolder686025848882\PPTImport686026064381\data\asimages\{A92490C0-78BB-449E-9314-CA773AFAB7AC}_17.png&quot;/&gt;&lt;left val=&quot;186&quot;/&gt;&lt;top val=&quot;35&quot;/&gt;&lt;width val=&quot;734&quot;/&gt;&lt;height val=&quot;101&quot;/&gt;&lt;hasText val=&quot;1&quot;/&gt;&lt;/Image&gt;&lt;/ThreeDShapeInfo&gt;"/>
</p:tagLst>
</file>

<file path=ppt/tags/tag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76&quot;/&gt;&lt;lineCharCount val=&quot;73&quot;/&gt;&lt;lineCharCount val=&quot;35&quot;/&gt;&lt;lineCharCount val=&quot;49&quot;/&gt;&lt;lineCharCount val=&quot;1&quot;/&gt;&lt;lineCharCount val=&quot;1&quot;/&gt;&lt;lineCharCount val=&quot;1&quot;/&gt;&lt;lineCharCount val=&quot;1&quot;/&gt;&lt;lineCharCount val=&quot;1&quot;/&gt;&lt;lineCharCount val=&quot;1&quot;/&gt;&lt;lineCharCount val=&quot;1&quot;/&gt;&lt;/TableIndex&gt;&lt;/ShapeTextInfo&gt;"/>
  <p:tag name="HTML_SHAPEINFO" val="&lt;ThreeDShapeInfo&gt;&lt;uuid val=&quot;{5819A721-E749-428B-8DD5-4C4605019A41}&quot;/&gt;&lt;isInvalidForFieldText val=&quot;0&quot;/&gt;&lt;Image&gt;&lt;filename val=&quot;C:\Users\stomes\AppData\Local\Temp\CP686025848819Session\CPTrustFolder686025848882\PPTImport686026064381\data\asimages\{5819A721-E749-428B-8DD5-4C4605019A41}_17.png&quot;/&gt;&lt;left val=&quot;55&quot;/&gt;&lt;top val=&quot;180&quot;/&gt;&lt;width val=&quot;857&quot;/&gt;&lt;height val=&quot;476&quot;/&gt;&lt;hasText val=&quot;1&quot;/&gt;&lt;/Image&gt;&lt;/ThreeDShapeInfo&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EB8E9FCF-BA55-474E-B53D-EAFF4C1CDEA7}&quot;/&gt;&lt;isInvalidForFieldText val=&quot;0&quot;/&gt;&lt;Image&gt;&lt;filename val=&quot;C:\Users\stomes\AppData\Local\Temp\CP686025848819Session\CPTrustFolder686025848882\PPTImport686026064381\data\asimages\{EB8E9FCF-BA55-474E-B53D-EAFF4C1CDEA7}_17.png&quot;/&gt;&lt;left val=&quot;0&quot;/&gt;&lt;top val=&quot;130&quot;/&gt;&lt;width val=&quot;57&quot;/&gt;&lt;height val=&quot;34&quot;/&gt;&lt;hasText val=&quot;1&quot;/&gt;&lt;/Image&gt;&lt;/ThreeDShapeInfo&gt;"/>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8388B943D1A2944A2203298FD1F90B3" ma:contentTypeVersion="0" ma:contentTypeDescription="Create a new document." ma:contentTypeScope="" ma:versionID="2987a52bd1680a9cbbcb5e260ac2b4a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2.xml><?xml version="1.0" encoding="utf-8"?>
<ds:datastoreItem xmlns:ds="http://schemas.openxmlformats.org/officeDocument/2006/customXml" ds:itemID="{DCAF71CF-C046-473B-A555-CCA71BB87E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4B45A69-778E-4D41-A5A4-6C4FF6432815}">
  <ds:schemaRefs>
    <ds:schemaRef ds:uri="http://schemas.openxmlformats.org/package/2006/metadata/core-properties"/>
    <ds:schemaRef ds:uri="http://schemas.microsoft.com/office/2006/documentManagement/types"/>
    <ds:schemaRef ds:uri="http://purl.org/dc/terms/"/>
    <ds:schemaRef ds:uri="http://purl.org/dc/elements/1.1/"/>
    <ds:schemaRef ds:uri="http://purl.org/dc/dcmitype/"/>
    <ds:schemaRef ds:uri="http://www.w3.org/XML/1998/namespac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96402</TotalTime>
  <Words>6893</Words>
  <Application>Microsoft Office PowerPoint</Application>
  <PresentationFormat>On-screen Show (4:3)</PresentationFormat>
  <Paragraphs>795</Paragraphs>
  <Slides>91</Slides>
  <Notes>91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91</vt:i4>
      </vt:variant>
    </vt:vector>
  </HeadingPairs>
  <TitlesOfParts>
    <vt:vector size="101" baseType="lpstr">
      <vt:lpstr>Arial</vt:lpstr>
      <vt:lpstr>Calibri</vt:lpstr>
      <vt:lpstr>Corbel</vt:lpstr>
      <vt:lpstr>돋움</vt:lpstr>
      <vt:lpstr>Helvetica</vt:lpstr>
      <vt:lpstr>Times New Roman</vt:lpstr>
      <vt:lpstr>Wingdings</vt:lpstr>
      <vt:lpstr>Wingdings 2</vt:lpstr>
      <vt:lpstr>TSDS (Oct12)</vt:lpstr>
      <vt:lpstr>Bitmap Image</vt:lpstr>
      <vt:lpstr>TSDS Technical Course Module 2: TSDS Texas Education Data Standards (TEDS) and the Client-Side Validation Tool     </vt:lpstr>
      <vt:lpstr>Course Menu</vt:lpstr>
      <vt:lpstr>Course Pre-requisites </vt:lpstr>
      <vt:lpstr>TEDS Overview</vt:lpstr>
      <vt:lpstr>What is TEDS?</vt:lpstr>
      <vt:lpstr>TEDS on TSDS</vt:lpstr>
      <vt:lpstr>TEDS Sections 1-5</vt:lpstr>
      <vt:lpstr>Section 1: Data Submission Specifications and Responsibilities</vt:lpstr>
      <vt:lpstr>Section 1: Data Submission Specifications and Responsibilities </vt:lpstr>
      <vt:lpstr>Section 1: Data Submission Specifications and Responsibilities</vt:lpstr>
      <vt:lpstr>Section 1: Data Submission Specifications and Responsibilities</vt:lpstr>
      <vt:lpstr>Section 2: Data Submission Requirements </vt:lpstr>
      <vt:lpstr>Section 2: Data Submission  - Categories</vt:lpstr>
      <vt:lpstr>Section 3: Description of Data Elements </vt:lpstr>
      <vt:lpstr>Example Data Element: Behavior Location Code</vt:lpstr>
      <vt:lpstr>Section 4: Description of Codes </vt:lpstr>
      <vt:lpstr>Code Table: Behavior Location Code</vt:lpstr>
      <vt:lpstr>Section 5: TEDS Business Rules </vt:lpstr>
      <vt:lpstr>Business Rule for Behavior Location Code</vt:lpstr>
      <vt:lpstr>TEDS Sections 6-10</vt:lpstr>
      <vt:lpstr>Section 6: Ed-Fi Core Schema </vt:lpstr>
      <vt:lpstr>Ed-Fi Core Schema Snapshot</vt:lpstr>
      <vt:lpstr>Section 6: TX-Core Extension Schema </vt:lpstr>
      <vt:lpstr>TX-Core Extension Schema Snapshot</vt:lpstr>
      <vt:lpstr>Section 7: Interchange Schemas</vt:lpstr>
      <vt:lpstr>InterchangeStudentExtension</vt:lpstr>
      <vt:lpstr>StudentExtension Complex Type Collection Requirements</vt:lpstr>
      <vt:lpstr>Section 8:  For ESCs &amp; LEAs Using TSDS PEIMS Only</vt:lpstr>
      <vt:lpstr>Section 9: TSDS Unique ID Specifications </vt:lpstr>
      <vt:lpstr>Section 10:  TSDS Core Collections</vt:lpstr>
      <vt:lpstr>TEDS Appendices </vt:lpstr>
      <vt:lpstr>TEDS – Common Terms  </vt:lpstr>
      <vt:lpstr>Schemas and Interchanges</vt:lpstr>
      <vt:lpstr>Schemas</vt:lpstr>
      <vt:lpstr>Schema &amp; Interchange Diagram</vt:lpstr>
      <vt:lpstr>Interchanges</vt:lpstr>
      <vt:lpstr>TSDS Interchanges</vt:lpstr>
      <vt:lpstr>TSDS PEIMS Interchanges</vt:lpstr>
      <vt:lpstr>Complex Types and Data Elements</vt:lpstr>
      <vt:lpstr>Complex Types   </vt:lpstr>
      <vt:lpstr>Education Service Center Complex Type</vt:lpstr>
      <vt:lpstr>Education Service Center Complex Type</vt:lpstr>
      <vt:lpstr>Code Tables</vt:lpstr>
      <vt:lpstr>Data Sample: Education Service Center </vt:lpstr>
      <vt:lpstr>Simple Types</vt:lpstr>
      <vt:lpstr>Simple Types (1)   </vt:lpstr>
      <vt:lpstr>Simple Types (2)   </vt:lpstr>
      <vt:lpstr>TSDS Client-Side Validation Tool</vt:lpstr>
      <vt:lpstr>Data Loading Process Map</vt:lpstr>
      <vt:lpstr>Overview of Data Loading Process</vt:lpstr>
      <vt:lpstr>TSDS Client-Side Validation Tool  Overview</vt:lpstr>
      <vt:lpstr>TSDS Client-Side Validation Tool  Benefits</vt:lpstr>
      <vt:lpstr>CSVT Download and Install</vt:lpstr>
      <vt:lpstr>Logging In</vt:lpstr>
      <vt:lpstr>TSDS Portal Access: Utilities</vt:lpstr>
      <vt:lpstr>Automatic Version Updates</vt:lpstr>
      <vt:lpstr>Manual Version Updates</vt:lpstr>
      <vt:lpstr>Home Page</vt:lpstr>
      <vt:lpstr>Select Collection</vt:lpstr>
      <vt:lpstr>File Import</vt:lpstr>
      <vt:lpstr>Multiple Files Imported</vt:lpstr>
      <vt:lpstr>Manage File Queue</vt:lpstr>
      <vt:lpstr>Process File</vt:lpstr>
      <vt:lpstr>File Status: Passed</vt:lpstr>
      <vt:lpstr>View Details</vt:lpstr>
      <vt:lpstr>No Validation Errors</vt:lpstr>
      <vt:lpstr>With Validation Errors</vt:lpstr>
      <vt:lpstr>Clear All </vt:lpstr>
      <vt:lpstr>Validation Process: Validations</vt:lpstr>
      <vt:lpstr>CSVT Validation Issues </vt:lpstr>
      <vt:lpstr>Naming Convention Rules</vt:lpstr>
      <vt:lpstr>Invalid Name Error</vt:lpstr>
      <vt:lpstr>Naming Convention Elements</vt:lpstr>
      <vt:lpstr>Naming Convention Definitions</vt:lpstr>
      <vt:lpstr>Naming Convention Definitions II</vt:lpstr>
      <vt:lpstr>Naming Convention Definitions III</vt:lpstr>
      <vt:lpstr>Naming Convention Samples</vt:lpstr>
      <vt:lpstr>Upload Issues</vt:lpstr>
      <vt:lpstr>Invalid School Year Error </vt:lpstr>
      <vt:lpstr>Invalid Collection Error</vt:lpstr>
      <vt:lpstr>Error Types</vt:lpstr>
      <vt:lpstr>Troubleshooting: Data Issues</vt:lpstr>
      <vt:lpstr>Record Level Error Message</vt:lpstr>
      <vt:lpstr>Error Sample I</vt:lpstr>
      <vt:lpstr>Error Sample II</vt:lpstr>
      <vt:lpstr>Error Sample III</vt:lpstr>
      <vt:lpstr>Data Comparison</vt:lpstr>
      <vt:lpstr>Data and File Issue Summary</vt:lpstr>
      <vt:lpstr>Wrap Up</vt:lpstr>
      <vt:lpstr>Wrap Up</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Tomes, Shawn</cp:lastModifiedBy>
  <cp:revision>1997</cp:revision>
  <cp:lastPrinted>2016-10-10T12:42:37Z</cp:lastPrinted>
  <dcterms:created xsi:type="dcterms:W3CDTF">2009-09-01T20:11:00Z</dcterms:created>
  <dcterms:modified xsi:type="dcterms:W3CDTF">2017-01-24T14:35:02Z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0x01010068388B943D1A2944A2203298FD1F90B3</vt:lpwstr>
  </property>
  <property fmtid="{D5CDD505-2E9C-101B-9397-08002B2CF9AE}" pid="3" name="_NewReviewCycle">
    <vt:lpwstr/>
  </property>
  <property fmtid="{D5CDD505-2E9C-101B-9397-08002B2CF9AE}" pid="4" name="_dlc_DocIdItemGuid">
    <vt:lpwstr>7fd8e421-004a-41be-b615-d2e44760db7c</vt:lpwstr>
  </property>
  <property fmtid="{D5CDD505-2E9C-101B-9397-08002B2CF9AE}" pid="5" name="ArticulateGUID">
    <vt:lpwstr>9DB67CB9-55BE-491D-AAD2-30338509C4B1</vt:lpwstr>
  </property>
  <property fmtid="{D5CDD505-2E9C-101B-9397-08002B2CF9AE}" pid="6" name="ArticulatePath">
    <vt:lpwstr>TSDS_Technical_Course_Mod_2_TSDS_CSVT_TEDS</vt:lpwstr>
  </property>
</Properties>
</file>