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tags/tag22.xml" ContentType="application/vnd.openxmlformats-officedocument.presentationml.tags+xml"/>
  <Override PartName="/ppt/notesSlides/notesSlide20.xml" ContentType="application/vnd.openxmlformats-officedocument.presentationml.notesSlide+xml"/>
  <Override PartName="/ppt/tags/tag23.xml" ContentType="application/vnd.openxmlformats-officedocument.presentationml.tags+xml"/>
  <Override PartName="/ppt/notesSlides/notesSlide21.xml" ContentType="application/vnd.openxmlformats-officedocument.presentationml.notesSlide+xml"/>
  <Override PartName="/ppt/tags/tag24.xml" ContentType="application/vnd.openxmlformats-officedocument.presentationml.tags+xml"/>
  <Override PartName="/ppt/notesSlides/notesSlide22.xml" ContentType="application/vnd.openxmlformats-officedocument.presentationml.notesSlide+xml"/>
  <Override PartName="/ppt/tags/tag25.xml" ContentType="application/vnd.openxmlformats-officedocument.presentationml.tags+xml"/>
  <Override PartName="/ppt/notesSlides/notesSlide23.xml" ContentType="application/vnd.openxmlformats-officedocument.presentationml.notesSlide+xml"/>
  <Override PartName="/ppt/tags/tag26.xml" ContentType="application/vnd.openxmlformats-officedocument.presentationml.tags+xml"/>
  <Override PartName="/ppt/notesSlides/notesSlide24.xml" ContentType="application/vnd.openxmlformats-officedocument.presentationml.notesSlide+xml"/>
  <Override PartName="/ppt/tags/tag27.xml" ContentType="application/vnd.openxmlformats-officedocument.presentationml.tags+xml"/>
  <Override PartName="/ppt/notesSlides/notesSlide25.xml" ContentType="application/vnd.openxmlformats-officedocument.presentationml.notesSlide+xml"/>
  <Override PartName="/ppt/tags/tag28.xml" ContentType="application/vnd.openxmlformats-officedocument.presentationml.tags+xml"/>
  <Override PartName="/ppt/notesSlides/notesSlide26.xml" ContentType="application/vnd.openxmlformats-officedocument.presentationml.notesSlide+xml"/>
  <Override PartName="/ppt/tags/tag29.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Lst>
  <p:notesMasterIdLst>
    <p:notesMasterId r:id="rId33"/>
  </p:notesMasterIdLst>
  <p:handoutMasterIdLst>
    <p:handoutMasterId r:id="rId34"/>
  </p:handoutMasterIdLst>
  <p:sldIdLst>
    <p:sldId id="786" r:id="rId5"/>
    <p:sldId id="787" r:id="rId6"/>
    <p:sldId id="841" r:id="rId7"/>
    <p:sldId id="830" r:id="rId8"/>
    <p:sldId id="790" r:id="rId9"/>
    <p:sldId id="792" r:id="rId10"/>
    <p:sldId id="851" r:id="rId11"/>
    <p:sldId id="797" r:id="rId12"/>
    <p:sldId id="798" r:id="rId13"/>
    <p:sldId id="799" r:id="rId14"/>
    <p:sldId id="800" r:id="rId15"/>
    <p:sldId id="801" r:id="rId16"/>
    <p:sldId id="802" r:id="rId17"/>
    <p:sldId id="849" r:id="rId18"/>
    <p:sldId id="852" r:id="rId19"/>
    <p:sldId id="805" r:id="rId20"/>
    <p:sldId id="853" r:id="rId21"/>
    <p:sldId id="806" r:id="rId22"/>
    <p:sldId id="809" r:id="rId23"/>
    <p:sldId id="812" r:id="rId24"/>
    <p:sldId id="855" r:id="rId25"/>
    <p:sldId id="854" r:id="rId26"/>
    <p:sldId id="856" r:id="rId27"/>
    <p:sldId id="819" r:id="rId28"/>
    <p:sldId id="820" r:id="rId29"/>
    <p:sldId id="839" r:id="rId30"/>
    <p:sldId id="840" r:id="rId31"/>
    <p:sldId id="829" r:id="rId32"/>
  </p:sldIdLst>
  <p:sldSz cx="9144000" cy="6858000" type="screen4x3"/>
  <p:notesSz cx="6858000" cy="9296400"/>
  <p:custDataLst>
    <p:tags r:id="rId3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PpcVD6jlLTNBdWQKRYV2gQ==" hashData="YeqQe/JvKpzH2j/ZU2vOpEnrUQo="/>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ynep Young" initials="ZY" lastIdx="2" clrIdx="0"/>
  <p:cmAuthor id="1" name="Sharon Reddehase" initials="SNR" lastIdx="1" clrIdx="1"/>
  <p:cmAuthor id="2" name="mulrich" initials="mu" lastIdx="4" clrIdx="2"/>
  <p:cmAuthor id="3" name="Hartwig, Alan" initials="AH" lastIdx="5" clrIdx="3"/>
  <p:cmAuthor id="4" name="Lisa McNicholas" initials="LM" lastIdx="1" clrIdx="4"/>
  <p:cmAuthor id="5" name="dsorrel" initials="ds" lastIdx="38"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DCDCD"/>
    <a:srgbClr val="9DD7EB"/>
    <a:srgbClr val="CAF4F6"/>
    <a:srgbClr val="31B3C5"/>
    <a:srgbClr val="66DEE4"/>
    <a:srgbClr val="9AEAEE"/>
    <a:srgbClr val="9FD7EB"/>
    <a:srgbClr val="70C4E2"/>
    <a:srgbClr val="E3F3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03" autoAdjust="0"/>
    <p:restoredTop sz="78824" autoAdjust="0"/>
  </p:normalViewPr>
  <p:slideViewPr>
    <p:cSldViewPr>
      <p:cViewPr varScale="1">
        <p:scale>
          <a:sx n="96" d="100"/>
          <a:sy n="96" d="100"/>
        </p:scale>
        <p:origin x="2286" y="78"/>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90" d="100"/>
        <a:sy n="90" d="100"/>
      </p:scale>
      <p:origin x="0" y="0"/>
    </p:cViewPr>
  </p:sorterViewPr>
  <p:notesViewPr>
    <p:cSldViewPr>
      <p:cViewPr varScale="1">
        <p:scale>
          <a:sx n="57" d="100"/>
          <a:sy n="57" d="100"/>
        </p:scale>
        <p:origin x="-2640" y="-108"/>
      </p:cViewPr>
      <p:guideLst>
        <p:guide orient="horz" pos="2929"/>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sz="quarter" idx="1"/>
          </p:nvPr>
        </p:nvSpPr>
        <p:spPr>
          <a:xfrm>
            <a:off x="3884614" y="0"/>
            <a:ext cx="2971800" cy="464820"/>
          </a:xfrm>
          <a:prstGeom prst="rect">
            <a:avLst/>
          </a:prstGeom>
        </p:spPr>
        <p:txBody>
          <a:bodyPr vert="horz" lIns="92924" tIns="46463" rIns="92924" bIns="46463" rtlCol="0"/>
          <a:lstStyle>
            <a:lvl1pPr algn="r">
              <a:defRPr sz="1200"/>
            </a:lvl1pPr>
          </a:lstStyle>
          <a:p>
            <a:fld id="{A030672E-E987-4208-B802-497B74C6D590}" type="datetimeFigureOut">
              <a:rPr lang="en-US" smtClean="0"/>
              <a:pPr/>
              <a:t>10/6/2016</a:t>
            </a:fld>
            <a:endParaRPr lang="en-US" dirty="0"/>
          </a:p>
        </p:txBody>
      </p:sp>
      <p:sp>
        <p:nvSpPr>
          <p:cNvPr id="4" name="Footer Placeholder 3"/>
          <p:cNvSpPr>
            <a:spLocks noGrp="1"/>
          </p:cNvSpPr>
          <p:nvPr>
            <p:ph type="ftr" sz="quarter" idx="2"/>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4" y="8829966"/>
            <a:ext cx="2971800" cy="464820"/>
          </a:xfrm>
          <a:prstGeom prst="rect">
            <a:avLst/>
          </a:prstGeom>
        </p:spPr>
        <p:txBody>
          <a:bodyPr vert="horz" lIns="92924" tIns="46463" rIns="92924" bIns="46463" rtlCol="0" anchor="b"/>
          <a:lstStyle>
            <a:lvl1pPr algn="r">
              <a:defRPr sz="1200"/>
            </a:lvl1pPr>
          </a:lstStyle>
          <a:p>
            <a:fld id="{563BF832-B673-4E9B-A5C5-DEC0860B5060}" type="slidenum">
              <a:rPr lang="en-US" smtClean="0"/>
              <a:pPr/>
              <a:t>‹#›</a:t>
            </a:fld>
            <a:endParaRPr lang="en-US" dirty="0"/>
          </a:p>
        </p:txBody>
      </p:sp>
    </p:spTree>
    <p:extLst>
      <p:ext uri="{BB962C8B-B14F-4D97-AF65-F5344CB8AC3E}">
        <p14:creationId xmlns:p14="http://schemas.microsoft.com/office/powerpoint/2010/main" val="18220717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idx="1"/>
          </p:nvPr>
        </p:nvSpPr>
        <p:spPr>
          <a:xfrm>
            <a:off x="3884614" y="0"/>
            <a:ext cx="2971800" cy="464820"/>
          </a:xfrm>
          <a:prstGeom prst="rect">
            <a:avLst/>
          </a:prstGeom>
        </p:spPr>
        <p:txBody>
          <a:bodyPr vert="horz" lIns="92924" tIns="46463" rIns="92924" bIns="46463" rtlCol="0"/>
          <a:lstStyle>
            <a:lvl1pPr algn="r">
              <a:defRPr sz="1200"/>
            </a:lvl1pPr>
          </a:lstStyle>
          <a:p>
            <a:fld id="{DB0EB5D8-2522-4108-8D60-F7CA4D8873A0}" type="datetimeFigureOut">
              <a:rPr lang="en-US" smtClean="0"/>
              <a:pPr/>
              <a:t>10/6/2016</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924" tIns="46463" rIns="92924" bIns="46463"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924" tIns="46463" rIns="92924" bIns="46463"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4" y="8829966"/>
            <a:ext cx="2971800" cy="464820"/>
          </a:xfrm>
          <a:prstGeom prst="rect">
            <a:avLst/>
          </a:prstGeom>
        </p:spPr>
        <p:txBody>
          <a:bodyPr vert="horz" lIns="92924" tIns="46463" rIns="92924" bIns="46463" rtlCol="0" anchor="b"/>
          <a:lstStyle>
            <a:lvl1pPr algn="r">
              <a:defRPr sz="1200"/>
            </a:lvl1pPr>
          </a:lstStyle>
          <a:p>
            <a:fld id="{7872E534-9B96-469B-99C0-8551271B58B1}" type="slidenum">
              <a:rPr lang="en-US" smtClean="0"/>
              <a:pPr/>
              <a:t>‹#›</a:t>
            </a:fld>
            <a:endParaRPr lang="en-US" dirty="0"/>
          </a:p>
        </p:txBody>
      </p:sp>
    </p:spTree>
    <p:extLst>
      <p:ext uri="{BB962C8B-B14F-4D97-AF65-F5344CB8AC3E}">
        <p14:creationId xmlns:p14="http://schemas.microsoft.com/office/powerpoint/2010/main" val="235045213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tea.state.tx.us/TSDS/StudentGPS%E2%84%A2_Dashboard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marL="0" indent="0" defTabSz="914286">
              <a:spcBef>
                <a:spcPct val="0"/>
              </a:spcBef>
              <a:defRPr/>
            </a:pPr>
            <a:r>
              <a:rPr lang="en-US" b="0" dirty="0" smtClean="0">
                <a:solidFill>
                  <a:schemeClr val="bg1"/>
                </a:solidFill>
              </a:rPr>
              <a:t>Welcome</a:t>
            </a:r>
            <a:r>
              <a:rPr lang="en-US" b="0" baseline="0" dirty="0" smtClean="0">
                <a:solidFill>
                  <a:schemeClr val="bg1"/>
                </a:solidFill>
              </a:rPr>
              <a:t> to today’s training session.  In this course, we will provide an overview of the Texas Student Data System along with an overview of the TSDS High Level End User Process Map.</a:t>
            </a:r>
            <a:endParaRPr lang="en-US" b="0" dirty="0" smtClean="0">
              <a:solidFill>
                <a:schemeClr val="bg1"/>
              </a:solidFill>
            </a:endParaRPr>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A20616-7B71-4702-A286-C5FF8E60A4CF}" type="slidenum">
              <a:rPr lang="en-US" smtClean="0"/>
              <a:pPr fontAlgn="base">
                <a:spcBef>
                  <a:spcPct val="0"/>
                </a:spcBef>
                <a:spcAft>
                  <a:spcPct val="0"/>
                </a:spcAft>
                <a:defRPr/>
              </a:pPr>
              <a:t>0</a:t>
            </a:fld>
            <a:endParaRPr lang="en-US" dirty="0" smtClean="0"/>
          </a:p>
        </p:txBody>
      </p:sp>
    </p:spTree>
    <p:extLst>
      <p:ext uri="{BB962C8B-B14F-4D97-AF65-F5344CB8AC3E}">
        <p14:creationId xmlns:p14="http://schemas.microsoft.com/office/powerpoint/2010/main" val="38404347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0"/>
              </a:spcBef>
              <a:spcAft>
                <a:spcPts val="0"/>
              </a:spcAft>
            </a:pPr>
            <a:r>
              <a:rPr lang="en-US" dirty="0"/>
              <a:t>TSDS PEIMS leverages the benefits of the new TSDS platform  through a redesign of the state-mandated PEIMS process.  TSDS PEIMS collects public school data to help determine funding allocations, accountability ratings, and facilitate data reporting for state and federal initiatives.  TSDS PEIMS is designed to improve our system capacity which will  reduce technology risk (including system downtime) that was present with EDIT+. </a:t>
            </a:r>
          </a:p>
        </p:txBody>
      </p:sp>
      <p:sp>
        <p:nvSpPr>
          <p:cNvPr id="4" name="Slide Number Placeholder 3"/>
          <p:cNvSpPr>
            <a:spLocks noGrp="1"/>
          </p:cNvSpPr>
          <p:nvPr>
            <p:ph type="sldNum" sz="quarter" idx="10"/>
          </p:nvPr>
        </p:nvSpPr>
        <p:spPr/>
        <p:txBody>
          <a:bodyPr/>
          <a:lstStyle/>
          <a:p>
            <a:fld id="{7872E534-9B96-469B-99C0-8551271B58B1}" type="slidenum">
              <a:rPr lang="en-US" smtClean="0"/>
              <a:pPr/>
              <a:t>9</a:t>
            </a:fld>
            <a:endParaRPr lang="en-US" dirty="0"/>
          </a:p>
        </p:txBody>
      </p:sp>
    </p:spTree>
    <p:extLst>
      <p:ext uri="{BB962C8B-B14F-4D97-AF65-F5344CB8AC3E}">
        <p14:creationId xmlns:p14="http://schemas.microsoft.com/office/powerpoint/2010/main" val="3149021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0"/>
              </a:spcBef>
              <a:spcAft>
                <a:spcPts val="0"/>
              </a:spcAft>
            </a:pPr>
            <a:r>
              <a:rPr lang="en-US" dirty="0" smtClean="0"/>
              <a:t>TSDS offers the new TSDS Client-Side</a:t>
            </a:r>
            <a:r>
              <a:rPr lang="en-US" baseline="0" dirty="0" smtClean="0"/>
              <a:t> V</a:t>
            </a:r>
            <a:r>
              <a:rPr lang="en-US" dirty="0" smtClean="0"/>
              <a:t>alidation </a:t>
            </a:r>
            <a:r>
              <a:rPr lang="en-US" dirty="0"/>
              <a:t>T</a:t>
            </a:r>
            <a:r>
              <a:rPr lang="en-US" dirty="0" smtClean="0"/>
              <a:t>ool </a:t>
            </a:r>
            <a:r>
              <a:rPr lang="en-US" dirty="0"/>
              <a:t>available in the beginning of the data loading process, which will help identify data errors earlier, prior to uploading PEIMS and dashboard data to the Education Data Warehouse (EDW), ultimately enhancing data quality in the long-term. </a:t>
            </a:r>
          </a:p>
        </p:txBody>
      </p:sp>
      <p:sp>
        <p:nvSpPr>
          <p:cNvPr id="4" name="Slide Number Placeholder 3"/>
          <p:cNvSpPr>
            <a:spLocks noGrp="1"/>
          </p:cNvSpPr>
          <p:nvPr>
            <p:ph type="sldNum" sz="quarter" idx="10"/>
          </p:nvPr>
        </p:nvSpPr>
        <p:spPr/>
        <p:txBody>
          <a:bodyPr/>
          <a:lstStyle/>
          <a:p>
            <a:fld id="{7872E534-9B96-469B-99C0-8551271B58B1}" type="slidenum">
              <a:rPr lang="en-US" smtClean="0"/>
              <a:pPr/>
              <a:t>10</a:t>
            </a:fld>
            <a:endParaRPr lang="en-US" dirty="0"/>
          </a:p>
        </p:txBody>
      </p:sp>
    </p:spTree>
    <p:extLst>
      <p:ext uri="{BB962C8B-B14F-4D97-AF65-F5344CB8AC3E}">
        <p14:creationId xmlns:p14="http://schemas.microsoft.com/office/powerpoint/2010/main" val="3149021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86">
              <a:defRPr/>
            </a:pPr>
            <a:r>
              <a:rPr lang="en-US" dirty="0"/>
              <a:t>The </a:t>
            </a:r>
            <a:r>
              <a:rPr lang="en-US" dirty="0" smtClean="0"/>
              <a:t>studentGPS</a:t>
            </a:r>
            <a:r>
              <a:rPr lang="en-US" sz="1200" dirty="0" smtClean="0"/>
              <a:t>™</a:t>
            </a:r>
            <a:r>
              <a:rPr lang="en-US" dirty="0" smtClean="0"/>
              <a:t> </a:t>
            </a:r>
            <a:r>
              <a:rPr lang="en-US" dirty="0"/>
              <a:t>Dashboards gives educators a view into the whole student, providing an easy-to-understand picture of how a student is performing by combining multiple student data, such as grades, attendance, discipline, standardized test scores, program areas, and demographics, all in one place.  Educators can easily see the trends and make more timely and informed decisions. </a:t>
            </a:r>
          </a:p>
          <a:p>
            <a:pPr defTabSz="914286">
              <a:defRPr/>
            </a:pPr>
            <a:endParaRPr lang="en-US" dirty="0">
              <a:cs typeface="Arial" pitchFamily="34" charset="0"/>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11</a:t>
            </a:fld>
            <a:endParaRPr lang="en-US" dirty="0"/>
          </a:p>
        </p:txBody>
      </p:sp>
    </p:spTree>
    <p:extLst>
      <p:ext uri="{BB962C8B-B14F-4D97-AF65-F5344CB8AC3E}">
        <p14:creationId xmlns:p14="http://schemas.microsoft.com/office/powerpoint/2010/main" val="30278002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12</a:t>
            </a:fld>
            <a:endParaRPr lang="en-US" dirty="0"/>
          </a:p>
        </p:txBody>
      </p:sp>
    </p:spTree>
    <p:extLst>
      <p:ext uri="{BB962C8B-B14F-4D97-AF65-F5344CB8AC3E}">
        <p14:creationId xmlns:p14="http://schemas.microsoft.com/office/powerpoint/2010/main" val="16188146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73047">
              <a:defRPr/>
            </a:pPr>
            <a:r>
              <a:rPr lang="en-US" baseline="0" dirty="0" smtClean="0"/>
              <a:t>Key to understanding TSDS is the basic architecture that flows through the TSDS Portal. All users log on to TEAL, then access the TSDS Portal. From the Portal, users can move back and forth between TSDS applications. The TSDS Portal acts as the entranceway and facilitator for downstream applications, including studentGPS™ Dashboards.  From there, users will also have access to tools such as the Validation Tool and TIMS.</a:t>
            </a:r>
            <a:endParaRPr lang="en-US" dirty="0" smtClean="0"/>
          </a:p>
          <a:p>
            <a:r>
              <a:rPr lang="en-US" dirty="0" smtClean="0"/>
              <a:t>Those of you who work with Unique ID, which is already</a:t>
            </a:r>
            <a:r>
              <a:rPr lang="en-US" baseline="0" dirty="0" smtClean="0"/>
              <a:t> in production</a:t>
            </a:r>
            <a:r>
              <a:rPr lang="en-US" dirty="0" smtClean="0"/>
              <a:t>, have experienced this</a:t>
            </a:r>
            <a:r>
              <a:rPr lang="en-US" baseline="0" dirty="0" smtClean="0"/>
              <a:t> arrangement</a:t>
            </a:r>
            <a:r>
              <a:rPr lang="en-US" dirty="0" smtClean="0"/>
              <a:t>.</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14</a:t>
            </a:fld>
            <a:endParaRPr lang="en-US" dirty="0"/>
          </a:p>
        </p:txBody>
      </p:sp>
    </p:spTree>
    <p:extLst>
      <p:ext uri="{BB962C8B-B14F-4D97-AF65-F5344CB8AC3E}">
        <p14:creationId xmlns:p14="http://schemas.microsoft.com/office/powerpoint/2010/main" val="690474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look at</a:t>
            </a:r>
            <a:r>
              <a:rPr lang="en-US" baseline="0" dirty="0" smtClean="0"/>
              <a:t> the TSDS High Level End User Process Map.</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15</a:t>
            </a:fld>
            <a:endParaRPr lang="en-US" dirty="0"/>
          </a:p>
        </p:txBody>
      </p:sp>
    </p:spTree>
    <p:extLst>
      <p:ext uri="{BB962C8B-B14F-4D97-AF65-F5344CB8AC3E}">
        <p14:creationId xmlns:p14="http://schemas.microsoft.com/office/powerpoint/2010/main" val="1788335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9228">
              <a:defRPr/>
            </a:pPr>
            <a:r>
              <a:rPr lang="en-US" baseline="0" dirty="0" smtClean="0">
                <a:latin typeface="Arial" pitchFamily="34" charset="0"/>
              </a:rPr>
              <a:t>Let’s take a good look at the TSDS High Level End User Process map, from end to end.  At this point, let’s download the full TSDS High Level End User Process Map from Project Share.  It will be easier to read if you print this out.  Log in to Project Share and download this document. </a:t>
            </a:r>
          </a:p>
          <a:p>
            <a:pPr defTabSz="919228">
              <a:defRPr/>
            </a:pPr>
            <a:endParaRPr lang="en-US" baseline="0" dirty="0" smtClean="0">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16</a:t>
            </a:fld>
            <a:endParaRPr lang="en-US" dirty="0"/>
          </a:p>
        </p:txBody>
      </p:sp>
    </p:spTree>
    <p:extLst>
      <p:ext uri="{BB962C8B-B14F-4D97-AF65-F5344CB8AC3E}">
        <p14:creationId xmlns:p14="http://schemas.microsoft.com/office/powerpoint/2010/main" val="3416150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lnSpc>
                <a:spcPct val="100000"/>
              </a:lnSpc>
              <a:buFont typeface="Arial" pitchFamily="34" charset="0"/>
              <a:buChar char="•"/>
            </a:pPr>
            <a:r>
              <a:rPr lang="en-US" dirty="0" smtClean="0"/>
              <a:t>The collection of Public Education Information Management System (PEIMS) data is required of all Local Education Agencies (LEAs) by TEC §42.006. TEDS provides instructions regarding the submission of PEIMS data from LEAs to the Texas Education Agency.</a:t>
            </a:r>
          </a:p>
          <a:p>
            <a:pPr marL="171450" indent="-171450">
              <a:lnSpc>
                <a:spcPct val="100000"/>
              </a:lnSpc>
              <a:buFont typeface="Arial" pitchFamily="34" charset="0"/>
              <a:buChar char="•"/>
            </a:pPr>
            <a:r>
              <a:rPr lang="en-US" dirty="0" smtClean="0"/>
              <a:t>TEDS provides instructions regarding the submission of studentGPS™ Dashboards data from those LEAs to the Texas Education Agency</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17</a:t>
            </a:fld>
            <a:endParaRPr lang="en-US" dirty="0"/>
          </a:p>
        </p:txBody>
      </p:sp>
    </p:spTree>
    <p:extLst>
      <p:ext uri="{BB962C8B-B14F-4D97-AF65-F5344CB8AC3E}">
        <p14:creationId xmlns:p14="http://schemas.microsoft.com/office/powerpoint/2010/main" val="1618814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The</a:t>
            </a:r>
            <a:r>
              <a:rPr lang="en-US" baseline="0" dirty="0" smtClean="0"/>
              <a:t> process begins with the XML Interchange files from the source data systems.  The extract process that produces the XML Interchange Files will differentiate between LEA and by Source Data Vendor.  Since this is different by LEA we will not be covering this in today’s training.</a:t>
            </a:r>
          </a:p>
          <a:p>
            <a:endParaRPr lang="en-US" baseline="0" dirty="0" smtClean="0"/>
          </a:p>
          <a:p>
            <a:r>
              <a:rPr lang="en-US" baseline="0" dirty="0" smtClean="0"/>
              <a:t>Next, the LEA will validate the XML Interchange files using the TSDS Client-Side Validation Tool.  At times it will be necessary to download the latest version from the TSDS Portal.  Using the TSDS Client-Side Validation tool at this point in the process will be critical to reducing the number of errors downstream.  This TSDS Client-Side Validation Tool will be a means of saving time and effort for all the parties involved.  </a:t>
            </a:r>
          </a:p>
          <a:p>
            <a:endParaRPr lang="en-US" baseline="0" dirty="0" smtClean="0"/>
          </a:p>
          <a:p>
            <a:r>
              <a:rPr lang="en-US" baseline="0" dirty="0" smtClean="0"/>
              <a:t>Once you check to see that you have the latest version of the TSDS Client-Side Validation Tool downloaded, you can load the files through the TSDS Client-Side Validation Tool and error reports are produced.  If there are errors, it is recommended that you correct the data in the source data systems and re-extract the XML Interchange Files.  </a:t>
            </a:r>
          </a:p>
          <a:p>
            <a:endParaRPr lang="en-US" baseline="0" dirty="0" smtClean="0"/>
          </a:p>
          <a:p>
            <a:r>
              <a:rPr lang="en-US" baseline="0" dirty="0" smtClean="0"/>
              <a:t>If there are no data errors, the data moves forward.</a:t>
            </a:r>
          </a:p>
          <a:p>
            <a:endParaRPr lang="en-US" baseline="0" dirty="0" smtClean="0"/>
          </a:p>
          <a:p>
            <a:r>
              <a:rPr lang="en-US" baseline="0" dirty="0" smtClean="0"/>
              <a:t>Note that this series of actions is blocked in purple.  Looking back at the legend, this indicates that the TSDS Client-Side Validation Tool would be the joint responsibility of </a:t>
            </a:r>
            <a:r>
              <a:rPr lang="en-US" b="1" baseline="0" dirty="0" smtClean="0"/>
              <a:t>both</a:t>
            </a:r>
            <a:r>
              <a:rPr lang="en-US" baseline="0" dirty="0" smtClean="0"/>
              <a:t> the LEA Data Steward and the TSDS PEIMS Steward/Coordinator at the LEA level and both the ESC Technical Champion and ESC TSDS PEIMS Champion at the ESC level.</a:t>
            </a:r>
          </a:p>
          <a:p>
            <a:endParaRPr lang="en-US" baseline="0" dirty="0" smtClean="0"/>
          </a:p>
          <a:p>
            <a:r>
              <a:rPr lang="en-US" baseline="0" dirty="0" smtClean="0"/>
              <a:t>-Once the XML Interchange files have passed through the TSDS Client-Side Validation Tool, the data is loaded into the Operational Data Store (the ODS), using the Data Transfer Utility (the DTU) or the </a:t>
            </a:r>
            <a:r>
              <a:rPr lang="en-US" baseline="0" dirty="0" err="1" smtClean="0"/>
              <a:t>eData</a:t>
            </a:r>
            <a:r>
              <a:rPr lang="en-US" baseline="0" dirty="0" smtClean="0"/>
              <a:t> Manager (</a:t>
            </a:r>
            <a:r>
              <a:rPr lang="en-US" baseline="0" dirty="0" err="1" smtClean="0"/>
              <a:t>eDM</a:t>
            </a:r>
            <a:r>
              <a:rPr lang="en-US" baseline="0" dirty="0" smtClean="0"/>
              <a:t>).  Using the DTU, the LEA can transfer files to </a:t>
            </a:r>
            <a:r>
              <a:rPr lang="en-US" baseline="0" dirty="0" err="1" smtClean="0"/>
              <a:t>eDM</a:t>
            </a:r>
            <a:r>
              <a:rPr lang="en-US" baseline="0" dirty="0" smtClean="0"/>
              <a:t> and the remainder of the processes flows automatically. The DTU transfers can be initiated manually or scheduled by the LEAs. You also have the option of manually submitting an XML Interchange files to </a:t>
            </a:r>
            <a:r>
              <a:rPr lang="en-US" baseline="0" dirty="0" err="1" smtClean="0"/>
              <a:t>eDM</a:t>
            </a:r>
            <a:r>
              <a:rPr lang="en-US" baseline="0" dirty="0" smtClean="0"/>
              <a:t>.  </a:t>
            </a:r>
          </a:p>
          <a:p>
            <a:endParaRPr lang="en-US" baseline="0" dirty="0" smtClean="0"/>
          </a:p>
          <a:p>
            <a:r>
              <a:rPr lang="en-US" baseline="0" dirty="0" smtClean="0"/>
              <a:t>Note that the TSDS Client-Side Validation Tool is coded purple – so a joint responsibility.  The latter series of actions is blocked out in blue.  This indicates that the ESC Technical Champion/LEA Data Steward is responsible for this part of the process.</a:t>
            </a:r>
          </a:p>
          <a:p>
            <a:endParaRPr lang="en-US" baseline="0" dirty="0" smtClean="0"/>
          </a:p>
          <a:p>
            <a:pPr defTabSz="914286">
              <a:defRPr/>
            </a:pPr>
            <a:r>
              <a:rPr lang="en-US" baseline="0" dirty="0" smtClean="0"/>
              <a:t>-Once </a:t>
            </a:r>
            <a:r>
              <a:rPr lang="en-US" baseline="0" dirty="0" err="1" smtClean="0"/>
              <a:t>eDM</a:t>
            </a:r>
            <a:r>
              <a:rPr lang="en-US" baseline="0" dirty="0" smtClean="0"/>
              <a:t> has received the XML Interchange files, the application runs the data through an initial set of file level validations.  At this point, if there are errors the user must correct the data in the source data system and re-extract the XML Interchange Files.   If there are not errors, the data advances to the next step.  The ETL plan is executed and the ODS is updated with the new records.  There may be error files that are also generated at this point.  The user must correct the data in the source data system and re-extract the XML Interchange Files.  </a:t>
            </a:r>
          </a:p>
          <a:p>
            <a:pPr defTabSz="914286">
              <a:defRPr/>
            </a:pPr>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18</a:t>
            </a:fld>
            <a:endParaRPr lang="en-US" dirty="0"/>
          </a:p>
        </p:txBody>
      </p:sp>
    </p:spTree>
    <p:extLst>
      <p:ext uri="{BB962C8B-B14F-4D97-AF65-F5344CB8AC3E}">
        <p14:creationId xmlns:p14="http://schemas.microsoft.com/office/powerpoint/2010/main" val="24709494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86">
              <a:defRPr/>
            </a:pPr>
            <a:r>
              <a:rPr lang="en-US" baseline="0" dirty="0" smtClean="0"/>
              <a:t>Once the data is loaded in the ODS, there are two data marts that extract data.  One data set goes to the TSDS PEIMS Data Mart (the PDM), one data set goes to the </a:t>
            </a:r>
            <a:r>
              <a:rPr lang="en-US" baseline="0" dirty="0" err="1" smtClean="0"/>
              <a:t>studentGPS</a:t>
            </a:r>
            <a:r>
              <a:rPr lang="en-US" baseline="0" dirty="0" smtClean="0"/>
              <a:t>™ Dashboard Data Mart (the DDM) and one goes to Core Collections Data Mart (CCDM).  Note that both data promotions are coded blue, which means that these activities fall under the responsibility of the ESC Technical Champion/LEA Data Steward.</a:t>
            </a:r>
          </a:p>
          <a:p>
            <a:pPr defTabSz="914286">
              <a:defRPr/>
            </a:pPr>
            <a:endParaRPr lang="en-US" baseline="0" dirty="0" smtClean="0"/>
          </a:p>
          <a:p>
            <a:pPr defTabSz="914286">
              <a:defRPr/>
            </a:pPr>
            <a:r>
              <a:rPr lang="en-US" baseline="0" dirty="0" smtClean="0"/>
              <a:t>However, it is important to note that both the ESC Technical Champion/LEA Data Steward and ESC TSDS PEIMS Champion/LEA TSDS PEIMS Steward/Coordinator will be trained in how to promote data into the TSDS PEIMS Data Mart.  </a:t>
            </a:r>
          </a:p>
          <a:p>
            <a:pPr defTabSz="914286">
              <a:defRPr/>
            </a:pPr>
            <a:endParaRPr lang="en-US" baseline="0" dirty="0" smtClean="0"/>
          </a:p>
          <a:p>
            <a:pPr defTabSz="914286">
              <a:defRPr/>
            </a:pPr>
            <a:endParaRPr lang="en-US" baseline="0"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19</a:t>
            </a:fld>
            <a:endParaRPr lang="en-US" dirty="0"/>
          </a:p>
        </p:txBody>
      </p:sp>
    </p:spTree>
    <p:extLst>
      <p:ext uri="{BB962C8B-B14F-4D97-AF65-F5344CB8AC3E}">
        <p14:creationId xmlns:p14="http://schemas.microsoft.com/office/powerpoint/2010/main" val="2470949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pitchFamily="34" charset="0"/>
              </a:rPr>
              <a:t>During this course, we will</a:t>
            </a:r>
            <a:r>
              <a:rPr lang="en-US" baseline="0" dirty="0" smtClean="0">
                <a:latin typeface="Arial" pitchFamily="34" charset="0"/>
              </a:rPr>
              <a:t> provide an overview of TSDS, including the TSDS components as well as the TSDS deployment plan.  In addition, we will cover the TSDS High Level End User Process Map from end to end, with a focus on the benefits of the up front validations through the new TSDS Client-Side Validation Tool.   We will also discuss the roles and responsibilities of the ESC Technical Champion and LEA Data Steward along with the roles and responsibilities of the ESC TSDS PEIMS Champion and LEA TSDS PEIMS Steward/Coordinator.  We will also allow time for wrap up and questions at the end.</a:t>
            </a:r>
            <a:endParaRPr lang="en-US" b="0" dirty="0">
              <a:latin typeface="Arial" pitchFamily="34" charset="0"/>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1</a:t>
            </a:fld>
            <a:endParaRPr lang="en-US" dirty="0"/>
          </a:p>
        </p:txBody>
      </p:sp>
    </p:spTree>
    <p:extLst>
      <p:ext uri="{BB962C8B-B14F-4D97-AF65-F5344CB8AC3E}">
        <p14:creationId xmlns:p14="http://schemas.microsoft.com/office/powerpoint/2010/main" val="735313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defTabSz="914286">
              <a:defRPr/>
            </a:pPr>
            <a:r>
              <a:rPr lang="en-US" baseline="0" dirty="0" smtClean="0"/>
              <a:t>-Let’s follow the TSDS PEIMS path first, and then we will discuss the </a:t>
            </a:r>
            <a:r>
              <a:rPr lang="en-US" baseline="0" dirty="0" err="1" smtClean="0"/>
              <a:t>studentGPS</a:t>
            </a:r>
            <a:r>
              <a:rPr lang="en-US" baseline="0" dirty="0" smtClean="0"/>
              <a:t>™ Dashboard Data Mart.  The ESC Technical Champion/LEA TSDS Data Steward will log on to the TSDS PEIMS Application and schedule the Data Promotion by Category and Subcategory.  The ETL plan is executed and then the PDM is updated.  </a:t>
            </a:r>
          </a:p>
          <a:p>
            <a:pPr defTabSz="914286">
              <a:defRPr/>
            </a:pPr>
            <a:endParaRPr lang="en-US" baseline="0" dirty="0" smtClean="0"/>
          </a:p>
          <a:p>
            <a:pPr marL="0" marR="0" indent="0" algn="l" defTabSz="914286" rtl="0" eaLnBrk="1" fontAlgn="auto" latinLnBrk="0" hangingPunct="1">
              <a:lnSpc>
                <a:spcPct val="100000"/>
              </a:lnSpc>
              <a:spcBef>
                <a:spcPts val="0"/>
              </a:spcBef>
              <a:spcAft>
                <a:spcPts val="0"/>
              </a:spcAft>
              <a:buClrTx/>
              <a:buSzTx/>
              <a:buFontTx/>
              <a:buNone/>
              <a:tabLst/>
              <a:defRPr/>
            </a:pPr>
            <a:r>
              <a:rPr lang="en-US" baseline="0" dirty="0" smtClean="0"/>
              <a:t>Again, although this process is coded in blue as a joint responsibility both the ESC Technical Champion/LEA Data Steward and ESC TSDS PEIMS Champion/LEA TSDS PEIMS Steward/Coordinator will be trained in this process.</a:t>
            </a:r>
          </a:p>
          <a:p>
            <a:pPr marL="0" marR="0" indent="0" algn="l" defTabSz="914286" rtl="0" eaLnBrk="1" fontAlgn="auto" latinLnBrk="0" hangingPunct="1">
              <a:lnSpc>
                <a:spcPct val="100000"/>
              </a:lnSpc>
              <a:spcBef>
                <a:spcPts val="0"/>
              </a:spcBef>
              <a:spcAft>
                <a:spcPts val="0"/>
              </a:spcAft>
              <a:buClrTx/>
              <a:buSzTx/>
              <a:buFontTx/>
              <a:buNone/>
              <a:tabLst/>
              <a:defRPr/>
            </a:pPr>
            <a:endParaRPr lang="en-US" baseline="0" dirty="0" smtClean="0"/>
          </a:p>
          <a:p>
            <a:pPr defTabSz="914286">
              <a:defRPr/>
            </a:pPr>
            <a:r>
              <a:rPr lang="en-US" baseline="0" dirty="0" smtClean="0"/>
              <a:t>-Now that the PDM has been loaded, the ESC TSDS PEIMS Champion/LEA TSDS PEIMS Steward/Coordinator will review the Validation Reports generated by TSDS PEIMS.  If there are fatal errors, the user must correct the data in the source data system and re-extract the XML Interchange File.  If there are not fatal errors, then the data advances.  </a:t>
            </a:r>
          </a:p>
          <a:p>
            <a:pPr defTabSz="914286">
              <a:defRPr/>
            </a:pPr>
            <a:endParaRPr lang="en-US" baseline="0" dirty="0" smtClean="0"/>
          </a:p>
          <a:p>
            <a:pPr defTabSz="914286">
              <a:defRPr/>
            </a:pPr>
            <a:r>
              <a:rPr lang="en-US" baseline="0" dirty="0" smtClean="0"/>
              <a:t>Note that this is all coded green, so this is the responsibility of the ESC TSDS PEIMS Champion or the LEA TSDS PEIMS Steward/Coordinator.</a:t>
            </a:r>
          </a:p>
          <a:p>
            <a:pPr defTabSz="914286">
              <a:defRPr/>
            </a:pPr>
            <a:endParaRPr lang="en-US" baseline="0" dirty="0" smtClean="0"/>
          </a:p>
          <a:p>
            <a:pPr defTabSz="914286">
              <a:defRPr/>
            </a:pPr>
            <a:r>
              <a:rPr lang="en-US" baseline="0" dirty="0" smtClean="0"/>
              <a:t>-There are two possible next steps.  If the data was resubmitted to the system after the fatal error(s) were corrected, the user has the option of running and reviewing the TSDS PEIMS Validation Reports again.  If the file produces a fatal error, the user must correct the data in the source data system and re-extract the XML Interchange File.  If the data is clean, the data advances to the next step.</a:t>
            </a:r>
          </a:p>
          <a:p>
            <a:pPr defTabSz="914286">
              <a:defRPr/>
            </a:pPr>
            <a:endParaRPr lang="en-US" baseline="0" dirty="0" smtClean="0"/>
          </a:p>
          <a:p>
            <a:pPr defTabSz="914286">
              <a:defRPr/>
            </a:pPr>
            <a:r>
              <a:rPr lang="en-US" baseline="0" dirty="0" smtClean="0"/>
              <a:t>The user also has the option of moving right to the QA reports after a resubmission.</a:t>
            </a:r>
          </a:p>
          <a:p>
            <a:pPr defTabSz="914286">
              <a:defRPr/>
            </a:pPr>
            <a:endParaRPr lang="en-US" baseline="0" dirty="0" smtClean="0"/>
          </a:p>
          <a:p>
            <a:pPr defTabSz="914286">
              <a:defRPr/>
            </a:pPr>
            <a:r>
              <a:rPr lang="en-US" baseline="0" dirty="0" smtClean="0"/>
              <a:t>Once the data has successfully passed through the Validation Reports or have been corrected, the user next runs the QA Reports.  At this juncture, if Data Correction is required, the user must correct the data in the source data system and re-extract the XML Interchange File.  If the data is clean, the data advances to the next step.</a:t>
            </a:r>
          </a:p>
          <a:p>
            <a:pPr defTabSz="914286">
              <a:defRPr/>
            </a:pPr>
            <a:endParaRPr lang="en-US" baseline="0" dirty="0" smtClean="0"/>
          </a:p>
          <a:p>
            <a:pPr defTabSz="914286">
              <a:defRPr/>
            </a:pPr>
            <a:r>
              <a:rPr lang="en-US" baseline="0" dirty="0" smtClean="0"/>
              <a:t>Now that the data has passed through Validation and the QA Reports, the agency owner of the data (either the LEA or the ESC) marks Data Complete.  At this point, two actions need to be fulfilled before the TSDS PEIMS Submission has been finalized.  It doesn’t matter in what order these actions are completed, just that both are done before the final submission.  </a:t>
            </a:r>
          </a:p>
          <a:p>
            <a:pPr marL="228572" indent="-228572" defTabSz="914286">
              <a:buFontTx/>
              <a:buAutoNum type="arabicParenR"/>
              <a:defRPr/>
            </a:pPr>
            <a:r>
              <a:rPr lang="en-US" baseline="0" dirty="0" smtClean="0"/>
              <a:t>The ESC accepts either the LEA or ESC data.</a:t>
            </a:r>
          </a:p>
          <a:p>
            <a:pPr marL="228572" indent="-228572" defTabSz="914286">
              <a:buFontTx/>
              <a:buAutoNum type="arabicParenR"/>
              <a:defRPr/>
            </a:pPr>
            <a:r>
              <a:rPr lang="en-US" baseline="0" dirty="0" smtClean="0"/>
              <a:t>The Superintendent approves the LEA data or the ESC Director Approves the ESC data.</a:t>
            </a:r>
          </a:p>
          <a:p>
            <a:pPr marL="228572" indent="-228572" defTabSz="914286">
              <a:buFontTx/>
              <a:buAutoNum type="arabicParenR"/>
              <a:defRPr/>
            </a:pPr>
            <a:endParaRPr lang="en-US" baseline="0" dirty="0" smtClean="0"/>
          </a:p>
          <a:p>
            <a:pPr defTabSz="914286">
              <a:defRPr/>
            </a:pPr>
            <a:r>
              <a:rPr lang="en-US" baseline="0" dirty="0" smtClean="0"/>
              <a:t>Once both of these events have occurred the TSDS PEIMS Submission to TEA has been finalized.  </a:t>
            </a:r>
          </a:p>
          <a:p>
            <a:pPr defTabSz="914286">
              <a:defRPr/>
            </a:pPr>
            <a:endParaRPr lang="en-US" baseline="0" dirty="0" smtClean="0"/>
          </a:p>
          <a:p>
            <a:pPr defTabSz="914286">
              <a:defRPr/>
            </a:pPr>
            <a:r>
              <a:rPr lang="en-US" baseline="0" dirty="0" smtClean="0"/>
              <a:t>Note that this is all coded green, so this is the responsibility of the ESC TSDS PEIMS Champion or the LEA TSDS PEIMS Steward/Coordinator.</a:t>
            </a:r>
          </a:p>
          <a:p>
            <a:pPr defTabSz="914286">
              <a:defRPr/>
            </a:pPr>
            <a:endParaRPr lang="en-US" baseline="0" dirty="0" smtClean="0"/>
          </a:p>
          <a:p>
            <a:pPr marL="0" marR="0" indent="0" algn="l" defTabSz="914286"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20</a:t>
            </a:fld>
            <a:endParaRPr lang="en-US" dirty="0"/>
          </a:p>
        </p:txBody>
      </p:sp>
    </p:spTree>
    <p:extLst>
      <p:ext uri="{BB962C8B-B14F-4D97-AF65-F5344CB8AC3E}">
        <p14:creationId xmlns:p14="http://schemas.microsoft.com/office/powerpoint/2010/main" val="12848438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9228">
              <a:defRPr/>
            </a:pPr>
            <a:r>
              <a:rPr lang="en-US" baseline="0" dirty="0" smtClean="0">
                <a:latin typeface="Arial" pitchFamily="34" charset="0"/>
              </a:rPr>
              <a:t>Once the data has been loaded into the ODS the other pathway is the automated data promotion to the DDM.</a:t>
            </a:r>
          </a:p>
          <a:p>
            <a:pPr defTabSz="919228">
              <a:defRPr/>
            </a:pPr>
            <a:endParaRPr lang="en-US" baseline="0" dirty="0" smtClean="0">
              <a:latin typeface="Arial" pitchFamily="34" charset="0"/>
            </a:endParaRPr>
          </a:p>
          <a:p>
            <a:pPr lvl="0"/>
            <a:r>
              <a:rPr lang="en-US" baseline="0" dirty="0" smtClean="0">
                <a:latin typeface="Arial" pitchFamily="34" charset="0"/>
              </a:rPr>
              <a:t>-</a:t>
            </a:r>
            <a:r>
              <a:rPr lang="en-US" sz="1200" i="0" kern="1200" dirty="0" smtClean="0">
                <a:solidFill>
                  <a:schemeClr val="tx1"/>
                </a:solidFill>
                <a:effectLst/>
                <a:latin typeface="Arial" pitchFamily="34" charset="0"/>
                <a:ea typeface="+mn-ea"/>
                <a:cs typeface="Arial" pitchFamily="34" charset="0"/>
              </a:rPr>
              <a:t>Data from the ODS do not need to be “scheduled” or monitored to the DDM.  The updates to the DDM happen automatically.    As soon as the data is updated in the DDM the data is reflected in the </a:t>
            </a:r>
            <a:r>
              <a:rPr lang="en-US" sz="1200" i="0" kern="1200" dirty="0" err="1" smtClean="0">
                <a:solidFill>
                  <a:schemeClr val="tx1"/>
                </a:solidFill>
                <a:effectLst/>
                <a:latin typeface="Arial" pitchFamily="34" charset="0"/>
                <a:ea typeface="+mn-ea"/>
                <a:cs typeface="Arial" pitchFamily="34" charset="0"/>
              </a:rPr>
              <a:t>studentGPS</a:t>
            </a:r>
            <a:r>
              <a:rPr lang="en-US" sz="1200" i="0" kern="1200" dirty="0" smtClean="0">
                <a:solidFill>
                  <a:schemeClr val="tx1"/>
                </a:solidFill>
                <a:effectLst/>
                <a:latin typeface="Arial" pitchFamily="34" charset="0"/>
                <a:ea typeface="+mn-ea"/>
                <a:cs typeface="Arial" pitchFamily="34" charset="0"/>
              </a:rPr>
              <a:t>™ Dashboards.  The LEA Data Steward/ESC Technical Champion will review the </a:t>
            </a:r>
            <a:r>
              <a:rPr lang="en-US" sz="1200" i="0" kern="1200" dirty="0" err="1" smtClean="0">
                <a:solidFill>
                  <a:schemeClr val="tx1"/>
                </a:solidFill>
                <a:effectLst/>
                <a:latin typeface="Arial" pitchFamily="34" charset="0"/>
                <a:ea typeface="+mn-ea"/>
                <a:cs typeface="Arial" pitchFamily="34" charset="0"/>
              </a:rPr>
              <a:t>studentGPS</a:t>
            </a:r>
            <a:r>
              <a:rPr lang="en-US" sz="1200" i="0" kern="1200" dirty="0" smtClean="0">
                <a:solidFill>
                  <a:schemeClr val="tx1"/>
                </a:solidFill>
                <a:effectLst/>
                <a:latin typeface="Arial" pitchFamily="34" charset="0"/>
                <a:ea typeface="+mn-ea"/>
                <a:cs typeface="Arial" pitchFamily="34" charset="0"/>
              </a:rPr>
              <a:t>™ Dashboards Validation Reports.  If there are data errors, the user must correct the data in the source data system and re-extract the XML Interchange File.  If the data is clean, no action is necessary.  </a:t>
            </a:r>
          </a:p>
          <a:p>
            <a:pPr lvl="0"/>
            <a:r>
              <a:rPr lang="en-US" sz="1200" i="0" kern="1200" dirty="0" smtClean="0">
                <a:solidFill>
                  <a:schemeClr val="tx1"/>
                </a:solidFill>
                <a:effectLst/>
                <a:latin typeface="Arial" pitchFamily="34" charset="0"/>
                <a:ea typeface="+mn-ea"/>
                <a:cs typeface="Arial" pitchFamily="34" charset="0"/>
              </a:rPr>
              <a:t>Note that this is all coded blue, so this is the responsibility of the ESC Technical Champion or the LEA Data Steward</a:t>
            </a:r>
          </a:p>
          <a:p>
            <a:pPr defTabSz="919228">
              <a:defRPr/>
            </a:pPr>
            <a:endParaRPr lang="en-US" baseline="0" dirty="0" smtClean="0">
              <a:latin typeface="Arial" pitchFamily="34" charset="0"/>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21</a:t>
            </a:fld>
            <a:endParaRPr lang="en-US" dirty="0"/>
          </a:p>
        </p:txBody>
      </p:sp>
    </p:spTree>
    <p:extLst>
      <p:ext uri="{BB962C8B-B14F-4D97-AF65-F5344CB8AC3E}">
        <p14:creationId xmlns:p14="http://schemas.microsoft.com/office/powerpoint/2010/main" val="26076730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9228">
              <a:defRPr/>
            </a:pPr>
            <a:r>
              <a:rPr lang="en-US" baseline="0" dirty="0" smtClean="0">
                <a:latin typeface="Arial" pitchFamily="34" charset="0"/>
              </a:rPr>
              <a:t>-ECDS</a:t>
            </a:r>
          </a:p>
        </p:txBody>
      </p:sp>
      <p:sp>
        <p:nvSpPr>
          <p:cNvPr id="4" name="Slide Number Placeholder 3"/>
          <p:cNvSpPr>
            <a:spLocks noGrp="1"/>
          </p:cNvSpPr>
          <p:nvPr>
            <p:ph type="sldNum" sz="quarter" idx="10"/>
          </p:nvPr>
        </p:nvSpPr>
        <p:spPr/>
        <p:txBody>
          <a:bodyPr/>
          <a:lstStyle/>
          <a:p>
            <a:fld id="{7872E534-9B96-469B-99C0-8551271B58B1}" type="slidenum">
              <a:rPr lang="en-US" smtClean="0"/>
              <a:pPr/>
              <a:t>22</a:t>
            </a:fld>
            <a:endParaRPr lang="en-US" dirty="0"/>
          </a:p>
        </p:txBody>
      </p:sp>
    </p:spTree>
    <p:extLst>
      <p:ext uri="{BB962C8B-B14F-4D97-AF65-F5344CB8AC3E}">
        <p14:creationId xmlns:p14="http://schemas.microsoft.com/office/powerpoint/2010/main" val="29933999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take a quick look at the key roles and responsibilities</a:t>
            </a:r>
            <a:r>
              <a:rPr lang="en-US" baseline="0" dirty="0" smtClean="0"/>
              <a:t> for rolling out the Texas Student Data System.</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23</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86">
              <a:defRPr/>
            </a:pPr>
            <a:r>
              <a:rPr lang="en-US" kern="0" dirty="0"/>
              <a:t>The Field Coordination Network is a two-way feedback mechanism that effectively uses a tiered communications path. It enables TSDS to deliver consistent and timely communications to users in ESCs and LEAs. </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24</a:t>
            </a:fld>
            <a:endParaRPr lang="en-US" dirty="0"/>
          </a:p>
        </p:txBody>
      </p:sp>
    </p:spTree>
    <p:extLst>
      <p:ext uri="{BB962C8B-B14F-4D97-AF65-F5344CB8AC3E}">
        <p14:creationId xmlns:p14="http://schemas.microsoft.com/office/powerpoint/2010/main" val="40248001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9022">
              <a:defRPr/>
            </a:pPr>
            <a:r>
              <a:rPr lang="en-US" dirty="0" smtClean="0"/>
              <a:t>Now it is time for</a:t>
            </a:r>
            <a:r>
              <a:rPr lang="en-US" baseline="0" dirty="0" smtClean="0"/>
              <a:t> a quick </a:t>
            </a:r>
            <a:r>
              <a:rPr lang="en-US" dirty="0" smtClean="0"/>
              <a:t>Wrap</a:t>
            </a:r>
            <a:r>
              <a:rPr lang="en-US" baseline="0" dirty="0" smtClean="0"/>
              <a:t> Up, Knowledge </a:t>
            </a:r>
            <a:r>
              <a:rPr lang="en-US" baseline="0" smtClean="0"/>
              <a:t>Check, </a:t>
            </a:r>
            <a:r>
              <a:rPr lang="en-US" baseline="0" dirty="0" smtClean="0"/>
              <a:t>and Questions</a:t>
            </a:r>
          </a:p>
        </p:txBody>
      </p:sp>
      <p:sp>
        <p:nvSpPr>
          <p:cNvPr id="4" name="Slide Number Placeholder 3"/>
          <p:cNvSpPr>
            <a:spLocks noGrp="1"/>
          </p:cNvSpPr>
          <p:nvPr>
            <p:ph type="sldNum" sz="quarter" idx="10"/>
          </p:nvPr>
        </p:nvSpPr>
        <p:spPr/>
        <p:txBody>
          <a:bodyPr/>
          <a:lstStyle/>
          <a:p>
            <a:fld id="{7872E534-9B96-469B-99C0-8551271B58B1}" type="slidenum">
              <a:rPr lang="en-US" smtClean="0"/>
              <a:pPr/>
              <a:t>25</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9022">
              <a:lnSpc>
                <a:spcPct val="100000"/>
              </a:lnSpc>
              <a:spcBef>
                <a:spcPts val="0"/>
              </a:spcBef>
              <a:spcAft>
                <a:spcPts val="0"/>
              </a:spcAft>
              <a:defRPr/>
            </a:pPr>
            <a:r>
              <a:rPr lang="en-US" dirty="0" smtClean="0"/>
              <a:t>Today we gave</a:t>
            </a:r>
            <a:r>
              <a:rPr lang="en-US" baseline="0" dirty="0" smtClean="0"/>
              <a:t> an overview of TSDS including talking about each of the TSDS components.  Additionally, we talked about the TSDS Deployment Plan, walked through the TSDS High Level End User Process Map, and discussed the TSDS roles and responsibilities.  </a:t>
            </a:r>
          </a:p>
          <a:p>
            <a:pPr defTabSz="909022">
              <a:lnSpc>
                <a:spcPct val="100000"/>
              </a:lnSpc>
              <a:spcBef>
                <a:spcPts val="0"/>
              </a:spcBef>
              <a:spcAft>
                <a:spcPts val="0"/>
              </a:spcAft>
              <a:defRPr/>
            </a:pPr>
            <a:endParaRPr lang="en-US" baseline="0" dirty="0" smtClean="0"/>
          </a:p>
        </p:txBody>
      </p:sp>
      <p:sp>
        <p:nvSpPr>
          <p:cNvPr id="4" name="Slide Number Placeholder 3"/>
          <p:cNvSpPr>
            <a:spLocks noGrp="1"/>
          </p:cNvSpPr>
          <p:nvPr>
            <p:ph type="sldNum" sz="quarter" idx="10"/>
          </p:nvPr>
        </p:nvSpPr>
        <p:spPr/>
        <p:txBody>
          <a:bodyPr/>
          <a:lstStyle/>
          <a:p>
            <a:fld id="{7872E534-9B96-469B-99C0-8551271B58B1}" type="slidenum">
              <a:rPr lang="en-US" smtClean="0"/>
              <a:pPr/>
              <a:t>26</a:t>
            </a:fld>
            <a:endParaRPr lang="en-US" dirty="0"/>
          </a:p>
        </p:txBody>
      </p:sp>
    </p:spTree>
    <p:extLst>
      <p:ext uri="{BB962C8B-B14F-4D97-AF65-F5344CB8AC3E}">
        <p14:creationId xmlns:p14="http://schemas.microsoft.com/office/powerpoint/2010/main" val="34620223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More</a:t>
            </a:r>
            <a:r>
              <a:rPr lang="en-US" baseline="0" dirty="0" smtClean="0"/>
              <a:t> information is available on the Texas Student Data System website located at www.texasstudentdatasystem.org.</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27</a:t>
            </a:fld>
            <a:endParaRPr lang="en-US" dirty="0"/>
          </a:p>
        </p:txBody>
      </p:sp>
    </p:spTree>
    <p:extLst>
      <p:ext uri="{BB962C8B-B14F-4D97-AF65-F5344CB8AC3E}">
        <p14:creationId xmlns:p14="http://schemas.microsoft.com/office/powerpoint/2010/main" val="1428169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Trainer</a:t>
            </a:r>
            <a:r>
              <a:rPr lang="en-US" b="1" baseline="0" dirty="0" smtClean="0"/>
              <a:t> Notes:</a:t>
            </a:r>
          </a:p>
          <a:p>
            <a:r>
              <a:rPr lang="en-US" baseline="0" smtClean="0"/>
              <a:t>Read through each term and definition.</a:t>
            </a:r>
            <a:endParaRPr lang="en-US" smtClean="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a:t>
            </a:fld>
            <a:endParaRPr lang="en-US" dirty="0"/>
          </a:p>
        </p:txBody>
      </p:sp>
    </p:spTree>
    <p:extLst>
      <p:ext uri="{BB962C8B-B14F-4D97-AF65-F5344CB8AC3E}">
        <p14:creationId xmlns:p14="http://schemas.microsoft.com/office/powerpoint/2010/main" val="2674310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Trainer</a:t>
            </a:r>
            <a:r>
              <a:rPr lang="en-US" b="1" baseline="0" dirty="0" smtClean="0"/>
              <a:t> Notes:</a:t>
            </a:r>
          </a:p>
          <a:p>
            <a:r>
              <a:rPr lang="en-US" baseline="0" dirty="0" smtClean="0"/>
              <a:t>Read through each term and definition.</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a:t>
            </a:fld>
            <a:endParaRPr lang="en-US" dirty="0"/>
          </a:p>
        </p:txBody>
      </p:sp>
    </p:spTree>
    <p:extLst>
      <p:ext uri="{BB962C8B-B14F-4D97-AF65-F5344CB8AC3E}">
        <p14:creationId xmlns:p14="http://schemas.microsoft.com/office/powerpoint/2010/main" val="188656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begin with the Texas Student Data System overview.</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a:t>
            </a:fld>
            <a:endParaRPr lang="en-US" dirty="0"/>
          </a:p>
        </p:txBody>
      </p:sp>
    </p:spTree>
    <p:extLst>
      <p:ext uri="{BB962C8B-B14F-4D97-AF65-F5344CB8AC3E}">
        <p14:creationId xmlns:p14="http://schemas.microsoft.com/office/powerpoint/2010/main" val="2282035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0000"/>
              </a:lnSpc>
              <a:spcBef>
                <a:spcPts val="0"/>
              </a:spcBef>
              <a:spcAft>
                <a:spcPts val="0"/>
              </a:spcAft>
              <a:buNone/>
            </a:pPr>
            <a:r>
              <a:rPr lang="en-US" sz="1200" b="1" dirty="0" smtClean="0"/>
              <a:t>The Texas</a:t>
            </a:r>
            <a:r>
              <a:rPr lang="en-US" sz="1200" b="1" baseline="0" dirty="0" smtClean="0"/>
              <a:t> Student Data System is a</a:t>
            </a:r>
            <a:r>
              <a:rPr lang="en-US" sz="1200" b="1" dirty="0" smtClean="0"/>
              <a:t> data collection and reporting system that will: </a:t>
            </a:r>
          </a:p>
          <a:p>
            <a:pPr marL="171450" indent="-171450">
              <a:lnSpc>
                <a:spcPct val="100000"/>
              </a:lnSpc>
              <a:spcBef>
                <a:spcPts val="0"/>
              </a:spcBef>
              <a:spcAft>
                <a:spcPts val="0"/>
              </a:spcAft>
              <a:buClr>
                <a:srgbClr val="0070C0"/>
              </a:buClr>
              <a:buFont typeface="Arial" pitchFamily="34" charset="0"/>
              <a:buChar char="•"/>
            </a:pPr>
            <a:r>
              <a:rPr lang="en-US" sz="1200" dirty="0" smtClean="0"/>
              <a:t>Modernize the PEIMS data collection process </a:t>
            </a:r>
            <a:r>
              <a:rPr lang="en-US" sz="1200" b="1" dirty="0" smtClean="0"/>
              <a:t>to reduce technology risk and system downtime,</a:t>
            </a:r>
            <a:r>
              <a:rPr lang="en-US" sz="1200" dirty="0" smtClean="0"/>
              <a:t> allowing for more system availability and ease of use, and;</a:t>
            </a:r>
          </a:p>
          <a:p>
            <a:pPr marL="171450" indent="-171450">
              <a:lnSpc>
                <a:spcPct val="100000"/>
              </a:lnSpc>
              <a:spcBef>
                <a:spcPts val="0"/>
              </a:spcBef>
              <a:spcAft>
                <a:spcPts val="0"/>
              </a:spcAft>
              <a:buClr>
                <a:srgbClr val="0070C0"/>
              </a:buClr>
              <a:buFont typeface="Arial" pitchFamily="34" charset="0"/>
              <a:buChar char="•"/>
            </a:pPr>
            <a:r>
              <a:rPr lang="en-US" sz="1200" dirty="0" smtClean="0"/>
              <a:t>Put </a:t>
            </a:r>
            <a:r>
              <a:rPr lang="en-US" sz="1200" b="1" dirty="0" smtClean="0"/>
              <a:t>real-time student performance data </a:t>
            </a:r>
            <a:r>
              <a:rPr lang="en-US" sz="1200" dirty="0" smtClean="0"/>
              <a:t>in the hands of educators to improve student achievement, and;  </a:t>
            </a:r>
          </a:p>
          <a:p>
            <a:pPr marL="171450" indent="-171450">
              <a:lnSpc>
                <a:spcPct val="100000"/>
              </a:lnSpc>
              <a:spcBef>
                <a:spcPts val="0"/>
              </a:spcBef>
              <a:spcAft>
                <a:spcPts val="0"/>
              </a:spcAft>
              <a:buClr>
                <a:srgbClr val="0070C0"/>
              </a:buClr>
              <a:buFont typeface="Arial" pitchFamily="34" charset="0"/>
              <a:buChar char="•"/>
            </a:pPr>
            <a:r>
              <a:rPr lang="en-US" sz="1200" dirty="0" smtClean="0"/>
              <a:t>Become the </a:t>
            </a:r>
            <a:r>
              <a:rPr lang="en-US" sz="1200" b="1" i="1" dirty="0" smtClean="0"/>
              <a:t>one</a:t>
            </a:r>
            <a:r>
              <a:rPr lang="en-US" sz="1200" b="1" dirty="0" smtClean="0"/>
              <a:t> common data collection platform </a:t>
            </a:r>
            <a:r>
              <a:rPr lang="en-US" sz="1200" dirty="0" smtClean="0"/>
              <a:t>for TEA to reduce the data collection burden on districts and charter schools.</a:t>
            </a:r>
          </a:p>
          <a:p>
            <a:pPr marL="0">
              <a:lnSpc>
                <a:spcPct val="100000"/>
              </a:lnSpc>
              <a:spcBef>
                <a:spcPts val="0"/>
              </a:spcBef>
              <a:spcAft>
                <a:spcPts val="0"/>
              </a:spcAft>
            </a:pP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a:t>
            </a:fld>
            <a:endParaRPr lang="en-US" dirty="0"/>
          </a:p>
        </p:txBody>
      </p:sp>
    </p:spTree>
    <p:extLst>
      <p:ext uri="{BB962C8B-B14F-4D97-AF65-F5344CB8AC3E}">
        <p14:creationId xmlns:p14="http://schemas.microsoft.com/office/powerpoint/2010/main" val="3470460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Trainer Notes:</a:t>
            </a:r>
          </a:p>
          <a:p>
            <a:endParaRPr lang="en-US" dirty="0" smtClean="0"/>
          </a:p>
          <a:p>
            <a:r>
              <a:rPr lang="en-US" dirty="0" smtClean="0"/>
              <a:t>Read through each section.</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6</a:t>
            </a:fld>
            <a:endParaRPr lang="en-US" dirty="0"/>
          </a:p>
        </p:txBody>
      </p:sp>
    </p:spTree>
    <p:extLst>
      <p:ext uri="{BB962C8B-B14F-4D97-AF65-F5344CB8AC3E}">
        <p14:creationId xmlns:p14="http://schemas.microsoft.com/office/powerpoint/2010/main" val="2946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86">
              <a:defRPr/>
            </a:pPr>
            <a:r>
              <a:rPr lang="en-US" dirty="0">
                <a:cs typeface="Arial" pitchFamily="34" charset="0"/>
              </a:rPr>
              <a:t>The voluntary State-sponsored Student Information System (SSIS) master contract was negotiated by TEA with </a:t>
            </a:r>
            <a:r>
              <a:rPr lang="en-US" i="1" dirty="0">
                <a:cs typeface="Arial" pitchFamily="34" charset="0"/>
              </a:rPr>
              <a:t>TCC TxEIS </a:t>
            </a:r>
            <a:r>
              <a:rPr lang="en-US" dirty="0">
                <a:cs typeface="Arial" pitchFamily="34" charset="0"/>
              </a:rPr>
              <a:t>and </a:t>
            </a:r>
            <a:r>
              <a:rPr lang="en-US" i="1" dirty="0">
                <a:cs typeface="Arial" pitchFamily="34" charset="0"/>
              </a:rPr>
              <a:t>Skyward</a:t>
            </a:r>
            <a:r>
              <a:rPr lang="en-US" dirty="0">
                <a:cs typeface="Arial" pitchFamily="34" charset="0"/>
              </a:rPr>
              <a:t>  to reduce price and improve functionality for participating districts and charter schools. Both SSIS contracts deliver software as a service (SaaS) in which LEAs benefit from functionality improvements on an on-going basis. Your district or charter school can begin using a new or improved feature at no extra cost as soon as it appears in the SSIS. The state negotiated SSIS contracts offer a competitive, not-to-exceed price per student that benefits all sizes of districts and charter schools across the state.  Additionally, since TEA negotiated the contract, districts and charter schools do not need to go through the time-consuming process of issuing their own RFP. </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7</a:t>
            </a:fld>
            <a:endParaRPr lang="en-US" dirty="0"/>
          </a:p>
        </p:txBody>
      </p:sp>
    </p:spTree>
    <p:extLst>
      <p:ext uri="{BB962C8B-B14F-4D97-AF65-F5344CB8AC3E}">
        <p14:creationId xmlns:p14="http://schemas.microsoft.com/office/powerpoint/2010/main" val="953442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Components</a:t>
            </a:r>
            <a:r>
              <a:rPr lang="en-US" baseline="0" dirty="0" smtClean="0"/>
              <a:t> of the Education Data Warehouse (EDW) include: </a:t>
            </a:r>
          </a:p>
          <a:p>
            <a:endParaRPr lang="en-US" baseline="0" dirty="0" smtClean="0"/>
          </a:p>
          <a:p>
            <a:pPr fontAlgn="base"/>
            <a:r>
              <a:rPr lang="en-US" b="1" u="sng" dirty="0" smtClean="0">
                <a:solidFill>
                  <a:schemeClr val="tx1"/>
                </a:solidFill>
                <a:latin typeface="+mn-lt"/>
              </a:rPr>
              <a:t>Operational </a:t>
            </a:r>
            <a:r>
              <a:rPr lang="en-US" b="1" u="sng" dirty="0">
                <a:solidFill>
                  <a:schemeClr val="tx1"/>
                </a:solidFill>
                <a:latin typeface="+mn-lt"/>
              </a:rPr>
              <a:t>Data </a:t>
            </a:r>
            <a:r>
              <a:rPr lang="en-US" b="1" u="sng" dirty="0" smtClean="0">
                <a:solidFill>
                  <a:schemeClr val="tx1"/>
                </a:solidFill>
                <a:latin typeface="+mn-lt"/>
              </a:rPr>
              <a:t>Store</a:t>
            </a:r>
            <a:r>
              <a:rPr lang="en-US" b="0" u="none" baseline="0" dirty="0">
                <a:solidFill>
                  <a:schemeClr val="tx1"/>
                </a:solidFill>
                <a:latin typeface="+mn-lt"/>
              </a:rPr>
              <a:t> </a:t>
            </a:r>
            <a:r>
              <a:rPr lang="en-US" dirty="0" smtClean="0">
                <a:solidFill>
                  <a:schemeClr val="tx1"/>
                </a:solidFill>
                <a:latin typeface="+mn-lt"/>
              </a:rPr>
              <a:t>– </a:t>
            </a:r>
            <a:r>
              <a:rPr lang="en-US" dirty="0">
                <a:solidFill>
                  <a:schemeClr val="tx1"/>
                </a:solidFill>
                <a:latin typeface="+mn-lt"/>
              </a:rPr>
              <a:t>the ODS, the system's data store, will include a wide range of educational data from the LEAs, spanning multiple years.</a:t>
            </a:r>
          </a:p>
          <a:p>
            <a:pPr marL="0" marR="0" indent="0" algn="l" defTabSz="914400" rtl="0" eaLnBrk="1" fontAlgn="base" latinLnBrk="0" hangingPunct="1">
              <a:lnSpc>
                <a:spcPct val="100000"/>
              </a:lnSpc>
              <a:spcBef>
                <a:spcPts val="0"/>
              </a:spcBef>
              <a:spcAft>
                <a:spcPts val="0"/>
              </a:spcAft>
              <a:buClrTx/>
              <a:buSzTx/>
              <a:buFontTx/>
              <a:buNone/>
              <a:tabLst/>
              <a:defRPr/>
            </a:pPr>
            <a:r>
              <a:rPr lang="en-US" sz="1200" b="1" u="sng" kern="1200" dirty="0" smtClean="0">
                <a:solidFill>
                  <a:schemeClr val="tx1"/>
                </a:solidFill>
                <a:latin typeface="Arial" pitchFamily="34" charset="0"/>
                <a:ea typeface="+mn-ea"/>
                <a:cs typeface="Arial" pitchFamily="34" charset="0"/>
              </a:rPr>
              <a:t>Unique ID</a:t>
            </a:r>
            <a:r>
              <a:rPr lang="en-US" sz="1200" kern="1200" dirty="0" smtClean="0">
                <a:solidFill>
                  <a:schemeClr val="tx1"/>
                </a:solidFill>
                <a:latin typeface="Arial" pitchFamily="34" charset="0"/>
                <a:ea typeface="+mn-ea"/>
                <a:cs typeface="Arial" pitchFamily="34" charset="0"/>
              </a:rPr>
              <a:t> - the TSDS</a:t>
            </a:r>
            <a:r>
              <a:rPr lang="en-US" sz="1200" kern="1200" baseline="0" dirty="0" smtClean="0">
                <a:solidFill>
                  <a:schemeClr val="tx1"/>
                </a:solidFill>
                <a:latin typeface="Arial" pitchFamily="34" charset="0"/>
                <a:ea typeface="+mn-ea"/>
                <a:cs typeface="Arial" pitchFamily="34" charset="0"/>
              </a:rPr>
              <a:t> application</a:t>
            </a:r>
            <a:r>
              <a:rPr lang="en-US" sz="1200" kern="1200" dirty="0" smtClean="0">
                <a:solidFill>
                  <a:schemeClr val="tx1"/>
                </a:solidFill>
                <a:latin typeface="Arial" pitchFamily="34" charset="0"/>
                <a:ea typeface="+mn-ea"/>
                <a:cs typeface="Arial" pitchFamily="34" charset="0"/>
              </a:rPr>
              <a:t> for managing identification numbers</a:t>
            </a:r>
            <a:endParaRPr lang="en-US" b="1" u="sng" dirty="0" smtClean="0">
              <a:solidFill>
                <a:schemeClr val="tx1"/>
              </a:solidFill>
              <a:latin typeface="+mn-lt"/>
            </a:endParaRPr>
          </a:p>
          <a:p>
            <a:pPr fontAlgn="base"/>
            <a:r>
              <a:rPr lang="en-US" b="1" u="sng" dirty="0" smtClean="0">
                <a:solidFill>
                  <a:schemeClr val="tx1"/>
                </a:solidFill>
                <a:latin typeface="+mn-lt"/>
              </a:rPr>
              <a:t>Dashboard </a:t>
            </a:r>
            <a:r>
              <a:rPr lang="en-US" b="1" u="sng" dirty="0">
                <a:solidFill>
                  <a:schemeClr val="tx1"/>
                </a:solidFill>
                <a:latin typeface="+mn-lt"/>
              </a:rPr>
              <a:t>Data Mart</a:t>
            </a:r>
            <a:r>
              <a:rPr lang="en-US" dirty="0">
                <a:solidFill>
                  <a:schemeClr val="tx1"/>
                </a:solidFill>
                <a:latin typeface="+mn-lt"/>
              </a:rPr>
              <a:t> – the DDM is a voluntary repository for multiple years of performance data that uses information loaded by participating LEAs to the ODS to calculate performance metrics and power the optional </a:t>
            </a:r>
            <a:r>
              <a:rPr lang="en-US" u="sng" dirty="0" smtClean="0">
                <a:solidFill>
                  <a:schemeClr val="tx1"/>
                </a:solidFill>
                <a:latin typeface="+mn-lt"/>
                <a:hlinkClick r:id="rId3" tooltip="Performance Dashboards"/>
              </a:rPr>
              <a:t>studentGPS™ </a:t>
            </a:r>
            <a:r>
              <a:rPr lang="en-US" u="sng" dirty="0">
                <a:solidFill>
                  <a:schemeClr val="tx1"/>
                </a:solidFill>
                <a:latin typeface="+mn-lt"/>
                <a:hlinkClick r:id="rId3" tooltip="Performance Dashboards"/>
              </a:rPr>
              <a:t>Dashboards</a:t>
            </a:r>
            <a:r>
              <a:rPr lang="en-US" dirty="0">
                <a:solidFill>
                  <a:schemeClr val="tx1"/>
                </a:solidFill>
                <a:latin typeface="+mn-lt"/>
              </a:rPr>
              <a:t>.</a:t>
            </a:r>
          </a:p>
          <a:p>
            <a:pPr fontAlgn="base"/>
            <a:r>
              <a:rPr lang="en-US" b="1" u="sng" dirty="0" smtClean="0">
                <a:solidFill>
                  <a:schemeClr val="tx1"/>
                </a:solidFill>
                <a:latin typeface="+mn-lt"/>
              </a:rPr>
              <a:t>TSDS PEIMS Data Mart</a:t>
            </a:r>
            <a:r>
              <a:rPr lang="en-US" dirty="0">
                <a:solidFill>
                  <a:schemeClr val="tx1"/>
                </a:solidFill>
                <a:latin typeface="+mn-lt"/>
              </a:rPr>
              <a:t> – the replacement for Edit+, the TSDS PEIMS is a repository for PEIMS data and enables the selective loading, validation, and reporting required to finalize and submit a PEIMS collection.</a:t>
            </a:r>
          </a:p>
          <a:p>
            <a:pPr fontAlgn="base"/>
            <a:r>
              <a:rPr lang="en-US" b="1" u="sng" dirty="0">
                <a:solidFill>
                  <a:schemeClr val="tx1"/>
                </a:solidFill>
                <a:latin typeface="+mn-lt"/>
              </a:rPr>
              <a:t>Other </a:t>
            </a:r>
            <a:r>
              <a:rPr lang="en-US" b="1" u="sng" dirty="0" smtClean="0">
                <a:solidFill>
                  <a:schemeClr val="tx1"/>
                </a:solidFill>
                <a:latin typeface="+mn-lt"/>
              </a:rPr>
              <a:t>Data </a:t>
            </a:r>
            <a:r>
              <a:rPr lang="en-US" b="1" u="sng" dirty="0">
                <a:solidFill>
                  <a:schemeClr val="tx1"/>
                </a:solidFill>
                <a:latin typeface="+mn-lt"/>
              </a:rPr>
              <a:t>M</a:t>
            </a:r>
            <a:r>
              <a:rPr lang="en-US" b="1" u="sng" dirty="0" smtClean="0">
                <a:solidFill>
                  <a:schemeClr val="tx1"/>
                </a:solidFill>
                <a:latin typeface="+mn-lt"/>
              </a:rPr>
              <a:t>arts</a:t>
            </a:r>
            <a:r>
              <a:rPr lang="en-US" dirty="0">
                <a:solidFill>
                  <a:schemeClr val="tx1"/>
                </a:solidFill>
                <a:latin typeface="+mn-lt"/>
              </a:rPr>
              <a:t> – TEA plans to continue its work consolidating its data collection systems well into the future. The goal is to reduce redundant collection and improve connections between databases for better reportability. As needed, other data marts may be created to accommodate other programs.</a:t>
            </a:r>
          </a:p>
          <a:p>
            <a:endParaRPr lang="en-US" dirty="0">
              <a:solidFill>
                <a:schemeClr val="tx1"/>
              </a:solidFill>
            </a:endParaRPr>
          </a:p>
        </p:txBody>
      </p:sp>
      <p:sp>
        <p:nvSpPr>
          <p:cNvPr id="4" name="Slide Number Placeholder 3"/>
          <p:cNvSpPr>
            <a:spLocks noGrp="1"/>
          </p:cNvSpPr>
          <p:nvPr>
            <p:ph type="sldNum" sz="quarter" idx="10"/>
          </p:nvPr>
        </p:nvSpPr>
        <p:spPr/>
        <p:txBody>
          <a:bodyPr/>
          <a:lstStyle/>
          <a:p>
            <a:fld id="{7872E534-9B96-469B-99C0-8551271B58B1}" type="slidenum">
              <a:rPr lang="en-US" smtClean="0"/>
              <a:pPr/>
              <a:t>8</a:t>
            </a:fld>
            <a:endParaRPr lang="en-US" dirty="0"/>
          </a:p>
        </p:txBody>
      </p:sp>
    </p:spTree>
    <p:extLst>
      <p:ext uri="{BB962C8B-B14F-4D97-AF65-F5344CB8AC3E}">
        <p14:creationId xmlns:p14="http://schemas.microsoft.com/office/powerpoint/2010/main" val="24125771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a:prstGeom prst="rect">
            <a:avLst/>
          </a:prstGeom>
        </p:spPr>
        <p:txBody>
          <a:bodyPr anchor="b"/>
          <a:lstStyle>
            <a:lvl1pPr>
              <a:defRPr cap="all" baseline="0">
                <a:latin typeface="Arial" pitchFamily="34" charset="0"/>
                <a:cs typeface="Arial" pitchFamily="34" charset="0"/>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latin typeface="Arial" pitchFamily="34" charset="0"/>
                <a:cs typeface="Arial"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latin typeface="Arial" pitchFamily="34" charset="0"/>
                <a:cs typeface="Arial" pitchFamily="34" charset="0"/>
              </a:defRPr>
            </a:lvl1pPr>
          </a:lstStyle>
          <a:p>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12" name="Picture 11" descr="TEA-003 TSDS Logo_white_green.png"/>
          <p:cNvPicPr>
            <a:picLocks noChangeAspect="1"/>
          </p:cNvPicPr>
          <p:nvPr userDrawn="1"/>
        </p:nvPicPr>
        <p:blipFill>
          <a:blip r:embed="rId2" cstate="print"/>
          <a:stretch>
            <a:fillRect/>
          </a:stretch>
        </p:blipFill>
        <p:spPr>
          <a:xfrm>
            <a:off x="180475" y="152401"/>
            <a:ext cx="2464905" cy="762000"/>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3"/>
          <p:cNvSpPr txBox="1">
            <a:spLocks/>
          </p:cNvSpPr>
          <p:nvPr userDrawn="1"/>
        </p:nvSpPr>
        <p:spPr>
          <a:xfrm>
            <a:off x="4114800" y="6400800"/>
            <a:ext cx="4800601" cy="365125"/>
          </a:xfrm>
          <a:prstGeom prst="rect">
            <a:avLst/>
          </a:prstGeom>
        </p:spPr>
        <p:txBody>
          <a:bodyPr vert="horz" anchor="ctr" anchorCtr="0"/>
          <a:lstStyle>
            <a:defPPr>
              <a:defRPr lang="en-US"/>
            </a:defPPr>
            <a:lvl1pPr marL="0" algn="r" defTabSz="914400" rtl="0" eaLnBrk="1" latinLnBrk="0" hangingPunct="1">
              <a:defRPr kumimoji="0" sz="8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Copyright © </a:t>
            </a:r>
            <a:r>
              <a:rPr lang="en-US" dirty="0" smtClean="0"/>
              <a:t>2016 </a:t>
            </a:r>
            <a:r>
              <a:rPr lang="en-US" dirty="0" smtClean="0"/>
              <a:t>Texas Education Agency. All rights reserved. TEA confidential and proprietary.</a:t>
            </a:r>
          </a:p>
          <a:p>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a:prstGeom prst="rect">
            <a:avLst/>
          </a:prstGeo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F0C4421-5918-4AA3-AE4A-C36EDD2FD6EB}"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
        <p:nvSpPr>
          <p:cNvPr id="15" name="Date Placeholder 13"/>
          <p:cNvSpPr txBox="1">
            <a:spLocks/>
          </p:cNvSpPr>
          <p:nvPr userDrawn="1"/>
        </p:nvSpPr>
        <p:spPr>
          <a:xfrm>
            <a:off x="3962400" y="6248400"/>
            <a:ext cx="4800601" cy="365125"/>
          </a:xfrm>
          <a:prstGeom prst="rect">
            <a:avLst/>
          </a:prstGeom>
        </p:spPr>
        <p:txBody>
          <a:bodyPr vert="horz" anchor="ctr" anchorCtr="0"/>
          <a:lstStyle>
            <a:defPPr>
              <a:defRPr lang="en-US"/>
            </a:defPPr>
            <a:lvl1pPr marL="0" algn="r" defTabSz="914400" rtl="0" eaLnBrk="1" latinLnBrk="0" hangingPunct="1">
              <a:defRPr kumimoji="0" sz="8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smtClean="0"/>
          </a:p>
          <a:p>
            <a:endParaRPr lang="en-US" dirty="0" smtClean="0"/>
          </a:p>
          <a:p>
            <a:endParaRPr lang="en-US" dirty="0" smtClean="0"/>
          </a:p>
          <a:p>
            <a:r>
              <a:rPr lang="en-US" dirty="0" smtClean="0"/>
              <a:t>Copyright © </a:t>
            </a:r>
            <a:r>
              <a:rPr lang="en-US" dirty="0" smtClean="0"/>
              <a:t>2016 </a:t>
            </a:r>
            <a:r>
              <a:rPr lang="en-US" dirty="0" smtClean="0"/>
              <a:t>Texas Education Agency. All rights reserved. TEA confidential and proprietary.</a:t>
            </a:r>
          </a:p>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0C4421-5918-4AA3-AE4A-C36EDD2FD6EB}" type="slidenum">
              <a:rPr lang="en-US" smtClean="0"/>
              <a:pPr/>
              <a:t>‹#›</a:t>
            </a:fld>
            <a:endParaRPr lang="en-US" dirty="0"/>
          </a:p>
        </p:txBody>
      </p:sp>
      <p:sp>
        <p:nvSpPr>
          <p:cNvPr id="7"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
        <p:nvSpPr>
          <p:cNvPr id="8" name="Date Placeholder 13"/>
          <p:cNvSpPr txBox="1">
            <a:spLocks/>
          </p:cNvSpPr>
          <p:nvPr userDrawn="1"/>
        </p:nvSpPr>
        <p:spPr>
          <a:xfrm>
            <a:off x="4114800" y="6400800"/>
            <a:ext cx="4800601" cy="365125"/>
          </a:xfrm>
          <a:prstGeom prst="rect">
            <a:avLst/>
          </a:prstGeom>
        </p:spPr>
        <p:txBody>
          <a:bodyPr vert="horz" anchor="ctr" anchorCtr="0"/>
          <a:lstStyle>
            <a:defPPr>
              <a:defRPr lang="en-US"/>
            </a:defPPr>
            <a:lvl1pPr marL="0" algn="r" defTabSz="914400" rtl="0" eaLnBrk="1" latinLnBrk="0" hangingPunct="1">
              <a:defRPr kumimoji="0" sz="8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Copyright © </a:t>
            </a:r>
            <a:r>
              <a:rPr lang="en-US" dirty="0" smtClean="0"/>
              <a:t>2016 </a:t>
            </a:r>
            <a:r>
              <a:rPr lang="en-US" dirty="0" smtClean="0"/>
              <a:t>Texas Education Agency. All rights reserved. TEA confidential and proprietary.</a:t>
            </a:r>
          </a:p>
          <a:p>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a:prstGeom prst="rect">
            <a:avLst/>
          </a:prstGeo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2F0C4421-5918-4AA3-AE4A-C36EDD2FD6EB}" type="slidenum">
              <a:rPr lang="en-US" smtClean="0"/>
              <a:pPr/>
              <a:t>‹#›</a:t>
            </a:fld>
            <a:endParaRPr lang="en-US" dirty="0"/>
          </a:p>
        </p:txBody>
      </p:sp>
      <p:sp>
        <p:nvSpPr>
          <p:cNvPr id="10" name="Date Placeholder 13"/>
          <p:cNvSpPr txBox="1">
            <a:spLocks/>
          </p:cNvSpPr>
          <p:nvPr userDrawn="1"/>
        </p:nvSpPr>
        <p:spPr>
          <a:xfrm>
            <a:off x="3962400" y="6248400"/>
            <a:ext cx="4800601" cy="365125"/>
          </a:xfrm>
          <a:prstGeom prst="rect">
            <a:avLst/>
          </a:prstGeom>
        </p:spPr>
        <p:txBody>
          <a:bodyPr vert="horz" anchor="ctr" anchorCtr="0"/>
          <a:lstStyle>
            <a:defPPr>
              <a:defRPr lang="en-US"/>
            </a:defPPr>
            <a:lvl1pPr marL="0" algn="r" defTabSz="914400" rtl="0" eaLnBrk="1" latinLnBrk="0" hangingPunct="1">
              <a:defRPr kumimoji="0" sz="8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smtClean="0"/>
          </a:p>
          <a:p>
            <a:endParaRPr lang="en-US" dirty="0" smtClean="0"/>
          </a:p>
          <a:p>
            <a:endParaRPr lang="en-US" dirty="0" smtClean="0"/>
          </a:p>
          <a:p>
            <a:r>
              <a:rPr lang="en-US" dirty="0" smtClean="0"/>
              <a:t>Copyright © </a:t>
            </a:r>
            <a:r>
              <a:rPr lang="en-US" dirty="0" smtClean="0"/>
              <a:t>2016 </a:t>
            </a:r>
            <a:r>
              <a:rPr lang="en-US" dirty="0" smtClean="0"/>
              <a:t>Texas Education Agency. All rights reserved. TEA confidential and proprietary.</a:t>
            </a:r>
          </a:p>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3" name="Group 7"/>
          <p:cNvGrpSpPr>
            <a:grpSpLocks/>
          </p:cNvGrpSpPr>
          <p:nvPr userDrawn="1"/>
        </p:nvGrpSpPr>
        <p:grpSpPr bwMode="auto">
          <a:xfrm>
            <a:off x="457200" y="652463"/>
            <a:ext cx="8258175" cy="2749550"/>
            <a:chOff x="457200" y="652570"/>
            <a:chExt cx="8258158" cy="2749743"/>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658906"/>
              <a:ext cx="8177087" cy="2743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477230" y="652570"/>
              <a:ext cx="523812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457200" y="4191000"/>
            <a:ext cx="7823200" cy="798513"/>
          </a:xfrm>
          <a:prstGeom prst="rect">
            <a:avLst/>
          </a:prstGeom>
        </p:spPr>
        <p:txBody>
          <a:bodyPr/>
          <a:lstStyle>
            <a:lvl1pPr>
              <a:defRPr>
                <a:latin typeface="Arial" pitchFamily="34" charset="0"/>
                <a:cs typeface="Arial" pitchFamily="34" charset="0"/>
              </a:defRPr>
            </a:lvl1pPr>
          </a:lstStyle>
          <a:p>
            <a:endParaRPr lang="en-US" dirty="0"/>
          </a:p>
        </p:txBody>
      </p:sp>
      <p:sp>
        <p:nvSpPr>
          <p:cNvPr id="6" name="Date Placeholder 13"/>
          <p:cNvSpPr>
            <a:spLocks noGrp="1"/>
          </p:cNvSpPr>
          <p:nvPr>
            <p:ph type="dt" sz="half" idx="2"/>
          </p:nvPr>
        </p:nvSpPr>
        <p:spPr>
          <a:xfrm>
            <a:off x="3962400" y="6248400"/>
            <a:ext cx="4800601" cy="365125"/>
          </a:xfrm>
          <a:prstGeom prst="rect">
            <a:avLst/>
          </a:prstGeom>
        </p:spPr>
        <p:txBody>
          <a:bodyPr vert="horz" anchor="ctr" anchorCtr="0"/>
          <a:lstStyle>
            <a:lvl1pPr algn="r" eaLnBrk="1" latinLnBrk="0" hangingPunct="1">
              <a:defRPr kumimoji="0" sz="800" baseline="0">
                <a:solidFill>
                  <a:schemeClr val="tx2"/>
                </a:solidFill>
              </a:defRPr>
            </a:lvl1pPr>
          </a:lstStyle>
          <a:p>
            <a:endParaRPr lang="en-US" dirty="0" smtClean="0"/>
          </a:p>
          <a:p>
            <a:endParaRPr lang="en-US" dirty="0" smtClean="0"/>
          </a:p>
          <a:p>
            <a:endParaRPr lang="en-US" dirty="0" smtClean="0"/>
          </a:p>
          <a:p>
            <a:r>
              <a:rPr lang="en-US" dirty="0" smtClean="0"/>
              <a:t>Copyright © 2016 Texas Education Agency. All rights reserved. TEA confidential and proprietary.</a:t>
            </a:r>
          </a:p>
          <a:p>
            <a:endParaRPr lang="en-US" dirty="0"/>
          </a:p>
        </p:txBody>
      </p:sp>
    </p:spTree>
    <p:extLst>
      <p:ext uri="{BB962C8B-B14F-4D97-AF65-F5344CB8AC3E}">
        <p14:creationId xmlns:p14="http://schemas.microsoft.com/office/powerpoint/2010/main" val="423863867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w logo">
    <p:spTree>
      <p:nvGrpSpPr>
        <p:cNvPr id="1" name=""/>
        <p:cNvGrpSpPr/>
        <p:nvPr/>
      </p:nvGrpSpPr>
      <p:grpSpPr>
        <a:xfrm>
          <a:off x="0" y="0"/>
          <a:ext cx="0" cy="0"/>
          <a:chOff x="0" y="0"/>
          <a:chExt cx="0" cy="0"/>
        </a:xfrm>
      </p:grpSpPr>
      <p:sp>
        <p:nvSpPr>
          <p:cNvPr id="9" name="Rectangle 8"/>
          <p:cNvSpPr/>
          <p:nvPr/>
        </p:nvSpPr>
        <p:spPr>
          <a:xfrm>
            <a:off x="1905000" y="0"/>
            <a:ext cx="72390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pic>
        <p:nvPicPr>
          <p:cNvPr id="7" name="Picture 6" descr="Logo no tag.png"/>
          <p:cNvPicPr>
            <a:picLocks noChangeAspect="1"/>
          </p:cNvPicPr>
          <p:nvPr/>
        </p:nvPicPr>
        <p:blipFill>
          <a:blip r:embed="rId2" cstate="print"/>
          <a:stretch>
            <a:fillRect/>
          </a:stretch>
        </p:blipFill>
        <p:spPr>
          <a:xfrm>
            <a:off x="152400" y="152400"/>
            <a:ext cx="1617717" cy="1007787"/>
          </a:xfrm>
          <a:prstGeom prst="rect">
            <a:avLst/>
          </a:prstGeom>
        </p:spPr>
      </p:pic>
      <p:sp>
        <p:nvSpPr>
          <p:cNvPr id="11" name="Title 1"/>
          <p:cNvSpPr>
            <a:spLocks noGrp="1"/>
          </p:cNvSpPr>
          <p:nvPr>
            <p:ph type="title"/>
          </p:nvPr>
        </p:nvSpPr>
        <p:spPr>
          <a:xfrm>
            <a:off x="1905000" y="457200"/>
            <a:ext cx="6858000" cy="841248"/>
          </a:xfrm>
          <a:prstGeom prst="rect">
            <a:avLst/>
          </a:prstGeom>
        </p:spPr>
        <p:txBody>
          <a:bodyPr anchor="ctr">
            <a:noAutofit/>
          </a:bodyPr>
          <a:lstStyle>
            <a:lvl1pPr algn="l">
              <a:buNone/>
              <a:defRPr sz="2800" b="1">
                <a:solidFill>
                  <a:schemeClr val="accent3">
                    <a:lumMod val="75000"/>
                  </a:schemeClr>
                </a:solidFill>
                <a:latin typeface="Arial" pitchFamily="34" charset="0"/>
                <a:cs typeface="Arial" pitchFamily="34" charset="0"/>
              </a:defRPr>
            </a:lvl1pPr>
          </a:lstStyle>
          <a:p>
            <a:r>
              <a:rPr kumimoji="0" lang="en-US" dirty="0" smtClean="0"/>
              <a:t>Click to edit Master title style</a:t>
            </a:r>
            <a:endParaRPr kumimoji="0" lang="en-US" dirty="0"/>
          </a:p>
        </p:txBody>
      </p:sp>
      <p:sp>
        <p:nvSpPr>
          <p:cNvPr id="13" name="Content Placeholder 3"/>
          <p:cNvSpPr>
            <a:spLocks noGrp="1"/>
          </p:cNvSpPr>
          <p:nvPr>
            <p:ph sz="quarter" idx="1" hasCustomPrompt="1"/>
          </p:nvPr>
        </p:nvSpPr>
        <p:spPr>
          <a:xfrm>
            <a:off x="533400" y="1752600"/>
            <a:ext cx="8153400" cy="4495800"/>
          </a:xfrm>
        </p:spPr>
        <p:txBody>
          <a:bodyPr>
            <a:noAutofit/>
          </a:bodyPr>
          <a:lstStyle>
            <a:lvl1pPr>
              <a:lnSpc>
                <a:spcPct val="106000"/>
              </a:lnSpc>
              <a:spcAft>
                <a:spcPts val="300"/>
              </a:spcAft>
              <a:defRPr sz="1800" baseline="0">
                <a:latin typeface="+mn-lt"/>
              </a:defRPr>
            </a:lvl1pPr>
          </a:lstStyle>
          <a:p>
            <a:pPr>
              <a:spcBef>
                <a:spcPts val="600"/>
              </a:spcBef>
              <a:spcAft>
                <a:spcPts val="600"/>
              </a:spcAft>
              <a:buFont typeface="Wingdings" pitchFamily="2" charset="2"/>
              <a:buChar char="q"/>
            </a:pPr>
            <a:r>
              <a:rPr lang="en-US" sz="2600" dirty="0" smtClean="0"/>
              <a:t>Insert text</a:t>
            </a:r>
            <a:endParaRPr lang="en-US" dirty="0"/>
          </a:p>
        </p:txBody>
      </p:sp>
      <p:sp>
        <p:nvSpPr>
          <p:cNvPr id="12"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a:t>
            </a:fld>
            <a:endParaRPr lang="en-US" dirty="0"/>
          </a:p>
        </p:txBody>
      </p:sp>
      <p:sp>
        <p:nvSpPr>
          <p:cNvPr id="10" name="Date Placeholder 13"/>
          <p:cNvSpPr txBox="1">
            <a:spLocks/>
          </p:cNvSpPr>
          <p:nvPr userDrawn="1"/>
        </p:nvSpPr>
        <p:spPr>
          <a:xfrm>
            <a:off x="4114800" y="6492875"/>
            <a:ext cx="4800601" cy="365125"/>
          </a:xfrm>
          <a:prstGeom prst="rect">
            <a:avLst/>
          </a:prstGeom>
        </p:spPr>
        <p:txBody>
          <a:bodyPr vert="horz" anchor="ctr" anchorCtr="0"/>
          <a:lstStyle>
            <a:defPPr>
              <a:defRPr lang="en-US"/>
            </a:defPPr>
            <a:lvl1pPr marL="0" algn="r" defTabSz="914400" rtl="0" eaLnBrk="1" latinLnBrk="0" hangingPunct="1">
              <a:defRPr kumimoji="0" sz="8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Copyright © </a:t>
            </a:r>
            <a:r>
              <a:rPr lang="en-US" dirty="0" smtClean="0"/>
              <a:t>2016 </a:t>
            </a:r>
            <a:r>
              <a:rPr lang="en-US" dirty="0" smtClean="0"/>
              <a:t>Texas Education Agency. All rights reserved. TEA confidential and proprietary.</a:t>
            </a:r>
          </a:p>
          <a:p>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Ref idx="1003">
        <a:schemeClr val="bg1"/>
      </p:bgRef>
    </p:bg>
    <p:spTree>
      <p:nvGrpSpPr>
        <p:cNvPr id="1" name=""/>
        <p:cNvGrpSpPr/>
        <p:nvPr/>
      </p:nvGrpSpPr>
      <p:grpSpPr>
        <a:xfrm>
          <a:off x="0" y="0"/>
          <a:ext cx="0" cy="0"/>
          <a:chOff x="0" y="0"/>
          <a:chExt cx="0" cy="0"/>
        </a:xfrm>
      </p:grpSpPr>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nchorCtr="0"/>
          <a:lstStyle/>
          <a:p>
            <a:pPr algn="ctr" eaLnBrk="1" latinLnBrk="0" hangingPunct="1"/>
            <a:endParaRPr kumimoji="0" lang="en-US" b="0" dirty="0"/>
          </a:p>
        </p:txBody>
      </p:sp>
      <p:sp>
        <p:nvSpPr>
          <p:cNvPr id="2" name="Title 1"/>
          <p:cNvSpPr>
            <a:spLocks noGrp="1"/>
          </p:cNvSpPr>
          <p:nvPr>
            <p:ph type="title"/>
          </p:nvPr>
        </p:nvSpPr>
        <p:spPr>
          <a:xfrm>
            <a:off x="1371600" y="1600200"/>
            <a:ext cx="7620000" cy="990600"/>
          </a:xfrm>
          <a:prstGeom prst="rect">
            <a:avLst/>
          </a:prstGeom>
        </p:spPr>
        <p:txBody>
          <a:bodyPr anchor="ctr" anchorCtr="0">
            <a:noAutofit/>
          </a:bodyPr>
          <a:lstStyle>
            <a:lvl1pPr algn="l">
              <a:buNone/>
              <a:defRPr sz="3000" b="1" cap="none">
                <a:solidFill>
                  <a:srgbClr val="FFFFFF"/>
                </a:solidFill>
                <a:latin typeface="Arial" pitchFamily="34" charset="0"/>
                <a:cs typeface="Arial" pitchFamily="34" charset="0"/>
              </a:defRPr>
            </a:lvl1pPr>
          </a:lstStyle>
          <a:p>
            <a:r>
              <a:rPr kumimoji="0" lang="en-US" dirty="0" smtClean="0"/>
              <a:t>Click to edit Master title style</a:t>
            </a:r>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98568" y="1752600"/>
            <a:ext cx="1100860" cy="685801"/>
          </a:xfrm>
          <a:prstGeom prst="rect">
            <a:avLst/>
          </a:prstGeom>
        </p:spPr>
      </p:pic>
      <p:sp>
        <p:nvSpPr>
          <p:cNvPr id="13" name="Slide Number Placeholder 12"/>
          <p:cNvSpPr>
            <a:spLocks noGrp="1"/>
          </p:cNvSpPr>
          <p:nvPr>
            <p:ph type="sldNum" sz="quarter" idx="11"/>
          </p:nvPr>
        </p:nvSpPr>
        <p:spPr>
          <a:xfrm>
            <a:off x="152400" y="6477000"/>
            <a:ext cx="533400" cy="244476"/>
          </a:xfrm>
        </p:spPr>
        <p:txBody>
          <a:bodyPr/>
          <a:lstStyle/>
          <a:p>
            <a:fld id="{25037DA4-2335-4A87-8586-64B2BAB08211}" type="slidenum">
              <a:rPr lang="en-US" smtClean="0"/>
              <a:pPr/>
              <a:t>‹#›</a:t>
            </a:fld>
            <a:endParaRPr lang="en-US" dirty="0"/>
          </a:p>
        </p:txBody>
      </p:sp>
      <p:sp>
        <p:nvSpPr>
          <p:cNvPr id="10" name="Date Placeholder 13"/>
          <p:cNvSpPr>
            <a:spLocks noGrp="1"/>
          </p:cNvSpPr>
          <p:nvPr>
            <p:ph type="dt" sz="half" idx="2"/>
          </p:nvPr>
        </p:nvSpPr>
        <p:spPr>
          <a:xfrm>
            <a:off x="3962400" y="6248400"/>
            <a:ext cx="4800601" cy="365125"/>
          </a:xfrm>
          <a:prstGeom prst="rect">
            <a:avLst/>
          </a:prstGeom>
        </p:spPr>
        <p:txBody>
          <a:bodyPr vert="horz" anchor="ctr" anchorCtr="0"/>
          <a:lstStyle>
            <a:lvl1pPr algn="r" eaLnBrk="1" latinLnBrk="0" hangingPunct="1">
              <a:defRPr kumimoji="0" sz="800" baseline="0">
                <a:solidFill>
                  <a:schemeClr val="tx2"/>
                </a:solidFill>
              </a:defRPr>
            </a:lvl1pPr>
          </a:lstStyle>
          <a:p>
            <a:endParaRPr lang="en-US" dirty="0" smtClean="0"/>
          </a:p>
          <a:p>
            <a:endParaRPr lang="en-US" dirty="0" smtClean="0"/>
          </a:p>
          <a:p>
            <a:endParaRPr lang="en-US" dirty="0" smtClean="0"/>
          </a:p>
          <a:p>
            <a:r>
              <a:rPr lang="en-US" dirty="0" smtClean="0"/>
              <a:t>Copyright © 2016 Texas Education Agency. All rights reserved. TEA confidential and proprietary.</a:t>
            </a:r>
          </a:p>
          <a:p>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uron's Section Dividers">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152400" y="152400"/>
            <a:ext cx="1100860" cy="685801"/>
          </a:xfrm>
          <a:prstGeom prst="rect">
            <a:avLst/>
          </a:prstGeom>
        </p:spPr>
      </p:pic>
      <p:sp>
        <p:nvSpPr>
          <p:cNvPr id="13" name="Slide Number Placeholder 12"/>
          <p:cNvSpPr>
            <a:spLocks noGrp="1"/>
          </p:cNvSpPr>
          <p:nvPr>
            <p:ph type="sldNum" sz="quarter" idx="11"/>
          </p:nvPr>
        </p:nvSpPr>
        <p:spPr>
          <a:xfrm>
            <a:off x="8458200" y="533400"/>
            <a:ext cx="533400" cy="244476"/>
          </a:xfrm>
        </p:spPr>
        <p:txBody>
          <a:bodyPr/>
          <a:lstStyle/>
          <a:p>
            <a:fld id="{25037DA4-2335-4A87-8586-64B2BAB08211}" type="slidenum">
              <a:rPr lang="en-US" smtClean="0"/>
              <a:pPr/>
              <a:t>‹#›</a:t>
            </a:fld>
            <a:endParaRPr lang="en-US" dirty="0"/>
          </a:p>
        </p:txBody>
      </p:sp>
      <p:sp>
        <p:nvSpPr>
          <p:cNvPr id="5" name="Date Placeholder 13"/>
          <p:cNvSpPr>
            <a:spLocks noGrp="1"/>
          </p:cNvSpPr>
          <p:nvPr>
            <p:ph type="dt" sz="half" idx="2"/>
          </p:nvPr>
        </p:nvSpPr>
        <p:spPr>
          <a:xfrm>
            <a:off x="3962400" y="6248400"/>
            <a:ext cx="4800601" cy="365125"/>
          </a:xfrm>
          <a:prstGeom prst="rect">
            <a:avLst/>
          </a:prstGeom>
        </p:spPr>
        <p:txBody>
          <a:bodyPr vert="horz" anchor="ctr" anchorCtr="0"/>
          <a:lstStyle>
            <a:lvl1pPr algn="r" eaLnBrk="1" latinLnBrk="0" hangingPunct="1">
              <a:defRPr kumimoji="0" sz="800" baseline="0">
                <a:solidFill>
                  <a:schemeClr val="tx2"/>
                </a:solidFill>
              </a:defRPr>
            </a:lvl1pPr>
          </a:lstStyle>
          <a:p>
            <a:r>
              <a:rPr lang="en-US" dirty="0" smtClean="0"/>
              <a:t>Copyright © 2016 Texas Education Agency. All rights reserved. TEA confidential and proprietary.</a:t>
            </a:r>
          </a:p>
          <a:p>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Content Placeholder 8"/>
          <p:cNvSpPr>
            <a:spLocks noGrp="1"/>
          </p:cNvSpPr>
          <p:nvPr>
            <p:ph sz="quarter" idx="1"/>
          </p:nvPr>
        </p:nvSpPr>
        <p:spPr>
          <a:xfrm>
            <a:off x="609600"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endParaRPr lang="en-US" dirty="0"/>
          </a:p>
        </p:txBody>
      </p:sp>
      <p:sp>
        <p:nvSpPr>
          <p:cNvPr id="10" name="Slide Number Placeholder 9"/>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
        <p:nvSpPr>
          <p:cNvPr id="7" name="Date Placeholder 13"/>
          <p:cNvSpPr txBox="1">
            <a:spLocks/>
          </p:cNvSpPr>
          <p:nvPr userDrawn="1"/>
        </p:nvSpPr>
        <p:spPr>
          <a:xfrm>
            <a:off x="4114800" y="6400800"/>
            <a:ext cx="4800601" cy="365125"/>
          </a:xfrm>
          <a:prstGeom prst="rect">
            <a:avLst/>
          </a:prstGeom>
        </p:spPr>
        <p:txBody>
          <a:bodyPr vert="horz" anchor="ctr" anchorCtr="0"/>
          <a:lstStyle>
            <a:defPPr>
              <a:defRPr lang="en-US"/>
            </a:defPPr>
            <a:lvl1pPr marL="0" algn="r" defTabSz="914400" rtl="0" eaLnBrk="1" latinLnBrk="0" hangingPunct="1">
              <a:defRPr kumimoji="0" sz="8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Copyright © </a:t>
            </a:r>
            <a:r>
              <a:rPr lang="en-US" dirty="0" smtClean="0"/>
              <a:t>2016 </a:t>
            </a:r>
            <a:r>
              <a:rPr lang="en-US" dirty="0" smtClean="0"/>
              <a:t>Texas Education Agency. All rights reserved. TEA confidential and proprietary.</a:t>
            </a:r>
          </a:p>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609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endParaRPr lang="en-US" dirty="0"/>
          </a:p>
        </p:txBody>
      </p:sp>
      <p:sp>
        <p:nvSpPr>
          <p:cNvPr id="12" name="Slide Number Placeholder 11"/>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dirty="0"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smtClean="0"/>
              <a:t>Click to edit Master text styles</a:t>
            </a:r>
          </a:p>
        </p:txBody>
      </p:sp>
      <p:sp>
        <p:nvSpPr>
          <p:cNvPr id="9" name="Date Placeholder 13"/>
          <p:cNvSpPr txBox="1">
            <a:spLocks/>
          </p:cNvSpPr>
          <p:nvPr userDrawn="1"/>
        </p:nvSpPr>
        <p:spPr>
          <a:xfrm>
            <a:off x="4114800" y="6400800"/>
            <a:ext cx="4800601" cy="365125"/>
          </a:xfrm>
          <a:prstGeom prst="rect">
            <a:avLst/>
          </a:prstGeom>
        </p:spPr>
        <p:txBody>
          <a:bodyPr vert="horz" anchor="ctr" anchorCtr="0"/>
          <a:lstStyle>
            <a:defPPr>
              <a:defRPr lang="en-US"/>
            </a:defPPr>
            <a:lvl1pPr marL="0" algn="r" defTabSz="914400" rtl="0" eaLnBrk="1" latinLnBrk="0" hangingPunct="1">
              <a:defRPr kumimoji="0" sz="8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Copyright © </a:t>
            </a:r>
            <a:r>
              <a:rPr lang="en-US" dirty="0" smtClean="0"/>
              <a:t>2016 </a:t>
            </a:r>
            <a:r>
              <a:rPr lang="en-US" dirty="0" smtClean="0"/>
              <a:t>Texas Education Agency. All rights reserved. TEA confidential and proprietary.</a:t>
            </a:r>
          </a:p>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
        <p:nvSpPr>
          <p:cNvPr id="6" name="Date Placeholder 13"/>
          <p:cNvSpPr txBox="1">
            <a:spLocks/>
          </p:cNvSpPr>
          <p:nvPr userDrawn="1"/>
        </p:nvSpPr>
        <p:spPr>
          <a:xfrm>
            <a:off x="4114800" y="6400800"/>
            <a:ext cx="4800601" cy="365125"/>
          </a:xfrm>
          <a:prstGeom prst="rect">
            <a:avLst/>
          </a:prstGeom>
        </p:spPr>
        <p:txBody>
          <a:bodyPr vert="horz" anchor="ctr" anchorCtr="0"/>
          <a:lstStyle>
            <a:defPPr>
              <a:defRPr lang="en-US"/>
            </a:defPPr>
            <a:lvl1pPr marL="0" algn="r" defTabSz="914400" rtl="0" eaLnBrk="1" latinLnBrk="0" hangingPunct="1">
              <a:defRPr kumimoji="0" sz="8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Copyright © </a:t>
            </a:r>
            <a:r>
              <a:rPr lang="en-US" dirty="0" smtClean="0"/>
              <a:t>2016 </a:t>
            </a:r>
            <a:r>
              <a:rPr lang="en-US" dirty="0" smtClean="0"/>
              <a:t>Texas Education Agency. All rights reserved. TEA confidential and proprietary.</a:t>
            </a:r>
          </a:p>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sp>
        <p:nvSpPr>
          <p:cNvPr id="5" name="Date Placeholder 13"/>
          <p:cNvSpPr txBox="1">
            <a:spLocks/>
          </p:cNvSpPr>
          <p:nvPr userDrawn="1"/>
        </p:nvSpPr>
        <p:spPr>
          <a:xfrm>
            <a:off x="4114800" y="6400800"/>
            <a:ext cx="4800601" cy="365125"/>
          </a:xfrm>
          <a:prstGeom prst="rect">
            <a:avLst/>
          </a:prstGeom>
        </p:spPr>
        <p:txBody>
          <a:bodyPr vert="horz" anchor="ctr" anchorCtr="0"/>
          <a:lstStyle>
            <a:defPPr>
              <a:defRPr lang="en-US"/>
            </a:defPPr>
            <a:lvl1pPr marL="0" algn="r" defTabSz="914400" rtl="0" eaLnBrk="1" latinLnBrk="0" hangingPunct="1">
              <a:defRPr kumimoji="0" sz="8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Copyright © </a:t>
            </a:r>
            <a:r>
              <a:rPr lang="en-US" dirty="0" smtClean="0"/>
              <a:t>2016 </a:t>
            </a:r>
            <a:r>
              <a:rPr lang="en-US" dirty="0" smtClean="0"/>
              <a:t>Texas Education Agency. All rights reserved. TEA confidential and proprietary.</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1676400" cy="365125"/>
          </a:xfrm>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5" name="Picture 4" descr="Logo no tag.png"/>
          <p:cNvPicPr>
            <a:picLocks noChangeAspect="1"/>
          </p:cNvPicPr>
          <p:nvPr userDrawn="1"/>
        </p:nvPicPr>
        <p:blipFill>
          <a:blip r:embed="rId2" cstate="print"/>
          <a:stretch>
            <a:fillRect/>
          </a:stretch>
        </p:blipFill>
        <p:spPr>
          <a:xfrm>
            <a:off x="7793824" y="5892800"/>
            <a:ext cx="1223176" cy="762000"/>
          </a:xfrm>
          <a:prstGeom prst="rect">
            <a:avLst/>
          </a:prstGeom>
        </p:spPr>
      </p:pic>
      <p:sp>
        <p:nvSpPr>
          <p:cNvPr id="7" name="Title 1"/>
          <p:cNvSpPr>
            <a:spLocks noGrp="1"/>
          </p:cNvSpPr>
          <p:nvPr>
            <p:ph type="title"/>
          </p:nvPr>
        </p:nvSpPr>
        <p:spPr>
          <a:xfrm>
            <a:off x="1981200" y="4572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smtClean="0"/>
              <a:t>Click to edit Master title style</a:t>
            </a:r>
            <a:endParaRPr kumimoji="0" lang="en-US" dirty="0"/>
          </a:p>
        </p:txBody>
      </p:sp>
      <p:sp>
        <p:nvSpPr>
          <p:cNvPr id="8" name="Date Placeholder 13"/>
          <p:cNvSpPr txBox="1">
            <a:spLocks/>
          </p:cNvSpPr>
          <p:nvPr userDrawn="1"/>
        </p:nvSpPr>
        <p:spPr>
          <a:xfrm>
            <a:off x="3962400" y="6248400"/>
            <a:ext cx="4800601" cy="365125"/>
          </a:xfrm>
          <a:prstGeom prst="rect">
            <a:avLst/>
          </a:prstGeom>
        </p:spPr>
        <p:txBody>
          <a:bodyPr vert="horz" anchor="ctr" anchorCtr="0"/>
          <a:lstStyle>
            <a:defPPr>
              <a:defRPr lang="en-US"/>
            </a:defPPr>
            <a:lvl1pPr marL="0" algn="r" defTabSz="914400" rtl="0" eaLnBrk="1" latinLnBrk="0" hangingPunct="1">
              <a:defRPr kumimoji="0" sz="800" kern="1200" baseline="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smtClean="0"/>
          </a:p>
          <a:p>
            <a:endParaRPr lang="en-US" dirty="0" smtClean="0"/>
          </a:p>
          <a:p>
            <a:endParaRPr lang="en-US" dirty="0" smtClean="0"/>
          </a:p>
          <a:p>
            <a:r>
              <a:rPr lang="en-US" dirty="0" smtClean="0"/>
              <a:t>Copyright © </a:t>
            </a:r>
            <a:r>
              <a:rPr lang="en-US" dirty="0" smtClean="0"/>
              <a:t>2016 </a:t>
            </a:r>
            <a:r>
              <a:rPr lang="en-US" dirty="0" smtClean="0"/>
              <a:t>Texas Education Agency. All rights reserved. TEA confidential and proprietary.</a:t>
            </a:r>
          </a:p>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600200"/>
            <a:ext cx="8153400" cy="4526280"/>
          </a:xfrm>
          <a:prstGeom prst="rect">
            <a:avLst/>
          </a:prstGeom>
        </p:spPr>
        <p:txBody>
          <a:bodyPr vert="horz">
            <a:no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3962400" y="6248400"/>
            <a:ext cx="4800601" cy="365125"/>
          </a:xfrm>
          <a:prstGeom prst="rect">
            <a:avLst/>
          </a:prstGeom>
        </p:spPr>
        <p:txBody>
          <a:bodyPr vert="horz" anchor="ctr" anchorCtr="0"/>
          <a:lstStyle>
            <a:lvl1pPr algn="r" eaLnBrk="1" latinLnBrk="0" hangingPunct="1">
              <a:defRPr kumimoji="0" sz="800" baseline="0">
                <a:solidFill>
                  <a:schemeClr val="tx2"/>
                </a:solidFill>
              </a:defRPr>
            </a:lvl1pPr>
          </a:lstStyle>
          <a:p>
            <a:endParaRPr lang="en-US" dirty="0" smtClean="0"/>
          </a:p>
          <a:p>
            <a:endParaRPr lang="en-US" dirty="0" smtClean="0"/>
          </a:p>
          <a:p>
            <a:endParaRPr lang="en-US" dirty="0" smtClean="0"/>
          </a:p>
          <a:p>
            <a:r>
              <a:rPr lang="en-US" dirty="0" smtClean="0"/>
              <a:t>Copyright © 2013 Texas Education Agency. All rights reserved. TEA confidential and proprietary.</a:t>
            </a:r>
          </a:p>
          <a:p>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80848"/>
            <a:ext cx="533400" cy="244476"/>
          </a:xfrm>
          <a:prstGeom prst="rect">
            <a:avLst/>
          </a:prstGeom>
        </p:spPr>
        <p:txBody>
          <a:bodyPr vert="horz" anchor="ctr" anchorCtr="0">
            <a:normAutofit/>
          </a:bodyPr>
          <a:lstStyle>
            <a:lvl1pPr algn="ctr" eaLnBrk="1" latinLnBrk="0" hangingPunct="1">
              <a:defRPr kumimoji="0" sz="1300" b="1">
                <a:solidFill>
                  <a:srgbClr val="FFFFFF"/>
                </a:solidFill>
                <a:latin typeface="Arial" pitchFamily="34" charset="0"/>
                <a:cs typeface="Arial" pitchFamily="34" charset="0"/>
              </a:defRPr>
            </a:lvl1pPr>
          </a:lstStyle>
          <a:p>
            <a:fld id="{25037DA4-2335-4A87-8586-64B2BAB08211}" type="slidenum">
              <a:rPr lang="en-US" smtClean="0"/>
              <a:pPr/>
              <a:t>‹#›</a:t>
            </a:fld>
            <a:endParaRPr lang="en-US" dirty="0"/>
          </a:p>
        </p:txBody>
      </p:sp>
      <p:pic>
        <p:nvPicPr>
          <p:cNvPr id="12" name="Picture 11" descr="Logo no tag.png"/>
          <p:cNvPicPr>
            <a:picLocks noChangeAspect="1"/>
          </p:cNvPicPr>
          <p:nvPr/>
        </p:nvPicPr>
        <p:blipFill>
          <a:blip r:embed="rId16" cstate="print"/>
          <a:stretch>
            <a:fillRect/>
          </a:stretch>
        </p:blipFill>
        <p:spPr>
          <a:xfrm>
            <a:off x="152400" y="152400"/>
            <a:ext cx="1617717" cy="1007787"/>
          </a:xfrm>
          <a:prstGeom prst="rect">
            <a:avLst/>
          </a:prstGeom>
        </p:spPr>
      </p:pic>
      <p:sp>
        <p:nvSpPr>
          <p:cNvPr id="11" name="Title 1"/>
          <p:cNvSpPr txBox="1">
            <a:spLocks/>
          </p:cNvSpPr>
          <p:nvPr userDrawn="1"/>
        </p:nvSpPr>
        <p:spPr>
          <a:xfrm>
            <a:off x="1905000" y="533400"/>
            <a:ext cx="6705600" cy="685800"/>
          </a:xfrm>
          <a:prstGeom prst="rect">
            <a:avLst/>
          </a:prstGeom>
        </p:spPr>
        <p:txBody>
          <a:bodyPr anchor="ctr">
            <a:normAutofit/>
          </a:bodyPr>
          <a:lstStyle>
            <a:lvl1pPr algn="l" rtl="0" eaLnBrk="1" latinLnBrk="0" hangingPunct="1">
              <a:spcBef>
                <a:spcPct val="0"/>
              </a:spcBef>
              <a:buNone/>
              <a:defRPr kumimoji="0" sz="3200" b="1" kern="1200">
                <a:solidFill>
                  <a:schemeClr val="tx1"/>
                </a:solidFill>
                <a:latin typeface="Arial" pitchFamily="34" charset="0"/>
                <a:ea typeface="+mj-ea"/>
                <a:cs typeface="Arial" pitchFamily="34" charset="0"/>
              </a:defRPr>
            </a:lvl1pPr>
          </a:lstStyle>
          <a:p>
            <a:r>
              <a:rPr lang="en-US" sz="2800" dirty="0" smtClean="0"/>
              <a:t>Click to edit Master title style</a:t>
            </a:r>
            <a:endParaRPr lang="en-US" sz="2800" dirty="0"/>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65" r:id="rId4"/>
    <p:sldLayoutId id="2147483740" r:id="rId5"/>
    <p:sldLayoutId id="2147483741" r:id="rId6"/>
    <p:sldLayoutId id="2147483742" r:id="rId7"/>
    <p:sldLayoutId id="2147483743" r:id="rId8"/>
    <p:sldLayoutId id="2147483764" r:id="rId9"/>
    <p:sldLayoutId id="2147483744" r:id="rId10"/>
    <p:sldLayoutId id="2147483745" r:id="rId11"/>
    <p:sldLayoutId id="2147483746" r:id="rId12"/>
    <p:sldLayoutId id="2147483747" r:id="rId13"/>
    <p:sldLayoutId id="2147483763" r:id="rId14"/>
  </p:sldLayoutIdLst>
  <p:timing>
    <p:tnLst>
      <p:par>
        <p:cTn id="1" dur="indefinite" restart="never" nodeType="tmRoot"/>
      </p:par>
    </p:tnLst>
  </p:timing>
  <p:hf hdr="0" ftr="0" dt="0"/>
  <p:txStyles>
    <p:titleStyle>
      <a:lvl1pPr algn="l" rtl="0" eaLnBrk="1" latinLnBrk="0" hangingPunct="1">
        <a:spcBef>
          <a:spcPct val="0"/>
        </a:spcBef>
        <a:buNone/>
        <a:defRPr kumimoji="0" sz="4400" kern="1200">
          <a:solidFill>
            <a:schemeClr val="tx1"/>
          </a:solidFill>
          <a:latin typeface="+mj-lt"/>
          <a:ea typeface="+mj-ea"/>
          <a:cs typeface="+mj-cs"/>
        </a:defRPr>
      </a:lvl1pPr>
    </p:titleStyle>
    <p:body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a:solidFill>
            <a:schemeClr val="tx1"/>
          </a:solidFill>
          <a:latin typeface="Arial" pitchFamily="34" charset="0"/>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hyperlink" Target="http://www.tea.state.tx.us/Workarea/DownloadAsset.aspx?id=25769810585" TargetMode="Externa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slide" Target="slide26.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slide" Target="slide24.xml"/><Relationship Id="rId5" Type="http://schemas.openxmlformats.org/officeDocument/2006/relationships/slide" Target="slide16.xml"/><Relationship Id="rId4" Type="http://schemas.openxmlformats.org/officeDocument/2006/relationships/slide" Target="slide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hyperlink" Target="http://www.tea.state.tx.us/Workarea/DownloadAsset.aspx?id=25769810585" TargetMode="Externa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hyperlink" Target="http://www.tea.state.tx.us/Workarea/DownloadAsset.aspx?id=25769810585" TargetMode="Externa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4.xml"/><Relationship Id="rId6" Type="http://schemas.openxmlformats.org/officeDocument/2006/relationships/image" Target="../media/image29.jpeg"/><Relationship Id="rId5" Type="http://schemas.openxmlformats.org/officeDocument/2006/relationships/hyperlink" Target="http://www.tea.state.tx.us/Workarea/DownloadAsset.aspx?id=25769810585" TargetMode="Externa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26.xml"/><Relationship Id="rId5" Type="http://schemas.openxmlformats.org/officeDocument/2006/relationships/image" Target="../media/image30.png"/><Relationship Id="rId4" Type="http://schemas.openxmlformats.org/officeDocument/2006/relationships/slide" Target="slide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1.xml"/><Relationship Id="rId1" Type="http://schemas.openxmlformats.org/officeDocument/2006/relationships/tags" Target="../tags/tag29.xml"/><Relationship Id="rId6" Type="http://schemas.openxmlformats.org/officeDocument/2006/relationships/image" Target="../media/image24.jpeg"/><Relationship Id="rId5" Type="http://schemas.openxmlformats.org/officeDocument/2006/relationships/image" Target="../media/image31.png"/><Relationship Id="rId4" Type="http://schemas.openxmlformats.org/officeDocument/2006/relationships/hyperlink" Target="http://www.texasstudentdatasystem.org/"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tags" Target="../tags/tag7.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7.xml"/><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1828800" y="5943600"/>
            <a:ext cx="8153400" cy="914400"/>
          </a:xfrm>
        </p:spPr>
        <p:txBody>
          <a:bodyPr>
            <a:noAutofit/>
          </a:bodyPr>
          <a:lstStyle/>
          <a:p>
            <a:r>
              <a:rPr lang="en-US" sz="3400" b="1" dirty="0" smtClean="0"/>
              <a:t>TSDS </a:t>
            </a:r>
            <a:r>
              <a:rPr lang="en-US" sz="3400" b="1" cap="none" dirty="0" smtClean="0"/>
              <a:t>Technical Course Module 1:</a:t>
            </a:r>
            <a:r>
              <a:rPr lang="en-US" sz="3400" b="1" cap="none" dirty="0" smtClean="0">
                <a:solidFill>
                  <a:srgbClr val="FF00FF"/>
                </a:solidFill>
              </a:rPr>
              <a:t/>
            </a:r>
            <a:br>
              <a:rPr lang="en-US" sz="3400" b="1" cap="none" dirty="0" smtClean="0">
                <a:solidFill>
                  <a:srgbClr val="FF00FF"/>
                </a:solidFill>
              </a:rPr>
            </a:br>
            <a:r>
              <a:rPr lang="en-US" sz="3400" b="1" cap="none" dirty="0" smtClean="0">
                <a:solidFill>
                  <a:srgbClr val="43E4FF"/>
                </a:solidFill>
              </a:rPr>
              <a:t>Overview of TSDS and TSDS High Level End User Process Map </a:t>
            </a:r>
            <a:r>
              <a:rPr lang="en-US" sz="3400" b="1" cap="none" dirty="0" smtClean="0">
                <a:solidFill>
                  <a:srgbClr val="FF00FF"/>
                </a:solidFill>
              </a:rPr>
              <a:t/>
            </a:r>
            <a:br>
              <a:rPr lang="en-US" sz="3400" b="1" cap="none" dirty="0" smtClean="0">
                <a:solidFill>
                  <a:srgbClr val="FF00FF"/>
                </a:solidFill>
              </a:rPr>
            </a:br>
            <a:r>
              <a:rPr lang="en-US" sz="3100" dirty="0" smtClean="0">
                <a:solidFill>
                  <a:srgbClr val="FF00FF"/>
                </a:solidFill>
              </a:rPr>
              <a:t/>
            </a:r>
            <a:br>
              <a:rPr lang="en-US" sz="3100" dirty="0" smtClean="0">
                <a:solidFill>
                  <a:srgbClr val="FF00FF"/>
                </a:solidFill>
              </a:rPr>
            </a:br>
            <a:r>
              <a:rPr lang="en-US" sz="2400" dirty="0" smtClean="0">
                <a:solidFill>
                  <a:srgbClr val="FF00FF"/>
                </a:solidFill>
              </a:rPr>
              <a:t/>
            </a:r>
            <a:br>
              <a:rPr lang="en-US" sz="2400" dirty="0" smtClean="0">
                <a:solidFill>
                  <a:srgbClr val="FF00FF"/>
                </a:solidFill>
              </a:rPr>
            </a:br>
            <a:endParaRPr lang="en-US" sz="2400" dirty="0">
              <a:solidFill>
                <a:srgbClr val="FF00FF"/>
              </a:solidFill>
            </a:endParaRPr>
          </a:p>
        </p:txBody>
      </p:sp>
      <p:sp>
        <p:nvSpPr>
          <p:cNvPr id="6" name="Rectangle 5"/>
          <p:cNvSpPr/>
          <p:nvPr/>
        </p:nvSpPr>
        <p:spPr>
          <a:xfrm>
            <a:off x="110990" y="870099"/>
            <a:ext cx="2832442" cy="338554"/>
          </a:xfrm>
          <a:prstGeom prst="rect">
            <a:avLst/>
          </a:prstGeom>
        </p:spPr>
        <p:txBody>
          <a:bodyPr wrap="none">
            <a:spAutoFit/>
          </a:bodyPr>
          <a:lstStyle/>
          <a:p>
            <a:r>
              <a:rPr lang="en-US" sz="1600" dirty="0" smtClean="0">
                <a:solidFill>
                  <a:srgbClr val="11D4E9"/>
                </a:solidFill>
              </a:rPr>
              <a:t>Simple Solution. Brighter Futures.</a:t>
            </a:r>
            <a:endParaRPr lang="en-US" sz="1600" dirty="0"/>
          </a:p>
        </p:txBody>
      </p:sp>
    </p:spTree>
    <p:custDataLst>
      <p:tags r:id="rId1"/>
    </p:custDataLst>
    <p:extLst>
      <p:ext uri="{BB962C8B-B14F-4D97-AF65-F5344CB8AC3E}">
        <p14:creationId xmlns:p14="http://schemas.microsoft.com/office/powerpoint/2010/main" val="21344340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lstStyle/>
          <a:p>
            <a:r>
              <a:rPr lang="en-US" dirty="0" smtClean="0"/>
              <a:t>TSDS PEIMS</a:t>
            </a:r>
            <a:endParaRPr lang="en-US" dirty="0"/>
          </a:p>
        </p:txBody>
      </p:sp>
      <p:sp>
        <p:nvSpPr>
          <p:cNvPr id="3" name="Slide Number Placeholder 2"/>
          <p:cNvSpPr>
            <a:spLocks noGrp="1"/>
          </p:cNvSpPr>
          <p:nvPr>
            <p:ph type="sldNum" sz="quarter" idx="12"/>
          </p:nvPr>
        </p:nvSpPr>
        <p:spPr/>
        <p:txBody>
          <a:bodyPr>
            <a:normAutofit fontScale="92500" lnSpcReduction="20000"/>
          </a:bodyPr>
          <a:lstStyle/>
          <a:p>
            <a:fld id="{2F0C4421-5918-4AA3-AE4A-C36EDD2FD6EB}" type="slidenum">
              <a:rPr lang="en-US" smtClean="0"/>
              <a:pPr/>
              <a:t>9</a:t>
            </a:fld>
            <a:endParaRPr lang="en-US" dirty="0"/>
          </a:p>
        </p:txBody>
      </p:sp>
      <p:sp>
        <p:nvSpPr>
          <p:cNvPr id="7" name="Content Placeholder 3"/>
          <p:cNvSpPr>
            <a:spLocks noGrp="1"/>
          </p:cNvSpPr>
          <p:nvPr>
            <p:ph sz="quarter" idx="4294967295"/>
          </p:nvPr>
        </p:nvSpPr>
        <p:spPr>
          <a:xfrm>
            <a:off x="304800" y="1905000"/>
            <a:ext cx="4267200" cy="3733800"/>
          </a:xfrm>
        </p:spPr>
        <p:txBody>
          <a:bodyPr>
            <a:normAutofit fontScale="25000" lnSpcReduction="20000"/>
          </a:bodyPr>
          <a:lstStyle/>
          <a:p>
            <a:pPr>
              <a:lnSpc>
                <a:spcPct val="126000"/>
              </a:lnSpc>
              <a:spcBef>
                <a:spcPts val="600"/>
              </a:spcBef>
              <a:spcAft>
                <a:spcPts val="300"/>
              </a:spcAft>
            </a:pPr>
            <a:r>
              <a:rPr lang="en-US" sz="7200" dirty="0"/>
              <a:t>TSDS PEIMS leverages the benefits of the new TSDS platform  through a redesign of the state-mandated PEIMS process.  TSDS PEIMS collects public school data to help determine funding allocations, accountability ratings, and facilitate data reporting for state and federal initiatives. </a:t>
            </a:r>
          </a:p>
          <a:p>
            <a:pPr>
              <a:lnSpc>
                <a:spcPct val="126000"/>
              </a:lnSpc>
              <a:spcBef>
                <a:spcPts val="600"/>
              </a:spcBef>
              <a:spcAft>
                <a:spcPts val="300"/>
              </a:spcAft>
            </a:pPr>
            <a:r>
              <a:rPr lang="en-US" sz="7200" dirty="0"/>
              <a:t>TSDS PEIMS is designed to improve our system capacity which will  reduce technology risk (including system downtime) that was present with EDIT</a:t>
            </a:r>
            <a:r>
              <a:rPr lang="en-US" sz="7200" dirty="0" smtClean="0"/>
              <a:t>+.</a:t>
            </a:r>
            <a:endParaRPr lang="en-US" sz="7200" dirty="0"/>
          </a:p>
          <a:p>
            <a:pPr>
              <a:lnSpc>
                <a:spcPct val="126000"/>
              </a:lnSpc>
              <a:spcBef>
                <a:spcPts val="600"/>
              </a:spcBef>
              <a:spcAft>
                <a:spcPts val="300"/>
              </a:spcAft>
            </a:pPr>
            <a:endParaRPr lang="en-US" dirty="0"/>
          </a:p>
          <a:p>
            <a:endParaRPr lang="en-US" dirty="0"/>
          </a:p>
        </p:txBody>
      </p:sp>
      <p:pic>
        <p:nvPicPr>
          <p:cNvPr id="9" name="Picture 8"/>
          <p:cNvPicPr/>
          <p:nvPr/>
        </p:nvPicPr>
        <p:blipFill>
          <a:blip r:embed="rId4" cstate="print"/>
          <a:srcRect/>
          <a:stretch>
            <a:fillRect/>
          </a:stretch>
        </p:blipFill>
        <p:spPr bwMode="auto">
          <a:xfrm>
            <a:off x="4953000" y="2133600"/>
            <a:ext cx="3962400" cy="2819400"/>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ustDataLst>
      <p:tags r:id="rId1"/>
    </p:custDataLst>
    <p:extLst>
      <p:ext uri="{BB962C8B-B14F-4D97-AF65-F5344CB8AC3E}">
        <p14:creationId xmlns:p14="http://schemas.microsoft.com/office/powerpoint/2010/main" val="9420641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lstStyle/>
          <a:p>
            <a:r>
              <a:rPr lang="en-US" dirty="0" smtClean="0"/>
              <a:t>TSDS Client-Side Validation Tool</a:t>
            </a:r>
            <a:endParaRPr lang="en-US" dirty="0"/>
          </a:p>
        </p:txBody>
      </p:sp>
      <p:sp>
        <p:nvSpPr>
          <p:cNvPr id="3" name="Slide Number Placeholder 2"/>
          <p:cNvSpPr>
            <a:spLocks noGrp="1"/>
          </p:cNvSpPr>
          <p:nvPr>
            <p:ph type="sldNum" sz="quarter" idx="12"/>
          </p:nvPr>
        </p:nvSpPr>
        <p:spPr/>
        <p:txBody>
          <a:bodyPr>
            <a:normAutofit fontScale="92500" lnSpcReduction="20000"/>
          </a:bodyPr>
          <a:lstStyle/>
          <a:p>
            <a:fld id="{2F0C4421-5918-4AA3-AE4A-C36EDD2FD6EB}" type="slidenum">
              <a:rPr lang="en-US" smtClean="0"/>
              <a:pPr/>
              <a:t>10</a:t>
            </a:fld>
            <a:endParaRPr lang="en-US" dirty="0"/>
          </a:p>
        </p:txBody>
      </p:sp>
      <p:sp>
        <p:nvSpPr>
          <p:cNvPr id="7" name="Content Placeholder 3"/>
          <p:cNvSpPr>
            <a:spLocks noGrp="1"/>
          </p:cNvSpPr>
          <p:nvPr>
            <p:ph sz="quarter" idx="4294967295"/>
          </p:nvPr>
        </p:nvSpPr>
        <p:spPr>
          <a:xfrm>
            <a:off x="304800" y="1905000"/>
            <a:ext cx="8610600" cy="1371600"/>
          </a:xfrm>
        </p:spPr>
        <p:txBody>
          <a:bodyPr>
            <a:noAutofit/>
          </a:bodyPr>
          <a:lstStyle/>
          <a:p>
            <a:pPr lvl="0">
              <a:spcBef>
                <a:spcPts val="600"/>
              </a:spcBef>
              <a:spcAft>
                <a:spcPts val="300"/>
              </a:spcAft>
            </a:pPr>
            <a:r>
              <a:rPr lang="en-US" dirty="0" smtClean="0"/>
              <a:t>TSDS </a:t>
            </a:r>
            <a:r>
              <a:rPr lang="en-US" dirty="0"/>
              <a:t>offers </a:t>
            </a:r>
            <a:r>
              <a:rPr lang="en-US" dirty="0" smtClean="0"/>
              <a:t>the new TSDS Client-Side Validation Tool, available in the beginning of the data loading process, </a:t>
            </a:r>
            <a:r>
              <a:rPr lang="en-US" dirty="0"/>
              <a:t>which will help identify data errors earlier, prior to uploading PEIMS and dashboard data to the Education Data Warehouse (EDW), ultimately enhancing data quality in the long-term. </a:t>
            </a:r>
          </a:p>
          <a:p>
            <a:pPr>
              <a:lnSpc>
                <a:spcPct val="126000"/>
              </a:lnSpc>
              <a:spcBef>
                <a:spcPts val="600"/>
              </a:spcBef>
              <a:spcAft>
                <a:spcPts val="300"/>
              </a:spcAft>
            </a:pPr>
            <a:endParaRPr lang="en-US" sz="1600" dirty="0"/>
          </a:p>
          <a:p>
            <a:endParaRPr lang="en-US" sz="1600" dirty="0"/>
          </a:p>
        </p:txBody>
      </p:sp>
      <p:pic>
        <p:nvPicPr>
          <p:cNvPr id="1028" name="Picture 4"/>
          <p:cNvPicPr>
            <a:picLocks noChangeAspect="1" noChangeArrowheads="1"/>
          </p:cNvPicPr>
          <p:nvPr/>
        </p:nvPicPr>
        <p:blipFill>
          <a:blip r:embed="rId4" cstate="print"/>
          <a:srcRect/>
          <a:stretch>
            <a:fillRect/>
          </a:stretch>
        </p:blipFill>
        <p:spPr bwMode="auto">
          <a:xfrm>
            <a:off x="1295400" y="3276600"/>
            <a:ext cx="5838825" cy="310515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481898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5000" y="457200"/>
            <a:ext cx="6858000" cy="838200"/>
          </a:xfrm>
          <a:prstGeom prst="rect">
            <a:avLst/>
          </a:prstGeom>
        </p:spPr>
        <p:txBody>
          <a:bodyPr>
            <a:noAutofit/>
          </a:bodyPr>
          <a:lstStyle/>
          <a:p>
            <a:r>
              <a:rPr lang="en-US" dirty="0" smtClean="0"/>
              <a:t>studentGPS™ Dashboards Overview</a:t>
            </a:r>
            <a:endParaRPr lang="en-US" dirty="0"/>
          </a:p>
        </p:txBody>
      </p:sp>
      <p:sp>
        <p:nvSpPr>
          <p:cNvPr id="3" name="Slide Number Placeholder 2"/>
          <p:cNvSpPr>
            <a:spLocks noGrp="1"/>
          </p:cNvSpPr>
          <p:nvPr>
            <p:ph type="sldNum" sz="quarter" idx="12"/>
          </p:nvPr>
        </p:nvSpPr>
        <p:spPr/>
        <p:txBody>
          <a:bodyPr>
            <a:normAutofit fontScale="92500" lnSpcReduction="20000"/>
          </a:bodyPr>
          <a:lstStyle/>
          <a:p>
            <a:fld id="{25037DA4-2335-4A87-8586-64B2BAB08211}" type="slidenum">
              <a:rPr lang="en-US" smtClean="0"/>
              <a:pPr/>
              <a:t>11</a:t>
            </a:fld>
            <a:endParaRPr lang="en-US" dirty="0"/>
          </a:p>
        </p:txBody>
      </p:sp>
      <p:sp>
        <p:nvSpPr>
          <p:cNvPr id="10" name="Content Placeholder 3"/>
          <p:cNvSpPr>
            <a:spLocks noGrp="1"/>
          </p:cNvSpPr>
          <p:nvPr>
            <p:ph sz="quarter" idx="4294967295"/>
          </p:nvPr>
        </p:nvSpPr>
        <p:spPr>
          <a:xfrm>
            <a:off x="304800" y="1901952"/>
            <a:ext cx="4572000" cy="4419600"/>
          </a:xfrm>
        </p:spPr>
        <p:txBody>
          <a:bodyPr>
            <a:noAutofit/>
          </a:bodyPr>
          <a:lstStyle/>
          <a:p>
            <a:pPr>
              <a:lnSpc>
                <a:spcPct val="106000"/>
              </a:lnSpc>
              <a:spcBef>
                <a:spcPts val="600"/>
              </a:spcBef>
              <a:spcAft>
                <a:spcPts val="300"/>
              </a:spcAft>
            </a:pPr>
            <a:r>
              <a:rPr lang="en-US" dirty="0"/>
              <a:t>The </a:t>
            </a:r>
            <a:r>
              <a:rPr lang="en-US" dirty="0" smtClean="0"/>
              <a:t>studentGPS™ Dashboards </a:t>
            </a:r>
            <a:r>
              <a:rPr lang="en-US" dirty="0"/>
              <a:t>gives educators a view into the whole student, providing an easy-to-understand picture of how a student is performing by combining multiple student data, such as grades, attendance, discipline, standardized test scores, program areas, and demographics, all in one place.  Educators can easily see the trends and make more timely and informed decisions. </a:t>
            </a:r>
          </a:p>
          <a:p>
            <a:pPr>
              <a:lnSpc>
                <a:spcPct val="116000"/>
              </a:lnSpc>
              <a:spcBef>
                <a:spcPts val="600"/>
              </a:spcBef>
              <a:spcAft>
                <a:spcPts val="300"/>
              </a:spcAft>
            </a:pPr>
            <a:endParaRPr lang="en-US" dirty="0"/>
          </a:p>
        </p:txBody>
      </p:sp>
      <p:pic>
        <p:nvPicPr>
          <p:cNvPr id="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29200" y="1981200"/>
            <a:ext cx="3886200" cy="3453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505121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lstStyle/>
          <a:p>
            <a:r>
              <a:rPr lang="en-US" dirty="0" smtClean="0"/>
              <a:t>ECDS</a:t>
            </a:r>
            <a:endParaRPr lang="en-US" dirty="0"/>
          </a:p>
        </p:txBody>
      </p:sp>
      <p:sp>
        <p:nvSpPr>
          <p:cNvPr id="3" name="Slide Number Placeholder 2"/>
          <p:cNvSpPr>
            <a:spLocks noGrp="1"/>
          </p:cNvSpPr>
          <p:nvPr>
            <p:ph type="sldNum" sz="quarter" idx="12"/>
          </p:nvPr>
        </p:nvSpPr>
        <p:spPr/>
        <p:txBody>
          <a:bodyPr>
            <a:normAutofit fontScale="92500" lnSpcReduction="20000"/>
          </a:bodyPr>
          <a:lstStyle/>
          <a:p>
            <a:fld id="{2F0C4421-5918-4AA3-AE4A-C36EDD2FD6EB}" type="slidenum">
              <a:rPr lang="en-US" smtClean="0"/>
              <a:pPr/>
              <a:t>12</a:t>
            </a:fld>
            <a:endParaRPr lang="en-US" dirty="0"/>
          </a:p>
        </p:txBody>
      </p:sp>
      <p:sp>
        <p:nvSpPr>
          <p:cNvPr id="8" name="Content Placeholder 3"/>
          <p:cNvSpPr>
            <a:spLocks noGrp="1"/>
          </p:cNvSpPr>
          <p:nvPr>
            <p:ph sz="quarter" idx="4294967295"/>
          </p:nvPr>
        </p:nvSpPr>
        <p:spPr>
          <a:xfrm>
            <a:off x="304800" y="1828800"/>
            <a:ext cx="4800600" cy="4419600"/>
          </a:xfrm>
        </p:spPr>
        <p:txBody>
          <a:bodyPr>
            <a:noAutofit/>
          </a:bodyPr>
          <a:lstStyle/>
          <a:p>
            <a:r>
              <a:rPr lang="en-US" dirty="0"/>
              <a:t>The Early Childhood Data System generates reports that show the status of the current ECDS data submission for Early Childhood Programs. </a:t>
            </a:r>
          </a:p>
          <a:p>
            <a:r>
              <a:rPr lang="en-US" dirty="0"/>
              <a:t>ECDS will inform LEAs, communities, and early childhood programs about the quality of programs in the community and their ability to prepare children for success in kindergarten and beyond.  </a:t>
            </a:r>
          </a:p>
          <a:p>
            <a:r>
              <a:rPr lang="en-US" dirty="0"/>
              <a:t>For both private and public schools, ECDS will indicate which Pre-Kindergarten classrooms are succeeding and which require additional support.  </a:t>
            </a:r>
          </a:p>
          <a:p>
            <a:pPr>
              <a:lnSpc>
                <a:spcPct val="106000"/>
              </a:lnSpc>
              <a:spcBef>
                <a:spcPts val="600"/>
              </a:spcBef>
              <a:spcAft>
                <a:spcPts val="300"/>
              </a:spcAft>
            </a:pPr>
            <a:endParaRPr lang="en-US" sz="1800" dirty="0"/>
          </a:p>
        </p:txBody>
      </p:sp>
      <p:pic>
        <p:nvPicPr>
          <p:cNvPr id="4" name="Picture 3"/>
          <p:cNvPicPr>
            <a:picLocks noChangeAspect="1"/>
          </p:cNvPicPr>
          <p:nvPr/>
        </p:nvPicPr>
        <p:blipFill>
          <a:blip r:embed="rId4"/>
          <a:stretch>
            <a:fillRect/>
          </a:stretch>
        </p:blipFill>
        <p:spPr>
          <a:xfrm>
            <a:off x="5867400" y="1828800"/>
            <a:ext cx="2381250" cy="3667125"/>
          </a:xfrm>
          <a:prstGeom prst="rect">
            <a:avLst/>
          </a:prstGeom>
        </p:spPr>
      </p:pic>
    </p:spTree>
    <p:custDataLst>
      <p:tags r:id="rId1"/>
    </p:custDataLst>
    <p:extLst>
      <p:ext uri="{BB962C8B-B14F-4D97-AF65-F5344CB8AC3E}">
        <p14:creationId xmlns:p14="http://schemas.microsoft.com/office/powerpoint/2010/main" val="2578236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7086600" cy="990600"/>
          </a:xfrm>
        </p:spPr>
        <p:txBody>
          <a:bodyPr>
            <a:noAutofit/>
          </a:bodyPr>
          <a:lstStyle/>
          <a:p>
            <a:r>
              <a:rPr lang="en-US" dirty="0" smtClean="0"/>
              <a:t>TEAL</a:t>
            </a:r>
            <a:endParaRPr lang="en-US" dirty="0"/>
          </a:p>
        </p:txBody>
      </p:sp>
      <p:sp>
        <p:nvSpPr>
          <p:cNvPr id="3" name="Slide Number Placeholder 2"/>
          <p:cNvSpPr>
            <a:spLocks noGrp="1"/>
          </p:cNvSpPr>
          <p:nvPr>
            <p:ph type="sldNum" sz="quarter" idx="12"/>
          </p:nvPr>
        </p:nvSpPr>
        <p:spPr/>
        <p:txBody>
          <a:bodyPr>
            <a:normAutofit fontScale="92500" lnSpcReduction="20000"/>
          </a:bodyPr>
          <a:lstStyle/>
          <a:p>
            <a:fld id="{5B718548-7D4E-4638-8659-3F8B2F7C3B14}" type="slidenum">
              <a:rPr lang="en-US" smtClean="0"/>
              <a:pPr/>
              <a:t>13</a:t>
            </a:fld>
            <a:endParaRPr lang="en-US" dirty="0"/>
          </a:p>
        </p:txBody>
      </p:sp>
      <p:sp>
        <p:nvSpPr>
          <p:cNvPr id="4" name="Content Placeholder 3"/>
          <p:cNvSpPr>
            <a:spLocks noGrp="1"/>
          </p:cNvSpPr>
          <p:nvPr>
            <p:ph sz="quarter" idx="1"/>
          </p:nvPr>
        </p:nvSpPr>
        <p:spPr/>
        <p:txBody>
          <a:bodyPr>
            <a:normAutofit/>
          </a:bodyPr>
          <a:lstStyle/>
          <a:p>
            <a:r>
              <a:rPr lang="en-US" dirty="0" smtClean="0"/>
              <a:t>TEAL – Texas Education Agency Login</a:t>
            </a:r>
          </a:p>
          <a:p>
            <a:endParaRPr lang="en-US" dirty="0" smtClean="0"/>
          </a:p>
          <a:p>
            <a:r>
              <a:rPr lang="en-US" dirty="0" smtClean="0"/>
              <a:t>A single sign-on that provides users access to many TEA applications</a:t>
            </a:r>
          </a:p>
          <a:p>
            <a:endParaRPr lang="en-US" dirty="0" smtClean="0"/>
          </a:p>
          <a:p>
            <a:r>
              <a:rPr lang="en-US" dirty="0" smtClean="0"/>
              <a:t>Secure authentication ensures only authorized users can access the applications</a:t>
            </a:r>
          </a:p>
          <a:p>
            <a:endParaRPr lang="en-US" dirty="0" smtClean="0"/>
          </a:p>
          <a:p>
            <a:r>
              <a:rPr lang="en-US" dirty="0" smtClean="0"/>
              <a:t>Users must first create a TEAL identity and then request account access to the specific applications needed</a:t>
            </a:r>
          </a:p>
          <a:p>
            <a:endParaRPr lang="en-US" dirty="0"/>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905000" y="228600"/>
            <a:ext cx="7239000" cy="990600"/>
          </a:xfrm>
        </p:spPr>
        <p:txBody>
          <a:bodyPr>
            <a:normAutofit/>
          </a:bodyPr>
          <a:lstStyle/>
          <a:p>
            <a:r>
              <a:rPr lang="en-US" sz="2400" b="1" dirty="0" smtClean="0"/>
              <a:t>TEAL </a:t>
            </a:r>
            <a:r>
              <a:rPr lang="en-US" sz="2400" b="1" dirty="0" smtClean="0">
                <a:solidFill>
                  <a:schemeClr val="accent6">
                    <a:lumMod val="50000"/>
                  </a:schemeClr>
                </a:solidFill>
                <a:sym typeface="Wingdings 3"/>
              </a:rPr>
              <a:t></a:t>
            </a:r>
            <a:r>
              <a:rPr lang="en-US" sz="2400" b="1" dirty="0" smtClean="0"/>
              <a:t> TSDS Portal </a:t>
            </a:r>
            <a:r>
              <a:rPr lang="en-US" sz="2400" b="1" dirty="0" smtClean="0">
                <a:solidFill>
                  <a:schemeClr val="accent6">
                    <a:lumMod val="50000"/>
                  </a:schemeClr>
                </a:solidFill>
                <a:sym typeface="Wingdings 3"/>
              </a:rPr>
              <a:t> </a:t>
            </a:r>
            <a:r>
              <a:rPr lang="en-US" sz="2400" b="1" dirty="0" smtClean="0"/>
              <a:t>TSDS Portal Roles </a:t>
            </a:r>
            <a:endParaRPr lang="en-US" sz="2400" b="1" dirty="0"/>
          </a:p>
        </p:txBody>
      </p:sp>
      <p:sp>
        <p:nvSpPr>
          <p:cNvPr id="4" name="Slide Number Placeholder 3"/>
          <p:cNvSpPr>
            <a:spLocks noGrp="1"/>
          </p:cNvSpPr>
          <p:nvPr>
            <p:ph type="sldNum" sz="quarter" idx="12"/>
          </p:nvPr>
        </p:nvSpPr>
        <p:spPr/>
        <p:txBody>
          <a:bodyPr>
            <a:normAutofit fontScale="92500" lnSpcReduction="20000"/>
          </a:bodyPr>
          <a:lstStyle/>
          <a:p>
            <a:fld id="{2F0C4421-5918-4AA3-AE4A-C36EDD2FD6EB}" type="slidenum">
              <a:rPr lang="en-US" smtClean="0"/>
              <a:pPr/>
              <a:t>14</a:t>
            </a:fld>
            <a:endParaRPr lang="en-US" dirty="0"/>
          </a:p>
        </p:txBody>
      </p:sp>
      <p:pic>
        <p:nvPicPr>
          <p:cNvPr id="8" name="Picture 7">
            <a:hlinkClick r:id="rId4" action="ppaction://hlinksldjump"/>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632" y="5943600"/>
            <a:ext cx="859536" cy="914400"/>
          </a:xfrm>
          <a:prstGeom prst="rect">
            <a:avLst/>
          </a:prstGeom>
        </p:spPr>
      </p:pic>
      <p:pic>
        <p:nvPicPr>
          <p:cNvPr id="2" name="Picture 1"/>
          <p:cNvPicPr>
            <a:picLocks noChangeAspect="1"/>
          </p:cNvPicPr>
          <p:nvPr/>
        </p:nvPicPr>
        <p:blipFill>
          <a:blip r:embed="rId6"/>
          <a:stretch>
            <a:fillRect/>
          </a:stretch>
        </p:blipFill>
        <p:spPr>
          <a:xfrm>
            <a:off x="266700" y="1548515"/>
            <a:ext cx="8382727" cy="4724809"/>
          </a:xfrm>
          <a:prstGeom prst="rect">
            <a:avLst/>
          </a:prstGeom>
        </p:spPr>
      </p:pic>
    </p:spTree>
    <p:custDataLst>
      <p:tags r:id="rId1"/>
    </p:custDataLst>
    <p:extLst>
      <p:ext uri="{BB962C8B-B14F-4D97-AF65-F5344CB8AC3E}">
        <p14:creationId xmlns:p14="http://schemas.microsoft.com/office/powerpoint/2010/main" val="4023071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nchorCtr="0">
            <a:noAutofit/>
          </a:bodyPr>
          <a:lstStyle/>
          <a:p>
            <a:r>
              <a:rPr lang="en-US" sz="3000" dirty="0" smtClean="0"/>
              <a:t>TSDS High Level End  User Process Map</a:t>
            </a:r>
            <a:endParaRPr lang="en-US" sz="3000" dirty="0"/>
          </a:p>
        </p:txBody>
      </p:sp>
      <p:sp>
        <p:nvSpPr>
          <p:cNvPr id="3" name="Slide Number Placeholder 2"/>
          <p:cNvSpPr>
            <a:spLocks noGrp="1"/>
          </p:cNvSpPr>
          <p:nvPr>
            <p:ph type="sldNum" sz="quarter" idx="11"/>
          </p:nvPr>
        </p:nvSpPr>
        <p:spPr/>
        <p:txBody>
          <a:bodyPr>
            <a:normAutofit fontScale="92500" lnSpcReduction="20000"/>
          </a:bodyPr>
          <a:lstStyle/>
          <a:p>
            <a:fld id="{2F0C4421-5918-4AA3-AE4A-C36EDD2FD6EB}" type="slidenum">
              <a:rPr lang="en-US" smtClean="0"/>
              <a:pPr/>
              <a:t>15</a:t>
            </a:fld>
            <a:endParaRPr lang="en-US" dirty="0"/>
          </a:p>
        </p:txBody>
      </p:sp>
    </p:spTree>
    <p:custDataLst>
      <p:tags r:id="rId1"/>
    </p:custDataLst>
    <p:extLst>
      <p:ext uri="{BB962C8B-B14F-4D97-AF65-F5344CB8AC3E}">
        <p14:creationId xmlns:p14="http://schemas.microsoft.com/office/powerpoint/2010/main" val="33135052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Loading Process Map</a:t>
            </a:r>
            <a:endParaRPr lang="en-US" dirty="0"/>
          </a:p>
        </p:txBody>
      </p:sp>
      <p:pic>
        <p:nvPicPr>
          <p:cNvPr id="5" name="Content Placeholder 4"/>
          <p:cNvPicPr>
            <a:picLocks noGrp="1" noChangeAspect="1"/>
          </p:cNvPicPr>
          <p:nvPr>
            <p:ph sz="quarter" idx="1"/>
          </p:nvPr>
        </p:nvPicPr>
        <p:blipFill>
          <a:blip r:embed="rId4"/>
          <a:stretch>
            <a:fillRect/>
          </a:stretch>
        </p:blipFill>
        <p:spPr>
          <a:xfrm>
            <a:off x="304800" y="1649818"/>
            <a:ext cx="8458199" cy="4598581"/>
          </a:xfrm>
          <a:prstGeom prst="rect">
            <a:avLst/>
          </a:prstGeom>
        </p:spPr>
      </p:pic>
      <p:sp>
        <p:nvSpPr>
          <p:cNvPr id="4" name="Slide Number Placeholder 3"/>
          <p:cNvSpPr>
            <a:spLocks noGrp="1"/>
          </p:cNvSpPr>
          <p:nvPr>
            <p:ph type="sldNum" sz="quarter" idx="12"/>
          </p:nvPr>
        </p:nvSpPr>
        <p:spPr/>
        <p:txBody>
          <a:bodyPr/>
          <a:lstStyle/>
          <a:p>
            <a:fld id="{2F0C4421-5918-4AA3-AE4A-C36EDD2FD6EB}" type="slidenum">
              <a:rPr lang="en-US" smtClean="0"/>
              <a:pPr/>
              <a:t>16</a:t>
            </a:fld>
            <a:endParaRPr lang="en-US" dirty="0"/>
          </a:p>
        </p:txBody>
      </p:sp>
      <p:sp>
        <p:nvSpPr>
          <p:cNvPr id="3" name="Rectangle 2"/>
          <p:cNvSpPr/>
          <p:nvPr/>
        </p:nvSpPr>
        <p:spPr>
          <a:xfrm>
            <a:off x="533400" y="6172200"/>
            <a:ext cx="8229600" cy="369332"/>
          </a:xfrm>
          <a:prstGeom prst="rect">
            <a:avLst/>
          </a:prstGeom>
        </p:spPr>
        <p:txBody>
          <a:bodyPr wrap="square">
            <a:spAutoFit/>
          </a:bodyPr>
          <a:lstStyle/>
          <a:p>
            <a:r>
              <a:rPr lang="en-US" dirty="0">
                <a:hlinkClick r:id="rId5"/>
              </a:rPr>
              <a:t>http://www.tea.state.tx.us/Workarea/DownloadAsset.aspx?id=25769810585</a:t>
            </a:r>
            <a:endParaRPr lang="en-US" dirty="0"/>
          </a:p>
        </p:txBody>
      </p:sp>
    </p:spTree>
    <p:custDataLst>
      <p:tags r:id="rId1"/>
    </p:custDataLst>
    <p:extLst>
      <p:ext uri="{BB962C8B-B14F-4D97-AF65-F5344CB8AC3E}">
        <p14:creationId xmlns:p14="http://schemas.microsoft.com/office/powerpoint/2010/main" val="4663626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smtClean="0"/>
              <a:t>Texas Education Data Standards (TEDS)</a:t>
            </a:r>
            <a:endParaRPr lang="en-US" dirty="0"/>
          </a:p>
        </p:txBody>
      </p:sp>
      <p:sp>
        <p:nvSpPr>
          <p:cNvPr id="4" name="Content Placeholder 3"/>
          <p:cNvSpPr>
            <a:spLocks noGrp="1"/>
          </p:cNvSpPr>
          <p:nvPr>
            <p:ph sz="quarter" idx="1"/>
          </p:nvPr>
        </p:nvSpPr>
        <p:spPr>
          <a:xfrm>
            <a:off x="533400" y="1676400"/>
            <a:ext cx="8153400" cy="4495800"/>
          </a:xfrm>
        </p:spPr>
        <p:txBody>
          <a:bodyPr/>
          <a:lstStyle/>
          <a:p>
            <a:pPr>
              <a:lnSpc>
                <a:spcPct val="150000"/>
              </a:lnSpc>
            </a:pPr>
            <a:r>
              <a:rPr lang="en-US" dirty="0" smtClean="0"/>
              <a:t>Critical Part of the TSDS vision</a:t>
            </a:r>
          </a:p>
          <a:p>
            <a:pPr>
              <a:lnSpc>
                <a:spcPct val="150000"/>
              </a:lnSpc>
            </a:pPr>
            <a:r>
              <a:rPr lang="en-US" dirty="0" smtClean="0"/>
              <a:t>XML based standards</a:t>
            </a:r>
          </a:p>
          <a:p>
            <a:pPr>
              <a:lnSpc>
                <a:spcPct val="150000"/>
              </a:lnSpc>
            </a:pPr>
            <a:r>
              <a:rPr lang="en-US" dirty="0" smtClean="0"/>
              <a:t>Responsive to changing data reporting requirements</a:t>
            </a:r>
          </a:p>
          <a:p>
            <a:pPr>
              <a:lnSpc>
                <a:spcPct val="150000"/>
              </a:lnSpc>
            </a:pPr>
            <a:r>
              <a:rPr lang="en-US" dirty="0" smtClean="0"/>
              <a:t>Applied at the local system extract creation point</a:t>
            </a:r>
          </a:p>
          <a:p>
            <a:pPr>
              <a:lnSpc>
                <a:spcPct val="150000"/>
              </a:lnSpc>
            </a:pPr>
            <a:r>
              <a:rPr lang="en-US" dirty="0" smtClean="0"/>
              <a:t>Data loaded into the ODS </a:t>
            </a:r>
            <a:r>
              <a:rPr lang="en-US" dirty="0" smtClean="0"/>
              <a:t>checked against TEDS </a:t>
            </a:r>
          </a:p>
          <a:p>
            <a:pPr>
              <a:lnSpc>
                <a:spcPct val="150000"/>
              </a:lnSpc>
            </a:pPr>
            <a:r>
              <a:rPr lang="en-US" dirty="0" smtClean="0"/>
              <a:t>Includes:</a:t>
            </a:r>
          </a:p>
          <a:p>
            <a:pPr lvl="1">
              <a:lnSpc>
                <a:spcPct val="150000"/>
              </a:lnSpc>
            </a:pPr>
            <a:r>
              <a:rPr lang="en-US" dirty="0" smtClean="0"/>
              <a:t>Data elements</a:t>
            </a:r>
          </a:p>
          <a:p>
            <a:pPr lvl="1">
              <a:lnSpc>
                <a:spcPct val="150000"/>
              </a:lnSpc>
            </a:pPr>
            <a:r>
              <a:rPr lang="en-US" dirty="0" smtClean="0"/>
              <a:t>Code tables</a:t>
            </a:r>
          </a:p>
          <a:p>
            <a:pPr lvl="1">
              <a:lnSpc>
                <a:spcPct val="150000"/>
              </a:lnSpc>
            </a:pPr>
            <a:r>
              <a:rPr lang="en-US" dirty="0" smtClean="0"/>
              <a:t>Business rules</a:t>
            </a:r>
          </a:p>
          <a:p>
            <a:pPr lvl="1">
              <a:lnSpc>
                <a:spcPct val="150000"/>
              </a:lnSpc>
            </a:pPr>
            <a:r>
              <a:rPr lang="en-US" dirty="0" smtClean="0"/>
              <a:t>Required Data Validations</a:t>
            </a:r>
            <a:endParaRPr lang="en-US" dirty="0"/>
          </a:p>
        </p:txBody>
      </p:sp>
      <p:sp>
        <p:nvSpPr>
          <p:cNvPr id="3" name="Slide Number Placeholder 2"/>
          <p:cNvSpPr>
            <a:spLocks noGrp="1"/>
          </p:cNvSpPr>
          <p:nvPr>
            <p:ph type="sldNum" sz="quarter" idx="12"/>
          </p:nvPr>
        </p:nvSpPr>
        <p:spPr/>
        <p:txBody>
          <a:bodyPr>
            <a:normAutofit fontScale="92500" lnSpcReduction="20000"/>
          </a:bodyPr>
          <a:lstStyle/>
          <a:p>
            <a:fld id="{2F0C4421-5918-4AA3-AE4A-C36EDD2FD6EB}" type="slidenum">
              <a:rPr lang="en-US" smtClean="0"/>
              <a:pPr/>
              <a:t>17</a:t>
            </a:fld>
            <a:endParaRPr lang="en-US" dirty="0"/>
          </a:p>
        </p:txBody>
      </p:sp>
    </p:spTree>
    <p:custDataLst>
      <p:tags r:id="rId1"/>
    </p:custDataLst>
    <p:extLst>
      <p:ext uri="{BB962C8B-B14F-4D97-AF65-F5344CB8AC3E}">
        <p14:creationId xmlns:p14="http://schemas.microsoft.com/office/powerpoint/2010/main" val="8534849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05000" y="381000"/>
            <a:ext cx="6858000" cy="841248"/>
          </a:xfrm>
        </p:spPr>
        <p:txBody>
          <a:bodyPr/>
          <a:lstStyle/>
          <a:p>
            <a:r>
              <a:rPr lang="en-US" sz="2400" dirty="0" smtClean="0"/>
              <a:t>XML Interchange Files from Source Data</a:t>
            </a:r>
            <a:endParaRPr lang="en-US" sz="2400" dirty="0"/>
          </a:p>
        </p:txBody>
      </p:sp>
      <p:sp>
        <p:nvSpPr>
          <p:cNvPr id="2" name="Slide Number Placeholder 1"/>
          <p:cNvSpPr>
            <a:spLocks noGrp="1"/>
          </p:cNvSpPr>
          <p:nvPr>
            <p:ph type="sldNum" sz="quarter" idx="12"/>
          </p:nvPr>
        </p:nvSpPr>
        <p:spPr/>
        <p:txBody>
          <a:bodyPr/>
          <a:lstStyle/>
          <a:p>
            <a:fld id="{2F0C4421-5918-4AA3-AE4A-C36EDD2FD6EB}" type="slidenum">
              <a:rPr lang="en-US" smtClean="0"/>
              <a:pPr/>
              <a:t>18</a:t>
            </a:fld>
            <a:endParaRPr lang="en-US" dirty="0"/>
          </a:p>
        </p:txBody>
      </p:sp>
      <p:sp>
        <p:nvSpPr>
          <p:cNvPr id="7" name="Content Placeholder 2"/>
          <p:cNvSpPr>
            <a:spLocks noGrp="1"/>
          </p:cNvSpPr>
          <p:nvPr>
            <p:ph sz="quarter" idx="1"/>
          </p:nvPr>
        </p:nvSpPr>
        <p:spPr>
          <a:xfrm>
            <a:off x="5181600" y="1914040"/>
            <a:ext cx="3581400" cy="4038600"/>
          </a:xfrm>
        </p:spPr>
        <p:txBody>
          <a:bodyPr>
            <a:noAutofit/>
          </a:bodyPr>
          <a:lstStyle/>
          <a:p>
            <a:r>
              <a:rPr lang="en-US" sz="1800" dirty="0"/>
              <a:t>XML Interchange files </a:t>
            </a:r>
            <a:r>
              <a:rPr lang="en-US" sz="1800" dirty="0" smtClean="0"/>
              <a:t>are extracted from </a:t>
            </a:r>
            <a:r>
              <a:rPr lang="en-US" sz="1800" dirty="0"/>
              <a:t>the source data </a:t>
            </a:r>
            <a:r>
              <a:rPr lang="en-US" sz="1800" dirty="0" smtClean="0"/>
              <a:t>systems</a:t>
            </a:r>
          </a:p>
          <a:p>
            <a:r>
              <a:rPr lang="en-US" sz="1800" dirty="0" smtClean="0"/>
              <a:t>The </a:t>
            </a:r>
            <a:r>
              <a:rPr lang="en-US" sz="1800" dirty="0"/>
              <a:t>extract process </a:t>
            </a:r>
            <a:r>
              <a:rPr lang="en-US" sz="1800" dirty="0" smtClean="0"/>
              <a:t>will vary by LEA </a:t>
            </a:r>
            <a:r>
              <a:rPr lang="en-US" sz="1800" dirty="0"/>
              <a:t>and by Source Data </a:t>
            </a:r>
            <a:r>
              <a:rPr lang="en-US" sz="1800" dirty="0" smtClean="0"/>
              <a:t>Vendor </a:t>
            </a:r>
          </a:p>
          <a:p>
            <a:r>
              <a:rPr lang="en-US" sz="1800" dirty="0" smtClean="0"/>
              <a:t>This is outside </a:t>
            </a:r>
            <a:r>
              <a:rPr lang="en-US" sz="1800" dirty="0"/>
              <a:t>the scope of responsibilities for either </a:t>
            </a:r>
            <a:r>
              <a:rPr lang="en-US" sz="1800" dirty="0" smtClean="0"/>
              <a:t>role </a:t>
            </a:r>
            <a:r>
              <a:rPr lang="en-US" sz="1800" dirty="0"/>
              <a:t>defined in this </a:t>
            </a:r>
            <a:r>
              <a:rPr lang="en-US" sz="1800" dirty="0" smtClean="0"/>
              <a:t>map</a:t>
            </a:r>
          </a:p>
          <a:p>
            <a:r>
              <a:rPr lang="en-US" dirty="0" smtClean="0"/>
              <a:t>The TSDS Client-Side Validation Tool is a critical component</a:t>
            </a:r>
          </a:p>
          <a:p>
            <a:endParaRPr lang="en-US" sz="1800" dirty="0" smtClean="0"/>
          </a:p>
          <a:p>
            <a:pPr marL="0" indent="0">
              <a:buNone/>
            </a:pPr>
            <a:endParaRPr lang="en-US" sz="1800" dirty="0"/>
          </a:p>
          <a:p>
            <a:endParaRPr lang="en-US" sz="1800" dirty="0" smtClean="0"/>
          </a:p>
        </p:txBody>
      </p:sp>
      <p:pic>
        <p:nvPicPr>
          <p:cNvPr id="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0123" t="26175" r="39570" b="46619"/>
          <a:stretch/>
        </p:blipFill>
        <p:spPr bwMode="auto">
          <a:xfrm>
            <a:off x="533400" y="1676400"/>
            <a:ext cx="4406364" cy="4846320"/>
          </a:xfrm>
          <a:prstGeom prst="rect">
            <a:avLst/>
          </a:prstGeom>
          <a:noFill/>
          <a:ln w="28575">
            <a:solidFill>
              <a:schemeClr val="accent2">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Tree>
    <p:custDataLst>
      <p:tags r:id="rId1"/>
    </p:custDataLst>
    <p:extLst>
      <p:ext uri="{BB962C8B-B14F-4D97-AF65-F5344CB8AC3E}">
        <p14:creationId xmlns:p14="http://schemas.microsoft.com/office/powerpoint/2010/main" val="26390712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noAutofit/>
          </a:bodyPr>
          <a:lstStyle/>
          <a:p>
            <a:r>
              <a:rPr lang="en-US" sz="2800" dirty="0" smtClean="0"/>
              <a:t>Course </a:t>
            </a:r>
            <a:r>
              <a:rPr lang="en-US" dirty="0" smtClean="0"/>
              <a:t>Menu</a:t>
            </a:r>
            <a:endParaRPr lang="en-US" sz="2800" dirty="0"/>
          </a:p>
        </p:txBody>
      </p:sp>
      <p:sp>
        <p:nvSpPr>
          <p:cNvPr id="3" name="Slide Number Placeholder 2"/>
          <p:cNvSpPr>
            <a:spLocks noGrp="1"/>
          </p:cNvSpPr>
          <p:nvPr>
            <p:ph type="sldNum" sz="quarter" idx="12"/>
          </p:nvPr>
        </p:nvSpPr>
        <p:spPr/>
        <p:txBody>
          <a:bodyPr>
            <a:normAutofit fontScale="92500" lnSpcReduction="20000"/>
          </a:bodyPr>
          <a:lstStyle/>
          <a:p>
            <a:fld id="{2F0C4421-5918-4AA3-AE4A-C36EDD2FD6EB}" type="slidenum">
              <a:rPr lang="en-US" smtClean="0"/>
              <a:pPr/>
              <a:t>1</a:t>
            </a:fld>
            <a:endParaRPr lang="en-US" dirty="0"/>
          </a:p>
        </p:txBody>
      </p:sp>
      <p:sp>
        <p:nvSpPr>
          <p:cNvPr id="4" name="Content Placeholder 3"/>
          <p:cNvSpPr>
            <a:spLocks noGrp="1"/>
          </p:cNvSpPr>
          <p:nvPr>
            <p:ph sz="quarter" idx="4294967295"/>
          </p:nvPr>
        </p:nvSpPr>
        <p:spPr>
          <a:xfrm>
            <a:off x="533400" y="1752600"/>
            <a:ext cx="8153400" cy="4495800"/>
          </a:xfrm>
        </p:spPr>
        <p:txBody>
          <a:bodyPr>
            <a:normAutofit/>
          </a:bodyPr>
          <a:lstStyle/>
          <a:p>
            <a:pPr>
              <a:lnSpc>
                <a:spcPct val="106000"/>
              </a:lnSpc>
              <a:spcBef>
                <a:spcPts val="600"/>
              </a:spcBef>
              <a:spcAft>
                <a:spcPts val="300"/>
              </a:spcAft>
              <a:buFont typeface="Wingdings" pitchFamily="2" charset="2"/>
              <a:buChar char="q"/>
            </a:pPr>
            <a:r>
              <a:rPr lang="en-US" dirty="0" smtClean="0">
                <a:hlinkClick r:id="rId4" action="ppaction://hlinksldjump"/>
              </a:rPr>
              <a:t>Overview </a:t>
            </a:r>
            <a:r>
              <a:rPr lang="en-US" dirty="0">
                <a:hlinkClick r:id="rId4" action="ppaction://hlinksldjump"/>
              </a:rPr>
              <a:t>of TSDS</a:t>
            </a:r>
            <a:endParaRPr lang="en-US" dirty="0"/>
          </a:p>
          <a:p>
            <a:pPr>
              <a:lnSpc>
                <a:spcPct val="106000"/>
              </a:lnSpc>
              <a:spcBef>
                <a:spcPts val="600"/>
              </a:spcBef>
              <a:spcAft>
                <a:spcPts val="300"/>
              </a:spcAft>
              <a:buFont typeface="Wingdings" pitchFamily="2" charset="2"/>
              <a:buChar char="q"/>
            </a:pPr>
            <a:r>
              <a:rPr lang="en-US" dirty="0" smtClean="0">
                <a:hlinkClick r:id="rId5" action="ppaction://hlinksldjump"/>
              </a:rPr>
              <a:t>TSDS High Level End User Process Map</a:t>
            </a:r>
            <a:endParaRPr lang="en-US" dirty="0" smtClean="0"/>
          </a:p>
          <a:p>
            <a:pPr>
              <a:lnSpc>
                <a:spcPct val="106000"/>
              </a:lnSpc>
              <a:spcBef>
                <a:spcPts val="600"/>
              </a:spcBef>
              <a:spcAft>
                <a:spcPts val="300"/>
              </a:spcAft>
              <a:buFont typeface="Wingdings" pitchFamily="2" charset="2"/>
              <a:buChar char="q"/>
            </a:pPr>
            <a:r>
              <a:rPr lang="en-US" dirty="0" smtClean="0">
                <a:hlinkClick r:id="rId6" action="ppaction://hlinksldjump"/>
              </a:rPr>
              <a:t>TSDS Roles </a:t>
            </a:r>
            <a:r>
              <a:rPr lang="en-US" dirty="0">
                <a:hlinkClick r:id="rId6" action="ppaction://hlinksldjump"/>
              </a:rPr>
              <a:t>and </a:t>
            </a:r>
            <a:r>
              <a:rPr lang="en-US" dirty="0" smtClean="0">
                <a:hlinkClick r:id="rId6" action="ppaction://hlinksldjump"/>
              </a:rPr>
              <a:t>Responsibilities</a:t>
            </a:r>
            <a:endParaRPr lang="en-US" dirty="0"/>
          </a:p>
          <a:p>
            <a:pPr>
              <a:lnSpc>
                <a:spcPct val="106000"/>
              </a:lnSpc>
              <a:spcBef>
                <a:spcPts val="600"/>
              </a:spcBef>
              <a:spcAft>
                <a:spcPts val="300"/>
              </a:spcAft>
              <a:buFont typeface="Wingdings" pitchFamily="2" charset="2"/>
              <a:buChar char="q"/>
            </a:pPr>
            <a:r>
              <a:rPr lang="en-US" smtClean="0">
                <a:hlinkClick r:id="rId7" action="ppaction://hlinksldjump"/>
              </a:rPr>
              <a:t>Wrap Up</a:t>
            </a:r>
            <a:endParaRPr lang="en-US" dirty="0" smtClean="0"/>
          </a:p>
          <a:p>
            <a:pPr marL="0" indent="0">
              <a:buNone/>
            </a:pPr>
            <a:endParaRPr lang="en-US" dirty="0"/>
          </a:p>
        </p:txBody>
      </p:sp>
    </p:spTree>
    <p:custDataLst>
      <p:tags r:id="rId1"/>
    </p:custDataLst>
    <p:extLst>
      <p:ext uri="{BB962C8B-B14F-4D97-AF65-F5344CB8AC3E}">
        <p14:creationId xmlns:p14="http://schemas.microsoft.com/office/powerpoint/2010/main" val="27830653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05000" y="454152"/>
            <a:ext cx="6858000" cy="841248"/>
          </a:xfrm>
        </p:spPr>
        <p:txBody>
          <a:bodyPr/>
          <a:lstStyle/>
          <a:p>
            <a:r>
              <a:rPr lang="en-US" dirty="0" smtClean="0"/>
              <a:t>Data Promotion from ODS</a:t>
            </a:r>
            <a:endParaRPr lang="en-US" dirty="0"/>
          </a:p>
        </p:txBody>
      </p:sp>
      <p:sp>
        <p:nvSpPr>
          <p:cNvPr id="2" name="Slide Number Placeholder 1"/>
          <p:cNvSpPr>
            <a:spLocks noGrp="1"/>
          </p:cNvSpPr>
          <p:nvPr>
            <p:ph type="sldNum" sz="quarter" idx="12"/>
          </p:nvPr>
        </p:nvSpPr>
        <p:spPr/>
        <p:txBody>
          <a:bodyPr/>
          <a:lstStyle/>
          <a:p>
            <a:fld id="{2F0C4421-5918-4AA3-AE4A-C36EDD2FD6EB}" type="slidenum">
              <a:rPr lang="en-US" smtClean="0"/>
              <a:pPr/>
              <a:t>19</a:t>
            </a:fld>
            <a:endParaRPr lang="en-US" dirty="0"/>
          </a:p>
        </p:txBody>
      </p:sp>
      <p:sp>
        <p:nvSpPr>
          <p:cNvPr id="6" name="Content Placeholder 2"/>
          <p:cNvSpPr>
            <a:spLocks noGrp="1"/>
          </p:cNvSpPr>
          <p:nvPr>
            <p:ph sz="quarter" idx="1"/>
          </p:nvPr>
        </p:nvSpPr>
        <p:spPr>
          <a:xfrm>
            <a:off x="5029200" y="1905000"/>
            <a:ext cx="3581400" cy="4038600"/>
          </a:xfrm>
        </p:spPr>
        <p:txBody>
          <a:bodyPr>
            <a:noAutofit/>
          </a:bodyPr>
          <a:lstStyle/>
          <a:p>
            <a:r>
              <a:rPr lang="en-US" sz="1800" dirty="0" smtClean="0"/>
              <a:t>After the data is loaded in the ODS:</a:t>
            </a:r>
          </a:p>
          <a:p>
            <a:pPr lvl="1"/>
            <a:r>
              <a:rPr lang="en-US" sz="1800" dirty="0" smtClean="0">
                <a:latin typeface="+mn-lt"/>
              </a:rPr>
              <a:t>Data promotion to the PEIMS Data Mart (PDM) </a:t>
            </a:r>
            <a:endParaRPr lang="en-US" sz="1800" b="1" dirty="0" smtClean="0">
              <a:latin typeface="+mn-lt"/>
            </a:endParaRPr>
          </a:p>
          <a:p>
            <a:pPr lvl="1"/>
            <a:r>
              <a:rPr lang="en-US" sz="1800" dirty="0" smtClean="0">
                <a:latin typeface="+mn-lt"/>
              </a:rPr>
              <a:t>Data promotion to the Dashboard Data Mart (DDM)</a:t>
            </a:r>
          </a:p>
          <a:p>
            <a:pPr lvl="1"/>
            <a:r>
              <a:rPr lang="en-US" dirty="0" smtClean="0">
                <a:latin typeface="+mn-lt"/>
              </a:rPr>
              <a:t>Data promotion to the Core Collections Data Mart (CCDM)</a:t>
            </a:r>
            <a:endParaRPr lang="en-US" sz="1800" dirty="0" smtClean="0">
              <a:latin typeface="+mn-lt"/>
            </a:endParaRPr>
          </a:p>
        </p:txBody>
      </p:sp>
      <p:pic>
        <p:nvPicPr>
          <p:cNvPr id="4" name="Picture 3"/>
          <p:cNvPicPr>
            <a:picLocks noChangeAspect="1"/>
          </p:cNvPicPr>
          <p:nvPr/>
        </p:nvPicPr>
        <p:blipFill>
          <a:blip r:embed="rId4"/>
          <a:stretch>
            <a:fillRect/>
          </a:stretch>
        </p:blipFill>
        <p:spPr>
          <a:xfrm>
            <a:off x="609600" y="1652587"/>
            <a:ext cx="3657600" cy="4543425"/>
          </a:xfrm>
          <a:prstGeom prst="rect">
            <a:avLst/>
          </a:prstGeom>
        </p:spPr>
      </p:pic>
    </p:spTree>
    <p:custDataLst>
      <p:tags r:id="rId1"/>
    </p:custDataLst>
    <p:extLst>
      <p:ext uri="{BB962C8B-B14F-4D97-AF65-F5344CB8AC3E}">
        <p14:creationId xmlns:p14="http://schemas.microsoft.com/office/powerpoint/2010/main" val="39363959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Loading Process Map</a:t>
            </a:r>
            <a:endParaRPr lang="en-US" dirty="0"/>
          </a:p>
        </p:txBody>
      </p:sp>
      <p:pic>
        <p:nvPicPr>
          <p:cNvPr id="5" name="Content Placeholder 4"/>
          <p:cNvPicPr>
            <a:picLocks noGrp="1" noChangeAspect="1"/>
          </p:cNvPicPr>
          <p:nvPr>
            <p:ph sz="quarter" idx="1"/>
          </p:nvPr>
        </p:nvPicPr>
        <p:blipFill>
          <a:blip r:embed="rId4"/>
          <a:stretch>
            <a:fillRect/>
          </a:stretch>
        </p:blipFill>
        <p:spPr>
          <a:xfrm>
            <a:off x="304800" y="1649818"/>
            <a:ext cx="8458199" cy="4598581"/>
          </a:xfrm>
          <a:prstGeom prst="rect">
            <a:avLst/>
          </a:prstGeom>
        </p:spPr>
      </p:pic>
      <p:sp>
        <p:nvSpPr>
          <p:cNvPr id="4" name="Slide Number Placeholder 3"/>
          <p:cNvSpPr>
            <a:spLocks noGrp="1"/>
          </p:cNvSpPr>
          <p:nvPr>
            <p:ph type="sldNum" sz="quarter" idx="12"/>
          </p:nvPr>
        </p:nvSpPr>
        <p:spPr/>
        <p:txBody>
          <a:bodyPr/>
          <a:lstStyle/>
          <a:p>
            <a:fld id="{2F0C4421-5918-4AA3-AE4A-C36EDD2FD6EB}" type="slidenum">
              <a:rPr lang="en-US" smtClean="0"/>
              <a:pPr/>
              <a:t>20</a:t>
            </a:fld>
            <a:endParaRPr lang="en-US" dirty="0"/>
          </a:p>
        </p:txBody>
      </p:sp>
      <p:sp>
        <p:nvSpPr>
          <p:cNvPr id="3" name="Rectangle 2"/>
          <p:cNvSpPr/>
          <p:nvPr/>
        </p:nvSpPr>
        <p:spPr>
          <a:xfrm>
            <a:off x="533400" y="6172200"/>
            <a:ext cx="8229600" cy="369332"/>
          </a:xfrm>
          <a:prstGeom prst="rect">
            <a:avLst/>
          </a:prstGeom>
        </p:spPr>
        <p:txBody>
          <a:bodyPr wrap="square">
            <a:spAutoFit/>
          </a:bodyPr>
          <a:lstStyle/>
          <a:p>
            <a:r>
              <a:rPr lang="en-US" dirty="0">
                <a:hlinkClick r:id="rId5"/>
              </a:rPr>
              <a:t>http://www.tea.state.tx.us/Workarea/DownloadAsset.aspx?id=25769810585</a:t>
            </a:r>
            <a:endParaRPr lang="en-US" dirty="0"/>
          </a:p>
        </p:txBody>
      </p:sp>
      <p:sp>
        <p:nvSpPr>
          <p:cNvPr id="6" name="Oval 5"/>
          <p:cNvSpPr/>
          <p:nvPr/>
        </p:nvSpPr>
        <p:spPr>
          <a:xfrm>
            <a:off x="5181600" y="1649818"/>
            <a:ext cx="3962400" cy="41710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5739262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Loading Process Map</a:t>
            </a:r>
            <a:endParaRPr lang="en-US" dirty="0"/>
          </a:p>
        </p:txBody>
      </p:sp>
      <p:pic>
        <p:nvPicPr>
          <p:cNvPr id="5" name="Content Placeholder 4"/>
          <p:cNvPicPr>
            <a:picLocks noGrp="1" noChangeAspect="1"/>
          </p:cNvPicPr>
          <p:nvPr>
            <p:ph sz="quarter" idx="1"/>
          </p:nvPr>
        </p:nvPicPr>
        <p:blipFill>
          <a:blip r:embed="rId4"/>
          <a:stretch>
            <a:fillRect/>
          </a:stretch>
        </p:blipFill>
        <p:spPr>
          <a:xfrm>
            <a:off x="277333" y="1644006"/>
            <a:ext cx="8458199" cy="4598581"/>
          </a:xfrm>
          <a:prstGeom prst="rect">
            <a:avLst/>
          </a:prstGeom>
        </p:spPr>
      </p:pic>
      <p:sp>
        <p:nvSpPr>
          <p:cNvPr id="4" name="Slide Number Placeholder 3"/>
          <p:cNvSpPr>
            <a:spLocks noGrp="1"/>
          </p:cNvSpPr>
          <p:nvPr>
            <p:ph type="sldNum" sz="quarter" idx="12"/>
          </p:nvPr>
        </p:nvSpPr>
        <p:spPr/>
        <p:txBody>
          <a:bodyPr/>
          <a:lstStyle/>
          <a:p>
            <a:fld id="{2F0C4421-5918-4AA3-AE4A-C36EDD2FD6EB}" type="slidenum">
              <a:rPr lang="en-US" smtClean="0"/>
              <a:pPr/>
              <a:t>21</a:t>
            </a:fld>
            <a:endParaRPr lang="en-US" dirty="0"/>
          </a:p>
        </p:txBody>
      </p:sp>
      <p:sp>
        <p:nvSpPr>
          <p:cNvPr id="3" name="Rectangle 2"/>
          <p:cNvSpPr/>
          <p:nvPr/>
        </p:nvSpPr>
        <p:spPr>
          <a:xfrm>
            <a:off x="533400" y="6172200"/>
            <a:ext cx="8229600" cy="369332"/>
          </a:xfrm>
          <a:prstGeom prst="rect">
            <a:avLst/>
          </a:prstGeom>
        </p:spPr>
        <p:txBody>
          <a:bodyPr wrap="square">
            <a:spAutoFit/>
          </a:bodyPr>
          <a:lstStyle/>
          <a:p>
            <a:r>
              <a:rPr lang="en-US" dirty="0">
                <a:hlinkClick r:id="rId5"/>
              </a:rPr>
              <a:t>http://www.tea.state.tx.us/Workarea/DownloadAsset.aspx?id=25769810585</a:t>
            </a:r>
            <a:endParaRPr lang="en-US" dirty="0"/>
          </a:p>
        </p:txBody>
      </p:sp>
      <p:sp>
        <p:nvSpPr>
          <p:cNvPr id="6" name="Oval 5"/>
          <p:cNvSpPr/>
          <p:nvPr/>
        </p:nvSpPr>
        <p:spPr>
          <a:xfrm>
            <a:off x="3810000" y="3886199"/>
            <a:ext cx="2209800" cy="19870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2458955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Loading Process Map</a:t>
            </a:r>
            <a:endParaRPr lang="en-US" dirty="0"/>
          </a:p>
        </p:txBody>
      </p:sp>
      <p:pic>
        <p:nvPicPr>
          <p:cNvPr id="5" name="Content Placeholder 4"/>
          <p:cNvPicPr>
            <a:picLocks noGrp="1" noChangeAspect="1"/>
          </p:cNvPicPr>
          <p:nvPr>
            <p:ph sz="quarter" idx="1"/>
          </p:nvPr>
        </p:nvPicPr>
        <p:blipFill>
          <a:blip r:embed="rId4"/>
          <a:stretch>
            <a:fillRect/>
          </a:stretch>
        </p:blipFill>
        <p:spPr>
          <a:xfrm>
            <a:off x="293281" y="1597394"/>
            <a:ext cx="8458199" cy="4598581"/>
          </a:xfrm>
          <a:prstGeom prst="rect">
            <a:avLst/>
          </a:prstGeom>
        </p:spPr>
      </p:pic>
      <p:sp>
        <p:nvSpPr>
          <p:cNvPr id="4" name="Slide Number Placeholder 3"/>
          <p:cNvSpPr>
            <a:spLocks noGrp="1"/>
          </p:cNvSpPr>
          <p:nvPr>
            <p:ph type="sldNum" sz="quarter" idx="12"/>
          </p:nvPr>
        </p:nvSpPr>
        <p:spPr/>
        <p:txBody>
          <a:bodyPr/>
          <a:lstStyle/>
          <a:p>
            <a:fld id="{2F0C4421-5918-4AA3-AE4A-C36EDD2FD6EB}" type="slidenum">
              <a:rPr lang="en-US" smtClean="0"/>
              <a:pPr/>
              <a:t>22</a:t>
            </a:fld>
            <a:endParaRPr lang="en-US" dirty="0"/>
          </a:p>
        </p:txBody>
      </p:sp>
      <p:sp>
        <p:nvSpPr>
          <p:cNvPr id="3" name="Rectangle 2"/>
          <p:cNvSpPr/>
          <p:nvPr/>
        </p:nvSpPr>
        <p:spPr>
          <a:xfrm>
            <a:off x="533400" y="6172200"/>
            <a:ext cx="8229600" cy="369332"/>
          </a:xfrm>
          <a:prstGeom prst="rect">
            <a:avLst/>
          </a:prstGeom>
        </p:spPr>
        <p:txBody>
          <a:bodyPr wrap="square">
            <a:spAutoFit/>
          </a:bodyPr>
          <a:lstStyle/>
          <a:p>
            <a:r>
              <a:rPr lang="en-US" dirty="0">
                <a:hlinkClick r:id="rId5"/>
              </a:rPr>
              <a:t>http://www.tea.state.tx.us/Workarea/DownloadAsset.aspx?id=25769810585</a:t>
            </a:r>
            <a:endParaRPr lang="en-US" dirty="0"/>
          </a:p>
        </p:txBody>
      </p:sp>
      <p:sp>
        <p:nvSpPr>
          <p:cNvPr id="6" name="Oval 5"/>
          <p:cNvSpPr/>
          <p:nvPr/>
        </p:nvSpPr>
        <p:spPr>
          <a:xfrm>
            <a:off x="4572000" y="3200400"/>
            <a:ext cx="2819400" cy="306764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002" y="6246554"/>
            <a:ext cx="554558" cy="589955"/>
          </a:xfrm>
          <a:prstGeom prst="rect">
            <a:avLst/>
          </a:prstGeom>
        </p:spPr>
      </p:pic>
    </p:spTree>
    <p:custDataLst>
      <p:tags r:id="rId1"/>
    </p:custDataLst>
    <p:extLst>
      <p:ext uri="{BB962C8B-B14F-4D97-AF65-F5344CB8AC3E}">
        <p14:creationId xmlns:p14="http://schemas.microsoft.com/office/powerpoint/2010/main" val="17826068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rmAutofit/>
          </a:bodyPr>
          <a:lstStyle/>
          <a:p>
            <a:r>
              <a:rPr lang="en-US" sz="3000" dirty="0" smtClean="0"/>
              <a:t>TSDS Roles and Responsibilities</a:t>
            </a:r>
            <a:endParaRPr lang="en-US" sz="3000" dirty="0"/>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23</a:t>
            </a:fld>
            <a:endParaRPr lang="en-US" dirty="0"/>
          </a:p>
        </p:txBody>
      </p:sp>
    </p:spTree>
    <p:custDataLst>
      <p:tags r:id="rId1"/>
    </p:custDataLst>
    <p:extLst>
      <p:ext uri="{BB962C8B-B14F-4D97-AF65-F5344CB8AC3E}">
        <p14:creationId xmlns:p14="http://schemas.microsoft.com/office/powerpoint/2010/main" val="14050170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24</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TSDS Field Coordination Network</a:t>
            </a:r>
            <a:endParaRPr lang="en-US" dirty="0"/>
          </a:p>
        </p:txBody>
      </p:sp>
      <p:sp>
        <p:nvSpPr>
          <p:cNvPr id="4" name="Content Placeholder 3"/>
          <p:cNvSpPr>
            <a:spLocks noGrp="1"/>
          </p:cNvSpPr>
          <p:nvPr>
            <p:ph sz="quarter" idx="1"/>
          </p:nvPr>
        </p:nvSpPr>
        <p:spPr/>
        <p:txBody>
          <a:bodyPr/>
          <a:lstStyle/>
          <a:p>
            <a:pPr marL="0" indent="0">
              <a:buNone/>
            </a:pPr>
            <a:r>
              <a:rPr lang="en-US" sz="1400" kern="0" dirty="0"/>
              <a:t>The Field Coordination Network is a two-way feedback mechanism that effectively uses a tiered communications path. It enables TSDS to deliver consistent and timely communications to users in ESCs and LEAs. </a:t>
            </a:r>
          </a:p>
          <a:p>
            <a:endParaRPr lang="en-US" sz="1400" dirty="0"/>
          </a:p>
        </p:txBody>
      </p:sp>
      <p:sp>
        <p:nvSpPr>
          <p:cNvPr id="5" name="Text Placeholder 2"/>
          <p:cNvSpPr txBox="1">
            <a:spLocks/>
          </p:cNvSpPr>
          <p:nvPr/>
        </p:nvSpPr>
        <p:spPr>
          <a:xfrm>
            <a:off x="-2705961" y="2873320"/>
            <a:ext cx="8382000" cy="533400"/>
          </a:xfrm>
          <a:prstGeom prst="rect">
            <a:avLst/>
          </a:prstGeom>
        </p:spPr>
        <p:txBody>
          <a:bodyPr vert="horz" anchor="ctr" anchorCtr="0">
            <a:normAutofit/>
          </a:bodyPr>
          <a:lstStyle>
            <a:defPPr>
              <a:defRPr lang="en-US"/>
            </a:defPPr>
            <a:lvl1pPr marL="0" algn="l" defTabSz="914400" rtl="0" eaLnBrk="1" latinLnBrk="0" hangingPunct="1">
              <a:defRPr kumimoji="0" sz="14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6000"/>
              </a:lnSpc>
            </a:pPr>
            <a:endParaRPr lang="en-US" sz="1200" kern="0" dirty="0"/>
          </a:p>
        </p:txBody>
      </p:sp>
      <p:grpSp>
        <p:nvGrpSpPr>
          <p:cNvPr id="6" name="Group 5"/>
          <p:cNvGrpSpPr/>
          <p:nvPr/>
        </p:nvGrpSpPr>
        <p:grpSpPr>
          <a:xfrm>
            <a:off x="284391" y="2514600"/>
            <a:ext cx="8402409" cy="4114800"/>
            <a:chOff x="179587" y="2209800"/>
            <a:chExt cx="8402409" cy="4114800"/>
          </a:xfrm>
        </p:grpSpPr>
        <p:sp>
          <p:nvSpPr>
            <p:cNvPr id="7" name="Rectangle 3"/>
            <p:cNvSpPr txBox="1">
              <a:spLocks noChangeArrowheads="1"/>
            </p:cNvSpPr>
            <p:nvPr/>
          </p:nvSpPr>
          <p:spPr>
            <a:xfrm>
              <a:off x="179587" y="2743200"/>
              <a:ext cx="1496813" cy="442942"/>
            </a:xfrm>
            <a:prstGeom prst="rect">
              <a:avLst/>
            </a:prstGeom>
          </p:spPr>
          <p:txBody>
            <a:bodyPr vert="horz" lIns="54864" tIns="91440" rtlCol="0">
              <a:noAutofit/>
            </a:bodyP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0" lvl="1" indent="0">
                <a:lnSpc>
                  <a:spcPct val="106000"/>
                </a:lnSpc>
                <a:spcBef>
                  <a:spcPts val="600"/>
                </a:spcBef>
                <a:spcAft>
                  <a:spcPts val="300"/>
                </a:spcAft>
                <a:buNone/>
                <a:defRPr/>
              </a:pPr>
              <a:r>
                <a:rPr lang="en-US" sz="1300" b="1" dirty="0" smtClean="0">
                  <a:latin typeface="Arial" pitchFamily="34" charset="0"/>
                  <a:cs typeface="Arial" pitchFamily="34" charset="0"/>
                </a:rPr>
                <a:t>Feedback</a:t>
              </a:r>
              <a:endParaRPr lang="en-US" sz="1300" b="1" dirty="0">
                <a:latin typeface="Arial" pitchFamily="34" charset="0"/>
                <a:cs typeface="Arial" pitchFamily="34" charset="0"/>
              </a:endParaRPr>
            </a:p>
          </p:txBody>
        </p:sp>
        <p:grpSp>
          <p:nvGrpSpPr>
            <p:cNvPr id="8" name="Group 7"/>
            <p:cNvGrpSpPr/>
            <p:nvPr/>
          </p:nvGrpSpPr>
          <p:grpSpPr>
            <a:xfrm>
              <a:off x="741288" y="2209800"/>
              <a:ext cx="7840708" cy="4114800"/>
              <a:chOff x="830262" y="4098923"/>
              <a:chExt cx="7840708" cy="2161221"/>
            </a:xfrm>
          </p:grpSpPr>
          <p:sp>
            <p:nvSpPr>
              <p:cNvPr id="18" name="Rounded Rectangle 17"/>
              <p:cNvSpPr/>
              <p:nvPr/>
            </p:nvSpPr>
            <p:spPr>
              <a:xfrm>
                <a:off x="3143308" y="4098923"/>
                <a:ext cx="3194066" cy="48027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200" b="1" dirty="0">
                    <a:solidFill>
                      <a:srgbClr val="FFFFFF"/>
                    </a:solidFill>
                    <a:latin typeface="Arial" pitchFamily="34" charset="0"/>
                    <a:cs typeface="Arial" pitchFamily="34" charset="0"/>
                  </a:rPr>
                  <a:t>TEA</a:t>
                </a:r>
              </a:p>
              <a:p>
                <a:pPr lvl="0" algn="ctr"/>
                <a:r>
                  <a:rPr lang="en-US" sz="1150" dirty="0" smtClean="0">
                    <a:solidFill>
                      <a:srgbClr val="FFFFFF"/>
                    </a:solidFill>
                    <a:latin typeface="Arial" pitchFamily="34" charset="0"/>
                    <a:cs typeface="Arial" pitchFamily="34" charset="0"/>
                  </a:rPr>
                  <a:t>Deliver high level communications intended for LEAs and provide detailed communications and training for ESC Champions</a:t>
                </a:r>
                <a:endParaRPr lang="en-US" sz="1150" dirty="0">
                  <a:solidFill>
                    <a:srgbClr val="FFFFFF"/>
                  </a:solidFill>
                  <a:latin typeface="Arial" pitchFamily="34" charset="0"/>
                  <a:cs typeface="Arial" pitchFamily="34" charset="0"/>
                </a:endParaRPr>
              </a:p>
            </p:txBody>
          </p:sp>
          <p:sp>
            <p:nvSpPr>
              <p:cNvPr id="19" name="Rounded Rectangle 18"/>
              <p:cNvSpPr/>
              <p:nvPr/>
            </p:nvSpPr>
            <p:spPr>
              <a:xfrm>
                <a:off x="2324233" y="4754784"/>
                <a:ext cx="4737013" cy="475089"/>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200" b="1" dirty="0" smtClean="0">
                    <a:solidFill>
                      <a:srgbClr val="FFFFFF"/>
                    </a:solidFill>
                    <a:latin typeface="Arial" pitchFamily="34" charset="0"/>
                    <a:cs typeface="Arial" pitchFamily="34" charset="0"/>
                  </a:rPr>
                  <a:t>ESC Champions</a:t>
                </a:r>
                <a:endParaRPr lang="en-US" sz="1200" b="1" dirty="0">
                  <a:solidFill>
                    <a:srgbClr val="FFFFFF"/>
                  </a:solidFill>
                  <a:latin typeface="Arial" pitchFamily="34" charset="0"/>
                  <a:cs typeface="Arial" pitchFamily="34" charset="0"/>
                </a:endParaRPr>
              </a:p>
              <a:p>
                <a:pPr lvl="0" algn="ctr"/>
                <a:r>
                  <a:rPr lang="en-US" sz="1200" dirty="0" smtClean="0">
                    <a:solidFill>
                      <a:srgbClr val="FFFFFF"/>
                    </a:solidFill>
                    <a:latin typeface="Arial" pitchFamily="34" charset="0"/>
                    <a:cs typeface="Arial" pitchFamily="34" charset="0"/>
                  </a:rPr>
                  <a:t>Provide detailed communications and training to LEA Stewards</a:t>
                </a:r>
              </a:p>
            </p:txBody>
          </p:sp>
          <p:sp>
            <p:nvSpPr>
              <p:cNvPr id="20" name="Rounded Rectangle 19"/>
              <p:cNvSpPr/>
              <p:nvPr/>
            </p:nvSpPr>
            <p:spPr>
              <a:xfrm>
                <a:off x="1498698" y="5382958"/>
                <a:ext cx="6407134" cy="35990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200" b="1" dirty="0">
                    <a:solidFill>
                      <a:srgbClr val="FFFFFF"/>
                    </a:solidFill>
                    <a:latin typeface="Arial" pitchFamily="34" charset="0"/>
                    <a:cs typeface="Arial" pitchFamily="34" charset="0"/>
                  </a:rPr>
                  <a:t>LEA Stewards</a:t>
                </a:r>
              </a:p>
              <a:p>
                <a:pPr lvl="0" algn="ctr"/>
                <a:r>
                  <a:rPr lang="en-US" sz="1200" dirty="0" smtClean="0">
                    <a:solidFill>
                      <a:srgbClr val="FFFFFF"/>
                    </a:solidFill>
                    <a:latin typeface="Arial" pitchFamily="34" charset="0"/>
                    <a:cs typeface="Arial" pitchFamily="34" charset="0"/>
                  </a:rPr>
                  <a:t>Deliver communications and training to TSDS users in LEA</a:t>
                </a:r>
                <a:endParaRPr lang="en-US" sz="1200" dirty="0">
                  <a:solidFill>
                    <a:srgbClr val="FFFFFF"/>
                  </a:solidFill>
                  <a:latin typeface="Arial" pitchFamily="34" charset="0"/>
                  <a:cs typeface="Arial" pitchFamily="34" charset="0"/>
                </a:endParaRPr>
              </a:p>
            </p:txBody>
          </p:sp>
          <p:sp>
            <p:nvSpPr>
              <p:cNvPr id="21" name="Rounded Rectangle 20"/>
              <p:cNvSpPr/>
              <p:nvPr/>
            </p:nvSpPr>
            <p:spPr>
              <a:xfrm>
                <a:off x="830262" y="5899941"/>
                <a:ext cx="7840708" cy="360203"/>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200" b="1" dirty="0" smtClean="0">
                    <a:solidFill>
                      <a:schemeClr val="tx1"/>
                    </a:solidFill>
                    <a:latin typeface="Arial" pitchFamily="34" charset="0"/>
                    <a:cs typeface="Arial" pitchFamily="34" charset="0"/>
                  </a:rPr>
                  <a:t>TSDS End users</a:t>
                </a:r>
                <a:endParaRPr lang="en-US" sz="1200" b="1" dirty="0">
                  <a:solidFill>
                    <a:schemeClr val="tx1"/>
                  </a:solidFill>
                  <a:latin typeface="Arial" pitchFamily="34" charset="0"/>
                  <a:cs typeface="Arial" pitchFamily="34" charset="0"/>
                </a:endParaRPr>
              </a:p>
            </p:txBody>
          </p:sp>
          <p:sp>
            <p:nvSpPr>
              <p:cNvPr id="22" name="Down Arrow 21"/>
              <p:cNvSpPr/>
              <p:nvPr/>
            </p:nvSpPr>
            <p:spPr>
              <a:xfrm>
                <a:off x="4359365" y="5259580"/>
                <a:ext cx="685800" cy="113173"/>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Down Arrow 8"/>
            <p:cNvSpPr/>
            <p:nvPr/>
          </p:nvSpPr>
          <p:spPr>
            <a:xfrm>
              <a:off x="4267200" y="3200407"/>
              <a:ext cx="685800" cy="202342"/>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Down Arrow 9"/>
            <p:cNvSpPr/>
            <p:nvPr/>
          </p:nvSpPr>
          <p:spPr>
            <a:xfrm>
              <a:off x="4260866" y="5410208"/>
              <a:ext cx="685800" cy="202342"/>
            </a:xfrm>
            <a:prstGeom prst="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Elbow Connector 10"/>
            <p:cNvCxnSpPr/>
            <p:nvPr/>
          </p:nvCxnSpPr>
          <p:spPr>
            <a:xfrm rot="16200000" flipH="1">
              <a:off x="5724025" y="3234406"/>
              <a:ext cx="2860420" cy="1693530"/>
            </a:xfrm>
            <a:prstGeom prst="bentConnector3">
              <a:avLst>
                <a:gd name="adj1" fmla="val 181"/>
              </a:avLst>
            </a:prstGeom>
            <a:ln w="254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Curved Down Arrow 11"/>
            <p:cNvSpPr/>
            <p:nvPr/>
          </p:nvSpPr>
          <p:spPr>
            <a:xfrm rot="18686162">
              <a:off x="1428292" y="3931140"/>
              <a:ext cx="746644" cy="488079"/>
            </a:xfrm>
            <a:prstGeom prst="curved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Curved Down Arrow 12"/>
            <p:cNvSpPr/>
            <p:nvPr/>
          </p:nvSpPr>
          <p:spPr>
            <a:xfrm rot="18686162">
              <a:off x="637268" y="4953381"/>
              <a:ext cx="746644" cy="488079"/>
            </a:xfrm>
            <a:prstGeom prst="curved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Curved Down Arrow 13"/>
            <p:cNvSpPr/>
            <p:nvPr/>
          </p:nvSpPr>
          <p:spPr>
            <a:xfrm rot="18686162">
              <a:off x="2266492" y="2667381"/>
              <a:ext cx="746644" cy="488079"/>
            </a:xfrm>
            <a:prstGeom prst="curvedDownArrow">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5" name="Straight Connector 14"/>
            <p:cNvCxnSpPr/>
            <p:nvPr/>
          </p:nvCxnSpPr>
          <p:spPr>
            <a:xfrm>
              <a:off x="830653" y="3124207"/>
              <a:ext cx="93353" cy="15818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1099030" y="2959897"/>
              <a:ext cx="11107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010590" y="3124207"/>
              <a:ext cx="540758" cy="7695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3" name="Picture 22">
            <a:hlinkClick r:id="rId4" action="ppaction://hlinksldjump"/>
          </p:cNvPr>
          <p:cNvPicPr>
            <a:picLocks noChangeAspect="1"/>
          </p:cNvPicPr>
          <p:nvPr/>
        </p:nvPicPr>
        <p:blipFill>
          <a:blip r:embed="rId5"/>
          <a:stretch>
            <a:fillRect/>
          </a:stretch>
        </p:blipFill>
        <p:spPr>
          <a:xfrm>
            <a:off x="142260" y="6270919"/>
            <a:ext cx="536494" cy="566977"/>
          </a:xfrm>
          <a:prstGeom prst="rect">
            <a:avLst/>
          </a:prstGeom>
        </p:spPr>
      </p:pic>
    </p:spTree>
    <p:custDataLst>
      <p:tags r:id="rId1"/>
    </p:custDataLst>
    <p:extLst>
      <p:ext uri="{BB962C8B-B14F-4D97-AF65-F5344CB8AC3E}">
        <p14:creationId xmlns:p14="http://schemas.microsoft.com/office/powerpoint/2010/main" val="13314878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dirty="0" smtClean="0"/>
              <a:t>Wrap </a:t>
            </a:r>
            <a:r>
              <a:rPr lang="en-US" dirty="0" smtClean="0"/>
              <a:t>Up</a:t>
            </a:r>
            <a:endParaRPr lang="en-US" dirty="0"/>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25</a:t>
            </a:fld>
            <a:endParaRPr lang="en-US" dirty="0"/>
          </a:p>
        </p:txBody>
      </p:sp>
    </p:spTree>
    <p:custDataLst>
      <p:tags r:id="rId1"/>
    </p:custDataLst>
    <p:extLst>
      <p:ext uri="{BB962C8B-B14F-4D97-AF65-F5344CB8AC3E}">
        <p14:creationId xmlns:p14="http://schemas.microsoft.com/office/powerpoint/2010/main" val="7672319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2F0C4421-5918-4AA3-AE4A-C36EDD2FD6EB}" type="slidenum">
              <a:rPr lang="en-US" smtClean="0"/>
              <a:pPr/>
              <a:t>26</a:t>
            </a:fld>
            <a:endParaRPr lang="en-US" dirty="0"/>
          </a:p>
        </p:txBody>
      </p:sp>
      <p:sp>
        <p:nvSpPr>
          <p:cNvPr id="3" name="Title 2"/>
          <p:cNvSpPr>
            <a:spLocks noGrp="1"/>
          </p:cNvSpPr>
          <p:nvPr>
            <p:ph type="title"/>
          </p:nvPr>
        </p:nvSpPr>
        <p:spPr>
          <a:xfrm>
            <a:off x="1905000" y="457200"/>
            <a:ext cx="6858000" cy="841248"/>
          </a:xfrm>
        </p:spPr>
        <p:txBody>
          <a:bodyPr/>
          <a:lstStyle/>
          <a:p>
            <a:r>
              <a:rPr lang="en-US" dirty="0" smtClean="0"/>
              <a:t>Wrap Up</a:t>
            </a:r>
            <a:endParaRPr lang="en-US" dirty="0"/>
          </a:p>
        </p:txBody>
      </p:sp>
      <p:sp>
        <p:nvSpPr>
          <p:cNvPr id="6"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nSpc>
                <a:spcPct val="106000"/>
              </a:lnSpc>
              <a:spcBef>
                <a:spcPts val="600"/>
              </a:spcBef>
              <a:spcAft>
                <a:spcPts val="300"/>
              </a:spcAft>
              <a:buNone/>
            </a:pPr>
            <a:r>
              <a:rPr lang="en-US" sz="1800" b="1" dirty="0">
                <a:solidFill>
                  <a:schemeClr val="accent2"/>
                </a:solidFill>
                <a:sym typeface="Helvetica" charset="0"/>
              </a:rPr>
              <a:t>Today we talked about: </a:t>
            </a:r>
          </a:p>
          <a:p>
            <a:pPr>
              <a:lnSpc>
                <a:spcPct val="106000"/>
              </a:lnSpc>
              <a:spcBef>
                <a:spcPts val="600"/>
              </a:spcBef>
              <a:spcAft>
                <a:spcPts val="300"/>
              </a:spcAft>
              <a:buFont typeface="Wingdings" pitchFamily="2" charset="2"/>
              <a:buChar char="q"/>
            </a:pPr>
            <a:r>
              <a:rPr lang="en-US" sz="1800" dirty="0"/>
              <a:t>Overview of TSDS</a:t>
            </a:r>
          </a:p>
          <a:p>
            <a:pPr>
              <a:lnSpc>
                <a:spcPct val="106000"/>
              </a:lnSpc>
              <a:spcBef>
                <a:spcPts val="600"/>
              </a:spcBef>
              <a:spcAft>
                <a:spcPts val="300"/>
              </a:spcAft>
              <a:buFont typeface="Wingdings" pitchFamily="2" charset="2"/>
              <a:buChar char="q"/>
            </a:pPr>
            <a:r>
              <a:rPr lang="en-US" sz="1800" dirty="0"/>
              <a:t>TSDS Components</a:t>
            </a:r>
          </a:p>
          <a:p>
            <a:pPr>
              <a:lnSpc>
                <a:spcPct val="106000"/>
              </a:lnSpc>
              <a:spcBef>
                <a:spcPts val="600"/>
              </a:spcBef>
              <a:spcAft>
                <a:spcPts val="300"/>
              </a:spcAft>
              <a:buFont typeface="Wingdings" pitchFamily="2" charset="2"/>
              <a:buChar char="q"/>
            </a:pPr>
            <a:r>
              <a:rPr lang="en-US" sz="1800" dirty="0"/>
              <a:t>TSDS High Level End User Process Map</a:t>
            </a:r>
          </a:p>
          <a:p>
            <a:pPr>
              <a:lnSpc>
                <a:spcPct val="106000"/>
              </a:lnSpc>
              <a:spcBef>
                <a:spcPts val="600"/>
              </a:spcBef>
              <a:spcAft>
                <a:spcPts val="300"/>
              </a:spcAft>
              <a:buFont typeface="Wingdings" pitchFamily="2" charset="2"/>
              <a:buChar char="q"/>
            </a:pPr>
            <a:r>
              <a:rPr lang="en-US" sz="1800" dirty="0"/>
              <a:t>TSDS Roles and Responsibilities</a:t>
            </a:r>
          </a:p>
          <a:p>
            <a:pPr marL="0" indent="0">
              <a:lnSpc>
                <a:spcPct val="106000"/>
              </a:lnSpc>
              <a:spcBef>
                <a:spcPts val="600"/>
              </a:spcBef>
              <a:spcAft>
                <a:spcPts val="300"/>
              </a:spcAft>
              <a:buNone/>
            </a:pPr>
            <a:endParaRPr lang="en-US" sz="1800" dirty="0">
              <a:sym typeface="Helvetica" charset="0"/>
            </a:endParaRPr>
          </a:p>
        </p:txBody>
      </p:sp>
    </p:spTree>
    <p:custDataLst>
      <p:tags r:id="rId1"/>
    </p:custDataLst>
    <p:extLst>
      <p:ext uri="{BB962C8B-B14F-4D97-AF65-F5344CB8AC3E}">
        <p14:creationId xmlns:p14="http://schemas.microsoft.com/office/powerpoint/2010/main" val="15594441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200" b="1" dirty="0" smtClean="0"/>
              <a:t>Questions?</a:t>
            </a:r>
            <a:endParaRPr lang="en-US" sz="4200" b="1" dirty="0"/>
          </a:p>
        </p:txBody>
      </p:sp>
      <p:sp>
        <p:nvSpPr>
          <p:cNvPr id="9" name="Slide Number Placeholder 8"/>
          <p:cNvSpPr>
            <a:spLocks noGrp="1"/>
          </p:cNvSpPr>
          <p:nvPr>
            <p:ph type="sldNum" sz="quarter" idx="11"/>
          </p:nvPr>
        </p:nvSpPr>
        <p:spPr/>
        <p:txBody>
          <a:bodyPr/>
          <a:lstStyle/>
          <a:p>
            <a:fld id="{2F0C4421-5918-4AA3-AE4A-C36EDD2FD6EB}" type="slidenum">
              <a:rPr lang="en-US" smtClean="0"/>
              <a:pPr/>
              <a:t>27</a:t>
            </a:fld>
            <a:endParaRPr lang="en-US" dirty="0"/>
          </a:p>
        </p:txBody>
      </p:sp>
      <p:sp>
        <p:nvSpPr>
          <p:cNvPr id="3" name="Title 8"/>
          <p:cNvSpPr txBox="1">
            <a:spLocks/>
          </p:cNvSpPr>
          <p:nvPr/>
        </p:nvSpPr>
        <p:spPr>
          <a:xfrm>
            <a:off x="1524000" y="5562600"/>
            <a:ext cx="7620000" cy="838200"/>
          </a:xfrm>
          <a:prstGeom prst="rect">
            <a:avLst/>
          </a:prstGeom>
        </p:spPr>
        <p:txBody>
          <a:bodyPr vert="horz" lIns="91440" rIns="45720" rtlCol="0" anchor="ctr">
            <a:normAutofit fontScale="97500"/>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1" i="0" strike="noStrike" kern="1200" cap="none" spc="0" normalizeH="0" baseline="0" noProof="0" dirty="0" smtClean="0">
                <a:ln>
                  <a:noFill/>
                </a:ln>
                <a:solidFill>
                  <a:schemeClr val="tx2"/>
                </a:solidFill>
                <a:effectLst/>
                <a:uLnTx/>
                <a:uFillTx/>
                <a:latin typeface="Corbel" pitchFamily="34" charset="0"/>
                <a:ea typeface="+mj-ea"/>
                <a:cs typeface="+mj-cs"/>
                <a:hlinkClick r:id="rId4"/>
              </a:rPr>
              <a:t>www.TexasStudentDataSystem.org</a:t>
            </a:r>
            <a:endParaRPr kumimoji="0" lang="en-US" sz="3200" b="1" i="0" strike="noStrike" kern="1200" cap="none" spc="0" normalizeH="0" baseline="0" noProof="0" dirty="0">
              <a:ln>
                <a:noFill/>
              </a:ln>
              <a:solidFill>
                <a:schemeClr val="tx1"/>
              </a:solidFill>
              <a:effectLst/>
              <a:uLnTx/>
              <a:uFillTx/>
              <a:latin typeface="+mj-lt"/>
              <a:ea typeface="+mj-ea"/>
              <a:cs typeface="+mj-cs"/>
            </a:endParaRPr>
          </a:p>
        </p:txBody>
      </p:sp>
      <p:pic>
        <p:nvPicPr>
          <p:cNvPr id="172033" name="Picture 1"/>
          <p:cNvPicPr>
            <a:picLocks noChangeAspect="1" noChangeArrowheads="1"/>
          </p:cNvPicPr>
          <p:nvPr/>
        </p:nvPicPr>
        <p:blipFill>
          <a:blip r:embed="rId5" cstate="print"/>
          <a:srcRect l="12927" r="9783" b="33828"/>
          <a:stretch>
            <a:fillRect/>
          </a:stretch>
        </p:blipFill>
        <p:spPr bwMode="auto">
          <a:xfrm>
            <a:off x="1558289" y="0"/>
            <a:ext cx="7585711" cy="4561159"/>
          </a:xfrm>
          <a:prstGeom prst="rect">
            <a:avLst/>
          </a:prstGeom>
          <a:noFill/>
          <a:ln w="15875">
            <a:solidFill>
              <a:srgbClr val="0083CC"/>
            </a:solidFill>
            <a:miter lim="800000"/>
            <a:headEnd/>
            <a:tailEnd/>
          </a:ln>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943600"/>
            <a:ext cx="859536" cy="914400"/>
          </a:xfrm>
          <a:prstGeom prst="rect">
            <a:avLst/>
          </a:prstGeom>
        </p:spPr>
      </p:pic>
    </p:spTree>
    <p:custDataLst>
      <p:tags r:id="rId1"/>
    </p:custDataLst>
    <p:extLst>
      <p:ext uri="{BB962C8B-B14F-4D97-AF65-F5344CB8AC3E}">
        <p14:creationId xmlns:p14="http://schemas.microsoft.com/office/powerpoint/2010/main" val="200622126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Acronyms</a:t>
            </a:r>
            <a:endParaRPr lang="en-US" dirty="0"/>
          </a:p>
        </p:txBody>
      </p:sp>
      <p:sp>
        <p:nvSpPr>
          <p:cNvPr id="3" name="Content Placeholder 2"/>
          <p:cNvSpPr>
            <a:spLocks noGrp="1"/>
          </p:cNvSpPr>
          <p:nvPr>
            <p:ph sz="quarter" idx="1"/>
          </p:nvPr>
        </p:nvSpPr>
        <p:spPr/>
        <p:txBody>
          <a:bodyPr/>
          <a:lstStyle/>
          <a:p>
            <a:r>
              <a:rPr lang="en-US" dirty="0" smtClean="0"/>
              <a:t>TSDS – Texas Student Data System</a:t>
            </a:r>
          </a:p>
          <a:p>
            <a:r>
              <a:rPr lang="en-US" dirty="0" smtClean="0"/>
              <a:t>PEIMS – Public Education Information Management System</a:t>
            </a:r>
          </a:p>
          <a:p>
            <a:r>
              <a:rPr lang="en-US" dirty="0" smtClean="0"/>
              <a:t>TEA – Texas Education Agency</a:t>
            </a:r>
          </a:p>
          <a:p>
            <a:r>
              <a:rPr lang="en-US" dirty="0" smtClean="0"/>
              <a:t>ESC – Education Service Center</a:t>
            </a:r>
            <a:endParaRPr lang="en-US" dirty="0"/>
          </a:p>
          <a:p>
            <a:r>
              <a:rPr lang="en-US" dirty="0" smtClean="0"/>
              <a:t>LEA – Local Education Agency</a:t>
            </a:r>
          </a:p>
          <a:p>
            <a:r>
              <a:rPr lang="en-US" dirty="0" smtClean="0"/>
              <a:t>SIS – Student Information System</a:t>
            </a:r>
          </a:p>
          <a:p>
            <a:r>
              <a:rPr lang="en-US" dirty="0" smtClean="0"/>
              <a:t>SSIS – State-sponsored Student Information System</a:t>
            </a:r>
          </a:p>
          <a:p>
            <a:r>
              <a:rPr lang="en-US" dirty="0" smtClean="0"/>
              <a:t>TCC – Texas Computer Cooperative</a:t>
            </a:r>
          </a:p>
          <a:p>
            <a:r>
              <a:rPr lang="en-US" dirty="0" smtClean="0"/>
              <a:t>EDW – Education Data Warehouse</a:t>
            </a:r>
          </a:p>
          <a:p>
            <a:r>
              <a:rPr lang="en-US" dirty="0" smtClean="0"/>
              <a:t>TPEIR – Texas Public Education Information Resource</a:t>
            </a:r>
          </a:p>
        </p:txBody>
      </p:sp>
      <p:sp>
        <p:nvSpPr>
          <p:cNvPr id="4" name="Slide Number Placeholder 3"/>
          <p:cNvSpPr>
            <a:spLocks noGrp="1"/>
          </p:cNvSpPr>
          <p:nvPr>
            <p:ph type="sldNum" sz="quarter" idx="12"/>
          </p:nvPr>
        </p:nvSpPr>
        <p:spPr/>
        <p:txBody>
          <a:bodyPr/>
          <a:lstStyle/>
          <a:p>
            <a:fld id="{2F0C4421-5918-4AA3-AE4A-C36EDD2FD6EB}" type="slidenum">
              <a:rPr lang="en-US" smtClean="0"/>
              <a:pPr/>
              <a:t>2</a:t>
            </a:fld>
            <a:endParaRPr lang="en-US" dirty="0"/>
          </a:p>
        </p:txBody>
      </p:sp>
    </p:spTree>
    <p:custDataLst>
      <p:tags r:id="rId1"/>
    </p:custDataLst>
    <p:extLst>
      <p:ext uri="{BB962C8B-B14F-4D97-AF65-F5344CB8AC3E}">
        <p14:creationId xmlns:p14="http://schemas.microsoft.com/office/powerpoint/2010/main" val="33735678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Technical </a:t>
            </a:r>
            <a:r>
              <a:rPr lang="en-US" dirty="0" smtClean="0"/>
              <a:t>Terms</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438019280"/>
              </p:ext>
            </p:extLst>
          </p:nvPr>
        </p:nvGraphicFramePr>
        <p:xfrm>
          <a:off x="533400" y="1600200"/>
          <a:ext cx="8153400" cy="5231954"/>
        </p:xfrm>
        <a:graphic>
          <a:graphicData uri="http://schemas.openxmlformats.org/drawingml/2006/table">
            <a:tbl>
              <a:tblPr firstRow="1" bandRow="1">
                <a:tableStyleId>{5C22544A-7EE6-4342-B048-85BDC9FD1C3A}</a:tableStyleId>
              </a:tblPr>
              <a:tblGrid>
                <a:gridCol w="2286000"/>
                <a:gridCol w="5867400"/>
              </a:tblGrid>
              <a:tr h="352908">
                <a:tc>
                  <a:txBody>
                    <a:bodyPr/>
                    <a:lstStyle/>
                    <a:p>
                      <a:r>
                        <a:rPr lang="en-US" dirty="0" smtClean="0">
                          <a:solidFill>
                            <a:srgbClr val="FFFFFF"/>
                          </a:solidFill>
                        </a:rPr>
                        <a:t>Term</a:t>
                      </a:r>
                      <a:endParaRPr lang="en-US" dirty="0">
                        <a:solidFill>
                          <a:srgbClr val="FFFFFF"/>
                        </a:solidFill>
                      </a:endParaRPr>
                    </a:p>
                  </a:txBody>
                  <a:tcPr/>
                </a:tc>
                <a:tc>
                  <a:txBody>
                    <a:bodyPr/>
                    <a:lstStyle/>
                    <a:p>
                      <a:r>
                        <a:rPr lang="en-US" dirty="0" smtClean="0">
                          <a:solidFill>
                            <a:srgbClr val="FFFFFF"/>
                          </a:solidFill>
                        </a:rPr>
                        <a:t>Definition</a:t>
                      </a:r>
                      <a:endParaRPr lang="en-US" dirty="0">
                        <a:solidFill>
                          <a:srgbClr val="FFFFFF"/>
                        </a:solidFill>
                      </a:endParaRPr>
                    </a:p>
                  </a:txBody>
                  <a:tcPr/>
                </a:tc>
              </a:tr>
              <a:tr h="592885">
                <a:tc>
                  <a:txBody>
                    <a:bodyPr/>
                    <a:lstStyle/>
                    <a:p>
                      <a:r>
                        <a:rPr lang="en-US" sz="1200" dirty="0" smtClean="0"/>
                        <a:t>EDW</a:t>
                      </a:r>
                      <a:r>
                        <a:rPr lang="en-US" sz="1200" baseline="0" dirty="0" smtClean="0"/>
                        <a:t> (Education Data Warehouse)</a:t>
                      </a:r>
                      <a:endParaRPr lang="en-US" sz="1200" dirty="0"/>
                    </a:p>
                  </a:txBody>
                  <a:tcPr/>
                </a:tc>
                <a:tc>
                  <a:txBody>
                    <a:bodyPr/>
                    <a:lstStyle/>
                    <a:p>
                      <a:r>
                        <a:rPr lang="en-US" sz="1200" dirty="0" smtClean="0"/>
                        <a:t>This is the single data repository that feeds the PEIMS and the</a:t>
                      </a:r>
                      <a:r>
                        <a:rPr lang="en-US" sz="1200" baseline="0" dirty="0" smtClean="0"/>
                        <a:t> </a:t>
                      </a:r>
                      <a:r>
                        <a:rPr lang="en-US" sz="1200" baseline="0" dirty="0" err="1" smtClean="0"/>
                        <a:t>studentGPS</a:t>
                      </a:r>
                      <a:r>
                        <a:rPr lang="en-US" sz="1200" baseline="0" dirty="0" smtClean="0"/>
                        <a:t>™ Dashboards collections</a:t>
                      </a:r>
                      <a:endParaRPr lang="en-US" sz="1200" dirty="0"/>
                    </a:p>
                  </a:txBody>
                  <a:tcPr/>
                </a:tc>
              </a:tr>
              <a:tr h="592885">
                <a:tc>
                  <a:txBody>
                    <a:bodyPr/>
                    <a:lstStyle/>
                    <a:p>
                      <a:r>
                        <a:rPr lang="en-US" sz="1200" dirty="0" smtClean="0"/>
                        <a:t>DTU (Data Transfer</a:t>
                      </a:r>
                      <a:r>
                        <a:rPr lang="en-US" sz="1200" baseline="0" dirty="0" smtClean="0"/>
                        <a:t> Utility)</a:t>
                      </a:r>
                      <a:endParaRPr lang="en-US" sz="1200" dirty="0"/>
                    </a:p>
                  </a:txBody>
                  <a:tcPr/>
                </a:tc>
                <a:tc>
                  <a:txBody>
                    <a:bodyPr/>
                    <a:lstStyle/>
                    <a:p>
                      <a:r>
                        <a:rPr lang="en-US" sz="1200" dirty="0" smtClean="0"/>
                        <a:t>The DTU is an FTP</a:t>
                      </a:r>
                      <a:r>
                        <a:rPr lang="en-US" sz="1200" baseline="0" dirty="0" smtClean="0"/>
                        <a:t> client that transfers files stored at the LEA to the </a:t>
                      </a:r>
                      <a:r>
                        <a:rPr lang="en-US" sz="1200" baseline="0" dirty="0" err="1" smtClean="0"/>
                        <a:t>eData</a:t>
                      </a:r>
                      <a:r>
                        <a:rPr lang="en-US" sz="1200" baseline="0" dirty="0" smtClean="0"/>
                        <a:t> Manager (eDM)</a:t>
                      </a:r>
                      <a:endParaRPr lang="en-US" sz="1200" dirty="0"/>
                    </a:p>
                  </a:txBody>
                  <a:tcPr/>
                </a:tc>
              </a:tr>
              <a:tr h="592885">
                <a:tc>
                  <a:txBody>
                    <a:bodyPr/>
                    <a:lstStyle/>
                    <a:p>
                      <a:r>
                        <a:rPr lang="en-US" sz="1200" dirty="0" smtClean="0"/>
                        <a:t>eDM</a:t>
                      </a:r>
                      <a:r>
                        <a:rPr lang="en-US" sz="1200" baseline="0" dirty="0" smtClean="0"/>
                        <a:t> (</a:t>
                      </a:r>
                      <a:r>
                        <a:rPr lang="en-US" sz="1200" baseline="0" dirty="0" err="1" smtClean="0"/>
                        <a:t>eData</a:t>
                      </a:r>
                      <a:r>
                        <a:rPr lang="en-US" sz="1200" baseline="0" dirty="0" smtClean="0"/>
                        <a:t> Manager)</a:t>
                      </a:r>
                      <a:endParaRPr lang="en-US" sz="1200" dirty="0"/>
                    </a:p>
                  </a:txBody>
                  <a:tcPr/>
                </a:tc>
                <a:tc>
                  <a:txBody>
                    <a:bodyPr/>
                    <a:lstStyle/>
                    <a:p>
                      <a:r>
                        <a:rPr lang="en-US" sz="1200" dirty="0" smtClean="0"/>
                        <a:t>The portal</a:t>
                      </a:r>
                      <a:r>
                        <a:rPr lang="en-US" sz="1200" baseline="0" dirty="0" smtClean="0"/>
                        <a:t> through which LEAs can manually submit data and monitor data submissions</a:t>
                      </a:r>
                      <a:endParaRPr lang="en-US" sz="1200" dirty="0"/>
                    </a:p>
                  </a:txBody>
                  <a:tcPr/>
                </a:tc>
              </a:tr>
              <a:tr h="1101072">
                <a:tc>
                  <a:txBody>
                    <a:bodyPr/>
                    <a:lstStyle/>
                    <a:p>
                      <a:r>
                        <a:rPr lang="en-US" sz="1200" dirty="0" smtClean="0"/>
                        <a:t>ETL </a:t>
                      </a:r>
                      <a:endParaRPr lang="en-US" sz="1200" dirty="0"/>
                    </a:p>
                  </a:txBody>
                  <a:tcPr/>
                </a:tc>
                <a:tc>
                  <a:txBody>
                    <a:bodyPr/>
                    <a:lstStyle/>
                    <a:p>
                      <a:r>
                        <a:rPr lang="en-US" sz="1200" dirty="0" smtClean="0"/>
                        <a:t>ETL</a:t>
                      </a:r>
                      <a:r>
                        <a:rPr lang="en-US" sz="1200" baseline="0" dirty="0" smtClean="0"/>
                        <a:t> means Extract, Transform, Load.  This refers to the process of moving data from one system to another (like SIS to ODS) and transforming the data to meet the requirements of the destination environment</a:t>
                      </a:r>
                      <a:endParaRPr lang="en-US" sz="1200" dirty="0"/>
                    </a:p>
                  </a:txBody>
                  <a:tcPr/>
                </a:tc>
              </a:tr>
              <a:tr h="592885">
                <a:tc>
                  <a:txBody>
                    <a:bodyPr/>
                    <a:lstStyle/>
                    <a:p>
                      <a:r>
                        <a:rPr lang="en-US" sz="1200" dirty="0" smtClean="0"/>
                        <a:t>ODS</a:t>
                      </a:r>
                      <a:r>
                        <a:rPr lang="en-US" sz="1200" baseline="0" dirty="0" smtClean="0"/>
                        <a:t> (Operational Data Store)</a:t>
                      </a:r>
                      <a:endParaRPr lang="en-US" sz="1200" dirty="0"/>
                    </a:p>
                  </a:txBody>
                  <a:tcPr/>
                </a:tc>
                <a:tc>
                  <a:txBody>
                    <a:bodyPr/>
                    <a:lstStyle/>
                    <a:p>
                      <a:r>
                        <a:rPr lang="en-US" sz="1200" dirty="0" smtClean="0"/>
                        <a:t>This is the actual data warehouse in the TSDS system</a:t>
                      </a:r>
                      <a:endParaRPr lang="en-US" sz="1200" dirty="0"/>
                    </a:p>
                  </a:txBody>
                  <a:tcPr/>
                </a:tc>
              </a:tr>
              <a:tr h="592885">
                <a:tc>
                  <a:txBody>
                    <a:bodyPr/>
                    <a:lstStyle/>
                    <a:p>
                      <a:r>
                        <a:rPr lang="en-US" sz="1200" dirty="0" smtClean="0"/>
                        <a:t>PDM (PEIMS Data Mart)</a:t>
                      </a:r>
                      <a:endParaRPr lang="en-US" sz="1200" dirty="0"/>
                    </a:p>
                  </a:txBody>
                  <a:tcPr/>
                </a:tc>
                <a:tc>
                  <a:txBody>
                    <a:bodyPr/>
                    <a:lstStyle/>
                    <a:p>
                      <a:r>
                        <a:rPr lang="en-US" sz="1200" dirty="0" smtClean="0"/>
                        <a:t>The</a:t>
                      </a:r>
                      <a:r>
                        <a:rPr lang="en-US" sz="1200" baseline="0" dirty="0" smtClean="0"/>
                        <a:t> PDM is the data mart that pulls data from the ODS and directly feeds the PEIMS application</a:t>
                      </a:r>
                      <a:endParaRPr lang="en-US" sz="1200" dirty="0"/>
                    </a:p>
                  </a:txBody>
                  <a:tcPr/>
                </a:tc>
              </a:tr>
              <a:tr h="343497">
                <a:tc>
                  <a:txBody>
                    <a:bodyPr/>
                    <a:lstStyle/>
                    <a:p>
                      <a:r>
                        <a:rPr lang="en-US" sz="1200" dirty="0" smtClean="0"/>
                        <a:t>DDM (Dashboard</a:t>
                      </a:r>
                      <a:r>
                        <a:rPr lang="en-US" sz="1200" baseline="0" dirty="0" smtClean="0"/>
                        <a:t> Data Mart)</a:t>
                      </a:r>
                      <a:endParaRPr lang="en-US" sz="1200" dirty="0"/>
                    </a:p>
                  </a:txBody>
                  <a:tcPr/>
                </a:tc>
                <a:tc>
                  <a:txBody>
                    <a:bodyPr/>
                    <a:lstStyle/>
                    <a:p>
                      <a:r>
                        <a:rPr lang="en-US" sz="1200" dirty="0" smtClean="0"/>
                        <a:t>The DDM</a:t>
                      </a:r>
                      <a:r>
                        <a:rPr lang="en-US" sz="1200" baseline="0" dirty="0" smtClean="0"/>
                        <a:t> is the data mart that pulls data from the ODS and directly updates the </a:t>
                      </a:r>
                      <a:r>
                        <a:rPr lang="en-US" sz="1200" baseline="0" dirty="0" err="1" smtClean="0"/>
                        <a:t>studentGPS</a:t>
                      </a:r>
                      <a:r>
                        <a:rPr lang="en-US" sz="1200" dirty="0" smtClean="0"/>
                        <a:t>™ Dashboards</a:t>
                      </a:r>
                      <a:endParaRPr lang="en-US" sz="1200" dirty="0"/>
                    </a:p>
                  </a:txBody>
                  <a:tcPr/>
                </a:tc>
              </a:tr>
              <a:tr h="343497">
                <a:tc>
                  <a:txBody>
                    <a:bodyPr/>
                    <a:lstStyle/>
                    <a:p>
                      <a:r>
                        <a:rPr lang="en-US" sz="1200" dirty="0" smtClean="0"/>
                        <a:t>XML Interchange File</a:t>
                      </a:r>
                      <a:endParaRPr lang="en-US" sz="1200" dirty="0"/>
                    </a:p>
                  </a:txBody>
                  <a:tcPr/>
                </a:tc>
                <a:tc>
                  <a:txBody>
                    <a:bodyPr/>
                    <a:lstStyle/>
                    <a:p>
                      <a:r>
                        <a:rPr lang="en-US" sz="1200" dirty="0" smtClean="0"/>
                        <a:t>TEA</a:t>
                      </a:r>
                      <a:r>
                        <a:rPr lang="en-US" sz="1200" baseline="0" dirty="0" smtClean="0"/>
                        <a:t> uses XML Interchange Files as the vehicle to transfer data</a:t>
                      </a:r>
                      <a:endParaRPr lang="en-US" sz="1200" dirty="0"/>
                    </a:p>
                  </a:txBody>
                  <a:tcPr/>
                </a:tc>
              </a:tr>
            </a:tbl>
          </a:graphicData>
        </a:graphic>
      </p:graphicFrame>
      <p:sp>
        <p:nvSpPr>
          <p:cNvPr id="4" name="Slide Number Placeholder 3"/>
          <p:cNvSpPr>
            <a:spLocks noGrp="1"/>
          </p:cNvSpPr>
          <p:nvPr>
            <p:ph type="sldNum" sz="quarter" idx="12"/>
          </p:nvPr>
        </p:nvSpPr>
        <p:spPr/>
        <p:txBody>
          <a:bodyPr/>
          <a:lstStyle/>
          <a:p>
            <a:fld id="{2F0C4421-5918-4AA3-AE4A-C36EDD2FD6EB}" type="slidenum">
              <a:rPr lang="en-US" smtClean="0"/>
              <a:pPr/>
              <a:t>3</a:t>
            </a:fld>
            <a:endParaRPr lang="en-US" dirty="0"/>
          </a:p>
        </p:txBody>
      </p:sp>
    </p:spTree>
    <p:custDataLst>
      <p:tags r:id="rId1"/>
    </p:custDataLst>
    <p:extLst>
      <p:ext uri="{BB962C8B-B14F-4D97-AF65-F5344CB8AC3E}">
        <p14:creationId xmlns:p14="http://schemas.microsoft.com/office/powerpoint/2010/main" val="645868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chorCtr="0">
            <a:noAutofit/>
          </a:bodyPr>
          <a:lstStyle/>
          <a:p>
            <a:r>
              <a:rPr lang="en-US" sz="3000" dirty="0"/>
              <a:t>Overview of </a:t>
            </a:r>
            <a:r>
              <a:rPr lang="en-US" sz="3000" dirty="0" smtClean="0"/>
              <a:t>TSDS</a:t>
            </a:r>
            <a:endParaRPr lang="en-US" sz="3000" dirty="0"/>
          </a:p>
        </p:txBody>
      </p:sp>
      <p:sp>
        <p:nvSpPr>
          <p:cNvPr id="2" name="Slide Number Placeholder 1"/>
          <p:cNvSpPr>
            <a:spLocks noGrp="1"/>
          </p:cNvSpPr>
          <p:nvPr>
            <p:ph type="sldNum" sz="quarter" idx="11"/>
          </p:nvPr>
        </p:nvSpPr>
        <p:spPr/>
        <p:txBody>
          <a:bodyPr>
            <a:normAutofit fontScale="92500" lnSpcReduction="20000"/>
          </a:bodyPr>
          <a:lstStyle/>
          <a:p>
            <a:fld id="{25037DA4-2335-4A87-8586-64B2BAB08211}" type="slidenum">
              <a:rPr lang="en-US" smtClean="0"/>
              <a:pPr/>
              <a:t>4</a:t>
            </a:fld>
            <a:endParaRPr lang="en-US" dirty="0"/>
          </a:p>
        </p:txBody>
      </p:sp>
    </p:spTree>
    <p:custDataLst>
      <p:tags r:id="rId1"/>
    </p:custDataLst>
    <p:extLst>
      <p:ext uri="{BB962C8B-B14F-4D97-AF65-F5344CB8AC3E}">
        <p14:creationId xmlns:p14="http://schemas.microsoft.com/office/powerpoint/2010/main" val="15753625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4000" cy="4572000"/>
          </a:xfrm>
          <a:prstGeom prst="rect">
            <a:avLst/>
          </a:prstGeom>
          <a:solidFill>
            <a:srgbClr val="D3EC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Screen Shot 2013-01-18 at 12.35.51 PM.png"/>
          <p:cNvPicPr>
            <a:picLocks noChangeAspect="1"/>
          </p:cNvPicPr>
          <p:nvPr/>
        </p:nvPicPr>
        <p:blipFill>
          <a:blip r:embed="rId4" cstate="print"/>
          <a:srcRect t="18732" b="32780"/>
          <a:stretch>
            <a:fillRect/>
          </a:stretch>
        </p:blipFill>
        <p:spPr>
          <a:xfrm>
            <a:off x="0" y="4415710"/>
            <a:ext cx="9144000" cy="1908890"/>
          </a:xfrm>
          <a:prstGeom prst="rect">
            <a:avLst/>
          </a:prstGeom>
        </p:spPr>
      </p:pic>
      <p:sp>
        <p:nvSpPr>
          <p:cNvPr id="12" name="Oval 11"/>
          <p:cNvSpPr/>
          <p:nvPr/>
        </p:nvSpPr>
        <p:spPr>
          <a:xfrm>
            <a:off x="6172200" y="0"/>
            <a:ext cx="2590800" cy="2514600"/>
          </a:xfrm>
          <a:prstGeom prst="ellipse">
            <a:avLst/>
          </a:prstGeom>
          <a:solidFill>
            <a:srgbClr val="FFFFFF">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7543800" y="1676400"/>
            <a:ext cx="1447800" cy="1371600"/>
          </a:xfrm>
          <a:prstGeom prst="ellipse">
            <a:avLst/>
          </a:prstGeom>
          <a:solidFill>
            <a:srgbClr val="FFFFFF">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381000"/>
            <a:ext cx="2895600" cy="2819400"/>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p:cNvSpPr/>
          <p:nvPr/>
        </p:nvSpPr>
        <p:spPr>
          <a:xfrm>
            <a:off x="6172200" y="762000"/>
            <a:ext cx="2362200" cy="2286000"/>
          </a:xfrm>
          <a:prstGeom prst="ellipse">
            <a:avLst/>
          </a:prstGeom>
          <a:noFill/>
          <a:ln w="28575">
            <a:solidFill>
              <a:srgbClr val="FFFFFF">
                <a:alpha val="2509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p:cNvSpPr/>
          <p:nvPr/>
        </p:nvSpPr>
        <p:spPr>
          <a:xfrm>
            <a:off x="914400" y="1752600"/>
            <a:ext cx="2362200" cy="2286000"/>
          </a:xfrm>
          <a:prstGeom prst="ellipse">
            <a:avLst/>
          </a:prstGeom>
          <a:noFill/>
          <a:ln w="28575">
            <a:solidFill>
              <a:srgbClr val="FFFFFF">
                <a:alpha val="2509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0"/>
            <a:ext cx="9144000" cy="9144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100000" b="100000"/>
            </a:path>
            <a:tileRect t="-100000" r="-10000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ffectLst>
                <a:glow rad="63500">
                  <a:schemeClr val="accent5">
                    <a:satMod val="175000"/>
                    <a:alpha val="40000"/>
                  </a:schemeClr>
                </a:glow>
              </a:effectLst>
            </a:endParaRPr>
          </a:p>
        </p:txBody>
      </p:sp>
      <p:sp>
        <p:nvSpPr>
          <p:cNvPr id="8" name="Content Placeholder 7"/>
          <p:cNvSpPr>
            <a:spLocks noGrp="1"/>
          </p:cNvSpPr>
          <p:nvPr>
            <p:ph sz="quarter" idx="4294967295"/>
          </p:nvPr>
        </p:nvSpPr>
        <p:spPr>
          <a:xfrm>
            <a:off x="304800" y="1371600"/>
            <a:ext cx="8610600" cy="3200400"/>
          </a:xfrm>
        </p:spPr>
        <p:txBody>
          <a:bodyPr>
            <a:noAutofit/>
          </a:bodyPr>
          <a:lstStyle/>
          <a:p>
            <a:pPr lvl="0">
              <a:lnSpc>
                <a:spcPct val="110000"/>
              </a:lnSpc>
              <a:spcBef>
                <a:spcPts val="600"/>
              </a:spcBef>
              <a:spcAft>
                <a:spcPts val="600"/>
              </a:spcAft>
              <a:buNone/>
            </a:pPr>
            <a:r>
              <a:rPr lang="en-US" sz="1800" b="1" dirty="0" smtClean="0"/>
              <a:t>A data collection and reporting system that will: </a:t>
            </a:r>
          </a:p>
          <a:p>
            <a:pPr marL="228600" indent="-228600">
              <a:lnSpc>
                <a:spcPct val="110000"/>
              </a:lnSpc>
              <a:spcBef>
                <a:spcPts val="600"/>
              </a:spcBef>
              <a:spcAft>
                <a:spcPts val="600"/>
              </a:spcAft>
              <a:buClr>
                <a:srgbClr val="0070C0"/>
              </a:buClr>
            </a:pPr>
            <a:r>
              <a:rPr lang="en-US" sz="1800" dirty="0" smtClean="0"/>
              <a:t>Modernize the PEIMS data collection process </a:t>
            </a:r>
            <a:r>
              <a:rPr lang="en-US" sz="1800" b="1" dirty="0" smtClean="0"/>
              <a:t>to reduce technology risk and system downtime,</a:t>
            </a:r>
            <a:r>
              <a:rPr lang="en-US" sz="1800" dirty="0" smtClean="0"/>
              <a:t> allowing for more system availability and ease of use, and;</a:t>
            </a:r>
          </a:p>
          <a:p>
            <a:pPr marL="228600" indent="-228600">
              <a:lnSpc>
                <a:spcPct val="110000"/>
              </a:lnSpc>
              <a:spcBef>
                <a:spcPts val="600"/>
              </a:spcBef>
              <a:spcAft>
                <a:spcPts val="600"/>
              </a:spcAft>
              <a:buClr>
                <a:srgbClr val="0070C0"/>
              </a:buClr>
            </a:pPr>
            <a:r>
              <a:rPr lang="en-US" sz="1800" dirty="0" smtClean="0"/>
              <a:t>Put </a:t>
            </a:r>
            <a:r>
              <a:rPr lang="en-US" sz="1800" b="1" dirty="0" smtClean="0"/>
              <a:t>real-time student performance data </a:t>
            </a:r>
            <a:r>
              <a:rPr lang="en-US" sz="1800" dirty="0" smtClean="0"/>
              <a:t>in the hands of educators to improve student achievement, and;  </a:t>
            </a:r>
          </a:p>
          <a:p>
            <a:pPr marL="228600" indent="-228600">
              <a:lnSpc>
                <a:spcPct val="110000"/>
              </a:lnSpc>
              <a:spcBef>
                <a:spcPts val="600"/>
              </a:spcBef>
              <a:spcAft>
                <a:spcPts val="600"/>
              </a:spcAft>
              <a:buClr>
                <a:srgbClr val="0070C0"/>
              </a:buClr>
            </a:pPr>
            <a:r>
              <a:rPr lang="en-US" sz="1800" dirty="0" smtClean="0"/>
              <a:t>Become the </a:t>
            </a:r>
            <a:r>
              <a:rPr lang="en-US" sz="1800" b="1" i="1" dirty="0" smtClean="0"/>
              <a:t>one</a:t>
            </a:r>
            <a:r>
              <a:rPr lang="en-US" sz="1800" b="1" dirty="0" smtClean="0"/>
              <a:t> common data collection platform </a:t>
            </a:r>
            <a:r>
              <a:rPr lang="en-US" sz="1800" dirty="0" smtClean="0"/>
              <a:t>for TEA to reduce the data collection burden on districts and charter schools.</a:t>
            </a:r>
          </a:p>
        </p:txBody>
      </p:sp>
      <p:sp>
        <p:nvSpPr>
          <p:cNvPr id="17" name="Rectangle 16"/>
          <p:cNvSpPr/>
          <p:nvPr/>
        </p:nvSpPr>
        <p:spPr>
          <a:xfrm>
            <a:off x="0" y="6324600"/>
            <a:ext cx="9144000" cy="53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spc="220" dirty="0">
              <a:solidFill>
                <a:srgbClr val="FFFFFF"/>
              </a:solidFill>
            </a:endParaRPr>
          </a:p>
        </p:txBody>
      </p:sp>
      <p:pic>
        <p:nvPicPr>
          <p:cNvPr id="18" name="Picture 17" descr="TSDS Logo_Reversed_notext.png"/>
          <p:cNvPicPr>
            <a:picLocks noChangeAspect="1"/>
          </p:cNvPicPr>
          <p:nvPr/>
        </p:nvPicPr>
        <p:blipFill>
          <a:blip r:embed="rId5" cstate="print"/>
          <a:stretch>
            <a:fillRect/>
          </a:stretch>
        </p:blipFill>
        <p:spPr>
          <a:xfrm>
            <a:off x="66676" y="6353175"/>
            <a:ext cx="733906" cy="457200"/>
          </a:xfrm>
          <a:prstGeom prst="rect">
            <a:avLst/>
          </a:prstGeom>
        </p:spPr>
      </p:pic>
      <p:sp>
        <p:nvSpPr>
          <p:cNvPr id="20" name="Rectangle 19"/>
          <p:cNvSpPr/>
          <p:nvPr/>
        </p:nvSpPr>
        <p:spPr>
          <a:xfrm>
            <a:off x="3657600" y="6342846"/>
            <a:ext cx="5486400" cy="400110"/>
          </a:xfrm>
          <a:prstGeom prst="rect">
            <a:avLst/>
          </a:prstGeom>
        </p:spPr>
        <p:txBody>
          <a:bodyPr wrap="square">
            <a:spAutoFit/>
          </a:bodyPr>
          <a:lstStyle/>
          <a:p>
            <a:pPr algn="ctr"/>
            <a:r>
              <a:rPr lang="en-US" sz="2000" spc="120" dirty="0" smtClean="0">
                <a:solidFill>
                  <a:srgbClr val="FFFFFF"/>
                </a:solidFill>
                <a:latin typeface="Arial" pitchFamily="34" charset="0"/>
                <a:cs typeface="Arial" pitchFamily="34" charset="0"/>
              </a:rPr>
              <a:t>Simple Solution. Brighter Futures.</a:t>
            </a:r>
            <a:endParaRPr lang="en-US" sz="2000" spc="120" dirty="0">
              <a:solidFill>
                <a:srgbClr val="FFFFFF"/>
              </a:solidFill>
              <a:latin typeface="Arial" pitchFamily="34" charset="0"/>
              <a:cs typeface="Arial" pitchFamily="34" charset="0"/>
            </a:endParaRPr>
          </a:p>
        </p:txBody>
      </p:sp>
      <p:sp>
        <p:nvSpPr>
          <p:cNvPr id="7" name="Title 6"/>
          <p:cNvSpPr>
            <a:spLocks noGrp="1"/>
          </p:cNvSpPr>
          <p:nvPr>
            <p:ph type="title" idx="4294967295"/>
          </p:nvPr>
        </p:nvSpPr>
        <p:spPr>
          <a:xfrm>
            <a:off x="228600" y="228600"/>
            <a:ext cx="8915400" cy="609600"/>
          </a:xfrm>
          <a:prstGeom prst="rect">
            <a:avLst/>
          </a:prstGeom>
        </p:spPr>
        <p:txBody>
          <a:bodyPr>
            <a:noAutofit/>
          </a:bodyPr>
          <a:lstStyle/>
          <a:p>
            <a:r>
              <a:rPr lang="en-US" sz="2800" b="1" dirty="0" smtClean="0">
                <a:solidFill>
                  <a:srgbClr val="FFFFFF"/>
                </a:solidFill>
                <a:latin typeface="Arial" pitchFamily="34" charset="0"/>
                <a:cs typeface="Arial" pitchFamily="34" charset="0"/>
              </a:rPr>
              <a:t>Introducing the Texas Student Data System</a:t>
            </a:r>
            <a:endParaRPr lang="en-US" sz="2800" b="1" dirty="0">
              <a:solidFill>
                <a:srgbClr val="FFFFFF"/>
              </a:solidFill>
              <a:latin typeface="Arial" pitchFamily="34" charset="0"/>
              <a:cs typeface="Arial" pitchFamily="34" charset="0"/>
            </a:endParaRPr>
          </a:p>
        </p:txBody>
      </p:sp>
    </p:spTree>
    <p:custDataLst>
      <p:tags r:id="rId1"/>
    </p:custDataLst>
    <p:extLst>
      <p:ext uri="{BB962C8B-B14F-4D97-AF65-F5344CB8AC3E}">
        <p14:creationId xmlns:p14="http://schemas.microsoft.com/office/powerpoint/2010/main" val="33720304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3287" y="335576"/>
            <a:ext cx="6858000" cy="841248"/>
          </a:xfrm>
        </p:spPr>
        <p:txBody>
          <a:bodyPr/>
          <a:lstStyle/>
          <a:p>
            <a:r>
              <a:rPr lang="en-US" sz="3200" dirty="0" smtClean="0"/>
              <a:t>Overview </a:t>
            </a:r>
            <a:r>
              <a:rPr lang="en-US" sz="3200" dirty="0" smtClean="0"/>
              <a:t>of TSDS </a:t>
            </a:r>
            <a:r>
              <a:rPr lang="en-US" sz="3200" dirty="0" smtClean="0"/>
              <a:t>Data Loading </a:t>
            </a:r>
            <a:r>
              <a:rPr lang="en-US" sz="3200" dirty="0" smtClean="0"/>
              <a:t>Process</a:t>
            </a:r>
            <a:endParaRPr lang="en-US" sz="3200" dirty="0"/>
          </a:p>
        </p:txBody>
      </p:sp>
      <p:sp>
        <p:nvSpPr>
          <p:cNvPr id="4" name="Slide Number Placeholder 3"/>
          <p:cNvSpPr>
            <a:spLocks noGrp="1"/>
          </p:cNvSpPr>
          <p:nvPr>
            <p:ph type="sldNum" sz="quarter" idx="12"/>
          </p:nvPr>
        </p:nvSpPr>
        <p:spPr/>
        <p:txBody>
          <a:bodyPr/>
          <a:lstStyle/>
          <a:p>
            <a:fld id="{2F0C4421-5918-4AA3-AE4A-C36EDD2FD6EB}" type="slidenum">
              <a:rPr lang="en-US" smtClean="0"/>
              <a:pPr/>
              <a:t>6</a:t>
            </a:fld>
            <a:endParaRPr lang="en-US" dirty="0"/>
          </a:p>
        </p:txBody>
      </p:sp>
      <p:sp>
        <p:nvSpPr>
          <p:cNvPr id="5" name="Rounded Rectangle 4"/>
          <p:cNvSpPr/>
          <p:nvPr/>
        </p:nvSpPr>
        <p:spPr>
          <a:xfrm>
            <a:off x="121920" y="3678198"/>
            <a:ext cx="1090120" cy="285263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Interchange extracts are created from source systems in XML format</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Must align with TEDS</a:t>
            </a:r>
            <a:endParaRPr lang="en-US" sz="800" dirty="0">
              <a:solidFill>
                <a:schemeClr val="tx1"/>
              </a:solidFill>
              <a:latin typeface="Arial" pitchFamily="34" charset="0"/>
              <a:cs typeface="Arial" pitchFamily="34" charset="0"/>
            </a:endParaRPr>
          </a:p>
        </p:txBody>
      </p:sp>
      <p:sp>
        <p:nvSpPr>
          <p:cNvPr id="6" name="Rounded Rectangle 5"/>
          <p:cNvSpPr/>
          <p:nvPr/>
        </p:nvSpPr>
        <p:spPr>
          <a:xfrm>
            <a:off x="1242399" y="3678198"/>
            <a:ext cx="1147269" cy="285292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Downloaded from TSDS Portal </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Used by LEAs &amp; ESCs to validate XML interchanges prior to loading</a:t>
            </a:r>
          </a:p>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Errors in interchanges must be corrected in source systems &amp; revalidated</a:t>
            </a:r>
            <a:endParaRPr lang="en-US" sz="800" dirty="0">
              <a:solidFill>
                <a:schemeClr val="tx1"/>
              </a:solidFill>
              <a:latin typeface="Arial" pitchFamily="34" charset="0"/>
              <a:cs typeface="Arial" pitchFamily="34" charset="0"/>
            </a:endParaRPr>
          </a:p>
        </p:txBody>
      </p:sp>
      <p:sp>
        <p:nvSpPr>
          <p:cNvPr id="10" name="Rounded Rectangle 9"/>
          <p:cNvSpPr/>
          <p:nvPr/>
        </p:nvSpPr>
        <p:spPr>
          <a:xfrm>
            <a:off x="28561" y="1627284"/>
            <a:ext cx="9138968" cy="197639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105085" y="3194940"/>
            <a:ext cx="1066800" cy="553998"/>
          </a:xfrm>
          <a:prstGeom prst="rect">
            <a:avLst/>
          </a:prstGeom>
        </p:spPr>
        <p:txBody>
          <a:bodyPr wrap="square">
            <a:noAutofit/>
          </a:bodyPr>
          <a:lstStyle/>
          <a:p>
            <a:pPr algn="ctr"/>
            <a:r>
              <a:rPr lang="en-US" sz="1000" b="1" dirty="0" smtClean="0">
                <a:solidFill>
                  <a:srgbClr val="FFFFFF"/>
                </a:solidFill>
                <a:latin typeface="Arial" pitchFamily="34" charset="0"/>
                <a:cs typeface="Arial" pitchFamily="34" charset="0"/>
              </a:rPr>
              <a:t>LEA Source Systems</a:t>
            </a:r>
            <a:endParaRPr lang="en-US" sz="1000" b="1" dirty="0">
              <a:solidFill>
                <a:srgbClr val="FFFFFF"/>
              </a:solidFill>
              <a:latin typeface="Arial" pitchFamily="34" charset="0"/>
              <a:cs typeface="Arial" pitchFamily="34" charset="0"/>
            </a:endParaRPr>
          </a:p>
        </p:txBody>
      </p:sp>
      <p:sp>
        <p:nvSpPr>
          <p:cNvPr id="12" name="Rectangle 11"/>
          <p:cNvSpPr/>
          <p:nvPr/>
        </p:nvSpPr>
        <p:spPr>
          <a:xfrm>
            <a:off x="1195809" y="3124200"/>
            <a:ext cx="1295400" cy="553998"/>
          </a:xfrm>
          <a:prstGeom prst="rect">
            <a:avLst/>
          </a:prstGeom>
        </p:spPr>
        <p:txBody>
          <a:bodyPr wrap="square">
            <a:noAutofit/>
          </a:bodyPr>
          <a:lstStyle/>
          <a:p>
            <a:pPr algn="ctr">
              <a:lnSpc>
                <a:spcPts val="1800"/>
              </a:lnSpc>
            </a:pPr>
            <a:r>
              <a:rPr lang="en-US" sz="1000" b="1" dirty="0" smtClean="0">
                <a:solidFill>
                  <a:srgbClr val="FFFFFF"/>
                </a:solidFill>
                <a:latin typeface="Arial" pitchFamily="34" charset="0"/>
                <a:cs typeface="Arial" pitchFamily="34" charset="0"/>
              </a:rPr>
              <a:t>Client Side</a:t>
            </a:r>
          </a:p>
          <a:p>
            <a:pPr algn="ctr">
              <a:lnSpc>
                <a:spcPts val="1800"/>
              </a:lnSpc>
            </a:pPr>
            <a:r>
              <a:rPr lang="en-US" sz="1000" b="1" dirty="0" smtClean="0">
                <a:solidFill>
                  <a:srgbClr val="FFFFFF"/>
                </a:solidFill>
                <a:latin typeface="Arial" pitchFamily="34" charset="0"/>
                <a:cs typeface="Arial" pitchFamily="34" charset="0"/>
              </a:rPr>
              <a:t>Validation Tool</a:t>
            </a:r>
            <a:r>
              <a:rPr lang="en-US" sz="1100" b="1" dirty="0" smtClean="0">
                <a:solidFill>
                  <a:srgbClr val="FFFFFF"/>
                </a:solidFill>
                <a:latin typeface="Arial" pitchFamily="34" charset="0"/>
                <a:cs typeface="Arial" pitchFamily="34" charset="0"/>
              </a:rPr>
              <a:t> </a:t>
            </a:r>
            <a:endParaRPr lang="en-US" sz="1100" b="1" dirty="0">
              <a:solidFill>
                <a:srgbClr val="FFFFFF"/>
              </a:solidFill>
              <a:latin typeface="Arial" pitchFamily="34" charset="0"/>
              <a:cs typeface="Arial" pitchFamily="34" charset="0"/>
            </a:endParaRPr>
          </a:p>
        </p:txBody>
      </p:sp>
      <p:sp>
        <p:nvSpPr>
          <p:cNvPr id="21" name="Rounded Rectangle 20"/>
          <p:cNvSpPr/>
          <p:nvPr/>
        </p:nvSpPr>
        <p:spPr>
          <a:xfrm>
            <a:off x="2425144" y="3653244"/>
            <a:ext cx="1415335" cy="287759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A secure FTP file transfer client utility</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Downloaded from TSDS Portal &amp; installed at LEA/ESC</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Facilitates On Demand &amp; Scheduled file transfers</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Sends XML files to eDM</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Uses Service Account credentials for login &amp; password</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User selects files to be transferred</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File name is validated</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User can view transfer status</a:t>
            </a:r>
          </a:p>
          <a:p>
            <a:pPr marL="114300" lvl="0" indent="-114300">
              <a:lnSpc>
                <a:spcPct val="106000"/>
              </a:lnSpc>
              <a:buFont typeface="Arial" pitchFamily="34" charset="0"/>
              <a:buChar char="•"/>
            </a:pPr>
            <a:endParaRPr lang="en-US" sz="800" dirty="0" smtClean="0">
              <a:solidFill>
                <a:schemeClr val="tx1"/>
              </a:solidFill>
              <a:latin typeface="Arial" pitchFamily="34" charset="0"/>
              <a:cs typeface="Arial" pitchFamily="34" charset="0"/>
            </a:endParaRPr>
          </a:p>
        </p:txBody>
      </p:sp>
      <p:sp>
        <p:nvSpPr>
          <p:cNvPr id="22" name="Rectangle 21"/>
          <p:cNvSpPr/>
          <p:nvPr/>
        </p:nvSpPr>
        <p:spPr>
          <a:xfrm>
            <a:off x="2476908" y="3080196"/>
            <a:ext cx="1295400" cy="553998"/>
          </a:xfrm>
          <a:prstGeom prst="rect">
            <a:avLst/>
          </a:prstGeom>
        </p:spPr>
        <p:txBody>
          <a:bodyPr wrap="square">
            <a:noAutofit/>
          </a:bodyPr>
          <a:lstStyle/>
          <a:p>
            <a:pPr algn="ctr">
              <a:lnSpc>
                <a:spcPts val="1800"/>
              </a:lnSpc>
            </a:pPr>
            <a:r>
              <a:rPr lang="en-US" sz="1000" b="1" dirty="0" smtClean="0">
                <a:solidFill>
                  <a:srgbClr val="FFFFFF"/>
                </a:solidFill>
                <a:latin typeface="Arial" pitchFamily="34" charset="0"/>
                <a:cs typeface="Arial" pitchFamily="34" charset="0"/>
              </a:rPr>
              <a:t>Data Transfer</a:t>
            </a:r>
          </a:p>
          <a:p>
            <a:pPr algn="ctr">
              <a:lnSpc>
                <a:spcPts val="1800"/>
              </a:lnSpc>
            </a:pPr>
            <a:r>
              <a:rPr lang="en-US" sz="1000" b="1" dirty="0" smtClean="0">
                <a:solidFill>
                  <a:srgbClr val="FFFFFF"/>
                </a:solidFill>
                <a:latin typeface="Arial" pitchFamily="34" charset="0"/>
                <a:cs typeface="Arial" pitchFamily="34" charset="0"/>
              </a:rPr>
              <a:t>Utility (DTU)</a:t>
            </a:r>
            <a:endParaRPr lang="en-US" sz="1000" b="1" dirty="0">
              <a:solidFill>
                <a:srgbClr val="FFFFFF"/>
              </a:solidFill>
              <a:latin typeface="Arial" pitchFamily="34" charset="0"/>
              <a:cs typeface="Arial" pitchFamily="34" charset="0"/>
            </a:endParaRPr>
          </a:p>
        </p:txBody>
      </p:sp>
      <p:sp>
        <p:nvSpPr>
          <p:cNvPr id="25" name="Rounded Rectangle 24"/>
          <p:cNvSpPr/>
          <p:nvPr/>
        </p:nvSpPr>
        <p:spPr>
          <a:xfrm>
            <a:off x="3886200" y="3645990"/>
            <a:ext cx="1466087" cy="285292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Automatically picks up files that have been transferred by the DTU</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Runs files though data validations &amp; updates the ODS</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Users can also manually upload files</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Error files are generated at initial file validation &amp; again during ETL process</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Errors in interchanges must be corrected in source systems &amp; revalidated</a:t>
            </a:r>
          </a:p>
          <a:p>
            <a:pPr marL="114300" lvl="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User can  verify that the ODS has been updated by viewing status in the eDM</a:t>
            </a:r>
          </a:p>
        </p:txBody>
      </p:sp>
      <p:sp>
        <p:nvSpPr>
          <p:cNvPr id="26" name="Rectangle 25"/>
          <p:cNvSpPr/>
          <p:nvPr/>
        </p:nvSpPr>
        <p:spPr>
          <a:xfrm>
            <a:off x="3886200" y="3069265"/>
            <a:ext cx="1447800" cy="553998"/>
          </a:xfrm>
          <a:prstGeom prst="rect">
            <a:avLst/>
          </a:prstGeom>
        </p:spPr>
        <p:txBody>
          <a:bodyPr wrap="square">
            <a:noAutofit/>
          </a:bodyPr>
          <a:lstStyle/>
          <a:p>
            <a:pPr algn="ctr">
              <a:lnSpc>
                <a:spcPts val="1800"/>
              </a:lnSpc>
            </a:pPr>
            <a:r>
              <a:rPr lang="en-US" sz="1000" b="1" dirty="0" smtClean="0">
                <a:solidFill>
                  <a:srgbClr val="FFFFFF"/>
                </a:solidFill>
                <a:latin typeface="Arial" pitchFamily="34" charset="0"/>
                <a:cs typeface="Arial" pitchFamily="34" charset="0"/>
              </a:rPr>
              <a:t>eDM (Manage Data Loads) </a:t>
            </a:r>
            <a:endParaRPr lang="en-US" sz="1000" b="1" dirty="0">
              <a:solidFill>
                <a:srgbClr val="FFFFFF"/>
              </a:solidFill>
              <a:latin typeface="Arial" pitchFamily="34" charset="0"/>
              <a:cs typeface="Arial" pitchFamily="34" charset="0"/>
            </a:endParaRPr>
          </a:p>
        </p:txBody>
      </p:sp>
      <p:sp>
        <p:nvSpPr>
          <p:cNvPr id="28" name="Rounded Rectangle 27"/>
          <p:cNvSpPr/>
          <p:nvPr/>
        </p:nvSpPr>
        <p:spPr>
          <a:xfrm>
            <a:off x="5401340" y="3639473"/>
            <a:ext cx="1312409" cy="285292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User schedules and  can monitor the promotion of data from the ODS to the PDM</a:t>
            </a:r>
          </a:p>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User specifies collection and submission (e.g. Fall, First)</a:t>
            </a:r>
          </a:p>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User selects Category (e.g. Staff) and Sub Category(</a:t>
            </a:r>
            <a:r>
              <a:rPr lang="en-US" sz="800" dirty="0" err="1" smtClean="0">
                <a:solidFill>
                  <a:schemeClr val="tx1"/>
                </a:solidFill>
                <a:latin typeface="Arial" pitchFamily="34" charset="0"/>
                <a:cs typeface="Arial" pitchFamily="34" charset="0"/>
              </a:rPr>
              <a:t>ies</a:t>
            </a:r>
            <a:r>
              <a:rPr lang="en-US" sz="800" dirty="0" smtClean="0">
                <a:solidFill>
                  <a:schemeClr val="tx1"/>
                </a:solidFill>
                <a:latin typeface="Arial" pitchFamily="34" charset="0"/>
                <a:cs typeface="Arial" pitchFamily="34" charset="0"/>
              </a:rPr>
              <a:t>) to be loaded (e.g. Employment Payroll Summary)</a:t>
            </a:r>
          </a:p>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User can monitor the status</a:t>
            </a:r>
          </a:p>
          <a:p>
            <a:pPr marL="114300" indent="-114300">
              <a:lnSpc>
                <a:spcPct val="106000"/>
              </a:lnSpc>
            </a:pPr>
            <a:endParaRPr lang="en-US" sz="800" dirty="0" smtClean="0">
              <a:solidFill>
                <a:schemeClr val="tx1"/>
              </a:solidFill>
              <a:latin typeface="Arial" pitchFamily="34" charset="0"/>
              <a:cs typeface="Arial" pitchFamily="34" charset="0"/>
            </a:endParaRPr>
          </a:p>
        </p:txBody>
      </p:sp>
      <p:sp>
        <p:nvSpPr>
          <p:cNvPr id="29" name="Rectangle 28"/>
          <p:cNvSpPr/>
          <p:nvPr/>
        </p:nvSpPr>
        <p:spPr>
          <a:xfrm>
            <a:off x="5516880" y="3124200"/>
            <a:ext cx="1295400" cy="553998"/>
          </a:xfrm>
          <a:prstGeom prst="rect">
            <a:avLst/>
          </a:prstGeom>
        </p:spPr>
        <p:txBody>
          <a:bodyPr wrap="square">
            <a:noAutofit/>
          </a:bodyPr>
          <a:lstStyle/>
          <a:p>
            <a:pPr algn="ctr">
              <a:lnSpc>
                <a:spcPts val="1800"/>
              </a:lnSpc>
            </a:pPr>
            <a:r>
              <a:rPr lang="en-US" sz="1150" b="1" dirty="0" smtClean="0">
                <a:solidFill>
                  <a:srgbClr val="FFFFFF"/>
                </a:solidFill>
                <a:latin typeface="Arial" pitchFamily="34" charset="0"/>
                <a:cs typeface="Arial" pitchFamily="34" charset="0"/>
              </a:rPr>
              <a:t> </a:t>
            </a:r>
            <a:endParaRPr lang="en-US" sz="1150" b="1" dirty="0">
              <a:solidFill>
                <a:srgbClr val="FFFFFF"/>
              </a:solidFill>
              <a:latin typeface="Arial" pitchFamily="34" charset="0"/>
              <a:cs typeface="Arial" pitchFamily="34" charset="0"/>
            </a:endParaRPr>
          </a:p>
        </p:txBody>
      </p:sp>
      <p:pic>
        <p:nvPicPr>
          <p:cNvPr id="1029" name="Picture 5"/>
          <p:cNvPicPr>
            <a:picLocks noChangeAspect="1" noChangeArrowheads="1"/>
          </p:cNvPicPr>
          <p:nvPr/>
        </p:nvPicPr>
        <p:blipFill>
          <a:blip r:embed="rId4" cstate="print"/>
          <a:srcRect/>
          <a:stretch>
            <a:fillRect/>
          </a:stretch>
        </p:blipFill>
        <p:spPr bwMode="auto">
          <a:xfrm>
            <a:off x="1406731" y="1949892"/>
            <a:ext cx="842010" cy="1143000"/>
          </a:xfrm>
          <a:prstGeom prst="rect">
            <a:avLst/>
          </a:prstGeom>
          <a:noFill/>
          <a:ln w="9525">
            <a:noFill/>
            <a:miter lim="800000"/>
            <a:headEnd/>
            <a:tailEnd/>
          </a:ln>
        </p:spPr>
      </p:pic>
      <p:pic>
        <p:nvPicPr>
          <p:cNvPr id="1034" name="Picture 10"/>
          <p:cNvPicPr>
            <a:picLocks noChangeAspect="1" noChangeArrowheads="1"/>
          </p:cNvPicPr>
          <p:nvPr/>
        </p:nvPicPr>
        <p:blipFill>
          <a:blip r:embed="rId5" cstate="print"/>
          <a:srcRect/>
          <a:stretch>
            <a:fillRect/>
          </a:stretch>
        </p:blipFill>
        <p:spPr bwMode="auto">
          <a:xfrm>
            <a:off x="289437" y="1937196"/>
            <a:ext cx="609600" cy="1143000"/>
          </a:xfrm>
          <a:prstGeom prst="rect">
            <a:avLst/>
          </a:prstGeom>
          <a:noFill/>
          <a:ln w="9525">
            <a:noFill/>
            <a:miter lim="800000"/>
            <a:headEnd/>
            <a:tailEnd/>
          </a:ln>
        </p:spPr>
      </p:pic>
      <p:pic>
        <p:nvPicPr>
          <p:cNvPr id="1038" name="Picture 14" descr="C:\Users\melledge\AppData\Local\Temp\SNAGHTML428546.PNG"/>
          <p:cNvPicPr>
            <a:picLocks noChangeAspect="1" noChangeArrowheads="1"/>
          </p:cNvPicPr>
          <p:nvPr/>
        </p:nvPicPr>
        <p:blipFill>
          <a:blip r:embed="rId6" cstate="print"/>
          <a:srcRect/>
          <a:stretch>
            <a:fillRect/>
          </a:stretch>
        </p:blipFill>
        <p:spPr bwMode="auto">
          <a:xfrm>
            <a:off x="4076699" y="2076450"/>
            <a:ext cx="1066801" cy="914400"/>
          </a:xfrm>
          <a:prstGeom prst="rect">
            <a:avLst/>
          </a:prstGeom>
          <a:noFill/>
        </p:spPr>
      </p:pic>
      <p:pic>
        <p:nvPicPr>
          <p:cNvPr id="1040" name="Picture 16"/>
          <p:cNvPicPr>
            <a:picLocks noChangeAspect="1" noChangeArrowheads="1"/>
          </p:cNvPicPr>
          <p:nvPr/>
        </p:nvPicPr>
        <p:blipFill>
          <a:blip r:embed="rId7" cstate="print"/>
          <a:srcRect/>
          <a:stretch>
            <a:fillRect/>
          </a:stretch>
        </p:blipFill>
        <p:spPr bwMode="auto">
          <a:xfrm>
            <a:off x="2742286" y="2076450"/>
            <a:ext cx="781050" cy="790575"/>
          </a:xfrm>
          <a:prstGeom prst="rect">
            <a:avLst/>
          </a:prstGeom>
          <a:noFill/>
          <a:ln w="9525">
            <a:noFill/>
            <a:miter lim="800000"/>
            <a:headEnd/>
            <a:tailEnd/>
          </a:ln>
        </p:spPr>
      </p:pic>
      <p:sp>
        <p:nvSpPr>
          <p:cNvPr id="23" name="Rectangle 22"/>
          <p:cNvSpPr/>
          <p:nvPr/>
        </p:nvSpPr>
        <p:spPr>
          <a:xfrm>
            <a:off x="5364480" y="3080196"/>
            <a:ext cx="1447800" cy="553998"/>
          </a:xfrm>
          <a:prstGeom prst="rect">
            <a:avLst/>
          </a:prstGeom>
        </p:spPr>
        <p:txBody>
          <a:bodyPr wrap="square">
            <a:noAutofit/>
          </a:bodyPr>
          <a:lstStyle/>
          <a:p>
            <a:pPr algn="ctr">
              <a:lnSpc>
                <a:spcPts val="1800"/>
              </a:lnSpc>
            </a:pPr>
            <a:r>
              <a:rPr lang="en-US" sz="1000" b="1" dirty="0" smtClean="0">
                <a:solidFill>
                  <a:srgbClr val="FFFFFF"/>
                </a:solidFill>
                <a:latin typeface="Arial" pitchFamily="34" charset="0"/>
                <a:cs typeface="Arial" pitchFamily="34" charset="0"/>
              </a:rPr>
              <a:t>PEIMS</a:t>
            </a:r>
          </a:p>
          <a:p>
            <a:pPr algn="ctr">
              <a:lnSpc>
                <a:spcPts val="1800"/>
              </a:lnSpc>
            </a:pPr>
            <a:r>
              <a:rPr lang="en-US" sz="1000" b="1" dirty="0" smtClean="0">
                <a:solidFill>
                  <a:srgbClr val="FFFFFF"/>
                </a:solidFill>
                <a:latin typeface="Arial" pitchFamily="34" charset="0"/>
                <a:cs typeface="Arial" pitchFamily="34" charset="0"/>
              </a:rPr>
              <a:t>Application</a:t>
            </a:r>
            <a:endParaRPr lang="en-US" sz="1000" b="1" dirty="0">
              <a:solidFill>
                <a:srgbClr val="FFFFFF"/>
              </a:solidFill>
              <a:latin typeface="Arial" pitchFamily="34" charset="0"/>
              <a:cs typeface="Arial" pitchFamily="34" charset="0"/>
            </a:endParaRPr>
          </a:p>
        </p:txBody>
      </p:sp>
      <p:sp>
        <p:nvSpPr>
          <p:cNvPr id="24" name="Rectangle 23"/>
          <p:cNvSpPr/>
          <p:nvPr/>
        </p:nvSpPr>
        <p:spPr>
          <a:xfrm>
            <a:off x="6705600" y="3122892"/>
            <a:ext cx="1447800" cy="553998"/>
          </a:xfrm>
          <a:prstGeom prst="rect">
            <a:avLst/>
          </a:prstGeom>
        </p:spPr>
        <p:txBody>
          <a:bodyPr wrap="square">
            <a:noAutofit/>
          </a:bodyPr>
          <a:lstStyle/>
          <a:p>
            <a:pPr algn="ctr">
              <a:lnSpc>
                <a:spcPts val="1800"/>
              </a:lnSpc>
            </a:pPr>
            <a:r>
              <a:rPr lang="en-US" sz="1000" b="1" dirty="0" smtClean="0">
                <a:solidFill>
                  <a:srgbClr val="FFFFFF"/>
                </a:solidFill>
                <a:latin typeface="Arial" pitchFamily="34" charset="0"/>
                <a:cs typeface="Arial" pitchFamily="34" charset="0"/>
              </a:rPr>
              <a:t>Dashboards Data Mart</a:t>
            </a:r>
            <a:endParaRPr lang="en-US" sz="1000" b="1" dirty="0">
              <a:solidFill>
                <a:srgbClr val="FFFFFF"/>
              </a:solidFill>
              <a:latin typeface="Arial" pitchFamily="34" charset="0"/>
              <a:cs typeface="Arial" pitchFamily="34" charset="0"/>
            </a:endParaRPr>
          </a:p>
        </p:txBody>
      </p:sp>
      <p:sp>
        <p:nvSpPr>
          <p:cNvPr id="27" name="Rounded Rectangle 26"/>
          <p:cNvSpPr/>
          <p:nvPr/>
        </p:nvSpPr>
        <p:spPr>
          <a:xfrm>
            <a:off x="6744586" y="3644015"/>
            <a:ext cx="1369828" cy="285292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Data is loaded from ODS to a staging DDM</a:t>
            </a:r>
          </a:p>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If  load successful, then it is moved to the production DDM for studentGPS™ display</a:t>
            </a:r>
          </a:p>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Metric calculations occur during the load of data from the ODS to the DDM</a:t>
            </a:r>
          </a:p>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Data is automatically refreshed nightly, no user interaction needed</a:t>
            </a:r>
          </a:p>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System will prevent incomplete data from being loaded</a:t>
            </a:r>
          </a:p>
        </p:txBody>
      </p:sp>
      <p:pic>
        <p:nvPicPr>
          <p:cNvPr id="1026" name="Picture 2"/>
          <p:cNvPicPr>
            <a:picLocks noChangeAspect="1" noChangeArrowheads="1"/>
          </p:cNvPicPr>
          <p:nvPr/>
        </p:nvPicPr>
        <p:blipFill>
          <a:blip r:embed="rId8" cstate="print"/>
          <a:srcRect/>
          <a:stretch>
            <a:fillRect/>
          </a:stretch>
        </p:blipFill>
        <p:spPr bwMode="auto">
          <a:xfrm>
            <a:off x="5597919" y="2286000"/>
            <a:ext cx="980922" cy="600075"/>
          </a:xfrm>
          <a:prstGeom prst="rect">
            <a:avLst/>
          </a:prstGeom>
          <a:noFill/>
          <a:ln w="9525">
            <a:noFill/>
            <a:miter lim="800000"/>
            <a:headEnd/>
            <a:tailEnd/>
          </a:ln>
        </p:spPr>
      </p:pic>
      <p:pic>
        <p:nvPicPr>
          <p:cNvPr id="7" name="Picture 3"/>
          <p:cNvPicPr>
            <a:picLocks noChangeAspect="1" noChangeArrowheads="1"/>
          </p:cNvPicPr>
          <p:nvPr/>
        </p:nvPicPr>
        <p:blipFill>
          <a:blip r:embed="rId9" cstate="print"/>
          <a:srcRect/>
          <a:stretch>
            <a:fillRect/>
          </a:stretch>
        </p:blipFill>
        <p:spPr bwMode="auto">
          <a:xfrm>
            <a:off x="6901798" y="2286000"/>
            <a:ext cx="913514" cy="581025"/>
          </a:xfrm>
          <a:prstGeom prst="rect">
            <a:avLst/>
          </a:prstGeom>
          <a:noFill/>
          <a:ln w="9525">
            <a:noFill/>
            <a:miter lim="800000"/>
            <a:headEnd/>
            <a:tailEnd/>
          </a:ln>
        </p:spPr>
      </p:pic>
      <p:sp>
        <p:nvSpPr>
          <p:cNvPr id="3" name="Rectangle 2"/>
          <p:cNvSpPr/>
          <p:nvPr/>
        </p:nvSpPr>
        <p:spPr>
          <a:xfrm>
            <a:off x="8147942" y="2286000"/>
            <a:ext cx="896870" cy="5810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8025224" y="2341625"/>
            <a:ext cx="1142305" cy="461665"/>
          </a:xfrm>
          <a:prstGeom prst="rect">
            <a:avLst/>
          </a:prstGeom>
          <a:noFill/>
        </p:spPr>
        <p:txBody>
          <a:bodyPr wrap="square" rtlCol="0">
            <a:spAutoFit/>
          </a:bodyPr>
          <a:lstStyle/>
          <a:p>
            <a:pPr algn="ctr"/>
            <a:r>
              <a:rPr lang="en-US" sz="1200" b="1" dirty="0" smtClean="0">
                <a:solidFill>
                  <a:srgbClr val="10B8CE"/>
                </a:solidFill>
              </a:rPr>
              <a:t>Core Collections</a:t>
            </a:r>
            <a:endParaRPr lang="en-US" sz="1200" b="1" dirty="0">
              <a:solidFill>
                <a:srgbClr val="10B8CE"/>
              </a:solidFill>
            </a:endParaRPr>
          </a:p>
        </p:txBody>
      </p:sp>
      <p:sp>
        <p:nvSpPr>
          <p:cNvPr id="31" name="Rounded Rectangle 30"/>
          <p:cNvSpPr/>
          <p:nvPr/>
        </p:nvSpPr>
        <p:spPr>
          <a:xfrm>
            <a:off x="8144773" y="3640636"/>
            <a:ext cx="999227" cy="285292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Early Childhood Data submission for kinder and pre-k</a:t>
            </a:r>
          </a:p>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Charter and Public Schools</a:t>
            </a:r>
          </a:p>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Data Collected include; demographic and, Assessment,</a:t>
            </a:r>
          </a:p>
          <a:p>
            <a:pPr marL="114300" indent="-114300">
              <a:lnSpc>
                <a:spcPct val="106000"/>
              </a:lnSpc>
              <a:buFont typeface="Arial" pitchFamily="34" charset="0"/>
              <a:buChar char="•"/>
            </a:pPr>
            <a:r>
              <a:rPr lang="en-US" sz="800" dirty="0" smtClean="0">
                <a:solidFill>
                  <a:schemeClr val="tx1"/>
                </a:solidFill>
                <a:latin typeface="Arial" pitchFamily="34" charset="0"/>
                <a:cs typeface="Arial" pitchFamily="34" charset="0"/>
              </a:rPr>
              <a:t>Data is converted for ODS loading </a:t>
            </a:r>
          </a:p>
        </p:txBody>
      </p:sp>
      <p:sp>
        <p:nvSpPr>
          <p:cNvPr id="32" name="Rectangle 31"/>
          <p:cNvSpPr/>
          <p:nvPr/>
        </p:nvSpPr>
        <p:spPr>
          <a:xfrm>
            <a:off x="7936565" y="3115638"/>
            <a:ext cx="1447800" cy="530352"/>
          </a:xfrm>
          <a:prstGeom prst="rect">
            <a:avLst/>
          </a:prstGeom>
        </p:spPr>
        <p:txBody>
          <a:bodyPr wrap="square">
            <a:noAutofit/>
          </a:bodyPr>
          <a:lstStyle/>
          <a:p>
            <a:pPr algn="ctr">
              <a:lnSpc>
                <a:spcPts val="1800"/>
              </a:lnSpc>
            </a:pPr>
            <a:r>
              <a:rPr lang="en-US" sz="1000" b="1" dirty="0" smtClean="0">
                <a:solidFill>
                  <a:srgbClr val="FFFFFF"/>
                </a:solidFill>
                <a:latin typeface="Arial" pitchFamily="34" charset="0"/>
                <a:cs typeface="Arial" pitchFamily="34" charset="0"/>
              </a:rPr>
              <a:t>ECDS </a:t>
            </a:r>
          </a:p>
          <a:p>
            <a:pPr algn="ctr">
              <a:lnSpc>
                <a:spcPts val="1800"/>
              </a:lnSpc>
            </a:pPr>
            <a:r>
              <a:rPr lang="en-US" sz="1000" b="1" dirty="0" smtClean="0">
                <a:solidFill>
                  <a:srgbClr val="FFFFFF"/>
                </a:solidFill>
                <a:latin typeface="Arial" pitchFamily="34" charset="0"/>
                <a:cs typeface="Arial" pitchFamily="34" charset="0"/>
              </a:rPr>
              <a:t>Application</a:t>
            </a:r>
            <a:endParaRPr lang="en-US" sz="1000" b="1" dirty="0">
              <a:solidFill>
                <a:srgbClr val="FFFFFF"/>
              </a:solidFill>
              <a:latin typeface="Arial" pitchFamily="34" charset="0"/>
              <a:cs typeface="Arial" pitchFamily="34" charset="0"/>
            </a:endParaRPr>
          </a:p>
        </p:txBody>
      </p:sp>
    </p:spTree>
    <p:custDataLst>
      <p:tags r:id="rId1"/>
    </p:custDataLst>
    <p:extLst>
      <p:ext uri="{BB962C8B-B14F-4D97-AF65-F5344CB8AC3E}">
        <p14:creationId xmlns:p14="http://schemas.microsoft.com/office/powerpoint/2010/main" val="35787649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extLst>
              <p:ext uri="{D42A27DB-BD31-4B8C-83A1-F6EECF244321}">
                <p14:modId xmlns:p14="http://schemas.microsoft.com/office/powerpoint/2010/main" val="927893536"/>
              </p:ext>
            </p:extLst>
          </p:nvPr>
        </p:nvGraphicFramePr>
        <p:xfrm>
          <a:off x="5181600" y="2543516"/>
          <a:ext cx="3543300" cy="3212626"/>
        </p:xfrm>
        <a:graphic>
          <a:graphicData uri="http://schemas.openxmlformats.org/drawingml/2006/table">
            <a:tbl>
              <a:tblPr firstRow="1" bandRow="1">
                <a:tableStyleId>{5940675A-B579-460E-94D1-54222C63F5DA}</a:tableStyleId>
              </a:tblPr>
              <a:tblGrid>
                <a:gridCol w="1828800"/>
                <a:gridCol w="1714500"/>
              </a:tblGrid>
              <a:tr h="987586">
                <a:tc>
                  <a:txBody>
                    <a:bodyPr/>
                    <a:lstStyle/>
                    <a:p>
                      <a:endParaRPr lang="en-US" sz="2000" dirty="0">
                        <a:solidFill>
                          <a:srgbClr val="FFFFFF"/>
                        </a:solidFill>
                        <a:latin typeface="Arial" pitchFamily="34" charset="0"/>
                        <a:cs typeface="Arial" pitchFamily="34" charset="0"/>
                      </a:endParaRPr>
                    </a:p>
                  </a:txBody>
                  <a:tcPr/>
                </a:tc>
                <a:tc>
                  <a:txBody>
                    <a:bodyPr/>
                    <a:lstStyle/>
                    <a:p>
                      <a:endParaRPr lang="en-US" sz="2000" dirty="0">
                        <a:solidFill>
                          <a:srgbClr val="FFFFFF"/>
                        </a:solidFill>
                        <a:latin typeface="Arial" pitchFamily="34" charset="0"/>
                        <a:cs typeface="Arial" pitchFamily="34" charset="0"/>
                      </a:endParaRPr>
                    </a:p>
                  </a:txBody>
                  <a:tcPr/>
                </a:tc>
              </a:tr>
              <a:tr h="370840">
                <a:tc>
                  <a:txBody>
                    <a:bodyPr/>
                    <a:lstStyle/>
                    <a:p>
                      <a:pPr marL="285750" indent="-285750">
                        <a:buFont typeface="Arial" pitchFamily="34" charset="0"/>
                        <a:buChar char="•"/>
                      </a:pPr>
                      <a:r>
                        <a:rPr lang="en-US" sz="1400" dirty="0" smtClean="0">
                          <a:latin typeface="Arial" pitchFamily="34" charset="0"/>
                          <a:cs typeface="Arial" pitchFamily="34" charset="0"/>
                        </a:rPr>
                        <a:t>Grad</a:t>
                      </a:r>
                      <a:r>
                        <a:rPr lang="en-US" sz="1400" baseline="0" dirty="0" smtClean="0">
                          <a:latin typeface="Arial" pitchFamily="34" charset="0"/>
                          <a:cs typeface="Arial" pitchFamily="34" charset="0"/>
                        </a:rPr>
                        <a:t> </a:t>
                      </a:r>
                      <a:r>
                        <a:rPr lang="en-US" sz="1400" dirty="0" smtClean="0">
                          <a:latin typeface="Arial" pitchFamily="34" charset="0"/>
                          <a:cs typeface="Arial" pitchFamily="34" charset="0"/>
                        </a:rPr>
                        <a:t>Plans </a:t>
                      </a:r>
                    </a:p>
                    <a:p>
                      <a:pPr marL="285750" indent="-285750">
                        <a:buFont typeface="Arial" pitchFamily="34" charset="0"/>
                        <a:buChar char="•"/>
                      </a:pPr>
                      <a:r>
                        <a:rPr lang="en-US" sz="1400" dirty="0" smtClean="0">
                          <a:latin typeface="Arial" pitchFamily="34" charset="0"/>
                          <a:cs typeface="Arial" pitchFamily="34" charset="0"/>
                        </a:rPr>
                        <a:t>Test Score Reporting</a:t>
                      </a:r>
                    </a:p>
                    <a:p>
                      <a:pPr marL="285750" indent="-285750">
                        <a:buFont typeface="Arial" pitchFamily="34" charset="0"/>
                        <a:buChar char="•"/>
                      </a:pPr>
                      <a:r>
                        <a:rPr lang="en-US" sz="1400" dirty="0" smtClean="0">
                          <a:latin typeface="Arial" pitchFamily="34" charset="0"/>
                          <a:cs typeface="Arial" pitchFamily="34" charset="0"/>
                        </a:rPr>
                        <a:t>Rubrics</a:t>
                      </a:r>
                    </a:p>
                    <a:p>
                      <a:pPr marL="285750" indent="-285750">
                        <a:buFont typeface="Arial" pitchFamily="34" charset="0"/>
                        <a:buChar char="•"/>
                      </a:pPr>
                      <a:r>
                        <a:rPr lang="en-US" sz="1400" dirty="0" smtClean="0">
                          <a:latin typeface="Arial" pitchFamily="34" charset="0"/>
                          <a:cs typeface="Arial" pitchFamily="34" charset="0"/>
                        </a:rPr>
                        <a:t>Standards Based Grading</a:t>
                      </a:r>
                    </a:p>
                    <a:p>
                      <a:pPr marL="285750" indent="-285750">
                        <a:buFont typeface="Arial" pitchFamily="34" charset="0"/>
                        <a:buChar char="•"/>
                      </a:pPr>
                      <a:r>
                        <a:rPr lang="en-US" sz="1400" dirty="0" smtClean="0">
                          <a:latin typeface="Arial" pitchFamily="34" charset="0"/>
                          <a:cs typeface="Arial" pitchFamily="34" charset="0"/>
                        </a:rPr>
                        <a:t>Discipline Referrals</a:t>
                      </a:r>
                    </a:p>
                    <a:p>
                      <a:pPr marL="285750" indent="-285750">
                        <a:buFont typeface="Arial" pitchFamily="34" charset="0"/>
                        <a:buChar char="•"/>
                      </a:pPr>
                      <a:r>
                        <a:rPr lang="en-US" sz="1400" dirty="0" smtClean="0">
                          <a:latin typeface="Arial" pitchFamily="34" charset="0"/>
                          <a:cs typeface="Arial" pitchFamily="34" charset="0"/>
                        </a:rPr>
                        <a:t>Parent Portal</a:t>
                      </a:r>
                    </a:p>
                    <a:p>
                      <a:pPr marL="285750" indent="-285750">
                        <a:buFont typeface="Arial" pitchFamily="34" charset="0"/>
                        <a:buChar char="•"/>
                      </a:pPr>
                      <a:r>
                        <a:rPr lang="en-US" sz="1400" dirty="0" smtClean="0">
                          <a:latin typeface="Arial" pitchFamily="34" charset="0"/>
                          <a:cs typeface="Arial" pitchFamily="34" charset="0"/>
                        </a:rPr>
                        <a:t>...and</a:t>
                      </a:r>
                      <a:r>
                        <a:rPr lang="en-US" sz="1400" baseline="0" dirty="0" smtClean="0">
                          <a:latin typeface="Arial" pitchFamily="34" charset="0"/>
                          <a:cs typeface="Arial" pitchFamily="34" charset="0"/>
                        </a:rPr>
                        <a:t> more</a:t>
                      </a:r>
                      <a:endParaRPr lang="en-US" sz="1400" dirty="0" smtClean="0">
                        <a:latin typeface="Arial" pitchFamily="34" charset="0"/>
                        <a:cs typeface="Arial" pitchFamily="34" charset="0"/>
                      </a:endParaRPr>
                    </a:p>
                  </a:txBody>
                  <a:tcPr/>
                </a:tc>
                <a:tc>
                  <a:txBody>
                    <a:bodyPr/>
                    <a:lstStyle/>
                    <a:p>
                      <a:pPr marL="285750" indent="-285750">
                        <a:buFont typeface="Arial" pitchFamily="34" charset="0"/>
                        <a:buChar char="•"/>
                      </a:pPr>
                      <a:r>
                        <a:rPr lang="en-US" sz="1400" dirty="0" smtClean="0">
                          <a:latin typeface="Arial" pitchFamily="34" charset="0"/>
                          <a:cs typeface="Arial" pitchFamily="34" charset="0"/>
                        </a:rPr>
                        <a:t>Career Technology</a:t>
                      </a:r>
                    </a:p>
                    <a:p>
                      <a:pPr marL="285750" indent="-285750">
                        <a:buFont typeface="Arial" pitchFamily="34" charset="0"/>
                        <a:buChar char="•"/>
                      </a:pPr>
                      <a:r>
                        <a:rPr lang="en-US" sz="1400" dirty="0" smtClean="0">
                          <a:latin typeface="Arial" pitchFamily="34" charset="0"/>
                          <a:cs typeface="Arial" pitchFamily="34" charset="0"/>
                        </a:rPr>
                        <a:t>Special Program Reporting</a:t>
                      </a:r>
                    </a:p>
                    <a:p>
                      <a:pPr marL="285750" indent="-285750">
                        <a:buFont typeface="Arial" pitchFamily="34" charset="0"/>
                        <a:buChar char="•"/>
                      </a:pPr>
                      <a:r>
                        <a:rPr lang="en-US" sz="1400" dirty="0" smtClean="0">
                          <a:latin typeface="Arial" pitchFamily="34" charset="0"/>
                          <a:cs typeface="Arial" pitchFamily="34" charset="0"/>
                        </a:rPr>
                        <a:t>Scheduling</a:t>
                      </a:r>
                    </a:p>
                    <a:p>
                      <a:pPr marL="285750" indent="-285750">
                        <a:buFont typeface="Arial" pitchFamily="34" charset="0"/>
                        <a:buChar char="•"/>
                      </a:pPr>
                      <a:r>
                        <a:rPr lang="en-US" sz="1400" dirty="0" smtClean="0">
                          <a:latin typeface="Arial" pitchFamily="34" charset="0"/>
                          <a:cs typeface="Arial" pitchFamily="34" charset="0"/>
                        </a:rPr>
                        <a:t>Registration</a:t>
                      </a:r>
                    </a:p>
                    <a:p>
                      <a:pPr marL="285750" indent="-285750">
                        <a:buFont typeface="Arial" pitchFamily="34" charset="0"/>
                        <a:buChar char="•"/>
                      </a:pPr>
                      <a:r>
                        <a:rPr lang="en-US" sz="1400" dirty="0" smtClean="0">
                          <a:latin typeface="Arial" pitchFamily="34" charset="0"/>
                          <a:cs typeface="Arial" pitchFamily="34" charset="0"/>
                        </a:rPr>
                        <a:t>Data Security</a:t>
                      </a:r>
                    </a:p>
                    <a:p>
                      <a:pPr marL="285750" indent="-285750">
                        <a:buFont typeface="Arial" pitchFamily="34" charset="0"/>
                        <a:buChar char="•"/>
                      </a:pPr>
                      <a:r>
                        <a:rPr lang="en-US" sz="1400" dirty="0" smtClean="0">
                          <a:latin typeface="Arial" pitchFamily="34" charset="0"/>
                          <a:cs typeface="Arial" pitchFamily="34" charset="0"/>
                        </a:rPr>
                        <a:t>Parent Portal</a:t>
                      </a:r>
                    </a:p>
                    <a:p>
                      <a:pPr marL="285750" indent="-285750">
                        <a:buFont typeface="Arial" pitchFamily="34" charset="0"/>
                        <a:buChar char="•"/>
                      </a:pPr>
                      <a:r>
                        <a:rPr lang="en-US" sz="1400" dirty="0" smtClean="0">
                          <a:latin typeface="Arial" pitchFamily="34" charset="0"/>
                          <a:cs typeface="Arial" pitchFamily="34" charset="0"/>
                        </a:rPr>
                        <a:t>...and more</a:t>
                      </a:r>
                      <a:endParaRPr lang="en-US" sz="1400" dirty="0">
                        <a:latin typeface="Arial" pitchFamily="34" charset="0"/>
                        <a:cs typeface="Arial" pitchFamily="34" charset="0"/>
                      </a:endParaRPr>
                    </a:p>
                  </a:txBody>
                  <a:tcPr/>
                </a:tc>
              </a:tr>
            </a:tbl>
          </a:graphicData>
        </a:graphic>
      </p:graphicFrame>
      <p:sp>
        <p:nvSpPr>
          <p:cNvPr id="11" name="Content Placeholder 3"/>
          <p:cNvSpPr>
            <a:spLocks noGrp="1"/>
          </p:cNvSpPr>
          <p:nvPr>
            <p:ph sz="quarter" idx="4294967295"/>
          </p:nvPr>
        </p:nvSpPr>
        <p:spPr>
          <a:xfrm>
            <a:off x="304800" y="1828800"/>
            <a:ext cx="4724400" cy="4419600"/>
          </a:xfrm>
        </p:spPr>
        <p:txBody>
          <a:bodyPr>
            <a:noAutofit/>
          </a:bodyPr>
          <a:lstStyle/>
          <a:p>
            <a:pPr>
              <a:lnSpc>
                <a:spcPct val="106000"/>
              </a:lnSpc>
              <a:spcBef>
                <a:spcPts val="600"/>
              </a:spcBef>
              <a:spcAft>
                <a:spcPts val="300"/>
              </a:spcAft>
            </a:pPr>
            <a:r>
              <a:rPr lang="en-US" dirty="0"/>
              <a:t>The State-sponsored Student Information System (SSIS) is a software as a service (SaaS) master contract negotiated by TEA with </a:t>
            </a:r>
            <a:r>
              <a:rPr lang="en-US" i="1" dirty="0"/>
              <a:t>TCC TxEIS </a:t>
            </a:r>
            <a:r>
              <a:rPr lang="en-US" dirty="0"/>
              <a:t>and </a:t>
            </a:r>
            <a:r>
              <a:rPr lang="en-US" i="1" dirty="0"/>
              <a:t>Skyward</a:t>
            </a:r>
            <a:r>
              <a:rPr lang="en-US" dirty="0"/>
              <a:t> to reduce price and improve functionality for participating </a:t>
            </a:r>
            <a:r>
              <a:rPr lang="en-US" dirty="0" smtClean="0"/>
              <a:t>districts </a:t>
            </a:r>
            <a:r>
              <a:rPr lang="en-US" dirty="0"/>
              <a:t>and charter schools. </a:t>
            </a:r>
            <a:endParaRPr lang="en-US" dirty="0" smtClean="0"/>
          </a:p>
          <a:p>
            <a:pPr>
              <a:lnSpc>
                <a:spcPct val="106000"/>
              </a:lnSpc>
              <a:spcBef>
                <a:spcPts val="600"/>
              </a:spcBef>
              <a:spcAft>
                <a:spcPts val="300"/>
              </a:spcAft>
            </a:pPr>
            <a:r>
              <a:rPr lang="en-US" dirty="0"/>
              <a:t>The </a:t>
            </a:r>
            <a:r>
              <a:rPr lang="en-US" dirty="0" smtClean="0"/>
              <a:t>voluntary, state </a:t>
            </a:r>
            <a:r>
              <a:rPr lang="en-US" dirty="0"/>
              <a:t>negotiated SSIS contracts offer a competitive, not-to-exceed price per student that benefits all sizes of districts and charter schools across the state.  Additionally, since TEA negotiated the contract, </a:t>
            </a:r>
            <a:r>
              <a:rPr lang="en-US" dirty="0" smtClean="0"/>
              <a:t>districts </a:t>
            </a:r>
            <a:r>
              <a:rPr lang="en-US" dirty="0"/>
              <a:t>and charter schools do not need to go through the time-consuming process of issuing their own RFP. </a:t>
            </a:r>
          </a:p>
        </p:txBody>
      </p:sp>
      <p:sp>
        <p:nvSpPr>
          <p:cNvPr id="2" name="Title 1"/>
          <p:cNvSpPr>
            <a:spLocks noGrp="1"/>
          </p:cNvSpPr>
          <p:nvPr>
            <p:ph type="title"/>
          </p:nvPr>
        </p:nvSpPr>
        <p:spPr>
          <a:xfrm>
            <a:off x="1905000" y="381000"/>
            <a:ext cx="6858000" cy="838200"/>
          </a:xfrm>
          <a:prstGeom prst="rect">
            <a:avLst/>
          </a:prstGeom>
        </p:spPr>
        <p:txBody>
          <a:bodyPr>
            <a:noAutofit/>
          </a:bodyPr>
          <a:lstStyle/>
          <a:p>
            <a:r>
              <a:rPr lang="en-US" sz="2400" b="1" dirty="0" smtClean="0"/>
              <a:t>State-sponsored Student Information Systems</a:t>
            </a:r>
            <a:endParaRPr lang="en-US" sz="2400" b="1" dirty="0"/>
          </a:p>
        </p:txBody>
      </p:sp>
      <p:sp>
        <p:nvSpPr>
          <p:cNvPr id="3" name="Slide Number Placeholder 2"/>
          <p:cNvSpPr>
            <a:spLocks noGrp="1"/>
          </p:cNvSpPr>
          <p:nvPr>
            <p:ph type="sldNum" sz="quarter" idx="12"/>
          </p:nvPr>
        </p:nvSpPr>
        <p:spPr/>
        <p:txBody>
          <a:bodyPr>
            <a:normAutofit fontScale="92500" lnSpcReduction="20000"/>
          </a:bodyPr>
          <a:lstStyle/>
          <a:p>
            <a:fld id="{2F0C4421-5918-4AA3-AE4A-C36EDD2FD6EB}" type="slidenum">
              <a:rPr lang="en-US" smtClean="0"/>
              <a:pPr/>
              <a:t>7</a:t>
            </a:fld>
            <a:endParaRPr lang="en-US" dirty="0"/>
          </a:p>
        </p:txBody>
      </p:sp>
      <p:pic>
        <p:nvPicPr>
          <p:cNvPr id="7" name="Picture 6" descr="skyward-logo.png"/>
          <p:cNvPicPr>
            <a:picLocks noChangeAspect="1"/>
          </p:cNvPicPr>
          <p:nvPr/>
        </p:nvPicPr>
        <p:blipFill>
          <a:blip r:embed="rId4" cstate="print"/>
          <a:stretch>
            <a:fillRect/>
          </a:stretch>
        </p:blipFill>
        <p:spPr>
          <a:xfrm>
            <a:off x="7162800" y="2676319"/>
            <a:ext cx="1295400" cy="667546"/>
          </a:xfrm>
          <a:prstGeom prst="rect">
            <a:avLst/>
          </a:prstGeom>
        </p:spPr>
      </p:pic>
      <p:pic>
        <p:nvPicPr>
          <p:cNvPr id="8" name="Picture 7" descr="TxEIS-BW.png"/>
          <p:cNvPicPr>
            <a:picLocks noChangeAspect="1"/>
          </p:cNvPicPr>
          <p:nvPr/>
        </p:nvPicPr>
        <p:blipFill>
          <a:blip r:embed="rId5" cstate="print"/>
          <a:stretch>
            <a:fillRect/>
          </a:stretch>
        </p:blipFill>
        <p:spPr>
          <a:xfrm>
            <a:off x="5422710" y="2743200"/>
            <a:ext cx="1219200" cy="631372"/>
          </a:xfrm>
          <a:prstGeom prst="rect">
            <a:avLst/>
          </a:prstGeom>
        </p:spPr>
      </p:pic>
      <p:sp>
        <p:nvSpPr>
          <p:cNvPr id="6" name="TextBox 5"/>
          <p:cNvSpPr txBox="1"/>
          <p:nvPr/>
        </p:nvSpPr>
        <p:spPr>
          <a:xfrm>
            <a:off x="5105400" y="2209800"/>
            <a:ext cx="3581400" cy="338554"/>
          </a:xfrm>
          <a:prstGeom prst="rect">
            <a:avLst/>
          </a:prstGeom>
          <a:noFill/>
        </p:spPr>
        <p:txBody>
          <a:bodyPr wrap="square" rtlCol="0">
            <a:spAutoFit/>
          </a:bodyPr>
          <a:lstStyle/>
          <a:p>
            <a:r>
              <a:rPr lang="en-US" sz="1600" b="1" dirty="0" smtClean="0">
                <a:solidFill>
                  <a:schemeClr val="accent2"/>
                </a:solidFill>
                <a:latin typeface="Arial" pitchFamily="34" charset="0"/>
                <a:cs typeface="Arial" pitchFamily="34" charset="0"/>
              </a:rPr>
              <a:t>Improved Functionality Includes:</a:t>
            </a:r>
            <a:endParaRPr lang="en-US" sz="1600" b="1" dirty="0">
              <a:solidFill>
                <a:schemeClr val="accent2"/>
              </a:solidFill>
              <a:latin typeface="Arial" pitchFamily="34" charset="0"/>
              <a:cs typeface="Arial" pitchFamily="34" charset="0"/>
            </a:endParaRPr>
          </a:p>
        </p:txBody>
      </p:sp>
    </p:spTree>
    <p:custDataLst>
      <p:tags r:id="rId1"/>
    </p:custDataLst>
    <p:extLst>
      <p:ext uri="{BB962C8B-B14F-4D97-AF65-F5344CB8AC3E}">
        <p14:creationId xmlns:p14="http://schemas.microsoft.com/office/powerpoint/2010/main" val="26868893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noAutofit/>
          </a:bodyPr>
          <a:lstStyle/>
          <a:p>
            <a:r>
              <a:rPr lang="en-US" dirty="0" smtClean="0"/>
              <a:t>Education Data Warehouse</a:t>
            </a:r>
            <a:endParaRPr lang="en-US" dirty="0"/>
          </a:p>
        </p:txBody>
      </p:sp>
      <p:sp>
        <p:nvSpPr>
          <p:cNvPr id="3" name="Slide Number Placeholder 2"/>
          <p:cNvSpPr>
            <a:spLocks noGrp="1"/>
          </p:cNvSpPr>
          <p:nvPr>
            <p:ph type="sldNum" sz="quarter" idx="12"/>
          </p:nvPr>
        </p:nvSpPr>
        <p:spPr/>
        <p:txBody>
          <a:bodyPr>
            <a:normAutofit fontScale="92500" lnSpcReduction="20000"/>
          </a:bodyPr>
          <a:lstStyle/>
          <a:p>
            <a:fld id="{2F0C4421-5918-4AA3-AE4A-C36EDD2FD6EB}" type="slidenum">
              <a:rPr lang="en-US" smtClean="0"/>
              <a:pPr/>
              <a:t>8</a:t>
            </a:fld>
            <a:endParaRPr lang="en-US" dirty="0"/>
          </a:p>
        </p:txBody>
      </p:sp>
      <p:sp>
        <p:nvSpPr>
          <p:cNvPr id="4" name="Content Placeholder 3"/>
          <p:cNvSpPr>
            <a:spLocks noGrp="1"/>
          </p:cNvSpPr>
          <p:nvPr>
            <p:ph sz="quarter" idx="4294967295"/>
          </p:nvPr>
        </p:nvSpPr>
        <p:spPr>
          <a:xfrm>
            <a:off x="304800" y="1828800"/>
            <a:ext cx="3200400" cy="4419600"/>
          </a:xfrm>
        </p:spPr>
        <p:txBody>
          <a:bodyPr>
            <a:noAutofit/>
          </a:bodyPr>
          <a:lstStyle/>
          <a:p>
            <a:pPr>
              <a:lnSpc>
                <a:spcPct val="106000"/>
              </a:lnSpc>
              <a:spcBef>
                <a:spcPts val="600"/>
              </a:spcBef>
              <a:spcAft>
                <a:spcPts val="300"/>
              </a:spcAft>
            </a:pPr>
            <a:r>
              <a:rPr lang="en-US" sz="1800" dirty="0" smtClean="0"/>
              <a:t>The Education Data Warehouse </a:t>
            </a:r>
            <a:r>
              <a:rPr lang="en-US" sz="1800" dirty="0"/>
              <a:t>provides a </a:t>
            </a:r>
            <a:r>
              <a:rPr lang="en-US" sz="1800" b="1" dirty="0"/>
              <a:t>single data repository </a:t>
            </a:r>
            <a:r>
              <a:rPr lang="en-US" sz="1800" dirty="0"/>
              <a:t>that feeds TSDS PEIMS </a:t>
            </a:r>
            <a:r>
              <a:rPr lang="en-US" sz="1800" dirty="0" smtClean="0"/>
              <a:t>collections </a:t>
            </a:r>
            <a:r>
              <a:rPr lang="en-US" sz="1800" dirty="0"/>
              <a:t>and the </a:t>
            </a:r>
            <a:r>
              <a:rPr lang="en-US" sz="1800" dirty="0" smtClean="0"/>
              <a:t>studentGPS™ Dashboards</a:t>
            </a:r>
            <a:endParaRPr lang="en-US" sz="1800" dirty="0"/>
          </a:p>
          <a:p>
            <a:endParaRPr lang="en-US" sz="2400" dirty="0"/>
          </a:p>
        </p:txBody>
      </p:sp>
      <p:sp>
        <p:nvSpPr>
          <p:cNvPr id="5" name="Rectangle 4"/>
          <p:cNvSpPr/>
          <p:nvPr/>
        </p:nvSpPr>
        <p:spPr>
          <a:xfrm>
            <a:off x="6120452" y="3334602"/>
            <a:ext cx="1123950" cy="10668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p:cNvPicPr>
            <a:picLocks noChangeAspect="1" noChangeArrowheads="1"/>
          </p:cNvPicPr>
          <p:nvPr/>
        </p:nvPicPr>
        <p:blipFill>
          <a:blip r:embed="rId4" cstate="print"/>
          <a:srcRect/>
          <a:stretch>
            <a:fillRect/>
          </a:stretch>
        </p:blipFill>
        <p:spPr bwMode="auto">
          <a:xfrm>
            <a:off x="3505200" y="1600200"/>
            <a:ext cx="4705350" cy="34290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02611365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32"/>
  <p:tag name="TAG_BACKING_FORM_KEY" val="593194-c:\users\stomes\desktop\current training materials\development\technical zip_instruct\tsds_tech_course _overview.pptx"/>
  <p:tag name="ARTICULATE_USED_PAGE_ORIENTATION" val="1"/>
  <p:tag name="ARTICULATE_USED_PAGE_SIZE" val="1"/>
  <p:tag name="ARTICULATE_REFERENCE_ID" val="db765e4f-e795-46eb-a76a-c827d77247ee"/>
  <p:tag name="ARTICULATE_PRESENTER_VERSION" val="7"/>
  <p:tag name="ARTICULATE_PRESENTATION_ID" val="544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UDIO_ID" val="798"/>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UDIO_ID" val="799"/>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UDIO_ID" val="800"/>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UDIO_ID" val="801"/>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UDIO_ID" val="802"/>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UDIO_ID" val="849"/>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UDIO_ID" val="852"/>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 name="AUDIO_ID" val="805"/>
</p:tagLst>
</file>

<file path=ppt/tags/tag18.xml><?xml version="1.0" encoding="utf-8"?>
<p:tagLst xmlns:a="http://schemas.openxmlformats.org/drawingml/2006/main" xmlns:r="http://schemas.openxmlformats.org/officeDocument/2006/relationships" xmlns:p="http://schemas.openxmlformats.org/presentationml/2006/main">
  <p:tag name="AUDIO_ID" val="853"/>
</p:tagLst>
</file>

<file path=ppt/tags/tag19.xml><?xml version="1.0" encoding="utf-8"?>
<p:tagLst xmlns:a="http://schemas.openxmlformats.org/drawingml/2006/main" xmlns:r="http://schemas.openxmlformats.org/officeDocument/2006/relationships" xmlns:p="http://schemas.openxmlformats.org/presentationml/2006/main">
  <p:tag name="AUDIO_ID" val="806"/>
</p:tagLst>
</file>

<file path=ppt/tags/tag2.xml><?xml version="1.0" encoding="utf-8"?>
<p:tagLst xmlns:a="http://schemas.openxmlformats.org/drawingml/2006/main" xmlns:r="http://schemas.openxmlformats.org/officeDocument/2006/relationships" xmlns:p="http://schemas.openxmlformats.org/presentationml/2006/main">
  <p:tag name="AUDIO_ID" val="786"/>
  <p:tag name="ARTICULATE_USED_LAYOUT" val="1"/>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UDIO_ID" val="809"/>
</p:tagLst>
</file>

<file path=ppt/tags/tag21.xml><?xml version="1.0" encoding="utf-8"?>
<p:tagLst xmlns:a="http://schemas.openxmlformats.org/drawingml/2006/main" xmlns:r="http://schemas.openxmlformats.org/officeDocument/2006/relationships" xmlns:p="http://schemas.openxmlformats.org/presentationml/2006/main">
  <p:tag name="AUDIO_ID" val="812"/>
</p:tagLst>
</file>

<file path=ppt/tags/tag22.xml><?xml version="1.0" encoding="utf-8"?>
<p:tagLst xmlns:a="http://schemas.openxmlformats.org/drawingml/2006/main" xmlns:r="http://schemas.openxmlformats.org/officeDocument/2006/relationships" xmlns:p="http://schemas.openxmlformats.org/presentationml/2006/main">
  <p:tag name="AUDIO_ID" val="855"/>
</p:tagLst>
</file>

<file path=ppt/tags/tag23.xml><?xml version="1.0" encoding="utf-8"?>
<p:tagLst xmlns:a="http://schemas.openxmlformats.org/drawingml/2006/main" xmlns:r="http://schemas.openxmlformats.org/officeDocument/2006/relationships" xmlns:p="http://schemas.openxmlformats.org/presentationml/2006/main">
  <p:tag name="AUDIO_ID" val="854"/>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 name="AUDIO_ID" val="856"/>
</p:tagLst>
</file>

<file path=ppt/tags/tag25.xml><?xml version="1.0" encoding="utf-8"?>
<p:tagLst xmlns:a="http://schemas.openxmlformats.org/drawingml/2006/main" xmlns:r="http://schemas.openxmlformats.org/officeDocument/2006/relationships" xmlns:p="http://schemas.openxmlformats.org/presentationml/2006/main">
  <p:tag name="AUDIO_ID" val="819"/>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UDIO_ID" val="820"/>
</p:tagLst>
</file>

<file path=ppt/tags/tag27.xml><?xml version="1.0" encoding="utf-8"?>
<p:tagLst xmlns:a="http://schemas.openxmlformats.org/drawingml/2006/main" xmlns:r="http://schemas.openxmlformats.org/officeDocument/2006/relationships" xmlns:p="http://schemas.openxmlformats.org/presentationml/2006/main">
  <p:tag name="AUDIO_ID" val="839"/>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UDIO_ID" val="840"/>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 name="AUDIO_ID" val="829"/>
</p:tagLst>
</file>

<file path=ppt/tags/tag3.xml><?xml version="1.0" encoding="utf-8"?>
<p:tagLst xmlns:a="http://schemas.openxmlformats.org/drawingml/2006/main" xmlns:r="http://schemas.openxmlformats.org/officeDocument/2006/relationships" xmlns:p="http://schemas.openxmlformats.org/presentationml/2006/main">
  <p:tag name="AUDIO_ID" val="787"/>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UDIO_ID" val="841"/>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UDIO_ID" val="830"/>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UDIO_ID" val="790"/>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UDIO_ID" val="792"/>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 name="AUDIO_ID" val="851"/>
</p:tagLst>
</file>

<file path=ppt/tags/tag9.xml><?xml version="1.0" encoding="utf-8"?>
<p:tagLst xmlns:a="http://schemas.openxmlformats.org/drawingml/2006/main" xmlns:r="http://schemas.openxmlformats.org/officeDocument/2006/relationships" xmlns:p="http://schemas.openxmlformats.org/presentationml/2006/main">
  <p:tag name="AUDIO_ID" val="797"/>
  <p:tag name="ARTICULATE_SLIDE_THUMBNAIL_REFRESH"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SDS (Oct12)">
  <a:themeElements>
    <a:clrScheme name="Custom 13">
      <a:dk1>
        <a:srgbClr val="000000"/>
      </a:dk1>
      <a:lt1>
        <a:srgbClr val="FCD192"/>
      </a:lt1>
      <a:dk2>
        <a:srgbClr val="2E6AA6"/>
      </a:dk2>
      <a:lt2>
        <a:srgbClr val="C9E9DB"/>
      </a:lt2>
      <a:accent1>
        <a:srgbClr val="0082C8"/>
      </a:accent1>
      <a:accent2>
        <a:srgbClr val="F9A451"/>
      </a:accent2>
      <a:accent3>
        <a:srgbClr val="72C6A2"/>
      </a:accent3>
      <a:accent4>
        <a:srgbClr val="2E6AA6"/>
      </a:accent4>
      <a:accent5>
        <a:srgbClr val="00B5CB"/>
      </a:accent5>
      <a:accent6>
        <a:srgbClr val="AADCC7"/>
      </a:accent6>
      <a:hlink>
        <a:srgbClr val="2E6AA6"/>
      </a:hlink>
      <a:folHlink>
        <a:srgbClr val="7F7F7F"/>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388B943D1A2944A2203298FD1F90B3" ma:contentTypeVersion="0" ma:contentTypeDescription="Create a new document." ma:contentTypeScope="" ma:versionID="2987a52bd1680a9cbbcb5e260ac2b4a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03D83C4-8D1E-4A45-BC36-CD7E373E5C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4B45A69-778E-4D41-A5A4-6C4FF6432815}">
  <ds:schemaRefs>
    <ds:schemaRef ds:uri="http://purl.org/dc/terms/"/>
    <ds:schemaRef ds:uri="http://schemas.microsoft.com/office/2006/documentManagement/types"/>
    <ds:schemaRef ds:uri="http://schemas.microsoft.com/office/infopath/2007/PartnerControls"/>
    <ds:schemaRef ds:uri="http://purl.org/dc/dcmitype/"/>
    <ds:schemaRef ds:uri="http://www.w3.org/XML/1998/namespace"/>
    <ds:schemaRef ds:uri="http://schemas.openxmlformats.org/package/2006/metadata/core-propertie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8E204C14-91B9-45BA-8FFF-0F8E553DDC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88903</TotalTime>
  <Words>3653</Words>
  <Application>Microsoft Office PowerPoint</Application>
  <PresentationFormat>On-screen Show (4:3)</PresentationFormat>
  <Paragraphs>315</Paragraphs>
  <Slides>28</Slides>
  <Notes>27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Calibri</vt:lpstr>
      <vt:lpstr>Corbel</vt:lpstr>
      <vt:lpstr>Helvetica</vt:lpstr>
      <vt:lpstr>Wingdings</vt:lpstr>
      <vt:lpstr>Wingdings 2</vt:lpstr>
      <vt:lpstr>Wingdings 3</vt:lpstr>
      <vt:lpstr>TSDS (Oct12)</vt:lpstr>
      <vt:lpstr>TSDS Technical Course Module 1: Overview of TSDS and TSDS High Level End User Process Map    </vt:lpstr>
      <vt:lpstr>Course Menu</vt:lpstr>
      <vt:lpstr>Course Acronyms</vt:lpstr>
      <vt:lpstr>Key Technical Terms</vt:lpstr>
      <vt:lpstr>Overview of TSDS</vt:lpstr>
      <vt:lpstr>Introducing the Texas Student Data System</vt:lpstr>
      <vt:lpstr>Overview of TSDS Data Loading Process</vt:lpstr>
      <vt:lpstr>State-sponsored Student Information Systems</vt:lpstr>
      <vt:lpstr>Education Data Warehouse</vt:lpstr>
      <vt:lpstr>TSDS PEIMS</vt:lpstr>
      <vt:lpstr>TSDS Client-Side Validation Tool</vt:lpstr>
      <vt:lpstr>studentGPS™ Dashboards Overview</vt:lpstr>
      <vt:lpstr>ECDS</vt:lpstr>
      <vt:lpstr>TEAL</vt:lpstr>
      <vt:lpstr>TEAL  TSDS Portal  TSDS Portal Roles </vt:lpstr>
      <vt:lpstr>TSDS High Level End  User Process Map</vt:lpstr>
      <vt:lpstr>Data Loading Process Map</vt:lpstr>
      <vt:lpstr>Texas Education Data Standards (TEDS)</vt:lpstr>
      <vt:lpstr>XML Interchange Files from Source Data</vt:lpstr>
      <vt:lpstr>Data Promotion from ODS</vt:lpstr>
      <vt:lpstr>Data Loading Process Map</vt:lpstr>
      <vt:lpstr>Data Loading Process Map</vt:lpstr>
      <vt:lpstr>Data Loading Process Map</vt:lpstr>
      <vt:lpstr>TSDS Roles and Responsibilities</vt:lpstr>
      <vt:lpstr>TSDS Field Coordination Network</vt:lpstr>
      <vt:lpstr>Wrap Up</vt:lpstr>
      <vt:lpstr>Wrap Up</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jcaven</dc:creator>
  <cp:lastModifiedBy>Tomes, Shawn</cp:lastModifiedBy>
  <cp:revision>2114</cp:revision>
  <cp:lastPrinted>2013-03-12T15:39:22Z</cp:lastPrinted>
  <dcterms:created xsi:type="dcterms:W3CDTF">2009-09-01T20:11:00Z</dcterms:created>
  <dcterms:modified xsi:type="dcterms:W3CDTF">2016-10-06T13:41:04Z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0x01010068388B943D1A2944A2203298FD1F90B3</vt:lpwstr>
  </property>
  <property fmtid="{D5CDD505-2E9C-101B-9397-08002B2CF9AE}" pid="3" name="_NewReviewCycle">
    <vt:lpwstr/>
  </property>
  <property fmtid="{D5CDD505-2E9C-101B-9397-08002B2CF9AE}" pid="4" name="_dlc_DocIdItemGuid">
    <vt:lpwstr>7fd8e421-004a-41be-b615-d2e44760db7c</vt:lpwstr>
  </property>
  <property fmtid="{D5CDD505-2E9C-101B-9397-08002B2CF9AE}" pid="5" name="ArticulateGUID">
    <vt:lpwstr>D1B48321-E4EE-4F01-B75A-D6436F124562</vt:lpwstr>
  </property>
  <property fmtid="{D5CDD505-2E9C-101B-9397-08002B2CF9AE}" pid="6" name="ArticulatePath">
    <vt:lpwstr>TSDS_Tech_Course _Overview</vt:lpwstr>
  </property>
  <property fmtid="{D5CDD505-2E9C-101B-9397-08002B2CF9AE}" pid="7" name="ArticulateProjectVersion">
    <vt:lpwstr>7</vt:lpwstr>
  </property>
  <property fmtid="{D5CDD505-2E9C-101B-9397-08002B2CF9AE}" pid="8" name="ArticulateUseProject">
    <vt:lpwstr>1</vt:lpwstr>
  </property>
  <property fmtid="{D5CDD505-2E9C-101B-9397-08002B2CF9AE}" pid="9" name="ArticulateProjectFull">
    <vt:lpwstr>C:\Users\stomes\Desktop\Current Training Materials\Development\Technical ZIP_Instruct\TSDS_Tech_Course _Overview.ppta</vt:lpwstr>
  </property>
</Properties>
</file>