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heme/themeOverride1.xml" ContentType="application/vnd.openxmlformats-officedocument.themeOverride+xml"/>
  <Override PartName="/ppt/tags/tag30.xml" ContentType="application/vnd.openxmlformats-officedocument.presentationml.tags+xml"/>
  <Override PartName="/ppt/notesSlides/notesSlide29.xml" ContentType="application/vnd.openxmlformats-officedocument.presentationml.notesSlide+xml"/>
  <Override PartName="/ppt/tags/tag31.xml" ContentType="application/vnd.openxmlformats-officedocument.presentationml.tags+xml"/>
  <Override PartName="/ppt/notesSlides/notesSlide30.xml" ContentType="application/vnd.openxmlformats-officedocument.presentationml.notesSlide+xml"/>
  <Override PartName="/ppt/tags/tag32.xml" ContentType="application/vnd.openxmlformats-officedocument.presentationml.tags+xml"/>
  <Override PartName="/ppt/notesSlides/notesSlide31.xml" ContentType="application/vnd.openxmlformats-officedocument.presentationml.notesSlide+xml"/>
  <Override PartName="/ppt/tags/tag33.xml" ContentType="application/vnd.openxmlformats-officedocument.presentationml.tags+xml"/>
  <Override PartName="/ppt/notesSlides/notesSlide32.xml" ContentType="application/vnd.openxmlformats-officedocument.presentationml.notesSlide+xml"/>
  <Override PartName="/ppt/tags/tag34.xml" ContentType="application/vnd.openxmlformats-officedocument.presentationml.tags+xml"/>
  <Override PartName="/ppt/notesSlides/notesSlide33.xml" ContentType="application/vnd.openxmlformats-officedocument.presentationml.notesSlide+xml"/>
  <Override PartName="/ppt/tags/tag35.xml" ContentType="application/vnd.openxmlformats-officedocument.presentationml.tags+xml"/>
  <Override PartName="/ppt/notesSlides/notesSlide34.xml" ContentType="application/vnd.openxmlformats-officedocument.presentationml.notesSlide+xml"/>
  <Override PartName="/ppt/tags/tag36.xml" ContentType="application/vnd.openxmlformats-officedocument.presentationml.tags+xml"/>
  <Override PartName="/ppt/notesSlides/notesSlide35.xml" ContentType="application/vnd.openxmlformats-officedocument.presentationml.notesSlide+xml"/>
  <Override PartName="/ppt/tags/tag37.xml" ContentType="application/vnd.openxmlformats-officedocument.presentationml.tags+xml"/>
  <Override PartName="/ppt/notesSlides/notesSlide36.xml" ContentType="application/vnd.openxmlformats-officedocument.presentationml.notesSlide+xml"/>
  <Override PartName="/ppt/tags/tag38.xml" ContentType="application/vnd.openxmlformats-officedocument.presentationml.tags+xml"/>
  <Override PartName="/ppt/notesSlides/notesSlide37.xml" ContentType="application/vnd.openxmlformats-officedocument.presentationml.notesSlide+xml"/>
  <Override PartName="/ppt/tags/tag39.xml" ContentType="application/vnd.openxmlformats-officedocument.presentationml.tags+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6" r:id="rId4"/>
  </p:sldMasterIdLst>
  <p:notesMasterIdLst>
    <p:notesMasterId r:id="rId43"/>
  </p:notesMasterIdLst>
  <p:handoutMasterIdLst>
    <p:handoutMasterId r:id="rId44"/>
  </p:handoutMasterIdLst>
  <p:sldIdLst>
    <p:sldId id="466" r:id="rId5"/>
    <p:sldId id="1020" r:id="rId6"/>
    <p:sldId id="1021" r:id="rId7"/>
    <p:sldId id="863" r:id="rId8"/>
    <p:sldId id="1014" r:id="rId9"/>
    <p:sldId id="1015" r:id="rId10"/>
    <p:sldId id="790" r:id="rId11"/>
    <p:sldId id="968" r:id="rId12"/>
    <p:sldId id="977" r:id="rId13"/>
    <p:sldId id="792" r:id="rId14"/>
    <p:sldId id="1000" r:id="rId15"/>
    <p:sldId id="946" r:id="rId16"/>
    <p:sldId id="868" r:id="rId17"/>
    <p:sldId id="794" r:id="rId18"/>
    <p:sldId id="795" r:id="rId19"/>
    <p:sldId id="796" r:id="rId20"/>
    <p:sldId id="797" r:id="rId21"/>
    <p:sldId id="798" r:id="rId22"/>
    <p:sldId id="799" r:id="rId23"/>
    <p:sldId id="869" r:id="rId24"/>
    <p:sldId id="801" r:id="rId25"/>
    <p:sldId id="802" r:id="rId26"/>
    <p:sldId id="803" r:id="rId27"/>
    <p:sldId id="804" r:id="rId28"/>
    <p:sldId id="805" r:id="rId29"/>
    <p:sldId id="806" r:id="rId30"/>
    <p:sldId id="807" r:id="rId31"/>
    <p:sldId id="808" r:id="rId32"/>
    <p:sldId id="809" r:id="rId33"/>
    <p:sldId id="810" r:id="rId34"/>
    <p:sldId id="812" r:id="rId35"/>
    <p:sldId id="813" r:id="rId36"/>
    <p:sldId id="814" r:id="rId37"/>
    <p:sldId id="872" r:id="rId38"/>
    <p:sldId id="817" r:id="rId39"/>
    <p:sldId id="1016" r:id="rId40"/>
    <p:sldId id="1017" r:id="rId41"/>
    <p:sldId id="1019" r:id="rId42"/>
  </p:sldIdLst>
  <p:sldSz cx="9144000" cy="6858000" type="screen4x3"/>
  <p:notesSz cx="6858000" cy="9296400"/>
  <p:custDataLst>
    <p:tags r:id="rId4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k9sWmi2+A5ix2inuosh8AQ==" hashData="Nm9CWn8j6Fp1l1WpZOAJkZgjLUQ="/>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9">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ynep Young" initials="ZY" lastIdx="2" clrIdx="0"/>
  <p:cmAuthor id="1" name="Sharon Reddehase" initials="SNR" lastIdx="1" clrIdx="1"/>
  <p:cmAuthor id="2" name="mulrich" initials="mu" lastIdx="4" clrIdx="2"/>
  <p:cmAuthor id="3" name="Keegan, Lisa" initials="LK" lastIdx="1" clrIdx="3"/>
  <p:cmAuthor id="4" name="Hartwig, Alan" initials="AH" lastIdx="7" clrIdx="4"/>
  <p:cmAuthor id="5" name="Grapes, Chris" initials="CG" lastIdx="23" clrIdx="5"/>
  <p:cmAuthor id="6" name="Lisa McNicholas" initials="LM"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3F3F9"/>
    <a:srgbClr val="CDCDCD"/>
    <a:srgbClr val="9DD7EB"/>
    <a:srgbClr val="CAF4F6"/>
    <a:srgbClr val="31B3C5"/>
    <a:srgbClr val="66DEE4"/>
    <a:srgbClr val="9AEAEE"/>
    <a:srgbClr val="9FD7EB"/>
    <a:srgbClr val="70C4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94" autoAdjust="0"/>
    <p:restoredTop sz="75117" autoAdjust="0"/>
  </p:normalViewPr>
  <p:slideViewPr>
    <p:cSldViewPr>
      <p:cViewPr varScale="1">
        <p:scale>
          <a:sx n="54" d="100"/>
          <a:sy n="54" d="100"/>
        </p:scale>
        <p:origin x="1794" y="72"/>
      </p:cViewPr>
      <p:guideLst>
        <p:guide orient="horz" pos="2160"/>
        <p:guide pos="2880"/>
      </p:guideLst>
    </p:cSldViewPr>
  </p:slideViewPr>
  <p:outlineViewPr>
    <p:cViewPr>
      <p:scale>
        <a:sx n="33" d="100"/>
        <a:sy n="33" d="100"/>
      </p:scale>
      <p:origin x="0" y="55662"/>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5" d="100"/>
          <a:sy n="55" d="100"/>
        </p:scale>
        <p:origin x="-2550" y="-102"/>
      </p:cViewPr>
      <p:guideLst>
        <p:guide orient="horz" pos="2929"/>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viewProps" Target="viewProp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553EA0-6D6C-4274-9448-B12E25C70B71}" type="doc">
      <dgm:prSet loTypeId="urn:microsoft.com/office/officeart/2005/8/layout/hProcess9" loCatId="process" qsTypeId="urn:microsoft.com/office/officeart/2005/8/quickstyle/simple1" qsCatId="simple" csTypeId="urn:microsoft.com/office/officeart/2005/8/colors/accent1_2" csCatId="accent1" phldr="1"/>
      <dgm:spPr/>
    </dgm:pt>
    <dgm:pt modelId="{1ABF75BA-4B65-4670-8F7F-D65531627CF4}">
      <dgm:prSet phldrT="[Text]"/>
      <dgm:spPr/>
      <dgm:t>
        <a:bodyPr/>
        <a:lstStyle/>
        <a:p>
          <a:r>
            <a:rPr lang="en-US" dirty="0"/>
            <a:t>TEAL</a:t>
          </a:r>
        </a:p>
      </dgm:t>
    </dgm:pt>
    <dgm:pt modelId="{4833D402-37D1-4F89-B68D-6BC5E69B6691}" type="parTrans" cxnId="{72742AC3-9C01-4329-BFE1-805FD10FA21E}">
      <dgm:prSet/>
      <dgm:spPr/>
    </dgm:pt>
    <dgm:pt modelId="{F19769E5-16F3-4CE5-A091-D04BD2F2A3BC}" type="sibTrans" cxnId="{72742AC3-9C01-4329-BFE1-805FD10FA21E}">
      <dgm:prSet/>
      <dgm:spPr/>
    </dgm:pt>
    <dgm:pt modelId="{3BF38DB7-0428-4C5E-96C6-B98EA3BA36EF}">
      <dgm:prSet phldrT="[Text]"/>
      <dgm:spPr/>
      <dgm:t>
        <a:bodyPr/>
        <a:lstStyle/>
        <a:p>
          <a:r>
            <a:rPr lang="en-US" dirty="0"/>
            <a:t>TSDS Overview</a:t>
          </a:r>
        </a:p>
      </dgm:t>
    </dgm:pt>
    <dgm:pt modelId="{D1F2CD82-C80E-4901-9215-A0A17313A92C}" type="parTrans" cxnId="{504D9648-3116-492C-987F-B3B9AE4CE78F}">
      <dgm:prSet/>
      <dgm:spPr/>
    </dgm:pt>
    <dgm:pt modelId="{25E5FB2E-45C4-4E8E-A0BE-ACADAFAF9A08}" type="sibTrans" cxnId="{504D9648-3116-492C-987F-B3B9AE4CE78F}">
      <dgm:prSet/>
      <dgm:spPr/>
    </dgm:pt>
    <dgm:pt modelId="{AF985AA8-3042-4B29-A22B-12BED2BFDF03}">
      <dgm:prSet phldrT="[Text]"/>
      <dgm:spPr/>
      <dgm:t>
        <a:bodyPr/>
        <a:lstStyle/>
        <a:p>
          <a:r>
            <a:rPr lang="en-US" dirty="0"/>
            <a:t>TSDS Technical Overview</a:t>
          </a:r>
        </a:p>
      </dgm:t>
    </dgm:pt>
    <dgm:pt modelId="{0BD50803-5D45-4353-B555-7D389B8D3551}" type="parTrans" cxnId="{95DE2C7E-229D-45E5-8A08-7CA430A2243C}">
      <dgm:prSet/>
      <dgm:spPr/>
    </dgm:pt>
    <dgm:pt modelId="{06501933-DD6C-4DC1-BD76-EB2BD2E26901}" type="sibTrans" cxnId="{95DE2C7E-229D-45E5-8A08-7CA430A2243C}">
      <dgm:prSet/>
      <dgm:spPr/>
    </dgm:pt>
    <dgm:pt modelId="{419B80A1-B215-4792-8E5D-575F49997264}">
      <dgm:prSet phldrT="[Text]"/>
      <dgm:spPr/>
      <dgm:t>
        <a:bodyPr/>
        <a:lstStyle/>
        <a:p>
          <a:r>
            <a:rPr lang="en-US" dirty="0"/>
            <a:t>TSDS TEDS and CSVT</a:t>
          </a:r>
        </a:p>
      </dgm:t>
    </dgm:pt>
    <dgm:pt modelId="{B0DE3464-0513-4C26-90D4-E2C0415D7FFC}" type="parTrans" cxnId="{3A6AF1CE-1E70-45B0-BDA0-8EAA2CA26EDF}">
      <dgm:prSet/>
      <dgm:spPr/>
    </dgm:pt>
    <dgm:pt modelId="{CC17D5E2-3805-46CA-97A5-2617CC7E33A8}" type="sibTrans" cxnId="{3A6AF1CE-1E70-45B0-BDA0-8EAA2CA26EDF}">
      <dgm:prSet/>
      <dgm:spPr/>
    </dgm:pt>
    <dgm:pt modelId="{2EDCB11A-CD57-445F-9D78-DD1165F913E1}" type="pres">
      <dgm:prSet presAssocID="{EB553EA0-6D6C-4274-9448-B12E25C70B71}" presName="CompostProcess" presStyleCnt="0">
        <dgm:presLayoutVars>
          <dgm:dir/>
          <dgm:resizeHandles val="exact"/>
        </dgm:presLayoutVars>
      </dgm:prSet>
      <dgm:spPr/>
    </dgm:pt>
    <dgm:pt modelId="{C0A961E2-CD77-448E-8376-76E8DF91673F}" type="pres">
      <dgm:prSet presAssocID="{EB553EA0-6D6C-4274-9448-B12E25C70B71}" presName="arrow" presStyleLbl="bgShp" presStyleIdx="0" presStyleCnt="1"/>
      <dgm:spPr/>
    </dgm:pt>
    <dgm:pt modelId="{8A2389C0-F5E1-408E-92AD-6BE543C3D63E}" type="pres">
      <dgm:prSet presAssocID="{EB553EA0-6D6C-4274-9448-B12E25C70B71}" presName="linearProcess" presStyleCnt="0"/>
      <dgm:spPr/>
    </dgm:pt>
    <dgm:pt modelId="{CEEEEBD6-F465-471B-B7E8-9C9C71D31C4A}" type="pres">
      <dgm:prSet presAssocID="{1ABF75BA-4B65-4670-8F7F-D65531627CF4}" presName="textNode" presStyleLbl="node1" presStyleIdx="0" presStyleCnt="4">
        <dgm:presLayoutVars>
          <dgm:bulletEnabled val="1"/>
        </dgm:presLayoutVars>
      </dgm:prSet>
      <dgm:spPr/>
    </dgm:pt>
    <dgm:pt modelId="{31D86113-63A6-416E-84F6-0AFA181DC8E8}" type="pres">
      <dgm:prSet presAssocID="{F19769E5-16F3-4CE5-A091-D04BD2F2A3BC}" presName="sibTrans" presStyleCnt="0"/>
      <dgm:spPr/>
    </dgm:pt>
    <dgm:pt modelId="{9ABED28F-D8F0-4EE6-9D7D-57548977AEC1}" type="pres">
      <dgm:prSet presAssocID="{3BF38DB7-0428-4C5E-96C6-B98EA3BA36EF}" presName="textNode" presStyleLbl="node1" presStyleIdx="1" presStyleCnt="4">
        <dgm:presLayoutVars>
          <dgm:bulletEnabled val="1"/>
        </dgm:presLayoutVars>
      </dgm:prSet>
      <dgm:spPr/>
    </dgm:pt>
    <dgm:pt modelId="{3D5A23C5-A5A7-4A59-897C-CEA3BC240A5D}" type="pres">
      <dgm:prSet presAssocID="{25E5FB2E-45C4-4E8E-A0BE-ACADAFAF9A08}" presName="sibTrans" presStyleCnt="0"/>
      <dgm:spPr/>
    </dgm:pt>
    <dgm:pt modelId="{48D8EE24-DA76-44D6-8A8C-10C00A1C4EA3}" type="pres">
      <dgm:prSet presAssocID="{AF985AA8-3042-4B29-A22B-12BED2BFDF03}" presName="textNode" presStyleLbl="node1" presStyleIdx="2" presStyleCnt="4">
        <dgm:presLayoutVars>
          <dgm:bulletEnabled val="1"/>
        </dgm:presLayoutVars>
      </dgm:prSet>
      <dgm:spPr/>
    </dgm:pt>
    <dgm:pt modelId="{1C231D71-5BFB-44C9-B53F-A6EE32562A1C}" type="pres">
      <dgm:prSet presAssocID="{06501933-DD6C-4DC1-BD76-EB2BD2E26901}" presName="sibTrans" presStyleCnt="0"/>
      <dgm:spPr/>
    </dgm:pt>
    <dgm:pt modelId="{87DF12F2-42E5-433F-A2C4-9E0BC2C7B3BC}" type="pres">
      <dgm:prSet presAssocID="{419B80A1-B215-4792-8E5D-575F49997264}" presName="textNode" presStyleLbl="node1" presStyleIdx="3" presStyleCnt="4">
        <dgm:presLayoutVars>
          <dgm:bulletEnabled val="1"/>
        </dgm:presLayoutVars>
      </dgm:prSet>
      <dgm:spPr/>
    </dgm:pt>
  </dgm:ptLst>
  <dgm:cxnLst>
    <dgm:cxn modelId="{72742AC3-9C01-4329-BFE1-805FD10FA21E}" srcId="{EB553EA0-6D6C-4274-9448-B12E25C70B71}" destId="{1ABF75BA-4B65-4670-8F7F-D65531627CF4}" srcOrd="0" destOrd="0" parTransId="{4833D402-37D1-4F89-B68D-6BC5E69B6691}" sibTransId="{F19769E5-16F3-4CE5-A091-D04BD2F2A3BC}"/>
    <dgm:cxn modelId="{5D22CB78-A5FD-4460-BCEF-0E04E341E438}" type="presOf" srcId="{1ABF75BA-4B65-4670-8F7F-D65531627CF4}" destId="{CEEEEBD6-F465-471B-B7E8-9C9C71D31C4A}" srcOrd="0" destOrd="0" presId="urn:microsoft.com/office/officeart/2005/8/layout/hProcess9"/>
    <dgm:cxn modelId="{111895E4-F38F-46CD-B1BD-B02F9FBA8BBC}" type="presOf" srcId="{3BF38DB7-0428-4C5E-96C6-B98EA3BA36EF}" destId="{9ABED28F-D8F0-4EE6-9D7D-57548977AEC1}" srcOrd="0" destOrd="0" presId="urn:microsoft.com/office/officeart/2005/8/layout/hProcess9"/>
    <dgm:cxn modelId="{C67B12A0-89A7-402A-A554-14C58F6627CD}" type="presOf" srcId="{419B80A1-B215-4792-8E5D-575F49997264}" destId="{87DF12F2-42E5-433F-A2C4-9E0BC2C7B3BC}" srcOrd="0" destOrd="0" presId="urn:microsoft.com/office/officeart/2005/8/layout/hProcess9"/>
    <dgm:cxn modelId="{3A6AF1CE-1E70-45B0-BDA0-8EAA2CA26EDF}" srcId="{EB553EA0-6D6C-4274-9448-B12E25C70B71}" destId="{419B80A1-B215-4792-8E5D-575F49997264}" srcOrd="3" destOrd="0" parTransId="{B0DE3464-0513-4C26-90D4-E2C0415D7FFC}" sibTransId="{CC17D5E2-3805-46CA-97A5-2617CC7E33A8}"/>
    <dgm:cxn modelId="{C0F2A7F7-13B8-4326-8226-DEFCD35C66A1}" type="presOf" srcId="{EB553EA0-6D6C-4274-9448-B12E25C70B71}" destId="{2EDCB11A-CD57-445F-9D78-DD1165F913E1}" srcOrd="0" destOrd="0" presId="urn:microsoft.com/office/officeart/2005/8/layout/hProcess9"/>
    <dgm:cxn modelId="{95DE2C7E-229D-45E5-8A08-7CA430A2243C}" srcId="{EB553EA0-6D6C-4274-9448-B12E25C70B71}" destId="{AF985AA8-3042-4B29-A22B-12BED2BFDF03}" srcOrd="2" destOrd="0" parTransId="{0BD50803-5D45-4353-B555-7D389B8D3551}" sibTransId="{06501933-DD6C-4DC1-BD76-EB2BD2E26901}"/>
    <dgm:cxn modelId="{089370A8-C9A3-4D3A-8874-6E48DD258842}" type="presOf" srcId="{AF985AA8-3042-4B29-A22B-12BED2BFDF03}" destId="{48D8EE24-DA76-44D6-8A8C-10C00A1C4EA3}" srcOrd="0" destOrd="0" presId="urn:microsoft.com/office/officeart/2005/8/layout/hProcess9"/>
    <dgm:cxn modelId="{504D9648-3116-492C-987F-B3B9AE4CE78F}" srcId="{EB553EA0-6D6C-4274-9448-B12E25C70B71}" destId="{3BF38DB7-0428-4C5E-96C6-B98EA3BA36EF}" srcOrd="1" destOrd="0" parTransId="{D1F2CD82-C80E-4901-9215-A0A17313A92C}" sibTransId="{25E5FB2E-45C4-4E8E-A0BE-ACADAFAF9A08}"/>
    <dgm:cxn modelId="{ED0BCC1F-D840-4A56-B01E-21F54EF1A28D}" type="presParOf" srcId="{2EDCB11A-CD57-445F-9D78-DD1165F913E1}" destId="{C0A961E2-CD77-448E-8376-76E8DF91673F}" srcOrd="0" destOrd="0" presId="urn:microsoft.com/office/officeart/2005/8/layout/hProcess9"/>
    <dgm:cxn modelId="{2BBD8277-55EA-480D-8E96-CD35BFB21676}" type="presParOf" srcId="{2EDCB11A-CD57-445F-9D78-DD1165F913E1}" destId="{8A2389C0-F5E1-408E-92AD-6BE543C3D63E}" srcOrd="1" destOrd="0" presId="urn:microsoft.com/office/officeart/2005/8/layout/hProcess9"/>
    <dgm:cxn modelId="{59F45C24-292A-4CF1-A927-A0E467638339}" type="presParOf" srcId="{8A2389C0-F5E1-408E-92AD-6BE543C3D63E}" destId="{CEEEEBD6-F465-471B-B7E8-9C9C71D31C4A}" srcOrd="0" destOrd="0" presId="urn:microsoft.com/office/officeart/2005/8/layout/hProcess9"/>
    <dgm:cxn modelId="{4EC49695-83ED-4F17-880E-46DAB60CD036}" type="presParOf" srcId="{8A2389C0-F5E1-408E-92AD-6BE543C3D63E}" destId="{31D86113-63A6-416E-84F6-0AFA181DC8E8}" srcOrd="1" destOrd="0" presId="urn:microsoft.com/office/officeart/2005/8/layout/hProcess9"/>
    <dgm:cxn modelId="{5E1A0A8E-8A96-4FEB-9346-7811B1EB4D73}" type="presParOf" srcId="{8A2389C0-F5E1-408E-92AD-6BE543C3D63E}" destId="{9ABED28F-D8F0-4EE6-9D7D-57548977AEC1}" srcOrd="2" destOrd="0" presId="urn:microsoft.com/office/officeart/2005/8/layout/hProcess9"/>
    <dgm:cxn modelId="{1BB1F61C-DE8D-45AF-A9BC-07FFCCA669A8}" type="presParOf" srcId="{8A2389C0-F5E1-408E-92AD-6BE543C3D63E}" destId="{3D5A23C5-A5A7-4A59-897C-CEA3BC240A5D}" srcOrd="3" destOrd="0" presId="urn:microsoft.com/office/officeart/2005/8/layout/hProcess9"/>
    <dgm:cxn modelId="{6E868972-8E7A-429C-9BA0-614F29712304}" type="presParOf" srcId="{8A2389C0-F5E1-408E-92AD-6BE543C3D63E}" destId="{48D8EE24-DA76-44D6-8A8C-10C00A1C4EA3}" srcOrd="4" destOrd="0" presId="urn:microsoft.com/office/officeart/2005/8/layout/hProcess9"/>
    <dgm:cxn modelId="{727297B7-BC54-4349-AD34-E5737CBF39D7}" type="presParOf" srcId="{8A2389C0-F5E1-408E-92AD-6BE543C3D63E}" destId="{1C231D71-5BFB-44C9-B53F-A6EE32562A1C}" srcOrd="5" destOrd="0" presId="urn:microsoft.com/office/officeart/2005/8/layout/hProcess9"/>
    <dgm:cxn modelId="{9DA5AFCC-D083-4E45-8869-E86B61287DD7}" type="presParOf" srcId="{8A2389C0-F5E1-408E-92AD-6BE543C3D63E}" destId="{87DF12F2-42E5-433F-A2C4-9E0BC2C7B3BC}" srcOrd="6"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A961E2-CD77-448E-8376-76E8DF91673F}">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EEEBD6-F465-471B-B7E8-9C9C71D31C4A}">
      <dsp:nvSpPr>
        <dsp:cNvPr id="0" name=""/>
        <dsp:cNvSpPr/>
      </dsp:nvSpPr>
      <dsp:spPr>
        <a:xfrm>
          <a:off x="3050" y="1219199"/>
          <a:ext cx="1467445" cy="16256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TEAL</a:t>
          </a:r>
        </a:p>
      </dsp:txBody>
      <dsp:txXfrm>
        <a:off x="74685" y="1290834"/>
        <a:ext cx="1324175" cy="1482330"/>
      </dsp:txXfrm>
    </dsp:sp>
    <dsp:sp modelId="{9ABED28F-D8F0-4EE6-9D7D-57548977AEC1}">
      <dsp:nvSpPr>
        <dsp:cNvPr id="0" name=""/>
        <dsp:cNvSpPr/>
      </dsp:nvSpPr>
      <dsp:spPr>
        <a:xfrm>
          <a:off x="1543868" y="1219199"/>
          <a:ext cx="1467445" cy="16256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TSDS Overview</a:t>
          </a:r>
        </a:p>
      </dsp:txBody>
      <dsp:txXfrm>
        <a:off x="1615503" y="1290834"/>
        <a:ext cx="1324175" cy="1482330"/>
      </dsp:txXfrm>
    </dsp:sp>
    <dsp:sp modelId="{48D8EE24-DA76-44D6-8A8C-10C00A1C4EA3}">
      <dsp:nvSpPr>
        <dsp:cNvPr id="0" name=""/>
        <dsp:cNvSpPr/>
      </dsp:nvSpPr>
      <dsp:spPr>
        <a:xfrm>
          <a:off x="3084686" y="1219199"/>
          <a:ext cx="1467445" cy="16256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TSDS Technical Overview</a:t>
          </a:r>
        </a:p>
      </dsp:txBody>
      <dsp:txXfrm>
        <a:off x="3156321" y="1290834"/>
        <a:ext cx="1324175" cy="1482330"/>
      </dsp:txXfrm>
    </dsp:sp>
    <dsp:sp modelId="{87DF12F2-42E5-433F-A2C4-9E0BC2C7B3BC}">
      <dsp:nvSpPr>
        <dsp:cNvPr id="0" name=""/>
        <dsp:cNvSpPr/>
      </dsp:nvSpPr>
      <dsp:spPr>
        <a:xfrm>
          <a:off x="4625503" y="1219199"/>
          <a:ext cx="1467445" cy="16256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TSDS TEDS and CSVT</a:t>
          </a:r>
        </a:p>
      </dsp:txBody>
      <dsp:txXfrm>
        <a:off x="4697138" y="1290834"/>
        <a:ext cx="1324175" cy="148233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sz="quarter" idx="1"/>
          </p:nvPr>
        </p:nvSpPr>
        <p:spPr>
          <a:xfrm>
            <a:off x="3884614" y="0"/>
            <a:ext cx="2971800" cy="464820"/>
          </a:xfrm>
          <a:prstGeom prst="rect">
            <a:avLst/>
          </a:prstGeom>
        </p:spPr>
        <p:txBody>
          <a:bodyPr vert="horz" lIns="92924" tIns="46463" rIns="92924" bIns="46463" rtlCol="0"/>
          <a:lstStyle>
            <a:lvl1pPr algn="r">
              <a:defRPr sz="1200"/>
            </a:lvl1pPr>
          </a:lstStyle>
          <a:p>
            <a:fld id="{A030672E-E987-4208-B802-497B74C6D590}" type="datetimeFigureOut">
              <a:rPr lang="en-US" smtClean="0"/>
              <a:pPr/>
              <a:t>1/24/2017</a:t>
            </a:fld>
            <a:endParaRPr lang="en-US" dirty="0"/>
          </a:p>
        </p:txBody>
      </p:sp>
      <p:sp>
        <p:nvSpPr>
          <p:cNvPr id="4" name="Footer Placeholder 3"/>
          <p:cNvSpPr>
            <a:spLocks noGrp="1"/>
          </p:cNvSpPr>
          <p:nvPr>
            <p:ph type="ftr" sz="quarter" idx="2"/>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6" name="Slide Number Placeholder 5"/>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BE0963D3-E393-4107-B376-8724EFC1DE96}" type="slidenum">
              <a:rPr lang="en-US" smtClean="0"/>
              <a:pPr/>
              <a:t>‹#›</a:t>
            </a:fld>
            <a:endParaRPr lang="en-US" dirty="0"/>
          </a:p>
        </p:txBody>
      </p:sp>
    </p:spTree>
    <p:extLst>
      <p:ext uri="{BB962C8B-B14F-4D97-AF65-F5344CB8AC3E}">
        <p14:creationId xmlns:p14="http://schemas.microsoft.com/office/powerpoint/2010/main" val="18220717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71800" cy="464820"/>
          </a:xfrm>
          <a:prstGeom prst="rect">
            <a:avLst/>
          </a:prstGeom>
        </p:spPr>
        <p:txBody>
          <a:bodyPr vert="horz" lIns="92924" tIns="46463" rIns="92924" bIns="46463" rtlCol="0"/>
          <a:lstStyle>
            <a:lvl1pPr algn="l">
              <a:defRPr sz="1200"/>
            </a:lvl1pPr>
          </a:lstStyle>
          <a:p>
            <a:endParaRPr lang="en-US" dirty="0"/>
          </a:p>
        </p:txBody>
      </p:sp>
      <p:sp>
        <p:nvSpPr>
          <p:cNvPr id="3" name="Date Placeholder 2"/>
          <p:cNvSpPr>
            <a:spLocks noGrp="1"/>
          </p:cNvSpPr>
          <p:nvPr>
            <p:ph type="dt" idx="1"/>
          </p:nvPr>
        </p:nvSpPr>
        <p:spPr>
          <a:xfrm>
            <a:off x="3884614" y="0"/>
            <a:ext cx="2971800" cy="464820"/>
          </a:xfrm>
          <a:prstGeom prst="rect">
            <a:avLst/>
          </a:prstGeom>
        </p:spPr>
        <p:txBody>
          <a:bodyPr vert="horz" lIns="92924" tIns="46463" rIns="92924" bIns="46463" rtlCol="0"/>
          <a:lstStyle>
            <a:lvl1pPr algn="r">
              <a:defRPr sz="1200"/>
            </a:lvl1pPr>
          </a:lstStyle>
          <a:p>
            <a:fld id="{DB0EB5D8-2522-4108-8D60-F7CA4D8873A0}" type="datetimeFigureOut">
              <a:rPr lang="en-US" smtClean="0"/>
              <a:pPr/>
              <a:t>1/24/2017</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924" tIns="46463" rIns="92924" bIns="46463"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924" tIns="46463" rIns="92924" bIns="4646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4" y="8829966"/>
            <a:ext cx="2971800" cy="464820"/>
          </a:xfrm>
          <a:prstGeom prst="rect">
            <a:avLst/>
          </a:prstGeom>
        </p:spPr>
        <p:txBody>
          <a:bodyPr vert="horz" lIns="92924" tIns="46463" rIns="92924" bIns="4646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829966"/>
            <a:ext cx="2971800" cy="464820"/>
          </a:xfrm>
          <a:prstGeom prst="rect">
            <a:avLst/>
          </a:prstGeom>
        </p:spPr>
        <p:txBody>
          <a:bodyPr vert="horz" lIns="92924" tIns="46463" rIns="92924" bIns="46463" rtlCol="0" anchor="b"/>
          <a:lstStyle>
            <a:lvl1pPr algn="r">
              <a:defRPr sz="1200"/>
            </a:lvl1pPr>
          </a:lstStyle>
          <a:p>
            <a:fld id="{7872E534-9B96-469B-99C0-8551271B58B1}" type="slidenum">
              <a:rPr lang="en-US" smtClean="0"/>
              <a:pPr/>
              <a:t>‹#›</a:t>
            </a:fld>
            <a:endParaRPr lang="en-US" dirty="0"/>
          </a:p>
        </p:txBody>
      </p:sp>
    </p:spTree>
    <p:extLst>
      <p:ext uri="{BB962C8B-B14F-4D97-AF65-F5344CB8AC3E}">
        <p14:creationId xmlns:p14="http://schemas.microsoft.com/office/powerpoint/2010/main" val="23504521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marL="232108" marR="0" indent="-232108" algn="l" defTabSz="914400" rtl="0" eaLnBrk="1" fontAlgn="auto" latinLnBrk="0" hangingPunct="1">
              <a:lnSpc>
                <a:spcPct val="100000"/>
              </a:lnSpc>
              <a:spcBef>
                <a:spcPct val="0"/>
              </a:spcBef>
              <a:spcAft>
                <a:spcPts val="0"/>
              </a:spcAft>
              <a:buClrTx/>
              <a:buSzTx/>
              <a:buFontTx/>
              <a:buNone/>
              <a:tabLst/>
              <a:defRPr/>
            </a:pPr>
            <a:r>
              <a:rPr lang="en-US" b="0" dirty="0">
                <a:solidFill>
                  <a:schemeClr val="accent2">
                    <a:lumMod val="75000"/>
                  </a:schemeClr>
                </a:solidFill>
              </a:rPr>
              <a:t>Welcome to the TSDS Technical</a:t>
            </a:r>
            <a:r>
              <a:rPr lang="en-US" b="0" baseline="0" dirty="0">
                <a:solidFill>
                  <a:schemeClr val="accent2">
                    <a:lumMod val="75000"/>
                  </a:schemeClr>
                </a:solidFill>
              </a:rPr>
              <a:t> Course 3:  Loading Data into the ODS.</a:t>
            </a:r>
            <a:endParaRPr lang="en-US" b="0" dirty="0">
              <a:solidFill>
                <a:schemeClr val="accent2">
                  <a:lumMod val="75000"/>
                </a:schemeClr>
              </a:solidFill>
            </a:endParaRPr>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A20616-7B71-4702-A286-C5FF8E60A4CF}" type="slidenum">
              <a:rPr lang="en-US" smtClean="0"/>
              <a:pPr fontAlgn="base">
                <a:spcBef>
                  <a:spcPct val="0"/>
                </a:spcBef>
                <a:spcAft>
                  <a:spcPct val="0"/>
                </a:spcAft>
                <a:defRPr/>
              </a:pPr>
              <a:t>1</a:t>
            </a:fld>
            <a:endParaRPr lang="en-US" dirty="0"/>
          </a:p>
        </p:txBody>
      </p:sp>
    </p:spTree>
    <p:extLst>
      <p:ext uri="{BB962C8B-B14F-4D97-AF65-F5344CB8AC3E}">
        <p14:creationId xmlns:p14="http://schemas.microsoft.com/office/powerpoint/2010/main" val="37885439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buSzPct val="70000"/>
            </a:pPr>
            <a:r>
              <a:rPr lang="en-US" dirty="0"/>
              <a:t>TSDS Data Transfer Utility (TSDS DTU) enables authorized users to:</a:t>
            </a:r>
          </a:p>
          <a:p>
            <a:pPr marL="171450" lvl="0" indent="-171450">
              <a:buFont typeface="Arial" pitchFamily="34" charset="0"/>
              <a:buChar char="•"/>
            </a:pPr>
            <a:r>
              <a:rPr lang="en-US" sz="1200" kern="1200" dirty="0">
                <a:solidFill>
                  <a:schemeClr val="tx1"/>
                </a:solidFill>
                <a:latin typeface="Arial" pitchFamily="34" charset="0"/>
                <a:ea typeface="+mn-ea"/>
                <a:cs typeface="Arial" pitchFamily="34" charset="0"/>
              </a:rPr>
              <a:t>Transfer interchange files through the </a:t>
            </a:r>
            <a:r>
              <a:rPr lang="en-US" sz="1200" b="1" kern="1200" dirty="0">
                <a:solidFill>
                  <a:schemeClr val="tx1"/>
                </a:solidFill>
                <a:latin typeface="Arial" pitchFamily="34" charset="0"/>
                <a:ea typeface="+mn-ea"/>
                <a:cs typeface="Arial" pitchFamily="34" charset="0"/>
              </a:rPr>
              <a:t>On Demand </a:t>
            </a:r>
            <a:r>
              <a:rPr lang="en-US" sz="1200" kern="1200" dirty="0">
                <a:solidFill>
                  <a:schemeClr val="tx1"/>
                </a:solidFill>
                <a:latin typeface="Arial" pitchFamily="34" charset="0"/>
                <a:ea typeface="+mn-ea"/>
                <a:cs typeface="Arial" pitchFamily="34" charset="0"/>
              </a:rPr>
              <a:t>tab</a:t>
            </a:r>
          </a:p>
          <a:p>
            <a:pPr marL="171450" lvl="0" indent="-171450">
              <a:buFont typeface="Arial" pitchFamily="34" charset="0"/>
              <a:buChar char="•"/>
            </a:pPr>
            <a:r>
              <a:rPr lang="en-US" sz="1200" kern="1200" dirty="0">
                <a:solidFill>
                  <a:schemeClr val="tx1"/>
                </a:solidFill>
                <a:latin typeface="Arial" pitchFamily="34" charset="0"/>
                <a:ea typeface="+mn-ea"/>
                <a:cs typeface="Arial" pitchFamily="34" charset="0"/>
              </a:rPr>
              <a:t>Transfer interchange files automatically by setting configurations on the </a:t>
            </a:r>
            <a:r>
              <a:rPr lang="en-US" sz="1200" b="1" kern="1200" dirty="0">
                <a:solidFill>
                  <a:schemeClr val="tx1"/>
                </a:solidFill>
                <a:latin typeface="Arial" pitchFamily="34" charset="0"/>
                <a:ea typeface="+mn-ea"/>
                <a:cs typeface="Arial" pitchFamily="34" charset="0"/>
              </a:rPr>
              <a:t>Schedule </a:t>
            </a:r>
            <a:r>
              <a:rPr lang="en-US" sz="1200" kern="1200" dirty="0">
                <a:solidFill>
                  <a:schemeClr val="tx1"/>
                </a:solidFill>
                <a:latin typeface="Arial" pitchFamily="34" charset="0"/>
                <a:ea typeface="+mn-ea"/>
                <a:cs typeface="Arial" pitchFamily="34" charset="0"/>
              </a:rPr>
              <a:t>tab</a:t>
            </a:r>
          </a:p>
          <a:p>
            <a:pPr marL="171450" lvl="0" indent="-171450">
              <a:buFont typeface="Arial" pitchFamily="34" charset="0"/>
              <a:buChar char="•"/>
            </a:pPr>
            <a:r>
              <a:rPr lang="en-US" sz="1200" kern="1200" dirty="0">
                <a:solidFill>
                  <a:schemeClr val="tx1"/>
                </a:solidFill>
                <a:latin typeface="Arial" pitchFamily="34" charset="0"/>
                <a:ea typeface="+mn-ea"/>
                <a:cs typeface="Arial" pitchFamily="34" charset="0"/>
              </a:rPr>
              <a:t>Monitor the history of the files in the </a:t>
            </a:r>
            <a:r>
              <a:rPr lang="en-US" sz="1200" b="1" kern="1200" dirty="0">
                <a:solidFill>
                  <a:schemeClr val="tx1"/>
                </a:solidFill>
                <a:latin typeface="Arial" pitchFamily="34" charset="0"/>
                <a:ea typeface="+mn-ea"/>
                <a:cs typeface="Arial" pitchFamily="34" charset="0"/>
              </a:rPr>
              <a:t>Recent History </a:t>
            </a:r>
            <a:r>
              <a:rPr lang="en-US" sz="1200" kern="1200" dirty="0">
                <a:solidFill>
                  <a:schemeClr val="tx1"/>
                </a:solidFill>
                <a:latin typeface="Arial" pitchFamily="34" charset="0"/>
                <a:ea typeface="+mn-ea"/>
                <a:cs typeface="Arial" pitchFamily="34" charset="0"/>
              </a:rPr>
              <a:t>tab as they are processed both for </a:t>
            </a:r>
            <a:r>
              <a:rPr lang="en-US" sz="1200" b="1" kern="1200" dirty="0">
                <a:solidFill>
                  <a:schemeClr val="tx1"/>
                </a:solidFill>
                <a:latin typeface="Arial" pitchFamily="34" charset="0"/>
                <a:ea typeface="+mn-ea"/>
                <a:cs typeface="Arial" pitchFamily="34" charset="0"/>
              </a:rPr>
              <a:t>On Demand </a:t>
            </a:r>
            <a:r>
              <a:rPr lang="en-US" sz="1200" kern="1200" dirty="0">
                <a:solidFill>
                  <a:schemeClr val="tx1"/>
                </a:solidFill>
                <a:latin typeface="Arial" pitchFamily="34" charset="0"/>
                <a:ea typeface="+mn-ea"/>
                <a:cs typeface="Arial" pitchFamily="34" charset="0"/>
              </a:rPr>
              <a:t>and </a:t>
            </a:r>
            <a:r>
              <a:rPr lang="en-US" sz="1200" b="1" kern="1200" dirty="0">
                <a:solidFill>
                  <a:schemeClr val="tx1"/>
                </a:solidFill>
                <a:latin typeface="Arial" pitchFamily="34" charset="0"/>
                <a:ea typeface="+mn-ea"/>
                <a:cs typeface="Arial" pitchFamily="34" charset="0"/>
              </a:rPr>
              <a:t>Schedule </a:t>
            </a:r>
            <a:r>
              <a:rPr lang="en-US" sz="1200" kern="1200" dirty="0">
                <a:solidFill>
                  <a:schemeClr val="tx1"/>
                </a:solidFill>
                <a:latin typeface="Arial" pitchFamily="34" charset="0"/>
                <a:ea typeface="+mn-ea"/>
                <a:cs typeface="Arial" pitchFamily="34" charset="0"/>
              </a:rPr>
              <a:t>tabs</a:t>
            </a:r>
          </a:p>
          <a:p>
            <a:pPr marL="171450" lvl="0" indent="-171450">
              <a:buFont typeface="Arial" pitchFamily="34" charset="0"/>
              <a:buChar char="•"/>
            </a:pPr>
            <a:r>
              <a:rPr lang="en-US" sz="1200" kern="1200" dirty="0">
                <a:solidFill>
                  <a:schemeClr val="tx1"/>
                </a:solidFill>
                <a:latin typeface="Arial" pitchFamily="34" charset="0"/>
                <a:ea typeface="+mn-ea"/>
                <a:cs typeface="Arial" pitchFamily="34" charset="0"/>
              </a:rPr>
              <a:t>Monitor log details in the log tab both for </a:t>
            </a:r>
            <a:r>
              <a:rPr lang="en-US" sz="1200" b="1" kern="1200" dirty="0">
                <a:solidFill>
                  <a:schemeClr val="tx1"/>
                </a:solidFill>
                <a:latin typeface="Arial" pitchFamily="34" charset="0"/>
                <a:ea typeface="+mn-ea"/>
                <a:cs typeface="Arial" pitchFamily="34" charset="0"/>
              </a:rPr>
              <a:t>On Demand</a:t>
            </a:r>
            <a:r>
              <a:rPr lang="en-US" sz="1200" kern="1200" dirty="0">
                <a:solidFill>
                  <a:schemeClr val="tx1"/>
                </a:solidFill>
                <a:latin typeface="Arial" pitchFamily="34" charset="0"/>
                <a:ea typeface="+mn-ea"/>
                <a:cs typeface="Arial" pitchFamily="34" charset="0"/>
              </a:rPr>
              <a:t> and </a:t>
            </a:r>
            <a:r>
              <a:rPr lang="en-US" sz="1200" b="1" kern="1200" dirty="0">
                <a:solidFill>
                  <a:schemeClr val="tx1"/>
                </a:solidFill>
                <a:latin typeface="Arial" pitchFamily="34" charset="0"/>
                <a:ea typeface="+mn-ea"/>
                <a:cs typeface="Arial" pitchFamily="34" charset="0"/>
              </a:rPr>
              <a:t>Scheduled</a:t>
            </a:r>
            <a:r>
              <a:rPr lang="en-US" sz="1200" b="1" kern="1200" baseline="0" dirty="0">
                <a:solidFill>
                  <a:schemeClr val="tx1"/>
                </a:solidFill>
                <a:latin typeface="Arial" pitchFamily="34" charset="0"/>
                <a:ea typeface="+mn-ea"/>
                <a:cs typeface="Arial" pitchFamily="34" charset="0"/>
              </a:rPr>
              <a:t> </a:t>
            </a:r>
            <a:r>
              <a:rPr lang="en-US" sz="1200" b="0" kern="1200" baseline="0" dirty="0">
                <a:solidFill>
                  <a:schemeClr val="tx1"/>
                </a:solidFill>
                <a:latin typeface="Arial" pitchFamily="34" charset="0"/>
                <a:ea typeface="+mn-ea"/>
                <a:cs typeface="Arial" pitchFamily="34" charset="0"/>
              </a:rPr>
              <a:t>transfers</a:t>
            </a:r>
            <a:endParaRPr lang="en-US" sz="1200" b="1" kern="1200" dirty="0">
              <a:solidFill>
                <a:schemeClr val="tx1"/>
              </a:solidFill>
              <a:latin typeface="Arial" pitchFamily="34" charset="0"/>
              <a:ea typeface="+mn-ea"/>
              <a:cs typeface="Arial" pitchFamily="34" charset="0"/>
            </a:endParaRPr>
          </a:p>
          <a:p>
            <a:pPr defTabSz="919342">
              <a:defRPr/>
            </a:pPr>
            <a:endParaRPr lang="en-US" baseline="0" dirty="0">
              <a:latin typeface="Arial" pitchFamily="34" charset="0"/>
            </a:endParaRPr>
          </a:p>
          <a:p>
            <a:endParaRPr lang="en-US" dirty="0"/>
          </a:p>
          <a:p>
            <a:pPr defTabSz="919342">
              <a:defRPr/>
            </a:pPr>
            <a:endParaRPr lang="en-US" baseline="0" dirty="0">
              <a:latin typeface="Arial" pitchFamily="34" charset="0"/>
            </a:endParaRPr>
          </a:p>
          <a:p>
            <a:pPr defTabSz="919342">
              <a:defRPr/>
            </a:pPr>
            <a:r>
              <a:rPr lang="en-US" baseline="0" dirty="0">
                <a:latin typeface="Arial" pitchFamily="34" charset="0"/>
              </a:rPr>
              <a:t>Now that we have logged in to the TSDS Portal and talked about the necessary file preparation, let’s jump in to the TSDS DTU.  The TSDS DTU needs to initially be downloaded and installed locally.  After that install, the TSDS DTU will be accessed locally.  Included with this course is a Quick Reference Guide on the TSDS DTU Installation.  </a:t>
            </a:r>
          </a:p>
          <a:p>
            <a:pPr defTabSz="919342">
              <a:defRPr/>
            </a:pPr>
            <a:endParaRPr lang="en-US" baseline="0" dirty="0">
              <a:latin typeface="Arial" pitchFamily="34" charset="0"/>
            </a:endParaRPr>
          </a:p>
          <a:p>
            <a:pPr marL="0" marR="0" indent="0" algn="l" defTabSz="919342" rtl="0" eaLnBrk="1" fontAlgn="auto" latinLnBrk="0" hangingPunct="1">
              <a:lnSpc>
                <a:spcPct val="100000"/>
              </a:lnSpc>
              <a:spcBef>
                <a:spcPts val="0"/>
              </a:spcBef>
              <a:spcAft>
                <a:spcPts val="0"/>
              </a:spcAft>
              <a:buClrTx/>
              <a:buSzTx/>
              <a:buFontTx/>
              <a:buNone/>
              <a:tabLst/>
              <a:defRPr/>
            </a:pPr>
            <a:r>
              <a:rPr lang="en-US" baseline="0" dirty="0">
                <a:latin typeface="Arial" pitchFamily="34" charset="0"/>
              </a:rPr>
              <a:t>-The link to download and install the TSDS DTU is on the upper right hand corner of the screen.  Click to initiate the download.  The installer wizard will run through all the necessary steps.  The DTU should be installed on a server, not a workstation.  If the DTU is installed on a machine and it is shut down, the scheduled file transfers will not run.</a:t>
            </a:r>
          </a:p>
          <a:p>
            <a:pPr defTabSz="919342">
              <a:defRPr/>
            </a:pPr>
            <a:endParaRPr lang="en-US" baseline="0" dirty="0">
              <a:latin typeface="Arial" pitchFamily="34" charset="0"/>
            </a:endParaRPr>
          </a:p>
          <a:p>
            <a:pPr defTabSz="919342">
              <a:defRPr/>
            </a:pPr>
            <a:r>
              <a:rPr lang="en-US" b="1" baseline="0" dirty="0">
                <a:latin typeface="Arial" pitchFamily="34" charset="0"/>
              </a:rPr>
              <a:t>Trainer Notes:  </a:t>
            </a:r>
            <a:r>
              <a:rPr lang="en-US" baseline="0" dirty="0">
                <a:latin typeface="Arial" pitchFamily="34" charset="0"/>
              </a:rPr>
              <a:t>Have participants download the TSDS DTU Install Guide or pass them out.</a:t>
            </a:r>
          </a:p>
          <a:p>
            <a:pPr defTabSz="919342">
              <a:defRPr/>
            </a:pPr>
            <a:endParaRPr lang="en-US" baseline="0" dirty="0">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10</a:t>
            </a:fld>
            <a:endParaRPr lang="en-US" dirty="0"/>
          </a:p>
        </p:txBody>
      </p:sp>
    </p:spTree>
    <p:extLst>
      <p:ext uri="{BB962C8B-B14F-4D97-AF65-F5344CB8AC3E}">
        <p14:creationId xmlns:p14="http://schemas.microsoft.com/office/powerpoint/2010/main" val="40279164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DTU will archive files per collection by creating a zip file in the “TMP” folder under DTU installation directory</a:t>
            </a:r>
          </a:p>
          <a:p>
            <a:r>
              <a:rPr lang="en-US" dirty="0"/>
              <a:t>There is a check box in the configuration panel as “remove archive files after the transfer” if it’s enabled the DTU will delete zip files under the “TMP”  folder after the transfer, if it is not enabled the DTU will not remove the zip file.   The DTU does not remove the original files selected for an On Demand transfer.</a:t>
            </a:r>
          </a:p>
          <a:p>
            <a:r>
              <a:rPr lang="en-US" dirty="0"/>
              <a:t>As for scheduled transfers, the DTU will create a zip file per collection under the scheduled task’s folder  </a:t>
            </a:r>
          </a:p>
          <a:p>
            <a:r>
              <a:rPr lang="en-US" dirty="0"/>
              <a:t>The DTU will delete the original files and create an archive folder under the original source folder. The DTU will place the zip files it transfers into the archive folder.  These zip files are not deleted by the DTU.  It is the LEA responsibility to remove these files.</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11</a:t>
            </a:fld>
            <a:endParaRPr lang="en-US" dirty="0"/>
          </a:p>
        </p:txBody>
      </p:sp>
    </p:spTree>
    <p:extLst>
      <p:ext uri="{BB962C8B-B14F-4D97-AF65-F5344CB8AC3E}">
        <p14:creationId xmlns:p14="http://schemas.microsoft.com/office/powerpoint/2010/main" val="3233876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Next</a:t>
            </a:r>
            <a:r>
              <a:rPr lang="en-US" baseline="0" dirty="0"/>
              <a:t> the user needs to enter the login id and password for the TEAL service account assigned to the LEA for this application. </a:t>
            </a:r>
            <a:r>
              <a:rPr lang="en-US" dirty="0"/>
              <a:t>Note that after the initial installation, the TSDS DTU is accessed </a:t>
            </a:r>
            <a:r>
              <a:rPr lang="en-US" i="1" dirty="0"/>
              <a:t>locally.</a:t>
            </a:r>
            <a:r>
              <a:rPr lang="en-US" i="1" baseline="0" dirty="0"/>
              <a:t>  </a:t>
            </a:r>
            <a:r>
              <a:rPr lang="en-US" dirty="0"/>
              <a:t>There is no need to log into TEAL to access the DTU.</a:t>
            </a:r>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12</a:t>
            </a:fld>
            <a:endParaRPr lang="en-US" dirty="0"/>
          </a:p>
        </p:txBody>
      </p:sp>
    </p:spTree>
    <p:extLst>
      <p:ext uri="{BB962C8B-B14F-4D97-AF65-F5344CB8AC3E}">
        <p14:creationId xmlns:p14="http://schemas.microsoft.com/office/powerpoint/2010/main" val="4027916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a:t>
            </a:r>
            <a:r>
              <a:rPr lang="en-US" baseline="0" dirty="0"/>
              <a:t> the user logs in, there are several menu choices and tabs across the top.  The main tab selections are:  On Demand, Schedule, Recent Transfer History, Logs and Configuration. </a:t>
            </a:r>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13</a:t>
            </a:fld>
            <a:endParaRPr lang="en-US" dirty="0"/>
          </a:p>
        </p:txBody>
      </p:sp>
    </p:spTree>
    <p:extLst>
      <p:ext uri="{BB962C8B-B14F-4D97-AF65-F5344CB8AC3E}">
        <p14:creationId xmlns:p14="http://schemas.microsoft.com/office/powerpoint/2010/main" val="1886759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End</a:t>
            </a:r>
            <a:r>
              <a:rPr lang="en-US" baseline="0" dirty="0"/>
              <a:t> users can initiate a file transfer at any time using the On Demand function.</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14</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On Demand tab has two divisions: Files and Transfer status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Files – displays all the files that the user adds.  The  Files sections  has the following elements:</a:t>
            </a:r>
          </a:p>
          <a:p>
            <a:r>
              <a:rPr lang="en-US" sz="1200" kern="1200" dirty="0">
                <a:solidFill>
                  <a:schemeClr val="tx1"/>
                </a:solidFill>
                <a:effectLst/>
                <a:latin typeface="+mn-lt"/>
                <a:ea typeface="+mn-ea"/>
                <a:cs typeface="+mn-cs"/>
              </a:rPr>
              <a:t> The Collection and the file name columns with a select option.</a:t>
            </a:r>
          </a:p>
          <a:p>
            <a:r>
              <a:rPr lang="en-US" sz="1200" kern="1200" dirty="0">
                <a:solidFill>
                  <a:schemeClr val="tx1"/>
                </a:solidFill>
                <a:effectLst/>
                <a:latin typeface="+mn-lt"/>
                <a:ea typeface="+mn-ea"/>
                <a:cs typeface="+mn-cs"/>
              </a:rPr>
              <a:t>Buttons: Add Files, Remove Files and Transfer  </a:t>
            </a:r>
          </a:p>
          <a:p>
            <a:r>
              <a:rPr lang="en-US" sz="1200" kern="1200" dirty="0">
                <a:solidFill>
                  <a:schemeClr val="tx1"/>
                </a:solidFill>
                <a:effectLst/>
                <a:latin typeface="+mn-lt"/>
                <a:ea typeface="+mn-ea"/>
                <a:cs typeface="+mn-cs"/>
              </a:rPr>
              <a:t>Transfer Status displays all the files that the user transferred. The Transfer status could be complete or Cancelled.  The Transfer files has the following elements:  The Collection, file name and a transfer progress and a select option.  </a:t>
            </a:r>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15</a:t>
            </a:fld>
            <a:endParaRPr lang="en-US" dirty="0"/>
          </a:p>
        </p:txBody>
      </p:sp>
    </p:spTree>
    <p:extLst>
      <p:ext uri="{BB962C8B-B14F-4D97-AF65-F5344CB8AC3E}">
        <p14:creationId xmlns:p14="http://schemas.microsoft.com/office/powerpoint/2010/main" val="18867598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file adding process is the first step in the TSDS DTU. The steps to add a file is as follows:</a:t>
            </a:r>
          </a:p>
          <a:p>
            <a:pPr lvl="0"/>
            <a:r>
              <a:rPr lang="en-US" sz="1200" kern="1200" dirty="0">
                <a:solidFill>
                  <a:schemeClr val="tx1"/>
                </a:solidFill>
                <a:effectLst/>
                <a:latin typeface="+mn-lt"/>
                <a:ea typeface="+mn-ea"/>
                <a:cs typeface="+mn-cs"/>
              </a:rPr>
              <a:t>1) User has to click on add files.</a:t>
            </a:r>
          </a:p>
          <a:p>
            <a:pPr lvl="0"/>
            <a:r>
              <a:rPr lang="en-US" sz="1200" kern="1200" dirty="0">
                <a:solidFill>
                  <a:schemeClr val="tx1"/>
                </a:solidFill>
                <a:effectLst/>
                <a:latin typeface="+mn-lt"/>
                <a:ea typeface="+mn-ea"/>
                <a:cs typeface="+mn-cs"/>
              </a:rPr>
              <a:t>2) Select the file. </a:t>
            </a:r>
          </a:p>
          <a:p>
            <a:pPr lvl="0"/>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Note:  </a:t>
            </a:r>
            <a:r>
              <a:rPr lang="en-US" dirty="0"/>
              <a:t>Users can hold down the Control key to select multiple files at once. </a:t>
            </a:r>
            <a:r>
              <a:rPr lang="en-US" b="1" dirty="0"/>
              <a:t>Also, neither the On Demand or Schedule tabs</a:t>
            </a:r>
            <a:r>
              <a:rPr lang="en-US" b="1" baseline="0" dirty="0"/>
              <a:t> except zip files.</a:t>
            </a:r>
            <a:endParaRPr lang="en-US" b="1" dirty="0"/>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16</a:t>
            </a:fld>
            <a:endParaRPr lang="en-US" dirty="0"/>
          </a:p>
        </p:txBody>
      </p:sp>
    </p:spTree>
    <p:extLst>
      <p:ext uri="{BB962C8B-B14F-4D97-AF65-F5344CB8AC3E}">
        <p14:creationId xmlns:p14="http://schemas.microsoft.com/office/powerpoint/2010/main" val="38121391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file will be added to the Files section on the top with a default check. </a:t>
            </a:r>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17</a:t>
            </a:fld>
            <a:endParaRPr lang="en-US" dirty="0"/>
          </a:p>
        </p:txBody>
      </p:sp>
    </p:spTree>
    <p:extLst>
      <p:ext uri="{BB962C8B-B14F-4D97-AF65-F5344CB8AC3E}">
        <p14:creationId xmlns:p14="http://schemas.microsoft.com/office/powerpoint/2010/main" val="1148536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If there is an error in the file naming convention, the system will generate an Invalid File Name error message as displayed below.  As a note, the</a:t>
            </a:r>
            <a:r>
              <a:rPr lang="en-US" baseline="0" dirty="0"/>
              <a:t> DTU doesn’t perform any other validations.  The client only checks to make sure the XML Interchange Files meet the correct naming convention.</a:t>
            </a:r>
            <a:endParaRPr lang="en-US" dirty="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18</a:t>
            </a:fld>
            <a:endParaRPr lang="en-US" dirty="0"/>
          </a:p>
        </p:txBody>
      </p:sp>
    </p:spTree>
    <p:extLst>
      <p:ext uri="{BB962C8B-B14F-4D97-AF65-F5344CB8AC3E}">
        <p14:creationId xmlns:p14="http://schemas.microsoft.com/office/powerpoint/2010/main" val="663990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Files can be removed from TSDS DTU.  File(s) have to be existing in the files section so that user can remove the file.  More than one file can be removed at a time.  The steps to remove file(s):</a:t>
            </a:r>
          </a:p>
          <a:p>
            <a:pPr lvl="0"/>
            <a:r>
              <a:rPr lang="en-US" sz="1200" kern="1200" dirty="0">
                <a:solidFill>
                  <a:schemeClr val="tx1"/>
                </a:solidFill>
                <a:effectLst/>
                <a:latin typeface="+mn-lt"/>
                <a:ea typeface="+mn-ea"/>
                <a:cs typeface="+mn-cs"/>
              </a:rPr>
              <a:t>1. Select the file(s)</a:t>
            </a:r>
          </a:p>
          <a:p>
            <a:pPr lvl="0"/>
            <a:r>
              <a:rPr lang="en-US" sz="1200" kern="1200" dirty="0">
                <a:solidFill>
                  <a:schemeClr val="tx1"/>
                </a:solidFill>
                <a:effectLst/>
                <a:latin typeface="+mn-lt"/>
                <a:ea typeface="+mn-ea"/>
                <a:cs typeface="+mn-cs"/>
              </a:rPr>
              <a:t>2. Click on remove files button</a:t>
            </a:r>
          </a:p>
          <a:p>
            <a:pPr lvl="0"/>
            <a:r>
              <a:rPr lang="en-US" sz="1200" kern="1200" dirty="0">
                <a:solidFill>
                  <a:schemeClr val="tx1"/>
                </a:solidFill>
                <a:effectLst/>
                <a:latin typeface="+mn-lt"/>
                <a:ea typeface="+mn-ea"/>
                <a:cs typeface="+mn-cs"/>
              </a:rPr>
              <a:t>3. The file will be deleted from the files section.</a:t>
            </a:r>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19</a:t>
            </a:fld>
            <a:endParaRPr lang="en-US" dirty="0"/>
          </a:p>
        </p:txBody>
      </p:sp>
    </p:spTree>
    <p:extLst>
      <p:ext uri="{BB962C8B-B14F-4D97-AF65-F5344CB8AC3E}">
        <p14:creationId xmlns:p14="http://schemas.microsoft.com/office/powerpoint/2010/main" val="1148536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Notes: Create a trigger reaction when menu item is selected</a:t>
            </a:r>
          </a:p>
          <a:p>
            <a:r>
              <a:rPr lang="en-US" b="0" dirty="0"/>
              <a:t>-Create a trigger</a:t>
            </a:r>
            <a:r>
              <a:rPr lang="en-US" b="0" baseline="0" dirty="0"/>
              <a:t> and script to point at and define the menu and continue buttons.</a:t>
            </a:r>
          </a:p>
          <a:p>
            <a:endParaRPr lang="en-US" b="0" baseline="0" dirty="0"/>
          </a:p>
          <a:p>
            <a:r>
              <a:rPr lang="en-US" b="0" baseline="0" dirty="0"/>
              <a:t>-Pause here for selections</a:t>
            </a:r>
          </a:p>
          <a:p>
            <a:endParaRPr lang="en-US" b="0" baseline="0" dirty="0"/>
          </a:p>
          <a:p>
            <a:r>
              <a:rPr lang="en-US" b="0" baseline="0" dirty="0"/>
              <a:t>Script:</a:t>
            </a:r>
          </a:p>
          <a:p>
            <a:endParaRPr lang="en-US" b="0" baseline="0" dirty="0"/>
          </a:p>
          <a:p>
            <a:r>
              <a:rPr lang="en-US" b="0" baseline="0" dirty="0"/>
              <a:t>“Over to my left is the course menu. This interactive menu will allow you to navigate to any of the main sections within this course. The home icon (</a:t>
            </a:r>
            <a:r>
              <a:rPr lang="en-US" b="1" baseline="0" dirty="0"/>
              <a:t>show pointing at it</a:t>
            </a:r>
            <a:r>
              <a:rPr lang="en-US" b="0" baseline="0" dirty="0"/>
              <a:t>) will appear at he end of each section giving you the option to go back home to the course menu. Also, clicking the next button (point at it) will progress you to the next slide.”</a:t>
            </a:r>
          </a:p>
          <a:p>
            <a:endParaRPr lang="en-US" b="0" baseline="0" dirty="0"/>
          </a:p>
          <a:p>
            <a:r>
              <a:rPr lang="en-US" b="0" baseline="0" dirty="0"/>
              <a:t>“My suggestion is that you follow the slides in order if this is your first time going through this course. It will be helpful when the time comes for your certification. Select an item from the course menu or click Next to continue.”</a:t>
            </a:r>
            <a:endParaRPr lang="en-US" b="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a:t>
            </a:fld>
            <a:endParaRPr lang="en-US" dirty="0"/>
          </a:p>
        </p:txBody>
      </p:sp>
    </p:spTree>
    <p:extLst>
      <p:ext uri="{BB962C8B-B14F-4D97-AF65-F5344CB8AC3E}">
        <p14:creationId xmlns:p14="http://schemas.microsoft.com/office/powerpoint/2010/main" val="1905042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itchFamily="34" charset="0"/>
                <a:ea typeface="+mn-ea"/>
                <a:cs typeface="Arial" pitchFamily="34" charset="0"/>
              </a:rPr>
              <a:t>To transfer the files:</a:t>
            </a:r>
          </a:p>
          <a:p>
            <a:pPr lvl="0"/>
            <a:r>
              <a:rPr lang="en-US" sz="1200" kern="1200" dirty="0">
                <a:solidFill>
                  <a:schemeClr val="tx1"/>
                </a:solidFill>
                <a:effectLst/>
                <a:latin typeface="Arial" pitchFamily="34" charset="0"/>
                <a:ea typeface="+mn-ea"/>
                <a:cs typeface="Arial" pitchFamily="34" charset="0"/>
              </a:rPr>
              <a:t>1. User can select one or more files by clicking on the checkboxes in the select column.</a:t>
            </a:r>
          </a:p>
          <a:p>
            <a:pPr lvl="0"/>
            <a:r>
              <a:rPr lang="en-US" sz="1200" kern="1200" dirty="0">
                <a:solidFill>
                  <a:schemeClr val="tx1"/>
                </a:solidFill>
                <a:effectLst/>
                <a:latin typeface="Arial" pitchFamily="34" charset="0"/>
                <a:ea typeface="+mn-ea"/>
                <a:cs typeface="Arial" pitchFamily="34" charset="0"/>
              </a:rPr>
              <a:t>2. User can click on the Transfer files button. The file will be transferred to the Transfer file area.</a:t>
            </a:r>
          </a:p>
          <a:p>
            <a:pPr lvl="0"/>
            <a:endParaRPr lang="en-US" sz="1200" kern="1200" dirty="0">
              <a:solidFill>
                <a:schemeClr val="tx1"/>
              </a:solidFill>
              <a:effectLst/>
              <a:latin typeface="Arial" pitchFamily="34" charset="0"/>
              <a:ea typeface="+mn-ea"/>
              <a:cs typeface="Arial" pitchFamily="34" charset="0"/>
            </a:endParaRPr>
          </a:p>
          <a:p>
            <a:pPr lvl="0"/>
            <a:r>
              <a:rPr lang="en-US" sz="1200" kern="1200" dirty="0">
                <a:solidFill>
                  <a:schemeClr val="tx1"/>
                </a:solidFill>
                <a:effectLst/>
                <a:latin typeface="Arial" pitchFamily="34" charset="0"/>
                <a:ea typeface="+mn-ea"/>
                <a:cs typeface="Arial" pitchFamily="34" charset="0"/>
              </a:rPr>
              <a:t>Note</a:t>
            </a:r>
            <a:r>
              <a:rPr lang="en-US" sz="1200" kern="1200" baseline="0" dirty="0">
                <a:solidFill>
                  <a:schemeClr val="tx1"/>
                </a:solidFill>
                <a:effectLst/>
                <a:latin typeface="Arial" pitchFamily="34" charset="0"/>
                <a:ea typeface="+mn-ea"/>
                <a:cs typeface="Arial" pitchFamily="34" charset="0"/>
              </a:rPr>
              <a:t> that t</a:t>
            </a:r>
            <a:r>
              <a:rPr lang="en-US" sz="1200" kern="1200" dirty="0">
                <a:solidFill>
                  <a:schemeClr val="tx1"/>
                </a:solidFill>
                <a:effectLst/>
                <a:latin typeface="Arial" pitchFamily="34" charset="0"/>
                <a:ea typeface="+mn-ea"/>
                <a:cs typeface="Arial" pitchFamily="34" charset="0"/>
              </a:rPr>
              <a:t>he files will be displayed in the combination of ascending collection code and timestamp order.</a:t>
            </a:r>
          </a:p>
          <a:p>
            <a:endParaRPr lang="en-US" dirty="0"/>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20</a:t>
            </a:fld>
            <a:endParaRPr lang="en-US" dirty="0"/>
          </a:p>
        </p:txBody>
      </p:sp>
    </p:spTree>
    <p:extLst>
      <p:ext uri="{BB962C8B-B14F-4D97-AF65-F5344CB8AC3E}">
        <p14:creationId xmlns:p14="http://schemas.microsoft.com/office/powerpoint/2010/main" val="11485367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If the user selects valid files and clicks on transfer button, the Data Transfer Utility will create a ZIP file per interchange collection.  The collection-specific zip file will then appear in the </a:t>
            </a:r>
            <a:r>
              <a:rPr lang="en-US" sz="1200" i="1" kern="1200" dirty="0">
                <a:solidFill>
                  <a:schemeClr val="tx1"/>
                </a:solidFill>
                <a:effectLst/>
                <a:latin typeface="+mn-lt"/>
                <a:ea typeface="+mn-ea"/>
                <a:cs typeface="+mn-cs"/>
              </a:rPr>
              <a:t>Transfer Status</a:t>
            </a:r>
            <a:r>
              <a:rPr lang="en-US" sz="1200" kern="1200" dirty="0">
                <a:solidFill>
                  <a:schemeClr val="tx1"/>
                </a:solidFill>
                <a:effectLst/>
                <a:latin typeface="+mn-lt"/>
                <a:ea typeface="+mn-ea"/>
                <a:cs typeface="+mn-cs"/>
              </a:rPr>
              <a:t> section as displayed below.  As</a:t>
            </a:r>
            <a:r>
              <a:rPr lang="en-US" sz="1200" kern="1200" baseline="0" dirty="0">
                <a:solidFill>
                  <a:schemeClr val="tx1"/>
                </a:solidFill>
                <a:effectLst/>
                <a:latin typeface="+mn-lt"/>
                <a:ea typeface="+mn-ea"/>
                <a:cs typeface="+mn-cs"/>
              </a:rPr>
              <a:t> a note, SFTP default port 22  is used to transfer the DTU files.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21</a:t>
            </a:fld>
            <a:endParaRPr lang="en-US" dirty="0"/>
          </a:p>
        </p:txBody>
      </p:sp>
    </p:spTree>
    <p:extLst>
      <p:ext uri="{BB962C8B-B14F-4D97-AF65-F5344CB8AC3E}">
        <p14:creationId xmlns:p14="http://schemas.microsoft.com/office/powerpoint/2010/main" val="17238304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Font typeface="Wingdings" pitchFamily="2" charset="2"/>
              <a:buNone/>
            </a:pPr>
            <a:r>
              <a:rPr lang="en-US" b="0" dirty="0"/>
              <a:t>Transfer Status</a:t>
            </a:r>
          </a:p>
          <a:p>
            <a:pPr marL="171450" lvl="0" indent="-171450">
              <a:buFont typeface="Arial" pitchFamily="34" charset="0"/>
              <a:buChar char="•"/>
            </a:pPr>
            <a:r>
              <a:rPr lang="en-US" sz="1200" b="0" kern="1200" dirty="0">
                <a:solidFill>
                  <a:schemeClr val="tx1"/>
                </a:solidFill>
                <a:latin typeface="Arial" pitchFamily="34" charset="0"/>
                <a:ea typeface="+mn-ea"/>
                <a:cs typeface="Arial" pitchFamily="34" charset="0"/>
              </a:rPr>
              <a:t>The user can also cancel the transfer process before the transfer is complete. The transfer status will then be displayed as Cancelled </a:t>
            </a:r>
          </a:p>
          <a:p>
            <a:pPr marL="171450" lvl="0" indent="-171450">
              <a:buFont typeface="Arial" pitchFamily="34" charset="0"/>
              <a:buChar char="•"/>
            </a:pPr>
            <a:r>
              <a:rPr lang="en-US" sz="1200" b="0" kern="1200" dirty="0">
                <a:solidFill>
                  <a:schemeClr val="tx1"/>
                </a:solidFill>
                <a:latin typeface="Arial" pitchFamily="34" charset="0"/>
                <a:ea typeface="+mn-ea"/>
                <a:cs typeface="Arial" pitchFamily="34" charset="0"/>
              </a:rPr>
              <a:t>If the user completes a transfer successfully, the transfer status will be displayed as Done</a:t>
            </a:r>
          </a:p>
          <a:p>
            <a:pPr marL="171450" lvl="0" indent="-171450">
              <a:buFont typeface="Arial" pitchFamily="34" charset="0"/>
              <a:buChar char="•"/>
            </a:pPr>
            <a:r>
              <a:rPr lang="en-US" sz="1200" b="0" kern="1200" dirty="0">
                <a:solidFill>
                  <a:schemeClr val="tx1"/>
                </a:solidFill>
                <a:latin typeface="Arial" pitchFamily="34" charset="0"/>
                <a:ea typeface="+mn-ea"/>
                <a:cs typeface="Arial" pitchFamily="34" charset="0"/>
              </a:rPr>
              <a:t>The user can select any row in the Transfer Status section by clicking on the selection checkbox or by clicking anywhere in the row – click  on View Zip Content</a:t>
            </a:r>
          </a:p>
          <a:p>
            <a:pPr marL="171450" lvl="0" indent="-171450">
              <a:buFont typeface="Arial" pitchFamily="34" charset="0"/>
              <a:buChar char="•"/>
            </a:pPr>
            <a:r>
              <a:rPr lang="en-US" sz="1200" b="0" kern="1200" dirty="0">
                <a:solidFill>
                  <a:schemeClr val="tx1"/>
                </a:solidFill>
                <a:latin typeface="Arial" pitchFamily="34" charset="0"/>
                <a:ea typeface="+mn-ea"/>
                <a:cs typeface="Arial" pitchFamily="34" charset="0"/>
              </a:rPr>
              <a:t>The file name(s) that the user transferred will appear in a dialog box</a:t>
            </a:r>
          </a:p>
          <a:p>
            <a:endParaRPr lang="en-US" b="1" dirty="0"/>
          </a:p>
          <a:p>
            <a:endParaRPr lang="en-US" b="1" dirty="0"/>
          </a:p>
          <a:p>
            <a:r>
              <a:rPr lang="en-US" b="1" dirty="0"/>
              <a:t>Trainer</a:t>
            </a:r>
            <a:r>
              <a:rPr lang="en-US" b="1" baseline="0" dirty="0"/>
              <a:t> Questions:</a:t>
            </a:r>
          </a:p>
          <a:p>
            <a:r>
              <a:rPr lang="en-US" baseline="0" dirty="0"/>
              <a:t>1) What are the basic management functions of the On Demand tab in the TSDS DTU?</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22</a:t>
            </a:fld>
            <a:endParaRPr lang="en-US" dirty="0"/>
          </a:p>
        </p:txBody>
      </p:sp>
    </p:spTree>
    <p:extLst>
      <p:ext uri="{BB962C8B-B14F-4D97-AF65-F5344CB8AC3E}">
        <p14:creationId xmlns:p14="http://schemas.microsoft.com/office/powerpoint/2010/main" val="3385950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the Schedule</a:t>
            </a:r>
            <a:r>
              <a:rPr lang="en-US" baseline="0" dirty="0"/>
              <a:t> Tab, e</a:t>
            </a:r>
            <a:r>
              <a:rPr lang="en-US" dirty="0"/>
              <a:t>nd</a:t>
            </a:r>
            <a:r>
              <a:rPr lang="en-US" baseline="0" dirty="0"/>
              <a:t> users can set up regularly occurring file transfers on a daily, weekly, or monthly basis.</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23</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user can create and manage scheduled tasks by going to the </a:t>
            </a:r>
            <a:r>
              <a:rPr lang="en-US" b="1" dirty="0"/>
              <a:t>Schedule</a:t>
            </a:r>
            <a:r>
              <a:rPr lang="en-US" dirty="0"/>
              <a:t> tab.</a:t>
            </a:r>
            <a:r>
              <a:rPr lang="en-US" baseline="0" dirty="0"/>
              <a:t>  User can execute the following actions:</a:t>
            </a:r>
            <a:endParaRPr lang="en-US" dirty="0"/>
          </a:p>
          <a:p>
            <a:pPr marL="171450" lvl="0" indent="-171450">
              <a:buFont typeface="Arial" pitchFamily="34" charset="0"/>
              <a:buChar char="•"/>
            </a:pPr>
            <a:r>
              <a:rPr lang="en-US" sz="1200" kern="1200" dirty="0">
                <a:solidFill>
                  <a:schemeClr val="tx1"/>
                </a:solidFill>
                <a:latin typeface="Arial" pitchFamily="34" charset="0"/>
                <a:ea typeface="+mn-ea"/>
                <a:cs typeface="Arial" pitchFamily="34" charset="0"/>
              </a:rPr>
              <a:t>View existing scheduled tasks</a:t>
            </a:r>
          </a:p>
          <a:p>
            <a:pPr marL="171450" lvl="0" indent="-171450">
              <a:buFont typeface="Arial" pitchFamily="34" charset="0"/>
              <a:buChar char="•"/>
            </a:pPr>
            <a:r>
              <a:rPr lang="en-US" sz="1200" kern="1200" dirty="0">
                <a:solidFill>
                  <a:schemeClr val="tx1"/>
                </a:solidFill>
                <a:latin typeface="Arial" pitchFamily="34" charset="0"/>
                <a:ea typeface="+mn-ea"/>
                <a:cs typeface="Arial" pitchFamily="34" charset="0"/>
              </a:rPr>
              <a:t>Create a scheduled transfer</a:t>
            </a:r>
          </a:p>
          <a:p>
            <a:pPr marL="171450" lvl="0" indent="-171450">
              <a:buFont typeface="Arial" pitchFamily="34" charset="0"/>
              <a:buChar char="•"/>
            </a:pPr>
            <a:r>
              <a:rPr lang="en-US" sz="1200" kern="1200" dirty="0">
                <a:solidFill>
                  <a:schemeClr val="tx1"/>
                </a:solidFill>
                <a:latin typeface="Arial" pitchFamily="34" charset="0"/>
                <a:ea typeface="+mn-ea"/>
                <a:cs typeface="Arial" pitchFamily="34" charset="0"/>
              </a:rPr>
              <a:t>Edit a scheduled transfer</a:t>
            </a:r>
          </a:p>
          <a:p>
            <a:pPr marL="171450" lvl="0" indent="-171450">
              <a:buFont typeface="Arial" pitchFamily="34" charset="0"/>
              <a:buChar char="•"/>
            </a:pPr>
            <a:r>
              <a:rPr lang="en-US" sz="1200" kern="1200" dirty="0">
                <a:solidFill>
                  <a:schemeClr val="tx1"/>
                </a:solidFill>
                <a:latin typeface="Arial" pitchFamily="34" charset="0"/>
                <a:ea typeface="+mn-ea"/>
                <a:cs typeface="Arial" pitchFamily="34" charset="0"/>
              </a:rPr>
              <a:t>Delete a scheduled transfer</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24</a:t>
            </a:fld>
            <a:endParaRPr lang="en-US" dirty="0"/>
          </a:p>
        </p:txBody>
      </p:sp>
    </p:spTree>
    <p:extLst>
      <p:ext uri="{BB962C8B-B14F-4D97-AF65-F5344CB8AC3E}">
        <p14:creationId xmlns:p14="http://schemas.microsoft.com/office/powerpoint/2010/main" val="27214485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user can create any number of scheduled tasks.  The file transfer occurs on the set day and on the set time every day. To add a scheduled daily task, the user will click on the schedule tab and click on Add New Task button.</a:t>
            </a:r>
          </a:p>
          <a:p>
            <a:endParaRPr lang="en-US" dirty="0"/>
          </a:p>
          <a:p>
            <a:r>
              <a:rPr lang="en-US" dirty="0"/>
              <a:t>For example, a user may want to have</a:t>
            </a:r>
            <a:r>
              <a:rPr lang="en-US" baseline="0" dirty="0"/>
              <a:t> attendance data transferred on a daily basis, student roster data transferred on a weekly basis and course grades transferred on a monthly basis.  All of these scheduled tasks can be set up and managed separately to meet your business needs. Each instance of a scheduled transfer has to be set up separately.</a:t>
            </a:r>
          </a:p>
        </p:txBody>
      </p:sp>
      <p:sp>
        <p:nvSpPr>
          <p:cNvPr id="4" name="Slide Number Placeholder 3"/>
          <p:cNvSpPr>
            <a:spLocks noGrp="1"/>
          </p:cNvSpPr>
          <p:nvPr>
            <p:ph type="sldNum" sz="quarter" idx="10"/>
          </p:nvPr>
        </p:nvSpPr>
        <p:spPr/>
        <p:txBody>
          <a:bodyPr/>
          <a:lstStyle/>
          <a:p>
            <a:fld id="{9D1CB7FC-B682-4230-B9FB-C227E7AC6C43}" type="slidenum">
              <a:rPr lang="en-US" smtClean="0"/>
              <a:pPr/>
              <a:t>25</a:t>
            </a:fld>
            <a:endParaRPr lang="en-US" dirty="0"/>
          </a:p>
        </p:txBody>
      </p:sp>
    </p:spTree>
    <p:extLst>
      <p:ext uri="{BB962C8B-B14F-4D97-AF65-F5344CB8AC3E}">
        <p14:creationId xmlns:p14="http://schemas.microsoft.com/office/powerpoint/2010/main" val="554062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 add a scheduled daily task, the user will click on the Schedule Tab and click on Add Schedule button. The user has to complete the following details: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1. Name – The user will enter a name</a:t>
            </a:r>
            <a:r>
              <a:rPr lang="en-US" sz="1200" kern="1200" baseline="0" dirty="0">
                <a:solidFill>
                  <a:schemeClr val="tx1"/>
                </a:solidFill>
                <a:effectLst/>
                <a:latin typeface="+mn-lt"/>
                <a:ea typeface="+mn-ea"/>
                <a:cs typeface="+mn-cs"/>
              </a:rPr>
              <a:t> for the task</a:t>
            </a: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2. Folder – The user will enter the file path name in which the files will be picked up to be transferred.  The DTU will</a:t>
            </a:r>
            <a:r>
              <a:rPr lang="en-US" sz="1200" kern="1200" baseline="0" dirty="0">
                <a:solidFill>
                  <a:schemeClr val="tx1"/>
                </a:solidFill>
                <a:effectLst/>
                <a:latin typeface="+mn-lt"/>
                <a:ea typeface="+mn-ea"/>
                <a:cs typeface="+mn-cs"/>
              </a:rPr>
              <a:t> poll this directory for new files at the scheduled time set by the administrator.  The DTU will then transfer XML Interchange files that meet the correct naming convention. It is recommended that </a:t>
            </a:r>
            <a:r>
              <a:rPr lang="en-US" dirty="0"/>
              <a:t>the data file locations also have no spaces or special characters.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3. LoginID/password – The user will enter valid user credentials</a:t>
            </a:r>
            <a:r>
              <a:rPr lang="en-US" sz="1200" kern="1200" baseline="0" dirty="0">
                <a:solidFill>
                  <a:schemeClr val="tx1"/>
                </a:solidFill>
                <a:effectLst/>
                <a:latin typeface="+mn-lt"/>
                <a:ea typeface="+mn-ea"/>
                <a:cs typeface="+mn-cs"/>
              </a:rPr>
              <a:t> (TEAL service account)</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4. Schedule Type – the user will click on the radio button for daily option</a:t>
            </a:r>
          </a:p>
          <a:p>
            <a:r>
              <a:rPr lang="en-US" sz="1200" kern="1200" dirty="0">
                <a:solidFill>
                  <a:schemeClr val="tx1"/>
                </a:solidFill>
                <a:effectLst/>
                <a:latin typeface="+mn-lt"/>
                <a:ea typeface="+mn-ea"/>
                <a:cs typeface="+mn-cs"/>
              </a:rPr>
              <a:t>5. Daily Information – The user will either select hours and minutes from the dropdown or manually type the numbers in the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appropriate fields.  As a note,</a:t>
            </a:r>
            <a:r>
              <a:rPr lang="en-US" sz="1200" kern="1200" baseline="0" dirty="0">
                <a:solidFill>
                  <a:schemeClr val="tx1"/>
                </a:solidFill>
                <a:effectLst/>
                <a:latin typeface="+mn-lt"/>
                <a:ea typeface="+mn-ea"/>
                <a:cs typeface="+mn-cs"/>
              </a:rPr>
              <a:t> the DTU runs on military time, so this is a 24 hour clock.</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6.</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Save- Clicking on save will validate the data and successfully create a scheduled task on the schedule tab.</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Clicking on cancel will not save any information.</a:t>
            </a:r>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26</a:t>
            </a:fld>
            <a:endParaRPr lang="en-US" dirty="0"/>
          </a:p>
        </p:txBody>
      </p:sp>
    </p:spTree>
    <p:extLst>
      <p:ext uri="{BB962C8B-B14F-4D97-AF65-F5344CB8AC3E}">
        <p14:creationId xmlns:p14="http://schemas.microsoft.com/office/powerpoint/2010/main" val="3633742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 add a scheduled weekly task, the user will click on the schedule tab and click on Add Schedule button. The user has to complete the following details: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1. Name – The user will enter a name</a:t>
            </a:r>
            <a:r>
              <a:rPr lang="en-US" sz="1200" kern="1200" baseline="0" dirty="0">
                <a:solidFill>
                  <a:schemeClr val="tx1"/>
                </a:solidFill>
                <a:effectLst/>
                <a:latin typeface="+mn-lt"/>
                <a:ea typeface="+mn-ea"/>
                <a:cs typeface="+mn-cs"/>
              </a:rPr>
              <a:t> for the task</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Folder – The user will enter the file path name in which the files will be picked up to be transferred</a:t>
            </a:r>
          </a:p>
          <a:p>
            <a:r>
              <a:rPr lang="en-US" sz="1200" kern="1200" dirty="0">
                <a:solidFill>
                  <a:schemeClr val="tx1"/>
                </a:solidFill>
                <a:effectLst/>
                <a:latin typeface="+mn-lt"/>
                <a:ea typeface="+mn-ea"/>
                <a:cs typeface="+mn-cs"/>
              </a:rPr>
              <a:t>3.</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LoginID/password – The user will enter valid user credentials</a:t>
            </a:r>
            <a:r>
              <a:rPr lang="en-US" sz="1200" kern="1200" baseline="0" dirty="0">
                <a:solidFill>
                  <a:schemeClr val="tx1"/>
                </a:solidFill>
                <a:effectLst/>
                <a:latin typeface="+mn-lt"/>
                <a:ea typeface="+mn-ea"/>
                <a:cs typeface="+mn-cs"/>
              </a:rPr>
              <a:t> (TEAL service ID)</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4.</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Schedule Type – The user will click on the radio button for weekly option.</a:t>
            </a:r>
          </a:p>
          <a:p>
            <a:r>
              <a:rPr lang="en-US" sz="1200" kern="1200" dirty="0">
                <a:solidFill>
                  <a:schemeClr val="tx1"/>
                </a:solidFill>
                <a:effectLst/>
                <a:latin typeface="+mn-lt"/>
                <a:ea typeface="+mn-ea"/>
                <a:cs typeface="+mn-cs"/>
              </a:rPr>
              <a:t>5.</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Weekly Information – The user will select at least one or more days and  select hours and minutes from the dropdown or manually type the numbers in the appropriate fields. The files will transfer each week on the selected days at the selected hour and minute</a:t>
            </a:r>
          </a:p>
          <a:p>
            <a:r>
              <a:rPr lang="en-US" sz="1200" kern="1200" dirty="0">
                <a:solidFill>
                  <a:schemeClr val="tx1"/>
                </a:solidFill>
                <a:effectLst/>
                <a:latin typeface="+mn-lt"/>
                <a:ea typeface="+mn-ea"/>
                <a:cs typeface="+mn-cs"/>
              </a:rPr>
              <a:t>6.</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Save- Clicking on save will validate the data and successfully create a scheduled task on the schedule tab.</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Clicking on cancel will not save any information.</a:t>
            </a:r>
          </a:p>
        </p:txBody>
      </p:sp>
      <p:sp>
        <p:nvSpPr>
          <p:cNvPr id="4" name="Slide Number Placeholder 3"/>
          <p:cNvSpPr>
            <a:spLocks noGrp="1"/>
          </p:cNvSpPr>
          <p:nvPr>
            <p:ph type="sldNum" sz="quarter" idx="10"/>
          </p:nvPr>
        </p:nvSpPr>
        <p:spPr/>
        <p:txBody>
          <a:bodyPr/>
          <a:lstStyle/>
          <a:p>
            <a:fld id="{9D1CB7FC-B682-4230-B9FB-C227E7AC6C43}" type="slidenum">
              <a:rPr lang="en-US" smtClean="0"/>
              <a:pPr/>
              <a:t>27</a:t>
            </a:fld>
            <a:endParaRPr lang="en-US" dirty="0"/>
          </a:p>
        </p:txBody>
      </p:sp>
    </p:spTree>
    <p:extLst>
      <p:ext uri="{BB962C8B-B14F-4D97-AF65-F5344CB8AC3E}">
        <p14:creationId xmlns:p14="http://schemas.microsoft.com/office/powerpoint/2010/main" val="32123692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 add a scheduled monthly task, the user will click on the schedule tab and click on Add Schedule button. The user must complete the following details: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1. Name – The user will enter a name</a:t>
            </a:r>
            <a:r>
              <a:rPr lang="en-US" sz="1200" kern="1200" baseline="0" dirty="0">
                <a:solidFill>
                  <a:schemeClr val="tx1"/>
                </a:solidFill>
                <a:effectLst/>
                <a:latin typeface="+mn-lt"/>
                <a:ea typeface="+mn-ea"/>
                <a:cs typeface="+mn-cs"/>
              </a:rPr>
              <a:t> for the task.</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Folder – The user will enter the file path name in which the files will be picked up to be transferred</a:t>
            </a:r>
          </a:p>
          <a:p>
            <a:r>
              <a:rPr lang="en-US" sz="1200" kern="1200" dirty="0">
                <a:solidFill>
                  <a:schemeClr val="tx1"/>
                </a:solidFill>
                <a:effectLst/>
                <a:latin typeface="+mn-lt"/>
                <a:ea typeface="+mn-ea"/>
                <a:cs typeface="+mn-cs"/>
              </a:rPr>
              <a:t>3.</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LoginID/password – The user will enter valid user credentials</a:t>
            </a:r>
            <a:r>
              <a:rPr lang="en-US" sz="1200" kern="1200" baseline="0" dirty="0">
                <a:solidFill>
                  <a:schemeClr val="tx1"/>
                </a:solidFill>
                <a:effectLst/>
                <a:latin typeface="+mn-lt"/>
                <a:ea typeface="+mn-ea"/>
                <a:cs typeface="+mn-cs"/>
              </a:rPr>
              <a:t> (TEAL service ID)</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4. Schedule Type – The user will click on the radio button for monthly option</a:t>
            </a:r>
          </a:p>
          <a:p>
            <a:r>
              <a:rPr lang="en-US" sz="1200" kern="1200" dirty="0">
                <a:solidFill>
                  <a:schemeClr val="tx1"/>
                </a:solidFill>
                <a:effectLst/>
                <a:latin typeface="+mn-lt"/>
                <a:ea typeface="+mn-ea"/>
                <a:cs typeface="+mn-cs"/>
              </a:rPr>
              <a:t>5.</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Monthly Information – The user will select one day in a week, the number of the week and  select hours and minutes from the dropdown or manually type the numbers in the appropriate fields. The files will transfer on that selected day of the month and every month</a:t>
            </a:r>
          </a:p>
          <a:p>
            <a:r>
              <a:rPr lang="en-US" sz="1200" kern="1200" dirty="0">
                <a:solidFill>
                  <a:schemeClr val="tx1"/>
                </a:solidFill>
                <a:effectLst/>
                <a:latin typeface="+mn-lt"/>
                <a:ea typeface="+mn-ea"/>
                <a:cs typeface="+mn-cs"/>
              </a:rPr>
              <a:t>6.</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Save- Clicking on save will validate the data and successfully create a scheduled task on the schedule tab</a:t>
            </a: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a:t>
            </a:r>
            <a:r>
              <a:rPr lang="en-US" sz="1200" kern="1200" dirty="0">
                <a:solidFill>
                  <a:schemeClr val="tx1"/>
                </a:solidFill>
                <a:effectLst/>
                <a:latin typeface="+mn-lt"/>
                <a:ea typeface="+mn-ea"/>
                <a:cs typeface="+mn-cs"/>
              </a:rPr>
              <a:t>Cancel –Clicking on cancel will not save any information.</a:t>
            </a:r>
          </a:p>
        </p:txBody>
      </p:sp>
      <p:sp>
        <p:nvSpPr>
          <p:cNvPr id="4" name="Slide Number Placeholder 3"/>
          <p:cNvSpPr>
            <a:spLocks noGrp="1"/>
          </p:cNvSpPr>
          <p:nvPr>
            <p:ph type="sldNum" sz="quarter" idx="10"/>
          </p:nvPr>
        </p:nvSpPr>
        <p:spPr/>
        <p:txBody>
          <a:bodyPr/>
          <a:lstStyle/>
          <a:p>
            <a:fld id="{9D1CB7FC-B682-4230-B9FB-C227E7AC6C43}" type="slidenum">
              <a:rPr lang="en-US" smtClean="0"/>
              <a:pPr/>
              <a:t>28</a:t>
            </a:fld>
            <a:endParaRPr lang="en-US" dirty="0"/>
          </a:p>
        </p:txBody>
      </p:sp>
    </p:spTree>
    <p:extLst>
      <p:ext uri="{BB962C8B-B14F-4D97-AF65-F5344CB8AC3E}">
        <p14:creationId xmlns:p14="http://schemas.microsoft.com/office/powerpoint/2010/main" val="3900828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User can edit daily, weekly  or monthly scheduled tasks.  The user can only edit one task at a time.  The user can edit a task the following way:</a:t>
            </a:r>
          </a:p>
          <a:p>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1. The user can click on the edit button on the Schedule tab next to the task that needs to be removed.</a:t>
            </a:r>
          </a:p>
          <a:p>
            <a:r>
              <a:rPr lang="en-US" sz="1200" kern="1200" dirty="0">
                <a:solidFill>
                  <a:schemeClr val="tx1"/>
                </a:solidFill>
                <a:effectLst/>
                <a:latin typeface="+mn-lt"/>
                <a:ea typeface="+mn-ea"/>
                <a:cs typeface="+mn-cs"/>
              </a:rPr>
              <a:t>2.</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Add/Edit Task screen will be displayed.</a:t>
            </a:r>
          </a:p>
          <a:p>
            <a:r>
              <a:rPr lang="en-US" sz="1200" kern="1200" dirty="0">
                <a:solidFill>
                  <a:schemeClr val="tx1"/>
                </a:solidFill>
                <a:effectLst/>
                <a:latin typeface="+mn-lt"/>
                <a:ea typeface="+mn-ea"/>
                <a:cs typeface="+mn-cs"/>
              </a:rPr>
              <a:t>3.</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user can edit any field.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9D1CB7FC-B682-4230-B9FB-C227E7AC6C43}" type="slidenum">
              <a:rPr lang="en-US" smtClean="0"/>
              <a:pPr/>
              <a:t>29</a:t>
            </a:fld>
            <a:endParaRPr lang="en-US" dirty="0"/>
          </a:p>
        </p:txBody>
      </p:sp>
    </p:spTree>
    <p:extLst>
      <p:ext uri="{BB962C8B-B14F-4D97-AF65-F5344CB8AC3E}">
        <p14:creationId xmlns:p14="http://schemas.microsoft.com/office/powerpoint/2010/main" val="1451559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106000"/>
              </a:lnSpc>
              <a:spcBef>
                <a:spcPts val="600"/>
              </a:spcBef>
              <a:spcAft>
                <a:spcPts val="300"/>
              </a:spcAft>
            </a:pPr>
            <a:r>
              <a:rPr lang="en-US" sz="1800" b="1" dirty="0">
                <a:solidFill>
                  <a:schemeClr val="accent2"/>
                </a:solidFill>
              </a:rPr>
              <a:t>Pre-requisites that are needed prior to this training: </a:t>
            </a:r>
          </a:p>
          <a:p>
            <a:pPr lvl="0">
              <a:lnSpc>
                <a:spcPct val="106000"/>
              </a:lnSpc>
              <a:spcBef>
                <a:spcPts val="600"/>
              </a:spcBef>
              <a:spcAft>
                <a:spcPts val="300"/>
              </a:spcAft>
            </a:pPr>
            <a:r>
              <a:rPr lang="en-US" sz="1800" dirty="0"/>
              <a:t>Participants must have a valid log in for the TSDS Portal</a:t>
            </a:r>
          </a:p>
        </p:txBody>
      </p:sp>
      <p:sp>
        <p:nvSpPr>
          <p:cNvPr id="4" name="Slide Number Placeholder 3"/>
          <p:cNvSpPr>
            <a:spLocks noGrp="1"/>
          </p:cNvSpPr>
          <p:nvPr>
            <p:ph type="sldNum" sz="quarter" idx="10"/>
          </p:nvPr>
        </p:nvSpPr>
        <p:spPr/>
        <p:txBody>
          <a:bodyPr/>
          <a:lstStyle/>
          <a:p>
            <a:fld id="{7872E534-9B96-469B-99C0-8551271B58B1}" type="slidenum">
              <a:rPr lang="en-US" smtClean="0"/>
              <a:pPr/>
              <a:t>3</a:t>
            </a:fld>
            <a:endParaRPr lang="en-US" dirty="0"/>
          </a:p>
        </p:txBody>
      </p:sp>
    </p:spTree>
    <p:extLst>
      <p:ext uri="{BB962C8B-B14F-4D97-AF65-F5344CB8AC3E}">
        <p14:creationId xmlns:p14="http://schemas.microsoft.com/office/powerpoint/2010/main" val="30828912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User can delete daily, weekly  or monthly scheduled task.  Deleting the task will only delete the task but not the folder that the user assigns in a task.  The user has to click on the delete button on the Add /Edit task screen.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Once it is deleted, it will be removed from the Schedule Tasks screen.</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Trainer</a:t>
            </a:r>
            <a:r>
              <a:rPr lang="en-US" sz="1200" b="1" kern="1200" baseline="0" dirty="0">
                <a:solidFill>
                  <a:schemeClr val="tx1"/>
                </a:solidFill>
                <a:effectLst/>
                <a:latin typeface="+mn-lt"/>
                <a:ea typeface="+mn-ea"/>
                <a:cs typeface="+mn-cs"/>
              </a:rPr>
              <a:t> Questions:</a:t>
            </a:r>
          </a:p>
          <a:p>
            <a:r>
              <a:rPr lang="en-US" sz="1200" kern="1200" baseline="0" dirty="0">
                <a:solidFill>
                  <a:schemeClr val="tx1"/>
                </a:solidFill>
                <a:effectLst/>
                <a:latin typeface="+mn-lt"/>
                <a:ea typeface="+mn-ea"/>
                <a:cs typeface="+mn-cs"/>
              </a:rPr>
              <a:t>1) What are the configuration choices for Scheduling a transfer? How often can this occur?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30</a:t>
            </a:fld>
            <a:endParaRPr lang="en-US" dirty="0"/>
          </a:p>
        </p:txBody>
      </p:sp>
    </p:spTree>
    <p:extLst>
      <p:ext uri="{BB962C8B-B14F-4D97-AF65-F5344CB8AC3E}">
        <p14:creationId xmlns:p14="http://schemas.microsoft.com/office/powerpoint/2010/main" val="2595390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end</a:t>
            </a:r>
            <a:r>
              <a:rPr lang="en-US" baseline="0" dirty="0"/>
              <a:t> user can monitor files that have recently been transferred by selecting the Recent Transfer History tab.</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31</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recent transfer history tab displays the fifty most recent transfers.  For each file transfer, the page will display:</a:t>
            </a:r>
          </a:p>
          <a:p>
            <a:pPr marL="171450" lvl="0" indent="-171450">
              <a:buFont typeface="Arial" pitchFamily="34" charset="0"/>
              <a:buChar char="•"/>
            </a:pPr>
            <a:r>
              <a:rPr lang="en-US" sz="1200" kern="1200" dirty="0">
                <a:solidFill>
                  <a:schemeClr val="tx1"/>
                </a:solidFill>
                <a:effectLst/>
                <a:latin typeface="+mn-lt"/>
                <a:ea typeface="+mn-ea"/>
                <a:cs typeface="+mn-cs"/>
              </a:rPr>
              <a:t>Collection – the combination of the school year and collection code</a:t>
            </a:r>
          </a:p>
          <a:p>
            <a:pPr marL="171450" indent="-171450">
              <a:buFont typeface="Arial" pitchFamily="34" charset="0"/>
              <a:buChar char="•"/>
            </a:pPr>
            <a:r>
              <a:rPr lang="en-US" sz="1200" kern="1200" dirty="0">
                <a:solidFill>
                  <a:schemeClr val="tx1"/>
                </a:solidFill>
                <a:effectLst/>
                <a:latin typeface="+mn-lt"/>
                <a:ea typeface="+mn-ea"/>
                <a:cs typeface="+mn-cs"/>
              </a:rPr>
              <a:t>File Name – the name of the file transferred</a:t>
            </a:r>
          </a:p>
          <a:p>
            <a:pPr marL="171450" indent="-171450">
              <a:buFont typeface="Arial" pitchFamily="34" charset="0"/>
              <a:buChar char="•"/>
            </a:pPr>
            <a:r>
              <a:rPr lang="en-US" sz="1200" kern="1200" dirty="0">
                <a:solidFill>
                  <a:schemeClr val="tx1"/>
                </a:solidFill>
                <a:effectLst/>
                <a:latin typeface="+mn-lt"/>
                <a:ea typeface="+mn-ea"/>
                <a:cs typeface="+mn-cs"/>
              </a:rPr>
              <a:t>Start Time – the time the transfer started</a:t>
            </a:r>
          </a:p>
          <a:p>
            <a:pPr marL="171450" indent="-171450">
              <a:buFont typeface="Arial" pitchFamily="34" charset="0"/>
              <a:buChar char="•"/>
            </a:pPr>
            <a:r>
              <a:rPr lang="en-US" sz="1200" kern="1200" dirty="0">
                <a:solidFill>
                  <a:schemeClr val="tx1"/>
                </a:solidFill>
                <a:effectLst/>
                <a:latin typeface="+mn-lt"/>
                <a:ea typeface="+mn-ea"/>
                <a:cs typeface="+mn-cs"/>
              </a:rPr>
              <a:t>Time Completed – the time the task was completed</a:t>
            </a:r>
          </a:p>
          <a:p>
            <a:pPr marL="171450" indent="-171450">
              <a:buFont typeface="Arial" pitchFamily="34" charset="0"/>
              <a:buChar char="•"/>
            </a:pPr>
            <a:r>
              <a:rPr lang="en-US" sz="1200" kern="1200" dirty="0">
                <a:solidFill>
                  <a:schemeClr val="tx1"/>
                </a:solidFill>
                <a:effectLst/>
                <a:latin typeface="+mn-lt"/>
                <a:ea typeface="+mn-ea"/>
                <a:cs typeface="+mn-cs"/>
              </a:rPr>
              <a:t>Status – the status of the transfer.  The value will either be COMPLETED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FAILED or CANCELLED</a:t>
            </a:r>
          </a:p>
          <a:p>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Note:  The interchange files will be transferred within a collection-specific zip file, but the Recent Transfer History tab will display the names of the interchange files transferred and not the zip file.</a:t>
            </a:r>
          </a:p>
          <a:p>
            <a:endParaRPr lang="en-US" dirty="0"/>
          </a:p>
        </p:txBody>
      </p:sp>
      <p:sp>
        <p:nvSpPr>
          <p:cNvPr id="4" name="Slide Number Placeholder 3"/>
          <p:cNvSpPr>
            <a:spLocks noGrp="1"/>
          </p:cNvSpPr>
          <p:nvPr>
            <p:ph type="sldNum" sz="quarter" idx="10"/>
          </p:nvPr>
        </p:nvSpPr>
        <p:spPr/>
        <p:txBody>
          <a:bodyPr/>
          <a:lstStyle/>
          <a:p>
            <a:fld id="{9D1CB7FC-B682-4230-B9FB-C227E7AC6C43}" type="slidenum">
              <a:rPr lang="en-US" smtClean="0"/>
              <a:pPr/>
              <a:t>32</a:t>
            </a:fld>
            <a:endParaRPr lang="en-US" dirty="0"/>
          </a:p>
        </p:txBody>
      </p:sp>
    </p:spTree>
    <p:extLst>
      <p:ext uri="{BB962C8B-B14F-4D97-AF65-F5344CB8AC3E}">
        <p14:creationId xmlns:p14="http://schemas.microsoft.com/office/powerpoint/2010/main" val="1235550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end user can acces</a:t>
            </a:r>
            <a:r>
              <a:rPr lang="en-US" baseline="0" dirty="0"/>
              <a:t>s and review log files under the Logs tab in the TSDS DTU, for both On Demand and Scheduled file transfers.  Log files can be used to communicate support issues if the XML Interchange Files fail to transfer and the issue cannot be resolved locally.</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33</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Arial" pitchFamily="34" charset="0"/>
                <a:ea typeface="+mn-ea"/>
                <a:cs typeface="Arial" pitchFamily="34" charset="0"/>
              </a:rPr>
              <a:t>The user clicks on</a:t>
            </a:r>
            <a:r>
              <a:rPr lang="en-US" sz="1200" kern="1200" baseline="0" dirty="0">
                <a:solidFill>
                  <a:schemeClr val="tx1"/>
                </a:solidFill>
                <a:effectLst/>
                <a:latin typeface="Arial" pitchFamily="34" charset="0"/>
                <a:ea typeface="+mn-ea"/>
                <a:cs typeface="Arial" pitchFamily="34" charset="0"/>
              </a:rPr>
              <a:t> the Logs </a:t>
            </a:r>
            <a:r>
              <a:rPr lang="en-US" sz="1200" kern="1200" dirty="0">
                <a:solidFill>
                  <a:schemeClr val="tx1"/>
                </a:solidFill>
                <a:effectLst/>
                <a:latin typeface="Arial" pitchFamily="34" charset="0"/>
                <a:ea typeface="+mn-ea"/>
                <a:cs typeface="Arial" pitchFamily="34" charset="0"/>
              </a:rPr>
              <a:t>tab to view the details of the log file content.  Whenever files are transferred,</a:t>
            </a:r>
            <a:r>
              <a:rPr lang="en-US" sz="1200" kern="1200" baseline="0" dirty="0">
                <a:solidFill>
                  <a:schemeClr val="tx1"/>
                </a:solidFill>
                <a:effectLst/>
                <a:latin typeface="Arial" pitchFamily="34" charset="0"/>
                <a:ea typeface="+mn-ea"/>
                <a:cs typeface="Arial" pitchFamily="34" charset="0"/>
              </a:rPr>
              <a:t> t</a:t>
            </a:r>
            <a:r>
              <a:rPr lang="en-US" sz="1200" kern="1200" dirty="0">
                <a:solidFill>
                  <a:schemeClr val="tx1"/>
                </a:solidFill>
                <a:effectLst/>
                <a:latin typeface="Arial" pitchFamily="34" charset="0"/>
                <a:ea typeface="+mn-ea"/>
                <a:cs typeface="Arial" pitchFamily="34" charset="0"/>
              </a:rPr>
              <a:t>he logging will be configured to have a rolling list of log files, meaning that a log file will be created for each day that the TSDS DTU is running.  Separate log files will be created for the TSDS DTU On Demand and TSDS DTU Scheduler.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user can select On Demand to review</a:t>
            </a:r>
            <a:r>
              <a:rPr lang="en-US" baseline="0" dirty="0"/>
              <a:t> the logs for the On Demand XML Interchange Files. The user can also select the radio button next to Scheduler to view the logs for the scheduled tasks.</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rial" pitchFamily="34" charset="0"/>
              <a:ea typeface="+mn-ea"/>
              <a:cs typeface="Arial" pitchFamily="34" charset="0"/>
            </a:endParaRPr>
          </a:p>
        </p:txBody>
      </p:sp>
      <p:sp>
        <p:nvSpPr>
          <p:cNvPr id="4" name="Slide Number Placeholder 3"/>
          <p:cNvSpPr>
            <a:spLocks noGrp="1"/>
          </p:cNvSpPr>
          <p:nvPr>
            <p:ph type="sldNum" sz="quarter" idx="10"/>
          </p:nvPr>
        </p:nvSpPr>
        <p:spPr/>
        <p:txBody>
          <a:bodyPr/>
          <a:lstStyle/>
          <a:p>
            <a:fld id="{9D1CB7FC-B682-4230-B9FB-C227E7AC6C43}" type="slidenum">
              <a:rPr lang="en-US" smtClean="0"/>
              <a:pPr/>
              <a:t>34</a:t>
            </a:fld>
            <a:endParaRPr lang="en-US" dirty="0"/>
          </a:p>
        </p:txBody>
      </p:sp>
    </p:spTree>
    <p:extLst>
      <p:ext uri="{BB962C8B-B14F-4D97-AF65-F5344CB8AC3E}">
        <p14:creationId xmlns:p14="http://schemas.microsoft.com/office/powerpoint/2010/main" val="1235550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Arial" pitchFamily="34" charset="0"/>
              <a:ea typeface="+mn-ea"/>
              <a:cs typeface="Arial" pitchFamily="34" charset="0"/>
            </a:endParaRPr>
          </a:p>
          <a:p>
            <a:pPr lvl="0"/>
            <a:r>
              <a:rPr lang="en-US" sz="1200" kern="1200" dirty="0">
                <a:solidFill>
                  <a:schemeClr val="tx1"/>
                </a:solidFill>
                <a:effectLst/>
                <a:latin typeface="Arial" pitchFamily="34" charset="0"/>
                <a:ea typeface="+mn-ea"/>
                <a:cs typeface="Arial" pitchFamily="34" charset="0"/>
              </a:rPr>
              <a:t>DTU session timeout: which allows you to determine how often your DTU session times out</a:t>
            </a:r>
          </a:p>
          <a:p>
            <a:pPr lvl="0"/>
            <a:r>
              <a:rPr lang="en-US" sz="1200" kern="1200" dirty="0">
                <a:solidFill>
                  <a:schemeClr val="tx1"/>
                </a:solidFill>
                <a:effectLst/>
                <a:latin typeface="Arial" pitchFamily="34" charset="0"/>
                <a:ea typeface="+mn-ea"/>
                <a:cs typeface="Arial" pitchFamily="34" charset="0"/>
              </a:rPr>
              <a:t>Purge Archive File: this determines if your on demand zip files are deleted after the transfer.</a:t>
            </a:r>
          </a:p>
          <a:p>
            <a:r>
              <a:rPr lang="en-US" sz="1200" kern="1200" dirty="0">
                <a:solidFill>
                  <a:schemeClr val="tx1"/>
                </a:solidFill>
                <a:effectLst/>
                <a:latin typeface="Arial" pitchFamily="34" charset="0"/>
                <a:ea typeface="+mn-ea"/>
                <a:cs typeface="Arial" pitchFamily="34" charset="0"/>
              </a:rPr>
              <a:t>Enable traces: which allows you to enable or disable tracing capability to help diagnose potential system problems.”</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 </a:t>
            </a:r>
          </a:p>
          <a:p>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D1CB7FC-B682-4230-B9FB-C227E7AC6C43}" type="slidenum">
              <a:rPr lang="en-US" smtClean="0"/>
              <a:pPr/>
              <a:t>35</a:t>
            </a:fld>
            <a:endParaRPr lang="en-US" dirty="0"/>
          </a:p>
        </p:txBody>
      </p:sp>
    </p:spTree>
    <p:extLst>
      <p:ext uri="{BB962C8B-B14F-4D97-AF65-F5344CB8AC3E}">
        <p14:creationId xmlns:p14="http://schemas.microsoft.com/office/powerpoint/2010/main" val="4301708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022">
              <a:defRPr/>
            </a:pPr>
            <a:r>
              <a:rPr lang="en-US" dirty="0"/>
              <a:t>Now it is time for</a:t>
            </a:r>
            <a:r>
              <a:rPr lang="en-US" baseline="0" dirty="0"/>
              <a:t> a quick </a:t>
            </a:r>
            <a:r>
              <a:rPr lang="en-US" dirty="0"/>
              <a:t>Wrap</a:t>
            </a:r>
            <a:r>
              <a:rPr lang="en-US" baseline="0" dirty="0"/>
              <a:t> Up, Knowledge </a:t>
            </a:r>
            <a:r>
              <a:rPr lang="en-US" baseline="0"/>
              <a:t>Check, </a:t>
            </a:r>
            <a:r>
              <a:rPr lang="en-US" baseline="0" dirty="0"/>
              <a:t>and Questions</a:t>
            </a:r>
          </a:p>
        </p:txBody>
      </p:sp>
      <p:sp>
        <p:nvSpPr>
          <p:cNvPr id="4" name="Slide Number Placeholder 3"/>
          <p:cNvSpPr>
            <a:spLocks noGrp="1"/>
          </p:cNvSpPr>
          <p:nvPr>
            <p:ph type="sldNum" sz="quarter" idx="10"/>
          </p:nvPr>
        </p:nvSpPr>
        <p:spPr/>
        <p:txBody>
          <a:bodyPr/>
          <a:lstStyle/>
          <a:p>
            <a:fld id="{7872E534-9B96-469B-99C0-8551271B58B1}" type="slidenum">
              <a:rPr lang="en-US" smtClean="0"/>
              <a:pPr/>
              <a:t>36</a:t>
            </a:fld>
            <a:endParaRPr lang="en-US" dirty="0"/>
          </a:p>
        </p:txBody>
      </p:sp>
    </p:spTree>
    <p:extLst>
      <p:ext uri="{BB962C8B-B14F-4D97-AF65-F5344CB8AC3E}">
        <p14:creationId xmlns:p14="http://schemas.microsoft.com/office/powerpoint/2010/main" val="40945731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9022">
              <a:lnSpc>
                <a:spcPct val="100000"/>
              </a:lnSpc>
              <a:spcBef>
                <a:spcPts val="0"/>
              </a:spcBef>
              <a:spcAft>
                <a:spcPts val="0"/>
              </a:spcAft>
              <a:defRPr/>
            </a:pPr>
            <a:r>
              <a:rPr lang="en-US" dirty="0"/>
              <a:t>Today we gave</a:t>
            </a:r>
            <a:r>
              <a:rPr lang="en-US" baseline="0" dirty="0"/>
              <a:t> an overview of TSDS including talking about each of the TSDS components.  Additionally, we talked about the TSDS Deployment Plan, walked through the TSDS High Level End User Process Map, and discussed the TSDS roles and responsibilities.  </a:t>
            </a:r>
          </a:p>
          <a:p>
            <a:pPr defTabSz="909022">
              <a:lnSpc>
                <a:spcPct val="100000"/>
              </a:lnSpc>
              <a:spcBef>
                <a:spcPts val="0"/>
              </a:spcBef>
              <a:spcAft>
                <a:spcPts val="0"/>
              </a:spcAft>
              <a:defRPr/>
            </a:pPr>
            <a:endParaRPr lang="en-US" baseline="0"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37</a:t>
            </a:fld>
            <a:endParaRPr lang="en-US" dirty="0"/>
          </a:p>
        </p:txBody>
      </p:sp>
    </p:spTree>
    <p:extLst>
      <p:ext uri="{BB962C8B-B14F-4D97-AF65-F5344CB8AC3E}">
        <p14:creationId xmlns:p14="http://schemas.microsoft.com/office/powerpoint/2010/main" val="9183494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More</a:t>
            </a:r>
            <a:r>
              <a:rPr lang="en-US" baseline="0" dirty="0"/>
              <a:t> information is available on the Texas Student Data System website located at www.texasstudentdatasystem.org.</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38</a:t>
            </a:fld>
            <a:endParaRPr lang="en-US" dirty="0"/>
          </a:p>
        </p:txBody>
      </p:sp>
    </p:spTree>
    <p:extLst>
      <p:ext uri="{BB962C8B-B14F-4D97-AF65-F5344CB8AC3E}">
        <p14:creationId xmlns:p14="http://schemas.microsoft.com/office/powerpoint/2010/main" val="3394389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next section we will look at the TSDS High Level</a:t>
            </a:r>
            <a:r>
              <a:rPr lang="en-US" baseline="0" dirty="0"/>
              <a:t> End User Process Map.</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4</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9342">
              <a:defRPr/>
            </a:pPr>
            <a:r>
              <a:rPr lang="en-US" baseline="0" dirty="0">
                <a:latin typeface="Arial" pitchFamily="34" charset="0"/>
              </a:rPr>
              <a:t>This course focuses on the activities and processes under Manage Data Loads, including the TSDS DTU, the processes within TSDS </a:t>
            </a:r>
            <a:r>
              <a:rPr lang="en-US" baseline="0" dirty="0" err="1">
                <a:latin typeface="Arial" pitchFamily="34" charset="0"/>
              </a:rPr>
              <a:t>eDM</a:t>
            </a:r>
            <a:r>
              <a:rPr lang="en-US" baseline="0" dirty="0">
                <a:latin typeface="Arial" pitchFamily="34" charset="0"/>
              </a:rPr>
              <a:t> and verifying that the ODS has been updated.</a:t>
            </a:r>
            <a:endParaRPr lang="en-US" dirty="0"/>
          </a:p>
          <a:p>
            <a:endParaRPr lang="en-US" dirty="0"/>
          </a:p>
          <a:p>
            <a:endParaRPr lang="en-US" dirty="0"/>
          </a:p>
          <a:p>
            <a:r>
              <a:rPr lang="en-US" dirty="0"/>
              <a:t>We will use</a:t>
            </a:r>
            <a:r>
              <a:rPr lang="en-US" baseline="0" dirty="0"/>
              <a:t> some key terms and ideas, including:</a:t>
            </a:r>
          </a:p>
          <a:p>
            <a:pPr marL="171450" indent="-171450">
              <a:buFont typeface="Arial" pitchFamily="34" charset="0"/>
              <a:buChar char="•"/>
            </a:pPr>
            <a:r>
              <a:rPr lang="en-US" b="0" dirty="0"/>
              <a:t>XML Interchange Files:  The file type that TEA uses to transfer data </a:t>
            </a:r>
          </a:p>
          <a:p>
            <a:pPr marL="171450" indent="-171450">
              <a:buFont typeface="Arial" pitchFamily="34" charset="0"/>
              <a:buChar char="•"/>
            </a:pPr>
            <a:r>
              <a:rPr lang="en-US" b="0" dirty="0"/>
              <a:t>TSDS DTU (TSDS Data Transfer Utility): secure FTP file transfer client utility</a:t>
            </a:r>
          </a:p>
          <a:p>
            <a:pPr marL="171450" indent="-171450">
              <a:buFont typeface="Arial" pitchFamily="34" charset="0"/>
              <a:buChar char="•"/>
            </a:pPr>
            <a:r>
              <a:rPr lang="en-US" b="0" dirty="0"/>
              <a:t>TSDS </a:t>
            </a:r>
            <a:r>
              <a:rPr lang="en-US" b="0" dirty="0" err="1"/>
              <a:t>eDM</a:t>
            </a:r>
            <a:r>
              <a:rPr lang="en-US" b="0" dirty="0"/>
              <a:t>: (TSDS </a:t>
            </a:r>
            <a:r>
              <a:rPr lang="en-US" b="0" dirty="0" err="1"/>
              <a:t>eData</a:t>
            </a:r>
            <a:r>
              <a:rPr lang="en-US" b="0" dirty="0"/>
              <a:t> Manager)processes data validations and updates the ODS with records</a:t>
            </a:r>
          </a:p>
          <a:p>
            <a:pPr marL="171450" indent="-171450">
              <a:buFont typeface="Arial" pitchFamily="34" charset="0"/>
              <a:buChar char="•"/>
            </a:pPr>
            <a:r>
              <a:rPr lang="en-US" b="0" dirty="0"/>
              <a:t>ETL (Extract, Transform, Load):  transforms incoming data into a structure that the ODS can consume </a:t>
            </a:r>
          </a:p>
          <a:p>
            <a:endParaRPr lang="en-US" dirty="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5</a:t>
            </a:fld>
            <a:endParaRPr lang="en-US" dirty="0"/>
          </a:p>
        </p:txBody>
      </p:sp>
    </p:spTree>
    <p:extLst>
      <p:ext uri="{BB962C8B-B14F-4D97-AF65-F5344CB8AC3E}">
        <p14:creationId xmlns:p14="http://schemas.microsoft.com/office/powerpoint/2010/main" val="1811023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Trainer Notes:</a:t>
            </a:r>
          </a:p>
          <a:p>
            <a:endParaRPr lang="en-US" dirty="0"/>
          </a:p>
          <a:p>
            <a:r>
              <a:rPr lang="en-US" dirty="0"/>
              <a:t>Read through each section.</a:t>
            </a:r>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6</a:t>
            </a:fld>
            <a:endParaRPr lang="en-US" dirty="0"/>
          </a:p>
        </p:txBody>
      </p:sp>
    </p:spTree>
    <p:extLst>
      <p:ext uri="{BB962C8B-B14F-4D97-AF65-F5344CB8AC3E}">
        <p14:creationId xmlns:p14="http://schemas.microsoft.com/office/powerpoint/2010/main" val="2168837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jump</a:t>
            </a:r>
            <a:r>
              <a:rPr lang="en-US" baseline="0" dirty="0"/>
              <a:t> into the actual application, let’s take a moment to review how to prepare the files for submission.</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7</a:t>
            </a:fld>
            <a:endParaRPr lang="en-US" dirty="0"/>
          </a:p>
        </p:txBody>
      </p:sp>
    </p:spTree>
    <p:extLst>
      <p:ext uri="{BB962C8B-B14F-4D97-AF65-F5344CB8AC3E}">
        <p14:creationId xmlns:p14="http://schemas.microsoft.com/office/powerpoint/2010/main" val="2437108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review</a:t>
            </a:r>
            <a:r>
              <a:rPr lang="en-US" baseline="0" dirty="0"/>
              <a:t> the TEDS naming convention.  </a:t>
            </a:r>
            <a:r>
              <a:rPr lang="en-US" dirty="0"/>
              <a:t>For each XML Interchange File submitted to the Operational Data Store (ODS), the system must identify the correct organization and data collection in order to process the file correctly. There must be an underscore (_) between each element in the file name.  Note that</a:t>
            </a:r>
            <a:r>
              <a:rPr lang="en-US" baseline="0" dirty="0"/>
              <a:t> the table provides position and length of each naming element.</a:t>
            </a:r>
            <a:endParaRPr lang="en-US" dirty="0"/>
          </a:p>
          <a:p>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8</a:t>
            </a:fld>
            <a:endParaRPr lang="en-US" dirty="0"/>
          </a:p>
        </p:txBody>
      </p:sp>
    </p:spTree>
    <p:extLst>
      <p:ext uri="{BB962C8B-B14F-4D97-AF65-F5344CB8AC3E}">
        <p14:creationId xmlns:p14="http://schemas.microsoft.com/office/powerpoint/2010/main" val="567412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a:t>
            </a:r>
            <a:r>
              <a:rPr lang="en-US" baseline="0" dirty="0"/>
              <a:t>t we will discuss the TSDS Data Transfer Utility, also known as the TSDS DTU.</a:t>
            </a:r>
            <a:endParaRPr lang="en-US" dirty="0"/>
          </a:p>
        </p:txBody>
      </p:sp>
      <p:sp>
        <p:nvSpPr>
          <p:cNvPr id="4" name="Slide Number Placeholder 3"/>
          <p:cNvSpPr>
            <a:spLocks noGrp="1"/>
          </p:cNvSpPr>
          <p:nvPr>
            <p:ph type="sldNum" sz="quarter" idx="10"/>
          </p:nvPr>
        </p:nvSpPr>
        <p:spPr/>
        <p:txBody>
          <a:bodyPr/>
          <a:lstStyle/>
          <a:p>
            <a:fld id="{7872E534-9B96-469B-99C0-8551271B58B1}" type="slidenum">
              <a:rPr lang="en-US" smtClean="0"/>
              <a:pPr/>
              <a:t>9</a:t>
            </a:fld>
            <a:endParaRPr lang="en-US" dirty="0"/>
          </a:p>
        </p:txBody>
      </p:sp>
    </p:spTree>
    <p:extLst>
      <p:ext uri="{BB962C8B-B14F-4D97-AF65-F5344CB8AC3E}">
        <p14:creationId xmlns:p14="http://schemas.microsoft.com/office/powerpoint/2010/main" val="2437108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1412927" y="4038600"/>
            <a:ext cx="7426273" cy="1828800"/>
          </a:xfrm>
          <a:prstGeom prst="rect">
            <a:avLst/>
          </a:prstGeom>
        </p:spPr>
        <p:txBody>
          <a:bodyPr anchor="b"/>
          <a:lstStyle>
            <a:lvl1pPr>
              <a:defRPr cap="all" baseline="0">
                <a:latin typeface="Arial" pitchFamily="34" charset="0"/>
                <a:cs typeface="Arial" pitchFamily="34" charset="0"/>
              </a:defRPr>
            </a:lvl1pPr>
          </a:lstStyle>
          <a:p>
            <a:r>
              <a:rPr kumimoji="0" lang="en-US" dirty="0"/>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latin typeface="Arial" pitchFamily="34" charset="0"/>
                <a:cs typeface="Arial"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Arial" pitchFamily="34" charset="0"/>
                <a:cs typeface="Arial" pitchFamily="34" charset="0"/>
              </a:defRPr>
            </a:lvl1pPr>
          </a:lstStyle>
          <a:p>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12" name="Picture 11" descr="TEA-003 TSDS Logo_white_green.png"/>
          <p:cNvPicPr>
            <a:picLocks noChangeAspect="1"/>
          </p:cNvPicPr>
          <p:nvPr userDrawn="1"/>
        </p:nvPicPr>
        <p:blipFill>
          <a:blip r:embed="rId2" cstate="print"/>
          <a:stretch>
            <a:fillRect/>
          </a:stretch>
        </p:blipFill>
        <p:spPr>
          <a:xfrm>
            <a:off x="180475" y="152401"/>
            <a:ext cx="2464905" cy="762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a:t>Click to edit Master title style</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3"/>
          <p:cNvSpPr txBox="1">
            <a:spLocks/>
          </p:cNvSpPr>
          <p:nvPr userDrawn="1"/>
        </p:nvSpPr>
        <p:spPr>
          <a:xfrm>
            <a:off x="4343400" y="64008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2013 Texas Education Agency. All rights reserved. TEA confidential and proprietary.</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a:prstGeom prst="rect">
            <a:avLst/>
          </a:prstGeo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F0C4421-5918-4AA3-AE4A-C36EDD2FD6EB}"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a:t>Click icon to add picture</a:t>
            </a:r>
          </a:p>
        </p:txBody>
      </p:sp>
      <p:sp>
        <p:nvSpPr>
          <p:cNvPr id="15" name="Date Placeholder 13"/>
          <p:cNvSpPr txBox="1">
            <a:spLocks/>
          </p:cNvSpPr>
          <p:nvPr userDrawn="1"/>
        </p:nvSpPr>
        <p:spPr>
          <a:xfrm>
            <a:off x="4191000" y="62484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2017 Texas Education Agency. All rights reserved. TEA confidential and proprietary.</a:t>
            </a: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F0C4421-5918-4AA3-AE4A-C36EDD2FD6EB}" type="slidenum">
              <a:rPr lang="en-US" smtClean="0"/>
              <a:pPr/>
              <a:t>‹#›</a:t>
            </a:fld>
            <a:endParaRPr lang="en-US" dirty="0"/>
          </a:p>
        </p:txBody>
      </p:sp>
      <p:sp>
        <p:nvSpPr>
          <p:cNvPr id="7" name="Title 1"/>
          <p:cNvSpPr>
            <a:spLocks noGrp="1"/>
          </p:cNvSpPr>
          <p:nvPr>
            <p:ph type="title"/>
          </p:nvPr>
        </p:nvSpPr>
        <p:spPr>
          <a:xfrm>
            <a:off x="1981200" y="5334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a:t>Click to edit Master title style</a:t>
            </a:r>
          </a:p>
        </p:txBody>
      </p:sp>
      <p:sp>
        <p:nvSpPr>
          <p:cNvPr id="8" name="Date Placeholder 13"/>
          <p:cNvSpPr txBox="1">
            <a:spLocks/>
          </p:cNvSpPr>
          <p:nvPr userDrawn="1"/>
        </p:nvSpPr>
        <p:spPr>
          <a:xfrm>
            <a:off x="4343400" y="64008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2017 Texas Education Agency. All rights reserved. TEA confidential and proprietary.</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a:prstGeom prst="rect">
            <a:avLst/>
          </a:prstGeo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2F0C4421-5918-4AA3-AE4A-C36EDD2FD6EB}" type="slidenum">
              <a:rPr lang="en-US" smtClean="0"/>
              <a:pPr/>
              <a:t>‹#›</a:t>
            </a:fld>
            <a:endParaRPr lang="en-US" dirty="0"/>
          </a:p>
        </p:txBody>
      </p:sp>
      <p:sp>
        <p:nvSpPr>
          <p:cNvPr id="10" name="Date Placeholder 13"/>
          <p:cNvSpPr txBox="1">
            <a:spLocks/>
          </p:cNvSpPr>
          <p:nvPr userDrawn="1"/>
        </p:nvSpPr>
        <p:spPr>
          <a:xfrm>
            <a:off x="4191000" y="62484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2017 Texas Education Agency. All rights reserved. TEA confidential and proprietary.</a:t>
            </a:r>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3" name="Group 7"/>
          <p:cNvGrpSpPr>
            <a:grpSpLocks/>
          </p:cNvGrpSpPr>
          <p:nvPr userDrawn="1"/>
        </p:nvGrpSpPr>
        <p:grpSpPr bwMode="auto">
          <a:xfrm>
            <a:off x="457200" y="652463"/>
            <a:ext cx="8258175" cy="2749550"/>
            <a:chOff x="457200" y="652570"/>
            <a:chExt cx="8258158" cy="2749743"/>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7200" y="658906"/>
              <a:ext cx="8177087" cy="2743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477230" y="652570"/>
              <a:ext cx="523812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457200" y="4191000"/>
            <a:ext cx="7823200" cy="798513"/>
          </a:xfrm>
          <a:prstGeom prst="rect">
            <a:avLst/>
          </a:prstGeom>
        </p:spPr>
        <p:txBody>
          <a:bodyPr/>
          <a:lstStyle>
            <a:lvl1pPr>
              <a:defRPr>
                <a:latin typeface="Arial" pitchFamily="34" charset="0"/>
                <a:cs typeface="Arial" pitchFamily="34" charset="0"/>
              </a:defRPr>
            </a:lvl1pPr>
          </a:lstStyle>
          <a:p>
            <a:endParaRPr lang="en-US" dirty="0"/>
          </a:p>
        </p:txBody>
      </p:sp>
      <p:sp>
        <p:nvSpPr>
          <p:cNvPr id="6" name="Date Placeholder 13"/>
          <p:cNvSpPr>
            <a:spLocks noGrp="1"/>
          </p:cNvSpPr>
          <p:nvPr>
            <p:ph type="dt" sz="half" idx="2"/>
          </p:nvPr>
        </p:nvSpPr>
        <p:spPr>
          <a:xfrm>
            <a:off x="4191000" y="6248400"/>
            <a:ext cx="4572000" cy="365125"/>
          </a:xfrm>
          <a:prstGeom prst="rect">
            <a:avLst/>
          </a:prstGeom>
        </p:spPr>
        <p:txBody>
          <a:bodyPr vert="horz" anchor="ctr" anchorCtr="0"/>
          <a:lstStyle>
            <a:lvl1pPr algn="l" eaLnBrk="1" latinLnBrk="0" hangingPunct="1">
              <a:defRPr lang="en-US" sz="800" smtClean="0">
                <a:effectLst/>
              </a:defRPr>
            </a:lvl1pPr>
          </a:lstStyle>
          <a:p>
            <a:endParaRPr lang="en-US" dirty="0"/>
          </a:p>
          <a:p>
            <a:endParaRPr lang="en-US" dirty="0"/>
          </a:p>
          <a:p>
            <a:r>
              <a:rPr lang="en-US" dirty="0"/>
              <a:t>Copyright © 2017 Texas Education Agency. All rights reserved. TEA confidential and proprietary.</a:t>
            </a:r>
          </a:p>
        </p:txBody>
      </p:sp>
    </p:spTree>
    <p:extLst>
      <p:ext uri="{BB962C8B-B14F-4D97-AF65-F5344CB8AC3E}">
        <p14:creationId xmlns:p14="http://schemas.microsoft.com/office/powerpoint/2010/main" val="42386386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w logo">
    <p:spTree>
      <p:nvGrpSpPr>
        <p:cNvPr id="1" name=""/>
        <p:cNvGrpSpPr/>
        <p:nvPr/>
      </p:nvGrpSpPr>
      <p:grpSpPr>
        <a:xfrm>
          <a:off x="0" y="0"/>
          <a:ext cx="0" cy="0"/>
          <a:chOff x="0" y="0"/>
          <a:chExt cx="0" cy="0"/>
        </a:xfrm>
      </p:grpSpPr>
      <p:sp>
        <p:nvSpPr>
          <p:cNvPr id="9" name="Rectangle 8"/>
          <p:cNvSpPr/>
          <p:nvPr/>
        </p:nvSpPr>
        <p:spPr>
          <a:xfrm>
            <a:off x="1905000" y="0"/>
            <a:ext cx="72390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noAutofit/>
          </a:bodyPr>
          <a:lstStyle>
            <a:lvl1pPr>
              <a:defRPr sz="1300">
                <a:latin typeface="Arial" pitchFamily="34" charset="0"/>
                <a:cs typeface="Arial" pitchFamily="34" charset="0"/>
              </a:defRPr>
            </a:lvl1pPr>
          </a:lstStyle>
          <a:p>
            <a:fld id="{2F0C4421-5918-4AA3-AE4A-C36EDD2FD6EB}" type="slidenum">
              <a:rPr lang="en-US" smtClean="0"/>
              <a:pPr/>
              <a:t>‹#›</a:t>
            </a:fld>
            <a:endParaRPr lang="en-US" dirty="0"/>
          </a:p>
        </p:txBody>
      </p:sp>
      <p:pic>
        <p:nvPicPr>
          <p:cNvPr id="7" name="Picture 6" descr="Logo no tag.png"/>
          <p:cNvPicPr>
            <a:picLocks noChangeAspect="1"/>
          </p:cNvPicPr>
          <p:nvPr/>
        </p:nvPicPr>
        <p:blipFill>
          <a:blip r:embed="rId2" cstate="print"/>
          <a:stretch>
            <a:fillRect/>
          </a:stretch>
        </p:blipFill>
        <p:spPr>
          <a:xfrm>
            <a:off x="152400" y="152400"/>
            <a:ext cx="1617717" cy="1007787"/>
          </a:xfrm>
          <a:prstGeom prst="rect">
            <a:avLst/>
          </a:prstGeom>
        </p:spPr>
      </p:pic>
      <p:sp>
        <p:nvSpPr>
          <p:cNvPr id="11" name="Title 1"/>
          <p:cNvSpPr>
            <a:spLocks noGrp="1"/>
          </p:cNvSpPr>
          <p:nvPr>
            <p:ph type="title"/>
          </p:nvPr>
        </p:nvSpPr>
        <p:spPr>
          <a:xfrm>
            <a:off x="1905000" y="533400"/>
            <a:ext cx="6705600" cy="685800"/>
          </a:xfrm>
          <a:prstGeom prst="rect">
            <a:avLst/>
          </a:prstGeom>
        </p:spPr>
        <p:txBody>
          <a:bodyPr anchor="ctr">
            <a:normAutofit/>
          </a:bodyPr>
          <a:lstStyle>
            <a:lvl1pPr algn="l">
              <a:buNone/>
              <a:defRPr sz="2800" b="1">
                <a:solidFill>
                  <a:schemeClr val="accent3">
                    <a:lumMod val="75000"/>
                  </a:schemeClr>
                </a:solidFill>
                <a:latin typeface="Arial" pitchFamily="34" charset="0"/>
                <a:cs typeface="Arial" pitchFamily="34" charset="0"/>
              </a:defRPr>
            </a:lvl1pPr>
          </a:lstStyle>
          <a:p>
            <a:r>
              <a:rPr kumimoji="0" lang="en-US" dirty="0"/>
              <a:t>Click to edit Master title style</a:t>
            </a:r>
          </a:p>
        </p:txBody>
      </p:sp>
      <p:sp>
        <p:nvSpPr>
          <p:cNvPr id="13" name="Content Placeholder 3"/>
          <p:cNvSpPr>
            <a:spLocks noGrp="1"/>
          </p:cNvSpPr>
          <p:nvPr>
            <p:ph sz="quarter" idx="1" hasCustomPrompt="1"/>
          </p:nvPr>
        </p:nvSpPr>
        <p:spPr>
          <a:xfrm>
            <a:off x="533400" y="1752600"/>
            <a:ext cx="8153400" cy="4495800"/>
          </a:xfrm>
        </p:spPr>
        <p:txBody>
          <a:bodyPr>
            <a:noAutofit/>
          </a:bodyPr>
          <a:lstStyle>
            <a:lvl1pPr>
              <a:lnSpc>
                <a:spcPct val="106000"/>
              </a:lnSpc>
              <a:spcAft>
                <a:spcPts val="300"/>
              </a:spcAft>
              <a:defRPr sz="1800" baseline="0">
                <a:latin typeface="+mn-lt"/>
              </a:defRPr>
            </a:lvl1pPr>
          </a:lstStyle>
          <a:p>
            <a:pPr>
              <a:spcBef>
                <a:spcPts val="600"/>
              </a:spcBef>
              <a:spcAft>
                <a:spcPts val="600"/>
              </a:spcAft>
              <a:buFont typeface="Wingdings" pitchFamily="2" charset="2"/>
              <a:buChar char="q"/>
            </a:pPr>
            <a:r>
              <a:rPr lang="en-US" sz="2600" dirty="0"/>
              <a:t>Insert text</a:t>
            </a:r>
            <a:endParaRPr lang="en-US" dirty="0"/>
          </a:p>
        </p:txBody>
      </p:sp>
      <p:sp>
        <p:nvSpPr>
          <p:cNvPr id="12" name="Date Placeholder 13"/>
          <p:cNvSpPr txBox="1">
            <a:spLocks/>
          </p:cNvSpPr>
          <p:nvPr userDrawn="1"/>
        </p:nvSpPr>
        <p:spPr>
          <a:xfrm>
            <a:off x="4343400" y="64008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2017 Texas Education Agency. All rights reserved. TEA confidential and proprietary.</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Ref idx="1003">
        <a:schemeClr val="bg1"/>
      </p:bgRef>
    </p:bg>
    <p:spTree>
      <p:nvGrpSpPr>
        <p:cNvPr id="1" name=""/>
        <p:cNvGrpSpPr/>
        <p:nvPr/>
      </p:nvGrpSpPr>
      <p:grpSpPr>
        <a:xfrm>
          <a:off x="0" y="0"/>
          <a:ext cx="0" cy="0"/>
          <a:chOff x="0" y="0"/>
          <a:chExt cx="0" cy="0"/>
        </a:xfrm>
      </p:grpSpPr>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nchorCtr="0"/>
          <a:lstStyle/>
          <a:p>
            <a:pPr algn="ctr" eaLnBrk="1" latinLnBrk="0" hangingPunct="1"/>
            <a:endParaRPr kumimoji="0" lang="en-US" b="0" dirty="0"/>
          </a:p>
        </p:txBody>
      </p:sp>
      <p:sp>
        <p:nvSpPr>
          <p:cNvPr id="2" name="Title 1"/>
          <p:cNvSpPr>
            <a:spLocks noGrp="1"/>
          </p:cNvSpPr>
          <p:nvPr>
            <p:ph type="title"/>
          </p:nvPr>
        </p:nvSpPr>
        <p:spPr>
          <a:xfrm>
            <a:off x="1371600" y="1600200"/>
            <a:ext cx="7620000" cy="990600"/>
          </a:xfrm>
          <a:prstGeom prst="rect">
            <a:avLst/>
          </a:prstGeom>
        </p:spPr>
        <p:txBody>
          <a:bodyPr>
            <a:normAutofit/>
          </a:bodyPr>
          <a:lstStyle>
            <a:lvl1pPr algn="l">
              <a:buNone/>
              <a:defRPr sz="3000" b="1" cap="none">
                <a:solidFill>
                  <a:srgbClr val="FFFFFF"/>
                </a:solidFill>
                <a:latin typeface="Arial" pitchFamily="34" charset="0"/>
                <a:cs typeface="Arial" pitchFamily="34" charset="0"/>
              </a:defRPr>
            </a:lvl1pPr>
          </a:lstStyle>
          <a:p>
            <a:r>
              <a:rPr kumimoji="0" lang="en-US" dirty="0"/>
              <a:t>Click to edit Master title style</a:t>
            </a:r>
          </a:p>
        </p:txBody>
      </p:sp>
      <p:pic>
        <p:nvPicPr>
          <p:cNvPr id="11" name="Picture 10" descr="TSDS Logo_Reversed_notext.png"/>
          <p:cNvPicPr>
            <a:picLocks noChangeAspect="1"/>
          </p:cNvPicPr>
          <p:nvPr userDrawn="1"/>
        </p:nvPicPr>
        <p:blipFill>
          <a:blip r:embed="rId2" cstate="print"/>
          <a:stretch>
            <a:fillRect/>
          </a:stretch>
        </p:blipFill>
        <p:spPr>
          <a:xfrm>
            <a:off x="98568" y="1752600"/>
            <a:ext cx="1100860" cy="685801"/>
          </a:xfrm>
          <a:prstGeom prst="rect">
            <a:avLst/>
          </a:prstGeom>
        </p:spPr>
      </p:pic>
      <p:sp>
        <p:nvSpPr>
          <p:cNvPr id="13" name="Slide Number Placeholder 12"/>
          <p:cNvSpPr>
            <a:spLocks noGrp="1"/>
          </p:cNvSpPr>
          <p:nvPr>
            <p:ph type="sldNum" sz="quarter" idx="11"/>
          </p:nvPr>
        </p:nvSpPr>
        <p:spPr>
          <a:xfrm>
            <a:off x="152400" y="6477000"/>
            <a:ext cx="533400" cy="244476"/>
          </a:xfrm>
        </p:spPr>
        <p:txBody>
          <a:bodyPr/>
          <a:lstStyle/>
          <a:p>
            <a:fld id="{25037DA4-2335-4A87-8586-64B2BAB08211}" type="slidenum">
              <a:rPr lang="en-US" smtClean="0"/>
              <a:pPr/>
              <a:t>‹#›</a:t>
            </a:fld>
            <a:endParaRPr lang="en-US" dirty="0"/>
          </a:p>
        </p:txBody>
      </p:sp>
      <p:sp>
        <p:nvSpPr>
          <p:cNvPr id="10" name="Date Placeholder 13"/>
          <p:cNvSpPr>
            <a:spLocks noGrp="1"/>
          </p:cNvSpPr>
          <p:nvPr>
            <p:ph type="dt" sz="half" idx="2"/>
          </p:nvPr>
        </p:nvSpPr>
        <p:spPr>
          <a:xfrm>
            <a:off x="4191000" y="6248400"/>
            <a:ext cx="4572000" cy="365125"/>
          </a:xfrm>
          <a:prstGeom prst="rect">
            <a:avLst/>
          </a:prstGeom>
        </p:spPr>
        <p:txBody>
          <a:bodyPr vert="horz" anchor="ctr" anchorCtr="0"/>
          <a:lstStyle>
            <a:lvl1pPr algn="l" eaLnBrk="1" latinLnBrk="0" hangingPunct="1">
              <a:defRPr lang="en-US" sz="800" smtClean="0">
                <a:effectLst/>
              </a:defRPr>
            </a:lvl1pPr>
          </a:lstStyle>
          <a:p>
            <a:endParaRPr lang="en-US" dirty="0"/>
          </a:p>
          <a:p>
            <a:endParaRPr lang="en-US" dirty="0"/>
          </a:p>
          <a:p>
            <a:r>
              <a:rPr lang="en-US" dirty="0"/>
              <a:t>Copyright © 2017 Texas Education Agency. All rights reserved. TEA confidential and proprietary.</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uron's Section Dividers">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pic>
        <p:nvPicPr>
          <p:cNvPr id="11" name="Picture 10" descr="TSDS Logo_Reversed_notext.png"/>
          <p:cNvPicPr>
            <a:picLocks noChangeAspect="1"/>
          </p:cNvPicPr>
          <p:nvPr userDrawn="1"/>
        </p:nvPicPr>
        <p:blipFill>
          <a:blip r:embed="rId2" cstate="print"/>
          <a:stretch>
            <a:fillRect/>
          </a:stretch>
        </p:blipFill>
        <p:spPr>
          <a:xfrm>
            <a:off x="152400" y="152400"/>
            <a:ext cx="1100860" cy="685801"/>
          </a:xfrm>
          <a:prstGeom prst="rect">
            <a:avLst/>
          </a:prstGeom>
        </p:spPr>
      </p:pic>
      <p:sp>
        <p:nvSpPr>
          <p:cNvPr id="13" name="Slide Number Placeholder 12"/>
          <p:cNvSpPr>
            <a:spLocks noGrp="1"/>
          </p:cNvSpPr>
          <p:nvPr>
            <p:ph type="sldNum" sz="quarter" idx="11"/>
          </p:nvPr>
        </p:nvSpPr>
        <p:spPr>
          <a:xfrm>
            <a:off x="8458200" y="533400"/>
            <a:ext cx="533400" cy="244476"/>
          </a:xfrm>
        </p:spPr>
        <p:txBody>
          <a:bodyPr/>
          <a:lstStyle/>
          <a:p>
            <a:fld id="{25037DA4-2335-4A87-8586-64B2BAB08211}" type="slidenum">
              <a:rPr lang="en-US" smtClean="0"/>
              <a:pPr/>
              <a:t>‹#›</a:t>
            </a:fld>
            <a:endParaRPr lang="en-US" dirty="0"/>
          </a:p>
        </p:txBody>
      </p:sp>
      <p:sp>
        <p:nvSpPr>
          <p:cNvPr id="5" name="Date Placeholder 13"/>
          <p:cNvSpPr>
            <a:spLocks noGrp="1"/>
          </p:cNvSpPr>
          <p:nvPr>
            <p:ph type="dt" sz="half" idx="2"/>
          </p:nvPr>
        </p:nvSpPr>
        <p:spPr>
          <a:xfrm>
            <a:off x="4191000" y="6248400"/>
            <a:ext cx="4572000" cy="365125"/>
          </a:xfrm>
          <a:prstGeom prst="rect">
            <a:avLst/>
          </a:prstGeom>
        </p:spPr>
        <p:txBody>
          <a:bodyPr vert="horz" anchor="ctr" anchorCtr="0"/>
          <a:lstStyle>
            <a:lvl1pPr algn="l" eaLnBrk="1" latinLnBrk="0" hangingPunct="1">
              <a:defRPr lang="en-US" sz="800" smtClean="0">
                <a:effectLst/>
              </a:defRPr>
            </a:lvl1pPr>
          </a:lstStyle>
          <a:p>
            <a:endParaRPr lang="en-US" dirty="0"/>
          </a:p>
          <a:p>
            <a:endParaRPr lang="en-US" dirty="0"/>
          </a:p>
          <a:p>
            <a:r>
              <a:rPr lang="en-US" dirty="0"/>
              <a:t>Copyright © 2017 Texas Education Agency. All rights reserved. TEA confidential and proprietary.</a:t>
            </a: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8"/>
          <p:cNvSpPr>
            <a:spLocks noGrp="1"/>
          </p:cNvSpPr>
          <p:nvPr>
            <p:ph sz="quarter" idx="1"/>
          </p:nvPr>
        </p:nvSpPr>
        <p:spPr>
          <a:xfrm>
            <a:off x="609600"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endParaRPr lang="en-US" dirty="0"/>
          </a:p>
        </p:txBody>
      </p:sp>
      <p:sp>
        <p:nvSpPr>
          <p:cNvPr id="10" name="Slide Number Placeholder 9"/>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
        <p:nvSpPr>
          <p:cNvPr id="7" name="Date Placeholder 13"/>
          <p:cNvSpPr txBox="1">
            <a:spLocks/>
          </p:cNvSpPr>
          <p:nvPr userDrawn="1"/>
        </p:nvSpPr>
        <p:spPr>
          <a:xfrm>
            <a:off x="4343400" y="64008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2017 Texas Education Agency. All rights reserved. TEA confidential and proprietary.</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609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endParaRPr lang="en-US" dirty="0"/>
          </a:p>
        </p:txBody>
      </p:sp>
      <p:sp>
        <p:nvSpPr>
          <p:cNvPr id="12" name="Slide Number Placeholder 11"/>
          <p:cNvSpPr>
            <a:spLocks noGrp="1"/>
          </p:cNvSpPr>
          <p:nvPr>
            <p:ph type="sldNum" sz="quarter" idx="16"/>
          </p:nvPr>
        </p:nvSpPr>
        <p:spPr/>
        <p:txBody>
          <a:bodyPr rtlCol="0"/>
          <a:lstStyle/>
          <a:p>
            <a:fld id="{2F0C4421-5918-4AA3-AE4A-C36EDD2FD6EB}"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dirty="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latin typeface="Arial" pitchFamily="34" charset="0"/>
                <a:cs typeface="Arial" pitchFamily="34" charset="0"/>
              </a:defRPr>
            </a:lvl1pPr>
          </a:lstStyle>
          <a:p>
            <a:pPr lvl="0" eaLnBrk="1" latinLnBrk="0" hangingPunct="1"/>
            <a:r>
              <a:rPr kumimoji="0" lang="en-US"/>
              <a:t>Click to edit Master text styles</a:t>
            </a:r>
          </a:p>
        </p:txBody>
      </p:sp>
      <p:sp>
        <p:nvSpPr>
          <p:cNvPr id="9" name="Date Placeholder 13"/>
          <p:cNvSpPr txBox="1">
            <a:spLocks/>
          </p:cNvSpPr>
          <p:nvPr userDrawn="1"/>
        </p:nvSpPr>
        <p:spPr>
          <a:xfrm>
            <a:off x="4343400" y="64008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2017 Texas Education Agency. All rights reserved. TEA confidential and proprietary.</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F0C4421-5918-4AA3-AE4A-C36EDD2FD6EB}" type="slidenum">
              <a:rPr lang="en-US" smtClean="0"/>
              <a:pPr/>
              <a:t>‹#›</a:t>
            </a:fld>
            <a:endParaRPr lang="en-US" dirty="0"/>
          </a:p>
        </p:txBody>
      </p:sp>
      <p:sp>
        <p:nvSpPr>
          <p:cNvPr id="6" name="Date Placeholder 13"/>
          <p:cNvSpPr txBox="1">
            <a:spLocks/>
          </p:cNvSpPr>
          <p:nvPr userDrawn="1"/>
        </p:nvSpPr>
        <p:spPr>
          <a:xfrm>
            <a:off x="4343400" y="64008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2017 Texas Education Agency. All rights reserved. TEA confidential and proprietary.</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sp>
        <p:nvSpPr>
          <p:cNvPr id="5" name="Date Placeholder 13"/>
          <p:cNvSpPr txBox="1">
            <a:spLocks/>
          </p:cNvSpPr>
          <p:nvPr userDrawn="1"/>
        </p:nvSpPr>
        <p:spPr>
          <a:xfrm>
            <a:off x="4343400" y="64008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2017 Texas Education Agency. All rights reserved. TEA confidential and proprietary.</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1676400" cy="365125"/>
          </a:xfrm>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0C4421-5918-4AA3-AE4A-C36EDD2FD6EB}" type="slidenum">
              <a:rPr lang="en-US" smtClean="0"/>
              <a:pPr/>
              <a:t>‹#›</a:t>
            </a:fld>
            <a:endParaRPr lang="en-US" dirty="0"/>
          </a:p>
        </p:txBody>
      </p:sp>
      <p:pic>
        <p:nvPicPr>
          <p:cNvPr id="5" name="Picture 4" descr="Logo no tag.png"/>
          <p:cNvPicPr>
            <a:picLocks noChangeAspect="1"/>
          </p:cNvPicPr>
          <p:nvPr userDrawn="1"/>
        </p:nvPicPr>
        <p:blipFill>
          <a:blip r:embed="rId2" cstate="print"/>
          <a:stretch>
            <a:fillRect/>
          </a:stretch>
        </p:blipFill>
        <p:spPr>
          <a:xfrm>
            <a:off x="7793824" y="5892800"/>
            <a:ext cx="1223176" cy="762000"/>
          </a:xfrm>
          <a:prstGeom prst="rect">
            <a:avLst/>
          </a:prstGeom>
        </p:spPr>
      </p:pic>
      <p:sp>
        <p:nvSpPr>
          <p:cNvPr id="7" name="Title 1"/>
          <p:cNvSpPr>
            <a:spLocks noGrp="1"/>
          </p:cNvSpPr>
          <p:nvPr>
            <p:ph type="title"/>
          </p:nvPr>
        </p:nvSpPr>
        <p:spPr>
          <a:xfrm>
            <a:off x="1981200" y="457200"/>
            <a:ext cx="6705600" cy="685800"/>
          </a:xfrm>
          <a:prstGeom prst="rect">
            <a:avLst/>
          </a:prstGeom>
        </p:spPr>
        <p:txBody>
          <a:bodyPr anchor="ctr">
            <a:normAutofit/>
          </a:bodyPr>
          <a:lstStyle>
            <a:lvl1pPr algn="l">
              <a:buNone/>
              <a:defRPr sz="3200" b="1">
                <a:latin typeface="Arial" pitchFamily="34" charset="0"/>
                <a:cs typeface="Arial" pitchFamily="34" charset="0"/>
              </a:defRPr>
            </a:lvl1pPr>
          </a:lstStyle>
          <a:p>
            <a:r>
              <a:rPr kumimoji="0" lang="en-US" dirty="0"/>
              <a:t>Click to edit Master title style</a:t>
            </a:r>
          </a:p>
        </p:txBody>
      </p:sp>
      <p:sp>
        <p:nvSpPr>
          <p:cNvPr id="8" name="Date Placeholder 13"/>
          <p:cNvSpPr txBox="1">
            <a:spLocks/>
          </p:cNvSpPr>
          <p:nvPr userDrawn="1"/>
        </p:nvSpPr>
        <p:spPr>
          <a:xfrm>
            <a:off x="4191000" y="6248400"/>
            <a:ext cx="4572000" cy="365125"/>
          </a:xfrm>
          <a:prstGeom prst="rect">
            <a:avLst/>
          </a:prstGeom>
        </p:spPr>
        <p:txBody>
          <a:bodyPr vert="horz" anchor="ctr" anchorCtr="0"/>
          <a:lstStyle>
            <a:defPPr>
              <a:defRPr lang="en-US"/>
            </a:defPPr>
            <a:lvl1pPr marL="0" algn="l" defTabSz="914400" rtl="0" eaLnBrk="1" latinLnBrk="0" hangingPunct="1">
              <a:defRPr kumimoji="0" lang="en-US" sz="800" kern="1200" smtClean="0">
                <a:solidFill>
                  <a:schemeClr val="tx2"/>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a:p>
            <a:endParaRPr lang="en-US" dirty="0"/>
          </a:p>
          <a:p>
            <a:r>
              <a:rPr lang="en-US" dirty="0"/>
              <a:t>Copyright © 2017 Texas Education Agency. All rights reserved. TEA confidential and proprietary.</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600200"/>
            <a:ext cx="8153400" cy="4526280"/>
          </a:xfrm>
          <a:prstGeom prst="rect">
            <a:avLst/>
          </a:prstGeom>
        </p:spPr>
        <p:txBody>
          <a:bodyPr vert="horz">
            <a:no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
        <p:nvSpPr>
          <p:cNvPr id="14" name="Date Placeholder 13"/>
          <p:cNvSpPr>
            <a:spLocks noGrp="1"/>
          </p:cNvSpPr>
          <p:nvPr>
            <p:ph type="dt" sz="half" idx="2"/>
          </p:nvPr>
        </p:nvSpPr>
        <p:spPr>
          <a:xfrm>
            <a:off x="4191000" y="6248400"/>
            <a:ext cx="4572000" cy="365125"/>
          </a:xfrm>
          <a:prstGeom prst="rect">
            <a:avLst/>
          </a:prstGeom>
        </p:spPr>
        <p:txBody>
          <a:bodyPr vert="horz" anchor="ctr" anchorCtr="0"/>
          <a:lstStyle>
            <a:lvl1pPr algn="l" eaLnBrk="1" latinLnBrk="0" hangingPunct="1">
              <a:defRPr lang="en-US" sz="800" smtClean="0">
                <a:effectLst/>
              </a:defRPr>
            </a:lvl1pPr>
          </a:lstStyle>
          <a:p>
            <a:endParaRPr lang="en-US" dirty="0"/>
          </a:p>
          <a:p>
            <a:endParaRPr lang="en-US" dirty="0"/>
          </a:p>
          <a:p>
            <a:r>
              <a:rPr lang="en-US" dirty="0"/>
              <a:t>Copyright © 2013 Texas Education Agency. All rights reserved. TEA confidential and proprietary.</a:t>
            </a: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80848"/>
            <a:ext cx="533400" cy="244476"/>
          </a:xfrm>
          <a:prstGeom prst="rect">
            <a:avLst/>
          </a:prstGeom>
        </p:spPr>
        <p:txBody>
          <a:bodyPr vert="horz" anchor="ctr" anchorCtr="0">
            <a:normAutofit/>
          </a:bodyPr>
          <a:lstStyle>
            <a:lvl1pPr algn="ctr" eaLnBrk="1" latinLnBrk="0" hangingPunct="1">
              <a:defRPr kumimoji="0" sz="1300" b="1">
                <a:solidFill>
                  <a:srgbClr val="FFFFFF"/>
                </a:solidFill>
                <a:latin typeface="Arial" pitchFamily="34" charset="0"/>
                <a:cs typeface="Arial" pitchFamily="34" charset="0"/>
              </a:defRPr>
            </a:lvl1pPr>
          </a:lstStyle>
          <a:p>
            <a:fld id="{25037DA4-2335-4A87-8586-64B2BAB08211}" type="slidenum">
              <a:rPr lang="en-US" smtClean="0"/>
              <a:pPr/>
              <a:t>‹#›</a:t>
            </a:fld>
            <a:endParaRPr lang="en-US" dirty="0"/>
          </a:p>
        </p:txBody>
      </p:sp>
      <p:pic>
        <p:nvPicPr>
          <p:cNvPr id="12" name="Picture 11" descr="Logo no tag.png"/>
          <p:cNvPicPr>
            <a:picLocks noChangeAspect="1"/>
          </p:cNvPicPr>
          <p:nvPr/>
        </p:nvPicPr>
        <p:blipFill>
          <a:blip r:embed="rId16" cstate="print"/>
          <a:stretch>
            <a:fillRect/>
          </a:stretch>
        </p:blipFill>
        <p:spPr>
          <a:xfrm>
            <a:off x="152400" y="152400"/>
            <a:ext cx="1617717" cy="1007787"/>
          </a:xfrm>
          <a:prstGeom prst="rect">
            <a:avLst/>
          </a:prstGeom>
        </p:spPr>
      </p:pic>
      <p:sp>
        <p:nvSpPr>
          <p:cNvPr id="11" name="Title 1"/>
          <p:cNvSpPr txBox="1">
            <a:spLocks/>
          </p:cNvSpPr>
          <p:nvPr/>
        </p:nvSpPr>
        <p:spPr>
          <a:xfrm>
            <a:off x="1905000" y="533400"/>
            <a:ext cx="6705600" cy="685800"/>
          </a:xfrm>
          <a:prstGeom prst="rect">
            <a:avLst/>
          </a:prstGeom>
        </p:spPr>
        <p:txBody>
          <a:bodyPr anchor="ctr">
            <a:normAutofit/>
          </a:bodyPr>
          <a:lstStyle>
            <a:lvl1pPr algn="l" rtl="0" eaLnBrk="1" latinLnBrk="0" hangingPunct="1">
              <a:spcBef>
                <a:spcPct val="0"/>
              </a:spcBef>
              <a:buNone/>
              <a:defRPr kumimoji="0" sz="3200" b="1" kern="1200">
                <a:solidFill>
                  <a:schemeClr val="tx1"/>
                </a:solidFill>
                <a:latin typeface="Arial" pitchFamily="34" charset="0"/>
                <a:ea typeface="+mj-ea"/>
                <a:cs typeface="Arial" pitchFamily="34" charset="0"/>
              </a:defRPr>
            </a:lvl1pPr>
          </a:lstStyle>
          <a:p>
            <a:r>
              <a:rPr lang="en-US" sz="2800" dirty="0"/>
              <a:t>Click to edit Master title style</a:t>
            </a: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65" r:id="rId4"/>
    <p:sldLayoutId id="2147483740" r:id="rId5"/>
    <p:sldLayoutId id="2147483741" r:id="rId6"/>
    <p:sldLayoutId id="2147483742" r:id="rId7"/>
    <p:sldLayoutId id="2147483743" r:id="rId8"/>
    <p:sldLayoutId id="2147483764" r:id="rId9"/>
    <p:sldLayoutId id="2147483744" r:id="rId10"/>
    <p:sldLayoutId id="2147483745" r:id="rId11"/>
    <p:sldLayoutId id="2147483746" r:id="rId12"/>
    <p:sldLayoutId id="2147483747" r:id="rId13"/>
    <p:sldLayoutId id="2147483763" r:id="rId14"/>
  </p:sldLayoutIdLst>
  <p:hf hdr="0" ftr="0" dt="0"/>
  <p:txStyles>
    <p:titleStyle>
      <a:lvl1pPr algn="l" rtl="0" eaLnBrk="1" latinLnBrk="0" hangingPunct="1">
        <a:spcBef>
          <a:spcPct val="0"/>
        </a:spcBef>
        <a:buNone/>
        <a:defRPr kumimoji="0" sz="4400" kern="1200">
          <a:solidFill>
            <a:schemeClr val="tx1"/>
          </a:solidFill>
          <a:latin typeface="+mj-lt"/>
          <a:ea typeface="+mj-ea"/>
          <a:cs typeface="+mj-cs"/>
        </a:defRPr>
      </a:lvl1pPr>
    </p:titleStyle>
    <p:bodyStyle>
      <a:lvl1pPr marL="320040" indent="-320040" algn="l" rtl="0" eaLnBrk="1" latinLnBrk="0" hangingPunct="1">
        <a:lnSpc>
          <a:spcPct val="106000"/>
        </a:lnSpc>
        <a:spcBef>
          <a:spcPts val="600"/>
        </a:spcBef>
        <a:spcAft>
          <a:spcPts val="300"/>
        </a:spcAft>
        <a:buClr>
          <a:schemeClr val="accent2"/>
        </a:buClr>
        <a:buSzPct val="60000"/>
        <a:buFont typeface="Wingdings"/>
        <a:buChar char=""/>
        <a:defRPr kumimoji="0" sz="1800" kern="1200">
          <a:solidFill>
            <a:schemeClr val="tx1"/>
          </a:solidFill>
          <a:latin typeface="Arial" pitchFamily="34" charset="0"/>
          <a:ea typeface="+mn-ea"/>
          <a:cs typeface="Arial" pitchFamily="34" charset="0"/>
        </a:defRPr>
      </a:lvl1pPr>
      <a:lvl2pPr marL="640080" indent="-274320" algn="l" rtl="0" eaLnBrk="1" latinLnBrk="0" hangingPunct="1">
        <a:lnSpc>
          <a:spcPct val="106000"/>
        </a:lnSpc>
        <a:spcBef>
          <a:spcPts val="600"/>
        </a:spcBef>
        <a:spcAft>
          <a:spcPts val="300"/>
        </a:spcAft>
        <a:buClr>
          <a:schemeClr val="accent1"/>
        </a:buClr>
        <a:buSzPct val="70000"/>
        <a:buFont typeface="Wingdings 2"/>
        <a:buChar char=""/>
        <a:defRPr kumimoji="0" sz="1800" kern="1200">
          <a:solidFill>
            <a:schemeClr val="tx1"/>
          </a:solidFill>
          <a:latin typeface="Arial" pitchFamily="34" charset="0"/>
          <a:ea typeface="+mn-ea"/>
          <a:cs typeface="Arial" pitchFamily="34" charset="0"/>
        </a:defRPr>
      </a:lvl2pPr>
      <a:lvl3pPr marL="914400" indent="-228600" algn="l" rtl="0" eaLnBrk="1" latinLnBrk="0" hangingPunct="1">
        <a:lnSpc>
          <a:spcPct val="106000"/>
        </a:lnSpc>
        <a:spcBef>
          <a:spcPts val="600"/>
        </a:spcBef>
        <a:spcAft>
          <a:spcPts val="300"/>
        </a:spcAft>
        <a:buClr>
          <a:schemeClr val="accent2"/>
        </a:buClr>
        <a:buSzPct val="75000"/>
        <a:buFont typeface="Wingdings"/>
        <a:buChar char=""/>
        <a:defRPr kumimoji="0" sz="1800" kern="1200">
          <a:solidFill>
            <a:schemeClr val="tx1"/>
          </a:solidFill>
          <a:latin typeface="Arial" pitchFamily="34" charset="0"/>
          <a:ea typeface="+mn-ea"/>
          <a:cs typeface="Arial" pitchFamily="34" charset="0"/>
        </a:defRPr>
      </a:lvl3pPr>
      <a:lvl4pPr marL="1371600" indent="-228600" algn="l" rtl="0" eaLnBrk="1" latinLnBrk="0" hangingPunct="1">
        <a:lnSpc>
          <a:spcPct val="106000"/>
        </a:lnSpc>
        <a:spcBef>
          <a:spcPts val="600"/>
        </a:spcBef>
        <a:spcAft>
          <a:spcPts val="300"/>
        </a:spcAft>
        <a:buClr>
          <a:schemeClr val="accent3"/>
        </a:buClr>
        <a:buSzPct val="75000"/>
        <a:buFont typeface="Wingdings"/>
        <a:buChar char=""/>
        <a:defRPr kumimoji="0" sz="1800" kern="1200">
          <a:solidFill>
            <a:schemeClr val="tx1"/>
          </a:solidFill>
          <a:latin typeface="Arial" pitchFamily="34" charset="0"/>
          <a:ea typeface="+mn-ea"/>
          <a:cs typeface="Arial" pitchFamily="34" charset="0"/>
        </a:defRPr>
      </a:lvl4pPr>
      <a:lvl5pPr marL="1828800" indent="-228600" algn="l" rtl="0" eaLnBrk="1" latinLnBrk="0" hangingPunct="1">
        <a:lnSpc>
          <a:spcPct val="106000"/>
        </a:lnSpc>
        <a:spcBef>
          <a:spcPts val="600"/>
        </a:spcBef>
        <a:spcAft>
          <a:spcPts val="300"/>
        </a:spcAft>
        <a:buClr>
          <a:schemeClr val="accent4"/>
        </a:buClr>
        <a:buSzPct val="65000"/>
        <a:buFont typeface="Wingdings"/>
        <a:buChar char=""/>
        <a:defRPr kumimoji="0" sz="1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9.e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6.xml"/><Relationship Id="rId4" Type="http://schemas.openxmlformats.org/officeDocument/2006/relationships/image" Target="../media/image20.e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21.png"/><Relationship Id="rId4" Type="http://schemas.openxmlformats.org/officeDocument/2006/relationships/image" Target="../media/image20.e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22.png"/><Relationship Id="rId4" Type="http://schemas.openxmlformats.org/officeDocument/2006/relationships/image" Target="../media/image20.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20.emf"/></Relationships>
</file>

<file path=ppt/slides/_rels/slide2.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notesSlide" Target="../notesSlides/notesSlide2.xml"/><Relationship Id="rId7" Type="http://schemas.openxmlformats.org/officeDocument/2006/relationships/slide" Target="slide14.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slide" Target="slide9.xml"/><Relationship Id="rId11" Type="http://schemas.openxmlformats.org/officeDocument/2006/relationships/slide" Target="slide36.xml"/><Relationship Id="rId5" Type="http://schemas.openxmlformats.org/officeDocument/2006/relationships/slide" Target="slide7.xml"/><Relationship Id="rId10" Type="http://schemas.openxmlformats.org/officeDocument/2006/relationships/slide" Target="slide33.xml"/><Relationship Id="rId4" Type="http://schemas.openxmlformats.org/officeDocument/2006/relationships/slide" Target="slide4.xml"/><Relationship Id="rId9" Type="http://schemas.openxmlformats.org/officeDocument/2006/relationships/slide" Target="slide3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20.e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24.png"/><Relationship Id="rId4" Type="http://schemas.openxmlformats.org/officeDocument/2006/relationships/image" Target="../media/image20.e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4.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slide" Target="slide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28.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hemeOverride" Target="../theme/themeOverride1.xml"/><Relationship Id="rId6" Type="http://schemas.openxmlformats.org/officeDocument/2006/relationships/image" Target="../media/image29.PNG"/><Relationship Id="rId5" Type="http://schemas.openxmlformats.org/officeDocument/2006/relationships/image" Target="../media/image25.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31.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tags" Target="../tags/tag32.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slide" Target="slide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xml"/><Relationship Id="rId1" Type="http://schemas.openxmlformats.org/officeDocument/2006/relationships/tags" Target="../tags/tag34.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slide" Target="slide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35.xml"/><Relationship Id="rId4"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36.xml"/><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xml"/><Relationship Id="rId1" Type="http://schemas.openxmlformats.org/officeDocument/2006/relationships/tags" Target="../tags/tag3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38.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notesSlide" Target="../notesSlides/notesSlide38.xml"/><Relationship Id="rId7" Type="http://schemas.openxmlformats.org/officeDocument/2006/relationships/image" Target="../media/image35.png"/><Relationship Id="rId2" Type="http://schemas.openxmlformats.org/officeDocument/2006/relationships/slideLayout" Target="../slideLayouts/slideLayout11.xml"/><Relationship Id="rId1" Type="http://schemas.openxmlformats.org/officeDocument/2006/relationships/tags" Target="../tags/tag39.xml"/><Relationship Id="rId6" Type="http://schemas.openxmlformats.org/officeDocument/2006/relationships/slide" Target="slide2.xml"/><Relationship Id="rId5" Type="http://schemas.openxmlformats.org/officeDocument/2006/relationships/image" Target="../media/image34.png"/><Relationship Id="rId4" Type="http://schemas.openxmlformats.org/officeDocument/2006/relationships/hyperlink" Target="http://www.texasstudentdatasystem.org/"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hyperlink" Target="http://www.tea.state.tx.us/Workarea/DownloadAsset.aspx?id=25769810585" TargetMode="Externa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6.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1752600" y="5728849"/>
            <a:ext cx="7162800" cy="990600"/>
          </a:xfrm>
          <a:ln>
            <a:noFill/>
          </a:ln>
        </p:spPr>
        <p:txBody>
          <a:bodyPr>
            <a:noAutofit/>
          </a:bodyPr>
          <a:lstStyle/>
          <a:p>
            <a:r>
              <a:rPr lang="en-US" sz="3400" b="1" cap="none" dirty="0"/>
              <a:t>TSDS Technical Course Module 3: </a:t>
            </a:r>
            <a:r>
              <a:rPr lang="en-US" sz="3400" b="1" cap="none" dirty="0">
                <a:solidFill>
                  <a:srgbClr val="43E4FF"/>
                </a:solidFill>
              </a:rPr>
              <a:t>Loading Data Using the DTU</a:t>
            </a:r>
            <a:br>
              <a:rPr lang="en-US" sz="3400" b="1" cap="none" dirty="0">
                <a:solidFill>
                  <a:srgbClr val="43E4FF"/>
                </a:solidFill>
              </a:rPr>
            </a:br>
            <a:br>
              <a:rPr lang="en-US" sz="3400" dirty="0"/>
            </a:br>
            <a:r>
              <a:rPr lang="en-US" sz="2400" dirty="0">
                <a:solidFill>
                  <a:srgbClr val="11D4E9"/>
                </a:solidFill>
              </a:rPr>
              <a:t> </a:t>
            </a:r>
            <a:br>
              <a:rPr lang="en-US" sz="2400" dirty="0">
                <a:solidFill>
                  <a:srgbClr val="11D4E9"/>
                </a:solidFill>
              </a:rPr>
            </a:br>
            <a:endParaRPr lang="en-US" sz="2400" dirty="0">
              <a:solidFill>
                <a:srgbClr val="FCD192"/>
              </a:solidFill>
            </a:endParaRPr>
          </a:p>
        </p:txBody>
      </p:sp>
      <p:sp>
        <p:nvSpPr>
          <p:cNvPr id="6" name="Rectangle 5"/>
          <p:cNvSpPr/>
          <p:nvPr/>
        </p:nvSpPr>
        <p:spPr>
          <a:xfrm>
            <a:off x="110990" y="870099"/>
            <a:ext cx="3251211" cy="338554"/>
          </a:xfrm>
          <a:prstGeom prst="rect">
            <a:avLst/>
          </a:prstGeom>
        </p:spPr>
        <p:txBody>
          <a:bodyPr wrap="none">
            <a:spAutoFit/>
          </a:bodyPr>
          <a:lstStyle/>
          <a:p>
            <a:r>
              <a:rPr lang="en-US" sz="1600" dirty="0">
                <a:solidFill>
                  <a:srgbClr val="11D4E9"/>
                </a:solidFill>
              </a:rPr>
              <a:t>Simple Solution. </a:t>
            </a:r>
            <a:r>
              <a:rPr lang="en-US" sz="1600" dirty="0">
                <a:solidFill>
                  <a:schemeClr val="accent1">
                    <a:lumMod val="60000"/>
                    <a:lumOff val="40000"/>
                  </a:schemeClr>
                </a:solidFill>
              </a:rPr>
              <a:t>Brighter Futures</a:t>
            </a:r>
            <a:r>
              <a:rPr lang="en-US" sz="1600" dirty="0">
                <a:solidFill>
                  <a:schemeClr val="accent1">
                    <a:lumMod val="40000"/>
                    <a:lumOff val="60000"/>
                  </a:schemeClr>
                </a:solidFill>
              </a:rPr>
              <a:t>.</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TSDS DTU: Installation Guide</a:t>
            </a:r>
          </a:p>
        </p:txBody>
      </p:sp>
      <p:sp>
        <p:nvSpPr>
          <p:cNvPr id="10"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10</a:t>
            </a:fld>
            <a:endParaRPr lang="en-US" dirty="0"/>
          </a:p>
        </p:txBody>
      </p:sp>
      <p:pic>
        <p:nvPicPr>
          <p:cNvPr id="4" name="Picture 3"/>
          <p:cNvPicPr>
            <a:picLocks noChangeAspect="1"/>
          </p:cNvPicPr>
          <p:nvPr/>
        </p:nvPicPr>
        <p:blipFill>
          <a:blip r:embed="rId4"/>
          <a:stretch>
            <a:fillRect/>
          </a:stretch>
        </p:blipFill>
        <p:spPr>
          <a:xfrm>
            <a:off x="-9525" y="1525324"/>
            <a:ext cx="9153525" cy="6326187"/>
          </a:xfrm>
          <a:prstGeom prst="rect">
            <a:avLst/>
          </a:prstGeom>
        </p:spPr>
      </p:pic>
      <p:sp>
        <p:nvSpPr>
          <p:cNvPr id="8" name="Right Arrow 7"/>
          <p:cNvSpPr/>
          <p:nvPr/>
        </p:nvSpPr>
        <p:spPr>
          <a:xfrm rot="12635025">
            <a:off x="7057368" y="6000152"/>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2405410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F0C4421-5918-4AA3-AE4A-C36EDD2FD6EB}" type="slidenum">
              <a:rPr lang="en-US" smtClean="0"/>
              <a:pPr/>
              <a:t>11</a:t>
            </a:fld>
            <a:endParaRPr lang="en-US" dirty="0"/>
          </a:p>
        </p:txBody>
      </p:sp>
      <p:sp>
        <p:nvSpPr>
          <p:cNvPr id="3" name="Title 2"/>
          <p:cNvSpPr>
            <a:spLocks noGrp="1"/>
          </p:cNvSpPr>
          <p:nvPr>
            <p:ph type="title"/>
          </p:nvPr>
        </p:nvSpPr>
        <p:spPr>
          <a:xfrm>
            <a:off x="1905000" y="457200"/>
            <a:ext cx="6705600" cy="685800"/>
          </a:xfrm>
        </p:spPr>
        <p:txBody>
          <a:bodyPr>
            <a:normAutofit fontScale="90000"/>
          </a:bodyPr>
          <a:lstStyle/>
          <a:p>
            <a:r>
              <a:rPr lang="en-US" dirty="0"/>
              <a:t>TSDS DTU: Installation Configuration &amp;</a:t>
            </a:r>
            <a:br>
              <a:rPr lang="en-US" dirty="0"/>
            </a:br>
            <a:r>
              <a:rPr lang="en-US" dirty="0"/>
              <a:t> File Archives</a:t>
            </a:r>
          </a:p>
        </p:txBody>
      </p:sp>
      <p:sp>
        <p:nvSpPr>
          <p:cNvPr id="4" name="Content Placeholder 3"/>
          <p:cNvSpPr>
            <a:spLocks noGrp="1"/>
          </p:cNvSpPr>
          <p:nvPr>
            <p:ph sz="quarter" idx="1"/>
          </p:nvPr>
        </p:nvSpPr>
        <p:spPr/>
        <p:txBody>
          <a:bodyPr/>
          <a:lstStyle/>
          <a:p>
            <a:r>
              <a:rPr lang="en-US" dirty="0"/>
              <a:t>The DTU will archive files per collection by creating a zip file in the “TMP” folder under DTU installation directory</a:t>
            </a:r>
          </a:p>
          <a:p>
            <a:r>
              <a:rPr lang="en-US" dirty="0"/>
              <a:t>There is a check box in the configuration panel as “remove archive files after the transfer” if it’s enabled the DTU will delete zip files under the “TMP”  folder after the transfer, if it is not enabled the DTU will not remove the zip file.   The DTU does not remove the original files selected for an On Demand transfer.</a:t>
            </a:r>
          </a:p>
          <a:p>
            <a:r>
              <a:rPr lang="en-US" dirty="0"/>
              <a:t>As for scheduled transfers, the DTU will create a zip file per collection under the scheduled task’s folder  </a:t>
            </a:r>
          </a:p>
          <a:p>
            <a:r>
              <a:rPr lang="en-US" dirty="0"/>
              <a:t>The DTU will delete the original files and create an archive folder under the original source folder. The DTU will place the zip files it transfers into the archive folder.  These zip files are not deleted by the DTU.  It is the LEA responsibility to remove these files.</a:t>
            </a:r>
          </a:p>
          <a:p>
            <a:endParaRPr lang="en-US" dirty="0"/>
          </a:p>
        </p:txBody>
      </p:sp>
    </p:spTree>
    <p:custDataLst>
      <p:tags r:id="rId1"/>
    </p:custDataLst>
    <p:extLst>
      <p:ext uri="{BB962C8B-B14F-4D97-AF65-F5344CB8AC3E}">
        <p14:creationId xmlns:p14="http://schemas.microsoft.com/office/powerpoint/2010/main" val="3466756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TSDS DTU: Local Access</a:t>
            </a:r>
          </a:p>
        </p:txBody>
      </p:sp>
      <p:sp>
        <p:nvSpPr>
          <p:cNvPr id="10"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12</a:t>
            </a:fld>
            <a:endParaRPr lang="en-US" dirty="0"/>
          </a:p>
        </p:txBody>
      </p:sp>
      <p:sp>
        <p:nvSpPr>
          <p:cNvPr id="11" name="TextBox 10"/>
          <p:cNvSpPr txBox="1"/>
          <p:nvPr/>
        </p:nvSpPr>
        <p:spPr>
          <a:xfrm>
            <a:off x="685800" y="1752600"/>
            <a:ext cx="7772400" cy="1477328"/>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pPr marL="285750" indent="-285750">
              <a:buFont typeface="Arial" panose="020B0604020202020204" pitchFamily="34" charset="0"/>
              <a:buChar char="•"/>
            </a:pPr>
            <a:r>
              <a:rPr lang="en-US" dirty="0"/>
              <a:t>Enter the TEAL ID for your service account</a:t>
            </a:r>
          </a:p>
          <a:p>
            <a:pPr marL="285750" indent="-285750">
              <a:buFont typeface="Arial" panose="020B0604020202020204" pitchFamily="34" charset="0"/>
              <a:buChar char="•"/>
            </a:pPr>
            <a:r>
              <a:rPr lang="en-US" dirty="0"/>
              <a:t>Note that after the initial installation, the TSDS DTU is accessed </a:t>
            </a:r>
            <a:r>
              <a:rPr lang="en-US" i="1" dirty="0"/>
              <a:t>locally</a:t>
            </a:r>
          </a:p>
          <a:p>
            <a:pPr marL="742950" lvl="1" indent="-285750">
              <a:buFont typeface="Arial" panose="020B0604020202020204" pitchFamily="34" charset="0"/>
              <a:buChar char="•"/>
            </a:pPr>
            <a:r>
              <a:rPr lang="en-US" dirty="0"/>
              <a:t>There is no need to log into TEAL to access the DTU</a:t>
            </a:r>
          </a:p>
          <a:p>
            <a:pPr marL="742950" lvl="1" indent="-285750">
              <a:buFont typeface="Arial" panose="020B0604020202020204" pitchFamily="34" charset="0"/>
              <a:buChar char="•"/>
            </a:pPr>
            <a:r>
              <a:rPr lang="en-US" dirty="0"/>
              <a:t>Run DTU as Administrator</a:t>
            </a:r>
          </a:p>
          <a:p>
            <a:endParaRPr lang="en-US" dirty="0"/>
          </a:p>
        </p:txBody>
      </p:sp>
      <p:pic>
        <p:nvPicPr>
          <p:cNvPr id="3" name="Picture 2"/>
          <p:cNvPicPr>
            <a:picLocks noChangeAspect="1"/>
          </p:cNvPicPr>
          <p:nvPr/>
        </p:nvPicPr>
        <p:blipFill>
          <a:blip r:embed="rId4"/>
          <a:stretch>
            <a:fillRect/>
          </a:stretch>
        </p:blipFill>
        <p:spPr>
          <a:xfrm>
            <a:off x="685800" y="2952929"/>
            <a:ext cx="7772400" cy="3447871"/>
          </a:xfrm>
          <a:prstGeom prst="rect">
            <a:avLst/>
          </a:prstGeom>
        </p:spPr>
      </p:pic>
    </p:spTree>
    <p:custDataLst>
      <p:tags r:id="rId1"/>
    </p:custDataLst>
    <p:extLst>
      <p:ext uri="{BB962C8B-B14F-4D97-AF65-F5344CB8AC3E}">
        <p14:creationId xmlns:p14="http://schemas.microsoft.com/office/powerpoint/2010/main" val="3574715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41248"/>
          </a:xfrm>
        </p:spPr>
        <p:txBody>
          <a:bodyPr>
            <a:noAutofit/>
          </a:bodyPr>
          <a:lstStyle/>
          <a:p>
            <a:r>
              <a:rPr lang="en-US" dirty="0"/>
              <a:t>TSDS DTU: Navigation Tabs</a:t>
            </a:r>
          </a:p>
        </p:txBody>
      </p:sp>
      <p:sp>
        <p:nvSpPr>
          <p:cNvPr id="7"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13</a:t>
            </a:fld>
            <a:endParaRPr lang="en-US" dirty="0"/>
          </a:p>
        </p:txBody>
      </p:sp>
      <p:pic>
        <p:nvPicPr>
          <p:cNvPr id="4" name="Picture 3"/>
          <p:cNvPicPr>
            <a:picLocks noChangeAspect="1"/>
          </p:cNvPicPr>
          <p:nvPr/>
        </p:nvPicPr>
        <p:blipFill>
          <a:blip r:embed="rId4"/>
          <a:stretch>
            <a:fillRect/>
          </a:stretch>
        </p:blipFill>
        <p:spPr>
          <a:xfrm>
            <a:off x="533400" y="1752600"/>
            <a:ext cx="8153400" cy="5105400"/>
          </a:xfrm>
          <a:prstGeom prst="rect">
            <a:avLst/>
          </a:prstGeom>
        </p:spPr>
      </p:pic>
    </p:spTree>
    <p:custDataLst>
      <p:tags r:id="rId1"/>
    </p:custDataLst>
    <p:extLst>
      <p:ext uri="{BB962C8B-B14F-4D97-AF65-F5344CB8AC3E}">
        <p14:creationId xmlns:p14="http://schemas.microsoft.com/office/powerpoint/2010/main" val="1915455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sz="3000" dirty="0"/>
              <a:t>TSDS DTU: On Demand Tab</a:t>
            </a:r>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14</a:t>
            </a:fld>
            <a:endParaRPr lang="en-US" dirty="0"/>
          </a:p>
        </p:txBody>
      </p:sp>
      <p:pic>
        <p:nvPicPr>
          <p:cNvPr id="4" name="Picture 3">
            <a:hlinkClick r:id="rId4" action="ppaction://hlinksldjump"/>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305800" y="0"/>
            <a:ext cx="838200" cy="762000"/>
          </a:xfrm>
          <a:prstGeom prst="rect">
            <a:avLst/>
          </a:prstGeom>
        </p:spPr>
      </p:pic>
    </p:spTree>
    <p:custDataLst>
      <p:tags r:id="rId1"/>
    </p:custDataLst>
    <p:extLst>
      <p:ext uri="{BB962C8B-B14F-4D97-AF65-F5344CB8AC3E}">
        <p14:creationId xmlns:p14="http://schemas.microsoft.com/office/powerpoint/2010/main" val="30452903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41248"/>
          </a:xfrm>
        </p:spPr>
        <p:txBody>
          <a:bodyPr>
            <a:noAutofit/>
          </a:bodyPr>
          <a:lstStyle/>
          <a:p>
            <a:r>
              <a:rPr lang="en-US" dirty="0"/>
              <a:t>TSDS DTU: On Demand Tab Navigation</a:t>
            </a:r>
          </a:p>
        </p:txBody>
      </p:sp>
      <p:sp>
        <p:nvSpPr>
          <p:cNvPr id="10"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15</a:t>
            </a:fld>
            <a:endParaRPr lang="en-US" dirty="0"/>
          </a:p>
        </p:txBody>
      </p:sp>
      <p:pic>
        <p:nvPicPr>
          <p:cNvPr id="12" name="Picture 11"/>
          <p:cNvPicPr>
            <a:picLocks noChangeAspect="1"/>
          </p:cNvPicPr>
          <p:nvPr/>
        </p:nvPicPr>
        <p:blipFill>
          <a:blip r:embed="rId4"/>
          <a:stretch>
            <a:fillRect/>
          </a:stretch>
        </p:blipFill>
        <p:spPr>
          <a:xfrm>
            <a:off x="533400" y="1525324"/>
            <a:ext cx="8153400" cy="5105400"/>
          </a:xfrm>
          <a:prstGeom prst="rect">
            <a:avLst/>
          </a:prstGeom>
        </p:spPr>
      </p:pic>
      <p:sp>
        <p:nvSpPr>
          <p:cNvPr id="3" name="TextBox 2"/>
          <p:cNvSpPr txBox="1"/>
          <p:nvPr/>
        </p:nvSpPr>
        <p:spPr>
          <a:xfrm>
            <a:off x="2286000" y="3662525"/>
            <a:ext cx="2438400" cy="830997"/>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sz="1600" dirty="0"/>
              <a:t>This section displays all the files the user adds</a:t>
            </a:r>
          </a:p>
          <a:p>
            <a:endParaRPr lang="en-US" sz="1600" dirty="0"/>
          </a:p>
        </p:txBody>
      </p:sp>
      <p:sp>
        <p:nvSpPr>
          <p:cNvPr id="8" name="TextBox 7"/>
          <p:cNvSpPr txBox="1"/>
          <p:nvPr/>
        </p:nvSpPr>
        <p:spPr>
          <a:xfrm>
            <a:off x="2302472" y="5410200"/>
            <a:ext cx="3721879" cy="594718"/>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sz="1600" dirty="0"/>
              <a:t>This section displays all the files the user transferred</a:t>
            </a:r>
          </a:p>
        </p:txBody>
      </p:sp>
      <p:sp>
        <p:nvSpPr>
          <p:cNvPr id="9" name="Right Arrow 8"/>
          <p:cNvSpPr/>
          <p:nvPr/>
        </p:nvSpPr>
        <p:spPr>
          <a:xfrm rot="15177500">
            <a:off x="1330124" y="2761456"/>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3170693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4"/>
          <a:stretch>
            <a:fillRect/>
          </a:stretch>
        </p:blipFill>
        <p:spPr>
          <a:xfrm>
            <a:off x="23446" y="1525324"/>
            <a:ext cx="8153400" cy="5105400"/>
          </a:xfrm>
          <a:prstGeom prst="rect">
            <a:avLst/>
          </a:prstGeom>
        </p:spPr>
      </p:pic>
      <p:pic>
        <p:nvPicPr>
          <p:cNvPr id="3074"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656" t="22735" r="67619" b="47239"/>
          <a:stretch/>
        </p:blipFill>
        <p:spPr bwMode="auto">
          <a:xfrm>
            <a:off x="3679541" y="3429000"/>
            <a:ext cx="5095182" cy="359664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800600" y="2226826"/>
            <a:ext cx="2367170" cy="369332"/>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t>Step 1 – add files</a:t>
            </a:r>
          </a:p>
        </p:txBody>
      </p:sp>
      <p:sp>
        <p:nvSpPr>
          <p:cNvPr id="10" name="TextBox 9"/>
          <p:cNvSpPr txBox="1"/>
          <p:nvPr/>
        </p:nvSpPr>
        <p:spPr>
          <a:xfrm>
            <a:off x="5562600" y="5726048"/>
            <a:ext cx="2648778" cy="369332"/>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t>Step 2 – select files</a:t>
            </a:r>
          </a:p>
        </p:txBody>
      </p:sp>
      <p:sp>
        <p:nvSpPr>
          <p:cNvPr id="11" name="TextBox 10"/>
          <p:cNvSpPr txBox="1"/>
          <p:nvPr/>
        </p:nvSpPr>
        <p:spPr>
          <a:xfrm>
            <a:off x="132522" y="5910714"/>
            <a:ext cx="3059624" cy="871086"/>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noAutofit/>
          </a:bodyPr>
          <a:lstStyle/>
          <a:p>
            <a:r>
              <a:rPr lang="en-US" dirty="0"/>
              <a:t>*Users can hold down the Control key to select multiple files at once.</a:t>
            </a:r>
          </a:p>
        </p:txBody>
      </p:sp>
      <p:sp>
        <p:nvSpPr>
          <p:cNvPr id="9"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16</a:t>
            </a:fld>
            <a:endParaRPr lang="en-US" dirty="0"/>
          </a:p>
        </p:txBody>
      </p:sp>
      <p:sp>
        <p:nvSpPr>
          <p:cNvPr id="12" name="Title 1"/>
          <p:cNvSpPr>
            <a:spLocks noGrp="1"/>
          </p:cNvSpPr>
          <p:nvPr>
            <p:ph type="title"/>
          </p:nvPr>
        </p:nvSpPr>
        <p:spPr>
          <a:xfrm>
            <a:off x="1905000" y="457200"/>
            <a:ext cx="6858000" cy="841248"/>
          </a:xfrm>
        </p:spPr>
        <p:txBody>
          <a:bodyPr>
            <a:noAutofit/>
          </a:bodyPr>
          <a:lstStyle/>
          <a:p>
            <a:r>
              <a:rPr lang="en-US" dirty="0"/>
              <a:t>TSDS DTU: On Demand Tab Select File</a:t>
            </a:r>
          </a:p>
        </p:txBody>
      </p:sp>
    </p:spTree>
    <p:custDataLst>
      <p:tags r:id="rId1"/>
    </p:custDataLst>
    <p:extLst>
      <p:ext uri="{BB962C8B-B14F-4D97-AF65-F5344CB8AC3E}">
        <p14:creationId xmlns:p14="http://schemas.microsoft.com/office/powerpoint/2010/main" val="2502151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17</a:t>
            </a:fld>
            <a:endParaRPr lang="en-US" dirty="0"/>
          </a:p>
        </p:txBody>
      </p:sp>
      <p:sp>
        <p:nvSpPr>
          <p:cNvPr id="10" name="Title 1"/>
          <p:cNvSpPr>
            <a:spLocks noGrp="1"/>
          </p:cNvSpPr>
          <p:nvPr>
            <p:ph type="title"/>
          </p:nvPr>
        </p:nvSpPr>
        <p:spPr>
          <a:xfrm>
            <a:off x="1905000" y="457200"/>
            <a:ext cx="6858000" cy="841248"/>
          </a:xfrm>
        </p:spPr>
        <p:txBody>
          <a:bodyPr>
            <a:noAutofit/>
          </a:bodyPr>
          <a:lstStyle/>
          <a:p>
            <a:r>
              <a:rPr lang="en-US" dirty="0"/>
              <a:t>TSDS DTU: On Demand Tab Select File</a:t>
            </a:r>
          </a:p>
        </p:txBody>
      </p:sp>
      <p:sp>
        <p:nvSpPr>
          <p:cNvPr id="11" name="Content Placeholder 2"/>
          <p:cNvSpPr>
            <a:spLocks noGrp="1"/>
          </p:cNvSpPr>
          <p:nvPr>
            <p:ph sz="quarter" idx="1"/>
          </p:nvPr>
        </p:nvSpPr>
        <p:spPr>
          <a:xfrm>
            <a:off x="495300" y="1676400"/>
            <a:ext cx="8153400" cy="914400"/>
          </a:xfrm>
        </p:spPr>
        <p:txBody>
          <a:bodyPr/>
          <a:lstStyle/>
          <a:p>
            <a:pPr marL="0" indent="0">
              <a:buNone/>
            </a:pPr>
            <a:r>
              <a:rPr lang="en-US" dirty="0"/>
              <a:t>The file will be added to the </a:t>
            </a:r>
            <a:r>
              <a:rPr lang="en-US" b="1" dirty="0"/>
              <a:t>Files </a:t>
            </a:r>
            <a:r>
              <a:rPr lang="en-US" dirty="0"/>
              <a:t>section with a default check</a:t>
            </a:r>
          </a:p>
        </p:txBody>
      </p:sp>
      <p:pic>
        <p:nvPicPr>
          <p:cNvPr id="9" name="Picture 8"/>
          <p:cNvPicPr>
            <a:picLocks noChangeAspect="1"/>
          </p:cNvPicPr>
          <p:nvPr/>
        </p:nvPicPr>
        <p:blipFill>
          <a:blip r:embed="rId4"/>
          <a:stretch>
            <a:fillRect/>
          </a:stretch>
        </p:blipFill>
        <p:spPr>
          <a:xfrm>
            <a:off x="489438" y="2057400"/>
            <a:ext cx="8153400" cy="474784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0" y="3200400"/>
            <a:ext cx="7620000" cy="1752600"/>
          </a:xfrm>
          <a:prstGeom prst="rect">
            <a:avLst/>
          </a:prstGeom>
        </p:spPr>
      </p:pic>
    </p:spTree>
    <p:custDataLst>
      <p:tags r:id="rId1"/>
    </p:custDataLst>
    <p:extLst>
      <p:ext uri="{BB962C8B-B14F-4D97-AF65-F5344CB8AC3E}">
        <p14:creationId xmlns:p14="http://schemas.microsoft.com/office/powerpoint/2010/main" val="2527067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95300" y="1676400"/>
            <a:ext cx="8153400" cy="914400"/>
          </a:xfrm>
        </p:spPr>
        <p:txBody>
          <a:bodyPr/>
          <a:lstStyle/>
          <a:p>
            <a:pPr marL="0" indent="0">
              <a:buNone/>
            </a:pPr>
            <a:r>
              <a:rPr lang="en-US" dirty="0"/>
              <a:t>If there is an error in the file naming convention, the system will generate an </a:t>
            </a:r>
            <a:r>
              <a:rPr lang="en-US" b="1" dirty="0"/>
              <a:t>Invalid File Name </a:t>
            </a:r>
            <a:r>
              <a:rPr lang="en-US" dirty="0"/>
              <a:t>error message</a:t>
            </a:r>
          </a:p>
          <a:p>
            <a:endParaRPr lang="en-US" dirty="0"/>
          </a:p>
        </p:txBody>
      </p:sp>
      <p:pic>
        <p:nvPicPr>
          <p:cNvPr id="5" name="Pictur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2600" y="2895600"/>
            <a:ext cx="5486400" cy="1615440"/>
          </a:xfrm>
          <a:prstGeom prst="rect">
            <a:avLst/>
          </a:prstGeom>
          <a:noFill/>
          <a:ln>
            <a:noFill/>
          </a:ln>
        </p:spPr>
      </p:pic>
      <p:sp>
        <p:nvSpPr>
          <p:cNvPr id="7"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18</a:t>
            </a:fld>
            <a:endParaRPr lang="en-US" dirty="0"/>
          </a:p>
        </p:txBody>
      </p:sp>
      <p:sp>
        <p:nvSpPr>
          <p:cNvPr id="8" name="Title 1"/>
          <p:cNvSpPr>
            <a:spLocks noGrp="1"/>
          </p:cNvSpPr>
          <p:nvPr>
            <p:ph type="title"/>
          </p:nvPr>
        </p:nvSpPr>
        <p:spPr>
          <a:xfrm>
            <a:off x="1905000" y="381000"/>
            <a:ext cx="6858000" cy="841248"/>
          </a:xfrm>
        </p:spPr>
        <p:txBody>
          <a:bodyPr>
            <a:noAutofit/>
          </a:bodyPr>
          <a:lstStyle/>
          <a:p>
            <a:r>
              <a:rPr lang="en-US" sz="2400" dirty="0"/>
              <a:t>TSDS DTU: On Demand </a:t>
            </a:r>
            <a:br>
              <a:rPr lang="en-US" sz="2400" dirty="0"/>
            </a:br>
            <a:r>
              <a:rPr lang="en-US" sz="2400" dirty="0"/>
              <a:t>Tab Invalid File Name</a:t>
            </a:r>
          </a:p>
        </p:txBody>
      </p:sp>
    </p:spTree>
    <p:custDataLst>
      <p:tags r:id="rId1"/>
    </p:custDataLst>
    <p:extLst>
      <p:ext uri="{BB962C8B-B14F-4D97-AF65-F5344CB8AC3E}">
        <p14:creationId xmlns:p14="http://schemas.microsoft.com/office/powerpoint/2010/main" val="22425450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4"/>
          <a:stretch>
            <a:fillRect/>
          </a:stretch>
        </p:blipFill>
        <p:spPr>
          <a:xfrm>
            <a:off x="533400" y="1525324"/>
            <a:ext cx="8153400" cy="5105400"/>
          </a:xfrm>
          <a:prstGeom prst="rect">
            <a:avLst/>
          </a:prstGeom>
        </p:spPr>
      </p:pic>
      <p:sp>
        <p:nvSpPr>
          <p:cNvPr id="5" name="Rectangle 4"/>
          <p:cNvSpPr/>
          <p:nvPr/>
        </p:nvSpPr>
        <p:spPr>
          <a:xfrm rot="5400000">
            <a:off x="7746266" y="2717068"/>
            <a:ext cx="204668" cy="1066800"/>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990600" y="5105400"/>
            <a:ext cx="6705600" cy="1200329"/>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t>To remove files:</a:t>
            </a:r>
          </a:p>
          <a:p>
            <a:pPr lvl="0"/>
            <a:r>
              <a:rPr lang="en-US" dirty="0"/>
              <a:t>1. Select the file(s)</a:t>
            </a:r>
          </a:p>
          <a:p>
            <a:pPr lvl="0"/>
            <a:r>
              <a:rPr lang="en-US" dirty="0"/>
              <a:t>2. Click on </a:t>
            </a:r>
            <a:r>
              <a:rPr lang="en-US" b="1" dirty="0"/>
              <a:t>Remove</a:t>
            </a:r>
            <a:r>
              <a:rPr lang="en-US" dirty="0"/>
              <a:t> files button</a:t>
            </a:r>
          </a:p>
          <a:p>
            <a:pPr lvl="0"/>
            <a:r>
              <a:rPr lang="en-US" dirty="0"/>
              <a:t>3. The file will be deleted from the Files  section</a:t>
            </a:r>
          </a:p>
        </p:txBody>
      </p:sp>
      <p:sp>
        <p:nvSpPr>
          <p:cNvPr id="9"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19</a:t>
            </a:fld>
            <a:endParaRPr lang="en-US" dirty="0"/>
          </a:p>
        </p:txBody>
      </p:sp>
      <p:sp>
        <p:nvSpPr>
          <p:cNvPr id="10" name="Title 1"/>
          <p:cNvSpPr>
            <a:spLocks noGrp="1"/>
          </p:cNvSpPr>
          <p:nvPr>
            <p:ph type="title"/>
          </p:nvPr>
        </p:nvSpPr>
        <p:spPr>
          <a:xfrm>
            <a:off x="1905000" y="377952"/>
            <a:ext cx="6858000" cy="841248"/>
          </a:xfrm>
        </p:spPr>
        <p:txBody>
          <a:bodyPr>
            <a:noAutofit/>
          </a:bodyPr>
          <a:lstStyle/>
          <a:p>
            <a:r>
              <a:rPr lang="en-US" sz="2400" dirty="0"/>
              <a:t>TSDS DTU: On Demand </a:t>
            </a:r>
            <a:br>
              <a:rPr lang="en-US" sz="2400" dirty="0"/>
            </a:br>
            <a:r>
              <a:rPr lang="en-US" sz="2400" dirty="0"/>
              <a:t>Tab Remove Files</a:t>
            </a:r>
          </a:p>
        </p:txBody>
      </p:sp>
    </p:spTree>
    <p:custDataLst>
      <p:tags r:id="rId1"/>
    </p:custDataLst>
    <p:extLst>
      <p:ext uri="{BB962C8B-B14F-4D97-AF65-F5344CB8AC3E}">
        <p14:creationId xmlns:p14="http://schemas.microsoft.com/office/powerpoint/2010/main" val="882628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Autofit/>
          </a:bodyPr>
          <a:lstStyle/>
          <a:p>
            <a:r>
              <a:rPr lang="en-US" dirty="0"/>
              <a:t>Course Menu</a:t>
            </a:r>
          </a:p>
        </p:txBody>
      </p:sp>
      <p:sp>
        <p:nvSpPr>
          <p:cNvPr id="3" name="Slide Number Placeholder 2"/>
          <p:cNvSpPr>
            <a:spLocks noGrp="1"/>
          </p:cNvSpPr>
          <p:nvPr>
            <p:ph type="sldNum" sz="quarter" idx="12"/>
          </p:nvPr>
        </p:nvSpPr>
        <p:spPr/>
        <p:txBody>
          <a:bodyPr>
            <a:normAutofit fontScale="92500" lnSpcReduction="20000"/>
          </a:bodyPr>
          <a:lstStyle/>
          <a:p>
            <a:fld id="{2F0C4421-5918-4AA3-AE4A-C36EDD2FD6EB}" type="slidenum">
              <a:rPr lang="en-US" smtClean="0"/>
              <a:pPr/>
              <a:t>2</a:t>
            </a:fld>
            <a:endParaRPr lang="en-US" dirty="0"/>
          </a:p>
        </p:txBody>
      </p:sp>
      <p:sp>
        <p:nvSpPr>
          <p:cNvPr id="4" name="Content Placeholder 3"/>
          <p:cNvSpPr>
            <a:spLocks noGrp="1"/>
          </p:cNvSpPr>
          <p:nvPr>
            <p:ph sz="quarter" idx="4294967295"/>
          </p:nvPr>
        </p:nvSpPr>
        <p:spPr>
          <a:xfrm>
            <a:off x="533400" y="1752600"/>
            <a:ext cx="8153400" cy="4495800"/>
          </a:xfrm>
        </p:spPr>
        <p:txBody>
          <a:bodyPr>
            <a:noAutofit/>
          </a:bodyPr>
          <a:lstStyle/>
          <a:p>
            <a:pPr>
              <a:buFont typeface="Wingdings" pitchFamily="2" charset="2"/>
              <a:buChar char="q"/>
            </a:pPr>
            <a:r>
              <a:rPr lang="en-US" dirty="0">
                <a:hlinkClick r:id="rId4" action="ppaction://hlinksldjump"/>
              </a:rPr>
              <a:t>Process Map Overview</a:t>
            </a:r>
            <a:endParaRPr lang="en-US" dirty="0"/>
          </a:p>
          <a:p>
            <a:pPr>
              <a:buFont typeface="Wingdings" pitchFamily="2" charset="2"/>
              <a:buChar char="q"/>
            </a:pPr>
            <a:r>
              <a:rPr lang="en-US">
                <a:hlinkClick r:id="rId5" action="ppaction://hlinksldjump"/>
              </a:rPr>
              <a:t>File Preparation</a:t>
            </a:r>
            <a:endParaRPr lang="en-US" dirty="0"/>
          </a:p>
          <a:p>
            <a:pPr>
              <a:buFont typeface="Wingdings" pitchFamily="2" charset="2"/>
              <a:buChar char="q"/>
            </a:pPr>
            <a:r>
              <a:rPr lang="en-US" dirty="0">
                <a:hlinkClick r:id="rId6" action="ppaction://hlinksldjump"/>
              </a:rPr>
              <a:t>DTU Overview</a:t>
            </a:r>
            <a:endParaRPr lang="en-US" dirty="0"/>
          </a:p>
          <a:p>
            <a:pPr>
              <a:buFont typeface="Wingdings" pitchFamily="2" charset="2"/>
              <a:buChar char="q"/>
            </a:pPr>
            <a:r>
              <a:rPr lang="en-US" dirty="0">
                <a:hlinkClick r:id="rId7" action="ppaction://hlinksldjump"/>
              </a:rPr>
              <a:t>DTU On Demand</a:t>
            </a:r>
            <a:endParaRPr lang="en-US" dirty="0"/>
          </a:p>
          <a:p>
            <a:pPr>
              <a:buFont typeface="Wingdings" pitchFamily="2" charset="2"/>
              <a:buChar char="q"/>
            </a:pPr>
            <a:r>
              <a:rPr lang="en-US" dirty="0">
                <a:hlinkClick r:id="rId8" action="ppaction://hlinksldjump"/>
              </a:rPr>
              <a:t>DTU Schedule Tab</a:t>
            </a:r>
            <a:endParaRPr lang="en-US" dirty="0"/>
          </a:p>
          <a:p>
            <a:pPr>
              <a:buFont typeface="Wingdings" pitchFamily="2" charset="2"/>
              <a:buChar char="q"/>
            </a:pPr>
            <a:r>
              <a:rPr lang="en-US" dirty="0">
                <a:hlinkClick r:id="rId9" action="ppaction://hlinksldjump"/>
              </a:rPr>
              <a:t>DTU Recent Transfer History</a:t>
            </a:r>
            <a:endParaRPr lang="en-US" dirty="0"/>
          </a:p>
          <a:p>
            <a:pPr>
              <a:buFont typeface="Wingdings" pitchFamily="2" charset="2"/>
              <a:buChar char="q"/>
            </a:pPr>
            <a:r>
              <a:rPr lang="en-US" dirty="0">
                <a:hlinkClick r:id="rId10" action="ppaction://hlinksldjump"/>
              </a:rPr>
              <a:t>DTU Logs &amp; Configuration Tabs</a:t>
            </a:r>
            <a:endParaRPr lang="en-US" dirty="0"/>
          </a:p>
          <a:p>
            <a:pPr>
              <a:buFont typeface="Wingdings" pitchFamily="2" charset="2"/>
              <a:buChar char="q"/>
            </a:pPr>
            <a:r>
              <a:rPr lang="en-US" dirty="0">
                <a:hlinkClick r:id="rId11" action="ppaction://hlinksldjump"/>
              </a:rPr>
              <a:t>Wrap up</a:t>
            </a:r>
            <a:endParaRPr lang="en-US" dirty="0"/>
          </a:p>
        </p:txBody>
      </p:sp>
    </p:spTree>
    <p:custDataLst>
      <p:tags r:id="rId1"/>
    </p:custDataLst>
    <p:extLst>
      <p:ext uri="{BB962C8B-B14F-4D97-AF65-F5344CB8AC3E}">
        <p14:creationId xmlns:p14="http://schemas.microsoft.com/office/powerpoint/2010/main" val="2137326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4"/>
          <a:stretch>
            <a:fillRect/>
          </a:stretch>
        </p:blipFill>
        <p:spPr>
          <a:xfrm>
            <a:off x="521023" y="1525324"/>
            <a:ext cx="8153400" cy="5105400"/>
          </a:xfrm>
          <a:prstGeom prst="rect">
            <a:avLst/>
          </a:prstGeom>
        </p:spPr>
      </p:pic>
      <p:sp>
        <p:nvSpPr>
          <p:cNvPr id="5" name="Rectangle 4"/>
          <p:cNvSpPr/>
          <p:nvPr/>
        </p:nvSpPr>
        <p:spPr>
          <a:xfrm rot="5400000">
            <a:off x="7734300" y="2933702"/>
            <a:ext cx="152400" cy="990600"/>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838200" y="5105400"/>
            <a:ext cx="5867400" cy="1477328"/>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To transfer the files:</a:t>
            </a:r>
          </a:p>
          <a:p>
            <a:pPr marL="342900" indent="-342900">
              <a:buFont typeface="+mj-lt"/>
              <a:buAutoNum type="arabicPeriod"/>
            </a:pPr>
            <a:r>
              <a:rPr lang="en-US" dirty="0">
                <a:latin typeface="Arial" pitchFamily="34" charset="0"/>
                <a:cs typeface="Arial" pitchFamily="34" charset="0"/>
              </a:rPr>
              <a:t>User can select one or more files by clicking on the checkboxes in the select column</a:t>
            </a:r>
          </a:p>
          <a:p>
            <a:pPr marL="342900" indent="-342900">
              <a:buFont typeface="+mj-lt"/>
              <a:buAutoNum type="arabicPeriod"/>
            </a:pPr>
            <a:r>
              <a:rPr lang="en-US" dirty="0">
                <a:latin typeface="Arial" pitchFamily="34" charset="0"/>
                <a:cs typeface="Arial" pitchFamily="34" charset="0"/>
              </a:rPr>
              <a:t>User can click on the </a:t>
            </a:r>
            <a:r>
              <a:rPr lang="en-US" b="1" dirty="0">
                <a:latin typeface="Arial" pitchFamily="34" charset="0"/>
                <a:cs typeface="Arial" pitchFamily="34" charset="0"/>
              </a:rPr>
              <a:t>Transfer</a:t>
            </a:r>
            <a:r>
              <a:rPr lang="en-US" dirty="0">
                <a:latin typeface="Arial" pitchFamily="34" charset="0"/>
                <a:cs typeface="Arial" pitchFamily="34" charset="0"/>
              </a:rPr>
              <a:t> button. The file will be transferred to the Transfer file area</a:t>
            </a:r>
          </a:p>
        </p:txBody>
      </p:sp>
      <p:sp>
        <p:nvSpPr>
          <p:cNvPr id="9"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20</a:t>
            </a:fld>
            <a:endParaRPr lang="en-US" dirty="0"/>
          </a:p>
        </p:txBody>
      </p:sp>
      <p:sp>
        <p:nvSpPr>
          <p:cNvPr id="10" name="Title 1"/>
          <p:cNvSpPr>
            <a:spLocks noGrp="1"/>
          </p:cNvSpPr>
          <p:nvPr>
            <p:ph type="title"/>
          </p:nvPr>
        </p:nvSpPr>
        <p:spPr>
          <a:xfrm>
            <a:off x="1905000" y="381000"/>
            <a:ext cx="6858000" cy="841248"/>
          </a:xfrm>
        </p:spPr>
        <p:txBody>
          <a:bodyPr>
            <a:noAutofit/>
          </a:bodyPr>
          <a:lstStyle/>
          <a:p>
            <a:r>
              <a:rPr lang="en-US" sz="2400" dirty="0"/>
              <a:t>TSDS DTU: On Demand </a:t>
            </a:r>
            <a:br>
              <a:rPr lang="en-US" sz="2400" dirty="0"/>
            </a:br>
            <a:r>
              <a:rPr lang="en-US" sz="2400" dirty="0"/>
              <a:t>Tab Transfer Files</a:t>
            </a:r>
          </a:p>
        </p:txBody>
      </p:sp>
    </p:spTree>
    <p:custDataLst>
      <p:tags r:id="rId1"/>
    </p:custDataLst>
    <p:extLst>
      <p:ext uri="{BB962C8B-B14F-4D97-AF65-F5344CB8AC3E}">
        <p14:creationId xmlns:p14="http://schemas.microsoft.com/office/powerpoint/2010/main" val="26532304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4"/>
          <a:stretch>
            <a:fillRect/>
          </a:stretch>
        </p:blipFill>
        <p:spPr>
          <a:xfrm>
            <a:off x="266700" y="1519912"/>
            <a:ext cx="8153400" cy="5105400"/>
          </a:xfrm>
          <a:prstGeom prst="rect">
            <a:avLst/>
          </a:prstGeom>
        </p:spPr>
      </p:pic>
      <p:sp>
        <p:nvSpPr>
          <p:cNvPr id="5" name="TextBox 4"/>
          <p:cNvSpPr txBox="1"/>
          <p:nvPr/>
        </p:nvSpPr>
        <p:spPr>
          <a:xfrm>
            <a:off x="1600200" y="4230469"/>
            <a:ext cx="6096000" cy="646331"/>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A ZIP file is created per interchange collection and appears in the </a:t>
            </a:r>
            <a:r>
              <a:rPr lang="en-US" b="1" dirty="0">
                <a:latin typeface="Arial" pitchFamily="34" charset="0"/>
                <a:cs typeface="Arial" pitchFamily="34" charset="0"/>
              </a:rPr>
              <a:t>Transfer Status </a:t>
            </a:r>
            <a:r>
              <a:rPr lang="en-US" dirty="0">
                <a:latin typeface="Arial" pitchFamily="34" charset="0"/>
                <a:cs typeface="Arial" pitchFamily="34" charset="0"/>
              </a:rPr>
              <a:t>section</a:t>
            </a:r>
          </a:p>
        </p:txBody>
      </p:sp>
      <p:sp>
        <p:nvSpPr>
          <p:cNvPr id="7" name="Right Arrow 6"/>
          <p:cNvSpPr/>
          <p:nvPr/>
        </p:nvSpPr>
        <p:spPr>
          <a:xfrm rot="10800000">
            <a:off x="6414344" y="4997592"/>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21</a:t>
            </a:fld>
            <a:endParaRPr lang="en-US" dirty="0"/>
          </a:p>
        </p:txBody>
      </p:sp>
      <p:sp>
        <p:nvSpPr>
          <p:cNvPr id="9" name="Title 1"/>
          <p:cNvSpPr>
            <a:spLocks noGrp="1"/>
          </p:cNvSpPr>
          <p:nvPr>
            <p:ph type="title"/>
          </p:nvPr>
        </p:nvSpPr>
        <p:spPr>
          <a:xfrm>
            <a:off x="1905000" y="381000"/>
            <a:ext cx="6858000" cy="841248"/>
          </a:xfrm>
        </p:spPr>
        <p:txBody>
          <a:bodyPr>
            <a:noAutofit/>
          </a:bodyPr>
          <a:lstStyle/>
          <a:p>
            <a:r>
              <a:rPr lang="en-US" sz="2400" dirty="0"/>
              <a:t>TSDS DTU: On Demand </a:t>
            </a:r>
            <a:br>
              <a:rPr lang="en-US" sz="2400" dirty="0"/>
            </a:br>
            <a:r>
              <a:rPr lang="en-US" sz="2400" dirty="0"/>
              <a:t>Tab Transfer Status </a:t>
            </a:r>
          </a:p>
        </p:txBody>
      </p:sp>
      <p:sp>
        <p:nvSpPr>
          <p:cNvPr id="10" name="TextBox 9"/>
          <p:cNvSpPr txBox="1"/>
          <p:nvPr/>
        </p:nvSpPr>
        <p:spPr>
          <a:xfrm>
            <a:off x="4618630" y="1612373"/>
            <a:ext cx="4144370" cy="646331"/>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*Note: SFTP default port 22 is used to transfer files.*</a:t>
            </a: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599" y="5077992"/>
            <a:ext cx="5791201" cy="408407"/>
          </a:xfrm>
          <a:prstGeom prst="rect">
            <a:avLst/>
          </a:prstGeom>
        </p:spPr>
      </p:pic>
    </p:spTree>
    <p:custDataLst>
      <p:tags r:id="rId1"/>
    </p:custDataLst>
    <p:extLst>
      <p:ext uri="{BB962C8B-B14F-4D97-AF65-F5344CB8AC3E}">
        <p14:creationId xmlns:p14="http://schemas.microsoft.com/office/powerpoint/2010/main" val="39239359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lvl="0">
              <a:buFont typeface="Wingdings" pitchFamily="2" charset="2"/>
              <a:buChar char="q"/>
            </a:pPr>
            <a:r>
              <a:rPr lang="en-US" b="1" dirty="0"/>
              <a:t>Transfer Status</a:t>
            </a:r>
            <a:endParaRPr lang="en-US" dirty="0"/>
          </a:p>
          <a:p>
            <a:pPr lvl="1"/>
            <a:r>
              <a:rPr lang="en-US" dirty="0">
                <a:latin typeface="+mn-lt"/>
              </a:rPr>
              <a:t>The user can also cancel the transfer process before the transfer is complete. The transfer status will then be displayed as </a:t>
            </a:r>
            <a:r>
              <a:rPr lang="en-US" b="1" dirty="0">
                <a:latin typeface="+mn-lt"/>
              </a:rPr>
              <a:t>Cancelled </a:t>
            </a:r>
          </a:p>
          <a:p>
            <a:pPr lvl="1"/>
            <a:r>
              <a:rPr lang="en-US" dirty="0">
                <a:latin typeface="+mn-lt"/>
              </a:rPr>
              <a:t>If the user completes a transfer successfully, the transfer status will be displayed as </a:t>
            </a:r>
            <a:r>
              <a:rPr lang="en-US" b="1" dirty="0">
                <a:latin typeface="+mn-lt"/>
              </a:rPr>
              <a:t>Done</a:t>
            </a:r>
          </a:p>
          <a:p>
            <a:pPr lvl="1"/>
            <a:r>
              <a:rPr lang="en-US" dirty="0">
                <a:latin typeface="+mn-lt"/>
              </a:rPr>
              <a:t>The user can select any row in the </a:t>
            </a:r>
            <a:r>
              <a:rPr lang="en-US" b="1" dirty="0">
                <a:latin typeface="+mn-lt"/>
              </a:rPr>
              <a:t>Transfer Status </a:t>
            </a:r>
            <a:r>
              <a:rPr lang="en-US" dirty="0">
                <a:latin typeface="+mn-lt"/>
              </a:rPr>
              <a:t>section by clicking on the selection checkbox or by clicking anywhere in the row – click  on </a:t>
            </a:r>
            <a:r>
              <a:rPr lang="en-US" b="1" dirty="0">
                <a:latin typeface="+mn-lt"/>
              </a:rPr>
              <a:t>View Zip Content</a:t>
            </a:r>
          </a:p>
          <a:p>
            <a:pPr lvl="1"/>
            <a:r>
              <a:rPr lang="en-US" dirty="0">
                <a:latin typeface="+mn-lt"/>
              </a:rPr>
              <a:t>The file name(s) that the user transferred will appear in a dialog box</a:t>
            </a:r>
          </a:p>
          <a:p>
            <a:endParaRPr lang="en-US" dirty="0"/>
          </a:p>
        </p:txBody>
      </p:sp>
      <p:sp>
        <p:nvSpPr>
          <p:cNvPr id="5"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22</a:t>
            </a:fld>
            <a:endParaRPr lang="en-US" dirty="0"/>
          </a:p>
        </p:txBody>
      </p:sp>
      <p:sp>
        <p:nvSpPr>
          <p:cNvPr id="7" name="Title 1"/>
          <p:cNvSpPr>
            <a:spLocks noGrp="1"/>
          </p:cNvSpPr>
          <p:nvPr>
            <p:ph type="title"/>
          </p:nvPr>
        </p:nvSpPr>
        <p:spPr>
          <a:xfrm>
            <a:off x="1905000" y="381000"/>
            <a:ext cx="6858000" cy="841248"/>
          </a:xfrm>
        </p:spPr>
        <p:txBody>
          <a:bodyPr>
            <a:noAutofit/>
          </a:bodyPr>
          <a:lstStyle/>
          <a:p>
            <a:r>
              <a:rPr lang="en-US" sz="2400" dirty="0"/>
              <a:t>TSDS DTU: On Demand </a:t>
            </a:r>
            <a:br>
              <a:rPr lang="en-US" sz="2400" dirty="0"/>
            </a:br>
            <a:r>
              <a:rPr lang="en-US" sz="2400" dirty="0"/>
              <a:t>Tab Transfer Status</a:t>
            </a:r>
          </a:p>
        </p:txBody>
      </p:sp>
    </p:spTree>
    <p:custDataLst>
      <p:tags r:id="rId1"/>
    </p:custDataLst>
    <p:extLst>
      <p:ext uri="{BB962C8B-B14F-4D97-AF65-F5344CB8AC3E}">
        <p14:creationId xmlns:p14="http://schemas.microsoft.com/office/powerpoint/2010/main" val="1963782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sz="3000" dirty="0"/>
              <a:t>TSDS DTU: Schedule Tab</a:t>
            </a:r>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23</a:t>
            </a:fld>
            <a:endParaRPr lang="en-US" dirty="0"/>
          </a:p>
        </p:txBody>
      </p:sp>
      <p:pic>
        <p:nvPicPr>
          <p:cNvPr id="4" name="Picture 3">
            <a:hlinkClick r:id="rId4" action="ppaction://hlinksldjump"/>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305800" y="0"/>
            <a:ext cx="838200" cy="762000"/>
          </a:xfrm>
          <a:prstGeom prst="rect">
            <a:avLst/>
          </a:prstGeom>
        </p:spPr>
      </p:pic>
    </p:spTree>
    <p:custDataLst>
      <p:tags r:id="rId1"/>
    </p:custDataLst>
    <p:extLst>
      <p:ext uri="{BB962C8B-B14F-4D97-AF65-F5344CB8AC3E}">
        <p14:creationId xmlns:p14="http://schemas.microsoft.com/office/powerpoint/2010/main" val="28213200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41248"/>
          </a:xfrm>
        </p:spPr>
        <p:txBody>
          <a:bodyPr>
            <a:noAutofit/>
          </a:bodyPr>
          <a:lstStyle/>
          <a:p>
            <a:r>
              <a:rPr lang="en-US" dirty="0"/>
              <a:t>TSDS DTU: Schedule Tab Functions</a:t>
            </a:r>
          </a:p>
        </p:txBody>
      </p:sp>
      <p:sp>
        <p:nvSpPr>
          <p:cNvPr id="3" name="Content Placeholder 2"/>
          <p:cNvSpPr>
            <a:spLocks noGrp="1"/>
          </p:cNvSpPr>
          <p:nvPr>
            <p:ph sz="quarter" idx="1"/>
          </p:nvPr>
        </p:nvSpPr>
        <p:spPr/>
        <p:txBody>
          <a:bodyPr/>
          <a:lstStyle/>
          <a:p>
            <a:r>
              <a:rPr lang="en-US" dirty="0"/>
              <a:t>The user can create and manage scheduled tasks by going to the </a:t>
            </a:r>
            <a:r>
              <a:rPr lang="en-US" b="1" dirty="0"/>
              <a:t>Schedule</a:t>
            </a:r>
            <a:r>
              <a:rPr lang="en-US" dirty="0"/>
              <a:t> tab:</a:t>
            </a:r>
          </a:p>
          <a:p>
            <a:pPr lvl="1"/>
            <a:r>
              <a:rPr lang="en-US" dirty="0">
                <a:latin typeface="+mn-lt"/>
              </a:rPr>
              <a:t>View existing scheduled tasks</a:t>
            </a:r>
          </a:p>
          <a:p>
            <a:pPr lvl="1"/>
            <a:r>
              <a:rPr lang="en-US" dirty="0">
                <a:latin typeface="+mn-lt"/>
              </a:rPr>
              <a:t>Create a scheduled transfer</a:t>
            </a:r>
          </a:p>
          <a:p>
            <a:pPr lvl="1"/>
            <a:r>
              <a:rPr lang="en-US" dirty="0">
                <a:latin typeface="+mn-lt"/>
              </a:rPr>
              <a:t>Edit a scheduled transfer</a:t>
            </a:r>
          </a:p>
          <a:p>
            <a:pPr lvl="1"/>
            <a:r>
              <a:rPr lang="en-US" dirty="0">
                <a:latin typeface="+mn-lt"/>
              </a:rPr>
              <a:t>Delete a scheduled transfer</a:t>
            </a:r>
          </a:p>
          <a:p>
            <a:endParaRPr lang="en-US" dirty="0"/>
          </a:p>
        </p:txBody>
      </p:sp>
      <p:sp>
        <p:nvSpPr>
          <p:cNvPr id="5"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24</a:t>
            </a:fld>
            <a:endParaRPr lang="en-US" dirty="0"/>
          </a:p>
        </p:txBody>
      </p:sp>
    </p:spTree>
    <p:custDataLst>
      <p:tags r:id="rId1"/>
    </p:custDataLst>
    <p:extLst>
      <p:ext uri="{BB962C8B-B14F-4D97-AF65-F5344CB8AC3E}">
        <p14:creationId xmlns:p14="http://schemas.microsoft.com/office/powerpoint/2010/main" val="3438445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561073"/>
            <a:ext cx="9144000" cy="4786863"/>
          </a:xfrm>
          <a:prstGeom prst="rect">
            <a:avLst/>
          </a:prstGeom>
        </p:spPr>
      </p:pic>
      <p:sp>
        <p:nvSpPr>
          <p:cNvPr id="5" name="Rectangle 4"/>
          <p:cNvSpPr/>
          <p:nvPr/>
        </p:nvSpPr>
        <p:spPr>
          <a:xfrm rot="5400000">
            <a:off x="2552699" y="2366663"/>
            <a:ext cx="381001" cy="914400"/>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1600200" y="4467654"/>
            <a:ext cx="5943600" cy="646331"/>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The user can create any number of scheduled tasks by clicking </a:t>
            </a:r>
            <a:r>
              <a:rPr lang="en-US" b="1" dirty="0">
                <a:latin typeface="Arial" pitchFamily="34" charset="0"/>
                <a:cs typeface="Arial" pitchFamily="34" charset="0"/>
              </a:rPr>
              <a:t>Add New Task</a:t>
            </a:r>
          </a:p>
        </p:txBody>
      </p:sp>
      <p:sp>
        <p:nvSpPr>
          <p:cNvPr id="7" name="Right Arrow 6"/>
          <p:cNvSpPr/>
          <p:nvPr/>
        </p:nvSpPr>
        <p:spPr>
          <a:xfrm rot="8087669">
            <a:off x="1100946" y="5501217"/>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25</a:t>
            </a:fld>
            <a:endParaRPr lang="en-US" dirty="0"/>
          </a:p>
        </p:txBody>
      </p:sp>
      <p:sp>
        <p:nvSpPr>
          <p:cNvPr id="10" name="Title 1"/>
          <p:cNvSpPr>
            <a:spLocks noGrp="1"/>
          </p:cNvSpPr>
          <p:nvPr>
            <p:ph type="title"/>
          </p:nvPr>
        </p:nvSpPr>
        <p:spPr>
          <a:xfrm>
            <a:off x="1905000" y="381000"/>
            <a:ext cx="6858000" cy="841248"/>
          </a:xfrm>
        </p:spPr>
        <p:txBody>
          <a:bodyPr>
            <a:noAutofit/>
          </a:bodyPr>
          <a:lstStyle/>
          <a:p>
            <a:r>
              <a:rPr lang="en-US" sz="2400" dirty="0"/>
              <a:t>TSDS DTU: Schedule </a:t>
            </a:r>
            <a:br>
              <a:rPr lang="en-US" sz="2400" dirty="0"/>
            </a:br>
            <a:r>
              <a:rPr lang="en-US" sz="2400" dirty="0"/>
              <a:t>Tab Add New Task</a:t>
            </a:r>
          </a:p>
        </p:txBody>
      </p:sp>
    </p:spTree>
    <p:custDataLst>
      <p:tags r:id="rId1"/>
    </p:custDataLst>
    <p:extLst>
      <p:ext uri="{BB962C8B-B14F-4D97-AF65-F5344CB8AC3E}">
        <p14:creationId xmlns:p14="http://schemas.microsoft.com/office/powerpoint/2010/main" val="36264556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sz="quarter" idx="1"/>
          </p:nvPr>
        </p:nvPicPr>
        <p:blipFill>
          <a:blip r:embed="rId4">
            <a:extLst>
              <a:ext uri="{28A0092B-C50C-407E-A947-70E740481C1C}">
                <a14:useLocalDpi xmlns:a14="http://schemas.microsoft.com/office/drawing/2010/main" val="0"/>
              </a:ext>
            </a:extLst>
          </a:blip>
          <a:stretch>
            <a:fillRect/>
          </a:stretch>
        </p:blipFill>
        <p:spPr>
          <a:xfrm>
            <a:off x="740261" y="1525324"/>
            <a:ext cx="7159456" cy="4495800"/>
          </a:xfrm>
        </p:spPr>
      </p:pic>
      <p:sp>
        <p:nvSpPr>
          <p:cNvPr id="2" name="Title 1"/>
          <p:cNvSpPr>
            <a:spLocks noGrp="1"/>
          </p:cNvSpPr>
          <p:nvPr>
            <p:ph type="title"/>
          </p:nvPr>
        </p:nvSpPr>
        <p:spPr>
          <a:xfrm>
            <a:off x="1905000" y="457200"/>
            <a:ext cx="6858000" cy="841248"/>
          </a:xfrm>
        </p:spPr>
        <p:txBody>
          <a:bodyPr>
            <a:noAutofit/>
          </a:bodyPr>
          <a:lstStyle/>
          <a:p>
            <a:r>
              <a:rPr lang="en-US" dirty="0"/>
              <a:t>TSDS DTU: Schedule Daily Task</a:t>
            </a:r>
          </a:p>
        </p:txBody>
      </p:sp>
      <p:sp>
        <p:nvSpPr>
          <p:cNvPr id="5" name="Rectangle 4"/>
          <p:cNvSpPr/>
          <p:nvPr/>
        </p:nvSpPr>
        <p:spPr>
          <a:xfrm rot="5400000">
            <a:off x="2628898" y="1989268"/>
            <a:ext cx="1219203" cy="2667000"/>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5448300" y="3322767"/>
            <a:ext cx="1714500" cy="369332"/>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Required fields</a:t>
            </a:r>
          </a:p>
        </p:txBody>
      </p:sp>
      <p:sp>
        <p:nvSpPr>
          <p:cNvPr id="7" name="Rectangle 6"/>
          <p:cNvSpPr/>
          <p:nvPr/>
        </p:nvSpPr>
        <p:spPr>
          <a:xfrm rot="5400000">
            <a:off x="3596089" y="2171698"/>
            <a:ext cx="1447800" cy="5181604"/>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4692306" y="4127385"/>
            <a:ext cx="1266018" cy="646331"/>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Daily Settings</a:t>
            </a:r>
          </a:p>
        </p:txBody>
      </p:sp>
      <p:sp>
        <p:nvSpPr>
          <p:cNvPr id="10"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26</a:t>
            </a:fld>
            <a:endParaRPr lang="en-US" dirty="0"/>
          </a:p>
        </p:txBody>
      </p:sp>
      <p:sp>
        <p:nvSpPr>
          <p:cNvPr id="9" name="TextBox 8"/>
          <p:cNvSpPr txBox="1"/>
          <p:nvPr/>
        </p:nvSpPr>
        <p:spPr>
          <a:xfrm>
            <a:off x="2670001" y="4715709"/>
            <a:ext cx="1714500" cy="369332"/>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24 Hour Clock</a:t>
            </a:r>
          </a:p>
        </p:txBody>
      </p:sp>
    </p:spTree>
    <p:custDataLst>
      <p:tags r:id="rId1"/>
    </p:custDataLst>
    <p:extLst>
      <p:ext uri="{BB962C8B-B14F-4D97-AF65-F5344CB8AC3E}">
        <p14:creationId xmlns:p14="http://schemas.microsoft.com/office/powerpoint/2010/main" val="41740803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sz="quarter" idx="1"/>
          </p:nvPr>
        </p:nvPicPr>
        <p:blipFill>
          <a:blip r:embed="rId4">
            <a:extLst>
              <a:ext uri="{28A0092B-C50C-407E-A947-70E740481C1C}">
                <a14:useLocalDpi xmlns:a14="http://schemas.microsoft.com/office/drawing/2010/main" val="0"/>
              </a:ext>
            </a:extLst>
          </a:blip>
          <a:stretch>
            <a:fillRect/>
          </a:stretch>
        </p:blipFill>
        <p:spPr>
          <a:xfrm>
            <a:off x="762000" y="1525324"/>
            <a:ext cx="7244416" cy="4495800"/>
          </a:xfrm>
        </p:spPr>
      </p:pic>
      <p:sp>
        <p:nvSpPr>
          <p:cNvPr id="2" name="Title 1"/>
          <p:cNvSpPr>
            <a:spLocks noGrp="1"/>
          </p:cNvSpPr>
          <p:nvPr>
            <p:ph type="title"/>
          </p:nvPr>
        </p:nvSpPr>
        <p:spPr>
          <a:xfrm>
            <a:off x="1905000" y="457200"/>
            <a:ext cx="6858000" cy="841248"/>
          </a:xfrm>
        </p:spPr>
        <p:txBody>
          <a:bodyPr>
            <a:noAutofit/>
          </a:bodyPr>
          <a:lstStyle/>
          <a:p>
            <a:r>
              <a:rPr lang="en-US" dirty="0"/>
              <a:t>TSDS DTU: Schedule Weekly Task</a:t>
            </a:r>
          </a:p>
        </p:txBody>
      </p:sp>
      <p:sp>
        <p:nvSpPr>
          <p:cNvPr id="5" name="Rectangle 4"/>
          <p:cNvSpPr/>
          <p:nvPr/>
        </p:nvSpPr>
        <p:spPr>
          <a:xfrm rot="5400000">
            <a:off x="3581332" y="2438335"/>
            <a:ext cx="1219336" cy="4572000"/>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876800" y="3354897"/>
            <a:ext cx="1266018" cy="646331"/>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Weekly Settings</a:t>
            </a:r>
          </a:p>
        </p:txBody>
      </p:sp>
      <p:sp>
        <p:nvSpPr>
          <p:cNvPr id="8"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27</a:t>
            </a:fld>
            <a:endParaRPr lang="en-US" dirty="0"/>
          </a:p>
        </p:txBody>
      </p:sp>
      <p:sp>
        <p:nvSpPr>
          <p:cNvPr id="3" name="Rectangle 2"/>
          <p:cNvSpPr/>
          <p:nvPr/>
        </p:nvSpPr>
        <p:spPr>
          <a:xfrm>
            <a:off x="3665220" y="5638800"/>
            <a:ext cx="144780" cy="152400"/>
          </a:xfrm>
          <a:prstGeom prst="rect">
            <a:avLst/>
          </a:prstGeom>
          <a:solidFill>
            <a:srgbClr val="E3F3F9"/>
          </a:solidFill>
          <a:ln>
            <a:solidFill>
              <a:srgbClr val="CDCD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ustDataLst>
      <p:tags r:id="rId1"/>
    </p:custDataLst>
    <p:extLst>
      <p:ext uri="{BB962C8B-B14F-4D97-AF65-F5344CB8AC3E}">
        <p14:creationId xmlns:p14="http://schemas.microsoft.com/office/powerpoint/2010/main" val="12011194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
          </p:nvPr>
        </p:nvPicPr>
        <p:blipFill>
          <a:blip r:embed="rId4">
            <a:extLst>
              <a:ext uri="{28A0092B-C50C-407E-A947-70E740481C1C}">
                <a14:useLocalDpi xmlns:a14="http://schemas.microsoft.com/office/drawing/2010/main" val="0"/>
              </a:ext>
            </a:extLst>
          </a:blip>
          <a:stretch>
            <a:fillRect/>
          </a:stretch>
        </p:blipFill>
        <p:spPr>
          <a:xfrm>
            <a:off x="762000" y="1542909"/>
            <a:ext cx="7221600" cy="4495800"/>
          </a:xfrm>
        </p:spPr>
      </p:pic>
      <p:sp>
        <p:nvSpPr>
          <p:cNvPr id="2" name="Title 1"/>
          <p:cNvSpPr>
            <a:spLocks noGrp="1"/>
          </p:cNvSpPr>
          <p:nvPr>
            <p:ph type="title"/>
          </p:nvPr>
        </p:nvSpPr>
        <p:spPr>
          <a:xfrm>
            <a:off x="1905000" y="457200"/>
            <a:ext cx="6858000" cy="841248"/>
          </a:xfrm>
        </p:spPr>
        <p:txBody>
          <a:bodyPr>
            <a:noAutofit/>
          </a:bodyPr>
          <a:lstStyle/>
          <a:p>
            <a:r>
              <a:rPr lang="en-US" dirty="0"/>
              <a:t>TSDS DTU: Schedule Monthly Tasks</a:t>
            </a:r>
          </a:p>
        </p:txBody>
      </p:sp>
      <p:sp>
        <p:nvSpPr>
          <p:cNvPr id="5" name="TextBox 4"/>
          <p:cNvSpPr txBox="1"/>
          <p:nvPr/>
        </p:nvSpPr>
        <p:spPr>
          <a:xfrm>
            <a:off x="5867400" y="3657600"/>
            <a:ext cx="1266018" cy="646331"/>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Monthly Settings</a:t>
            </a:r>
          </a:p>
        </p:txBody>
      </p:sp>
      <p:sp>
        <p:nvSpPr>
          <p:cNvPr id="7" name="Rectangle 6"/>
          <p:cNvSpPr/>
          <p:nvPr/>
        </p:nvSpPr>
        <p:spPr>
          <a:xfrm rot="5400000">
            <a:off x="3075096" y="2998901"/>
            <a:ext cx="1012607" cy="3200400"/>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28</a:t>
            </a:fld>
            <a:endParaRPr lang="en-US" dirty="0"/>
          </a:p>
        </p:txBody>
      </p:sp>
    </p:spTree>
    <p:custDataLst>
      <p:tags r:id="rId1"/>
    </p:custDataLst>
    <p:extLst>
      <p:ext uri="{BB962C8B-B14F-4D97-AF65-F5344CB8AC3E}">
        <p14:creationId xmlns:p14="http://schemas.microsoft.com/office/powerpoint/2010/main" val="33408027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 name="Content Placeholder 9"/>
          <p:cNvPicPr>
            <a:picLocks noGrp="1" noChangeAspect="1"/>
          </p:cNvPicPr>
          <p:nvPr>
            <p:ph sz="quarter" idx="1"/>
          </p:nvPr>
        </p:nvPicPr>
        <p:blipFill>
          <a:blip r:embed="rId5">
            <a:extLst>
              <a:ext uri="{28A0092B-C50C-407E-A947-70E740481C1C}">
                <a14:useLocalDpi xmlns:a14="http://schemas.microsoft.com/office/drawing/2010/main" val="0"/>
              </a:ext>
            </a:extLst>
          </a:blip>
          <a:stretch>
            <a:fillRect/>
          </a:stretch>
        </p:blipFill>
        <p:spPr>
          <a:xfrm>
            <a:off x="550985" y="1525324"/>
            <a:ext cx="7306570" cy="4495800"/>
          </a:xfrm>
          <a:prstGeom prst="rect">
            <a:avLst/>
          </a:prstGeom>
        </p:spPr>
      </p:pic>
      <p:sp>
        <p:nvSpPr>
          <p:cNvPr id="2" name="Title 1"/>
          <p:cNvSpPr>
            <a:spLocks noGrp="1"/>
          </p:cNvSpPr>
          <p:nvPr>
            <p:ph type="title"/>
          </p:nvPr>
        </p:nvSpPr>
        <p:spPr>
          <a:xfrm>
            <a:off x="1905000" y="457200"/>
            <a:ext cx="6858000" cy="841248"/>
          </a:xfrm>
        </p:spPr>
        <p:txBody>
          <a:bodyPr>
            <a:noAutofit/>
          </a:bodyPr>
          <a:lstStyle/>
          <a:p>
            <a:r>
              <a:rPr lang="en-US" dirty="0"/>
              <a:t>TSDS DTU: Schedule Tab Edit Task</a:t>
            </a:r>
          </a:p>
        </p:txBody>
      </p:sp>
      <p:sp>
        <p:nvSpPr>
          <p:cNvPr id="8" name="TextBox 7"/>
          <p:cNvSpPr txBox="1"/>
          <p:nvPr/>
        </p:nvSpPr>
        <p:spPr>
          <a:xfrm>
            <a:off x="266700" y="5038499"/>
            <a:ext cx="7129816" cy="369332"/>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pPr algn="ctr"/>
            <a:r>
              <a:rPr lang="en-US" dirty="0">
                <a:latin typeface="Arial" pitchFamily="34" charset="0"/>
                <a:cs typeface="Arial" pitchFamily="34" charset="0"/>
              </a:rPr>
              <a:t>The user can edit any field or delete the instance by selecting Edit</a:t>
            </a:r>
          </a:p>
        </p:txBody>
      </p:sp>
      <p:sp>
        <p:nvSpPr>
          <p:cNvPr id="7" name="Right Arrow 6"/>
          <p:cNvSpPr/>
          <p:nvPr/>
        </p:nvSpPr>
        <p:spPr>
          <a:xfrm rot="18834373">
            <a:off x="6110648" y="4272186"/>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29</a:t>
            </a:fld>
            <a:endParaRPr lang="en-US" dirty="0"/>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000" y="3597136"/>
            <a:ext cx="6172200" cy="479359"/>
          </a:xfrm>
          <a:prstGeom prst="rect">
            <a:avLst/>
          </a:prstGeom>
        </p:spPr>
      </p:pic>
    </p:spTree>
    <p:custDataLst>
      <p:tags r:id="rId2"/>
    </p:custDataLst>
    <p:extLst>
      <p:ext uri="{BB962C8B-B14F-4D97-AF65-F5344CB8AC3E}">
        <p14:creationId xmlns:p14="http://schemas.microsoft.com/office/powerpoint/2010/main" val="649511852"/>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38200"/>
          </a:xfrm>
          <a:prstGeom prst="rect">
            <a:avLst/>
          </a:prstGeom>
        </p:spPr>
        <p:txBody>
          <a:bodyPr>
            <a:noAutofit/>
          </a:bodyPr>
          <a:lstStyle/>
          <a:p>
            <a:r>
              <a:rPr lang="en-US" dirty="0"/>
              <a:t>Course Pre-requisites </a:t>
            </a:r>
          </a:p>
        </p:txBody>
      </p:sp>
      <p:sp>
        <p:nvSpPr>
          <p:cNvPr id="3" name="Slide Number Placeholder 2"/>
          <p:cNvSpPr>
            <a:spLocks noGrp="1"/>
          </p:cNvSpPr>
          <p:nvPr>
            <p:ph type="sldNum" sz="quarter" idx="12"/>
          </p:nvPr>
        </p:nvSpPr>
        <p:spPr/>
        <p:txBody>
          <a:bodyPr>
            <a:normAutofit fontScale="92500" lnSpcReduction="20000"/>
          </a:bodyPr>
          <a:lstStyle/>
          <a:p>
            <a:fld id="{2F0C4421-5918-4AA3-AE4A-C36EDD2FD6EB}" type="slidenum">
              <a:rPr lang="en-US" smtClean="0"/>
              <a:pPr/>
              <a:t>3</a:t>
            </a:fld>
            <a:endParaRPr lang="en-US" dirty="0"/>
          </a:p>
        </p:txBody>
      </p:sp>
      <p:sp>
        <p:nvSpPr>
          <p:cNvPr id="6" name="Content Placeholder 3"/>
          <p:cNvSpPr txBox="1">
            <a:spLocks/>
          </p:cNvSpPr>
          <p:nvPr/>
        </p:nvSpPr>
        <p:spPr>
          <a:xfrm>
            <a:off x="533400" y="1752600"/>
            <a:ext cx="8153400" cy="4495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buFont typeface="Wingdings"/>
              <a:buNone/>
            </a:pPr>
            <a:endParaRPr lang="en-US" sz="2400" dirty="0"/>
          </a:p>
        </p:txBody>
      </p:sp>
      <p:graphicFrame>
        <p:nvGraphicFramePr>
          <p:cNvPr id="4" name="Diagram 3"/>
          <p:cNvGraphicFramePr/>
          <p:nvPr>
            <p:extLst>
              <p:ext uri="{D42A27DB-BD31-4B8C-83A1-F6EECF244321}">
                <p14:modId xmlns:p14="http://schemas.microsoft.com/office/powerpoint/2010/main" val="671655431"/>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409946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457200"/>
            <a:ext cx="6858000" cy="841248"/>
          </a:xfrm>
        </p:spPr>
        <p:txBody>
          <a:bodyPr>
            <a:noAutofit/>
          </a:bodyPr>
          <a:lstStyle/>
          <a:p>
            <a:r>
              <a:rPr lang="en-US" dirty="0"/>
              <a:t>TSDS DTU: Schedule Tab Delete Task</a:t>
            </a:r>
          </a:p>
        </p:txBody>
      </p:sp>
      <p:pic>
        <p:nvPicPr>
          <p:cNvPr id="7170" name="Picture 2"/>
          <p:cNvPicPr>
            <a:picLocks noChangeArrowheads="1"/>
          </p:cNvPicPr>
          <p:nvPr/>
        </p:nvPicPr>
        <p:blipFill rotWithShape="1">
          <a:blip r:embed="rId4" cstate="print">
            <a:extLst>
              <a:ext uri="{28A0092B-C50C-407E-A947-70E740481C1C}">
                <a14:useLocalDpi xmlns:a14="http://schemas.microsoft.com/office/drawing/2010/main" val="0"/>
              </a:ext>
            </a:extLst>
          </a:blip>
          <a:srcRect l="26124" t="11056" r="28447" b="35662"/>
          <a:stretch/>
        </p:blipFill>
        <p:spPr bwMode="auto">
          <a:xfrm>
            <a:off x="1207008" y="1859280"/>
            <a:ext cx="6894576" cy="484632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Arrow 4"/>
          <p:cNvSpPr/>
          <p:nvPr/>
        </p:nvSpPr>
        <p:spPr>
          <a:xfrm rot="7127527">
            <a:off x="4568367" y="5639103"/>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486400" y="3085070"/>
            <a:ext cx="2955324" cy="1754326"/>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t>The user can delete daily, weekly  or monthly scheduled task.  Deleting the task will only delete the task but not the folder that the user assigns in a task</a:t>
            </a:r>
            <a:endParaRPr lang="en-US" dirty="0">
              <a:latin typeface="Arial" pitchFamily="34" charset="0"/>
              <a:cs typeface="Arial" pitchFamily="34" charset="0"/>
            </a:endParaRPr>
          </a:p>
        </p:txBody>
      </p:sp>
      <p:sp>
        <p:nvSpPr>
          <p:cNvPr id="8"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30</a:t>
            </a:fld>
            <a:endParaRPr lang="en-US" dirty="0"/>
          </a:p>
        </p:txBody>
      </p:sp>
    </p:spTree>
    <p:custDataLst>
      <p:tags r:id="rId1"/>
    </p:custDataLst>
    <p:extLst>
      <p:ext uri="{BB962C8B-B14F-4D97-AF65-F5344CB8AC3E}">
        <p14:creationId xmlns:p14="http://schemas.microsoft.com/office/powerpoint/2010/main" val="27167063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sz="3000" dirty="0"/>
              <a:t>TSDS DTU: Recent Transfer History Tab</a:t>
            </a:r>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31</a:t>
            </a:fld>
            <a:endParaRPr lang="en-US" dirty="0"/>
          </a:p>
        </p:txBody>
      </p:sp>
      <p:pic>
        <p:nvPicPr>
          <p:cNvPr id="4" name="Picture 3">
            <a:hlinkClick r:id="rId4" action="ppaction://hlinksldjump"/>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305800" y="0"/>
            <a:ext cx="838200" cy="762000"/>
          </a:xfrm>
          <a:prstGeom prst="rect">
            <a:avLst/>
          </a:prstGeom>
        </p:spPr>
      </p:pic>
    </p:spTree>
    <p:custDataLst>
      <p:tags r:id="rId1"/>
    </p:custDataLst>
    <p:extLst>
      <p:ext uri="{BB962C8B-B14F-4D97-AF65-F5344CB8AC3E}">
        <p14:creationId xmlns:p14="http://schemas.microsoft.com/office/powerpoint/2010/main" val="25974354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525325"/>
            <a:ext cx="9144000" cy="5332676"/>
          </a:xfrm>
          <a:prstGeom prst="rect">
            <a:avLst/>
          </a:prstGeom>
        </p:spPr>
      </p:pic>
      <p:sp>
        <p:nvSpPr>
          <p:cNvPr id="2" name="Title 1"/>
          <p:cNvSpPr>
            <a:spLocks noGrp="1"/>
          </p:cNvSpPr>
          <p:nvPr>
            <p:ph type="title"/>
          </p:nvPr>
        </p:nvSpPr>
        <p:spPr>
          <a:xfrm>
            <a:off x="1905000" y="381000"/>
            <a:ext cx="6858000" cy="841248"/>
          </a:xfrm>
        </p:spPr>
        <p:txBody>
          <a:bodyPr>
            <a:noAutofit/>
          </a:bodyPr>
          <a:lstStyle/>
          <a:p>
            <a:r>
              <a:rPr lang="en-US" sz="2400" dirty="0"/>
              <a:t>TSDS DTU: Recent Transfer </a:t>
            </a:r>
            <a:br>
              <a:rPr lang="en-US" sz="2400" dirty="0"/>
            </a:br>
            <a:r>
              <a:rPr lang="en-US" sz="2400" dirty="0"/>
              <a:t>History Tab</a:t>
            </a:r>
          </a:p>
        </p:txBody>
      </p:sp>
      <p:sp>
        <p:nvSpPr>
          <p:cNvPr id="5" name="TextBox 4"/>
          <p:cNvSpPr txBox="1"/>
          <p:nvPr/>
        </p:nvSpPr>
        <p:spPr>
          <a:xfrm>
            <a:off x="4724400" y="4419600"/>
            <a:ext cx="1676400" cy="1200329"/>
          </a:xfrm>
          <a:prstGeom prst="rect">
            <a:avLst/>
          </a:prstGeom>
          <a:solidFill>
            <a:srgbClr val="FFFFFF"/>
          </a:solidFill>
          <a:ln>
            <a:solidFill>
              <a:schemeClr val="accent2">
                <a:lumMod val="75000"/>
              </a:schemeClr>
            </a:solidFill>
          </a:ln>
          <a:effectLst>
            <a:outerShdw blurRad="63500" sx="102000" sy="102000" algn="ctr" rotWithShape="0">
              <a:prstClr val="black">
                <a:alpha val="40000"/>
              </a:prstClr>
            </a:outerShdw>
          </a:effectLst>
        </p:spPr>
        <p:txBody>
          <a:bodyPr wrap="square" rtlCol="0">
            <a:spAutoFit/>
          </a:bodyPr>
          <a:lstStyle/>
          <a:p>
            <a:r>
              <a:rPr lang="en-US" dirty="0">
                <a:latin typeface="Arial" pitchFamily="34" charset="0"/>
                <a:cs typeface="Arial" pitchFamily="34" charset="0"/>
              </a:rPr>
              <a:t>Status:  Completed, Cancelled or Failed</a:t>
            </a:r>
          </a:p>
        </p:txBody>
      </p:sp>
      <p:sp>
        <p:nvSpPr>
          <p:cNvPr id="7" name="Right Arrow 6"/>
          <p:cNvSpPr/>
          <p:nvPr/>
        </p:nvSpPr>
        <p:spPr>
          <a:xfrm rot="14619068">
            <a:off x="4752414" y="2921971"/>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32</a:t>
            </a:fld>
            <a:endParaRPr lang="en-US" dirty="0"/>
          </a:p>
        </p:txBody>
      </p:sp>
    </p:spTree>
    <p:custDataLst>
      <p:tags r:id="rId1"/>
    </p:custDataLst>
    <p:extLst>
      <p:ext uri="{BB962C8B-B14F-4D97-AF65-F5344CB8AC3E}">
        <p14:creationId xmlns:p14="http://schemas.microsoft.com/office/powerpoint/2010/main" val="1104668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sz="3000" dirty="0"/>
              <a:t>TSDS DTU: Logs Tab</a:t>
            </a:r>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33</a:t>
            </a:fld>
            <a:endParaRPr lang="en-US" dirty="0"/>
          </a:p>
        </p:txBody>
      </p:sp>
      <p:pic>
        <p:nvPicPr>
          <p:cNvPr id="4" name="Picture 3">
            <a:hlinkClick r:id="rId4" action="ppaction://hlinksldjump"/>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305800" y="0"/>
            <a:ext cx="838200" cy="762000"/>
          </a:xfrm>
          <a:prstGeom prst="rect">
            <a:avLst/>
          </a:prstGeom>
        </p:spPr>
      </p:pic>
    </p:spTree>
    <p:custDataLst>
      <p:tags r:id="rId1"/>
    </p:custDataLst>
    <p:extLst>
      <p:ext uri="{BB962C8B-B14F-4D97-AF65-F5344CB8AC3E}">
        <p14:creationId xmlns:p14="http://schemas.microsoft.com/office/powerpoint/2010/main" val="6729587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513601"/>
            <a:ext cx="9220199" cy="5429250"/>
          </a:xfrm>
          <a:prstGeom prst="rect">
            <a:avLst/>
          </a:prstGeom>
        </p:spPr>
      </p:pic>
      <p:sp>
        <p:nvSpPr>
          <p:cNvPr id="2" name="Title 1"/>
          <p:cNvSpPr>
            <a:spLocks noGrp="1"/>
          </p:cNvSpPr>
          <p:nvPr>
            <p:ph type="title"/>
          </p:nvPr>
        </p:nvSpPr>
        <p:spPr>
          <a:xfrm>
            <a:off x="1905000" y="457200"/>
            <a:ext cx="6858000" cy="841248"/>
          </a:xfrm>
        </p:spPr>
        <p:txBody>
          <a:bodyPr>
            <a:noAutofit/>
          </a:bodyPr>
          <a:lstStyle/>
          <a:p>
            <a:r>
              <a:rPr lang="en-US" dirty="0"/>
              <a:t>TSDS DTU: Logs Tab</a:t>
            </a:r>
          </a:p>
        </p:txBody>
      </p:sp>
      <p:sp>
        <p:nvSpPr>
          <p:cNvPr id="6" name="Right Arrow 5"/>
          <p:cNvSpPr/>
          <p:nvPr/>
        </p:nvSpPr>
        <p:spPr>
          <a:xfrm rot="14619068">
            <a:off x="6463490" y="3074371"/>
            <a:ext cx="618543" cy="35374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34</a:t>
            </a:fld>
            <a:endParaRPr lang="en-US" dirty="0"/>
          </a:p>
        </p:txBody>
      </p:sp>
    </p:spTree>
    <p:custDataLst>
      <p:tags r:id="rId1"/>
    </p:custDataLst>
    <p:extLst>
      <p:ext uri="{BB962C8B-B14F-4D97-AF65-F5344CB8AC3E}">
        <p14:creationId xmlns:p14="http://schemas.microsoft.com/office/powerpoint/2010/main" val="35688566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sz="quarter" idx="1"/>
          </p:nvPr>
        </p:nvPicPr>
        <p:blipFill>
          <a:blip r:embed="rId4">
            <a:extLst>
              <a:ext uri="{28A0092B-C50C-407E-A947-70E740481C1C}">
                <a14:useLocalDpi xmlns:a14="http://schemas.microsoft.com/office/drawing/2010/main" val="0"/>
              </a:ext>
            </a:extLst>
          </a:blip>
          <a:stretch>
            <a:fillRect/>
          </a:stretch>
        </p:blipFill>
        <p:spPr>
          <a:xfrm>
            <a:off x="0" y="1519407"/>
            <a:ext cx="9220200" cy="5250614"/>
          </a:xfrm>
        </p:spPr>
      </p:pic>
      <p:sp>
        <p:nvSpPr>
          <p:cNvPr id="2" name="Title 1"/>
          <p:cNvSpPr>
            <a:spLocks noGrp="1"/>
          </p:cNvSpPr>
          <p:nvPr>
            <p:ph type="title"/>
          </p:nvPr>
        </p:nvSpPr>
        <p:spPr>
          <a:xfrm>
            <a:off x="1905000" y="457200"/>
            <a:ext cx="6858000" cy="841248"/>
          </a:xfrm>
        </p:spPr>
        <p:txBody>
          <a:bodyPr>
            <a:noAutofit/>
          </a:bodyPr>
          <a:lstStyle/>
          <a:p>
            <a:r>
              <a:rPr lang="en-US" dirty="0"/>
              <a:t>TSDS DTU: Log File Folder</a:t>
            </a:r>
          </a:p>
        </p:txBody>
      </p:sp>
      <p:sp>
        <p:nvSpPr>
          <p:cNvPr id="8" name="Rectangle 7"/>
          <p:cNvSpPr/>
          <p:nvPr/>
        </p:nvSpPr>
        <p:spPr>
          <a:xfrm rot="5400000">
            <a:off x="7947513" y="2562225"/>
            <a:ext cx="323850" cy="1295400"/>
          </a:xfrm>
          <a:prstGeom prst="rect">
            <a:avLst/>
          </a:prstGeom>
          <a:no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2"/>
          <p:cNvSpPr>
            <a:spLocks noGrp="1"/>
          </p:cNvSpPr>
          <p:nvPr>
            <p:ph type="sldNum" sz="quarter" idx="12"/>
          </p:nvPr>
        </p:nvSpPr>
        <p:spPr>
          <a:xfrm>
            <a:off x="0" y="1280848"/>
            <a:ext cx="533400" cy="244476"/>
          </a:xfrm>
        </p:spPr>
        <p:txBody>
          <a:bodyPr>
            <a:normAutofit fontScale="92500" lnSpcReduction="20000"/>
          </a:bodyPr>
          <a:lstStyle/>
          <a:p>
            <a:fld id="{2F0C4421-5918-4AA3-AE4A-C36EDD2FD6EB}" type="slidenum">
              <a:rPr lang="en-US" smtClean="0"/>
              <a:pPr/>
              <a:t>35</a:t>
            </a:fld>
            <a:endParaRPr lang="en-US" dirty="0"/>
          </a:p>
        </p:txBody>
      </p:sp>
    </p:spTree>
    <p:custDataLst>
      <p:tags r:id="rId1"/>
    </p:custDataLst>
    <p:extLst>
      <p:ext uri="{BB962C8B-B14F-4D97-AF65-F5344CB8AC3E}">
        <p14:creationId xmlns:p14="http://schemas.microsoft.com/office/powerpoint/2010/main" val="718064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a:t>Wrap Up</a:t>
            </a:r>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36</a:t>
            </a:fld>
            <a:endParaRPr lang="en-US" dirty="0"/>
          </a:p>
        </p:txBody>
      </p:sp>
    </p:spTree>
    <p:custDataLst>
      <p:tags r:id="rId1"/>
    </p:custDataLst>
    <p:extLst>
      <p:ext uri="{BB962C8B-B14F-4D97-AF65-F5344CB8AC3E}">
        <p14:creationId xmlns:p14="http://schemas.microsoft.com/office/powerpoint/2010/main" val="17623542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fontScale="92500" lnSpcReduction="20000"/>
          </a:bodyPr>
          <a:lstStyle/>
          <a:p>
            <a:fld id="{2F0C4421-5918-4AA3-AE4A-C36EDD2FD6EB}" type="slidenum">
              <a:rPr lang="en-US" smtClean="0"/>
              <a:pPr/>
              <a:t>37</a:t>
            </a:fld>
            <a:endParaRPr lang="en-US" dirty="0"/>
          </a:p>
        </p:txBody>
      </p:sp>
      <p:sp>
        <p:nvSpPr>
          <p:cNvPr id="3" name="Title 2"/>
          <p:cNvSpPr>
            <a:spLocks noGrp="1"/>
          </p:cNvSpPr>
          <p:nvPr>
            <p:ph type="title"/>
          </p:nvPr>
        </p:nvSpPr>
        <p:spPr>
          <a:xfrm>
            <a:off x="1905000" y="457200"/>
            <a:ext cx="6858000" cy="841248"/>
          </a:xfrm>
        </p:spPr>
        <p:txBody>
          <a:bodyPr/>
          <a:lstStyle/>
          <a:p>
            <a:r>
              <a:rPr lang="en-US" dirty="0"/>
              <a:t>Wrap Up</a:t>
            </a:r>
          </a:p>
        </p:txBody>
      </p:sp>
      <p:sp>
        <p:nvSpPr>
          <p:cNvPr id="6" name="Content Placeholder 3"/>
          <p:cNvSpPr txBox="1">
            <a:spLocks/>
          </p:cNvSpPr>
          <p:nvPr/>
        </p:nvSpPr>
        <p:spPr>
          <a:xfrm>
            <a:off x="533400" y="1752600"/>
            <a:ext cx="8153400" cy="4495800"/>
          </a:xfrm>
          <a:prstGeom prst="rect">
            <a:avLst/>
          </a:prstGeom>
        </p:spPr>
        <p:txBody>
          <a:bodyPr vert="horz">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nSpc>
                <a:spcPct val="106000"/>
              </a:lnSpc>
              <a:spcBef>
                <a:spcPts val="600"/>
              </a:spcBef>
              <a:spcAft>
                <a:spcPts val="300"/>
              </a:spcAft>
              <a:buNone/>
            </a:pPr>
            <a:r>
              <a:rPr lang="en-US" sz="1800" b="1" dirty="0">
                <a:solidFill>
                  <a:schemeClr val="accent2"/>
                </a:solidFill>
                <a:sym typeface="Helvetica" charset="0"/>
              </a:rPr>
              <a:t>Today we talked about: </a:t>
            </a:r>
          </a:p>
          <a:p>
            <a:pPr>
              <a:buFont typeface="Wingdings" pitchFamily="2" charset="2"/>
              <a:buChar char="q"/>
            </a:pPr>
            <a:r>
              <a:rPr lang="en-US" sz="1800" dirty="0"/>
              <a:t>Review the TSDS High Level End User Process Map</a:t>
            </a:r>
          </a:p>
          <a:p>
            <a:pPr>
              <a:buFont typeface="Wingdings" pitchFamily="2" charset="2"/>
              <a:buChar char="q"/>
            </a:pPr>
            <a:r>
              <a:rPr lang="en-US" sz="1800" dirty="0"/>
              <a:t>Review the TSDS Data Transfer Utility (TSDS DTU)</a:t>
            </a:r>
          </a:p>
          <a:p>
            <a:pPr>
              <a:buFont typeface="Wingdings" pitchFamily="2" charset="2"/>
              <a:buChar char="q"/>
            </a:pPr>
            <a:r>
              <a:rPr lang="en-US" sz="1800" dirty="0"/>
              <a:t>Learn how to transfer XML Interchange Files</a:t>
            </a:r>
          </a:p>
          <a:p>
            <a:pPr marL="0" indent="0">
              <a:lnSpc>
                <a:spcPct val="106000"/>
              </a:lnSpc>
              <a:spcBef>
                <a:spcPts val="600"/>
              </a:spcBef>
              <a:spcAft>
                <a:spcPts val="300"/>
              </a:spcAft>
              <a:buNone/>
            </a:pPr>
            <a:endParaRPr lang="en-US" sz="1800" dirty="0">
              <a:sym typeface="Helvetica" charset="0"/>
            </a:endParaRPr>
          </a:p>
        </p:txBody>
      </p:sp>
    </p:spTree>
    <p:custDataLst>
      <p:tags r:id="rId1"/>
    </p:custDataLst>
    <p:extLst>
      <p:ext uri="{BB962C8B-B14F-4D97-AF65-F5344CB8AC3E}">
        <p14:creationId xmlns:p14="http://schemas.microsoft.com/office/powerpoint/2010/main" val="25624751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200" b="1" dirty="0"/>
              <a:t>Questions?</a:t>
            </a:r>
          </a:p>
        </p:txBody>
      </p:sp>
      <p:sp>
        <p:nvSpPr>
          <p:cNvPr id="9" name="Slide Number Placeholder 8"/>
          <p:cNvSpPr>
            <a:spLocks noGrp="1"/>
          </p:cNvSpPr>
          <p:nvPr>
            <p:ph type="sldNum" sz="quarter" idx="11"/>
          </p:nvPr>
        </p:nvSpPr>
        <p:spPr/>
        <p:txBody>
          <a:bodyPr/>
          <a:lstStyle/>
          <a:p>
            <a:fld id="{2F0C4421-5918-4AA3-AE4A-C36EDD2FD6EB}" type="slidenum">
              <a:rPr lang="en-US" smtClean="0"/>
              <a:pPr/>
              <a:t>38</a:t>
            </a:fld>
            <a:endParaRPr lang="en-US" dirty="0"/>
          </a:p>
        </p:txBody>
      </p:sp>
      <p:sp>
        <p:nvSpPr>
          <p:cNvPr id="3" name="Title 8"/>
          <p:cNvSpPr txBox="1">
            <a:spLocks/>
          </p:cNvSpPr>
          <p:nvPr/>
        </p:nvSpPr>
        <p:spPr>
          <a:xfrm>
            <a:off x="1524000" y="5562600"/>
            <a:ext cx="7620000" cy="838200"/>
          </a:xfrm>
          <a:prstGeom prst="rect">
            <a:avLst/>
          </a:prstGeom>
        </p:spPr>
        <p:txBody>
          <a:bodyPr vert="horz" lIns="91440" rIns="45720" rtlCol="0" anchor="ctr">
            <a:normAutofit fontScale="97500"/>
            <a:scene3d>
              <a:camera prst="orthographicFront"/>
              <a:lightRig rig="threePt" dir="t">
                <a:rot lat="0" lon="0" rev="4800000"/>
              </a:lightRig>
            </a:scene3d>
            <a:sp3d prstMaterial="matte">
              <a:bevelT w="50800" h="10160"/>
            </a:sp3d>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200" b="1" i="0" strike="noStrike" kern="1200" cap="none" spc="0" normalizeH="0" baseline="0" noProof="0" dirty="0">
                <a:ln>
                  <a:noFill/>
                </a:ln>
                <a:solidFill>
                  <a:schemeClr val="tx2"/>
                </a:solidFill>
                <a:effectLst/>
                <a:uLnTx/>
                <a:uFillTx/>
                <a:latin typeface="Corbel" pitchFamily="34" charset="0"/>
                <a:ea typeface="+mj-ea"/>
                <a:cs typeface="+mj-cs"/>
                <a:hlinkClick r:id="rId4"/>
              </a:rPr>
              <a:t>www.TexasStudentDataSystem.org</a:t>
            </a:r>
            <a:endParaRPr kumimoji="0" lang="en-US" sz="3200" b="1" i="0" strike="noStrike" kern="1200" cap="none" spc="0" normalizeH="0" baseline="0" noProof="0" dirty="0">
              <a:ln>
                <a:noFill/>
              </a:ln>
              <a:solidFill>
                <a:schemeClr val="tx1"/>
              </a:solidFill>
              <a:effectLst/>
              <a:uLnTx/>
              <a:uFillTx/>
              <a:latin typeface="+mj-lt"/>
              <a:ea typeface="+mj-ea"/>
              <a:cs typeface="+mj-cs"/>
            </a:endParaRPr>
          </a:p>
        </p:txBody>
      </p:sp>
      <p:pic>
        <p:nvPicPr>
          <p:cNvPr id="172033" name="Picture 1"/>
          <p:cNvPicPr>
            <a:picLocks noChangeAspect="1" noChangeArrowheads="1"/>
          </p:cNvPicPr>
          <p:nvPr/>
        </p:nvPicPr>
        <p:blipFill>
          <a:blip r:embed="rId5" cstate="print"/>
          <a:srcRect l="12927" r="9783" b="33828"/>
          <a:stretch>
            <a:fillRect/>
          </a:stretch>
        </p:blipFill>
        <p:spPr bwMode="auto">
          <a:xfrm>
            <a:off x="1558289" y="0"/>
            <a:ext cx="7585711" cy="4561159"/>
          </a:xfrm>
          <a:prstGeom prst="rect">
            <a:avLst/>
          </a:prstGeom>
          <a:noFill/>
          <a:ln w="15875">
            <a:solidFill>
              <a:srgbClr val="0083CC"/>
            </a:solidFill>
            <a:miter lim="800000"/>
            <a:headEnd/>
            <a:tailEnd/>
          </a:ln>
        </p:spPr>
      </p:pic>
      <p:pic>
        <p:nvPicPr>
          <p:cNvPr id="7" name="Picture 6">
            <a:hlinkClick r:id="rId6" action="ppaction://hlinksldjump"/>
          </p:cNvPr>
          <p:cNvPicPr>
            <a:picLocks noChangeAspect="1"/>
          </p:cNvPicPr>
          <p:nvPr/>
        </p:nvPicPr>
        <p:blipFill>
          <a:blip r:embed="rId7" cstate="print">
            <a:extLst>
              <a:ext uri="{BEBA8EAE-BF5A-486C-A8C5-ECC9F3942E4B}">
                <a14:imgProps xmlns:a14="http://schemas.microsoft.com/office/drawing/2010/main">
                  <a14:imgLayer r:embed="rId8">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557260" y="0"/>
            <a:ext cx="586740" cy="533400"/>
          </a:xfrm>
          <a:prstGeom prst="rect">
            <a:avLst/>
          </a:prstGeom>
        </p:spPr>
      </p:pic>
    </p:spTree>
    <p:custDataLst>
      <p:tags r:id="rId1"/>
    </p:custDataLst>
    <p:extLst>
      <p:ext uri="{BB962C8B-B14F-4D97-AF65-F5344CB8AC3E}">
        <p14:creationId xmlns:p14="http://schemas.microsoft.com/office/powerpoint/2010/main" val="405067283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dirty="0"/>
              <a:t>TSDS High Level </a:t>
            </a:r>
            <a:r>
              <a:rPr lang="en-US" sz="3000" dirty="0"/>
              <a:t>End User Process Map Overview</a:t>
            </a:r>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4</a:t>
            </a:fld>
            <a:endParaRPr lang="en-US" dirty="0"/>
          </a:p>
        </p:txBody>
      </p:sp>
    </p:spTree>
    <p:custDataLst>
      <p:tags r:id="rId1"/>
    </p:custDataLst>
    <p:extLst>
      <p:ext uri="{BB962C8B-B14F-4D97-AF65-F5344CB8AC3E}">
        <p14:creationId xmlns:p14="http://schemas.microsoft.com/office/powerpoint/2010/main" val="2551831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Loading Process Map</a:t>
            </a:r>
          </a:p>
        </p:txBody>
      </p:sp>
      <p:pic>
        <p:nvPicPr>
          <p:cNvPr id="5" name="Content Placeholder 4"/>
          <p:cNvPicPr>
            <a:picLocks noGrp="1" noChangeAspect="1"/>
          </p:cNvPicPr>
          <p:nvPr>
            <p:ph sz="quarter" idx="1"/>
          </p:nvPr>
        </p:nvPicPr>
        <p:blipFill>
          <a:blip r:embed="rId4"/>
          <a:stretch>
            <a:fillRect/>
          </a:stretch>
        </p:blipFill>
        <p:spPr>
          <a:xfrm>
            <a:off x="304800" y="1649818"/>
            <a:ext cx="8458199" cy="4598581"/>
          </a:xfrm>
          <a:prstGeom prst="rect">
            <a:avLst/>
          </a:prstGeom>
        </p:spPr>
      </p:pic>
      <p:sp>
        <p:nvSpPr>
          <p:cNvPr id="4" name="Slide Number Placeholder 3"/>
          <p:cNvSpPr>
            <a:spLocks noGrp="1"/>
          </p:cNvSpPr>
          <p:nvPr>
            <p:ph type="sldNum" sz="quarter" idx="12"/>
          </p:nvPr>
        </p:nvSpPr>
        <p:spPr/>
        <p:txBody>
          <a:bodyPr/>
          <a:lstStyle/>
          <a:p>
            <a:fld id="{2F0C4421-5918-4AA3-AE4A-C36EDD2FD6EB}" type="slidenum">
              <a:rPr lang="en-US" smtClean="0"/>
              <a:pPr/>
              <a:t>5</a:t>
            </a:fld>
            <a:endParaRPr lang="en-US" dirty="0"/>
          </a:p>
        </p:txBody>
      </p:sp>
      <p:sp>
        <p:nvSpPr>
          <p:cNvPr id="3" name="Rectangle 2"/>
          <p:cNvSpPr/>
          <p:nvPr/>
        </p:nvSpPr>
        <p:spPr>
          <a:xfrm>
            <a:off x="533400" y="6172200"/>
            <a:ext cx="8229600" cy="369332"/>
          </a:xfrm>
          <a:prstGeom prst="rect">
            <a:avLst/>
          </a:prstGeom>
        </p:spPr>
        <p:txBody>
          <a:bodyPr wrap="square">
            <a:spAutoFit/>
          </a:bodyPr>
          <a:lstStyle/>
          <a:p>
            <a:r>
              <a:rPr lang="en-US" dirty="0">
                <a:hlinkClick r:id="rId5"/>
              </a:rPr>
              <a:t>http://www.tea.state.tx.us/Workarea/DownloadAsset.aspx?id=25769810585</a:t>
            </a:r>
            <a:endParaRPr lang="en-US" dirty="0"/>
          </a:p>
        </p:txBody>
      </p:sp>
      <p:sp>
        <p:nvSpPr>
          <p:cNvPr id="6" name="Oval 5"/>
          <p:cNvSpPr/>
          <p:nvPr/>
        </p:nvSpPr>
        <p:spPr>
          <a:xfrm>
            <a:off x="1752600" y="2133600"/>
            <a:ext cx="2286000" cy="2743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150498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a:t>Overview of Data Loading Process</a:t>
            </a:r>
          </a:p>
        </p:txBody>
      </p:sp>
      <p:sp>
        <p:nvSpPr>
          <p:cNvPr id="4" name="Slide Number Placeholder 3"/>
          <p:cNvSpPr>
            <a:spLocks noGrp="1"/>
          </p:cNvSpPr>
          <p:nvPr>
            <p:ph type="sldNum" sz="quarter" idx="12"/>
          </p:nvPr>
        </p:nvSpPr>
        <p:spPr/>
        <p:txBody>
          <a:bodyPr/>
          <a:lstStyle/>
          <a:p>
            <a:fld id="{2F0C4421-5918-4AA3-AE4A-C36EDD2FD6EB}" type="slidenum">
              <a:rPr lang="en-US" smtClean="0"/>
              <a:pPr/>
              <a:t>6</a:t>
            </a:fld>
            <a:endParaRPr lang="en-US" dirty="0"/>
          </a:p>
        </p:txBody>
      </p:sp>
      <p:sp>
        <p:nvSpPr>
          <p:cNvPr id="5" name="Rounded Rectangle 4"/>
          <p:cNvSpPr/>
          <p:nvPr/>
        </p:nvSpPr>
        <p:spPr>
          <a:xfrm>
            <a:off x="121920" y="3678198"/>
            <a:ext cx="1090120" cy="285263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Interchange extracts are created from source systems in XML format</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Must align with TEDS</a:t>
            </a:r>
          </a:p>
        </p:txBody>
      </p:sp>
      <p:sp>
        <p:nvSpPr>
          <p:cNvPr id="6" name="Rounded Rectangle 5"/>
          <p:cNvSpPr/>
          <p:nvPr/>
        </p:nvSpPr>
        <p:spPr>
          <a:xfrm>
            <a:off x="1242399" y="3678198"/>
            <a:ext cx="1147269"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Downloaded from TSDS Portal </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Used by LEAs &amp; ESCs to validate XML interchanges prior to loading</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Errors in interchanges must be corrected in source systems &amp; revalidated</a:t>
            </a:r>
          </a:p>
        </p:txBody>
      </p:sp>
      <p:sp>
        <p:nvSpPr>
          <p:cNvPr id="10" name="Rounded Rectangle 9"/>
          <p:cNvSpPr/>
          <p:nvPr/>
        </p:nvSpPr>
        <p:spPr>
          <a:xfrm>
            <a:off x="28561" y="1627284"/>
            <a:ext cx="9138968" cy="197639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105085" y="3194940"/>
            <a:ext cx="1066800" cy="553998"/>
          </a:xfrm>
          <a:prstGeom prst="rect">
            <a:avLst/>
          </a:prstGeom>
        </p:spPr>
        <p:txBody>
          <a:bodyPr wrap="square">
            <a:noAutofit/>
          </a:bodyPr>
          <a:lstStyle/>
          <a:p>
            <a:pPr algn="ctr"/>
            <a:r>
              <a:rPr lang="en-US" sz="1000" b="1" dirty="0">
                <a:solidFill>
                  <a:srgbClr val="FFFFFF"/>
                </a:solidFill>
                <a:latin typeface="Arial" pitchFamily="34" charset="0"/>
                <a:cs typeface="Arial" pitchFamily="34" charset="0"/>
              </a:rPr>
              <a:t>LEA Source Systems</a:t>
            </a:r>
          </a:p>
        </p:txBody>
      </p:sp>
      <p:sp>
        <p:nvSpPr>
          <p:cNvPr id="12" name="Rectangle 11"/>
          <p:cNvSpPr/>
          <p:nvPr/>
        </p:nvSpPr>
        <p:spPr>
          <a:xfrm>
            <a:off x="1195809" y="3124200"/>
            <a:ext cx="1295400" cy="553998"/>
          </a:xfrm>
          <a:prstGeom prst="rect">
            <a:avLst/>
          </a:prstGeom>
        </p:spPr>
        <p:txBody>
          <a:bodyPr wrap="square">
            <a:noAutofit/>
          </a:bodyPr>
          <a:lstStyle/>
          <a:p>
            <a:pPr algn="ctr">
              <a:lnSpc>
                <a:spcPts val="1800"/>
              </a:lnSpc>
            </a:pPr>
            <a:r>
              <a:rPr lang="en-US" sz="1000" b="1" dirty="0">
                <a:solidFill>
                  <a:srgbClr val="FFFFFF"/>
                </a:solidFill>
                <a:latin typeface="Arial" pitchFamily="34" charset="0"/>
                <a:cs typeface="Arial" pitchFamily="34" charset="0"/>
              </a:rPr>
              <a:t>Client Side</a:t>
            </a:r>
          </a:p>
          <a:p>
            <a:pPr algn="ctr">
              <a:lnSpc>
                <a:spcPts val="1800"/>
              </a:lnSpc>
            </a:pPr>
            <a:r>
              <a:rPr lang="en-US" sz="1000" b="1" dirty="0">
                <a:solidFill>
                  <a:srgbClr val="FFFFFF"/>
                </a:solidFill>
                <a:latin typeface="Arial" pitchFamily="34" charset="0"/>
                <a:cs typeface="Arial" pitchFamily="34" charset="0"/>
              </a:rPr>
              <a:t>Validation Tool</a:t>
            </a:r>
            <a:r>
              <a:rPr lang="en-US" sz="1100" b="1" dirty="0">
                <a:solidFill>
                  <a:srgbClr val="FFFFFF"/>
                </a:solidFill>
                <a:latin typeface="Arial" pitchFamily="34" charset="0"/>
                <a:cs typeface="Arial" pitchFamily="34" charset="0"/>
              </a:rPr>
              <a:t> </a:t>
            </a:r>
          </a:p>
        </p:txBody>
      </p:sp>
      <p:sp>
        <p:nvSpPr>
          <p:cNvPr id="21" name="Rounded Rectangle 20"/>
          <p:cNvSpPr/>
          <p:nvPr/>
        </p:nvSpPr>
        <p:spPr>
          <a:xfrm>
            <a:off x="2425144" y="3653244"/>
            <a:ext cx="1415335" cy="287759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A secure FTP file transfer client utility</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Downloaded from TSDS Portal &amp; installed at LEA/ESC</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Facilitates On Demand &amp; Scheduled file transfers</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Sends XML files to eDM</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Uses Service Account credentials for login &amp; password</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User selects files to be transferred</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File name is validated</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User can view transfer status</a:t>
            </a:r>
          </a:p>
          <a:p>
            <a:pPr marL="114300" lvl="0" indent="-114300">
              <a:lnSpc>
                <a:spcPct val="106000"/>
              </a:lnSpc>
              <a:buFont typeface="Arial" pitchFamily="34" charset="0"/>
              <a:buChar char="•"/>
            </a:pPr>
            <a:endParaRPr lang="en-US" sz="800" dirty="0">
              <a:solidFill>
                <a:schemeClr val="tx1"/>
              </a:solidFill>
              <a:latin typeface="Arial" pitchFamily="34" charset="0"/>
              <a:cs typeface="Arial" pitchFamily="34" charset="0"/>
            </a:endParaRPr>
          </a:p>
        </p:txBody>
      </p:sp>
      <p:sp>
        <p:nvSpPr>
          <p:cNvPr id="22" name="Rectangle 21"/>
          <p:cNvSpPr/>
          <p:nvPr/>
        </p:nvSpPr>
        <p:spPr>
          <a:xfrm>
            <a:off x="2476908" y="3080196"/>
            <a:ext cx="1295400" cy="553998"/>
          </a:xfrm>
          <a:prstGeom prst="rect">
            <a:avLst/>
          </a:prstGeom>
        </p:spPr>
        <p:txBody>
          <a:bodyPr wrap="square">
            <a:noAutofit/>
          </a:bodyPr>
          <a:lstStyle/>
          <a:p>
            <a:pPr algn="ctr">
              <a:lnSpc>
                <a:spcPts val="1800"/>
              </a:lnSpc>
            </a:pPr>
            <a:r>
              <a:rPr lang="en-US" sz="1000" b="1" dirty="0">
                <a:solidFill>
                  <a:srgbClr val="FFFFFF"/>
                </a:solidFill>
                <a:latin typeface="Arial" pitchFamily="34" charset="0"/>
                <a:cs typeface="Arial" pitchFamily="34" charset="0"/>
              </a:rPr>
              <a:t>Data Transfer</a:t>
            </a:r>
          </a:p>
          <a:p>
            <a:pPr algn="ctr">
              <a:lnSpc>
                <a:spcPts val="1800"/>
              </a:lnSpc>
            </a:pPr>
            <a:r>
              <a:rPr lang="en-US" sz="1000" b="1" dirty="0">
                <a:solidFill>
                  <a:srgbClr val="FFFFFF"/>
                </a:solidFill>
                <a:latin typeface="Arial" pitchFamily="34" charset="0"/>
                <a:cs typeface="Arial" pitchFamily="34" charset="0"/>
              </a:rPr>
              <a:t>Utility (DTU)</a:t>
            </a:r>
          </a:p>
        </p:txBody>
      </p:sp>
      <p:sp>
        <p:nvSpPr>
          <p:cNvPr id="25" name="Rounded Rectangle 24"/>
          <p:cNvSpPr/>
          <p:nvPr/>
        </p:nvSpPr>
        <p:spPr>
          <a:xfrm>
            <a:off x="3886200" y="3645990"/>
            <a:ext cx="1466087"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Automatically picks up files that have been transferred by the DTU</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Runs files though data validations &amp; updates the ODS</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Users can also manually upload files</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Error files are generated at initial file validation &amp; again during ETL process</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Errors in interchanges must be corrected in source systems &amp; revalidated</a:t>
            </a:r>
          </a:p>
          <a:p>
            <a:pPr marL="114300" lvl="0" indent="-114300">
              <a:lnSpc>
                <a:spcPct val="106000"/>
              </a:lnSpc>
              <a:buFont typeface="Arial" pitchFamily="34" charset="0"/>
              <a:buChar char="•"/>
            </a:pPr>
            <a:r>
              <a:rPr lang="en-US" sz="800" dirty="0">
                <a:solidFill>
                  <a:schemeClr val="tx1"/>
                </a:solidFill>
                <a:latin typeface="Arial" pitchFamily="34" charset="0"/>
                <a:cs typeface="Arial" pitchFamily="34" charset="0"/>
              </a:rPr>
              <a:t>User can  verify that the ODS has been updated by viewing status in the eDM</a:t>
            </a:r>
          </a:p>
        </p:txBody>
      </p:sp>
      <p:sp>
        <p:nvSpPr>
          <p:cNvPr id="26" name="Rectangle 25"/>
          <p:cNvSpPr/>
          <p:nvPr/>
        </p:nvSpPr>
        <p:spPr>
          <a:xfrm>
            <a:off x="3886200" y="3069265"/>
            <a:ext cx="1447800" cy="553998"/>
          </a:xfrm>
          <a:prstGeom prst="rect">
            <a:avLst/>
          </a:prstGeom>
        </p:spPr>
        <p:txBody>
          <a:bodyPr wrap="square">
            <a:noAutofit/>
          </a:bodyPr>
          <a:lstStyle/>
          <a:p>
            <a:pPr algn="ctr">
              <a:lnSpc>
                <a:spcPts val="1800"/>
              </a:lnSpc>
            </a:pPr>
            <a:r>
              <a:rPr lang="en-US" sz="1000" b="1" dirty="0">
                <a:solidFill>
                  <a:srgbClr val="FFFFFF"/>
                </a:solidFill>
                <a:latin typeface="Arial" pitchFamily="34" charset="0"/>
                <a:cs typeface="Arial" pitchFamily="34" charset="0"/>
              </a:rPr>
              <a:t>eDM (Manage Data Loads) </a:t>
            </a:r>
          </a:p>
        </p:txBody>
      </p:sp>
      <p:sp>
        <p:nvSpPr>
          <p:cNvPr id="28" name="Rounded Rectangle 27"/>
          <p:cNvSpPr/>
          <p:nvPr/>
        </p:nvSpPr>
        <p:spPr>
          <a:xfrm>
            <a:off x="5401340" y="3639473"/>
            <a:ext cx="1312409"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User schedules and  can monitor the promotion of data from the ODS to the PDM</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User specifies collection and submission (e.g. Fall, First)</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User selects Category (e.g. Staff) and Sub Category(</a:t>
            </a:r>
            <a:r>
              <a:rPr lang="en-US" sz="800" dirty="0" err="1">
                <a:solidFill>
                  <a:schemeClr val="tx1"/>
                </a:solidFill>
                <a:latin typeface="Arial" pitchFamily="34" charset="0"/>
                <a:cs typeface="Arial" pitchFamily="34" charset="0"/>
              </a:rPr>
              <a:t>ies</a:t>
            </a:r>
            <a:r>
              <a:rPr lang="en-US" sz="800" dirty="0">
                <a:solidFill>
                  <a:schemeClr val="tx1"/>
                </a:solidFill>
                <a:latin typeface="Arial" pitchFamily="34" charset="0"/>
                <a:cs typeface="Arial" pitchFamily="34" charset="0"/>
              </a:rPr>
              <a:t>) to be loaded (e.g. Employment Payroll Summary)</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User can monitor the status</a:t>
            </a:r>
          </a:p>
          <a:p>
            <a:pPr marL="114300" indent="-114300">
              <a:lnSpc>
                <a:spcPct val="106000"/>
              </a:lnSpc>
            </a:pPr>
            <a:endParaRPr lang="en-US" sz="800" dirty="0">
              <a:solidFill>
                <a:schemeClr val="tx1"/>
              </a:solidFill>
              <a:latin typeface="Arial" pitchFamily="34" charset="0"/>
              <a:cs typeface="Arial" pitchFamily="34" charset="0"/>
            </a:endParaRPr>
          </a:p>
        </p:txBody>
      </p:sp>
      <p:sp>
        <p:nvSpPr>
          <p:cNvPr id="29" name="Rectangle 28"/>
          <p:cNvSpPr/>
          <p:nvPr/>
        </p:nvSpPr>
        <p:spPr>
          <a:xfrm>
            <a:off x="5516880" y="3124200"/>
            <a:ext cx="1295400" cy="553998"/>
          </a:xfrm>
          <a:prstGeom prst="rect">
            <a:avLst/>
          </a:prstGeom>
        </p:spPr>
        <p:txBody>
          <a:bodyPr wrap="square">
            <a:noAutofit/>
          </a:bodyPr>
          <a:lstStyle/>
          <a:p>
            <a:pPr algn="ctr">
              <a:lnSpc>
                <a:spcPts val="1800"/>
              </a:lnSpc>
            </a:pPr>
            <a:r>
              <a:rPr lang="en-US" sz="1150" b="1" dirty="0">
                <a:solidFill>
                  <a:srgbClr val="FFFFFF"/>
                </a:solidFill>
                <a:latin typeface="Arial" pitchFamily="34" charset="0"/>
                <a:cs typeface="Arial" pitchFamily="34" charset="0"/>
              </a:rPr>
              <a:t> </a:t>
            </a:r>
          </a:p>
        </p:txBody>
      </p:sp>
      <p:pic>
        <p:nvPicPr>
          <p:cNvPr id="1029" name="Picture 5"/>
          <p:cNvPicPr>
            <a:picLocks noChangeAspect="1" noChangeArrowheads="1"/>
          </p:cNvPicPr>
          <p:nvPr/>
        </p:nvPicPr>
        <p:blipFill>
          <a:blip r:embed="rId4" cstate="print"/>
          <a:srcRect/>
          <a:stretch>
            <a:fillRect/>
          </a:stretch>
        </p:blipFill>
        <p:spPr bwMode="auto">
          <a:xfrm>
            <a:off x="1406731" y="1949892"/>
            <a:ext cx="842010" cy="1143000"/>
          </a:xfrm>
          <a:prstGeom prst="rect">
            <a:avLst/>
          </a:prstGeom>
          <a:noFill/>
          <a:ln w="9525">
            <a:noFill/>
            <a:miter lim="800000"/>
            <a:headEnd/>
            <a:tailEnd/>
          </a:ln>
        </p:spPr>
      </p:pic>
      <p:pic>
        <p:nvPicPr>
          <p:cNvPr id="1034" name="Picture 10"/>
          <p:cNvPicPr>
            <a:picLocks noChangeAspect="1" noChangeArrowheads="1"/>
          </p:cNvPicPr>
          <p:nvPr/>
        </p:nvPicPr>
        <p:blipFill>
          <a:blip r:embed="rId5" cstate="print"/>
          <a:srcRect/>
          <a:stretch>
            <a:fillRect/>
          </a:stretch>
        </p:blipFill>
        <p:spPr bwMode="auto">
          <a:xfrm>
            <a:off x="289437" y="1937196"/>
            <a:ext cx="609600" cy="1143000"/>
          </a:xfrm>
          <a:prstGeom prst="rect">
            <a:avLst/>
          </a:prstGeom>
          <a:noFill/>
          <a:ln w="9525">
            <a:noFill/>
            <a:miter lim="800000"/>
            <a:headEnd/>
            <a:tailEnd/>
          </a:ln>
        </p:spPr>
      </p:pic>
      <p:pic>
        <p:nvPicPr>
          <p:cNvPr id="1038" name="Picture 14" descr="C:\Users\melledge\AppData\Local\Temp\SNAGHTML428546.PNG"/>
          <p:cNvPicPr>
            <a:picLocks noChangeAspect="1" noChangeArrowheads="1"/>
          </p:cNvPicPr>
          <p:nvPr/>
        </p:nvPicPr>
        <p:blipFill>
          <a:blip r:embed="rId6" cstate="print"/>
          <a:srcRect/>
          <a:stretch>
            <a:fillRect/>
          </a:stretch>
        </p:blipFill>
        <p:spPr bwMode="auto">
          <a:xfrm>
            <a:off x="4076699" y="2076450"/>
            <a:ext cx="1066801" cy="914400"/>
          </a:xfrm>
          <a:prstGeom prst="rect">
            <a:avLst/>
          </a:prstGeom>
          <a:noFill/>
        </p:spPr>
      </p:pic>
      <p:pic>
        <p:nvPicPr>
          <p:cNvPr id="1040" name="Picture 16"/>
          <p:cNvPicPr>
            <a:picLocks noChangeAspect="1" noChangeArrowheads="1"/>
          </p:cNvPicPr>
          <p:nvPr/>
        </p:nvPicPr>
        <p:blipFill>
          <a:blip r:embed="rId7" cstate="print"/>
          <a:srcRect/>
          <a:stretch>
            <a:fillRect/>
          </a:stretch>
        </p:blipFill>
        <p:spPr bwMode="auto">
          <a:xfrm>
            <a:off x="2742286" y="2076450"/>
            <a:ext cx="781050" cy="790575"/>
          </a:xfrm>
          <a:prstGeom prst="rect">
            <a:avLst/>
          </a:prstGeom>
          <a:noFill/>
          <a:ln w="9525">
            <a:noFill/>
            <a:miter lim="800000"/>
            <a:headEnd/>
            <a:tailEnd/>
          </a:ln>
        </p:spPr>
      </p:pic>
      <p:sp>
        <p:nvSpPr>
          <p:cNvPr id="23" name="Rectangle 22"/>
          <p:cNvSpPr/>
          <p:nvPr/>
        </p:nvSpPr>
        <p:spPr>
          <a:xfrm>
            <a:off x="5364480" y="3080196"/>
            <a:ext cx="1447800" cy="553998"/>
          </a:xfrm>
          <a:prstGeom prst="rect">
            <a:avLst/>
          </a:prstGeom>
        </p:spPr>
        <p:txBody>
          <a:bodyPr wrap="square">
            <a:noAutofit/>
          </a:bodyPr>
          <a:lstStyle/>
          <a:p>
            <a:pPr algn="ctr">
              <a:lnSpc>
                <a:spcPts val="1800"/>
              </a:lnSpc>
            </a:pPr>
            <a:r>
              <a:rPr lang="en-US" sz="1000" b="1" dirty="0">
                <a:solidFill>
                  <a:srgbClr val="FFFFFF"/>
                </a:solidFill>
                <a:latin typeface="Arial" pitchFamily="34" charset="0"/>
                <a:cs typeface="Arial" pitchFamily="34" charset="0"/>
              </a:rPr>
              <a:t>PEIMS</a:t>
            </a:r>
          </a:p>
          <a:p>
            <a:pPr algn="ctr">
              <a:lnSpc>
                <a:spcPts val="1800"/>
              </a:lnSpc>
            </a:pPr>
            <a:r>
              <a:rPr lang="en-US" sz="1000" b="1" dirty="0">
                <a:solidFill>
                  <a:srgbClr val="FFFFFF"/>
                </a:solidFill>
                <a:latin typeface="Arial" pitchFamily="34" charset="0"/>
                <a:cs typeface="Arial" pitchFamily="34" charset="0"/>
              </a:rPr>
              <a:t>Application</a:t>
            </a:r>
          </a:p>
        </p:txBody>
      </p:sp>
      <p:sp>
        <p:nvSpPr>
          <p:cNvPr id="24" name="Rectangle 23"/>
          <p:cNvSpPr/>
          <p:nvPr/>
        </p:nvSpPr>
        <p:spPr>
          <a:xfrm>
            <a:off x="6705600" y="3122892"/>
            <a:ext cx="1447800" cy="553998"/>
          </a:xfrm>
          <a:prstGeom prst="rect">
            <a:avLst/>
          </a:prstGeom>
        </p:spPr>
        <p:txBody>
          <a:bodyPr wrap="square">
            <a:noAutofit/>
          </a:bodyPr>
          <a:lstStyle/>
          <a:p>
            <a:pPr algn="ctr">
              <a:lnSpc>
                <a:spcPts val="1800"/>
              </a:lnSpc>
            </a:pPr>
            <a:r>
              <a:rPr lang="en-US" sz="1000" b="1" dirty="0">
                <a:solidFill>
                  <a:srgbClr val="FFFFFF"/>
                </a:solidFill>
                <a:latin typeface="Arial" pitchFamily="34" charset="0"/>
                <a:cs typeface="Arial" pitchFamily="34" charset="0"/>
              </a:rPr>
              <a:t>Dashboards Data Mart</a:t>
            </a:r>
          </a:p>
        </p:txBody>
      </p:sp>
      <p:sp>
        <p:nvSpPr>
          <p:cNvPr id="27" name="Rounded Rectangle 26"/>
          <p:cNvSpPr/>
          <p:nvPr/>
        </p:nvSpPr>
        <p:spPr>
          <a:xfrm>
            <a:off x="6744586" y="3644015"/>
            <a:ext cx="1369828"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Data is loaded from ODS to a staging DDM</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If  load successful, then it is moved to the production DDM for studentGPS™ display</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Metric calculations occur during the load of data from the ODS to the DDM</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Data is automatically refreshed nightly, no user interaction needed</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System will prevent incomplete data from being loaded</a:t>
            </a:r>
          </a:p>
        </p:txBody>
      </p:sp>
      <p:pic>
        <p:nvPicPr>
          <p:cNvPr id="1026" name="Picture 2"/>
          <p:cNvPicPr>
            <a:picLocks noChangeAspect="1" noChangeArrowheads="1"/>
          </p:cNvPicPr>
          <p:nvPr/>
        </p:nvPicPr>
        <p:blipFill>
          <a:blip r:embed="rId8" cstate="print"/>
          <a:srcRect/>
          <a:stretch>
            <a:fillRect/>
          </a:stretch>
        </p:blipFill>
        <p:spPr bwMode="auto">
          <a:xfrm>
            <a:off x="5597919" y="2286000"/>
            <a:ext cx="980922" cy="600075"/>
          </a:xfrm>
          <a:prstGeom prst="rect">
            <a:avLst/>
          </a:prstGeom>
          <a:noFill/>
          <a:ln w="9525">
            <a:noFill/>
            <a:miter lim="800000"/>
            <a:headEnd/>
            <a:tailEnd/>
          </a:ln>
        </p:spPr>
      </p:pic>
      <p:pic>
        <p:nvPicPr>
          <p:cNvPr id="7" name="Picture 3"/>
          <p:cNvPicPr>
            <a:picLocks noChangeAspect="1" noChangeArrowheads="1"/>
          </p:cNvPicPr>
          <p:nvPr/>
        </p:nvPicPr>
        <p:blipFill>
          <a:blip r:embed="rId9" cstate="print"/>
          <a:srcRect/>
          <a:stretch>
            <a:fillRect/>
          </a:stretch>
        </p:blipFill>
        <p:spPr bwMode="auto">
          <a:xfrm>
            <a:off x="6901798" y="2286000"/>
            <a:ext cx="913514" cy="581025"/>
          </a:xfrm>
          <a:prstGeom prst="rect">
            <a:avLst/>
          </a:prstGeom>
          <a:noFill/>
          <a:ln w="9525">
            <a:noFill/>
            <a:miter lim="800000"/>
            <a:headEnd/>
            <a:tailEnd/>
          </a:ln>
        </p:spPr>
      </p:pic>
      <p:sp>
        <p:nvSpPr>
          <p:cNvPr id="3" name="Rectangle 2"/>
          <p:cNvSpPr/>
          <p:nvPr/>
        </p:nvSpPr>
        <p:spPr>
          <a:xfrm>
            <a:off x="8147942" y="2286000"/>
            <a:ext cx="896870" cy="5810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8025224" y="2341625"/>
            <a:ext cx="1142305" cy="461665"/>
          </a:xfrm>
          <a:prstGeom prst="rect">
            <a:avLst/>
          </a:prstGeom>
          <a:noFill/>
        </p:spPr>
        <p:txBody>
          <a:bodyPr wrap="square" rtlCol="0">
            <a:spAutoFit/>
          </a:bodyPr>
          <a:lstStyle/>
          <a:p>
            <a:pPr algn="ctr"/>
            <a:r>
              <a:rPr lang="en-US" sz="1200" b="1" dirty="0">
                <a:solidFill>
                  <a:srgbClr val="10B8CE"/>
                </a:solidFill>
              </a:rPr>
              <a:t>Core Collections</a:t>
            </a:r>
          </a:p>
        </p:txBody>
      </p:sp>
      <p:sp>
        <p:nvSpPr>
          <p:cNvPr id="31" name="Rounded Rectangle 30"/>
          <p:cNvSpPr/>
          <p:nvPr/>
        </p:nvSpPr>
        <p:spPr>
          <a:xfrm>
            <a:off x="8144773" y="3640636"/>
            <a:ext cx="999227" cy="2852928"/>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Early Childhood Data submission for kinder and pre-k</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Charter and Public Schools</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Data Collected include; demographic and, Assessment,</a:t>
            </a:r>
          </a:p>
          <a:p>
            <a:pPr marL="114300" indent="-114300">
              <a:lnSpc>
                <a:spcPct val="106000"/>
              </a:lnSpc>
              <a:buFont typeface="Arial" pitchFamily="34" charset="0"/>
              <a:buChar char="•"/>
            </a:pPr>
            <a:r>
              <a:rPr lang="en-US" sz="800" dirty="0">
                <a:solidFill>
                  <a:schemeClr val="tx1"/>
                </a:solidFill>
                <a:latin typeface="Arial" pitchFamily="34" charset="0"/>
                <a:cs typeface="Arial" pitchFamily="34" charset="0"/>
              </a:rPr>
              <a:t>Data is converted for ODS loading </a:t>
            </a:r>
          </a:p>
        </p:txBody>
      </p:sp>
      <p:sp>
        <p:nvSpPr>
          <p:cNvPr id="32" name="Rectangle 31"/>
          <p:cNvSpPr/>
          <p:nvPr/>
        </p:nvSpPr>
        <p:spPr>
          <a:xfrm>
            <a:off x="7936565" y="3115638"/>
            <a:ext cx="1447800" cy="530352"/>
          </a:xfrm>
          <a:prstGeom prst="rect">
            <a:avLst/>
          </a:prstGeom>
        </p:spPr>
        <p:txBody>
          <a:bodyPr wrap="square">
            <a:noAutofit/>
          </a:bodyPr>
          <a:lstStyle/>
          <a:p>
            <a:pPr algn="ctr">
              <a:lnSpc>
                <a:spcPts val="1800"/>
              </a:lnSpc>
            </a:pPr>
            <a:r>
              <a:rPr lang="en-US" sz="1000" b="1" dirty="0">
                <a:solidFill>
                  <a:srgbClr val="FFFFFF"/>
                </a:solidFill>
                <a:latin typeface="Arial" pitchFamily="34" charset="0"/>
                <a:cs typeface="Arial" pitchFamily="34" charset="0"/>
              </a:rPr>
              <a:t>ECDS </a:t>
            </a:r>
          </a:p>
          <a:p>
            <a:pPr algn="ctr">
              <a:lnSpc>
                <a:spcPts val="1800"/>
              </a:lnSpc>
            </a:pPr>
            <a:r>
              <a:rPr lang="en-US" sz="1000" b="1" dirty="0">
                <a:solidFill>
                  <a:srgbClr val="FFFFFF"/>
                </a:solidFill>
                <a:latin typeface="Arial" pitchFamily="34" charset="0"/>
                <a:cs typeface="Arial" pitchFamily="34" charset="0"/>
              </a:rPr>
              <a:t>Application</a:t>
            </a:r>
          </a:p>
        </p:txBody>
      </p:sp>
      <p:sp>
        <p:nvSpPr>
          <p:cNvPr id="9" name="Rectangle 8"/>
          <p:cNvSpPr/>
          <p:nvPr/>
        </p:nvSpPr>
        <p:spPr>
          <a:xfrm>
            <a:off x="2426528" y="1949892"/>
            <a:ext cx="1459672" cy="46795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502203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sz="3000" dirty="0"/>
              <a:t>File Preparation for Data Submission to the TSDS DTU</a:t>
            </a:r>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7</a:t>
            </a:fld>
            <a:endParaRPr lang="en-US" dirty="0"/>
          </a:p>
        </p:txBody>
      </p:sp>
      <p:pic>
        <p:nvPicPr>
          <p:cNvPr id="4" name="Picture 3">
            <a:hlinkClick r:id="rId4" action="ppaction://hlinksldjump"/>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305800" y="0"/>
            <a:ext cx="838200" cy="762000"/>
          </a:xfrm>
          <a:prstGeom prst="rect">
            <a:avLst/>
          </a:prstGeom>
        </p:spPr>
      </p:pic>
    </p:spTree>
    <p:custDataLst>
      <p:tags r:id="rId1"/>
    </p:custDataLst>
    <p:extLst>
      <p:ext uri="{BB962C8B-B14F-4D97-AF65-F5344CB8AC3E}">
        <p14:creationId xmlns:p14="http://schemas.microsoft.com/office/powerpoint/2010/main" val="2702762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Naming Convention Elements</a:t>
            </a:r>
          </a:p>
        </p:txBody>
      </p:sp>
      <p:sp>
        <p:nvSpPr>
          <p:cNvPr id="3" name="Content Placeholder 2"/>
          <p:cNvSpPr>
            <a:spLocks noGrp="1"/>
          </p:cNvSpPr>
          <p:nvPr>
            <p:ph sz="quarter" idx="1"/>
          </p:nvPr>
        </p:nvSpPr>
        <p:spPr/>
        <p:txBody>
          <a:bodyPr/>
          <a:lstStyle/>
          <a:p>
            <a:r>
              <a:rPr lang="en-US" dirty="0"/>
              <a:t>For each XML Interchange File submitted to the TSDS system, the system must identify the correct organization and data collection in order to process the file correctly. </a:t>
            </a:r>
          </a:p>
          <a:p>
            <a:r>
              <a:rPr lang="en-US" dirty="0"/>
              <a:t>There must be an underscore (_) between each element in the file name.</a:t>
            </a:r>
          </a:p>
          <a:p>
            <a:r>
              <a:rPr lang="en-US" dirty="0"/>
              <a:t>The XML Interchange File must meet the TEDS naming convention</a:t>
            </a:r>
          </a:p>
          <a:p>
            <a:r>
              <a:rPr lang="en-US" dirty="0"/>
              <a:t>Note that the DTU only accepts files with an .xml extension</a:t>
            </a:r>
          </a:p>
          <a:p>
            <a:pPr lvl="1"/>
            <a:r>
              <a:rPr lang="en-US" i="1" dirty="0"/>
              <a:t>The DTU cannot process zip files</a:t>
            </a:r>
          </a:p>
          <a:p>
            <a:pPr marL="0" indent="0">
              <a:buNone/>
            </a:pPr>
            <a:r>
              <a:rPr lang="en-US" dirty="0"/>
              <a:t> </a:t>
            </a:r>
          </a:p>
        </p:txBody>
      </p:sp>
      <p:sp>
        <p:nvSpPr>
          <p:cNvPr id="5" name="Slide Number Placeholder 4"/>
          <p:cNvSpPr>
            <a:spLocks noGrp="1"/>
          </p:cNvSpPr>
          <p:nvPr>
            <p:ph type="sldNum" sz="quarter" idx="12"/>
          </p:nvPr>
        </p:nvSpPr>
        <p:spPr>
          <a:xfrm>
            <a:off x="0" y="1280848"/>
            <a:ext cx="533400" cy="244476"/>
          </a:xfrm>
        </p:spPr>
        <p:txBody>
          <a:bodyPr>
            <a:noAutofit/>
          </a:bodyPr>
          <a:lstStyle>
            <a:lvl1pPr>
              <a:defRPr sz="1300">
                <a:latin typeface="Arial" pitchFamily="34" charset="0"/>
                <a:cs typeface="Arial" pitchFamily="34" charset="0"/>
              </a:defRPr>
            </a:lvl1pPr>
          </a:lstStyle>
          <a:p>
            <a:fld id="{2F0C4421-5918-4AA3-AE4A-C36EDD2FD6EB}" type="slidenum">
              <a:rPr lang="en-US" sz="1200" smtClean="0"/>
              <a:pPr/>
              <a:t>8</a:t>
            </a:fld>
            <a:endParaRPr lang="en-US" sz="1200" dirty="0"/>
          </a:p>
        </p:txBody>
      </p:sp>
      <p:pic>
        <p:nvPicPr>
          <p:cNvPr id="6" name="Picture 5"/>
          <p:cNvPicPr>
            <a:picLocks noChangeAspect="1"/>
          </p:cNvPicPr>
          <p:nvPr/>
        </p:nvPicPr>
        <p:blipFill>
          <a:blip r:embed="rId4"/>
          <a:stretch>
            <a:fillRect/>
          </a:stretch>
        </p:blipFill>
        <p:spPr>
          <a:xfrm>
            <a:off x="76200" y="4268392"/>
            <a:ext cx="8763000" cy="2589608"/>
          </a:xfrm>
          <a:prstGeom prst="rect">
            <a:avLst/>
          </a:prstGeom>
        </p:spPr>
      </p:pic>
    </p:spTree>
    <p:custDataLst>
      <p:tags r:id="rId1"/>
    </p:custDataLst>
    <p:extLst>
      <p:ext uri="{BB962C8B-B14F-4D97-AF65-F5344CB8AC3E}">
        <p14:creationId xmlns:p14="http://schemas.microsoft.com/office/powerpoint/2010/main" val="2737641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nchorCtr="0">
            <a:noAutofit/>
          </a:bodyPr>
          <a:lstStyle/>
          <a:p>
            <a:r>
              <a:rPr lang="en-US" sz="3000" dirty="0"/>
              <a:t>TSDS Data Transfer Utility (TSDS DTU) Overview</a:t>
            </a:r>
          </a:p>
        </p:txBody>
      </p:sp>
      <p:sp>
        <p:nvSpPr>
          <p:cNvPr id="5" name="Slide Number Placeholder 4"/>
          <p:cNvSpPr>
            <a:spLocks noGrp="1"/>
          </p:cNvSpPr>
          <p:nvPr>
            <p:ph type="sldNum" sz="quarter" idx="11"/>
          </p:nvPr>
        </p:nvSpPr>
        <p:spPr/>
        <p:txBody>
          <a:bodyPr>
            <a:normAutofit fontScale="92500" lnSpcReduction="20000"/>
          </a:bodyPr>
          <a:lstStyle/>
          <a:p>
            <a:pPr>
              <a:defRPr/>
            </a:pPr>
            <a:fld id="{0409C80C-6D07-4F14-9F07-DB641AF9230F}" type="slidenum">
              <a:rPr lang="en-US" smtClean="0"/>
              <a:pPr>
                <a:defRPr/>
              </a:pPr>
              <a:t>9</a:t>
            </a:fld>
            <a:endParaRPr lang="en-US" dirty="0"/>
          </a:p>
        </p:txBody>
      </p:sp>
      <p:pic>
        <p:nvPicPr>
          <p:cNvPr id="4" name="Picture 3">
            <a:hlinkClick r:id="rId4" action="ppaction://hlinksldjump"/>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305800" y="0"/>
            <a:ext cx="838200" cy="762000"/>
          </a:xfrm>
          <a:prstGeom prst="rect">
            <a:avLst/>
          </a:prstGeom>
        </p:spPr>
      </p:pic>
    </p:spTree>
    <p:custDataLst>
      <p:tags r:id="rId1"/>
    </p:custDataLst>
    <p:extLst>
      <p:ext uri="{BB962C8B-B14F-4D97-AF65-F5344CB8AC3E}">
        <p14:creationId xmlns:p14="http://schemas.microsoft.com/office/powerpoint/2010/main" val="7972815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UDIO_ID" val="720"/>
  <p:tag name="ARTICULATE_USED_LAYOUT" val="2"/>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SDS (Oct12)">
  <a:themeElements>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3">
    <a:dk1>
      <a:srgbClr val="000000"/>
    </a:dk1>
    <a:lt1>
      <a:srgbClr val="FCD192"/>
    </a:lt1>
    <a:dk2>
      <a:srgbClr val="2E6AA6"/>
    </a:dk2>
    <a:lt2>
      <a:srgbClr val="C9E9DB"/>
    </a:lt2>
    <a:accent1>
      <a:srgbClr val="0082C8"/>
    </a:accent1>
    <a:accent2>
      <a:srgbClr val="F9A451"/>
    </a:accent2>
    <a:accent3>
      <a:srgbClr val="72C6A2"/>
    </a:accent3>
    <a:accent4>
      <a:srgbClr val="2E6AA6"/>
    </a:accent4>
    <a:accent5>
      <a:srgbClr val="00B5CB"/>
    </a:accent5>
    <a:accent6>
      <a:srgbClr val="AADCC7"/>
    </a:accent6>
    <a:hlink>
      <a:srgbClr val="2E6AA6"/>
    </a:hlink>
    <a:folHlink>
      <a:srgbClr val="7F7F7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388B943D1A2944A2203298FD1F90B3" ma:contentTypeVersion="0" ma:contentTypeDescription="Create a new document." ma:contentTypeScope="" ma:versionID="2987a52bd1680a9cbbcb5e260ac2b4a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B45A69-778E-4D41-A5A4-6C4FF6432815}">
  <ds:schemaRefs>
    <ds:schemaRef ds:uri="http://www.w3.org/XML/1998/namespace"/>
    <ds:schemaRef ds:uri="http://purl.org/dc/terms/"/>
    <ds:schemaRef ds:uri="http://purl.org/dc/elements/1.1/"/>
    <ds:schemaRef ds:uri="http://schemas.microsoft.com/office/2006/documentManagement/types"/>
    <ds:schemaRef ds:uri="http://purl.org/dc/dcmitype/"/>
    <ds:schemaRef ds:uri="http://schemas.microsoft.com/office/2006/metadata/properti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264B64B4-18BB-4B53-88B8-CCC9E3DD10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E204C14-91B9-45BA-8FFF-0F8E553DDC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109980</TotalTime>
  <Words>3360</Words>
  <Application>Microsoft Office PowerPoint</Application>
  <PresentationFormat>On-screen Show (4:3)</PresentationFormat>
  <Paragraphs>381</Paragraphs>
  <Slides>38</Slides>
  <Notes>38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Corbel</vt:lpstr>
      <vt:lpstr>Helvetica</vt:lpstr>
      <vt:lpstr>Wingdings</vt:lpstr>
      <vt:lpstr>Wingdings 2</vt:lpstr>
      <vt:lpstr>TSDS (Oct12)</vt:lpstr>
      <vt:lpstr>TSDS Technical Course Module 3: Loading Data Using the DTU    </vt:lpstr>
      <vt:lpstr>Course Menu</vt:lpstr>
      <vt:lpstr>Course Pre-requisites </vt:lpstr>
      <vt:lpstr>TSDS High Level End User Process Map Overview</vt:lpstr>
      <vt:lpstr>Data Loading Process Map</vt:lpstr>
      <vt:lpstr>Overview of Data Loading Process</vt:lpstr>
      <vt:lpstr>File Preparation for Data Submission to the TSDS DTU</vt:lpstr>
      <vt:lpstr>Naming Convention Elements</vt:lpstr>
      <vt:lpstr>TSDS Data Transfer Utility (TSDS DTU) Overview</vt:lpstr>
      <vt:lpstr>TSDS DTU: Installation Guide</vt:lpstr>
      <vt:lpstr>TSDS DTU: Installation Configuration &amp;  File Archives</vt:lpstr>
      <vt:lpstr>TSDS DTU: Local Access</vt:lpstr>
      <vt:lpstr>TSDS DTU: Navigation Tabs</vt:lpstr>
      <vt:lpstr>TSDS DTU: On Demand Tab</vt:lpstr>
      <vt:lpstr>TSDS DTU: On Demand Tab Navigation</vt:lpstr>
      <vt:lpstr>TSDS DTU: On Demand Tab Select File</vt:lpstr>
      <vt:lpstr>TSDS DTU: On Demand Tab Select File</vt:lpstr>
      <vt:lpstr>TSDS DTU: On Demand  Tab Invalid File Name</vt:lpstr>
      <vt:lpstr>TSDS DTU: On Demand  Tab Remove Files</vt:lpstr>
      <vt:lpstr>TSDS DTU: On Demand  Tab Transfer Files</vt:lpstr>
      <vt:lpstr>TSDS DTU: On Demand  Tab Transfer Status </vt:lpstr>
      <vt:lpstr>TSDS DTU: On Demand  Tab Transfer Status</vt:lpstr>
      <vt:lpstr>TSDS DTU: Schedule Tab</vt:lpstr>
      <vt:lpstr>TSDS DTU: Schedule Tab Functions</vt:lpstr>
      <vt:lpstr>TSDS DTU: Schedule  Tab Add New Task</vt:lpstr>
      <vt:lpstr>TSDS DTU: Schedule Daily Task</vt:lpstr>
      <vt:lpstr>TSDS DTU: Schedule Weekly Task</vt:lpstr>
      <vt:lpstr>TSDS DTU: Schedule Monthly Tasks</vt:lpstr>
      <vt:lpstr>TSDS DTU: Schedule Tab Edit Task</vt:lpstr>
      <vt:lpstr>TSDS DTU: Schedule Tab Delete Task</vt:lpstr>
      <vt:lpstr>TSDS DTU: Recent Transfer History Tab</vt:lpstr>
      <vt:lpstr>TSDS DTU: Recent Transfer  History Tab</vt:lpstr>
      <vt:lpstr>TSDS DTU: Logs Tab</vt:lpstr>
      <vt:lpstr>TSDS DTU: Logs Tab</vt:lpstr>
      <vt:lpstr>TSDS DTU: Log File Folder</vt:lpstr>
      <vt:lpstr>Wrap Up</vt:lpstr>
      <vt:lpstr>Wrap Up</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jcaven</dc:creator>
  <cp:lastModifiedBy>Tomes, Shawn</cp:lastModifiedBy>
  <cp:revision>2279</cp:revision>
  <cp:lastPrinted>2013-04-10T12:50:36Z</cp:lastPrinted>
  <dcterms:created xsi:type="dcterms:W3CDTF">2009-09-01T20:11:00Z</dcterms:created>
  <dcterms:modified xsi:type="dcterms:W3CDTF">2017-01-24T14:37:34Z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0x01010068388B943D1A2944A2203298FD1F90B3</vt:lpwstr>
  </property>
  <property fmtid="{D5CDD505-2E9C-101B-9397-08002B2CF9AE}" pid="3" name="_NewReviewCycle">
    <vt:lpwstr/>
  </property>
  <property fmtid="{D5CDD505-2E9C-101B-9397-08002B2CF9AE}" pid="4" name="_dlc_DocIdItemGuid">
    <vt:lpwstr>7fd8e421-004a-41be-b615-d2e44760db7c</vt:lpwstr>
  </property>
  <property fmtid="{D5CDD505-2E9C-101B-9397-08002B2CF9AE}" pid="5" name="ArticulateGUID">
    <vt:lpwstr>50D166A1-CA77-43E8-942F-510AE703A180</vt:lpwstr>
  </property>
  <property fmtid="{D5CDD505-2E9C-101B-9397-08002B2CF9AE}" pid="6" name="ArticulatePath">
    <vt:lpwstr>TSDS_Technical_Course_DTU</vt:lpwstr>
  </property>
</Properties>
</file>