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31"/>
  </p:notesMasterIdLst>
  <p:handoutMasterIdLst>
    <p:handoutMasterId r:id="rId32"/>
  </p:handoutMasterIdLst>
  <p:sldIdLst>
    <p:sldId id="466" r:id="rId5"/>
    <p:sldId id="720" r:id="rId6"/>
    <p:sldId id="721" r:id="rId7"/>
    <p:sldId id="793" r:id="rId8"/>
    <p:sldId id="794" r:id="rId9"/>
    <p:sldId id="761" r:id="rId10"/>
    <p:sldId id="760" r:id="rId11"/>
    <p:sldId id="755" r:id="rId12"/>
    <p:sldId id="698" r:id="rId13"/>
    <p:sldId id="759" r:id="rId14"/>
    <p:sldId id="762" r:id="rId15"/>
    <p:sldId id="753" r:id="rId16"/>
    <p:sldId id="776" r:id="rId17"/>
    <p:sldId id="780" r:id="rId18"/>
    <p:sldId id="779" r:id="rId19"/>
    <p:sldId id="783" r:id="rId20"/>
    <p:sldId id="782" r:id="rId21"/>
    <p:sldId id="791" r:id="rId22"/>
    <p:sldId id="792" r:id="rId23"/>
    <p:sldId id="785" r:id="rId24"/>
    <p:sldId id="769" r:id="rId25"/>
    <p:sldId id="751" r:id="rId26"/>
    <p:sldId id="750" r:id="rId27"/>
    <p:sldId id="754" r:id="rId28"/>
    <p:sldId id="778" r:id="rId29"/>
    <p:sldId id="573" r:id="rId3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fUkitgI+mUIMpKx5PI0RWQ==" hashData="/FHfig05oHtTHYKgB67HJ/flTEo="/>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Hartwig, Alan" initials="AH" lastIdx="8" clrIdx="3"/>
  <p:cmAuthor id="4" name="Grapes, Chris" initials="CG"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04" autoAdjust="0"/>
    <p:restoredTop sz="74904" autoAdjust="0"/>
  </p:normalViewPr>
  <p:slideViewPr>
    <p:cSldViewPr>
      <p:cViewPr>
        <p:scale>
          <a:sx n="74" d="100"/>
          <a:sy n="74" d="100"/>
        </p:scale>
        <p:origin x="-15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57" d="100"/>
          <a:sy n="57" d="100"/>
        </p:scale>
        <p:origin x="-2448" y="-108"/>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11/5/2013</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6"/>
            <a:ext cx="2971800" cy="464820"/>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11/5/2013</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baseline="0">
        <a:solidFill>
          <a:schemeClr val="tx1"/>
        </a:solidFill>
        <a:latin typeface="Arial" pitchFamily="34" charset="0"/>
        <a:ea typeface="+mn-ea"/>
        <a:cs typeface="+mn-cs"/>
      </a:defRPr>
    </a:lvl1pPr>
    <a:lvl2pPr marL="457200" algn="l" defTabSz="914400" rtl="0" eaLnBrk="1" latinLnBrk="0" hangingPunct="1">
      <a:defRPr sz="1200" kern="1200" baseline="0">
        <a:solidFill>
          <a:schemeClr val="tx1"/>
        </a:solidFill>
        <a:latin typeface="Arial" pitchFamily="34" charset="0"/>
        <a:ea typeface="+mn-ea"/>
        <a:cs typeface="+mn-cs"/>
      </a:defRPr>
    </a:lvl2pPr>
    <a:lvl3pPr marL="914400" algn="l" defTabSz="914400" rtl="0" eaLnBrk="1" latinLnBrk="0" hangingPunct="1">
      <a:defRPr sz="1200" kern="1200" baseline="0">
        <a:solidFill>
          <a:schemeClr val="tx1"/>
        </a:solidFill>
        <a:latin typeface="Arial" pitchFamily="34" charset="0"/>
        <a:ea typeface="+mn-ea"/>
        <a:cs typeface="+mn-cs"/>
      </a:defRPr>
    </a:lvl3pPr>
    <a:lvl4pPr marL="1371600" algn="l" defTabSz="914400" rtl="0" eaLnBrk="1" latinLnBrk="0" hangingPunct="1">
      <a:defRPr sz="1200" kern="1200" baseline="0">
        <a:solidFill>
          <a:schemeClr val="tx1"/>
        </a:solidFill>
        <a:latin typeface="Arial" pitchFamily="34" charset="0"/>
        <a:ea typeface="+mn-ea"/>
        <a:cs typeface="+mn-cs"/>
      </a:defRPr>
    </a:lvl4pPr>
    <a:lvl5pPr marL="1828800" algn="l" defTabSz="914400" rtl="0" eaLnBrk="1" latinLnBrk="0" hangingPunct="1">
      <a:defRPr sz="12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0" dirty="0" smtClean="0">
                <a:solidFill>
                  <a:schemeClr val="bg1"/>
                </a:solidFill>
              </a:rPr>
              <a:t>Welcome to the Texas Student Data System and studentGPS™ Dashboards 101</a:t>
            </a:r>
            <a:r>
              <a:rPr lang="en-US" b="0" baseline="0" dirty="0" smtClean="0">
                <a:solidFill>
                  <a:schemeClr val="bg1"/>
                </a:solidFill>
              </a:rPr>
              <a:t> training.  During this session, we will learn to navigate and discuss the practical uses of the studentGPS™ Dashboards.</a:t>
            </a:r>
            <a:endParaRPr lang="en-US" b="0" dirty="0" smtClean="0">
              <a:solidFill>
                <a:schemeClr val="bg1"/>
              </a:solidFill>
            </a:endParaRPr>
          </a:p>
          <a:p>
            <a:pPr marL="232108" marR="0" indent="-232108" algn="l" defTabSz="914400" rtl="0" eaLnBrk="1" fontAlgn="auto" latinLnBrk="0" hangingPunct="1">
              <a:lnSpc>
                <a:spcPct val="100000"/>
              </a:lnSpc>
              <a:spcBef>
                <a:spcPct val="0"/>
              </a:spcBef>
              <a:spcAft>
                <a:spcPts val="0"/>
              </a:spcAft>
              <a:buClrTx/>
              <a:buSzTx/>
              <a:buFontTx/>
              <a:buNone/>
              <a:tabLst/>
              <a:defRPr/>
            </a:pPr>
            <a:endParaRPr lang="en-US" b="0" dirty="0" smtClean="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0</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upcoming exercises we will explore the studentGPS™ Dashboards features listed on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baseline="0" dirty="0" smtClean="0"/>
              <a:t>Trainer’s note: </a:t>
            </a:r>
            <a:r>
              <a:rPr lang="en-US" u="none" baseline="0" dirty="0" smtClean="0"/>
              <a:t>Highlight key points– go through relatively quickly</a:t>
            </a:r>
            <a:endParaRPr lang="en-US" sz="1200" i="0" baseline="0" dirty="0" smtClean="0">
              <a:solidFill>
                <a:schemeClr val="tx1"/>
              </a:solidFill>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baseline="0" dirty="0" smtClean="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10</a:t>
            </a:fld>
            <a:endParaRPr lang="en-US" dirty="0"/>
          </a:p>
        </p:txBody>
      </p:sp>
    </p:spTree>
    <p:extLst>
      <p:ext uri="{BB962C8B-B14F-4D97-AF65-F5344CB8AC3E}">
        <p14:creationId xmlns:p14="http://schemas.microsoft.com/office/powerpoint/2010/main" val="3027800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Arial" pitchFamily="34" charset="0"/>
                <a:ea typeface="+mn-ea"/>
                <a:cs typeface="+mn-cs"/>
              </a:rPr>
              <a:t>Let’s do some Guided Exercises together. Each of you should have a copy of the Guided Exercises booklet for use during today’s studentGPS™ Dashboards data analysis. During this session participants will log into the system to look at their actual student data. </a:t>
            </a:r>
          </a:p>
          <a:p>
            <a:r>
              <a:rPr lang="en-US" sz="1200" kern="1200" baseline="0" dirty="0" smtClean="0">
                <a:solidFill>
                  <a:schemeClr val="tx1"/>
                </a:solidFill>
                <a:effectLst/>
                <a:latin typeface="Arial" pitchFamily="34" charset="0"/>
                <a:ea typeface="+mn-ea"/>
                <a:cs typeface="+mn-cs"/>
              </a:rPr>
              <a:t> </a:t>
            </a:r>
          </a:p>
          <a:p>
            <a:r>
              <a:rPr lang="en-US" sz="1200" kern="1200" baseline="0" dirty="0" smtClean="0">
                <a:solidFill>
                  <a:schemeClr val="tx1"/>
                </a:solidFill>
                <a:effectLst/>
                <a:latin typeface="Arial" pitchFamily="34" charset="0"/>
                <a:ea typeface="+mn-ea"/>
                <a:cs typeface="+mn-cs"/>
              </a:rPr>
              <a:t>As a trainer, I will utilize the studentGPS™ Dashboards demo site for today’s exercises. It is important to note that all of the data we will look at in the projected demo site is FERPA-compliant and has been anonymized.</a:t>
            </a:r>
          </a:p>
          <a:p>
            <a:r>
              <a:rPr lang="en-US" sz="1200" kern="1200" baseline="0" dirty="0" smtClean="0">
                <a:solidFill>
                  <a:schemeClr val="tx1"/>
                </a:solidFill>
                <a:effectLst/>
                <a:latin typeface="Arial" pitchFamily="34" charset="0"/>
                <a:ea typeface="+mn-ea"/>
                <a:cs typeface="+mn-cs"/>
              </a:rPr>
              <a:t> </a:t>
            </a:r>
          </a:p>
          <a:p>
            <a:r>
              <a:rPr lang="en-US" sz="1200" b="1" kern="1200" baseline="0" dirty="0" smtClean="0">
                <a:solidFill>
                  <a:schemeClr val="tx1"/>
                </a:solidFill>
                <a:effectLst/>
                <a:latin typeface="Arial" pitchFamily="34" charset="0"/>
                <a:ea typeface="+mn-ea"/>
                <a:cs typeface="+mn-cs"/>
              </a:rPr>
              <a:t>(Trainer’s note:) </a:t>
            </a:r>
            <a:r>
              <a:rPr lang="en-US" sz="1200" kern="1200" baseline="0" dirty="0" smtClean="0">
                <a:solidFill>
                  <a:schemeClr val="tx1"/>
                </a:solidFill>
                <a:effectLst/>
                <a:latin typeface="Arial" pitchFamily="34" charset="0"/>
                <a:ea typeface="+mn-ea"/>
                <a:cs typeface="+mn-cs"/>
              </a:rPr>
              <a:t>The trainer should open a second window and log into the demo site. (This demo site data is FERPA-compliant and has been anonymized.)</a:t>
            </a:r>
            <a:endParaRPr lang="en-US" sz="1200" kern="1200" baseline="0" dirty="0">
              <a:solidFill>
                <a:schemeClr val="tx1"/>
              </a:solidFill>
              <a:effectLst/>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All educators will access the studentGPS™ Dashboards through TEAL. </a:t>
            </a:r>
            <a:r>
              <a:rPr lang="en-US" sz="1200" kern="1200" baseline="0" dirty="0" smtClean="0">
                <a:solidFill>
                  <a:schemeClr val="tx1"/>
                </a:solidFill>
                <a:effectLst/>
                <a:latin typeface="Arial" pitchFamily="34" charset="0"/>
                <a:ea typeface="+mn-ea"/>
                <a:cs typeface="Arial" pitchFamily="34" charset="0"/>
              </a:rPr>
              <a:t> You can access the TEAL login page from the TEA website. www.tea.state.tx.us Then click the ‘TEASE and TEAL secure applications’ button on the right hand side of the page. Next, click the ‘TEAL login’ button.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Arial" pitchFamily="34" charset="0"/>
                <a:ea typeface="+mn-ea"/>
                <a:cs typeface="Arial" pitchFamily="34" charset="0"/>
              </a:rPr>
              <a:t>Once you have logged in, you are ready to start the guided exercises.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Raise your hand if you are having trouble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Arial" pitchFamily="34" charset="0"/>
              <a:ea typeface="+mn-ea"/>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extLst>
      <p:ext uri="{BB962C8B-B14F-4D97-AF65-F5344CB8AC3E}">
        <p14:creationId xmlns:p14="http://schemas.microsoft.com/office/powerpoint/2010/main" val="2056137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spcBef>
                <a:spcPts val="0"/>
              </a:spcBef>
              <a:spcAft>
                <a:spcPts val="0"/>
              </a:spcAft>
            </a:pPr>
            <a:r>
              <a:rPr lang="en-US" dirty="0" smtClean="0">
                <a:latin typeface="Arial" pitchFamily="34" charset="0"/>
                <a:cs typeface="Arial" pitchFamily="34" charset="0"/>
              </a:rPr>
              <a:t>Your home screen will be your Campus Overview page.</a:t>
            </a:r>
          </a:p>
          <a:p>
            <a:pPr marL="0" indent="0">
              <a:lnSpc>
                <a:spcPct val="100000"/>
              </a:lnSpc>
              <a:spcBef>
                <a:spcPts val="0"/>
              </a:spcBef>
              <a:spcAft>
                <a:spcPts val="0"/>
              </a:spcAft>
            </a:pPr>
            <a:endParaRPr lang="en-US"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The Campus Overview page allows you to view campus performance and drill down to the student-level outcomes.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Arial" pitchFamily="34" charset="0"/>
                <a:ea typeface="+mn-ea"/>
                <a:cs typeface="Arial" pitchFamily="34" charset="0"/>
              </a:rPr>
              <a:t>Task:</a:t>
            </a:r>
            <a:r>
              <a:rPr lang="en-US" sz="1200" kern="1200" dirty="0" smtClean="0">
                <a:solidFill>
                  <a:schemeClr val="tx1"/>
                </a:solidFill>
                <a:effectLst/>
                <a:latin typeface="Arial" pitchFamily="34" charset="0"/>
                <a:ea typeface="+mn-ea"/>
                <a:cs typeface="Arial" pitchFamily="34" charset="0"/>
              </a:rPr>
              <a:t> Explore the campus goals for Attendance and Discipline and view student performance by metric.</a:t>
            </a:r>
          </a:p>
          <a:p>
            <a:pPr marL="0" indent="0">
              <a:lnSpc>
                <a:spcPct val="100000"/>
              </a:lnSpc>
              <a:spcBef>
                <a:spcPts val="0"/>
              </a:spcBef>
              <a:spcAft>
                <a:spcPts val="0"/>
              </a:spcAft>
            </a:pPr>
            <a:endParaRPr lang="en-US" dirty="0" smtClean="0">
              <a:latin typeface="Arial" pitchFamily="34" charset="0"/>
              <a:cs typeface="Arial" pitchFamily="34" charset="0"/>
            </a:endParaRPr>
          </a:p>
          <a:p>
            <a:pPr marL="0" indent="0">
              <a:lnSpc>
                <a:spcPct val="100000"/>
              </a:lnSpc>
              <a:spcBef>
                <a:spcPts val="0"/>
              </a:spcBef>
              <a:spcAft>
                <a:spcPts val="0"/>
              </a:spcAft>
              <a:buAutoNum type="arabicPeriod"/>
            </a:pPr>
            <a:r>
              <a:rPr lang="en-US" dirty="0" smtClean="0">
                <a:latin typeface="Arial" pitchFamily="34" charset="0"/>
                <a:cs typeface="Arial" pitchFamily="34" charset="0"/>
              </a:rPr>
              <a:t>The</a:t>
            </a:r>
            <a:r>
              <a:rPr lang="en-US" baseline="0" dirty="0" smtClean="0">
                <a:latin typeface="Arial" pitchFamily="34" charset="0"/>
                <a:cs typeface="Arial" pitchFamily="34" charset="0"/>
              </a:rPr>
              <a:t> campus Academic Dashboard shows campus performance in broad metric categories</a:t>
            </a:r>
          </a:p>
          <a:p>
            <a:pPr marL="0" indent="0">
              <a:lnSpc>
                <a:spcPct val="100000"/>
              </a:lnSpc>
              <a:spcBef>
                <a:spcPts val="0"/>
              </a:spcBef>
              <a:spcAft>
                <a:spcPts val="0"/>
              </a:spcAft>
              <a:buAutoNum type="arabicPeriod"/>
            </a:pPr>
            <a:r>
              <a:rPr lang="en-US" baseline="0" dirty="0" smtClean="0">
                <a:latin typeface="Arial" pitchFamily="34" charset="0"/>
                <a:cs typeface="Arial" pitchFamily="34" charset="0"/>
              </a:rPr>
              <a:t>Hover over each metric status icon to see additional information</a:t>
            </a:r>
          </a:p>
          <a:p>
            <a:pPr marL="0" indent="0">
              <a:lnSpc>
                <a:spcPct val="100000"/>
              </a:lnSpc>
              <a:spcBef>
                <a:spcPts val="0"/>
              </a:spcBef>
              <a:spcAft>
                <a:spcPts val="0"/>
              </a:spcAft>
              <a:buAutoNum type="arabicPeriod"/>
            </a:pPr>
            <a:r>
              <a:rPr lang="en-US" baseline="0" dirty="0" smtClean="0">
                <a:latin typeface="Arial" pitchFamily="34" charset="0"/>
                <a:cs typeface="Arial" pitchFamily="34" charset="0"/>
              </a:rPr>
              <a:t>Click on the Attendance and Discipline tab to see the full details.</a:t>
            </a:r>
          </a:p>
          <a:p>
            <a:pPr marL="0" indent="0">
              <a:lnSpc>
                <a:spcPct val="100000"/>
              </a:lnSpc>
              <a:spcBef>
                <a:spcPts val="0"/>
              </a:spcBef>
              <a:spcAft>
                <a:spcPts val="0"/>
              </a:spcAft>
              <a:buAutoNum type="arabicPeriod"/>
            </a:pPr>
            <a:r>
              <a:rPr lang="en-US" baseline="0" dirty="0" smtClean="0">
                <a:latin typeface="Arial" pitchFamily="34" charset="0"/>
                <a:cs typeface="Arial" pitchFamily="34" charset="0"/>
              </a:rPr>
              <a:t>Click the ‘More’ menu by ‘Average Daily Attendance’, ‘Last Four Weeks Metric’</a:t>
            </a:r>
          </a:p>
          <a:p>
            <a:pPr marL="0" indent="0">
              <a:lnSpc>
                <a:spcPct val="100000"/>
              </a:lnSpc>
              <a:spcBef>
                <a:spcPts val="0"/>
              </a:spcBef>
              <a:spcAft>
                <a:spcPts val="0"/>
              </a:spcAft>
              <a:buAutoNum type="arabicPeriod"/>
            </a:pPr>
            <a:r>
              <a:rPr lang="en-US" baseline="0" dirty="0" smtClean="0">
                <a:latin typeface="Arial" pitchFamily="34" charset="0"/>
                <a:cs typeface="Arial" pitchFamily="34" charset="0"/>
              </a:rPr>
              <a:t>Select the ‘Student List’ to see a list of students not meeting the goal.</a:t>
            </a:r>
          </a:p>
          <a:p>
            <a:pPr marL="0" indent="0">
              <a:lnSpc>
                <a:spcPct val="100000"/>
              </a:lnSpc>
              <a:spcBef>
                <a:spcPts val="0"/>
              </a:spcBef>
              <a:spcAft>
                <a:spcPts val="0"/>
              </a:spcAft>
            </a:pPr>
            <a:endParaRPr lang="en-US" dirty="0" smtClean="0">
              <a:latin typeface="Arial" pitchFamily="34" charset="0"/>
              <a:cs typeface="Arial" pitchFamily="34" charset="0"/>
            </a:endParaRPr>
          </a:p>
          <a:p>
            <a:pPr marL="0" indent="0">
              <a:lnSpc>
                <a:spcPct val="100000"/>
              </a:lnSpc>
              <a:spcBef>
                <a:spcPts val="0"/>
              </a:spcBef>
              <a:spcAft>
                <a:spcPts val="0"/>
              </a:spcAft>
            </a:pPr>
            <a:r>
              <a:rPr lang="en-US" b="1" dirty="0" smtClean="0">
                <a:latin typeface="Arial" pitchFamily="34" charset="0"/>
                <a:cs typeface="Arial" pitchFamily="34" charset="0"/>
              </a:rPr>
              <a:t>Debrief</a:t>
            </a:r>
            <a:r>
              <a:rPr lang="en-US" dirty="0" smtClean="0">
                <a:latin typeface="Arial" pitchFamily="34" charset="0"/>
                <a:cs typeface="Arial" pitchFamily="34" charset="0"/>
              </a:rPr>
              <a:t> with users: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How can the student list be used in conversations with teachers about campus goals? How might you use the student lists in your role as an administrator?</a:t>
            </a:r>
          </a:p>
          <a:p>
            <a:pPr marL="0" indent="0">
              <a:lnSpc>
                <a:spcPct val="100000"/>
              </a:lnSpc>
              <a:spcBef>
                <a:spcPts val="0"/>
              </a:spcBef>
              <a:spcAft>
                <a:spcPts val="0"/>
              </a:spcAft>
            </a:pPr>
            <a:r>
              <a:rPr lang="en-US" sz="1200" kern="1200" dirty="0" smtClean="0">
                <a:solidFill>
                  <a:schemeClr val="tx1"/>
                </a:solidFill>
                <a:effectLst/>
                <a:latin typeface="Arial" pitchFamily="34" charset="0"/>
                <a:ea typeface="+mn-ea"/>
                <a:cs typeface="Arial" pitchFamily="34" charset="0"/>
              </a:rPr>
              <a:t>  </a:t>
            </a:r>
          </a:p>
          <a:p>
            <a:pPr marL="0" indent="0">
              <a:lnSpc>
                <a:spcPct val="100000"/>
              </a:lnSpc>
              <a:spcBef>
                <a:spcPts val="0"/>
              </a:spcBef>
              <a:spcAft>
                <a:spcPts val="0"/>
              </a:spcAft>
            </a:pPr>
            <a:r>
              <a:rPr lang="en-US" sz="1200" kern="1200" dirty="0" smtClean="0">
                <a:solidFill>
                  <a:schemeClr val="tx1"/>
                </a:solidFill>
                <a:effectLst/>
                <a:latin typeface="Arial" pitchFamily="34" charset="0"/>
                <a:ea typeface="+mn-ea"/>
                <a:cs typeface="Arial" pitchFamily="34" charset="0"/>
              </a:rPr>
              <a:t> </a:t>
            </a:r>
          </a:p>
          <a:p>
            <a:pPr marL="0" indent="0">
              <a:lnSpc>
                <a:spcPct val="100000"/>
              </a:lnSpc>
              <a:spcBef>
                <a:spcPts val="0"/>
              </a:spcBef>
              <a:spcAft>
                <a:spcPts val="0"/>
              </a:spcAft>
            </a:pP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13</a:t>
            </a:fld>
            <a:endParaRPr lang="en-US" dirty="0"/>
          </a:p>
        </p:txBody>
      </p:sp>
    </p:spTree>
    <p:extLst>
      <p:ext uri="{BB962C8B-B14F-4D97-AF65-F5344CB8AC3E}">
        <p14:creationId xmlns:p14="http://schemas.microsoft.com/office/powerpoint/2010/main" val="1770436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a:lnSpc>
                <a:spcPct val="100000"/>
              </a:lnSpc>
              <a:spcBef>
                <a:spcPts val="0"/>
              </a:spcBef>
              <a:spcAft>
                <a:spcPts val="0"/>
              </a:spcAft>
            </a:pPr>
            <a:r>
              <a:rPr lang="en-US" sz="1200" kern="1200" dirty="0" smtClean="0">
                <a:solidFill>
                  <a:schemeClr val="tx1"/>
                </a:solidFill>
                <a:effectLst/>
                <a:latin typeface="Arial" pitchFamily="34" charset="0"/>
                <a:ea typeface="+mn-ea"/>
                <a:cs typeface="Arial" pitchFamily="34" charset="0"/>
              </a:rPr>
              <a:t>The Watch List feature in studentGPS</a:t>
            </a:r>
            <a:r>
              <a:rPr lang="en-US" sz="1200" kern="1200" baseline="30000" dirty="0" smtClean="0">
                <a:solidFill>
                  <a:schemeClr val="tx1"/>
                </a:solidFill>
                <a:effectLst/>
                <a:latin typeface="Arial" pitchFamily="34" charset="0"/>
                <a:ea typeface="+mn-ea"/>
                <a:cs typeface="Arial" pitchFamily="34" charset="0"/>
              </a:rPr>
              <a:t>™ </a:t>
            </a:r>
            <a:r>
              <a:rPr lang="en-US" sz="1200" kern="1200" baseline="0" dirty="0" smtClean="0">
                <a:solidFill>
                  <a:schemeClr val="tx1"/>
                </a:solidFill>
                <a:effectLst/>
                <a:latin typeface="Arial" pitchFamily="34" charset="0"/>
                <a:ea typeface="+mn-ea"/>
                <a:cs typeface="Arial" pitchFamily="34" charset="0"/>
              </a:rPr>
              <a:t>Dashboards</a:t>
            </a:r>
            <a:r>
              <a:rPr lang="en-US" sz="1200" kern="1200" baseline="30000" dirty="0" smtClean="0">
                <a:solidFill>
                  <a:schemeClr val="tx1"/>
                </a:solidFill>
                <a:effectLst/>
                <a:latin typeface="Arial" pitchFamily="34" charset="0"/>
                <a:ea typeface="+mn-ea"/>
                <a:cs typeface="Arial" pitchFamily="34" charset="0"/>
              </a:rPr>
              <a:t> </a:t>
            </a:r>
            <a:r>
              <a:rPr lang="en-US" sz="1200" kern="1200" dirty="0" smtClean="0">
                <a:solidFill>
                  <a:schemeClr val="tx1"/>
                </a:solidFill>
                <a:effectLst/>
                <a:latin typeface="Arial" pitchFamily="34" charset="0"/>
                <a:ea typeface="+mn-ea"/>
                <a:cs typeface="Arial" pitchFamily="34" charset="0"/>
              </a:rPr>
              <a:t>allows you to monitor the performance of specific students and monitor the effectiveness of interventions. Watch lists can be generated from any student list, including lists of students by program or demographic group</a:t>
            </a:r>
            <a:endParaRPr lang="en-US" dirty="0" smtClean="0">
              <a:latin typeface="Arial" pitchFamily="34" charset="0"/>
              <a:cs typeface="Arial" pitchFamily="34" charset="0"/>
            </a:endParaRPr>
          </a:p>
          <a:p>
            <a:pPr marL="0">
              <a:lnSpc>
                <a:spcPct val="100000"/>
              </a:lnSpc>
              <a:spcBef>
                <a:spcPts val="0"/>
              </a:spcBef>
              <a:spcAft>
                <a:spcPts val="0"/>
              </a:spcAft>
            </a:pPr>
            <a:endParaRPr lang="en-US"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Arial" pitchFamily="34" charset="0"/>
                <a:ea typeface="+mn-ea"/>
                <a:cs typeface="Arial" pitchFamily="34" charset="0"/>
              </a:rPr>
              <a:t>(Task)</a:t>
            </a:r>
            <a:r>
              <a:rPr lang="en-US" sz="1200" b="1" kern="1200" baseline="0" dirty="0" smtClean="0">
                <a:solidFill>
                  <a:schemeClr val="tx1"/>
                </a:solidFill>
                <a:effectLst/>
                <a:latin typeface="Arial" pitchFamily="34" charset="0"/>
                <a:ea typeface="+mn-ea"/>
                <a:cs typeface="Arial" pitchFamily="34" charset="0"/>
              </a:rPr>
              <a:t> </a:t>
            </a:r>
            <a:r>
              <a:rPr lang="en-US" sz="1200" b="0" kern="1200" baseline="0" dirty="0" smtClean="0">
                <a:solidFill>
                  <a:schemeClr val="tx1"/>
                </a:solidFill>
                <a:effectLst/>
                <a:latin typeface="Arial" pitchFamily="34" charset="0"/>
                <a:ea typeface="+mn-ea"/>
                <a:cs typeface="Arial" pitchFamily="34" charset="0"/>
              </a:rPr>
              <a:t>Let’s</a:t>
            </a:r>
            <a:r>
              <a:rPr lang="en-US" sz="1200" b="1" kern="1200" baseline="0" dirty="0" smtClean="0">
                <a:solidFill>
                  <a:schemeClr val="tx1"/>
                </a:solidFill>
                <a:effectLst/>
                <a:latin typeface="Arial" pitchFamily="34" charset="0"/>
                <a:ea typeface="+mn-ea"/>
                <a:cs typeface="Arial" pitchFamily="34" charset="0"/>
              </a:rPr>
              <a:t> </a:t>
            </a:r>
            <a:r>
              <a:rPr lang="en-US" sz="1200" b="0" kern="1200" baseline="0" dirty="0" smtClean="0">
                <a:solidFill>
                  <a:schemeClr val="tx1"/>
                </a:solidFill>
                <a:effectLst/>
                <a:latin typeface="Arial" pitchFamily="34" charset="0"/>
                <a:ea typeface="+mn-ea"/>
                <a:cs typeface="Arial" pitchFamily="34" charset="0"/>
              </a:rPr>
              <a:t>c</a:t>
            </a:r>
            <a:r>
              <a:rPr lang="en-US" sz="1200" kern="1200" dirty="0" smtClean="0">
                <a:solidFill>
                  <a:schemeClr val="tx1"/>
                </a:solidFill>
                <a:effectLst/>
                <a:latin typeface="Arial" pitchFamily="34" charset="0"/>
                <a:ea typeface="+mn-ea"/>
                <a:cs typeface="Arial" pitchFamily="34" charset="0"/>
              </a:rPr>
              <a:t>reate a watch list of at-risk students with attendance issues.</a:t>
            </a:r>
          </a:p>
          <a:p>
            <a:pPr marL="0">
              <a:lnSpc>
                <a:spcPct val="100000"/>
              </a:lnSpc>
              <a:spcBef>
                <a:spcPts val="0"/>
              </a:spcBef>
              <a:spcAft>
                <a:spcPts val="0"/>
              </a:spcAft>
            </a:pPr>
            <a:endParaRPr lang="en-US" dirty="0" smtClean="0">
              <a:latin typeface="Arial" pitchFamily="34" charset="0"/>
              <a:cs typeface="Arial" pitchFamily="34" charset="0"/>
            </a:endParaRP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From the Campus Information page click on ’At-Risk’ for a list of at-risk students on the campus.</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Click ‘Customize View’ and ‘See More Columns’ to view additional columns related to attendance.</a:t>
            </a:r>
            <a:r>
              <a:rPr lang="en-US" baseline="0" dirty="0" smtClean="0">
                <a:latin typeface="Arial" pitchFamily="34" charset="0"/>
                <a:cs typeface="Arial" pitchFamily="34" charset="0"/>
              </a:rPr>
              <a:t> </a:t>
            </a:r>
            <a:r>
              <a:rPr lang="en-US" dirty="0" smtClean="0">
                <a:latin typeface="Arial" pitchFamily="34" charset="0"/>
                <a:cs typeface="Arial" pitchFamily="34" charset="0"/>
              </a:rPr>
              <a:t>Click ‘Save Columns</a:t>
            </a:r>
            <a:r>
              <a:rPr lang="en-US" baseline="0" dirty="0" smtClean="0">
                <a:latin typeface="Arial" pitchFamily="34" charset="0"/>
                <a:cs typeface="Arial" pitchFamily="34" charset="0"/>
              </a:rPr>
              <a:t>’ to save this view.</a:t>
            </a:r>
          </a:p>
          <a:p>
            <a:pPr marL="0" indent="-228600">
              <a:lnSpc>
                <a:spcPct val="100000"/>
              </a:lnSpc>
              <a:spcBef>
                <a:spcPts val="0"/>
              </a:spcBef>
              <a:spcAft>
                <a:spcPts val="0"/>
              </a:spcAft>
              <a:buAutoNum type="arabicPeriod"/>
            </a:pPr>
            <a:r>
              <a:rPr lang="en-US" baseline="0" dirty="0" smtClean="0">
                <a:latin typeface="Arial" pitchFamily="34" charset="0"/>
                <a:cs typeface="Arial" pitchFamily="34" charset="0"/>
              </a:rPr>
              <a:t>Click on the ‘Number of Days Absent’ header to sort the list by students with attendance issues. To create a watch list, click ‘Customize View’ and select ‘Create or Add to Watch List’.</a:t>
            </a:r>
          </a:p>
          <a:p>
            <a:pPr marL="0" indent="-228600">
              <a:lnSpc>
                <a:spcPct val="100000"/>
              </a:lnSpc>
              <a:spcBef>
                <a:spcPts val="0"/>
              </a:spcBef>
              <a:spcAft>
                <a:spcPts val="0"/>
              </a:spcAft>
              <a:buAutoNum type="arabicPeriod"/>
            </a:pPr>
            <a:r>
              <a:rPr lang="en-US" baseline="0" dirty="0" smtClean="0">
                <a:latin typeface="Arial" pitchFamily="34" charset="0"/>
                <a:cs typeface="Arial" pitchFamily="34" charset="0"/>
              </a:rPr>
              <a:t>Check the boxes next to the names of the students you wish to add to the watch list and click 'Add Selected Students to Watch List'.</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Name the watch list and click 'OK‘</a:t>
            </a:r>
          </a:p>
          <a:p>
            <a:pPr marL="0">
              <a:lnSpc>
                <a:spcPct val="100000"/>
              </a:lnSpc>
              <a:spcBef>
                <a:spcPts val="0"/>
              </a:spcBef>
              <a:spcAft>
                <a:spcPts val="0"/>
              </a:spcAft>
            </a:pPr>
            <a:r>
              <a:rPr lang="en-US" dirty="0" smtClean="0">
                <a:latin typeface="Arial" pitchFamily="34" charset="0"/>
                <a:cs typeface="Arial" pitchFamily="34" charset="0"/>
              </a:rPr>
              <a:t>6. The watch list will appear in the 'Student List' drop-down. It can also be accessed from the 'Campus Information' tab under 'My Student Lists'.</a:t>
            </a:r>
          </a:p>
          <a:p>
            <a:pPr marL="0">
              <a:lnSpc>
                <a:spcPct val="100000"/>
              </a:lnSpc>
              <a:spcBef>
                <a:spcPts val="0"/>
              </a:spcBef>
              <a:spcAft>
                <a:spcPts val="0"/>
              </a:spcAft>
            </a:pPr>
            <a:r>
              <a:rPr lang="en-US" dirty="0" smtClean="0">
                <a:latin typeface="Arial" pitchFamily="34" charset="0"/>
                <a:cs typeface="Arial" pitchFamily="34" charset="0"/>
              </a:rPr>
              <a:t> </a:t>
            </a:r>
          </a:p>
          <a:p>
            <a:pPr marL="0">
              <a:lnSpc>
                <a:spcPct val="100000"/>
              </a:lnSpc>
              <a:spcBef>
                <a:spcPts val="0"/>
              </a:spcBef>
              <a:spcAft>
                <a:spcPts val="0"/>
              </a:spcAft>
            </a:pPr>
            <a:r>
              <a:rPr lang="en-US" b="1" dirty="0" smtClean="0">
                <a:latin typeface="Arial" pitchFamily="34" charset="0"/>
                <a:cs typeface="Arial" pitchFamily="34" charset="0"/>
              </a:rPr>
              <a:t>(Debrief)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What kinds of watch lists would be most useful to you as an administrator?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How often would you update these watch lists?</a:t>
            </a:r>
          </a:p>
          <a:p>
            <a:pPr marL="0" indent="0">
              <a:lnSpc>
                <a:spcPct val="100000"/>
              </a:lnSpc>
              <a:spcBef>
                <a:spcPts val="0"/>
              </a:spcBef>
              <a:spcAft>
                <a:spcPts val="0"/>
              </a:spcAft>
              <a:buNone/>
            </a:pPr>
            <a:endParaRPr lang="en-US" dirty="0" smtClean="0">
              <a:latin typeface="Arial" pitchFamily="34" charset="0"/>
              <a:cs typeface="Arial" pitchFamily="34" charset="0"/>
            </a:endParaRPr>
          </a:p>
          <a:p>
            <a:pPr marL="0" indent="-235060">
              <a:lnSpc>
                <a:spcPct val="100000"/>
              </a:lnSpc>
              <a:spcBef>
                <a:spcPts val="0"/>
              </a:spcBef>
              <a:spcAft>
                <a:spcPts val="0"/>
              </a:spcAft>
              <a:buAutoNum type="arabicParenR"/>
            </a:pPr>
            <a:endParaRPr lang="en-US" dirty="0" smtClean="0">
              <a:latin typeface="Arial" pitchFamily="34" charset="0"/>
              <a:cs typeface="Arial" pitchFamily="34" charset="0"/>
            </a:endParaRPr>
          </a:p>
          <a:p>
            <a:pPr marL="0">
              <a:lnSpc>
                <a:spcPct val="100000"/>
              </a:lnSpc>
              <a:spcBef>
                <a:spcPts val="0"/>
              </a:spcBef>
              <a:spcAft>
                <a:spcPts val="0"/>
              </a:spcAft>
            </a:pPr>
            <a:r>
              <a:rPr lang="en-US" b="1" u="none" dirty="0" smtClean="0">
                <a:latin typeface="Arial" pitchFamily="34" charset="0"/>
                <a:cs typeface="Arial" pitchFamily="34" charset="0"/>
              </a:rPr>
              <a:t>(Trainer’s note: </a:t>
            </a:r>
            <a:r>
              <a:rPr lang="en-US" u="none" dirty="0" smtClean="0">
                <a:latin typeface="Arial" pitchFamily="34" charset="0"/>
                <a:cs typeface="Arial" pitchFamily="34" charset="0"/>
              </a:rPr>
              <a:t>Assess the understanding of the audience.  If they seem comfortable with the dashboards, move into independent completion of the remaining worksheets.  If not, complete the next guided exercise as a demo.)</a:t>
            </a:r>
          </a:p>
          <a:p>
            <a:pPr marL="0">
              <a:lnSpc>
                <a:spcPct val="100000"/>
              </a:lnSpc>
              <a:spcBef>
                <a:spcPts val="0"/>
              </a:spcBef>
              <a:spcAft>
                <a:spcPts val="0"/>
              </a:spcAft>
            </a:pP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extLst>
      <p:ext uri="{BB962C8B-B14F-4D97-AF65-F5344CB8AC3E}">
        <p14:creationId xmlns:p14="http://schemas.microsoft.com/office/powerpoint/2010/main" val="2938885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Each student’s contact information, academic dashboard, and transcript are available through the dashboard.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Arial" pitchFamily="34" charset="0"/>
                <a:ea typeface="+mn-ea"/>
                <a:cs typeface="Arial" pitchFamily="34" charset="0"/>
              </a:rPr>
              <a:t>(Task) </a:t>
            </a:r>
            <a:r>
              <a:rPr lang="en-US" sz="1200" b="0" kern="1200" dirty="0" smtClean="0">
                <a:solidFill>
                  <a:schemeClr val="tx1"/>
                </a:solidFill>
                <a:effectLst/>
                <a:latin typeface="Arial" pitchFamily="34" charset="0"/>
                <a:ea typeface="+mn-ea"/>
                <a:cs typeface="Arial" pitchFamily="34" charset="0"/>
              </a:rPr>
              <a:t>Lets use </a:t>
            </a:r>
            <a:r>
              <a:rPr lang="en-US" sz="1200" kern="1200" dirty="0" smtClean="0">
                <a:solidFill>
                  <a:schemeClr val="tx1"/>
                </a:solidFill>
                <a:effectLst/>
                <a:latin typeface="Arial" pitchFamily="34" charset="0"/>
                <a:ea typeface="+mn-ea"/>
                <a:cs typeface="Arial" pitchFamily="34" charset="0"/>
              </a:rPr>
              <a:t>a student’s record to prepare for a meeting with his or her parent about attendance and discipline.</a:t>
            </a:r>
          </a:p>
          <a:p>
            <a:pPr marL="0">
              <a:lnSpc>
                <a:spcPct val="100000"/>
              </a:lnSpc>
              <a:spcBef>
                <a:spcPts val="0"/>
              </a:spcBef>
              <a:spcAft>
                <a:spcPts val="0"/>
              </a:spcAft>
            </a:pPr>
            <a:endParaRPr lang="en-US" dirty="0" smtClean="0">
              <a:latin typeface="Arial" pitchFamily="34" charset="0"/>
              <a:cs typeface="Arial" pitchFamily="34" charset="0"/>
            </a:endParaRP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From the 'My Student Lists' tab, access a watch list you have previously created. To view an individual student's record, click on his or her name.</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The student's 'Academic Dashboard' will appear, including attendance and discipline information, assessment scores and grades and credits. Course history and historical assessment data are available on the 'Transcript' tab.</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 Click on the 'Student Information' tab to access parent contact information and student demographic and program information.</a:t>
            </a:r>
          </a:p>
          <a:p>
            <a:pPr marL="0" indent="-228600">
              <a:lnSpc>
                <a:spcPct val="100000"/>
              </a:lnSpc>
              <a:spcBef>
                <a:spcPts val="0"/>
              </a:spcBef>
              <a:spcAft>
                <a:spcPts val="0"/>
              </a:spcAft>
              <a:buAutoNum type="arabicPeriod"/>
            </a:pPr>
            <a:endParaRPr lang="en-US" dirty="0" smtClean="0">
              <a:latin typeface="Arial" pitchFamily="34" charset="0"/>
              <a:cs typeface="Arial" pitchFamily="34" charset="0"/>
            </a:endParaRPr>
          </a:p>
          <a:p>
            <a:pPr marL="0">
              <a:lnSpc>
                <a:spcPct val="100000"/>
              </a:lnSpc>
              <a:spcBef>
                <a:spcPts val="0"/>
              </a:spcBef>
              <a:spcAft>
                <a:spcPts val="0"/>
              </a:spcAft>
            </a:pPr>
            <a:r>
              <a:rPr lang="en-US" sz="1200" b="1" kern="1200" dirty="0" smtClean="0">
                <a:solidFill>
                  <a:schemeClr val="tx1"/>
                </a:solidFill>
                <a:effectLst/>
                <a:latin typeface="Arial" pitchFamily="34" charset="0"/>
                <a:ea typeface="+mn-ea"/>
                <a:cs typeface="Arial" pitchFamily="34" charset="0"/>
              </a:rPr>
              <a:t>(Debrief)</a:t>
            </a:r>
            <a:endParaRPr lang="en-US" sz="1200" kern="1200" dirty="0" smtClean="0">
              <a:solidFill>
                <a:schemeClr val="tx1"/>
              </a:solidFill>
              <a:effectLst/>
              <a:latin typeface="Arial" pitchFamily="34" charset="0"/>
              <a:ea typeface="+mn-ea"/>
              <a:cs typeface="Arial" pitchFamily="34" charset="0"/>
            </a:endParaRPr>
          </a:p>
          <a:p>
            <a:pPr marL="0">
              <a:lnSpc>
                <a:spcPct val="100000"/>
              </a:lnSpc>
              <a:spcBef>
                <a:spcPts val="0"/>
              </a:spcBef>
              <a:spcAft>
                <a:spcPts val="0"/>
              </a:spcAft>
            </a:pPr>
            <a:r>
              <a:rPr lang="en-US" sz="1200" kern="1200" dirty="0" smtClean="0">
                <a:solidFill>
                  <a:schemeClr val="tx1"/>
                </a:solidFill>
                <a:effectLst/>
                <a:latin typeface="Arial" pitchFamily="34" charset="0"/>
                <a:ea typeface="+mn-ea"/>
                <a:cs typeface="Arial" pitchFamily="34" charset="0"/>
              </a:rPr>
              <a:t>Based on this student’s overall record, what specific information would you choose to discuss with his or her parents?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15</a:t>
            </a:fld>
            <a:endParaRPr lang="en-US" dirty="0"/>
          </a:p>
        </p:txBody>
      </p:sp>
    </p:spTree>
    <p:extLst>
      <p:ext uri="{BB962C8B-B14F-4D97-AF65-F5344CB8AC3E}">
        <p14:creationId xmlns:p14="http://schemas.microsoft.com/office/powerpoint/2010/main" val="30603773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itchFamily="34" charset="0"/>
                <a:ea typeface="+mn-ea"/>
                <a:cs typeface="Arial" pitchFamily="34" charset="0"/>
              </a:rPr>
              <a:t>A campus administrator can use the ‘Campus Information’ tab to access information about a teacher, his or her students, and their performance.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Arial" pitchFamily="34" charset="0"/>
                <a:ea typeface="+mn-ea"/>
                <a:cs typeface="Arial" pitchFamily="34" charset="0"/>
              </a:rPr>
              <a:t>(Task)</a:t>
            </a:r>
            <a:r>
              <a:rPr lang="en-US" sz="1200" kern="1200" dirty="0" smtClean="0">
                <a:solidFill>
                  <a:schemeClr val="tx1"/>
                </a:solidFill>
                <a:effectLst/>
                <a:latin typeface="Arial" pitchFamily="34" charset="0"/>
                <a:ea typeface="+mn-ea"/>
                <a:cs typeface="Arial" pitchFamily="34" charset="0"/>
              </a:rPr>
              <a:t> Let’s view the progress of the students of a new teacher and view student and assessment information for his or her class.</a:t>
            </a:r>
          </a:p>
          <a:p>
            <a:pPr marL="0">
              <a:lnSpc>
                <a:spcPct val="100000"/>
              </a:lnSpc>
              <a:spcBef>
                <a:spcPts val="0"/>
              </a:spcBef>
              <a:spcAft>
                <a:spcPts val="0"/>
              </a:spcAft>
            </a:pPr>
            <a:endParaRPr lang="en-US" dirty="0" smtClean="0">
              <a:latin typeface="Arial" pitchFamily="34" charset="0"/>
              <a:cs typeface="Arial" pitchFamily="34" charset="0"/>
            </a:endParaRP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From the Campus Information page click on the 'Teacher List' tab.</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Sort by 'Years of Experience' by clicking on the header column.</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Scroll down to find a teacher; click on a name to access his or her class view.</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This page displays data for all students assigned to this teacher. Choose an assessment from 'Data View' to view the class assessment results.</a:t>
            </a:r>
          </a:p>
          <a:p>
            <a:pPr marL="0" indent="-228600">
              <a:lnSpc>
                <a:spcPct val="100000"/>
              </a:lnSpc>
              <a:spcBef>
                <a:spcPts val="0"/>
              </a:spcBef>
              <a:spcAft>
                <a:spcPts val="0"/>
              </a:spcAft>
              <a:buAutoNum type="arabicPeriod"/>
            </a:pPr>
            <a:r>
              <a:rPr lang="en-US" dirty="0" smtClean="0">
                <a:latin typeface="Arial" pitchFamily="34" charset="0"/>
                <a:cs typeface="Arial" pitchFamily="34" charset="0"/>
              </a:rPr>
              <a:t>Sort the list by clicking on the reporting category's column heading. K-2 teachers may access early reading assessment information where available.</a:t>
            </a:r>
          </a:p>
          <a:p>
            <a:pPr marL="0" indent="-228600">
              <a:lnSpc>
                <a:spcPct val="100000"/>
              </a:lnSpc>
              <a:spcBef>
                <a:spcPts val="0"/>
              </a:spcBef>
              <a:spcAft>
                <a:spcPts val="0"/>
              </a:spcAft>
              <a:buAutoNum type="arabicPeriod"/>
            </a:pPr>
            <a:endParaRPr lang="en-US" dirty="0" smtClean="0">
              <a:latin typeface="Arial" pitchFamily="34" charset="0"/>
              <a:cs typeface="Arial" pitchFamily="34" charset="0"/>
            </a:endParaRPr>
          </a:p>
          <a:p>
            <a:pPr marL="0">
              <a:lnSpc>
                <a:spcPct val="100000"/>
              </a:lnSpc>
              <a:spcBef>
                <a:spcPts val="0"/>
              </a:spcBef>
              <a:spcAft>
                <a:spcPts val="0"/>
              </a:spcAft>
            </a:pPr>
            <a:r>
              <a:rPr lang="en-US" sz="1200" b="1" kern="1200" dirty="0" smtClean="0">
                <a:solidFill>
                  <a:schemeClr val="tx1"/>
                </a:solidFill>
                <a:effectLst/>
                <a:latin typeface="Arial" pitchFamily="34" charset="0"/>
                <a:ea typeface="+mn-ea"/>
                <a:cs typeface="Arial" pitchFamily="34" charset="0"/>
              </a:rPr>
              <a:t>(Debrief)</a:t>
            </a:r>
            <a:endParaRPr lang="en-US" sz="1200" kern="1200" dirty="0" smtClean="0">
              <a:solidFill>
                <a:schemeClr val="tx1"/>
              </a:solidFill>
              <a:effectLst/>
              <a:latin typeface="Arial" pitchFamily="34" charset="0"/>
              <a:ea typeface="+mn-ea"/>
              <a:cs typeface="Arial" pitchFamily="34" charset="0"/>
            </a:endParaRPr>
          </a:p>
          <a:p>
            <a:pPr marL="0">
              <a:lnSpc>
                <a:spcPct val="100000"/>
              </a:lnSpc>
              <a:spcBef>
                <a:spcPts val="0"/>
              </a:spcBef>
              <a:spcAft>
                <a:spcPts val="0"/>
              </a:spcAft>
            </a:pPr>
            <a:r>
              <a:rPr lang="en-US" sz="1200" kern="1200" dirty="0" smtClean="0">
                <a:solidFill>
                  <a:schemeClr val="tx1"/>
                </a:solidFill>
                <a:effectLst/>
                <a:latin typeface="Arial" pitchFamily="34" charset="0"/>
                <a:ea typeface="+mn-ea"/>
                <a:cs typeface="Arial" pitchFamily="34" charset="0"/>
              </a:rPr>
              <a:t>Other than assessments, which student outcomes would you be most interested in monitoring in a new teacher’s classroom?</a:t>
            </a:r>
          </a:p>
          <a:p>
            <a:pPr marL="0">
              <a:lnSpc>
                <a:spcPct val="100000"/>
              </a:lnSpc>
              <a:spcBef>
                <a:spcPts val="0"/>
              </a:spcBef>
              <a:spcAft>
                <a:spcPts val="0"/>
              </a:spcAft>
            </a:pPr>
            <a:endParaRPr lang="en-US" sz="1200" kern="1200" dirty="0" smtClean="0">
              <a:solidFill>
                <a:schemeClr val="tx1"/>
              </a:solidFill>
              <a:effectLst/>
              <a:latin typeface="Arial" pitchFamily="34" charset="0"/>
              <a:ea typeface="+mn-ea"/>
              <a:cs typeface="Arial" pitchFamily="34" charset="0"/>
            </a:endParaRPr>
          </a:p>
          <a:p>
            <a:pPr marL="0" indent="0">
              <a:lnSpc>
                <a:spcPct val="100000"/>
              </a:lnSpc>
              <a:spcBef>
                <a:spcPts val="0"/>
              </a:spcBef>
              <a:spcAft>
                <a:spcPts val="0"/>
              </a:spcAft>
              <a:buNone/>
            </a:pPr>
            <a:endParaRPr lang="en-US" dirty="0" smtClean="0">
              <a:latin typeface="Arial" pitchFamily="34" charset="0"/>
              <a:cs typeface="Arial" pitchFamily="34" charset="0"/>
            </a:endParaRPr>
          </a:p>
          <a:p>
            <a:pPr marL="0">
              <a:lnSpc>
                <a:spcPct val="100000"/>
              </a:lnSpc>
              <a:spcBef>
                <a:spcPts val="0"/>
              </a:spcBef>
              <a:spcAft>
                <a:spcPts val="0"/>
              </a:spcAft>
            </a:pP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16</a:t>
            </a:fld>
            <a:endParaRPr lang="en-US" dirty="0"/>
          </a:p>
        </p:txBody>
      </p:sp>
    </p:spTree>
    <p:extLst>
      <p:ext uri="{BB962C8B-B14F-4D97-AF65-F5344CB8AC3E}">
        <p14:creationId xmlns:p14="http://schemas.microsoft.com/office/powerpoint/2010/main" val="3877412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Users may search for a Campus, Teacher or Student by typing the name in the search box and pressing the arrow. Note that the search results </a:t>
            </a:r>
            <a:r>
              <a:rPr lang="en-US" baseline="0" dirty="0" smtClean="0"/>
              <a:t>will only allow access to campus, teacher or student data according to your security role.</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extLst>
      <p:ext uri="{BB962C8B-B14F-4D97-AF65-F5344CB8AC3E}">
        <p14:creationId xmlns:p14="http://schemas.microsoft.com/office/powerpoint/2010/main" val="1759482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Click</a:t>
            </a:r>
            <a:r>
              <a:rPr lang="en-US" dirty="0" smtClean="0"/>
              <a:t> the support icon in the upper right</a:t>
            </a:r>
            <a:r>
              <a:rPr lang="en-US" baseline="0" dirty="0" smtClean="0"/>
              <a:t> corner of your screen. This will open an email support request window. Type your comments in the box and click ‘Submit Request’. The request will be emailed to the appropriate support person.</a:t>
            </a:r>
            <a:endParaRPr lang="en-US" dirty="0" smtClean="0"/>
          </a:p>
          <a:p>
            <a:pPr marL="0" inden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val="111732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let’s click the ‘Home’ icon in the upper</a:t>
            </a:r>
            <a:r>
              <a:rPr lang="en-US" baseline="0" dirty="0" smtClean="0"/>
              <a:t> left corner of your page to navigate back to our home screen. Note that in the back of your Guided Exercises booklet you have some additional directions for retrieving and managing your watch lists. You can use these directions if you need help accessing or editing the watch lists you created during this training session.</a:t>
            </a:r>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p14="http://schemas.microsoft.com/office/powerpoint/2010/main" val="240742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During today’s session, we will take a look at </a:t>
            </a:r>
            <a:r>
              <a:rPr lang="en-US" b="0" baseline="0" dirty="0" smtClean="0"/>
              <a:t>the overview and vision of the TSDS studentGPS™ Dashboards, </a:t>
            </a:r>
            <a:r>
              <a:rPr lang="en-US" b="0" dirty="0" smtClean="0"/>
              <a:t>discuss the functionality and practical</a:t>
            </a:r>
            <a:r>
              <a:rPr lang="en-US" b="0" baseline="0" dirty="0" smtClean="0"/>
              <a:t> use of the Dashboards, and </a:t>
            </a:r>
            <a:r>
              <a:rPr lang="en-US" b="0" dirty="0" smtClean="0"/>
              <a:t>provide hands on access to the studentGPS™ Dashboards data.</a:t>
            </a:r>
          </a:p>
          <a:p>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a:t>
            </a:fld>
            <a:endParaRPr lang="en-US" dirty="0"/>
          </a:p>
        </p:txBody>
      </p:sp>
    </p:spTree>
    <p:extLst>
      <p:ext uri="{BB962C8B-B14F-4D97-AF65-F5344CB8AC3E}">
        <p14:creationId xmlns:p14="http://schemas.microsoft.com/office/powerpoint/2010/main" val="73531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aseline="0" dirty="0" smtClean="0">
                <a:solidFill>
                  <a:schemeClr val="tx1"/>
                </a:solidFill>
              </a:rPr>
              <a:t>The studentGPS™ Dashboard system has several practical uses:</a:t>
            </a:r>
          </a:p>
          <a:p>
            <a:endParaRPr lang="en-US" sz="1200" baseline="0" dirty="0" smtClean="0">
              <a:solidFill>
                <a:schemeClr val="tx1"/>
              </a:solidFill>
            </a:endParaRPr>
          </a:p>
          <a:p>
            <a:r>
              <a:rPr lang="en-US" sz="1200" baseline="0" dirty="0" smtClean="0">
                <a:solidFill>
                  <a:schemeClr val="tx1"/>
                </a:solidFill>
              </a:rPr>
              <a:t>For Individual Student Data—</a:t>
            </a:r>
          </a:p>
          <a:p>
            <a:r>
              <a:rPr lang="en-US" sz="1200" baseline="0" dirty="0" smtClean="0">
                <a:solidFill>
                  <a:schemeClr val="tx1"/>
                </a:solidFill>
              </a:rPr>
              <a:t>The Texas Student Data System can serve as an early warning indicator of attendance, discipline or achievement issues for individual students. Students can be monitored on “Watch Lists” in order for staff to intervene prior to dropping out of school. Students with patterns of dropping grades or increasing absences can be easily identified and interventions can be monitored for effectiveness. Data can be used to illustrate troubling trends or improving patterns of behavior to parents during parent teacher conferences. Teachers can use the dashboards to work with students individually to establish individual attendance, discipline or academic goals.</a:t>
            </a:r>
          </a:p>
          <a:p>
            <a:endParaRPr lang="en-US" sz="1200" baseline="0" dirty="0" smtClean="0">
              <a:solidFill>
                <a:schemeClr val="tx1"/>
              </a:solidFill>
            </a:endParaRPr>
          </a:p>
          <a:p>
            <a:r>
              <a:rPr lang="en-US" sz="1200" baseline="0" dirty="0" smtClean="0">
                <a:solidFill>
                  <a:schemeClr val="tx1"/>
                </a:solidFill>
              </a:rPr>
              <a:t>Cross Section of Data---</a:t>
            </a:r>
          </a:p>
          <a:p>
            <a:r>
              <a:rPr lang="en-US" sz="1200" baseline="0" dirty="0" smtClean="0">
                <a:solidFill>
                  <a:schemeClr val="tx1"/>
                </a:solidFill>
              </a:rPr>
              <a:t>Student Success Team meetings can use the multiple data sets to analyze patterns related to early reading results and classroom performance, local benchmark assessment results, state assessment results, grades and enrollment in advance placement courses. Comparisons can easily be made across silos of data since the data is all contained within the same program. Cross sections of data can also be taken to ARD committee meetings, or student support meeting to present the whole picture of the child’s performance.</a:t>
            </a:r>
          </a:p>
          <a:p>
            <a:endParaRPr lang="en-US" sz="1200" baseline="0" dirty="0" smtClean="0">
              <a:solidFill>
                <a:schemeClr val="tx1"/>
              </a:solidFill>
            </a:endParaRPr>
          </a:p>
          <a:p>
            <a:r>
              <a:rPr lang="en-US" sz="1200" baseline="0" dirty="0" smtClean="0">
                <a:solidFill>
                  <a:schemeClr val="tx1"/>
                </a:solidFill>
              </a:rPr>
              <a:t>Campus Use of Data—</a:t>
            </a:r>
          </a:p>
          <a:p>
            <a:r>
              <a:rPr lang="en-US" sz="1200" baseline="0" dirty="0" smtClean="0">
                <a:solidFill>
                  <a:schemeClr val="tx1"/>
                </a:solidFill>
              </a:rPr>
              <a:t>Campuses can evaluate the metric performance on their campus on a variety of campus level metric indicators and use the data to spark campus level improvement planning. Campuses can easily view their performance on a variety of metric attendance values, or discipline, local assessment, state assessment, or college readiness indicators. Campuses can use the goal setting tool in the TSDS application to set and monitor their progress toward their achievement goals on a variety of indicators.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extLst>
      <p:ext uri="{BB962C8B-B14F-4D97-AF65-F5344CB8AC3E}">
        <p14:creationId xmlns:p14="http://schemas.microsoft.com/office/powerpoint/2010/main" val="2357804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it is time for</a:t>
            </a:r>
            <a:r>
              <a:rPr lang="en-US" baseline="0" dirty="0" smtClean="0"/>
              <a:t> a quick </a:t>
            </a:r>
            <a:r>
              <a:rPr lang="en-US" dirty="0" smtClean="0"/>
              <a:t>Wrap</a:t>
            </a:r>
            <a:r>
              <a:rPr lang="en-US" baseline="0" dirty="0" smtClean="0"/>
              <a:t> Up, Knowledge Check, Survey, 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During Today’s session we looked at the studentGPS™ Dashboards Functionality, Navigation and Practical Uses.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solidFill>
                  <a:schemeClr val="tx1"/>
                </a:solidFill>
              </a:rPr>
              <a:t>Trainer’s Questions: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Who can describe one of the navigation features of the dashboard?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During the course of our training today, tell me one thing that surprised you about the data from your campus?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solidFill>
                  <a:schemeClr val="tx1"/>
                </a:solidFill>
              </a:rPr>
              <a:t>How can the data in the Dashboards help you in your regular teaching routine? </a:t>
            </a:r>
            <a:endParaRPr lang="en-US" sz="1200" baseline="0" dirty="0" smtClean="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val="3307309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Please click the Knowledge Check link in Project Share and take 5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Please click the survey link in Project Share and take 5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val="16478889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a:t>
            </a:r>
            <a:r>
              <a:rPr lang="en-US" baseline="0" dirty="0" smtClean="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the conclusion of today’s session, you should be able to</a:t>
            </a:r>
            <a:r>
              <a:rPr lang="en-US" baseline="0" dirty="0" smtClean="0"/>
              <a:t> understand key functionality in the studentGPS™ Dashboards (based on key functionality that LEA and campus administrators used most often in the LPRs), view and sort LEA and campus data in the studentGPS™ Dashboards, and feel comfortable navigating in the studentGPS™ Dashboards after this class is over. </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val="2756417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a few pre-requisites listed for this course. First participants should attend a training session or view Course 1: </a:t>
            </a:r>
            <a:r>
              <a:rPr lang="en-US" sz="1200" dirty="0" smtClean="0"/>
              <a:t>TSDS and studentGPS™ Dashboards Training </a:t>
            </a:r>
            <a:r>
              <a:rPr lang="en-US" baseline="0" dirty="0" smtClean="0"/>
              <a:t>Overview. The LEA should have loaded the data from the prior year state assessments and the first two grading cycle grades and attendance. Participants will need a TEAL ID with access to the studentGPS™ Dashboards application as well as a Project Share user ID.</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val="2756417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studentGPS™ Dashboards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val="228203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00000"/>
              </a:lnSpc>
              <a:spcBef>
                <a:spcPts val="0"/>
              </a:spcBef>
              <a:spcAft>
                <a:spcPts val="0"/>
              </a:spcAft>
            </a:pPr>
            <a:r>
              <a:rPr lang="en-US" sz="1200" b="0" i="0" baseline="0" dirty="0" smtClean="0"/>
              <a:t>The dashboards help educators make informed decisions to improve student performance. Educators can use information strategically, seeing patterns, gaps and opportunities to make adjustments.</a:t>
            </a:r>
          </a:p>
          <a:p>
            <a:pPr lvl="0">
              <a:lnSpc>
                <a:spcPct val="100000"/>
              </a:lnSpc>
              <a:spcBef>
                <a:spcPts val="0"/>
              </a:spcBef>
              <a:spcAft>
                <a:spcPts val="0"/>
              </a:spcAft>
            </a:pPr>
            <a:endParaRPr lang="en-US" sz="1200" b="0" i="0" baseline="0" dirty="0" smtClean="0"/>
          </a:p>
          <a:p>
            <a:pPr>
              <a:lnSpc>
                <a:spcPct val="100000"/>
              </a:lnSpc>
              <a:spcBef>
                <a:spcPts val="0"/>
              </a:spcBef>
              <a:spcAft>
                <a:spcPts val="0"/>
              </a:spcAft>
            </a:pPr>
            <a:r>
              <a:rPr lang="en-US" sz="1200" b="0" i="0" baseline="0" dirty="0" smtClean="0"/>
              <a:t>studentGPS™ Dashboards allow you to set goals with students, campuses and your LEA and track progress compared to goals using easy to read snapshots with only a couple of clicks.</a:t>
            </a:r>
          </a:p>
          <a:p>
            <a:pPr>
              <a:lnSpc>
                <a:spcPct val="100000"/>
              </a:lnSpc>
              <a:spcBef>
                <a:spcPts val="0"/>
              </a:spcBef>
              <a:spcAft>
                <a:spcPts val="0"/>
              </a:spcAft>
            </a:pPr>
            <a:endParaRPr lang="en-US" sz="1200" b="0" i="0" baseline="0" dirty="0" smtClean="0"/>
          </a:p>
          <a:p>
            <a:pPr>
              <a:lnSpc>
                <a:spcPct val="100000"/>
              </a:lnSpc>
              <a:spcBef>
                <a:spcPts val="0"/>
              </a:spcBef>
              <a:spcAft>
                <a:spcPts val="0"/>
              </a:spcAft>
            </a:pPr>
            <a:r>
              <a:rPr lang="en-US" sz="1200" b="0" i="0" baseline="0" dirty="0" smtClean="0"/>
              <a:t>Educators can share selected views found in the dashboards with both parents and students. This enables educators to support decisions with solid information. This information can also help parents and students assess their performance and set goals for improvement.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baseline="0" dirty="0" smtClean="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val="3027800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0238">
              <a:defRPr/>
            </a:pPr>
            <a:r>
              <a:rPr lang="en-US" baseline="0" dirty="0" smtClean="0"/>
              <a:t>The </a:t>
            </a:r>
            <a:r>
              <a:rPr lang="en-US" dirty="0" smtClean="0"/>
              <a:t>studentGPS™ Dashboards</a:t>
            </a:r>
            <a:r>
              <a:rPr lang="en-US" baseline="0" dirty="0" smtClean="0"/>
              <a:t> is a component of TSDS that allows teachers, campus administrators, and LEA personnel to use and analyze student data. The studentGPS™ Dashboards pull from multiple demographic, assessment, and behavior data sets to put all information in one place.  Student attendance, discipline, assessments, grades and credits, advanced academics, college and career readiness, program participation and parent contact information is all easily accessible in the studentGPS™ Dashboards.  In the studentGPS™ Dashboards, student data rolls up into classroom, campus, and LEA data, which may be viewed based on the educator’s role. Educators will only be able to see data for the students for whom they have academic responsibility.  As teachers, this will include students in the teacher’s classroom.  Campus administrators have the ability to see data for all students and teachers on their campus.</a:t>
            </a:r>
          </a:p>
          <a:p>
            <a:pPr defTabSz="940238">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AF2B83E-D87F-440F-B233-42AE7C30C477}"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begin with the functionality and practical Uses of the studentGPS™ Dashboards.</a:t>
            </a:r>
            <a:endParaRPr lang="en-US" baseline="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8</a:t>
            </a:fld>
            <a:endParaRPr lang="en-US" dirty="0"/>
          </a:p>
        </p:txBody>
      </p:sp>
    </p:spTree>
    <p:extLst>
      <p:ext uri="{BB962C8B-B14F-4D97-AF65-F5344CB8AC3E}">
        <p14:creationId xmlns:p14="http://schemas.microsoft.com/office/powerpoint/2010/main" val="228203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it is time for a short preview</a:t>
            </a:r>
            <a:r>
              <a:rPr lang="en-US" baseline="0" dirty="0" smtClean="0"/>
              <a:t> of the studentGPS™ Dashboards.</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val="38089016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noAutofit/>
          </a:bodyPr>
          <a:lstStyle>
            <a:lvl1pPr>
              <a:defRPr sz="1200" baseline="0">
                <a:latin typeface="Arial" pitchFamily="34" charset="0"/>
                <a:cs typeface="Arial" pitchFamily="34" charset="0"/>
              </a:defRPr>
            </a:lvl1pPr>
          </a:lstStyle>
          <a:p>
            <a:fld id="{2F0C4421-5918-4AA3-AE4A-C36EDD2FD6EB}" type="slidenum">
              <a:rPr lang="en-US" smtClean="0"/>
              <a:pPr/>
              <a:t>‹#›</a:t>
            </a:fld>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3" name="Content Placeholder 3"/>
          <p:cNvSpPr>
            <a:spLocks noGrp="1"/>
          </p:cNvSpPr>
          <p:nvPr>
            <p:ph sz="quarter" idx="1" hasCustomPrompt="1"/>
          </p:nvPr>
        </p:nvSpPr>
        <p:spPr>
          <a:xfrm>
            <a:off x="533400" y="16764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2" name="Rectangle 1"/>
          <p:cNvSpPr/>
          <p:nvPr userDrawn="1"/>
        </p:nvSpPr>
        <p:spPr>
          <a:xfrm>
            <a:off x="1905000" y="365760"/>
            <a:ext cx="6858000" cy="84124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2057400" y="311869"/>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6" name="TextBox 5"/>
          <p:cNvSpPr txBox="1"/>
          <p:nvPr userDrawn="1"/>
        </p:nvSpPr>
        <p:spPr>
          <a:xfrm>
            <a:off x="2971800" y="6400800"/>
            <a:ext cx="5715000" cy="215444"/>
          </a:xfrm>
          <a:prstGeom prst="rect">
            <a:avLst/>
          </a:prstGeom>
          <a:noFill/>
        </p:spPr>
        <p:txBody>
          <a:bodyPr wrap="square" rtlCol="0">
            <a:spAutoFit/>
          </a:bodyPr>
          <a:lstStyle/>
          <a:p>
            <a:pPr algn="r"/>
            <a:r>
              <a:rPr lang="en-US" sz="800" kern="1200" dirty="0" smtClean="0">
                <a:solidFill>
                  <a:schemeClr val="tx2"/>
                </a:solidFill>
                <a:effectLst/>
                <a:latin typeface="+mn-lt"/>
                <a:ea typeface="+mn-ea"/>
                <a:cs typeface="+mn-cs"/>
              </a:rPr>
              <a:t>Copyright © 2013 Texas Education Agency. All rights reserved. TEA confidential and proprietary.</a:t>
            </a:r>
            <a:endParaRPr lang="en-US" sz="800" kern="1200" dirty="0">
              <a:solidFill>
                <a:schemeClr val="tx2"/>
              </a:solidFill>
              <a:effectLst/>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orm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vimeo.com/47511948"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www.tea.state.tx.u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projectsharetexas.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texasstudentdatasystem.org/"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notesSlide" Target="../notesSlides/notesSlide7.xml"/><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438400" y="5943600"/>
            <a:ext cx="6477000" cy="838200"/>
          </a:xfrm>
        </p:spPr>
        <p:txBody>
          <a:bodyPr>
            <a:normAutofit fontScale="90000"/>
          </a:bodyPr>
          <a:lstStyle/>
          <a:p>
            <a:r>
              <a:rPr lang="en-US" sz="3800" b="1" cap="none" dirty="0" smtClean="0"/>
              <a:t>studentGPS™ Dashboards Course 2B: </a:t>
            </a:r>
            <a:r>
              <a:rPr lang="en-US" sz="3800" b="1" cap="none" dirty="0" smtClean="0">
                <a:solidFill>
                  <a:srgbClr val="43E4FF"/>
                </a:solidFill>
              </a:rPr>
              <a:t>studentGPS™ Dashboards 101 for LEA and Campus Administrators </a:t>
            </a:r>
            <a:r>
              <a:rPr lang="en-US" b="1" cap="none" dirty="0" smtClean="0">
                <a:solidFill>
                  <a:srgbClr val="43E4FF"/>
                </a:solidFill>
              </a:rPr>
              <a:t/>
            </a:r>
            <a:br>
              <a:rPr lang="en-US" b="1" cap="none" dirty="0" smtClean="0">
                <a:solidFill>
                  <a:srgbClr val="43E4FF"/>
                </a:solidFill>
              </a:rPr>
            </a:br>
            <a:r>
              <a:rPr lang="en-US" sz="3100" dirty="0" smtClean="0"/>
              <a:t/>
            </a:r>
            <a:br>
              <a:rPr lang="en-US" sz="3100" dirty="0" smtClean="0"/>
            </a:br>
            <a:r>
              <a:rPr lang="en-US" sz="2400" dirty="0" smtClean="0">
                <a:solidFill>
                  <a:srgbClr val="11D4E9"/>
                </a:solidFill>
              </a:rPr>
              <a:t> </a:t>
            </a:r>
            <a:br>
              <a:rPr lang="en-US" sz="2400" dirty="0" smtClean="0">
                <a:solidFill>
                  <a:srgbClr val="11D4E9"/>
                </a:solidFill>
              </a:rPr>
            </a:br>
            <a:r>
              <a:rPr lang="en-US" sz="2400" dirty="0">
                <a:solidFill>
                  <a:srgbClr val="11D4E9"/>
                </a:solidFill>
              </a:rPr>
              <a:t>Document Number: </a:t>
            </a:r>
            <a:r>
              <a:rPr lang="en-US" sz="2400" dirty="0" smtClean="0">
                <a:solidFill>
                  <a:srgbClr val="11D4E9"/>
                </a:solidFill>
              </a:rPr>
              <a:t>TSDS-</a:t>
            </a:r>
            <a:r>
              <a:rPr lang="en-US" sz="2400" cap="none" dirty="0" smtClean="0">
                <a:solidFill>
                  <a:srgbClr val="11D4E9"/>
                </a:solidFill>
              </a:rPr>
              <a:t>s</a:t>
            </a:r>
            <a:r>
              <a:rPr lang="en-US" sz="2400" dirty="0" smtClean="0">
                <a:solidFill>
                  <a:srgbClr val="11D4E9"/>
                </a:solidFill>
              </a:rPr>
              <a:t>GPS-L002B-D002</a:t>
            </a:r>
            <a:endParaRPr lang="en-US" sz="2400" dirty="0">
              <a:solidFill>
                <a:srgbClr val="11D4E9"/>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905000" y="381000"/>
            <a:ext cx="6858000" cy="841248"/>
          </a:xfrm>
          <a:prstGeom prst="rect">
            <a:avLst/>
          </a:prstGeom>
        </p:spPr>
        <p:txBody>
          <a:bodyPr>
            <a:noAutofit/>
          </a:bodyPr>
          <a:lstStyle/>
          <a:p>
            <a:r>
              <a:rPr lang="en-US" sz="2400" dirty="0" smtClean="0"/>
              <a:t>Video: Demonstration of studentGPS™ Dashboards</a:t>
            </a:r>
            <a:endParaRPr lang="en-US" sz="2400" dirty="0"/>
          </a:p>
        </p:txBody>
      </p:sp>
      <p:sp>
        <p:nvSpPr>
          <p:cNvPr id="5" name="Slide Number Placeholder 4"/>
          <p:cNvSpPr>
            <a:spLocks noGrp="1"/>
          </p:cNvSpPr>
          <p:nvPr>
            <p:ph type="sldNum" sz="quarter" idx="12"/>
          </p:nvPr>
        </p:nvSpPr>
        <p:spPr/>
        <p:txBody>
          <a:bodyPr>
            <a:normAutofit fontScale="92500" lnSpcReduction="10000"/>
          </a:bodyPr>
          <a:lstStyle/>
          <a:p>
            <a:fld id="{F9861BFD-389F-4396-9343-AC8ED6B0B4B1}" type="slidenum">
              <a:rPr lang="en-US" smtClean="0"/>
              <a:pPr/>
              <a:t>9</a:t>
            </a:fld>
            <a:endParaRPr lang="en-US" dirty="0"/>
          </a:p>
        </p:txBody>
      </p:sp>
      <p:pic>
        <p:nvPicPr>
          <p:cNvPr id="6" name="Picture Placeholder 6" descr="vimeo.png"/>
          <p:cNvPicPr>
            <a:picLocks noChangeAspect="1"/>
          </p:cNvPicPr>
          <p:nvPr/>
        </p:nvPicPr>
        <p:blipFill>
          <a:blip r:embed="rId3" cstate="print"/>
          <a:srcRect l="5199" r="5199"/>
          <a:stretch>
            <a:fillRect/>
          </a:stretch>
        </p:blipFill>
        <p:spPr>
          <a:xfrm>
            <a:off x="1219200" y="1676400"/>
            <a:ext cx="6858000" cy="4131890"/>
          </a:xfrm>
          <a:prstGeom prst="rect">
            <a:avLst/>
          </a:prstGeom>
        </p:spPr>
      </p:pic>
      <p:sp>
        <p:nvSpPr>
          <p:cNvPr id="7" name="Text Placeholder 5"/>
          <p:cNvSpPr txBox="1">
            <a:spLocks/>
          </p:cNvSpPr>
          <p:nvPr/>
        </p:nvSpPr>
        <p:spPr>
          <a:xfrm>
            <a:off x="1219200" y="5943600"/>
            <a:ext cx="6858000" cy="53340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6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sz="1800" dirty="0" smtClean="0">
                <a:hlinkClick r:id="rId4"/>
              </a:rPr>
              <a:t>http://vimeo.com/47511948</a:t>
            </a:r>
            <a:endParaRPr lang="en-US" sz="1800" dirty="0" smtClean="0"/>
          </a:p>
        </p:txBody>
      </p:sp>
    </p:spTree>
    <p:extLst>
      <p:ext uri="{BB962C8B-B14F-4D97-AF65-F5344CB8AC3E}">
        <p14:creationId xmlns:p14="http://schemas.microsoft.com/office/powerpoint/2010/main" val="4165412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381000"/>
            <a:ext cx="6858000" cy="838200"/>
          </a:xfrm>
          <a:prstGeom prst="rect">
            <a:avLst/>
          </a:prstGeom>
        </p:spPr>
        <p:txBody>
          <a:bodyPr>
            <a:noAutofit/>
          </a:bodyPr>
          <a:lstStyle/>
          <a:p>
            <a:r>
              <a:rPr lang="en-US" sz="2400" dirty="0" smtClean="0"/>
              <a:t>studentGPS™ Dashboards Key </a:t>
            </a:r>
            <a:br>
              <a:rPr lang="en-US" sz="2400" dirty="0" smtClean="0"/>
            </a:br>
            <a:r>
              <a:rPr lang="en-US" sz="2400" dirty="0" smtClean="0"/>
              <a:t>Functionality</a:t>
            </a:r>
            <a:endParaRPr lang="en-US" sz="2400" dirty="0"/>
          </a:p>
        </p:txBody>
      </p:sp>
      <p:sp>
        <p:nvSpPr>
          <p:cNvPr id="3" name="Slide Number Placeholder 2"/>
          <p:cNvSpPr>
            <a:spLocks noGrp="1"/>
          </p:cNvSpPr>
          <p:nvPr>
            <p:ph type="sldNum" sz="quarter" idx="12"/>
          </p:nvPr>
        </p:nvSpPr>
        <p:spPr/>
        <p:txBody>
          <a:bodyPr>
            <a:normAutofit fontScale="92500" lnSpcReduction="10000"/>
          </a:bodyPr>
          <a:lstStyle/>
          <a:p>
            <a:fld id="{25037DA4-2335-4A87-8586-64B2BAB08211}" type="slidenum">
              <a:rPr lang="en-US" smtClean="0"/>
              <a:pPr/>
              <a:t>10</a:t>
            </a:fld>
            <a:endParaRPr lang="en-US" dirty="0"/>
          </a:p>
        </p:txBody>
      </p:sp>
      <p:sp>
        <p:nvSpPr>
          <p:cNvPr id="10" name="Content Placeholder 3"/>
          <p:cNvSpPr>
            <a:spLocks noGrp="1"/>
          </p:cNvSpPr>
          <p:nvPr>
            <p:ph sz="quarter" idx="4294967295"/>
          </p:nvPr>
        </p:nvSpPr>
        <p:spPr>
          <a:xfrm>
            <a:off x="304800" y="1828800"/>
            <a:ext cx="8458200" cy="4419600"/>
          </a:xfrm>
        </p:spPr>
        <p:txBody>
          <a:bodyPr>
            <a:noAutofit/>
          </a:bodyPr>
          <a:lstStyle/>
          <a:p>
            <a:r>
              <a:rPr lang="en-US" b="1" dirty="0" smtClean="0">
                <a:solidFill>
                  <a:schemeClr val="accent2"/>
                </a:solidFill>
              </a:rPr>
              <a:t>During this session we will explore key studentGPS™ Dashboards functionality:</a:t>
            </a:r>
            <a:endParaRPr lang="en-US" b="1" dirty="0">
              <a:solidFill>
                <a:schemeClr val="accent2"/>
              </a:solidFill>
            </a:endParaRPr>
          </a:p>
          <a:p>
            <a:pPr lvl="1"/>
            <a:r>
              <a:rPr lang="en-US" dirty="0" smtClean="0"/>
              <a:t>Campus metrics and student lists</a:t>
            </a:r>
          </a:p>
          <a:p>
            <a:pPr lvl="1"/>
            <a:r>
              <a:rPr lang="en-US" dirty="0" smtClean="0"/>
              <a:t>Students by demographics and watch lists</a:t>
            </a:r>
            <a:endParaRPr lang="en-US" dirty="0"/>
          </a:p>
          <a:p>
            <a:pPr lvl="1"/>
            <a:r>
              <a:rPr lang="en-US" dirty="0" smtClean="0"/>
              <a:t>Viewing a </a:t>
            </a:r>
            <a:r>
              <a:rPr lang="en-US" dirty="0"/>
              <a:t>s</a:t>
            </a:r>
            <a:r>
              <a:rPr lang="en-US" dirty="0" smtClean="0"/>
              <a:t>tudent’s record</a:t>
            </a:r>
            <a:endParaRPr lang="en-US" dirty="0"/>
          </a:p>
          <a:p>
            <a:pPr lvl="1"/>
            <a:r>
              <a:rPr lang="en-US" dirty="0" smtClean="0"/>
              <a:t>Teacher </a:t>
            </a:r>
            <a:r>
              <a:rPr lang="en-US" dirty="0"/>
              <a:t>i</a:t>
            </a:r>
            <a:r>
              <a:rPr lang="en-US" dirty="0" smtClean="0"/>
              <a:t>nformation and classroom overview</a:t>
            </a:r>
            <a:endParaRPr lang="en-US" dirty="0"/>
          </a:p>
          <a:p>
            <a:pPr lvl="1"/>
            <a:r>
              <a:rPr lang="en-US" dirty="0"/>
              <a:t>How to </a:t>
            </a:r>
            <a:r>
              <a:rPr lang="en-US" dirty="0" smtClean="0"/>
              <a:t>perform </a:t>
            </a:r>
            <a:r>
              <a:rPr lang="en-US" dirty="0"/>
              <a:t>a </a:t>
            </a:r>
            <a:r>
              <a:rPr lang="en-US" dirty="0" smtClean="0"/>
              <a:t>search</a:t>
            </a:r>
            <a:endParaRPr lang="en-US" dirty="0"/>
          </a:p>
          <a:p>
            <a:pPr lvl="1"/>
            <a:r>
              <a:rPr lang="en-US" dirty="0"/>
              <a:t>How to get </a:t>
            </a:r>
            <a:r>
              <a:rPr lang="en-US" dirty="0" smtClean="0"/>
              <a:t>support</a:t>
            </a:r>
            <a:endParaRPr lang="en-US" dirty="0"/>
          </a:p>
          <a:p>
            <a:pPr lvl="1"/>
            <a:r>
              <a:rPr lang="en-US" dirty="0"/>
              <a:t>How to go back to </a:t>
            </a:r>
            <a:r>
              <a:rPr lang="en-US" dirty="0" smtClean="0"/>
              <a:t>home </a:t>
            </a:r>
            <a:endParaRPr lang="en-US" dirty="0"/>
          </a:p>
          <a:p>
            <a:pPr>
              <a:lnSpc>
                <a:spcPct val="116000"/>
              </a:lnSpc>
              <a:spcBef>
                <a:spcPts val="600"/>
              </a:spcBef>
              <a:spcAft>
                <a:spcPts val="300"/>
              </a:spcAft>
            </a:pPr>
            <a:endParaRPr lang="en-US" dirty="0"/>
          </a:p>
        </p:txBody>
      </p:sp>
    </p:spTree>
    <p:extLst>
      <p:ext uri="{BB962C8B-B14F-4D97-AF65-F5344CB8AC3E}">
        <p14:creationId xmlns:p14="http://schemas.microsoft.com/office/powerpoint/2010/main" val="3550824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studentGPS™ Dashboards Guided Exercises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11</a:t>
            </a:fld>
            <a:endParaRPr lang="en-US" dirty="0"/>
          </a:p>
        </p:txBody>
      </p:sp>
    </p:spTree>
    <p:extLst>
      <p:ext uri="{BB962C8B-B14F-4D97-AF65-F5344CB8AC3E}">
        <p14:creationId xmlns:p14="http://schemas.microsoft.com/office/powerpoint/2010/main" val="1075168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12</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Logging In</a:t>
            </a:r>
            <a:endParaRPr lang="en-US" dirty="0"/>
          </a:p>
        </p:txBody>
      </p:sp>
      <p:sp>
        <p:nvSpPr>
          <p:cNvPr id="9" name="Content Placeholder 3"/>
          <p:cNvSpPr>
            <a:spLocks noGrp="1"/>
          </p:cNvSpPr>
          <p:nvPr>
            <p:ph sz="quarter" idx="1"/>
          </p:nvPr>
        </p:nvSpPr>
        <p:spPr>
          <a:xfrm>
            <a:off x="533400" y="1752600"/>
            <a:ext cx="8153400" cy="1828800"/>
          </a:xfrm>
        </p:spPr>
        <p:txBody>
          <a:bodyPr/>
          <a:lstStyle/>
          <a:p>
            <a:r>
              <a:rPr lang="en-US" dirty="0" smtClean="0"/>
              <a:t>Log </a:t>
            </a:r>
            <a:r>
              <a:rPr lang="en-US" dirty="0"/>
              <a:t>in via the TSDS Portal using your TEAL username and password</a:t>
            </a:r>
          </a:p>
          <a:p>
            <a:r>
              <a:rPr lang="en-US" dirty="0"/>
              <a:t>Click the </a:t>
            </a:r>
            <a:r>
              <a:rPr lang="en-US" dirty="0" smtClean="0"/>
              <a:t>studentGPS</a:t>
            </a:r>
            <a:r>
              <a:rPr lang="en-US" baseline="50000" dirty="0" smtClean="0"/>
              <a:t>TM</a:t>
            </a:r>
            <a:r>
              <a:rPr lang="en-US" dirty="0" smtClean="0"/>
              <a:t> </a:t>
            </a:r>
            <a:r>
              <a:rPr lang="en-US" dirty="0"/>
              <a:t>Dashboards icon in the TSDS Portal.</a:t>
            </a:r>
          </a:p>
          <a:p>
            <a:pPr marL="0" indent="0">
              <a:buNone/>
            </a:pP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3200400"/>
            <a:ext cx="3425825"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1800" y="5715000"/>
            <a:ext cx="3200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05400" y="3487077"/>
            <a:ext cx="3291568" cy="1999323"/>
          </a:xfrm>
          <a:prstGeom prst="rect">
            <a:avLst/>
          </a:prstGeom>
        </p:spPr>
      </p:pic>
    </p:spTree>
    <p:extLst>
      <p:ext uri="{BB962C8B-B14F-4D97-AF65-F5344CB8AC3E}">
        <p14:creationId xmlns:p14="http://schemas.microsoft.com/office/powerpoint/2010/main" val="22743514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13</a:t>
            </a:fld>
            <a:endParaRPr lang="en-US" dirty="0"/>
          </a:p>
        </p:txBody>
      </p:sp>
      <p:sp>
        <p:nvSpPr>
          <p:cNvPr id="3" name="Title 2"/>
          <p:cNvSpPr>
            <a:spLocks noGrp="1"/>
          </p:cNvSpPr>
          <p:nvPr>
            <p:ph type="title"/>
          </p:nvPr>
        </p:nvSpPr>
        <p:spPr>
          <a:xfrm>
            <a:off x="1901952" y="457200"/>
            <a:ext cx="6858000" cy="841248"/>
          </a:xfrm>
        </p:spPr>
        <p:txBody>
          <a:bodyPr>
            <a:noAutofit/>
          </a:bodyPr>
          <a:lstStyle/>
          <a:p>
            <a:r>
              <a:rPr lang="en-US" dirty="0" smtClean="0"/>
              <a:t>Campus Metrics and Student Lists</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a:t>
            </a:r>
            <a:r>
              <a:rPr lang="en-US" dirty="0">
                <a:solidFill>
                  <a:schemeClr val="accent2"/>
                </a:solidFill>
              </a:rPr>
              <a:t>: </a:t>
            </a:r>
            <a:r>
              <a:rPr lang="en-US" dirty="0"/>
              <a:t>Explore the campus goals for Attendance and Discipline and view student performance by metric.</a:t>
            </a:r>
          </a:p>
          <a:p>
            <a:pPr marL="0" indent="0">
              <a:buNone/>
            </a:pPr>
            <a:r>
              <a:rPr lang="en-US" b="1" dirty="0">
                <a:solidFill>
                  <a:schemeClr val="accent2"/>
                </a:solidFill>
              </a:rPr>
              <a:t>Debrief: </a:t>
            </a:r>
            <a:r>
              <a:rPr lang="en-US" dirty="0"/>
              <a:t>How can the student list be used in conversations with teachers about campus goals</a:t>
            </a:r>
            <a:r>
              <a:rPr lang="en-US" dirty="0" smtClean="0"/>
              <a:t>? </a:t>
            </a:r>
            <a:r>
              <a:rPr lang="en-US" dirty="0"/>
              <a:t>How might you use the student lists in your role as an administrator?</a:t>
            </a:r>
          </a:p>
          <a:p>
            <a:pPr marL="0" indent="0">
              <a:buNone/>
            </a:pP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3377556"/>
            <a:ext cx="5562600" cy="2915061"/>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956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14</a:t>
            </a:fld>
            <a:endParaRPr lang="en-US" dirty="0"/>
          </a:p>
        </p:txBody>
      </p:sp>
      <p:sp>
        <p:nvSpPr>
          <p:cNvPr id="3" name="Title 2"/>
          <p:cNvSpPr>
            <a:spLocks noGrp="1"/>
          </p:cNvSpPr>
          <p:nvPr>
            <p:ph type="title"/>
          </p:nvPr>
        </p:nvSpPr>
        <p:spPr>
          <a:xfrm>
            <a:off x="1905000" y="381000"/>
            <a:ext cx="6858000" cy="841248"/>
          </a:xfrm>
        </p:spPr>
        <p:txBody>
          <a:bodyPr>
            <a:noAutofit/>
          </a:bodyPr>
          <a:lstStyle/>
          <a:p>
            <a:r>
              <a:rPr lang="en-US" sz="2400" dirty="0" smtClean="0"/>
              <a:t>Students by Demographics and </a:t>
            </a:r>
            <a:br>
              <a:rPr lang="en-US" sz="2400" dirty="0" smtClean="0"/>
            </a:br>
            <a:r>
              <a:rPr lang="en-US" sz="2400" dirty="0" smtClean="0"/>
              <a:t>Watch Lists</a:t>
            </a:r>
            <a:endParaRPr lang="en-US" sz="2400" dirty="0"/>
          </a:p>
        </p:txBody>
      </p:sp>
      <p:sp>
        <p:nvSpPr>
          <p:cNvPr id="4" name="Content Placeholder 3"/>
          <p:cNvSpPr>
            <a:spLocks noGrp="1"/>
          </p:cNvSpPr>
          <p:nvPr>
            <p:ph sz="quarter" idx="1"/>
          </p:nvPr>
        </p:nvSpPr>
        <p:spPr/>
        <p:txBody>
          <a:bodyPr>
            <a:noAutofit/>
          </a:bodyPr>
          <a:lstStyle/>
          <a:p>
            <a:pPr marL="0" indent="0">
              <a:buNone/>
            </a:pPr>
            <a:r>
              <a:rPr lang="en-US" b="1" dirty="0">
                <a:solidFill>
                  <a:schemeClr val="accent2"/>
                </a:solidFill>
              </a:rPr>
              <a:t>Task: </a:t>
            </a:r>
            <a:r>
              <a:rPr lang="en-US" dirty="0"/>
              <a:t>Create a watch list of </a:t>
            </a:r>
            <a:r>
              <a:rPr lang="en-US" dirty="0" smtClean="0"/>
              <a:t>at-risk </a:t>
            </a:r>
            <a:r>
              <a:rPr lang="en-US" dirty="0"/>
              <a:t>students with attendance issues.</a:t>
            </a:r>
          </a:p>
          <a:p>
            <a:pPr marL="0" indent="0">
              <a:buNone/>
            </a:pPr>
            <a:r>
              <a:rPr lang="en-US" b="1" dirty="0">
                <a:solidFill>
                  <a:schemeClr val="accent2"/>
                </a:solidFill>
              </a:rPr>
              <a:t>Debrief: </a:t>
            </a:r>
            <a:r>
              <a:rPr lang="en-US" dirty="0"/>
              <a:t>What kinds of watch lists would be most useful to you as an administrator?  How often would you update these watch lists</a:t>
            </a:r>
            <a:r>
              <a:rPr lang="en-US" dirty="0" smtClean="0"/>
              <a:t>?</a:t>
            </a: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648" y="2971800"/>
            <a:ext cx="3922662" cy="334177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2183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15</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Viewing a Student’s Record</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Use a student’s record to prepare for a meeting with his or her parent about attendance and discipline.</a:t>
            </a:r>
          </a:p>
          <a:p>
            <a:pPr marL="0" indent="0">
              <a:buNone/>
            </a:pPr>
            <a:r>
              <a:rPr lang="en-US" b="1" dirty="0">
                <a:solidFill>
                  <a:schemeClr val="accent2"/>
                </a:solidFill>
              </a:rPr>
              <a:t>Debrief: </a:t>
            </a:r>
            <a:r>
              <a:rPr lang="en-US" dirty="0"/>
              <a:t>Based on this student’s overall record, what specific information would you choose to discuss with his or her parents?</a:t>
            </a:r>
          </a:p>
          <a:p>
            <a:endParaRPr lang="en-US" dirty="0"/>
          </a:p>
          <a:p>
            <a:pPr marL="0" indent="0">
              <a:buNone/>
            </a:pP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648" y="3124200"/>
            <a:ext cx="5257800" cy="323354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52829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16</a:t>
            </a:fld>
            <a:endParaRPr lang="en-US" dirty="0"/>
          </a:p>
        </p:txBody>
      </p:sp>
      <p:sp>
        <p:nvSpPr>
          <p:cNvPr id="3" name="Title 2"/>
          <p:cNvSpPr>
            <a:spLocks noGrp="1"/>
          </p:cNvSpPr>
          <p:nvPr>
            <p:ph type="title"/>
          </p:nvPr>
        </p:nvSpPr>
        <p:spPr>
          <a:xfrm>
            <a:off x="1905000" y="457200"/>
            <a:ext cx="6858000" cy="841248"/>
          </a:xfrm>
        </p:spPr>
        <p:txBody>
          <a:bodyPr>
            <a:noAutofit/>
          </a:bodyPr>
          <a:lstStyle/>
          <a:p>
            <a:r>
              <a:rPr lang="en-US" sz="2400" dirty="0" smtClean="0"/>
              <a:t>Teacher Information and Classroom Overview </a:t>
            </a:r>
            <a:endParaRPr lang="en-US" sz="2400"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View the progress of the students of a new teacher and view student and assessment information for his or her class.</a:t>
            </a:r>
          </a:p>
          <a:p>
            <a:pPr marL="0" indent="0">
              <a:buNone/>
            </a:pPr>
            <a:r>
              <a:rPr lang="en-US" b="1" dirty="0">
                <a:solidFill>
                  <a:schemeClr val="accent2"/>
                </a:solidFill>
              </a:rPr>
              <a:t>Debrief: </a:t>
            </a:r>
            <a:r>
              <a:rPr lang="en-US" dirty="0"/>
              <a:t>Other than assessments, which student outcomes would you be most interested in monitoring in a new teacher’s classroom?</a:t>
            </a:r>
          </a:p>
          <a:p>
            <a:pPr marL="0" indent="0">
              <a:buNone/>
            </a:pPr>
            <a:endParaRPr lang="en-US"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649" y="3048000"/>
            <a:ext cx="3959352" cy="337302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779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17</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Search</a:t>
            </a:r>
            <a:endParaRPr lang="en-US" dirty="0"/>
          </a:p>
        </p:txBody>
      </p:sp>
      <p:sp>
        <p:nvSpPr>
          <p:cNvPr id="4" name="Content Placeholder 3"/>
          <p:cNvSpPr>
            <a:spLocks noGrp="1"/>
          </p:cNvSpPr>
          <p:nvPr>
            <p:ph sz="quarter" idx="1"/>
          </p:nvPr>
        </p:nvSpPr>
        <p:spPr>
          <a:xfrm>
            <a:off x="533400" y="1752600"/>
            <a:ext cx="8229600" cy="1219200"/>
          </a:xfrm>
        </p:spPr>
        <p:txBody>
          <a:bodyPr/>
          <a:lstStyle/>
          <a:p>
            <a:pPr marL="0" indent="0">
              <a:buNone/>
            </a:pPr>
            <a:r>
              <a:rPr lang="en-US" dirty="0" smtClean="0"/>
              <a:t>Search is an easy way to locate a student, teacher or campus. </a:t>
            </a:r>
          </a:p>
          <a:p>
            <a:pPr marL="0" indent="0">
              <a:buNone/>
            </a:pPr>
            <a:r>
              <a:rPr lang="en-US" b="1" dirty="0">
                <a:solidFill>
                  <a:schemeClr val="accent2"/>
                </a:solidFill>
              </a:rPr>
              <a:t>Task: </a:t>
            </a:r>
            <a:r>
              <a:rPr lang="en-US" dirty="0"/>
              <a:t>Search for a student to view his basic information, academic dashboard and transcript.</a:t>
            </a:r>
          </a:p>
          <a:p>
            <a:endParaRPr lang="en-US"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971800"/>
            <a:ext cx="5181600" cy="330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03223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18</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Support</a:t>
            </a:r>
            <a:endParaRPr lang="en-US" dirty="0"/>
          </a:p>
        </p:txBody>
      </p:sp>
      <p:sp>
        <p:nvSpPr>
          <p:cNvPr id="4" name="Content Placeholder 3"/>
          <p:cNvSpPr>
            <a:spLocks noGrp="1"/>
          </p:cNvSpPr>
          <p:nvPr>
            <p:ph sz="quarter" idx="1"/>
          </p:nvPr>
        </p:nvSpPr>
        <p:spPr>
          <a:xfrm>
            <a:off x="533400" y="1752600"/>
            <a:ext cx="8229600" cy="1066800"/>
          </a:xfrm>
        </p:spPr>
        <p:txBody>
          <a:bodyPr/>
          <a:lstStyle/>
          <a:p>
            <a:pPr marL="0" indent="0">
              <a:buNone/>
            </a:pPr>
            <a:r>
              <a:rPr lang="en-US" dirty="0"/>
              <a:t>Users may submit a support request while using the </a:t>
            </a:r>
            <a:r>
              <a:rPr lang="en-US" dirty="0" smtClean="0"/>
              <a:t>studentGPS™ Dashboards</a:t>
            </a:r>
            <a:r>
              <a:rPr lang="en-US" dirty="0"/>
              <a:t>.</a:t>
            </a:r>
          </a:p>
          <a:p>
            <a:pPr marL="0" indent="0">
              <a:buNone/>
            </a:pPr>
            <a:r>
              <a:rPr lang="en-US" b="1" dirty="0">
                <a:solidFill>
                  <a:schemeClr val="accent2"/>
                </a:solidFill>
              </a:rPr>
              <a:t>Task: </a:t>
            </a:r>
            <a:r>
              <a:rPr lang="en-US" dirty="0"/>
              <a:t>Click the support icon to submit a support request page from any location in the studentGPS™ </a:t>
            </a:r>
            <a:r>
              <a:rPr lang="en-US" dirty="0" smtClean="0"/>
              <a:t> Dashboard</a:t>
            </a:r>
            <a:r>
              <a:rPr lang="en-US" dirty="0"/>
              <a:t>.</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921" y="3137079"/>
            <a:ext cx="4410914"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5731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sz="2800" dirty="0" smtClean="0"/>
              <a:t>Course Agenda</a:t>
            </a:r>
            <a:endParaRPr lang="en-US" sz="2800" dirty="0"/>
          </a:p>
        </p:txBody>
      </p:sp>
      <p:sp>
        <p:nvSpPr>
          <p:cNvPr id="3" name="Slide Number Placeholder 2"/>
          <p:cNvSpPr>
            <a:spLocks noGrp="1"/>
          </p:cNvSpPr>
          <p:nvPr>
            <p:ph type="sldNum" sz="quarter" idx="12"/>
          </p:nvPr>
        </p:nvSpPr>
        <p:spPr/>
        <p:txBody>
          <a:bodyPr>
            <a:normAutofit fontScale="92500" lnSpcReduction="10000"/>
          </a:bodyPr>
          <a:lstStyle/>
          <a:p>
            <a:fld id="{2F0C4421-5918-4AA3-AE4A-C36EDD2FD6EB}" type="slidenum">
              <a:rPr lang="en-US" smtClean="0"/>
              <a:pPr/>
              <a:t>1</a:t>
            </a:fld>
            <a:endParaRPr lang="en-US" dirty="0"/>
          </a:p>
        </p:txBody>
      </p:sp>
      <p:sp>
        <p:nvSpPr>
          <p:cNvPr id="4" name="Content Placeholder 3"/>
          <p:cNvSpPr>
            <a:spLocks noGrp="1"/>
          </p:cNvSpPr>
          <p:nvPr>
            <p:ph sz="quarter" idx="4294967295"/>
          </p:nvPr>
        </p:nvSpPr>
        <p:spPr>
          <a:xfrm>
            <a:off x="533400" y="1752600"/>
            <a:ext cx="8153400" cy="4495800"/>
          </a:xfrm>
        </p:spPr>
        <p:txBody>
          <a:bodyPr>
            <a:noAutofit/>
          </a:bodyPr>
          <a:lstStyle/>
          <a:p>
            <a:pPr marL="339587" indent="-259577" fontAlgn="ctr"/>
            <a:r>
              <a:rPr lang="en-US" dirty="0" smtClean="0"/>
              <a:t>Overview </a:t>
            </a:r>
          </a:p>
          <a:p>
            <a:pPr marL="659627" lvl="1" indent="-259577" fontAlgn="ctr"/>
            <a:r>
              <a:rPr lang="en-US" dirty="0" smtClean="0"/>
              <a:t>studentGPS™ Dashboards Overview </a:t>
            </a:r>
            <a:endParaRPr lang="en-US" dirty="0"/>
          </a:p>
          <a:p>
            <a:pPr marL="339587" indent="-259577" fontAlgn="ctr"/>
            <a:r>
              <a:rPr lang="en-US" dirty="0" smtClean="0"/>
              <a:t>Functionality </a:t>
            </a:r>
            <a:r>
              <a:rPr lang="en-US" dirty="0"/>
              <a:t>and Practical Uses</a:t>
            </a:r>
          </a:p>
          <a:p>
            <a:pPr marL="659627" lvl="1" indent="-259577" fontAlgn="ctr"/>
            <a:r>
              <a:rPr lang="en-US" dirty="0" smtClean="0"/>
              <a:t>studentGPS™ Dashboards </a:t>
            </a:r>
            <a:r>
              <a:rPr lang="en-US" dirty="0"/>
              <a:t>Demonstration </a:t>
            </a:r>
            <a:r>
              <a:rPr lang="en-US" dirty="0" smtClean="0"/>
              <a:t>Video</a:t>
            </a:r>
          </a:p>
          <a:p>
            <a:pPr marL="659627" lvl="1" indent="-259577" fontAlgn="ctr"/>
            <a:r>
              <a:rPr lang="en-US" dirty="0" smtClean="0"/>
              <a:t>Functionality </a:t>
            </a:r>
            <a:r>
              <a:rPr lang="en-US" dirty="0"/>
              <a:t>and Use of the </a:t>
            </a:r>
            <a:r>
              <a:rPr lang="en-US" dirty="0" smtClean="0"/>
              <a:t>studentGPS™ Dashboards</a:t>
            </a:r>
            <a:endParaRPr lang="en-US" dirty="0"/>
          </a:p>
          <a:p>
            <a:pPr marL="659627" lvl="1" indent="-259577" fontAlgn="ctr"/>
            <a:r>
              <a:rPr lang="en-US" dirty="0"/>
              <a:t>Guided Exercises and </a:t>
            </a:r>
            <a:r>
              <a:rPr lang="en-US" dirty="0" smtClean="0"/>
              <a:t>studentGPS™ Dashboards </a:t>
            </a:r>
            <a:r>
              <a:rPr lang="en-US" dirty="0"/>
              <a:t>Uses</a:t>
            </a:r>
          </a:p>
          <a:p>
            <a:pPr marL="339587" indent="-259577" fontAlgn="ctr"/>
            <a:r>
              <a:rPr lang="en-US" dirty="0"/>
              <a:t>Wrap Up, Training Survey, and Questions</a:t>
            </a:r>
          </a:p>
          <a:p>
            <a:pPr marL="0" indent="0">
              <a:lnSpc>
                <a:spcPct val="106000"/>
              </a:lnSpc>
              <a:spcBef>
                <a:spcPts val="600"/>
              </a:spcBef>
              <a:spcAft>
                <a:spcPts val="300"/>
              </a:spcAft>
              <a:buNone/>
            </a:pPr>
            <a:endParaRPr lang="en-US" sz="2200" dirty="0"/>
          </a:p>
        </p:txBody>
      </p:sp>
    </p:spTree>
    <p:extLst>
      <p:ext uri="{BB962C8B-B14F-4D97-AF65-F5344CB8AC3E}">
        <p14:creationId xmlns:p14="http://schemas.microsoft.com/office/powerpoint/2010/main" val="221403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19</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Home</a:t>
            </a:r>
            <a:endParaRPr lang="en-US" dirty="0"/>
          </a:p>
        </p:txBody>
      </p:sp>
      <p:sp>
        <p:nvSpPr>
          <p:cNvPr id="4" name="Content Placeholder 3"/>
          <p:cNvSpPr>
            <a:spLocks noGrp="1"/>
          </p:cNvSpPr>
          <p:nvPr>
            <p:ph sz="quarter" idx="1"/>
          </p:nvPr>
        </p:nvSpPr>
        <p:spPr/>
        <p:txBody>
          <a:bodyPr/>
          <a:lstStyle/>
          <a:p>
            <a:pPr marL="0" indent="0">
              <a:buNone/>
            </a:pPr>
            <a:r>
              <a:rPr lang="en-US" b="1" dirty="0">
                <a:solidFill>
                  <a:schemeClr val="accent2"/>
                </a:solidFill>
              </a:rPr>
              <a:t>Task: </a:t>
            </a:r>
            <a:r>
              <a:rPr lang="en-US" dirty="0"/>
              <a:t>Click the home icon to navigate to your home landing page from any location in the </a:t>
            </a:r>
            <a:r>
              <a:rPr lang="en-US" dirty="0" smtClean="0"/>
              <a:t>studentGPS™ Dashboards.</a:t>
            </a:r>
            <a:endParaRPr lang="en-US" dirty="0"/>
          </a:p>
        </p:txBody>
      </p:sp>
      <p:grpSp>
        <p:nvGrpSpPr>
          <p:cNvPr id="5" name="Group 4"/>
          <p:cNvGrpSpPr/>
          <p:nvPr/>
        </p:nvGrpSpPr>
        <p:grpSpPr>
          <a:xfrm>
            <a:off x="594419" y="2838862"/>
            <a:ext cx="4419600" cy="3214504"/>
            <a:chOff x="790575" y="823491"/>
            <a:chExt cx="7639050" cy="5501109"/>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 y="823491"/>
              <a:ext cx="7639050" cy="459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90575" y="1733550"/>
              <a:ext cx="7639050" cy="459105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ight Arrow 7"/>
          <p:cNvSpPr/>
          <p:nvPr/>
        </p:nvSpPr>
        <p:spPr>
          <a:xfrm>
            <a:off x="327096" y="3108958"/>
            <a:ext cx="267323" cy="213360"/>
          </a:xfrm>
          <a:prstGeom prst="rightArrow">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6524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20</a:t>
            </a:fld>
            <a:endParaRPr lang="en-US" dirty="0"/>
          </a:p>
        </p:txBody>
      </p:sp>
      <p:sp>
        <p:nvSpPr>
          <p:cNvPr id="3" name="Title 2"/>
          <p:cNvSpPr>
            <a:spLocks noGrp="1"/>
          </p:cNvSpPr>
          <p:nvPr>
            <p:ph type="title"/>
          </p:nvPr>
        </p:nvSpPr>
        <p:spPr>
          <a:xfrm>
            <a:off x="1905000" y="381000"/>
            <a:ext cx="6858000" cy="841248"/>
          </a:xfrm>
        </p:spPr>
        <p:txBody>
          <a:bodyPr>
            <a:noAutofit/>
          </a:bodyPr>
          <a:lstStyle/>
          <a:p>
            <a:r>
              <a:rPr lang="en-US" sz="2400" dirty="0" smtClean="0"/>
              <a:t>Practical Uses of studentGPS™ </a:t>
            </a:r>
            <a:br>
              <a:rPr lang="en-US" sz="2400" dirty="0" smtClean="0"/>
            </a:br>
            <a:r>
              <a:rPr lang="en-US" sz="2400" dirty="0" smtClean="0"/>
              <a:t>Dashboards</a:t>
            </a:r>
            <a:endParaRPr lang="en-US" sz="2400" dirty="0"/>
          </a:p>
        </p:txBody>
      </p:sp>
      <p:sp>
        <p:nvSpPr>
          <p:cNvPr id="12" name="Content Placeholder 8"/>
          <p:cNvSpPr>
            <a:spLocks noGrp="1"/>
          </p:cNvSpPr>
          <p:nvPr>
            <p:ph sz="quarter" idx="1"/>
          </p:nvPr>
        </p:nvSpPr>
        <p:spPr>
          <a:xfrm>
            <a:off x="3581400" y="2209800"/>
            <a:ext cx="4419600" cy="931080"/>
          </a:xfrm>
          <a:ln>
            <a:solidFill>
              <a:schemeClr val="accent1"/>
            </a:solidFill>
          </a:ln>
        </p:spPr>
        <p:txBody>
          <a:bodyPr>
            <a:noAutofit/>
          </a:bodyPr>
          <a:lstStyle/>
          <a:p>
            <a:pPr>
              <a:lnSpc>
                <a:spcPct val="126000"/>
              </a:lnSpc>
            </a:pPr>
            <a:r>
              <a:rPr lang="en-US" dirty="0" smtClean="0"/>
              <a:t>Parent Teacher Conference</a:t>
            </a:r>
          </a:p>
          <a:p>
            <a:pPr>
              <a:lnSpc>
                <a:spcPct val="126000"/>
              </a:lnSpc>
            </a:pPr>
            <a:r>
              <a:rPr lang="en-US" dirty="0" smtClean="0"/>
              <a:t>Student Goal Setting</a:t>
            </a:r>
          </a:p>
        </p:txBody>
      </p:sp>
      <p:sp>
        <p:nvSpPr>
          <p:cNvPr id="13" name="Rounded Rectangle 12"/>
          <p:cNvSpPr/>
          <p:nvPr/>
        </p:nvSpPr>
        <p:spPr>
          <a:xfrm>
            <a:off x="1219200" y="2214562"/>
            <a:ext cx="2138235" cy="92631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Individual Student</a:t>
            </a:r>
            <a:endParaRPr lang="en-US" b="1" dirty="0">
              <a:solidFill>
                <a:srgbClr val="FFFFFF"/>
              </a:solidFill>
            </a:endParaRPr>
          </a:p>
        </p:txBody>
      </p:sp>
      <p:sp>
        <p:nvSpPr>
          <p:cNvPr id="14" name="Content Placeholder 8"/>
          <p:cNvSpPr txBox="1">
            <a:spLocks/>
          </p:cNvSpPr>
          <p:nvPr/>
        </p:nvSpPr>
        <p:spPr>
          <a:xfrm>
            <a:off x="3581400" y="3507581"/>
            <a:ext cx="4419600" cy="926318"/>
          </a:xfrm>
          <a:prstGeom prst="rect">
            <a:avLst/>
          </a:prstGeom>
          <a:ln>
            <a:solidFill>
              <a:schemeClr val="accent1"/>
            </a:solidFill>
          </a:ln>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baseline="0">
                <a:solidFill>
                  <a:schemeClr val="tx1"/>
                </a:solidFill>
                <a:latin typeface="+mn-lt"/>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26000"/>
              </a:lnSpc>
            </a:pPr>
            <a:r>
              <a:rPr lang="en-US" dirty="0" smtClean="0"/>
              <a:t>Student Success Team Meetings</a:t>
            </a:r>
          </a:p>
          <a:p>
            <a:pPr>
              <a:lnSpc>
                <a:spcPct val="126000"/>
              </a:lnSpc>
            </a:pPr>
            <a:r>
              <a:rPr lang="en-US" dirty="0" smtClean="0"/>
              <a:t>Department or Team Meetings</a:t>
            </a:r>
          </a:p>
        </p:txBody>
      </p:sp>
      <p:sp>
        <p:nvSpPr>
          <p:cNvPr id="15" name="Rounded Rectangle 14"/>
          <p:cNvSpPr/>
          <p:nvPr/>
        </p:nvSpPr>
        <p:spPr>
          <a:xfrm>
            <a:off x="1219200" y="3512343"/>
            <a:ext cx="2138235" cy="9215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Cross Section of Data</a:t>
            </a:r>
            <a:endParaRPr lang="en-US" b="1" dirty="0">
              <a:solidFill>
                <a:srgbClr val="FFFFFF"/>
              </a:solidFill>
            </a:endParaRPr>
          </a:p>
        </p:txBody>
      </p:sp>
      <p:sp>
        <p:nvSpPr>
          <p:cNvPr id="16" name="Content Placeholder 8"/>
          <p:cNvSpPr txBox="1">
            <a:spLocks/>
          </p:cNvSpPr>
          <p:nvPr/>
        </p:nvSpPr>
        <p:spPr>
          <a:xfrm>
            <a:off x="3581400" y="4800600"/>
            <a:ext cx="4419600" cy="914400"/>
          </a:xfrm>
          <a:prstGeom prst="rect">
            <a:avLst/>
          </a:prstGeom>
          <a:ln>
            <a:solidFill>
              <a:schemeClr val="accent1"/>
            </a:solidFill>
          </a:ln>
        </p:spPr>
        <p:txBody>
          <a:bodyPr vert="horz">
            <a:noAutofit/>
          </a:bodyPr>
          <a:lst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baseline="0">
                <a:solidFill>
                  <a:schemeClr val="tx1"/>
                </a:solidFill>
                <a:latin typeface="+mn-lt"/>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26000"/>
              </a:lnSpc>
            </a:pPr>
            <a:r>
              <a:rPr lang="en-US" dirty="0" smtClean="0"/>
              <a:t>Campus Improvement Planning</a:t>
            </a:r>
          </a:p>
          <a:p>
            <a:pPr>
              <a:lnSpc>
                <a:spcPct val="126000"/>
              </a:lnSpc>
            </a:pPr>
            <a:r>
              <a:rPr lang="en-US" dirty="0" smtClean="0"/>
              <a:t>Campus Goal Setting</a:t>
            </a:r>
          </a:p>
        </p:txBody>
      </p:sp>
      <p:sp>
        <p:nvSpPr>
          <p:cNvPr id="17" name="Rounded Rectangle 16"/>
          <p:cNvSpPr/>
          <p:nvPr/>
        </p:nvSpPr>
        <p:spPr>
          <a:xfrm>
            <a:off x="1219200" y="4805362"/>
            <a:ext cx="2138235" cy="90963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smtClean="0">
                <a:solidFill>
                  <a:srgbClr val="FFFFFF"/>
                </a:solidFill>
              </a:rPr>
              <a:t>Campus Level Data</a:t>
            </a:r>
            <a:endParaRPr lang="en-US" b="1" dirty="0">
              <a:solidFill>
                <a:srgbClr val="FFFFFF"/>
              </a:solidFill>
            </a:endParaRPr>
          </a:p>
        </p:txBody>
      </p:sp>
    </p:spTree>
    <p:extLst>
      <p:ext uri="{BB962C8B-B14F-4D97-AF65-F5344CB8AC3E}">
        <p14:creationId xmlns:p14="http://schemas.microsoft.com/office/powerpoint/2010/main" val="4204711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Wrap Up, Knowledge Check, Survey, and Questions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21</a:t>
            </a:fld>
            <a:endParaRPr lang="en-US" dirty="0"/>
          </a:p>
        </p:txBody>
      </p:sp>
    </p:spTree>
    <p:extLst>
      <p:ext uri="{BB962C8B-B14F-4D97-AF65-F5344CB8AC3E}">
        <p14:creationId xmlns:p14="http://schemas.microsoft.com/office/powerpoint/2010/main" val="4159000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a:prstGeom prst="rect">
            <a:avLst/>
          </a:prstGeom>
        </p:spPr>
        <p:txBody>
          <a:bodyPr>
            <a:noAutofit/>
          </a:bodyPr>
          <a:lstStyle/>
          <a:p>
            <a:r>
              <a:rPr lang="en-US" dirty="0" smtClean="0"/>
              <a:t>Wrap Up</a:t>
            </a:r>
            <a:endParaRPr lang="en-US" dirty="0"/>
          </a:p>
        </p:txBody>
      </p:sp>
      <p:sp>
        <p:nvSpPr>
          <p:cNvPr id="3" name="Slide Number Placeholder 2"/>
          <p:cNvSpPr>
            <a:spLocks noGrp="1"/>
          </p:cNvSpPr>
          <p:nvPr>
            <p:ph type="sldNum" sz="quarter" idx="12"/>
          </p:nvPr>
        </p:nvSpPr>
        <p:spPr/>
        <p:txBody>
          <a:bodyPr>
            <a:normAutofit fontScale="92500" lnSpcReduction="10000"/>
          </a:bodyPr>
          <a:lstStyle/>
          <a:p>
            <a:fld id="{2F0C4421-5918-4AA3-AE4A-C36EDD2FD6EB}" type="slidenum">
              <a:rPr lang="en-US" smtClean="0"/>
              <a:pPr/>
              <a:t>22</a:t>
            </a:fld>
            <a:endParaRPr lang="en-US" dirty="0"/>
          </a:p>
        </p:txBody>
      </p:sp>
      <p:sp>
        <p:nvSpPr>
          <p:cNvPr id="6" name="Content Placeholder 2"/>
          <p:cNvSpPr>
            <a:spLocks noGrp="1"/>
          </p:cNvSpPr>
          <p:nvPr>
            <p:ph sz="quarter" idx="1"/>
          </p:nvPr>
        </p:nvSpPr>
        <p:spPr>
          <a:xfrm>
            <a:off x="533400" y="1752600"/>
            <a:ext cx="8382000" cy="4495800"/>
          </a:xfrm>
        </p:spPr>
        <p:txBody>
          <a:bodyPr>
            <a:noAutofit/>
          </a:bodyPr>
          <a:lstStyle/>
          <a:p>
            <a:pPr marL="0" indent="0">
              <a:spcBef>
                <a:spcPts val="600"/>
              </a:spcBef>
              <a:buNone/>
            </a:pPr>
            <a:r>
              <a:rPr lang="en-US" sz="1800" b="1" dirty="0" smtClean="0">
                <a:solidFill>
                  <a:schemeClr val="accent2"/>
                </a:solidFill>
                <a:sym typeface="Helvetica" charset="0"/>
              </a:rPr>
              <a:t>Today we talked about: </a:t>
            </a:r>
            <a:endParaRPr lang="en-US" sz="1800" dirty="0"/>
          </a:p>
          <a:p>
            <a:r>
              <a:rPr lang="en-US" dirty="0" smtClean="0"/>
              <a:t>studentGPS™ </a:t>
            </a:r>
            <a:r>
              <a:rPr lang="en-US" dirty="0"/>
              <a:t>Dashboards </a:t>
            </a:r>
            <a:r>
              <a:rPr lang="en-US" dirty="0" smtClean="0"/>
              <a:t>functionality and navigation</a:t>
            </a:r>
            <a:endParaRPr lang="en-US" dirty="0"/>
          </a:p>
          <a:p>
            <a:r>
              <a:rPr lang="en-US" dirty="0"/>
              <a:t>Practical </a:t>
            </a:r>
            <a:r>
              <a:rPr lang="en-US" dirty="0" smtClean="0"/>
              <a:t>use </a:t>
            </a:r>
            <a:r>
              <a:rPr lang="en-US" dirty="0"/>
              <a:t>of the </a:t>
            </a:r>
            <a:r>
              <a:rPr lang="en-US" dirty="0" smtClean="0"/>
              <a:t>studentGPS™ </a:t>
            </a:r>
            <a:r>
              <a:rPr lang="en-US" dirty="0"/>
              <a:t>Dashboards</a:t>
            </a:r>
          </a:p>
          <a:p>
            <a:endParaRPr lang="en-US" sz="1800" dirty="0" smtClean="0"/>
          </a:p>
          <a:p>
            <a:pPr>
              <a:spcBef>
                <a:spcPts val="600"/>
              </a:spcBef>
              <a:spcAft>
                <a:spcPts val="900"/>
              </a:spcAft>
            </a:pPr>
            <a:endParaRPr lang="en-US" sz="1800" dirty="0" smtClean="0"/>
          </a:p>
          <a:p>
            <a:pPr lvl="0">
              <a:spcBef>
                <a:spcPts val="600"/>
              </a:spcBef>
              <a:spcAft>
                <a:spcPts val="900"/>
              </a:spcAft>
            </a:pPr>
            <a:endParaRPr lang="en-US" sz="1800" dirty="0" smtClean="0"/>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648" y="3124200"/>
            <a:ext cx="3848629" cy="296365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513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23</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Knowledge Check</a:t>
            </a:r>
            <a:endParaRPr lang="en-US" dirty="0"/>
          </a:p>
        </p:txBody>
      </p:sp>
      <p:sp>
        <p:nvSpPr>
          <p:cNvPr id="4" name="Content Placeholder 3"/>
          <p:cNvSpPr>
            <a:spLocks noGrp="1"/>
          </p:cNvSpPr>
          <p:nvPr>
            <p:ph sz="quarter" idx="1"/>
          </p:nvPr>
        </p:nvSpPr>
        <p:spPr/>
        <p:txBody>
          <a:bodyPr/>
          <a:lstStyle/>
          <a:p>
            <a:r>
              <a:rPr lang="en-US" dirty="0"/>
              <a:t>Please click the Knowledge Check link in Project Share and take </a:t>
            </a:r>
            <a:r>
              <a:rPr lang="en-US" dirty="0" smtClean="0"/>
              <a:t>five </a:t>
            </a:r>
            <a:r>
              <a:rPr lang="en-US" dirty="0"/>
              <a:t>minutes to answer questions about this training session</a:t>
            </a:r>
            <a:r>
              <a:rPr lang="en-US" dirty="0" smtClean="0"/>
              <a:t>.</a:t>
            </a:r>
            <a:endParaRPr lang="en-US" dirty="0"/>
          </a:p>
        </p:txBody>
      </p:sp>
      <p:sp>
        <p:nvSpPr>
          <p:cNvPr id="5" name="Rounded Rectangle 4"/>
          <p:cNvSpPr/>
          <p:nvPr/>
        </p:nvSpPr>
        <p:spPr>
          <a:xfrm>
            <a:off x="914400" y="3733801"/>
            <a:ext cx="77724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val="36989305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24</a:t>
            </a:fld>
            <a:endParaRPr lang="en-US" dirty="0"/>
          </a:p>
        </p:txBody>
      </p:sp>
      <p:sp>
        <p:nvSpPr>
          <p:cNvPr id="3" name="Title 2"/>
          <p:cNvSpPr>
            <a:spLocks noGrp="1"/>
          </p:cNvSpPr>
          <p:nvPr>
            <p:ph type="title"/>
          </p:nvPr>
        </p:nvSpPr>
        <p:spPr>
          <a:xfrm>
            <a:off x="1901952" y="457200"/>
            <a:ext cx="6858000" cy="841248"/>
          </a:xfrm>
        </p:spPr>
        <p:txBody>
          <a:bodyPr/>
          <a:lstStyle/>
          <a:p>
            <a:r>
              <a:rPr lang="en-US" dirty="0" smtClean="0"/>
              <a:t>Survey</a:t>
            </a:r>
            <a:endParaRPr lang="en-US" dirty="0"/>
          </a:p>
        </p:txBody>
      </p:sp>
      <p:sp>
        <p:nvSpPr>
          <p:cNvPr id="4" name="Content Placeholder 3"/>
          <p:cNvSpPr>
            <a:spLocks noGrp="1"/>
          </p:cNvSpPr>
          <p:nvPr>
            <p:ph sz="quarter" idx="1"/>
          </p:nvPr>
        </p:nvSpPr>
        <p:spPr/>
        <p:txBody>
          <a:bodyPr/>
          <a:lstStyle/>
          <a:p>
            <a:r>
              <a:rPr lang="en-US" dirty="0"/>
              <a:t>Please click the survey link in Project Share and take 5 minutes to answer questions about this training session</a:t>
            </a:r>
            <a:r>
              <a:rPr lang="en-US" dirty="0" smtClean="0"/>
              <a:t>.</a:t>
            </a:r>
            <a:endParaRPr lang="en-US" dirty="0"/>
          </a:p>
        </p:txBody>
      </p:sp>
      <p:sp>
        <p:nvSpPr>
          <p:cNvPr id="7" name="Rounded Rectangle 6"/>
          <p:cNvSpPr/>
          <p:nvPr/>
        </p:nvSpPr>
        <p:spPr>
          <a:xfrm>
            <a:off x="914400" y="3733801"/>
            <a:ext cx="77724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val="3538138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latin typeface="Arial" pitchFamily="34" charset="0"/>
                <a:cs typeface="Arial" pitchFamily="34" charset="0"/>
              </a:rPr>
              <a:t>Questions?</a:t>
            </a:r>
            <a:endParaRPr lang="en-US" b="1" dirty="0">
              <a:latin typeface="Arial" pitchFamily="34" charset="0"/>
              <a:cs typeface="Arial" pitchFamily="34" charset="0"/>
            </a:endParaRPr>
          </a:p>
        </p:txBody>
      </p:sp>
      <p:sp>
        <p:nvSpPr>
          <p:cNvPr id="9" name="Slide Number Placeholder 8"/>
          <p:cNvSpPr>
            <a:spLocks noGrp="1"/>
          </p:cNvSpPr>
          <p:nvPr>
            <p:ph type="sldNum" sz="quarter" idx="11"/>
          </p:nvPr>
        </p:nvSpPr>
        <p:spPr/>
        <p:txBody>
          <a:bodyPr/>
          <a:lstStyle/>
          <a:p>
            <a:fld id="{2F0C4421-5918-4AA3-AE4A-C36EDD2FD6EB}" type="slidenum">
              <a:rPr lang="en-US" smtClean="0"/>
              <a:pPr/>
              <a:t>25</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1" i="0" strike="noStrike" kern="1200" cap="none" spc="0" normalizeH="0" baseline="0" noProof="0" dirty="0" smtClean="0">
                <a:ln>
                  <a:noFill/>
                </a:ln>
                <a:solidFill>
                  <a:schemeClr val="tx2"/>
                </a:solidFill>
                <a:effectLst/>
                <a:uLnTx/>
                <a:uFillTx/>
                <a:latin typeface="Arial" pitchFamily="34" charset="0"/>
                <a:ea typeface="+mj-ea"/>
                <a:cs typeface="Arial" pitchFamily="34" charset="0"/>
                <a:hlinkClick r:id="rId3"/>
              </a:rPr>
              <a:t>www.TexasStudentDataSystem.org</a:t>
            </a:r>
            <a:endParaRPr kumimoji="0" lang="en-US" sz="2800" b="1" i="0"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grpSp>
        <p:nvGrpSpPr>
          <p:cNvPr id="7" name="Group 6"/>
          <p:cNvGrpSpPr/>
          <p:nvPr/>
        </p:nvGrpSpPr>
        <p:grpSpPr>
          <a:xfrm>
            <a:off x="1524000" y="0"/>
            <a:ext cx="7620000" cy="4648200"/>
            <a:chOff x="1524000" y="0"/>
            <a:chExt cx="7620000" cy="4648200"/>
          </a:xfrm>
        </p:grpSpPr>
        <p:sp>
          <p:nvSpPr>
            <p:cNvPr id="4" name="Rectangle 3"/>
            <p:cNvSpPr/>
            <p:nvPr/>
          </p:nvSpPr>
          <p:spPr>
            <a:xfrm>
              <a:off x="1524000" y="0"/>
              <a:ext cx="7620000" cy="4648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553200" y="228600"/>
              <a:ext cx="2286000" cy="685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5255"/>
            <a:ext cx="7620000"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92500" lnSpcReduction="10000"/>
          </a:bodyPr>
          <a:lstStyle/>
          <a:p>
            <a:fld id="{2F0C4421-5918-4AA3-AE4A-C36EDD2FD6EB}" type="slidenum">
              <a:rPr lang="en-US" smtClean="0"/>
              <a:pPr/>
              <a:t>2</a:t>
            </a:fld>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800" b="1" dirty="0" smtClean="0">
                <a:solidFill>
                  <a:schemeClr val="accent2"/>
                </a:solidFill>
              </a:rPr>
              <a:t>The participant will be able to:</a:t>
            </a:r>
          </a:p>
          <a:p>
            <a:pPr lvl="1">
              <a:lnSpc>
                <a:spcPct val="106000"/>
              </a:lnSpc>
              <a:spcBef>
                <a:spcPts val="600"/>
              </a:spcBef>
              <a:spcAft>
                <a:spcPts val="300"/>
              </a:spcAft>
            </a:pPr>
            <a:r>
              <a:rPr lang="en-US" sz="1800" dirty="0" smtClean="0"/>
              <a:t>Understand key functionality in </a:t>
            </a:r>
            <a:r>
              <a:rPr lang="en-US" sz="1800" dirty="0"/>
              <a:t>the </a:t>
            </a:r>
            <a:r>
              <a:rPr lang="en-US" sz="1800" dirty="0" smtClean="0"/>
              <a:t>studentGPS™ </a:t>
            </a:r>
            <a:r>
              <a:rPr lang="en-US" sz="1800" dirty="0"/>
              <a:t>Dashboards</a:t>
            </a:r>
          </a:p>
          <a:p>
            <a:pPr lvl="1">
              <a:lnSpc>
                <a:spcPct val="106000"/>
              </a:lnSpc>
              <a:spcBef>
                <a:spcPts val="600"/>
              </a:spcBef>
              <a:spcAft>
                <a:spcPts val="300"/>
              </a:spcAft>
            </a:pPr>
            <a:r>
              <a:rPr lang="en-US" sz="1800" dirty="0" smtClean="0"/>
              <a:t>View and sort LEA and campus data in the studentGPS™ Dashboards</a:t>
            </a:r>
          </a:p>
          <a:p>
            <a:pPr lvl="1">
              <a:lnSpc>
                <a:spcPct val="106000"/>
              </a:lnSpc>
              <a:spcBef>
                <a:spcPts val="600"/>
              </a:spcBef>
              <a:spcAft>
                <a:spcPts val="300"/>
              </a:spcAft>
            </a:pPr>
            <a:r>
              <a:rPr lang="en-US" sz="1800" dirty="0"/>
              <a:t>Feel comfortable navigating in the </a:t>
            </a:r>
            <a:r>
              <a:rPr lang="en-US" sz="1800" dirty="0" smtClean="0"/>
              <a:t>studentGPS™ Dashboards</a:t>
            </a:r>
            <a:endParaRPr lang="en-US" sz="1800" dirty="0"/>
          </a:p>
        </p:txBody>
      </p:sp>
      <p:sp>
        <p:nvSpPr>
          <p:cNvPr id="7" name="Title 1"/>
          <p:cNvSpPr>
            <a:spLocks noGrp="1"/>
          </p:cNvSpPr>
          <p:nvPr>
            <p:ph type="title"/>
          </p:nvPr>
        </p:nvSpPr>
        <p:spPr>
          <a:xfrm>
            <a:off x="1905000" y="457200"/>
            <a:ext cx="6858000" cy="838200"/>
          </a:xfrm>
          <a:prstGeom prst="rect">
            <a:avLst/>
          </a:prstGeom>
        </p:spPr>
        <p:txBody>
          <a:bodyPr>
            <a:noAutofit/>
          </a:bodyPr>
          <a:lstStyle/>
          <a:p>
            <a:r>
              <a:rPr lang="en-US" dirty="0" smtClean="0"/>
              <a:t>Course Objectives</a:t>
            </a:r>
            <a:endParaRPr lang="en-US" dirty="0"/>
          </a:p>
        </p:txBody>
      </p:sp>
    </p:spTree>
    <p:extLst>
      <p:ext uri="{BB962C8B-B14F-4D97-AF65-F5344CB8AC3E}">
        <p14:creationId xmlns:p14="http://schemas.microsoft.com/office/powerpoint/2010/main" val="109397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7086600" cy="838200"/>
          </a:xfrm>
          <a:prstGeom prst="rect">
            <a:avLst/>
          </a:prstGeom>
        </p:spPr>
        <p:txBody>
          <a:bodyPr>
            <a:noAutofit/>
          </a:bodyPr>
          <a:lstStyle/>
          <a:p>
            <a:r>
              <a:rPr lang="en-US" sz="2400" dirty="0" smtClean="0"/>
              <a:t>studentGPS™ Dashboards 101 </a:t>
            </a:r>
            <a:r>
              <a:rPr lang="en-US" sz="2400" dirty="0"/>
              <a:t>for </a:t>
            </a:r>
            <a:r>
              <a:rPr lang="en-US" sz="2400" dirty="0" smtClean="0"/>
              <a:t>LEA and </a:t>
            </a:r>
            <a:r>
              <a:rPr lang="en-US" sz="2400" dirty="0"/>
              <a:t>Campus </a:t>
            </a:r>
            <a:r>
              <a:rPr lang="en-US" sz="2400" dirty="0" smtClean="0"/>
              <a:t>Administrators: Course Pre-requisites </a:t>
            </a:r>
            <a:endParaRPr lang="en-US" sz="2400" dirty="0"/>
          </a:p>
        </p:txBody>
      </p:sp>
      <p:sp>
        <p:nvSpPr>
          <p:cNvPr id="3" name="Slide Number Placeholder 2"/>
          <p:cNvSpPr>
            <a:spLocks noGrp="1"/>
          </p:cNvSpPr>
          <p:nvPr>
            <p:ph type="sldNum" sz="quarter" idx="12"/>
          </p:nvPr>
        </p:nvSpPr>
        <p:spPr/>
        <p:txBody>
          <a:bodyPr>
            <a:normAutofit fontScale="92500" lnSpcReduction="10000"/>
          </a:bodyPr>
          <a:lstStyle/>
          <a:p>
            <a:fld id="{2F0C4421-5918-4AA3-AE4A-C36EDD2FD6EB}" type="slidenum">
              <a:rPr lang="en-US" smtClean="0"/>
              <a:pPr/>
              <a:t>3</a:t>
            </a:fld>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700" b="1" dirty="0" smtClean="0">
                <a:solidFill>
                  <a:schemeClr val="accent2"/>
                </a:solidFill>
              </a:rPr>
              <a:t>Pre-requisites that are needed prior to this training: </a:t>
            </a:r>
          </a:p>
          <a:p>
            <a:pPr lvl="1">
              <a:lnSpc>
                <a:spcPct val="106000"/>
              </a:lnSpc>
              <a:spcBef>
                <a:spcPts val="600"/>
              </a:spcBef>
              <a:spcAft>
                <a:spcPts val="300"/>
              </a:spcAft>
            </a:pPr>
            <a:r>
              <a:rPr lang="en-US" sz="1700" u="sng" dirty="0"/>
              <a:t>Training </a:t>
            </a:r>
            <a:r>
              <a:rPr lang="en-US" sz="1700" u="sng" dirty="0" smtClean="0"/>
              <a:t>Pre-requisites</a:t>
            </a:r>
            <a:r>
              <a:rPr lang="en-US" sz="1700" dirty="0"/>
              <a:t>: </a:t>
            </a:r>
          </a:p>
          <a:p>
            <a:pPr lvl="2">
              <a:lnSpc>
                <a:spcPct val="106000"/>
              </a:lnSpc>
              <a:spcBef>
                <a:spcPts val="600"/>
              </a:spcBef>
              <a:spcAft>
                <a:spcPts val="300"/>
              </a:spcAft>
            </a:pPr>
            <a:r>
              <a:rPr lang="en-US" sz="1600" dirty="0" smtClean="0"/>
              <a:t>Course </a:t>
            </a:r>
            <a:r>
              <a:rPr lang="en-US" sz="1600" dirty="0"/>
              <a:t>1: TSDS and </a:t>
            </a:r>
            <a:r>
              <a:rPr lang="en-US" sz="1600" dirty="0" smtClean="0"/>
              <a:t>studentGPS™ </a:t>
            </a:r>
            <a:r>
              <a:rPr lang="en-US" sz="1600" dirty="0"/>
              <a:t>Dashboards </a:t>
            </a:r>
            <a:r>
              <a:rPr lang="en-US" sz="1600" dirty="0" smtClean="0"/>
              <a:t>Overview</a:t>
            </a:r>
            <a:endParaRPr lang="en-US" sz="1600" dirty="0"/>
          </a:p>
          <a:p>
            <a:pPr lvl="1">
              <a:lnSpc>
                <a:spcPct val="106000"/>
              </a:lnSpc>
              <a:spcBef>
                <a:spcPts val="600"/>
              </a:spcBef>
              <a:spcAft>
                <a:spcPts val="300"/>
              </a:spcAft>
            </a:pPr>
            <a:r>
              <a:rPr lang="en-US" sz="1700" u="sng" dirty="0" smtClean="0"/>
              <a:t>Timing Pre-requisites</a:t>
            </a:r>
            <a:r>
              <a:rPr lang="en-US" sz="1700" dirty="0"/>
              <a:t>: </a:t>
            </a:r>
          </a:p>
          <a:p>
            <a:pPr lvl="2">
              <a:lnSpc>
                <a:spcPct val="106000"/>
              </a:lnSpc>
              <a:spcBef>
                <a:spcPts val="600"/>
              </a:spcBef>
              <a:spcAft>
                <a:spcPts val="300"/>
              </a:spcAft>
            </a:pPr>
            <a:r>
              <a:rPr lang="en-US" sz="1700" dirty="0"/>
              <a:t>This training session should be held after the following data has been loaded:</a:t>
            </a:r>
          </a:p>
          <a:p>
            <a:pPr lvl="3">
              <a:lnSpc>
                <a:spcPct val="106000"/>
              </a:lnSpc>
              <a:spcBef>
                <a:spcPts val="600"/>
              </a:spcBef>
              <a:spcAft>
                <a:spcPts val="300"/>
              </a:spcAft>
            </a:pPr>
            <a:r>
              <a:rPr lang="en-US" sz="1700" dirty="0" smtClean="0"/>
              <a:t>The </a:t>
            </a:r>
            <a:r>
              <a:rPr lang="en-US" sz="1700" dirty="0"/>
              <a:t>prior year state assessments</a:t>
            </a:r>
          </a:p>
          <a:p>
            <a:pPr lvl="3">
              <a:lnSpc>
                <a:spcPct val="106000"/>
              </a:lnSpc>
              <a:spcBef>
                <a:spcPts val="600"/>
              </a:spcBef>
              <a:spcAft>
                <a:spcPts val="300"/>
              </a:spcAft>
            </a:pPr>
            <a:r>
              <a:rPr lang="en-US" sz="1700" dirty="0"/>
              <a:t>The </a:t>
            </a:r>
            <a:r>
              <a:rPr lang="en-US" sz="1700" dirty="0" smtClean="0"/>
              <a:t>first two </a:t>
            </a:r>
            <a:r>
              <a:rPr lang="en-US" sz="1700" dirty="0"/>
              <a:t>grading cycle </a:t>
            </a:r>
            <a:r>
              <a:rPr lang="en-US" sz="1700" dirty="0" smtClean="0"/>
              <a:t>grades and attendance</a:t>
            </a:r>
          </a:p>
          <a:p>
            <a:pPr lvl="1">
              <a:lnSpc>
                <a:spcPct val="106000"/>
              </a:lnSpc>
              <a:spcBef>
                <a:spcPts val="600"/>
              </a:spcBef>
              <a:spcAft>
                <a:spcPts val="300"/>
              </a:spcAft>
            </a:pPr>
            <a:r>
              <a:rPr lang="en-US" sz="1700" u="sng" dirty="0"/>
              <a:t>Technical </a:t>
            </a:r>
            <a:r>
              <a:rPr lang="en-US" sz="1700" u="sng" dirty="0" smtClean="0"/>
              <a:t>Pre-requisites</a:t>
            </a:r>
            <a:r>
              <a:rPr lang="en-US" sz="1700" dirty="0"/>
              <a:t>:</a:t>
            </a:r>
          </a:p>
          <a:p>
            <a:pPr lvl="2">
              <a:lnSpc>
                <a:spcPct val="106000"/>
              </a:lnSpc>
              <a:spcBef>
                <a:spcPts val="600"/>
              </a:spcBef>
              <a:spcAft>
                <a:spcPts val="300"/>
              </a:spcAft>
            </a:pPr>
            <a:r>
              <a:rPr lang="en-US" sz="1700" dirty="0"/>
              <a:t>Participants will need a TEAL ID with access to the </a:t>
            </a:r>
            <a:r>
              <a:rPr lang="en-US" sz="1700" dirty="0" smtClean="0"/>
              <a:t>studentGPS™ </a:t>
            </a:r>
            <a:r>
              <a:rPr lang="en-US" sz="1700" dirty="0"/>
              <a:t>Dashboards application </a:t>
            </a:r>
          </a:p>
          <a:p>
            <a:pPr lvl="2">
              <a:lnSpc>
                <a:spcPct val="106000"/>
              </a:lnSpc>
              <a:spcBef>
                <a:spcPts val="600"/>
              </a:spcBef>
              <a:spcAft>
                <a:spcPts val="300"/>
              </a:spcAft>
            </a:pPr>
            <a:r>
              <a:rPr lang="en-US" sz="1700" dirty="0"/>
              <a:t>Participants will need a Project Share user </a:t>
            </a:r>
            <a:r>
              <a:rPr lang="en-US" sz="1700" dirty="0" smtClean="0"/>
              <a:t>ID</a:t>
            </a:r>
            <a:endParaRPr lang="en-US" sz="1700" dirty="0"/>
          </a:p>
          <a:p>
            <a:pPr marL="0" indent="0">
              <a:buFont typeface="Wingdings"/>
              <a:buNone/>
            </a:pPr>
            <a:endParaRPr lang="en-US" sz="2400" dirty="0"/>
          </a:p>
        </p:txBody>
      </p:sp>
    </p:spTree>
    <p:extLst>
      <p:ext uri="{BB962C8B-B14F-4D97-AF65-F5344CB8AC3E}">
        <p14:creationId xmlns:p14="http://schemas.microsoft.com/office/powerpoint/2010/main" val="1710323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4</a:t>
            </a:fld>
            <a:endParaRPr lang="en-US" dirty="0"/>
          </a:p>
        </p:txBody>
      </p:sp>
      <p:sp>
        <p:nvSpPr>
          <p:cNvPr id="3" name="Content Placeholder 2"/>
          <p:cNvSpPr>
            <a:spLocks noGrp="1"/>
          </p:cNvSpPr>
          <p:nvPr>
            <p:ph sz="quarter" idx="1"/>
          </p:nvPr>
        </p:nvSpPr>
        <p:spPr/>
        <p:txBody>
          <a:bodyPr/>
          <a:lstStyle/>
          <a:p>
            <a:r>
              <a:rPr lang="en-US" dirty="0"/>
              <a:t>TSDS – Texas Student Data System</a:t>
            </a:r>
          </a:p>
          <a:p>
            <a:r>
              <a:rPr lang="en-US" dirty="0"/>
              <a:t>LEA – Local Education Agency</a:t>
            </a:r>
          </a:p>
          <a:p>
            <a:r>
              <a:rPr lang="en-US" dirty="0"/>
              <a:t>SAT, ACT, PSAT – College Entrance Exams</a:t>
            </a:r>
          </a:p>
          <a:p>
            <a:r>
              <a:rPr lang="en-US" dirty="0"/>
              <a:t>TAKS – Texas Assessment of Knowledge and Skills </a:t>
            </a:r>
          </a:p>
          <a:p>
            <a:r>
              <a:rPr lang="en-US" dirty="0" smtClean="0"/>
              <a:t>STAAR</a:t>
            </a:r>
            <a:r>
              <a:rPr lang="en-US" baseline="30000" dirty="0">
                <a:latin typeface="Symbol"/>
              </a:rPr>
              <a:t>â</a:t>
            </a:r>
            <a:r>
              <a:rPr lang="en-US" dirty="0" smtClean="0"/>
              <a:t> </a:t>
            </a:r>
            <a:r>
              <a:rPr lang="en-US" dirty="0"/>
              <a:t>– State of Texas Assessments of Academic Readiness</a:t>
            </a:r>
          </a:p>
          <a:p>
            <a:r>
              <a:rPr lang="en-US" dirty="0"/>
              <a:t>TEAL – TEA Login</a:t>
            </a:r>
          </a:p>
          <a:p>
            <a:r>
              <a:rPr lang="en-US" dirty="0"/>
              <a:t>ELA – English Language </a:t>
            </a:r>
            <a:r>
              <a:rPr lang="en-US" dirty="0" smtClean="0"/>
              <a:t>Arts</a:t>
            </a:r>
          </a:p>
          <a:p>
            <a:r>
              <a:rPr lang="en-US" dirty="0"/>
              <a:t>FERPA – Family Educational Rights and Privacy Act</a:t>
            </a:r>
          </a:p>
          <a:p>
            <a:pPr marL="0" indent="0">
              <a:buNone/>
            </a:pPr>
            <a:endParaRPr lang="en-US" dirty="0"/>
          </a:p>
          <a:p>
            <a:pPr marL="0" indent="0">
              <a:buNone/>
            </a:pPr>
            <a:endParaRPr lang="en-US" dirty="0"/>
          </a:p>
        </p:txBody>
      </p:sp>
      <p:sp>
        <p:nvSpPr>
          <p:cNvPr id="4" name="Title 3"/>
          <p:cNvSpPr>
            <a:spLocks noGrp="1"/>
          </p:cNvSpPr>
          <p:nvPr>
            <p:ph type="title"/>
          </p:nvPr>
        </p:nvSpPr>
        <p:spPr>
          <a:xfrm>
            <a:off x="2057400" y="454152"/>
            <a:ext cx="6858000" cy="841248"/>
          </a:xfrm>
        </p:spPr>
        <p:txBody>
          <a:bodyPr/>
          <a:lstStyle/>
          <a:p>
            <a:r>
              <a:rPr lang="en-US" dirty="0" smtClean="0"/>
              <a:t>Course Acronyms</a:t>
            </a:r>
            <a:endParaRPr lang="en-US" dirty="0"/>
          </a:p>
        </p:txBody>
      </p:sp>
    </p:spTree>
    <p:extLst>
      <p:ext uri="{BB962C8B-B14F-4D97-AF65-F5344CB8AC3E}">
        <p14:creationId xmlns:p14="http://schemas.microsoft.com/office/powerpoint/2010/main" val="1528176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sz="3000" dirty="0" smtClean="0"/>
              <a:t>studentGPS™ Dashboards Overview</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5</a:t>
            </a:fld>
            <a:endParaRPr lang="en-US" dirty="0"/>
          </a:p>
        </p:txBody>
      </p:sp>
    </p:spTree>
    <p:extLst>
      <p:ext uri="{BB962C8B-B14F-4D97-AF65-F5344CB8AC3E}">
        <p14:creationId xmlns:p14="http://schemas.microsoft.com/office/powerpoint/2010/main" val="3804414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457200"/>
            <a:ext cx="6858000" cy="838200"/>
          </a:xfrm>
          <a:prstGeom prst="rect">
            <a:avLst/>
          </a:prstGeom>
        </p:spPr>
        <p:txBody>
          <a:bodyPr>
            <a:noAutofit/>
          </a:bodyPr>
          <a:lstStyle/>
          <a:p>
            <a:r>
              <a:rPr lang="en-US" dirty="0" smtClean="0"/>
              <a:t>studentGPS™ Dashboards Overview</a:t>
            </a:r>
            <a:endParaRPr lang="en-US" dirty="0"/>
          </a:p>
        </p:txBody>
      </p:sp>
      <p:sp>
        <p:nvSpPr>
          <p:cNvPr id="3" name="Slide Number Placeholder 2"/>
          <p:cNvSpPr>
            <a:spLocks noGrp="1"/>
          </p:cNvSpPr>
          <p:nvPr>
            <p:ph type="sldNum" sz="quarter" idx="12"/>
          </p:nvPr>
        </p:nvSpPr>
        <p:spPr/>
        <p:txBody>
          <a:bodyPr>
            <a:noAutofit/>
          </a:bodyPr>
          <a:lstStyle/>
          <a:p>
            <a:fld id="{25037DA4-2335-4A87-8586-64B2BAB08211}" type="slidenum">
              <a:rPr lang="en-US" smtClean="0"/>
              <a:pPr/>
              <a:t>6</a:t>
            </a:fld>
            <a:endParaRPr lang="en-US" dirty="0"/>
          </a:p>
        </p:txBody>
      </p:sp>
      <p:sp>
        <p:nvSpPr>
          <p:cNvPr id="10" name="Content Placeholder 3"/>
          <p:cNvSpPr>
            <a:spLocks noGrp="1"/>
          </p:cNvSpPr>
          <p:nvPr>
            <p:ph sz="quarter" idx="4294967295"/>
          </p:nvPr>
        </p:nvSpPr>
        <p:spPr>
          <a:xfrm>
            <a:off x="304800" y="1828800"/>
            <a:ext cx="4572000" cy="4419600"/>
          </a:xfrm>
        </p:spPr>
        <p:txBody>
          <a:bodyPr>
            <a:noAutofit/>
          </a:bodyPr>
          <a:lstStyle/>
          <a:p>
            <a:pPr lvl="0">
              <a:spcBef>
                <a:spcPts val="600"/>
              </a:spcBef>
              <a:spcAft>
                <a:spcPts val="300"/>
              </a:spcAft>
            </a:pPr>
            <a:r>
              <a:rPr lang="en-US" sz="1500" dirty="0" smtClean="0"/>
              <a:t>The </a:t>
            </a:r>
            <a:r>
              <a:rPr lang="en-US" sz="1500" dirty="0"/>
              <a:t>dashboards help educators make informed decisions to improve student performance. Educators can use information strategically, seeing patterns, gaps and opportunities to make adjustments</a:t>
            </a:r>
            <a:r>
              <a:rPr lang="en-US" sz="1500" dirty="0" smtClean="0"/>
              <a:t>.</a:t>
            </a:r>
          </a:p>
          <a:p>
            <a:pPr>
              <a:spcBef>
                <a:spcPts val="600"/>
              </a:spcBef>
              <a:spcAft>
                <a:spcPts val="300"/>
              </a:spcAft>
            </a:pPr>
            <a:r>
              <a:rPr lang="en-US" sz="1500" dirty="0" smtClean="0"/>
              <a:t>studentGPS™ </a:t>
            </a:r>
            <a:r>
              <a:rPr lang="en-US" sz="1500" dirty="0"/>
              <a:t>Dashboards allow you to set goals with students, campuses and your LEA and track progress compared to goals using easy to read snapshots </a:t>
            </a:r>
            <a:r>
              <a:rPr lang="en-US" sz="1500" dirty="0" smtClean="0"/>
              <a:t>with only </a:t>
            </a:r>
            <a:r>
              <a:rPr lang="en-US" sz="1500" dirty="0"/>
              <a:t>a couple of clicks.</a:t>
            </a:r>
          </a:p>
          <a:p>
            <a:pPr>
              <a:spcBef>
                <a:spcPts val="600"/>
              </a:spcBef>
              <a:spcAft>
                <a:spcPts val="300"/>
              </a:spcAft>
            </a:pPr>
            <a:r>
              <a:rPr lang="en-US" sz="1500" dirty="0"/>
              <a:t>Educators can share selected views found in the dashboards with both parents and students. This enables educators to support decisions with solid information. This information can also help parents and students assess their performance and set goals for improvement. </a:t>
            </a:r>
            <a:endParaRPr lang="en-US" sz="1500" b="1" dirty="0" smtClean="0"/>
          </a:p>
          <a:p>
            <a:pPr>
              <a:spcBef>
                <a:spcPts val="600"/>
              </a:spcBef>
              <a:spcAft>
                <a:spcPts val="300"/>
              </a:spcAft>
            </a:pPr>
            <a:endParaRPr lang="en-US" sz="1500" dirty="0"/>
          </a:p>
          <a:p>
            <a:pPr>
              <a:spcBef>
                <a:spcPts val="600"/>
              </a:spcBef>
              <a:spcAft>
                <a:spcPts val="300"/>
              </a:spcAft>
            </a:pPr>
            <a:endParaRPr lang="en-US" sz="1500" dirty="0"/>
          </a:p>
        </p:txBody>
      </p:sp>
      <p:pic>
        <p:nvPicPr>
          <p:cNvPr id="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1981200"/>
            <a:ext cx="3886200" cy="3453683"/>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8119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905000" y="381000"/>
            <a:ext cx="6858000" cy="838200"/>
          </a:xfrm>
          <a:prstGeom prst="rect">
            <a:avLst/>
          </a:prstGeom>
        </p:spPr>
        <p:txBody>
          <a:bodyPr>
            <a:noAutofit/>
          </a:bodyPr>
          <a:lstStyle/>
          <a:p>
            <a:r>
              <a:rPr lang="en-US" sz="2400" b="1" dirty="0" smtClean="0"/>
              <a:t>studentGPS™ Dashboards: </a:t>
            </a:r>
            <a:r>
              <a:rPr lang="en-US" sz="2400" dirty="0" smtClean="0"/>
              <a:t>Mapping Success </a:t>
            </a:r>
            <a:r>
              <a:rPr lang="en-US" sz="2400" dirty="0"/>
              <a:t>for the </a:t>
            </a:r>
            <a:r>
              <a:rPr lang="en-US" sz="2400" dirty="0" smtClean="0"/>
              <a:t>Whole </a:t>
            </a:r>
            <a:r>
              <a:rPr lang="en-US" sz="2400" dirty="0"/>
              <a:t>S</a:t>
            </a:r>
            <a:r>
              <a:rPr lang="en-US" sz="2400" dirty="0" smtClean="0"/>
              <a:t>tudent</a:t>
            </a:r>
            <a:endParaRPr lang="en-US" sz="2400" dirty="0"/>
          </a:p>
        </p:txBody>
      </p:sp>
      <p:sp>
        <p:nvSpPr>
          <p:cNvPr id="40" name="Slide Number Placeholder 4"/>
          <p:cNvSpPr>
            <a:spLocks noGrp="1"/>
          </p:cNvSpPr>
          <p:nvPr>
            <p:ph type="sldNum" sz="quarter" idx="12"/>
          </p:nvPr>
        </p:nvSpPr>
        <p:spPr/>
        <p:txBody>
          <a:bodyPr>
            <a:normAutofit fontScale="92500" lnSpcReduction="10000"/>
          </a:bodyPr>
          <a:lstStyle/>
          <a:p>
            <a:fld id="{F9861BFD-389F-4396-9343-AC8ED6B0B4B1}" type="slidenum">
              <a:rPr lang="en-US" smtClean="0"/>
              <a:pPr/>
              <a:t>7</a:t>
            </a:fld>
            <a:endParaRPr lang="en-US" dirty="0"/>
          </a:p>
        </p:txBody>
      </p:sp>
      <p:cxnSp>
        <p:nvCxnSpPr>
          <p:cNvPr id="33" name="Straight Connector 32"/>
          <p:cNvCxnSpPr/>
          <p:nvPr/>
        </p:nvCxnSpPr>
        <p:spPr bwMode="auto">
          <a:xfrm>
            <a:off x="781054" y="4376737"/>
            <a:ext cx="7943850" cy="0"/>
          </a:xfrm>
          <a:prstGeom prst="line">
            <a:avLst/>
          </a:prstGeom>
          <a:blipFill dpi="0" rotWithShape="0">
            <a:blip r:embed="rId5" cstate="print">
              <a:extLst>
                <a:ext uri="{28A0092B-C50C-407E-A947-70E740481C1C}">
                  <a14:useLocalDpi xmlns:a14="http://schemas.microsoft.com/office/drawing/2010/main"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grpSp>
        <p:nvGrpSpPr>
          <p:cNvPr id="20" name="Group 19"/>
          <p:cNvGrpSpPr/>
          <p:nvPr/>
        </p:nvGrpSpPr>
        <p:grpSpPr>
          <a:xfrm>
            <a:off x="500060" y="1905000"/>
            <a:ext cx="8415340" cy="4419600"/>
            <a:chOff x="500060" y="1905000"/>
            <a:chExt cx="8415340" cy="4419600"/>
          </a:xfrm>
        </p:grpSpPr>
        <p:sp>
          <p:nvSpPr>
            <p:cNvPr id="5" name="Rectangle 4"/>
            <p:cNvSpPr/>
            <p:nvPr/>
          </p:nvSpPr>
          <p:spPr bwMode="auto">
            <a:xfrm>
              <a:off x="500060" y="5501492"/>
              <a:ext cx="8272469" cy="823108"/>
            </a:xfrm>
            <a:prstGeom prst="rect">
              <a:avLst/>
            </a:prstGeom>
            <a:solidFill>
              <a:schemeClr val="accent1">
                <a:lumMod val="75000"/>
              </a:schemeClr>
            </a:solidFill>
            <a:ln w="25400" cap="flat" cmpd="sng" algn="ctr">
              <a:noFill/>
              <a:prstDash val="solid"/>
              <a:round/>
              <a:headEnd type="none" w="med" len="med"/>
              <a:tailEnd type="none" w="med" len="med"/>
            </a:ln>
            <a:effectLst/>
          </p:spPr>
          <p:txBody>
            <a:bodyPr vert="horz" wrap="square" lIns="102409" tIns="51205" rIns="102409" bIns="51205"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sp>
          <p:nvSpPr>
            <p:cNvPr id="6" name="TextBox 5"/>
            <p:cNvSpPr txBox="1"/>
            <p:nvPr/>
          </p:nvSpPr>
          <p:spPr>
            <a:xfrm>
              <a:off x="500061" y="5658534"/>
              <a:ext cx="1157976" cy="503520"/>
            </a:xfrm>
            <a:prstGeom prst="rect">
              <a:avLst/>
            </a:prstGeom>
            <a:noFill/>
          </p:spPr>
          <p:txBody>
            <a:bodyPr wrap="square" lIns="102409" tIns="51205" rIns="102409" bIns="51205" rtlCol="0">
              <a:noAutofit/>
            </a:bodyPr>
            <a:lstStyle/>
            <a:p>
              <a:pPr marL="320027" indent="-320027" algn="ctr"/>
              <a:r>
                <a:rPr lang="en-US" sz="1300" b="1" dirty="0">
                  <a:solidFill>
                    <a:srgbClr val="FFFFFF"/>
                  </a:solidFill>
                  <a:latin typeface="Arial" pitchFamily="34" charset="0"/>
                  <a:cs typeface="Arial" pitchFamily="34" charset="0"/>
                </a:rPr>
                <a:t>Key </a:t>
              </a:r>
              <a:endParaRPr lang="en-US" sz="1300" b="1" dirty="0" smtClean="0">
                <a:solidFill>
                  <a:srgbClr val="FFFFFF"/>
                </a:solidFill>
                <a:latin typeface="Arial" pitchFamily="34" charset="0"/>
                <a:cs typeface="Arial" pitchFamily="34" charset="0"/>
              </a:endParaRPr>
            </a:p>
            <a:p>
              <a:pPr marL="320027" indent="-320027" algn="ctr"/>
              <a:r>
                <a:rPr lang="en-US" sz="1300" b="1" dirty="0" smtClean="0">
                  <a:solidFill>
                    <a:srgbClr val="FFFFFF"/>
                  </a:solidFill>
                  <a:latin typeface="Arial" pitchFamily="34" charset="0"/>
                  <a:cs typeface="Arial" pitchFamily="34" charset="0"/>
                </a:rPr>
                <a:t>Features</a:t>
              </a:r>
              <a:r>
                <a:rPr lang="en-US" sz="1300" b="1" dirty="0">
                  <a:solidFill>
                    <a:srgbClr val="FFFFFF"/>
                  </a:solidFill>
                  <a:latin typeface="Arial" pitchFamily="34" charset="0"/>
                  <a:cs typeface="Arial" pitchFamily="34" charset="0"/>
                </a:rPr>
                <a:t>:</a:t>
              </a:r>
            </a:p>
          </p:txBody>
        </p:sp>
        <p:sp>
          <p:nvSpPr>
            <p:cNvPr id="8" name="Rectangle 7"/>
            <p:cNvSpPr/>
            <p:nvPr/>
          </p:nvSpPr>
          <p:spPr>
            <a:xfrm>
              <a:off x="3292121" y="3624223"/>
              <a:ext cx="2554543"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Advanced course potential</a:t>
              </a:r>
            </a:p>
            <a:p>
              <a:pPr marL="256022" indent="-256022">
                <a:buFont typeface="Wingdings" pitchFamily="2" charset="2"/>
                <a:buChar char="§"/>
              </a:pPr>
              <a:r>
                <a:rPr lang="en-US" sz="1400" dirty="0">
                  <a:latin typeface="Arial" pitchFamily="34" charset="0"/>
                  <a:cs typeface="Arial" pitchFamily="34" charset="0"/>
                </a:rPr>
                <a:t>College readiness indicators</a:t>
              </a:r>
            </a:p>
          </p:txBody>
        </p:sp>
        <p:grpSp>
          <p:nvGrpSpPr>
            <p:cNvPr id="2" name="Group 55"/>
            <p:cNvGrpSpPr>
              <a:grpSpLocks noChangeAspect="1"/>
            </p:cNvGrpSpPr>
            <p:nvPr/>
          </p:nvGrpSpPr>
          <p:grpSpPr>
            <a:xfrm>
              <a:off x="785818" y="3625505"/>
              <a:ext cx="2534515" cy="647556"/>
              <a:chOff x="685800" y="4249882"/>
              <a:chExt cx="2534515" cy="647556"/>
            </a:xfrm>
          </p:grpSpPr>
          <p:sp>
            <p:nvSpPr>
              <p:cNvPr id="10" name="TextBox 9"/>
              <p:cNvSpPr txBox="1"/>
              <p:nvPr/>
            </p:nvSpPr>
            <p:spPr>
              <a:xfrm>
                <a:off x="1294534" y="4249882"/>
                <a:ext cx="1925781" cy="646331"/>
              </a:xfrm>
              <a:prstGeom prst="rect">
                <a:avLst/>
              </a:prstGeom>
              <a:noFill/>
            </p:spPr>
            <p:txBody>
              <a:bodyPr wrap="square" rtlCol="0">
                <a:noAutofit/>
              </a:bodyPr>
              <a:lstStyle/>
              <a:p>
                <a:r>
                  <a:rPr lang="en-US" b="1" dirty="0" smtClean="0">
                    <a:solidFill>
                      <a:schemeClr val="tx1">
                        <a:lumMod val="75000"/>
                        <a:lumOff val="25000"/>
                      </a:schemeClr>
                    </a:solidFill>
                    <a:latin typeface="Arial" pitchFamily="34" charset="0"/>
                    <a:cs typeface="Arial" pitchFamily="34" charset="0"/>
                  </a:rPr>
                  <a:t>Advanced Academics</a:t>
                </a:r>
                <a:endParaRPr lang="en-US" b="1" dirty="0">
                  <a:solidFill>
                    <a:schemeClr val="tx1">
                      <a:lumMod val="75000"/>
                      <a:lumOff val="25000"/>
                    </a:schemeClr>
                  </a:solidFill>
                  <a:latin typeface="Arial" pitchFamily="34" charset="0"/>
                  <a:cs typeface="Arial" pitchFamily="34" charset="0"/>
                </a:endParaRPr>
              </a:p>
            </p:txBody>
          </p:sp>
          <p:grpSp>
            <p:nvGrpSpPr>
              <p:cNvPr id="3" name="Group 68"/>
              <p:cNvGrpSpPr/>
              <p:nvPr/>
            </p:nvGrpSpPr>
            <p:grpSpPr>
              <a:xfrm>
                <a:off x="685800" y="4268788"/>
                <a:ext cx="628650" cy="628650"/>
                <a:chOff x="1319213" y="4419600"/>
                <a:chExt cx="628650" cy="628650"/>
              </a:xfrm>
            </p:grpSpPr>
            <p:sp>
              <p:nvSpPr>
                <p:cNvPr id="12" name="Oval 11"/>
                <p:cNvSpPr/>
                <p:nvPr/>
              </p:nvSpPr>
              <p:spPr bwMode="auto">
                <a:xfrm>
                  <a:off x="1319213" y="4419600"/>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13" name="Picture 10" descr="http://www.syf.org/wp-content/uploads/2011/09/SYF-Mortar-Board-For-Web1.jpg"/>
                <p:cNvPicPr>
                  <a:picLocks noChangeAspect="1" noChangeArrowheads="1"/>
                </p:cNvPicPr>
                <p:nvPr/>
              </p:nvPicPr>
              <p:blipFill>
                <a:blip r:embed="rId6" cstate="print">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flipH="1">
                  <a:off x="1343029" y="4581576"/>
                  <a:ext cx="557207" cy="318976"/>
                </a:xfrm>
                <a:prstGeom prst="rect">
                  <a:avLst/>
                </a:prstGeom>
                <a:noFill/>
              </p:spPr>
            </p:pic>
          </p:grpSp>
        </p:grpSp>
        <p:grpSp>
          <p:nvGrpSpPr>
            <p:cNvPr id="4" name="Group 61"/>
            <p:cNvGrpSpPr>
              <a:grpSpLocks noChangeAspect="1"/>
            </p:cNvGrpSpPr>
            <p:nvPr/>
          </p:nvGrpSpPr>
          <p:grpSpPr>
            <a:xfrm>
              <a:off x="785818" y="1978582"/>
              <a:ext cx="2534515" cy="667546"/>
              <a:chOff x="685800" y="1757362"/>
              <a:chExt cx="2534515" cy="667545"/>
            </a:xfrm>
          </p:grpSpPr>
          <p:grpSp>
            <p:nvGrpSpPr>
              <p:cNvPr id="9" name="Group 66"/>
              <p:cNvGrpSpPr/>
              <p:nvPr/>
            </p:nvGrpSpPr>
            <p:grpSpPr>
              <a:xfrm>
                <a:off x="685800" y="1757362"/>
                <a:ext cx="628650" cy="628650"/>
                <a:chOff x="1343025" y="2143125"/>
                <a:chExt cx="628650" cy="628650"/>
              </a:xfrm>
            </p:grpSpPr>
            <p:sp>
              <p:nvSpPr>
                <p:cNvPr id="17" name="Oval 16"/>
                <p:cNvSpPr/>
                <p:nvPr/>
              </p:nvSpPr>
              <p:spPr bwMode="auto">
                <a:xfrm>
                  <a:off x="1343025" y="2143125"/>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18" name="Picture 10" descr="https://encrypted-tbn3.google.com/images?q=tbn:ANd9GcQxFfN5Y1B8AZGWjoD34KxM3tx_IK44O_-xB7pd7LgtPXxf3wH8"/>
                <p:cNvPicPr>
                  <a:picLocks noChangeAspect="1" noChangeArrowheads="1"/>
                </p:cNvPicPr>
                <p:nvPr>
                  <p:custDataLst>
                    <p:tags r:id="rId2"/>
                  </p:custDataLst>
                </p:nvPr>
              </p:nvPicPr>
              <p:blipFill>
                <a:blip r:embed="rId7" cstate="print">
                  <a:clrChange>
                    <a:clrFrom>
                      <a:srgbClr val="FFFEFA"/>
                    </a:clrFrom>
                    <a:clrTo>
                      <a:srgbClr val="FFFEFA">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400176" y="2256242"/>
                  <a:ext cx="463238" cy="403403"/>
                </a:xfrm>
                <a:prstGeom prst="rect">
                  <a:avLst/>
                </a:prstGeom>
                <a:noFill/>
                <a:ln>
                  <a:noFill/>
                </a:ln>
              </p:spPr>
            </p:pic>
          </p:grpSp>
          <p:sp>
            <p:nvSpPr>
              <p:cNvPr id="16" name="TextBox 15"/>
              <p:cNvSpPr txBox="1"/>
              <p:nvPr/>
            </p:nvSpPr>
            <p:spPr>
              <a:xfrm>
                <a:off x="1294534" y="1778577"/>
                <a:ext cx="1925781" cy="646330"/>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Attendance and Discipline</a:t>
                </a:r>
              </a:p>
            </p:txBody>
          </p:sp>
        </p:grpSp>
        <p:grpSp>
          <p:nvGrpSpPr>
            <p:cNvPr id="11" name="Group 72"/>
            <p:cNvGrpSpPr>
              <a:grpSpLocks noChangeAspect="1"/>
            </p:cNvGrpSpPr>
            <p:nvPr/>
          </p:nvGrpSpPr>
          <p:grpSpPr>
            <a:xfrm>
              <a:off x="785818" y="4467872"/>
              <a:ext cx="2534515" cy="646331"/>
              <a:chOff x="685800" y="5514975"/>
              <a:chExt cx="2534515" cy="646331"/>
            </a:xfrm>
          </p:grpSpPr>
          <p:grpSp>
            <p:nvGrpSpPr>
              <p:cNvPr id="14" name="Group 67"/>
              <p:cNvGrpSpPr/>
              <p:nvPr/>
            </p:nvGrpSpPr>
            <p:grpSpPr>
              <a:xfrm>
                <a:off x="685800" y="5524500"/>
                <a:ext cx="628650" cy="628650"/>
                <a:chOff x="1252538" y="5524500"/>
                <a:chExt cx="628650" cy="628650"/>
              </a:xfrm>
            </p:grpSpPr>
            <p:sp>
              <p:nvSpPr>
                <p:cNvPr id="22" name="Oval 21"/>
                <p:cNvSpPr/>
                <p:nvPr/>
              </p:nvSpPr>
              <p:spPr bwMode="auto">
                <a:xfrm>
                  <a:off x="1252538" y="5524500"/>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23" name="Picture 22" descr="http://hydetech.host56.com/images/student-icon.gif"/>
                <p:cNvPicPr>
                  <a:picLocks noChangeAspect="1" noChangeArrowheads="1"/>
                </p:cNvPicPr>
                <p:nvPr>
                  <p:custDataLst>
                    <p:tags r:id="rId1"/>
                  </p:custDataLst>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85884" y="5611150"/>
                  <a:ext cx="470682" cy="446749"/>
                </a:xfrm>
                <a:prstGeom prst="rect">
                  <a:avLst/>
                </a:prstGeom>
                <a:noFill/>
              </p:spPr>
            </p:pic>
          </p:grpSp>
          <p:sp>
            <p:nvSpPr>
              <p:cNvPr id="21" name="TextBox 20"/>
              <p:cNvSpPr txBox="1"/>
              <p:nvPr/>
            </p:nvSpPr>
            <p:spPr>
              <a:xfrm>
                <a:off x="1294534" y="5514975"/>
                <a:ext cx="1925781" cy="646331"/>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Student Information</a:t>
                </a:r>
              </a:p>
            </p:txBody>
          </p:sp>
        </p:grpSp>
        <p:grpSp>
          <p:nvGrpSpPr>
            <p:cNvPr id="15" name="Group 77"/>
            <p:cNvGrpSpPr>
              <a:grpSpLocks noChangeAspect="1"/>
            </p:cNvGrpSpPr>
            <p:nvPr/>
          </p:nvGrpSpPr>
          <p:grpSpPr>
            <a:xfrm>
              <a:off x="785818" y="2802045"/>
              <a:ext cx="2534515" cy="647054"/>
              <a:chOff x="685800" y="3013075"/>
              <a:chExt cx="2534515" cy="647053"/>
            </a:xfrm>
          </p:grpSpPr>
          <p:sp>
            <p:nvSpPr>
              <p:cNvPr id="25" name="TextBox 24"/>
              <p:cNvSpPr txBox="1"/>
              <p:nvPr/>
            </p:nvSpPr>
            <p:spPr>
              <a:xfrm>
                <a:off x="1294534" y="3013798"/>
                <a:ext cx="1925781" cy="646330"/>
              </a:xfrm>
              <a:prstGeom prst="rect">
                <a:avLst/>
              </a:prstGeom>
              <a:noFill/>
            </p:spPr>
            <p:txBody>
              <a:bodyPr wrap="square" rtlCol="0">
                <a:noAutofit/>
              </a:bodyPr>
              <a:lstStyle/>
              <a:p>
                <a:r>
                  <a:rPr lang="en-US" b="1" dirty="0">
                    <a:solidFill>
                      <a:schemeClr val="tx1">
                        <a:lumMod val="75000"/>
                        <a:lumOff val="25000"/>
                      </a:schemeClr>
                    </a:solidFill>
                    <a:latin typeface="Arial" pitchFamily="34" charset="0"/>
                    <a:cs typeface="Arial" pitchFamily="34" charset="0"/>
                  </a:rPr>
                  <a:t>Assessments and Grades</a:t>
                </a:r>
              </a:p>
            </p:txBody>
          </p:sp>
          <p:grpSp>
            <p:nvGrpSpPr>
              <p:cNvPr id="19" name="Group 70"/>
              <p:cNvGrpSpPr/>
              <p:nvPr/>
            </p:nvGrpSpPr>
            <p:grpSpPr>
              <a:xfrm>
                <a:off x="685800" y="3013075"/>
                <a:ext cx="628650" cy="628650"/>
                <a:chOff x="1357313" y="3357563"/>
                <a:chExt cx="628650" cy="628650"/>
              </a:xfrm>
            </p:grpSpPr>
            <p:sp>
              <p:nvSpPr>
                <p:cNvPr id="27" name="Oval 26"/>
                <p:cNvSpPr/>
                <p:nvPr/>
              </p:nvSpPr>
              <p:spPr bwMode="auto">
                <a:xfrm>
                  <a:off x="1357313" y="3357563"/>
                  <a:ext cx="628650" cy="628650"/>
                </a:xfrm>
                <a:prstGeom prst="ellipse">
                  <a:avLst/>
                </a:prstGeom>
                <a:solidFill>
                  <a:schemeClr val="accent1">
                    <a:lumMod val="20000"/>
                    <a:lumOff val="8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1024087" fontAlgn="base">
                    <a:spcBef>
                      <a:spcPct val="0"/>
                    </a:spcBef>
                    <a:spcAft>
                      <a:spcPct val="0"/>
                    </a:spcAft>
                  </a:pPr>
                  <a:endParaRPr lang="en-US" sz="4700" dirty="0">
                    <a:solidFill>
                      <a:srgbClr val="000000"/>
                    </a:solidFill>
                    <a:latin typeface="+mj-lt"/>
                    <a:sym typeface="Gill Sans" pitchFamily="-106" charset="0"/>
                  </a:endParaRPr>
                </a:p>
              </p:txBody>
            </p:sp>
            <p:pic>
              <p:nvPicPr>
                <p:cNvPr id="28" name="Picture 11"/>
                <p:cNvPicPr>
                  <a:picLocks noChangeAspect="1" noChangeArrowheads="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94132" y="3466840"/>
                  <a:ext cx="334668" cy="419360"/>
                </a:xfrm>
                <a:prstGeom prst="rect">
                  <a:avLst/>
                </a:prstGeom>
                <a:noFill/>
                <a:ln w="9525">
                  <a:noFill/>
                  <a:miter lim="800000"/>
                  <a:headEnd/>
                  <a:tailEnd/>
                </a:ln>
              </p:spPr>
            </p:pic>
          </p:grpSp>
        </p:grpSp>
        <p:sp>
          <p:nvSpPr>
            <p:cNvPr id="29" name="Rectangle 28"/>
            <p:cNvSpPr/>
            <p:nvPr/>
          </p:nvSpPr>
          <p:spPr>
            <a:xfrm>
              <a:off x="3292120" y="1905000"/>
              <a:ext cx="2554541"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Daily attendance and </a:t>
              </a:r>
              <a:endParaRPr lang="en-US" sz="1400" dirty="0" smtClean="0">
                <a:latin typeface="Arial" pitchFamily="34" charset="0"/>
                <a:cs typeface="Arial" pitchFamily="34" charset="0"/>
              </a:endParaRPr>
            </a:p>
            <a:p>
              <a:pPr marL="259281"/>
              <a:r>
                <a:rPr lang="en-US" sz="1400" dirty="0" smtClean="0">
                  <a:latin typeface="Arial" pitchFamily="34" charset="0"/>
                  <a:cs typeface="Arial" pitchFamily="34" charset="0"/>
                </a:rPr>
                <a:t>days absent</a:t>
              </a:r>
              <a:endParaRPr lang="en-US" sz="1400" dirty="0">
                <a:latin typeface="Arial" pitchFamily="34" charset="0"/>
                <a:cs typeface="Arial" pitchFamily="34" charset="0"/>
              </a:endParaRPr>
            </a:p>
            <a:p>
              <a:pPr marL="256022" indent="-256022">
                <a:buFont typeface="Wingdings" pitchFamily="2" charset="2"/>
                <a:buChar char="§"/>
              </a:pPr>
              <a:r>
                <a:rPr lang="en-US" sz="1400" dirty="0">
                  <a:latin typeface="Arial" pitchFamily="34" charset="0"/>
                  <a:cs typeface="Arial" pitchFamily="34" charset="0"/>
                </a:rPr>
                <a:t>Class period attendance</a:t>
              </a:r>
            </a:p>
          </p:txBody>
        </p:sp>
        <p:sp>
          <p:nvSpPr>
            <p:cNvPr id="30" name="Rectangle 29"/>
            <p:cNvSpPr/>
            <p:nvPr/>
          </p:nvSpPr>
          <p:spPr>
            <a:xfrm>
              <a:off x="5846663" y="1905000"/>
              <a:ext cx="2878241" cy="534297"/>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Tardy rates</a:t>
              </a:r>
            </a:p>
            <a:p>
              <a:pPr marL="256022" indent="-256022">
                <a:buFont typeface="Wingdings" pitchFamily="2" charset="2"/>
                <a:buChar char="§"/>
              </a:pPr>
              <a:r>
                <a:rPr lang="en-US" sz="1400" dirty="0">
                  <a:latin typeface="Arial" pitchFamily="34" charset="0"/>
                  <a:cs typeface="Arial" pitchFamily="34" charset="0"/>
                </a:rPr>
                <a:t>Discipline</a:t>
              </a:r>
            </a:p>
          </p:txBody>
        </p:sp>
        <p:cxnSp>
          <p:nvCxnSpPr>
            <p:cNvPr id="31" name="Straight Connector 30"/>
            <p:cNvCxnSpPr/>
            <p:nvPr/>
          </p:nvCxnSpPr>
          <p:spPr bwMode="auto">
            <a:xfrm>
              <a:off x="781054" y="2700339"/>
              <a:ext cx="7943850" cy="0"/>
            </a:xfrm>
            <a:prstGeom prst="line">
              <a:avLst/>
            </a:prstGeom>
            <a:blipFill dpi="0" rotWithShape="0">
              <a:blip r:embed="rId5" cstate="print">
                <a:extLst>
                  <a:ext uri="{28A0092B-C50C-407E-A947-70E740481C1C}">
                    <a14:useLocalDpi xmlns:a14="http://schemas.microsoft.com/office/drawing/2010/main"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cxnSp>
          <p:nvCxnSpPr>
            <p:cNvPr id="32" name="Straight Connector 31"/>
            <p:cNvCxnSpPr/>
            <p:nvPr/>
          </p:nvCxnSpPr>
          <p:spPr bwMode="auto">
            <a:xfrm>
              <a:off x="781054" y="3538539"/>
              <a:ext cx="7943850" cy="0"/>
            </a:xfrm>
            <a:prstGeom prst="line">
              <a:avLst/>
            </a:prstGeom>
            <a:blipFill dpi="0" rotWithShape="0">
              <a:blip r:embed="rId5" cstate="print">
                <a:extLst>
                  <a:ext uri="{28A0092B-C50C-407E-A947-70E740481C1C}">
                    <a14:useLocalDpi xmlns:a14="http://schemas.microsoft.com/office/drawing/2010/main" val="0"/>
                  </a:ext>
                </a:extLst>
              </a:blip>
              <a:srcRect/>
              <a:tile tx="0" ty="0" sx="100000" sy="100000" flip="none" algn="tl"/>
            </a:blipFill>
            <a:ln w="9525" cap="flat" cmpd="sng" algn="ctr">
              <a:solidFill>
                <a:schemeClr val="accent1">
                  <a:lumMod val="75000"/>
                </a:schemeClr>
              </a:solidFill>
              <a:prstDash val="sysDot"/>
              <a:round/>
              <a:headEnd type="none" w="med" len="med"/>
              <a:tailEnd type="none" w="med" len="med"/>
            </a:ln>
            <a:effectLst/>
          </p:spPr>
        </p:cxnSp>
        <p:sp>
          <p:nvSpPr>
            <p:cNvPr id="34" name="Rectangle 33"/>
            <p:cNvSpPr/>
            <p:nvPr/>
          </p:nvSpPr>
          <p:spPr>
            <a:xfrm>
              <a:off x="3292122" y="2710428"/>
              <a:ext cx="2554542"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State assessments</a:t>
              </a:r>
            </a:p>
            <a:p>
              <a:pPr marL="256022" indent="-256022">
                <a:buFont typeface="Wingdings" pitchFamily="2" charset="2"/>
                <a:buChar char="§"/>
              </a:pPr>
              <a:r>
                <a:rPr lang="en-US" sz="1400" dirty="0">
                  <a:latin typeface="Arial" pitchFamily="34" charset="0"/>
                  <a:cs typeface="Arial" pitchFamily="34" charset="0"/>
                </a:rPr>
                <a:t>Language assessments</a:t>
              </a:r>
            </a:p>
            <a:p>
              <a:pPr marL="256022" indent="-256022">
                <a:buFont typeface="Wingdings" pitchFamily="2" charset="2"/>
                <a:buChar char="§"/>
              </a:pPr>
              <a:r>
                <a:rPr lang="en-US" sz="1400" dirty="0">
                  <a:latin typeface="Arial" pitchFamily="34" charset="0"/>
                  <a:cs typeface="Arial" pitchFamily="34" charset="0"/>
                </a:rPr>
                <a:t>Early reading</a:t>
              </a:r>
            </a:p>
          </p:txBody>
        </p:sp>
        <p:sp>
          <p:nvSpPr>
            <p:cNvPr id="35" name="Rectangle 34"/>
            <p:cNvSpPr/>
            <p:nvPr/>
          </p:nvSpPr>
          <p:spPr>
            <a:xfrm>
              <a:off x="5846662" y="2710428"/>
              <a:ext cx="2878242"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smtClean="0">
                  <a:latin typeface="Arial" pitchFamily="34" charset="0"/>
                  <a:cs typeface="Arial" pitchFamily="34" charset="0"/>
                </a:rPr>
                <a:t>LEA assessments</a:t>
              </a:r>
              <a:endParaRPr lang="en-US" sz="1400" dirty="0">
                <a:latin typeface="Arial" pitchFamily="34" charset="0"/>
                <a:cs typeface="Arial" pitchFamily="34" charset="0"/>
              </a:endParaRPr>
            </a:p>
            <a:p>
              <a:pPr marL="256022" indent="-256022">
                <a:buFont typeface="Wingdings" pitchFamily="2" charset="2"/>
                <a:buChar char="§"/>
              </a:pPr>
              <a:r>
                <a:rPr lang="en-US" sz="1400" dirty="0">
                  <a:latin typeface="Arial" pitchFamily="34" charset="0"/>
                  <a:cs typeface="Arial" pitchFamily="34" charset="0"/>
                </a:rPr>
                <a:t>Course / subject area grades</a:t>
              </a:r>
            </a:p>
            <a:p>
              <a:pPr marL="256022" indent="-256022">
                <a:buFont typeface="Wingdings" pitchFamily="2" charset="2"/>
                <a:buChar char="§"/>
              </a:pPr>
              <a:r>
                <a:rPr lang="en-US" sz="1400" dirty="0">
                  <a:latin typeface="Arial" pitchFamily="34" charset="0"/>
                  <a:cs typeface="Arial" pitchFamily="34" charset="0"/>
                </a:rPr>
                <a:t>Credit </a:t>
              </a:r>
              <a:r>
                <a:rPr lang="en-US" sz="1400" dirty="0" smtClean="0">
                  <a:latin typeface="Arial" pitchFamily="34" charset="0"/>
                  <a:cs typeface="Arial" pitchFamily="34" charset="0"/>
                </a:rPr>
                <a:t>accumulation</a:t>
              </a:r>
              <a:endParaRPr lang="en-US" sz="1400" dirty="0">
                <a:latin typeface="Arial" pitchFamily="34" charset="0"/>
                <a:cs typeface="Arial" pitchFamily="34" charset="0"/>
              </a:endParaRPr>
            </a:p>
          </p:txBody>
        </p:sp>
        <p:sp>
          <p:nvSpPr>
            <p:cNvPr id="36" name="Rectangle 35"/>
            <p:cNvSpPr/>
            <p:nvPr/>
          </p:nvSpPr>
          <p:spPr>
            <a:xfrm>
              <a:off x="5846662" y="3624223"/>
              <a:ext cx="2878242" cy="534297"/>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College entrance exams (SAT, ACT, PSAT)</a:t>
              </a:r>
            </a:p>
          </p:txBody>
        </p:sp>
        <p:sp>
          <p:nvSpPr>
            <p:cNvPr id="37" name="Rectangle 36"/>
            <p:cNvSpPr/>
            <p:nvPr/>
          </p:nvSpPr>
          <p:spPr>
            <a:xfrm>
              <a:off x="3292121" y="4394511"/>
              <a:ext cx="2554540" cy="749741"/>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Program participation</a:t>
              </a:r>
            </a:p>
            <a:p>
              <a:pPr marL="256022" indent="-256022">
                <a:buFont typeface="Wingdings" pitchFamily="2" charset="2"/>
                <a:buChar char="§"/>
              </a:pPr>
              <a:r>
                <a:rPr lang="en-US" sz="1400" dirty="0">
                  <a:latin typeface="Arial" pitchFamily="34" charset="0"/>
                  <a:cs typeface="Arial" pitchFamily="34" charset="0"/>
                </a:rPr>
                <a:t>Enrollment dates</a:t>
              </a:r>
            </a:p>
            <a:p>
              <a:pPr marL="256022" indent="-256022">
                <a:buFont typeface="Wingdings" pitchFamily="2" charset="2"/>
                <a:buChar char="§"/>
              </a:pPr>
              <a:r>
                <a:rPr lang="en-US" sz="1400" dirty="0">
                  <a:latin typeface="Arial" pitchFamily="34" charset="0"/>
                  <a:cs typeface="Arial" pitchFamily="34" charset="0"/>
                </a:rPr>
                <a:t>Contact information</a:t>
              </a:r>
            </a:p>
          </p:txBody>
        </p:sp>
        <p:sp>
          <p:nvSpPr>
            <p:cNvPr id="38" name="Rectangle 37"/>
            <p:cNvSpPr/>
            <p:nvPr/>
          </p:nvSpPr>
          <p:spPr>
            <a:xfrm>
              <a:off x="5846662" y="4394511"/>
              <a:ext cx="2878242" cy="965184"/>
            </a:xfrm>
            <a:prstGeom prst="rect">
              <a:avLst/>
            </a:prstGeom>
          </p:spPr>
          <p:txBody>
            <a:bodyPr wrap="square" lIns="102409" tIns="51205" rIns="102409" bIns="51205">
              <a:noAutofit/>
            </a:bodyPr>
            <a:lstStyle/>
            <a:p>
              <a:pPr marL="256022" indent="-256022">
                <a:buFont typeface="Wingdings" pitchFamily="2" charset="2"/>
                <a:buChar char="§"/>
              </a:pPr>
              <a:r>
                <a:rPr lang="en-US" sz="1400" dirty="0">
                  <a:latin typeface="Arial" pitchFamily="34" charset="0"/>
                  <a:cs typeface="Arial" pitchFamily="34" charset="0"/>
                </a:rPr>
                <a:t>Key transcript data:</a:t>
              </a:r>
            </a:p>
            <a:p>
              <a:pPr lvl="1" indent="-197351">
                <a:buFont typeface="Arial" pitchFamily="34" charset="0"/>
                <a:buChar char="–"/>
              </a:pPr>
              <a:r>
                <a:rPr lang="en-US" sz="1400" dirty="0">
                  <a:latin typeface="Arial" pitchFamily="34" charset="0"/>
                  <a:cs typeface="Arial" pitchFamily="34" charset="0"/>
                </a:rPr>
                <a:t>Current &amp; historical courses, grades</a:t>
              </a:r>
            </a:p>
            <a:p>
              <a:pPr lvl="1" indent="-197351">
                <a:buFont typeface="Arial" pitchFamily="34" charset="0"/>
                <a:buChar char="–"/>
              </a:pPr>
              <a:r>
                <a:rPr lang="en-US" sz="1400" dirty="0">
                  <a:latin typeface="Arial" pitchFamily="34" charset="0"/>
                  <a:cs typeface="Arial" pitchFamily="34" charset="0"/>
                </a:rPr>
                <a:t>TAKS and </a:t>
              </a:r>
              <a:r>
                <a:rPr lang="en-US" sz="1400" dirty="0" smtClean="0">
                  <a:latin typeface="Arial" pitchFamily="34" charset="0"/>
                  <a:cs typeface="Arial" pitchFamily="34" charset="0"/>
                </a:rPr>
                <a:t>STAAR</a:t>
              </a:r>
              <a:r>
                <a:rPr lang="en-US" sz="1400" baseline="30000" dirty="0">
                  <a:latin typeface="Symbol"/>
                </a:rPr>
                <a:t>â</a:t>
              </a:r>
              <a:r>
                <a:rPr lang="en-US" sz="1400" dirty="0" smtClean="0">
                  <a:latin typeface="Arial" pitchFamily="34" charset="0"/>
                  <a:cs typeface="Arial" pitchFamily="34" charset="0"/>
                </a:rPr>
                <a:t> </a:t>
              </a:r>
              <a:r>
                <a:rPr lang="en-US" sz="1400" dirty="0">
                  <a:latin typeface="Arial" pitchFamily="34" charset="0"/>
                  <a:cs typeface="Arial" pitchFamily="34" charset="0"/>
                </a:rPr>
                <a:t>history</a:t>
              </a:r>
            </a:p>
          </p:txBody>
        </p:sp>
        <p:sp>
          <p:nvSpPr>
            <p:cNvPr id="39" name="Rectangle 38"/>
            <p:cNvSpPr/>
            <p:nvPr/>
          </p:nvSpPr>
          <p:spPr>
            <a:xfrm>
              <a:off x="1658038" y="5556695"/>
              <a:ext cx="7257362" cy="703574"/>
            </a:xfrm>
            <a:prstGeom prst="rect">
              <a:avLst/>
            </a:prstGeom>
          </p:spPr>
          <p:txBody>
            <a:bodyPr wrap="square" lIns="102409" tIns="51205" rIns="102409" bIns="51205">
              <a:noAutofit/>
            </a:bodyPr>
            <a:lstStyle/>
            <a:p>
              <a:pPr marL="320027" indent="-320027">
                <a:buFont typeface="Wingdings" pitchFamily="2" charset="2"/>
                <a:buChar char="§"/>
              </a:pPr>
              <a:r>
                <a:rPr lang="en-US" sz="1300" dirty="0">
                  <a:solidFill>
                    <a:srgbClr val="FFFFFF"/>
                  </a:solidFill>
                  <a:latin typeface="Arial" pitchFamily="34" charset="0"/>
                  <a:cs typeface="Arial" pitchFamily="34" charset="0"/>
                </a:rPr>
                <a:t>Highlights trends over time and flags negative trends</a:t>
              </a:r>
            </a:p>
            <a:p>
              <a:pPr marL="320027" indent="-320027">
                <a:buFont typeface="Wingdings" pitchFamily="2" charset="2"/>
                <a:buChar char="§"/>
              </a:pPr>
              <a:r>
                <a:rPr lang="en-US" sz="1300" dirty="0">
                  <a:solidFill>
                    <a:srgbClr val="FFFFFF"/>
                  </a:solidFill>
                  <a:latin typeface="Arial" pitchFamily="34" charset="0"/>
                  <a:cs typeface="Arial" pitchFamily="34" charset="0"/>
                </a:rPr>
                <a:t>Easily drill down for more detail (e.g., </a:t>
              </a:r>
              <a:r>
                <a:rPr lang="en-US" sz="1300" dirty="0" smtClean="0">
                  <a:solidFill>
                    <a:srgbClr val="FFFFFF"/>
                  </a:solidFill>
                  <a:latin typeface="Arial" pitchFamily="34" charset="0"/>
                  <a:cs typeface="Arial" pitchFamily="34" charset="0"/>
                </a:rPr>
                <a:t>detail, </a:t>
              </a:r>
              <a:r>
                <a:rPr lang="en-US" sz="1300" dirty="0">
                  <a:solidFill>
                    <a:srgbClr val="FFFFFF"/>
                  </a:solidFill>
                  <a:latin typeface="Arial" pitchFamily="34" charset="0"/>
                  <a:cs typeface="Arial" pitchFamily="34" charset="0"/>
                </a:rPr>
                <a:t>historical data, student exception lists)</a:t>
              </a:r>
            </a:p>
            <a:p>
              <a:pPr marL="320027" indent="-320027">
                <a:buFont typeface="Wingdings" pitchFamily="2" charset="2"/>
                <a:buChar char="§"/>
              </a:pPr>
              <a:r>
                <a:rPr lang="en-US" sz="1300" dirty="0">
                  <a:solidFill>
                    <a:srgbClr val="FFFFFF"/>
                  </a:solidFill>
                  <a:latin typeface="Arial" pitchFamily="34" charset="0"/>
                  <a:cs typeface="Arial" pitchFamily="34" charset="0"/>
                </a:rPr>
                <a:t>Highlights where students are not meeting performance goals</a:t>
              </a:r>
            </a:p>
          </p:txBody>
        </p:sp>
      </p:grpSp>
    </p:spTree>
    <p:extLst>
      <p:ext uri="{BB962C8B-B14F-4D97-AF65-F5344CB8AC3E}">
        <p14:creationId xmlns:p14="http://schemas.microsoft.com/office/powerpoint/2010/main" val="4081429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dirty="0" smtClean="0"/>
              <a:t>Functionality and Practical Uses </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8</a:t>
            </a:fld>
            <a:endParaRPr lang="en-US" dirty="0"/>
          </a:p>
        </p:txBody>
      </p:sp>
    </p:spTree>
    <p:extLst>
      <p:ext uri="{BB962C8B-B14F-4D97-AF65-F5344CB8AC3E}">
        <p14:creationId xmlns:p14="http://schemas.microsoft.com/office/powerpoint/2010/main" val="14185464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jcaven\AppData\Local\Temp\articulate\presenter\imgtemp\5Nk2PFqt_files\slide0001_image001.pn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jcaven\AppData\Local\Temp\articulate\presenter\imgtemp\mg4pGaeU_files\slide0001_image001.png"/>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388B943D1A2944A2203298FD1F90B3" ma:contentTypeVersion="0" ma:contentTypeDescription="Create a new document." ma:contentTypeScope="" ma:versionID="2987a52bd1680a9cbbcb5e260ac2b4a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B45A69-778E-4D41-A5A4-6C4FF643281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E4787FBB-07C0-49D7-B312-38C6577203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78122</TotalTime>
  <Words>3030</Words>
  <Application>Microsoft Office PowerPoint</Application>
  <PresentationFormat>On-screen Show (4:3)</PresentationFormat>
  <Paragraphs>283</Paragraphs>
  <Slides>26</Slides>
  <Notes>25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TSDS (Oct12)</vt:lpstr>
      <vt:lpstr>studentGPS™ Dashboards Course 2B: studentGPS™ Dashboards 101 for LEA and Campus Administrators     Document Number: TSDS-sGPS-L002B-D002</vt:lpstr>
      <vt:lpstr>Course Agenda</vt:lpstr>
      <vt:lpstr>Course Objectives</vt:lpstr>
      <vt:lpstr>studentGPS™ Dashboards 101 for LEA and Campus Administrators: Course Pre-requisites </vt:lpstr>
      <vt:lpstr>Course Acronyms</vt:lpstr>
      <vt:lpstr>studentGPS™ Dashboards Overview</vt:lpstr>
      <vt:lpstr>studentGPS™ Dashboards Overview</vt:lpstr>
      <vt:lpstr>studentGPS™ Dashboards: Mapping Success for the Whole Student</vt:lpstr>
      <vt:lpstr>Functionality and Practical Uses </vt:lpstr>
      <vt:lpstr>Video: Demonstration of studentGPS™ Dashboards</vt:lpstr>
      <vt:lpstr>studentGPS™ Dashboards Key  Functionality</vt:lpstr>
      <vt:lpstr>studentGPS™ Dashboards Guided Exercises</vt:lpstr>
      <vt:lpstr>Logging In</vt:lpstr>
      <vt:lpstr>Campus Metrics and Student Lists</vt:lpstr>
      <vt:lpstr>Students by Demographics and  Watch Lists</vt:lpstr>
      <vt:lpstr>Viewing a Student’s Record</vt:lpstr>
      <vt:lpstr>Teacher Information and Classroom Overview </vt:lpstr>
      <vt:lpstr>Search</vt:lpstr>
      <vt:lpstr>Support</vt:lpstr>
      <vt:lpstr>Home</vt:lpstr>
      <vt:lpstr>Practical Uses of studentGPS™  Dashboards</vt:lpstr>
      <vt:lpstr>Wrap Up, Knowledge Check, Survey, and Questions</vt:lpstr>
      <vt:lpstr>Wrap Up</vt:lpstr>
      <vt:lpstr>Knowledge Check</vt:lpstr>
      <vt:lpstr>Survey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dc:creator>
  <cp:lastModifiedBy>Elaine Rulla</cp:lastModifiedBy>
  <cp:revision>1895</cp:revision>
  <cp:lastPrinted>2013-03-12T15:39:22Z</cp:lastPrinted>
  <dcterms:created xsi:type="dcterms:W3CDTF">2009-09-01T20:11:00Z</dcterms:created>
  <dcterms:modified xsi:type="dcterms:W3CDTF">2013-11-05T16:17:40Z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0x01010068388B943D1A2944A2203298FD1F90B3</vt:lpwstr>
  </property>
  <property fmtid="{D5CDD505-2E9C-101B-9397-08002B2CF9AE}" pid="3" name="_NewReviewCycle">
    <vt:lpwstr/>
  </property>
  <property fmtid="{D5CDD505-2E9C-101B-9397-08002B2CF9AE}" pid="4" name="_dlc_DocIdItemGuid">
    <vt:lpwstr>7fd8e421-004a-41be-b615-d2e44760db7c</vt:lpwstr>
  </property>
</Properties>
</file>