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6" r:id="rId4"/>
  </p:sldMasterIdLst>
  <p:notesMasterIdLst>
    <p:notesMasterId r:id="rId37"/>
  </p:notesMasterIdLst>
  <p:handoutMasterIdLst>
    <p:handoutMasterId r:id="rId38"/>
  </p:handoutMasterIdLst>
  <p:sldIdLst>
    <p:sldId id="466" r:id="rId5"/>
    <p:sldId id="720" r:id="rId6"/>
    <p:sldId id="756" r:id="rId7"/>
    <p:sldId id="783" r:id="rId8"/>
    <p:sldId id="799" r:id="rId9"/>
    <p:sldId id="800" r:id="rId10"/>
    <p:sldId id="698" r:id="rId11"/>
    <p:sldId id="792" r:id="rId12"/>
    <p:sldId id="791" r:id="rId13"/>
    <p:sldId id="789" r:id="rId14"/>
    <p:sldId id="790" r:id="rId15"/>
    <p:sldId id="788" r:id="rId16"/>
    <p:sldId id="794" r:id="rId17"/>
    <p:sldId id="795" r:id="rId18"/>
    <p:sldId id="796" r:id="rId19"/>
    <p:sldId id="798" r:id="rId20"/>
    <p:sldId id="797" r:id="rId21"/>
    <p:sldId id="759" r:id="rId22"/>
    <p:sldId id="803" r:id="rId23"/>
    <p:sldId id="804" r:id="rId24"/>
    <p:sldId id="805" r:id="rId25"/>
    <p:sldId id="806" r:id="rId26"/>
    <p:sldId id="807" r:id="rId27"/>
    <p:sldId id="808" r:id="rId28"/>
    <p:sldId id="809" r:id="rId29"/>
    <p:sldId id="810" r:id="rId30"/>
    <p:sldId id="811" r:id="rId31"/>
    <p:sldId id="802" r:id="rId32"/>
    <p:sldId id="758" r:id="rId33"/>
    <p:sldId id="801" r:id="rId34"/>
    <p:sldId id="760" r:id="rId35"/>
    <p:sldId id="793" r:id="rId3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OG0q4oXFfPC1nmNQxmvmdg==" hashData="RxN4bGO7H52dYsfDByuRVo0c6Vk="/>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ynep Young" initials="ZY" lastIdx="2" clrIdx="0"/>
  <p:cmAuthor id="1" name="Sharon Reddehase" initials="SNR" lastIdx="1" clrIdx="1"/>
  <p:cmAuthor id="2" name="mulrich" initials="mu" lastIdx="4" clrIdx="2"/>
  <p:cmAuthor id="3" name="dsorrel" initials="ds" lastIdx="13" clrIdx="3"/>
  <p:cmAuthor id="4" name="Grapes, Chris" initials="CG"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DCDCD"/>
    <a:srgbClr val="9DD7EB"/>
    <a:srgbClr val="CAF4F6"/>
    <a:srgbClr val="31B3C5"/>
    <a:srgbClr val="66DEE4"/>
    <a:srgbClr val="9AEAEE"/>
    <a:srgbClr val="9FD7EB"/>
    <a:srgbClr val="70C4E2"/>
    <a:srgbClr val="E3F3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04" autoAdjust="0"/>
    <p:restoredTop sz="61176" autoAdjust="0"/>
  </p:normalViewPr>
  <p:slideViewPr>
    <p:cSldViewPr>
      <p:cViewPr>
        <p:scale>
          <a:sx n="61" d="100"/>
          <a:sy n="61" d="100"/>
        </p:scale>
        <p:origin x="-2292" y="-4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57" d="100"/>
          <a:sy n="57" d="100"/>
        </p:scale>
        <p:origin x="-2640" y="-108"/>
      </p:cViewPr>
      <p:guideLst>
        <p:guide orient="horz" pos="2929"/>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sz="quarter" idx="1"/>
          </p:nvPr>
        </p:nvSpPr>
        <p:spPr>
          <a:xfrm>
            <a:off x="3884614" y="0"/>
            <a:ext cx="2971800" cy="464820"/>
          </a:xfrm>
          <a:prstGeom prst="rect">
            <a:avLst/>
          </a:prstGeom>
        </p:spPr>
        <p:txBody>
          <a:bodyPr vert="horz" lIns="92924" tIns="46463" rIns="92924" bIns="46463" rtlCol="0"/>
          <a:lstStyle>
            <a:lvl1pPr algn="r">
              <a:defRPr sz="1200"/>
            </a:lvl1pPr>
          </a:lstStyle>
          <a:p>
            <a:fld id="{A030672E-E987-4208-B802-497B74C6D590}" type="datetimeFigureOut">
              <a:rPr lang="en-US" smtClean="0"/>
              <a:pPr/>
              <a:t>12/19/2013</a:t>
            </a:fld>
            <a:endParaRPr lang="en-US" dirty="0"/>
          </a:p>
        </p:txBody>
      </p:sp>
      <p:sp>
        <p:nvSpPr>
          <p:cNvPr id="4" name="Footer Placeholder 3"/>
          <p:cNvSpPr>
            <a:spLocks noGrp="1"/>
          </p:cNvSpPr>
          <p:nvPr>
            <p:ph type="ftr" sz="quarter" idx="2"/>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4" y="8829966"/>
            <a:ext cx="2971800" cy="464820"/>
          </a:xfrm>
          <a:prstGeom prst="rect">
            <a:avLst/>
          </a:prstGeom>
        </p:spPr>
        <p:txBody>
          <a:bodyPr vert="horz" lIns="92924" tIns="46463" rIns="92924" bIns="46463" rtlCol="0" anchor="b"/>
          <a:lstStyle>
            <a:lvl1pPr algn="r">
              <a:defRPr sz="1200"/>
            </a:lvl1pPr>
          </a:lstStyle>
          <a:p>
            <a:fld id="{563BF832-B673-4E9B-A5C5-DEC0860B5060}" type="slidenum">
              <a:rPr lang="en-US" smtClean="0"/>
              <a:pPr/>
              <a:t>‹#›</a:t>
            </a:fld>
            <a:endParaRPr lang="en-US" dirty="0"/>
          </a:p>
        </p:txBody>
      </p:sp>
    </p:spTree>
    <p:extLst>
      <p:ext uri="{BB962C8B-B14F-4D97-AF65-F5344CB8AC3E}">
        <p14:creationId xmlns:p14="http://schemas.microsoft.com/office/powerpoint/2010/main" val="18220717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idx="1"/>
          </p:nvPr>
        </p:nvSpPr>
        <p:spPr>
          <a:xfrm>
            <a:off x="3884614" y="0"/>
            <a:ext cx="2971800" cy="464820"/>
          </a:xfrm>
          <a:prstGeom prst="rect">
            <a:avLst/>
          </a:prstGeom>
        </p:spPr>
        <p:txBody>
          <a:bodyPr vert="horz" lIns="92924" tIns="46463" rIns="92924" bIns="46463" rtlCol="0"/>
          <a:lstStyle>
            <a:lvl1pPr algn="r">
              <a:defRPr sz="1200"/>
            </a:lvl1pPr>
          </a:lstStyle>
          <a:p>
            <a:fld id="{DB0EB5D8-2522-4108-8D60-F7CA4D8873A0}" type="datetimeFigureOut">
              <a:rPr lang="en-US" smtClean="0"/>
              <a:pPr/>
              <a:t>12/19/2013</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924" tIns="46463" rIns="92924" bIns="46463"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924" tIns="46463" rIns="92924" bIns="46463"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4" y="8829966"/>
            <a:ext cx="2971800" cy="464820"/>
          </a:xfrm>
          <a:prstGeom prst="rect">
            <a:avLst/>
          </a:prstGeom>
        </p:spPr>
        <p:txBody>
          <a:bodyPr vert="horz" lIns="92924" tIns="46463" rIns="92924" bIns="46463" rtlCol="0" anchor="b"/>
          <a:lstStyle>
            <a:lvl1pPr algn="r">
              <a:defRPr sz="1200"/>
            </a:lvl1pPr>
          </a:lstStyle>
          <a:p>
            <a:fld id="{7872E534-9B96-469B-99C0-8551271B58B1}" type="slidenum">
              <a:rPr lang="en-US" smtClean="0"/>
              <a:pPr/>
              <a:t>‹#›</a:t>
            </a:fld>
            <a:endParaRPr lang="en-US" dirty="0"/>
          </a:p>
        </p:txBody>
      </p:sp>
    </p:spTree>
    <p:extLst>
      <p:ext uri="{BB962C8B-B14F-4D97-AF65-F5344CB8AC3E}">
        <p14:creationId xmlns:p14="http://schemas.microsoft.com/office/powerpoint/2010/main" val="235045213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marL="232108" marR="0" indent="-232108" algn="l" defTabSz="914400" rtl="0" eaLnBrk="1" fontAlgn="auto" latinLnBrk="0" hangingPunct="1">
              <a:lnSpc>
                <a:spcPct val="100000"/>
              </a:lnSpc>
              <a:spcBef>
                <a:spcPct val="0"/>
              </a:spcBef>
              <a:spcAft>
                <a:spcPts val="0"/>
              </a:spcAft>
              <a:buClrTx/>
              <a:buSzTx/>
              <a:buFontTx/>
              <a:buNone/>
              <a:tabLst/>
              <a:defRPr/>
            </a:pPr>
            <a:endParaRPr lang="en-US" b="0" dirty="0" smtClean="0">
              <a:solidFill>
                <a:schemeClr val="accent2">
                  <a:lumMod val="75000"/>
                </a:schemeClr>
              </a:solidFill>
            </a:endParaRPr>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A20616-7B71-4702-A286-C5FF8E60A4CF}" type="slidenum">
              <a:rPr lang="en-US" smtClean="0"/>
              <a:pPr fontAlgn="base">
                <a:spcBef>
                  <a:spcPct val="0"/>
                </a:spcBef>
                <a:spcAft>
                  <a:spcPct val="0"/>
                </a:spcAft>
                <a:defRPr/>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 LEA will extract data out of your Student Information System, Human Resources System and Assessment System XML Interchange Files for the current school year. This data is then loaded to the Operational Data Store (ODS). </a:t>
            </a:r>
          </a:p>
          <a:p>
            <a:endParaRPr lang="en-US" dirty="0" smtClean="0"/>
          </a:p>
          <a:p>
            <a:r>
              <a:rPr lang="en-US" dirty="0" smtClean="0"/>
              <a:t>The ODS data used to populate the Staging Dashboard Data Mart is different than the data used for TSDS PEIMS. Even though some data elements overlap between the two sets of data, the LEAs distinguish between their TSDS PEIMS and Dashboard data submissions. The PEIMS and Dashboard data are segregated in the ODS to ensure that there is no overlap in the data in order to minimize any data issues caused by the use of the wrong data.</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10</a:t>
            </a:fld>
            <a:endParaRPr lang="en-US" dirty="0"/>
          </a:p>
        </p:txBody>
      </p:sp>
    </p:spTree>
    <p:extLst>
      <p:ext uri="{BB962C8B-B14F-4D97-AF65-F5344CB8AC3E}">
        <p14:creationId xmlns:p14="http://schemas.microsoft.com/office/powerpoint/2010/main" val="20101900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Staging Dashboard Data Mart is loaded from the ODS using the </a:t>
            </a:r>
            <a:r>
              <a:rPr lang="en-US" dirty="0" err="1" smtClean="0"/>
              <a:t>studentGPS</a:t>
            </a:r>
            <a:r>
              <a:rPr lang="en-US" dirty="0" smtClean="0"/>
              <a:t>™ ETL process.  The metric calculations occur during the load of the data from the ODS to the DDM. If the data is successfully loaded in the Staging DDM during the nightly load, then it is moved to the Production DDM database which drives the studentGPS™ Dashboards. The Production DDM environment limits the downtime for the end users during the ETL process and prevents incomplete or inaccurate data from being shown on the Dashboards. </a:t>
            </a:r>
          </a:p>
        </p:txBody>
      </p:sp>
      <p:sp>
        <p:nvSpPr>
          <p:cNvPr id="4" name="Slide Number Placeholder 3"/>
          <p:cNvSpPr>
            <a:spLocks noGrp="1"/>
          </p:cNvSpPr>
          <p:nvPr>
            <p:ph type="sldNum" sz="quarter" idx="10"/>
          </p:nvPr>
        </p:nvSpPr>
        <p:spPr/>
        <p:txBody>
          <a:bodyPr/>
          <a:lstStyle/>
          <a:p>
            <a:fld id="{7872E534-9B96-469B-99C0-8551271B58B1}" type="slidenum">
              <a:rPr lang="en-US" smtClean="0"/>
              <a:pPr/>
              <a:t>11</a:t>
            </a:fld>
            <a:endParaRPr lang="en-US" dirty="0"/>
          </a:p>
        </p:txBody>
      </p:sp>
    </p:spTree>
    <p:extLst>
      <p:ext uri="{BB962C8B-B14F-4D97-AF65-F5344CB8AC3E}">
        <p14:creationId xmlns:p14="http://schemas.microsoft.com/office/powerpoint/2010/main" val="33750624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0"/>
              </a:spcBef>
              <a:spcAft>
                <a:spcPts val="0"/>
              </a:spcAft>
            </a:pPr>
            <a:r>
              <a:rPr lang="en-US" dirty="0" smtClean="0"/>
              <a:t>Here are some</a:t>
            </a:r>
            <a:r>
              <a:rPr lang="en-US" baseline="0" dirty="0" smtClean="0"/>
              <a:t> final things to highlight with the DDM data loading process:</a:t>
            </a:r>
            <a:endParaRPr lang="en-US" dirty="0" smtClean="0"/>
          </a:p>
          <a:p>
            <a:pPr>
              <a:lnSpc>
                <a:spcPct val="100000"/>
              </a:lnSpc>
              <a:spcBef>
                <a:spcPts val="0"/>
              </a:spcBef>
              <a:spcAft>
                <a:spcPts val="0"/>
              </a:spcAft>
            </a:pPr>
            <a:endParaRPr lang="en-US" dirty="0" smtClean="0"/>
          </a:p>
          <a:p>
            <a:pPr>
              <a:lnSpc>
                <a:spcPct val="100000"/>
              </a:lnSpc>
              <a:spcBef>
                <a:spcPts val="0"/>
              </a:spcBef>
              <a:spcAft>
                <a:spcPts val="0"/>
              </a:spcAft>
            </a:pPr>
            <a:r>
              <a:rPr lang="en-US" dirty="0" smtClean="0"/>
              <a:t>Data will be refreshed on a nightly basis within a specified time window. This process does not involve end</a:t>
            </a:r>
            <a:r>
              <a:rPr lang="en-US" baseline="0" dirty="0" smtClean="0"/>
              <a:t> </a:t>
            </a:r>
            <a:r>
              <a:rPr lang="en-US" dirty="0" smtClean="0"/>
              <a:t>user approval or a manual trigger to promote the data to the DDM.</a:t>
            </a:r>
          </a:p>
          <a:p>
            <a:pPr>
              <a:lnSpc>
                <a:spcPct val="100000"/>
              </a:lnSpc>
              <a:spcBef>
                <a:spcPts val="0"/>
              </a:spcBef>
              <a:spcAft>
                <a:spcPts val="0"/>
              </a:spcAft>
            </a:pPr>
            <a:endParaRPr lang="en-US" dirty="0" smtClean="0"/>
          </a:p>
          <a:p>
            <a:pPr>
              <a:lnSpc>
                <a:spcPct val="100000"/>
              </a:lnSpc>
              <a:spcBef>
                <a:spcPts val="0"/>
              </a:spcBef>
              <a:spcAft>
                <a:spcPts val="0"/>
              </a:spcAft>
            </a:pPr>
            <a:r>
              <a:rPr lang="en-US" dirty="0" smtClean="0"/>
              <a:t>Users will not interact directly with the DDM; instead, user interaction will occur through the studentGPS™ Dashboards as well as through post-load validation reports to check the reasonableness of the metrics calculated. </a:t>
            </a:r>
          </a:p>
          <a:p>
            <a:pPr>
              <a:lnSpc>
                <a:spcPct val="100000"/>
              </a:lnSpc>
              <a:spcBef>
                <a:spcPts val="0"/>
              </a:spcBef>
              <a:spcAft>
                <a:spcPts val="0"/>
              </a:spcAft>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the Staging DDM load fails, the previous day’s data will be retained.  Thus, end users will not be affected by black-outs. </a:t>
            </a:r>
          </a:p>
          <a:p>
            <a:pPr>
              <a:lnSpc>
                <a:spcPct val="100000"/>
              </a:lnSpc>
              <a:spcBef>
                <a:spcPts val="0"/>
              </a:spcBef>
              <a:spcAft>
                <a:spcPts val="0"/>
              </a:spcAft>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Gatekeeping thresholds will prevent incomplete or partial data from being loaded into the Production DDM tables. As a result of these checks, no partial data will be loaded and displayed to the end users.</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12</a:t>
            </a:fld>
            <a:endParaRPr lang="en-US" dirty="0"/>
          </a:p>
        </p:txBody>
      </p:sp>
    </p:spTree>
    <p:extLst>
      <p:ext uri="{BB962C8B-B14F-4D97-AF65-F5344CB8AC3E}">
        <p14:creationId xmlns:p14="http://schemas.microsoft.com/office/powerpoint/2010/main" val="20651088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135">
              <a:defRPr/>
            </a:pPr>
            <a:r>
              <a:rPr lang="en-US" baseline="0" dirty="0" smtClean="0"/>
              <a:t>Now, we’ll talk about the studentGPS™ Dashboards Validation Reports that are available. </a:t>
            </a:r>
          </a:p>
        </p:txBody>
      </p:sp>
      <p:sp>
        <p:nvSpPr>
          <p:cNvPr id="4" name="Slide Number Placeholder 3"/>
          <p:cNvSpPr>
            <a:spLocks noGrp="1"/>
          </p:cNvSpPr>
          <p:nvPr>
            <p:ph type="sldNum" sz="quarter" idx="10"/>
          </p:nvPr>
        </p:nvSpPr>
        <p:spPr/>
        <p:txBody>
          <a:bodyPr/>
          <a:lstStyle/>
          <a:p>
            <a:fld id="{7872E534-9B96-469B-99C0-8551271B58B1}" type="slidenum">
              <a:rPr lang="en-US" smtClean="0"/>
              <a:pPr/>
              <a:t>13</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 the TSDS Portal, there is a link to access the </a:t>
            </a:r>
            <a:r>
              <a:rPr lang="en-US" dirty="0" err="1" smtClean="0"/>
              <a:t>studentGPS</a:t>
            </a:r>
            <a:r>
              <a:rPr lang="en-US" dirty="0" smtClean="0"/>
              <a:t>™ Dashboards Reports. </a:t>
            </a:r>
            <a:r>
              <a:rPr lang="en-US" sz="1200" kern="1200" dirty="0" smtClean="0">
                <a:solidFill>
                  <a:schemeClr val="tx1"/>
                </a:solidFill>
                <a:effectLst/>
                <a:latin typeface="Arial" pitchFamily="34" charset="0"/>
                <a:ea typeface="+mn-ea"/>
                <a:cs typeface="Arial" pitchFamily="34" charset="0"/>
              </a:rPr>
              <a:t>For the short term, users will need to be authorized by TEA via a manual process as TEA is utilizing Business Objects for reports – not tied to TEAL authentication.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14</a:t>
            </a:fld>
            <a:endParaRPr lang="en-US" dirty="0"/>
          </a:p>
        </p:txBody>
      </p:sp>
    </p:spTree>
    <p:extLst>
      <p:ext uri="{BB962C8B-B14F-4D97-AF65-F5344CB8AC3E}">
        <p14:creationId xmlns:p14="http://schemas.microsoft.com/office/powerpoint/2010/main" val="33750624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TSDS Portal link will take you to the Business Objects Portal where all the studentGPS™ Dashboards Validation Reports are stored. </a:t>
            </a:r>
            <a:r>
              <a:rPr lang="en-US" sz="1200" kern="1200" dirty="0" smtClean="0">
                <a:solidFill>
                  <a:schemeClr val="tx1"/>
                </a:solidFill>
                <a:effectLst/>
                <a:latin typeface="Arial" pitchFamily="34" charset="0"/>
                <a:ea typeface="+mn-ea"/>
                <a:cs typeface="Arial" pitchFamily="34" charset="0"/>
              </a:rPr>
              <a:t>TEA will need to know the TEAL ID and organization of each LEA user needing access to these reports so we can manually authorize access and provide a separate login and password.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15</a:t>
            </a:fld>
            <a:endParaRPr lang="en-US" dirty="0"/>
          </a:p>
        </p:txBody>
      </p:sp>
    </p:spTree>
    <p:extLst>
      <p:ext uri="{BB962C8B-B14F-4D97-AF65-F5344CB8AC3E}">
        <p14:creationId xmlns:p14="http://schemas.microsoft.com/office/powerpoint/2010/main" val="3146519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currently two</a:t>
            </a:r>
            <a:r>
              <a:rPr lang="en-US" baseline="0" dirty="0" smtClean="0"/>
              <a:t> reports available to the LEAs:  the TSDS Data Quality Report and the TSDS Data County Report.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16</a:t>
            </a:fld>
            <a:endParaRPr lang="en-US" dirty="0"/>
          </a:p>
        </p:txBody>
      </p:sp>
    </p:spTree>
    <p:extLst>
      <p:ext uri="{BB962C8B-B14F-4D97-AF65-F5344CB8AC3E}">
        <p14:creationId xmlns:p14="http://schemas.microsoft.com/office/powerpoint/2010/main" val="14617006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dirty="0" smtClean="0"/>
              <a:t>Let’s start</a:t>
            </a:r>
            <a:r>
              <a:rPr lang="en-US" u="none" baseline="0" dirty="0" smtClean="0"/>
              <a:t> by going through one example of a studentGPS™ Dashboards Validation Report.</a:t>
            </a:r>
          </a:p>
          <a:p>
            <a:endParaRPr lang="en-US" u="none" baseline="0"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17</a:t>
            </a:fld>
            <a:endParaRPr lang="en-US" dirty="0"/>
          </a:p>
        </p:txBody>
      </p:sp>
    </p:spTree>
    <p:extLst>
      <p:ext uri="{BB962C8B-B14F-4D97-AF65-F5344CB8AC3E}">
        <p14:creationId xmlns:p14="http://schemas.microsoft.com/office/powerpoint/2010/main" val="3512796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Bef>
                <a:spcPts val="600"/>
              </a:spcBef>
              <a:spcAft>
                <a:spcPts val="300"/>
              </a:spcAft>
            </a:pPr>
            <a:r>
              <a:rPr lang="en-US" sz="1200" dirty="0" smtClean="0"/>
              <a:t>The instructor will lead you through this group review activity</a:t>
            </a:r>
          </a:p>
          <a:p>
            <a:pPr>
              <a:lnSpc>
                <a:spcPct val="106000"/>
              </a:lnSpc>
              <a:spcBef>
                <a:spcPts val="600"/>
              </a:spcBef>
              <a:spcAft>
                <a:spcPts val="300"/>
              </a:spcAft>
            </a:pPr>
            <a:r>
              <a:rPr lang="en-US" sz="1200" dirty="0" smtClean="0"/>
              <a:t>This activity can also be found under this course in Project Share</a:t>
            </a:r>
          </a:p>
          <a:p>
            <a:endParaRPr lang="en-US" dirty="0" smtClean="0"/>
          </a:p>
          <a:p>
            <a:r>
              <a:rPr lang="en-US" b="1" dirty="0" smtClean="0"/>
              <a:t>Trainer</a:t>
            </a:r>
            <a:r>
              <a:rPr lang="en-US" b="1" baseline="0" dirty="0" smtClean="0"/>
              <a:t> Notes:</a:t>
            </a:r>
          </a:p>
          <a:p>
            <a:r>
              <a:rPr lang="en-US" b="0" baseline="0" dirty="0" smtClean="0"/>
              <a:t>This activity should be prepared ahead of time.  Project the T/F t-chart on an area where participants can affix the statements.  Facilitate the activity and then bring the group back together for questions and comments.</a:t>
            </a:r>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18</a:t>
            </a:fld>
            <a:endParaRPr lang="en-US" dirty="0"/>
          </a:p>
        </p:txBody>
      </p:sp>
    </p:spTree>
    <p:extLst>
      <p:ext uri="{BB962C8B-B14F-4D97-AF65-F5344CB8AC3E}">
        <p14:creationId xmlns:p14="http://schemas.microsoft.com/office/powerpoint/2010/main" val="34620223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briefly</a:t>
            </a:r>
            <a:r>
              <a:rPr lang="en-US" baseline="0" dirty="0" smtClean="0"/>
              <a:t> review the support &amp; escalation procedures.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19</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This</a:t>
            </a:r>
            <a:r>
              <a:rPr lang="en-US" b="0" baseline="0" dirty="0" smtClean="0"/>
              <a:t> course will cover an overview of the Dashboard Data Mart (DDM) process along with an overview and description of the </a:t>
            </a:r>
            <a:r>
              <a:rPr lang="en-US" baseline="0" dirty="0" smtClean="0"/>
              <a:t>studentGPS™ Dashboards Validation Reports </a:t>
            </a:r>
            <a:r>
              <a:rPr lang="en-US" b="0" baseline="0" dirty="0" smtClean="0"/>
              <a:t>offered.  </a:t>
            </a:r>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a:t>
            </a:fld>
            <a:endParaRPr lang="en-US" dirty="0"/>
          </a:p>
        </p:txBody>
      </p:sp>
    </p:spTree>
    <p:extLst>
      <p:ext uri="{BB962C8B-B14F-4D97-AF65-F5344CB8AC3E}">
        <p14:creationId xmlns:p14="http://schemas.microsoft.com/office/powerpoint/2010/main" val="735313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TIMS stands for the TSDS Incident Management System.</a:t>
            </a:r>
          </a:p>
          <a:p>
            <a:r>
              <a:rPr lang="en-US" dirty="0" smtClean="0"/>
              <a:t>TIMS is an application that manages the support and escalation process between the four levels of support.</a:t>
            </a:r>
          </a:p>
          <a:p>
            <a:r>
              <a:rPr lang="en-US" dirty="0" smtClean="0"/>
              <a:t>LEA Data Stewards and the technical support teams at the ESC and TEA, as well as the </a:t>
            </a:r>
            <a:r>
              <a:rPr lang="en-US" dirty="0" smtClean="0"/>
              <a:t>TEA</a:t>
            </a:r>
            <a:r>
              <a:rPr lang="en-US" baseline="0" dirty="0" smtClean="0"/>
              <a:t> </a:t>
            </a:r>
            <a:r>
              <a:rPr lang="en-US" dirty="0" smtClean="0"/>
              <a:t>Subject </a:t>
            </a:r>
            <a:r>
              <a:rPr lang="en-US" dirty="0" smtClean="0"/>
              <a:t>Matter Experts </a:t>
            </a:r>
            <a:r>
              <a:rPr lang="en-US" dirty="0" smtClean="0"/>
              <a:t>use </a:t>
            </a:r>
            <a:r>
              <a:rPr lang="en-US" dirty="0" smtClean="0"/>
              <a:t>TIMS for incident management and work assignment.  </a:t>
            </a:r>
          </a:p>
          <a:p>
            <a:r>
              <a:rPr lang="en-US" dirty="0" smtClean="0"/>
              <a:t>TIMS allows users to create new support incidents (tickets) and monitor the progress of any incident they have opened until it is resolved.</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20</a:t>
            </a:fld>
            <a:endParaRPr lang="en-US" dirty="0"/>
          </a:p>
        </p:txBody>
      </p:sp>
    </p:spTree>
    <p:extLst>
      <p:ext uri="{BB962C8B-B14F-4D97-AF65-F5344CB8AC3E}">
        <p14:creationId xmlns:p14="http://schemas.microsoft.com/office/powerpoint/2010/main" val="35599714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Trainer</a:t>
            </a:r>
            <a:r>
              <a:rPr lang="en-US" b="1" baseline="0" dirty="0" smtClean="0"/>
              <a:t> Notes:</a:t>
            </a:r>
          </a:p>
          <a:p>
            <a:endParaRPr lang="en-US" baseline="0" dirty="0" smtClean="0"/>
          </a:p>
          <a:p>
            <a:r>
              <a:rPr lang="en-US" baseline="0" dirty="0" smtClean="0"/>
              <a:t>Read through each level and definition in the table.</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21</a:t>
            </a:fld>
            <a:endParaRPr lang="en-US" dirty="0"/>
          </a:p>
        </p:txBody>
      </p:sp>
    </p:spTree>
    <p:extLst>
      <p:ext uri="{BB962C8B-B14F-4D97-AF65-F5344CB8AC3E}">
        <p14:creationId xmlns:p14="http://schemas.microsoft.com/office/powerpoint/2010/main" val="12297135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Trainer</a:t>
            </a:r>
            <a:r>
              <a:rPr lang="en-US" b="1" baseline="0" dirty="0" smtClean="0"/>
              <a:t> notes: </a:t>
            </a:r>
          </a:p>
          <a:p>
            <a:endParaRPr lang="en-US" b="1" baseline="0" dirty="0" smtClean="0"/>
          </a:p>
          <a:p>
            <a:r>
              <a:rPr lang="en-US" b="0" baseline="0" dirty="0" smtClean="0"/>
              <a:t>Walk the participants through the process, step by step.</a:t>
            </a:r>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22</a:t>
            </a:fld>
            <a:endParaRPr lang="en-US" dirty="0"/>
          </a:p>
        </p:txBody>
      </p:sp>
    </p:spTree>
    <p:extLst>
      <p:ext uri="{BB962C8B-B14F-4D97-AF65-F5344CB8AC3E}">
        <p14:creationId xmlns:p14="http://schemas.microsoft.com/office/powerpoint/2010/main" val="11975804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dirty="0" smtClean="0"/>
              <a:t>LEA or Campus User identifies issue and researches TSDS Support Knowledge Base</a:t>
            </a:r>
          </a:p>
          <a:p>
            <a:pPr marL="342900" indent="-342900">
              <a:buFont typeface="+mj-lt"/>
              <a:buAutoNum type="arabicPeriod"/>
            </a:pPr>
            <a:r>
              <a:rPr lang="en-US" dirty="0" smtClean="0"/>
              <a:t>LEA or Campus User opens a support ticket through the TSDS Portal</a:t>
            </a:r>
          </a:p>
          <a:p>
            <a:pPr marL="342900" indent="-342900">
              <a:buFont typeface="+mj-lt"/>
              <a:buAutoNum type="arabicPeriod"/>
            </a:pPr>
            <a:r>
              <a:rPr lang="en-US" dirty="0" smtClean="0"/>
              <a:t>Level I (the LEA Data Steward) reviews the ticket</a:t>
            </a:r>
          </a:p>
          <a:p>
            <a:pPr marL="662940" lvl="1" indent="-342900">
              <a:buFont typeface="+mj-lt"/>
              <a:buAutoNum type="arabicPeriod"/>
            </a:pPr>
            <a:r>
              <a:rPr lang="en-US" dirty="0" smtClean="0"/>
              <a:t>Level 1 researches the possible data or system issues at the LEA or Campus</a:t>
            </a:r>
          </a:p>
          <a:p>
            <a:pPr marL="937260" lvl="2" indent="-342900">
              <a:buFont typeface="+mj-lt"/>
              <a:buAutoNum type="arabicPeriod"/>
            </a:pPr>
            <a:r>
              <a:rPr lang="en-US" dirty="0" smtClean="0"/>
              <a:t>Support tickets could include</a:t>
            </a:r>
          </a:p>
          <a:p>
            <a:pPr marL="1394460" lvl="3" indent="-342900">
              <a:buFont typeface="+mj-lt"/>
              <a:buAutoNum type="arabicPeriod"/>
            </a:pPr>
            <a:r>
              <a:rPr lang="en-US" dirty="0" smtClean="0"/>
              <a:t>Bug in the</a:t>
            </a:r>
            <a:r>
              <a:rPr lang="en-US" baseline="0" dirty="0" smtClean="0"/>
              <a:t> application</a:t>
            </a:r>
            <a:endParaRPr lang="en-US" dirty="0" smtClean="0"/>
          </a:p>
          <a:p>
            <a:pPr marL="1394460" lvl="3" indent="-342900">
              <a:buFont typeface="+mj-lt"/>
              <a:buAutoNum type="arabicPeriod"/>
            </a:pPr>
            <a:r>
              <a:rPr lang="en-US" dirty="0" smtClean="0"/>
              <a:t>Enhancement requests </a:t>
            </a:r>
          </a:p>
          <a:p>
            <a:pPr marL="1394460" lvl="3" indent="-342900">
              <a:buFont typeface="+mj-lt"/>
              <a:buAutoNum type="arabicPeriod"/>
            </a:pPr>
            <a:r>
              <a:rPr lang="en-US" dirty="0" smtClean="0"/>
              <a:t>Questions</a:t>
            </a:r>
          </a:p>
          <a:p>
            <a:pPr marL="937260" lvl="2" indent="-342900">
              <a:buFont typeface="+mj-lt"/>
              <a:buAutoNum type="arabicPeriod"/>
            </a:pPr>
            <a:r>
              <a:rPr lang="en-US" dirty="0" smtClean="0"/>
              <a:t>If the issue is resolved the support ticket status</a:t>
            </a:r>
            <a:r>
              <a:rPr lang="en-US" baseline="0" dirty="0" smtClean="0"/>
              <a:t> is Resolved</a:t>
            </a:r>
            <a:endParaRPr lang="en-US" dirty="0" smtClean="0"/>
          </a:p>
          <a:p>
            <a:pPr marL="937260" lvl="2" indent="-342900">
              <a:buFont typeface="+mj-lt"/>
              <a:buAutoNum type="arabicPeriod"/>
            </a:pPr>
            <a:r>
              <a:rPr lang="en-US" dirty="0" smtClean="0"/>
              <a:t>If the issue is not resolved, the support ticket is escalated to Level 2</a:t>
            </a:r>
          </a:p>
          <a:p>
            <a:pPr marL="0" marR="0" lvl="2" indent="0" algn="l" defTabSz="914400" rtl="0" eaLnBrk="1" fontAlgn="auto" latinLnBrk="0" hangingPunct="1">
              <a:lnSpc>
                <a:spcPct val="100000"/>
              </a:lnSpc>
              <a:spcBef>
                <a:spcPts val="0"/>
              </a:spcBef>
              <a:spcAft>
                <a:spcPts val="0"/>
              </a:spcAft>
              <a:buClrTx/>
              <a:buSzTx/>
              <a:buFontTx/>
              <a:buNone/>
              <a:tabLst/>
              <a:defRPr/>
            </a:pPr>
            <a:r>
              <a:rPr lang="en-US" dirty="0" smtClean="0"/>
              <a:t>            4. Level 1 continues to monitor the status of the support ticket</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23</a:t>
            </a:fld>
            <a:endParaRPr lang="en-US" dirty="0"/>
          </a:p>
        </p:txBody>
      </p:sp>
    </p:spTree>
    <p:extLst>
      <p:ext uri="{BB962C8B-B14F-4D97-AF65-F5344CB8AC3E}">
        <p14:creationId xmlns:p14="http://schemas.microsoft.com/office/powerpoint/2010/main" val="13603357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mj-lt"/>
              <a:buAutoNum type="arabicPeriod"/>
            </a:pPr>
            <a:r>
              <a:rPr lang="en-US" dirty="0" smtClean="0"/>
              <a:t>Level 2 (the ESC Technical Champion) reviews the support ticket</a:t>
            </a:r>
          </a:p>
          <a:p>
            <a:pPr marL="662940" lvl="1" indent="-342900">
              <a:buFont typeface="+mj-lt"/>
              <a:buAutoNum type="arabicPeriod"/>
            </a:pPr>
            <a:r>
              <a:rPr lang="en-US" dirty="0" smtClean="0"/>
              <a:t>If necessary  the Level 2 may communicate directly with the ticket initiator in order to get  more information</a:t>
            </a:r>
          </a:p>
          <a:p>
            <a:pPr marL="662940" lvl="1" indent="-342900">
              <a:buFont typeface="+mj-lt"/>
              <a:buAutoNum type="arabicPeriod"/>
            </a:pPr>
            <a:r>
              <a:rPr lang="en-US" dirty="0" smtClean="0"/>
              <a:t>Level 2 troubleshoots the error files or system issues with the support of the state-wide Technical Coaches</a:t>
            </a:r>
          </a:p>
          <a:p>
            <a:pPr marL="937260" lvl="2" indent="-342900">
              <a:buFont typeface="+mj-lt"/>
              <a:buAutoNum type="arabicPeriod"/>
            </a:pPr>
            <a:r>
              <a:rPr lang="en-US" dirty="0" smtClean="0"/>
              <a:t>Level 2 may resolve the issue or provide details to Level 1 to resolve the issue</a:t>
            </a:r>
          </a:p>
          <a:p>
            <a:pPr marL="1394460" lvl="3" indent="-342900">
              <a:buFont typeface="+mj-lt"/>
              <a:buAutoNum type="arabicPeriod"/>
            </a:pPr>
            <a:r>
              <a:rPr lang="en-US" dirty="0" smtClean="0"/>
              <a:t>The support ticket status would then be Resolved</a:t>
            </a:r>
          </a:p>
          <a:p>
            <a:pPr marL="937260" lvl="2" indent="-342900">
              <a:buFont typeface="+mj-lt"/>
              <a:buAutoNum type="arabicPeriod"/>
            </a:pPr>
            <a:r>
              <a:rPr lang="en-US" dirty="0" smtClean="0"/>
              <a:t>If Level 2 is unable to resolve the issue then the support ticket is escalated to Level 3</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24</a:t>
            </a:fld>
            <a:endParaRPr lang="en-US" dirty="0"/>
          </a:p>
        </p:txBody>
      </p:sp>
    </p:spTree>
    <p:extLst>
      <p:ext uri="{BB962C8B-B14F-4D97-AF65-F5344CB8AC3E}">
        <p14:creationId xmlns:p14="http://schemas.microsoft.com/office/powerpoint/2010/main" val="15032144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mj-lt"/>
              <a:buAutoNum type="arabicPeriod"/>
            </a:pPr>
            <a:r>
              <a:rPr lang="en-US" dirty="0" smtClean="0"/>
              <a:t>Level 3 (TEA Support) reviews the support ticket</a:t>
            </a:r>
          </a:p>
          <a:p>
            <a:pPr marL="662940" lvl="1" indent="-342900">
              <a:buFont typeface="+mj-lt"/>
              <a:buAutoNum type="arabicPeriod"/>
            </a:pPr>
            <a:r>
              <a:rPr lang="en-US" dirty="0" smtClean="0"/>
              <a:t>If necessary Level 3 may communicate directly with the ticket initiator in order to get  more information</a:t>
            </a:r>
          </a:p>
          <a:p>
            <a:pPr marL="662940" lvl="1" indent="-342900">
              <a:buFont typeface="+mj-lt"/>
              <a:buAutoNum type="arabicPeriod"/>
            </a:pPr>
            <a:r>
              <a:rPr lang="en-US" dirty="0" smtClean="0"/>
              <a:t>Level 3 troubleshoots the error files or system issues </a:t>
            </a:r>
          </a:p>
          <a:p>
            <a:pPr marL="662940" lvl="1" indent="-342900">
              <a:buFont typeface="+mj-lt"/>
              <a:buAutoNum type="arabicPeriod"/>
            </a:pPr>
            <a:r>
              <a:rPr lang="en-US" dirty="0" smtClean="0"/>
              <a:t>Level 3 may resolve the issue or provide details to Level 2 or Level 1 to resolve the issue</a:t>
            </a:r>
          </a:p>
          <a:p>
            <a:pPr marL="1394460" lvl="3" indent="-342900">
              <a:buFont typeface="+mj-lt"/>
              <a:buAutoNum type="arabicPeriod"/>
            </a:pPr>
            <a:r>
              <a:rPr lang="en-US" dirty="0" smtClean="0"/>
              <a:t>The support ticket status would then be Resolved</a:t>
            </a:r>
          </a:p>
          <a:p>
            <a:pPr marL="937260" lvl="2" indent="-342900">
              <a:buFont typeface="+mj-lt"/>
              <a:buAutoNum type="arabicPeriod"/>
            </a:pPr>
            <a:r>
              <a:rPr lang="en-US" dirty="0" smtClean="0"/>
              <a:t>If Level 3 is unable to resolve the issue then the support ticket is escalated to Level 4</a:t>
            </a:r>
          </a:p>
          <a:p>
            <a:pPr marL="0" indent="0">
              <a:buFont typeface="+mj-lt"/>
              <a:buNone/>
            </a:pPr>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25</a:t>
            </a:fld>
            <a:endParaRPr lang="en-US" dirty="0"/>
          </a:p>
        </p:txBody>
      </p:sp>
    </p:spTree>
    <p:extLst>
      <p:ext uri="{BB962C8B-B14F-4D97-AF65-F5344CB8AC3E}">
        <p14:creationId xmlns:p14="http://schemas.microsoft.com/office/powerpoint/2010/main" val="15032144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mj-lt"/>
              <a:buAutoNum type="arabicPeriod"/>
            </a:pPr>
            <a:r>
              <a:rPr lang="en-US" dirty="0" smtClean="0"/>
              <a:t>Level 4 (TEA Subject Matter Experts) reviews the support ticket</a:t>
            </a:r>
          </a:p>
          <a:p>
            <a:pPr marL="662940" lvl="1" indent="-342900">
              <a:buFont typeface="+mj-lt"/>
              <a:buAutoNum type="arabicPeriod"/>
            </a:pPr>
            <a:r>
              <a:rPr lang="en-US" dirty="0" smtClean="0"/>
              <a:t>If necessary Level 4 may communicate directly with the ticket initiator in order to get  more information</a:t>
            </a:r>
          </a:p>
          <a:p>
            <a:pPr marL="662940" lvl="1" indent="-342900">
              <a:buFont typeface="+mj-lt"/>
              <a:buAutoNum type="arabicPeriod"/>
            </a:pPr>
            <a:r>
              <a:rPr lang="en-US" dirty="0" smtClean="0"/>
              <a:t>Level 4 troubleshoots the error files or system issues </a:t>
            </a:r>
          </a:p>
          <a:p>
            <a:pPr marL="662940" lvl="1" indent="-342900">
              <a:buFont typeface="+mj-lt"/>
              <a:buAutoNum type="arabicPeriod"/>
            </a:pPr>
            <a:r>
              <a:rPr lang="en-US" dirty="0" smtClean="0"/>
              <a:t>Level 4 may resolve the issue or provide details to prior levels to resolve the issue</a:t>
            </a:r>
          </a:p>
          <a:p>
            <a:pPr marL="1394460" lvl="3" indent="-342900">
              <a:buFont typeface="+mj-lt"/>
              <a:buAutoNum type="arabicPeriod"/>
            </a:pPr>
            <a:r>
              <a:rPr lang="en-US" dirty="0" smtClean="0"/>
              <a:t>The support ticket status</a:t>
            </a:r>
            <a:r>
              <a:rPr lang="en-US" baseline="0" dirty="0" smtClean="0"/>
              <a:t> </a:t>
            </a:r>
            <a:r>
              <a:rPr lang="en-US" dirty="0" smtClean="0"/>
              <a:t>would then be Resolved</a:t>
            </a:r>
          </a:p>
          <a:p>
            <a:pPr marL="0" indent="0">
              <a:buFont typeface="+mj-lt"/>
              <a:buNone/>
            </a:pPr>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26</a:t>
            </a:fld>
            <a:endParaRPr lang="en-US" dirty="0"/>
          </a:p>
        </p:txBody>
      </p:sp>
    </p:spTree>
    <p:extLst>
      <p:ext uri="{BB962C8B-B14F-4D97-AF65-F5344CB8AC3E}">
        <p14:creationId xmlns:p14="http://schemas.microsoft.com/office/powerpoint/2010/main" val="15032144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support ticket will be assigned a level of severity.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the ticket is escalated or circumstances evolve, the severity level can be revised.</a:t>
            </a:r>
          </a:p>
          <a:p>
            <a:r>
              <a:rPr lang="en-US" dirty="0" smtClean="0"/>
              <a:t>Each level of severity requires that the incident be resolved within a certain time frame.</a:t>
            </a:r>
          </a:p>
          <a:p>
            <a:endParaRPr lang="en-US" dirty="0" smtClean="0"/>
          </a:p>
          <a:p>
            <a:r>
              <a:rPr lang="en-US" b="1" dirty="0" smtClean="0"/>
              <a:t>Trainer</a:t>
            </a:r>
            <a:r>
              <a:rPr lang="en-US" b="1" baseline="0" dirty="0" smtClean="0"/>
              <a:t> Notes:</a:t>
            </a:r>
          </a:p>
          <a:p>
            <a:r>
              <a:rPr lang="en-US" b="0" baseline="0" dirty="0" smtClean="0"/>
              <a:t>Read through the table.</a:t>
            </a:r>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27</a:t>
            </a:fld>
            <a:endParaRPr lang="en-US" dirty="0"/>
          </a:p>
        </p:txBody>
      </p:sp>
    </p:spTree>
    <p:extLst>
      <p:ext uri="{BB962C8B-B14F-4D97-AF65-F5344CB8AC3E}">
        <p14:creationId xmlns:p14="http://schemas.microsoft.com/office/powerpoint/2010/main" val="28267351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135">
              <a:defRPr/>
            </a:pPr>
            <a:r>
              <a:rPr lang="en-US" dirty="0" smtClean="0"/>
              <a:t>Now it is time for</a:t>
            </a:r>
            <a:r>
              <a:rPr lang="en-US" baseline="0" dirty="0" smtClean="0"/>
              <a:t> a quick </a:t>
            </a:r>
            <a:r>
              <a:rPr lang="en-US" dirty="0" smtClean="0"/>
              <a:t>Wrap</a:t>
            </a:r>
            <a:r>
              <a:rPr lang="en-US" baseline="0" dirty="0" smtClean="0"/>
              <a:t> Up, Knowledge Check, Survey, and Questions</a:t>
            </a:r>
          </a:p>
        </p:txBody>
      </p:sp>
      <p:sp>
        <p:nvSpPr>
          <p:cNvPr id="4" name="Slide Number Placeholder 3"/>
          <p:cNvSpPr>
            <a:spLocks noGrp="1"/>
          </p:cNvSpPr>
          <p:nvPr>
            <p:ph type="sldNum" sz="quarter" idx="10"/>
          </p:nvPr>
        </p:nvSpPr>
        <p:spPr/>
        <p:txBody>
          <a:bodyPr/>
          <a:lstStyle/>
          <a:p>
            <a:fld id="{7872E534-9B96-469B-99C0-8551271B58B1}" type="slidenum">
              <a:rPr lang="en-US" smtClean="0"/>
              <a:pPr/>
              <a:t>28</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spcBef>
                <a:spcPts val="0"/>
              </a:spcBef>
              <a:spcAft>
                <a:spcPts val="0"/>
              </a:spcAft>
              <a:buNone/>
            </a:pPr>
            <a:r>
              <a:rPr lang="en-US" sz="1200" b="1" dirty="0" smtClean="0">
                <a:solidFill>
                  <a:schemeClr val="accent2"/>
                </a:solidFill>
                <a:sym typeface="Helvetica" charset="0"/>
              </a:rPr>
              <a:t>Today we talked about: </a:t>
            </a:r>
          </a:p>
          <a:p>
            <a:pPr marL="171450" indent="-171450">
              <a:lnSpc>
                <a:spcPct val="100000"/>
              </a:lnSpc>
              <a:spcBef>
                <a:spcPts val="0"/>
              </a:spcBef>
              <a:spcAft>
                <a:spcPts val="0"/>
              </a:spcAft>
              <a:buFont typeface="Arial" pitchFamily="34" charset="0"/>
              <a:buChar char="•"/>
            </a:pPr>
            <a:r>
              <a:rPr lang="en-US" sz="1200" dirty="0" smtClean="0">
                <a:sym typeface="Helvetica" charset="0"/>
              </a:rPr>
              <a:t>How data is loaded into the studentGPS™ Dashboards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sym typeface="Helvetica" charset="0"/>
              </a:rPr>
              <a:t>How to view the</a:t>
            </a:r>
            <a:r>
              <a:rPr lang="en-US" sz="1200" baseline="0" dirty="0" smtClean="0">
                <a:sym typeface="Helvetica" charset="0"/>
              </a:rPr>
              <a:t> </a:t>
            </a:r>
            <a:r>
              <a:rPr lang="en-US" sz="1200" dirty="0" smtClean="0">
                <a:sym typeface="Helvetica" charset="0"/>
              </a:rPr>
              <a:t>studentGPS™ Dashboards Validation Reports</a:t>
            </a:r>
          </a:p>
          <a:p>
            <a:pPr marL="0" indent="0">
              <a:lnSpc>
                <a:spcPct val="100000"/>
              </a:lnSpc>
              <a:spcBef>
                <a:spcPts val="0"/>
              </a:spcBef>
              <a:spcAft>
                <a:spcPts val="0"/>
              </a:spcAft>
              <a:buFont typeface="Arial" pitchFamily="34" charset="0"/>
              <a:buNone/>
            </a:pPr>
            <a:endParaRPr lang="en-US" sz="1200" dirty="0" smtClean="0">
              <a:sym typeface="Helvetica" charset="0"/>
            </a:endParaRPr>
          </a:p>
          <a:p>
            <a:pPr marL="0" indent="0">
              <a:lnSpc>
                <a:spcPct val="100000"/>
              </a:lnSpc>
              <a:spcBef>
                <a:spcPts val="0"/>
              </a:spcBef>
              <a:spcAft>
                <a:spcPts val="0"/>
              </a:spcAft>
              <a:buNone/>
            </a:pPr>
            <a:r>
              <a:rPr lang="en-US" sz="1200" b="1" dirty="0" smtClean="0">
                <a:solidFill>
                  <a:schemeClr val="accent2"/>
                </a:solidFill>
                <a:sym typeface="Helvetica" charset="0"/>
              </a:rPr>
              <a:t>What did you learn?</a:t>
            </a:r>
            <a:endParaRPr lang="en-US" sz="1200" dirty="0" smtClean="0"/>
          </a:p>
          <a:p>
            <a:pPr marL="171450" indent="-171450">
              <a:lnSpc>
                <a:spcPct val="100000"/>
              </a:lnSpc>
              <a:spcBef>
                <a:spcPts val="0"/>
              </a:spcBef>
              <a:spcAft>
                <a:spcPts val="0"/>
              </a:spcAft>
              <a:buFont typeface="Arial" pitchFamily="34" charset="0"/>
              <a:buChar char="•"/>
            </a:pPr>
            <a:r>
              <a:rPr lang="en-US" sz="1200" dirty="0" smtClean="0"/>
              <a:t>How is data loaded into the studentGPS™ Dashboards?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Can you submit the same data collections for both TSDS PEIMS and the studentGPS™ Dashboards?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Where do you access the</a:t>
            </a:r>
            <a:r>
              <a:rPr lang="en-US" sz="1200" baseline="0" dirty="0" smtClean="0"/>
              <a:t> </a:t>
            </a:r>
            <a:r>
              <a:rPr lang="en-US" sz="1200" dirty="0" smtClean="0">
                <a:sym typeface="Helvetica" charset="0"/>
              </a:rPr>
              <a:t>studentGPS™ Dashboards Validation Reports?</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b="1" baseline="0" dirty="0" smtClean="0">
              <a:solidFill>
                <a:schemeClr val="tx1"/>
              </a:solidFill>
              <a:latin typeface="Arial" pitchFamily="34" charset="0"/>
              <a:cs typeface="Arial" pitchFamily="34" charset="0"/>
            </a:endParaRPr>
          </a:p>
          <a:p>
            <a:pPr defTabSz="919342">
              <a:lnSpc>
                <a:spcPct val="100000"/>
              </a:lnSpc>
              <a:spcBef>
                <a:spcPts val="0"/>
              </a:spcBef>
              <a:spcAft>
                <a:spcPts val="0"/>
              </a:spcAft>
              <a:defRPr/>
            </a:pPr>
            <a:r>
              <a:rPr lang="en-US" sz="1200" b="1" baseline="0" dirty="0" smtClean="0">
                <a:solidFill>
                  <a:schemeClr val="tx1"/>
                </a:solidFill>
                <a:latin typeface="Arial" pitchFamily="34" charset="0"/>
                <a:cs typeface="Arial" pitchFamily="34" charset="0"/>
              </a:rPr>
              <a:t>Training Questions:</a:t>
            </a:r>
            <a:endParaRPr lang="en-US" sz="1200" dirty="0" smtClean="0">
              <a:solidFill>
                <a:schemeClr val="tx1"/>
              </a:solidFill>
            </a:endParaRPr>
          </a:p>
          <a:p>
            <a:pPr marL="218290" marR="0" indent="-21829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solidFill>
                  <a:schemeClr val="tx1"/>
                </a:solidFill>
              </a:rPr>
              <a:t>Which</a:t>
            </a:r>
            <a:r>
              <a:rPr lang="en-US" sz="1200" baseline="0" dirty="0" smtClean="0">
                <a:solidFill>
                  <a:schemeClr val="tx1"/>
                </a:solidFill>
              </a:rPr>
              <a:t> </a:t>
            </a:r>
            <a:r>
              <a:rPr lang="en-US" sz="1200" dirty="0" smtClean="0">
                <a:sym typeface="Helvetica" charset="0"/>
              </a:rPr>
              <a:t>studentGPS™ Dashboards Validation </a:t>
            </a:r>
            <a:r>
              <a:rPr lang="en-US" sz="1200" baseline="0" dirty="0" smtClean="0">
                <a:solidFill>
                  <a:schemeClr val="tx1"/>
                </a:solidFill>
              </a:rPr>
              <a:t>Reports do you think you’ll use?</a:t>
            </a:r>
            <a:endParaRPr lang="en-US" sz="1200" dirty="0" smtClean="0">
              <a:solidFill>
                <a:schemeClr val="tx1"/>
              </a:solidFill>
            </a:endParaRPr>
          </a:p>
          <a:p>
            <a:pPr marL="218290" indent="-218290">
              <a:lnSpc>
                <a:spcPct val="100000"/>
              </a:lnSpc>
              <a:spcBef>
                <a:spcPts val="0"/>
              </a:spcBef>
              <a:spcAft>
                <a:spcPts val="0"/>
              </a:spcAft>
              <a:buFont typeface="+mj-lt"/>
              <a:buAutoNum type="arabicPeriod"/>
            </a:pPr>
            <a:r>
              <a:rPr lang="en-US" sz="1200" dirty="0" smtClean="0">
                <a:solidFill>
                  <a:schemeClr val="tx1"/>
                </a:solidFill>
              </a:rPr>
              <a:t>What </a:t>
            </a:r>
            <a:r>
              <a:rPr lang="en-US" sz="1200" dirty="0">
                <a:solidFill>
                  <a:schemeClr val="tx1"/>
                </a:solidFill>
              </a:rPr>
              <a:t>will you take away from today’s training session?</a:t>
            </a:r>
          </a:p>
          <a:p>
            <a:pPr>
              <a:lnSpc>
                <a:spcPct val="100000"/>
              </a:lnSpc>
              <a:spcBef>
                <a:spcPts val="0"/>
              </a:spcBef>
              <a:spcAft>
                <a:spcPts val="0"/>
              </a:spcAft>
            </a:pPr>
            <a:endParaRPr lang="en-US" sz="1200" dirty="0">
              <a:solidFill>
                <a:schemeClr val="tx1"/>
              </a:solidFill>
            </a:endParaRPr>
          </a:p>
          <a:p>
            <a:pPr defTabSz="919342">
              <a:lnSpc>
                <a:spcPct val="100000"/>
              </a:lnSpc>
              <a:spcBef>
                <a:spcPts val="0"/>
              </a:spcBef>
              <a:spcAft>
                <a:spcPts val="0"/>
              </a:spcAft>
              <a:defRPr/>
            </a:pPr>
            <a:endParaRPr lang="en-US" sz="1200" dirty="0" smtClean="0">
              <a:solidFill>
                <a:schemeClr val="tx1"/>
              </a:solidFill>
            </a:endParaRPr>
          </a:p>
          <a:p>
            <a:pPr defTabSz="909135">
              <a:lnSpc>
                <a:spcPct val="100000"/>
              </a:lnSpc>
              <a:spcBef>
                <a:spcPts val="0"/>
              </a:spcBef>
              <a:spcAft>
                <a:spcPts val="0"/>
              </a:spcAft>
              <a:defRPr/>
            </a:pPr>
            <a:endParaRPr lang="en-US" sz="1200" dirty="0">
              <a:solidFill>
                <a:schemeClr val="tx1"/>
              </a:solidFill>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29</a:t>
            </a:fld>
            <a:endParaRPr lang="en-US" dirty="0"/>
          </a:p>
        </p:txBody>
      </p:sp>
    </p:spTree>
    <p:extLst>
      <p:ext uri="{BB962C8B-B14F-4D97-AF65-F5344CB8AC3E}">
        <p14:creationId xmlns:p14="http://schemas.microsoft.com/office/powerpoint/2010/main" val="3462022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the conclusion of this training, the participant</a:t>
            </a:r>
            <a:r>
              <a:rPr lang="en-US" baseline="0" dirty="0" smtClean="0"/>
              <a:t> will be able to describe the Dashboard Data Mart data loading process, explain where to find the studentGPS™ Dashboards Validation Reports, and name the studentGPS™ Dashboards Validation Reports.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a:t>
            </a:fld>
            <a:endParaRPr lang="en-US" dirty="0"/>
          </a:p>
        </p:txBody>
      </p:sp>
    </p:spTree>
    <p:extLst>
      <p:ext uri="{BB962C8B-B14F-4D97-AF65-F5344CB8AC3E}">
        <p14:creationId xmlns:p14="http://schemas.microsoft.com/office/powerpoint/2010/main" val="27564176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135">
              <a:defRPr/>
            </a:pPr>
            <a:r>
              <a:rPr lang="en-US" dirty="0" smtClean="0">
                <a:solidFill>
                  <a:schemeClr val="tx1"/>
                </a:solidFill>
              </a:rPr>
              <a:t>Please click the Knowledge Check link under Technical</a:t>
            </a:r>
            <a:r>
              <a:rPr lang="en-US" baseline="0" dirty="0" smtClean="0">
                <a:solidFill>
                  <a:schemeClr val="tx1"/>
                </a:solidFill>
              </a:rPr>
              <a:t> Course 5 </a:t>
            </a:r>
            <a:r>
              <a:rPr lang="en-US" dirty="0" smtClean="0">
                <a:solidFill>
                  <a:schemeClr val="tx1"/>
                </a:solidFill>
              </a:rPr>
              <a:t>in Project Share and take 10 minutes to answer questions about this training session.</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30</a:t>
            </a:fld>
            <a:endParaRPr lang="en-US" dirty="0"/>
          </a:p>
        </p:txBody>
      </p:sp>
    </p:spTree>
    <p:extLst>
      <p:ext uri="{BB962C8B-B14F-4D97-AF65-F5344CB8AC3E}">
        <p14:creationId xmlns:p14="http://schemas.microsoft.com/office/powerpoint/2010/main" val="34620223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73161">
              <a:defRPr/>
            </a:pPr>
            <a:r>
              <a:rPr lang="en-US" baseline="0" dirty="0" smtClean="0">
                <a:solidFill>
                  <a:schemeClr val="tx1"/>
                </a:solidFill>
                <a:latin typeface="Arial" pitchFamily="34" charset="0"/>
              </a:rPr>
              <a:t>Please click the survey link in Project Share and take five minutes to answer questions about this training session.</a:t>
            </a:r>
          </a:p>
          <a:p>
            <a:pPr defTabSz="873161">
              <a:defRPr/>
            </a:pPr>
            <a:endParaRPr lang="en-US" baseline="0" dirty="0" smtClean="0">
              <a:solidFill>
                <a:schemeClr val="tx1"/>
              </a:solidFill>
              <a:latin typeface="Arial" pitchFamily="34" charset="0"/>
            </a:endParaRPr>
          </a:p>
          <a:p>
            <a:pPr defTabSz="873161">
              <a:defRPr/>
            </a:pPr>
            <a:r>
              <a:rPr lang="en-US" b="1" baseline="0" dirty="0" smtClean="0">
                <a:solidFill>
                  <a:schemeClr val="tx1"/>
                </a:solidFill>
                <a:latin typeface="Arial" pitchFamily="34" charset="0"/>
              </a:rPr>
              <a:t>Trainer Notes:</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The</a:t>
            </a:r>
            <a:r>
              <a:rPr lang="en-US" b="0" baseline="0" dirty="0" smtClean="0"/>
              <a:t> content of the slide should be updated with information about the survey that you choose to administer to the training participants.  The instructions and the hyper link should be updated.</a:t>
            </a:r>
            <a:endParaRPr lang="en-US" b="0"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31</a:t>
            </a:fld>
            <a:endParaRPr lang="en-US" dirty="0"/>
          </a:p>
        </p:txBody>
      </p:sp>
    </p:spTree>
    <p:extLst>
      <p:ext uri="{BB962C8B-B14F-4D97-AF65-F5344CB8AC3E}">
        <p14:creationId xmlns:p14="http://schemas.microsoft.com/office/powerpoint/2010/main" val="34620223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a:t>
            </a:r>
            <a:r>
              <a:rPr lang="en-US" baseline="0" dirty="0" smtClean="0"/>
              <a:t> information is available on the Texas Student Data System website located at www.texasstudentdatasystem.org.</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100000"/>
              </a:lnSpc>
              <a:spcBef>
                <a:spcPts val="0"/>
              </a:spcBef>
              <a:spcAft>
                <a:spcPts val="0"/>
              </a:spcAft>
            </a:pPr>
            <a:r>
              <a:rPr lang="en-US" sz="1200" b="0" dirty="0" smtClean="0">
                <a:solidFill>
                  <a:schemeClr val="accent2"/>
                </a:solidFill>
              </a:rPr>
              <a:t>Pre-requisites that are needed prior to this training: </a:t>
            </a:r>
          </a:p>
          <a:p>
            <a:pPr lvl="0">
              <a:lnSpc>
                <a:spcPct val="100000"/>
              </a:lnSpc>
              <a:spcBef>
                <a:spcPts val="0"/>
              </a:spcBef>
              <a:spcAft>
                <a:spcPts val="0"/>
              </a:spcAft>
            </a:pPr>
            <a:endParaRPr lang="en-US" sz="1200" dirty="0" smtClean="0"/>
          </a:p>
          <a:p>
            <a:pPr marL="285750" lvl="0" indent="-285750">
              <a:lnSpc>
                <a:spcPct val="100000"/>
              </a:lnSpc>
              <a:spcBef>
                <a:spcPts val="0"/>
              </a:spcBef>
              <a:spcAft>
                <a:spcPts val="0"/>
              </a:spcAft>
              <a:buFont typeface="Arial" pitchFamily="34" charset="0"/>
              <a:buChar char="•"/>
            </a:pPr>
            <a:r>
              <a:rPr lang="en-US" sz="1200" u="sng" dirty="0" smtClean="0"/>
              <a:t>Training Pre-requisites</a:t>
            </a:r>
            <a:r>
              <a:rPr lang="en-US" sz="1200" dirty="0" smtClean="0"/>
              <a:t>: </a:t>
            </a:r>
          </a:p>
          <a:p>
            <a:pPr marL="285750" lvl="0" indent="-285750">
              <a:lnSpc>
                <a:spcPct val="100000"/>
              </a:lnSpc>
              <a:spcBef>
                <a:spcPts val="0"/>
              </a:spcBef>
              <a:spcAft>
                <a:spcPts val="0"/>
              </a:spcAft>
              <a:buFont typeface="Arial" pitchFamily="34" charset="0"/>
              <a:buChar char="•"/>
            </a:pPr>
            <a:r>
              <a:rPr lang="en-US" sz="1200" dirty="0" smtClean="0"/>
              <a:t>Participants should attend TSDS Technical Course 1: Overview of TSDS and TSDS High Level End User Process Map </a:t>
            </a:r>
            <a:br>
              <a:rPr lang="en-US" sz="1200" dirty="0" smtClean="0"/>
            </a:br>
            <a:r>
              <a:rPr lang="en-US" sz="1200" b="1" dirty="0" smtClean="0">
                <a:solidFill>
                  <a:srgbClr val="43E4FF"/>
                </a:solidFill>
              </a:rPr>
              <a:t> </a:t>
            </a:r>
            <a:r>
              <a:rPr lang="en-US" sz="1200" dirty="0" smtClean="0"/>
              <a:t>(or view the online overview posted on Project Share)</a:t>
            </a:r>
          </a:p>
          <a:p>
            <a:pPr marL="285750" lvl="0" indent="-285750">
              <a:lnSpc>
                <a:spcPct val="100000"/>
              </a:lnSpc>
              <a:spcBef>
                <a:spcPts val="0"/>
              </a:spcBef>
              <a:spcAft>
                <a:spcPts val="0"/>
              </a:spcAft>
              <a:buFont typeface="Arial" pitchFamily="34" charset="0"/>
              <a:buChar char="•"/>
            </a:pPr>
            <a:r>
              <a:rPr lang="en-US" sz="1200" dirty="0" smtClean="0"/>
              <a:t>Participants should also attend Technical Courses 2: TSDS Client-Side Validation Tool and Technical Course 3: TSDS Loading Data into the ODS</a:t>
            </a:r>
          </a:p>
          <a:p>
            <a:pPr lvl="0">
              <a:lnSpc>
                <a:spcPct val="100000"/>
              </a:lnSpc>
              <a:spcBef>
                <a:spcPts val="0"/>
              </a:spcBef>
              <a:spcAft>
                <a:spcPts val="0"/>
              </a:spcAft>
            </a:pPr>
            <a:endParaRPr lang="en-US" sz="1200" u="sng" dirty="0" smtClean="0"/>
          </a:p>
          <a:p>
            <a:pPr lvl="0">
              <a:lnSpc>
                <a:spcPct val="100000"/>
              </a:lnSpc>
              <a:spcBef>
                <a:spcPts val="0"/>
              </a:spcBef>
              <a:spcAft>
                <a:spcPts val="0"/>
              </a:spcAft>
            </a:pPr>
            <a:r>
              <a:rPr lang="en-US" sz="1200" u="sng" dirty="0" smtClean="0"/>
              <a:t>Technical Pre-requisites</a:t>
            </a:r>
            <a:r>
              <a:rPr lang="en-US" sz="1200" dirty="0" smtClean="0"/>
              <a:t>:</a:t>
            </a:r>
          </a:p>
          <a:p>
            <a:pPr marL="285750" lvl="0" indent="-285750">
              <a:lnSpc>
                <a:spcPct val="100000"/>
              </a:lnSpc>
              <a:spcBef>
                <a:spcPts val="0"/>
              </a:spcBef>
              <a:spcAft>
                <a:spcPts val="0"/>
              </a:spcAft>
              <a:buFont typeface="Arial" pitchFamily="34" charset="0"/>
              <a:buChar char="•"/>
            </a:pPr>
            <a:r>
              <a:rPr lang="en-US" sz="1200" dirty="0" smtClean="0"/>
              <a:t>Participants will need a Project Share user ID</a:t>
            </a:r>
          </a:p>
        </p:txBody>
      </p:sp>
      <p:sp>
        <p:nvSpPr>
          <p:cNvPr id="4" name="Slide Number Placeholder 3"/>
          <p:cNvSpPr>
            <a:spLocks noGrp="1"/>
          </p:cNvSpPr>
          <p:nvPr>
            <p:ph type="sldNum" sz="quarter" idx="10"/>
          </p:nvPr>
        </p:nvSpPr>
        <p:spPr/>
        <p:txBody>
          <a:bodyPr/>
          <a:lstStyle/>
          <a:p>
            <a:fld id="{7872E534-9B96-469B-99C0-8551271B58B1}" type="slidenum">
              <a:rPr lang="en-US" smtClean="0"/>
              <a:pPr/>
              <a:t>4</a:t>
            </a:fld>
            <a:endParaRPr lang="en-US" dirty="0"/>
          </a:p>
        </p:txBody>
      </p:sp>
    </p:spTree>
    <p:extLst>
      <p:ext uri="{BB962C8B-B14F-4D97-AF65-F5344CB8AC3E}">
        <p14:creationId xmlns:p14="http://schemas.microsoft.com/office/powerpoint/2010/main" val="1356448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Trainer Notes:</a:t>
            </a:r>
            <a:endParaRPr lang="en-US" b="1" baseline="0" dirty="0" smtClean="0"/>
          </a:p>
          <a:p>
            <a:r>
              <a:rPr lang="en-US" baseline="0" dirty="0" smtClean="0"/>
              <a:t>Read through each term and definition. As the participants have already seen these terms a couple of times before, it may be beneficial to cover up the definitions and lead the group through a Q&amp;A of the terms.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a:t>
            </a:fld>
            <a:endParaRPr lang="en-US" dirty="0"/>
          </a:p>
        </p:txBody>
      </p:sp>
    </p:spTree>
    <p:extLst>
      <p:ext uri="{BB962C8B-B14F-4D97-AF65-F5344CB8AC3E}">
        <p14:creationId xmlns:p14="http://schemas.microsoft.com/office/powerpoint/2010/main" val="188656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Trainer Notes:</a:t>
            </a:r>
            <a:endParaRPr lang="en-US" b="1" baseline="0" dirty="0" smtClean="0"/>
          </a:p>
          <a:p>
            <a:r>
              <a:rPr lang="en-US" baseline="0" dirty="0" smtClean="0"/>
              <a:t>Read through each term and definition. As the participants have already seen these terms a couple of times before, it may be beneficial to cover up the definitions and lead the group through a Q&amp;A of the terms.</a:t>
            </a:r>
            <a:endParaRPr lang="en-US" dirty="0"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6</a:t>
            </a:fld>
            <a:endParaRPr lang="en-US" dirty="0"/>
          </a:p>
        </p:txBody>
      </p:sp>
    </p:spTree>
    <p:extLst>
      <p:ext uri="{BB962C8B-B14F-4D97-AF65-F5344CB8AC3E}">
        <p14:creationId xmlns:p14="http://schemas.microsoft.com/office/powerpoint/2010/main" val="4147259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Dashboard Data Mart (DDM) process overview.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7</a:t>
            </a:fld>
            <a:endParaRPr lang="en-US" dirty="0"/>
          </a:p>
        </p:txBody>
      </p:sp>
    </p:spTree>
    <p:extLst>
      <p:ext uri="{BB962C8B-B14F-4D97-AF65-F5344CB8AC3E}">
        <p14:creationId xmlns:p14="http://schemas.microsoft.com/office/powerpoint/2010/main" val="22820356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9228">
              <a:defRPr/>
            </a:pPr>
            <a:r>
              <a:rPr lang="en-US" baseline="0" dirty="0" smtClean="0">
                <a:latin typeface="Arial" pitchFamily="34" charset="0"/>
              </a:rPr>
              <a:t>Let’s take a good look back at the TSDS High Level End User Process map. Today we’re going to dive into the Dashboard Data Mart (or DDM) section of this map.</a:t>
            </a:r>
          </a:p>
          <a:p>
            <a:pPr defTabSz="919228">
              <a:defRPr/>
            </a:pPr>
            <a:endParaRPr lang="en-US" baseline="0" dirty="0" smtClean="0">
              <a:latin typeface="Arial" pitchFamily="34" charset="0"/>
            </a:endParaRPr>
          </a:p>
          <a:p>
            <a:pPr defTabSz="919228">
              <a:defRPr/>
            </a:pPr>
            <a:r>
              <a:rPr lang="en-US" b="1" baseline="0" dirty="0" smtClean="0">
                <a:latin typeface="Arial" pitchFamily="34" charset="0"/>
              </a:rPr>
              <a:t>Trainer notes:  </a:t>
            </a:r>
          </a:p>
          <a:p>
            <a:pPr defTabSz="919228">
              <a:defRPr/>
            </a:pPr>
            <a:r>
              <a:rPr lang="en-US" baseline="0" dirty="0" smtClean="0">
                <a:latin typeface="Arial" pitchFamily="34" charset="0"/>
              </a:rPr>
              <a:t>Make sure that the participants either download a copy of the TSDS High Level End User Process Map from Project Share or receive a hand out at this point.</a:t>
            </a:r>
          </a:p>
        </p:txBody>
      </p:sp>
      <p:sp>
        <p:nvSpPr>
          <p:cNvPr id="4" name="Slide Number Placeholder 3"/>
          <p:cNvSpPr>
            <a:spLocks noGrp="1"/>
          </p:cNvSpPr>
          <p:nvPr>
            <p:ph type="sldNum" sz="quarter" idx="10"/>
          </p:nvPr>
        </p:nvSpPr>
        <p:spPr/>
        <p:txBody>
          <a:bodyPr/>
          <a:lstStyle/>
          <a:p>
            <a:fld id="{9D1CB7FC-B682-4230-B9FB-C227E7AC6C43}" type="slidenum">
              <a:rPr lang="en-US" smtClean="0"/>
              <a:pPr/>
              <a:t>8</a:t>
            </a:fld>
            <a:endParaRPr lang="en-US" dirty="0"/>
          </a:p>
        </p:txBody>
      </p:sp>
    </p:spTree>
    <p:extLst>
      <p:ext uri="{BB962C8B-B14F-4D97-AF65-F5344CB8AC3E}">
        <p14:creationId xmlns:p14="http://schemas.microsoft.com/office/powerpoint/2010/main" val="40279164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86">
              <a:defRPr/>
            </a:pPr>
            <a:r>
              <a:rPr lang="en-US" baseline="0" dirty="0" smtClean="0"/>
              <a:t>Let’s refresh, what we discussed in the TSDS Technical Course 1.  </a:t>
            </a:r>
          </a:p>
          <a:p>
            <a:pPr defTabSz="914286">
              <a:defRPr/>
            </a:pPr>
            <a:endParaRPr lang="en-US" baseline="0" dirty="0" smtClean="0"/>
          </a:p>
          <a:p>
            <a:pPr defTabSz="914286">
              <a:defRPr/>
            </a:pPr>
            <a:r>
              <a:rPr lang="en-US" baseline="0" dirty="0" smtClean="0"/>
              <a:t>Data from the ODS do not need to be “scheduled” or monitored to the DDM.  The updates to the DDM happen automatically.    As soon as the data is updated in the DDM the data is reflected in the studentGPS</a:t>
            </a:r>
            <a:r>
              <a:rPr lang="en-US" sz="1200" dirty="0" smtClean="0"/>
              <a:t>™</a:t>
            </a:r>
            <a:r>
              <a:rPr lang="en-US" baseline="0" dirty="0" smtClean="0"/>
              <a:t> Dashboards.  The LEA Data Steward/ESC Technical Champion will review the studentGPS</a:t>
            </a:r>
            <a:r>
              <a:rPr lang="en-US" sz="1200" dirty="0" smtClean="0"/>
              <a:t>™</a:t>
            </a:r>
            <a:r>
              <a:rPr lang="en-US" baseline="0" dirty="0" smtClean="0"/>
              <a:t> Dashboards Validation Reports.  If there are data errors, the user must correct the data in the source data system and re-extract the XML Interchange File.  If the data is clean, no action is necessary.  </a:t>
            </a:r>
          </a:p>
          <a:p>
            <a:pPr defTabSz="914286">
              <a:defRPr/>
            </a:pPr>
            <a:endParaRPr lang="en-US" baseline="0" dirty="0" smtClean="0"/>
          </a:p>
          <a:p>
            <a:pPr defTabSz="914286">
              <a:defRPr/>
            </a:pPr>
            <a:r>
              <a:rPr lang="en-US" baseline="0" dirty="0" smtClean="0"/>
              <a:t>Note that this is all coded blue, so this is the responsibility of the ESC Technical Champion or the LEA Data Steward</a:t>
            </a:r>
          </a:p>
          <a:p>
            <a:pPr defTabSz="914286">
              <a:defRPr/>
            </a:pPr>
            <a:endParaRPr lang="en-US" baseline="0"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9</a:t>
            </a:fld>
            <a:endParaRPr lang="en-US" dirty="0"/>
          </a:p>
        </p:txBody>
      </p:sp>
    </p:spTree>
    <p:extLst>
      <p:ext uri="{BB962C8B-B14F-4D97-AF65-F5344CB8AC3E}">
        <p14:creationId xmlns:p14="http://schemas.microsoft.com/office/powerpoint/2010/main" val="24709494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a:prstGeom prst="rect">
            <a:avLst/>
          </a:prstGeom>
        </p:spPr>
        <p:txBody>
          <a:bodyPr anchor="b"/>
          <a:lstStyle>
            <a:lvl1pPr>
              <a:defRPr cap="all" baseline="0">
                <a:latin typeface="Arial" pitchFamily="34" charset="0"/>
                <a:cs typeface="Arial" pitchFamily="34" charset="0"/>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latin typeface="Arial" pitchFamily="34" charset="0"/>
                <a:cs typeface="Arial"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latin typeface="Arial" pitchFamily="34" charset="0"/>
                <a:cs typeface="Arial" pitchFamily="34" charset="0"/>
              </a:defRPr>
            </a:lvl1pPr>
          </a:lstStyle>
          <a:p>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12" name="Picture 11" descr="TEA-003 TSDS Logo_white_green.png"/>
          <p:cNvPicPr>
            <a:picLocks noChangeAspect="1"/>
          </p:cNvPicPr>
          <p:nvPr userDrawn="1"/>
        </p:nvPicPr>
        <p:blipFill>
          <a:blip r:embed="rId2" cstate="print"/>
          <a:stretch>
            <a:fillRect/>
          </a:stretch>
        </p:blipFill>
        <p:spPr>
          <a:xfrm>
            <a:off x="180475" y="152401"/>
            <a:ext cx="2464905" cy="762000"/>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a:prstGeom prst="rect">
            <a:avLst/>
          </a:prstGeo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F0C4421-5918-4AA3-AE4A-C36EDD2FD6EB}"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0C4421-5918-4AA3-AE4A-C36EDD2FD6EB}" type="slidenum">
              <a:rPr lang="en-US" smtClean="0"/>
              <a:pPr/>
              <a:t>‹#›</a:t>
            </a:fld>
            <a:endParaRPr lang="en-US" dirty="0"/>
          </a:p>
        </p:txBody>
      </p:sp>
      <p:sp>
        <p:nvSpPr>
          <p:cNvPr id="7"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a:prstGeom prst="rect">
            <a:avLst/>
          </a:prstGeo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2F0C4421-5918-4AA3-AE4A-C36EDD2FD6E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3" name="Group 7"/>
          <p:cNvGrpSpPr>
            <a:grpSpLocks/>
          </p:cNvGrpSpPr>
          <p:nvPr userDrawn="1"/>
        </p:nvGrpSpPr>
        <p:grpSpPr bwMode="auto">
          <a:xfrm>
            <a:off x="457200" y="652463"/>
            <a:ext cx="8258175" cy="2749550"/>
            <a:chOff x="457200" y="652570"/>
            <a:chExt cx="8258158" cy="2749743"/>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658906"/>
              <a:ext cx="8177087" cy="2743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477230" y="652570"/>
              <a:ext cx="523812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457200" y="4191000"/>
            <a:ext cx="7823200" cy="798513"/>
          </a:xfrm>
          <a:prstGeom prst="rect">
            <a:avLst/>
          </a:prstGeom>
        </p:spPr>
        <p:txBody>
          <a:bodyPr/>
          <a:lstStyle>
            <a:lvl1pPr>
              <a:defRPr>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val="42386386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w logo">
    <p:spTree>
      <p:nvGrpSpPr>
        <p:cNvPr id="1" name=""/>
        <p:cNvGrpSpPr/>
        <p:nvPr/>
      </p:nvGrpSpPr>
      <p:grpSpPr>
        <a:xfrm>
          <a:off x="0" y="0"/>
          <a:ext cx="0" cy="0"/>
          <a:chOff x="0" y="0"/>
          <a:chExt cx="0" cy="0"/>
        </a:xfrm>
      </p:grpSpPr>
      <p:sp>
        <p:nvSpPr>
          <p:cNvPr id="9" name="Rectangle 8"/>
          <p:cNvSpPr/>
          <p:nvPr/>
        </p:nvSpPr>
        <p:spPr>
          <a:xfrm>
            <a:off x="1905000" y="0"/>
            <a:ext cx="72390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pic>
        <p:nvPicPr>
          <p:cNvPr id="7" name="Picture 6" descr="Logo no tag.png"/>
          <p:cNvPicPr>
            <a:picLocks noChangeAspect="1"/>
          </p:cNvPicPr>
          <p:nvPr/>
        </p:nvPicPr>
        <p:blipFill>
          <a:blip r:embed="rId2" cstate="print"/>
          <a:stretch>
            <a:fillRect/>
          </a:stretch>
        </p:blipFill>
        <p:spPr>
          <a:xfrm>
            <a:off x="152400" y="152400"/>
            <a:ext cx="1617717" cy="1007787"/>
          </a:xfrm>
          <a:prstGeom prst="rect">
            <a:avLst/>
          </a:prstGeom>
        </p:spPr>
      </p:pic>
      <p:sp>
        <p:nvSpPr>
          <p:cNvPr id="11" name="Title 1"/>
          <p:cNvSpPr>
            <a:spLocks noGrp="1"/>
          </p:cNvSpPr>
          <p:nvPr>
            <p:ph type="title"/>
          </p:nvPr>
        </p:nvSpPr>
        <p:spPr>
          <a:xfrm>
            <a:off x="1905000" y="457200"/>
            <a:ext cx="6858000" cy="841248"/>
          </a:xfrm>
          <a:prstGeom prst="rect">
            <a:avLst/>
          </a:prstGeom>
        </p:spPr>
        <p:txBody>
          <a:bodyPr anchor="ctr">
            <a:noAutofit/>
          </a:bodyPr>
          <a:lstStyle>
            <a:lvl1pPr algn="l">
              <a:buNone/>
              <a:defRPr sz="2800" b="1">
                <a:solidFill>
                  <a:schemeClr val="accent3">
                    <a:lumMod val="75000"/>
                  </a:schemeClr>
                </a:solidFill>
                <a:latin typeface="Arial" pitchFamily="34" charset="0"/>
                <a:cs typeface="Arial" pitchFamily="34" charset="0"/>
              </a:defRPr>
            </a:lvl1pPr>
          </a:lstStyle>
          <a:p>
            <a:r>
              <a:rPr kumimoji="0" lang="en-US" dirty="0" smtClean="0"/>
              <a:t>Click to edit Master title style</a:t>
            </a:r>
            <a:endParaRPr kumimoji="0" lang="en-US" dirty="0"/>
          </a:p>
        </p:txBody>
      </p:sp>
      <p:sp>
        <p:nvSpPr>
          <p:cNvPr id="13" name="Content Placeholder 3"/>
          <p:cNvSpPr>
            <a:spLocks noGrp="1"/>
          </p:cNvSpPr>
          <p:nvPr>
            <p:ph sz="quarter" idx="1" hasCustomPrompt="1"/>
          </p:nvPr>
        </p:nvSpPr>
        <p:spPr>
          <a:xfrm>
            <a:off x="533400" y="1752600"/>
            <a:ext cx="8153400" cy="4495800"/>
          </a:xfrm>
        </p:spPr>
        <p:txBody>
          <a:bodyPr>
            <a:noAutofit/>
          </a:bodyPr>
          <a:lstStyle>
            <a:lvl1pPr>
              <a:lnSpc>
                <a:spcPct val="106000"/>
              </a:lnSpc>
              <a:spcAft>
                <a:spcPts val="300"/>
              </a:spcAft>
              <a:defRPr sz="1800" baseline="0">
                <a:latin typeface="+mn-lt"/>
              </a:defRPr>
            </a:lvl1pPr>
          </a:lstStyle>
          <a:p>
            <a:pPr>
              <a:spcBef>
                <a:spcPts val="600"/>
              </a:spcBef>
              <a:spcAft>
                <a:spcPts val="600"/>
              </a:spcAft>
              <a:buFont typeface="Wingdings" pitchFamily="2" charset="2"/>
              <a:buChar char="q"/>
            </a:pPr>
            <a:r>
              <a:rPr lang="en-US" sz="2600" dirty="0" smtClean="0"/>
              <a:t>Insert text</a:t>
            </a:r>
            <a:endParaRPr lang="en-US" dirty="0"/>
          </a:p>
        </p:txBody>
      </p:sp>
      <p:sp>
        <p:nvSpPr>
          <p:cNvPr id="12"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Ref idx="1003">
        <a:schemeClr val="bg1"/>
      </p:bgRef>
    </p:bg>
    <p:spTree>
      <p:nvGrpSpPr>
        <p:cNvPr id="1" name=""/>
        <p:cNvGrpSpPr/>
        <p:nvPr/>
      </p:nvGrpSpPr>
      <p:grpSpPr>
        <a:xfrm>
          <a:off x="0" y="0"/>
          <a:ext cx="0" cy="0"/>
          <a:chOff x="0" y="0"/>
          <a:chExt cx="0" cy="0"/>
        </a:xfrm>
      </p:grpSpPr>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nchorCtr="0"/>
          <a:lstStyle/>
          <a:p>
            <a:pPr algn="ctr" eaLnBrk="1" latinLnBrk="0" hangingPunct="1"/>
            <a:endParaRPr kumimoji="0" lang="en-US" b="0" dirty="0"/>
          </a:p>
        </p:txBody>
      </p:sp>
      <p:sp>
        <p:nvSpPr>
          <p:cNvPr id="2" name="Title 1"/>
          <p:cNvSpPr>
            <a:spLocks noGrp="1"/>
          </p:cNvSpPr>
          <p:nvPr>
            <p:ph type="title"/>
          </p:nvPr>
        </p:nvSpPr>
        <p:spPr>
          <a:xfrm>
            <a:off x="1371600" y="1600200"/>
            <a:ext cx="7620000" cy="990600"/>
          </a:xfrm>
          <a:prstGeom prst="rect">
            <a:avLst/>
          </a:prstGeom>
        </p:spPr>
        <p:txBody>
          <a:bodyPr anchor="ctr" anchorCtr="0">
            <a:noAutofit/>
          </a:bodyPr>
          <a:lstStyle>
            <a:lvl1pPr algn="l">
              <a:buNone/>
              <a:defRPr sz="3000" b="1" cap="none">
                <a:solidFill>
                  <a:srgbClr val="FFFFFF"/>
                </a:solidFill>
                <a:latin typeface="Arial" pitchFamily="34" charset="0"/>
                <a:cs typeface="Arial" pitchFamily="34" charset="0"/>
              </a:defRPr>
            </a:lvl1pPr>
          </a:lstStyle>
          <a:p>
            <a:r>
              <a:rPr kumimoji="0" lang="en-US" dirty="0" smtClean="0"/>
              <a:t>Click to edit Master title style</a:t>
            </a:r>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98568" y="1752600"/>
            <a:ext cx="1100860" cy="685801"/>
          </a:xfrm>
          <a:prstGeom prst="rect">
            <a:avLst/>
          </a:prstGeom>
        </p:spPr>
      </p:pic>
      <p:sp>
        <p:nvSpPr>
          <p:cNvPr id="13" name="Slide Number Placeholder 12"/>
          <p:cNvSpPr>
            <a:spLocks noGrp="1"/>
          </p:cNvSpPr>
          <p:nvPr>
            <p:ph type="sldNum" sz="quarter" idx="11"/>
          </p:nvPr>
        </p:nvSpPr>
        <p:spPr>
          <a:xfrm>
            <a:off x="152400" y="6477000"/>
            <a:ext cx="533400" cy="244476"/>
          </a:xfrm>
        </p:spPr>
        <p:txBody>
          <a:bodyPr/>
          <a:lstStyle/>
          <a:p>
            <a:fld id="{25037DA4-2335-4A87-8586-64B2BAB0821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uron's Section Dividers">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152400" y="152400"/>
            <a:ext cx="1100860" cy="685801"/>
          </a:xfrm>
          <a:prstGeom prst="rect">
            <a:avLst/>
          </a:prstGeom>
        </p:spPr>
      </p:pic>
      <p:sp>
        <p:nvSpPr>
          <p:cNvPr id="13" name="Slide Number Placeholder 12"/>
          <p:cNvSpPr>
            <a:spLocks noGrp="1"/>
          </p:cNvSpPr>
          <p:nvPr>
            <p:ph type="sldNum" sz="quarter" idx="11"/>
          </p:nvPr>
        </p:nvSpPr>
        <p:spPr>
          <a:xfrm>
            <a:off x="8458200" y="533400"/>
            <a:ext cx="533400" cy="244476"/>
          </a:xfrm>
        </p:spPr>
        <p:txBody>
          <a:bodyPr/>
          <a:lstStyle/>
          <a:p>
            <a:fld id="{25037DA4-2335-4A87-8586-64B2BAB0821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Content Placeholder 8"/>
          <p:cNvSpPr>
            <a:spLocks noGrp="1"/>
          </p:cNvSpPr>
          <p:nvPr>
            <p:ph sz="quarter" idx="1"/>
          </p:nvPr>
        </p:nvSpPr>
        <p:spPr>
          <a:xfrm>
            <a:off x="609600"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dirty="0"/>
          </a:p>
        </p:txBody>
      </p:sp>
      <p:sp>
        <p:nvSpPr>
          <p:cNvPr id="10" name="Slide Number Placeholder 9"/>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609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dirty="0"/>
          </a:p>
        </p:txBody>
      </p:sp>
      <p:sp>
        <p:nvSpPr>
          <p:cNvPr id="12" name="Slide Number Placeholder 11"/>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1676400" cy="365125"/>
          </a:xfrm>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5" name="Picture 4" descr="Logo no tag.png"/>
          <p:cNvPicPr>
            <a:picLocks noChangeAspect="1"/>
          </p:cNvPicPr>
          <p:nvPr userDrawn="1"/>
        </p:nvPicPr>
        <p:blipFill>
          <a:blip r:embed="rId2" cstate="print"/>
          <a:stretch>
            <a:fillRect/>
          </a:stretch>
        </p:blipFill>
        <p:spPr>
          <a:xfrm>
            <a:off x="7793824" y="5892800"/>
            <a:ext cx="1223176" cy="762000"/>
          </a:xfrm>
          <a:prstGeom prst="rect">
            <a:avLst/>
          </a:prstGeom>
        </p:spPr>
      </p:pic>
      <p:sp>
        <p:nvSpPr>
          <p:cNvPr id="7" name="Title 1"/>
          <p:cNvSpPr>
            <a:spLocks noGrp="1"/>
          </p:cNvSpPr>
          <p:nvPr>
            <p:ph type="title"/>
          </p:nvPr>
        </p:nvSpPr>
        <p:spPr>
          <a:xfrm>
            <a:off x="1981200" y="4572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600200"/>
            <a:ext cx="8153400" cy="4526280"/>
          </a:xfrm>
          <a:prstGeom prst="rect">
            <a:avLst/>
          </a:prstGeom>
        </p:spPr>
        <p:txBody>
          <a:bodyPr vert="horz">
            <a:no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80848"/>
            <a:ext cx="533400" cy="244476"/>
          </a:xfrm>
          <a:prstGeom prst="rect">
            <a:avLst/>
          </a:prstGeom>
        </p:spPr>
        <p:txBody>
          <a:bodyPr vert="horz" anchor="ctr" anchorCtr="0">
            <a:normAutofit/>
          </a:bodyPr>
          <a:lstStyle>
            <a:lvl1pPr algn="ctr" eaLnBrk="1" latinLnBrk="0" hangingPunct="1">
              <a:defRPr kumimoji="0" sz="1300" b="1">
                <a:solidFill>
                  <a:srgbClr val="FFFFFF"/>
                </a:solidFill>
                <a:latin typeface="Arial" pitchFamily="34" charset="0"/>
                <a:cs typeface="Arial" pitchFamily="34" charset="0"/>
              </a:defRPr>
            </a:lvl1pPr>
          </a:lstStyle>
          <a:p>
            <a:fld id="{25037DA4-2335-4A87-8586-64B2BAB08211}" type="slidenum">
              <a:rPr lang="en-US" smtClean="0"/>
              <a:pPr/>
              <a:t>‹#›</a:t>
            </a:fld>
            <a:endParaRPr lang="en-US" dirty="0"/>
          </a:p>
        </p:txBody>
      </p:sp>
      <p:pic>
        <p:nvPicPr>
          <p:cNvPr id="12" name="Picture 11" descr="Logo no tag.png"/>
          <p:cNvPicPr>
            <a:picLocks noChangeAspect="1"/>
          </p:cNvPicPr>
          <p:nvPr/>
        </p:nvPicPr>
        <p:blipFill>
          <a:blip r:embed="rId16" cstate="print"/>
          <a:stretch>
            <a:fillRect/>
          </a:stretch>
        </p:blipFill>
        <p:spPr>
          <a:xfrm>
            <a:off x="152400" y="152400"/>
            <a:ext cx="1617717" cy="1007787"/>
          </a:xfrm>
          <a:prstGeom prst="rect">
            <a:avLst/>
          </a:prstGeom>
        </p:spPr>
      </p:pic>
      <p:sp>
        <p:nvSpPr>
          <p:cNvPr id="11" name="Title 1"/>
          <p:cNvSpPr txBox="1">
            <a:spLocks/>
          </p:cNvSpPr>
          <p:nvPr userDrawn="1"/>
        </p:nvSpPr>
        <p:spPr>
          <a:xfrm>
            <a:off x="1905000" y="533400"/>
            <a:ext cx="6705600" cy="685800"/>
          </a:xfrm>
          <a:prstGeom prst="rect">
            <a:avLst/>
          </a:prstGeom>
        </p:spPr>
        <p:txBody>
          <a:bodyPr anchor="ctr">
            <a:normAutofit/>
          </a:bodyPr>
          <a:lstStyle>
            <a:lvl1pPr algn="l" rtl="0" eaLnBrk="1" latinLnBrk="0" hangingPunct="1">
              <a:spcBef>
                <a:spcPct val="0"/>
              </a:spcBef>
              <a:buNone/>
              <a:defRPr kumimoji="0" sz="3200" b="1" kern="1200">
                <a:solidFill>
                  <a:schemeClr val="tx1"/>
                </a:solidFill>
                <a:latin typeface="Arial" pitchFamily="34" charset="0"/>
                <a:ea typeface="+mj-ea"/>
                <a:cs typeface="Arial" pitchFamily="34" charset="0"/>
              </a:defRPr>
            </a:lvl1pPr>
          </a:lstStyle>
          <a:p>
            <a:r>
              <a:rPr lang="en-US" sz="2800" dirty="0" smtClean="0"/>
              <a:t>Click to edit Master title style</a:t>
            </a:r>
            <a:endParaRPr lang="en-US" sz="2800" dirty="0"/>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65" r:id="rId4"/>
    <p:sldLayoutId id="2147483740" r:id="rId5"/>
    <p:sldLayoutId id="2147483741" r:id="rId6"/>
    <p:sldLayoutId id="2147483742" r:id="rId7"/>
    <p:sldLayoutId id="2147483743" r:id="rId8"/>
    <p:sldLayoutId id="2147483764" r:id="rId9"/>
    <p:sldLayoutId id="2147483744" r:id="rId10"/>
    <p:sldLayoutId id="2147483745" r:id="rId11"/>
    <p:sldLayoutId id="2147483746" r:id="rId12"/>
    <p:sldLayoutId id="2147483747" r:id="rId13"/>
    <p:sldLayoutId id="2147483763" r:id="rId14"/>
  </p:sldLayoutIdLst>
  <p:timing>
    <p:tnLst>
      <p:par>
        <p:cTn id="1" dur="indefinite" restart="never" nodeType="tmRoot"/>
      </p:par>
    </p:tnLst>
  </p:timing>
  <p:hf hdr="0" ftr="0" dt="0"/>
  <p:txStyles>
    <p:titleStyle>
      <a:lvl1pPr algn="l" rtl="0" eaLnBrk="1" latinLnBrk="0" hangingPunct="1">
        <a:spcBef>
          <a:spcPct val="0"/>
        </a:spcBef>
        <a:buNone/>
        <a:defRPr kumimoji="0" sz="4400" kern="1200">
          <a:solidFill>
            <a:schemeClr val="tx1"/>
          </a:solidFill>
          <a:latin typeface="+mj-lt"/>
          <a:ea typeface="+mj-ea"/>
          <a:cs typeface="+mj-cs"/>
        </a:defRPr>
      </a:lvl1pPr>
    </p:titleStyle>
    <p:body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a:solidFill>
            <a:schemeClr val="tx1"/>
          </a:solidFill>
          <a:latin typeface="Arial" pitchFamily="34" charset="0"/>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epsilen.com/Security/Login.asp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epsilen.com/Security/Login.asp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epsilen.com/Security/Login.asp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texasstudentdatasystem.org/" TargetMode="External"/><Relationship Id="rId2" Type="http://schemas.openxmlformats.org/officeDocument/2006/relationships/notesSlide" Target="../notesSlides/notesSlide32.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www.projectsharetx.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0990" y="870099"/>
            <a:ext cx="2832442" cy="338554"/>
          </a:xfrm>
          <a:prstGeom prst="rect">
            <a:avLst/>
          </a:prstGeom>
        </p:spPr>
        <p:txBody>
          <a:bodyPr wrap="none">
            <a:spAutoFit/>
          </a:bodyPr>
          <a:lstStyle/>
          <a:p>
            <a:r>
              <a:rPr lang="en-US" sz="1600" dirty="0" smtClean="0">
                <a:solidFill>
                  <a:srgbClr val="11D4E9"/>
                </a:solidFill>
              </a:rPr>
              <a:t>Simple Solution. Brighter Futures.</a:t>
            </a:r>
            <a:endParaRPr lang="en-US" sz="1600" dirty="0"/>
          </a:p>
        </p:txBody>
      </p:sp>
      <p:sp>
        <p:nvSpPr>
          <p:cNvPr id="5" name="Title 8"/>
          <p:cNvSpPr txBox="1">
            <a:spLocks/>
          </p:cNvSpPr>
          <p:nvPr/>
        </p:nvSpPr>
        <p:spPr>
          <a:xfrm>
            <a:off x="1752600" y="5728849"/>
            <a:ext cx="7162800" cy="990600"/>
          </a:xfrm>
          <a:prstGeom prst="rect">
            <a:avLst/>
          </a:prstGeom>
          <a:ln>
            <a:noFill/>
          </a:ln>
        </p:spPr>
        <p:txBody>
          <a:bodyPr anchor="b">
            <a:noAutofit/>
          </a:bodyPr>
          <a:lstStyle>
            <a:lvl1pPr algn="l" rtl="0" eaLnBrk="1" latinLnBrk="0" hangingPunct="1">
              <a:spcBef>
                <a:spcPct val="0"/>
              </a:spcBef>
              <a:buNone/>
              <a:defRPr kumimoji="0" sz="4400" kern="1200" cap="all" baseline="0">
                <a:solidFill>
                  <a:schemeClr val="tx1"/>
                </a:solidFill>
                <a:latin typeface="Arial" pitchFamily="34" charset="0"/>
                <a:ea typeface="+mj-ea"/>
                <a:cs typeface="Arial" pitchFamily="34" charset="0"/>
              </a:defRPr>
            </a:lvl1pPr>
          </a:lstStyle>
          <a:p>
            <a:r>
              <a:rPr lang="en-US" sz="3400" b="1" cap="none" dirty="0" smtClean="0"/>
              <a:t>TSDS Technical Course 5: </a:t>
            </a:r>
            <a:r>
              <a:rPr lang="en-US" sz="3400" b="1" cap="none" dirty="0" smtClean="0">
                <a:solidFill>
                  <a:srgbClr val="43E4FF"/>
                </a:solidFill>
              </a:rPr>
              <a:t>Managing Data Loads into the Dashboard Data Mart</a:t>
            </a:r>
            <a:br>
              <a:rPr lang="en-US" sz="3400" b="1" cap="none" dirty="0" smtClean="0">
                <a:solidFill>
                  <a:srgbClr val="43E4FF"/>
                </a:solidFill>
              </a:rPr>
            </a:br>
            <a:r>
              <a:rPr lang="en-US" sz="3400" dirty="0" smtClean="0"/>
              <a:t/>
            </a:r>
            <a:br>
              <a:rPr lang="en-US" sz="3400" dirty="0" smtClean="0"/>
            </a:br>
            <a:r>
              <a:rPr lang="en-US" sz="2400" dirty="0" smtClean="0">
                <a:solidFill>
                  <a:srgbClr val="11D4E9"/>
                </a:solidFill>
              </a:rPr>
              <a:t> </a:t>
            </a:r>
            <a:br>
              <a:rPr lang="en-US" sz="2400" dirty="0" smtClean="0">
                <a:solidFill>
                  <a:srgbClr val="11D4E9"/>
                </a:solidFill>
              </a:rPr>
            </a:br>
            <a:endParaRPr lang="en-US" sz="2400" dirty="0">
              <a:solidFill>
                <a:srgbClr val="FCD192"/>
              </a:solidFill>
            </a:endParaRPr>
          </a:p>
        </p:txBody>
      </p:sp>
      <p:sp>
        <p:nvSpPr>
          <p:cNvPr id="7" name="TextBox 6"/>
          <p:cNvSpPr txBox="1"/>
          <p:nvPr/>
        </p:nvSpPr>
        <p:spPr>
          <a:xfrm>
            <a:off x="2743200" y="6320135"/>
            <a:ext cx="6019800" cy="461665"/>
          </a:xfrm>
          <a:prstGeom prst="rect">
            <a:avLst/>
          </a:prstGeom>
          <a:noFill/>
        </p:spPr>
        <p:txBody>
          <a:bodyPr wrap="square" rtlCol="0">
            <a:spAutoFit/>
          </a:bodyPr>
          <a:lstStyle/>
          <a:p>
            <a:r>
              <a:rPr lang="en-US" sz="2400" dirty="0" smtClean="0">
                <a:solidFill>
                  <a:srgbClr val="11D4E9"/>
                </a:solidFill>
              </a:rPr>
              <a:t>Document Number TSDS-Tech-L005-D003</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7086600" cy="841248"/>
          </a:xfrm>
        </p:spPr>
        <p:txBody>
          <a:bodyPr/>
          <a:lstStyle/>
          <a:p>
            <a:r>
              <a:rPr lang="en-US" dirty="0" smtClean="0"/>
              <a:t>Detailed DDM Process Overview (1 of 2)</a:t>
            </a:r>
            <a:endParaRPr lang="en-US" dirty="0"/>
          </a:p>
        </p:txBody>
      </p:sp>
      <p:sp>
        <p:nvSpPr>
          <p:cNvPr id="3" name="Content Placeholder 2"/>
          <p:cNvSpPr>
            <a:spLocks noGrp="1"/>
          </p:cNvSpPr>
          <p:nvPr>
            <p:ph sz="quarter" idx="1"/>
          </p:nvPr>
        </p:nvSpPr>
        <p:spPr/>
        <p:txBody>
          <a:bodyPr/>
          <a:lstStyle/>
          <a:p>
            <a:r>
              <a:rPr lang="en-US" dirty="0" smtClean="0"/>
              <a:t>Your LEA will </a:t>
            </a:r>
            <a:r>
              <a:rPr lang="en-US" dirty="0"/>
              <a:t>extract data out of </a:t>
            </a:r>
            <a:r>
              <a:rPr lang="en-US" dirty="0" smtClean="0"/>
              <a:t>your Student </a:t>
            </a:r>
            <a:r>
              <a:rPr lang="en-US" dirty="0"/>
              <a:t>Information </a:t>
            </a:r>
            <a:r>
              <a:rPr lang="en-US" dirty="0" smtClean="0"/>
              <a:t>System, Human Resources System and Assessment System XML Interchange Files for </a:t>
            </a:r>
            <a:r>
              <a:rPr lang="en-US" dirty="0"/>
              <a:t>the current school year. This data is then loaded to the Operational Data Store (ODS). </a:t>
            </a:r>
            <a:endParaRPr lang="en-US" dirty="0" smtClean="0"/>
          </a:p>
          <a:p>
            <a:r>
              <a:rPr lang="en-US" dirty="0" smtClean="0"/>
              <a:t>The </a:t>
            </a:r>
            <a:r>
              <a:rPr lang="en-US" dirty="0"/>
              <a:t>ODS data used to populate the Staging Dashboard Data Mart is different than the data </a:t>
            </a:r>
            <a:r>
              <a:rPr lang="en-US" dirty="0" smtClean="0"/>
              <a:t>used for TSDS PEIMS. </a:t>
            </a:r>
            <a:r>
              <a:rPr lang="en-US" dirty="0"/>
              <a:t>Even though some data elements overlap between the two sets of data, the LEAs distinguish between their </a:t>
            </a:r>
            <a:r>
              <a:rPr lang="en-US" dirty="0" smtClean="0"/>
              <a:t>TSDS PEIMS </a:t>
            </a:r>
            <a:r>
              <a:rPr lang="en-US" dirty="0"/>
              <a:t>and Dashboard data submissions. The PEIMS and Dashboard data are segregated in the ODS to ensure that there is no overlap in the data in order to minimize any data issues caused by the use of the wrong data</a:t>
            </a:r>
            <a:r>
              <a:rPr lang="en-US" dirty="0" smtClean="0"/>
              <a:t>.</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10</a:t>
            </a:fld>
            <a:endParaRPr lang="en-US" dirty="0"/>
          </a:p>
        </p:txBody>
      </p:sp>
    </p:spTree>
    <p:extLst>
      <p:ext uri="{BB962C8B-B14F-4D97-AF65-F5344CB8AC3E}">
        <p14:creationId xmlns:p14="http://schemas.microsoft.com/office/powerpoint/2010/main" val="15515213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dirty="0" smtClean="0"/>
              <a:t>The Staging Dashboard Data Mart is loaded from the ODS</a:t>
            </a:r>
            <a:r>
              <a:rPr lang="en-US" dirty="0"/>
              <a:t> </a:t>
            </a:r>
            <a:r>
              <a:rPr lang="en-US" dirty="0" smtClean="0"/>
              <a:t>using the </a:t>
            </a:r>
            <a:r>
              <a:rPr lang="en-US" dirty="0" err="1"/>
              <a:t>studentGPS</a:t>
            </a:r>
            <a:r>
              <a:rPr lang="en-US" dirty="0"/>
              <a:t>™ </a:t>
            </a:r>
            <a:r>
              <a:rPr lang="en-US" dirty="0" smtClean="0"/>
              <a:t>ETL process.  The metric calculations occur during the load of the data from the ODS to the DDM. If the data is successfully loaded in the Staging DDM during the nightly load, then it is moved to the Production DDM database which drives the studentGPS™ Dashboards. The Production DDM environment limits the downtime for the end users during the ETL process and prevents incomplete or inaccurate data from being shown on the Dashboards. </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11</a:t>
            </a:fld>
            <a:endParaRPr lang="en-US" dirty="0"/>
          </a:p>
        </p:txBody>
      </p:sp>
      <p:pic>
        <p:nvPicPr>
          <p:cNvPr id="1026" name="Picture 4" descr="image0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4038600"/>
            <a:ext cx="696437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noGrp="1"/>
          </p:cNvSpPr>
          <p:nvPr>
            <p:ph type="title"/>
          </p:nvPr>
        </p:nvSpPr>
        <p:spPr>
          <a:xfrm>
            <a:off x="1905000" y="457200"/>
            <a:ext cx="7086600" cy="841248"/>
          </a:xfrm>
        </p:spPr>
        <p:txBody>
          <a:bodyPr/>
          <a:lstStyle/>
          <a:p>
            <a:r>
              <a:rPr lang="en-US" dirty="0" smtClean="0"/>
              <a:t>Detailed DDM Process Overview (2 of 2)</a:t>
            </a:r>
            <a:endParaRPr lang="en-US" dirty="0"/>
          </a:p>
        </p:txBody>
      </p:sp>
    </p:spTree>
    <p:extLst>
      <p:ext uri="{BB962C8B-B14F-4D97-AF65-F5344CB8AC3E}">
        <p14:creationId xmlns:p14="http://schemas.microsoft.com/office/powerpoint/2010/main" val="1561233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DDM – Other Considerations</a:t>
            </a:r>
            <a:endParaRPr lang="en-US" dirty="0"/>
          </a:p>
        </p:txBody>
      </p:sp>
      <p:sp>
        <p:nvSpPr>
          <p:cNvPr id="3" name="Content Placeholder 2"/>
          <p:cNvSpPr>
            <a:spLocks noGrp="1"/>
          </p:cNvSpPr>
          <p:nvPr>
            <p:ph sz="quarter" idx="1"/>
          </p:nvPr>
        </p:nvSpPr>
        <p:spPr/>
        <p:txBody>
          <a:bodyPr/>
          <a:lstStyle/>
          <a:p>
            <a:r>
              <a:rPr lang="en-US" dirty="0" smtClean="0"/>
              <a:t>Data </a:t>
            </a:r>
            <a:r>
              <a:rPr lang="en-US" dirty="0"/>
              <a:t>will be refreshed on a nightly basis within a specified time window. This process does not involve </a:t>
            </a:r>
            <a:r>
              <a:rPr lang="en-US" dirty="0" smtClean="0"/>
              <a:t>end user </a:t>
            </a:r>
            <a:r>
              <a:rPr lang="en-US" dirty="0"/>
              <a:t>approval or a manual trigger to promote the data to the </a:t>
            </a:r>
            <a:r>
              <a:rPr lang="en-US" dirty="0" smtClean="0"/>
              <a:t>DDM.</a:t>
            </a:r>
            <a:endParaRPr lang="en-US" dirty="0"/>
          </a:p>
          <a:p>
            <a:r>
              <a:rPr lang="en-US" dirty="0"/>
              <a:t>Users will not interact directly with the DDM; instead, user interaction will occur through the </a:t>
            </a:r>
            <a:r>
              <a:rPr lang="en-US" dirty="0" smtClean="0"/>
              <a:t>studentGPS™ Dashboards as </a:t>
            </a:r>
            <a:r>
              <a:rPr lang="en-US" dirty="0"/>
              <a:t>well as through post-load validation reports to check the reasonableness of the metrics calculated. </a:t>
            </a:r>
          </a:p>
          <a:p>
            <a:r>
              <a:rPr lang="en-US" dirty="0" smtClean="0"/>
              <a:t>If </a:t>
            </a:r>
            <a:r>
              <a:rPr lang="en-US" dirty="0"/>
              <a:t>the Staging DDM load fails, the previous day’s data will be </a:t>
            </a:r>
            <a:r>
              <a:rPr lang="en-US" dirty="0" smtClean="0"/>
              <a:t>retained.  Thus, end </a:t>
            </a:r>
            <a:r>
              <a:rPr lang="en-US" dirty="0"/>
              <a:t>users will not be affected by black-outs. </a:t>
            </a:r>
          </a:p>
          <a:p>
            <a:r>
              <a:rPr lang="en-US" dirty="0"/>
              <a:t>Gatekeeping thresholds will prevent </a:t>
            </a:r>
            <a:r>
              <a:rPr lang="en-US" dirty="0" smtClean="0"/>
              <a:t>incomplete or partial data from being loaded </a:t>
            </a:r>
            <a:r>
              <a:rPr lang="en-US" dirty="0"/>
              <a:t>into the Production DDM tables. As a result of these checks, no partial data will be loaded </a:t>
            </a:r>
            <a:r>
              <a:rPr lang="en-US" dirty="0" smtClean="0"/>
              <a:t>and </a:t>
            </a:r>
            <a:r>
              <a:rPr lang="en-US" dirty="0"/>
              <a:t>displayed to the </a:t>
            </a:r>
            <a:r>
              <a:rPr lang="en-US" dirty="0" smtClean="0"/>
              <a:t>end users</a:t>
            </a:r>
            <a:r>
              <a:rPr lang="en-US" dirty="0"/>
              <a:t>.</a:t>
            </a:r>
          </a:p>
          <a:p>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12</a:t>
            </a:fld>
            <a:endParaRPr lang="en-US" dirty="0"/>
          </a:p>
        </p:txBody>
      </p:sp>
    </p:spTree>
    <p:extLst>
      <p:ext uri="{BB962C8B-B14F-4D97-AF65-F5344CB8AC3E}">
        <p14:creationId xmlns:p14="http://schemas.microsoft.com/office/powerpoint/2010/main" val="23092515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smtClean="0"/>
              <a:t>studentGPS™ Dashboards Validation Reports</a:t>
            </a:r>
            <a:endParaRPr lang="en-US" dirty="0"/>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13</a:t>
            </a:fld>
            <a:endParaRPr lang="en-US" dirty="0"/>
          </a:p>
        </p:txBody>
      </p:sp>
    </p:spTree>
    <p:extLst>
      <p:ext uri="{BB962C8B-B14F-4D97-AF65-F5344CB8AC3E}">
        <p14:creationId xmlns:p14="http://schemas.microsoft.com/office/powerpoint/2010/main" val="40585313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dirty="0" smtClean="0"/>
              <a:t>On the TSDS Portal, there is a link to access the studentGPS™ Dashboards Reports.  </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14</a:t>
            </a:fld>
            <a:endParaRPr lang="en-US" dirty="0"/>
          </a:p>
        </p:txBody>
      </p:sp>
      <p:sp>
        <p:nvSpPr>
          <p:cNvPr id="6" name="Title 1"/>
          <p:cNvSpPr>
            <a:spLocks noGrp="1"/>
          </p:cNvSpPr>
          <p:nvPr>
            <p:ph type="title"/>
          </p:nvPr>
        </p:nvSpPr>
        <p:spPr>
          <a:xfrm>
            <a:off x="1905000" y="384048"/>
            <a:ext cx="7086600" cy="841248"/>
          </a:xfrm>
        </p:spPr>
        <p:txBody>
          <a:bodyPr/>
          <a:lstStyle/>
          <a:p>
            <a:r>
              <a:rPr lang="en-US" sz="2400" dirty="0" smtClean="0"/>
              <a:t>studentGPS™ Dashboards Validation Reports: TSDS Portal Link</a:t>
            </a:r>
            <a:endParaRPr lang="en-US" sz="2400" dirty="0"/>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24007" y="2590800"/>
            <a:ext cx="4648200" cy="3981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Left Arrow 4"/>
          <p:cNvSpPr/>
          <p:nvPr/>
        </p:nvSpPr>
        <p:spPr>
          <a:xfrm>
            <a:off x="5013831" y="4572000"/>
            <a:ext cx="2359488" cy="609600"/>
          </a:xfrm>
          <a:prstGeom prst="lef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43582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dirty="0" smtClean="0"/>
              <a:t>The TSDS Portal link will take you to the Business Objects Portal where all the studentGPS™ Dashboards Validation Reports are stored. </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15</a:t>
            </a:fld>
            <a:endParaRPr lang="en-US" dirty="0"/>
          </a:p>
        </p:txBody>
      </p:sp>
      <p:sp>
        <p:nvSpPr>
          <p:cNvPr id="5" name="Title 1"/>
          <p:cNvSpPr>
            <a:spLocks noGrp="1"/>
          </p:cNvSpPr>
          <p:nvPr>
            <p:ph type="title"/>
          </p:nvPr>
        </p:nvSpPr>
        <p:spPr>
          <a:xfrm>
            <a:off x="1905000" y="384048"/>
            <a:ext cx="7086600" cy="841248"/>
          </a:xfrm>
        </p:spPr>
        <p:txBody>
          <a:bodyPr/>
          <a:lstStyle/>
          <a:p>
            <a:r>
              <a:rPr lang="en-US" sz="2400" dirty="0" smtClean="0"/>
              <a:t>studentGPS™ Dashboards Validation Reports:</a:t>
            </a:r>
            <a:br>
              <a:rPr lang="en-US" sz="2400" dirty="0" smtClean="0"/>
            </a:br>
            <a:r>
              <a:rPr lang="en-US" sz="2400" dirty="0" smtClean="0"/>
              <a:t>Business Objects Portal</a:t>
            </a:r>
            <a:endParaRPr lang="en-US" sz="2400" dirty="0"/>
          </a:p>
        </p:txBody>
      </p:sp>
      <p:sp>
        <p:nvSpPr>
          <p:cNvPr id="6" name="Rectangle 5"/>
          <p:cNvSpPr/>
          <p:nvPr/>
        </p:nvSpPr>
        <p:spPr>
          <a:xfrm>
            <a:off x="1524000" y="2743200"/>
            <a:ext cx="6248400" cy="29718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Placeholder – Business Objects Portal Graphic</a:t>
            </a:r>
            <a:endParaRPr lang="en-US" dirty="0">
              <a:solidFill>
                <a:schemeClr val="tx1"/>
              </a:solidFill>
            </a:endParaRPr>
          </a:p>
        </p:txBody>
      </p:sp>
    </p:spTree>
    <p:extLst>
      <p:ext uri="{BB962C8B-B14F-4D97-AF65-F5344CB8AC3E}">
        <p14:creationId xmlns:p14="http://schemas.microsoft.com/office/powerpoint/2010/main" val="28383353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4048"/>
            <a:ext cx="6858000" cy="841248"/>
          </a:xfrm>
        </p:spPr>
        <p:txBody>
          <a:bodyPr/>
          <a:lstStyle/>
          <a:p>
            <a:r>
              <a:rPr lang="en-US" sz="2400" dirty="0" err="1" smtClean="0"/>
              <a:t>studentGPS</a:t>
            </a:r>
            <a:r>
              <a:rPr lang="en-US" sz="2400" dirty="0" smtClean="0"/>
              <a:t>™ Dashboards </a:t>
            </a:r>
            <a:br>
              <a:rPr lang="en-US" sz="2400" dirty="0" smtClean="0"/>
            </a:br>
            <a:r>
              <a:rPr lang="en-US" sz="2400" dirty="0" smtClean="0"/>
              <a:t>Validation Reports</a:t>
            </a:r>
            <a:endParaRPr lang="en-US" sz="2400" dirty="0"/>
          </a:p>
        </p:txBody>
      </p:sp>
      <p:sp>
        <p:nvSpPr>
          <p:cNvPr id="3" name="Content Placeholder 2"/>
          <p:cNvSpPr>
            <a:spLocks noGrp="1"/>
          </p:cNvSpPr>
          <p:nvPr>
            <p:ph sz="quarter" idx="1"/>
          </p:nvPr>
        </p:nvSpPr>
        <p:spPr/>
        <p:txBody>
          <a:bodyPr/>
          <a:lstStyle/>
          <a:p>
            <a:r>
              <a:rPr lang="en-US" dirty="0" smtClean="0"/>
              <a:t>GPS1-101-001 </a:t>
            </a:r>
            <a:r>
              <a:rPr lang="en-US" dirty="0"/>
              <a:t>TSDS Data Quality Report</a:t>
            </a:r>
          </a:p>
          <a:p>
            <a:r>
              <a:rPr lang="en-US" dirty="0"/>
              <a:t>GPS1-102-001 TSDS Data Count Report</a:t>
            </a:r>
          </a:p>
          <a:p>
            <a:pPr marL="0" indent="0">
              <a:buNone/>
            </a:pPr>
            <a:endParaRPr lang="en-US" dirty="0"/>
          </a:p>
          <a:p>
            <a:endParaRPr lang="en-US" dirty="0"/>
          </a:p>
          <a:p>
            <a:endParaRPr lang="en-US" dirty="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16</a:t>
            </a:fld>
            <a:endParaRPr lang="en-US" dirty="0"/>
          </a:p>
        </p:txBody>
      </p:sp>
    </p:spTree>
    <p:extLst>
      <p:ext uri="{BB962C8B-B14F-4D97-AF65-F5344CB8AC3E}">
        <p14:creationId xmlns:p14="http://schemas.microsoft.com/office/powerpoint/2010/main" val="36334190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3400" y="1752600"/>
            <a:ext cx="3124200" cy="4495800"/>
          </a:xfrm>
        </p:spPr>
        <p:txBody>
          <a:bodyPr/>
          <a:lstStyle/>
          <a:p>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17</a:t>
            </a:fld>
            <a:endParaRPr lang="en-US" dirty="0"/>
          </a:p>
        </p:txBody>
      </p:sp>
      <p:sp>
        <p:nvSpPr>
          <p:cNvPr id="6" name="Title 1"/>
          <p:cNvSpPr>
            <a:spLocks noGrp="1"/>
          </p:cNvSpPr>
          <p:nvPr>
            <p:ph type="title"/>
          </p:nvPr>
        </p:nvSpPr>
        <p:spPr>
          <a:xfrm>
            <a:off x="1905000" y="384048"/>
            <a:ext cx="7086600" cy="841248"/>
          </a:xfrm>
        </p:spPr>
        <p:txBody>
          <a:bodyPr/>
          <a:lstStyle/>
          <a:p>
            <a:r>
              <a:rPr lang="en-US" sz="2400" dirty="0" smtClean="0"/>
              <a:t>studentGPS™ Dashboards Validation Reports:</a:t>
            </a:r>
            <a:br>
              <a:rPr lang="en-US" sz="2400" dirty="0" smtClean="0"/>
            </a:br>
            <a:r>
              <a:rPr lang="en-US" sz="2400" dirty="0" smtClean="0"/>
              <a:t>Example</a:t>
            </a:r>
            <a:endParaRPr lang="en-US" sz="2400" dirty="0"/>
          </a:p>
        </p:txBody>
      </p:sp>
      <p:sp>
        <p:nvSpPr>
          <p:cNvPr id="7" name="Rectangle 6"/>
          <p:cNvSpPr/>
          <p:nvPr/>
        </p:nvSpPr>
        <p:spPr>
          <a:xfrm>
            <a:off x="4191000" y="1828800"/>
            <a:ext cx="3733800" cy="4267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Placeholder – Report Example</a:t>
            </a:r>
            <a:endParaRPr lang="en-US" dirty="0">
              <a:solidFill>
                <a:schemeClr val="tx1"/>
              </a:solidFill>
            </a:endParaRPr>
          </a:p>
        </p:txBody>
      </p:sp>
    </p:spTree>
    <p:extLst>
      <p:ext uri="{BB962C8B-B14F-4D97-AF65-F5344CB8AC3E}">
        <p14:creationId xmlns:p14="http://schemas.microsoft.com/office/powerpoint/2010/main" val="4001372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18</a:t>
            </a:fld>
            <a:endParaRPr lang="en-US" dirty="0"/>
          </a:p>
        </p:txBody>
      </p:sp>
      <p:sp>
        <p:nvSpPr>
          <p:cNvPr id="3" name="Title 2"/>
          <p:cNvSpPr>
            <a:spLocks noGrp="1"/>
          </p:cNvSpPr>
          <p:nvPr>
            <p:ph type="title"/>
          </p:nvPr>
        </p:nvSpPr>
        <p:spPr/>
        <p:txBody>
          <a:bodyPr/>
          <a:lstStyle/>
          <a:p>
            <a:r>
              <a:rPr lang="en-US" dirty="0" smtClean="0"/>
              <a:t>True/False Activity</a:t>
            </a:r>
            <a:endParaRPr lang="en-US" dirty="0"/>
          </a:p>
        </p:txBody>
      </p:sp>
      <p:sp>
        <p:nvSpPr>
          <p:cNvPr id="7"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nSpc>
                <a:spcPct val="106000"/>
              </a:lnSpc>
              <a:spcBef>
                <a:spcPts val="600"/>
              </a:spcBef>
              <a:spcAft>
                <a:spcPts val="300"/>
              </a:spcAft>
            </a:pPr>
            <a:r>
              <a:rPr lang="en-US" sz="1800" dirty="0" smtClean="0"/>
              <a:t>The instructor will lead you through this group review activity</a:t>
            </a:r>
          </a:p>
          <a:p>
            <a:pPr>
              <a:lnSpc>
                <a:spcPct val="106000"/>
              </a:lnSpc>
              <a:spcBef>
                <a:spcPts val="600"/>
              </a:spcBef>
              <a:spcAft>
                <a:spcPts val="300"/>
              </a:spcAft>
            </a:pPr>
            <a:r>
              <a:rPr lang="en-US" sz="1800" dirty="0" smtClean="0"/>
              <a:t>This activity can also be found under this course in Project Share</a:t>
            </a:r>
            <a:endParaRPr lang="en-US" sz="1800" dirty="0"/>
          </a:p>
          <a:p>
            <a:pPr marL="0" lvl="0" indent="0">
              <a:buNone/>
            </a:pPr>
            <a:endParaRPr lang="en-US" sz="1800" dirty="0"/>
          </a:p>
        </p:txBody>
      </p:sp>
      <p:sp>
        <p:nvSpPr>
          <p:cNvPr id="9" name="Rounded Rectangle 8"/>
          <p:cNvSpPr/>
          <p:nvPr/>
        </p:nvSpPr>
        <p:spPr>
          <a:xfrm>
            <a:off x="914400" y="3733801"/>
            <a:ext cx="7239000" cy="76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FF"/>
                </a:solidFill>
                <a:hlinkClick r:id="rId3"/>
              </a:rPr>
              <a:t>www.projectsharetx.org</a:t>
            </a:r>
            <a:endParaRPr lang="en-US" sz="2400" b="1" dirty="0">
              <a:solidFill>
                <a:srgbClr val="FFFFFF"/>
              </a:solidFill>
            </a:endParaRPr>
          </a:p>
        </p:txBody>
      </p:sp>
    </p:spTree>
    <p:extLst>
      <p:ext uri="{BB962C8B-B14F-4D97-AF65-F5344CB8AC3E}">
        <p14:creationId xmlns:p14="http://schemas.microsoft.com/office/powerpoint/2010/main" val="3053094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smtClean="0"/>
              <a:t>Support</a:t>
            </a:r>
            <a:endParaRPr lang="en-US" sz="3000" dirty="0"/>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19</a:t>
            </a:fld>
            <a:endParaRPr lang="en-US" dirty="0"/>
          </a:p>
        </p:txBody>
      </p:sp>
    </p:spTree>
    <p:extLst>
      <p:ext uri="{BB962C8B-B14F-4D97-AF65-F5344CB8AC3E}">
        <p14:creationId xmlns:p14="http://schemas.microsoft.com/office/powerpoint/2010/main" val="3165144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Autofit/>
          </a:bodyPr>
          <a:lstStyle/>
          <a:p>
            <a:r>
              <a:rPr lang="en-US" dirty="0" smtClean="0"/>
              <a:t>Course Agenda</a:t>
            </a:r>
            <a:endParaRPr lang="en-US" dirty="0"/>
          </a:p>
        </p:txBody>
      </p:sp>
      <p:sp>
        <p:nvSpPr>
          <p:cNvPr id="3" name="Slide Number Placeholder 2"/>
          <p:cNvSpPr>
            <a:spLocks noGrp="1"/>
          </p:cNvSpPr>
          <p:nvPr>
            <p:ph type="sldNum" sz="quarter" idx="12"/>
          </p:nvPr>
        </p:nvSpPr>
        <p:spPr>
          <a:xfrm>
            <a:off x="0" y="1280848"/>
            <a:ext cx="533400" cy="244476"/>
          </a:xfrm>
        </p:spPr>
        <p:txBody>
          <a:bodyPr>
            <a:normAutofit fontScale="92500" lnSpcReduction="20000"/>
          </a:bodyPr>
          <a:lstStyle/>
          <a:p>
            <a:r>
              <a:rPr lang="en-US" dirty="0"/>
              <a:t>2</a:t>
            </a:r>
          </a:p>
        </p:txBody>
      </p:sp>
      <p:sp>
        <p:nvSpPr>
          <p:cNvPr id="4" name="Content Placeholder 3"/>
          <p:cNvSpPr>
            <a:spLocks noGrp="1"/>
          </p:cNvSpPr>
          <p:nvPr>
            <p:ph sz="quarter" idx="4294967295"/>
          </p:nvPr>
        </p:nvSpPr>
        <p:spPr>
          <a:xfrm>
            <a:off x="533400" y="1752600"/>
            <a:ext cx="8153400" cy="4495800"/>
          </a:xfrm>
        </p:spPr>
        <p:txBody>
          <a:bodyPr>
            <a:noAutofit/>
          </a:bodyPr>
          <a:lstStyle/>
          <a:p>
            <a:pPr>
              <a:lnSpc>
                <a:spcPct val="106000"/>
              </a:lnSpc>
              <a:spcBef>
                <a:spcPts val="600"/>
              </a:spcBef>
              <a:spcAft>
                <a:spcPts val="300"/>
              </a:spcAft>
              <a:buFont typeface="Wingdings" pitchFamily="2" charset="2"/>
              <a:buChar char="q"/>
            </a:pPr>
            <a:r>
              <a:rPr lang="en-US" dirty="0" smtClean="0"/>
              <a:t>Dashboard Data Mart (DDM) Process Overview</a:t>
            </a:r>
          </a:p>
          <a:p>
            <a:pPr>
              <a:buFont typeface="Wingdings" pitchFamily="2" charset="2"/>
              <a:buChar char="q"/>
            </a:pPr>
            <a:r>
              <a:rPr lang="en-US" dirty="0"/>
              <a:t>studentGPS™ Dashboards Validation Reports </a:t>
            </a:r>
            <a:r>
              <a:rPr lang="en-US" dirty="0" smtClean="0"/>
              <a:t>Overview </a:t>
            </a:r>
          </a:p>
          <a:p>
            <a:pPr>
              <a:buFont typeface="Wingdings" pitchFamily="2" charset="2"/>
              <a:buChar char="q"/>
            </a:pPr>
            <a:r>
              <a:rPr lang="en-US" dirty="0"/>
              <a:t>Wrap Up, Knowledge Check, Survey, and Questions</a:t>
            </a:r>
          </a:p>
        </p:txBody>
      </p:sp>
    </p:spTree>
    <p:extLst>
      <p:ext uri="{BB962C8B-B14F-4D97-AF65-F5344CB8AC3E}">
        <p14:creationId xmlns:p14="http://schemas.microsoft.com/office/powerpoint/2010/main" val="2214035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 Definition</a:t>
            </a:r>
            <a:endParaRPr lang="en-US" dirty="0"/>
          </a:p>
        </p:txBody>
      </p:sp>
      <p:sp>
        <p:nvSpPr>
          <p:cNvPr id="3" name="Content Placeholder 2"/>
          <p:cNvSpPr>
            <a:spLocks noGrp="1"/>
          </p:cNvSpPr>
          <p:nvPr>
            <p:ph sz="quarter" idx="1"/>
          </p:nvPr>
        </p:nvSpPr>
        <p:spPr/>
        <p:txBody>
          <a:bodyPr/>
          <a:lstStyle/>
          <a:p>
            <a:r>
              <a:rPr lang="en-US" dirty="0" smtClean="0"/>
              <a:t>TIMS </a:t>
            </a:r>
            <a:r>
              <a:rPr lang="en-US" dirty="0"/>
              <a:t>stands for the TSDS Incident Management System</a:t>
            </a:r>
          </a:p>
          <a:p>
            <a:r>
              <a:rPr lang="en-US" dirty="0" smtClean="0"/>
              <a:t>TIMS </a:t>
            </a:r>
            <a:r>
              <a:rPr lang="en-US" dirty="0"/>
              <a:t>is an application that manages the support and escalation process between the four levels of support</a:t>
            </a:r>
          </a:p>
          <a:p>
            <a:r>
              <a:rPr lang="en-US" dirty="0" smtClean="0"/>
              <a:t>LEA </a:t>
            </a:r>
            <a:r>
              <a:rPr lang="en-US" dirty="0"/>
              <a:t>Data Stewards and the technical support teams at the ESC and TEA, as well as the </a:t>
            </a:r>
            <a:r>
              <a:rPr lang="en-US" dirty="0" smtClean="0"/>
              <a:t>TEA Subject </a:t>
            </a:r>
            <a:r>
              <a:rPr lang="en-US" dirty="0"/>
              <a:t>M</a:t>
            </a:r>
            <a:r>
              <a:rPr lang="en-US" dirty="0" smtClean="0"/>
              <a:t>atter </a:t>
            </a:r>
            <a:r>
              <a:rPr lang="en-US" dirty="0"/>
              <a:t>Experts </a:t>
            </a:r>
            <a:r>
              <a:rPr lang="en-US" dirty="0" smtClean="0"/>
              <a:t>use </a:t>
            </a:r>
            <a:r>
              <a:rPr lang="en-US" dirty="0" smtClean="0"/>
              <a:t>TIMS for </a:t>
            </a:r>
            <a:r>
              <a:rPr lang="en-US" dirty="0"/>
              <a:t>incident management and work assignment  </a:t>
            </a:r>
          </a:p>
          <a:p>
            <a:r>
              <a:rPr lang="en-US" dirty="0" smtClean="0"/>
              <a:t>TIMS </a:t>
            </a:r>
            <a:r>
              <a:rPr lang="en-US" dirty="0"/>
              <a:t>allows users to create new support incidents (tickets) and monitor the progress of any incident they have opened until it is resolved</a:t>
            </a:r>
          </a:p>
        </p:txBody>
      </p:sp>
      <p:sp>
        <p:nvSpPr>
          <p:cNvPr id="4" name="Slide Number Placeholder 3"/>
          <p:cNvSpPr>
            <a:spLocks noGrp="1"/>
          </p:cNvSpPr>
          <p:nvPr>
            <p:ph type="sldNum" sz="quarter" idx="12"/>
          </p:nvPr>
        </p:nvSpPr>
        <p:spPr/>
        <p:txBody>
          <a:bodyPr/>
          <a:lstStyle/>
          <a:p>
            <a:fld id="{2F0C4421-5918-4AA3-AE4A-C36EDD2FD6EB}" type="slidenum">
              <a:rPr lang="en-US" smtClean="0"/>
              <a:pPr/>
              <a:t>20</a:t>
            </a:fld>
            <a:endParaRPr lang="en-US" dirty="0"/>
          </a:p>
        </p:txBody>
      </p:sp>
    </p:spTree>
    <p:extLst>
      <p:ext uri="{BB962C8B-B14F-4D97-AF65-F5344CB8AC3E}">
        <p14:creationId xmlns:p14="http://schemas.microsoft.com/office/powerpoint/2010/main" val="27279042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Tiers of Support</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22439602"/>
              </p:ext>
            </p:extLst>
          </p:nvPr>
        </p:nvGraphicFramePr>
        <p:xfrm>
          <a:off x="533400" y="1752600"/>
          <a:ext cx="8153400" cy="2392680"/>
        </p:xfrm>
        <a:graphic>
          <a:graphicData uri="http://schemas.openxmlformats.org/drawingml/2006/table">
            <a:tbl>
              <a:tblPr firstRow="1" bandRow="1">
                <a:tableStyleId>{5C22544A-7EE6-4342-B048-85BDC9FD1C3A}</a:tableStyleId>
              </a:tblPr>
              <a:tblGrid>
                <a:gridCol w="1066800"/>
                <a:gridCol w="7086600"/>
              </a:tblGrid>
              <a:tr h="370840">
                <a:tc>
                  <a:txBody>
                    <a:bodyPr/>
                    <a:lstStyle/>
                    <a:p>
                      <a:r>
                        <a:rPr lang="en-US" dirty="0" smtClean="0">
                          <a:solidFill>
                            <a:srgbClr val="FFFFFF"/>
                          </a:solidFill>
                        </a:rPr>
                        <a:t>Level</a:t>
                      </a:r>
                      <a:endParaRPr lang="en-US" dirty="0">
                        <a:solidFill>
                          <a:srgbClr val="FFFFFF"/>
                        </a:solidFill>
                      </a:endParaRPr>
                    </a:p>
                  </a:txBody>
                  <a:tcPr/>
                </a:tc>
                <a:tc>
                  <a:txBody>
                    <a:bodyPr/>
                    <a:lstStyle/>
                    <a:p>
                      <a:r>
                        <a:rPr lang="en-US" dirty="0" smtClean="0">
                          <a:solidFill>
                            <a:srgbClr val="FFFFFF"/>
                          </a:solidFill>
                        </a:rPr>
                        <a:t>Support Contact</a:t>
                      </a:r>
                      <a:endParaRPr lang="en-US" dirty="0">
                        <a:solidFill>
                          <a:srgbClr val="FFFFFF"/>
                        </a:solidFill>
                      </a:endParaRPr>
                    </a:p>
                  </a:txBody>
                  <a:tcPr/>
                </a:tc>
              </a:tr>
              <a:tr h="370840">
                <a:tc>
                  <a:txBody>
                    <a:bodyPr/>
                    <a:lstStyle/>
                    <a:p>
                      <a:r>
                        <a:rPr lang="en-US" dirty="0" smtClean="0"/>
                        <a:t>Level</a:t>
                      </a:r>
                      <a:r>
                        <a:rPr lang="en-US" baseline="0" dirty="0" smtClean="0"/>
                        <a:t> 1</a:t>
                      </a:r>
                      <a:endParaRPr lang="en-US" dirty="0"/>
                    </a:p>
                  </a:txBody>
                  <a:tcPr/>
                </a:tc>
                <a:tc>
                  <a:txBody>
                    <a:bodyPr/>
                    <a:lstStyle/>
                    <a:p>
                      <a:r>
                        <a:rPr lang="en-US" dirty="0" smtClean="0"/>
                        <a:t>LEA Data Steward</a:t>
                      </a:r>
                      <a:r>
                        <a:rPr lang="en-US" baseline="0" dirty="0" smtClean="0"/>
                        <a:t> or the ESC Technical Champion if support is contracted to the ESC</a:t>
                      </a:r>
                      <a:endParaRPr lang="en-US" dirty="0"/>
                    </a:p>
                  </a:txBody>
                  <a:tcPr/>
                </a:tc>
              </a:tr>
              <a:tr h="370840">
                <a:tc>
                  <a:txBody>
                    <a:bodyPr/>
                    <a:lstStyle/>
                    <a:p>
                      <a:r>
                        <a:rPr lang="en-US" dirty="0" smtClean="0"/>
                        <a:t>Level 2</a:t>
                      </a:r>
                      <a:endParaRPr lang="en-US" dirty="0"/>
                    </a:p>
                  </a:txBody>
                  <a:tcPr/>
                </a:tc>
                <a:tc>
                  <a:txBody>
                    <a:bodyPr/>
                    <a:lstStyle/>
                    <a:p>
                      <a:r>
                        <a:rPr lang="en-US" dirty="0" smtClean="0"/>
                        <a:t>ESC Technical</a:t>
                      </a:r>
                      <a:r>
                        <a:rPr lang="en-US" baseline="0" dirty="0" smtClean="0"/>
                        <a:t> Champions, supported by state-wide Technical Coaches</a:t>
                      </a:r>
                      <a:endParaRPr lang="en-US" dirty="0"/>
                    </a:p>
                  </a:txBody>
                  <a:tcPr/>
                </a:tc>
              </a:tr>
              <a:tr h="370840">
                <a:tc>
                  <a:txBody>
                    <a:bodyPr/>
                    <a:lstStyle/>
                    <a:p>
                      <a:r>
                        <a:rPr lang="en-US" dirty="0" smtClean="0"/>
                        <a:t>Level 3</a:t>
                      </a:r>
                      <a:endParaRPr lang="en-US" dirty="0"/>
                    </a:p>
                  </a:txBody>
                  <a:tcPr/>
                </a:tc>
                <a:tc>
                  <a:txBody>
                    <a:bodyPr/>
                    <a:lstStyle/>
                    <a:p>
                      <a:r>
                        <a:rPr lang="en-US" dirty="0" smtClean="0"/>
                        <a:t>TEA Support</a:t>
                      </a:r>
                      <a:endParaRPr lang="en-US" dirty="0"/>
                    </a:p>
                  </a:txBody>
                  <a:tcPr/>
                </a:tc>
              </a:tr>
              <a:tr h="370840">
                <a:tc>
                  <a:txBody>
                    <a:bodyPr/>
                    <a:lstStyle/>
                    <a:p>
                      <a:r>
                        <a:rPr lang="en-US" dirty="0" smtClean="0"/>
                        <a:t>Level 4</a:t>
                      </a:r>
                      <a:endParaRPr lang="en-US" dirty="0"/>
                    </a:p>
                  </a:txBody>
                  <a:tcPr/>
                </a:tc>
                <a:tc>
                  <a:txBody>
                    <a:bodyPr/>
                    <a:lstStyle/>
                    <a:p>
                      <a:r>
                        <a:rPr lang="en-US" dirty="0" smtClean="0"/>
                        <a:t>TEA Subject</a:t>
                      </a:r>
                      <a:r>
                        <a:rPr lang="en-US" baseline="0" dirty="0" smtClean="0"/>
                        <a:t> Matter Experts</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2F0C4421-5918-4AA3-AE4A-C36EDD2FD6EB}" type="slidenum">
              <a:rPr lang="en-US" smtClean="0"/>
              <a:pPr/>
              <a:t>21</a:t>
            </a:fld>
            <a:endParaRPr lang="en-US" dirty="0"/>
          </a:p>
        </p:txBody>
      </p:sp>
    </p:spTree>
    <p:extLst>
      <p:ext uri="{BB962C8B-B14F-4D97-AF65-F5344CB8AC3E}">
        <p14:creationId xmlns:p14="http://schemas.microsoft.com/office/powerpoint/2010/main" val="3563473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 Process</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22</a:t>
            </a:fld>
            <a:endParaRPr lang="en-US"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848" t="20325" r="15333" b="14363"/>
          <a:stretch/>
        </p:blipFill>
        <p:spPr bwMode="auto">
          <a:xfrm>
            <a:off x="380871" y="1600200"/>
            <a:ext cx="8382129" cy="5120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02590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 Workflow Outline Level 1</a:t>
            </a:r>
            <a:endParaRPr lang="en-US" dirty="0"/>
          </a:p>
        </p:txBody>
      </p:sp>
      <p:sp>
        <p:nvSpPr>
          <p:cNvPr id="3" name="Content Placeholder 2"/>
          <p:cNvSpPr>
            <a:spLocks noGrp="1"/>
          </p:cNvSpPr>
          <p:nvPr>
            <p:ph sz="quarter" idx="1"/>
          </p:nvPr>
        </p:nvSpPr>
        <p:spPr/>
        <p:txBody>
          <a:bodyPr/>
          <a:lstStyle/>
          <a:p>
            <a:pPr marL="342900" indent="-342900">
              <a:buFont typeface="+mj-lt"/>
              <a:buAutoNum type="arabicPeriod"/>
            </a:pPr>
            <a:r>
              <a:rPr lang="en-US" dirty="0" smtClean="0"/>
              <a:t>LEA or Campus User identifies issue and researches TSDS Support Knowledge Base</a:t>
            </a:r>
          </a:p>
          <a:p>
            <a:pPr marL="342900" indent="-342900">
              <a:buFont typeface="+mj-lt"/>
              <a:buAutoNum type="arabicPeriod"/>
            </a:pPr>
            <a:r>
              <a:rPr lang="en-US" dirty="0" smtClean="0"/>
              <a:t>LEA or Campus User opens a support ticket through the TSDS Portal</a:t>
            </a:r>
          </a:p>
          <a:p>
            <a:pPr marL="342900" indent="-342900">
              <a:buFont typeface="+mj-lt"/>
              <a:buAutoNum type="arabicPeriod"/>
            </a:pPr>
            <a:r>
              <a:rPr lang="en-US" dirty="0" smtClean="0"/>
              <a:t>Level I (the LEA Data Steward) reviews the ticket</a:t>
            </a:r>
          </a:p>
          <a:p>
            <a:pPr marL="662940" lvl="1" indent="-342900">
              <a:buFont typeface="+mj-lt"/>
              <a:buAutoNum type="arabicPeriod"/>
            </a:pPr>
            <a:r>
              <a:rPr lang="en-US" dirty="0" smtClean="0"/>
              <a:t>Level 1 researches the possible data or system issues at the LEA or Campus</a:t>
            </a:r>
          </a:p>
          <a:p>
            <a:pPr marL="937260" lvl="2" indent="-342900">
              <a:buFont typeface="+mj-lt"/>
              <a:buAutoNum type="arabicPeriod"/>
            </a:pPr>
            <a:r>
              <a:rPr lang="en-US" dirty="0" smtClean="0"/>
              <a:t>Support tickets could include</a:t>
            </a:r>
          </a:p>
          <a:p>
            <a:pPr marL="1394460" lvl="3" indent="-342900">
              <a:buFont typeface="+mj-lt"/>
              <a:buAutoNum type="arabicPeriod"/>
            </a:pPr>
            <a:r>
              <a:rPr lang="en-US" dirty="0" smtClean="0"/>
              <a:t>Bug in the application</a:t>
            </a:r>
          </a:p>
          <a:p>
            <a:pPr marL="1394460" lvl="3" indent="-342900">
              <a:buFont typeface="+mj-lt"/>
              <a:buAutoNum type="arabicPeriod"/>
            </a:pPr>
            <a:r>
              <a:rPr lang="en-US" dirty="0" smtClean="0"/>
              <a:t>Enhancement requests </a:t>
            </a:r>
          </a:p>
          <a:p>
            <a:pPr marL="1394460" lvl="3" indent="-342900">
              <a:buFont typeface="+mj-lt"/>
              <a:buAutoNum type="arabicPeriod"/>
            </a:pPr>
            <a:r>
              <a:rPr lang="en-US" dirty="0" smtClean="0"/>
              <a:t>Questions</a:t>
            </a:r>
          </a:p>
          <a:p>
            <a:pPr marL="937260" lvl="2" indent="-342900">
              <a:buFont typeface="+mj-lt"/>
              <a:buAutoNum type="arabicPeriod"/>
            </a:pPr>
            <a:r>
              <a:rPr lang="en-US" dirty="0" smtClean="0"/>
              <a:t>If the issue is resolved the support ticket status is </a:t>
            </a:r>
            <a:r>
              <a:rPr lang="en-US" dirty="0"/>
              <a:t>R</a:t>
            </a:r>
            <a:r>
              <a:rPr lang="en-US" dirty="0" smtClean="0"/>
              <a:t>esolved</a:t>
            </a:r>
          </a:p>
          <a:p>
            <a:pPr marL="937260" lvl="2" indent="-342900">
              <a:buFont typeface="+mj-lt"/>
              <a:buAutoNum type="arabicPeriod"/>
            </a:pPr>
            <a:r>
              <a:rPr lang="en-US" dirty="0" smtClean="0"/>
              <a:t>If the issue is not resolved, the support ticket is escalated to Level 2</a:t>
            </a:r>
            <a:endParaRPr lang="en-US" dirty="0"/>
          </a:p>
          <a:p>
            <a:pPr marL="594360" lvl="2" indent="0">
              <a:buNone/>
            </a:pPr>
            <a:endParaRPr lang="en-US" dirty="0" smtClean="0"/>
          </a:p>
        </p:txBody>
      </p:sp>
      <p:sp>
        <p:nvSpPr>
          <p:cNvPr id="4" name="Slide Number Placeholder 3"/>
          <p:cNvSpPr>
            <a:spLocks noGrp="1"/>
          </p:cNvSpPr>
          <p:nvPr>
            <p:ph type="sldNum" sz="quarter" idx="12"/>
          </p:nvPr>
        </p:nvSpPr>
        <p:spPr/>
        <p:txBody>
          <a:bodyPr/>
          <a:lstStyle/>
          <a:p>
            <a:fld id="{2F0C4421-5918-4AA3-AE4A-C36EDD2FD6EB}" type="slidenum">
              <a:rPr lang="en-US" smtClean="0"/>
              <a:pPr/>
              <a:t>23</a:t>
            </a:fld>
            <a:endParaRPr lang="en-US" dirty="0"/>
          </a:p>
        </p:txBody>
      </p:sp>
    </p:spTree>
    <p:extLst>
      <p:ext uri="{BB962C8B-B14F-4D97-AF65-F5344CB8AC3E}">
        <p14:creationId xmlns:p14="http://schemas.microsoft.com/office/powerpoint/2010/main" val="15207593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 Workflow Outline Level 2</a:t>
            </a:r>
            <a:endParaRPr lang="en-US" dirty="0"/>
          </a:p>
        </p:txBody>
      </p:sp>
      <p:sp>
        <p:nvSpPr>
          <p:cNvPr id="3" name="Content Placeholder 2"/>
          <p:cNvSpPr>
            <a:spLocks noGrp="1"/>
          </p:cNvSpPr>
          <p:nvPr>
            <p:ph sz="quarter" idx="1"/>
          </p:nvPr>
        </p:nvSpPr>
        <p:spPr/>
        <p:txBody>
          <a:bodyPr/>
          <a:lstStyle/>
          <a:p>
            <a:pPr marL="342900" indent="-342900">
              <a:buFont typeface="+mj-lt"/>
              <a:buAutoNum type="arabicPeriod"/>
            </a:pPr>
            <a:r>
              <a:rPr lang="en-US" dirty="0" smtClean="0"/>
              <a:t>Level 2 (the ESC Technical Champion) reviews the support ticket</a:t>
            </a:r>
          </a:p>
          <a:p>
            <a:pPr marL="662940" lvl="1" indent="-342900">
              <a:buFont typeface="+mj-lt"/>
              <a:buAutoNum type="arabicPeriod"/>
            </a:pPr>
            <a:r>
              <a:rPr lang="en-US" dirty="0" smtClean="0"/>
              <a:t>If necessary Level 2 may communicate directly with the ticket initiator in order to get  more information</a:t>
            </a:r>
          </a:p>
          <a:p>
            <a:pPr marL="662940" lvl="1" indent="-342900">
              <a:buFont typeface="+mj-lt"/>
              <a:buAutoNum type="arabicPeriod"/>
            </a:pPr>
            <a:r>
              <a:rPr lang="en-US" dirty="0" smtClean="0"/>
              <a:t>Level 2 troubleshoots the error files or system issues with the support of the state-wide Technical Coaches</a:t>
            </a:r>
          </a:p>
          <a:p>
            <a:pPr marL="937260" lvl="2" indent="-342900">
              <a:buFont typeface="+mj-lt"/>
              <a:buAutoNum type="arabicPeriod"/>
            </a:pPr>
            <a:r>
              <a:rPr lang="en-US" dirty="0" smtClean="0"/>
              <a:t>Level 2 may resolve the issue or provide details to Level 1 to resolve the issue</a:t>
            </a:r>
          </a:p>
          <a:p>
            <a:pPr marL="1394460" lvl="3" indent="-342900">
              <a:buFont typeface="+mj-lt"/>
              <a:buAutoNum type="arabicPeriod"/>
            </a:pPr>
            <a:r>
              <a:rPr lang="en-US" dirty="0" smtClean="0"/>
              <a:t>The support ticket status would then be Resolved</a:t>
            </a:r>
          </a:p>
          <a:p>
            <a:pPr marL="937260" lvl="2" indent="-342900">
              <a:buFont typeface="+mj-lt"/>
              <a:buAutoNum type="arabicPeriod"/>
            </a:pPr>
            <a:r>
              <a:rPr lang="en-US" dirty="0" smtClean="0"/>
              <a:t>If Level 2 is unable to resolve the issue then the support ticket is escalated to Level 3</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24</a:t>
            </a:fld>
            <a:endParaRPr lang="en-US" dirty="0"/>
          </a:p>
        </p:txBody>
      </p:sp>
    </p:spTree>
    <p:extLst>
      <p:ext uri="{BB962C8B-B14F-4D97-AF65-F5344CB8AC3E}">
        <p14:creationId xmlns:p14="http://schemas.microsoft.com/office/powerpoint/2010/main" val="36915414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 Workflow Outline Level 3</a:t>
            </a:r>
            <a:endParaRPr lang="en-US" dirty="0"/>
          </a:p>
        </p:txBody>
      </p:sp>
      <p:sp>
        <p:nvSpPr>
          <p:cNvPr id="3" name="Content Placeholder 2"/>
          <p:cNvSpPr>
            <a:spLocks noGrp="1"/>
          </p:cNvSpPr>
          <p:nvPr>
            <p:ph sz="quarter" idx="1"/>
          </p:nvPr>
        </p:nvSpPr>
        <p:spPr/>
        <p:txBody>
          <a:bodyPr/>
          <a:lstStyle/>
          <a:p>
            <a:pPr marL="342900" indent="-342900">
              <a:buFont typeface="+mj-lt"/>
              <a:buAutoNum type="arabicPeriod"/>
            </a:pPr>
            <a:r>
              <a:rPr lang="en-US" dirty="0" smtClean="0"/>
              <a:t>Level 3 (TEA Support) reviews the support ticket</a:t>
            </a:r>
          </a:p>
          <a:p>
            <a:pPr marL="662940" lvl="1" indent="-342900">
              <a:buFont typeface="+mj-lt"/>
              <a:buAutoNum type="arabicPeriod"/>
            </a:pPr>
            <a:r>
              <a:rPr lang="en-US" dirty="0" smtClean="0"/>
              <a:t>If necessary Level </a:t>
            </a:r>
            <a:r>
              <a:rPr lang="en-US" dirty="0"/>
              <a:t>3</a:t>
            </a:r>
            <a:r>
              <a:rPr lang="en-US" dirty="0" smtClean="0"/>
              <a:t> may communicate directly with the ticket initiator in order to get  more information</a:t>
            </a:r>
          </a:p>
          <a:p>
            <a:pPr marL="662940" lvl="1" indent="-342900">
              <a:buFont typeface="+mj-lt"/>
              <a:buAutoNum type="arabicPeriod"/>
            </a:pPr>
            <a:r>
              <a:rPr lang="en-US" dirty="0" smtClean="0"/>
              <a:t>Level 3 troubleshoots the error files or system issues </a:t>
            </a:r>
          </a:p>
          <a:p>
            <a:pPr marL="662940" lvl="1" indent="-342900">
              <a:buFont typeface="+mj-lt"/>
              <a:buAutoNum type="arabicPeriod"/>
            </a:pPr>
            <a:r>
              <a:rPr lang="en-US" dirty="0" smtClean="0"/>
              <a:t>Level </a:t>
            </a:r>
            <a:r>
              <a:rPr lang="en-US" dirty="0"/>
              <a:t>3</a:t>
            </a:r>
            <a:r>
              <a:rPr lang="en-US" dirty="0" smtClean="0"/>
              <a:t> may resolve the issue or provide details to Level 2 or Level 1 to resolve the issue</a:t>
            </a:r>
          </a:p>
          <a:p>
            <a:pPr marL="1394460" lvl="3" indent="-342900">
              <a:buFont typeface="+mj-lt"/>
              <a:buAutoNum type="arabicPeriod"/>
            </a:pPr>
            <a:r>
              <a:rPr lang="en-US" dirty="0" smtClean="0"/>
              <a:t>The support ticket status would then be Resolved</a:t>
            </a:r>
          </a:p>
          <a:p>
            <a:pPr marL="937260" lvl="2" indent="-342900">
              <a:buFont typeface="+mj-lt"/>
              <a:buAutoNum type="arabicPeriod"/>
            </a:pPr>
            <a:r>
              <a:rPr lang="en-US" dirty="0" smtClean="0"/>
              <a:t>If Level 3 is unable to resolve the issue then the support ticket is escalated to Level 4</a:t>
            </a:r>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25</a:t>
            </a:fld>
            <a:endParaRPr lang="en-US" dirty="0"/>
          </a:p>
        </p:txBody>
      </p:sp>
    </p:spTree>
    <p:extLst>
      <p:ext uri="{BB962C8B-B14F-4D97-AF65-F5344CB8AC3E}">
        <p14:creationId xmlns:p14="http://schemas.microsoft.com/office/powerpoint/2010/main" val="3851717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TIMS Workflow Outline Level 4</a:t>
            </a:r>
            <a:endParaRPr lang="en-US" dirty="0"/>
          </a:p>
        </p:txBody>
      </p:sp>
      <p:sp>
        <p:nvSpPr>
          <p:cNvPr id="3" name="Content Placeholder 2"/>
          <p:cNvSpPr>
            <a:spLocks noGrp="1"/>
          </p:cNvSpPr>
          <p:nvPr>
            <p:ph sz="quarter" idx="1"/>
          </p:nvPr>
        </p:nvSpPr>
        <p:spPr/>
        <p:txBody>
          <a:bodyPr/>
          <a:lstStyle/>
          <a:p>
            <a:pPr marL="342900" indent="-342900">
              <a:buFont typeface="+mj-lt"/>
              <a:buAutoNum type="arabicPeriod"/>
            </a:pPr>
            <a:r>
              <a:rPr lang="en-US" dirty="0" smtClean="0"/>
              <a:t>Level 4 (TEA Subject Matter Experts) reviews the support ticket</a:t>
            </a:r>
          </a:p>
          <a:p>
            <a:pPr marL="662940" lvl="1" indent="-342900">
              <a:buFont typeface="+mj-lt"/>
              <a:buAutoNum type="arabicPeriod"/>
            </a:pPr>
            <a:r>
              <a:rPr lang="en-US" dirty="0" smtClean="0"/>
              <a:t>If necessary Level 4 may communicate directly with the ticket initiator in order to get  more information</a:t>
            </a:r>
          </a:p>
          <a:p>
            <a:pPr marL="662940" lvl="1" indent="-342900">
              <a:buFont typeface="+mj-lt"/>
              <a:buAutoNum type="arabicPeriod"/>
            </a:pPr>
            <a:r>
              <a:rPr lang="en-US" dirty="0" smtClean="0"/>
              <a:t>Level 4 troubleshoots the error files or system issues </a:t>
            </a:r>
          </a:p>
          <a:p>
            <a:pPr marL="662940" lvl="1" indent="-342900">
              <a:buFont typeface="+mj-lt"/>
              <a:buAutoNum type="arabicPeriod"/>
            </a:pPr>
            <a:r>
              <a:rPr lang="en-US" dirty="0" smtClean="0"/>
              <a:t>Level 4 may resolve the issue or provide details to prior levels to resolve the issue</a:t>
            </a:r>
          </a:p>
          <a:p>
            <a:pPr marL="1394460" lvl="3" indent="-342900">
              <a:buFont typeface="+mj-lt"/>
              <a:buAutoNum type="arabicPeriod"/>
            </a:pPr>
            <a:r>
              <a:rPr lang="en-US" dirty="0" smtClean="0"/>
              <a:t>The support ticket status would then be Resolved</a:t>
            </a:r>
          </a:p>
        </p:txBody>
      </p:sp>
      <p:sp>
        <p:nvSpPr>
          <p:cNvPr id="4" name="Slide Number Placeholder 3"/>
          <p:cNvSpPr>
            <a:spLocks noGrp="1"/>
          </p:cNvSpPr>
          <p:nvPr>
            <p:ph type="sldNum" sz="quarter" idx="12"/>
          </p:nvPr>
        </p:nvSpPr>
        <p:spPr/>
        <p:txBody>
          <a:bodyPr/>
          <a:lstStyle/>
          <a:p>
            <a:fld id="{2F0C4421-5918-4AA3-AE4A-C36EDD2FD6EB}" type="slidenum">
              <a:rPr lang="en-US" smtClean="0"/>
              <a:pPr/>
              <a:t>26</a:t>
            </a:fld>
            <a:endParaRPr lang="en-US" dirty="0"/>
          </a:p>
        </p:txBody>
      </p:sp>
    </p:spTree>
    <p:extLst>
      <p:ext uri="{BB962C8B-B14F-4D97-AF65-F5344CB8AC3E}">
        <p14:creationId xmlns:p14="http://schemas.microsoft.com/office/powerpoint/2010/main" val="18210612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Levels of Severity</a:t>
            </a:r>
            <a:endParaRPr lang="en-US" dirty="0"/>
          </a:p>
        </p:txBody>
      </p:sp>
      <p:sp>
        <p:nvSpPr>
          <p:cNvPr id="3" name="Content Placeholder 2"/>
          <p:cNvSpPr>
            <a:spLocks noGrp="1"/>
          </p:cNvSpPr>
          <p:nvPr>
            <p:ph sz="quarter" idx="1"/>
          </p:nvPr>
        </p:nvSpPr>
        <p:spPr/>
        <p:txBody>
          <a:bodyPr/>
          <a:lstStyle/>
          <a:p>
            <a:r>
              <a:rPr lang="en-US" dirty="0" smtClean="0"/>
              <a:t>Each support ticket will be assigned a level of severity</a:t>
            </a:r>
          </a:p>
          <a:p>
            <a:r>
              <a:rPr lang="en-US" dirty="0" smtClean="0"/>
              <a:t>As the ticket is escalated or circumstances evolve, the severity level can be revised</a:t>
            </a:r>
          </a:p>
          <a:p>
            <a:r>
              <a:rPr lang="en-US" dirty="0" smtClean="0"/>
              <a:t>Each level of severity requires that the incident be resolved within a certain time frame</a:t>
            </a:r>
          </a:p>
          <a:p>
            <a:endParaRPr lang="en-US"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27</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285283432"/>
              </p:ext>
            </p:extLst>
          </p:nvPr>
        </p:nvGraphicFramePr>
        <p:xfrm>
          <a:off x="762000" y="3550616"/>
          <a:ext cx="7696200" cy="2773984"/>
        </p:xfrm>
        <a:graphic>
          <a:graphicData uri="http://schemas.openxmlformats.org/drawingml/2006/table">
            <a:tbl>
              <a:tblPr firstRow="1" firstCol="1" bandRow="1">
                <a:tableStyleId>{5C22544A-7EE6-4342-B048-85BDC9FD1C3A}</a:tableStyleId>
              </a:tblPr>
              <a:tblGrid>
                <a:gridCol w="2704070"/>
                <a:gridCol w="4992130"/>
              </a:tblGrid>
              <a:tr h="418949">
                <a:tc>
                  <a:txBody>
                    <a:bodyPr/>
                    <a:lstStyle/>
                    <a:p>
                      <a:pPr marL="0" marR="0" algn="just">
                        <a:spcBef>
                          <a:spcPts val="0"/>
                        </a:spcBef>
                        <a:spcAft>
                          <a:spcPts val="0"/>
                        </a:spcAft>
                      </a:pPr>
                      <a:r>
                        <a:rPr lang="en-US" sz="1600" dirty="0">
                          <a:solidFill>
                            <a:srgbClr val="FFFFFF"/>
                          </a:solidFill>
                          <a:effectLst/>
                        </a:rPr>
                        <a:t> </a:t>
                      </a:r>
                      <a:endParaRPr lang="en-US" sz="1600" dirty="0">
                        <a:solidFill>
                          <a:srgbClr val="FFFFFF"/>
                        </a:solidFill>
                        <a:effectLst/>
                        <a:latin typeface="Georgia"/>
                        <a:ea typeface="Calibri"/>
                        <a:cs typeface="Times New Roman"/>
                      </a:endParaRPr>
                    </a:p>
                  </a:txBody>
                  <a:tcPr marL="68580" marR="68580" marT="0" marB="0"/>
                </a:tc>
                <a:tc>
                  <a:txBody>
                    <a:bodyPr/>
                    <a:lstStyle/>
                    <a:p>
                      <a:pPr marL="0" marR="0" algn="just">
                        <a:spcBef>
                          <a:spcPts val="0"/>
                        </a:spcBef>
                        <a:spcAft>
                          <a:spcPts val="0"/>
                        </a:spcAft>
                      </a:pPr>
                      <a:r>
                        <a:rPr lang="en-US" sz="1600" dirty="0">
                          <a:solidFill>
                            <a:srgbClr val="FFFFFF"/>
                          </a:solidFill>
                          <a:effectLst/>
                        </a:rPr>
                        <a:t>Description</a:t>
                      </a:r>
                      <a:endParaRPr lang="en-US" sz="1600" dirty="0">
                        <a:solidFill>
                          <a:srgbClr val="FFFFFF"/>
                        </a:solidFill>
                        <a:effectLst/>
                        <a:latin typeface="Georgia"/>
                        <a:ea typeface="Calibri"/>
                        <a:cs typeface="Times New Roman"/>
                      </a:endParaRPr>
                    </a:p>
                  </a:txBody>
                  <a:tcPr marL="68580" marR="68580" marT="0" marB="0"/>
                </a:tc>
              </a:tr>
              <a:tr h="628424">
                <a:tc>
                  <a:txBody>
                    <a:bodyPr/>
                    <a:lstStyle/>
                    <a:p>
                      <a:pPr marL="0" marR="0" algn="just">
                        <a:spcBef>
                          <a:spcPts val="0"/>
                        </a:spcBef>
                        <a:spcAft>
                          <a:spcPts val="0"/>
                        </a:spcAft>
                      </a:pPr>
                      <a:r>
                        <a:rPr lang="en-US" sz="1600" dirty="0">
                          <a:solidFill>
                            <a:srgbClr val="FFFFFF"/>
                          </a:solidFill>
                          <a:effectLst/>
                        </a:rPr>
                        <a:t>Critical/Severity 1</a:t>
                      </a:r>
                      <a:endParaRPr lang="en-US" sz="1600" dirty="0">
                        <a:solidFill>
                          <a:srgbClr val="FFFFFF"/>
                        </a:solidFill>
                        <a:effectLst/>
                        <a:latin typeface="Georgia"/>
                        <a:ea typeface="Calibri"/>
                        <a:cs typeface="Times New Roman"/>
                      </a:endParaRPr>
                    </a:p>
                  </a:txBody>
                  <a:tcPr marL="68580" marR="68580" marT="0" marB="0"/>
                </a:tc>
                <a:tc>
                  <a:txBody>
                    <a:bodyPr/>
                    <a:lstStyle/>
                    <a:p>
                      <a:pPr marL="0" marR="0">
                        <a:spcBef>
                          <a:spcPts val="0"/>
                        </a:spcBef>
                        <a:spcAft>
                          <a:spcPts val="0"/>
                        </a:spcAft>
                      </a:pPr>
                      <a:r>
                        <a:rPr lang="en-US" sz="1600" dirty="0">
                          <a:effectLst/>
                        </a:rPr>
                        <a:t>Unplanned </a:t>
                      </a:r>
                      <a:r>
                        <a:rPr lang="en-US" sz="1600" dirty="0" smtClean="0">
                          <a:effectLst/>
                        </a:rPr>
                        <a:t>system</a:t>
                      </a:r>
                      <a:r>
                        <a:rPr lang="en-US" sz="1600" baseline="0" dirty="0" smtClean="0">
                          <a:effectLst/>
                        </a:rPr>
                        <a:t> </a:t>
                      </a:r>
                      <a:r>
                        <a:rPr lang="en-US" sz="1600" dirty="0" smtClean="0">
                          <a:effectLst/>
                        </a:rPr>
                        <a:t>outage/application</a:t>
                      </a:r>
                      <a:endParaRPr lang="en-US" sz="1600" dirty="0">
                        <a:effectLst/>
                      </a:endParaRPr>
                    </a:p>
                    <a:p>
                      <a:pPr marL="0" marR="0" algn="just">
                        <a:spcBef>
                          <a:spcPts val="0"/>
                        </a:spcBef>
                        <a:spcAft>
                          <a:spcPts val="0"/>
                        </a:spcAft>
                      </a:pPr>
                      <a:r>
                        <a:rPr lang="en-US" sz="1600" dirty="0">
                          <a:effectLst/>
                        </a:rPr>
                        <a:t>unavailable</a:t>
                      </a:r>
                      <a:endParaRPr lang="en-US" sz="1600" dirty="0">
                        <a:effectLst/>
                        <a:latin typeface="Georgia"/>
                        <a:ea typeface="Calibri"/>
                        <a:cs typeface="Times New Roman"/>
                      </a:endParaRPr>
                    </a:p>
                  </a:txBody>
                  <a:tcPr marL="68580" marR="68580" marT="0" marB="0"/>
                </a:tc>
              </a:tr>
              <a:tr h="476628">
                <a:tc>
                  <a:txBody>
                    <a:bodyPr/>
                    <a:lstStyle/>
                    <a:p>
                      <a:pPr marL="0" marR="0" algn="just">
                        <a:spcBef>
                          <a:spcPts val="0"/>
                        </a:spcBef>
                        <a:spcAft>
                          <a:spcPts val="0"/>
                        </a:spcAft>
                      </a:pPr>
                      <a:r>
                        <a:rPr lang="en-US" sz="1600" dirty="0">
                          <a:solidFill>
                            <a:srgbClr val="FFFFFF"/>
                          </a:solidFill>
                          <a:effectLst/>
                        </a:rPr>
                        <a:t>High/Severity 2</a:t>
                      </a:r>
                      <a:endParaRPr lang="en-US" sz="1600" dirty="0">
                        <a:solidFill>
                          <a:srgbClr val="FFFFFF"/>
                        </a:solidFill>
                        <a:effectLst/>
                        <a:latin typeface="Georgia"/>
                        <a:ea typeface="Calibri"/>
                        <a:cs typeface="Times New Roman"/>
                      </a:endParaRPr>
                    </a:p>
                  </a:txBody>
                  <a:tcPr marL="68580" marR="68580" marT="0" marB="0"/>
                </a:tc>
                <a:tc>
                  <a:txBody>
                    <a:bodyPr/>
                    <a:lstStyle/>
                    <a:p>
                      <a:pPr marL="0" marR="0">
                        <a:spcBef>
                          <a:spcPts val="0"/>
                        </a:spcBef>
                        <a:spcAft>
                          <a:spcPts val="0"/>
                        </a:spcAft>
                      </a:pPr>
                      <a:r>
                        <a:rPr lang="en-US" sz="1600" dirty="0">
                          <a:effectLst/>
                        </a:rPr>
                        <a:t>Bug with </a:t>
                      </a:r>
                      <a:r>
                        <a:rPr lang="en-US" sz="1600" dirty="0" smtClean="0">
                          <a:effectLst/>
                        </a:rPr>
                        <a:t>specific</a:t>
                      </a:r>
                      <a:r>
                        <a:rPr lang="en-US" sz="1600" baseline="0" dirty="0" smtClean="0">
                          <a:effectLst/>
                        </a:rPr>
                        <a:t> </a:t>
                      </a:r>
                      <a:r>
                        <a:rPr lang="en-US" sz="1600" dirty="0" smtClean="0">
                          <a:effectLst/>
                        </a:rPr>
                        <a:t>application functionality</a:t>
                      </a:r>
                      <a:endParaRPr lang="en-US" sz="1600" dirty="0">
                        <a:effectLst/>
                      </a:endParaRPr>
                    </a:p>
                    <a:p>
                      <a:pPr marL="0" marR="0" algn="just">
                        <a:spcBef>
                          <a:spcPts val="0"/>
                        </a:spcBef>
                        <a:spcAft>
                          <a:spcPts val="0"/>
                        </a:spcAft>
                      </a:pPr>
                      <a:r>
                        <a:rPr lang="en-US" sz="1600" dirty="0">
                          <a:effectLst/>
                        </a:rPr>
                        <a:t> </a:t>
                      </a:r>
                      <a:endParaRPr lang="en-US" sz="1600" dirty="0">
                        <a:effectLst/>
                        <a:latin typeface="Georgia"/>
                        <a:ea typeface="Calibri"/>
                        <a:cs typeface="Times New Roman"/>
                      </a:endParaRPr>
                    </a:p>
                  </a:txBody>
                  <a:tcPr marL="68580" marR="68580" marT="0" marB="0"/>
                </a:tc>
              </a:tr>
              <a:tr h="418949">
                <a:tc>
                  <a:txBody>
                    <a:bodyPr/>
                    <a:lstStyle/>
                    <a:p>
                      <a:pPr marL="0" marR="0" algn="just">
                        <a:spcBef>
                          <a:spcPts val="0"/>
                        </a:spcBef>
                        <a:spcAft>
                          <a:spcPts val="0"/>
                        </a:spcAft>
                      </a:pPr>
                      <a:r>
                        <a:rPr lang="en-US" sz="1600" dirty="0">
                          <a:solidFill>
                            <a:srgbClr val="FFFFFF"/>
                          </a:solidFill>
                          <a:effectLst/>
                        </a:rPr>
                        <a:t>Medium/Severity 3</a:t>
                      </a:r>
                      <a:endParaRPr lang="en-US" sz="1600" dirty="0">
                        <a:solidFill>
                          <a:srgbClr val="FFFFFF"/>
                        </a:solidFill>
                        <a:effectLst/>
                        <a:latin typeface="Georgia"/>
                        <a:ea typeface="Calibri"/>
                        <a:cs typeface="Times New Roman"/>
                      </a:endParaRPr>
                    </a:p>
                  </a:txBody>
                  <a:tcPr marL="68580" marR="68580" marT="0" marB="0"/>
                </a:tc>
                <a:tc>
                  <a:txBody>
                    <a:bodyPr/>
                    <a:lstStyle/>
                    <a:p>
                      <a:pPr marL="0" marR="0">
                        <a:spcBef>
                          <a:spcPts val="0"/>
                        </a:spcBef>
                        <a:spcAft>
                          <a:spcPts val="0"/>
                        </a:spcAft>
                      </a:pPr>
                      <a:r>
                        <a:rPr lang="en-US" sz="1600" dirty="0">
                          <a:effectLst/>
                        </a:rPr>
                        <a:t>Application </a:t>
                      </a:r>
                      <a:r>
                        <a:rPr lang="en-US" sz="1600" dirty="0" smtClean="0">
                          <a:effectLst/>
                        </a:rPr>
                        <a:t>functioning, but </a:t>
                      </a:r>
                      <a:r>
                        <a:rPr lang="en-US" sz="1600" dirty="0">
                          <a:effectLst/>
                        </a:rPr>
                        <a:t>not </a:t>
                      </a:r>
                      <a:r>
                        <a:rPr lang="en-US" sz="1600" dirty="0" smtClean="0">
                          <a:effectLst/>
                        </a:rPr>
                        <a:t>as desired/expected</a:t>
                      </a:r>
                      <a:endParaRPr lang="en-US" sz="1600" dirty="0">
                        <a:effectLst/>
                        <a:latin typeface="Georgia"/>
                        <a:ea typeface="Calibri"/>
                        <a:cs typeface="Times New Roman"/>
                      </a:endParaRPr>
                    </a:p>
                  </a:txBody>
                  <a:tcPr marL="68580" marR="68580" marT="0" marB="0"/>
                </a:tc>
              </a:tr>
              <a:tr h="819982">
                <a:tc>
                  <a:txBody>
                    <a:bodyPr/>
                    <a:lstStyle/>
                    <a:p>
                      <a:pPr marL="0" marR="0" algn="just">
                        <a:spcBef>
                          <a:spcPts val="0"/>
                        </a:spcBef>
                        <a:spcAft>
                          <a:spcPts val="0"/>
                        </a:spcAft>
                      </a:pPr>
                      <a:r>
                        <a:rPr lang="en-US" sz="1600" dirty="0">
                          <a:solidFill>
                            <a:srgbClr val="FFFFFF"/>
                          </a:solidFill>
                          <a:effectLst/>
                        </a:rPr>
                        <a:t>Low/Severity 4</a:t>
                      </a:r>
                      <a:endParaRPr lang="en-US" sz="1600" dirty="0">
                        <a:solidFill>
                          <a:srgbClr val="FFFFFF"/>
                        </a:solidFill>
                        <a:effectLst/>
                        <a:latin typeface="Georgia"/>
                        <a:ea typeface="Calibri"/>
                        <a:cs typeface="Times New Roman"/>
                      </a:endParaRPr>
                    </a:p>
                  </a:txBody>
                  <a:tcPr marL="68580" marR="68580" marT="0" marB="0"/>
                </a:tc>
                <a:tc>
                  <a:txBody>
                    <a:bodyPr/>
                    <a:lstStyle/>
                    <a:p>
                      <a:pPr marL="171450" marR="0" indent="-171450">
                        <a:spcBef>
                          <a:spcPts val="0"/>
                        </a:spcBef>
                        <a:spcAft>
                          <a:spcPts val="0"/>
                        </a:spcAft>
                        <a:buFont typeface="Arial" pitchFamily="34" charset="0"/>
                        <a:buChar char="•"/>
                      </a:pPr>
                      <a:r>
                        <a:rPr lang="en-US" sz="1600" dirty="0" smtClean="0">
                          <a:effectLst/>
                        </a:rPr>
                        <a:t>Enhancement</a:t>
                      </a:r>
                      <a:r>
                        <a:rPr lang="en-US" sz="1600" baseline="0" dirty="0" smtClean="0">
                          <a:effectLst/>
                        </a:rPr>
                        <a:t> </a:t>
                      </a:r>
                      <a:r>
                        <a:rPr lang="en-US" sz="1600" dirty="0" smtClean="0">
                          <a:effectLst/>
                        </a:rPr>
                        <a:t>request</a:t>
                      </a:r>
                      <a:endParaRPr lang="en-US" sz="1600" dirty="0">
                        <a:effectLst/>
                      </a:endParaRPr>
                    </a:p>
                    <a:p>
                      <a:pPr marL="171450" marR="0" indent="-171450">
                        <a:spcBef>
                          <a:spcPts val="0"/>
                        </a:spcBef>
                        <a:spcAft>
                          <a:spcPts val="0"/>
                        </a:spcAft>
                        <a:buFont typeface="Arial" pitchFamily="34" charset="0"/>
                        <a:buChar char="•"/>
                      </a:pPr>
                      <a:r>
                        <a:rPr lang="en-US" sz="1600" dirty="0" smtClean="0">
                          <a:effectLst/>
                        </a:rPr>
                        <a:t>Question on</a:t>
                      </a:r>
                      <a:r>
                        <a:rPr lang="en-US" sz="1600" baseline="0" dirty="0" smtClean="0">
                          <a:effectLst/>
                        </a:rPr>
                        <a:t> f</a:t>
                      </a:r>
                      <a:r>
                        <a:rPr lang="en-US" sz="1600" dirty="0" smtClean="0">
                          <a:effectLst/>
                        </a:rPr>
                        <a:t>unctionality</a:t>
                      </a:r>
                      <a:endParaRPr lang="en-US" sz="1600" dirty="0">
                        <a:effectLst/>
                      </a:endParaRPr>
                    </a:p>
                    <a:p>
                      <a:pPr marL="171450" marR="0" indent="-171450">
                        <a:spcBef>
                          <a:spcPts val="0"/>
                        </a:spcBef>
                        <a:spcAft>
                          <a:spcPts val="0"/>
                        </a:spcAft>
                        <a:buFont typeface="Arial" pitchFamily="34" charset="0"/>
                        <a:buChar char="•"/>
                      </a:pPr>
                      <a:r>
                        <a:rPr lang="en-US" sz="1600" dirty="0" smtClean="0">
                          <a:effectLst/>
                        </a:rPr>
                        <a:t>Display/formatting</a:t>
                      </a:r>
                      <a:r>
                        <a:rPr lang="en-US" sz="1600" baseline="0" dirty="0" smtClean="0">
                          <a:effectLst/>
                        </a:rPr>
                        <a:t> issues </a:t>
                      </a:r>
                      <a:endParaRPr lang="en-US" sz="1600" dirty="0">
                        <a:effectLst/>
                        <a:latin typeface="Georgi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721859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smtClean="0"/>
              <a:t>Wrap Up, Knowledge Check, Survey, and Questions</a:t>
            </a:r>
            <a:endParaRPr lang="en-US" dirty="0"/>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28</a:t>
            </a:fld>
            <a:endParaRPr lang="en-US" dirty="0"/>
          </a:p>
        </p:txBody>
      </p:sp>
    </p:spTree>
    <p:extLst>
      <p:ext uri="{BB962C8B-B14F-4D97-AF65-F5344CB8AC3E}">
        <p14:creationId xmlns:p14="http://schemas.microsoft.com/office/powerpoint/2010/main" val="3046836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29</a:t>
            </a:fld>
            <a:endParaRPr lang="en-US" dirty="0"/>
          </a:p>
        </p:txBody>
      </p:sp>
      <p:sp>
        <p:nvSpPr>
          <p:cNvPr id="3" name="Title 2"/>
          <p:cNvSpPr>
            <a:spLocks noGrp="1"/>
          </p:cNvSpPr>
          <p:nvPr>
            <p:ph type="title"/>
          </p:nvPr>
        </p:nvSpPr>
        <p:spPr/>
        <p:txBody>
          <a:bodyPr/>
          <a:lstStyle/>
          <a:p>
            <a:r>
              <a:rPr lang="en-US" dirty="0" smtClean="0"/>
              <a:t>Wrap Up</a:t>
            </a:r>
            <a:endParaRPr lang="en-US" dirty="0"/>
          </a:p>
        </p:txBody>
      </p:sp>
      <p:sp>
        <p:nvSpPr>
          <p:cNvPr id="6"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nSpc>
                <a:spcPct val="106000"/>
              </a:lnSpc>
              <a:spcBef>
                <a:spcPts val="600"/>
              </a:spcBef>
              <a:spcAft>
                <a:spcPts val="300"/>
              </a:spcAft>
              <a:buNone/>
            </a:pPr>
            <a:r>
              <a:rPr lang="en-US" sz="1800" b="1" dirty="0">
                <a:solidFill>
                  <a:schemeClr val="accent2"/>
                </a:solidFill>
                <a:sym typeface="Helvetica" charset="0"/>
              </a:rPr>
              <a:t>Today we talked about: </a:t>
            </a:r>
          </a:p>
          <a:p>
            <a:pPr>
              <a:lnSpc>
                <a:spcPct val="106000"/>
              </a:lnSpc>
              <a:spcBef>
                <a:spcPts val="600"/>
              </a:spcBef>
              <a:spcAft>
                <a:spcPts val="300"/>
              </a:spcAft>
            </a:pPr>
            <a:r>
              <a:rPr lang="en-US" sz="1800" dirty="0" smtClean="0">
                <a:sym typeface="Helvetica" charset="0"/>
              </a:rPr>
              <a:t>How data is loaded into the studentGPS™ Dashboards</a:t>
            </a:r>
          </a:p>
          <a:p>
            <a:pPr>
              <a:lnSpc>
                <a:spcPct val="106000"/>
              </a:lnSpc>
              <a:spcBef>
                <a:spcPts val="600"/>
              </a:spcBef>
              <a:spcAft>
                <a:spcPts val="300"/>
              </a:spcAft>
            </a:pPr>
            <a:r>
              <a:rPr lang="en-US" sz="1800" dirty="0" smtClean="0">
                <a:sym typeface="Helvetica" charset="0"/>
              </a:rPr>
              <a:t>How to view the studentGPS™ Dashboards Validation Reports</a:t>
            </a:r>
          </a:p>
          <a:p>
            <a:pPr marL="0" indent="0">
              <a:lnSpc>
                <a:spcPct val="106000"/>
              </a:lnSpc>
              <a:spcBef>
                <a:spcPts val="600"/>
              </a:spcBef>
              <a:spcAft>
                <a:spcPts val="300"/>
              </a:spcAft>
              <a:buNone/>
            </a:pPr>
            <a:endParaRPr lang="en-US" sz="1800" dirty="0">
              <a:sym typeface="Helvetica" charset="0"/>
            </a:endParaRPr>
          </a:p>
          <a:p>
            <a:pPr marL="0" indent="0">
              <a:lnSpc>
                <a:spcPct val="106000"/>
              </a:lnSpc>
              <a:spcBef>
                <a:spcPts val="600"/>
              </a:spcBef>
              <a:spcAft>
                <a:spcPts val="300"/>
              </a:spcAft>
              <a:buNone/>
            </a:pPr>
            <a:r>
              <a:rPr lang="en-US" sz="1800" b="1" dirty="0">
                <a:solidFill>
                  <a:schemeClr val="accent2"/>
                </a:solidFill>
                <a:sym typeface="Helvetica" charset="0"/>
              </a:rPr>
              <a:t>What did you learn?</a:t>
            </a:r>
            <a:endParaRPr lang="en-US" sz="1800" dirty="0"/>
          </a:p>
          <a:p>
            <a:pPr>
              <a:lnSpc>
                <a:spcPct val="106000"/>
              </a:lnSpc>
              <a:spcBef>
                <a:spcPts val="600"/>
              </a:spcBef>
              <a:spcAft>
                <a:spcPts val="300"/>
              </a:spcAft>
            </a:pPr>
            <a:r>
              <a:rPr lang="en-US" sz="1800" dirty="0" smtClean="0"/>
              <a:t>How is data loaded into the studentGPS™ Dashboards?</a:t>
            </a:r>
          </a:p>
          <a:p>
            <a:pPr lvl="0">
              <a:lnSpc>
                <a:spcPct val="106000"/>
              </a:lnSpc>
              <a:spcBef>
                <a:spcPts val="600"/>
              </a:spcBef>
              <a:spcAft>
                <a:spcPts val="300"/>
              </a:spcAft>
            </a:pPr>
            <a:r>
              <a:rPr lang="en-US" sz="1800" dirty="0" smtClean="0"/>
              <a:t>Can you submit </a:t>
            </a:r>
            <a:r>
              <a:rPr lang="en-US" sz="1800" dirty="0"/>
              <a:t>the same data collections for both TSDS PEIMS and the </a:t>
            </a:r>
            <a:r>
              <a:rPr lang="en-US" sz="1800" dirty="0" smtClean="0"/>
              <a:t>studentGPS</a:t>
            </a:r>
            <a:r>
              <a:rPr lang="en-US" sz="1800" dirty="0"/>
              <a:t>™ </a:t>
            </a:r>
            <a:r>
              <a:rPr lang="en-US" sz="1800" dirty="0" smtClean="0"/>
              <a:t>Dashboards</a:t>
            </a:r>
            <a:r>
              <a:rPr lang="en-US" sz="1800" dirty="0"/>
              <a:t>?</a:t>
            </a:r>
            <a:endParaRPr lang="en-US" sz="1800" dirty="0" smtClean="0"/>
          </a:p>
          <a:p>
            <a:pPr>
              <a:lnSpc>
                <a:spcPct val="106000"/>
              </a:lnSpc>
              <a:spcBef>
                <a:spcPts val="600"/>
              </a:spcBef>
              <a:spcAft>
                <a:spcPts val="300"/>
              </a:spcAft>
            </a:pPr>
            <a:r>
              <a:rPr lang="en-US" sz="1800" dirty="0" smtClean="0"/>
              <a:t>Where do you access the </a:t>
            </a:r>
            <a:r>
              <a:rPr lang="en-US" sz="1800" dirty="0">
                <a:sym typeface="Helvetica" charset="0"/>
              </a:rPr>
              <a:t>studentGPS™ Dashboards Validation </a:t>
            </a:r>
            <a:r>
              <a:rPr lang="en-US" sz="1800" dirty="0" smtClean="0">
                <a:sym typeface="Helvetica" charset="0"/>
              </a:rPr>
              <a:t>Reports</a:t>
            </a:r>
            <a:r>
              <a:rPr lang="en-US" sz="1800" dirty="0">
                <a:sym typeface="Helvetica" charset="0"/>
              </a:rPr>
              <a:t>?</a:t>
            </a:r>
          </a:p>
        </p:txBody>
      </p:sp>
    </p:spTree>
    <p:extLst>
      <p:ext uri="{BB962C8B-B14F-4D97-AF65-F5344CB8AC3E}">
        <p14:creationId xmlns:p14="http://schemas.microsoft.com/office/powerpoint/2010/main" val="3396196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3</a:t>
            </a:fld>
            <a:endParaRPr lang="en-US" dirty="0"/>
          </a:p>
        </p:txBody>
      </p:sp>
      <p:sp>
        <p:nvSpPr>
          <p:cNvPr id="6"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lvl="0">
              <a:lnSpc>
                <a:spcPct val="106000"/>
              </a:lnSpc>
              <a:spcBef>
                <a:spcPts val="600"/>
              </a:spcBef>
              <a:spcAft>
                <a:spcPts val="300"/>
              </a:spcAft>
            </a:pPr>
            <a:r>
              <a:rPr lang="en-US" sz="1800" b="1" dirty="0" smtClean="0">
                <a:solidFill>
                  <a:schemeClr val="accent2"/>
                </a:solidFill>
              </a:rPr>
              <a:t>The participant will be able to:</a:t>
            </a:r>
          </a:p>
          <a:p>
            <a:pPr lvl="1">
              <a:lnSpc>
                <a:spcPct val="106000"/>
              </a:lnSpc>
              <a:spcBef>
                <a:spcPts val="600"/>
              </a:spcBef>
              <a:spcAft>
                <a:spcPts val="300"/>
              </a:spcAft>
            </a:pPr>
            <a:r>
              <a:rPr lang="en-US" sz="1800" dirty="0" smtClean="0"/>
              <a:t>Describe the Dashboard Data Mart (DDM) data loading process</a:t>
            </a:r>
          </a:p>
          <a:p>
            <a:pPr lvl="1">
              <a:lnSpc>
                <a:spcPct val="106000"/>
              </a:lnSpc>
              <a:spcBef>
                <a:spcPts val="600"/>
              </a:spcBef>
              <a:spcAft>
                <a:spcPts val="300"/>
              </a:spcAft>
            </a:pPr>
            <a:r>
              <a:rPr lang="en-US" sz="1800" dirty="0"/>
              <a:t>Explain where to find </a:t>
            </a:r>
            <a:r>
              <a:rPr lang="en-US" sz="1800" dirty="0" smtClean="0"/>
              <a:t>the </a:t>
            </a:r>
            <a:r>
              <a:rPr lang="en-US" sz="1800" dirty="0"/>
              <a:t>studentGPS™ Dashboards Validation Reports </a:t>
            </a:r>
            <a:endParaRPr lang="en-US" sz="1800" dirty="0" smtClean="0"/>
          </a:p>
          <a:p>
            <a:pPr lvl="1">
              <a:lnSpc>
                <a:spcPct val="106000"/>
              </a:lnSpc>
              <a:spcBef>
                <a:spcPts val="600"/>
              </a:spcBef>
              <a:spcAft>
                <a:spcPts val="300"/>
              </a:spcAft>
            </a:pPr>
            <a:r>
              <a:rPr lang="en-US" sz="1800" dirty="0" smtClean="0"/>
              <a:t>Name the </a:t>
            </a:r>
            <a:r>
              <a:rPr lang="en-US" sz="1800" dirty="0"/>
              <a:t>studentGPS™ Dashboards Validation Reports </a:t>
            </a:r>
          </a:p>
          <a:p>
            <a:pPr marL="0" indent="0">
              <a:buFont typeface="Wingdings"/>
              <a:buNone/>
            </a:pPr>
            <a:endParaRPr lang="en-US" sz="2400" dirty="0"/>
          </a:p>
        </p:txBody>
      </p:sp>
      <p:sp>
        <p:nvSpPr>
          <p:cNvPr id="7" name="Title 1"/>
          <p:cNvSpPr>
            <a:spLocks noGrp="1"/>
          </p:cNvSpPr>
          <p:nvPr>
            <p:ph type="title"/>
          </p:nvPr>
        </p:nvSpPr>
        <p:spPr>
          <a:xfrm>
            <a:off x="1905000" y="457200"/>
            <a:ext cx="6858000" cy="838200"/>
          </a:xfrm>
          <a:prstGeom prst="rect">
            <a:avLst/>
          </a:prstGeom>
        </p:spPr>
        <p:txBody>
          <a:bodyPr>
            <a:noAutofit/>
          </a:bodyPr>
          <a:lstStyle/>
          <a:p>
            <a:r>
              <a:rPr lang="en-US" dirty="0" smtClean="0"/>
              <a:t>Course Objectives</a:t>
            </a:r>
            <a:endParaRPr lang="en-US" dirty="0"/>
          </a:p>
        </p:txBody>
      </p:sp>
    </p:spTree>
    <p:extLst>
      <p:ext uri="{BB962C8B-B14F-4D97-AF65-F5344CB8AC3E}">
        <p14:creationId xmlns:p14="http://schemas.microsoft.com/office/powerpoint/2010/main" val="25588670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30</a:t>
            </a:fld>
            <a:endParaRPr lang="en-US" dirty="0"/>
          </a:p>
        </p:txBody>
      </p:sp>
      <p:sp>
        <p:nvSpPr>
          <p:cNvPr id="3" name="Title 2"/>
          <p:cNvSpPr>
            <a:spLocks noGrp="1"/>
          </p:cNvSpPr>
          <p:nvPr>
            <p:ph type="title"/>
          </p:nvPr>
        </p:nvSpPr>
        <p:spPr/>
        <p:txBody>
          <a:bodyPr/>
          <a:lstStyle/>
          <a:p>
            <a:r>
              <a:rPr lang="en-US" dirty="0" smtClean="0"/>
              <a:t>Knowledge Check</a:t>
            </a:r>
            <a:endParaRPr lang="en-US" dirty="0"/>
          </a:p>
        </p:txBody>
      </p:sp>
      <p:sp>
        <p:nvSpPr>
          <p:cNvPr id="7"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nSpc>
                <a:spcPct val="106000"/>
              </a:lnSpc>
              <a:spcBef>
                <a:spcPts val="600"/>
              </a:spcBef>
              <a:spcAft>
                <a:spcPts val="300"/>
              </a:spcAft>
            </a:pPr>
            <a:r>
              <a:rPr lang="en-US" sz="1800" dirty="0"/>
              <a:t>Please click the Knowledge Check link in Project Share and take ten minutes to answer questions about this training session.</a:t>
            </a:r>
          </a:p>
          <a:p>
            <a:pPr marL="0" lvl="0" indent="0">
              <a:buNone/>
            </a:pPr>
            <a:endParaRPr lang="en-US" sz="1800" dirty="0"/>
          </a:p>
        </p:txBody>
      </p:sp>
      <p:sp>
        <p:nvSpPr>
          <p:cNvPr id="9" name="Rounded Rectangle 8"/>
          <p:cNvSpPr/>
          <p:nvPr/>
        </p:nvSpPr>
        <p:spPr>
          <a:xfrm>
            <a:off x="914400" y="3733801"/>
            <a:ext cx="7239000" cy="76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FF"/>
                </a:solidFill>
                <a:hlinkClick r:id="rId3"/>
              </a:rPr>
              <a:t>www.projectsharetx.org</a:t>
            </a:r>
            <a:endParaRPr lang="en-US" sz="2400" b="1" dirty="0">
              <a:solidFill>
                <a:srgbClr val="FFFFFF"/>
              </a:solidFill>
            </a:endParaRPr>
          </a:p>
        </p:txBody>
      </p:sp>
    </p:spTree>
    <p:extLst>
      <p:ext uri="{BB962C8B-B14F-4D97-AF65-F5344CB8AC3E}">
        <p14:creationId xmlns:p14="http://schemas.microsoft.com/office/powerpoint/2010/main" val="37953078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31</a:t>
            </a:fld>
            <a:endParaRPr lang="en-US" dirty="0"/>
          </a:p>
        </p:txBody>
      </p:sp>
      <p:sp>
        <p:nvSpPr>
          <p:cNvPr id="3" name="Title 2"/>
          <p:cNvSpPr>
            <a:spLocks noGrp="1"/>
          </p:cNvSpPr>
          <p:nvPr>
            <p:ph type="title"/>
          </p:nvPr>
        </p:nvSpPr>
        <p:spPr/>
        <p:txBody>
          <a:bodyPr/>
          <a:lstStyle/>
          <a:p>
            <a:r>
              <a:rPr lang="en-US" dirty="0" smtClean="0"/>
              <a:t>Training Survey</a:t>
            </a:r>
            <a:endParaRPr lang="en-US" dirty="0"/>
          </a:p>
        </p:txBody>
      </p:sp>
      <p:sp>
        <p:nvSpPr>
          <p:cNvPr id="7"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nSpc>
                <a:spcPct val="106000"/>
              </a:lnSpc>
              <a:spcBef>
                <a:spcPts val="600"/>
              </a:spcBef>
              <a:spcAft>
                <a:spcPts val="300"/>
              </a:spcAft>
            </a:pPr>
            <a:r>
              <a:rPr lang="en-US" sz="1800" dirty="0"/>
              <a:t>Please click the survey link in Project Share and take </a:t>
            </a:r>
            <a:r>
              <a:rPr lang="en-US" sz="1800" dirty="0" smtClean="0"/>
              <a:t>five </a:t>
            </a:r>
            <a:r>
              <a:rPr lang="en-US" sz="1800" dirty="0"/>
              <a:t>minutes to answer questions about this training session</a:t>
            </a:r>
            <a:r>
              <a:rPr lang="en-US" sz="1800" dirty="0" smtClean="0"/>
              <a:t>.</a:t>
            </a:r>
            <a:endParaRPr lang="en-US" sz="1800" dirty="0"/>
          </a:p>
        </p:txBody>
      </p:sp>
      <p:sp>
        <p:nvSpPr>
          <p:cNvPr id="9" name="Rounded Rectangle 8"/>
          <p:cNvSpPr/>
          <p:nvPr/>
        </p:nvSpPr>
        <p:spPr>
          <a:xfrm>
            <a:off x="914400" y="3733801"/>
            <a:ext cx="7239000" cy="76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FF"/>
                </a:solidFill>
                <a:hlinkClick r:id="rId3"/>
              </a:rPr>
              <a:t>www.projectsharetx.org</a:t>
            </a:r>
            <a:endParaRPr lang="en-US" sz="2400" b="1" dirty="0">
              <a:solidFill>
                <a:srgbClr val="FFFFFF"/>
              </a:solidFill>
            </a:endParaRPr>
          </a:p>
        </p:txBody>
      </p:sp>
    </p:spTree>
    <p:extLst>
      <p:ext uri="{BB962C8B-B14F-4D97-AF65-F5344CB8AC3E}">
        <p14:creationId xmlns:p14="http://schemas.microsoft.com/office/powerpoint/2010/main" val="20325400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200" b="1" dirty="0" smtClean="0"/>
              <a:t>Questions?</a:t>
            </a:r>
            <a:endParaRPr lang="en-US" sz="4200" b="1" dirty="0"/>
          </a:p>
        </p:txBody>
      </p:sp>
      <p:sp>
        <p:nvSpPr>
          <p:cNvPr id="9" name="Slide Number Placeholder 8"/>
          <p:cNvSpPr>
            <a:spLocks noGrp="1"/>
          </p:cNvSpPr>
          <p:nvPr>
            <p:ph type="sldNum" sz="quarter" idx="11"/>
          </p:nvPr>
        </p:nvSpPr>
        <p:spPr/>
        <p:txBody>
          <a:bodyPr/>
          <a:lstStyle/>
          <a:p>
            <a:fld id="{2F0C4421-5918-4AA3-AE4A-C36EDD2FD6EB}" type="slidenum">
              <a:rPr lang="en-US" smtClean="0"/>
              <a:pPr/>
              <a:t>32</a:t>
            </a:fld>
            <a:endParaRPr lang="en-US" dirty="0"/>
          </a:p>
        </p:txBody>
      </p:sp>
      <p:sp>
        <p:nvSpPr>
          <p:cNvPr id="3" name="Title 8"/>
          <p:cNvSpPr txBox="1">
            <a:spLocks/>
          </p:cNvSpPr>
          <p:nvPr/>
        </p:nvSpPr>
        <p:spPr>
          <a:xfrm>
            <a:off x="1524000" y="5562600"/>
            <a:ext cx="7620000" cy="838200"/>
          </a:xfrm>
          <a:prstGeom prst="rect">
            <a:avLst/>
          </a:prstGeom>
        </p:spPr>
        <p:txBody>
          <a:bodyPr vert="horz" lIns="91440" rIns="45720" rtlCol="0" anchor="ctr">
            <a:normAutofit fontScale="97500"/>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1" i="0" strike="noStrike" kern="1200" cap="none" spc="0" normalizeH="0" baseline="0" noProof="0" dirty="0" smtClean="0">
                <a:ln>
                  <a:noFill/>
                </a:ln>
                <a:solidFill>
                  <a:schemeClr val="tx2"/>
                </a:solidFill>
                <a:effectLst/>
                <a:uLnTx/>
                <a:uFillTx/>
                <a:latin typeface="Corbel" pitchFamily="34" charset="0"/>
                <a:ea typeface="+mj-ea"/>
                <a:cs typeface="+mj-cs"/>
                <a:hlinkClick r:id="rId3"/>
              </a:rPr>
              <a:t>www.TexasStudentDataSystem.org</a:t>
            </a:r>
            <a:endParaRPr kumimoji="0" lang="en-US" sz="3200" b="1" i="0" strike="noStrike" kern="1200" cap="none" spc="0" normalizeH="0" baseline="0" noProof="0" dirty="0">
              <a:ln>
                <a:noFill/>
              </a:ln>
              <a:solidFill>
                <a:schemeClr val="tx1"/>
              </a:solidFill>
              <a:effectLst/>
              <a:uLnTx/>
              <a:uFillTx/>
              <a:latin typeface="+mj-lt"/>
              <a:ea typeface="+mj-ea"/>
              <a:cs typeface="+mj-cs"/>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0" y="0"/>
            <a:ext cx="7620000" cy="459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481825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4</a:t>
            </a:fld>
            <a:endParaRPr lang="en-US" dirty="0"/>
          </a:p>
        </p:txBody>
      </p:sp>
      <p:sp>
        <p:nvSpPr>
          <p:cNvPr id="5"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lvl="0">
              <a:lnSpc>
                <a:spcPct val="106000"/>
              </a:lnSpc>
              <a:spcBef>
                <a:spcPts val="600"/>
              </a:spcBef>
              <a:spcAft>
                <a:spcPts val="300"/>
              </a:spcAft>
            </a:pPr>
            <a:r>
              <a:rPr lang="en-US" sz="1800" b="1" dirty="0" smtClean="0">
                <a:solidFill>
                  <a:schemeClr val="accent2"/>
                </a:solidFill>
              </a:rPr>
              <a:t>Pre-requisites </a:t>
            </a:r>
            <a:r>
              <a:rPr lang="en-US" sz="1800" b="1" dirty="0">
                <a:solidFill>
                  <a:schemeClr val="accent2"/>
                </a:solidFill>
              </a:rPr>
              <a:t>that are needed prior to this training: </a:t>
            </a:r>
            <a:endParaRPr lang="en-US" sz="1800" dirty="0"/>
          </a:p>
          <a:p>
            <a:pPr lvl="1">
              <a:lnSpc>
                <a:spcPct val="106000"/>
              </a:lnSpc>
              <a:spcBef>
                <a:spcPts val="600"/>
              </a:spcBef>
              <a:spcAft>
                <a:spcPts val="300"/>
              </a:spcAft>
            </a:pPr>
            <a:r>
              <a:rPr lang="en-US" sz="1800" u="sng" dirty="0" smtClean="0"/>
              <a:t>Training Pre-requisites</a:t>
            </a:r>
            <a:r>
              <a:rPr lang="en-US" sz="1800" dirty="0" smtClean="0"/>
              <a:t>: </a:t>
            </a:r>
          </a:p>
          <a:p>
            <a:pPr lvl="2">
              <a:lnSpc>
                <a:spcPct val="106000"/>
              </a:lnSpc>
              <a:spcBef>
                <a:spcPts val="600"/>
              </a:spcBef>
              <a:spcAft>
                <a:spcPts val="300"/>
              </a:spcAft>
            </a:pPr>
            <a:r>
              <a:rPr lang="en-US" sz="1800" dirty="0" smtClean="0"/>
              <a:t>Participants </a:t>
            </a:r>
            <a:r>
              <a:rPr lang="en-US" sz="1800" dirty="0"/>
              <a:t>should </a:t>
            </a:r>
            <a:r>
              <a:rPr lang="en-US" sz="1800" dirty="0" smtClean="0"/>
              <a:t>attend TSDS Technical Course 1: </a:t>
            </a:r>
            <a:r>
              <a:rPr lang="en-US" sz="1800" dirty="0"/>
              <a:t>Overview of TSDS and TSDS High Level End User Process Map </a:t>
            </a:r>
            <a:br>
              <a:rPr lang="en-US" sz="1800" dirty="0"/>
            </a:br>
            <a:r>
              <a:rPr lang="en-US" sz="1800" b="1" dirty="0">
                <a:solidFill>
                  <a:srgbClr val="43E4FF"/>
                </a:solidFill>
              </a:rPr>
              <a:t> </a:t>
            </a:r>
            <a:r>
              <a:rPr lang="en-US" sz="1800" dirty="0" smtClean="0"/>
              <a:t>(or view the online overview posted on Project Share)</a:t>
            </a:r>
          </a:p>
          <a:p>
            <a:pPr lvl="2">
              <a:lnSpc>
                <a:spcPct val="106000"/>
              </a:lnSpc>
              <a:spcBef>
                <a:spcPts val="600"/>
              </a:spcBef>
              <a:spcAft>
                <a:spcPts val="300"/>
              </a:spcAft>
            </a:pPr>
            <a:r>
              <a:rPr lang="en-US" sz="1800" dirty="0"/>
              <a:t>Participants should also attend Technical Courses </a:t>
            </a:r>
            <a:r>
              <a:rPr lang="en-US" sz="1800" dirty="0" smtClean="0"/>
              <a:t>2: TSDS </a:t>
            </a:r>
            <a:r>
              <a:rPr lang="en-US" sz="1800" dirty="0"/>
              <a:t>Client-Side Validation Tool </a:t>
            </a:r>
            <a:r>
              <a:rPr lang="en-US" sz="1800" dirty="0" smtClean="0"/>
              <a:t>and Technical Course 3: </a:t>
            </a:r>
            <a:r>
              <a:rPr lang="en-US" sz="1800" dirty="0"/>
              <a:t>TSDS Loading Data into the </a:t>
            </a:r>
            <a:r>
              <a:rPr lang="en-US" sz="1800" dirty="0" smtClean="0"/>
              <a:t>ODS</a:t>
            </a:r>
          </a:p>
          <a:p>
            <a:pPr lvl="1">
              <a:lnSpc>
                <a:spcPct val="106000"/>
              </a:lnSpc>
              <a:spcBef>
                <a:spcPts val="600"/>
              </a:spcBef>
              <a:spcAft>
                <a:spcPts val="300"/>
              </a:spcAft>
            </a:pPr>
            <a:r>
              <a:rPr lang="en-US" sz="1800" u="sng" dirty="0" smtClean="0"/>
              <a:t>Technical Pre-requisites</a:t>
            </a:r>
            <a:r>
              <a:rPr lang="en-US" sz="1800" dirty="0" smtClean="0"/>
              <a:t>:</a:t>
            </a:r>
          </a:p>
          <a:p>
            <a:pPr lvl="2">
              <a:lnSpc>
                <a:spcPct val="106000"/>
              </a:lnSpc>
              <a:spcBef>
                <a:spcPts val="600"/>
              </a:spcBef>
              <a:spcAft>
                <a:spcPts val="300"/>
              </a:spcAft>
            </a:pPr>
            <a:r>
              <a:rPr lang="en-US" sz="1800" dirty="0" smtClean="0"/>
              <a:t>Participants </a:t>
            </a:r>
            <a:r>
              <a:rPr lang="en-US" sz="1800" dirty="0"/>
              <a:t>will </a:t>
            </a:r>
            <a:r>
              <a:rPr lang="en-US" sz="1800" dirty="0" smtClean="0"/>
              <a:t>need a Project </a:t>
            </a:r>
            <a:r>
              <a:rPr lang="en-US" sz="1800" dirty="0"/>
              <a:t>Share user </a:t>
            </a:r>
            <a:r>
              <a:rPr lang="en-US" sz="1800" dirty="0" smtClean="0"/>
              <a:t>ID</a:t>
            </a:r>
            <a:endParaRPr lang="en-US" sz="1800" dirty="0"/>
          </a:p>
          <a:p>
            <a:pPr lvl="1">
              <a:lnSpc>
                <a:spcPct val="106000"/>
              </a:lnSpc>
              <a:spcBef>
                <a:spcPts val="600"/>
              </a:spcBef>
              <a:spcAft>
                <a:spcPts val="300"/>
              </a:spcAft>
            </a:pPr>
            <a:endParaRPr lang="en-US" sz="1800" dirty="0"/>
          </a:p>
        </p:txBody>
      </p:sp>
      <p:sp>
        <p:nvSpPr>
          <p:cNvPr id="4" name="Title 3"/>
          <p:cNvSpPr>
            <a:spLocks noGrp="1"/>
          </p:cNvSpPr>
          <p:nvPr>
            <p:ph type="title"/>
          </p:nvPr>
        </p:nvSpPr>
        <p:spPr>
          <a:xfrm>
            <a:off x="1905000" y="457200"/>
            <a:ext cx="6858000" cy="841248"/>
          </a:xfrm>
        </p:spPr>
        <p:txBody>
          <a:bodyPr>
            <a:noAutofit/>
          </a:bodyPr>
          <a:lstStyle/>
          <a:p>
            <a:r>
              <a:rPr lang="en-US" dirty="0" smtClean="0"/>
              <a:t>Course Pre-requisites </a:t>
            </a:r>
            <a:endParaRPr lang="en-US" dirty="0"/>
          </a:p>
        </p:txBody>
      </p:sp>
    </p:spTree>
    <p:extLst>
      <p:ext uri="{BB962C8B-B14F-4D97-AF65-F5344CB8AC3E}">
        <p14:creationId xmlns:p14="http://schemas.microsoft.com/office/powerpoint/2010/main" val="8981571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59444054"/>
              </p:ext>
            </p:extLst>
          </p:nvPr>
        </p:nvGraphicFramePr>
        <p:xfrm>
          <a:off x="533400" y="1752600"/>
          <a:ext cx="8153400" cy="4770120"/>
        </p:xfrm>
        <a:graphic>
          <a:graphicData uri="http://schemas.openxmlformats.org/drawingml/2006/table">
            <a:tbl>
              <a:tblPr firstRow="1" bandRow="1">
                <a:tableStyleId>{5C22544A-7EE6-4342-B048-85BDC9FD1C3A}</a:tableStyleId>
              </a:tblPr>
              <a:tblGrid>
                <a:gridCol w="2286000"/>
                <a:gridCol w="5867400"/>
              </a:tblGrid>
              <a:tr h="381000">
                <a:tc>
                  <a:txBody>
                    <a:bodyPr/>
                    <a:lstStyle/>
                    <a:p>
                      <a:r>
                        <a:rPr lang="en-US" dirty="0" smtClean="0">
                          <a:solidFill>
                            <a:srgbClr val="FFFFFF"/>
                          </a:solidFill>
                        </a:rPr>
                        <a:t>Term</a:t>
                      </a:r>
                      <a:endParaRPr lang="en-US" dirty="0">
                        <a:solidFill>
                          <a:srgbClr val="FFFFFF"/>
                        </a:solidFill>
                      </a:endParaRPr>
                    </a:p>
                  </a:txBody>
                  <a:tcPr/>
                </a:tc>
                <a:tc>
                  <a:txBody>
                    <a:bodyPr/>
                    <a:lstStyle/>
                    <a:p>
                      <a:r>
                        <a:rPr lang="en-US" dirty="0" smtClean="0">
                          <a:solidFill>
                            <a:srgbClr val="FFFFFF"/>
                          </a:solidFill>
                        </a:rPr>
                        <a:t>Definition</a:t>
                      </a:r>
                      <a:endParaRPr lang="en-US" dirty="0">
                        <a:solidFill>
                          <a:srgbClr val="FFFFFF"/>
                        </a:solidFill>
                      </a:endParaRPr>
                    </a:p>
                  </a:txBody>
                  <a:tcPr/>
                </a:tc>
              </a:tr>
              <a:tr h="370840">
                <a:tc>
                  <a:txBody>
                    <a:bodyPr/>
                    <a:lstStyle/>
                    <a:p>
                      <a:r>
                        <a:rPr lang="en-US" dirty="0" smtClean="0"/>
                        <a:t>EDW</a:t>
                      </a:r>
                      <a:r>
                        <a:rPr lang="en-US" baseline="0" dirty="0" smtClean="0"/>
                        <a:t> (Education Data Warehouse)</a:t>
                      </a:r>
                      <a:endParaRPr lang="en-US" dirty="0"/>
                    </a:p>
                  </a:txBody>
                  <a:tcPr/>
                </a:tc>
                <a:tc>
                  <a:txBody>
                    <a:bodyPr/>
                    <a:lstStyle/>
                    <a:p>
                      <a:r>
                        <a:rPr lang="en-US" dirty="0" smtClean="0"/>
                        <a:t>This is the single data repository that feeds the PEIMS and the</a:t>
                      </a:r>
                      <a:r>
                        <a:rPr lang="en-US" baseline="0" dirty="0" smtClean="0"/>
                        <a:t> </a:t>
                      </a:r>
                      <a:r>
                        <a:rPr lang="en-US" baseline="0" dirty="0" err="1" smtClean="0"/>
                        <a:t>studentGPS</a:t>
                      </a:r>
                      <a:r>
                        <a:rPr lang="en-US" baseline="0" dirty="0" smtClean="0"/>
                        <a:t>™ Dashboards collections</a:t>
                      </a:r>
                      <a:endParaRPr lang="en-US" dirty="0"/>
                    </a:p>
                  </a:txBody>
                  <a:tcPr/>
                </a:tc>
              </a:tr>
              <a:tr h="370840">
                <a:tc>
                  <a:txBody>
                    <a:bodyPr/>
                    <a:lstStyle/>
                    <a:p>
                      <a:r>
                        <a:rPr lang="en-US" dirty="0" smtClean="0"/>
                        <a:t>DTU (Data Transfer</a:t>
                      </a:r>
                      <a:r>
                        <a:rPr lang="en-US" baseline="0" dirty="0" smtClean="0"/>
                        <a:t> Utility)</a:t>
                      </a:r>
                      <a:endParaRPr lang="en-US" dirty="0"/>
                    </a:p>
                  </a:txBody>
                  <a:tcPr/>
                </a:tc>
                <a:tc>
                  <a:txBody>
                    <a:bodyPr/>
                    <a:lstStyle/>
                    <a:p>
                      <a:r>
                        <a:rPr lang="en-US" dirty="0" smtClean="0"/>
                        <a:t>The DTU is an FTP</a:t>
                      </a:r>
                      <a:r>
                        <a:rPr lang="en-US" baseline="0" dirty="0" smtClean="0"/>
                        <a:t> client that transfers files stored at the LEA to the </a:t>
                      </a:r>
                      <a:r>
                        <a:rPr lang="en-US" baseline="0" dirty="0" err="1" smtClean="0"/>
                        <a:t>eData</a:t>
                      </a:r>
                      <a:r>
                        <a:rPr lang="en-US" baseline="0" dirty="0" smtClean="0"/>
                        <a:t> Manager (eDM)</a:t>
                      </a:r>
                      <a:endParaRPr lang="en-US" dirty="0"/>
                    </a:p>
                  </a:txBody>
                  <a:tcPr/>
                </a:tc>
              </a:tr>
              <a:tr h="370840">
                <a:tc>
                  <a:txBody>
                    <a:bodyPr/>
                    <a:lstStyle/>
                    <a:p>
                      <a:r>
                        <a:rPr lang="en-US" dirty="0" smtClean="0"/>
                        <a:t>eDM</a:t>
                      </a:r>
                      <a:r>
                        <a:rPr lang="en-US" baseline="0" dirty="0" smtClean="0"/>
                        <a:t> (</a:t>
                      </a:r>
                      <a:r>
                        <a:rPr lang="en-US" baseline="0" dirty="0" err="1" smtClean="0"/>
                        <a:t>eData</a:t>
                      </a:r>
                      <a:r>
                        <a:rPr lang="en-US" baseline="0" dirty="0" smtClean="0"/>
                        <a:t> Manager)</a:t>
                      </a:r>
                      <a:endParaRPr lang="en-US" dirty="0"/>
                    </a:p>
                  </a:txBody>
                  <a:tcPr/>
                </a:tc>
                <a:tc>
                  <a:txBody>
                    <a:bodyPr/>
                    <a:lstStyle/>
                    <a:p>
                      <a:r>
                        <a:rPr lang="en-US" dirty="0" smtClean="0"/>
                        <a:t>The portal</a:t>
                      </a:r>
                      <a:r>
                        <a:rPr lang="en-US" baseline="0" dirty="0" smtClean="0"/>
                        <a:t> through which LEAs can manually submit data and monitor data submissions</a:t>
                      </a:r>
                      <a:endParaRPr lang="en-US" dirty="0"/>
                    </a:p>
                  </a:txBody>
                  <a:tcPr/>
                </a:tc>
              </a:tr>
              <a:tr h="370840">
                <a:tc>
                  <a:txBody>
                    <a:bodyPr/>
                    <a:lstStyle/>
                    <a:p>
                      <a:r>
                        <a:rPr lang="en-US" dirty="0" smtClean="0"/>
                        <a:t>ETL </a:t>
                      </a:r>
                      <a:endParaRPr lang="en-US" dirty="0"/>
                    </a:p>
                  </a:txBody>
                  <a:tcPr/>
                </a:tc>
                <a:tc>
                  <a:txBody>
                    <a:bodyPr/>
                    <a:lstStyle/>
                    <a:p>
                      <a:r>
                        <a:rPr lang="en-US" dirty="0" smtClean="0"/>
                        <a:t>ETL</a:t>
                      </a:r>
                      <a:r>
                        <a:rPr lang="en-US" baseline="0" dirty="0" smtClean="0"/>
                        <a:t> means Extract, Transform, Load.  This refers to the process of moving data from one system to another (like SIS to ODS) and transforming the data to meet the requirements of the destination environment</a:t>
                      </a:r>
                      <a:endParaRPr lang="en-US" dirty="0"/>
                    </a:p>
                  </a:txBody>
                  <a:tcPr/>
                </a:tc>
              </a:tr>
              <a:tr h="370840">
                <a:tc>
                  <a:txBody>
                    <a:bodyPr/>
                    <a:lstStyle/>
                    <a:p>
                      <a:r>
                        <a:rPr lang="en-US" dirty="0" smtClean="0"/>
                        <a:t>ODS</a:t>
                      </a:r>
                      <a:r>
                        <a:rPr lang="en-US" baseline="0" dirty="0" smtClean="0"/>
                        <a:t> (Operational Data Store)</a:t>
                      </a:r>
                      <a:endParaRPr lang="en-US" dirty="0"/>
                    </a:p>
                  </a:txBody>
                  <a:tcPr/>
                </a:tc>
                <a:tc>
                  <a:txBody>
                    <a:bodyPr/>
                    <a:lstStyle/>
                    <a:p>
                      <a:r>
                        <a:rPr lang="en-US" dirty="0" smtClean="0"/>
                        <a:t>This is the actual data warehouse in the TSDS system</a:t>
                      </a:r>
                      <a:endParaRPr lang="en-US" dirty="0"/>
                    </a:p>
                  </a:txBody>
                  <a:tcPr/>
                </a:tc>
              </a:tr>
              <a:tr h="370840">
                <a:tc>
                  <a:txBody>
                    <a:bodyPr/>
                    <a:lstStyle/>
                    <a:p>
                      <a:r>
                        <a:rPr lang="en-US" dirty="0" smtClean="0"/>
                        <a:t>PDM (PEIMS Data Mart)</a:t>
                      </a:r>
                      <a:endParaRPr lang="en-US" dirty="0"/>
                    </a:p>
                  </a:txBody>
                  <a:tcPr/>
                </a:tc>
                <a:tc>
                  <a:txBody>
                    <a:bodyPr/>
                    <a:lstStyle/>
                    <a:p>
                      <a:r>
                        <a:rPr lang="en-US" dirty="0" smtClean="0"/>
                        <a:t>The</a:t>
                      </a:r>
                      <a:r>
                        <a:rPr lang="en-US" baseline="0" dirty="0" smtClean="0"/>
                        <a:t> PDM is the data mart that pulls data from the ODS and directly feeds the PEIMS application</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2F0C4421-5918-4AA3-AE4A-C36EDD2FD6EB}" type="slidenum">
              <a:rPr lang="en-US" smtClean="0"/>
              <a:pPr/>
              <a:t>5</a:t>
            </a:fld>
            <a:endParaRPr lang="en-US" dirty="0"/>
          </a:p>
        </p:txBody>
      </p:sp>
    </p:spTree>
    <p:extLst>
      <p:ext uri="{BB962C8B-B14F-4D97-AF65-F5344CB8AC3E}">
        <p14:creationId xmlns:p14="http://schemas.microsoft.com/office/powerpoint/2010/main" val="1014183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 (cont’d)</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58733426"/>
              </p:ext>
            </p:extLst>
          </p:nvPr>
        </p:nvGraphicFramePr>
        <p:xfrm>
          <a:off x="533400" y="1752600"/>
          <a:ext cx="8153400" cy="2423160"/>
        </p:xfrm>
        <a:graphic>
          <a:graphicData uri="http://schemas.openxmlformats.org/drawingml/2006/table">
            <a:tbl>
              <a:tblPr firstRow="1" bandRow="1">
                <a:tableStyleId>{5C22544A-7EE6-4342-B048-85BDC9FD1C3A}</a:tableStyleId>
              </a:tblPr>
              <a:tblGrid>
                <a:gridCol w="2286000"/>
                <a:gridCol w="5867400"/>
              </a:tblGrid>
              <a:tr h="381000">
                <a:tc>
                  <a:txBody>
                    <a:bodyPr/>
                    <a:lstStyle/>
                    <a:p>
                      <a:r>
                        <a:rPr lang="en-US" dirty="0" smtClean="0">
                          <a:solidFill>
                            <a:srgbClr val="FFFFFF"/>
                          </a:solidFill>
                        </a:rPr>
                        <a:t>Term</a:t>
                      </a:r>
                      <a:endParaRPr lang="en-US" dirty="0">
                        <a:solidFill>
                          <a:srgbClr val="FFFFFF"/>
                        </a:solidFill>
                      </a:endParaRPr>
                    </a:p>
                  </a:txBody>
                  <a:tcPr/>
                </a:tc>
                <a:tc>
                  <a:txBody>
                    <a:bodyPr/>
                    <a:lstStyle/>
                    <a:p>
                      <a:r>
                        <a:rPr lang="en-US" dirty="0" smtClean="0">
                          <a:solidFill>
                            <a:srgbClr val="FFFFFF"/>
                          </a:solidFill>
                        </a:rPr>
                        <a:t>Definition</a:t>
                      </a:r>
                      <a:endParaRPr lang="en-US" dirty="0">
                        <a:solidFill>
                          <a:srgbClr val="FFFFFF"/>
                        </a:solidFill>
                      </a:endParaRPr>
                    </a:p>
                  </a:txBody>
                  <a:tcPr/>
                </a:tc>
              </a:tr>
              <a:tr h="762000">
                <a:tc>
                  <a:txBody>
                    <a:bodyPr/>
                    <a:lstStyle/>
                    <a:p>
                      <a:r>
                        <a:rPr lang="en-US" dirty="0" smtClean="0"/>
                        <a:t>DDM (Dashboard</a:t>
                      </a:r>
                      <a:r>
                        <a:rPr lang="en-US" baseline="0" dirty="0" smtClean="0"/>
                        <a:t> Data Mart)</a:t>
                      </a:r>
                      <a:endParaRPr lang="en-US" dirty="0"/>
                    </a:p>
                  </a:txBody>
                  <a:tcPr/>
                </a:tc>
                <a:tc>
                  <a:txBody>
                    <a:bodyPr/>
                    <a:lstStyle/>
                    <a:p>
                      <a:r>
                        <a:rPr lang="en-US" dirty="0" smtClean="0"/>
                        <a:t>The DDM</a:t>
                      </a:r>
                      <a:r>
                        <a:rPr lang="en-US" baseline="0" dirty="0" smtClean="0"/>
                        <a:t> is the data mart that pulls data from the ODS and directly updates the </a:t>
                      </a:r>
                      <a:r>
                        <a:rPr lang="en-US" baseline="0" dirty="0" err="1" smtClean="0"/>
                        <a:t>studentGPS</a:t>
                      </a:r>
                      <a:r>
                        <a:rPr lang="en-US" sz="1800" dirty="0" smtClean="0"/>
                        <a:t>™ Dashboards</a:t>
                      </a:r>
                      <a:endParaRPr lang="en-US" dirty="0"/>
                    </a:p>
                  </a:txBody>
                  <a:tcPr/>
                </a:tc>
              </a:tr>
              <a:tr h="370840">
                <a:tc>
                  <a:txBody>
                    <a:bodyPr/>
                    <a:lstStyle/>
                    <a:p>
                      <a:r>
                        <a:rPr lang="en-US" dirty="0" smtClean="0"/>
                        <a:t>XML Interchange File</a:t>
                      </a:r>
                      <a:endParaRPr lang="en-US" dirty="0"/>
                    </a:p>
                  </a:txBody>
                  <a:tcPr/>
                </a:tc>
                <a:tc>
                  <a:txBody>
                    <a:bodyPr/>
                    <a:lstStyle/>
                    <a:p>
                      <a:r>
                        <a:rPr lang="en-US" dirty="0" smtClean="0"/>
                        <a:t>TEA</a:t>
                      </a:r>
                      <a:r>
                        <a:rPr lang="en-US" baseline="0" dirty="0" smtClean="0"/>
                        <a:t> uses XML Interchange Files as the vehicle to transfer data</a:t>
                      </a:r>
                      <a:endParaRPr lang="en-US" dirty="0"/>
                    </a:p>
                  </a:txBody>
                  <a:tcPr/>
                </a:tc>
              </a:tr>
              <a:tr h="370840">
                <a:tc>
                  <a:txBody>
                    <a:bodyPr/>
                    <a:lstStyle/>
                    <a:p>
                      <a:r>
                        <a:rPr lang="en-US" dirty="0" smtClean="0"/>
                        <a:t>Data Promotion</a:t>
                      </a:r>
                      <a:endParaRPr lang="en-US"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 process where data is extracted from the ODS and is transferred do the PEIMS Data Mart</a:t>
                      </a:r>
                    </a:p>
                  </a:txBody>
                  <a:tcPr/>
                </a:tc>
              </a:tr>
            </a:tbl>
          </a:graphicData>
        </a:graphic>
      </p:graphicFrame>
      <p:sp>
        <p:nvSpPr>
          <p:cNvPr id="4" name="Slide Number Placeholder 3"/>
          <p:cNvSpPr>
            <a:spLocks noGrp="1"/>
          </p:cNvSpPr>
          <p:nvPr>
            <p:ph type="sldNum" sz="quarter" idx="12"/>
          </p:nvPr>
        </p:nvSpPr>
        <p:spPr/>
        <p:txBody>
          <a:bodyPr/>
          <a:lstStyle/>
          <a:p>
            <a:fld id="{2F0C4421-5918-4AA3-AE4A-C36EDD2FD6EB}" type="slidenum">
              <a:rPr lang="en-US" smtClean="0"/>
              <a:pPr/>
              <a:t>6</a:t>
            </a:fld>
            <a:endParaRPr lang="en-US" dirty="0"/>
          </a:p>
        </p:txBody>
      </p:sp>
    </p:spTree>
    <p:extLst>
      <p:ext uri="{BB962C8B-B14F-4D97-AF65-F5344CB8AC3E}">
        <p14:creationId xmlns:p14="http://schemas.microsoft.com/office/powerpoint/2010/main" val="2255553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Autofit/>
          </a:bodyPr>
          <a:lstStyle/>
          <a:p>
            <a:r>
              <a:rPr lang="en-US" dirty="0" smtClean="0"/>
              <a:t>Dashboard Data Mart Process Overview</a:t>
            </a:r>
            <a:endParaRPr lang="en-US" sz="3000" dirty="0"/>
          </a:p>
        </p:txBody>
      </p:sp>
      <p:sp>
        <p:nvSpPr>
          <p:cNvPr id="2" name="Slide Number Placeholder 1"/>
          <p:cNvSpPr>
            <a:spLocks noGrp="1"/>
          </p:cNvSpPr>
          <p:nvPr>
            <p:ph type="sldNum" sz="quarter" idx="11"/>
          </p:nvPr>
        </p:nvSpPr>
        <p:spPr/>
        <p:txBody>
          <a:bodyPr>
            <a:normAutofit fontScale="92500" lnSpcReduction="20000"/>
          </a:bodyPr>
          <a:lstStyle/>
          <a:p>
            <a:fld id="{25037DA4-2335-4A87-8586-64B2BAB08211}" type="slidenum">
              <a:rPr lang="en-US" smtClean="0"/>
              <a:pPr/>
              <a:t>7</a:t>
            </a:fld>
            <a:endParaRPr lang="en-US" dirty="0"/>
          </a:p>
        </p:txBody>
      </p:sp>
    </p:spTree>
    <p:extLst>
      <p:ext uri="{BB962C8B-B14F-4D97-AF65-F5344CB8AC3E}">
        <p14:creationId xmlns:p14="http://schemas.microsoft.com/office/powerpoint/2010/main" val="1418546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7239000" cy="841248"/>
          </a:xfrm>
        </p:spPr>
        <p:txBody>
          <a:bodyPr/>
          <a:lstStyle/>
          <a:p>
            <a:r>
              <a:rPr lang="en-US" dirty="0" smtClean="0"/>
              <a:t>TSDS High Level End User Process Map</a:t>
            </a:r>
            <a:endParaRPr lang="en-US" dirty="0"/>
          </a:p>
        </p:txBody>
      </p:sp>
      <p:sp>
        <p:nvSpPr>
          <p:cNvPr id="6"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8</a:t>
            </a:fld>
            <a:endParaRPr lang="en-US" dirty="0"/>
          </a:p>
        </p:txBody>
      </p:sp>
      <p:sp>
        <p:nvSpPr>
          <p:cNvPr id="8" name="Rounded Rectangle 7"/>
          <p:cNvSpPr/>
          <p:nvPr/>
        </p:nvSpPr>
        <p:spPr>
          <a:xfrm>
            <a:off x="952500" y="6324600"/>
            <a:ext cx="7239000" cy="381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FF"/>
                </a:solidFill>
                <a:hlinkClick r:id="rId3"/>
              </a:rPr>
              <a:t>www.projectsharetx.org</a:t>
            </a:r>
            <a:endParaRPr lang="en-US" sz="2400" b="1" dirty="0">
              <a:solidFill>
                <a:srgbClr val="FFFFFF"/>
              </a:solidFill>
            </a:endParaRPr>
          </a:p>
        </p:txBody>
      </p:sp>
      <p:pic>
        <p:nvPicPr>
          <p:cNvPr id="7"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0509" t="20294" r="6862" b="14117"/>
          <a:stretch/>
        </p:blipFill>
        <p:spPr bwMode="auto">
          <a:xfrm>
            <a:off x="76200" y="1615440"/>
            <a:ext cx="9031412" cy="448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7187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45200" t="53013" r="36367" b="14117"/>
          <a:stretch/>
        </p:blipFill>
        <p:spPr bwMode="auto">
          <a:xfrm>
            <a:off x="2438400" y="1676400"/>
            <a:ext cx="4512486" cy="5029200"/>
          </a:xfrm>
          <a:prstGeom prst="rect">
            <a:avLst/>
          </a:prstGeom>
          <a:noFill/>
          <a:ln w="38100">
            <a:solidFill>
              <a:srgbClr val="FFC000"/>
            </a:solidFill>
            <a:miter lim="800000"/>
            <a:headEnd/>
            <a:tailEnd/>
          </a:ln>
          <a:extLst>
            <a:ext uri="{909E8E84-426E-40DD-AFC4-6F175D3DCCD1}">
              <a14:hiddenFill xmlns:a14="http://schemas.microsoft.com/office/drawing/2010/main">
                <a:solidFill>
                  <a:schemeClr val="accent1"/>
                </a:solidFill>
              </a14:hiddenFill>
            </a:ext>
          </a:extLst>
        </p:spPr>
      </p:pic>
      <p:sp>
        <p:nvSpPr>
          <p:cNvPr id="2" name="Slide Number Placeholder 1"/>
          <p:cNvSpPr>
            <a:spLocks noGrp="1"/>
          </p:cNvSpPr>
          <p:nvPr>
            <p:ph type="sldNum" sz="quarter" idx="12"/>
          </p:nvPr>
        </p:nvSpPr>
        <p:spPr/>
        <p:txBody>
          <a:bodyPr/>
          <a:lstStyle/>
          <a:p>
            <a:fld id="{2F0C4421-5918-4AA3-AE4A-C36EDD2FD6EB}" type="slidenum">
              <a:rPr lang="en-US" smtClean="0"/>
              <a:pPr/>
              <a:t>9</a:t>
            </a:fld>
            <a:endParaRPr lang="en-US" dirty="0"/>
          </a:p>
        </p:txBody>
      </p:sp>
      <p:sp>
        <p:nvSpPr>
          <p:cNvPr id="3" name="Title 2"/>
          <p:cNvSpPr>
            <a:spLocks noGrp="1"/>
          </p:cNvSpPr>
          <p:nvPr>
            <p:ph type="title"/>
          </p:nvPr>
        </p:nvSpPr>
        <p:spPr>
          <a:xfrm>
            <a:off x="1905000" y="384048"/>
            <a:ext cx="6858000" cy="841248"/>
          </a:xfrm>
        </p:spPr>
        <p:txBody>
          <a:bodyPr/>
          <a:lstStyle/>
          <a:p>
            <a:r>
              <a:rPr lang="en-US" sz="2400" dirty="0"/>
              <a:t>TSDS </a:t>
            </a:r>
            <a:r>
              <a:rPr lang="en-US" sz="2400" dirty="0" smtClean="0"/>
              <a:t>High Level End User Process Map: </a:t>
            </a:r>
            <a:br>
              <a:rPr lang="en-US" sz="2400" dirty="0" smtClean="0"/>
            </a:br>
            <a:r>
              <a:rPr lang="en-US" sz="2400" dirty="0" smtClean="0"/>
              <a:t>DDM Data Loading</a:t>
            </a:r>
            <a:endParaRPr lang="en-US" sz="2400" dirty="0"/>
          </a:p>
        </p:txBody>
      </p:sp>
      <p:sp>
        <p:nvSpPr>
          <p:cNvPr id="6" name="TextBox 5"/>
          <p:cNvSpPr txBox="1"/>
          <p:nvPr/>
        </p:nvSpPr>
        <p:spPr>
          <a:xfrm>
            <a:off x="228600" y="2194560"/>
            <a:ext cx="1981200" cy="646331"/>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pPr algn="ctr"/>
            <a:r>
              <a:rPr lang="en-US" dirty="0" smtClean="0">
                <a:latin typeface="Arial" pitchFamily="34" charset="0"/>
                <a:cs typeface="Arial" pitchFamily="34" charset="0"/>
              </a:rPr>
              <a:t>Automatic data promotion</a:t>
            </a:r>
            <a:endParaRPr lang="en-US" dirty="0">
              <a:latin typeface="Arial" pitchFamily="34" charset="0"/>
              <a:cs typeface="Arial" pitchFamily="34" charset="0"/>
            </a:endParaRPr>
          </a:p>
        </p:txBody>
      </p:sp>
      <p:sp>
        <p:nvSpPr>
          <p:cNvPr id="7" name="Right Arrow 6"/>
          <p:cNvSpPr/>
          <p:nvPr/>
        </p:nvSpPr>
        <p:spPr>
          <a:xfrm rot="19754593">
            <a:off x="2243235" y="2274931"/>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934200" y="4154805"/>
            <a:ext cx="1981200" cy="1754326"/>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pPr algn="ctr"/>
            <a:r>
              <a:rPr lang="en-US" dirty="0" smtClean="0">
                <a:latin typeface="Arial" pitchFamily="34" charset="0"/>
                <a:cs typeface="Arial" pitchFamily="34" charset="0"/>
              </a:rPr>
              <a:t>As soon as the data is updated, it is reflected in the studentGPS</a:t>
            </a:r>
            <a:r>
              <a:rPr lang="en-US" dirty="0" smtClean="0"/>
              <a:t>™</a:t>
            </a:r>
            <a:r>
              <a:rPr lang="en-US" dirty="0" smtClean="0">
                <a:latin typeface="Arial" pitchFamily="34" charset="0"/>
                <a:cs typeface="Arial" pitchFamily="34" charset="0"/>
              </a:rPr>
              <a:t> Dashboards</a:t>
            </a:r>
            <a:endParaRPr lang="en-US" dirty="0">
              <a:latin typeface="Arial" pitchFamily="34" charset="0"/>
              <a:cs typeface="Arial" pitchFamily="34" charset="0"/>
            </a:endParaRPr>
          </a:p>
        </p:txBody>
      </p:sp>
      <p:sp>
        <p:nvSpPr>
          <p:cNvPr id="10" name="Right Arrow 9"/>
          <p:cNvSpPr/>
          <p:nvPr/>
        </p:nvSpPr>
        <p:spPr>
          <a:xfrm rot="8939972">
            <a:off x="6447722" y="5141497"/>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228600" y="3642360"/>
            <a:ext cx="1981200" cy="923330"/>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pPr algn="ctr"/>
            <a:r>
              <a:rPr lang="en-US" dirty="0" smtClean="0">
                <a:latin typeface="Arial" pitchFamily="34" charset="0"/>
                <a:cs typeface="Arial" pitchFamily="34" charset="0"/>
              </a:rPr>
              <a:t>Validation Errors:  Correct data in source system</a:t>
            </a:r>
            <a:endParaRPr lang="en-US" dirty="0">
              <a:latin typeface="Arial" pitchFamily="34" charset="0"/>
              <a:cs typeface="Arial" pitchFamily="34" charset="0"/>
            </a:endParaRPr>
          </a:p>
        </p:txBody>
      </p:sp>
      <p:sp>
        <p:nvSpPr>
          <p:cNvPr id="12" name="TextBox 11"/>
          <p:cNvSpPr txBox="1"/>
          <p:nvPr/>
        </p:nvSpPr>
        <p:spPr>
          <a:xfrm>
            <a:off x="571306" y="5715000"/>
            <a:ext cx="1981200" cy="646331"/>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pPr algn="ctr"/>
            <a:r>
              <a:rPr lang="en-US" dirty="0" smtClean="0">
                <a:latin typeface="Arial" pitchFamily="34" charset="0"/>
                <a:cs typeface="Arial" pitchFamily="34" charset="0"/>
              </a:rPr>
              <a:t>No Errors:  No action </a:t>
            </a:r>
            <a:endParaRPr lang="en-US" dirty="0">
              <a:latin typeface="Arial" pitchFamily="34" charset="0"/>
              <a:cs typeface="Arial" pitchFamily="34" charset="0"/>
            </a:endParaRPr>
          </a:p>
        </p:txBody>
      </p:sp>
      <p:sp>
        <p:nvSpPr>
          <p:cNvPr id="13" name="Right Arrow 12"/>
          <p:cNvSpPr/>
          <p:nvPr/>
        </p:nvSpPr>
        <p:spPr>
          <a:xfrm rot="338814">
            <a:off x="2199570" y="3788653"/>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ight Arrow 13"/>
          <p:cNvSpPr/>
          <p:nvPr/>
        </p:nvSpPr>
        <p:spPr>
          <a:xfrm rot="19883736">
            <a:off x="2343338" y="5841479"/>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338138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DS (Oct12)">
  <a:themeElements>
    <a:clrScheme name="Custom 13">
      <a:dk1>
        <a:srgbClr val="000000"/>
      </a:dk1>
      <a:lt1>
        <a:srgbClr val="FCD192"/>
      </a:lt1>
      <a:dk2>
        <a:srgbClr val="2E6AA6"/>
      </a:dk2>
      <a:lt2>
        <a:srgbClr val="C9E9DB"/>
      </a:lt2>
      <a:accent1>
        <a:srgbClr val="0082C8"/>
      </a:accent1>
      <a:accent2>
        <a:srgbClr val="F9A451"/>
      </a:accent2>
      <a:accent3>
        <a:srgbClr val="72C6A2"/>
      </a:accent3>
      <a:accent4>
        <a:srgbClr val="2E6AA6"/>
      </a:accent4>
      <a:accent5>
        <a:srgbClr val="00B5CB"/>
      </a:accent5>
      <a:accent6>
        <a:srgbClr val="AADCC7"/>
      </a:accent6>
      <a:hlink>
        <a:srgbClr val="2E6AA6"/>
      </a:hlink>
      <a:folHlink>
        <a:srgbClr val="7F7F7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9503350F447034E88EE2E57AA2A5F22" ma:contentTypeVersion="0" ma:contentTypeDescription="Create a new document." ma:contentTypeScope="" ma:versionID="69ef94df6f1701d9f3c5622433ea8f0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B45A69-778E-4D41-A5A4-6C4FF6432815}">
  <ds:schemaRefs>
    <ds:schemaRef ds:uri="http://schemas.microsoft.com/office/2006/metadata/properties"/>
    <ds:schemaRef ds:uri="http://purl.org/dc/terms/"/>
    <ds:schemaRef ds:uri="http://www.w3.org/XML/1998/namespace"/>
    <ds:schemaRef ds:uri="http://schemas.microsoft.com/office/2006/documentManagement/types"/>
    <ds:schemaRef ds:uri="http://purl.org/dc/dcmitype/"/>
    <ds:schemaRef ds:uri="http://purl.org/dc/elements/1.1/"/>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0D143C01-C0B6-4EBB-B8DB-DF84CC255E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E204C14-91B9-45BA-8FFF-0F8E553DDC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79158</TotalTime>
  <Words>3168</Words>
  <Application>Microsoft Office PowerPoint</Application>
  <PresentationFormat>On-screen Show (4:3)</PresentationFormat>
  <Paragraphs>341</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TSDS (Oct12)</vt:lpstr>
      <vt:lpstr>PowerPoint Presentation</vt:lpstr>
      <vt:lpstr>Course Agenda</vt:lpstr>
      <vt:lpstr>Course Objectives</vt:lpstr>
      <vt:lpstr>Course Pre-requisites </vt:lpstr>
      <vt:lpstr>Key Terms</vt:lpstr>
      <vt:lpstr>Key Terms (cont’d)</vt:lpstr>
      <vt:lpstr>Dashboard Data Mart Process Overview</vt:lpstr>
      <vt:lpstr>TSDS High Level End User Process Map</vt:lpstr>
      <vt:lpstr>TSDS High Level End User Process Map:  DDM Data Loading</vt:lpstr>
      <vt:lpstr>Detailed DDM Process Overview (1 of 2)</vt:lpstr>
      <vt:lpstr>Detailed DDM Process Overview (2 of 2)</vt:lpstr>
      <vt:lpstr>DDM – Other Considerations</vt:lpstr>
      <vt:lpstr>studentGPS™ Dashboards Validation Reports</vt:lpstr>
      <vt:lpstr>studentGPS™ Dashboards Validation Reports: TSDS Portal Link</vt:lpstr>
      <vt:lpstr>studentGPS™ Dashboards Validation Reports: Business Objects Portal</vt:lpstr>
      <vt:lpstr>studentGPS™ Dashboards  Validation Reports</vt:lpstr>
      <vt:lpstr>studentGPS™ Dashboards Validation Reports: Example</vt:lpstr>
      <vt:lpstr>True/False Activity</vt:lpstr>
      <vt:lpstr>Support</vt:lpstr>
      <vt:lpstr>TIMS Definition</vt:lpstr>
      <vt:lpstr>Tiers of Support</vt:lpstr>
      <vt:lpstr>TIMS Process</vt:lpstr>
      <vt:lpstr>TIMS Workflow Outline Level 1</vt:lpstr>
      <vt:lpstr>TIMS Workflow Outline Level 2</vt:lpstr>
      <vt:lpstr>TIMS Workflow Outline Level 3</vt:lpstr>
      <vt:lpstr>TIMS Workflow Outline Level 4</vt:lpstr>
      <vt:lpstr>Levels of Severity</vt:lpstr>
      <vt:lpstr>Wrap Up, Knowledge Check, Survey, and Questions</vt:lpstr>
      <vt:lpstr>Wrap Up</vt:lpstr>
      <vt:lpstr>Knowledge Check</vt:lpstr>
      <vt:lpstr>Training Survey</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jcaven</dc:creator>
  <cp:lastModifiedBy>Lisa McNicholas</cp:lastModifiedBy>
  <cp:revision>1859</cp:revision>
  <cp:lastPrinted>2013-03-12T15:39:22Z</cp:lastPrinted>
  <dcterms:created xsi:type="dcterms:W3CDTF">2009-09-01T20:11:00Z</dcterms:created>
  <dcterms:modified xsi:type="dcterms:W3CDTF">2013-12-19T19:59:33Z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0x010100C9503350F447034E88EE2E57AA2A5F22</vt:lpwstr>
  </property>
  <property fmtid="{D5CDD505-2E9C-101B-9397-08002B2CF9AE}" pid="3" name="_NewReviewCycle">
    <vt:lpwstr/>
  </property>
  <property fmtid="{D5CDD505-2E9C-101B-9397-08002B2CF9AE}" pid="4" name="_dlc_DocIdItemGuid">
    <vt:lpwstr>7fd8e421-004a-41be-b615-d2e44760db7c</vt:lpwstr>
  </property>
</Properties>
</file>