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72"/>
  </p:notesMasterIdLst>
  <p:sldIdLst>
    <p:sldId id="362" r:id="rId5"/>
    <p:sldId id="425" r:id="rId6"/>
    <p:sldId id="426" r:id="rId7"/>
    <p:sldId id="417" r:id="rId8"/>
    <p:sldId id="418" r:id="rId9"/>
    <p:sldId id="427" r:id="rId10"/>
    <p:sldId id="368" r:id="rId11"/>
    <p:sldId id="370" r:id="rId12"/>
    <p:sldId id="367" r:id="rId13"/>
    <p:sldId id="419" r:id="rId14"/>
    <p:sldId id="424" r:id="rId15"/>
    <p:sldId id="428" r:id="rId16"/>
    <p:sldId id="372" r:id="rId17"/>
    <p:sldId id="420" r:id="rId18"/>
    <p:sldId id="421" r:id="rId19"/>
    <p:sldId id="374" r:id="rId20"/>
    <p:sldId id="375" r:id="rId21"/>
    <p:sldId id="377" r:id="rId22"/>
    <p:sldId id="429" r:id="rId23"/>
    <p:sldId id="380" r:id="rId24"/>
    <p:sldId id="440" r:id="rId25"/>
    <p:sldId id="441" r:id="rId26"/>
    <p:sldId id="422" r:id="rId27"/>
    <p:sldId id="433" r:id="rId28"/>
    <p:sldId id="379" r:id="rId29"/>
    <p:sldId id="432" r:id="rId30"/>
    <p:sldId id="423" r:id="rId31"/>
    <p:sldId id="442" r:id="rId32"/>
    <p:sldId id="434" r:id="rId33"/>
    <p:sldId id="436" r:id="rId34"/>
    <p:sldId id="435" r:id="rId35"/>
    <p:sldId id="437" r:id="rId36"/>
    <p:sldId id="438" r:id="rId37"/>
    <p:sldId id="439" r:id="rId38"/>
    <p:sldId id="443" r:id="rId39"/>
    <p:sldId id="444" r:id="rId40"/>
    <p:sldId id="445" r:id="rId41"/>
    <p:sldId id="446" r:id="rId42"/>
    <p:sldId id="447" r:id="rId43"/>
    <p:sldId id="448" r:id="rId44"/>
    <p:sldId id="449" r:id="rId45"/>
    <p:sldId id="450" r:id="rId46"/>
    <p:sldId id="451" r:id="rId47"/>
    <p:sldId id="430" r:id="rId48"/>
    <p:sldId id="388" r:id="rId49"/>
    <p:sldId id="389" r:id="rId50"/>
    <p:sldId id="408" r:id="rId51"/>
    <p:sldId id="412" r:id="rId52"/>
    <p:sldId id="397" r:id="rId53"/>
    <p:sldId id="398" r:id="rId54"/>
    <p:sldId id="399" r:id="rId55"/>
    <p:sldId id="400" r:id="rId56"/>
    <p:sldId id="401" r:id="rId57"/>
    <p:sldId id="402" r:id="rId58"/>
    <p:sldId id="403" r:id="rId59"/>
    <p:sldId id="404" r:id="rId60"/>
    <p:sldId id="405" r:id="rId61"/>
    <p:sldId id="406" r:id="rId62"/>
    <p:sldId id="431" r:id="rId63"/>
    <p:sldId id="384" r:id="rId64"/>
    <p:sldId id="385" r:id="rId65"/>
    <p:sldId id="452" r:id="rId66"/>
    <p:sldId id="453" r:id="rId67"/>
    <p:sldId id="381" r:id="rId68"/>
    <p:sldId id="413" r:id="rId69"/>
    <p:sldId id="414" r:id="rId70"/>
    <p:sldId id="415" r:id="rId71"/>
  </p:sldIdLst>
  <p:sldSz cx="9144000" cy="6858000" type="screen4x3"/>
  <p:notesSz cx="7162800" cy="9448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cammack" initials="cc" lastIdx="7" clrIdx="0"/>
  <p:cmAuthor id="1" name="David E Buter" initials="DB"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EBEB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28" autoAdjust="0"/>
    <p:restoredTop sz="95994" autoAdjust="0"/>
  </p:normalViewPr>
  <p:slideViewPr>
    <p:cSldViewPr>
      <p:cViewPr>
        <p:scale>
          <a:sx n="66" d="100"/>
          <a:sy n="66" d="100"/>
        </p:scale>
        <p:origin x="-1398" y="-504"/>
      </p:cViewPr>
      <p:guideLst>
        <p:guide orient="horz" pos="2160"/>
        <p:guide pos="2880"/>
      </p:guideLst>
    </p:cSldViewPr>
  </p:slideViewPr>
  <p:outlineViewPr>
    <p:cViewPr>
      <p:scale>
        <a:sx n="33" d="100"/>
        <a:sy n="33" d="100"/>
      </p:scale>
      <p:origin x="0" y="14971"/>
    </p:cViewPr>
  </p:outlineViewPr>
  <p:notesTextViewPr>
    <p:cViewPr>
      <p:scale>
        <a:sx n="75" d="100"/>
        <a:sy n="75" d="100"/>
      </p:scale>
      <p:origin x="0" y="0"/>
    </p:cViewPr>
  </p:notesTextViewPr>
  <p:sorterViewPr>
    <p:cViewPr>
      <p:scale>
        <a:sx n="66" d="100"/>
        <a:sy n="66" d="100"/>
      </p:scale>
      <p:origin x="0" y="792"/>
    </p:cViewPr>
  </p:sorterViewPr>
  <p:notesViewPr>
    <p:cSldViewPr>
      <p:cViewPr varScale="1">
        <p:scale>
          <a:sx n="87" d="100"/>
          <a:sy n="87" d="100"/>
        </p:scale>
        <p:origin x="-2892" y="-78"/>
      </p:cViewPr>
      <p:guideLst>
        <p:guide orient="horz" pos="2976"/>
        <p:guide pos="2256"/>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03880" cy="472441"/>
          </a:xfrm>
          <a:prstGeom prst="rect">
            <a:avLst/>
          </a:prstGeom>
        </p:spPr>
        <p:txBody>
          <a:bodyPr vert="horz" lIns="99081" tIns="49541" rIns="99081" bIns="49541" rtlCol="0"/>
          <a:lstStyle>
            <a:lvl1pPr algn="l">
              <a:defRPr sz="1400"/>
            </a:lvl1pPr>
          </a:lstStyle>
          <a:p>
            <a:endParaRPr lang="en-US" dirty="0"/>
          </a:p>
        </p:txBody>
      </p:sp>
      <p:sp>
        <p:nvSpPr>
          <p:cNvPr id="3" name="Date Placeholder 2"/>
          <p:cNvSpPr>
            <a:spLocks noGrp="1"/>
          </p:cNvSpPr>
          <p:nvPr>
            <p:ph type="dt" idx="1"/>
          </p:nvPr>
        </p:nvSpPr>
        <p:spPr>
          <a:xfrm>
            <a:off x="4057263" y="1"/>
            <a:ext cx="3103880" cy="472441"/>
          </a:xfrm>
          <a:prstGeom prst="rect">
            <a:avLst/>
          </a:prstGeom>
        </p:spPr>
        <p:txBody>
          <a:bodyPr vert="horz" lIns="99081" tIns="49541" rIns="99081" bIns="49541" rtlCol="0"/>
          <a:lstStyle>
            <a:lvl1pPr algn="r">
              <a:defRPr sz="1400"/>
            </a:lvl1pPr>
          </a:lstStyle>
          <a:p>
            <a:fld id="{CF254B18-3DB7-49D6-988B-DCDC55276DC1}" type="datetimeFigureOut">
              <a:rPr lang="en-US" smtClean="0"/>
              <a:pPr/>
              <a:t>1/5/2014</a:t>
            </a:fld>
            <a:endParaRPr lang="en-US" dirty="0"/>
          </a:p>
        </p:txBody>
      </p:sp>
      <p:sp>
        <p:nvSpPr>
          <p:cNvPr id="4" name="Slide Image Placeholder 3"/>
          <p:cNvSpPr>
            <a:spLocks noGrp="1" noRot="1" noChangeAspect="1"/>
          </p:cNvSpPr>
          <p:nvPr>
            <p:ph type="sldImg" idx="2"/>
          </p:nvPr>
        </p:nvSpPr>
        <p:spPr>
          <a:xfrm>
            <a:off x="1219200" y="709613"/>
            <a:ext cx="4724400" cy="3543300"/>
          </a:xfrm>
          <a:prstGeom prst="rect">
            <a:avLst/>
          </a:prstGeom>
          <a:noFill/>
          <a:ln w="12700">
            <a:solidFill>
              <a:prstClr val="black"/>
            </a:solidFill>
          </a:ln>
        </p:spPr>
        <p:txBody>
          <a:bodyPr vert="horz" lIns="99081" tIns="49541" rIns="99081" bIns="49541" rtlCol="0" anchor="ctr"/>
          <a:lstStyle/>
          <a:p>
            <a:endParaRPr lang="en-US" dirty="0"/>
          </a:p>
        </p:txBody>
      </p:sp>
      <p:sp>
        <p:nvSpPr>
          <p:cNvPr id="5" name="Notes Placeholder 4"/>
          <p:cNvSpPr>
            <a:spLocks noGrp="1"/>
          </p:cNvSpPr>
          <p:nvPr>
            <p:ph type="body" sz="quarter" idx="3"/>
          </p:nvPr>
        </p:nvSpPr>
        <p:spPr>
          <a:xfrm>
            <a:off x="716280" y="4488182"/>
            <a:ext cx="5730240" cy="4251961"/>
          </a:xfrm>
          <a:prstGeom prst="rect">
            <a:avLst/>
          </a:prstGeom>
        </p:spPr>
        <p:txBody>
          <a:bodyPr vert="horz" lIns="99081" tIns="49541" rIns="99081" bIns="495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974721"/>
            <a:ext cx="3103880" cy="472441"/>
          </a:xfrm>
          <a:prstGeom prst="rect">
            <a:avLst/>
          </a:prstGeom>
        </p:spPr>
        <p:txBody>
          <a:bodyPr vert="horz" lIns="99081" tIns="49541" rIns="99081" bIns="49541" rtlCol="0" anchor="b"/>
          <a:lstStyle>
            <a:lvl1pPr algn="l">
              <a:defRPr sz="1400"/>
            </a:lvl1pPr>
          </a:lstStyle>
          <a:p>
            <a:endParaRPr lang="en-US" dirty="0"/>
          </a:p>
        </p:txBody>
      </p:sp>
      <p:sp>
        <p:nvSpPr>
          <p:cNvPr id="7" name="Slide Number Placeholder 6"/>
          <p:cNvSpPr>
            <a:spLocks noGrp="1"/>
          </p:cNvSpPr>
          <p:nvPr>
            <p:ph type="sldNum" sz="quarter" idx="5"/>
          </p:nvPr>
        </p:nvSpPr>
        <p:spPr>
          <a:xfrm>
            <a:off x="4057263" y="8974721"/>
            <a:ext cx="3103880" cy="472441"/>
          </a:xfrm>
          <a:prstGeom prst="rect">
            <a:avLst/>
          </a:prstGeom>
        </p:spPr>
        <p:txBody>
          <a:bodyPr vert="horz" lIns="99081" tIns="49541" rIns="99081" bIns="49541" rtlCol="0" anchor="b"/>
          <a:lstStyle>
            <a:lvl1pPr algn="r">
              <a:defRPr sz="1400"/>
            </a:lvl1pPr>
          </a:lstStyle>
          <a:p>
            <a:fld id="{845C3332-5704-4C17-B585-D6168D99225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51561" indent="-251561">
              <a:spcBef>
                <a:spcPct val="0"/>
              </a:spcBef>
            </a:pPr>
            <a:r>
              <a:rPr lang="en-US" dirty="0" smtClean="0"/>
              <a:t>Hello everyone.  Thank</a:t>
            </a:r>
            <a:r>
              <a:rPr lang="en-US" baseline="0" dirty="0" smtClean="0"/>
              <a:t> you for joining us for this TSDS Field Coordination Network Update.</a:t>
            </a:r>
          </a:p>
          <a:p>
            <a:pPr marL="251561" indent="-251561">
              <a:spcBef>
                <a:spcPct val="0"/>
              </a:spcBef>
            </a:pPr>
            <a:endParaRPr lang="en-US" baseline="0" dirty="0" smtClean="0"/>
          </a:p>
          <a:p>
            <a:pPr marL="251561" indent="-251561">
              <a:spcBef>
                <a:spcPct val="0"/>
              </a:spcBef>
            </a:pPr>
            <a:r>
              <a:rPr lang="en-US" baseline="0" dirty="0" smtClean="0"/>
              <a:t>I want to make sure you can hear me.  Please raise your hand if you are able to hear.</a:t>
            </a:r>
          </a:p>
          <a:p>
            <a:pPr marL="251561" indent="-251561">
              <a:spcBef>
                <a:spcPct val="0"/>
              </a:spcBef>
            </a:pPr>
            <a:endParaRPr lang="en-US" baseline="0" dirty="0" smtClean="0"/>
          </a:p>
          <a:p>
            <a:pPr marL="251561" indent="-251561">
              <a:spcBef>
                <a:spcPct val="0"/>
              </a:spcBef>
            </a:pPr>
            <a:r>
              <a:rPr lang="en-US" baseline="0" dirty="0" smtClean="0"/>
              <a:t>My name is Cynthia Cammack and I am here with several other TSDS team members. I’ll let them quickly introduce themselves. </a:t>
            </a:r>
          </a:p>
          <a:p>
            <a:pPr marL="251561" indent="-251561">
              <a:spcBef>
                <a:spcPct val="0"/>
              </a:spcBef>
            </a:pPr>
            <a:endParaRPr lang="en-US" baseline="0" dirty="0" smtClean="0"/>
          </a:p>
          <a:p>
            <a:pPr marL="251561" indent="-251561" defTabSz="933457">
              <a:spcBef>
                <a:spcPct val="0"/>
              </a:spcBef>
              <a:defRPr/>
            </a:pPr>
            <a:r>
              <a:rPr lang="en-US" baseline="0" dirty="0" smtClean="0"/>
              <a:t>You are all muted; however, please feel free to ask questions either by raising your hand (and we will un-mute you) or by typing your questions in the chat field. We want to be sure questions are answered.  If we run out of time, we will follow-up with responses by email to the group.</a:t>
            </a:r>
          </a:p>
          <a:p>
            <a:pPr marL="251561" indent="-251561">
              <a:spcBef>
                <a:spcPct val="0"/>
              </a:spcBef>
            </a:pPr>
            <a:r>
              <a:rPr lang="en-US" baseline="0" dirty="0" smtClean="0"/>
              <a:t> </a:t>
            </a:r>
          </a:p>
          <a:p>
            <a:pPr marL="251561" indent="-251561">
              <a:spcBef>
                <a:spcPct val="0"/>
              </a:spcBef>
            </a:pPr>
            <a:endParaRPr lang="en-US" baseline="0" dirty="0" smtClean="0"/>
          </a:p>
          <a:p>
            <a:pPr marL="251561" indent="-251561">
              <a:spcBef>
                <a:spcPct val="0"/>
              </a:spcBef>
            </a:pPr>
            <a:r>
              <a:rPr lang="en-US" baseline="0" dirty="0" smtClean="0"/>
              <a:t>We are recording this session.</a:t>
            </a:r>
            <a:endParaRPr lang="en-US" dirty="0" smtClean="0"/>
          </a:p>
          <a:p>
            <a:pPr marL="251561" indent="-251561">
              <a:spcBef>
                <a:spcPct val="0"/>
              </a:spcBef>
            </a:pPr>
            <a:endParaRPr lang="en-US" dirty="0" smtClean="0"/>
          </a:p>
          <a:p>
            <a:pPr marL="236945" indent="-236945" defTabSz="933457">
              <a:spcBef>
                <a:spcPct val="0"/>
              </a:spcBef>
              <a:defRPr/>
            </a:pPr>
            <a:endParaRPr lang="en-US" b="1" dirty="0" smtClean="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next screen, there’s a field at the top that’s easy to miss. This field is for Employing Organization. You need to enter</a:t>
            </a:r>
            <a:r>
              <a:rPr lang="en-US" baseline="0" dirty="0" smtClean="0"/>
              <a:t> the organization you work for here. An LEA user would enter the Charter School or District. An ESC user would enter the ESC.</a:t>
            </a:r>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16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get to the good part. This is the list of roles currently available in production to ESC and LEA users. Unique ID roles have been available</a:t>
            </a:r>
            <a:r>
              <a:rPr lang="en-US" baseline="0" dirty="0" smtClean="0"/>
              <a:t> since February, but there are some new roles available now.</a:t>
            </a:r>
            <a:endParaRPr lang="en-US" dirty="0" smtClean="0"/>
          </a:p>
          <a:p>
            <a:r>
              <a:rPr lang="en-US" baseline="0" dirty="0" smtClean="0"/>
              <a:t>Let’s leave the screens for a moment and look at the new roles in more detail.</a:t>
            </a:r>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17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Going back to role selection in TEAL - When you select a TSDS role, you will usually be prompted to enter additional information. For most roles, including the ODS Data Loader and TIMS</a:t>
            </a:r>
            <a:r>
              <a:rPr lang="en-US" baseline="0" dirty="0" smtClean="0"/>
              <a:t> roles, you will enter the Requested Organization.</a:t>
            </a:r>
          </a:p>
          <a:p>
            <a:r>
              <a:rPr lang="en-US" baseline="0" dirty="0" smtClean="0"/>
              <a:t>Important – </a:t>
            </a:r>
            <a:r>
              <a:rPr lang="en-US" dirty="0" smtClean="0"/>
              <a:t>An ESC user providing L2 support enters the ESC as Requested Org; if providing L1 support to LEAs, enters LEAs in this field – multiples separated by commas.</a:t>
            </a:r>
          </a:p>
          <a:p>
            <a:endParaRPr lang="en-US" dirty="0" smtClean="0"/>
          </a:p>
          <a:p>
            <a:r>
              <a:rPr lang="en-US" sz="2100" dirty="0" smtClean="0"/>
              <a:t>After you submit the request, TEAL routes it to all Organization Approvers entered here, as well as to the Organization Approver for your Employing Organization. For most users, these are the same, but for ESC users, there can be multiple approvals by your ESC Director and each LEA superintendent.</a:t>
            </a:r>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talk through these</a:t>
            </a:r>
            <a:r>
              <a:rPr lang="en-US" baseline="0" dirty="0" smtClean="0"/>
              <a:t> roles. (Read slide)</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584">
              <a:defRPr/>
            </a:pPr>
            <a:r>
              <a:rPr lang="en-US" dirty="0" smtClean="0"/>
              <a:t>Dashboards users who are not set up via the automated account provisioning process will need to enter their Unique IDs during the request process. An LEA user can obtain his or her unique ID from</a:t>
            </a:r>
            <a:r>
              <a:rPr lang="en-US" baseline="0" dirty="0" smtClean="0"/>
              <a:t> the district, or search for it in TEAL using the Get Unique ID feature. </a:t>
            </a:r>
            <a:endParaRPr lang="en-US" dirty="0" smtClean="0"/>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26</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44</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23624" indent="-523624">
              <a:spcBef>
                <a:spcPts val="825"/>
              </a:spcBef>
              <a:buFont typeface="Arial" pitchFamily="34" charset="0"/>
              <a:buChar char="•"/>
            </a:pPr>
            <a:r>
              <a:rPr lang="en-US" dirty="0" smtClean="0"/>
              <a:t>The studentGPS™ Dashboards application provides different levels of user access to comply with FERPA</a:t>
            </a:r>
          </a:p>
          <a:p>
            <a:pPr marL="523624" indent="-523624">
              <a:spcBef>
                <a:spcPts val="825"/>
              </a:spcBef>
              <a:buFont typeface="Arial" pitchFamily="34" charset="0"/>
              <a:buChar char="•"/>
            </a:pPr>
            <a:r>
              <a:rPr lang="en-US" dirty="0" smtClean="0"/>
              <a:t>User access is determined by a person’s district position title as defined in the district SIS</a:t>
            </a:r>
          </a:p>
          <a:p>
            <a:pPr marL="931964" lvl="1" indent="-458689">
              <a:spcBef>
                <a:spcPts val="825"/>
              </a:spcBef>
              <a:buFont typeface="Arial" pitchFamily="34" charset="0"/>
              <a:buChar char="•"/>
            </a:pPr>
            <a:r>
              <a:rPr lang="en-US" dirty="0" smtClean="0"/>
              <a:t>LEAs and SIS vendors determine the relevant fields in the SIS</a:t>
            </a:r>
          </a:p>
          <a:p>
            <a:pPr marL="1212039" lvl="2" indent="-458689">
              <a:spcBef>
                <a:spcPts val="825"/>
              </a:spcBef>
              <a:buFont typeface="Arial" pitchFamily="34" charset="0"/>
              <a:buChar char="•"/>
            </a:pPr>
            <a:r>
              <a:rPr lang="en-US" dirty="0" smtClean="0"/>
              <a:t>Vendors map to this in XML</a:t>
            </a:r>
          </a:p>
          <a:p>
            <a:pPr marL="931964" lvl="1" indent="-458689">
              <a:spcBef>
                <a:spcPts val="825"/>
              </a:spcBef>
              <a:buFont typeface="Arial" pitchFamily="34" charset="0"/>
              <a:buChar char="•"/>
            </a:pPr>
            <a:r>
              <a:rPr lang="en-US" dirty="0" smtClean="0"/>
              <a:t>No mechanism to set roles on person-specific basis</a:t>
            </a:r>
          </a:p>
          <a:p>
            <a:pPr marL="523624" indent="-523624">
              <a:spcBef>
                <a:spcPts val="825"/>
              </a:spcBef>
              <a:buFont typeface="Arial" pitchFamily="34" charset="0"/>
              <a:buChar char="•"/>
            </a:pPr>
            <a:r>
              <a:rPr lang="en-US" dirty="0" smtClean="0"/>
              <a:t>Staff organizational assignment (campus or district) determines the breadth of access to the Dashboards</a:t>
            </a:r>
          </a:p>
          <a:p>
            <a:pPr marL="523624" indent="-523624">
              <a:spcBef>
                <a:spcPts val="825"/>
              </a:spcBef>
              <a:buFont typeface="Arial" pitchFamily="34" charset="0"/>
              <a:buChar char="•"/>
            </a:pPr>
            <a:r>
              <a:rPr lang="en-US" dirty="0" smtClean="0"/>
              <a:t>User access roles and any changes should align with district data policies</a:t>
            </a:r>
          </a:p>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45</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25"/>
              </a:spcBef>
            </a:pPr>
            <a:r>
              <a:rPr lang="en-US" dirty="0" smtClean="0"/>
              <a:t>The admin tool in the studentGPS™ Dashboards  application uses the district position titles from LEA source systems to link to the studentGPS™ Dashboards roles or ‘claim sets’.  The studentGPS™ Dashboards roles determine the ‘claim’ a person has to specific data in the studentGPS™ Dashboards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46</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23624" indent="-523624">
              <a:spcBef>
                <a:spcPts val="825"/>
              </a:spcBef>
              <a:buFont typeface="Arial" pitchFamily="34" charset="0"/>
              <a:buChar char="•"/>
            </a:pPr>
            <a:r>
              <a:rPr lang="en-US" dirty="0" smtClean="0"/>
              <a:t>The studentGPS™ Dashboards application provides different levels of user access to comply with FERPA</a:t>
            </a:r>
          </a:p>
          <a:p>
            <a:pPr marL="523624" indent="-523624">
              <a:spcBef>
                <a:spcPts val="825"/>
              </a:spcBef>
              <a:buFont typeface="Arial" pitchFamily="34" charset="0"/>
              <a:buChar char="•"/>
            </a:pPr>
            <a:r>
              <a:rPr lang="en-US" dirty="0" smtClean="0"/>
              <a:t>User access is determined by a person’s district position title as defined in the district SIS</a:t>
            </a:r>
          </a:p>
          <a:p>
            <a:pPr marL="931964" lvl="1" indent="-458689">
              <a:spcBef>
                <a:spcPts val="825"/>
              </a:spcBef>
              <a:buFont typeface="Arial" pitchFamily="34" charset="0"/>
              <a:buChar char="•"/>
            </a:pPr>
            <a:r>
              <a:rPr lang="en-US" dirty="0" smtClean="0"/>
              <a:t>LEAs and SIS vendors determine the relevant fields in the SIS</a:t>
            </a:r>
          </a:p>
          <a:p>
            <a:pPr marL="1212039" lvl="2" indent="-458689">
              <a:spcBef>
                <a:spcPts val="825"/>
              </a:spcBef>
              <a:buFont typeface="Arial" pitchFamily="34" charset="0"/>
              <a:buChar char="•"/>
            </a:pPr>
            <a:r>
              <a:rPr lang="en-US" dirty="0" smtClean="0"/>
              <a:t>Vendors map to this in XML</a:t>
            </a:r>
          </a:p>
          <a:p>
            <a:pPr marL="931964" lvl="1" indent="-458689">
              <a:spcBef>
                <a:spcPts val="825"/>
              </a:spcBef>
              <a:buFont typeface="Arial" pitchFamily="34" charset="0"/>
              <a:buChar char="•"/>
            </a:pPr>
            <a:r>
              <a:rPr lang="en-US" dirty="0" smtClean="0"/>
              <a:t>No mechanism to set roles on person-specific basis</a:t>
            </a:r>
          </a:p>
          <a:p>
            <a:pPr marL="523624" indent="-523624">
              <a:spcBef>
                <a:spcPts val="825"/>
              </a:spcBef>
              <a:buFont typeface="Arial" pitchFamily="34" charset="0"/>
              <a:buChar char="•"/>
            </a:pPr>
            <a:r>
              <a:rPr lang="en-US" dirty="0" smtClean="0"/>
              <a:t>Staff organizational assignment (campus or district) determines the breadth of access to the Dashboards</a:t>
            </a:r>
          </a:p>
          <a:p>
            <a:pPr marL="523624" indent="-523624">
              <a:spcBef>
                <a:spcPts val="825"/>
              </a:spcBef>
              <a:buFont typeface="Arial" pitchFamily="34" charset="0"/>
              <a:buChar char="•"/>
            </a:pPr>
            <a:r>
              <a:rPr lang="en-US" dirty="0" smtClean="0"/>
              <a:t>User access roles and any changes should align with district data policies</a:t>
            </a:r>
          </a:p>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47</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23624" indent="-523624">
              <a:spcBef>
                <a:spcPts val="825"/>
              </a:spcBef>
              <a:buFont typeface="Arial" pitchFamily="34" charset="0"/>
              <a:buChar char="•"/>
            </a:pPr>
            <a:r>
              <a:rPr lang="en-US" dirty="0" smtClean="0"/>
              <a:t>The studentGPS™ Dashboards application provides different levels of user access to comply with FERPA</a:t>
            </a:r>
          </a:p>
          <a:p>
            <a:pPr marL="523624" indent="-523624">
              <a:spcBef>
                <a:spcPts val="825"/>
              </a:spcBef>
              <a:buFont typeface="Arial" pitchFamily="34" charset="0"/>
              <a:buChar char="•"/>
            </a:pPr>
            <a:r>
              <a:rPr lang="en-US" dirty="0" smtClean="0"/>
              <a:t>User access is determined by a person’s district position title as defined in the district SIS</a:t>
            </a:r>
          </a:p>
          <a:p>
            <a:pPr marL="931964" lvl="1" indent="-458689">
              <a:spcBef>
                <a:spcPts val="825"/>
              </a:spcBef>
              <a:buFont typeface="Arial" pitchFamily="34" charset="0"/>
              <a:buChar char="•"/>
            </a:pPr>
            <a:r>
              <a:rPr lang="en-US" dirty="0" smtClean="0"/>
              <a:t>LEAs and SIS vendors determine the relevant fields in the SIS</a:t>
            </a:r>
          </a:p>
          <a:p>
            <a:pPr marL="1212039" lvl="2" indent="-458689">
              <a:spcBef>
                <a:spcPts val="825"/>
              </a:spcBef>
              <a:buFont typeface="Arial" pitchFamily="34" charset="0"/>
              <a:buChar char="•"/>
            </a:pPr>
            <a:r>
              <a:rPr lang="en-US" dirty="0" smtClean="0"/>
              <a:t>Vendors map to this in XML</a:t>
            </a:r>
          </a:p>
          <a:p>
            <a:pPr marL="931964" lvl="1" indent="-458689">
              <a:spcBef>
                <a:spcPts val="825"/>
              </a:spcBef>
              <a:buFont typeface="Arial" pitchFamily="34" charset="0"/>
              <a:buChar char="•"/>
            </a:pPr>
            <a:r>
              <a:rPr lang="en-US" dirty="0" smtClean="0"/>
              <a:t>No mechanism to set roles on person-specific basis</a:t>
            </a:r>
          </a:p>
          <a:p>
            <a:pPr marL="523624" indent="-523624">
              <a:spcBef>
                <a:spcPts val="825"/>
              </a:spcBef>
              <a:buFont typeface="Arial" pitchFamily="34" charset="0"/>
              <a:buChar char="•"/>
            </a:pPr>
            <a:r>
              <a:rPr lang="en-US" dirty="0" smtClean="0"/>
              <a:t>Staff organizational assignment (campus or district) determines the breadth of access to the Dashboards</a:t>
            </a:r>
          </a:p>
          <a:p>
            <a:pPr marL="523624" indent="-523624">
              <a:spcBef>
                <a:spcPts val="825"/>
              </a:spcBef>
              <a:buFont typeface="Arial" pitchFamily="34" charset="0"/>
              <a:buChar char="•"/>
            </a:pPr>
            <a:r>
              <a:rPr lang="en-US" dirty="0" smtClean="0"/>
              <a:t>User access roles and any changes should align with district data policies</a:t>
            </a:r>
          </a:p>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48</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 staff member (besides principal or superintendent) who needs access to student-level information in the dashboards will need the following:</a:t>
            </a:r>
          </a:p>
          <a:p>
            <a:pPr lvl="1"/>
            <a:r>
              <a:rPr lang="en-US" dirty="0" smtClean="0"/>
              <a:t>Dashboard/DDM role as "Specialist"</a:t>
            </a:r>
          </a:p>
          <a:p>
            <a:pPr lvl="1"/>
            <a:r>
              <a:rPr lang="en-US" dirty="0" smtClean="0"/>
              <a:t>Proper staff/student association via UniqueID through the StudentCohort interchange</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49</a:t>
            </a:fld>
            <a:endParaRPr lang="en-US" dirty="0"/>
          </a:p>
        </p:txBody>
      </p:sp>
    </p:spTree>
    <p:extLst>
      <p:ext uri="{BB962C8B-B14F-4D97-AF65-F5344CB8AC3E}">
        <p14:creationId xmlns:p14="http://schemas.microsoft.com/office/powerpoint/2010/main" xmlns="" val="41813274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Bef>
                <a:spcPts val="613"/>
              </a:spcBef>
              <a:spcAft>
                <a:spcPts val="306"/>
              </a:spcAft>
              <a:buClr>
                <a:schemeClr val="accent2">
                  <a:lumMod val="75000"/>
                </a:schemeClr>
              </a:buClr>
            </a:pPr>
            <a:r>
              <a:rPr lang="en-US" dirty="0" smtClean="0"/>
              <a:t>Log in as System Administrator and select Position Title Claim Sets.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50</a:t>
            </a:fld>
            <a:endParaRPr lang="en-US" dirty="0"/>
          </a:p>
        </p:txBody>
      </p:sp>
    </p:spTree>
    <p:extLst>
      <p:ext uri="{BB962C8B-B14F-4D97-AF65-F5344CB8AC3E}">
        <p14:creationId xmlns:p14="http://schemas.microsoft.com/office/powerpoint/2010/main" xmlns="" val="28441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Bef>
                <a:spcPts val="613"/>
              </a:spcBef>
              <a:spcAft>
                <a:spcPts val="306"/>
              </a:spcAft>
              <a:buClr>
                <a:schemeClr val="accent2">
                  <a:lumMod val="75000"/>
                </a:schemeClr>
              </a:buClr>
            </a:pPr>
            <a:r>
              <a:rPr lang="en-US" dirty="0" smtClean="0"/>
              <a:t>The user can select Single Edit or Edit Batch.  The user can also select the Position Title from the drop down menu.</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51</a:t>
            </a:fld>
            <a:endParaRPr lang="en-US" dirty="0"/>
          </a:p>
        </p:txBody>
      </p:sp>
    </p:spTree>
    <p:extLst>
      <p:ext uri="{BB962C8B-B14F-4D97-AF65-F5344CB8AC3E}">
        <p14:creationId xmlns:p14="http://schemas.microsoft.com/office/powerpoint/2010/main" xmlns="" val="2362358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047" indent="-175047">
              <a:buFont typeface="Arial" pitchFamily="34" charset="0"/>
              <a:buChar char="•"/>
            </a:pPr>
            <a:r>
              <a:rPr lang="en-US" dirty="0" smtClean="0"/>
              <a:t>Select Single Edit button</a:t>
            </a:r>
          </a:p>
          <a:p>
            <a:pPr marL="175047" indent="-175047">
              <a:buFont typeface="Arial" pitchFamily="34" charset="0"/>
              <a:buChar char="•"/>
            </a:pPr>
            <a:r>
              <a:rPr lang="en-US" dirty="0" smtClean="0"/>
              <a:t>Select Position Title drop down to see list of district titles and select title</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52</a:t>
            </a:fld>
            <a:endParaRPr lang="en-US" dirty="0"/>
          </a:p>
        </p:txBody>
      </p:sp>
    </p:spTree>
    <p:extLst>
      <p:ext uri="{BB962C8B-B14F-4D97-AF65-F5344CB8AC3E}">
        <p14:creationId xmlns:p14="http://schemas.microsoft.com/office/powerpoint/2010/main" xmlns="" val="2884733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047" indent="-175047">
              <a:buFont typeface="Arial" pitchFamily="34" charset="0"/>
              <a:buChar char="•"/>
            </a:pPr>
            <a:r>
              <a:rPr lang="en-US" dirty="0" smtClean="0"/>
              <a:t>Select Claim Set drop down </a:t>
            </a:r>
          </a:p>
          <a:p>
            <a:pPr marL="175047" indent="-175047">
              <a:buFont typeface="Arial" pitchFamily="34" charset="0"/>
              <a:buChar char="•"/>
            </a:pPr>
            <a:r>
              <a:rPr lang="en-US" dirty="0" smtClean="0"/>
              <a:t>Choose desired access setting</a:t>
            </a:r>
          </a:p>
          <a:p>
            <a:pPr marL="175047" indent="-175047">
              <a:buFont typeface="Arial" pitchFamily="34" charset="0"/>
              <a:buChar char="•"/>
            </a:pPr>
            <a:r>
              <a:rPr lang="en-US" dirty="0" smtClean="0"/>
              <a:t>Click Save</a:t>
            </a:r>
          </a:p>
          <a:p>
            <a:pPr marL="175047" indent="-175047">
              <a:buFont typeface="Arial" pitchFamily="34" charset="0"/>
              <a:buChar char="•"/>
            </a:pPr>
            <a:r>
              <a:rPr lang="en-US" dirty="0" smtClean="0"/>
              <a:t>Wait at least 10 minutes</a:t>
            </a:r>
          </a:p>
          <a:p>
            <a:pPr marL="175047" indent="-175047">
              <a:buFont typeface="Arial" pitchFamily="34" charset="0"/>
              <a:buChar char="•"/>
            </a:pPr>
            <a:r>
              <a:rPr lang="en-US" dirty="0" smtClean="0"/>
              <a:t>Test by impersonating user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53</a:t>
            </a:fld>
            <a:endParaRPr lang="en-US" dirty="0"/>
          </a:p>
        </p:txBody>
      </p:sp>
    </p:spTree>
    <p:extLst>
      <p:ext uri="{BB962C8B-B14F-4D97-AF65-F5344CB8AC3E}">
        <p14:creationId xmlns:p14="http://schemas.microsoft.com/office/powerpoint/2010/main" xmlns="" val="38520616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047" indent="-175047">
              <a:buFont typeface="Arial" pitchFamily="34" charset="0"/>
              <a:buChar char="•"/>
            </a:pPr>
            <a:r>
              <a:rPr lang="en-US" dirty="0" smtClean="0"/>
              <a:t>Select the Batch Edit button</a:t>
            </a:r>
          </a:p>
          <a:p>
            <a:pPr marL="175047" indent="-175047">
              <a:buFont typeface="Arial" pitchFamily="34" charset="0"/>
              <a:buChar char="•"/>
            </a:pPr>
            <a:r>
              <a:rPr lang="en-US" dirty="0" smtClean="0"/>
              <a:t>Click ‘User Roles Template’ to export current list of district position titles and Dashboards claim settings (in xls)</a:t>
            </a:r>
          </a:p>
          <a:p>
            <a:pPr marL="175047" indent="-175047" defTabSz="933584">
              <a:buFont typeface="Arial" pitchFamily="34" charset="0"/>
              <a:buChar char="•"/>
              <a:defRPr/>
            </a:pPr>
            <a:r>
              <a:rPr lang="en-US" dirty="0" smtClean="0"/>
              <a:t>Be sure to use the 7 ClaimSet roles with correct spelling and punctuation when batch editing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54</a:t>
            </a:fld>
            <a:endParaRPr lang="en-US" dirty="0"/>
          </a:p>
        </p:txBody>
      </p:sp>
    </p:spTree>
    <p:extLst>
      <p:ext uri="{BB962C8B-B14F-4D97-AF65-F5344CB8AC3E}">
        <p14:creationId xmlns:p14="http://schemas.microsoft.com/office/powerpoint/2010/main" xmlns="" val="60147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047" indent="-175047">
              <a:buFont typeface="Arial" pitchFamily="34" charset="0"/>
              <a:buChar char="•"/>
            </a:pPr>
            <a:r>
              <a:rPr lang="en-US" dirty="0" smtClean="0"/>
              <a:t>Review claim settings for each Position Title</a:t>
            </a:r>
          </a:p>
          <a:p>
            <a:pPr marL="175047" indent="-175047">
              <a:buFont typeface="Arial" pitchFamily="34" charset="0"/>
              <a:buChar char="•"/>
            </a:pPr>
            <a:r>
              <a:rPr lang="en-US" dirty="0" smtClean="0"/>
              <a:t>Make changes to Dashboards claim set using the list of options</a:t>
            </a:r>
          </a:p>
          <a:p>
            <a:pPr marL="175047" indent="-175047">
              <a:buFont typeface="Arial" pitchFamily="34" charset="0"/>
              <a:buChar char="•"/>
            </a:pPr>
            <a:r>
              <a:rPr lang="en-US" dirty="0" smtClean="0"/>
              <a:t>Save file to local drive</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55</a:t>
            </a:fld>
            <a:endParaRPr lang="en-US" dirty="0"/>
          </a:p>
        </p:txBody>
      </p:sp>
    </p:spTree>
    <p:extLst>
      <p:ext uri="{BB962C8B-B14F-4D97-AF65-F5344CB8AC3E}">
        <p14:creationId xmlns:p14="http://schemas.microsoft.com/office/powerpoint/2010/main" xmlns="" val="24141885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047" indent="-175047">
              <a:buFont typeface="Arial" pitchFamily="34" charset="0"/>
              <a:buChar char="•"/>
            </a:pPr>
            <a:r>
              <a:rPr lang="en-US" dirty="0" smtClean="0"/>
              <a:t>Use Browse button to select updated file from your local drive</a:t>
            </a:r>
          </a:p>
          <a:p>
            <a:pPr marL="175047" indent="-175047">
              <a:buFont typeface="Arial" pitchFamily="34" charset="0"/>
              <a:buChar char="•"/>
            </a:pPr>
            <a:r>
              <a:rPr lang="en-US" dirty="0" smtClean="0"/>
              <a:t>Click submit to upload file</a:t>
            </a:r>
          </a:p>
          <a:p>
            <a:pPr marL="175047" indent="-175047">
              <a:buFont typeface="Arial" pitchFamily="34" charset="0"/>
              <a:buChar char="•"/>
            </a:pPr>
            <a:r>
              <a:rPr lang="en-US" dirty="0" smtClean="0"/>
              <a:t>Wait at least 10 minutes</a:t>
            </a:r>
          </a:p>
          <a:p>
            <a:pPr marL="175047" indent="-175047">
              <a:buFont typeface="Arial" pitchFamily="34" charset="0"/>
              <a:buChar char="•"/>
            </a:pPr>
            <a:r>
              <a:rPr lang="en-US" dirty="0" smtClean="0"/>
              <a:t>Test by impersonating user</a:t>
            </a:r>
          </a:p>
          <a:p>
            <a:pPr marL="175047" indent="-175047" defTabSz="933584">
              <a:buFont typeface="Arial" pitchFamily="34" charset="0"/>
              <a:buChar char="•"/>
              <a:defRPr/>
            </a:pPr>
            <a:r>
              <a:rPr lang="en-US" dirty="0" smtClean="0"/>
              <a:t>Note: Be sure to use the 7 ClaimSet roles with correct spelling and punctuation when batch editing</a:t>
            </a:r>
          </a:p>
          <a:p>
            <a:pPr marL="175047" indent="-175047">
              <a:buFont typeface="Arial" pitchFamily="34" charset="0"/>
              <a:buChar char="•"/>
            </a:pPr>
            <a:endParaRPr lang="en-US" dirty="0" smtClean="0"/>
          </a:p>
          <a:p>
            <a:endParaRPr lang="en-US" b="1" dirty="0" smtClean="0"/>
          </a:p>
          <a:p>
            <a:endParaRPr lang="en-US" b="1" dirty="0" smtClean="0"/>
          </a:p>
          <a:p>
            <a:r>
              <a:rPr lang="en-US" b="1" dirty="0" smtClean="0"/>
              <a:t>Trainer Questions:</a:t>
            </a:r>
          </a:p>
          <a:p>
            <a:pPr marL="233396" indent="-233396">
              <a:buAutoNum type="arabicParenR"/>
            </a:pPr>
            <a:r>
              <a:rPr lang="en-US" baseline="0" dirty="0" smtClean="0"/>
              <a:t>How does the Single Edit work for Position Title Claim?</a:t>
            </a:r>
          </a:p>
          <a:p>
            <a:pPr marL="233396" indent="-233396">
              <a:buAutoNum type="arabicParenR"/>
            </a:pPr>
            <a:r>
              <a:rPr lang="en-US" baseline="0" dirty="0" smtClean="0"/>
              <a:t>How does the Batch Edit work for Position Title Claim?</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56</a:t>
            </a:fld>
            <a:endParaRPr lang="en-US" dirty="0"/>
          </a:p>
        </p:txBody>
      </p:sp>
    </p:spTree>
    <p:extLst>
      <p:ext uri="{BB962C8B-B14F-4D97-AF65-F5344CB8AC3E}">
        <p14:creationId xmlns:p14="http://schemas.microsoft.com/office/powerpoint/2010/main" xmlns="" val="3925264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827">
              <a:defRPr/>
            </a:pPr>
            <a:r>
              <a:rPr lang="en-US" baseline="0" dirty="0" smtClean="0"/>
              <a:t>Key to understanding TSDS is the basic architecture that flows through the TSDS Portal. All users log on to TEAL, then access the TSDS Portal. From the Portal, users can move back and forth between TSDS applications. The TSDS Portal acts as the entranceway and facilitator for downstream applications, including studentGPS™ Dashboards.  From there, users will also have access to tools such as the Validation Tool and TIMS.</a:t>
            </a:r>
            <a:endParaRPr lang="en-US" dirty="0" smtClean="0"/>
          </a:p>
          <a:p>
            <a:r>
              <a:rPr lang="en-US" dirty="0" smtClean="0"/>
              <a:t>Those of you who work with Unique ID, which is already</a:t>
            </a:r>
            <a:r>
              <a:rPr lang="en-US" baseline="0" dirty="0" smtClean="0"/>
              <a:t> in production</a:t>
            </a:r>
            <a:r>
              <a:rPr lang="en-US" dirty="0" smtClean="0"/>
              <a:t>, have experienced this</a:t>
            </a:r>
            <a:r>
              <a:rPr lang="en-US" baseline="0" dirty="0" smtClean="0"/>
              <a:t> arrangement</a:t>
            </a:r>
            <a:r>
              <a:rPr lang="en-US" dirty="0" smtClean="0"/>
              <a: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9118" indent="-291745">
              <a:buFont typeface="Arial" pitchFamily="34" charset="0"/>
              <a:buChar char="•"/>
            </a:pPr>
            <a:r>
              <a:rPr lang="en-US" dirty="0" smtClean="0"/>
              <a:t>Use the impersonation feature </a:t>
            </a:r>
          </a:p>
          <a:p>
            <a:pPr marL="469118" indent="-291745">
              <a:buFont typeface="Arial" pitchFamily="34" charset="0"/>
              <a:buChar char="•"/>
            </a:pPr>
            <a:r>
              <a:rPr lang="en-US" dirty="0" smtClean="0"/>
              <a:t>Search for name of person you wish to check</a:t>
            </a:r>
          </a:p>
          <a:p>
            <a:pPr marL="469118" indent="-291745">
              <a:buFont typeface="Arial" pitchFamily="34" charset="0"/>
              <a:buChar char="•"/>
            </a:pPr>
            <a:r>
              <a:rPr lang="en-US" dirty="0" smtClean="0"/>
              <a:t>On the search detail page, select ‘Staff’ button</a:t>
            </a:r>
          </a:p>
          <a:p>
            <a:pPr marL="469118" indent="-291745">
              <a:buFont typeface="Arial" pitchFamily="34" charset="0"/>
              <a:buChar char="•"/>
            </a:pPr>
            <a:r>
              <a:rPr lang="en-US" dirty="0" smtClean="0"/>
              <a:t>Use the ‘LOGIN AS’ button to impersonate specific user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57</a:t>
            </a:fld>
            <a:endParaRPr lang="en-US" dirty="0"/>
          </a:p>
        </p:txBody>
      </p:sp>
    </p:spTree>
    <p:extLst>
      <p:ext uri="{BB962C8B-B14F-4D97-AF65-F5344CB8AC3E}">
        <p14:creationId xmlns:p14="http://schemas.microsoft.com/office/powerpoint/2010/main" xmlns="" val="34938823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23624" indent="-523624">
              <a:buFont typeface="Arial" pitchFamily="34" charset="0"/>
              <a:buChar char="•"/>
            </a:pPr>
            <a:r>
              <a:rPr lang="en-US" dirty="0" smtClean="0"/>
              <a:t>What if I want to review the roles I have now?</a:t>
            </a:r>
          </a:p>
          <a:p>
            <a:pPr marL="832248" lvl="1" indent="-291745">
              <a:buFont typeface="Arial" pitchFamily="34" charset="0"/>
              <a:buChar char="•"/>
              <a:tabLst>
                <a:tab pos="539624" algn="l"/>
                <a:tab pos="682165" algn="l"/>
              </a:tabLst>
            </a:pPr>
            <a:r>
              <a:rPr lang="en-US" dirty="0" smtClean="0">
                <a:latin typeface="Arial" pitchFamily="34" charset="0"/>
                <a:cs typeface="Arial" pitchFamily="34" charset="0"/>
              </a:rPr>
              <a:t>Use the Batch Edit feature to export current list of position titles and settings in Excel</a:t>
            </a:r>
          </a:p>
          <a:p>
            <a:pPr marL="523624" indent="-523624">
              <a:buFont typeface="Arial" pitchFamily="34" charset="0"/>
              <a:buChar char="•"/>
            </a:pPr>
            <a:r>
              <a:rPr lang="en-US" dirty="0" smtClean="0"/>
              <a:t>Can I change access for a particular person?</a:t>
            </a:r>
          </a:p>
          <a:p>
            <a:pPr marL="832248" lvl="1" indent="-291745">
              <a:buFont typeface="Arial" pitchFamily="34" charset="0"/>
              <a:buChar char="•"/>
            </a:pPr>
            <a:r>
              <a:rPr lang="en-US" dirty="0" smtClean="0">
                <a:latin typeface="Arial" pitchFamily="34" charset="0"/>
                <a:cs typeface="Arial" pitchFamily="34" charset="0"/>
              </a:rPr>
              <a:t>No.  In the case where a specific person needs access, we recommend setting up a new position title for that person in your LEA source system.  Once this is established, you can assign the desired </a:t>
            </a:r>
            <a:r>
              <a:rPr lang="en-US" sz="1000" dirty="0" smtClean="0">
                <a:latin typeface="Arial" pitchFamily="34" charset="0"/>
                <a:cs typeface="Arial" pitchFamily="34" charset="0"/>
              </a:rPr>
              <a:t>studentGPS™ Dashboards </a:t>
            </a:r>
            <a:r>
              <a:rPr lang="en-US" dirty="0" smtClean="0">
                <a:latin typeface="Arial" pitchFamily="34" charset="0"/>
                <a:cs typeface="Arial" pitchFamily="34" charset="0"/>
              </a:rPr>
              <a:t> claim setting for that position title.</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58</a:t>
            </a:fld>
            <a:endParaRPr lang="en-US" dirty="0"/>
          </a:p>
        </p:txBody>
      </p:sp>
    </p:spTree>
    <p:extLst>
      <p:ext uri="{BB962C8B-B14F-4D97-AF65-F5344CB8AC3E}">
        <p14:creationId xmlns:p14="http://schemas.microsoft.com/office/powerpoint/2010/main" xmlns="" val="28071520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59</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some key points for Automated Provisioning</a:t>
            </a:r>
            <a:r>
              <a:rPr lang="en-US" baseline="0" dirty="0" smtClean="0"/>
              <a:t> of TEAL </a:t>
            </a:r>
          </a:p>
          <a:p>
            <a:r>
              <a:rPr lang="en-US" dirty="0" smtClean="0"/>
              <a:t>Uses the TEDS StaffAssociation interchange to map roles</a:t>
            </a:r>
          </a:p>
          <a:p>
            <a:r>
              <a:rPr lang="en-US" dirty="0" smtClean="0"/>
              <a:t>Include the date of birth – an optional field but needed for this operation</a:t>
            </a:r>
          </a:p>
          <a:p>
            <a:r>
              <a:rPr lang="en-US" dirty="0" smtClean="0"/>
              <a:t>The Dashboards Configurator user must select the Configurator role on first logon to the Dashboards</a:t>
            </a:r>
          </a:p>
          <a:p>
            <a:r>
              <a:rPr lang="en-US" baseline="0" dirty="0" smtClean="0"/>
              <a:t>accounts - </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60</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screenshot shows the Dashboards screen used by</a:t>
            </a:r>
            <a:r>
              <a:rPr lang="en-US" baseline="0" dirty="0" smtClean="0"/>
              <a:t> the Dashboards Configurator / System Administrator to opt in to the automated process for TEAL account provisioning. Checking the checkbox triggers the process.</a:t>
            </a:r>
          </a:p>
          <a:p>
            <a:pPr defTabSz="933584">
              <a:defRPr/>
            </a:pPr>
            <a:r>
              <a:rPr lang="en-US" dirty="0" smtClean="0"/>
              <a:t>After the checkbox is checked, during that night's dashboards data upload, the staff data required by TEAL will be extracted from the Dashboards database and passed into an automated TEAL account process. This is the same TEDS StaffAssociation interchange file that powers staff metrics in the Dashboards. There is no additional extract needed by your HR vendor or extractor. The only requirement is that staff date of birth be included in the extract (if it is not already).</a:t>
            </a:r>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61</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62</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screenshot shows the Dashboards screen used by</a:t>
            </a:r>
            <a:r>
              <a:rPr lang="en-US" baseline="0" dirty="0" smtClean="0"/>
              <a:t> the Dashboards Configurator / System Administrator to opt in to the automated process for TEAL account provisioning. Checking the checkbox triggers the process.</a:t>
            </a:r>
          </a:p>
          <a:p>
            <a:pPr defTabSz="933584">
              <a:defRPr/>
            </a:pPr>
            <a:r>
              <a:rPr lang="en-US" dirty="0" smtClean="0"/>
              <a:t>After the checkbox is checked, during that night's dashboards data upload, the staff data required by TEAL will be extracted from the Dashboards database and passed into an automated TEAL account process. This is the same TEDS StaffAssociation interchange file that powers staff metrics in the Dashboards. There is no additional extract needed by your HR vendor or extractor. The only requirement is that staff date of birth be included in the extract (if it is not already).</a:t>
            </a:r>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63</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additional questions or comments do you have?</a:t>
            </a:r>
          </a:p>
          <a:p>
            <a:endParaRPr lang="en-US" dirty="0" smtClean="0"/>
          </a:p>
          <a:p>
            <a:endParaRPr lang="en-US" dirty="0" smtClean="0"/>
          </a:p>
          <a:p>
            <a:pPr defTabSz="91425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64</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584">
              <a:defRPr/>
            </a:pPr>
            <a:r>
              <a:rPr lang="en-US" dirty="0" smtClean="0"/>
              <a:t>As an appendix, here is a more detailed list of studentGPS™ Dashboards Roles &amp; Claims to Data.</a:t>
            </a:r>
          </a:p>
        </p:txBody>
      </p:sp>
      <p:sp>
        <p:nvSpPr>
          <p:cNvPr id="4" name="Slide Number Placeholder 3"/>
          <p:cNvSpPr>
            <a:spLocks noGrp="1"/>
          </p:cNvSpPr>
          <p:nvPr>
            <p:ph type="sldNum" sz="quarter" idx="10"/>
          </p:nvPr>
        </p:nvSpPr>
        <p:spPr/>
        <p:txBody>
          <a:bodyPr/>
          <a:lstStyle/>
          <a:p>
            <a:fld id="{7872E534-9B96-469B-99C0-8551271B58B1}" type="slidenum">
              <a:rPr lang="en-US" smtClean="0"/>
              <a:pPr/>
              <a:t>65</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66</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67</a:t>
            </a:fld>
            <a:endParaRPr lang="en-US" dirty="0"/>
          </a:p>
        </p:txBody>
      </p:sp>
    </p:spTree>
    <p:extLst>
      <p:ext uri="{BB962C8B-B14F-4D97-AF65-F5344CB8AC3E}">
        <p14:creationId xmlns:p14="http://schemas.microsoft.com/office/powerpoint/2010/main" xmlns="" val="1356448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go back to the login page</a:t>
            </a:r>
            <a:r>
              <a:rPr lang="en-US" baseline="0" dirty="0" smtClean="0"/>
              <a:t> for a moment. </a:t>
            </a:r>
          </a:p>
          <a:p>
            <a:r>
              <a:rPr lang="en-US" baseline="0" dirty="0" smtClean="0"/>
              <a:t>From this page, I can also request a new user account. For the debut of the Dashboards, there will be an option to provision LEA staff roles automatically. However, for most TSDS users, ESC Champions included, requesting an account is his is the first step for a TSDS user.</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first complete and</a:t>
            </a:r>
            <a:r>
              <a:rPr lang="en-US" baseline="0" dirty="0" smtClean="0"/>
              <a:t> submit a TEAL user profile. Note the Organization Type dropdown list. You would select the ESC option; LEA users would select either School District or Charter School.</a:t>
            </a:r>
          </a:p>
          <a:p>
            <a:r>
              <a:rPr lang="en-US" baseline="0" dirty="0" smtClean="0"/>
              <a:t>For LEAs and ESCs users, the system will automatically provision a basic TEAL account with this information. Within a few minutes, you will receive a confirmation email message with your user name and temporary password.</a:t>
            </a:r>
          </a:p>
          <a:p>
            <a:endParaRPr lang="en-US" baseline="0" dirty="0" smtClean="0"/>
          </a:p>
          <a:p>
            <a:r>
              <a:rPr lang="en-US" baseline="0" dirty="0" smtClean="0"/>
              <a:t>When you first log on, the system will prompt you to reset your password, agree to the security conditions, and set up three security questions that can be used to reset your password. Just follow the prompts - and remember your password and security answers!</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take a quick look at how each</a:t>
            </a:r>
            <a:r>
              <a:rPr lang="en-US" baseline="0" dirty="0" smtClean="0"/>
              <a:t> TSDS piece appears to the user. Shown here is the TEAL login screen, already familiar to many of you. You can get to the TEAL login page at the URL listed here, or from the TEA website front page.</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extLst>
      <p:ext uri="{BB962C8B-B14F-4D97-AF65-F5344CB8AC3E}">
        <p14:creationId xmlns="" xmlns:p14="http://schemas.microsoft.com/office/powerpoint/2010/main" val="228203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time you log on to TEAL, you will see a link to </a:t>
            </a:r>
            <a:r>
              <a:rPr lang="en-US" b="1" dirty="0" smtClean="0"/>
              <a:t>Apply for Access </a:t>
            </a:r>
            <a:r>
              <a:rPr lang="en-US" dirty="0" smtClean="0"/>
              <a:t>to applications. Click</a:t>
            </a:r>
            <a:r>
              <a:rPr lang="en-US" baseline="0" dirty="0" smtClean="0"/>
              <a:t> this link to request access to TSDS.</a:t>
            </a:r>
          </a:p>
          <a:p>
            <a:r>
              <a:rPr lang="en-US" baseline="0" dirty="0" smtClean="0"/>
              <a:t>On the next screen, click </a:t>
            </a:r>
            <a:r>
              <a:rPr lang="en-US" b="1" baseline="0" dirty="0" smtClean="0"/>
              <a:t>Request New Account.</a:t>
            </a:r>
          </a:p>
          <a:p>
            <a:endParaRPr lang="en-US" b="1" baseline="0" dirty="0" smtClean="0"/>
          </a:p>
          <a:p>
            <a:r>
              <a:rPr lang="en-US" dirty="0" smtClean="0"/>
              <a:t>Please note – if you already have access to TSDS Portal for Unique ID, you will click the Add/Modify link to request the  new roles you need.</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0" y="6248400"/>
            <a:ext cx="2209800" cy="381000"/>
          </a:xfrm>
        </p:spPr>
        <p:txBody>
          <a:bodyPr>
            <a:noAutofit/>
          </a:bodyPr>
          <a:lstStyle>
            <a:lvl1pPr algn="ctr">
              <a:defRPr sz="1800" b="1">
                <a:solidFill>
                  <a:srgbClr val="FFFFFF"/>
                </a:solidFill>
              </a:defRPr>
            </a:lvl1pPr>
          </a:lstStyle>
          <a:p>
            <a:endParaRPr lang="en-US" dirty="0"/>
          </a:p>
        </p:txBody>
      </p:sp>
      <p:sp>
        <p:nvSpPr>
          <p:cNvPr id="17" name="Footer Placeholder 16"/>
          <p:cNvSpPr>
            <a:spLocks noGrp="1"/>
          </p:cNvSpPr>
          <p:nvPr>
            <p:ph type="ftr" sz="quarter" idx="11"/>
          </p:nvPr>
        </p:nvSpPr>
        <p:spPr>
          <a:xfrm>
            <a:off x="2971799" y="441075"/>
            <a:ext cx="4980993" cy="365125"/>
          </a:xfrm>
        </p:spPr>
        <p:txBody>
          <a:bodyPr/>
          <a:lstStyle>
            <a:lvl1pPr algn="r">
              <a:defRPr>
                <a:solidFill>
                  <a:schemeClr val="tx2"/>
                </a:solidFill>
              </a:defRPr>
            </a:lvl1pPr>
          </a:lstStyle>
          <a:p>
            <a:r>
              <a:rPr lang="en-US" dirty="0" smtClean="0"/>
              <a:t>Field Coordination Network - TEAL for TSDS - 11/1/2013</a:t>
            </a:r>
            <a:endParaRPr lang="en-US" dirty="0"/>
          </a:p>
        </p:txBody>
      </p:sp>
      <p:sp>
        <p:nvSpPr>
          <p:cNvPr id="29" name="Slide Number Placeholder 28"/>
          <p:cNvSpPr>
            <a:spLocks noGrp="1"/>
          </p:cNvSpPr>
          <p:nvPr>
            <p:ph type="sldNum" sz="quarter" idx="12"/>
          </p:nvPr>
        </p:nvSpPr>
        <p:spPr>
          <a:xfrm>
            <a:off x="8001000" y="433137"/>
            <a:ext cx="838200" cy="381000"/>
          </a:xfrm>
        </p:spPr>
        <p:txBody>
          <a:bodyPr/>
          <a:lstStyle>
            <a:lvl1pPr>
              <a:defRPr>
                <a:solidFill>
                  <a:schemeClr val="tx2"/>
                </a:solidFill>
              </a:defRPr>
            </a:lvl1pPr>
          </a:lstStyle>
          <a:p>
            <a:fld id="{5B718548-7D4E-4638-8659-3F8B2F7C3B14}" type="slidenum">
              <a:rPr lang="en-US" smtClean="0"/>
              <a:pPr/>
              <a:t>‹#›</a:t>
            </a:fld>
            <a:endParaRPr lang="en-US" dirty="0"/>
          </a:p>
        </p:txBody>
      </p:sp>
      <p:pic>
        <p:nvPicPr>
          <p:cNvPr id="13" name="Picture 12"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Field Coordination Network - TEAL for TSDS - 11/1/2013</a:t>
            </a:r>
            <a:endParaRPr lang="en-US" dirty="0"/>
          </a:p>
        </p:txBody>
      </p:sp>
      <p:sp>
        <p:nvSpPr>
          <p:cNvPr id="6" name="Slide Number Placeholder 5"/>
          <p:cNvSpPr>
            <a:spLocks noGrp="1"/>
          </p:cNvSpPr>
          <p:nvPr>
            <p:ph type="sldNum" sz="quarter" idx="12"/>
          </p:nvPr>
        </p:nvSpPr>
        <p:spPr/>
        <p:txBody>
          <a:bodyPr/>
          <a:lstStyle/>
          <a:p>
            <a:fld id="{5B718548-7D4E-4638-8659-3F8B2F7C3B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5B718548-7D4E-4638-8659-3F8B2F7C3B14}" type="slidenum">
              <a:rPr lang="en-US" smtClean="0"/>
              <a:pPr/>
              <a:t>‹#›</a:t>
            </a:fld>
            <a:endParaRPr lang="en-US" dirty="0"/>
          </a:p>
        </p:txBody>
      </p:sp>
      <p:pic>
        <p:nvPicPr>
          <p:cNvPr id="11" name="Picture 10" descr="TSDS Logo_all blue.png"/>
          <p:cNvPicPr>
            <a:picLocks noChangeAspect="1"/>
          </p:cNvPicPr>
          <p:nvPr userDrawn="1"/>
        </p:nvPicPr>
        <p:blipFill>
          <a:blip r:embed="rId2" cstate="print"/>
          <a:stretch>
            <a:fillRect/>
          </a:stretch>
        </p:blipFill>
        <p:spPr>
          <a:xfrm>
            <a:off x="457200" y="6248399"/>
            <a:ext cx="599127" cy="369237"/>
          </a:xfrm>
          <a:prstGeom prst="rect">
            <a:avLst/>
          </a:prstGeom>
        </p:spPr>
      </p:pic>
      <p:sp>
        <p:nvSpPr>
          <p:cNvPr id="12" name="Footer Placeholder 4"/>
          <p:cNvSpPr>
            <a:spLocks noGrp="1"/>
          </p:cNvSpPr>
          <p:nvPr>
            <p:ph type="ftr" sz="quarter" idx="11"/>
          </p:nvPr>
        </p:nvSpPr>
        <p:spPr>
          <a:xfrm>
            <a:off x="609600" y="6248206"/>
            <a:ext cx="5421083" cy="365125"/>
          </a:xfrm>
        </p:spPr>
        <p:txBody>
          <a:bodyPr/>
          <a:lstStyle/>
          <a:p>
            <a:r>
              <a:rPr lang="en-US" dirty="0" smtClean="0"/>
              <a:t>Field Coordination Network - TEAL for TSDS - 11/1/2013</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05000" y="228600"/>
            <a:ext cx="6858000" cy="990600"/>
          </a:xfrm>
        </p:spPr>
        <p:txBody>
          <a:bodyPr>
            <a:normAutofit/>
          </a:bodyPr>
          <a:lstStyle>
            <a:lvl1pPr>
              <a:defRPr kumimoji="0" lang="en-US" sz="3600" kern="1200" dirty="0" smtClean="0">
                <a:solidFill>
                  <a:schemeClr val="tx1"/>
                </a:solidFill>
                <a:latin typeface="+mj-lt"/>
                <a:ea typeface="+mj-ea"/>
                <a:cs typeface="+mj-cs"/>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5" name="Slide Number Placeholder 4"/>
          <p:cNvSpPr>
            <a:spLocks noGrp="1"/>
          </p:cNvSpPr>
          <p:nvPr>
            <p:ph type="sldNum" sz="quarter" idx="12"/>
          </p:nvPr>
        </p:nvSpPr>
        <p:spPr/>
        <p:txBody>
          <a:bodyPr/>
          <a:lstStyle/>
          <a:p>
            <a:fld id="{5B718548-7D4E-4638-8659-3F8B2F7C3B14}" type="slidenum">
              <a:rPr lang="en-US" smtClean="0"/>
              <a:pPr/>
              <a:t>‹#›</a:t>
            </a:fld>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0" name="Content Placeholder 7"/>
          <p:cNvSpPr>
            <a:spLocks noGrp="1"/>
          </p:cNvSpPr>
          <p:nvPr>
            <p:ph sz="quarter" idx="1"/>
          </p:nvPr>
        </p:nvSpPr>
        <p:spPr>
          <a:xfrm>
            <a:off x="612648" y="1600200"/>
            <a:ext cx="8153400" cy="44958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2" name="Footer Placeholder 2"/>
          <p:cNvSpPr>
            <a:spLocks noGrp="1"/>
          </p:cNvSpPr>
          <p:nvPr userDrawn="1">
            <p:ph type="ftr" sz="quarter" idx="11"/>
          </p:nvPr>
        </p:nvSpPr>
        <p:spPr>
          <a:xfrm>
            <a:off x="609600" y="6248206"/>
            <a:ext cx="5421083" cy="365125"/>
          </a:xfrm>
        </p:spPr>
        <p:txBody>
          <a:bodyPr/>
          <a:lstStyle/>
          <a:p>
            <a:r>
              <a:rPr lang="en-US" dirty="0" smtClean="0"/>
              <a:t>Field Coordination Network - TEAL for TSDS - 11/1/2013</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dirty="0"/>
          </a:p>
        </p:txBody>
      </p:sp>
      <p:sp>
        <p:nvSpPr>
          <p:cNvPr id="13" name="Slide Number Placeholder 12"/>
          <p:cNvSpPr>
            <a:spLocks noGrp="1"/>
          </p:cNvSpPr>
          <p:nvPr>
            <p:ph type="sldNum" sz="quarter" idx="11"/>
          </p:nvPr>
        </p:nvSpPr>
        <p:spPr>
          <a:xfrm>
            <a:off x="228600" y="6248400"/>
            <a:ext cx="1295400" cy="381000"/>
          </a:xfrm>
        </p:spPr>
        <p:txBody>
          <a:bodyPr vert="horz" anchor="ctr"/>
          <a:lstStyle>
            <a:lvl1pPr marL="0" algn="ctr" defTabSz="914400" rtl="0" eaLnBrk="1" latinLnBrk="0" hangingPunct="1">
              <a:defRPr kumimoji="0" lang="en-US" sz="1400" b="0" kern="1200" smtClean="0">
                <a:solidFill>
                  <a:schemeClr val="accent1"/>
                </a:solidFill>
                <a:latin typeface="+mn-lt"/>
                <a:ea typeface="+mn-ea"/>
                <a:cs typeface="+mn-cs"/>
              </a:defRPr>
            </a:lvl1pPr>
          </a:lstStyle>
          <a:p>
            <a:fld id="{5B718548-7D4E-4638-8659-3F8B2F7C3B14}" type="slidenum">
              <a:rPr lang="en-US" smtClean="0"/>
              <a:pPr/>
              <a:t>‹#›</a:t>
            </a:fld>
            <a:endParaRPr lang="en-US" dirty="0"/>
          </a:p>
        </p:txBody>
      </p:sp>
      <p:sp>
        <p:nvSpPr>
          <p:cNvPr id="14" name="Footer Placeholder 13"/>
          <p:cNvSpPr>
            <a:spLocks noGrp="1"/>
          </p:cNvSpPr>
          <p:nvPr>
            <p:ph type="ftr" sz="quarter" idx="12"/>
          </p:nvPr>
        </p:nvSpPr>
        <p:spPr>
          <a:xfrm>
            <a:off x="1600200" y="6248206"/>
            <a:ext cx="4430483" cy="365125"/>
          </a:xfrm>
        </p:spPr>
        <p:txBody>
          <a:bodyPr/>
          <a:lstStyle/>
          <a:p>
            <a:r>
              <a:rPr lang="en-US" dirty="0" smtClean="0"/>
              <a:t>Field Coordination Network - TEAL for TSDS - 11/1/2013</a:t>
            </a:r>
          </a:p>
        </p:txBody>
      </p:sp>
      <p:pic>
        <p:nvPicPr>
          <p:cNvPr id="10" name="Picture 9" descr="TSDS Logo_Reversed_notext.png"/>
          <p:cNvPicPr>
            <a:picLocks noChangeAspect="1"/>
          </p:cNvPicPr>
          <p:nvPr userDrawn="1"/>
        </p:nvPicPr>
        <p:blipFill>
          <a:blip r:embed="rId2" cstate="print"/>
          <a:stretch>
            <a:fillRect/>
          </a:stretch>
        </p:blipFill>
        <p:spPr>
          <a:xfrm>
            <a:off x="152400" y="1828800"/>
            <a:ext cx="922164" cy="57447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5B718548-7D4E-4638-8659-3F8B2F7C3B14}" type="slidenum">
              <a:rPr lang="en-US" smtClean="0"/>
              <a:pPr/>
              <a:t>‹#›</a:t>
            </a:fld>
            <a:endParaRPr lang="en-US" dirty="0"/>
          </a:p>
        </p:txBody>
      </p:sp>
      <p:sp>
        <p:nvSpPr>
          <p:cNvPr id="12" name="Footer Placeholder 11"/>
          <p:cNvSpPr>
            <a:spLocks noGrp="1"/>
          </p:cNvSpPr>
          <p:nvPr>
            <p:ph type="ftr" sz="quarter" idx="17"/>
          </p:nvPr>
        </p:nvSpPr>
        <p:spPr/>
        <p:txBody>
          <a:bodyPr rtlCol="0"/>
          <a:lstStyle/>
          <a:p>
            <a:r>
              <a:rPr lang="en-US" dirty="0" smtClean="0"/>
              <a:t>Field Coordination Network - TEAL for TSDS - 11/1/2013</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050"/>
            <a:ext cx="67056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5B718548-7D4E-4638-8659-3F8B2F7C3B14}" type="slidenum">
              <a:rPr lang="en-US" smtClean="0"/>
              <a:pPr/>
              <a:t>‹#›</a:t>
            </a:fld>
            <a:endParaRPr lang="en-US" dirty="0"/>
          </a:p>
        </p:txBody>
      </p:sp>
      <p:sp>
        <p:nvSpPr>
          <p:cNvPr id="14" name="Footer Placeholder 13"/>
          <p:cNvSpPr>
            <a:spLocks noGrp="1"/>
          </p:cNvSpPr>
          <p:nvPr>
            <p:ph type="ftr" sz="quarter" idx="17"/>
          </p:nvPr>
        </p:nvSpPr>
        <p:spPr/>
        <p:txBody>
          <a:bodyPr rtlCol="0"/>
          <a:lstStyle/>
          <a:p>
            <a:r>
              <a:rPr lang="en-US" dirty="0" smtClean="0"/>
              <a:t>Field Coordination Network - TEAL for TSDS - 11/1/2013</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smtClean="0"/>
              <a:t>Field Coordination Network - TEAL for TSDS - 11/1/2013</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718548-7D4E-4638-8659-3F8B2F7C3B1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dirty="0" smtClean="0"/>
              <a:t>Field Coordination Network - TEAL for TSDS - 11/1/2013</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B718548-7D4E-4638-8659-3F8B2F7C3B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050"/>
            <a:ext cx="67056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Field Coordination Network - TEAL for TSDS - 11/1/2013</a:t>
            </a:r>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718548-7D4E-4638-8659-3F8B2F7C3B14}"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6248400"/>
            <a:ext cx="1447800" cy="358778"/>
          </a:xfrm>
        </p:spPr>
        <p:txBody>
          <a:bodyPr vert="horz" rtlCol="0" anchor="ctr"/>
          <a:lstStyle>
            <a:lvl1pPr marL="0" algn="ctr" defTabSz="914400" rtl="0" eaLnBrk="1" latinLnBrk="0" hangingPunct="1">
              <a:defRPr kumimoji="0" lang="en-US" sz="1400" b="0" kern="1200" smtClean="0">
                <a:solidFill>
                  <a:schemeClr val="tx2"/>
                </a:solidFill>
                <a:latin typeface="+mn-lt"/>
                <a:ea typeface="+mn-ea"/>
                <a:cs typeface="+mn-cs"/>
              </a:defRPr>
            </a:lvl1pPr>
          </a:lstStyle>
          <a:p>
            <a:fld id="{5B718548-7D4E-4638-8659-3F8B2F7C3B14}"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r>
              <a:rPr lang="en-US" dirty="0" smtClean="0"/>
              <a:t>Field Coordination Network - TEAL for TSDS - 11/1/2013</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pic>
        <p:nvPicPr>
          <p:cNvPr id="16" name="Picture 15" descr="TSDS Logo_Reversed_notext.png"/>
          <p:cNvPicPr>
            <a:picLocks noChangeAspect="1"/>
          </p:cNvPicPr>
          <p:nvPr userDrawn="1"/>
        </p:nvPicPr>
        <p:blipFill>
          <a:blip r:embed="rId2" cstate="print"/>
          <a:stretch>
            <a:fillRect/>
          </a:stretch>
        </p:blipFill>
        <p:spPr>
          <a:xfrm>
            <a:off x="220836" y="4724400"/>
            <a:ext cx="922164" cy="57447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981200" y="228600"/>
            <a:ext cx="67818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accent1"/>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accent1"/>
                </a:solidFill>
              </a:defRPr>
            </a:lvl1pPr>
          </a:lstStyle>
          <a:p>
            <a:r>
              <a:rPr lang="en-US" dirty="0" smtClean="0"/>
              <a:t>Field Coordination Network - TEAL for TSDS - 11/1/2013</a:t>
            </a:r>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718548-7D4E-4638-8659-3F8B2F7C3B14}" type="slidenum">
              <a:rPr lang="en-US" smtClean="0"/>
              <a:pPr/>
              <a:t>‹#›</a:t>
            </a:fld>
            <a:endParaRPr lang="en-US" dirty="0"/>
          </a:p>
        </p:txBody>
      </p:sp>
      <p:pic>
        <p:nvPicPr>
          <p:cNvPr id="12" name="Picture 11" descr="Logo no tag.png"/>
          <p:cNvPicPr>
            <a:picLocks noChangeAspect="1"/>
          </p:cNvPicPr>
          <p:nvPr/>
        </p:nvPicPr>
        <p:blipFill>
          <a:blip r:embed="rId13" cstate="print"/>
          <a:stretch>
            <a:fillRect/>
          </a:stretch>
        </p:blipFill>
        <p:spPr>
          <a:xfrm>
            <a:off x="152400" y="152400"/>
            <a:ext cx="1617717" cy="100778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hyperlink" Target="mailto:computer.access@tea.state.tx.us" TargetMode="Externa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hyperlink" Target="http://www.texasstudentdatasystem.org/" TargetMode="External"/><Relationship Id="rId2" Type="http://schemas.openxmlformats.org/officeDocument/2006/relationships/notesSlide" Target="../notesSlides/notesSlide37.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ryor.tea.state.tx.u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ryor.tea.state.tx.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descr="Texas Student Data System   &#10;Field Coordination Network&#10;Update"/>
          <p:cNvSpPr>
            <a:spLocks noGrp="1"/>
          </p:cNvSpPr>
          <p:nvPr>
            <p:ph type="ctrTitle"/>
          </p:nvPr>
        </p:nvSpPr>
        <p:spPr>
          <a:xfrm>
            <a:off x="2362200" y="2895600"/>
            <a:ext cx="6477000" cy="2895600"/>
          </a:xfrm>
        </p:spPr>
        <p:txBody>
          <a:bodyPr>
            <a:normAutofit/>
          </a:bodyPr>
          <a:lstStyle/>
          <a:p>
            <a:r>
              <a:rPr lang="en-US" sz="2900" b="1" dirty="0" smtClean="0"/>
              <a:t>Texas Student Data System   </a:t>
            </a:r>
            <a:r>
              <a:rPr lang="en-US" sz="3600" b="1" dirty="0" smtClean="0"/>
              <a:t/>
            </a:r>
            <a:br>
              <a:rPr lang="en-US" sz="3600" b="1" dirty="0" smtClean="0"/>
            </a:br>
            <a:r>
              <a:rPr lang="en-US" b="1" cap="none" dirty="0" smtClean="0">
                <a:solidFill>
                  <a:srgbClr val="43E4FF"/>
                </a:solidFill>
              </a:rPr>
              <a:t>TEAL for TSDS and the TSDS Portal</a:t>
            </a:r>
            <a:r>
              <a:rPr lang="en-US" sz="3100" dirty="0" smtClean="0"/>
              <a:t/>
            </a:r>
            <a:br>
              <a:rPr lang="en-US" sz="3100" dirty="0" smtClean="0"/>
            </a:br>
            <a:r>
              <a:rPr lang="en-US" sz="2400" dirty="0" smtClean="0">
                <a:solidFill>
                  <a:srgbClr val="11D4E9"/>
                </a:solidFill>
              </a:rPr>
              <a:t> </a:t>
            </a:r>
            <a:br>
              <a:rPr lang="en-US" sz="2400" dirty="0" smtClean="0">
                <a:solidFill>
                  <a:srgbClr val="11D4E9"/>
                </a:solidFill>
              </a:rPr>
            </a:br>
            <a:endParaRPr lang="en-US" sz="2400" dirty="0">
              <a:solidFill>
                <a:srgbClr val="FCD192"/>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TEAL Security Questions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10</a:t>
            </a:fld>
            <a:endParaRPr lang="en-US"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533400" y="2743200"/>
            <a:ext cx="8153400" cy="2895600"/>
          </a:xfrm>
          <a:prstGeom prst="rect">
            <a:avLst/>
          </a:prstGeom>
          <a:noFill/>
          <a:ln w="9525">
            <a:solidFill>
              <a:schemeClr val="accent1"/>
            </a:solidFill>
            <a:miter lim="800000"/>
            <a:headEnd/>
            <a:tailEnd/>
          </a:ln>
        </p:spPr>
      </p:pic>
      <p:sp>
        <p:nvSpPr>
          <p:cNvPr id="7" name="TextBox 6"/>
          <p:cNvSpPr txBox="1"/>
          <p:nvPr/>
        </p:nvSpPr>
        <p:spPr>
          <a:xfrm>
            <a:off x="457200" y="1676400"/>
            <a:ext cx="8382000" cy="707886"/>
          </a:xfrm>
          <a:prstGeom prst="rect">
            <a:avLst/>
          </a:prstGeom>
          <a:noFill/>
        </p:spPr>
        <p:txBody>
          <a:bodyPr wrap="square" rtlCol="0">
            <a:spAutoFit/>
          </a:bodyPr>
          <a:lstStyle/>
          <a:p>
            <a:r>
              <a:rPr lang="en-US" sz="2000" dirty="0" smtClean="0"/>
              <a:t>After initial log on to TEAL, the user must change their password, agree to assurances (every 30 days) and answer security questions:</a:t>
            </a:r>
            <a:endParaRPr lang="en-US" sz="2000" dirty="0"/>
          </a:p>
        </p:txBody>
      </p:sp>
      <p:sp>
        <p:nvSpPr>
          <p:cNvPr id="8" name="TextBox 7"/>
          <p:cNvSpPr txBox="1"/>
          <p:nvPr/>
        </p:nvSpPr>
        <p:spPr>
          <a:xfrm>
            <a:off x="533400" y="5867400"/>
            <a:ext cx="8382000" cy="461665"/>
          </a:xfrm>
          <a:prstGeom prst="rect">
            <a:avLst/>
          </a:prstGeom>
          <a:noFill/>
        </p:spPr>
        <p:txBody>
          <a:bodyPr wrap="square" rtlCol="0">
            <a:spAutoFit/>
          </a:bodyPr>
          <a:lstStyle/>
          <a:p>
            <a:r>
              <a:rPr lang="en-US" sz="2380" dirty="0" smtClean="0"/>
              <a:t>The user must then request account access.</a:t>
            </a:r>
            <a:endParaRPr lang="en-US" sz="238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2800" dirty="0" smtClean="0">
                <a:latin typeface="Arial" pitchFamily="34" charset="0"/>
                <a:cs typeface="Arial" pitchFamily="34" charset="0"/>
              </a:rPr>
              <a:t>TEAL Account Access and Approval Process</a:t>
            </a:r>
            <a:endParaRPr lang="en-US" sz="2800"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11</a:t>
            </a:fld>
            <a:endParaRPr lang="en-US" dirty="0"/>
          </a:p>
        </p:txBody>
      </p:sp>
      <p:sp>
        <p:nvSpPr>
          <p:cNvPr id="4" name="Content Placeholder 3"/>
          <p:cNvSpPr>
            <a:spLocks noGrp="1"/>
          </p:cNvSpPr>
          <p:nvPr>
            <p:ph sz="quarter" idx="1"/>
          </p:nvPr>
        </p:nvSpPr>
        <p:spPr/>
        <p:txBody>
          <a:bodyPr>
            <a:normAutofit fontScale="92500" lnSpcReduction="20000"/>
          </a:bodyPr>
          <a:lstStyle/>
          <a:p>
            <a:r>
              <a:rPr lang="en-US" sz="1900" dirty="0" smtClean="0">
                <a:latin typeface="Arial" pitchFamily="34" charset="0"/>
                <a:cs typeface="Arial" pitchFamily="34" charset="0"/>
              </a:rPr>
              <a:t>Once a TEAL </a:t>
            </a:r>
            <a:r>
              <a:rPr lang="en-US" sz="1900" dirty="0" smtClean="0">
                <a:latin typeface="Arial" pitchFamily="34" charset="0"/>
                <a:cs typeface="Arial" pitchFamily="34" charset="0"/>
              </a:rPr>
              <a:t>ID is </a:t>
            </a:r>
            <a:r>
              <a:rPr lang="en-US" sz="1900" dirty="0" smtClean="0">
                <a:latin typeface="Arial" pitchFamily="34" charset="0"/>
                <a:cs typeface="Arial" pitchFamily="34" charset="0"/>
              </a:rPr>
              <a:t>created, the user must request access to the specific TEA applications to which they need access</a:t>
            </a:r>
          </a:p>
          <a:p>
            <a:endParaRPr lang="en-US" sz="1900" dirty="0" smtClean="0">
              <a:latin typeface="Arial" pitchFamily="34" charset="0"/>
              <a:cs typeface="Arial" pitchFamily="34" charset="0"/>
            </a:endParaRPr>
          </a:p>
          <a:p>
            <a:r>
              <a:rPr lang="en-US" sz="1900" dirty="0" smtClean="0">
                <a:latin typeface="Arial" pitchFamily="34" charset="0"/>
                <a:cs typeface="Arial" pitchFamily="34" charset="0"/>
              </a:rPr>
              <a:t>If a request for account access is not made within </a:t>
            </a:r>
            <a:r>
              <a:rPr lang="en-US" sz="1900" dirty="0" smtClean="0">
                <a:latin typeface="Arial" pitchFamily="34" charset="0"/>
                <a:cs typeface="Arial" pitchFamily="34" charset="0"/>
              </a:rPr>
              <a:t>60 days, </a:t>
            </a:r>
            <a:r>
              <a:rPr lang="en-US" sz="1900" dirty="0" smtClean="0">
                <a:latin typeface="Arial" pitchFamily="34" charset="0"/>
                <a:cs typeface="Arial" pitchFamily="34" charset="0"/>
              </a:rPr>
              <a:t>the TEAL account is </a:t>
            </a:r>
            <a:r>
              <a:rPr lang="en-US" sz="1900" dirty="0" smtClean="0">
                <a:latin typeface="Arial" pitchFamily="34" charset="0"/>
                <a:cs typeface="Arial" pitchFamily="34" charset="0"/>
              </a:rPr>
              <a:t>inactivated (the user will get </a:t>
            </a:r>
            <a:r>
              <a:rPr lang="en-US" sz="1900" dirty="0" smtClean="0"/>
              <a:t>email notification each day for 7 days before the inactivation </a:t>
            </a:r>
            <a:r>
              <a:rPr lang="en-US" sz="1900" dirty="0" smtClean="0"/>
              <a:t>occurs) </a:t>
            </a:r>
            <a:endParaRPr lang="en-US" sz="1900" dirty="0" smtClean="0">
              <a:latin typeface="Arial" pitchFamily="34" charset="0"/>
              <a:cs typeface="Arial" pitchFamily="34" charset="0"/>
            </a:endParaRPr>
          </a:p>
          <a:p>
            <a:endParaRPr lang="en-US" sz="1900" dirty="0" smtClean="0">
              <a:latin typeface="Arial" pitchFamily="34" charset="0"/>
              <a:cs typeface="Arial" pitchFamily="34" charset="0"/>
            </a:endParaRPr>
          </a:p>
          <a:p>
            <a:r>
              <a:rPr lang="en-US" sz="1900" dirty="0" smtClean="0">
                <a:latin typeface="Arial" pitchFamily="34" charset="0"/>
                <a:cs typeface="Arial" pitchFamily="34" charset="0"/>
              </a:rPr>
              <a:t>Requests </a:t>
            </a:r>
            <a:r>
              <a:rPr lang="en-US" sz="1900" dirty="0" smtClean="0">
                <a:latin typeface="Arial" pitchFamily="34" charset="0"/>
                <a:cs typeface="Arial" pitchFamily="34" charset="0"/>
              </a:rPr>
              <a:t>for account access must first be approved by the Organization Approver (Superintendent, ESC Director, or designated </a:t>
            </a:r>
            <a:r>
              <a:rPr lang="en-US" sz="1900" u="sng" dirty="0" smtClean="0">
                <a:latin typeface="Arial" pitchFamily="34" charset="0"/>
                <a:cs typeface="Arial" pitchFamily="34" charset="0"/>
              </a:rPr>
              <a:t>alternate; this also may be a Limited Approver</a:t>
            </a:r>
            <a:r>
              <a:rPr lang="en-US" sz="1900" dirty="0" smtClean="0">
                <a:latin typeface="Arial" pitchFamily="34" charset="0"/>
                <a:cs typeface="Arial" pitchFamily="34" charset="0"/>
              </a:rPr>
              <a:t>) </a:t>
            </a:r>
            <a:r>
              <a:rPr lang="en-US" sz="1900" i="1" dirty="0" smtClean="0">
                <a:solidFill>
                  <a:srgbClr val="C00000"/>
                </a:solidFill>
                <a:latin typeface="Arial" pitchFamily="34" charset="0"/>
                <a:cs typeface="Arial" pitchFamily="34" charset="0"/>
              </a:rPr>
              <a:t>if no action is taken within 5 days the request </a:t>
            </a:r>
            <a:r>
              <a:rPr lang="en-US" sz="1900" i="1" dirty="0" smtClean="0">
                <a:solidFill>
                  <a:srgbClr val="C00000"/>
                </a:solidFill>
                <a:latin typeface="Arial" pitchFamily="34" charset="0"/>
                <a:cs typeface="Arial" pitchFamily="34" charset="0"/>
              </a:rPr>
              <a:t>is rerouted to the alternate approver (if the organization has one)  if no action by the alternate within 5 days, the </a:t>
            </a:r>
            <a:r>
              <a:rPr lang="en-US" sz="1900" i="1" dirty="0" smtClean="0">
                <a:solidFill>
                  <a:srgbClr val="C00000"/>
                </a:solidFill>
                <a:latin typeface="Arial" pitchFamily="34" charset="0"/>
                <a:cs typeface="Arial" pitchFamily="34" charset="0"/>
              </a:rPr>
              <a:t>user gets an email notification &amp; must resubmit the request </a:t>
            </a:r>
          </a:p>
          <a:p>
            <a:endParaRPr lang="en-US" sz="1900" dirty="0" smtClean="0">
              <a:latin typeface="Arial" pitchFamily="34" charset="0"/>
              <a:cs typeface="Arial" pitchFamily="34" charset="0"/>
            </a:endParaRPr>
          </a:p>
          <a:p>
            <a:r>
              <a:rPr lang="en-US" sz="1900" dirty="0" smtClean="0">
                <a:latin typeface="Arial" pitchFamily="34" charset="0"/>
                <a:cs typeface="Arial" pitchFamily="34" charset="0"/>
              </a:rPr>
              <a:t>Once requests are approved at the organization level, they are routed to the</a:t>
            </a:r>
            <a:r>
              <a:rPr lang="en-US" sz="1900" dirty="0" smtClean="0">
                <a:latin typeface="Arial" pitchFamily="34" charset="0"/>
                <a:cs typeface="Arial" pitchFamily="34" charset="0"/>
              </a:rPr>
              <a:t> </a:t>
            </a:r>
            <a:r>
              <a:rPr lang="en-US" sz="1900" dirty="0" smtClean="0">
                <a:latin typeface="Arial" pitchFamily="34" charset="0"/>
                <a:cs typeface="Arial" pitchFamily="34" charset="0"/>
              </a:rPr>
              <a:t>TEA Service </a:t>
            </a:r>
            <a:r>
              <a:rPr lang="en-US" sz="1900" dirty="0" smtClean="0">
                <a:latin typeface="Arial" pitchFamily="34" charset="0"/>
                <a:cs typeface="Arial" pitchFamily="34" charset="0"/>
              </a:rPr>
              <a:t>Approver for approval</a:t>
            </a:r>
          </a:p>
          <a:p>
            <a:endParaRPr lang="en-US" sz="2400" dirty="0" smtClean="0">
              <a:latin typeface="Arial" pitchFamily="34" charset="0"/>
              <a:cs typeface="Arial" pitchFamily="34" charset="0"/>
            </a:endParaRPr>
          </a:p>
          <a:p>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Requesting Access to Applications</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12</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Requesting Access to Applications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13</a:t>
            </a:fld>
            <a:endParaRPr lang="en-US" dirty="0"/>
          </a:p>
        </p:txBody>
      </p:sp>
      <p:pic>
        <p:nvPicPr>
          <p:cNvPr id="8" name="Picture 2"/>
          <p:cNvPicPr>
            <a:picLocks noGrp="1" noChangeAspect="1" noChangeArrowheads="1"/>
          </p:cNvPicPr>
          <p:nvPr>
            <p:ph sz="quarter" idx="1"/>
          </p:nvPr>
        </p:nvPicPr>
        <p:blipFill>
          <a:blip r:embed="rId3" cstate="print"/>
          <a:stretch>
            <a:fillRect/>
          </a:stretch>
        </p:blipFill>
        <p:spPr bwMode="auto">
          <a:xfrm>
            <a:off x="533400" y="2590800"/>
            <a:ext cx="8153400" cy="3803739"/>
          </a:xfrm>
          <a:prstGeom prst="rect">
            <a:avLst/>
          </a:prstGeom>
          <a:noFill/>
          <a:ln w="9525">
            <a:solidFill>
              <a:schemeClr val="accent1"/>
            </a:solidFill>
            <a:miter lim="800000"/>
            <a:headEnd/>
            <a:tailEnd/>
          </a:ln>
        </p:spPr>
      </p:pic>
      <p:sp>
        <p:nvSpPr>
          <p:cNvPr id="9" name="TextBox 8"/>
          <p:cNvSpPr txBox="1"/>
          <p:nvPr/>
        </p:nvSpPr>
        <p:spPr>
          <a:xfrm>
            <a:off x="609600" y="1676400"/>
            <a:ext cx="7543800" cy="830997"/>
          </a:xfrm>
          <a:prstGeom prst="rect">
            <a:avLst/>
          </a:prstGeom>
          <a:noFill/>
        </p:spPr>
        <p:txBody>
          <a:bodyPr wrap="square" rtlCol="0">
            <a:spAutoFit/>
          </a:bodyPr>
          <a:lstStyle/>
          <a:p>
            <a:r>
              <a:rPr lang="en-US" sz="2400" dirty="0" smtClean="0"/>
              <a:t>The user must click on </a:t>
            </a:r>
            <a:r>
              <a:rPr lang="en-US" sz="2400" b="1" dirty="0" smtClean="0"/>
              <a:t>Apply for Access </a:t>
            </a:r>
            <a:r>
              <a:rPr lang="en-US" sz="2400" dirty="0" smtClean="0"/>
              <a:t>to initiate the account request process.</a:t>
            </a:r>
            <a:endParaRPr lang="en-US" sz="2400"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685800"/>
            <a:ext cx="7239000" cy="457200"/>
          </a:xfrm>
        </p:spPr>
        <p:txBody>
          <a:bodyPr>
            <a:noAutofit/>
          </a:bodyPr>
          <a:lstStyle/>
          <a:p>
            <a:r>
              <a:rPr lang="en-US" sz="3000" dirty="0" smtClean="0"/>
              <a:t>Requesting Access to TSDS Applications 		</a:t>
            </a:r>
            <a:endParaRPr lang="en-US" sz="3000"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14</a:t>
            </a:fld>
            <a:endParaRPr lang="en-US" dirty="0"/>
          </a:p>
        </p:txBody>
      </p:sp>
      <p:sp>
        <p:nvSpPr>
          <p:cNvPr id="4" name="Content Placeholder 3"/>
          <p:cNvSpPr>
            <a:spLocks noGrp="1"/>
          </p:cNvSpPr>
          <p:nvPr>
            <p:ph sz="quarter" idx="1"/>
          </p:nvPr>
        </p:nvSpPr>
        <p:spPr/>
        <p:txBody>
          <a:bodyPr/>
          <a:lstStyle/>
          <a:p>
            <a:pPr indent="0">
              <a:buNone/>
            </a:pPr>
            <a:r>
              <a:rPr lang="en-US" dirty="0" smtClean="0"/>
              <a:t>The user must select </a:t>
            </a:r>
            <a:r>
              <a:rPr lang="en-US" b="1" dirty="0" smtClean="0"/>
              <a:t>Request New Account </a:t>
            </a:r>
            <a:r>
              <a:rPr lang="en-US" dirty="0" smtClean="0"/>
              <a:t>and then select </a:t>
            </a:r>
            <a:r>
              <a:rPr lang="en-US" b="1" dirty="0" smtClean="0"/>
              <a:t>TSDS Portal</a:t>
            </a:r>
          </a:p>
          <a:p>
            <a:pPr>
              <a:buNone/>
            </a:pPr>
            <a:endParaRPr lang="en-US" dirty="0"/>
          </a:p>
        </p:txBody>
      </p:sp>
      <p:pic>
        <p:nvPicPr>
          <p:cNvPr id="3076" name="Picture 4"/>
          <p:cNvPicPr>
            <a:picLocks noChangeAspect="1" noChangeArrowheads="1"/>
          </p:cNvPicPr>
          <p:nvPr/>
        </p:nvPicPr>
        <p:blipFill>
          <a:blip r:embed="rId2" cstate="print"/>
          <a:srcRect/>
          <a:stretch>
            <a:fillRect/>
          </a:stretch>
        </p:blipFill>
        <p:spPr bwMode="auto">
          <a:xfrm>
            <a:off x="914400" y="2743200"/>
            <a:ext cx="7467600" cy="38254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Access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15</a:t>
            </a:fld>
            <a:endParaRPr lang="en-US" dirty="0"/>
          </a:p>
        </p:txBody>
      </p:sp>
      <p:pic>
        <p:nvPicPr>
          <p:cNvPr id="6" name="Content Placeholder 5" descr="Add Access button"/>
          <p:cNvPicPr>
            <a:picLocks noGrp="1"/>
          </p:cNvPicPr>
          <p:nvPr>
            <p:ph sz="quarter" idx="1"/>
          </p:nvPr>
        </p:nvPicPr>
        <p:blipFill>
          <a:blip r:embed="rId2" cstate="print"/>
          <a:srcRect/>
          <a:stretch>
            <a:fillRect/>
          </a:stretch>
        </p:blipFill>
        <p:spPr bwMode="auto">
          <a:xfrm>
            <a:off x="1941856" y="2157623"/>
            <a:ext cx="5495238" cy="3380953"/>
          </a:xfrm>
          <a:prstGeom prst="rect">
            <a:avLst/>
          </a:prstGeom>
          <a:noFill/>
          <a:ln w="9525">
            <a:solidFill>
              <a:schemeClr val="accent1"/>
            </a:solidFill>
            <a:miter lim="800000"/>
            <a:headEnd/>
            <a:tailEnd/>
          </a:ln>
        </p:spPr>
      </p:pic>
      <p:sp>
        <p:nvSpPr>
          <p:cNvPr id="7" name="TextBox 6"/>
          <p:cNvSpPr txBox="1"/>
          <p:nvPr/>
        </p:nvSpPr>
        <p:spPr>
          <a:xfrm>
            <a:off x="914400" y="1600200"/>
            <a:ext cx="6934200" cy="369332"/>
          </a:xfrm>
          <a:prstGeom prst="rect">
            <a:avLst/>
          </a:prstGeom>
          <a:noFill/>
        </p:spPr>
        <p:txBody>
          <a:bodyPr wrap="square" rtlCol="0">
            <a:spAutoFit/>
          </a:bodyPr>
          <a:lstStyle/>
          <a:p>
            <a:r>
              <a:rPr lang="en-US" dirty="0" smtClean="0"/>
              <a:t>The user must click on </a:t>
            </a:r>
            <a:r>
              <a:rPr lang="en-US" b="1" dirty="0" smtClean="0"/>
              <a:t>Add Access </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Enter Employing Organization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16</a:t>
            </a:fld>
            <a:endParaRPr lang="en-US" dirty="0"/>
          </a:p>
        </p:txBody>
      </p:sp>
      <p:sp>
        <p:nvSpPr>
          <p:cNvPr id="8" name="TextBox 7"/>
          <p:cNvSpPr txBox="1"/>
          <p:nvPr/>
        </p:nvSpPr>
        <p:spPr>
          <a:xfrm>
            <a:off x="685800" y="1524000"/>
            <a:ext cx="7772400" cy="830997"/>
          </a:xfrm>
          <a:prstGeom prst="rect">
            <a:avLst/>
          </a:prstGeom>
          <a:noFill/>
        </p:spPr>
        <p:txBody>
          <a:bodyPr wrap="square" rtlCol="0">
            <a:spAutoFit/>
          </a:bodyPr>
          <a:lstStyle/>
          <a:p>
            <a:r>
              <a:rPr lang="en-US" sz="2400" dirty="0" smtClean="0"/>
              <a:t>The user must enter their Employing Organization and select the roles they need:</a:t>
            </a:r>
            <a:endParaRPr lang="en-US" sz="2400" dirty="0"/>
          </a:p>
        </p:txBody>
      </p:sp>
      <p:pic>
        <p:nvPicPr>
          <p:cNvPr id="9218" name="Picture 2"/>
          <p:cNvPicPr>
            <a:picLocks noGrp="1" noChangeAspect="1" noChangeArrowheads="1"/>
          </p:cNvPicPr>
          <p:nvPr>
            <p:ph sz="quarter" idx="1"/>
          </p:nvPr>
        </p:nvPicPr>
        <p:blipFill>
          <a:blip r:embed="rId3" cstate="print"/>
          <a:srcRect/>
          <a:stretch>
            <a:fillRect/>
          </a:stretch>
        </p:blipFill>
        <p:spPr bwMode="auto">
          <a:xfrm>
            <a:off x="1905000" y="2362200"/>
            <a:ext cx="5371429" cy="3780953"/>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 TSDS Roles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17</a:t>
            </a:fld>
            <a:endParaRPr lang="en-US" dirty="0"/>
          </a:p>
        </p:txBody>
      </p:sp>
      <p:pic>
        <p:nvPicPr>
          <p:cNvPr id="6" name="Picture 2"/>
          <p:cNvPicPr>
            <a:picLocks noChangeAspect="1" noChangeArrowheads="1"/>
          </p:cNvPicPr>
          <p:nvPr/>
        </p:nvPicPr>
        <p:blipFill>
          <a:blip r:embed="rId3" cstate="print"/>
          <a:srcRect/>
          <a:stretch>
            <a:fillRect/>
          </a:stretch>
        </p:blipFill>
        <p:spPr bwMode="auto">
          <a:xfrm>
            <a:off x="609600" y="1752600"/>
            <a:ext cx="8114286" cy="4419048"/>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Enter Additional Information</a:t>
            </a:r>
            <a:endParaRPr lang="en-US" dirty="0"/>
          </a:p>
        </p:txBody>
      </p:sp>
      <p:sp>
        <p:nvSpPr>
          <p:cNvPr id="9" name="Content Placeholder 8"/>
          <p:cNvSpPr>
            <a:spLocks noGrp="1"/>
          </p:cNvSpPr>
          <p:nvPr>
            <p:ph sz="quarter" idx="1"/>
          </p:nvPr>
        </p:nvSpPr>
        <p:spPr>
          <a:xfrm>
            <a:off x="0" y="1589566"/>
            <a:ext cx="4114800" cy="4963633"/>
          </a:xfrm>
        </p:spPr>
        <p:txBody>
          <a:bodyPr>
            <a:noAutofit/>
          </a:bodyPr>
          <a:lstStyle/>
          <a:p>
            <a:pPr marL="320040" lvl="1" indent="0">
              <a:spcBef>
                <a:spcPts val="700"/>
              </a:spcBef>
              <a:buClr>
                <a:schemeClr val="accent2"/>
              </a:buClr>
              <a:buSzPct val="60000"/>
              <a:buNone/>
            </a:pPr>
            <a:r>
              <a:rPr lang="en-US" sz="2000" dirty="0" smtClean="0"/>
              <a:t>The user must enter additional information:</a:t>
            </a:r>
          </a:p>
          <a:p>
            <a:pPr lvl="1">
              <a:buNone/>
            </a:pPr>
            <a:endParaRPr lang="en-US" sz="2000" dirty="0" smtClean="0"/>
          </a:p>
          <a:p>
            <a:pPr lvl="1"/>
            <a:r>
              <a:rPr lang="en-US" sz="2000" dirty="0" smtClean="0"/>
              <a:t>Requested Organization (required for most TSDS roles)</a:t>
            </a:r>
          </a:p>
          <a:p>
            <a:pPr lvl="1"/>
            <a:endParaRPr lang="en-US" sz="2000" dirty="0" smtClean="0"/>
          </a:p>
          <a:p>
            <a:pPr lvl="1"/>
            <a:r>
              <a:rPr lang="en-US" sz="2000" dirty="0" smtClean="0"/>
              <a:t>Unique ID (required for LEA Dashboards roles)</a:t>
            </a:r>
          </a:p>
          <a:p>
            <a:pPr lvl="1"/>
            <a:endParaRPr lang="en-US" sz="2000" dirty="0" smtClean="0"/>
          </a:p>
          <a:p>
            <a:pPr indent="0">
              <a:buNone/>
            </a:pPr>
            <a:r>
              <a:rPr lang="en-US" sz="2000" dirty="0" smtClean="0"/>
              <a:t>After the request is submitted, it is routed to all Approvers for organizations entered on this screen. </a:t>
            </a:r>
            <a:endParaRPr lang="en-US" sz="2000" dirty="0"/>
          </a:p>
        </p:txBody>
      </p:sp>
      <p:sp>
        <p:nvSpPr>
          <p:cNvPr id="10" name="Content Placeholder 9"/>
          <p:cNvSpPr>
            <a:spLocks noGrp="1"/>
          </p:cNvSpPr>
          <p:nvPr>
            <p:ph sz="quarter" idx="2"/>
          </p:nvPr>
        </p:nvSpPr>
        <p:spPr/>
        <p:txBody>
          <a:bodyPr>
            <a:normAutofit/>
          </a:bodyPr>
          <a:lstStyle/>
          <a:p>
            <a:endParaRPr lang="en-US" dirty="0"/>
          </a:p>
        </p:txBody>
      </p:sp>
      <p:sp>
        <p:nvSpPr>
          <p:cNvPr id="3" name="Slide Number Placeholder 2"/>
          <p:cNvSpPr>
            <a:spLocks noGrp="1"/>
          </p:cNvSpPr>
          <p:nvPr>
            <p:ph type="sldNum" sz="quarter" idx="16"/>
          </p:nvPr>
        </p:nvSpPr>
        <p:spPr/>
        <p:txBody>
          <a:bodyPr>
            <a:normAutofit fontScale="85000" lnSpcReduction="20000"/>
          </a:bodyPr>
          <a:lstStyle/>
          <a:p>
            <a:fld id="{5B718548-7D4E-4638-8659-3F8B2F7C3B14}" type="slidenum">
              <a:rPr lang="en-US" smtClean="0"/>
              <a:pPr/>
              <a:t>18</a:t>
            </a:fld>
            <a:endParaRPr lang="en-US" dirty="0"/>
          </a:p>
        </p:txBody>
      </p:sp>
      <p:pic>
        <p:nvPicPr>
          <p:cNvPr id="11266" name="Picture 2"/>
          <p:cNvPicPr>
            <a:picLocks noChangeAspect="1" noChangeArrowheads="1"/>
          </p:cNvPicPr>
          <p:nvPr/>
        </p:nvPicPr>
        <p:blipFill>
          <a:blip r:embed="rId3" cstate="print"/>
          <a:srcRect/>
          <a:stretch>
            <a:fillRect/>
          </a:stretch>
        </p:blipFill>
        <p:spPr bwMode="auto">
          <a:xfrm>
            <a:off x="4495800" y="1600200"/>
            <a:ext cx="4171950" cy="4584643"/>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TSDS </a:t>
            </a:r>
            <a:r>
              <a:rPr lang="en-US" sz="3000" dirty="0" smtClean="0"/>
              <a:t>Roles</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19</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Agenda</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2</a:t>
            </a:fld>
            <a:endParaRPr lang="en-US" dirty="0"/>
          </a:p>
        </p:txBody>
      </p:sp>
      <p:sp>
        <p:nvSpPr>
          <p:cNvPr id="4" name="Content Placeholder 3"/>
          <p:cNvSpPr>
            <a:spLocks noGrp="1"/>
          </p:cNvSpPr>
          <p:nvPr>
            <p:ph sz="quarter" idx="1"/>
          </p:nvPr>
        </p:nvSpPr>
        <p:spPr/>
        <p:txBody>
          <a:bodyPr>
            <a:normAutofit fontScale="85000" lnSpcReduction="20000"/>
          </a:bodyPr>
          <a:lstStyle/>
          <a:p>
            <a:r>
              <a:rPr lang="en-US" sz="2400" dirty="0" smtClean="0"/>
              <a:t>What is TEAL?</a:t>
            </a:r>
          </a:p>
          <a:p>
            <a:endParaRPr lang="en-US" sz="2400" dirty="0" smtClean="0"/>
          </a:p>
          <a:p>
            <a:r>
              <a:rPr lang="en-US" sz="2400" dirty="0" smtClean="0"/>
              <a:t>How to Request a TEAL Account </a:t>
            </a:r>
          </a:p>
          <a:p>
            <a:endParaRPr lang="en-US" sz="2400" dirty="0" smtClean="0"/>
          </a:p>
          <a:p>
            <a:r>
              <a:rPr lang="en-US" sz="2400" dirty="0" smtClean="0"/>
              <a:t>How to Request Access to TSDS Applications</a:t>
            </a:r>
          </a:p>
          <a:p>
            <a:endParaRPr lang="en-US" sz="2400" dirty="0" smtClean="0"/>
          </a:p>
          <a:p>
            <a:r>
              <a:rPr lang="en-US" sz="2400" dirty="0" smtClean="0"/>
              <a:t>Roles for TSDS Applications</a:t>
            </a:r>
          </a:p>
          <a:p>
            <a:endParaRPr lang="en-US" sz="2400" dirty="0" smtClean="0"/>
          </a:p>
          <a:p>
            <a:r>
              <a:rPr lang="en-US" sz="2400" dirty="0" smtClean="0"/>
              <a:t>TEAL Service Accounts</a:t>
            </a:r>
          </a:p>
          <a:p>
            <a:endParaRPr lang="en-US" sz="2400" dirty="0" smtClean="0"/>
          </a:p>
          <a:p>
            <a:r>
              <a:rPr lang="en-US" sz="2400" dirty="0" smtClean="0"/>
              <a:t>TEAL Auto Account Provisioning</a:t>
            </a:r>
          </a:p>
          <a:p>
            <a:endParaRPr lang="en-US" sz="2400" dirty="0" smtClean="0"/>
          </a:p>
          <a:p>
            <a:r>
              <a:rPr lang="en-US" sz="2400" dirty="0" smtClean="0"/>
              <a:t>TSDS Portal</a:t>
            </a:r>
          </a:p>
          <a:p>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TSDS </a:t>
            </a:r>
            <a:r>
              <a:rPr lang="en-US" dirty="0" smtClean="0"/>
              <a:t>Roles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20</a:t>
            </a:fld>
            <a:endParaRPr lang="en-US" dirty="0"/>
          </a:p>
        </p:txBody>
      </p:sp>
      <p:sp>
        <p:nvSpPr>
          <p:cNvPr id="4" name="Content Placeholder 3"/>
          <p:cNvSpPr>
            <a:spLocks noGrp="1"/>
          </p:cNvSpPr>
          <p:nvPr>
            <p:ph sz="quarter" idx="4294967295"/>
          </p:nvPr>
        </p:nvSpPr>
        <p:spPr>
          <a:xfrm>
            <a:off x="990600" y="1600200"/>
            <a:ext cx="8153400" cy="4495800"/>
          </a:xfrm>
        </p:spPr>
        <p:txBody>
          <a:bodyPr/>
          <a:lstStyle/>
          <a:p>
            <a:endParaRPr lang="en-US" dirty="0" smtClean="0"/>
          </a:p>
          <a:p>
            <a:endParaRPr lang="en-US" dirty="0"/>
          </a:p>
        </p:txBody>
      </p:sp>
      <p:graphicFrame>
        <p:nvGraphicFramePr>
          <p:cNvPr id="7" name="Table 6"/>
          <p:cNvGraphicFramePr>
            <a:graphicFrameLocks noGrp="1"/>
          </p:cNvGraphicFramePr>
          <p:nvPr/>
        </p:nvGraphicFramePr>
        <p:xfrm>
          <a:off x="609600" y="1676400"/>
          <a:ext cx="7924800" cy="4129214"/>
        </p:xfrm>
        <a:graphic>
          <a:graphicData uri="http://schemas.openxmlformats.org/drawingml/2006/table">
            <a:tbl>
              <a:tblPr/>
              <a:tblGrid>
                <a:gridCol w="1447800"/>
                <a:gridCol w="6477000"/>
              </a:tblGrid>
              <a:tr h="266181">
                <a:tc>
                  <a:txBody>
                    <a:bodyPr/>
                    <a:lstStyle/>
                    <a:p>
                      <a:pPr marL="0" marR="0">
                        <a:lnSpc>
                          <a:spcPct val="115000"/>
                        </a:lnSpc>
                        <a:spcBef>
                          <a:spcPts val="0"/>
                        </a:spcBef>
                        <a:spcAft>
                          <a:spcPts val="0"/>
                        </a:spcAft>
                      </a:pPr>
                      <a:r>
                        <a:rPr lang="en-US" sz="1400" b="1" dirty="0">
                          <a:latin typeface="Calibri"/>
                          <a:ea typeface="Calibri"/>
                          <a:cs typeface="Calibri"/>
                        </a:rPr>
                        <a:t>Role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nSpc>
                          <a:spcPct val="115000"/>
                        </a:lnSpc>
                        <a:spcBef>
                          <a:spcPts val="0"/>
                        </a:spcBef>
                        <a:spcAft>
                          <a:spcPts val="0"/>
                        </a:spcAft>
                      </a:pPr>
                      <a:r>
                        <a:rPr lang="en-US" sz="1400" b="1" dirty="0">
                          <a:latin typeface="Calibri"/>
                          <a:ea typeface="Calibri"/>
                          <a:cs typeface="Calibri"/>
                        </a:rPr>
                        <a:t>Description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1029219">
                <a:tc>
                  <a:txBody>
                    <a:bodyPr/>
                    <a:lstStyle/>
                    <a:p>
                      <a:pPr marL="0" marR="0">
                        <a:lnSpc>
                          <a:spcPct val="115000"/>
                        </a:lnSpc>
                        <a:spcBef>
                          <a:spcPts val="0"/>
                        </a:spcBef>
                        <a:spcAft>
                          <a:spcPts val="0"/>
                        </a:spcAft>
                      </a:pPr>
                      <a:r>
                        <a:rPr lang="en-US" sz="1400" dirty="0">
                          <a:latin typeface="Calibri"/>
                          <a:ea typeface="Calibri"/>
                          <a:cs typeface="Calibri"/>
                        </a:rPr>
                        <a:t>studentGPS™ </a:t>
                      </a:r>
                      <a:r>
                        <a:rPr lang="en-US" sz="1400" dirty="0" smtClean="0">
                          <a:latin typeface="Calibri"/>
                          <a:ea typeface="Calibri"/>
                          <a:cs typeface="Calibri"/>
                        </a:rPr>
                        <a:t>Dashboards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latin typeface="Calibri"/>
                          <a:ea typeface="Calibri"/>
                          <a:cs typeface="Calibri"/>
                        </a:rPr>
                        <a:t>An </a:t>
                      </a:r>
                      <a:r>
                        <a:rPr lang="en-US" sz="1400" dirty="0">
                          <a:latin typeface="Calibri"/>
                          <a:ea typeface="Calibri"/>
                          <a:cs typeface="Calibri"/>
                        </a:rPr>
                        <a:t>LEA </a:t>
                      </a:r>
                      <a:r>
                        <a:rPr lang="en-US" sz="1400" dirty="0" smtClean="0">
                          <a:latin typeface="Calibri"/>
                          <a:ea typeface="Calibri"/>
                          <a:cs typeface="Calibri"/>
                        </a:rPr>
                        <a:t>authorized TEAL </a:t>
                      </a:r>
                      <a:r>
                        <a:rPr lang="en-US" sz="1400" dirty="0">
                          <a:latin typeface="Calibri"/>
                          <a:ea typeface="Calibri"/>
                          <a:cs typeface="Calibri"/>
                        </a:rPr>
                        <a:t>role for </a:t>
                      </a:r>
                      <a:r>
                        <a:rPr lang="en-US" sz="1400" dirty="0" smtClean="0">
                          <a:latin typeface="Calibri"/>
                          <a:ea typeface="Calibri"/>
                          <a:cs typeface="Calibri"/>
                        </a:rPr>
                        <a:t>access </a:t>
                      </a:r>
                      <a:r>
                        <a:rPr lang="en-US" sz="1400" dirty="0">
                          <a:latin typeface="Calibri"/>
                          <a:ea typeface="Calibri"/>
                          <a:cs typeface="Calibri"/>
                        </a:rPr>
                        <a:t>to the </a:t>
                      </a:r>
                      <a:r>
                        <a:rPr lang="en-US" sz="1400" dirty="0" smtClean="0">
                          <a:latin typeface="Calibri"/>
                          <a:ea typeface="Calibri"/>
                          <a:cs typeface="Calibri"/>
                        </a:rPr>
                        <a:t>Dashboards.</a:t>
                      </a:r>
                      <a:r>
                        <a:rPr lang="en-US" sz="1400" baseline="0" dirty="0" smtClean="0">
                          <a:latin typeface="Calibri"/>
                          <a:ea typeface="Calibri"/>
                          <a:cs typeface="Calibri"/>
                        </a:rPr>
                        <a:t> For each user,  it is mapped to one of the 7 local Dashboards roles</a:t>
                      </a:r>
                      <a:r>
                        <a:rPr lang="en-US" sz="1400" dirty="0" smtClean="0">
                          <a:latin typeface="Calibri"/>
                          <a:ea typeface="Calibri"/>
                          <a:cs typeface="Calibri"/>
                        </a:rPr>
                        <a:t>.  Access</a:t>
                      </a:r>
                      <a:r>
                        <a:rPr lang="en-US" sz="1400" baseline="0" dirty="0" smtClean="0">
                          <a:latin typeface="Calibri"/>
                          <a:ea typeface="Calibri"/>
                          <a:cs typeface="Calibri"/>
                        </a:rPr>
                        <a:t> to TSDS with this role must be approved by the LEA Superintendent or designee. May be requested through traditional TEAL process or the LEA may opt for automated provisioning.</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5726">
                <a:tc>
                  <a:txBody>
                    <a:bodyPr/>
                    <a:lstStyle/>
                    <a:p>
                      <a:pPr marL="0" marR="0">
                        <a:lnSpc>
                          <a:spcPct val="115000"/>
                        </a:lnSpc>
                        <a:spcBef>
                          <a:spcPts val="0"/>
                        </a:spcBef>
                        <a:spcAft>
                          <a:spcPts val="0"/>
                        </a:spcAft>
                      </a:pPr>
                      <a:r>
                        <a:rPr lang="en-US" sz="1400" dirty="0">
                          <a:latin typeface="Calibri"/>
                          <a:ea typeface="Calibri"/>
                          <a:cs typeface="Calibri"/>
                        </a:rPr>
                        <a:t>studentGPS™ Dashboards Configurator</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Calibri"/>
                          <a:ea typeface="Calibri"/>
                          <a:cs typeface="Calibri"/>
                        </a:rPr>
                        <a:t>A</a:t>
                      </a:r>
                      <a:r>
                        <a:rPr lang="en-US" sz="1400" baseline="0" dirty="0" smtClean="0">
                          <a:latin typeface="Calibri"/>
                          <a:ea typeface="Calibri"/>
                          <a:cs typeface="Calibri"/>
                        </a:rPr>
                        <a:t> </a:t>
                      </a:r>
                      <a:r>
                        <a:rPr lang="en-US" sz="1400" i="1" baseline="0" dirty="0" smtClean="0">
                          <a:latin typeface="Calibri"/>
                          <a:ea typeface="Calibri"/>
                          <a:cs typeface="Calibri"/>
                        </a:rPr>
                        <a:t>temporary</a:t>
                      </a:r>
                      <a:r>
                        <a:rPr lang="en-US" sz="1400" dirty="0" smtClean="0">
                          <a:latin typeface="Calibri"/>
                          <a:ea typeface="Calibri"/>
                          <a:cs typeface="Calibri"/>
                        </a:rPr>
                        <a:t> </a:t>
                      </a:r>
                      <a:r>
                        <a:rPr lang="en-US" sz="1400" dirty="0">
                          <a:latin typeface="Calibri"/>
                          <a:ea typeface="Calibri"/>
                          <a:cs typeface="Calibri"/>
                        </a:rPr>
                        <a:t>LEA authorized role that </a:t>
                      </a:r>
                      <a:r>
                        <a:rPr lang="en-US" sz="1400" dirty="0" smtClean="0">
                          <a:latin typeface="Calibri"/>
                          <a:ea typeface="Calibri"/>
                          <a:cs typeface="Calibri"/>
                        </a:rPr>
                        <a:t>allows the user to </a:t>
                      </a:r>
                      <a:r>
                        <a:rPr lang="en-US" sz="1400" dirty="0">
                          <a:latin typeface="Calibri"/>
                          <a:ea typeface="Calibri"/>
                          <a:cs typeface="Calibri"/>
                        </a:rPr>
                        <a:t>configure </a:t>
                      </a:r>
                      <a:r>
                        <a:rPr lang="en-US" sz="1400" dirty="0" smtClean="0">
                          <a:latin typeface="Calibri"/>
                          <a:ea typeface="Calibri"/>
                          <a:cs typeface="Calibri"/>
                        </a:rPr>
                        <a:t>LEA </a:t>
                      </a:r>
                      <a:r>
                        <a:rPr lang="en-US" sz="1400" dirty="0">
                          <a:latin typeface="Calibri"/>
                          <a:ea typeface="Calibri"/>
                          <a:cs typeface="Calibri"/>
                        </a:rPr>
                        <a:t>goals </a:t>
                      </a:r>
                      <a:r>
                        <a:rPr lang="en-US" sz="1400" dirty="0" smtClean="0">
                          <a:latin typeface="Calibri"/>
                          <a:ea typeface="Calibri"/>
                          <a:cs typeface="Calibri"/>
                        </a:rPr>
                        <a:t>and </a:t>
                      </a:r>
                      <a:r>
                        <a:rPr lang="en-US" sz="1400" baseline="0" dirty="0" smtClean="0">
                          <a:latin typeface="Calibri"/>
                          <a:ea typeface="Calibri"/>
                          <a:cs typeface="Calibri"/>
                        </a:rPr>
                        <a:t>provision accounts for other LEA users. Must be selected </a:t>
                      </a:r>
                      <a:r>
                        <a:rPr lang="en-US" sz="1400" i="1" baseline="0" dirty="0" smtClean="0">
                          <a:latin typeface="Calibri"/>
                          <a:ea typeface="Calibri"/>
                          <a:cs typeface="Calibri"/>
                        </a:rPr>
                        <a:t>with</a:t>
                      </a:r>
                      <a:r>
                        <a:rPr lang="en-US" sz="1400" baseline="0" dirty="0" smtClean="0">
                          <a:latin typeface="Calibri"/>
                          <a:ea typeface="Calibri"/>
                          <a:cs typeface="Calibri"/>
                        </a:rPr>
                        <a:t> the </a:t>
                      </a:r>
                      <a:r>
                        <a:rPr lang="en-US" sz="1400" dirty="0" smtClean="0">
                          <a:latin typeface="Calibri"/>
                          <a:ea typeface="Calibri"/>
                          <a:cs typeface="Calibri"/>
                        </a:rPr>
                        <a:t>studentGPS™ Dashboards User role</a:t>
                      </a:r>
                      <a:r>
                        <a:rPr lang="en-US" sz="1400" dirty="0" smtClean="0">
                          <a:latin typeface="Calibri"/>
                          <a:ea typeface="Calibri"/>
                          <a:cs typeface="Times New Roman"/>
                        </a:rPr>
                        <a:t>. Corresponds to the local System Administrator role in the Dashboards</a:t>
                      </a:r>
                      <a:r>
                        <a:rPr lang="en-US" sz="1400" baseline="0" dirty="0" smtClean="0">
                          <a:latin typeface="Calibri"/>
                          <a:ea typeface="Calibri"/>
                          <a:cs typeface="Times New Roman"/>
                        </a:rPr>
                        <a:t> – u</a:t>
                      </a:r>
                      <a:r>
                        <a:rPr lang="en-US" sz="1400" baseline="0" dirty="0" smtClean="0">
                          <a:latin typeface="Calibri"/>
                          <a:ea typeface="Calibri"/>
                          <a:cs typeface="Calibri"/>
                        </a:rPr>
                        <a:t>sually for the LEA </a:t>
                      </a:r>
                      <a:r>
                        <a:rPr lang="en-US" sz="1400" dirty="0" smtClean="0">
                          <a:latin typeface="Calibri"/>
                          <a:ea typeface="Calibri"/>
                          <a:cs typeface="Calibri"/>
                        </a:rPr>
                        <a:t>Dashboards or </a:t>
                      </a:r>
                      <a:r>
                        <a:rPr lang="en-US" sz="1400" dirty="0">
                          <a:latin typeface="Calibri"/>
                          <a:ea typeface="Calibri"/>
                          <a:cs typeface="Calibri"/>
                        </a:rPr>
                        <a:t>Data Steward</a:t>
                      </a:r>
                      <a:r>
                        <a:rPr lang="en-US" sz="1400" dirty="0" smtClean="0">
                          <a:latin typeface="Calibri"/>
                          <a:ea typeface="Calibri"/>
                          <a:cs typeface="Calibri"/>
                        </a:rPr>
                        <a:t>. </a:t>
                      </a:r>
                      <a:r>
                        <a:rPr kumimoji="0" lang="en-US" sz="1400" b="0" i="0" u="none" strike="noStrike" kern="1200" cap="none" spc="0" normalizeH="0" baseline="0" noProof="0" dirty="0" smtClean="0">
                          <a:ln>
                            <a:noFill/>
                          </a:ln>
                          <a:solidFill>
                            <a:srgbClr val="000000"/>
                          </a:solidFill>
                          <a:effectLst/>
                          <a:uLnTx/>
                          <a:uFillTx/>
                          <a:latin typeface="Calibri"/>
                          <a:ea typeface="Calibri"/>
                          <a:cs typeface="Calibri"/>
                        </a:rPr>
                        <a:t>Access to TSDS with this role must be approved by the LEA Superintendent or designee and Approver enters the expiration date.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53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ODS Campus Data Loader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LEA authorized role for the scheduling and loading of campus data into the eScholar data warehouse. Targeted users: Campus Data Steward or Campus PEIMS Coordinator.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863">
                <a:tc>
                  <a:txBody>
                    <a:bodyPr/>
                    <a:lstStyle/>
                    <a:p>
                      <a:pPr marL="0" marR="0">
                        <a:lnSpc>
                          <a:spcPct val="115000"/>
                        </a:lnSpc>
                        <a:spcBef>
                          <a:spcPts val="0"/>
                        </a:spcBef>
                        <a:spcAft>
                          <a:spcPts val="0"/>
                        </a:spcAft>
                      </a:pPr>
                      <a:r>
                        <a:rPr lang="en-US" sz="1400" dirty="0">
                          <a:latin typeface="Calibri"/>
                          <a:ea typeface="Calibri"/>
                          <a:cs typeface="Calibri"/>
                        </a:rPr>
                        <a:t>ODS Data Loader</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Calibri"/>
                          <a:ea typeface="Calibri"/>
                          <a:cs typeface="Calibri"/>
                        </a:rPr>
                        <a:t>Role for the scheduling and loading of data into the eScholar data warehouse. </a:t>
                      </a:r>
                      <a:r>
                        <a:rPr kumimoji="0" lang="en-US" sz="1400" b="0" i="0" u="none" strike="noStrike" kern="1200" cap="none" spc="0" normalizeH="0" baseline="0" noProof="0" dirty="0" smtClean="0">
                          <a:ln>
                            <a:noFill/>
                          </a:ln>
                          <a:solidFill>
                            <a:srgbClr val="000000"/>
                          </a:solidFill>
                          <a:effectLst/>
                          <a:uLnTx/>
                          <a:uFillTx/>
                          <a:latin typeface="Calibri"/>
                          <a:ea typeface="Calibri"/>
                          <a:cs typeface="Calibri"/>
                        </a:rPr>
                        <a:t>Access to TSDS with this role must be approved by the organization head (superintendent, ESC Director) or designee.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TSDS Roles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21</a:t>
            </a:fld>
            <a:endParaRPr lang="en-US" dirty="0"/>
          </a:p>
        </p:txBody>
      </p:sp>
      <p:graphicFrame>
        <p:nvGraphicFramePr>
          <p:cNvPr id="6" name="Table 5"/>
          <p:cNvGraphicFramePr>
            <a:graphicFrameLocks noGrp="1"/>
          </p:cNvGraphicFramePr>
          <p:nvPr/>
        </p:nvGraphicFramePr>
        <p:xfrm>
          <a:off x="609600" y="1676400"/>
          <a:ext cx="7924800" cy="4861253"/>
        </p:xfrm>
        <a:graphic>
          <a:graphicData uri="http://schemas.openxmlformats.org/drawingml/2006/table">
            <a:tbl>
              <a:tblPr/>
              <a:tblGrid>
                <a:gridCol w="1447800"/>
                <a:gridCol w="6477000"/>
              </a:tblGrid>
              <a:tr h="266181">
                <a:tc>
                  <a:txBody>
                    <a:bodyPr/>
                    <a:lstStyle/>
                    <a:p>
                      <a:pPr marL="0" marR="0">
                        <a:lnSpc>
                          <a:spcPct val="115000"/>
                        </a:lnSpc>
                        <a:spcBef>
                          <a:spcPts val="0"/>
                        </a:spcBef>
                        <a:spcAft>
                          <a:spcPts val="0"/>
                        </a:spcAft>
                      </a:pPr>
                      <a:r>
                        <a:rPr lang="en-US" sz="1400" b="1" dirty="0">
                          <a:latin typeface="Calibri"/>
                          <a:ea typeface="Calibri"/>
                          <a:cs typeface="Calibri"/>
                        </a:rPr>
                        <a:t>Role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nSpc>
                          <a:spcPct val="115000"/>
                        </a:lnSpc>
                        <a:spcBef>
                          <a:spcPts val="0"/>
                        </a:spcBef>
                        <a:spcAft>
                          <a:spcPts val="0"/>
                        </a:spcAft>
                      </a:pPr>
                      <a:r>
                        <a:rPr lang="en-US" sz="1400" b="1" dirty="0">
                          <a:latin typeface="Calibri"/>
                          <a:ea typeface="Calibri"/>
                          <a:cs typeface="Calibri"/>
                        </a:rPr>
                        <a:t>Description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Uniq-ID Campus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LEA authorized role providing access to Uniq-ID at the campus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Uniq-ID LEA</a:t>
                      </a:r>
                      <a:endParaRPr kumimoji="0" lang="en-US" sz="1400" kern="1200" dirty="0">
                        <a:solidFill>
                          <a:schemeClr val="tx1"/>
                        </a:solidFill>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LEA authorized role providing access to Uniq-ID at the LEA level.</a:t>
                      </a:r>
                      <a:endParaRPr kumimoji="0" lang="en-US" sz="1400" kern="1200" dirty="0">
                        <a:solidFill>
                          <a:schemeClr val="tx1"/>
                        </a:solidFill>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538">
                <a:tc>
                  <a:txBody>
                    <a:bodyPr/>
                    <a:lstStyle/>
                    <a:p>
                      <a:pPr marL="0" marR="0">
                        <a:lnSpc>
                          <a:spcPct val="115000"/>
                        </a:lnSpc>
                        <a:spcBef>
                          <a:spcPts val="0"/>
                        </a:spcBef>
                        <a:spcAft>
                          <a:spcPts val="0"/>
                        </a:spcAft>
                      </a:pPr>
                      <a:r>
                        <a:rPr lang="en-US" sz="1400" dirty="0" smtClean="0">
                          <a:latin typeface="Calibri"/>
                          <a:ea typeface="Calibri"/>
                          <a:cs typeface="Calibri"/>
                        </a:rPr>
                        <a:t>TIMS LEA Support</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Calibri"/>
                          <a:ea typeface="Calibri"/>
                          <a:cs typeface="Calibri"/>
                        </a:rPr>
                        <a:t>Role designed for</a:t>
                      </a:r>
                      <a:r>
                        <a:rPr lang="en-US" sz="1400" baseline="0" dirty="0" smtClean="0">
                          <a:latin typeface="Calibri"/>
                          <a:ea typeface="Calibri"/>
                          <a:cs typeface="Calibri"/>
                        </a:rPr>
                        <a:t> LEA staff providing TSDS support for their own LEA</a:t>
                      </a:r>
                      <a:r>
                        <a:rPr lang="en-US" sz="1400" dirty="0" smtClean="0">
                          <a:latin typeface="Calibri"/>
                          <a:ea typeface="Calibri"/>
                          <a:cs typeface="Calibri"/>
                        </a:rPr>
                        <a:t>. </a:t>
                      </a:r>
                      <a:r>
                        <a:rPr kumimoji="0" lang="en-US" sz="1400" b="0" i="0" u="none" strike="noStrike" kern="1200" cap="none" spc="0" normalizeH="0" baseline="0" noProof="0" dirty="0" smtClean="0">
                          <a:ln>
                            <a:noFill/>
                          </a:ln>
                          <a:solidFill>
                            <a:srgbClr val="000000"/>
                          </a:solidFill>
                          <a:effectLst/>
                          <a:uLnTx/>
                          <a:uFillTx/>
                          <a:latin typeface="Calibri"/>
                          <a:ea typeface="Calibri"/>
                          <a:cs typeface="Calibri"/>
                        </a:rPr>
                        <a:t>Access to TSDS with this role must be approved by the LEA Superintendent or designee.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43">
                <a:tc>
                  <a:txBody>
                    <a:bodyPr/>
                    <a:lstStyle/>
                    <a:p>
                      <a:pPr marL="0" marR="0">
                        <a:lnSpc>
                          <a:spcPct val="115000"/>
                        </a:lnSpc>
                        <a:spcBef>
                          <a:spcPts val="0"/>
                        </a:spcBef>
                        <a:spcAft>
                          <a:spcPts val="0"/>
                        </a:spcAft>
                      </a:pPr>
                      <a:r>
                        <a:rPr lang="en-US" sz="1400" dirty="0">
                          <a:latin typeface="Calibri"/>
                          <a:ea typeface="Calibri"/>
                          <a:cs typeface="Calibri"/>
                        </a:rPr>
                        <a:t>TIMS ESC Support</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latin typeface="Calibri"/>
                          <a:ea typeface="Calibri"/>
                          <a:cs typeface="Calibri"/>
                        </a:rPr>
                        <a:t>Role designed for ESC</a:t>
                      </a:r>
                      <a:r>
                        <a:rPr lang="en-US" sz="1400" baseline="0" dirty="0" smtClean="0">
                          <a:latin typeface="Calibri"/>
                          <a:ea typeface="Calibri"/>
                          <a:cs typeface="Calibri"/>
                        </a:rPr>
                        <a:t> staff providing TSDS support for one or more LEAs</a:t>
                      </a:r>
                      <a:r>
                        <a:rPr lang="en-US" sz="1400" dirty="0" smtClean="0">
                          <a:latin typeface="Calibri"/>
                          <a:ea typeface="Calibri"/>
                          <a:cs typeface="Calibri"/>
                        </a:rPr>
                        <a:t>. </a:t>
                      </a:r>
                      <a:r>
                        <a:rPr kumimoji="0" lang="en-US" sz="1400" b="0" i="0" u="none" strike="noStrike" kern="1200" cap="none" spc="0" normalizeH="0" baseline="0" noProof="0" dirty="0" smtClean="0">
                          <a:ln>
                            <a:noFill/>
                          </a:ln>
                          <a:solidFill>
                            <a:srgbClr val="000000"/>
                          </a:solidFill>
                          <a:effectLst/>
                          <a:uLnTx/>
                          <a:uFillTx/>
                          <a:latin typeface="Calibri"/>
                          <a:ea typeface="Calibri"/>
                          <a:cs typeface="Calibri"/>
                        </a:rPr>
                        <a:t>Access to TSDS with this role must be approved by the LEA Superintendent or designee.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580">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PEIMS Campus Data Schedule/Loader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An LEA authorized role for scheduling and loading of campus level data to the PEIMS Data Mart. Targeted users: Campus Data Administrator.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PEIMS Campus Support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An LEA authorized role for providing PEIMS support to all campus users by reviewing and monitoring the data. Targeted users: Campus Support Specialist and Campus Systems Administrator.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PEIMS Data </a:t>
                      </a:r>
                      <a:r>
                        <a:rPr kumimoji="0" lang="en-US" sz="1400" kern="1200" dirty="0" smtClean="0">
                          <a:solidFill>
                            <a:schemeClr val="tx1"/>
                          </a:solidFill>
                          <a:latin typeface="Calibri"/>
                          <a:ea typeface="Calibri"/>
                          <a:cs typeface="Calibri"/>
                        </a:rPr>
                        <a:t>Submitter</a:t>
                      </a:r>
                      <a:endParaRPr kumimoji="0" lang="en-US" sz="1400" kern="1200" dirty="0" smtClean="0">
                        <a:solidFill>
                          <a:schemeClr val="tx1"/>
                        </a:solidFill>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An ESC or LEA authorized role that will allow the user the ability to load, validate and view PEIMS data and reports. Targeted users: LEA/ESC PEIMS Data Steward or PEIMS Coordinator.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863">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PEIMS Data Schedule/Loader (LEA/ESC)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eaLnBrk="1" latinLnBrk="0" hangingPunct="1">
                        <a:lnSpc>
                          <a:spcPct val="115000"/>
                        </a:lnSpc>
                        <a:spcBef>
                          <a:spcPts val="0"/>
                        </a:spcBef>
                        <a:spcAft>
                          <a:spcPts val="0"/>
                        </a:spcAft>
                      </a:pPr>
                      <a:r>
                        <a:rPr kumimoji="0" lang="en-US" sz="1400" kern="1200" dirty="0" smtClean="0">
                          <a:solidFill>
                            <a:schemeClr val="tx1"/>
                          </a:solidFill>
                          <a:latin typeface="Calibri"/>
                          <a:ea typeface="Calibri"/>
                          <a:cs typeface="Calibri"/>
                        </a:rPr>
                        <a:t>An ESC or LEA authorized role for scheduling and loading of ESC, LEA and/or campus level data to the PEIMS Data Mart. Targeted users: PEIMS Coordinator and LEA/ESC Scheduler.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TSDS Roles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22</a:t>
            </a:fld>
            <a:endParaRPr lang="en-US" dirty="0"/>
          </a:p>
        </p:txBody>
      </p:sp>
      <p:graphicFrame>
        <p:nvGraphicFramePr>
          <p:cNvPr id="6" name="Table 5"/>
          <p:cNvGraphicFramePr>
            <a:graphicFrameLocks noGrp="1"/>
          </p:cNvGraphicFramePr>
          <p:nvPr/>
        </p:nvGraphicFramePr>
        <p:xfrm>
          <a:off x="457200" y="1828800"/>
          <a:ext cx="7924800" cy="3138479"/>
        </p:xfrm>
        <a:graphic>
          <a:graphicData uri="http://schemas.openxmlformats.org/drawingml/2006/table">
            <a:tbl>
              <a:tblPr/>
              <a:tblGrid>
                <a:gridCol w="1447800"/>
                <a:gridCol w="6477000"/>
              </a:tblGrid>
              <a:tr h="266181">
                <a:tc>
                  <a:txBody>
                    <a:bodyPr/>
                    <a:lstStyle/>
                    <a:p>
                      <a:pPr marL="0" marR="0">
                        <a:lnSpc>
                          <a:spcPct val="115000"/>
                        </a:lnSpc>
                        <a:spcBef>
                          <a:spcPts val="0"/>
                        </a:spcBef>
                        <a:spcAft>
                          <a:spcPts val="0"/>
                        </a:spcAft>
                      </a:pPr>
                      <a:r>
                        <a:rPr lang="en-US" sz="1400" b="1" dirty="0">
                          <a:latin typeface="Calibri"/>
                          <a:ea typeface="Calibri"/>
                          <a:cs typeface="Calibri"/>
                        </a:rPr>
                        <a:t>Role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0" marR="0">
                        <a:lnSpc>
                          <a:spcPct val="115000"/>
                        </a:lnSpc>
                        <a:spcBef>
                          <a:spcPts val="0"/>
                        </a:spcBef>
                        <a:spcAft>
                          <a:spcPts val="0"/>
                        </a:spcAft>
                      </a:pPr>
                      <a:r>
                        <a:rPr lang="en-US" sz="1400" b="1" dirty="0">
                          <a:latin typeface="Calibri"/>
                          <a:ea typeface="Calibri"/>
                          <a:cs typeface="Calibri"/>
                        </a:rPr>
                        <a:t>Description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PEIMS Data </a:t>
                      </a:r>
                      <a:r>
                        <a:rPr kumimoji="0" lang="en-US" sz="1400" kern="1200" dirty="0" smtClean="0">
                          <a:solidFill>
                            <a:schemeClr val="tx1"/>
                          </a:solidFill>
                          <a:latin typeface="Calibri"/>
                          <a:ea typeface="Calibri"/>
                          <a:cs typeface="Calibri"/>
                        </a:rPr>
                        <a:t>Completer</a:t>
                      </a:r>
                      <a:endParaRPr kumimoji="0" lang="en-US" sz="1400" kern="1200" dirty="0" smtClean="0">
                        <a:solidFill>
                          <a:schemeClr val="tx1"/>
                        </a:solidFill>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ESC or LEA authorized role of a user that can load, view, report, set as complete, and lock the data. Targeted users: LEA/ESC PEIMS Coordinator.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PEIMS Data Approver (LEA/ESC)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ESC or LEA authorized role that will allow the user the ability to view reports and approve or reject a PEIMS data collection. Targeted users: Superintendent.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PEIMS Data Accepter (ESC)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ESC authorized role that will allow the user the ability to view, run reports, and approve or reject a PEIMS data collection. Targeted users: ESC Data Accepter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PEIMS District Support (LEA/ESC)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ESC or LEA authorized role for providing PEIMS support to all LEA/ESC users by reviewing and monitoring the data. Targeted users: PEIMS Coordinator and LEA/ESC systems administrator.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21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FERPA Policy Admin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400" kern="1200" dirty="0" smtClean="0">
                          <a:solidFill>
                            <a:schemeClr val="tx1"/>
                          </a:solidFill>
                          <a:latin typeface="Calibri"/>
                          <a:ea typeface="Calibri"/>
                          <a:cs typeface="Calibri"/>
                        </a:rPr>
                        <a:t>An LEA authorized role providing the ability to configure FERPA policy through the TSDS solution. Targeted users: LEA/ESC FERPA administrator and Data Steward.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ODS Data Loader Role</a:t>
            </a:r>
            <a:endParaRPr lang="en-US" dirty="0"/>
          </a:p>
        </p:txBody>
      </p:sp>
      <p:sp>
        <p:nvSpPr>
          <p:cNvPr id="3" name="Content Placeholder 2"/>
          <p:cNvSpPr>
            <a:spLocks noGrp="1"/>
          </p:cNvSpPr>
          <p:nvPr>
            <p:ph sz="quarter" idx="1"/>
          </p:nvPr>
        </p:nvSpPr>
        <p:spPr>
          <a:xfrm>
            <a:off x="609600" y="1589567"/>
            <a:ext cx="8382000" cy="4572000"/>
          </a:xfrm>
        </p:spPr>
        <p:txBody>
          <a:bodyPr/>
          <a:lstStyle/>
          <a:p>
            <a:r>
              <a:rPr lang="en-US" dirty="0" smtClean="0"/>
              <a:t>ESC Champions working on behalf of LEAs, enter their ESC in the </a:t>
            </a:r>
            <a:r>
              <a:rPr lang="en-US" b="1" dirty="0" smtClean="0"/>
              <a:t>Employing Organization</a:t>
            </a:r>
            <a:r>
              <a:rPr lang="en-US" dirty="0" smtClean="0"/>
              <a:t> field, but enter the LEA in </a:t>
            </a:r>
            <a:r>
              <a:rPr lang="en-US" b="1" dirty="0" smtClean="0"/>
              <a:t>the Requested Organization ID </a:t>
            </a:r>
            <a:r>
              <a:rPr lang="en-US" dirty="0" smtClean="0"/>
              <a:t>field</a:t>
            </a:r>
            <a:endParaRPr lang="en-US" dirty="0" smtClean="0"/>
          </a:p>
          <a:p>
            <a:endParaRPr lang="en-US" dirty="0" smtClean="0"/>
          </a:p>
          <a:p>
            <a:r>
              <a:rPr lang="en-US" dirty="0" smtClean="0"/>
              <a:t>More than one Organization ID may be entered, separated by </a:t>
            </a:r>
            <a:r>
              <a:rPr lang="en-US" dirty="0" smtClean="0"/>
              <a:t>commas</a:t>
            </a: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TIMS Support Roles</a:t>
            </a:r>
          </a:p>
        </p:txBody>
      </p:sp>
      <p:sp>
        <p:nvSpPr>
          <p:cNvPr id="3" name="Content Placeholder 2"/>
          <p:cNvSpPr>
            <a:spLocks noGrp="1"/>
          </p:cNvSpPr>
          <p:nvPr>
            <p:ph sz="quarter" idx="1"/>
          </p:nvPr>
        </p:nvSpPr>
        <p:spPr>
          <a:xfrm>
            <a:off x="609600" y="1589566"/>
            <a:ext cx="8001000" cy="4735033"/>
          </a:xfrm>
        </p:spPr>
        <p:txBody>
          <a:bodyPr>
            <a:normAutofit fontScale="70000" lnSpcReduction="20000"/>
          </a:bodyPr>
          <a:lstStyle/>
          <a:p>
            <a:pPr>
              <a:lnSpc>
                <a:spcPct val="106000"/>
              </a:lnSpc>
              <a:spcBef>
                <a:spcPts val="600"/>
              </a:spcBef>
              <a:spcAft>
                <a:spcPts val="300"/>
              </a:spcAft>
            </a:pPr>
            <a:r>
              <a:rPr lang="en-US" sz="2400" dirty="0" smtClean="0">
                <a:latin typeface="Arial" pitchFamily="34" charset="0"/>
                <a:cs typeface="Arial" pitchFamily="34" charset="0"/>
              </a:rPr>
              <a:t>For the TIMS LEA Support role, the LEA user </a:t>
            </a:r>
            <a:r>
              <a:rPr lang="en-US" sz="2400" dirty="0" smtClean="0">
                <a:latin typeface="Arial" pitchFamily="34" charset="0"/>
                <a:cs typeface="Arial" pitchFamily="34" charset="0"/>
              </a:rPr>
              <a:t>must enter </a:t>
            </a:r>
            <a:r>
              <a:rPr lang="en-US" sz="2400" dirty="0" smtClean="0">
                <a:latin typeface="Arial" pitchFamily="34" charset="0"/>
                <a:cs typeface="Arial" pitchFamily="34" charset="0"/>
              </a:rPr>
              <a:t>their LEA in the Employing Organization and Requested Organization </a:t>
            </a:r>
            <a:r>
              <a:rPr lang="en-US" sz="2400" dirty="0" smtClean="0">
                <a:latin typeface="Arial" pitchFamily="34" charset="0"/>
                <a:cs typeface="Arial" pitchFamily="34" charset="0"/>
              </a:rPr>
              <a:t>fields</a:t>
            </a:r>
            <a:endParaRPr lang="en-US" sz="2400" dirty="0" smtClean="0">
              <a:latin typeface="Arial" pitchFamily="34" charset="0"/>
              <a:cs typeface="Arial" pitchFamily="34" charset="0"/>
            </a:endParaRPr>
          </a:p>
          <a:p>
            <a:pPr>
              <a:lnSpc>
                <a:spcPct val="106000"/>
              </a:lnSpc>
              <a:spcBef>
                <a:spcPts val="600"/>
              </a:spcBef>
              <a:spcAft>
                <a:spcPts val="300"/>
              </a:spcAft>
            </a:pPr>
            <a:endParaRPr lang="en-US" sz="2400" dirty="0" smtClean="0">
              <a:latin typeface="Arial" pitchFamily="34" charset="0"/>
              <a:cs typeface="Arial" pitchFamily="34" charset="0"/>
            </a:endParaRPr>
          </a:p>
          <a:p>
            <a:pPr>
              <a:lnSpc>
                <a:spcPct val="106000"/>
              </a:lnSpc>
              <a:spcBef>
                <a:spcPts val="600"/>
              </a:spcBef>
              <a:spcAft>
                <a:spcPts val="300"/>
              </a:spcAft>
            </a:pPr>
            <a:r>
              <a:rPr lang="en-US" sz="2400" dirty="0" smtClean="0">
                <a:latin typeface="Arial" pitchFamily="34" charset="0"/>
                <a:cs typeface="Arial" pitchFamily="34" charset="0"/>
              </a:rPr>
              <a:t>For </a:t>
            </a:r>
            <a:r>
              <a:rPr lang="en-US" sz="2400" dirty="0" smtClean="0">
                <a:latin typeface="Arial" pitchFamily="34" charset="0"/>
                <a:cs typeface="Arial" pitchFamily="34" charset="0"/>
              </a:rPr>
              <a:t>the TIMS ESC Support role, the user must enter the ESC as the Employing </a:t>
            </a:r>
            <a:r>
              <a:rPr lang="en-US" sz="2400" dirty="0" smtClean="0">
                <a:latin typeface="Arial" pitchFamily="34" charset="0"/>
                <a:cs typeface="Arial" pitchFamily="34" charset="0"/>
              </a:rPr>
              <a:t>Organization</a:t>
            </a:r>
          </a:p>
          <a:p>
            <a:pPr>
              <a:lnSpc>
                <a:spcPct val="106000"/>
              </a:lnSpc>
              <a:spcBef>
                <a:spcPts val="600"/>
              </a:spcBef>
              <a:spcAft>
                <a:spcPts val="300"/>
              </a:spcAft>
            </a:pPr>
            <a:endParaRPr lang="en-US" sz="2400" dirty="0" smtClean="0">
              <a:latin typeface="Arial" pitchFamily="34" charset="0"/>
              <a:cs typeface="Arial" pitchFamily="34" charset="0"/>
            </a:endParaRPr>
          </a:p>
          <a:p>
            <a:pPr lvl="2"/>
            <a:r>
              <a:rPr lang="en-US" sz="2100" dirty="0" smtClean="0">
                <a:latin typeface="Calibri" pitchFamily="34" charset="0"/>
              </a:rPr>
              <a:t>To provide Level 2 support to LEAs, ESCs must enter their ESC as the Requested Organization ID. This will trigger TIMS to escalate to them any incidents entered by LEAs that select that ESC for escalation.</a:t>
            </a:r>
          </a:p>
          <a:p>
            <a:pPr lvl="2"/>
            <a:endParaRPr lang="en-US" sz="2100" dirty="0" smtClean="0">
              <a:latin typeface="Calibri" pitchFamily="34" charset="0"/>
            </a:endParaRPr>
          </a:p>
          <a:p>
            <a:pPr lvl="2"/>
            <a:r>
              <a:rPr lang="en-US" sz="2100" dirty="0" smtClean="0">
                <a:latin typeface="Calibri" pitchFamily="34" charset="0"/>
              </a:rPr>
              <a:t>If the ESC provides Level 1 support to any LEAs, and they want to see those incidents as a Level 1 user would see them, they must enter the LEA also in the Requested Organization ID field. Separate multiple LEAs with commas.</a:t>
            </a:r>
          </a:p>
          <a:p>
            <a:pPr lvl="2"/>
            <a:endParaRPr lang="en-US" sz="1800" dirty="0" smtClean="0">
              <a:latin typeface="Calibri" pitchFamily="34" charset="0"/>
            </a:endParaRPr>
          </a:p>
          <a:p>
            <a:endParaRPr lang="en-US" sz="2000" dirty="0" smtClean="0">
              <a:latin typeface="Arial" pitchFamily="34" charset="0"/>
              <a:cs typeface="Arial" pitchFamily="34" charset="0"/>
            </a:endParaRPr>
          </a:p>
          <a:p>
            <a:r>
              <a:rPr lang="en-US" sz="2400" dirty="0" smtClean="0">
                <a:latin typeface="Arial" pitchFamily="34" charset="0"/>
                <a:cs typeface="Arial" pitchFamily="34" charset="0"/>
              </a:rPr>
              <a:t>For the TIMS Technical Support role (Level 3 &amp; Level 4) , the user should enter 701603 (TEA Statewide Data Initiatives/PEIMS) in the Employing Organization field </a:t>
            </a:r>
            <a:endParaRPr lang="en-US" sz="2400" dirty="0">
              <a:latin typeface="Arial" pitchFamily="34" charset="0"/>
              <a:cs typeface="Arial" pitchFamily="34" charset="0"/>
            </a:endParaRPr>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4953000" y="1676400"/>
            <a:ext cx="3886200" cy="4572000"/>
          </a:xfrm>
        </p:spPr>
        <p:txBody>
          <a:bodyPr>
            <a:normAutofit/>
          </a:bodyPr>
          <a:lstStyle/>
          <a:p>
            <a:r>
              <a:rPr lang="en-US" sz="2400" dirty="0" smtClean="0"/>
              <a:t>studentGPS™ Dashboards users not set up via the automated account provisioning process must enter their Unique ID as part of the request</a:t>
            </a:r>
          </a:p>
          <a:p>
            <a:endParaRPr lang="en-US" sz="2400" dirty="0" smtClean="0"/>
          </a:p>
          <a:p>
            <a:r>
              <a:rPr lang="en-US" sz="2400" dirty="0" smtClean="0"/>
              <a:t>Notice the function to find a Unique ID </a:t>
            </a:r>
            <a:endParaRPr lang="en-US" sz="2400" dirty="0"/>
          </a:p>
        </p:txBody>
      </p:sp>
      <p:sp>
        <p:nvSpPr>
          <p:cNvPr id="3" name="Slide Number Placeholder 2"/>
          <p:cNvSpPr>
            <a:spLocks noGrp="1"/>
          </p:cNvSpPr>
          <p:nvPr>
            <p:ph type="sldNum" sz="quarter" idx="16"/>
          </p:nvPr>
        </p:nvSpPr>
        <p:spPr/>
        <p:txBody>
          <a:bodyPr>
            <a:normAutofit fontScale="85000" lnSpcReduction="20000"/>
          </a:bodyPr>
          <a:lstStyle/>
          <a:p>
            <a:fld id="{5B718548-7D4E-4638-8659-3F8B2F7C3B14}" type="slidenum">
              <a:rPr lang="en-US" smtClean="0"/>
              <a:pPr/>
              <a:t>25</a:t>
            </a:fld>
            <a:endParaRPr lang="en-US" dirty="0"/>
          </a:p>
        </p:txBody>
      </p:sp>
      <p:pic>
        <p:nvPicPr>
          <p:cNvPr id="12290" name="Picture 2"/>
          <p:cNvPicPr>
            <a:picLocks noChangeAspect="1" noChangeArrowheads="1"/>
          </p:cNvPicPr>
          <p:nvPr/>
        </p:nvPicPr>
        <p:blipFill>
          <a:blip r:embed="rId3" cstate="print"/>
          <a:srcRect/>
          <a:stretch>
            <a:fillRect/>
          </a:stretch>
        </p:blipFill>
        <p:spPr bwMode="auto">
          <a:xfrm>
            <a:off x="304800" y="1600200"/>
            <a:ext cx="4348163" cy="4805456"/>
          </a:xfrm>
          <a:prstGeom prst="rect">
            <a:avLst/>
          </a:prstGeom>
          <a:noFill/>
          <a:ln w="9525">
            <a:solidFill>
              <a:schemeClr val="accent1"/>
            </a:solidFill>
            <a:miter lim="800000"/>
            <a:headEnd/>
            <a:tailEnd/>
          </a:ln>
        </p:spPr>
      </p:pic>
      <p:pic>
        <p:nvPicPr>
          <p:cNvPr id="12291" name="Picture 3"/>
          <p:cNvPicPr>
            <a:picLocks noChangeAspect="1" noChangeArrowheads="1"/>
          </p:cNvPicPr>
          <p:nvPr/>
        </p:nvPicPr>
        <p:blipFill>
          <a:blip r:embed="rId4" cstate="print"/>
          <a:srcRect/>
          <a:stretch>
            <a:fillRect/>
          </a:stretch>
        </p:blipFill>
        <p:spPr bwMode="auto">
          <a:xfrm>
            <a:off x="1981200" y="5257800"/>
            <a:ext cx="3300413" cy="1225303"/>
          </a:xfrm>
          <a:prstGeom prst="rect">
            <a:avLst/>
          </a:prstGeom>
          <a:noFill/>
          <a:ln w="9525">
            <a:solidFill>
              <a:schemeClr val="accent1"/>
            </a:solidFill>
            <a:miter lim="800000"/>
            <a:headEnd/>
            <a:tailEnd/>
          </a:ln>
        </p:spPr>
      </p:pic>
      <p:sp>
        <p:nvSpPr>
          <p:cNvPr id="8" name="Title 7"/>
          <p:cNvSpPr>
            <a:spLocks noGrp="1"/>
          </p:cNvSpPr>
          <p:nvPr>
            <p:ph type="title"/>
          </p:nvPr>
        </p:nvSpPr>
        <p:spPr/>
        <p:txBody>
          <a:bodyPr>
            <a:normAutofit/>
          </a:bodyPr>
          <a:lstStyle/>
          <a:p>
            <a:r>
              <a:rPr lang="en-US" sz="2800" dirty="0" smtClean="0"/>
              <a:t>Manual studentGPS™ Dashboards Account Provisioning</a:t>
            </a:r>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TEAL Service Accounts</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26</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TSDS Service Accounts</a:t>
            </a:r>
          </a:p>
        </p:txBody>
      </p:sp>
      <p:sp>
        <p:nvSpPr>
          <p:cNvPr id="3" name="Content Placeholder 2"/>
          <p:cNvSpPr>
            <a:spLocks noGrp="1"/>
          </p:cNvSpPr>
          <p:nvPr>
            <p:ph sz="quarter" idx="1"/>
          </p:nvPr>
        </p:nvSpPr>
        <p:spPr>
          <a:xfrm>
            <a:off x="609600" y="1589567"/>
            <a:ext cx="8001000" cy="4572000"/>
          </a:xfrm>
        </p:spPr>
        <p:txBody>
          <a:bodyPr>
            <a:normAutofit fontScale="85000" lnSpcReduction="10000"/>
          </a:bodyPr>
          <a:lstStyle/>
          <a:p>
            <a:pPr>
              <a:lnSpc>
                <a:spcPct val="106000"/>
              </a:lnSpc>
              <a:spcBef>
                <a:spcPts val="600"/>
              </a:spcBef>
              <a:spcAft>
                <a:spcPts val="300"/>
              </a:spcAft>
            </a:pPr>
            <a:r>
              <a:rPr lang="en-US" sz="2000" dirty="0" smtClean="0">
                <a:latin typeface="Arial" pitchFamily="34" charset="0"/>
                <a:cs typeface="Arial" pitchFamily="34" charset="0"/>
              </a:rPr>
              <a:t>TSDS </a:t>
            </a:r>
            <a:r>
              <a:rPr lang="en-US" sz="2000" dirty="0" smtClean="0"/>
              <a:t>uses web services for Unique ID and for the Data </a:t>
            </a:r>
            <a:r>
              <a:rPr lang="en-US" sz="2000" dirty="0" smtClean="0"/>
              <a:t>Transfer Utility </a:t>
            </a:r>
            <a:r>
              <a:rPr lang="en-US" sz="2000" dirty="0" smtClean="0"/>
              <a:t>(DTU)</a:t>
            </a:r>
          </a:p>
          <a:p>
            <a:pPr>
              <a:lnSpc>
                <a:spcPct val="106000"/>
              </a:lnSpc>
              <a:spcBef>
                <a:spcPts val="600"/>
              </a:spcBef>
              <a:spcAft>
                <a:spcPts val="300"/>
              </a:spcAft>
            </a:pPr>
            <a:endParaRPr lang="en-US" sz="2000" dirty="0" smtClean="0"/>
          </a:p>
          <a:p>
            <a:pPr>
              <a:lnSpc>
                <a:spcPct val="106000"/>
              </a:lnSpc>
              <a:spcBef>
                <a:spcPts val="600"/>
              </a:spcBef>
              <a:spcAft>
                <a:spcPts val="300"/>
              </a:spcAft>
            </a:pPr>
            <a:r>
              <a:rPr lang="en-US" sz="2000" dirty="0" smtClean="0"/>
              <a:t>For security purposes, it is necessary to authenticate each web service with a user name and password</a:t>
            </a:r>
          </a:p>
          <a:p>
            <a:pPr>
              <a:lnSpc>
                <a:spcPct val="106000"/>
              </a:lnSpc>
              <a:spcBef>
                <a:spcPts val="600"/>
              </a:spcBef>
              <a:spcAft>
                <a:spcPts val="300"/>
              </a:spcAft>
            </a:pPr>
            <a:endParaRPr lang="en-US" sz="2000" dirty="0" smtClean="0">
              <a:latin typeface="Arial" pitchFamily="34" charset="0"/>
              <a:cs typeface="Arial" pitchFamily="34" charset="0"/>
            </a:endParaRPr>
          </a:p>
          <a:p>
            <a:pPr>
              <a:lnSpc>
                <a:spcPct val="106000"/>
              </a:lnSpc>
              <a:spcBef>
                <a:spcPts val="600"/>
              </a:spcBef>
              <a:spcAft>
                <a:spcPts val="300"/>
              </a:spcAft>
            </a:pPr>
            <a:r>
              <a:rPr lang="en-US" sz="2000" dirty="0" smtClean="0"/>
              <a:t>At least one user within the organization must be set up as a Service Account Manager (SAM) to manage </a:t>
            </a:r>
            <a:r>
              <a:rPr lang="en-US" sz="2000" dirty="0" smtClean="0"/>
              <a:t>service accounts </a:t>
            </a:r>
            <a:r>
              <a:rPr lang="en-US" sz="2000" dirty="0" smtClean="0"/>
              <a:t>for the organization</a:t>
            </a:r>
          </a:p>
          <a:p>
            <a:pPr>
              <a:lnSpc>
                <a:spcPct val="106000"/>
              </a:lnSpc>
              <a:spcBef>
                <a:spcPts val="600"/>
              </a:spcBef>
              <a:spcAft>
                <a:spcPts val="300"/>
              </a:spcAft>
            </a:pPr>
            <a:endParaRPr lang="en-US" sz="2000" dirty="0" smtClean="0"/>
          </a:p>
          <a:p>
            <a:pPr>
              <a:lnSpc>
                <a:spcPct val="106000"/>
              </a:lnSpc>
              <a:spcBef>
                <a:spcPts val="600"/>
              </a:spcBef>
              <a:spcAft>
                <a:spcPts val="300"/>
              </a:spcAft>
            </a:pPr>
            <a:r>
              <a:rPr lang="en-US" sz="2000" dirty="0" smtClean="0"/>
              <a:t>Each district, charter school, or other user organization must set up at least one service account for each web service used</a:t>
            </a:r>
          </a:p>
          <a:p>
            <a:pPr>
              <a:lnSpc>
                <a:spcPct val="106000"/>
              </a:lnSpc>
              <a:spcBef>
                <a:spcPts val="600"/>
              </a:spcBef>
              <a:spcAft>
                <a:spcPts val="300"/>
              </a:spcAft>
            </a:pPr>
            <a:endParaRPr lang="en-US" sz="2000" dirty="0" smtClean="0">
              <a:latin typeface="Arial" pitchFamily="34" charset="0"/>
              <a:cs typeface="Arial" pitchFamily="34" charset="0"/>
            </a:endParaRPr>
          </a:p>
          <a:p>
            <a:pPr>
              <a:lnSpc>
                <a:spcPct val="106000"/>
              </a:lnSpc>
              <a:spcBef>
                <a:spcPts val="600"/>
              </a:spcBef>
              <a:spcAft>
                <a:spcPts val="300"/>
              </a:spcAft>
            </a:pPr>
            <a:r>
              <a:rPr lang="en-US" sz="2000" dirty="0" smtClean="0">
                <a:latin typeface="Arial" pitchFamily="34" charset="0"/>
                <a:cs typeface="Arial" pitchFamily="34" charset="0"/>
              </a:rPr>
              <a:t>Service account credentials are entered in the application that uses the web service</a:t>
            </a:r>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 Account Managers </a:t>
            </a:r>
            <a:endParaRPr lang="en-US" dirty="0"/>
          </a:p>
        </p:txBody>
      </p:sp>
      <p:sp>
        <p:nvSpPr>
          <p:cNvPr id="3" name="Content Placeholder 2"/>
          <p:cNvSpPr>
            <a:spLocks noGrp="1"/>
          </p:cNvSpPr>
          <p:nvPr>
            <p:ph sz="quarter" idx="1"/>
          </p:nvPr>
        </p:nvSpPr>
        <p:spPr>
          <a:xfrm>
            <a:off x="609600" y="1589567"/>
            <a:ext cx="7848600" cy="4572000"/>
          </a:xfrm>
        </p:spPr>
        <p:txBody>
          <a:bodyPr/>
          <a:lstStyle/>
          <a:p>
            <a:r>
              <a:rPr lang="en-US" sz="2600" dirty="0" smtClean="0"/>
              <a:t>These users manage </a:t>
            </a:r>
            <a:r>
              <a:rPr lang="en-US" sz="2600" dirty="0" smtClean="0"/>
              <a:t>s</a:t>
            </a:r>
            <a:r>
              <a:rPr lang="en-US" sz="2600" dirty="0" smtClean="0"/>
              <a:t>ervice </a:t>
            </a:r>
            <a:r>
              <a:rPr lang="en-US" sz="2600" dirty="0" smtClean="0"/>
              <a:t>a</a:t>
            </a:r>
            <a:r>
              <a:rPr lang="en-US" sz="2600" dirty="0" smtClean="0"/>
              <a:t>ccounts for the organization. This includes the ability to:</a:t>
            </a:r>
          </a:p>
          <a:p>
            <a:pPr lvl="1">
              <a:buNone/>
            </a:pPr>
            <a:endParaRPr lang="en-US" sz="2400" dirty="0" smtClean="0"/>
          </a:p>
          <a:p>
            <a:pPr lvl="1"/>
            <a:r>
              <a:rPr lang="en-US" sz="2400" dirty="0" smtClean="0"/>
              <a:t>Request </a:t>
            </a:r>
            <a:r>
              <a:rPr lang="en-US" sz="2400" dirty="0" smtClean="0"/>
              <a:t>new s</a:t>
            </a:r>
            <a:r>
              <a:rPr lang="en-US" sz="2400" dirty="0" smtClean="0"/>
              <a:t>ervice accounts</a:t>
            </a:r>
          </a:p>
          <a:p>
            <a:pPr lvl="1"/>
            <a:endParaRPr lang="en-US" sz="2400" dirty="0" smtClean="0"/>
          </a:p>
          <a:p>
            <a:pPr lvl="1"/>
            <a:r>
              <a:rPr lang="en-US" sz="2400" dirty="0" smtClean="0"/>
              <a:t>Reset service Account passwords </a:t>
            </a:r>
            <a:r>
              <a:rPr lang="en-US" sz="2400" dirty="0" smtClean="0"/>
              <a:t>associated </a:t>
            </a:r>
            <a:r>
              <a:rPr lang="en-US" sz="2400" dirty="0" smtClean="0"/>
              <a:t>(</a:t>
            </a:r>
            <a:r>
              <a:rPr lang="en-US" sz="2400" dirty="0" smtClean="0"/>
              <a:t>required yearly</a:t>
            </a:r>
            <a:r>
              <a:rPr lang="en-US" sz="2400" dirty="0" smtClean="0"/>
              <a:t>)</a:t>
            </a:r>
          </a:p>
          <a:p>
            <a:pPr lvl="1"/>
            <a:endParaRPr lang="en-US" sz="2400" dirty="0" smtClean="0"/>
          </a:p>
          <a:p>
            <a:pPr lvl="1"/>
            <a:r>
              <a:rPr lang="en-US" sz="2400" dirty="0" smtClean="0"/>
              <a:t>Delete service accounts</a:t>
            </a:r>
            <a:endParaRPr lang="en-US" sz="2400"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Autofit/>
          </a:bodyPr>
          <a:lstStyle/>
          <a:p>
            <a:r>
              <a:rPr lang="en-US" sz="3200" dirty="0" smtClean="0"/>
              <a:t>Requesting </a:t>
            </a:r>
            <a:r>
              <a:rPr lang="en-US" sz="3200" dirty="0" smtClean="0"/>
              <a:t>Service Account Manager (SAM) </a:t>
            </a:r>
            <a:r>
              <a:rPr lang="en-US" sz="3200" dirty="0" smtClean="0"/>
              <a:t>Status</a:t>
            </a:r>
            <a:endParaRPr lang="en-US" sz="3200" dirty="0"/>
          </a:p>
        </p:txBody>
      </p:sp>
      <p:sp>
        <p:nvSpPr>
          <p:cNvPr id="3" name="Content Placeholder 2"/>
          <p:cNvSpPr>
            <a:spLocks noGrp="1"/>
          </p:cNvSpPr>
          <p:nvPr>
            <p:ph sz="quarter" idx="1"/>
          </p:nvPr>
        </p:nvSpPr>
        <p:spPr>
          <a:xfrm>
            <a:off x="609600" y="1589567"/>
            <a:ext cx="8153400" cy="4572000"/>
          </a:xfrm>
        </p:spPr>
        <p:txBody>
          <a:bodyPr/>
          <a:lstStyle/>
          <a:p>
            <a:r>
              <a:rPr lang="en-US" dirty="0" smtClean="0"/>
              <a:t>To request SAM status, the user must select </a:t>
            </a:r>
            <a:r>
              <a:rPr lang="en-US" b="1" dirty="0" smtClean="0"/>
              <a:t>Edit My Profile</a:t>
            </a:r>
            <a:r>
              <a:rPr lang="en-US" dirty="0" smtClean="0"/>
              <a:t> </a:t>
            </a: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29</a:t>
            </a:fld>
            <a:endParaRPr lang="en-US" dirty="0"/>
          </a:p>
        </p:txBody>
      </p:sp>
      <p:pic>
        <p:nvPicPr>
          <p:cNvPr id="7" name="Picture 6"/>
          <p:cNvPicPr/>
          <p:nvPr/>
        </p:nvPicPr>
        <p:blipFill>
          <a:blip r:embed="rId2" cstate="print"/>
          <a:srcRect/>
          <a:stretch>
            <a:fillRect/>
          </a:stretch>
        </p:blipFill>
        <p:spPr bwMode="auto">
          <a:xfrm>
            <a:off x="1447800" y="3048000"/>
            <a:ext cx="5943600" cy="240982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TEAL Overview</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3</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Requesting SAM Status</a:t>
            </a:r>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30</a:t>
            </a:fld>
            <a:endParaRPr lang="en-US" dirty="0"/>
          </a:p>
        </p:txBody>
      </p:sp>
      <p:sp>
        <p:nvSpPr>
          <p:cNvPr id="9" name="Content Placeholder 8"/>
          <p:cNvSpPr>
            <a:spLocks noGrp="1"/>
          </p:cNvSpPr>
          <p:nvPr>
            <p:ph sz="quarter" idx="1"/>
          </p:nvPr>
        </p:nvSpPr>
        <p:spPr>
          <a:xfrm>
            <a:off x="609600" y="1589567"/>
            <a:ext cx="8305800" cy="848833"/>
          </a:xfrm>
        </p:spPr>
        <p:txBody>
          <a:bodyPr>
            <a:normAutofit/>
          </a:bodyPr>
          <a:lstStyle/>
          <a:p>
            <a:r>
              <a:rPr lang="en-US" sz="2400" dirty="0" smtClean="0"/>
              <a:t>The user must click the </a:t>
            </a:r>
            <a:r>
              <a:rPr lang="en-US" sz="2400" b="1" dirty="0" smtClean="0"/>
              <a:t>Service Account Manager Status</a:t>
            </a:r>
            <a:r>
              <a:rPr lang="en-US" sz="2400" dirty="0" smtClean="0"/>
              <a:t> link</a:t>
            </a:r>
            <a:endParaRPr lang="en-US" sz="2400" dirty="0"/>
          </a:p>
        </p:txBody>
      </p:sp>
      <p:pic>
        <p:nvPicPr>
          <p:cNvPr id="10" name="Picture 9"/>
          <p:cNvPicPr/>
          <p:nvPr/>
        </p:nvPicPr>
        <p:blipFill>
          <a:blip r:embed="rId2" cstate="print"/>
          <a:srcRect/>
          <a:stretch>
            <a:fillRect/>
          </a:stretch>
        </p:blipFill>
        <p:spPr bwMode="auto">
          <a:xfrm>
            <a:off x="914400" y="2590800"/>
            <a:ext cx="7620000" cy="35814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Requesting SAM Status</a:t>
            </a:r>
            <a:endParaRPr lang="en-US" sz="4000" dirty="0"/>
          </a:p>
        </p:txBody>
      </p:sp>
      <p:sp>
        <p:nvSpPr>
          <p:cNvPr id="3" name="Content Placeholder 2"/>
          <p:cNvSpPr>
            <a:spLocks noGrp="1"/>
          </p:cNvSpPr>
          <p:nvPr>
            <p:ph sz="quarter" idx="1"/>
          </p:nvPr>
        </p:nvSpPr>
        <p:spPr>
          <a:xfrm>
            <a:off x="609600" y="1589567"/>
            <a:ext cx="8153400" cy="1077433"/>
          </a:xfrm>
        </p:spPr>
        <p:txBody>
          <a:bodyPr/>
          <a:lstStyle/>
          <a:p>
            <a:r>
              <a:rPr lang="en-US" dirty="0" smtClean="0"/>
              <a:t>The user must click </a:t>
            </a:r>
            <a:r>
              <a:rPr lang="en-US" b="1" dirty="0" smtClean="0"/>
              <a:t>Request Service Account Manager Status</a:t>
            </a: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31</a:t>
            </a:fld>
            <a:endParaRPr lang="en-US" dirty="0"/>
          </a:p>
        </p:txBody>
      </p:sp>
      <p:pic>
        <p:nvPicPr>
          <p:cNvPr id="7" name="Picture 6"/>
          <p:cNvPicPr/>
          <p:nvPr/>
        </p:nvPicPr>
        <p:blipFill>
          <a:blip r:embed="rId2" cstate="print"/>
          <a:srcRect/>
          <a:stretch>
            <a:fillRect/>
          </a:stretch>
        </p:blipFill>
        <p:spPr bwMode="auto">
          <a:xfrm>
            <a:off x="1143000" y="2743200"/>
            <a:ext cx="6858000" cy="30480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Requesting SAM Status</a:t>
            </a:r>
            <a:endParaRPr lang="en-US" sz="4000" dirty="0"/>
          </a:p>
        </p:txBody>
      </p:sp>
      <p:sp>
        <p:nvSpPr>
          <p:cNvPr id="3" name="Content Placeholder 2"/>
          <p:cNvSpPr>
            <a:spLocks noGrp="1"/>
          </p:cNvSpPr>
          <p:nvPr>
            <p:ph sz="quarter" idx="1"/>
          </p:nvPr>
        </p:nvSpPr>
        <p:spPr>
          <a:xfrm>
            <a:off x="609600" y="1589567"/>
            <a:ext cx="8305800" cy="4572000"/>
          </a:xfrm>
        </p:spPr>
        <p:txBody>
          <a:bodyPr/>
          <a:lstStyle/>
          <a:p>
            <a:pPr lvl="0"/>
            <a:r>
              <a:rPr lang="en-US" sz="2400" dirty="0" smtClean="0"/>
              <a:t>In the Service Account Manager Details popup the user must enter the Organization for which they are requesting SAM status and click </a:t>
            </a:r>
            <a:r>
              <a:rPr lang="en-US" sz="2400" b="1" dirty="0" smtClean="0"/>
              <a:t>Submit</a:t>
            </a:r>
            <a:r>
              <a:rPr lang="en-US" sz="2400" dirty="0" smtClean="0"/>
              <a:t>:</a:t>
            </a:r>
          </a:p>
          <a:p>
            <a:pPr>
              <a:buNone/>
            </a:pP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32</a:t>
            </a:fld>
            <a:endParaRPr lang="en-US" dirty="0"/>
          </a:p>
        </p:txBody>
      </p:sp>
      <p:pic>
        <p:nvPicPr>
          <p:cNvPr id="7" name="Picture 6"/>
          <p:cNvPicPr/>
          <p:nvPr/>
        </p:nvPicPr>
        <p:blipFill>
          <a:blip r:embed="rId2" cstate="print"/>
          <a:srcRect/>
          <a:stretch>
            <a:fillRect/>
          </a:stretch>
        </p:blipFill>
        <p:spPr bwMode="auto">
          <a:xfrm>
            <a:off x="1066800" y="2895600"/>
            <a:ext cx="7239000" cy="32004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SAM Status Approval Process</a:t>
            </a:r>
            <a:endParaRPr lang="en-US" sz="3200" dirty="0"/>
          </a:p>
        </p:txBody>
      </p:sp>
      <p:sp>
        <p:nvSpPr>
          <p:cNvPr id="3" name="Content Placeholder 2"/>
          <p:cNvSpPr>
            <a:spLocks noGrp="1"/>
          </p:cNvSpPr>
          <p:nvPr>
            <p:ph sz="quarter" idx="1"/>
          </p:nvPr>
        </p:nvSpPr>
        <p:spPr>
          <a:xfrm>
            <a:off x="609600" y="1589567"/>
            <a:ext cx="8077200" cy="4572000"/>
          </a:xfrm>
        </p:spPr>
        <p:txBody>
          <a:bodyPr/>
          <a:lstStyle/>
          <a:p>
            <a:r>
              <a:rPr lang="en-US" dirty="0" smtClean="0"/>
              <a:t>Requests for SAM status must be approved by the Organization Approver</a:t>
            </a:r>
          </a:p>
          <a:p>
            <a:pPr>
              <a:buNone/>
            </a:pPr>
            <a:r>
              <a:rPr lang="en-US" dirty="0" smtClean="0"/>
              <a:t> </a:t>
            </a: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33</a:t>
            </a:fld>
            <a:endParaRPr lang="en-US" dirty="0"/>
          </a:p>
        </p:txBody>
      </p:sp>
      <p:pic>
        <p:nvPicPr>
          <p:cNvPr id="7" name="Picture 6"/>
          <p:cNvPicPr/>
          <p:nvPr/>
        </p:nvPicPr>
        <p:blipFill>
          <a:blip r:embed="rId2" cstate="print"/>
          <a:srcRect/>
          <a:stretch>
            <a:fillRect/>
          </a:stretch>
        </p:blipFill>
        <p:spPr bwMode="auto">
          <a:xfrm>
            <a:off x="1143000" y="2590800"/>
            <a:ext cx="7086600" cy="39624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Managing Service Accounts</a:t>
            </a:r>
            <a:endParaRPr lang="en-US" sz="3600" dirty="0"/>
          </a:p>
        </p:txBody>
      </p:sp>
      <p:sp>
        <p:nvSpPr>
          <p:cNvPr id="3" name="Content Placeholder 2"/>
          <p:cNvSpPr>
            <a:spLocks noGrp="1"/>
          </p:cNvSpPr>
          <p:nvPr>
            <p:ph sz="quarter" idx="1"/>
          </p:nvPr>
        </p:nvSpPr>
        <p:spPr>
          <a:xfrm>
            <a:off x="609600" y="1589567"/>
            <a:ext cx="8077200" cy="4572000"/>
          </a:xfrm>
        </p:spPr>
        <p:txBody>
          <a:bodyPr/>
          <a:lstStyle/>
          <a:p>
            <a:r>
              <a:rPr lang="en-US" dirty="0" smtClean="0"/>
              <a:t>Once a user has SAM status, they can manage service accounts, by selecting </a:t>
            </a:r>
            <a:r>
              <a:rPr lang="en-US" b="1" dirty="0" smtClean="0"/>
              <a:t>Manage Service Accounts</a:t>
            </a:r>
          </a:p>
          <a:p>
            <a:pPr>
              <a:buNone/>
            </a:pPr>
            <a:endParaRPr lang="en-US" b="1"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34</a:t>
            </a:fld>
            <a:endParaRPr lang="en-US" dirty="0"/>
          </a:p>
        </p:txBody>
      </p:sp>
      <p:pic>
        <p:nvPicPr>
          <p:cNvPr id="9" name="Picture 8" descr="C:\Users\melledge\AppData\Local\Temp\SNAGHTMLa2e5e4a.PNG"/>
          <p:cNvPicPr/>
          <p:nvPr/>
        </p:nvPicPr>
        <p:blipFill>
          <a:blip r:embed="rId2" cstate="print"/>
          <a:srcRect/>
          <a:stretch>
            <a:fillRect/>
          </a:stretch>
        </p:blipFill>
        <p:spPr bwMode="auto">
          <a:xfrm>
            <a:off x="1066800" y="3200400"/>
            <a:ext cx="7086600" cy="32004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Service Account</a:t>
            </a:r>
            <a:endParaRPr lang="en-US" dirty="0"/>
          </a:p>
        </p:txBody>
      </p:sp>
      <p:sp>
        <p:nvSpPr>
          <p:cNvPr id="3" name="Content Placeholder 2"/>
          <p:cNvSpPr>
            <a:spLocks noGrp="1"/>
          </p:cNvSpPr>
          <p:nvPr>
            <p:ph sz="quarter" idx="1"/>
          </p:nvPr>
        </p:nvSpPr>
        <p:spPr>
          <a:xfrm>
            <a:off x="609600" y="1589567"/>
            <a:ext cx="7924800" cy="544033"/>
          </a:xfrm>
        </p:spPr>
        <p:txBody>
          <a:bodyPr/>
          <a:lstStyle/>
          <a:p>
            <a:r>
              <a:rPr lang="en-US" dirty="0" smtClean="0"/>
              <a:t>Click </a:t>
            </a:r>
            <a:r>
              <a:rPr lang="en-US" b="1" dirty="0" smtClean="0"/>
              <a:t>Request New Service Account</a:t>
            </a:r>
            <a:endParaRPr lang="en-US" b="1"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35</a:t>
            </a:fld>
            <a:endParaRPr lang="en-US" dirty="0"/>
          </a:p>
        </p:txBody>
      </p:sp>
      <p:pic>
        <p:nvPicPr>
          <p:cNvPr id="7" name="Picture 6"/>
          <p:cNvPicPr/>
          <p:nvPr/>
        </p:nvPicPr>
        <p:blipFill>
          <a:blip r:embed="rId2" cstate="print"/>
          <a:srcRect/>
          <a:stretch>
            <a:fillRect/>
          </a:stretch>
        </p:blipFill>
        <p:spPr bwMode="auto">
          <a:xfrm>
            <a:off x="914400" y="2362200"/>
            <a:ext cx="7315200" cy="37338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Service Account</a:t>
            </a:r>
            <a:endParaRPr lang="en-US" dirty="0"/>
          </a:p>
        </p:txBody>
      </p:sp>
      <p:sp>
        <p:nvSpPr>
          <p:cNvPr id="3" name="Content Placeholder 2"/>
          <p:cNvSpPr>
            <a:spLocks noGrp="1"/>
          </p:cNvSpPr>
          <p:nvPr>
            <p:ph sz="quarter" idx="1"/>
          </p:nvPr>
        </p:nvSpPr>
        <p:spPr>
          <a:xfrm>
            <a:off x="609600" y="1589566"/>
            <a:ext cx="8229600" cy="4582633"/>
          </a:xfrm>
        </p:spPr>
        <p:txBody>
          <a:bodyPr>
            <a:normAutofit/>
          </a:bodyPr>
          <a:lstStyle/>
          <a:p>
            <a:r>
              <a:rPr lang="en-US" sz="2400" dirty="0" smtClean="0"/>
              <a:t>Select the web service from the </a:t>
            </a:r>
            <a:r>
              <a:rPr lang="en-US" sz="2400" b="1" dirty="0" smtClean="0"/>
              <a:t>Application</a:t>
            </a:r>
            <a:r>
              <a:rPr lang="en-US" sz="2400" dirty="0" smtClean="0"/>
              <a:t> dropdown enter an Administration email address (optional) and </a:t>
            </a:r>
            <a:r>
              <a:rPr lang="en-US" sz="2400" dirty="0" smtClean="0"/>
              <a:t>click </a:t>
            </a:r>
            <a:r>
              <a:rPr lang="en-US" sz="2400" b="1" dirty="0" smtClean="0"/>
              <a:t>Submit</a:t>
            </a:r>
            <a:r>
              <a:rPr lang="en-US" sz="2400" dirty="0" smtClean="0"/>
              <a:t>:</a:t>
            </a:r>
          </a:p>
          <a:p>
            <a:endParaRPr lang="en-US" sz="2400"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36</a:t>
            </a:fld>
            <a:endParaRPr lang="en-US" dirty="0"/>
          </a:p>
        </p:txBody>
      </p:sp>
      <p:pic>
        <p:nvPicPr>
          <p:cNvPr id="7" name="Picture 6"/>
          <p:cNvPicPr/>
          <p:nvPr/>
        </p:nvPicPr>
        <p:blipFill>
          <a:blip r:embed="rId2" cstate="print"/>
          <a:srcRect/>
          <a:stretch>
            <a:fillRect/>
          </a:stretch>
        </p:blipFill>
        <p:spPr bwMode="auto">
          <a:xfrm>
            <a:off x="1066800" y="2895600"/>
            <a:ext cx="7391400" cy="3276600"/>
          </a:xfrm>
          <a:prstGeom prst="rect">
            <a:avLst/>
          </a:prstGeom>
          <a:noFill/>
          <a:ln w="9525">
            <a:solidFill>
              <a:schemeClr val="accent1"/>
            </a:solid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Service Account</a:t>
            </a:r>
            <a:endParaRPr lang="en-US" dirty="0"/>
          </a:p>
        </p:txBody>
      </p:sp>
      <p:sp>
        <p:nvSpPr>
          <p:cNvPr id="3" name="Content Placeholder 2"/>
          <p:cNvSpPr>
            <a:spLocks noGrp="1"/>
          </p:cNvSpPr>
          <p:nvPr>
            <p:ph sz="quarter" idx="1"/>
          </p:nvPr>
        </p:nvSpPr>
        <p:spPr>
          <a:xfrm>
            <a:off x="609600" y="1589567"/>
            <a:ext cx="8153400" cy="4572000"/>
          </a:xfrm>
        </p:spPr>
        <p:txBody>
          <a:bodyPr/>
          <a:lstStyle/>
          <a:p>
            <a:pPr lvl="0"/>
            <a:r>
              <a:rPr lang="en-US" dirty="0" smtClean="0"/>
              <a:t>A confirmation message </a:t>
            </a:r>
            <a:r>
              <a:rPr lang="en-US" dirty="0" smtClean="0"/>
              <a:t>is displayed:</a:t>
            </a:r>
            <a:endParaRPr lang="en-US" dirty="0" smtClean="0"/>
          </a:p>
          <a:p>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37</a:t>
            </a:fld>
            <a:endParaRPr lang="en-US" dirty="0"/>
          </a:p>
        </p:txBody>
      </p:sp>
      <p:pic>
        <p:nvPicPr>
          <p:cNvPr id="7" name="Picture 6"/>
          <p:cNvPicPr/>
          <p:nvPr/>
        </p:nvPicPr>
        <p:blipFill>
          <a:blip r:embed="rId2" cstate="print"/>
          <a:srcRect/>
          <a:stretch>
            <a:fillRect/>
          </a:stretch>
        </p:blipFill>
        <p:spPr bwMode="auto">
          <a:xfrm>
            <a:off x="914400" y="2438400"/>
            <a:ext cx="7543800" cy="3505200"/>
          </a:xfrm>
          <a:prstGeom prst="rect">
            <a:avLst/>
          </a:prstGeom>
          <a:noFill/>
          <a:ln w="9525">
            <a:solidFill>
              <a:schemeClr val="accent1"/>
            </a:solid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Service Account Approval Process</a:t>
            </a:r>
            <a:endParaRPr lang="en-US" sz="3200" dirty="0"/>
          </a:p>
        </p:txBody>
      </p:sp>
      <p:sp>
        <p:nvSpPr>
          <p:cNvPr id="3" name="Content Placeholder 2"/>
          <p:cNvSpPr>
            <a:spLocks noGrp="1"/>
          </p:cNvSpPr>
          <p:nvPr>
            <p:ph sz="quarter" idx="1"/>
          </p:nvPr>
        </p:nvSpPr>
        <p:spPr>
          <a:xfrm>
            <a:off x="609600" y="1589567"/>
            <a:ext cx="7924800" cy="4572000"/>
          </a:xfrm>
        </p:spPr>
        <p:txBody>
          <a:bodyPr>
            <a:normAutofit/>
          </a:bodyPr>
          <a:lstStyle/>
          <a:p>
            <a:r>
              <a:rPr lang="en-US" sz="2400" dirty="0" smtClean="0"/>
              <a:t>Requests for Service Accounts are sent to the Organization Approver for approval</a:t>
            </a:r>
          </a:p>
          <a:p>
            <a:endParaRPr lang="en-US" sz="2400" dirty="0" smtClean="0"/>
          </a:p>
          <a:p>
            <a:r>
              <a:rPr lang="en-US" sz="2400" dirty="0" smtClean="0"/>
              <a:t>If approved, the user </a:t>
            </a:r>
            <a:r>
              <a:rPr lang="en-US" sz="2400" dirty="0" smtClean="0"/>
              <a:t>who submitted the request receives two separate email </a:t>
            </a:r>
            <a:r>
              <a:rPr lang="en-US" sz="2400" dirty="0" smtClean="0"/>
              <a:t>notifications</a:t>
            </a:r>
            <a:r>
              <a:rPr lang="en-US" sz="2400" dirty="0" smtClean="0"/>
              <a:t> </a:t>
            </a:r>
            <a:r>
              <a:rPr lang="en-US" sz="2400" dirty="0" smtClean="0"/>
              <a:t> (one with the web </a:t>
            </a:r>
            <a:r>
              <a:rPr lang="en-US" sz="2400" dirty="0" smtClean="0"/>
              <a:t>service user ID, and the </a:t>
            </a:r>
            <a:r>
              <a:rPr lang="en-US" sz="2400" dirty="0" smtClean="0"/>
              <a:t>other with the </a:t>
            </a:r>
            <a:r>
              <a:rPr lang="en-US" sz="2400" dirty="0" smtClean="0"/>
              <a:t>web service </a:t>
            </a:r>
            <a:r>
              <a:rPr lang="en-US" sz="2400" dirty="0" smtClean="0"/>
              <a:t>password)</a:t>
            </a:r>
          </a:p>
          <a:p>
            <a:endParaRPr lang="en-US" sz="2400" dirty="0" smtClean="0"/>
          </a:p>
          <a:p>
            <a:r>
              <a:rPr lang="en-US" sz="2400" dirty="0" smtClean="0"/>
              <a:t>These credentials must be entered into the application that uses the web service</a:t>
            </a:r>
            <a:endParaRPr lang="en-US" sz="2400"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7010400" cy="990600"/>
          </a:xfrm>
        </p:spPr>
        <p:txBody>
          <a:bodyPr>
            <a:noAutofit/>
          </a:bodyPr>
          <a:lstStyle/>
          <a:p>
            <a:r>
              <a:rPr lang="en-US" sz="3000" dirty="0" smtClean="0"/>
              <a:t>Resetting Service Account Passwords</a:t>
            </a:r>
            <a:endParaRPr lang="en-US" sz="3000" dirty="0"/>
          </a:p>
        </p:txBody>
      </p:sp>
      <p:sp>
        <p:nvSpPr>
          <p:cNvPr id="3" name="Content Placeholder 2"/>
          <p:cNvSpPr>
            <a:spLocks noGrp="1"/>
          </p:cNvSpPr>
          <p:nvPr>
            <p:ph sz="quarter" idx="1"/>
          </p:nvPr>
        </p:nvSpPr>
        <p:spPr>
          <a:xfrm>
            <a:off x="609600" y="1589566"/>
            <a:ext cx="8001000" cy="4735033"/>
          </a:xfrm>
        </p:spPr>
        <p:txBody>
          <a:bodyPr>
            <a:normAutofit fontScale="62500" lnSpcReduction="20000"/>
          </a:bodyPr>
          <a:lstStyle/>
          <a:p>
            <a:r>
              <a:rPr lang="en-US" sz="2300" dirty="0" smtClean="0"/>
              <a:t>Any user with SAM status can reset a password for a TSDS web service account by checking the box associated with the service account, selecting Reset Password and clicking OK on the popup.  </a:t>
            </a:r>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2300" dirty="0" smtClean="0"/>
          </a:p>
          <a:p>
            <a:endParaRPr lang="en-US" sz="2300" dirty="0" smtClean="0"/>
          </a:p>
          <a:p>
            <a:endParaRPr lang="en-US" sz="2300" dirty="0" smtClean="0"/>
          </a:p>
          <a:p>
            <a:r>
              <a:rPr lang="en-US" sz="2300" dirty="0" smtClean="0"/>
              <a:t>When </a:t>
            </a:r>
            <a:r>
              <a:rPr lang="en-US" sz="2300" dirty="0" smtClean="0"/>
              <a:t>this action is performed, all service account managers for the organization receive an email with the new password for the web service. </a:t>
            </a:r>
            <a:r>
              <a:rPr lang="en-US" sz="2300" dirty="0" smtClean="0"/>
              <a:t>All software applications that were using the previous password will not function until the new password is provided within the application.</a:t>
            </a:r>
          </a:p>
          <a:p>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39</a:t>
            </a:fld>
            <a:endParaRPr lang="en-US" dirty="0"/>
          </a:p>
        </p:txBody>
      </p:sp>
      <p:pic>
        <p:nvPicPr>
          <p:cNvPr id="9" name="Picture 8"/>
          <p:cNvPicPr/>
          <p:nvPr/>
        </p:nvPicPr>
        <p:blipFill>
          <a:blip r:embed="rId2" cstate="print"/>
          <a:srcRect/>
          <a:stretch>
            <a:fillRect/>
          </a:stretch>
        </p:blipFill>
        <p:spPr bwMode="auto">
          <a:xfrm>
            <a:off x="1143000" y="2438400"/>
            <a:ext cx="5943600" cy="2869324"/>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086600" cy="990600"/>
          </a:xfrm>
        </p:spPr>
        <p:txBody>
          <a:bodyPr>
            <a:noAutofit/>
          </a:bodyPr>
          <a:lstStyle/>
          <a:p>
            <a:r>
              <a:rPr lang="en-US" dirty="0" smtClean="0"/>
              <a:t>TEAL</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4</a:t>
            </a:fld>
            <a:endParaRPr lang="en-US" dirty="0"/>
          </a:p>
        </p:txBody>
      </p:sp>
      <p:sp>
        <p:nvSpPr>
          <p:cNvPr id="4" name="Content Placeholder 3"/>
          <p:cNvSpPr>
            <a:spLocks noGrp="1"/>
          </p:cNvSpPr>
          <p:nvPr>
            <p:ph sz="quarter" idx="1"/>
          </p:nvPr>
        </p:nvSpPr>
        <p:spPr/>
        <p:txBody>
          <a:bodyPr>
            <a:normAutofit fontScale="92500" lnSpcReduction="20000"/>
          </a:bodyPr>
          <a:lstStyle/>
          <a:p>
            <a:r>
              <a:rPr lang="en-US" dirty="0" smtClean="0"/>
              <a:t>TEAL – Texas Education Agency Login</a:t>
            </a:r>
          </a:p>
          <a:p>
            <a:endParaRPr lang="en-US" dirty="0" smtClean="0"/>
          </a:p>
          <a:p>
            <a:r>
              <a:rPr lang="en-US" dirty="0" smtClean="0"/>
              <a:t>A single sign-on that provides users access to many TEA applications</a:t>
            </a:r>
          </a:p>
          <a:p>
            <a:endParaRPr lang="en-US" dirty="0" smtClean="0"/>
          </a:p>
          <a:p>
            <a:r>
              <a:rPr lang="en-US" dirty="0" smtClean="0"/>
              <a:t>Secure authentication ensures only authorized users can access the applications</a:t>
            </a:r>
          </a:p>
          <a:p>
            <a:endParaRPr lang="en-US" dirty="0" smtClean="0"/>
          </a:p>
          <a:p>
            <a:r>
              <a:rPr lang="en-US" dirty="0" smtClean="0"/>
              <a:t>Users must first create a TEAL </a:t>
            </a:r>
            <a:r>
              <a:rPr lang="en-US" dirty="0" smtClean="0"/>
              <a:t>identity </a:t>
            </a:r>
            <a:r>
              <a:rPr lang="en-US" dirty="0" smtClean="0"/>
              <a:t>and then request account access to the specific applications needed</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Service Accounts</a:t>
            </a:r>
            <a:endParaRPr lang="en-US" dirty="0"/>
          </a:p>
        </p:txBody>
      </p:sp>
      <p:sp>
        <p:nvSpPr>
          <p:cNvPr id="3" name="Content Placeholder 2"/>
          <p:cNvSpPr>
            <a:spLocks noGrp="1"/>
          </p:cNvSpPr>
          <p:nvPr>
            <p:ph sz="quarter" idx="1"/>
          </p:nvPr>
        </p:nvSpPr>
        <p:spPr>
          <a:xfrm>
            <a:off x="609600" y="1589567"/>
            <a:ext cx="8153400" cy="4572000"/>
          </a:xfrm>
        </p:spPr>
        <p:txBody>
          <a:bodyPr>
            <a:normAutofit lnSpcReduction="10000"/>
          </a:bodyPr>
          <a:lstStyle/>
          <a:p>
            <a:r>
              <a:rPr lang="en-US" sz="1600" dirty="0" smtClean="0"/>
              <a:t>Any user with SAM status can </a:t>
            </a:r>
            <a:r>
              <a:rPr lang="en-US" sz="1600" dirty="0" smtClean="0"/>
              <a:t>delete a service account </a:t>
            </a:r>
            <a:r>
              <a:rPr lang="en-US" sz="1600" dirty="0" smtClean="0"/>
              <a:t>by checking the box associated with the service account, selecting </a:t>
            </a:r>
            <a:r>
              <a:rPr lang="en-US" sz="1600" b="1" dirty="0" smtClean="0"/>
              <a:t>Reset Password </a:t>
            </a:r>
            <a:r>
              <a:rPr lang="en-US" sz="1600" dirty="0" smtClean="0"/>
              <a:t>and clicking OK on </a:t>
            </a:r>
            <a:r>
              <a:rPr lang="en-US" sz="1600" dirty="0" smtClean="0"/>
              <a:t>the </a:t>
            </a:r>
            <a:r>
              <a:rPr lang="en-US" sz="1600" dirty="0" smtClean="0"/>
              <a:t>popup</a:t>
            </a:r>
            <a:r>
              <a:rPr lang="en-US" sz="1600" dirty="0" smtClean="0"/>
              <a:t>.</a:t>
            </a:r>
          </a:p>
          <a:p>
            <a:endParaRPr lang="en-US" sz="1600" dirty="0" smtClean="0"/>
          </a:p>
          <a:p>
            <a:pPr>
              <a:buNone/>
            </a:pPr>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r>
              <a:rPr lang="en-US" sz="1600" dirty="0" smtClean="0"/>
              <a:t>The requestor and all service account managers are notified by email when a service account is deleted. </a:t>
            </a:r>
            <a:r>
              <a:rPr lang="en-US" sz="1600" dirty="0" smtClean="0"/>
              <a:t>Any </a:t>
            </a:r>
            <a:r>
              <a:rPr lang="en-US" sz="1600" dirty="0" smtClean="0"/>
              <a:t>software application that is using the web service credentials associated with </a:t>
            </a:r>
            <a:r>
              <a:rPr lang="en-US" sz="1600" dirty="0" smtClean="0"/>
              <a:t>a deleted service </a:t>
            </a:r>
            <a:r>
              <a:rPr lang="en-US" sz="1600" dirty="0" smtClean="0"/>
              <a:t>account will no longer be able to use the web service in its processing.</a:t>
            </a:r>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40</a:t>
            </a:fld>
            <a:endParaRPr lang="en-US" dirty="0"/>
          </a:p>
        </p:txBody>
      </p:sp>
      <p:pic>
        <p:nvPicPr>
          <p:cNvPr id="7" name="Picture 6"/>
          <p:cNvPicPr/>
          <p:nvPr/>
        </p:nvPicPr>
        <p:blipFill>
          <a:blip r:embed="rId2" cstate="print"/>
          <a:srcRect/>
          <a:stretch>
            <a:fillRect/>
          </a:stretch>
        </p:blipFill>
        <p:spPr bwMode="auto">
          <a:xfrm>
            <a:off x="1066800" y="2438400"/>
            <a:ext cx="7315200" cy="2514600"/>
          </a:xfrm>
          <a:prstGeom prst="rect">
            <a:avLst/>
          </a:prstGeom>
          <a:noFill/>
          <a:ln w="9525">
            <a:solidFill>
              <a:schemeClr val="accent1"/>
            </a:solid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Revoking SAM Status</a:t>
            </a:r>
            <a:endParaRPr lang="en-US" dirty="0"/>
          </a:p>
        </p:txBody>
      </p:sp>
      <p:sp>
        <p:nvSpPr>
          <p:cNvPr id="3" name="Content Placeholder 2"/>
          <p:cNvSpPr>
            <a:spLocks noGrp="1"/>
          </p:cNvSpPr>
          <p:nvPr>
            <p:ph sz="quarter" idx="1"/>
          </p:nvPr>
        </p:nvSpPr>
        <p:spPr>
          <a:xfrm>
            <a:off x="609600" y="1589567"/>
            <a:ext cx="7924800" cy="4572000"/>
          </a:xfrm>
        </p:spPr>
        <p:txBody>
          <a:bodyPr>
            <a:normAutofit/>
          </a:bodyPr>
          <a:lstStyle/>
          <a:p>
            <a:r>
              <a:rPr lang="en-US" sz="2800" dirty="0" smtClean="0"/>
              <a:t>Only Computer </a:t>
            </a:r>
            <a:r>
              <a:rPr lang="en-US" sz="2800" dirty="0" smtClean="0"/>
              <a:t>Access at </a:t>
            </a:r>
            <a:r>
              <a:rPr lang="en-US" sz="2800" dirty="0" smtClean="0"/>
              <a:t>TEA , </a:t>
            </a:r>
            <a:r>
              <a:rPr lang="en-US" sz="2800" dirty="0" smtClean="0"/>
              <a:t>or the user with Service Account Manager status, can revoke </a:t>
            </a:r>
            <a:r>
              <a:rPr lang="en-US" sz="2800" dirty="0" smtClean="0"/>
              <a:t>that status (no one at the organization can revoke another’s SAM status)</a:t>
            </a:r>
          </a:p>
          <a:p>
            <a:endParaRPr lang="en-US" sz="2800" b="1" dirty="0" smtClean="0"/>
          </a:p>
          <a:p>
            <a:r>
              <a:rPr lang="en-US" sz="2800" dirty="0" smtClean="0"/>
              <a:t>If </a:t>
            </a:r>
            <a:r>
              <a:rPr lang="en-US" sz="2800" dirty="0" smtClean="0"/>
              <a:t>it is necessary for an </a:t>
            </a:r>
            <a:r>
              <a:rPr lang="en-US" sz="2800" dirty="0" smtClean="0"/>
              <a:t>organization </a:t>
            </a:r>
            <a:r>
              <a:rPr lang="en-US" sz="2800" dirty="0" smtClean="0"/>
              <a:t>to terminate Service Account Manager status for a former employee or other user, </a:t>
            </a:r>
            <a:r>
              <a:rPr lang="en-US" sz="2800" dirty="0" smtClean="0"/>
              <a:t>the Organization Approver </a:t>
            </a:r>
            <a:r>
              <a:rPr lang="en-US" sz="2800" dirty="0" smtClean="0"/>
              <a:t>must contact Computer Access at </a:t>
            </a:r>
            <a:r>
              <a:rPr lang="en-US" sz="2800" u="sng" dirty="0" smtClean="0">
                <a:hlinkClick r:id="rId2"/>
              </a:rPr>
              <a:t>computer.access@tea.state.tx.us</a:t>
            </a:r>
            <a:r>
              <a:rPr lang="en-US" sz="2800" dirty="0" smtClean="0"/>
              <a:t>. </a:t>
            </a:r>
          </a:p>
          <a:p>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Revoke SAM Status</a:t>
            </a:r>
            <a:endParaRPr lang="en-US" dirty="0"/>
          </a:p>
        </p:txBody>
      </p:sp>
      <p:sp>
        <p:nvSpPr>
          <p:cNvPr id="3" name="Content Placeholder 2"/>
          <p:cNvSpPr>
            <a:spLocks noGrp="1"/>
          </p:cNvSpPr>
          <p:nvPr>
            <p:ph sz="quarter" idx="1"/>
          </p:nvPr>
        </p:nvSpPr>
        <p:spPr>
          <a:xfrm>
            <a:off x="609600" y="1589567"/>
            <a:ext cx="7924800" cy="4572000"/>
          </a:xfrm>
        </p:spPr>
        <p:txBody>
          <a:bodyPr/>
          <a:lstStyle/>
          <a:p>
            <a:r>
              <a:rPr lang="en-US" dirty="0" smtClean="0"/>
              <a:t>A user with SAM status, may revoke it by:</a:t>
            </a:r>
          </a:p>
          <a:p>
            <a:pPr lvl="1"/>
            <a:r>
              <a:rPr lang="en-US" dirty="0" smtClean="0"/>
              <a:t>Clicking on </a:t>
            </a:r>
            <a:r>
              <a:rPr lang="en-US" b="1" dirty="0" smtClean="0"/>
              <a:t>Edit My Profile</a:t>
            </a:r>
          </a:p>
          <a:p>
            <a:pPr lvl="1"/>
            <a:r>
              <a:rPr lang="en-US" dirty="0" smtClean="0"/>
              <a:t>Clicking on </a:t>
            </a:r>
            <a:r>
              <a:rPr lang="en-US" b="1" dirty="0" smtClean="0"/>
              <a:t>Service Account Manager Status</a:t>
            </a:r>
          </a:p>
          <a:p>
            <a:pPr lvl="1">
              <a:buNone/>
            </a:pPr>
            <a:r>
              <a:rPr lang="en-US" b="1" dirty="0" smtClean="0"/>
              <a:t> </a:t>
            </a:r>
            <a:endParaRPr lang="en-US" b="1"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42</a:t>
            </a:fld>
            <a:endParaRPr lang="en-US" dirty="0"/>
          </a:p>
        </p:txBody>
      </p:sp>
      <p:pic>
        <p:nvPicPr>
          <p:cNvPr id="8" name="Picture 7"/>
          <p:cNvPicPr/>
          <p:nvPr/>
        </p:nvPicPr>
        <p:blipFill>
          <a:blip r:embed="rId2" cstate="print"/>
          <a:srcRect/>
          <a:stretch>
            <a:fillRect/>
          </a:stretch>
        </p:blipFill>
        <p:spPr bwMode="auto">
          <a:xfrm>
            <a:off x="1143000" y="3276600"/>
            <a:ext cx="7086600" cy="2822838"/>
          </a:xfrm>
          <a:prstGeom prst="rect">
            <a:avLst/>
          </a:prstGeom>
          <a:noFill/>
          <a:ln w="9525">
            <a:solidFill>
              <a:schemeClr val="accent1"/>
            </a:solid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Revoke SAM Status </a:t>
            </a:r>
            <a:endParaRPr lang="en-US" dirty="0"/>
          </a:p>
        </p:txBody>
      </p:sp>
      <p:sp>
        <p:nvSpPr>
          <p:cNvPr id="3" name="Content Placeholder 2"/>
          <p:cNvSpPr>
            <a:spLocks noGrp="1"/>
          </p:cNvSpPr>
          <p:nvPr>
            <p:ph sz="quarter" idx="1"/>
          </p:nvPr>
        </p:nvSpPr>
        <p:spPr>
          <a:xfrm>
            <a:off x="609600" y="1589567"/>
            <a:ext cx="8077200" cy="4572000"/>
          </a:xfrm>
        </p:spPr>
        <p:txBody>
          <a:bodyPr/>
          <a:lstStyle/>
          <a:p>
            <a:r>
              <a:rPr lang="en-US" dirty="0" smtClean="0"/>
              <a:t>Clicking </a:t>
            </a:r>
            <a:r>
              <a:rPr lang="en-US" b="1" dirty="0" smtClean="0"/>
              <a:t>Revoke Selected </a:t>
            </a:r>
            <a:r>
              <a:rPr lang="en-US" b="1" dirty="0" smtClean="0"/>
              <a:t>Status </a:t>
            </a:r>
            <a:r>
              <a:rPr lang="en-US" dirty="0" smtClean="0"/>
              <a:t>and clicking </a:t>
            </a:r>
            <a:r>
              <a:rPr lang="en-US" b="1" dirty="0" smtClean="0"/>
              <a:t>OK</a:t>
            </a:r>
            <a:r>
              <a:rPr lang="en-US" dirty="0" smtClean="0"/>
              <a:t> on the popup:</a:t>
            </a:r>
          </a:p>
          <a:p>
            <a:pPr>
              <a:buNone/>
            </a:pPr>
            <a:endParaRPr lang="en-US" dirty="0"/>
          </a:p>
        </p:txBody>
      </p:sp>
      <p:sp>
        <p:nvSpPr>
          <p:cNvPr id="5" name="Slide Number Placeholder 4"/>
          <p:cNvSpPr>
            <a:spLocks noGrp="1"/>
          </p:cNvSpPr>
          <p:nvPr>
            <p:ph type="sldNum" sz="quarter" idx="16"/>
          </p:nvPr>
        </p:nvSpPr>
        <p:spPr/>
        <p:txBody>
          <a:bodyPr>
            <a:normAutofit fontScale="85000" lnSpcReduction="20000"/>
          </a:bodyPr>
          <a:lstStyle/>
          <a:p>
            <a:fld id="{5B718548-7D4E-4638-8659-3F8B2F7C3B14}" type="slidenum">
              <a:rPr lang="en-US" smtClean="0"/>
              <a:pPr/>
              <a:t>43</a:t>
            </a:fld>
            <a:endParaRPr lang="en-US" dirty="0"/>
          </a:p>
        </p:txBody>
      </p:sp>
      <p:pic>
        <p:nvPicPr>
          <p:cNvPr id="7" name="Picture 6"/>
          <p:cNvPicPr/>
          <p:nvPr/>
        </p:nvPicPr>
        <p:blipFill>
          <a:blip r:embed="rId2" cstate="print"/>
          <a:srcRect/>
          <a:stretch>
            <a:fillRect/>
          </a:stretch>
        </p:blipFill>
        <p:spPr bwMode="auto">
          <a:xfrm>
            <a:off x="990600" y="2819400"/>
            <a:ext cx="7467600" cy="32004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fontScale="90000"/>
          </a:bodyPr>
          <a:lstStyle/>
          <a:p>
            <a:r>
              <a:rPr lang="en-US" sz="3200" dirty="0" smtClean="0"/>
              <a:t>studentGPS™ Dashboards Staff Classification &amp; Claim Sets</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44</a:t>
            </a:fld>
            <a:endParaRPr lang="en-US" dirty="0"/>
          </a:p>
        </p:txBody>
      </p:sp>
    </p:spTree>
    <p:extLst>
      <p:ext uri="{BB962C8B-B14F-4D97-AF65-F5344CB8AC3E}">
        <p14:creationId xmlns="" xmlns:p14="http://schemas.microsoft.com/office/powerpoint/2010/main" val="1418546478"/>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45</a:t>
            </a:fld>
            <a:endParaRPr lang="en-US" dirty="0"/>
          </a:p>
        </p:txBody>
      </p:sp>
      <p:sp>
        <p:nvSpPr>
          <p:cNvPr id="5"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512864" indent="-512864">
              <a:spcBef>
                <a:spcPts val="808"/>
              </a:spcBef>
              <a:buNone/>
            </a:pPr>
            <a:r>
              <a:rPr lang="en-US" sz="2800" dirty="0" smtClean="0"/>
              <a:t>Key points about policy –</a:t>
            </a:r>
          </a:p>
          <a:p>
            <a:pPr marL="512864" indent="-512864">
              <a:spcBef>
                <a:spcPts val="808"/>
              </a:spcBef>
            </a:pPr>
            <a:r>
              <a:rPr lang="en-US" sz="2800" dirty="0" smtClean="0"/>
              <a:t> The studentGPS™ Dashboards application provides different levels of user access to comply with FERPA</a:t>
            </a:r>
          </a:p>
          <a:p>
            <a:pPr marL="512864" indent="-512864">
              <a:spcBef>
                <a:spcPts val="808"/>
              </a:spcBef>
            </a:pPr>
            <a:r>
              <a:rPr lang="en-US" sz="2800" dirty="0" smtClean="0"/>
              <a:t>LEA staff must ensure that user access roles in the Dashboards align with district data policies</a:t>
            </a:r>
          </a:p>
          <a:p>
            <a:pPr marL="512864" indent="-512864">
              <a:spcBef>
                <a:spcPts val="808"/>
              </a:spcBef>
            </a:pPr>
            <a:endParaRPr lang="en-US" sz="1800" dirty="0" smtClean="0"/>
          </a:p>
          <a:p>
            <a:pPr marL="0" indent="0">
              <a:spcBef>
                <a:spcPts val="808"/>
              </a:spcBef>
              <a:buNone/>
            </a:pPr>
            <a:endParaRPr lang="en-US" sz="2200" dirty="0"/>
          </a:p>
          <a:p>
            <a:pPr marL="0" indent="0">
              <a:buNone/>
            </a:pPr>
            <a:endParaRPr lang="en-US" sz="2200" dirty="0"/>
          </a:p>
          <a:p>
            <a:pPr marL="365760" lvl="1" indent="0">
              <a:buNone/>
            </a:pPr>
            <a:endParaRPr lang="en-US" sz="1900" dirty="0"/>
          </a:p>
          <a:p>
            <a:pPr marL="0" indent="0">
              <a:lnSpc>
                <a:spcPct val="106000"/>
              </a:lnSpc>
              <a:spcBef>
                <a:spcPts val="600"/>
              </a:spcBef>
              <a:spcAft>
                <a:spcPts val="300"/>
              </a:spcAft>
              <a:buNone/>
            </a:pPr>
            <a:endParaRPr lang="en-US" sz="1800" dirty="0" smtClean="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381000"/>
            <a:ext cx="6858000" cy="841248"/>
          </a:xfrm>
        </p:spPr>
        <p:txBody>
          <a:bodyPr>
            <a:noAutofit/>
          </a:bodyPr>
          <a:lstStyle/>
          <a:p>
            <a:r>
              <a:rPr lang="en-US" sz="3000" dirty="0" smtClean="0"/>
              <a:t>FERPA and District Data Use Policies</a:t>
            </a:r>
            <a:endParaRPr lang="en-US" sz="3000" dirty="0"/>
          </a:p>
        </p:txBody>
      </p:sp>
    </p:spTree>
    <p:extLst>
      <p:ext uri="{BB962C8B-B14F-4D97-AF65-F5344CB8AC3E}">
        <p14:creationId xmlns:p14="http://schemas.microsoft.com/office/powerpoint/2010/main" xmlns="" val="302502384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46</a:t>
            </a:fld>
            <a:endParaRPr lang="en-US" dirty="0"/>
          </a:p>
        </p:txBody>
      </p:sp>
      <p:sp>
        <p:nvSpPr>
          <p:cNvPr id="5" name="Content Placeholder 3"/>
          <p:cNvSpPr txBox="1">
            <a:spLocks/>
          </p:cNvSpPr>
          <p:nvPr/>
        </p:nvSpPr>
        <p:spPr>
          <a:xfrm>
            <a:off x="533400" y="1752600"/>
            <a:ext cx="8153400" cy="47244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512864" indent="-512864">
              <a:spcBef>
                <a:spcPts val="808"/>
              </a:spcBef>
            </a:pPr>
            <a:r>
              <a:rPr lang="en-US" sz="2000" dirty="0" smtClean="0">
                <a:latin typeface="+mn-lt"/>
                <a:cs typeface="Calibri" pitchFamily="34" charset="0"/>
              </a:rPr>
              <a:t>The admin tool in the studentGPS™ Dashboards  application uses LEA position titles from the LEA source systems (HR or SIS) to link to the studentGPS™ Dashboards roles or ‘claim sets’</a:t>
            </a:r>
          </a:p>
          <a:p>
            <a:pPr marL="512864" indent="-512864">
              <a:spcBef>
                <a:spcPts val="808"/>
              </a:spcBef>
            </a:pPr>
            <a:endParaRPr lang="en-US" sz="2000" dirty="0" smtClean="0">
              <a:latin typeface="+mn-lt"/>
              <a:cs typeface="Calibri" pitchFamily="34" charset="0"/>
            </a:endParaRPr>
          </a:p>
          <a:p>
            <a:pPr marL="512864" indent="-512864">
              <a:spcBef>
                <a:spcPts val="808"/>
              </a:spcBef>
            </a:pPr>
            <a:r>
              <a:rPr lang="en-US" sz="2000" dirty="0" smtClean="0">
                <a:latin typeface="+mn-lt"/>
                <a:cs typeface="Calibri" pitchFamily="34" charset="0"/>
              </a:rPr>
              <a:t>studentGPS</a:t>
            </a:r>
            <a:r>
              <a:rPr lang="en-US" sz="2000" dirty="0">
                <a:latin typeface="+mn-lt"/>
                <a:cs typeface="Calibri" pitchFamily="34" charset="0"/>
              </a:rPr>
              <a:t>™ Dashboards roles determine the ‘claim’ a person has to specific data in the </a:t>
            </a:r>
            <a:r>
              <a:rPr lang="en-US" sz="2000" dirty="0" smtClean="0">
                <a:latin typeface="+mn-lt"/>
                <a:cs typeface="Calibri" pitchFamily="34" charset="0"/>
              </a:rPr>
              <a:t>Dashboards</a:t>
            </a:r>
          </a:p>
          <a:p>
            <a:pPr marL="512864" indent="-512864">
              <a:spcBef>
                <a:spcPts val="808"/>
              </a:spcBef>
            </a:pPr>
            <a:endParaRPr lang="en-US" sz="2000" dirty="0" smtClean="0">
              <a:latin typeface="+mn-lt"/>
              <a:cs typeface="Calibri" pitchFamily="34" charset="0"/>
            </a:endParaRPr>
          </a:p>
          <a:p>
            <a:pPr marL="512864" indent="-512864">
              <a:spcBef>
                <a:spcPts val="808"/>
              </a:spcBef>
            </a:pPr>
            <a:r>
              <a:rPr lang="en-US" sz="2000" dirty="0" smtClean="0">
                <a:latin typeface="+mn-lt"/>
                <a:cs typeface="Calibri" pitchFamily="34" charset="0"/>
              </a:rPr>
              <a:t>This is done via an extraction of the TEDS StaffAssociation interchange that can be mapped by the LEA Steward within the Dashboards administrative panel</a:t>
            </a:r>
          </a:p>
          <a:p>
            <a:pPr marL="512864" lvl="1" indent="-512864">
              <a:spcBef>
                <a:spcPts val="808"/>
              </a:spcBef>
              <a:buClr>
                <a:schemeClr val="accent2"/>
              </a:buClr>
              <a:buSzPct val="60000"/>
              <a:buFont typeface="Wingdings"/>
              <a:buChar char=""/>
            </a:pPr>
            <a:endParaRPr lang="en-US" sz="2000" dirty="0" smtClean="0">
              <a:latin typeface="+mn-lt"/>
              <a:cs typeface="Calibri" pitchFamily="34" charset="0"/>
            </a:endParaRPr>
          </a:p>
          <a:p>
            <a:pPr marL="512864" lvl="1" indent="-512864">
              <a:spcBef>
                <a:spcPts val="808"/>
              </a:spcBef>
              <a:buClr>
                <a:schemeClr val="accent2"/>
              </a:buClr>
              <a:buSzPct val="60000"/>
              <a:buFont typeface="Wingdings"/>
              <a:buChar char=""/>
            </a:pPr>
            <a:r>
              <a:rPr lang="en-US" sz="2000" dirty="0" smtClean="0">
                <a:latin typeface="+mn-lt"/>
                <a:cs typeface="Calibri" pitchFamily="34" charset="0"/>
              </a:rPr>
              <a:t>The LEA needs to determine that their source system can extract the  TEDS StaffAssociation interchange</a:t>
            </a:r>
          </a:p>
          <a:p>
            <a:pPr marL="512864" indent="-512864">
              <a:spcBef>
                <a:spcPts val="808"/>
              </a:spcBef>
            </a:pPr>
            <a:endParaRPr lang="en-US" sz="2400" dirty="0" smtClean="0">
              <a:latin typeface="Calibri" pitchFamily="34" charset="0"/>
              <a:cs typeface="Calibri" pitchFamily="34" charset="0"/>
            </a:endParaRPr>
          </a:p>
          <a:p>
            <a:pPr marL="512864" indent="-512864">
              <a:spcBef>
                <a:spcPts val="808"/>
              </a:spcBef>
            </a:pPr>
            <a:endParaRPr lang="en-US" sz="1800" dirty="0"/>
          </a:p>
          <a:p>
            <a:endParaRPr lang="en-US" sz="2200" dirty="0"/>
          </a:p>
          <a:p>
            <a:endParaRPr lang="en-US" sz="2200" dirty="0"/>
          </a:p>
          <a:p>
            <a:pPr marL="365760" lvl="1" indent="0">
              <a:buNone/>
            </a:pPr>
            <a:endParaRPr lang="en-US" sz="1900" dirty="0"/>
          </a:p>
          <a:p>
            <a:pPr marL="0" indent="0">
              <a:lnSpc>
                <a:spcPct val="106000"/>
              </a:lnSpc>
              <a:spcBef>
                <a:spcPts val="600"/>
              </a:spcBef>
              <a:spcAft>
                <a:spcPts val="300"/>
              </a:spcAft>
              <a:buNone/>
            </a:pPr>
            <a:endParaRPr lang="en-US" sz="1800" dirty="0" smtClean="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381000"/>
            <a:ext cx="6858000" cy="841248"/>
          </a:xfrm>
        </p:spPr>
        <p:txBody>
          <a:bodyPr>
            <a:noAutofit/>
          </a:bodyPr>
          <a:lstStyle/>
          <a:p>
            <a:r>
              <a:rPr lang="en-US" sz="2400" dirty="0" smtClean="0"/>
              <a:t>studentGPS™ Dashboards Staff Classification &amp; Claim Sets</a:t>
            </a:r>
            <a:endParaRPr lang="en-US" sz="2400" dirty="0"/>
          </a:p>
        </p:txBody>
      </p:sp>
    </p:spTree>
    <p:extLst>
      <p:ext uri="{BB962C8B-B14F-4D97-AF65-F5344CB8AC3E}">
        <p14:creationId xmlns:p14="http://schemas.microsoft.com/office/powerpoint/2010/main" xmlns="" val="378110058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47</a:t>
            </a:fld>
            <a:endParaRPr lang="en-US" dirty="0"/>
          </a:p>
        </p:txBody>
      </p:sp>
      <p:sp>
        <p:nvSpPr>
          <p:cNvPr id="5"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512864" indent="-512864">
              <a:spcBef>
                <a:spcPts val="808"/>
              </a:spcBef>
              <a:buNone/>
            </a:pPr>
            <a:r>
              <a:rPr lang="en-US" sz="1800" dirty="0" smtClean="0"/>
              <a:t>Claim sets are used to map LEA job codes – taken from the LEA source system – to Dashboards roles</a:t>
            </a:r>
          </a:p>
          <a:p>
            <a:pPr marL="912813" lvl="1" indent="-449263">
              <a:spcBef>
                <a:spcPts val="808"/>
              </a:spcBef>
            </a:pPr>
            <a:r>
              <a:rPr lang="en-US" sz="1800" dirty="0" smtClean="0"/>
              <a:t>Each user’s level of access </a:t>
            </a:r>
            <a:r>
              <a:rPr lang="en-US" sz="1800" dirty="0"/>
              <a:t>is determined by </a:t>
            </a:r>
            <a:r>
              <a:rPr lang="en-US" sz="1800" dirty="0" smtClean="0"/>
              <a:t>his/her job code as </a:t>
            </a:r>
            <a:r>
              <a:rPr lang="en-US" sz="1800" dirty="0"/>
              <a:t>defined in the </a:t>
            </a:r>
            <a:r>
              <a:rPr lang="en-US" sz="1800" dirty="0" smtClean="0"/>
              <a:t>source system (HR or SIS) – for example, “teacher”, “principal”, “coach”</a:t>
            </a:r>
            <a:endParaRPr lang="en-US" sz="1800" dirty="0"/>
          </a:p>
          <a:p>
            <a:pPr marL="912813" lvl="1" indent="-449263">
              <a:spcBef>
                <a:spcPts val="808"/>
              </a:spcBef>
            </a:pPr>
            <a:r>
              <a:rPr lang="en-US" sz="1800" dirty="0" smtClean="0"/>
              <a:t>The extracted interchange is used to port the LEA job codes to the Dashboards so they can then be mapped to claim set roles by the LEA Steward in either single or batch mode</a:t>
            </a:r>
          </a:p>
          <a:p>
            <a:pPr marL="912813" lvl="1" indent="-449263">
              <a:spcBef>
                <a:spcPts val="808"/>
              </a:spcBef>
            </a:pPr>
            <a:r>
              <a:rPr lang="en-US" sz="1800" dirty="0" smtClean="0"/>
              <a:t>The LEA Steward maps job codes to claim set roles; each role is associated with an organization level (superintendent – district, principal – campus)</a:t>
            </a:r>
          </a:p>
          <a:p>
            <a:pPr marL="912813" lvl="1" indent="-449263">
              <a:spcBef>
                <a:spcPts val="808"/>
              </a:spcBef>
            </a:pPr>
            <a:r>
              <a:rPr lang="en-US" sz="1800" dirty="0" smtClean="0"/>
              <a:t>Mapping is done by job code, not by individual; therefore, every principal will have the same level of access within his/her LEA</a:t>
            </a:r>
          </a:p>
          <a:p>
            <a:pPr marL="512864" indent="-512864">
              <a:spcBef>
                <a:spcPts val="808"/>
              </a:spcBef>
            </a:pPr>
            <a:endParaRPr lang="en-US" sz="1800" dirty="0" smtClean="0"/>
          </a:p>
          <a:p>
            <a:pPr marL="0" indent="0">
              <a:spcBef>
                <a:spcPts val="808"/>
              </a:spcBef>
              <a:buNone/>
            </a:pPr>
            <a:endParaRPr lang="en-US" sz="2200" dirty="0"/>
          </a:p>
          <a:p>
            <a:pPr marL="0" indent="0">
              <a:buNone/>
            </a:pPr>
            <a:endParaRPr lang="en-US" sz="2200" dirty="0"/>
          </a:p>
          <a:p>
            <a:pPr marL="365760" lvl="1" indent="0">
              <a:buNone/>
            </a:pPr>
            <a:endParaRPr lang="en-US" sz="1900" dirty="0"/>
          </a:p>
          <a:p>
            <a:pPr marL="0" indent="0">
              <a:lnSpc>
                <a:spcPct val="106000"/>
              </a:lnSpc>
              <a:spcBef>
                <a:spcPts val="600"/>
              </a:spcBef>
              <a:spcAft>
                <a:spcPts val="300"/>
              </a:spcAft>
              <a:buNone/>
            </a:pPr>
            <a:endParaRPr lang="en-US" sz="1800" dirty="0" smtClean="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381000"/>
            <a:ext cx="6858000" cy="841248"/>
          </a:xfrm>
        </p:spPr>
        <p:txBody>
          <a:bodyPr>
            <a:noAutofit/>
          </a:bodyPr>
          <a:lstStyle/>
          <a:p>
            <a:r>
              <a:rPr lang="en-US" sz="2800" dirty="0" smtClean="0"/>
              <a:t>Dashboards Staff Classification &amp; Claim Sets</a:t>
            </a:r>
            <a:endParaRPr lang="en-US" sz="2800" dirty="0"/>
          </a:p>
        </p:txBody>
      </p:sp>
    </p:spTree>
    <p:extLst>
      <p:ext uri="{BB962C8B-B14F-4D97-AF65-F5344CB8AC3E}">
        <p14:creationId xmlns:p14="http://schemas.microsoft.com/office/powerpoint/2010/main" xmlns="" val="302502384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48</a:t>
            </a:fld>
            <a:endParaRPr lang="en-US" dirty="0"/>
          </a:p>
        </p:txBody>
      </p:sp>
      <p:sp>
        <p:nvSpPr>
          <p:cNvPr id="5"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512864" indent="-512864">
              <a:spcBef>
                <a:spcPts val="808"/>
              </a:spcBef>
              <a:buNone/>
            </a:pPr>
            <a:r>
              <a:rPr lang="en-US" sz="1800" dirty="0" smtClean="0"/>
              <a:t>Roles within the studentGPS™ Dashboard</a:t>
            </a:r>
          </a:p>
          <a:p>
            <a:pPr marL="512864" indent="-512864">
              <a:spcBef>
                <a:spcPts val="808"/>
              </a:spcBef>
            </a:pPr>
            <a:r>
              <a:rPr lang="en-US" sz="1800" dirty="0" smtClean="0"/>
              <a:t>Superintendent</a:t>
            </a:r>
          </a:p>
          <a:p>
            <a:pPr marL="512864" indent="-512864">
              <a:spcBef>
                <a:spcPts val="808"/>
              </a:spcBef>
            </a:pPr>
            <a:r>
              <a:rPr lang="en-US" sz="1800" dirty="0" smtClean="0"/>
              <a:t>Leader (can be LEA or campus level)</a:t>
            </a:r>
          </a:p>
          <a:p>
            <a:pPr marL="512864" indent="-512864">
              <a:spcBef>
                <a:spcPts val="808"/>
              </a:spcBef>
            </a:pPr>
            <a:r>
              <a:rPr lang="en-US" sz="1800" dirty="0" smtClean="0"/>
              <a:t>Administration</a:t>
            </a:r>
          </a:p>
          <a:p>
            <a:pPr marL="512864" indent="-512864">
              <a:spcBef>
                <a:spcPts val="808"/>
              </a:spcBef>
            </a:pPr>
            <a:r>
              <a:rPr lang="en-US" sz="1800" dirty="0" smtClean="0"/>
              <a:t>Principal</a:t>
            </a:r>
          </a:p>
          <a:p>
            <a:pPr marL="512864" indent="-512864">
              <a:spcBef>
                <a:spcPts val="808"/>
              </a:spcBef>
            </a:pPr>
            <a:r>
              <a:rPr lang="en-US" sz="1800" dirty="0" smtClean="0"/>
              <a:t>System Admin or LEA Data Steward and Key Designees</a:t>
            </a:r>
          </a:p>
          <a:p>
            <a:pPr marL="512864" indent="-512864">
              <a:spcBef>
                <a:spcPts val="808"/>
              </a:spcBef>
            </a:pPr>
            <a:r>
              <a:rPr lang="en-US" sz="1800" dirty="0" smtClean="0"/>
              <a:t>Staff</a:t>
            </a:r>
          </a:p>
          <a:p>
            <a:pPr marL="512864" indent="-512864">
              <a:spcBef>
                <a:spcPts val="808"/>
              </a:spcBef>
            </a:pPr>
            <a:r>
              <a:rPr lang="en-US" sz="1800" dirty="0" smtClean="0"/>
              <a:t>Specialist (generally used for teachers)</a:t>
            </a:r>
          </a:p>
          <a:p>
            <a:pPr marL="512864" indent="-512864">
              <a:spcBef>
                <a:spcPts val="808"/>
              </a:spcBef>
            </a:pPr>
            <a:r>
              <a:rPr lang="en-US" sz="1800" dirty="0" smtClean="0"/>
              <a:t>None (or blank – means no access)</a:t>
            </a:r>
          </a:p>
          <a:p>
            <a:pPr marL="512864" indent="-512864">
              <a:spcBef>
                <a:spcPts val="808"/>
              </a:spcBef>
              <a:buNone/>
            </a:pPr>
            <a:r>
              <a:rPr lang="en-US" sz="1800" dirty="0" smtClean="0"/>
              <a:t>NOTE: More detailed role descriptions are available as an appendix at the end of this presentation</a:t>
            </a:r>
          </a:p>
          <a:p>
            <a:pPr marL="512864" indent="-512864">
              <a:spcBef>
                <a:spcPts val="808"/>
              </a:spcBef>
              <a:buNone/>
            </a:pPr>
            <a:endParaRPr lang="en-US" sz="1800" dirty="0" smtClean="0"/>
          </a:p>
          <a:p>
            <a:pPr marL="512864" indent="-512864">
              <a:spcBef>
                <a:spcPts val="808"/>
              </a:spcBef>
            </a:pPr>
            <a:endParaRPr lang="en-US" sz="1800" dirty="0" smtClean="0"/>
          </a:p>
          <a:p>
            <a:pPr marL="0" indent="0">
              <a:spcBef>
                <a:spcPts val="808"/>
              </a:spcBef>
              <a:buNone/>
            </a:pPr>
            <a:endParaRPr lang="en-US" sz="2200" dirty="0"/>
          </a:p>
          <a:p>
            <a:pPr marL="0" indent="0">
              <a:buNone/>
            </a:pPr>
            <a:endParaRPr lang="en-US" sz="2200" dirty="0"/>
          </a:p>
          <a:p>
            <a:pPr marL="365760" lvl="1" indent="0">
              <a:buNone/>
            </a:pPr>
            <a:endParaRPr lang="en-US" sz="1900" dirty="0"/>
          </a:p>
          <a:p>
            <a:pPr marL="0" indent="0">
              <a:lnSpc>
                <a:spcPct val="106000"/>
              </a:lnSpc>
              <a:spcBef>
                <a:spcPts val="600"/>
              </a:spcBef>
              <a:spcAft>
                <a:spcPts val="300"/>
              </a:spcAft>
              <a:buNone/>
            </a:pPr>
            <a:endParaRPr lang="en-US" sz="1800" dirty="0" smtClean="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381000"/>
            <a:ext cx="6858000" cy="841248"/>
          </a:xfrm>
        </p:spPr>
        <p:txBody>
          <a:bodyPr>
            <a:noAutofit/>
          </a:bodyPr>
          <a:lstStyle/>
          <a:p>
            <a:r>
              <a:rPr lang="en-US" sz="2800" dirty="0" smtClean="0"/>
              <a:t>Dashboards Roles</a:t>
            </a:r>
            <a:endParaRPr lang="en-US" sz="2800" dirty="0"/>
          </a:p>
        </p:txBody>
      </p:sp>
    </p:spTree>
    <p:extLst>
      <p:ext uri="{BB962C8B-B14F-4D97-AF65-F5344CB8AC3E}">
        <p14:creationId xmlns:p14="http://schemas.microsoft.com/office/powerpoint/2010/main" xmlns="" val="302502384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normAutofit/>
          </a:bodyPr>
          <a:lstStyle/>
          <a:p>
            <a:r>
              <a:rPr lang="en-US" sz="2800" dirty="0" smtClean="0"/>
              <a:t>Mapping Other LEA Users to Claim Sets</a:t>
            </a:r>
            <a:endParaRPr lang="en-US" sz="2800" dirty="0"/>
          </a:p>
        </p:txBody>
      </p:sp>
      <p:sp>
        <p:nvSpPr>
          <p:cNvPr id="3" name="Content Placeholder 2"/>
          <p:cNvSpPr>
            <a:spLocks noGrp="1"/>
          </p:cNvSpPr>
          <p:nvPr>
            <p:ph sz="quarter" idx="1"/>
          </p:nvPr>
        </p:nvSpPr>
        <p:spPr/>
        <p:txBody>
          <a:bodyPr/>
          <a:lstStyle/>
          <a:p>
            <a:r>
              <a:rPr lang="en-US" dirty="0" smtClean="0"/>
              <a:t>To add staff members </a:t>
            </a:r>
            <a:r>
              <a:rPr lang="en-US" dirty="0"/>
              <a:t>(besides principal or superintendent) who </a:t>
            </a:r>
            <a:r>
              <a:rPr lang="en-US" dirty="0" smtClean="0"/>
              <a:t>need </a:t>
            </a:r>
            <a:r>
              <a:rPr lang="en-US" dirty="0"/>
              <a:t>access to student-level information in the </a:t>
            </a:r>
            <a:r>
              <a:rPr lang="en-US" dirty="0" smtClean="0"/>
              <a:t>Dashboards, you will </a:t>
            </a:r>
            <a:r>
              <a:rPr lang="en-US" dirty="0"/>
              <a:t>need the </a:t>
            </a:r>
            <a:r>
              <a:rPr lang="en-US" dirty="0" smtClean="0"/>
              <a:t>following:</a:t>
            </a:r>
          </a:p>
          <a:p>
            <a:pPr lvl="1"/>
            <a:r>
              <a:rPr lang="en-US" dirty="0"/>
              <a:t>Dashboard/DDM role as "Specialist"</a:t>
            </a:r>
          </a:p>
          <a:p>
            <a:pPr lvl="1"/>
            <a:r>
              <a:rPr lang="en-US" dirty="0"/>
              <a:t>Proper staff/student association via </a:t>
            </a:r>
            <a:r>
              <a:rPr lang="en-US" dirty="0"/>
              <a:t>UniqueID</a:t>
            </a:r>
            <a:r>
              <a:rPr lang="en-US" dirty="0"/>
              <a:t> through the </a:t>
            </a:r>
            <a:r>
              <a:rPr lang="en-US" dirty="0"/>
              <a:t>StudentCohort</a:t>
            </a:r>
            <a:r>
              <a:rPr lang="en-US" dirty="0"/>
              <a:t> interchange</a:t>
            </a:r>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49</a:t>
            </a:fld>
            <a:endParaRPr lang="en-US" dirty="0"/>
          </a:p>
        </p:txBody>
      </p:sp>
    </p:spTree>
    <p:extLst>
      <p:ext uri="{BB962C8B-B14F-4D97-AF65-F5344CB8AC3E}">
        <p14:creationId xmlns:p14="http://schemas.microsoft.com/office/powerpoint/2010/main" xmlns="" val="357342191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hevron 34"/>
          <p:cNvSpPr/>
          <p:nvPr/>
        </p:nvSpPr>
        <p:spPr>
          <a:xfrm>
            <a:off x="5791200" y="4419600"/>
            <a:ext cx="3048000" cy="914400"/>
          </a:xfrm>
          <a:prstGeom prst="chevron">
            <a:avLst>
              <a:gd name="adj" fmla="val 2933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52400" y="3048000"/>
            <a:ext cx="8839200" cy="1219200"/>
          </a:xfrm>
          <a:prstGeom prst="rect">
            <a:avLst/>
          </a:prstGeom>
          <a:effectLst>
            <a:glow rad="63500">
              <a:schemeClr val="accent2">
                <a:satMod val="175000"/>
                <a:alpha val="40000"/>
              </a:schemeClr>
            </a:glow>
            <a:outerShdw blurRad="38100" dist="30000" dir="5400000" rotWithShape="0">
              <a:srgbClr val="000000">
                <a:alpha val="45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49" name="Chevron 48"/>
          <p:cNvSpPr/>
          <p:nvPr/>
        </p:nvSpPr>
        <p:spPr>
          <a:xfrm>
            <a:off x="304801" y="3156611"/>
            <a:ext cx="2057399" cy="948267"/>
          </a:xfrm>
          <a:prstGeom prst="chevron">
            <a:avLst>
              <a:gd name="adj" fmla="val 29334"/>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hevron 49"/>
          <p:cNvSpPr/>
          <p:nvPr/>
        </p:nvSpPr>
        <p:spPr>
          <a:xfrm>
            <a:off x="2819400" y="3156611"/>
            <a:ext cx="2168855" cy="948267"/>
          </a:xfrm>
          <a:prstGeom prst="chevron">
            <a:avLst>
              <a:gd name="adj" fmla="val 29334"/>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59"/>
          <p:cNvGrpSpPr/>
          <p:nvPr/>
        </p:nvGrpSpPr>
        <p:grpSpPr>
          <a:xfrm>
            <a:off x="5943600" y="5410200"/>
            <a:ext cx="2819400" cy="914400"/>
            <a:chOff x="457200" y="5140656"/>
            <a:chExt cx="2438400" cy="1143000"/>
          </a:xfrm>
        </p:grpSpPr>
        <p:sp>
          <p:nvSpPr>
            <p:cNvPr id="61" name="Chevron 60"/>
            <p:cNvSpPr/>
            <p:nvPr/>
          </p:nvSpPr>
          <p:spPr>
            <a:xfrm>
              <a:off x="457200" y="5181600"/>
              <a:ext cx="2362200" cy="1066800"/>
            </a:xfrm>
            <a:prstGeom prst="chevron">
              <a:avLst>
                <a:gd name="adj" fmla="val 2933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2514600" y="5140656"/>
              <a:ext cx="381000" cy="1143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sp>
        <p:nvSpPr>
          <p:cNvPr id="58" name="Chevron 57"/>
          <p:cNvSpPr/>
          <p:nvPr/>
        </p:nvSpPr>
        <p:spPr>
          <a:xfrm>
            <a:off x="5562600" y="3159455"/>
            <a:ext cx="2667000" cy="948267"/>
          </a:xfrm>
          <a:prstGeom prst="chevron">
            <a:avLst>
              <a:gd name="adj" fmla="val 2933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p:cNvSpPr>
            <a:spLocks noGrp="1"/>
          </p:cNvSpPr>
          <p:nvPr>
            <p:ph type="title"/>
          </p:nvPr>
        </p:nvSpPr>
        <p:spPr>
          <a:xfrm>
            <a:off x="1905000" y="228600"/>
            <a:ext cx="7239000" cy="990600"/>
          </a:xfrm>
        </p:spPr>
        <p:txBody>
          <a:bodyPr>
            <a:normAutofit/>
          </a:bodyPr>
          <a:lstStyle/>
          <a:p>
            <a:r>
              <a:rPr lang="en-US" sz="2400" b="1" dirty="0" smtClean="0"/>
              <a:t>TEAL </a:t>
            </a:r>
            <a:r>
              <a:rPr lang="en-US" sz="2400" b="1" dirty="0" smtClean="0">
                <a:solidFill>
                  <a:schemeClr val="accent6">
                    <a:lumMod val="50000"/>
                  </a:schemeClr>
                </a:solidFill>
                <a:sym typeface="Wingdings 3"/>
              </a:rPr>
              <a:t></a:t>
            </a:r>
            <a:r>
              <a:rPr lang="en-US" sz="2400" b="1" dirty="0" smtClean="0"/>
              <a:t> TSDS Portal </a:t>
            </a:r>
            <a:r>
              <a:rPr lang="en-US" sz="2400" b="1" dirty="0" smtClean="0">
                <a:solidFill>
                  <a:schemeClr val="accent6">
                    <a:lumMod val="50000"/>
                  </a:schemeClr>
                </a:solidFill>
                <a:sym typeface="Wingdings 3"/>
              </a:rPr>
              <a:t></a:t>
            </a:r>
            <a:r>
              <a:rPr lang="en-US" sz="2400" b="1" dirty="0" smtClean="0"/>
              <a:t> TSDS Applications </a:t>
            </a:r>
            <a:endParaRPr lang="en-US" sz="2400" b="1"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a:t>
            </a:fld>
            <a:endParaRPr lang="en-US" dirty="0"/>
          </a:p>
        </p:txBody>
      </p:sp>
      <p:pic>
        <p:nvPicPr>
          <p:cNvPr id="15" name="Picture 14" descr="icons-for-Cynthia_lock_PrussianBluedk.png"/>
          <p:cNvPicPr>
            <a:picLocks noChangeAspect="1"/>
          </p:cNvPicPr>
          <p:nvPr/>
        </p:nvPicPr>
        <p:blipFill>
          <a:blip r:embed="rId3" cstate="print"/>
          <a:stretch>
            <a:fillRect/>
          </a:stretch>
        </p:blipFill>
        <p:spPr>
          <a:xfrm>
            <a:off x="1055654" y="3642661"/>
            <a:ext cx="416255" cy="395940"/>
          </a:xfrm>
          <a:prstGeom prst="rect">
            <a:avLst/>
          </a:prstGeom>
          <a:effectLst>
            <a:glow rad="63500">
              <a:schemeClr val="accent6">
                <a:satMod val="175000"/>
                <a:alpha val="40000"/>
              </a:schemeClr>
            </a:glow>
          </a:effectLst>
        </p:spPr>
      </p:pic>
      <p:sp>
        <p:nvSpPr>
          <p:cNvPr id="24" name="Rectangle 23"/>
          <p:cNvSpPr/>
          <p:nvPr/>
        </p:nvSpPr>
        <p:spPr>
          <a:xfrm>
            <a:off x="838200" y="3132159"/>
            <a:ext cx="903814" cy="400110"/>
          </a:xfrm>
          <a:prstGeom prst="rect">
            <a:avLst/>
          </a:prstGeom>
        </p:spPr>
        <p:txBody>
          <a:bodyPr wrap="square">
            <a:spAutoFit/>
          </a:bodyPr>
          <a:lstStyle/>
          <a:p>
            <a:pPr lvl="0"/>
            <a:r>
              <a:rPr lang="en-US" sz="2000" dirty="0" smtClean="0"/>
              <a:t>TEAL</a:t>
            </a:r>
            <a:endParaRPr lang="en-US" sz="2000" dirty="0"/>
          </a:p>
        </p:txBody>
      </p:sp>
      <p:pic>
        <p:nvPicPr>
          <p:cNvPr id="16" name="Picture 15" descr="icons-for-Cynthia_home_PrussianBluedk.png"/>
          <p:cNvPicPr>
            <a:picLocks noChangeAspect="1"/>
          </p:cNvPicPr>
          <p:nvPr/>
        </p:nvPicPr>
        <p:blipFill>
          <a:blip r:embed="rId4" cstate="print"/>
          <a:stretch>
            <a:fillRect/>
          </a:stretch>
        </p:blipFill>
        <p:spPr>
          <a:xfrm>
            <a:off x="3616887" y="3649229"/>
            <a:ext cx="507273" cy="389371"/>
          </a:xfrm>
          <a:prstGeom prst="rect">
            <a:avLst/>
          </a:prstGeom>
          <a:effectLst>
            <a:glow rad="63500">
              <a:schemeClr val="accent6">
                <a:satMod val="175000"/>
                <a:alpha val="40000"/>
              </a:schemeClr>
            </a:glow>
          </a:effectLst>
        </p:spPr>
      </p:pic>
      <p:sp>
        <p:nvSpPr>
          <p:cNvPr id="25" name="Rectangle 24"/>
          <p:cNvSpPr/>
          <p:nvPr/>
        </p:nvSpPr>
        <p:spPr>
          <a:xfrm>
            <a:off x="3048000" y="3146735"/>
            <a:ext cx="1828800" cy="400110"/>
          </a:xfrm>
          <a:prstGeom prst="rect">
            <a:avLst/>
          </a:prstGeom>
        </p:spPr>
        <p:txBody>
          <a:bodyPr wrap="square">
            <a:spAutoFit/>
          </a:bodyPr>
          <a:lstStyle/>
          <a:p>
            <a:pPr lvl="0"/>
            <a:r>
              <a:rPr lang="en-US" sz="2000" dirty="0" smtClean="0">
                <a:solidFill>
                  <a:sysClr val="windowText" lastClr="000000"/>
                </a:solidFill>
              </a:rPr>
              <a:t>TSDS Portal</a:t>
            </a:r>
            <a:endParaRPr lang="en-US" sz="2000" dirty="0"/>
          </a:p>
        </p:txBody>
      </p:sp>
      <p:pic>
        <p:nvPicPr>
          <p:cNvPr id="46" name="Picture 45" descr="PEIMS-Prussian-BLUE.png"/>
          <p:cNvPicPr>
            <a:picLocks noChangeAspect="1"/>
          </p:cNvPicPr>
          <p:nvPr/>
        </p:nvPicPr>
        <p:blipFill>
          <a:blip r:embed="rId5" cstate="print"/>
          <a:stretch>
            <a:fillRect/>
          </a:stretch>
        </p:blipFill>
        <p:spPr>
          <a:xfrm>
            <a:off x="6705600" y="5562628"/>
            <a:ext cx="1052086" cy="533372"/>
          </a:xfrm>
          <a:prstGeom prst="rect">
            <a:avLst/>
          </a:prstGeom>
          <a:effectLst>
            <a:glow rad="63500">
              <a:schemeClr val="accent6">
                <a:lumMod val="40000"/>
                <a:lumOff val="60000"/>
                <a:alpha val="40000"/>
              </a:schemeClr>
            </a:glow>
          </a:effectLst>
        </p:spPr>
      </p:pic>
      <p:pic>
        <p:nvPicPr>
          <p:cNvPr id="48" name="Picture 47" descr="studentGPS-Prussian-BLUE.png"/>
          <p:cNvPicPr>
            <a:picLocks noChangeAspect="1"/>
          </p:cNvPicPr>
          <p:nvPr/>
        </p:nvPicPr>
        <p:blipFill>
          <a:blip r:embed="rId6" cstate="print"/>
          <a:stretch>
            <a:fillRect/>
          </a:stretch>
        </p:blipFill>
        <p:spPr>
          <a:xfrm>
            <a:off x="6019800" y="3429000"/>
            <a:ext cx="1776015" cy="352250"/>
          </a:xfrm>
          <a:prstGeom prst="rect">
            <a:avLst/>
          </a:prstGeom>
          <a:effectLst>
            <a:glow rad="63500">
              <a:schemeClr val="accent6">
                <a:lumMod val="40000"/>
                <a:lumOff val="60000"/>
                <a:alpha val="40000"/>
              </a:schemeClr>
            </a:glow>
          </a:effectLst>
        </p:spPr>
      </p:pic>
      <p:grpSp>
        <p:nvGrpSpPr>
          <p:cNvPr id="3" name="Group 52"/>
          <p:cNvGrpSpPr/>
          <p:nvPr/>
        </p:nvGrpSpPr>
        <p:grpSpPr>
          <a:xfrm>
            <a:off x="6019800" y="1834488"/>
            <a:ext cx="2971800" cy="908712"/>
            <a:chOff x="457200" y="5140656"/>
            <a:chExt cx="2438400" cy="1143000"/>
          </a:xfrm>
        </p:grpSpPr>
        <p:sp>
          <p:nvSpPr>
            <p:cNvPr id="51" name="Chevron 50"/>
            <p:cNvSpPr/>
            <p:nvPr/>
          </p:nvSpPr>
          <p:spPr>
            <a:xfrm>
              <a:off x="457200" y="5181600"/>
              <a:ext cx="2362200" cy="1066800"/>
            </a:xfrm>
            <a:prstGeom prst="chevron">
              <a:avLst>
                <a:gd name="adj" fmla="val 2933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2514600" y="5140656"/>
              <a:ext cx="381000" cy="1143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sp>
        <p:nvSpPr>
          <p:cNvPr id="44" name="TextBox 43"/>
          <p:cNvSpPr txBox="1"/>
          <p:nvPr/>
        </p:nvSpPr>
        <p:spPr>
          <a:xfrm>
            <a:off x="6400800" y="2057400"/>
            <a:ext cx="1828800" cy="461665"/>
          </a:xfrm>
          <a:prstGeom prst="rect">
            <a:avLst/>
          </a:prstGeom>
          <a:noFill/>
          <a:effectLst>
            <a:glow rad="101600">
              <a:schemeClr val="accent6">
                <a:lumMod val="20000"/>
                <a:lumOff val="80000"/>
                <a:alpha val="60000"/>
              </a:schemeClr>
            </a:glow>
          </a:effectLst>
        </p:spPr>
        <p:txBody>
          <a:bodyPr wrap="square" rtlCol="0">
            <a:spAutoFit/>
          </a:bodyPr>
          <a:lstStyle/>
          <a:p>
            <a:pPr algn="ctr"/>
            <a:r>
              <a:rPr lang="en-US" sz="2400" dirty="0" smtClean="0">
                <a:solidFill>
                  <a:srgbClr val="00486E"/>
                </a:solidFill>
                <a:effectLst>
                  <a:glow rad="139700">
                    <a:schemeClr val="accent6">
                      <a:lumMod val="40000"/>
                      <a:lumOff val="60000"/>
                      <a:alpha val="40000"/>
                    </a:schemeClr>
                  </a:glow>
                </a:effectLst>
                <a:latin typeface="Arial Black" pitchFamily="34" charset="0"/>
              </a:rPr>
              <a:t>Unique ID</a:t>
            </a:r>
            <a:endParaRPr lang="en-US" sz="2400" dirty="0">
              <a:solidFill>
                <a:srgbClr val="00486E"/>
              </a:solidFill>
              <a:effectLst>
                <a:glow rad="139700">
                  <a:schemeClr val="accent6">
                    <a:lumMod val="40000"/>
                    <a:lumOff val="60000"/>
                    <a:alpha val="40000"/>
                  </a:schemeClr>
                </a:glow>
              </a:effectLst>
              <a:latin typeface="Arial Black" pitchFamily="34" charset="0"/>
            </a:endParaRPr>
          </a:p>
        </p:txBody>
      </p:sp>
      <p:cxnSp>
        <p:nvCxnSpPr>
          <p:cNvPr id="64" name="Straight Connector 63"/>
          <p:cNvCxnSpPr>
            <a:stCxn id="25" idx="3"/>
            <a:endCxn id="51" idx="1"/>
          </p:cNvCxnSpPr>
          <p:nvPr/>
        </p:nvCxnSpPr>
        <p:spPr>
          <a:xfrm flipV="1">
            <a:off x="4876800" y="2291105"/>
            <a:ext cx="1391791" cy="1055685"/>
          </a:xfrm>
          <a:prstGeom prst="line">
            <a:avLst/>
          </a:prstGeom>
        </p:spPr>
        <p:style>
          <a:lnRef idx="1">
            <a:schemeClr val="accent6"/>
          </a:lnRef>
          <a:fillRef idx="0">
            <a:schemeClr val="accent6"/>
          </a:fillRef>
          <a:effectRef idx="0">
            <a:schemeClr val="accent6"/>
          </a:effectRef>
          <a:fontRef idx="minor">
            <a:schemeClr val="tx1"/>
          </a:fontRef>
        </p:style>
      </p:cxnSp>
      <p:cxnSp>
        <p:nvCxnSpPr>
          <p:cNvPr id="66" name="Straight Connector 65"/>
          <p:cNvCxnSpPr>
            <a:stCxn id="58" idx="1"/>
            <a:endCxn id="50" idx="3"/>
          </p:cNvCxnSpPr>
          <p:nvPr/>
        </p:nvCxnSpPr>
        <p:spPr>
          <a:xfrm flipH="1" flipV="1">
            <a:off x="4988255" y="3630745"/>
            <a:ext cx="852510" cy="2844"/>
          </a:xfrm>
          <a:prstGeom prst="line">
            <a:avLst/>
          </a:prstGeom>
        </p:spPr>
        <p:style>
          <a:lnRef idx="1">
            <a:schemeClr val="accent6"/>
          </a:lnRef>
          <a:fillRef idx="0">
            <a:schemeClr val="accent6"/>
          </a:fillRef>
          <a:effectRef idx="0">
            <a:schemeClr val="accent6"/>
          </a:effectRef>
          <a:fontRef idx="minor">
            <a:schemeClr val="tx1"/>
          </a:fontRef>
        </p:style>
      </p:cxnSp>
      <p:cxnSp>
        <p:nvCxnSpPr>
          <p:cNvPr id="68" name="Straight Connector 67"/>
          <p:cNvCxnSpPr>
            <a:endCxn id="61" idx="1"/>
          </p:cNvCxnSpPr>
          <p:nvPr/>
        </p:nvCxnSpPr>
        <p:spPr>
          <a:xfrm>
            <a:off x="4724400" y="4038600"/>
            <a:ext cx="1469548" cy="1831075"/>
          </a:xfrm>
          <a:prstGeom prst="line">
            <a:avLst/>
          </a:prstGeom>
        </p:spPr>
        <p:style>
          <a:lnRef idx="1">
            <a:schemeClr val="accent6"/>
          </a:lnRef>
          <a:fillRef idx="0">
            <a:schemeClr val="accent6"/>
          </a:fillRef>
          <a:effectRef idx="0">
            <a:schemeClr val="accent6"/>
          </a:effectRef>
          <a:fontRef idx="minor">
            <a:schemeClr val="tx1"/>
          </a:fontRef>
        </p:style>
      </p:cxnSp>
      <p:cxnSp>
        <p:nvCxnSpPr>
          <p:cNvPr id="75" name="Straight Connector 74"/>
          <p:cNvCxnSpPr>
            <a:stCxn id="49" idx="3"/>
            <a:endCxn id="50" idx="1"/>
          </p:cNvCxnSpPr>
          <p:nvPr/>
        </p:nvCxnSpPr>
        <p:spPr>
          <a:xfrm>
            <a:off x="2362200" y="3630745"/>
            <a:ext cx="735365" cy="0"/>
          </a:xfrm>
          <a:prstGeom prst="line">
            <a:avLst/>
          </a:prstGeom>
        </p:spPr>
        <p:style>
          <a:lnRef idx="1">
            <a:schemeClr val="accent6"/>
          </a:lnRef>
          <a:fillRef idx="0">
            <a:schemeClr val="accent6"/>
          </a:fillRef>
          <a:effectRef idx="0">
            <a:schemeClr val="accent6"/>
          </a:effectRef>
          <a:fontRef idx="minor">
            <a:schemeClr val="tx1"/>
          </a:fontRef>
        </p:style>
      </p:cxnSp>
      <p:sp>
        <p:nvSpPr>
          <p:cNvPr id="34" name="TextBox 33"/>
          <p:cNvSpPr txBox="1"/>
          <p:nvPr/>
        </p:nvSpPr>
        <p:spPr>
          <a:xfrm>
            <a:off x="5791200" y="4495800"/>
            <a:ext cx="3124200" cy="830997"/>
          </a:xfrm>
          <a:prstGeom prst="rect">
            <a:avLst/>
          </a:prstGeom>
          <a:noFill/>
          <a:effectLst>
            <a:glow rad="101600">
              <a:schemeClr val="accent6">
                <a:lumMod val="20000"/>
                <a:lumOff val="80000"/>
                <a:alpha val="60000"/>
              </a:schemeClr>
            </a:glow>
          </a:effectLst>
        </p:spPr>
        <p:txBody>
          <a:bodyPr wrap="square" rtlCol="0">
            <a:spAutoFit/>
          </a:bodyPr>
          <a:lstStyle/>
          <a:p>
            <a:pPr algn="ctr"/>
            <a:r>
              <a:rPr lang="en-US" sz="1600" dirty="0" smtClean="0">
                <a:solidFill>
                  <a:srgbClr val="00486E"/>
                </a:solidFill>
                <a:effectLst>
                  <a:glow rad="139700">
                    <a:schemeClr val="accent6">
                      <a:lumMod val="40000"/>
                      <a:lumOff val="60000"/>
                      <a:alpha val="40000"/>
                    </a:schemeClr>
                  </a:glow>
                </a:effectLst>
                <a:latin typeface="Arial Black" pitchFamily="34" charset="0"/>
              </a:rPr>
              <a:t>TSDS Incident</a:t>
            </a:r>
          </a:p>
          <a:p>
            <a:pPr algn="ctr"/>
            <a:r>
              <a:rPr lang="en-US" sz="1600" dirty="0" smtClean="0">
                <a:solidFill>
                  <a:srgbClr val="00486E"/>
                </a:solidFill>
                <a:effectLst>
                  <a:glow rad="139700">
                    <a:schemeClr val="accent6">
                      <a:lumMod val="40000"/>
                      <a:lumOff val="60000"/>
                      <a:alpha val="40000"/>
                    </a:schemeClr>
                  </a:glow>
                </a:effectLst>
                <a:latin typeface="Arial Black" pitchFamily="34" charset="0"/>
              </a:rPr>
              <a:t> Management System</a:t>
            </a:r>
          </a:p>
          <a:p>
            <a:pPr algn="ctr"/>
            <a:r>
              <a:rPr lang="en-US" sz="1600" dirty="0" smtClean="0">
                <a:solidFill>
                  <a:srgbClr val="00486E"/>
                </a:solidFill>
                <a:effectLst>
                  <a:glow rad="139700">
                    <a:schemeClr val="accent6">
                      <a:lumMod val="40000"/>
                      <a:lumOff val="60000"/>
                      <a:alpha val="40000"/>
                    </a:schemeClr>
                  </a:glow>
                </a:effectLst>
                <a:latin typeface="Arial Black" pitchFamily="34" charset="0"/>
              </a:rPr>
              <a:t> (TIMS)</a:t>
            </a:r>
            <a:endParaRPr lang="en-US" sz="1600" dirty="0">
              <a:solidFill>
                <a:srgbClr val="00486E"/>
              </a:solidFill>
              <a:effectLst>
                <a:glow rad="139700">
                  <a:schemeClr val="accent6">
                    <a:lumMod val="40000"/>
                    <a:lumOff val="60000"/>
                    <a:alpha val="40000"/>
                  </a:schemeClr>
                </a:glow>
              </a:effectLst>
              <a:latin typeface="Arial Black" pitchFamily="34" charset="0"/>
            </a:endParaRPr>
          </a:p>
        </p:txBody>
      </p:sp>
      <p:cxnSp>
        <p:nvCxnSpPr>
          <p:cNvPr id="36" name="Straight Connector 35"/>
          <p:cNvCxnSpPr>
            <a:endCxn id="35" idx="1"/>
          </p:cNvCxnSpPr>
          <p:nvPr/>
        </p:nvCxnSpPr>
        <p:spPr>
          <a:xfrm>
            <a:off x="4876800" y="3810000"/>
            <a:ext cx="1182630" cy="106680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lstStyle/>
          <a:p>
            <a:r>
              <a:rPr lang="en-US" sz="2400" dirty="0" smtClean="0"/>
              <a:t>Setting User Access Levels in the Administrative Tool:  Step 1</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50</a:t>
            </a:fld>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31794" y="3301770"/>
            <a:ext cx="6218095" cy="2597326"/>
          </a:xfrm>
          <a:prstGeom prst="rect">
            <a:avLst/>
          </a:prstGeom>
          <a:ln>
            <a:solidFill>
              <a:srgbClr val="929292"/>
            </a:solidFill>
          </a:ln>
        </p:spPr>
      </p:pic>
      <p:sp>
        <p:nvSpPr>
          <p:cNvPr id="6" name="Rounded Rectangle 5"/>
          <p:cNvSpPr/>
          <p:nvPr/>
        </p:nvSpPr>
        <p:spPr>
          <a:xfrm>
            <a:off x="1447800" y="3972635"/>
            <a:ext cx="2209800" cy="437297"/>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562100" y="3619500"/>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914400" y="2735239"/>
            <a:ext cx="1981200" cy="3810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905000" y="1685499"/>
            <a:ext cx="5181600" cy="1049740"/>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noAutofit/>
          </a:bodyPr>
          <a:lstStyle/>
          <a:p>
            <a:pPr marL="285750" indent="-285750">
              <a:lnSpc>
                <a:spcPct val="106000"/>
              </a:lnSpc>
              <a:spcBef>
                <a:spcPts val="600"/>
              </a:spcBef>
              <a:spcAft>
                <a:spcPts val="300"/>
              </a:spcAft>
              <a:buClr>
                <a:schemeClr val="accent2">
                  <a:lumMod val="75000"/>
                </a:schemeClr>
              </a:buClr>
              <a:buFont typeface="Wingdings" pitchFamily="2" charset="2"/>
              <a:buChar char="q"/>
            </a:pPr>
            <a:r>
              <a:rPr lang="en-US" sz="1600" dirty="0" smtClean="0"/>
              <a:t>Log in as System </a:t>
            </a:r>
            <a:r>
              <a:rPr lang="en-US" sz="1600" dirty="0"/>
              <a:t>A</a:t>
            </a:r>
            <a:r>
              <a:rPr lang="en-US" sz="1600" dirty="0" smtClean="0"/>
              <a:t>dministrator</a:t>
            </a:r>
          </a:p>
          <a:p>
            <a:pPr marL="285750" indent="-285750">
              <a:lnSpc>
                <a:spcPct val="106000"/>
              </a:lnSpc>
              <a:spcBef>
                <a:spcPts val="600"/>
              </a:spcBef>
              <a:spcAft>
                <a:spcPts val="300"/>
              </a:spcAft>
              <a:buClr>
                <a:schemeClr val="accent2">
                  <a:lumMod val="75000"/>
                </a:schemeClr>
              </a:buClr>
              <a:buFont typeface="Wingdings" pitchFamily="2" charset="2"/>
              <a:buChar char="q"/>
            </a:pPr>
            <a:r>
              <a:rPr lang="en-US" sz="1600" dirty="0" smtClean="0"/>
              <a:t>Select Position Title Claim Sets</a:t>
            </a:r>
            <a:endParaRPr lang="en-US" sz="1600" dirty="0"/>
          </a:p>
          <a:p>
            <a:pPr>
              <a:lnSpc>
                <a:spcPct val="106000"/>
              </a:lnSpc>
              <a:spcBef>
                <a:spcPts val="600"/>
              </a:spcBef>
              <a:spcAft>
                <a:spcPts val="300"/>
              </a:spcAft>
            </a:pPr>
            <a:endParaRPr lang="en-US" sz="1600" dirty="0"/>
          </a:p>
        </p:txBody>
      </p:sp>
      <p:sp>
        <p:nvSpPr>
          <p:cNvPr id="10" name="Rounded Rectangle 9"/>
          <p:cNvSpPr/>
          <p:nvPr/>
        </p:nvSpPr>
        <p:spPr>
          <a:xfrm>
            <a:off x="2362200" y="4813110"/>
            <a:ext cx="6858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rot="5400000">
            <a:off x="5236288" y="3648601"/>
            <a:ext cx="347455" cy="1981568"/>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616437125"/>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8125" y="3158493"/>
            <a:ext cx="6953250" cy="2975162"/>
          </a:xfrm>
          <a:prstGeom prst="rect">
            <a:avLst/>
          </a:prstGeom>
          <a:noFill/>
          <a:ln w="9525">
            <a:solidFill>
              <a:srgbClr val="92929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1905000" y="381000"/>
            <a:ext cx="6858000" cy="841248"/>
          </a:xfrm>
        </p:spPr>
        <p:txBody>
          <a:bodyPr/>
          <a:lstStyle/>
          <a:p>
            <a:r>
              <a:rPr lang="en-US" sz="2400" dirty="0" smtClean="0"/>
              <a:t>Setting User Access Levels in the Administrative Tool:  Step 2</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51</a:t>
            </a:fld>
            <a:endParaRPr lang="en-US" dirty="0"/>
          </a:p>
        </p:txBody>
      </p:sp>
      <p:sp>
        <p:nvSpPr>
          <p:cNvPr id="6" name="Rounded Rectangle 5"/>
          <p:cNvSpPr/>
          <p:nvPr/>
        </p:nvSpPr>
        <p:spPr>
          <a:xfrm>
            <a:off x="990600" y="3906103"/>
            <a:ext cx="2209800" cy="559554"/>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219200" y="3619500"/>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914400" y="2735239"/>
            <a:ext cx="1981200" cy="3810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905000" y="1685499"/>
            <a:ext cx="5181600" cy="1049740"/>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noAutofit/>
          </a:bodyPr>
          <a:lstStyle/>
          <a:p>
            <a:pPr marL="285750" indent="-285750">
              <a:lnSpc>
                <a:spcPct val="106000"/>
              </a:lnSpc>
              <a:spcBef>
                <a:spcPts val="600"/>
              </a:spcBef>
              <a:spcAft>
                <a:spcPts val="300"/>
              </a:spcAft>
              <a:buClr>
                <a:schemeClr val="accent2">
                  <a:lumMod val="75000"/>
                </a:schemeClr>
              </a:buClr>
              <a:buFont typeface="Wingdings" pitchFamily="2" charset="2"/>
              <a:buChar char="q"/>
            </a:pPr>
            <a:r>
              <a:rPr lang="en-US" sz="1600" dirty="0" smtClean="0"/>
              <a:t>The user can select Single Edit or Edit Batch</a:t>
            </a:r>
          </a:p>
          <a:p>
            <a:pPr marL="285750" indent="-285750">
              <a:lnSpc>
                <a:spcPct val="106000"/>
              </a:lnSpc>
              <a:spcBef>
                <a:spcPts val="600"/>
              </a:spcBef>
              <a:spcAft>
                <a:spcPts val="300"/>
              </a:spcAft>
              <a:buClr>
                <a:schemeClr val="accent2">
                  <a:lumMod val="75000"/>
                </a:schemeClr>
              </a:buClr>
              <a:buFont typeface="Wingdings" pitchFamily="2" charset="2"/>
              <a:buChar char="q"/>
            </a:pPr>
            <a:r>
              <a:rPr lang="en-US" sz="1600" dirty="0" smtClean="0"/>
              <a:t>The user can also select the Position Title from the drop down menu</a:t>
            </a:r>
            <a:endParaRPr lang="en-US" sz="1600" dirty="0"/>
          </a:p>
          <a:p>
            <a:pPr>
              <a:lnSpc>
                <a:spcPct val="106000"/>
              </a:lnSpc>
              <a:spcBef>
                <a:spcPts val="600"/>
              </a:spcBef>
              <a:spcAft>
                <a:spcPts val="300"/>
              </a:spcAft>
            </a:pPr>
            <a:endParaRPr lang="en-US" sz="1600" dirty="0"/>
          </a:p>
        </p:txBody>
      </p:sp>
      <p:sp>
        <p:nvSpPr>
          <p:cNvPr id="11" name="Rectangle 10"/>
          <p:cNvSpPr/>
          <p:nvPr/>
        </p:nvSpPr>
        <p:spPr>
          <a:xfrm rot="5400000">
            <a:off x="1921772" y="3881942"/>
            <a:ext cx="347455" cy="22098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206659705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Content Placeholder 3"/>
          <p:cNvPicPr>
            <a:picLocks noChangeAspect="1"/>
          </p:cNvPicPr>
          <p:nvPr/>
        </p:nvPicPr>
        <p:blipFill rotWithShape="1">
          <a:blip r:embed="rId3" cstate="print">
            <a:extLst>
              <a:ext uri="{28A0092B-C50C-407E-A947-70E740481C1C}">
                <a14:useLocalDpi xmlns:a14="http://schemas.microsoft.com/office/drawing/2010/main" xmlns="" val="0"/>
              </a:ext>
            </a:extLst>
          </a:blip>
          <a:srcRect r="20506"/>
          <a:stretch/>
        </p:blipFill>
        <p:spPr>
          <a:xfrm>
            <a:off x="178540" y="2057400"/>
            <a:ext cx="4461699" cy="3749040"/>
          </a:xfrm>
          <a:prstGeom prst="rect">
            <a:avLst/>
          </a:prstGeom>
          <a:ln>
            <a:solidFill>
              <a:srgbClr val="929292"/>
            </a:solidFill>
          </a:ln>
        </p:spPr>
      </p:pic>
      <p:sp>
        <p:nvSpPr>
          <p:cNvPr id="2" name="Title 1"/>
          <p:cNvSpPr>
            <a:spLocks noGrp="1"/>
          </p:cNvSpPr>
          <p:nvPr>
            <p:ph type="title"/>
          </p:nvPr>
        </p:nvSpPr>
        <p:spPr/>
        <p:txBody>
          <a:bodyPr>
            <a:normAutofit fontScale="90000"/>
          </a:bodyPr>
          <a:lstStyle/>
          <a:p>
            <a:r>
              <a:rPr lang="en-US" dirty="0" smtClean="0"/>
              <a:t>Editing a Single Title: Position Title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52</a:t>
            </a:fld>
            <a:endParaRPr lang="en-US" dirty="0"/>
          </a:p>
        </p:txBody>
      </p:sp>
      <p:sp>
        <p:nvSpPr>
          <p:cNvPr id="7" name="Rounded Rectangle 6"/>
          <p:cNvSpPr/>
          <p:nvPr/>
        </p:nvSpPr>
        <p:spPr>
          <a:xfrm>
            <a:off x="342900" y="2286000"/>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228600" y="2590800"/>
            <a:ext cx="1981200" cy="3810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rot="5400000">
            <a:off x="2103601" y="1765255"/>
            <a:ext cx="347455" cy="4132146"/>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2"/>
          <p:cNvSpPr>
            <a:spLocks noGrp="1"/>
          </p:cNvSpPr>
          <p:nvPr>
            <p:ph sz="quarter" idx="1"/>
          </p:nvPr>
        </p:nvSpPr>
        <p:spPr>
          <a:xfrm>
            <a:off x="5181600" y="1914040"/>
            <a:ext cx="3810000" cy="4038600"/>
          </a:xfrm>
        </p:spPr>
        <p:txBody>
          <a:bodyPr>
            <a:noAutofit/>
          </a:bodyPr>
          <a:lstStyle/>
          <a:p>
            <a:r>
              <a:rPr lang="en-US" dirty="0" smtClean="0"/>
              <a:t>Select Single Edit button</a:t>
            </a:r>
          </a:p>
          <a:p>
            <a:r>
              <a:rPr lang="en-US" dirty="0" smtClean="0"/>
              <a:t>Select Position Title drop down to see list of district titles and select title</a:t>
            </a:r>
          </a:p>
        </p:txBody>
      </p:sp>
      <p:sp>
        <p:nvSpPr>
          <p:cNvPr id="18" name="Right Arrow 17"/>
          <p:cNvSpPr/>
          <p:nvPr/>
        </p:nvSpPr>
        <p:spPr>
          <a:xfrm rot="8189329">
            <a:off x="563857" y="3001376"/>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76587503"/>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Content Placeholder 5"/>
          <p:cNvPicPr>
            <a:picLocks noChangeAspect="1"/>
          </p:cNvPicPr>
          <p:nvPr/>
        </p:nvPicPr>
        <p:blipFill rotWithShape="1">
          <a:blip r:embed="rId3" cstate="print">
            <a:extLst>
              <a:ext uri="{28A0092B-C50C-407E-A947-70E740481C1C}">
                <a14:useLocalDpi xmlns:a14="http://schemas.microsoft.com/office/drawing/2010/main" xmlns="" val="0"/>
              </a:ext>
            </a:extLst>
          </a:blip>
          <a:srcRect l="1016" t="157" r="34115" b="-157"/>
          <a:stretch/>
        </p:blipFill>
        <p:spPr>
          <a:xfrm>
            <a:off x="152401" y="2042160"/>
            <a:ext cx="4501486" cy="3749040"/>
          </a:xfrm>
          <a:prstGeom prst="rect">
            <a:avLst/>
          </a:prstGeom>
          <a:ln>
            <a:solidFill>
              <a:srgbClr val="929292"/>
            </a:solidFill>
          </a:ln>
        </p:spPr>
      </p:pic>
      <p:sp>
        <p:nvSpPr>
          <p:cNvPr id="2" name="Title 1"/>
          <p:cNvSpPr>
            <a:spLocks noGrp="1"/>
          </p:cNvSpPr>
          <p:nvPr>
            <p:ph type="title"/>
          </p:nvPr>
        </p:nvSpPr>
        <p:spPr/>
        <p:txBody>
          <a:bodyPr>
            <a:normAutofit fontScale="90000"/>
          </a:bodyPr>
          <a:lstStyle/>
          <a:p>
            <a:r>
              <a:rPr lang="en-US" dirty="0" smtClean="0"/>
              <a:t>Editing a Single Title: Select Claim Set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53</a:t>
            </a:fld>
            <a:endParaRPr lang="en-US" dirty="0"/>
          </a:p>
        </p:txBody>
      </p:sp>
      <p:sp>
        <p:nvSpPr>
          <p:cNvPr id="7" name="Rounded Rectangle 6"/>
          <p:cNvSpPr/>
          <p:nvPr/>
        </p:nvSpPr>
        <p:spPr>
          <a:xfrm>
            <a:off x="342900" y="2438400"/>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152401" y="2685197"/>
            <a:ext cx="2514599" cy="5334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rot="5400000">
            <a:off x="582304" y="3886202"/>
            <a:ext cx="1447801" cy="22098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2"/>
          <p:cNvSpPr>
            <a:spLocks noGrp="1"/>
          </p:cNvSpPr>
          <p:nvPr>
            <p:ph sz="quarter" idx="1"/>
          </p:nvPr>
        </p:nvSpPr>
        <p:spPr>
          <a:xfrm>
            <a:off x="5181600" y="1914040"/>
            <a:ext cx="3810000" cy="4038600"/>
          </a:xfrm>
        </p:spPr>
        <p:txBody>
          <a:bodyPr>
            <a:noAutofit/>
          </a:bodyPr>
          <a:lstStyle/>
          <a:p>
            <a:r>
              <a:rPr lang="en-US" dirty="0" smtClean="0"/>
              <a:t>Select Claim Set drop down </a:t>
            </a:r>
          </a:p>
          <a:p>
            <a:r>
              <a:rPr lang="en-US" dirty="0" smtClean="0"/>
              <a:t>Choose desired access setting</a:t>
            </a:r>
          </a:p>
          <a:p>
            <a:r>
              <a:rPr lang="en-US" dirty="0" smtClean="0"/>
              <a:t>Click Save</a:t>
            </a:r>
          </a:p>
          <a:p>
            <a:r>
              <a:rPr lang="en-US" dirty="0" smtClean="0"/>
              <a:t>Wait at least 10 minutes</a:t>
            </a:r>
          </a:p>
          <a:p>
            <a:r>
              <a:rPr lang="en-US" dirty="0" smtClean="0"/>
              <a:t>Test by impersonating user</a:t>
            </a:r>
          </a:p>
        </p:txBody>
      </p:sp>
    </p:spTree>
    <p:extLst>
      <p:ext uri="{BB962C8B-B14F-4D97-AF65-F5344CB8AC3E}">
        <p14:creationId xmlns:p14="http://schemas.microsoft.com/office/powerpoint/2010/main" xmlns="" val="3347095423"/>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Batch Editing</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54</a:t>
            </a:fld>
            <a:endParaRPr lang="en-US" dirty="0"/>
          </a:p>
        </p:txBody>
      </p:sp>
      <p:pic>
        <p:nvPicPr>
          <p:cNvPr id="5" name="Content Placeholder 3"/>
          <p:cNvPicPr>
            <a:picLocks noChangeAspect="1"/>
          </p:cNvPicPr>
          <p:nvPr/>
        </p:nvPicPr>
        <p:blipFill rotWithShape="1">
          <a:blip r:embed="rId3" cstate="print">
            <a:extLst>
              <a:ext uri="{28A0092B-C50C-407E-A947-70E740481C1C}">
                <a14:useLocalDpi xmlns:a14="http://schemas.microsoft.com/office/drawing/2010/main" xmlns="" val="0"/>
              </a:ext>
            </a:extLst>
          </a:blip>
          <a:srcRect r="34374"/>
          <a:stretch/>
        </p:blipFill>
        <p:spPr>
          <a:xfrm>
            <a:off x="381000" y="2133600"/>
            <a:ext cx="4097740" cy="2681381"/>
          </a:xfrm>
          <a:prstGeom prst="rect">
            <a:avLst/>
          </a:prstGeom>
          <a:ln>
            <a:solidFill>
              <a:srgbClr val="929292"/>
            </a:solidFill>
          </a:ln>
        </p:spPr>
      </p:pic>
      <p:sp>
        <p:nvSpPr>
          <p:cNvPr id="6" name="Content Placeholder 2"/>
          <p:cNvSpPr>
            <a:spLocks noGrp="1"/>
          </p:cNvSpPr>
          <p:nvPr>
            <p:ph sz="quarter" idx="1"/>
          </p:nvPr>
        </p:nvSpPr>
        <p:spPr>
          <a:xfrm>
            <a:off x="4648200" y="1676400"/>
            <a:ext cx="4267200" cy="4038600"/>
          </a:xfrm>
        </p:spPr>
        <p:txBody>
          <a:bodyPr>
            <a:noAutofit/>
          </a:bodyPr>
          <a:lstStyle/>
          <a:p>
            <a:r>
              <a:rPr lang="en-US" sz="2400" dirty="0" smtClean="0"/>
              <a:t>Select the Batch Edit button</a:t>
            </a:r>
          </a:p>
          <a:p>
            <a:r>
              <a:rPr lang="en-US" sz="2400" dirty="0"/>
              <a:t>Click ‘User Roles Template’ to export current list of district position titles and </a:t>
            </a:r>
            <a:r>
              <a:rPr lang="en-US" sz="2400" dirty="0" smtClean="0"/>
              <a:t>Dashboards </a:t>
            </a:r>
            <a:r>
              <a:rPr lang="en-US" sz="2400" dirty="0"/>
              <a:t>claim settings (in </a:t>
            </a:r>
            <a:r>
              <a:rPr lang="en-US" sz="2400" dirty="0"/>
              <a:t>xls</a:t>
            </a:r>
            <a:r>
              <a:rPr lang="en-US" sz="2400" dirty="0" smtClean="0"/>
              <a:t>)</a:t>
            </a:r>
          </a:p>
          <a:p>
            <a:r>
              <a:rPr lang="en-US" sz="2400" dirty="0" smtClean="0"/>
              <a:t>Be sure to use the 7 ClaimSet roles with correct spelling and punctuation when batch editing</a:t>
            </a:r>
            <a:endParaRPr lang="en-US" sz="2400" dirty="0"/>
          </a:p>
          <a:p>
            <a:pPr marL="0" indent="0">
              <a:buNone/>
            </a:pPr>
            <a:endParaRPr lang="en-US" dirty="0" smtClean="0"/>
          </a:p>
        </p:txBody>
      </p:sp>
      <p:sp>
        <p:nvSpPr>
          <p:cNvPr id="7" name="Rounded Rectangle 6"/>
          <p:cNvSpPr/>
          <p:nvPr/>
        </p:nvSpPr>
        <p:spPr>
          <a:xfrm>
            <a:off x="457201" y="2743200"/>
            <a:ext cx="2514599" cy="5334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457201" y="2460862"/>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1714500" y="4214480"/>
            <a:ext cx="2514599" cy="5334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rot="5400000">
            <a:off x="926140" y="3745543"/>
            <a:ext cx="509919" cy="1447799"/>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1291991428"/>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lstStyle/>
          <a:p>
            <a:r>
              <a:rPr lang="en-US" sz="2400" dirty="0" smtClean="0"/>
              <a:t>Batch Editing: Review Settings for Multiple Position Title Claim Sets</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55</a:t>
            </a:fld>
            <a:endParaRPr 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54678"/>
          <a:stretch/>
        </p:blipFill>
        <p:spPr bwMode="auto">
          <a:xfrm>
            <a:off x="553573" y="1978925"/>
            <a:ext cx="3942227" cy="1920240"/>
          </a:xfrm>
          <a:prstGeom prst="rect">
            <a:avLst/>
          </a:prstGeom>
          <a:noFill/>
          <a:ln w="9525">
            <a:solidFill>
              <a:srgbClr val="92929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Content Placeholder 2"/>
          <p:cNvSpPr>
            <a:spLocks noGrp="1"/>
          </p:cNvSpPr>
          <p:nvPr>
            <p:ph sz="quarter" idx="1"/>
          </p:nvPr>
        </p:nvSpPr>
        <p:spPr>
          <a:xfrm>
            <a:off x="5181600" y="1914040"/>
            <a:ext cx="3810000" cy="4038600"/>
          </a:xfrm>
        </p:spPr>
        <p:txBody>
          <a:bodyPr>
            <a:noAutofit/>
          </a:bodyPr>
          <a:lstStyle/>
          <a:p>
            <a:r>
              <a:rPr lang="en-US" dirty="0"/>
              <a:t>Review </a:t>
            </a:r>
            <a:r>
              <a:rPr lang="en-US" dirty="0" smtClean="0"/>
              <a:t>claim </a:t>
            </a:r>
            <a:r>
              <a:rPr lang="en-US" dirty="0"/>
              <a:t>settings for each Position Title</a:t>
            </a:r>
          </a:p>
          <a:p>
            <a:r>
              <a:rPr lang="en-US" dirty="0"/>
              <a:t>Make changes to </a:t>
            </a:r>
            <a:r>
              <a:rPr lang="en-US" dirty="0" smtClean="0"/>
              <a:t>Dashboards </a:t>
            </a:r>
            <a:r>
              <a:rPr lang="en-US" dirty="0"/>
              <a:t>c</a:t>
            </a:r>
            <a:r>
              <a:rPr lang="en-US" dirty="0" smtClean="0"/>
              <a:t>laim </a:t>
            </a:r>
            <a:r>
              <a:rPr lang="en-US" dirty="0"/>
              <a:t>s</a:t>
            </a:r>
            <a:r>
              <a:rPr lang="en-US" dirty="0" smtClean="0"/>
              <a:t>et </a:t>
            </a:r>
            <a:r>
              <a:rPr lang="en-US" dirty="0"/>
              <a:t>using the list of </a:t>
            </a:r>
            <a:r>
              <a:rPr lang="en-US" dirty="0" smtClean="0"/>
              <a:t>options</a:t>
            </a:r>
          </a:p>
          <a:p>
            <a:r>
              <a:rPr lang="en-US" dirty="0" smtClean="0"/>
              <a:t>Save </a:t>
            </a:r>
            <a:r>
              <a:rPr lang="en-US" dirty="0"/>
              <a:t>file to local drive</a:t>
            </a:r>
          </a:p>
          <a:p>
            <a:pPr marL="0" indent="0">
              <a:buNone/>
            </a:pPr>
            <a:endParaRPr lang="en-US" dirty="0" smtClean="0"/>
          </a:p>
        </p:txBody>
      </p:sp>
      <p:sp>
        <p:nvSpPr>
          <p:cNvPr id="10" name="Rectangle 9"/>
          <p:cNvSpPr/>
          <p:nvPr/>
        </p:nvSpPr>
        <p:spPr>
          <a:xfrm rot="5400000">
            <a:off x="2397205" y="118969"/>
            <a:ext cx="254960" cy="3942227"/>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48133945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lstStyle/>
          <a:p>
            <a:r>
              <a:rPr lang="en-US" sz="2400" dirty="0" smtClean="0"/>
              <a:t>Batch Editing: Review Settings for Multiple Position Titles Claim Sets (cont’d)</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56</a:t>
            </a:fld>
            <a:endParaRPr lang="en-US" dirty="0"/>
          </a:p>
        </p:txBody>
      </p:sp>
      <p:pic>
        <p:nvPicPr>
          <p:cNvPr id="7" name="Content Placeholder 3"/>
          <p:cNvPicPr>
            <a:picLocks noChangeAspect="1"/>
          </p:cNvPicPr>
          <p:nvPr/>
        </p:nvPicPr>
        <p:blipFill rotWithShape="1">
          <a:blip r:embed="rId3" cstate="print">
            <a:extLst>
              <a:ext uri="{28A0092B-C50C-407E-A947-70E740481C1C}">
                <a14:useLocalDpi xmlns:a14="http://schemas.microsoft.com/office/drawing/2010/main" xmlns="" val="0"/>
              </a:ext>
            </a:extLst>
          </a:blip>
          <a:srcRect l="-593" r="68784" b="36195"/>
          <a:stretch/>
        </p:blipFill>
        <p:spPr>
          <a:xfrm>
            <a:off x="1032919" y="1935306"/>
            <a:ext cx="2983531" cy="2743200"/>
          </a:xfrm>
          <a:prstGeom prst="rect">
            <a:avLst/>
          </a:prstGeom>
        </p:spPr>
      </p:pic>
      <p:sp>
        <p:nvSpPr>
          <p:cNvPr id="9" name="Content Placeholder 2"/>
          <p:cNvSpPr>
            <a:spLocks noGrp="1"/>
          </p:cNvSpPr>
          <p:nvPr>
            <p:ph sz="quarter" idx="1"/>
          </p:nvPr>
        </p:nvSpPr>
        <p:spPr>
          <a:xfrm>
            <a:off x="5029200" y="1676400"/>
            <a:ext cx="3810000" cy="4038600"/>
          </a:xfrm>
        </p:spPr>
        <p:txBody>
          <a:bodyPr>
            <a:noAutofit/>
          </a:bodyPr>
          <a:lstStyle/>
          <a:p>
            <a:r>
              <a:rPr lang="en-US" sz="2400" dirty="0" smtClean="0"/>
              <a:t>Use Browse button to select updated file from your local drive</a:t>
            </a:r>
          </a:p>
          <a:p>
            <a:r>
              <a:rPr lang="en-US" sz="2400" dirty="0" smtClean="0"/>
              <a:t>Click submit to upload file</a:t>
            </a:r>
          </a:p>
          <a:p>
            <a:r>
              <a:rPr lang="en-US" sz="2400" dirty="0" smtClean="0"/>
              <a:t>Wait at least 10 minutes</a:t>
            </a:r>
          </a:p>
          <a:p>
            <a:r>
              <a:rPr lang="en-US" sz="2400" dirty="0" smtClean="0"/>
              <a:t>Test by impersonating user</a:t>
            </a:r>
          </a:p>
          <a:p>
            <a:r>
              <a:rPr lang="en-US" sz="2400" dirty="0" smtClean="0"/>
              <a:t>Note: Be </a:t>
            </a:r>
            <a:r>
              <a:rPr lang="en-US" sz="2400" dirty="0"/>
              <a:t>sure to use the 7 ClaimSet roles with correct spelling and punctuation when batch editing</a:t>
            </a:r>
          </a:p>
          <a:p>
            <a:endParaRPr lang="en-US" sz="2400" dirty="0" smtClean="0"/>
          </a:p>
        </p:txBody>
      </p:sp>
      <p:sp>
        <p:nvSpPr>
          <p:cNvPr id="10" name="Rectangle 9"/>
          <p:cNvSpPr/>
          <p:nvPr/>
        </p:nvSpPr>
        <p:spPr>
          <a:xfrm rot="5400000">
            <a:off x="2407154" y="2317246"/>
            <a:ext cx="381000" cy="3366508"/>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1143000" y="2667000"/>
            <a:ext cx="2514599" cy="5334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1069551" y="2355945"/>
            <a:ext cx="876300" cy="190500"/>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4274899721"/>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Roles</a:t>
            </a:r>
            <a:endParaRPr lang="en-US" dirty="0"/>
          </a:p>
        </p:txBody>
      </p:sp>
      <p:sp>
        <p:nvSpPr>
          <p:cNvPr id="3" name="Content Placeholder 2"/>
          <p:cNvSpPr>
            <a:spLocks noGrp="1"/>
          </p:cNvSpPr>
          <p:nvPr>
            <p:ph sz="quarter" idx="1"/>
          </p:nvPr>
        </p:nvSpPr>
        <p:spPr/>
        <p:txBody>
          <a:bodyPr/>
          <a:lstStyle/>
          <a:p>
            <a:pPr marL="459479" indent="-285750"/>
            <a:r>
              <a:rPr lang="en-US" sz="2000" dirty="0"/>
              <a:t>Use the impersonation </a:t>
            </a:r>
            <a:r>
              <a:rPr lang="en-US" sz="2000" dirty="0" smtClean="0"/>
              <a:t>feature</a:t>
            </a:r>
          </a:p>
          <a:p>
            <a:pPr marL="459479" indent="-285750"/>
            <a:r>
              <a:rPr lang="en-US" sz="2000" dirty="0" smtClean="0"/>
              <a:t>Search </a:t>
            </a:r>
            <a:r>
              <a:rPr lang="en-US" sz="2000" dirty="0"/>
              <a:t>for name of person you wish to check</a:t>
            </a:r>
          </a:p>
          <a:p>
            <a:pPr marL="459479" indent="-285750"/>
            <a:r>
              <a:rPr lang="en-US" sz="2000" dirty="0"/>
              <a:t>On the search detail page, select ‘Staff’ button</a:t>
            </a:r>
          </a:p>
          <a:p>
            <a:pPr marL="459479" indent="-285750"/>
            <a:r>
              <a:rPr lang="en-US" sz="2000" dirty="0"/>
              <a:t>Use the ‘LOGIN AS’ button to impersonate specific user</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57</a:t>
            </a:fld>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52600" y="3429000"/>
            <a:ext cx="4801905" cy="3211661"/>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rot="5400000">
            <a:off x="5597926" y="3692925"/>
            <a:ext cx="381000" cy="1834349"/>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3702005989"/>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 Setting Questions</a:t>
            </a:r>
            <a:endParaRPr lang="en-US" dirty="0"/>
          </a:p>
        </p:txBody>
      </p:sp>
      <p:sp>
        <p:nvSpPr>
          <p:cNvPr id="3" name="Content Placeholder 2"/>
          <p:cNvSpPr>
            <a:spLocks noGrp="1"/>
          </p:cNvSpPr>
          <p:nvPr>
            <p:ph sz="quarter" idx="1"/>
          </p:nvPr>
        </p:nvSpPr>
        <p:spPr/>
        <p:txBody>
          <a:bodyPr/>
          <a:lstStyle/>
          <a:p>
            <a:pPr marL="512864" indent="-512864"/>
            <a:r>
              <a:rPr lang="en-US" dirty="0"/>
              <a:t>What if I want to review the roles I have now?</a:t>
            </a:r>
          </a:p>
          <a:p>
            <a:pPr marL="815146" lvl="1" indent="-285750">
              <a:tabLst>
                <a:tab pos="528535" algn="l"/>
                <a:tab pos="668148" algn="l"/>
              </a:tabLst>
            </a:pPr>
            <a:r>
              <a:rPr lang="en-US" dirty="0" smtClean="0">
                <a:latin typeface="+mn-lt"/>
              </a:rPr>
              <a:t>Use </a:t>
            </a:r>
            <a:r>
              <a:rPr lang="en-US" dirty="0">
                <a:latin typeface="+mn-lt"/>
              </a:rPr>
              <a:t>the Batch Edit feature to export current list of position titles and settings in Excel</a:t>
            </a:r>
          </a:p>
          <a:p>
            <a:pPr marL="512864" indent="-512864"/>
            <a:r>
              <a:rPr lang="en-US" dirty="0"/>
              <a:t>Can I change access for a particular person?</a:t>
            </a:r>
          </a:p>
          <a:p>
            <a:pPr marL="815146" lvl="1" indent="-285750"/>
            <a:r>
              <a:rPr lang="en-US" dirty="0" smtClean="0">
                <a:latin typeface="+mn-lt"/>
              </a:rPr>
              <a:t>In </a:t>
            </a:r>
            <a:r>
              <a:rPr lang="en-US" dirty="0">
                <a:latin typeface="+mn-lt"/>
              </a:rPr>
              <a:t>the case where a specific person needs access, we recommend setting up a new position title for that person in your </a:t>
            </a:r>
            <a:r>
              <a:rPr lang="en-US" dirty="0" smtClean="0">
                <a:latin typeface="+mn-lt"/>
              </a:rPr>
              <a:t>LEA source system.  </a:t>
            </a:r>
            <a:r>
              <a:rPr lang="en-US" dirty="0">
                <a:latin typeface="+mn-lt"/>
              </a:rPr>
              <a:t>Once this is established, you can assign the </a:t>
            </a:r>
            <a:r>
              <a:rPr lang="en-US" dirty="0" smtClean="0">
                <a:latin typeface="+mn-lt"/>
              </a:rPr>
              <a:t>desired studentGPS™ Dashboards </a:t>
            </a:r>
            <a:r>
              <a:rPr lang="en-US" dirty="0">
                <a:latin typeface="+mn-lt"/>
              </a:rPr>
              <a:t>claim setting for that position title.</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F0C4421-5918-4AA3-AE4A-C36EDD2FD6EB}" type="slidenum">
              <a:rPr lang="en-US" smtClean="0"/>
              <a:pPr/>
              <a:t>58</a:t>
            </a:fld>
            <a:endParaRPr lang="en-US" dirty="0"/>
          </a:p>
        </p:txBody>
      </p:sp>
    </p:spTree>
    <p:extLst>
      <p:ext uri="{BB962C8B-B14F-4D97-AF65-F5344CB8AC3E}">
        <p14:creationId xmlns:p14="http://schemas.microsoft.com/office/powerpoint/2010/main" xmlns="" val="1830216543"/>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fontScale="90000"/>
          </a:bodyPr>
          <a:lstStyle/>
          <a:p>
            <a:r>
              <a:rPr lang="en-US" sz="3000" dirty="0" smtClean="0"/>
              <a:t>studentGPS™ Dashboards Auto Provisioning of TEAL Accounts</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59</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Requesting a </a:t>
            </a:r>
            <a:r>
              <a:rPr lang="en-US" sz="3000" dirty="0" smtClean="0"/>
              <a:t>TEAL ID</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6</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2600" dirty="0" smtClean="0"/>
              <a:t>TEAL Account Auto </a:t>
            </a:r>
            <a:r>
              <a:rPr lang="en-US" sz="2600" dirty="0"/>
              <a:t>Provisioning - Key Points 1</a:t>
            </a:r>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60</a:t>
            </a:fld>
            <a:endParaRPr lang="en-US" dirty="0"/>
          </a:p>
        </p:txBody>
      </p:sp>
      <p:sp>
        <p:nvSpPr>
          <p:cNvPr id="4" name="Content Placeholder 3"/>
          <p:cNvSpPr>
            <a:spLocks noGrp="1"/>
          </p:cNvSpPr>
          <p:nvPr>
            <p:ph sz="quarter" idx="1"/>
          </p:nvPr>
        </p:nvSpPr>
        <p:spPr/>
        <p:txBody>
          <a:bodyPr>
            <a:normAutofit fontScale="92500" lnSpcReduction="10000"/>
          </a:bodyPr>
          <a:lstStyle/>
          <a:p>
            <a:r>
              <a:rPr lang="en-US" sz="2400" dirty="0" smtClean="0"/>
              <a:t>Using this feature, TEAL accounts are automatically created for studentGPS™ Dashboards users</a:t>
            </a:r>
          </a:p>
          <a:p>
            <a:endParaRPr lang="en-US" sz="2400" dirty="0" smtClean="0"/>
          </a:p>
          <a:p>
            <a:r>
              <a:rPr lang="en-US" sz="2400" dirty="0" smtClean="0"/>
              <a:t>This process uses the TEDS StaffAssociation interchange to map roles</a:t>
            </a:r>
          </a:p>
          <a:p>
            <a:endParaRPr lang="en-US" sz="2400" dirty="0" smtClean="0"/>
          </a:p>
          <a:p>
            <a:r>
              <a:rPr lang="en-US" sz="2400" dirty="0" smtClean="0"/>
              <a:t>If an LEA wants to use Auto Provisioning, the </a:t>
            </a:r>
            <a:r>
              <a:rPr lang="en-US" sz="2400" dirty="0" smtClean="0"/>
              <a:t>StaffAssociation</a:t>
            </a:r>
            <a:r>
              <a:rPr lang="en-US" sz="2400" dirty="0" smtClean="0"/>
              <a:t> interchange must include dates of birth</a:t>
            </a:r>
          </a:p>
          <a:p>
            <a:endParaRPr lang="en-US" sz="2400" dirty="0" smtClean="0"/>
          </a:p>
          <a:p>
            <a:r>
              <a:rPr lang="en-US" sz="2400" dirty="0" smtClean="0"/>
              <a:t>The Dashboards Configurator user must select the Configurator role on first logon to the studentGPS™ Dashboards</a:t>
            </a:r>
          </a:p>
          <a:p>
            <a:endParaRPr lang="en-US" dirty="0" smtClean="0"/>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3200" dirty="0" smtClean="0"/>
              <a:t>Opt-in to the Automated Process</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61</a:t>
            </a:fld>
            <a:endParaRPr lang="en-US" dirty="0"/>
          </a:p>
        </p:txBody>
      </p:sp>
      <p:pic>
        <p:nvPicPr>
          <p:cNvPr id="90114" name="Picture 1" descr="image001"/>
          <p:cNvPicPr>
            <a:picLocks noChangeAspect="1" noChangeArrowheads="1"/>
          </p:cNvPicPr>
          <p:nvPr/>
        </p:nvPicPr>
        <p:blipFill>
          <a:blip r:embed="rId3" cstate="print"/>
          <a:srcRect/>
          <a:stretch>
            <a:fillRect/>
          </a:stretch>
        </p:blipFill>
        <p:spPr bwMode="auto">
          <a:xfrm>
            <a:off x="1828800" y="1676400"/>
            <a:ext cx="5410200" cy="4936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rmAutofit/>
          </a:bodyPr>
          <a:lstStyle/>
          <a:p>
            <a:r>
              <a:rPr lang="en-US" sz="3000" dirty="0" smtClean="0"/>
              <a:t>TSDS Portal</a:t>
            </a:r>
            <a:endParaRPr lang="en-US" sz="3000" dirty="0"/>
          </a:p>
        </p:txBody>
      </p:sp>
      <p:sp>
        <p:nvSpPr>
          <p:cNvPr id="2" name="Slide Number Placeholder 1"/>
          <p:cNvSpPr>
            <a:spLocks noGrp="1"/>
          </p:cNvSpPr>
          <p:nvPr>
            <p:ph type="sldNum" sz="quarter" idx="11"/>
          </p:nvPr>
        </p:nvSpPr>
        <p:spPr/>
        <p:txBody>
          <a:bodyPr>
            <a:normAutofit/>
          </a:bodyPr>
          <a:lstStyle/>
          <a:p>
            <a:fld id="{25037DA4-2335-4A87-8586-64B2BAB08211}" type="slidenum">
              <a:rPr lang="en-US" smtClean="0"/>
              <a:pPr/>
              <a:t>62</a:t>
            </a:fld>
            <a:endParaRPr lang="en-US" dirty="0"/>
          </a:p>
        </p:txBody>
      </p:sp>
    </p:spTree>
    <p:extLst>
      <p:ext uri="{BB962C8B-B14F-4D97-AF65-F5344CB8AC3E}">
        <p14:creationId xmlns="" xmlns:p14="http://schemas.microsoft.com/office/powerpoint/2010/main" val="14185464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3200" dirty="0" smtClean="0"/>
              <a:t>TSDS Portal</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63</a:t>
            </a:fld>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685800" y="1600200"/>
            <a:ext cx="7770813"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smtClean="0"/>
              <a:t>Questions?</a:t>
            </a:r>
            <a:endParaRPr lang="en-US" sz="4200" b="1" dirty="0"/>
          </a:p>
        </p:txBody>
      </p:sp>
      <p:sp>
        <p:nvSpPr>
          <p:cNvPr id="9" name="Slide Number Placeholder 8"/>
          <p:cNvSpPr>
            <a:spLocks noGrp="1"/>
          </p:cNvSpPr>
          <p:nvPr>
            <p:ph type="sldNum" sz="quarter" idx="11"/>
          </p:nvPr>
        </p:nvSpPr>
        <p:spPr/>
        <p:txBody>
          <a:bodyPr/>
          <a:lstStyle/>
          <a:p>
            <a:fld id="{2F0C4421-5918-4AA3-AE4A-C36EDD2FD6EB}" type="slidenum">
              <a:rPr lang="en-US" smtClean="0"/>
              <a:pPr/>
              <a:t>64</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smtClean="0">
                <a:ln>
                  <a:noFill/>
                </a:ln>
                <a:solidFill>
                  <a:schemeClr val="tx2"/>
                </a:solidFill>
                <a:effectLst/>
                <a:uLnTx/>
                <a:uFillTx/>
                <a:latin typeface="Corbel" pitchFamily="34" charset="0"/>
                <a:ea typeface="+mj-ea"/>
                <a:cs typeface="+mj-cs"/>
                <a:hlinkClick r:id="rId3"/>
              </a:rPr>
              <a:t>www.TexasStudentDataSystem.org</a:t>
            </a:r>
            <a:endParaRPr kumimoji="0" lang="en-US" sz="3200" b="1" i="0" strike="noStrike" kern="1200" cap="none" spc="0" normalizeH="0" baseline="0" noProof="0" dirty="0">
              <a:ln>
                <a:noFill/>
              </a:ln>
              <a:solidFill>
                <a:schemeClr val="tx1"/>
              </a:solidFill>
              <a:effectLst/>
              <a:uLnTx/>
              <a:uFillTx/>
              <a:latin typeface="+mj-lt"/>
              <a:ea typeface="+mj-ea"/>
              <a:cs typeface="+mj-cs"/>
            </a:endParaRPr>
          </a:p>
        </p:txBody>
      </p:sp>
      <p:pic>
        <p:nvPicPr>
          <p:cNvPr id="172033" name="Picture 1"/>
          <p:cNvPicPr>
            <a:picLocks noChangeAspect="1" noChangeArrowheads="1"/>
          </p:cNvPicPr>
          <p:nvPr/>
        </p:nvPicPr>
        <p:blipFill>
          <a:blip r:embed="rId4" cstate="print"/>
          <a:srcRect l="12927" r="9783" b="33828"/>
          <a:stretch>
            <a:fillRect/>
          </a:stretch>
        </p:blipFill>
        <p:spPr bwMode="auto">
          <a:xfrm>
            <a:off x="1558289" y="0"/>
            <a:ext cx="7585711" cy="4561159"/>
          </a:xfrm>
          <a:prstGeom prst="rect">
            <a:avLst/>
          </a:prstGeom>
          <a:noFill/>
          <a:ln w="15875">
            <a:solidFill>
              <a:srgbClr val="0083CC"/>
            </a:solidFill>
            <a:miter lim="800000"/>
            <a:headEnd/>
            <a:tailEnd/>
          </a:ln>
        </p:spPr>
      </p:pic>
    </p:spTree>
    <p:extLst>
      <p:ext uri="{BB962C8B-B14F-4D97-AF65-F5344CB8AC3E}">
        <p14:creationId xmlns:p14="http://schemas.microsoft.com/office/powerpoint/2010/main" xmlns="" val="35597003"/>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65</a:t>
            </a:fld>
            <a:endParaRPr lang="en-US" dirty="0"/>
          </a:p>
        </p:txBody>
      </p:sp>
      <p:sp>
        <p:nvSpPr>
          <p:cNvPr id="4" name="Title 3"/>
          <p:cNvSpPr>
            <a:spLocks noGrp="1"/>
          </p:cNvSpPr>
          <p:nvPr>
            <p:ph type="title"/>
          </p:nvPr>
        </p:nvSpPr>
        <p:spPr>
          <a:xfrm>
            <a:off x="1905000" y="381000"/>
            <a:ext cx="6858000" cy="841248"/>
          </a:xfrm>
        </p:spPr>
        <p:txBody>
          <a:bodyPr>
            <a:noAutofit/>
          </a:bodyPr>
          <a:lstStyle/>
          <a:p>
            <a:r>
              <a:rPr lang="en-US" sz="2400" dirty="0" smtClean="0"/>
              <a:t>studentGPS™ Dashboards Roles &amp; Claims to Data: Staff &amp; Specialist</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xmlns="" val="656707255"/>
              </p:ext>
            </p:extLst>
          </p:nvPr>
        </p:nvGraphicFramePr>
        <p:xfrm>
          <a:off x="304800" y="1828800"/>
          <a:ext cx="8534400" cy="4860388"/>
        </p:xfrm>
        <a:graphic>
          <a:graphicData uri="http://schemas.openxmlformats.org/drawingml/2006/table">
            <a:tbl>
              <a:tblPr firstRow="1" bandRow="1">
                <a:tableStyleId>{5C22544A-7EE6-4342-B048-85BDC9FD1C3A}</a:tableStyleId>
              </a:tblPr>
              <a:tblGrid>
                <a:gridCol w="1219200"/>
                <a:gridCol w="2590799"/>
                <a:gridCol w="838200"/>
                <a:gridCol w="838200"/>
                <a:gridCol w="1066800"/>
                <a:gridCol w="990600"/>
                <a:gridCol w="990601"/>
              </a:tblGrid>
              <a:tr h="471268">
                <a:tc>
                  <a:txBody>
                    <a:bodyPr/>
                    <a:lstStyle/>
                    <a:p>
                      <a:endParaRPr lang="en-US" sz="1200" dirty="0">
                        <a:solidFill>
                          <a:srgbClr val="FFFFFF"/>
                        </a:solidFill>
                      </a:endParaRPr>
                    </a:p>
                  </a:txBody>
                  <a:tcPr/>
                </a:tc>
                <a:tc>
                  <a:txBody>
                    <a:bodyPr/>
                    <a:lstStyle/>
                    <a:p>
                      <a:r>
                        <a:rPr lang="en-US" sz="1200" dirty="0" smtClean="0">
                          <a:solidFill>
                            <a:srgbClr val="FFFFFF"/>
                          </a:solidFill>
                        </a:rPr>
                        <a:t>Description</a:t>
                      </a:r>
                      <a:endParaRPr lang="en-US" sz="1200" dirty="0">
                        <a:solidFill>
                          <a:srgbClr val="FFFFFF"/>
                        </a:solidFill>
                      </a:endParaRPr>
                    </a:p>
                  </a:txBody>
                  <a:tcPr/>
                </a:tc>
                <a:tc>
                  <a:txBody>
                    <a:bodyPr/>
                    <a:lstStyle/>
                    <a:p>
                      <a:r>
                        <a:rPr lang="en-US" sz="1200" dirty="0" smtClean="0">
                          <a:solidFill>
                            <a:srgbClr val="FFFFFF"/>
                          </a:solidFill>
                        </a:rPr>
                        <a:t>District</a:t>
                      </a:r>
                      <a:endParaRPr lang="en-US" sz="1200" dirty="0">
                        <a:solidFill>
                          <a:srgbClr val="FFFFFF"/>
                        </a:solidFill>
                      </a:endParaRPr>
                    </a:p>
                  </a:txBody>
                  <a:tcPr/>
                </a:tc>
                <a:tc>
                  <a:txBody>
                    <a:bodyPr/>
                    <a:lstStyle/>
                    <a:p>
                      <a:r>
                        <a:rPr lang="en-US" sz="1200" dirty="0" smtClean="0">
                          <a:solidFill>
                            <a:srgbClr val="FFFFFF"/>
                          </a:solidFill>
                        </a:rPr>
                        <a:t>School</a:t>
                      </a:r>
                      <a:endParaRPr lang="en-US" sz="1200" dirty="0">
                        <a:solidFill>
                          <a:srgbClr val="FFFFFF"/>
                        </a:solidFill>
                      </a:endParaRPr>
                    </a:p>
                  </a:txBody>
                  <a:tcPr/>
                </a:tc>
                <a:tc>
                  <a:txBody>
                    <a:bodyPr/>
                    <a:lstStyle/>
                    <a:p>
                      <a:r>
                        <a:rPr lang="en-US" sz="1200" dirty="0" smtClean="0">
                          <a:solidFill>
                            <a:srgbClr val="FFFFFF"/>
                          </a:solidFill>
                        </a:rPr>
                        <a:t>Operational</a:t>
                      </a:r>
                      <a:endParaRPr lang="en-US" sz="1200" dirty="0">
                        <a:solidFill>
                          <a:srgbClr val="FFFFFF"/>
                        </a:solidFill>
                      </a:endParaRPr>
                    </a:p>
                  </a:txBody>
                  <a:tcPr/>
                </a:tc>
                <a:tc>
                  <a:txBody>
                    <a:bodyPr/>
                    <a:lstStyle/>
                    <a:p>
                      <a:r>
                        <a:rPr lang="en-US" sz="1200" dirty="0" smtClean="0">
                          <a:solidFill>
                            <a:srgbClr val="FFFFFF"/>
                          </a:solidFill>
                        </a:rPr>
                        <a:t>Classroom</a:t>
                      </a:r>
                      <a:endParaRPr lang="en-US" sz="1200" dirty="0">
                        <a:solidFill>
                          <a:srgbClr val="FFFFFF"/>
                        </a:solidFill>
                      </a:endParaRPr>
                    </a:p>
                  </a:txBody>
                  <a:tcPr/>
                </a:tc>
                <a:tc>
                  <a:txBody>
                    <a:bodyPr/>
                    <a:lstStyle/>
                    <a:p>
                      <a:r>
                        <a:rPr lang="en-US" sz="1200" dirty="0" smtClean="0">
                          <a:solidFill>
                            <a:srgbClr val="FFFFFF"/>
                          </a:solidFill>
                        </a:rPr>
                        <a:t>Students</a:t>
                      </a:r>
                      <a:endParaRPr lang="en-US" sz="1200" dirty="0">
                        <a:solidFill>
                          <a:srgbClr val="FFFFFF"/>
                        </a:solidFill>
                      </a:endParaRPr>
                    </a:p>
                  </a:txBody>
                  <a:tcPr/>
                </a:tc>
              </a:tr>
              <a:tr h="477813">
                <a:tc>
                  <a:txBody>
                    <a:bodyPr/>
                    <a:lstStyle/>
                    <a:p>
                      <a:r>
                        <a:rPr lang="en-US" sz="1200" dirty="0" smtClean="0"/>
                        <a:t>Staff</a:t>
                      </a:r>
                      <a:endParaRPr lang="en-US" sz="1200" dirty="0"/>
                    </a:p>
                  </a:txBody>
                  <a:tcPr/>
                </a:tc>
                <a:tc>
                  <a:txBody>
                    <a:bodyPr/>
                    <a:lstStyle/>
                    <a:p>
                      <a:r>
                        <a:rPr lang="en-US" sz="1200" dirty="0" smtClean="0"/>
                        <a:t>User may</a:t>
                      </a:r>
                      <a:r>
                        <a:rPr lang="en-US" sz="1200" baseline="0" dirty="0" smtClean="0"/>
                        <a:t> view the district-level Dashboards or school-level Dashboards only (dependent on organizational assignment.  This is a “metrics-only” view and users are restricted from seeing any student or staff level information</a:t>
                      </a:r>
                      <a:endParaRPr lang="en-US" sz="1200" dirty="0"/>
                    </a:p>
                  </a:txBody>
                  <a:tcPr/>
                </a:tc>
                <a:tc>
                  <a:txBody>
                    <a:bodyPr/>
                    <a:lstStyle/>
                    <a:p>
                      <a:r>
                        <a:rPr lang="en-US" sz="1200" dirty="0" smtClean="0"/>
                        <a:t>If district</a:t>
                      </a:r>
                      <a:r>
                        <a:rPr lang="en-US" sz="1200" baseline="0" dirty="0" smtClean="0"/>
                        <a:t> org</a:t>
                      </a:r>
                      <a:endParaRPr lang="en-US" sz="1200" dirty="0"/>
                    </a:p>
                  </a:txBody>
                  <a:tcPr/>
                </a:tc>
                <a:tc>
                  <a:txBody>
                    <a:bodyPr/>
                    <a:lstStyle/>
                    <a:p>
                      <a:r>
                        <a:rPr lang="en-US" sz="1200" dirty="0" smtClean="0"/>
                        <a:t>If school</a:t>
                      </a:r>
                      <a:r>
                        <a:rPr lang="en-US" sz="1200" baseline="0" dirty="0" smtClean="0"/>
                        <a:t> org</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r>
              <a:tr h="477813">
                <a:tc>
                  <a:txBody>
                    <a:bodyPr/>
                    <a:lstStyle/>
                    <a:p>
                      <a:r>
                        <a:rPr lang="en-US" sz="1200" dirty="0" smtClean="0"/>
                        <a:t>Specialist</a:t>
                      </a:r>
                      <a:endParaRPr lang="en-US" sz="1200" dirty="0"/>
                    </a:p>
                  </a:txBody>
                  <a:tcPr/>
                </a:tc>
                <a:tc>
                  <a:txBody>
                    <a:bodyPr/>
                    <a:lstStyle/>
                    <a:p>
                      <a:r>
                        <a:rPr lang="en-US" sz="1200" dirty="0" smtClean="0"/>
                        <a:t>User may</a:t>
                      </a:r>
                      <a:r>
                        <a:rPr lang="en-US" sz="1200" baseline="0" dirty="0" smtClean="0"/>
                        <a:t> view only those students that are associated to their staff ID.  District/Campus specialist: User may view only those students in the district of a specific school in a capacity other than teacher (as determined by student rosters, e.g., counselor).  Teacher: User may view only those students across the specific  school(s) that are associated with user as a teacher (students assigned to the teacher’s class sections).  Teacher can see a school level view; student lists are limited to those assigned to teacher’s sections.</a:t>
                      </a:r>
                      <a:endParaRPr lang="en-US" sz="1200" dirty="0"/>
                    </a:p>
                  </a:txBody>
                  <a:tcPr/>
                </a:tc>
                <a:tc>
                  <a:txBody>
                    <a:bodyPr/>
                    <a:lstStyle/>
                    <a:p>
                      <a:r>
                        <a:rPr lang="en-US" sz="1200" dirty="0" smtClean="0"/>
                        <a:t>If district org</a:t>
                      </a:r>
                      <a:endParaRPr lang="en-US" sz="1200" dirty="0"/>
                    </a:p>
                  </a:txBody>
                  <a:tcPr/>
                </a:tc>
                <a:tc>
                  <a:txBody>
                    <a:bodyPr/>
                    <a:lstStyle/>
                    <a:p>
                      <a:r>
                        <a:rPr lang="en-US" sz="1200" dirty="0" smtClean="0"/>
                        <a:t>If</a:t>
                      </a:r>
                      <a:r>
                        <a:rPr lang="en-US" sz="1200" baseline="0" dirty="0" smtClean="0"/>
                        <a:t> school org</a:t>
                      </a:r>
                      <a:endParaRPr lang="en-US" sz="1200" dirty="0"/>
                    </a:p>
                  </a:txBody>
                  <a:tcPr/>
                </a:tc>
                <a:tc>
                  <a:txBody>
                    <a:bodyPr/>
                    <a:lstStyle/>
                    <a:p>
                      <a:r>
                        <a:rPr lang="en-US" sz="1200" dirty="0" smtClean="0"/>
                        <a:t>No</a:t>
                      </a:r>
                      <a:endParaRPr lang="en-US" sz="1200" dirty="0"/>
                    </a:p>
                  </a:txBody>
                  <a:tcPr/>
                </a:tc>
                <a:tc>
                  <a:txBody>
                    <a:bodyPr/>
                    <a:lstStyle/>
                    <a:p>
                      <a:r>
                        <a:rPr lang="en-US" sz="1200" dirty="0" smtClean="0"/>
                        <a:t>Rosters</a:t>
                      </a:r>
                      <a:r>
                        <a:rPr lang="en-US" sz="1200" baseline="0" dirty="0" smtClean="0"/>
                        <a:t> or </a:t>
                      </a:r>
                      <a:r>
                        <a:rPr lang="en-US" sz="1200" dirty="0" smtClean="0"/>
                        <a:t>Classes</a:t>
                      </a:r>
                      <a:r>
                        <a:rPr lang="en-US" sz="1200" baseline="0" dirty="0" smtClean="0"/>
                        <a:t> in District or School</a:t>
                      </a:r>
                      <a:endParaRPr lang="en-US" sz="1200" dirty="0"/>
                    </a:p>
                  </a:txBody>
                  <a:tcPr/>
                </a:tc>
                <a:tc>
                  <a:txBody>
                    <a:bodyPr/>
                    <a:lstStyle/>
                    <a:p>
                      <a:r>
                        <a:rPr lang="en-US" sz="1200" dirty="0" smtClean="0"/>
                        <a:t>Rosters</a:t>
                      </a:r>
                      <a:r>
                        <a:rPr lang="en-US" sz="1200" baseline="0" dirty="0" smtClean="0"/>
                        <a:t> or </a:t>
                      </a:r>
                      <a:r>
                        <a:rPr lang="en-US" sz="1200" dirty="0" smtClean="0"/>
                        <a:t>Classes</a:t>
                      </a:r>
                      <a:r>
                        <a:rPr lang="en-US" sz="1200" baseline="0" dirty="0" smtClean="0"/>
                        <a:t> in District or School</a:t>
                      </a:r>
                      <a:endParaRPr lang="en-US" sz="1200" dirty="0"/>
                    </a:p>
                  </a:txBody>
                  <a:tcPr/>
                </a:tc>
              </a:tr>
            </a:tbl>
          </a:graphicData>
        </a:graphic>
      </p:graphicFrame>
    </p:spTree>
    <p:extLst>
      <p:ext uri="{BB962C8B-B14F-4D97-AF65-F5344CB8AC3E}">
        <p14:creationId xmlns:p14="http://schemas.microsoft.com/office/powerpoint/2010/main" xmlns="" val="2266005854"/>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66</a:t>
            </a:fld>
            <a:endParaRPr lang="en-US" dirty="0"/>
          </a:p>
        </p:txBody>
      </p:sp>
      <p:sp>
        <p:nvSpPr>
          <p:cNvPr id="4" name="Title 3"/>
          <p:cNvSpPr>
            <a:spLocks noGrp="1"/>
          </p:cNvSpPr>
          <p:nvPr>
            <p:ph type="title"/>
          </p:nvPr>
        </p:nvSpPr>
        <p:spPr>
          <a:xfrm>
            <a:off x="1905000" y="381000"/>
            <a:ext cx="6858000" cy="841248"/>
          </a:xfrm>
        </p:spPr>
        <p:txBody>
          <a:bodyPr>
            <a:noAutofit/>
          </a:bodyPr>
          <a:lstStyle/>
          <a:p>
            <a:r>
              <a:rPr lang="en-US" sz="2400" dirty="0" smtClean="0"/>
              <a:t>studentGPS™ Dashboards Roles &amp; Claims to Data: Leader, Administration &amp; Principal</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xmlns="" val="1742368284"/>
              </p:ext>
            </p:extLst>
          </p:nvPr>
        </p:nvGraphicFramePr>
        <p:xfrm>
          <a:off x="304800" y="1828800"/>
          <a:ext cx="8534400" cy="4768948"/>
        </p:xfrm>
        <a:graphic>
          <a:graphicData uri="http://schemas.openxmlformats.org/drawingml/2006/table">
            <a:tbl>
              <a:tblPr firstRow="1" bandRow="1">
                <a:tableStyleId>{5C22544A-7EE6-4342-B048-85BDC9FD1C3A}</a:tableStyleId>
              </a:tblPr>
              <a:tblGrid>
                <a:gridCol w="1219200"/>
                <a:gridCol w="2590799"/>
                <a:gridCol w="838200"/>
                <a:gridCol w="838200"/>
                <a:gridCol w="1066800"/>
                <a:gridCol w="990600"/>
                <a:gridCol w="990601"/>
              </a:tblGrid>
              <a:tr h="471268">
                <a:tc>
                  <a:txBody>
                    <a:bodyPr/>
                    <a:lstStyle/>
                    <a:p>
                      <a:endParaRPr lang="en-US" sz="1200" dirty="0">
                        <a:solidFill>
                          <a:srgbClr val="FFFFFF"/>
                        </a:solidFill>
                      </a:endParaRPr>
                    </a:p>
                  </a:txBody>
                  <a:tcPr/>
                </a:tc>
                <a:tc>
                  <a:txBody>
                    <a:bodyPr/>
                    <a:lstStyle/>
                    <a:p>
                      <a:r>
                        <a:rPr lang="en-US" sz="1200" dirty="0" smtClean="0">
                          <a:solidFill>
                            <a:srgbClr val="FFFFFF"/>
                          </a:solidFill>
                        </a:rPr>
                        <a:t>Description</a:t>
                      </a:r>
                      <a:endParaRPr lang="en-US" sz="1200" dirty="0">
                        <a:solidFill>
                          <a:srgbClr val="FFFFFF"/>
                        </a:solidFill>
                      </a:endParaRPr>
                    </a:p>
                  </a:txBody>
                  <a:tcPr/>
                </a:tc>
                <a:tc>
                  <a:txBody>
                    <a:bodyPr/>
                    <a:lstStyle/>
                    <a:p>
                      <a:r>
                        <a:rPr lang="en-US" sz="1200" dirty="0" smtClean="0">
                          <a:solidFill>
                            <a:srgbClr val="FFFFFF"/>
                          </a:solidFill>
                        </a:rPr>
                        <a:t>District</a:t>
                      </a:r>
                      <a:endParaRPr lang="en-US" sz="1200" dirty="0">
                        <a:solidFill>
                          <a:srgbClr val="FFFFFF"/>
                        </a:solidFill>
                      </a:endParaRPr>
                    </a:p>
                  </a:txBody>
                  <a:tcPr/>
                </a:tc>
                <a:tc>
                  <a:txBody>
                    <a:bodyPr/>
                    <a:lstStyle/>
                    <a:p>
                      <a:r>
                        <a:rPr lang="en-US" sz="1200" dirty="0" smtClean="0">
                          <a:solidFill>
                            <a:srgbClr val="FFFFFF"/>
                          </a:solidFill>
                        </a:rPr>
                        <a:t>School</a:t>
                      </a:r>
                      <a:endParaRPr lang="en-US" sz="1200" dirty="0">
                        <a:solidFill>
                          <a:srgbClr val="FFFFFF"/>
                        </a:solidFill>
                      </a:endParaRPr>
                    </a:p>
                  </a:txBody>
                  <a:tcPr/>
                </a:tc>
                <a:tc>
                  <a:txBody>
                    <a:bodyPr/>
                    <a:lstStyle/>
                    <a:p>
                      <a:r>
                        <a:rPr lang="en-US" sz="1200" dirty="0" smtClean="0">
                          <a:solidFill>
                            <a:srgbClr val="FFFFFF"/>
                          </a:solidFill>
                        </a:rPr>
                        <a:t>Operational</a:t>
                      </a:r>
                      <a:endParaRPr lang="en-US" sz="1200" dirty="0">
                        <a:solidFill>
                          <a:srgbClr val="FFFFFF"/>
                        </a:solidFill>
                      </a:endParaRPr>
                    </a:p>
                  </a:txBody>
                  <a:tcPr/>
                </a:tc>
                <a:tc>
                  <a:txBody>
                    <a:bodyPr/>
                    <a:lstStyle/>
                    <a:p>
                      <a:r>
                        <a:rPr lang="en-US" sz="1200" dirty="0" smtClean="0">
                          <a:solidFill>
                            <a:srgbClr val="FFFFFF"/>
                          </a:solidFill>
                        </a:rPr>
                        <a:t>Classroom</a:t>
                      </a:r>
                      <a:endParaRPr lang="en-US" sz="1200" dirty="0">
                        <a:solidFill>
                          <a:srgbClr val="FFFFFF"/>
                        </a:solidFill>
                      </a:endParaRPr>
                    </a:p>
                  </a:txBody>
                  <a:tcPr/>
                </a:tc>
                <a:tc>
                  <a:txBody>
                    <a:bodyPr/>
                    <a:lstStyle/>
                    <a:p>
                      <a:r>
                        <a:rPr lang="en-US" sz="1200" dirty="0" smtClean="0">
                          <a:solidFill>
                            <a:srgbClr val="FFFFFF"/>
                          </a:solidFill>
                        </a:rPr>
                        <a:t>Students</a:t>
                      </a:r>
                      <a:endParaRPr lang="en-US" sz="1200" dirty="0">
                        <a:solidFill>
                          <a:srgbClr val="FFFFFF"/>
                        </a:solidFill>
                      </a:endParaRPr>
                    </a:p>
                  </a:txBody>
                  <a:tcPr/>
                </a:tc>
              </a:tr>
              <a:tr h="477813">
                <a:tc>
                  <a:txBody>
                    <a:bodyPr/>
                    <a:lstStyle/>
                    <a:p>
                      <a:r>
                        <a:rPr lang="en-US" sz="1200" dirty="0" smtClean="0"/>
                        <a:t>Leader</a:t>
                      </a:r>
                      <a:endParaRPr lang="en-US" sz="1200" dirty="0"/>
                    </a:p>
                  </a:txBody>
                  <a:tcPr/>
                </a:tc>
                <a:tc>
                  <a:txBody>
                    <a:bodyPr/>
                    <a:lstStyle/>
                    <a:p>
                      <a:r>
                        <a:rPr lang="en-US" sz="1200" dirty="0" smtClean="0"/>
                        <a:t>User may view</a:t>
                      </a:r>
                      <a:r>
                        <a:rPr lang="en-US" sz="1200" baseline="0" dirty="0" smtClean="0"/>
                        <a:t> the student Dashboards for all students currently enrolled in the district or specific school (depending on organizational assignment).  User cannot see any operational or staff metrics.</a:t>
                      </a:r>
                      <a:endParaRPr lang="en-US" sz="1200" dirty="0"/>
                    </a:p>
                  </a:txBody>
                  <a:tcPr/>
                </a:tc>
                <a:tc>
                  <a:txBody>
                    <a:bodyPr/>
                    <a:lstStyle/>
                    <a:p>
                      <a:r>
                        <a:rPr lang="en-US" sz="1200" dirty="0" smtClean="0"/>
                        <a:t>If district org</a:t>
                      </a:r>
                      <a:endParaRPr lang="en-US" sz="1200" dirty="0"/>
                    </a:p>
                  </a:txBody>
                  <a:tcPr/>
                </a:tc>
                <a:tc>
                  <a:txBody>
                    <a:bodyPr/>
                    <a:lstStyle/>
                    <a:p>
                      <a:r>
                        <a:rPr lang="en-US" sz="1200" dirty="0" smtClean="0"/>
                        <a:t>If school org</a:t>
                      </a:r>
                      <a:endParaRPr lang="en-US" sz="1200" dirty="0"/>
                    </a:p>
                  </a:txBody>
                  <a:tcPr/>
                </a:tc>
                <a:tc>
                  <a:txBody>
                    <a:bodyPr/>
                    <a:lstStyle/>
                    <a:p>
                      <a:r>
                        <a:rPr lang="en-US" sz="1200" dirty="0" smtClean="0"/>
                        <a:t>No</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r h="477813">
                <a:tc>
                  <a:txBody>
                    <a:bodyPr/>
                    <a:lstStyle/>
                    <a:p>
                      <a:r>
                        <a:rPr lang="en-US" sz="1200" dirty="0" smtClean="0"/>
                        <a:t>Administration</a:t>
                      </a:r>
                      <a:endParaRPr lang="en-US" sz="1200" dirty="0"/>
                    </a:p>
                  </a:txBody>
                  <a:tcPr/>
                </a:tc>
                <a:tc>
                  <a:txBody>
                    <a:bodyPr/>
                    <a:lstStyle/>
                    <a:p>
                      <a:r>
                        <a:rPr lang="en-US" sz="1200" dirty="0" smtClean="0"/>
                        <a:t>User</a:t>
                      </a:r>
                      <a:r>
                        <a:rPr lang="en-US" sz="1200" baseline="0" dirty="0" smtClean="0"/>
                        <a:t> may view the student, classroom and full campus Dashboards for all students and teachers currently enrolled in the district or specific school (dependent on organizational assignment).</a:t>
                      </a:r>
                      <a:endParaRPr lang="en-US" sz="1200" dirty="0"/>
                    </a:p>
                  </a:txBody>
                  <a:tcPr/>
                </a:tc>
                <a:tc>
                  <a:txBody>
                    <a:bodyPr/>
                    <a:lstStyle/>
                    <a:p>
                      <a:r>
                        <a:rPr lang="en-US" sz="1200" dirty="0" smtClean="0"/>
                        <a:t>If district org</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r h="477813">
                <a:tc>
                  <a:txBody>
                    <a:bodyPr/>
                    <a:lstStyle/>
                    <a:p>
                      <a:r>
                        <a:rPr lang="en-US" sz="1200" dirty="0" smtClean="0"/>
                        <a:t>Principal</a:t>
                      </a:r>
                      <a:endParaRPr lang="en-US" sz="1200" dirty="0"/>
                    </a:p>
                  </a:txBody>
                  <a:tcPr/>
                </a:tc>
                <a:tc>
                  <a:txBody>
                    <a:bodyPr/>
                    <a:lstStyle/>
                    <a:p>
                      <a:r>
                        <a:rPr lang="en-US" sz="1200" dirty="0" smtClean="0"/>
                        <a:t>User may</a:t>
                      </a:r>
                      <a:r>
                        <a:rPr lang="en-US" sz="1200" baseline="0" dirty="0" smtClean="0"/>
                        <a:t> view the student, classroom and full campus Dashboards for all students and teachers currently enrolled in the specific school.  May also view campus goals and do “what if” analysis of goals, but changes won’t be saved for future sessions.</a:t>
                      </a:r>
                      <a:endParaRPr lang="en-US" sz="1200" dirty="0"/>
                    </a:p>
                  </a:txBody>
                  <a:tcPr/>
                </a:tc>
                <a:tc>
                  <a:txBody>
                    <a:bodyPr/>
                    <a:lstStyle/>
                    <a:p>
                      <a:r>
                        <a:rPr lang="en-US" sz="1200" dirty="0" smtClean="0"/>
                        <a:t>No</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 </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bl>
          </a:graphicData>
        </a:graphic>
      </p:graphicFrame>
    </p:spTree>
    <p:extLst>
      <p:ext uri="{BB962C8B-B14F-4D97-AF65-F5344CB8AC3E}">
        <p14:creationId xmlns:p14="http://schemas.microsoft.com/office/powerpoint/2010/main" xmlns="" val="3263875512"/>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85000" lnSpcReduction="20000"/>
          </a:bodyPr>
          <a:lstStyle/>
          <a:p>
            <a:fld id="{2F0C4421-5918-4AA3-AE4A-C36EDD2FD6EB}" type="slidenum">
              <a:rPr lang="en-US" smtClean="0"/>
              <a:pPr/>
              <a:t>67</a:t>
            </a:fld>
            <a:endParaRPr lang="en-US" dirty="0"/>
          </a:p>
        </p:txBody>
      </p:sp>
      <p:sp>
        <p:nvSpPr>
          <p:cNvPr id="4" name="Title 3"/>
          <p:cNvSpPr>
            <a:spLocks noGrp="1"/>
          </p:cNvSpPr>
          <p:nvPr>
            <p:ph type="title"/>
          </p:nvPr>
        </p:nvSpPr>
        <p:spPr>
          <a:xfrm>
            <a:off x="1905000" y="381000"/>
            <a:ext cx="6858000" cy="841248"/>
          </a:xfrm>
        </p:spPr>
        <p:txBody>
          <a:bodyPr>
            <a:noAutofit/>
          </a:bodyPr>
          <a:lstStyle/>
          <a:p>
            <a:r>
              <a:rPr lang="en-US" sz="2400" dirty="0" smtClean="0"/>
              <a:t>studentGPS™ Dashboards Roles &amp; Claims to Data: Superintendent &amp; System Admin</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xmlns="" val="1097115258"/>
              </p:ext>
            </p:extLst>
          </p:nvPr>
        </p:nvGraphicFramePr>
        <p:xfrm>
          <a:off x="304800" y="1828800"/>
          <a:ext cx="8534400" cy="2848708"/>
        </p:xfrm>
        <a:graphic>
          <a:graphicData uri="http://schemas.openxmlformats.org/drawingml/2006/table">
            <a:tbl>
              <a:tblPr firstRow="1" bandRow="1">
                <a:tableStyleId>{5C22544A-7EE6-4342-B048-85BDC9FD1C3A}</a:tableStyleId>
              </a:tblPr>
              <a:tblGrid>
                <a:gridCol w="1256731"/>
                <a:gridCol w="2553268"/>
                <a:gridCol w="838200"/>
                <a:gridCol w="838200"/>
                <a:gridCol w="1066800"/>
                <a:gridCol w="990600"/>
                <a:gridCol w="990601"/>
              </a:tblGrid>
              <a:tr h="471268">
                <a:tc>
                  <a:txBody>
                    <a:bodyPr/>
                    <a:lstStyle/>
                    <a:p>
                      <a:endParaRPr lang="en-US" sz="1200" dirty="0"/>
                    </a:p>
                  </a:txBody>
                  <a:tcPr/>
                </a:tc>
                <a:tc>
                  <a:txBody>
                    <a:bodyPr/>
                    <a:lstStyle/>
                    <a:p>
                      <a:r>
                        <a:rPr lang="en-US" sz="1200" dirty="0" smtClean="0">
                          <a:solidFill>
                            <a:srgbClr val="FFFFFF"/>
                          </a:solidFill>
                        </a:rPr>
                        <a:t>Description</a:t>
                      </a:r>
                      <a:endParaRPr lang="en-US" sz="1200" dirty="0">
                        <a:solidFill>
                          <a:srgbClr val="FFFFFF"/>
                        </a:solidFill>
                      </a:endParaRPr>
                    </a:p>
                  </a:txBody>
                  <a:tcPr/>
                </a:tc>
                <a:tc>
                  <a:txBody>
                    <a:bodyPr/>
                    <a:lstStyle/>
                    <a:p>
                      <a:r>
                        <a:rPr lang="en-US" sz="1200" dirty="0" smtClean="0">
                          <a:solidFill>
                            <a:srgbClr val="FFFFFF"/>
                          </a:solidFill>
                        </a:rPr>
                        <a:t>District</a:t>
                      </a:r>
                      <a:endParaRPr lang="en-US" sz="1200" dirty="0">
                        <a:solidFill>
                          <a:srgbClr val="FFFFFF"/>
                        </a:solidFill>
                      </a:endParaRPr>
                    </a:p>
                  </a:txBody>
                  <a:tcPr/>
                </a:tc>
                <a:tc>
                  <a:txBody>
                    <a:bodyPr/>
                    <a:lstStyle/>
                    <a:p>
                      <a:r>
                        <a:rPr lang="en-US" sz="1200" dirty="0" smtClean="0">
                          <a:solidFill>
                            <a:srgbClr val="FFFFFF"/>
                          </a:solidFill>
                        </a:rPr>
                        <a:t>School</a:t>
                      </a:r>
                      <a:endParaRPr lang="en-US" sz="1200" dirty="0">
                        <a:solidFill>
                          <a:srgbClr val="FFFFFF"/>
                        </a:solidFill>
                      </a:endParaRPr>
                    </a:p>
                  </a:txBody>
                  <a:tcPr/>
                </a:tc>
                <a:tc>
                  <a:txBody>
                    <a:bodyPr/>
                    <a:lstStyle/>
                    <a:p>
                      <a:r>
                        <a:rPr lang="en-US" sz="1200" dirty="0" smtClean="0">
                          <a:solidFill>
                            <a:srgbClr val="FFFFFF"/>
                          </a:solidFill>
                        </a:rPr>
                        <a:t>Operational</a:t>
                      </a:r>
                      <a:endParaRPr lang="en-US" sz="1200" dirty="0">
                        <a:solidFill>
                          <a:srgbClr val="FFFFFF"/>
                        </a:solidFill>
                      </a:endParaRPr>
                    </a:p>
                  </a:txBody>
                  <a:tcPr/>
                </a:tc>
                <a:tc>
                  <a:txBody>
                    <a:bodyPr/>
                    <a:lstStyle/>
                    <a:p>
                      <a:r>
                        <a:rPr lang="en-US" sz="1200" dirty="0" smtClean="0">
                          <a:solidFill>
                            <a:srgbClr val="FFFFFF"/>
                          </a:solidFill>
                        </a:rPr>
                        <a:t>Classroom</a:t>
                      </a:r>
                      <a:endParaRPr lang="en-US" sz="1200" dirty="0">
                        <a:solidFill>
                          <a:srgbClr val="FFFFFF"/>
                        </a:solidFill>
                      </a:endParaRPr>
                    </a:p>
                  </a:txBody>
                  <a:tcPr/>
                </a:tc>
                <a:tc>
                  <a:txBody>
                    <a:bodyPr/>
                    <a:lstStyle/>
                    <a:p>
                      <a:r>
                        <a:rPr lang="en-US" sz="1200" dirty="0" smtClean="0">
                          <a:solidFill>
                            <a:srgbClr val="FFFFFF"/>
                          </a:solidFill>
                        </a:rPr>
                        <a:t>Students</a:t>
                      </a:r>
                      <a:endParaRPr lang="en-US" sz="1200" dirty="0">
                        <a:solidFill>
                          <a:srgbClr val="FFFFFF"/>
                        </a:solidFill>
                      </a:endParaRPr>
                    </a:p>
                  </a:txBody>
                  <a:tcPr/>
                </a:tc>
              </a:tr>
              <a:tr h="477813">
                <a:tc>
                  <a:txBody>
                    <a:bodyPr/>
                    <a:lstStyle/>
                    <a:p>
                      <a:r>
                        <a:rPr lang="en-US" sz="1200" dirty="0" smtClean="0"/>
                        <a:t>Superintendent</a:t>
                      </a:r>
                      <a:endParaRPr lang="en-US" sz="1200" dirty="0"/>
                    </a:p>
                  </a:txBody>
                  <a:tcPr/>
                </a:tc>
                <a:tc>
                  <a:txBody>
                    <a:bodyPr/>
                    <a:lstStyle/>
                    <a:p>
                      <a:r>
                        <a:rPr lang="en-US" sz="1200" dirty="0" smtClean="0"/>
                        <a:t>User may view the</a:t>
                      </a:r>
                      <a:r>
                        <a:rPr lang="en-US" sz="1200" baseline="0" dirty="0" smtClean="0"/>
                        <a:t> student, classroom and full campus Dashboards for all students and teachers currently enrolled in the district.  User also has the ability to set and manage district and campus goals or thresholds.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 </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r h="477813">
                <a:tc>
                  <a:txBody>
                    <a:bodyPr/>
                    <a:lstStyle/>
                    <a:p>
                      <a:r>
                        <a:rPr lang="en-US" sz="1200" dirty="0" smtClean="0"/>
                        <a:t>System Admin or</a:t>
                      </a:r>
                      <a:r>
                        <a:rPr lang="en-US" sz="1200" baseline="0" dirty="0" smtClean="0"/>
                        <a:t> LEA Data Steward and Key Designees</a:t>
                      </a:r>
                      <a:endParaRPr lang="en-US" sz="1200" dirty="0"/>
                    </a:p>
                  </a:txBody>
                  <a:tcPr/>
                </a:tc>
                <a:tc>
                  <a:txBody>
                    <a:bodyPr/>
                    <a:lstStyle/>
                    <a:p>
                      <a:r>
                        <a:rPr lang="en-US" sz="1200" dirty="0" smtClean="0"/>
                        <a:t>User</a:t>
                      </a:r>
                      <a:r>
                        <a:rPr lang="en-US" sz="1200" baseline="0" dirty="0" smtClean="0"/>
                        <a:t> may impersonate the view of the student, classroom and full campus Dashboards for all students and teachers currently enrolled in the district</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bl>
          </a:graphicData>
        </a:graphic>
      </p:graphicFrame>
    </p:spTree>
    <p:extLst>
      <p:ext uri="{BB962C8B-B14F-4D97-AF65-F5344CB8AC3E}">
        <p14:creationId xmlns:p14="http://schemas.microsoft.com/office/powerpoint/2010/main" xmlns="" val="174106107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010400" cy="990600"/>
          </a:xfrm>
        </p:spPr>
        <p:txBody>
          <a:bodyPr>
            <a:noAutofit/>
          </a:bodyPr>
          <a:lstStyle/>
          <a:p>
            <a:r>
              <a:rPr lang="en-US" sz="3200" dirty="0" smtClean="0"/>
              <a:t>Requestin</a:t>
            </a:r>
            <a:r>
              <a:rPr lang="en-US" sz="3200" dirty="0" smtClean="0"/>
              <a:t>g a </a:t>
            </a:r>
            <a:r>
              <a:rPr lang="en-US" sz="3200" dirty="0" smtClean="0"/>
              <a:t>TEAL </a:t>
            </a:r>
            <a:r>
              <a:rPr lang="en-US" sz="3200" dirty="0" smtClean="0"/>
              <a:t>User </a:t>
            </a:r>
            <a:r>
              <a:rPr lang="en-US" sz="3200" dirty="0" smtClean="0"/>
              <a:t>Account (TEAL ID)</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7</a:t>
            </a:fld>
            <a:endParaRPr lang="en-US" dirty="0"/>
          </a:p>
        </p:txBody>
      </p:sp>
      <p:sp>
        <p:nvSpPr>
          <p:cNvPr id="11" name="TextBox 10"/>
          <p:cNvSpPr txBox="1"/>
          <p:nvPr/>
        </p:nvSpPr>
        <p:spPr>
          <a:xfrm>
            <a:off x="3429000" y="6172200"/>
            <a:ext cx="3505200" cy="369332"/>
          </a:xfrm>
          <a:prstGeom prst="rect">
            <a:avLst/>
          </a:prstGeom>
          <a:noFill/>
        </p:spPr>
        <p:txBody>
          <a:bodyPr wrap="square" rtlCol="0">
            <a:spAutoFit/>
          </a:bodyPr>
          <a:lstStyle/>
          <a:p>
            <a:r>
              <a:rPr lang="en-US" dirty="0" smtClean="0">
                <a:hlinkClick r:id="rId3"/>
              </a:rPr>
              <a:t>https://pryor.tea.state.tx.us/</a:t>
            </a:r>
            <a:endParaRPr lang="en-US" dirty="0"/>
          </a:p>
        </p:txBody>
      </p:sp>
      <p:pic>
        <p:nvPicPr>
          <p:cNvPr id="4098" name="Picture 2"/>
          <p:cNvPicPr>
            <a:picLocks noGrp="1" noChangeAspect="1" noChangeArrowheads="1"/>
          </p:cNvPicPr>
          <p:nvPr>
            <p:ph sz="quarter" idx="1"/>
          </p:nvPr>
        </p:nvPicPr>
        <p:blipFill>
          <a:blip r:embed="rId4" cstate="print"/>
          <a:srcRect/>
          <a:stretch>
            <a:fillRect/>
          </a:stretch>
        </p:blipFill>
        <p:spPr bwMode="auto">
          <a:xfrm>
            <a:off x="2209800" y="2438400"/>
            <a:ext cx="5116513" cy="3434862"/>
          </a:xfrm>
          <a:prstGeom prst="rect">
            <a:avLst/>
          </a:prstGeom>
          <a:noFill/>
          <a:ln w="9525">
            <a:noFill/>
            <a:miter lim="800000"/>
            <a:headEnd/>
            <a:tailEnd/>
          </a:ln>
        </p:spPr>
      </p:pic>
      <p:sp>
        <p:nvSpPr>
          <p:cNvPr id="12" name="TextBox 11"/>
          <p:cNvSpPr txBox="1"/>
          <p:nvPr/>
        </p:nvSpPr>
        <p:spPr>
          <a:xfrm>
            <a:off x="457200" y="1752600"/>
            <a:ext cx="8276753" cy="646331"/>
          </a:xfrm>
          <a:prstGeom prst="rect">
            <a:avLst/>
          </a:prstGeom>
          <a:noFill/>
        </p:spPr>
        <p:txBody>
          <a:bodyPr wrap="square" rtlCol="0">
            <a:spAutoFit/>
          </a:bodyPr>
          <a:lstStyle/>
          <a:p>
            <a:r>
              <a:rPr lang="en-US" dirty="0" smtClean="0"/>
              <a:t>To begin a request for a TEAL </a:t>
            </a:r>
            <a:r>
              <a:rPr lang="en-US" dirty="0" smtClean="0"/>
              <a:t>ID, </a:t>
            </a:r>
            <a:r>
              <a:rPr lang="en-US" dirty="0" smtClean="0"/>
              <a:t>the user must click the link on the TEAL login page.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TEAL User Profile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8</a:t>
            </a:fld>
            <a:endParaRPr lang="en-US" dirty="0"/>
          </a:p>
        </p:txBody>
      </p:sp>
      <p:pic>
        <p:nvPicPr>
          <p:cNvPr id="5122" name="Picture 2"/>
          <p:cNvPicPr>
            <a:picLocks noGrp="1" noChangeAspect="1" noChangeArrowheads="1"/>
          </p:cNvPicPr>
          <p:nvPr>
            <p:ph sz="quarter" idx="1"/>
          </p:nvPr>
        </p:nvPicPr>
        <p:blipFill>
          <a:blip r:embed="rId3" cstate="print"/>
          <a:srcRect/>
          <a:stretch>
            <a:fillRect/>
          </a:stretch>
        </p:blipFill>
        <p:spPr bwMode="auto">
          <a:xfrm>
            <a:off x="990600" y="2372148"/>
            <a:ext cx="7391400" cy="4257252"/>
          </a:xfrm>
          <a:prstGeom prst="rect">
            <a:avLst/>
          </a:prstGeom>
          <a:noFill/>
          <a:ln w="9525">
            <a:solidFill>
              <a:schemeClr val="accent1"/>
            </a:solidFill>
            <a:miter lim="800000"/>
            <a:headEnd/>
            <a:tailEnd/>
          </a:ln>
        </p:spPr>
      </p:pic>
      <p:sp>
        <p:nvSpPr>
          <p:cNvPr id="7" name="TextBox 6"/>
          <p:cNvSpPr txBox="1"/>
          <p:nvPr/>
        </p:nvSpPr>
        <p:spPr>
          <a:xfrm>
            <a:off x="685800" y="1524000"/>
            <a:ext cx="8077200" cy="830997"/>
          </a:xfrm>
          <a:prstGeom prst="rect">
            <a:avLst/>
          </a:prstGeom>
          <a:noFill/>
        </p:spPr>
        <p:txBody>
          <a:bodyPr wrap="square" rtlCol="0">
            <a:spAutoFit/>
          </a:bodyPr>
          <a:lstStyle/>
          <a:p>
            <a:r>
              <a:rPr lang="en-US" sz="2400" dirty="0" smtClean="0"/>
              <a:t>A </a:t>
            </a:r>
            <a:r>
              <a:rPr lang="en-US" sz="2400" dirty="0" smtClean="0"/>
              <a:t>TEAL </a:t>
            </a:r>
            <a:r>
              <a:rPr lang="en-US" sz="2400" dirty="0" smtClean="0"/>
              <a:t>ID </a:t>
            </a:r>
            <a:r>
              <a:rPr lang="en-US" sz="2400" dirty="0" smtClean="0"/>
              <a:t>is created when the user completes and submits the TEAL User Profile. </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TEAL Login Page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718548-7D4E-4638-8659-3F8B2F7C3B14}" type="slidenum">
              <a:rPr lang="en-US" smtClean="0"/>
              <a:pPr/>
              <a:t>9</a:t>
            </a:fld>
            <a:endParaRPr lang="en-US" dirty="0"/>
          </a:p>
        </p:txBody>
      </p:sp>
      <p:pic>
        <p:nvPicPr>
          <p:cNvPr id="3074" name="Picture 2"/>
          <p:cNvPicPr>
            <a:picLocks noGrp="1" noChangeAspect="1" noChangeArrowheads="1"/>
          </p:cNvPicPr>
          <p:nvPr>
            <p:ph sz="quarter" idx="1"/>
          </p:nvPr>
        </p:nvPicPr>
        <p:blipFill>
          <a:blip r:embed="rId3" cstate="print"/>
          <a:srcRect/>
          <a:stretch>
            <a:fillRect/>
          </a:stretch>
        </p:blipFill>
        <p:spPr bwMode="auto">
          <a:xfrm>
            <a:off x="2286000" y="1600200"/>
            <a:ext cx="5116534" cy="4495800"/>
          </a:xfrm>
          <a:prstGeom prst="rect">
            <a:avLst/>
          </a:prstGeom>
          <a:noFill/>
          <a:ln w="9525">
            <a:solidFill>
              <a:schemeClr val="accent1"/>
            </a:solidFill>
            <a:miter lim="800000"/>
            <a:headEnd/>
            <a:tailEnd/>
          </a:ln>
        </p:spPr>
      </p:pic>
      <p:sp>
        <p:nvSpPr>
          <p:cNvPr id="11" name="TextBox 10"/>
          <p:cNvSpPr txBox="1"/>
          <p:nvPr/>
        </p:nvSpPr>
        <p:spPr>
          <a:xfrm>
            <a:off x="3276600" y="6172200"/>
            <a:ext cx="3505200" cy="369332"/>
          </a:xfrm>
          <a:prstGeom prst="rect">
            <a:avLst/>
          </a:prstGeom>
          <a:noFill/>
        </p:spPr>
        <p:txBody>
          <a:bodyPr wrap="square" rtlCol="0">
            <a:spAutoFit/>
          </a:bodyPr>
          <a:lstStyle/>
          <a:p>
            <a:r>
              <a:rPr lang="en-US" dirty="0" smtClean="0">
                <a:hlinkClick r:id="rId4"/>
              </a:rPr>
              <a:t>https://pryor.tea.state.tx.us/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Vendor Presentation_November 13 20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503350F447034E88EE2E57AA2A5F22" ma:contentTypeVersion="0" ma:contentTypeDescription="Create a new document." ma:contentTypeScope="" ma:versionID="69ef94df6f1701d9f3c5622433ea8f0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459782-5798-4A81-9D7C-5C2A3F9F72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FE2F357-9936-4CA5-9A81-D3642CAC549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78A7658-FACD-4003-9C54-CC24F21CBB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4964</TotalTime>
  <Words>5290</Words>
  <Application>Microsoft Office PowerPoint</Application>
  <PresentationFormat>On-screen Show (4:3)</PresentationFormat>
  <Paragraphs>616</Paragraphs>
  <Slides>67</Slides>
  <Notes>40</Notes>
  <HiddenSlides>18</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TSDS Vendor Presentation_November 13 2012</vt:lpstr>
      <vt:lpstr>Texas Student Data System    TEAL for TSDS and the TSDS Portal   </vt:lpstr>
      <vt:lpstr>Course Agenda</vt:lpstr>
      <vt:lpstr>TEAL Overview</vt:lpstr>
      <vt:lpstr>TEAL</vt:lpstr>
      <vt:lpstr>TEAL  TSDS Portal  TSDS Applications </vt:lpstr>
      <vt:lpstr>Requesting a TEAL ID</vt:lpstr>
      <vt:lpstr>Requesting a TEAL User Account (TEAL ID)</vt:lpstr>
      <vt:lpstr>TEAL User Profile</vt:lpstr>
      <vt:lpstr>TEAL Login Page</vt:lpstr>
      <vt:lpstr>TEAL Security Questions</vt:lpstr>
      <vt:lpstr>TEAL Account Access and Approval Process</vt:lpstr>
      <vt:lpstr>Requesting Access to Applications</vt:lpstr>
      <vt:lpstr>Requesting Access to Applications</vt:lpstr>
      <vt:lpstr>Requesting Access to TSDS Applications   </vt:lpstr>
      <vt:lpstr>Add Access</vt:lpstr>
      <vt:lpstr>Enter Employing Organization</vt:lpstr>
      <vt:lpstr>Select TSDS Roles</vt:lpstr>
      <vt:lpstr>Enter Additional Information</vt:lpstr>
      <vt:lpstr>TSDS Roles</vt:lpstr>
      <vt:lpstr>TSDS Roles</vt:lpstr>
      <vt:lpstr>TSDS Roles</vt:lpstr>
      <vt:lpstr>TSDS Roles</vt:lpstr>
      <vt:lpstr>ODS Data Loader Role</vt:lpstr>
      <vt:lpstr>TIMS Support Roles</vt:lpstr>
      <vt:lpstr>Manual studentGPS™ Dashboards Account Provisioning</vt:lpstr>
      <vt:lpstr>TEAL Service Accounts</vt:lpstr>
      <vt:lpstr>TSDS Service Accounts</vt:lpstr>
      <vt:lpstr>Service Account Managers </vt:lpstr>
      <vt:lpstr>Requesting Service Account Manager (SAM) Status</vt:lpstr>
      <vt:lpstr>Requesting SAM Status</vt:lpstr>
      <vt:lpstr>Requesting SAM Status</vt:lpstr>
      <vt:lpstr>Requesting SAM Status</vt:lpstr>
      <vt:lpstr>SAM Status Approval Process</vt:lpstr>
      <vt:lpstr>Managing Service Accounts</vt:lpstr>
      <vt:lpstr>Request Service Account</vt:lpstr>
      <vt:lpstr>Request Service Account</vt:lpstr>
      <vt:lpstr>Request Service Account</vt:lpstr>
      <vt:lpstr>Service Account Approval Process</vt:lpstr>
      <vt:lpstr>Resetting Service Account Passwords</vt:lpstr>
      <vt:lpstr>Deleting Service Accounts</vt:lpstr>
      <vt:lpstr>Revoking SAM Status</vt:lpstr>
      <vt:lpstr>How to Revoke SAM Status</vt:lpstr>
      <vt:lpstr>How to Revoke SAM Status </vt:lpstr>
      <vt:lpstr>studentGPS™ Dashboards Staff Classification &amp; Claim Sets</vt:lpstr>
      <vt:lpstr>FERPA and District Data Use Policies</vt:lpstr>
      <vt:lpstr>studentGPS™ Dashboards Staff Classification &amp; Claim Sets</vt:lpstr>
      <vt:lpstr>Dashboards Staff Classification &amp; Claim Sets</vt:lpstr>
      <vt:lpstr>Dashboards Roles</vt:lpstr>
      <vt:lpstr>Mapping Other LEA Users to Claim Sets</vt:lpstr>
      <vt:lpstr>Setting User Access Levels in the Administrative Tool:  Step 1</vt:lpstr>
      <vt:lpstr>Setting User Access Levels in the Administrative Tool:  Step 2</vt:lpstr>
      <vt:lpstr>Editing a Single Title: Position Title</vt:lpstr>
      <vt:lpstr>Editing a Single Title: Select Claim Set</vt:lpstr>
      <vt:lpstr>Batch Editing</vt:lpstr>
      <vt:lpstr>Batch Editing: Review Settings for Multiple Position Title Claim Sets</vt:lpstr>
      <vt:lpstr>Batch Editing: Review Settings for Multiple Position Titles Claim Sets (cont’d)</vt:lpstr>
      <vt:lpstr>Testing Roles</vt:lpstr>
      <vt:lpstr>Claim Setting Questions</vt:lpstr>
      <vt:lpstr>studentGPS™ Dashboards Auto Provisioning of TEAL Accounts</vt:lpstr>
      <vt:lpstr>TEAL Account Auto Provisioning - Key Points 1</vt:lpstr>
      <vt:lpstr>Opt-in to the Automated Process</vt:lpstr>
      <vt:lpstr>TSDS Portal</vt:lpstr>
      <vt:lpstr>TSDS Portal</vt:lpstr>
      <vt:lpstr>Questions?</vt:lpstr>
      <vt:lpstr>studentGPS™ Dashboards Roles &amp; Claims to Data: Staff &amp; Specialist</vt:lpstr>
      <vt:lpstr>studentGPS™ Dashboards Roles &amp; Claims to Data: Leader, Administration &amp; Principal</vt:lpstr>
      <vt:lpstr>studentGPS™ Dashboards Roles &amp; Claims to Data: Superintendent &amp; System Admin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TSDS LEA Application Software Vendor Webinar –  TSDS Unique Identifier for Students and Staff</dc:title>
  <dc:creator>thanson</dc:creator>
  <cp:lastModifiedBy>melledge</cp:lastModifiedBy>
  <cp:revision>273</cp:revision>
  <dcterms:created xsi:type="dcterms:W3CDTF">2012-11-08T22:43:48Z</dcterms:created>
  <dcterms:modified xsi:type="dcterms:W3CDTF">2014-01-05T19:19:42Z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b72575cd-e6b6-41af-bac1-fdee27b3c73c</vt:lpwstr>
  </property>
  <property fmtid="{D5CDD505-2E9C-101B-9397-08002B2CF9AE}" pid="3" name="ContentTypeId">
    <vt:lpwstr>0x010100C9503350F447034E88EE2E57AA2A5F22</vt:lpwstr>
  </property>
</Properties>
</file>