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www.infraware.co.kr/2012/infrawarePen" Target="docProps/infrawarePe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36" r:id="rId4"/>
  </p:sldMasterIdLst>
  <p:notesMasterIdLst>
    <p:notesMasterId r:id="rId32"/>
  </p:notesMasterIdLst>
  <p:handoutMasterIdLst>
    <p:handoutMasterId r:id="rId33"/>
  </p:handoutMasterIdLst>
  <p:sldIdLst>
    <p:sldId id="256" r:id="rId5"/>
    <p:sldId id="257" r:id="rId6"/>
    <p:sldId id="312" r:id="rId7"/>
    <p:sldId id="313" r:id="rId8"/>
    <p:sldId id="314" r:id="rId9"/>
    <p:sldId id="315" r:id="rId10"/>
    <p:sldId id="258" r:id="rId11"/>
    <p:sldId id="311" r:id="rId12"/>
    <p:sldId id="317" r:id="rId13"/>
    <p:sldId id="318" r:id="rId14"/>
    <p:sldId id="321" r:id="rId15"/>
    <p:sldId id="316" r:id="rId16"/>
    <p:sldId id="259" r:id="rId17"/>
    <p:sldId id="260" r:id="rId18"/>
    <p:sldId id="308" r:id="rId19"/>
    <p:sldId id="307" r:id="rId20"/>
    <p:sldId id="261" r:id="rId21"/>
    <p:sldId id="262" r:id="rId22"/>
    <p:sldId id="263" r:id="rId23"/>
    <p:sldId id="268" r:id="rId24"/>
    <p:sldId id="264" r:id="rId25"/>
    <p:sldId id="265" r:id="rId26"/>
    <p:sldId id="319" r:id="rId27"/>
    <p:sldId id="266" r:id="rId28"/>
    <p:sldId id="267" r:id="rId29"/>
    <p:sldId id="320" r:id="rId30"/>
    <p:sldId id="305" r:id="rId31"/>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ynep Young" initials="ZY" lastIdx="2" clrIdx="0"/>
  <p:cmAuthor id="1" name="Sharon Reddehase" initials="SNR" lastIdx="1" clrIdx="1"/>
  <p:cmAuthor id="2" name="mulrich" initials="mu" lastIdx="4" clrIdx="2"/>
  <p:cmAuthor id="3" name="Hartwig, Alan" initials="AH" lastIdx="13" clrIdx="3"/>
  <p:cmAuthor id="4" name="Lisa McNicholas" initials="LM" lastIdx="3" clrIdx="4"/>
  <p:cmAuthor id="5" name="tbryant" initials="tdb" lastIdx="11" clrIdx="5"/>
  <p:cmAuthor id="6" name="melledge" initials="me" lastIdx="0"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FF"/>
    <a:srgbClr val="CDCDCD"/>
    <a:srgbClr val="9DD7EB"/>
    <a:srgbClr val="CAF4F6"/>
    <a:srgbClr val="31B3C5"/>
    <a:srgbClr val="66DEE4"/>
    <a:srgbClr val="9AEAEE"/>
    <a:srgbClr val="9FD7EB"/>
    <a:srgbClr val="70C4E2"/>
    <a:srgbClr val="E3F3F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00" autoAdjust="0"/>
    <p:restoredTop sz="99248" autoAdjust="0"/>
  </p:normalViewPr>
  <p:slideViewPr>
    <p:cSldViewPr>
      <p:cViewPr>
        <p:scale>
          <a:sx n="100" d="100"/>
          <a:sy n="100" d="100"/>
        </p:scale>
        <p:origin x="-768" y="-5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notesViewPr>
    <p:cSldViewPr>
      <p:cViewPr varScale="1">
        <p:scale>
          <a:sx n="74" d="100"/>
          <a:sy n="74" d="100"/>
        </p:scale>
        <p:origin x="-3120" y="-108"/>
      </p:cViewPr>
      <p:guideLst>
        <p:guide orient="horz" pos="2929"/>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0"/>
            <a:ext cx="2971800" cy="464820"/>
          </a:xfrm>
          <a:prstGeom prst="rect">
            <a:avLst/>
          </a:prstGeom>
        </p:spPr>
        <p:txBody>
          <a:bodyPr vert="horz" lIns="92924" tIns="46463" rIns="92924" bIns="46463" rtlCol="0"/>
          <a:lstStyle>
            <a:lvl1pPr algn="l">
              <a:defRPr sz="1200"/>
            </a:lvl1pPr>
          </a:lstStyle>
          <a:p>
            <a:endParaRPr lang="en-US" dirty="0"/>
          </a:p>
        </p:txBody>
      </p:sp>
      <p:sp>
        <p:nvSpPr>
          <p:cNvPr id="3" name="Date Placeholder 2"/>
          <p:cNvSpPr>
            <a:spLocks noGrp="1"/>
          </p:cNvSpPr>
          <p:nvPr>
            <p:ph type="dt" sz="quarter" idx="1"/>
          </p:nvPr>
        </p:nvSpPr>
        <p:spPr>
          <a:xfrm>
            <a:off x="3884614" y="0"/>
            <a:ext cx="2971800" cy="464820"/>
          </a:xfrm>
          <a:prstGeom prst="rect">
            <a:avLst/>
          </a:prstGeom>
        </p:spPr>
        <p:txBody>
          <a:bodyPr vert="horz" lIns="92924" tIns="46463" rIns="92924" bIns="46463" rtlCol="0"/>
          <a:lstStyle>
            <a:lvl1pPr algn="r">
              <a:defRPr sz="1200"/>
            </a:lvl1pPr>
          </a:lstStyle>
          <a:p>
            <a:fld id="{A030672E-E987-4208-B802-497B74C6D590}" type="datetimeFigureOut">
              <a:rPr lang="en-US" smtClean="0"/>
              <a:pPr/>
              <a:t>12/10/2013</a:t>
            </a:fld>
            <a:endParaRPr lang="en-US" dirty="0"/>
          </a:p>
        </p:txBody>
      </p:sp>
      <p:sp>
        <p:nvSpPr>
          <p:cNvPr id="4" name="Footer Placeholder 3"/>
          <p:cNvSpPr>
            <a:spLocks noGrp="1"/>
          </p:cNvSpPr>
          <p:nvPr>
            <p:ph type="ftr" sz="quarter" idx="2"/>
          </p:nvPr>
        </p:nvSpPr>
        <p:spPr>
          <a:xfrm>
            <a:off x="4" y="8829966"/>
            <a:ext cx="2971800" cy="464820"/>
          </a:xfrm>
          <a:prstGeom prst="rect">
            <a:avLst/>
          </a:prstGeom>
        </p:spPr>
        <p:txBody>
          <a:bodyPr vert="horz" lIns="92924" tIns="46463" rIns="92924" bIns="4646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4" y="8829966"/>
            <a:ext cx="2971800" cy="464820"/>
          </a:xfrm>
          <a:prstGeom prst="rect">
            <a:avLst/>
          </a:prstGeom>
        </p:spPr>
        <p:txBody>
          <a:bodyPr vert="horz" lIns="92924" tIns="46463" rIns="92924" bIns="46463" rtlCol="0" anchor="b"/>
          <a:lstStyle>
            <a:lvl1pPr algn="r">
              <a:defRPr sz="1200"/>
            </a:lvl1pPr>
          </a:lstStyle>
          <a:p>
            <a:fld id="{563BF832-B673-4E9B-A5C5-DEC0860B5060}" type="slidenum">
              <a:rPr lang="en-US" smtClean="0"/>
              <a:pPr/>
              <a:t>‹#›</a:t>
            </a:fld>
            <a:endParaRPr lang="en-US" dirty="0"/>
          </a:p>
        </p:txBody>
      </p:sp>
    </p:spTree>
    <p:extLst>
      <p:ext uri="{BB962C8B-B14F-4D97-AF65-F5344CB8AC3E}">
        <p14:creationId xmlns:p14="http://schemas.microsoft.com/office/powerpoint/2010/main" xmlns="" val="182207172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0"/>
            <a:ext cx="2971800" cy="464820"/>
          </a:xfrm>
          <a:prstGeom prst="rect">
            <a:avLst/>
          </a:prstGeom>
        </p:spPr>
        <p:txBody>
          <a:bodyPr vert="horz" lIns="92924" tIns="46463" rIns="92924" bIns="46463" rtlCol="0"/>
          <a:lstStyle>
            <a:lvl1pPr algn="l">
              <a:defRPr sz="1200"/>
            </a:lvl1pPr>
          </a:lstStyle>
          <a:p>
            <a:endParaRPr lang="en-US" dirty="0"/>
          </a:p>
        </p:txBody>
      </p:sp>
      <p:sp>
        <p:nvSpPr>
          <p:cNvPr id="3" name="Date Placeholder 2"/>
          <p:cNvSpPr>
            <a:spLocks noGrp="1"/>
          </p:cNvSpPr>
          <p:nvPr>
            <p:ph type="dt" idx="1"/>
          </p:nvPr>
        </p:nvSpPr>
        <p:spPr>
          <a:xfrm>
            <a:off x="3884614" y="0"/>
            <a:ext cx="2971800" cy="464820"/>
          </a:xfrm>
          <a:prstGeom prst="rect">
            <a:avLst/>
          </a:prstGeom>
        </p:spPr>
        <p:txBody>
          <a:bodyPr vert="horz" lIns="92924" tIns="46463" rIns="92924" bIns="46463" rtlCol="0"/>
          <a:lstStyle>
            <a:lvl1pPr algn="r">
              <a:defRPr sz="1200"/>
            </a:lvl1pPr>
          </a:lstStyle>
          <a:p>
            <a:fld id="{DB0EB5D8-2522-4108-8D60-F7CA4D8873A0}" type="datetimeFigureOut">
              <a:rPr lang="en-US" smtClean="0"/>
              <a:pPr/>
              <a:t>12/10/2013</a:t>
            </a:fld>
            <a:endParaRPr lang="en-US"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2924" tIns="46463" rIns="92924" bIns="46463" rtlCol="0" anchor="ctr"/>
          <a:lstStyle/>
          <a:p>
            <a:endParaRPr lang="en-US" dirty="0"/>
          </a:p>
        </p:txBody>
      </p:sp>
      <p:sp>
        <p:nvSpPr>
          <p:cNvPr id="5" name="Notes Placeholder 4"/>
          <p:cNvSpPr>
            <a:spLocks noGrp="1"/>
          </p:cNvSpPr>
          <p:nvPr>
            <p:ph type="body" sz="quarter" idx="3"/>
          </p:nvPr>
        </p:nvSpPr>
        <p:spPr>
          <a:xfrm>
            <a:off x="685800" y="4415791"/>
            <a:ext cx="5486400" cy="4183380"/>
          </a:xfrm>
          <a:prstGeom prst="rect">
            <a:avLst/>
          </a:prstGeom>
        </p:spPr>
        <p:txBody>
          <a:bodyPr vert="horz" lIns="92924" tIns="46463" rIns="92924" bIns="46463"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4" y="8829966"/>
            <a:ext cx="2971800" cy="464820"/>
          </a:xfrm>
          <a:prstGeom prst="rect">
            <a:avLst/>
          </a:prstGeom>
        </p:spPr>
        <p:txBody>
          <a:bodyPr vert="horz" lIns="92924" tIns="46463" rIns="92924" bIns="4646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4" y="8829966"/>
            <a:ext cx="2971800" cy="464820"/>
          </a:xfrm>
          <a:prstGeom prst="rect">
            <a:avLst/>
          </a:prstGeom>
        </p:spPr>
        <p:txBody>
          <a:bodyPr vert="horz" lIns="92924" tIns="46463" rIns="92924" bIns="46463" rtlCol="0" anchor="b"/>
          <a:lstStyle>
            <a:lvl1pPr algn="r">
              <a:defRPr sz="1200"/>
            </a:lvl1pPr>
          </a:lstStyle>
          <a:p>
            <a:fld id="{7872E534-9B96-469B-99C0-8551271B58B1}" type="slidenum">
              <a:rPr lang="en-US" smtClean="0"/>
              <a:pPr/>
              <a:t>‹#›</a:t>
            </a:fld>
            <a:endParaRPr lang="en-US" dirty="0"/>
          </a:p>
        </p:txBody>
      </p:sp>
    </p:spTree>
    <p:extLst>
      <p:ext uri="{BB962C8B-B14F-4D97-AF65-F5344CB8AC3E}">
        <p14:creationId xmlns:p14="http://schemas.microsoft.com/office/powerpoint/2010/main" xmlns="" val="235045213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Arial" pitchFamily="34" charset="0"/>
        <a:ea typeface="+mn-ea"/>
        <a:cs typeface="Arial" pitchFamily="34" charset="0"/>
      </a:defRPr>
    </a:lvl1pPr>
    <a:lvl2pPr marL="457200" algn="l" defTabSz="914400" rtl="0" eaLnBrk="1" latinLnBrk="0" hangingPunct="1">
      <a:defRPr sz="1200" kern="1200">
        <a:solidFill>
          <a:schemeClr val="tx1"/>
        </a:solidFill>
        <a:latin typeface="Arial" pitchFamily="34" charset="0"/>
        <a:ea typeface="+mn-ea"/>
        <a:cs typeface="Arial" pitchFamily="34" charset="0"/>
      </a:defRPr>
    </a:lvl2pPr>
    <a:lvl3pPr marL="914400" algn="l" defTabSz="914400" rtl="0" eaLnBrk="1" latinLnBrk="0" hangingPunct="1">
      <a:defRPr sz="1200" kern="1200">
        <a:solidFill>
          <a:schemeClr val="tx1"/>
        </a:solidFill>
        <a:latin typeface="Arial" pitchFamily="34" charset="0"/>
        <a:ea typeface="+mn-ea"/>
        <a:cs typeface="Arial" pitchFamily="34" charset="0"/>
      </a:defRPr>
    </a:lvl3pPr>
    <a:lvl4pPr marL="1371600" algn="l" defTabSz="914400" rtl="0" eaLnBrk="1" latinLnBrk="0" hangingPunct="1">
      <a:defRPr sz="1200" kern="1200">
        <a:solidFill>
          <a:schemeClr val="tx1"/>
        </a:solidFill>
        <a:latin typeface="Arial" pitchFamily="34" charset="0"/>
        <a:ea typeface="+mn-ea"/>
        <a:cs typeface="Arial" pitchFamily="34" charset="0"/>
      </a:defRPr>
    </a:lvl4pPr>
    <a:lvl5pPr marL="1828800" algn="l" defTabSz="914400" rtl="0" eaLnBrk="1" latinLnBrk="0" hangingPunct="1">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marL="232108" marR="0" indent="-232108" algn="l" defTabSz="914400" rtl="0" eaLnBrk="1" fontAlgn="auto" latinLnBrk="0" hangingPunct="1">
              <a:lnSpc>
                <a:spcPct val="100000"/>
              </a:lnSpc>
              <a:spcBef>
                <a:spcPct val="0"/>
              </a:spcBef>
              <a:spcAft>
                <a:spcPts val="0"/>
              </a:spcAft>
              <a:buClrTx/>
              <a:buSzTx/>
              <a:buFontTx/>
              <a:buNone/>
              <a:tabLst/>
              <a:defRPr/>
            </a:pPr>
            <a:r>
              <a:rPr lang="en-US" b="0" dirty="0" smtClean="0">
                <a:solidFill>
                  <a:schemeClr val="accent2">
                    <a:lumMod val="75000"/>
                  </a:schemeClr>
                </a:solidFill>
              </a:rPr>
              <a:t>Welcome</a:t>
            </a:r>
            <a:r>
              <a:rPr lang="en-US" b="0" baseline="0" dirty="0" smtClean="0">
                <a:solidFill>
                  <a:schemeClr val="accent2">
                    <a:lumMod val="75000"/>
                  </a:schemeClr>
                </a:solidFill>
              </a:rPr>
              <a:t> to the Texas Education Data Standards (TEDS) overview</a:t>
            </a:r>
            <a:endParaRPr lang="en-US" b="0" dirty="0" smtClean="0">
              <a:solidFill>
                <a:schemeClr val="accent2">
                  <a:lumMod val="75000"/>
                </a:schemeClr>
              </a:solidFill>
            </a:endParaRPr>
          </a:p>
        </p:txBody>
      </p:sp>
      <p:sp>
        <p:nvSpPr>
          <p:cNvPr id="112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A20616-7B71-4702-A286-C5FF8E60A4CF}" type="slidenum">
              <a:rPr lang="en-US" smtClean="0"/>
              <a:pPr fontAlgn="base">
                <a:spcBef>
                  <a:spcPct val="0"/>
                </a:spcBef>
                <a:spcAft>
                  <a:spcPct val="0"/>
                </a:spcAft>
                <a:defRPr/>
              </a:pPr>
              <a:t>0</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Section 7 of the TEDS Data Standards provides information about the individual interchange schemas and their definitions.  These schemas are used to load data into the EDW.  This table and the one on the show which schemas are applicable for PEIMS and/or studentGPS™ Dashboards. For referential integrity, the schemas must be submitted in the order displayed on these tables.</a:t>
            </a:r>
            <a:endParaRPr lang="en-US" sz="1200"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16</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17</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comparing legacy PEIMS to TSDS</a:t>
            </a:r>
            <a:r>
              <a:rPr lang="en-US" baseline="0" dirty="0" smtClean="0"/>
              <a:t> PEIMS submission requirements, we see that the Org File in Legacy PEIMS is the Org Category in TSDS PEIMS.  In legacy PEIMS, the District ID transmitted in the 010 record was either associated with an ESC or a school district.  In TSDS PEIMS, ESC information is included in the Education Service Center complex type, whereas district information is included in the Local Education Agency Complex Type.  Note that  more than one interchange may be used to submit data for a given Category.  In this illustration, both the InterchangeEducationOrganizationExension and the InterchangeSSAOrganizationExtension are used to submit data for the Education Organization Category.</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18</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20</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table shows the Education Service Center Complex Type.  Notice for each data element and complex type, there is an element ID, an XML Name, and an XML Simple Type Name.   This table also shows in what PEIMS reporting period this information is reported, the length and type of data element and, if applicable an associated Code Table ID.  Next we will look at a sample XML for the Education Service Center Complex Type.</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21</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table on the preceding slide showed the xml names for each data element.  In this data sample, notice that xml names precede and follow the actual value for each data element and are highlighted in yellow.  Additionally, the complex type of Organization Categories is highlighted in blue followed by the Organization Category xml element.  </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23</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Each</a:t>
            </a:r>
            <a:r>
              <a:rPr lang="en-US" baseline="0" dirty="0" smtClean="0"/>
              <a:t> data element in the xml schema has an associated simple type.  Each simple type includes a definition of the data element. The simple type also lays out the restrictions and enumerated values for a data element.  For example, the simple type “Name of Institution” must be at least 1 character but no more than 75 characters; these are its restrictions.  The simple type “Education Organization Category Type” has the enumerated values of state education agency, education service center, local education agency and school.</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24</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simple type “Education Organization Category Type” has the enumerated values of state education agency, education service center, local education agency and school.  Enumerated values are derived from the Code Tables.</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25</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a:t>
            </a:r>
            <a:r>
              <a:rPr lang="en-US" baseline="0" dirty="0" smtClean="0"/>
              <a:t> you have any questions about TEDS, please bring them with you to Technical Training or email them to TSDSCustomerSupport@tea.state.tx.us</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26</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Bef>
                <a:spcPts val="0"/>
              </a:spcBef>
              <a:spcAft>
                <a:spcPts val="0"/>
              </a:spcAft>
              <a:buFont typeface="Wingdings" pitchFamily="2" charset="2"/>
              <a:buNone/>
            </a:pPr>
            <a:r>
              <a:rPr lang="en-US" sz="1200" b="0" dirty="0" smtClean="0"/>
              <a:t>This</a:t>
            </a:r>
            <a:r>
              <a:rPr lang="en-US" sz="1200" b="0" baseline="0" dirty="0" smtClean="0"/>
              <a:t> session will cover:</a:t>
            </a:r>
          </a:p>
          <a:p>
            <a:pPr>
              <a:lnSpc>
                <a:spcPct val="100000"/>
              </a:lnSpc>
              <a:spcBef>
                <a:spcPts val="0"/>
              </a:spcBef>
              <a:spcAft>
                <a:spcPts val="0"/>
              </a:spcAft>
              <a:buFont typeface="Wingdings" pitchFamily="2" charset="2"/>
              <a:buNone/>
            </a:pPr>
            <a:endParaRPr lang="en-US" sz="1200" b="0" baseline="0" dirty="0" smtClean="0"/>
          </a:p>
          <a:p>
            <a:pPr>
              <a:lnSpc>
                <a:spcPct val="100000"/>
              </a:lnSpc>
              <a:spcBef>
                <a:spcPts val="0"/>
              </a:spcBef>
              <a:spcAft>
                <a:spcPts val="0"/>
              </a:spcAft>
              <a:buFont typeface="Wingdings" pitchFamily="2" charset="2"/>
              <a:buNone/>
            </a:pPr>
            <a:r>
              <a:rPr lang="en-US" sz="1200" b="0" baseline="0" dirty="0" smtClean="0"/>
              <a:t>What is TEDS and how does it fit into the Texas Student Data Systems project?</a:t>
            </a:r>
          </a:p>
          <a:p>
            <a:pPr>
              <a:lnSpc>
                <a:spcPct val="100000"/>
              </a:lnSpc>
              <a:spcBef>
                <a:spcPts val="0"/>
              </a:spcBef>
              <a:spcAft>
                <a:spcPts val="0"/>
              </a:spcAft>
              <a:buFont typeface="Wingdings" pitchFamily="2" charset="2"/>
              <a:buNone/>
            </a:pPr>
            <a:endParaRPr lang="en-US" sz="1200" b="0" baseline="0" dirty="0" smtClean="0"/>
          </a:p>
          <a:p>
            <a:pPr>
              <a:lnSpc>
                <a:spcPct val="100000"/>
              </a:lnSpc>
              <a:spcBef>
                <a:spcPts val="0"/>
              </a:spcBef>
              <a:spcAft>
                <a:spcPts val="0"/>
              </a:spcAft>
              <a:buFont typeface="Wingdings" pitchFamily="2" charset="2"/>
              <a:buNone/>
            </a:pPr>
            <a:endParaRPr lang="en-US" sz="1200" b="0" baseline="0" dirty="0" smtClean="0"/>
          </a:p>
          <a:p>
            <a:pPr>
              <a:lnSpc>
                <a:spcPct val="100000"/>
              </a:lnSpc>
              <a:spcBef>
                <a:spcPts val="0"/>
              </a:spcBef>
              <a:spcAft>
                <a:spcPts val="0"/>
              </a:spcAft>
              <a:buFont typeface="Wingdings" pitchFamily="2" charset="2"/>
              <a:buNone/>
            </a:pPr>
            <a:r>
              <a:rPr lang="en-US" sz="1200" b="0" baseline="0" dirty="0" smtClean="0"/>
              <a:t>Where to find information on TEDS</a:t>
            </a:r>
          </a:p>
          <a:p>
            <a:pPr>
              <a:lnSpc>
                <a:spcPct val="100000"/>
              </a:lnSpc>
              <a:spcBef>
                <a:spcPts val="0"/>
              </a:spcBef>
              <a:spcAft>
                <a:spcPts val="0"/>
              </a:spcAft>
              <a:buFont typeface="Wingdings" pitchFamily="2" charset="2"/>
              <a:buNone/>
            </a:pPr>
            <a:endParaRPr lang="en-US" sz="1200" b="0" baseline="0" dirty="0" smtClean="0"/>
          </a:p>
          <a:p>
            <a:pPr>
              <a:lnSpc>
                <a:spcPct val="100000"/>
              </a:lnSpc>
              <a:spcBef>
                <a:spcPts val="0"/>
              </a:spcBef>
              <a:spcAft>
                <a:spcPts val="0"/>
              </a:spcAft>
              <a:buFont typeface="Wingdings" pitchFamily="2" charset="2"/>
              <a:buNone/>
            </a:pPr>
            <a:r>
              <a:rPr lang="en-US" sz="1200" b="0" baseline="0" dirty="0" smtClean="0"/>
              <a:t>What is included in the different sections of TEDS</a:t>
            </a:r>
          </a:p>
          <a:p>
            <a:pPr>
              <a:lnSpc>
                <a:spcPct val="100000"/>
              </a:lnSpc>
              <a:spcBef>
                <a:spcPts val="0"/>
              </a:spcBef>
              <a:spcAft>
                <a:spcPts val="0"/>
              </a:spcAft>
              <a:buFont typeface="Wingdings" pitchFamily="2" charset="2"/>
              <a:buNone/>
            </a:pPr>
            <a:endParaRPr lang="en-US" sz="1200" b="0" baseline="0" dirty="0" smtClean="0"/>
          </a:p>
          <a:p>
            <a:pPr>
              <a:lnSpc>
                <a:spcPct val="100000"/>
              </a:lnSpc>
              <a:spcBef>
                <a:spcPts val="0"/>
              </a:spcBef>
              <a:spcAft>
                <a:spcPts val="0"/>
              </a:spcAft>
              <a:buFont typeface="Wingdings" pitchFamily="2" charset="2"/>
              <a:buNone/>
            </a:pPr>
            <a:endParaRPr lang="en-US" sz="1200" dirty="0" smtClean="0"/>
          </a:p>
          <a:p>
            <a:endParaRPr lang="en-US" b="0"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a:t>
            </a:fld>
            <a:endParaRPr lang="en-US" dirty="0"/>
          </a:p>
        </p:txBody>
      </p:sp>
    </p:spTree>
    <p:extLst>
      <p:ext uri="{BB962C8B-B14F-4D97-AF65-F5344CB8AC3E}">
        <p14:creationId xmlns:p14="http://schemas.microsoft.com/office/powerpoint/2010/main" xmlns="" val="735313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chemeClr val="tx1"/>
              </a:solidFill>
            </a:endParaRPr>
          </a:p>
        </p:txBody>
      </p:sp>
      <p:sp>
        <p:nvSpPr>
          <p:cNvPr id="4" name="Slide Number Placeholder 3"/>
          <p:cNvSpPr>
            <a:spLocks noGrp="1"/>
          </p:cNvSpPr>
          <p:nvPr>
            <p:ph type="sldNum" sz="quarter" idx="10"/>
          </p:nvPr>
        </p:nvSpPr>
        <p:spPr/>
        <p:txBody>
          <a:bodyPr/>
          <a:lstStyle/>
          <a:p>
            <a:fld id="{7872E534-9B96-469B-99C0-8551271B58B1}" type="slidenum">
              <a:rPr lang="en-US" smtClean="0"/>
              <a:pPr/>
              <a:t>2</a:t>
            </a:fld>
            <a:endParaRPr lang="en-US" dirty="0"/>
          </a:p>
        </p:txBody>
      </p:sp>
    </p:spTree>
    <p:extLst>
      <p:ext uri="{BB962C8B-B14F-4D97-AF65-F5344CB8AC3E}">
        <p14:creationId xmlns:p14="http://schemas.microsoft.com/office/powerpoint/2010/main" xmlns="" val="22820356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dirty="0" smtClean="0"/>
              <a:t>The</a:t>
            </a:r>
            <a:r>
              <a:rPr lang="en-US" baseline="0" dirty="0" smtClean="0"/>
              <a:t> Texas Education Data Standards (TEDS) are a series of documented standards that will be used by LEAs and vendors to submit PEIMS and </a:t>
            </a:r>
            <a:r>
              <a:rPr lang="en-US" dirty="0" smtClean="0"/>
              <a:t>studentGPS™ Dashboards data to TEA. The standards:</a:t>
            </a:r>
          </a:p>
          <a:p>
            <a:pPr lvl="1"/>
            <a:r>
              <a:rPr lang="en-US" dirty="0" smtClean="0"/>
              <a:t>Describe the data reporting requirements; </a:t>
            </a:r>
          </a:p>
          <a:p>
            <a:pPr lvl="1"/>
            <a:r>
              <a:rPr lang="en-US" dirty="0" smtClean="0"/>
              <a:t>Provide descriptions of data elements and the codes used to report them; </a:t>
            </a:r>
          </a:p>
          <a:p>
            <a:pPr lvl="1"/>
            <a:r>
              <a:rPr lang="en-US" dirty="0" smtClean="0"/>
              <a:t>Detail the responsibilities of local education agencies, education service centers, and the Texas Education Agency in connection with the data collection process; and </a:t>
            </a:r>
          </a:p>
          <a:p>
            <a:pPr lvl="1"/>
            <a:r>
              <a:rPr lang="en-US" dirty="0" smtClean="0"/>
              <a:t>Provide descriptions of the data collection requirements, including data elements and data edit specifications. </a:t>
            </a:r>
          </a:p>
          <a:p>
            <a:pPr marL="171450" indent="-171450">
              <a:buFont typeface="Arial" pitchFamily="34" charset="0"/>
              <a:buNone/>
            </a:pPr>
            <a:endParaRPr lang="en-US" dirty="0" smtClean="0"/>
          </a:p>
          <a:p>
            <a:pPr marL="171450" indent="-171450">
              <a:buFont typeface="Arial" pitchFamily="34" charset="0"/>
              <a:buNone/>
            </a:pPr>
            <a:r>
              <a:rPr lang="en-US" dirty="0" smtClean="0"/>
              <a:t>These standards</a:t>
            </a:r>
            <a:r>
              <a:rPr lang="en-US" baseline="0" dirty="0" smtClean="0"/>
              <a:t> are </a:t>
            </a:r>
            <a:r>
              <a:rPr lang="en-US" dirty="0" smtClean="0"/>
              <a:t>a critical part of the new TSDS vision. These XML-based standards allow TEA to respond more swiftly and cost-effectively to changing data reporting requirements, and they conform with US Department of Education best practices.</a:t>
            </a:r>
          </a:p>
        </p:txBody>
      </p:sp>
      <p:sp>
        <p:nvSpPr>
          <p:cNvPr id="4" name="Slide Number Placeholder 3"/>
          <p:cNvSpPr>
            <a:spLocks noGrp="1"/>
          </p:cNvSpPr>
          <p:nvPr>
            <p:ph type="sldNum" sz="quarter" idx="10"/>
          </p:nvPr>
        </p:nvSpPr>
        <p:spPr/>
        <p:txBody>
          <a:bodyPr/>
          <a:lstStyle/>
          <a:p>
            <a:fld id="{7872E534-9B96-469B-99C0-8551271B58B1}" type="slidenum">
              <a:rPr lang="en-US" smtClean="0"/>
              <a:pPr/>
              <a:t>3</a:t>
            </a:fld>
            <a:endParaRPr lang="en-US" dirty="0"/>
          </a:p>
        </p:txBody>
      </p:sp>
    </p:spTree>
    <p:extLst>
      <p:ext uri="{BB962C8B-B14F-4D97-AF65-F5344CB8AC3E}">
        <p14:creationId xmlns:p14="http://schemas.microsoft.com/office/powerpoint/2010/main" xmlns="" val="30278002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simplified</a:t>
            </a:r>
            <a:r>
              <a:rPr lang="en-US" baseline="0" dirty="0" smtClean="0"/>
              <a:t> graphic illustrates where, in the process of data flowing to the ODS, files and data are checked against TEDS before being stored in the ODS.  These validation checks occur using two sets of validations:  the Client Side Validation Tool and the XML File Validation in the eDM (the eData Manager).  You will learn more about the details of this process when you attend Technical Training.</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12</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2362200" y="4038600"/>
            <a:ext cx="6477000" cy="1828800"/>
          </a:xfrm>
          <a:prstGeom prst="rect">
            <a:avLst/>
          </a:prstGeom>
        </p:spPr>
        <p:txBody>
          <a:bodyPr anchor="b"/>
          <a:lstStyle>
            <a:lvl1pPr>
              <a:defRPr cap="all" baseline="0">
                <a:latin typeface="Arial" pitchFamily="34" charset="0"/>
                <a:cs typeface="Arial" pitchFamily="34" charset="0"/>
              </a:defRPr>
            </a:lvl1pPr>
          </a:lstStyle>
          <a:p>
            <a:r>
              <a:rPr kumimoji="0" lang="en-US" dirty="0"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latin typeface="Arial" pitchFamily="34" charset="0"/>
                <a:cs typeface="Arial"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latin typeface="Arial" pitchFamily="34" charset="0"/>
                <a:cs typeface="Arial" pitchFamily="34" charset="0"/>
              </a:defRPr>
            </a:lvl1pPr>
          </a:lstStyle>
          <a:p>
            <a:endParaRPr lang="en-US"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F0C4421-5918-4AA3-AE4A-C36EDD2FD6EB}" type="slidenum">
              <a:rPr lang="en-US" smtClean="0"/>
              <a:pPr/>
              <a:t>‹#›</a:t>
            </a:fld>
            <a:endParaRPr lang="en-US" dirty="0"/>
          </a:p>
        </p:txBody>
      </p:sp>
      <p:pic>
        <p:nvPicPr>
          <p:cNvPr id="12" name="Picture 11" descr="TEA-003 TSDS Logo_white_green.png"/>
          <p:cNvPicPr>
            <a:picLocks noChangeAspect="1"/>
          </p:cNvPicPr>
          <p:nvPr userDrawn="1"/>
        </p:nvPicPr>
        <p:blipFill>
          <a:blip r:embed="rId2" cstate="print"/>
          <a:stretch>
            <a:fillRect/>
          </a:stretch>
        </p:blipFill>
        <p:spPr>
          <a:xfrm>
            <a:off x="180475" y="152401"/>
            <a:ext cx="2464905" cy="762000"/>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81200" y="533400"/>
            <a:ext cx="6705600" cy="685800"/>
          </a:xfrm>
          <a:prstGeom prst="rect">
            <a:avLst/>
          </a:prstGeom>
        </p:spPr>
        <p:txBody>
          <a:bodyPr anchor="ctr">
            <a:normAutofit/>
          </a:bodyPr>
          <a:lstStyle>
            <a:lvl1pPr algn="l">
              <a:buNone/>
              <a:defRPr sz="3200" b="1">
                <a:latin typeface="Arial" pitchFamily="34" charset="0"/>
                <a:cs typeface="Arial" pitchFamily="34" charset="0"/>
              </a:defRPr>
            </a:lvl1pPr>
          </a:lstStyle>
          <a:p>
            <a:r>
              <a:rPr kumimoji="0" lang="en-US" dirty="0" smtClean="0"/>
              <a:t>Click to edit Master title style</a:t>
            </a:r>
            <a:endParaRPr kumimoji="0"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F0C4421-5918-4AA3-AE4A-C36EDD2FD6EB}" type="slidenum">
              <a:rPr lang="en-US" smtClean="0"/>
              <a:pPr/>
              <a:t>‹#›</a:t>
            </a:fld>
            <a:endParaRPr lang="en-US"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600200" y="4648200"/>
            <a:ext cx="7315200" cy="685800"/>
          </a:xfrm>
          <a:prstGeom prst="rect">
            <a:avLst/>
          </a:prstGeo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Date Placeholder 11"/>
          <p:cNvSpPr>
            <a:spLocks noGrp="1"/>
          </p:cNvSpPr>
          <p:nvPr>
            <p:ph type="dt" sz="half" idx="10"/>
          </p:nvPr>
        </p:nvSpPr>
        <p:spPr>
          <a:xfrm>
            <a:off x="6248400" y="6248400"/>
            <a:ext cx="2667000" cy="365125"/>
          </a:xfrm>
        </p:spPr>
        <p:txBody>
          <a:bodyPr rtlCol="0"/>
          <a:lstStyle/>
          <a:p>
            <a:endParaRPr lang="en-US" dirty="0"/>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2F0C4421-5918-4AA3-AE4A-C36EDD2FD6EB}" type="slidenum">
              <a:rPr lang="en-US" smtClean="0"/>
              <a:pPr/>
              <a:t>‹#›</a:t>
            </a:fld>
            <a:endParaRPr lang="en-US"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F0C4421-5918-4AA3-AE4A-C36EDD2FD6EB}" type="slidenum">
              <a:rPr lang="en-US" smtClean="0"/>
              <a:pPr/>
              <a:t>‹#›</a:t>
            </a:fld>
            <a:endParaRPr lang="en-US" dirty="0"/>
          </a:p>
        </p:txBody>
      </p:sp>
      <p:sp>
        <p:nvSpPr>
          <p:cNvPr id="7" name="Title 1"/>
          <p:cNvSpPr>
            <a:spLocks noGrp="1"/>
          </p:cNvSpPr>
          <p:nvPr>
            <p:ph type="title"/>
          </p:nvPr>
        </p:nvSpPr>
        <p:spPr>
          <a:xfrm>
            <a:off x="1981200" y="533400"/>
            <a:ext cx="6705600" cy="685800"/>
          </a:xfrm>
          <a:prstGeom prst="rect">
            <a:avLst/>
          </a:prstGeom>
        </p:spPr>
        <p:txBody>
          <a:bodyPr anchor="ctr">
            <a:normAutofit/>
          </a:bodyPr>
          <a:lstStyle>
            <a:lvl1pPr algn="l">
              <a:buNone/>
              <a:defRPr sz="3200" b="1">
                <a:latin typeface="Arial" pitchFamily="34" charset="0"/>
                <a:cs typeface="Arial" pitchFamily="34" charset="0"/>
              </a:defRPr>
            </a:lvl1pPr>
          </a:lstStyle>
          <a:p>
            <a:r>
              <a:rPr kumimoji="0" lang="en-US" dirty="0" smtClean="0"/>
              <a:t>Click to edit Master title style</a:t>
            </a:r>
            <a:endParaRPr kumimoji="0"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a:prstGeom prst="rect">
            <a:avLst/>
          </a:prstGeo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Slide Number Placeholder 5"/>
          <p:cNvSpPr>
            <a:spLocks noGrp="1"/>
          </p:cNvSpPr>
          <p:nvPr>
            <p:ph type="sldNum" sz="quarter" idx="12"/>
          </p:nvPr>
        </p:nvSpPr>
        <p:spPr>
          <a:xfrm rot="5400000">
            <a:off x="5989638" y="144462"/>
            <a:ext cx="533400" cy="244476"/>
          </a:xfrm>
        </p:spPr>
        <p:txBody>
          <a:bodyPr/>
          <a:lstStyle/>
          <a:p>
            <a:fld id="{2F0C4421-5918-4AA3-AE4A-C36EDD2FD6E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grpSp>
        <p:nvGrpSpPr>
          <p:cNvPr id="3" name="Group 7"/>
          <p:cNvGrpSpPr>
            <a:grpSpLocks/>
          </p:cNvGrpSpPr>
          <p:nvPr userDrawn="1"/>
        </p:nvGrpSpPr>
        <p:grpSpPr bwMode="auto">
          <a:xfrm>
            <a:off x="457200" y="652463"/>
            <a:ext cx="8258175" cy="2749550"/>
            <a:chOff x="457200" y="652570"/>
            <a:chExt cx="8258158" cy="2749743"/>
          </a:xfrm>
        </p:grpSpPr>
        <p:pic>
          <p:nvPicPr>
            <p:cNvPr id="4" name="Picture 2"/>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658906"/>
              <a:ext cx="8177087" cy="27434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3"/>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3477230" y="652570"/>
              <a:ext cx="5238128" cy="2743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 name="Title 1"/>
          <p:cNvSpPr>
            <a:spLocks noGrp="1"/>
          </p:cNvSpPr>
          <p:nvPr>
            <p:ph type="title"/>
          </p:nvPr>
        </p:nvSpPr>
        <p:spPr>
          <a:xfrm>
            <a:off x="457200" y="4191000"/>
            <a:ext cx="7823200" cy="798513"/>
          </a:xfrm>
          <a:prstGeom prst="rect">
            <a:avLst/>
          </a:prstGeom>
        </p:spPr>
        <p:txBody>
          <a:bodyPr/>
          <a:lstStyle>
            <a:lvl1pPr>
              <a:defRPr>
                <a:latin typeface="Arial" pitchFamily="34" charset="0"/>
                <a:cs typeface="Arial" pitchFamily="34" charset="0"/>
              </a:defRPr>
            </a:lvl1pPr>
          </a:lstStyle>
          <a:p>
            <a:endParaRPr lang="en-US" dirty="0"/>
          </a:p>
        </p:txBody>
      </p:sp>
    </p:spTree>
    <p:extLst>
      <p:ext uri="{BB962C8B-B14F-4D97-AF65-F5344CB8AC3E}">
        <p14:creationId xmlns:p14="http://schemas.microsoft.com/office/powerpoint/2010/main" xmlns="" val="4238638676"/>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Default w logo">
    <p:spTree>
      <p:nvGrpSpPr>
        <p:cNvPr id="1" name=""/>
        <p:cNvGrpSpPr/>
        <p:nvPr/>
      </p:nvGrpSpPr>
      <p:grpSpPr>
        <a:xfrm>
          <a:off x="0" y="0"/>
          <a:ext cx="0" cy="0"/>
          <a:chOff x="0" y="0"/>
          <a:chExt cx="0" cy="0"/>
        </a:xfrm>
      </p:grpSpPr>
      <p:sp>
        <p:nvSpPr>
          <p:cNvPr id="9" name="Rectangle 8"/>
          <p:cNvSpPr/>
          <p:nvPr/>
        </p:nvSpPr>
        <p:spPr>
          <a:xfrm>
            <a:off x="1905000" y="0"/>
            <a:ext cx="72390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pic>
        <p:nvPicPr>
          <p:cNvPr id="7" name="Picture 6" descr="Logo no tag.png"/>
          <p:cNvPicPr>
            <a:picLocks noChangeAspect="1"/>
          </p:cNvPicPr>
          <p:nvPr/>
        </p:nvPicPr>
        <p:blipFill>
          <a:blip r:embed="rId2" cstate="print"/>
          <a:stretch>
            <a:fillRect/>
          </a:stretch>
        </p:blipFill>
        <p:spPr>
          <a:xfrm>
            <a:off x="152400" y="152400"/>
            <a:ext cx="1617717" cy="1007787"/>
          </a:xfrm>
          <a:prstGeom prst="rect">
            <a:avLst/>
          </a:prstGeom>
        </p:spPr>
      </p:pic>
      <p:sp>
        <p:nvSpPr>
          <p:cNvPr id="11" name="Title 1"/>
          <p:cNvSpPr>
            <a:spLocks noGrp="1"/>
          </p:cNvSpPr>
          <p:nvPr>
            <p:ph type="title"/>
          </p:nvPr>
        </p:nvSpPr>
        <p:spPr>
          <a:xfrm>
            <a:off x="1905000" y="457200"/>
            <a:ext cx="6858000" cy="841248"/>
          </a:xfrm>
          <a:prstGeom prst="rect">
            <a:avLst/>
          </a:prstGeom>
        </p:spPr>
        <p:txBody>
          <a:bodyPr anchor="ctr">
            <a:noAutofit/>
          </a:bodyPr>
          <a:lstStyle>
            <a:lvl1pPr algn="l">
              <a:buNone/>
              <a:defRPr sz="2800" b="1">
                <a:solidFill>
                  <a:schemeClr val="accent3">
                    <a:lumMod val="75000"/>
                  </a:schemeClr>
                </a:solidFill>
                <a:latin typeface="Arial" pitchFamily="34" charset="0"/>
                <a:cs typeface="Arial" pitchFamily="34" charset="0"/>
              </a:defRPr>
            </a:lvl1pPr>
          </a:lstStyle>
          <a:p>
            <a:r>
              <a:rPr kumimoji="0" lang="en-US" dirty="0" smtClean="0"/>
              <a:t>Click to edit Master title style</a:t>
            </a:r>
            <a:endParaRPr kumimoji="0" lang="en-US" dirty="0"/>
          </a:p>
        </p:txBody>
      </p:sp>
      <p:sp>
        <p:nvSpPr>
          <p:cNvPr id="13" name="Content Placeholder 3"/>
          <p:cNvSpPr>
            <a:spLocks noGrp="1"/>
          </p:cNvSpPr>
          <p:nvPr>
            <p:ph sz="quarter" idx="1" hasCustomPrompt="1"/>
          </p:nvPr>
        </p:nvSpPr>
        <p:spPr>
          <a:xfrm>
            <a:off x="533400" y="1752600"/>
            <a:ext cx="8153400" cy="4495800"/>
          </a:xfrm>
        </p:spPr>
        <p:txBody>
          <a:bodyPr>
            <a:noAutofit/>
          </a:bodyPr>
          <a:lstStyle>
            <a:lvl1pPr>
              <a:lnSpc>
                <a:spcPct val="106000"/>
              </a:lnSpc>
              <a:spcAft>
                <a:spcPts val="300"/>
              </a:spcAft>
              <a:defRPr sz="1800" baseline="0">
                <a:latin typeface="+mn-lt"/>
              </a:defRPr>
            </a:lvl1pPr>
          </a:lstStyle>
          <a:p>
            <a:pPr>
              <a:spcBef>
                <a:spcPts val="600"/>
              </a:spcBef>
              <a:spcAft>
                <a:spcPts val="600"/>
              </a:spcAft>
              <a:buFont typeface="Wingdings" pitchFamily="2" charset="2"/>
              <a:buChar char="q"/>
            </a:pPr>
            <a:r>
              <a:rPr lang="en-US" sz="2600" dirty="0" smtClean="0"/>
              <a:t>Insert text</a:t>
            </a:r>
            <a:endParaRPr lang="en-US" dirty="0"/>
          </a:p>
        </p:txBody>
      </p:sp>
      <p:sp>
        <p:nvSpPr>
          <p:cNvPr id="12"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91169113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w logo">
    <p:spTree>
      <p:nvGrpSpPr>
        <p:cNvPr id="1" name=""/>
        <p:cNvGrpSpPr/>
        <p:nvPr/>
      </p:nvGrpSpPr>
      <p:grpSpPr>
        <a:xfrm>
          <a:off x="0" y="0"/>
          <a:ext cx="0" cy="0"/>
          <a:chOff x="0" y="0"/>
          <a:chExt cx="0" cy="0"/>
        </a:xfrm>
      </p:grpSpPr>
      <p:sp>
        <p:nvSpPr>
          <p:cNvPr id="9" name="Rectangle 8"/>
          <p:cNvSpPr/>
          <p:nvPr/>
        </p:nvSpPr>
        <p:spPr>
          <a:xfrm>
            <a:off x="1905000" y="0"/>
            <a:ext cx="72390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pic>
        <p:nvPicPr>
          <p:cNvPr id="7" name="Picture 6" descr="Logo no tag.png"/>
          <p:cNvPicPr>
            <a:picLocks noChangeAspect="1"/>
          </p:cNvPicPr>
          <p:nvPr/>
        </p:nvPicPr>
        <p:blipFill>
          <a:blip r:embed="rId2" cstate="print"/>
          <a:stretch>
            <a:fillRect/>
          </a:stretch>
        </p:blipFill>
        <p:spPr>
          <a:xfrm>
            <a:off x="152400" y="152400"/>
            <a:ext cx="1617717" cy="1007787"/>
          </a:xfrm>
          <a:prstGeom prst="rect">
            <a:avLst/>
          </a:prstGeom>
        </p:spPr>
      </p:pic>
      <p:sp>
        <p:nvSpPr>
          <p:cNvPr id="11" name="Title 1"/>
          <p:cNvSpPr>
            <a:spLocks noGrp="1"/>
          </p:cNvSpPr>
          <p:nvPr>
            <p:ph type="title"/>
          </p:nvPr>
        </p:nvSpPr>
        <p:spPr>
          <a:xfrm>
            <a:off x="1905000" y="457200"/>
            <a:ext cx="6858000" cy="841248"/>
          </a:xfrm>
          <a:prstGeom prst="rect">
            <a:avLst/>
          </a:prstGeom>
        </p:spPr>
        <p:txBody>
          <a:bodyPr anchor="ctr">
            <a:noAutofit/>
          </a:bodyPr>
          <a:lstStyle>
            <a:lvl1pPr algn="l">
              <a:buNone/>
              <a:defRPr sz="2800" b="1">
                <a:solidFill>
                  <a:schemeClr val="accent3">
                    <a:lumMod val="75000"/>
                  </a:schemeClr>
                </a:solidFill>
                <a:latin typeface="Arial" pitchFamily="34" charset="0"/>
                <a:cs typeface="Arial" pitchFamily="34" charset="0"/>
              </a:defRPr>
            </a:lvl1pPr>
          </a:lstStyle>
          <a:p>
            <a:r>
              <a:rPr kumimoji="0" lang="en-US" dirty="0" smtClean="0"/>
              <a:t>Click to edit Master title style</a:t>
            </a:r>
            <a:endParaRPr kumimoji="0" lang="en-US" dirty="0"/>
          </a:p>
        </p:txBody>
      </p:sp>
      <p:sp>
        <p:nvSpPr>
          <p:cNvPr id="13" name="Content Placeholder 3"/>
          <p:cNvSpPr>
            <a:spLocks noGrp="1"/>
          </p:cNvSpPr>
          <p:nvPr>
            <p:ph sz="quarter" idx="1" hasCustomPrompt="1"/>
          </p:nvPr>
        </p:nvSpPr>
        <p:spPr>
          <a:xfrm>
            <a:off x="533400" y="1752600"/>
            <a:ext cx="8153400" cy="4495800"/>
          </a:xfrm>
        </p:spPr>
        <p:txBody>
          <a:bodyPr>
            <a:noAutofit/>
          </a:bodyPr>
          <a:lstStyle>
            <a:lvl1pPr>
              <a:lnSpc>
                <a:spcPct val="106000"/>
              </a:lnSpc>
              <a:spcAft>
                <a:spcPts val="300"/>
              </a:spcAft>
              <a:defRPr sz="1800" baseline="0">
                <a:latin typeface="+mn-lt"/>
              </a:defRPr>
            </a:lvl1pPr>
          </a:lstStyle>
          <a:p>
            <a:pPr>
              <a:spcBef>
                <a:spcPts val="600"/>
              </a:spcBef>
              <a:spcAft>
                <a:spcPts val="600"/>
              </a:spcAft>
              <a:buFont typeface="Wingdings" pitchFamily="2" charset="2"/>
              <a:buChar char="q"/>
            </a:pPr>
            <a:r>
              <a:rPr lang="en-US" sz="2600" dirty="0" smtClean="0"/>
              <a:t>Insert text</a:t>
            </a:r>
            <a:endParaRPr lang="en-US" dirty="0"/>
          </a:p>
        </p:txBody>
      </p:sp>
      <p:sp>
        <p:nvSpPr>
          <p:cNvPr id="12"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Ref idx="1003">
        <a:schemeClr val="bg1"/>
      </p:bgRef>
    </p:bg>
    <p:spTree>
      <p:nvGrpSpPr>
        <p:cNvPr id="1" name=""/>
        <p:cNvGrpSpPr/>
        <p:nvPr/>
      </p:nvGrpSpPr>
      <p:grpSpPr>
        <a:xfrm>
          <a:off x="0" y="0"/>
          <a:ext cx="0" cy="0"/>
          <a:chOff x="0" y="0"/>
          <a:chExt cx="0" cy="0"/>
        </a:xfrm>
      </p:grpSpPr>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nchorCtr="0"/>
          <a:lstStyle/>
          <a:p>
            <a:pPr algn="ctr" eaLnBrk="1" latinLnBrk="0" hangingPunct="1"/>
            <a:endParaRPr kumimoji="0" lang="en-US" b="0" dirty="0"/>
          </a:p>
        </p:txBody>
      </p:sp>
      <p:sp>
        <p:nvSpPr>
          <p:cNvPr id="2" name="Title 1"/>
          <p:cNvSpPr>
            <a:spLocks noGrp="1"/>
          </p:cNvSpPr>
          <p:nvPr>
            <p:ph type="title"/>
          </p:nvPr>
        </p:nvSpPr>
        <p:spPr>
          <a:xfrm>
            <a:off x="1371600" y="1600200"/>
            <a:ext cx="7620000" cy="990600"/>
          </a:xfrm>
          <a:prstGeom prst="rect">
            <a:avLst/>
          </a:prstGeom>
        </p:spPr>
        <p:txBody>
          <a:bodyPr anchor="ctr" anchorCtr="0">
            <a:noAutofit/>
          </a:bodyPr>
          <a:lstStyle>
            <a:lvl1pPr algn="l">
              <a:buNone/>
              <a:defRPr sz="3000" b="1" cap="none">
                <a:solidFill>
                  <a:srgbClr val="FFFFFF"/>
                </a:solidFill>
                <a:latin typeface="Arial" pitchFamily="34" charset="0"/>
                <a:cs typeface="Arial" pitchFamily="34" charset="0"/>
              </a:defRPr>
            </a:lvl1pPr>
          </a:lstStyle>
          <a:p>
            <a:r>
              <a:rPr kumimoji="0" lang="en-US" dirty="0" smtClean="0"/>
              <a:t>Click to edit Master title style</a:t>
            </a:r>
            <a:endParaRPr kumimoji="0" lang="en-US" dirty="0"/>
          </a:p>
        </p:txBody>
      </p:sp>
      <p:pic>
        <p:nvPicPr>
          <p:cNvPr id="11" name="Picture 10" descr="TSDS Logo_Reversed_notext.png"/>
          <p:cNvPicPr>
            <a:picLocks noChangeAspect="1"/>
          </p:cNvPicPr>
          <p:nvPr userDrawn="1"/>
        </p:nvPicPr>
        <p:blipFill>
          <a:blip r:embed="rId2" cstate="print"/>
          <a:stretch>
            <a:fillRect/>
          </a:stretch>
        </p:blipFill>
        <p:spPr>
          <a:xfrm>
            <a:off x="98568" y="1752600"/>
            <a:ext cx="1100860" cy="685801"/>
          </a:xfrm>
          <a:prstGeom prst="rect">
            <a:avLst/>
          </a:prstGeom>
        </p:spPr>
      </p:pic>
      <p:sp>
        <p:nvSpPr>
          <p:cNvPr id="13" name="Slide Number Placeholder 12"/>
          <p:cNvSpPr>
            <a:spLocks noGrp="1"/>
          </p:cNvSpPr>
          <p:nvPr>
            <p:ph type="sldNum" sz="quarter" idx="11"/>
          </p:nvPr>
        </p:nvSpPr>
        <p:spPr>
          <a:xfrm>
            <a:off x="152400" y="6477000"/>
            <a:ext cx="533400" cy="244476"/>
          </a:xfrm>
        </p:spPr>
        <p:txBody>
          <a:bodyPr/>
          <a:lstStyle/>
          <a:p>
            <a:fld id="{25037DA4-2335-4A87-8586-64B2BAB0821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uron's Section Dividers">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pic>
        <p:nvPicPr>
          <p:cNvPr id="11" name="Picture 10" descr="TSDS Logo_Reversed_notext.png"/>
          <p:cNvPicPr>
            <a:picLocks noChangeAspect="1"/>
          </p:cNvPicPr>
          <p:nvPr userDrawn="1"/>
        </p:nvPicPr>
        <p:blipFill>
          <a:blip r:embed="rId2" cstate="print"/>
          <a:stretch>
            <a:fillRect/>
          </a:stretch>
        </p:blipFill>
        <p:spPr>
          <a:xfrm>
            <a:off x="152400" y="152400"/>
            <a:ext cx="1100860" cy="685801"/>
          </a:xfrm>
          <a:prstGeom prst="rect">
            <a:avLst/>
          </a:prstGeom>
        </p:spPr>
      </p:pic>
      <p:sp>
        <p:nvSpPr>
          <p:cNvPr id="13" name="Slide Number Placeholder 12"/>
          <p:cNvSpPr>
            <a:spLocks noGrp="1"/>
          </p:cNvSpPr>
          <p:nvPr>
            <p:ph type="sldNum" sz="quarter" idx="11"/>
          </p:nvPr>
        </p:nvSpPr>
        <p:spPr>
          <a:xfrm>
            <a:off x="8458200" y="533400"/>
            <a:ext cx="533400" cy="244476"/>
          </a:xfrm>
        </p:spPr>
        <p:txBody>
          <a:bodyPr/>
          <a:lstStyle/>
          <a:p>
            <a:fld id="{25037DA4-2335-4A87-8586-64B2BAB0821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Content Placeholder 8"/>
          <p:cNvSpPr>
            <a:spLocks noGrp="1"/>
          </p:cNvSpPr>
          <p:nvPr>
            <p:ph sz="quarter" idx="1"/>
          </p:nvPr>
        </p:nvSpPr>
        <p:spPr>
          <a:xfrm>
            <a:off x="609600" y="1589567"/>
            <a:ext cx="3886200" cy="45720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endParaRPr lang="en-US" dirty="0"/>
          </a:p>
        </p:txBody>
      </p:sp>
      <p:sp>
        <p:nvSpPr>
          <p:cNvPr id="10" name="Slide Number Placeholder 9"/>
          <p:cNvSpPr>
            <a:spLocks noGrp="1"/>
          </p:cNvSpPr>
          <p:nvPr>
            <p:ph type="sldNum" sz="quarter" idx="16"/>
          </p:nvPr>
        </p:nvSpPr>
        <p:spPr/>
        <p:txBody>
          <a:bodyPr rtlCol="0"/>
          <a:lstStyle/>
          <a:p>
            <a:fld id="{2F0C4421-5918-4AA3-AE4A-C36EDD2FD6EB}" type="slidenum">
              <a:rPr lang="en-US" smtClean="0"/>
              <a:pPr/>
              <a:t>‹#›</a:t>
            </a:fld>
            <a:endParaRPr lang="en-US" dirty="0"/>
          </a:p>
        </p:txBody>
      </p:sp>
      <p:sp>
        <p:nvSpPr>
          <p:cNvPr id="12" name="Footer Placeholder 11"/>
          <p:cNvSpPr>
            <a:spLocks noGrp="1"/>
          </p:cNvSpPr>
          <p:nvPr>
            <p:ph type="ftr" sz="quarter" idx="17"/>
          </p:nvPr>
        </p:nvSpPr>
        <p:spPr/>
        <p:txBody>
          <a:bodyPr rtlCol="0"/>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609600" y="2438400"/>
            <a:ext cx="3886200" cy="35814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endParaRPr lang="en-US" dirty="0"/>
          </a:p>
        </p:txBody>
      </p:sp>
      <p:sp>
        <p:nvSpPr>
          <p:cNvPr id="12" name="Slide Number Placeholder 11"/>
          <p:cNvSpPr>
            <a:spLocks noGrp="1"/>
          </p:cNvSpPr>
          <p:nvPr>
            <p:ph type="sldNum" sz="quarter" idx="16"/>
          </p:nvPr>
        </p:nvSpPr>
        <p:spPr/>
        <p:txBody>
          <a:bodyPr rtlCol="0"/>
          <a:lstStyle/>
          <a:p>
            <a:fld id="{2F0C4421-5918-4AA3-AE4A-C36EDD2FD6EB}" type="slidenum">
              <a:rPr lang="en-US" smtClean="0"/>
              <a:pPr/>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latin typeface="Arial" pitchFamily="34" charset="0"/>
                <a:cs typeface="Arial" pitchFamily="34" charset="0"/>
              </a:defRPr>
            </a:lvl1pPr>
          </a:lstStyle>
          <a:p>
            <a:pPr lvl="0" eaLnBrk="1" latinLnBrk="0" hangingPunct="1"/>
            <a:r>
              <a:rPr kumimoji="0" lang="en-US" dirty="0"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latin typeface="Arial" pitchFamily="34" charset="0"/>
                <a:cs typeface="Arial" pitchFamily="34" charset="0"/>
              </a:defRPr>
            </a:lvl1pPr>
          </a:lstStyle>
          <a:p>
            <a:pPr lvl="0" eaLnBrk="1" latinLnBrk="0" hangingPunct="1"/>
            <a:r>
              <a:rPr kumimoji="0"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F0C4421-5918-4AA3-AE4A-C36EDD2FD6E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F0C4421-5918-4AA3-AE4A-C36EDD2FD6E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0" y="6248400"/>
            <a:ext cx="1676400" cy="365125"/>
          </a:xfrm>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F0C4421-5918-4AA3-AE4A-C36EDD2FD6EB}" type="slidenum">
              <a:rPr lang="en-US" smtClean="0"/>
              <a:pPr/>
              <a:t>‹#›</a:t>
            </a:fld>
            <a:endParaRPr lang="en-US" dirty="0"/>
          </a:p>
        </p:txBody>
      </p:sp>
      <p:pic>
        <p:nvPicPr>
          <p:cNvPr id="5" name="Picture 4" descr="Logo no tag.png"/>
          <p:cNvPicPr>
            <a:picLocks noChangeAspect="1"/>
          </p:cNvPicPr>
          <p:nvPr userDrawn="1"/>
        </p:nvPicPr>
        <p:blipFill>
          <a:blip r:embed="rId2" cstate="print"/>
          <a:stretch>
            <a:fillRect/>
          </a:stretch>
        </p:blipFill>
        <p:spPr>
          <a:xfrm>
            <a:off x="7793824" y="5892800"/>
            <a:ext cx="1223176" cy="762000"/>
          </a:xfrm>
          <a:prstGeom prst="rect">
            <a:avLst/>
          </a:prstGeom>
        </p:spPr>
      </p:pic>
      <p:sp>
        <p:nvSpPr>
          <p:cNvPr id="7" name="Title 1"/>
          <p:cNvSpPr>
            <a:spLocks noGrp="1"/>
          </p:cNvSpPr>
          <p:nvPr>
            <p:ph type="title"/>
          </p:nvPr>
        </p:nvSpPr>
        <p:spPr>
          <a:xfrm>
            <a:off x="1981200" y="457200"/>
            <a:ext cx="6705600" cy="685800"/>
          </a:xfrm>
          <a:prstGeom prst="rect">
            <a:avLst/>
          </a:prstGeom>
        </p:spPr>
        <p:txBody>
          <a:bodyPr anchor="ctr">
            <a:normAutofit/>
          </a:bodyPr>
          <a:lstStyle>
            <a:lvl1pPr algn="l">
              <a:buNone/>
              <a:defRPr sz="3200" b="1">
                <a:latin typeface="Arial" pitchFamily="34" charset="0"/>
                <a:cs typeface="Arial" pitchFamily="34" charset="0"/>
              </a:defRPr>
            </a:lvl1pPr>
          </a:lstStyle>
          <a:p>
            <a:r>
              <a:rPr kumimoji="0" lang="en-US" dirty="0" smtClean="0"/>
              <a:t>Click to edit Master title style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 name="Text Placeholder 12"/>
          <p:cNvSpPr>
            <a:spLocks noGrp="1"/>
          </p:cNvSpPr>
          <p:nvPr>
            <p:ph type="body" idx="1"/>
          </p:nvPr>
        </p:nvSpPr>
        <p:spPr>
          <a:xfrm>
            <a:off x="612648" y="1600200"/>
            <a:ext cx="8153400" cy="4526280"/>
          </a:xfrm>
          <a:prstGeom prst="rect">
            <a:avLst/>
          </a:prstGeom>
        </p:spPr>
        <p:txBody>
          <a:bodyPr vert="horz">
            <a:no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endParaRPr lang="en-US"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0" y="1280848"/>
            <a:ext cx="533400" cy="244476"/>
          </a:xfrm>
          <a:prstGeom prst="rect">
            <a:avLst/>
          </a:prstGeom>
        </p:spPr>
        <p:txBody>
          <a:bodyPr vert="horz" anchor="ctr" anchorCtr="0">
            <a:normAutofit/>
          </a:bodyPr>
          <a:lstStyle>
            <a:lvl1pPr algn="ctr" eaLnBrk="1" latinLnBrk="0" hangingPunct="1">
              <a:defRPr kumimoji="0" sz="1300" b="1">
                <a:solidFill>
                  <a:srgbClr val="FFFFFF"/>
                </a:solidFill>
                <a:latin typeface="Arial" pitchFamily="34" charset="0"/>
                <a:cs typeface="Arial" pitchFamily="34" charset="0"/>
              </a:defRPr>
            </a:lvl1pPr>
          </a:lstStyle>
          <a:p>
            <a:fld id="{25037DA4-2335-4A87-8586-64B2BAB08211}" type="slidenum">
              <a:rPr lang="en-US" smtClean="0"/>
              <a:pPr/>
              <a:t>‹#›</a:t>
            </a:fld>
            <a:endParaRPr lang="en-US" dirty="0"/>
          </a:p>
        </p:txBody>
      </p:sp>
      <p:pic>
        <p:nvPicPr>
          <p:cNvPr id="12" name="Picture 11" descr="Logo no tag.png"/>
          <p:cNvPicPr>
            <a:picLocks noChangeAspect="1"/>
          </p:cNvPicPr>
          <p:nvPr/>
        </p:nvPicPr>
        <p:blipFill>
          <a:blip r:embed="rId17" cstate="print"/>
          <a:stretch>
            <a:fillRect/>
          </a:stretch>
        </p:blipFill>
        <p:spPr>
          <a:xfrm>
            <a:off x="152400" y="152400"/>
            <a:ext cx="1617717" cy="1007787"/>
          </a:xfrm>
          <a:prstGeom prst="rect">
            <a:avLst/>
          </a:prstGeom>
        </p:spPr>
      </p:pic>
      <p:sp>
        <p:nvSpPr>
          <p:cNvPr id="11" name="Title 1"/>
          <p:cNvSpPr txBox="1">
            <a:spLocks/>
          </p:cNvSpPr>
          <p:nvPr userDrawn="1"/>
        </p:nvSpPr>
        <p:spPr>
          <a:xfrm>
            <a:off x="1905000" y="533400"/>
            <a:ext cx="6705600" cy="685800"/>
          </a:xfrm>
          <a:prstGeom prst="rect">
            <a:avLst/>
          </a:prstGeom>
        </p:spPr>
        <p:txBody>
          <a:bodyPr anchor="ctr">
            <a:normAutofit/>
          </a:bodyPr>
          <a:lstStyle>
            <a:lvl1pPr algn="l" rtl="0" eaLnBrk="1" latinLnBrk="0" hangingPunct="1">
              <a:spcBef>
                <a:spcPct val="0"/>
              </a:spcBef>
              <a:buNone/>
              <a:defRPr kumimoji="0" sz="3200" b="1" kern="1200">
                <a:solidFill>
                  <a:schemeClr val="tx1"/>
                </a:solidFill>
                <a:latin typeface="Arial" pitchFamily="34" charset="0"/>
                <a:ea typeface="+mj-ea"/>
                <a:cs typeface="Arial" pitchFamily="34" charset="0"/>
              </a:defRPr>
            </a:lvl1pPr>
          </a:lstStyle>
          <a:p>
            <a:r>
              <a:rPr lang="en-US" sz="2800" dirty="0" smtClean="0"/>
              <a:t>Click to edit Master title style</a:t>
            </a:r>
            <a:endParaRPr lang="en-US" sz="2800" dirty="0"/>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65" r:id="rId4"/>
    <p:sldLayoutId id="2147483740" r:id="rId5"/>
    <p:sldLayoutId id="2147483741" r:id="rId6"/>
    <p:sldLayoutId id="2147483742" r:id="rId7"/>
    <p:sldLayoutId id="2147483743" r:id="rId8"/>
    <p:sldLayoutId id="2147483764" r:id="rId9"/>
    <p:sldLayoutId id="2147483744" r:id="rId10"/>
    <p:sldLayoutId id="2147483745" r:id="rId11"/>
    <p:sldLayoutId id="2147483746" r:id="rId12"/>
    <p:sldLayoutId id="2147483747" r:id="rId13"/>
    <p:sldLayoutId id="2147483763" r:id="rId14"/>
    <p:sldLayoutId id="2147483778" r:id="rId15"/>
  </p:sldLayoutIdLst>
  <p:timing>
    <p:tnLst>
      <p:par>
        <p:cTn id="1" dur="indefinite" restart="never" nodeType="tmRoot"/>
      </p:par>
    </p:tnLst>
  </p:timing>
  <p:hf hdr="0" ftr="0" dt="0"/>
  <p:txStyles>
    <p:titleStyle>
      <a:lvl1pPr algn="l" rtl="0" eaLnBrk="1" latinLnBrk="0" hangingPunct="1">
        <a:spcBef>
          <a:spcPct val="0"/>
        </a:spcBef>
        <a:buNone/>
        <a:defRPr kumimoji="0" sz="4400" kern="1200">
          <a:solidFill>
            <a:schemeClr val="tx1"/>
          </a:solidFill>
          <a:latin typeface="+mj-lt"/>
          <a:ea typeface="+mj-ea"/>
          <a:cs typeface="+mj-cs"/>
        </a:defRPr>
      </a:lvl1pPr>
    </p:titleStyle>
    <p:bodyStyle>
      <a:lvl1pPr marL="320040" indent="-320040" algn="l" rtl="0" eaLnBrk="1" latinLnBrk="0" hangingPunct="1">
        <a:lnSpc>
          <a:spcPct val="106000"/>
        </a:lnSpc>
        <a:spcBef>
          <a:spcPts val="600"/>
        </a:spcBef>
        <a:spcAft>
          <a:spcPts val="300"/>
        </a:spcAft>
        <a:buClr>
          <a:schemeClr val="accent2"/>
        </a:buClr>
        <a:buSzPct val="60000"/>
        <a:buFont typeface="Wingdings"/>
        <a:buChar char=""/>
        <a:defRPr kumimoji="0" sz="1800" kern="1200">
          <a:solidFill>
            <a:schemeClr val="tx1"/>
          </a:solidFill>
          <a:latin typeface="Arial" pitchFamily="34" charset="0"/>
          <a:ea typeface="+mn-ea"/>
          <a:cs typeface="Arial" pitchFamily="34" charset="0"/>
        </a:defRPr>
      </a:lvl1pPr>
      <a:lvl2pPr marL="640080" indent="-274320" algn="l" rtl="0" eaLnBrk="1" latinLnBrk="0" hangingPunct="1">
        <a:lnSpc>
          <a:spcPct val="106000"/>
        </a:lnSpc>
        <a:spcBef>
          <a:spcPts val="600"/>
        </a:spcBef>
        <a:spcAft>
          <a:spcPts val="300"/>
        </a:spcAft>
        <a:buClr>
          <a:schemeClr val="accent1"/>
        </a:buClr>
        <a:buSzPct val="70000"/>
        <a:buFont typeface="Wingdings 2"/>
        <a:buChar char=""/>
        <a:defRPr kumimoji="0" sz="1800" kern="1200">
          <a:solidFill>
            <a:schemeClr val="tx1"/>
          </a:solidFill>
          <a:latin typeface="Arial" pitchFamily="34" charset="0"/>
          <a:ea typeface="+mn-ea"/>
          <a:cs typeface="Arial" pitchFamily="34" charset="0"/>
        </a:defRPr>
      </a:lvl2pPr>
      <a:lvl3pPr marL="914400" indent="-228600" algn="l" rtl="0" eaLnBrk="1" latinLnBrk="0" hangingPunct="1">
        <a:lnSpc>
          <a:spcPct val="106000"/>
        </a:lnSpc>
        <a:spcBef>
          <a:spcPts val="600"/>
        </a:spcBef>
        <a:spcAft>
          <a:spcPts val="300"/>
        </a:spcAft>
        <a:buClr>
          <a:schemeClr val="accent2"/>
        </a:buClr>
        <a:buSzPct val="75000"/>
        <a:buFont typeface="Wingdings"/>
        <a:buChar char=""/>
        <a:defRPr kumimoji="0" sz="1800" kern="1200">
          <a:solidFill>
            <a:schemeClr val="tx1"/>
          </a:solidFill>
          <a:latin typeface="Arial" pitchFamily="34" charset="0"/>
          <a:ea typeface="+mn-ea"/>
          <a:cs typeface="Arial" pitchFamily="34" charset="0"/>
        </a:defRPr>
      </a:lvl3pPr>
      <a:lvl4pPr marL="1371600" indent="-228600" algn="l" rtl="0" eaLnBrk="1" latinLnBrk="0" hangingPunct="1">
        <a:lnSpc>
          <a:spcPct val="106000"/>
        </a:lnSpc>
        <a:spcBef>
          <a:spcPts val="600"/>
        </a:spcBef>
        <a:spcAft>
          <a:spcPts val="300"/>
        </a:spcAft>
        <a:buClr>
          <a:schemeClr val="accent3"/>
        </a:buClr>
        <a:buSzPct val="75000"/>
        <a:buFont typeface="Wingdings"/>
        <a:buChar char=""/>
        <a:defRPr kumimoji="0" sz="1800" kern="1200">
          <a:solidFill>
            <a:schemeClr val="tx1"/>
          </a:solidFill>
          <a:latin typeface="Arial" pitchFamily="34" charset="0"/>
          <a:ea typeface="+mn-ea"/>
          <a:cs typeface="Arial" pitchFamily="34" charset="0"/>
        </a:defRPr>
      </a:lvl4pPr>
      <a:lvl5pPr marL="1828800" indent="-228600" algn="l" rtl="0" eaLnBrk="1" latinLnBrk="0" hangingPunct="1">
        <a:lnSpc>
          <a:spcPct val="106000"/>
        </a:lnSpc>
        <a:spcBef>
          <a:spcPts val="600"/>
        </a:spcBef>
        <a:spcAft>
          <a:spcPts val="300"/>
        </a:spcAft>
        <a:buClr>
          <a:schemeClr val="accent4"/>
        </a:buClr>
        <a:buSzPct val="65000"/>
        <a:buFont typeface="Wingdings"/>
        <a:buChar char=""/>
        <a:defRPr kumimoji="0" sz="18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tea.state.tx.us/TSDS/TEDS/TEDS_Section_2_-_Data_Submission_Requirements_by_Category/"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tea.state.tx.us/TSDS/TEDS/TEDS_Section_7_-_Interchange_Schema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hyperlink" Target="http://castro.tea.state.tx.us/tsds/teds/2014A/v2.0/ds8/teds-peims-ds8.1.pdf"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castro.tea.state.tx.us/tsds/teds/2014A/v2.0/ds8/teds-peims-ds8.2.1.pdf"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castro.tea.state.tx.us/tsds/teds/2014A/v2.0/data_samples/PEIMS-EO-EducationServiceCenterDataSample.xml"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castro.tea.state.tx.us/tsds/teds/2015P/v1.0/Ed-Fi-Core.xsd" TargetMode="External"/><Relationship Id="rId5" Type="http://schemas.openxmlformats.org/officeDocument/2006/relationships/image" Target="../media/image26.png"/><Relationship Id="rId4" Type="http://schemas.openxmlformats.org/officeDocument/2006/relationships/hyperlink" Target="http://castro.tea.state.tx.us/tsds/teds/2014A/v3.0/Ed-Fi-Core.xsd"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castro.tea.state.tx.us/tsds/teds/2014A/v3.0/Ed-Fi-Core.xsd"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castro.tea.state.tx.us/tsds/teds/2015P/v1.0/teds-ds4.pdf" TargetMode="External"/><Relationship Id="rId5" Type="http://schemas.openxmlformats.org/officeDocument/2006/relationships/image" Target="../media/image28.png"/><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3" Type="http://schemas.openxmlformats.org/officeDocument/2006/relationships/hyperlink" Target="mailto:TSDSCustomerSupport@tea.state.tx.uswww.TexasStudentDataSystem.org" TargetMode="External"/><Relationship Id="rId2" Type="http://schemas.openxmlformats.org/officeDocument/2006/relationships/notesSlide" Target="../notesSlides/notesSlide18.xml"/><Relationship Id="rId1" Type="http://schemas.openxmlformats.org/officeDocument/2006/relationships/slideLayout" Target="../slideLayouts/slideLayout11.xml"/><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www.tea.state.tx.us/TSDS/TEDS/TEDS_Latest_Releas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tea.state.tx.us/TSDS/TEDS/TEDS_Latest_Release/"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emf"/><Relationship Id="rId1" Type="http://schemas.openxmlformats.org/officeDocument/2006/relationships/slideLayout" Target="../slideLayouts/slideLayout2.xml"/><Relationship Id="rId4" Type="http://schemas.openxmlformats.org/officeDocument/2006/relationships/hyperlink" Target="http://castro.tea.state.tx.us/tsds/teds/2014A/v2.0/ds8/PEIMS-InterchangeEducationOrganizationExtension.xml"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emf"/><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2438400" y="5943600"/>
            <a:ext cx="6477000" cy="838200"/>
          </a:xfrm>
        </p:spPr>
        <p:txBody>
          <a:bodyPr>
            <a:normAutofit fontScale="90000"/>
          </a:bodyPr>
          <a:lstStyle/>
          <a:p>
            <a:r>
              <a:rPr lang="en-US" sz="3800" b="1" cap="none" dirty="0" smtClean="0"/>
              <a:t>TSDS Texas Education Data Standards (TEDS) Advanced Course for PEIMS Champions and Stewards</a:t>
            </a:r>
            <a:br>
              <a:rPr lang="en-US" sz="3800" b="1" cap="none" dirty="0" smtClean="0"/>
            </a:br>
            <a:r>
              <a:rPr lang="en-US" b="1" cap="none" dirty="0" smtClean="0">
                <a:solidFill>
                  <a:srgbClr val="43E4FF"/>
                </a:solidFill>
              </a:rPr>
              <a:t/>
            </a:r>
            <a:br>
              <a:rPr lang="en-US" b="1" cap="none" dirty="0" smtClean="0">
                <a:solidFill>
                  <a:srgbClr val="43E4FF"/>
                </a:solidFill>
              </a:rPr>
            </a:br>
            <a:r>
              <a:rPr lang="en-US" sz="3100" dirty="0" smtClean="0"/>
              <a:t/>
            </a:r>
            <a:br>
              <a:rPr lang="en-US" sz="3100" dirty="0" smtClean="0"/>
            </a:br>
            <a:r>
              <a:rPr lang="en-US" sz="2400" dirty="0" smtClean="0">
                <a:solidFill>
                  <a:srgbClr val="11D4E9"/>
                </a:solidFill>
              </a:rPr>
              <a:t> </a:t>
            </a:r>
            <a:br>
              <a:rPr lang="en-US" sz="2400" dirty="0" smtClean="0">
                <a:solidFill>
                  <a:srgbClr val="11D4E9"/>
                </a:solidFill>
              </a:rPr>
            </a:br>
            <a:endParaRPr lang="en-US" sz="2400" dirty="0">
              <a:solidFill>
                <a:srgbClr val="FCD192"/>
              </a:solidFill>
            </a:endParaRPr>
          </a:p>
        </p:txBody>
      </p:sp>
      <p:sp>
        <p:nvSpPr>
          <p:cNvPr id="6" name="Rectangle 5"/>
          <p:cNvSpPr/>
          <p:nvPr/>
        </p:nvSpPr>
        <p:spPr>
          <a:xfrm>
            <a:off x="110990" y="870099"/>
            <a:ext cx="2832442" cy="338554"/>
          </a:xfrm>
          <a:prstGeom prst="rect">
            <a:avLst/>
          </a:prstGeom>
        </p:spPr>
        <p:txBody>
          <a:bodyPr wrap="none">
            <a:spAutoFit/>
          </a:bodyPr>
          <a:lstStyle/>
          <a:p>
            <a:r>
              <a:rPr lang="en-US" sz="1600" dirty="0" smtClean="0">
                <a:solidFill>
                  <a:srgbClr val="11D4E9"/>
                </a:solidFill>
              </a:rPr>
              <a:t>Simple Solution. Brighter Futures.</a:t>
            </a:r>
            <a:endParaRPr lang="en-US" sz="1600" dirty="0"/>
          </a:p>
        </p:txBody>
      </p:sp>
    </p:spTree>
    <p:extLst>
      <p:ext uri="{BB962C8B-B14F-4D97-AF65-F5344CB8AC3E}">
        <p14:creationId xmlns:p14="http://schemas.microsoft.com/office/powerpoint/2010/main" xmlns="" val="20522201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152401" y="1524000"/>
            <a:ext cx="8839199" cy="51816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Legacy PEIMS Records Combined in TSDS PEIMS Subcategories (Student)</a:t>
            </a:r>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9</a:t>
            </a:fld>
            <a:endParaRPr lang="en-US" dirty="0"/>
          </a:p>
        </p:txBody>
      </p:sp>
      <p:sp>
        <p:nvSpPr>
          <p:cNvPr id="23" name="Rectangle 22"/>
          <p:cNvSpPr/>
          <p:nvPr/>
        </p:nvSpPr>
        <p:spPr>
          <a:xfrm>
            <a:off x="838200" y="1752600"/>
            <a:ext cx="3124200" cy="4953000"/>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4572000" y="1752600"/>
            <a:ext cx="4419600" cy="4953000"/>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1447800" y="1752600"/>
            <a:ext cx="2514600" cy="4953000"/>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5181600" y="1752600"/>
            <a:ext cx="3810000" cy="4953000"/>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1828800" y="1752600"/>
            <a:ext cx="2133600" cy="4953000"/>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5638800" y="1752600"/>
            <a:ext cx="3352800" cy="4953000"/>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5638800" y="1752600"/>
            <a:ext cx="990600" cy="4953000"/>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subTnLst>
                                    <p:set>
                                      <p:cBhvr override="childStyle">
                                        <p:cTn dur="1" fill="hold" display="0" masterRel="nextClick" afterEffect="1"/>
                                        <p:tgtEl>
                                          <p:spTgt spid="23"/>
                                        </p:tgtEl>
                                        <p:attrNameLst>
                                          <p:attrName>style.visibility</p:attrName>
                                        </p:attrNameLst>
                                      </p:cBhvr>
                                      <p:to>
                                        <p:strVal val="hidden"/>
                                      </p:to>
                                    </p:set>
                                  </p:sub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subTnLst>
                                    <p:set>
                                      <p:cBhvr override="childStyle">
                                        <p:cTn dur="1" fill="hold" display="0" masterRel="nextClick" afterEffect="1"/>
                                        <p:tgtEl>
                                          <p:spTgt spid="24"/>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subTnLst>
                                    <p:set>
                                      <p:cBhvr override="childStyle">
                                        <p:cTn dur="1" fill="hold" display="0" masterRel="nextClick" afterEffect="1"/>
                                        <p:tgtEl>
                                          <p:spTgt spid="25"/>
                                        </p:tgtEl>
                                        <p:attrNameLst>
                                          <p:attrName>style.visibility</p:attrName>
                                        </p:attrNameLst>
                                      </p:cBhvr>
                                      <p:to>
                                        <p:strVal val="hidden"/>
                                      </p:to>
                                    </p:set>
                                  </p:subTnLst>
                                </p:cTn>
                              </p:par>
                              <p:par>
                                <p:cTn id="16" presetID="10" presetClass="entr" presetSubtype="0"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subTnLst>
                                    <p:set>
                                      <p:cBhvr override="childStyle">
                                        <p:cTn dur="1" fill="hold" display="0" masterRel="nextClick" afterEffect="1"/>
                                        <p:tgtEl>
                                          <p:spTgt spid="26"/>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subTnLst>
                                    <p:set>
                                      <p:cBhvr override="childStyle">
                                        <p:cTn dur="1" fill="hold" display="0" masterRel="nextClick" afterEffect="1"/>
                                        <p:tgtEl>
                                          <p:spTgt spid="27"/>
                                        </p:tgtEl>
                                        <p:attrNameLst>
                                          <p:attrName>style.visibility</p:attrName>
                                        </p:attrNameLst>
                                      </p:cBhvr>
                                      <p:to>
                                        <p:strVal val="hidden"/>
                                      </p:to>
                                    </p:set>
                                  </p:subTnLst>
                                </p:cTn>
                              </p:par>
                              <p:par>
                                <p:cTn id="24" presetID="10" presetClass="entr" presetSubtype="0"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subTnLst>
                                    <p:set>
                                      <p:cBhvr override="childStyle">
                                        <p:cTn dur="1" fill="hold" display="0" masterRel="nextClick" afterEffect="1"/>
                                        <p:tgtEl>
                                          <p:spTgt spid="28"/>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subTnLst>
                                    <p:set>
                                      <p:cBhvr override="childStyle">
                                        <p:cTn dur="1" fill="hold" display="0" masterRel="nextClick" afterEffect="1"/>
                                        <p:tgtEl>
                                          <p:spTgt spid="29"/>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Elements in TSDS PEIMS</a:t>
            </a:r>
            <a:endParaRPr lang="en-US" dirty="0"/>
          </a:p>
        </p:txBody>
      </p:sp>
      <p:sp>
        <p:nvSpPr>
          <p:cNvPr id="3" name="Content Placeholder 2"/>
          <p:cNvSpPr>
            <a:spLocks noGrp="1"/>
          </p:cNvSpPr>
          <p:nvPr>
            <p:ph sz="quarter" idx="1"/>
          </p:nvPr>
        </p:nvSpPr>
        <p:spPr>
          <a:xfrm>
            <a:off x="228600" y="1524000"/>
            <a:ext cx="8686800" cy="609600"/>
          </a:xfrm>
        </p:spPr>
        <p:txBody>
          <a:bodyPr/>
          <a:lstStyle/>
          <a:p>
            <a:r>
              <a:rPr lang="en-US" dirty="0" smtClean="0"/>
              <a:t>Data elements are not always in the “associated” Subcategory in TSDS PEIMS</a:t>
            </a:r>
          </a:p>
          <a:p>
            <a:r>
              <a:rPr lang="en-US" dirty="0" smtClean="0"/>
              <a:t>“Years Experience in District” moved from Payroll Summary in Legacy PEIMS to Staff Basic Information in TSDS PEIMS</a:t>
            </a:r>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10</a:t>
            </a:fld>
            <a:endParaRPr lang="en-US" dirty="0"/>
          </a:p>
        </p:txBody>
      </p:sp>
      <p:pic>
        <p:nvPicPr>
          <p:cNvPr id="4099" name="Picture 3"/>
          <p:cNvPicPr>
            <a:picLocks noChangeAspect="1" noChangeArrowheads="1"/>
          </p:cNvPicPr>
          <p:nvPr/>
        </p:nvPicPr>
        <p:blipFill>
          <a:blip r:embed="rId2" cstate="print"/>
          <a:srcRect/>
          <a:stretch>
            <a:fillRect/>
          </a:stretch>
        </p:blipFill>
        <p:spPr bwMode="auto">
          <a:xfrm>
            <a:off x="304800" y="2543175"/>
            <a:ext cx="8610600" cy="4086225"/>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TEDS – Common Terms		</a:t>
            </a:r>
            <a:endParaRPr lang="en-US" dirty="0"/>
          </a:p>
        </p:txBody>
      </p:sp>
      <p:sp>
        <p:nvSpPr>
          <p:cNvPr id="3" name="Content Placeholder 2"/>
          <p:cNvSpPr>
            <a:spLocks noGrp="1"/>
          </p:cNvSpPr>
          <p:nvPr>
            <p:ph sz="quarter" idx="1"/>
          </p:nvPr>
        </p:nvSpPr>
        <p:spPr>
          <a:xfrm>
            <a:off x="533400" y="1752600"/>
            <a:ext cx="8153400" cy="4800600"/>
          </a:xfrm>
        </p:spPr>
        <p:txBody>
          <a:bodyPr/>
          <a:lstStyle/>
          <a:p>
            <a:pPr>
              <a:spcBef>
                <a:spcPts val="0"/>
              </a:spcBef>
            </a:pPr>
            <a:r>
              <a:rPr lang="en-US" sz="1600" dirty="0" smtClean="0"/>
              <a:t>Category – a grouping of sub categories that are related; in legacy PEIMS these are referred to as Record Types</a:t>
            </a:r>
          </a:p>
          <a:p>
            <a:pPr>
              <a:spcBef>
                <a:spcPts val="0"/>
              </a:spcBef>
            </a:pPr>
            <a:endParaRPr lang="en-US" sz="1600" dirty="0" smtClean="0"/>
          </a:p>
          <a:p>
            <a:pPr>
              <a:spcBef>
                <a:spcPts val="0"/>
              </a:spcBef>
            </a:pPr>
            <a:r>
              <a:rPr lang="en-US" sz="1600" dirty="0" smtClean="0"/>
              <a:t>Sub Category – a grouping of complex types that are related; in legacy PEIMS these are referred to as Records</a:t>
            </a:r>
          </a:p>
          <a:p>
            <a:pPr>
              <a:spcBef>
                <a:spcPts val="0"/>
              </a:spcBef>
            </a:pPr>
            <a:endParaRPr lang="en-US" sz="1600" dirty="0" smtClean="0"/>
          </a:p>
          <a:p>
            <a:pPr>
              <a:spcBef>
                <a:spcPts val="0"/>
              </a:spcBef>
            </a:pPr>
            <a:r>
              <a:rPr lang="en-US" sz="1600" dirty="0" smtClean="0"/>
              <a:t>Complex Type –a grouping of one or more data elements that comprise specific information</a:t>
            </a:r>
          </a:p>
          <a:p>
            <a:pPr>
              <a:spcBef>
                <a:spcPts val="0"/>
              </a:spcBef>
            </a:pPr>
            <a:endParaRPr lang="en-US" sz="1600" dirty="0" smtClean="0"/>
          </a:p>
          <a:p>
            <a:pPr>
              <a:spcBef>
                <a:spcPts val="0"/>
              </a:spcBef>
            </a:pPr>
            <a:r>
              <a:rPr lang="en-US" sz="1600" dirty="0" smtClean="0"/>
              <a:t>Interchange – XML Schema Definitions (XSDs) which group related complex types from the Ed-Fi Core and/or Texas Core Extension XSDs.</a:t>
            </a:r>
          </a:p>
          <a:p>
            <a:pPr>
              <a:spcBef>
                <a:spcPts val="0"/>
              </a:spcBef>
            </a:pPr>
            <a:endParaRPr lang="en-US" sz="1600" dirty="0" smtClean="0"/>
          </a:p>
          <a:p>
            <a:pPr>
              <a:spcBef>
                <a:spcPts val="0"/>
              </a:spcBef>
            </a:pPr>
            <a:r>
              <a:rPr lang="en-US" sz="1600" dirty="0" smtClean="0"/>
              <a:t>Simple Types – defines the restrictions and enumerations for a data element.</a:t>
            </a:r>
          </a:p>
          <a:p>
            <a:pPr>
              <a:spcBef>
                <a:spcPts val="0"/>
              </a:spcBef>
            </a:pPr>
            <a:endParaRPr lang="en-US" sz="1600" dirty="0" smtClean="0"/>
          </a:p>
          <a:p>
            <a:pPr>
              <a:spcBef>
                <a:spcPts val="0"/>
              </a:spcBef>
            </a:pPr>
            <a:r>
              <a:rPr lang="en-US" sz="1600" dirty="0" smtClean="0"/>
              <a:t>Data Element – a single unit of data  e.g. First Name, District ID</a:t>
            </a:r>
          </a:p>
          <a:p>
            <a:endParaRPr lang="en-US" dirty="0" smtClean="0"/>
          </a:p>
          <a:p>
            <a:pPr>
              <a:buNone/>
            </a:pPr>
            <a:endParaRPr lang="en-US" dirty="0" smtClean="0"/>
          </a:p>
          <a:p>
            <a:endParaRPr lang="en-US" dirty="0" smtClean="0"/>
          </a:p>
        </p:txBody>
      </p:sp>
      <p:sp>
        <p:nvSpPr>
          <p:cNvPr id="4" name="Slide Number Placeholder 3"/>
          <p:cNvSpPr>
            <a:spLocks noGrp="1"/>
          </p:cNvSpPr>
          <p:nvPr>
            <p:ph type="sldNum" sz="quarter" idx="12"/>
          </p:nvPr>
        </p:nvSpPr>
        <p:spPr/>
        <p:txBody>
          <a:bodyPr/>
          <a:lstStyle/>
          <a:p>
            <a:fld id="{2F0C4421-5918-4AA3-AE4A-C36EDD2FD6EB}" type="slidenum">
              <a:rPr lang="en-US" smtClean="0"/>
              <a:pPr/>
              <a:t>11</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Submission Categories</a:t>
            </a:r>
            <a:endParaRPr lang="en-US" dirty="0"/>
          </a:p>
        </p:txBody>
      </p:sp>
      <p:graphicFrame>
        <p:nvGraphicFramePr>
          <p:cNvPr id="5" name="Content Placeholder 4"/>
          <p:cNvGraphicFramePr>
            <a:graphicFrameLocks noGrp="1"/>
          </p:cNvGraphicFramePr>
          <p:nvPr>
            <p:ph sz="quarter" idx="1"/>
          </p:nvPr>
        </p:nvGraphicFramePr>
        <p:xfrm>
          <a:off x="533400" y="3124200"/>
          <a:ext cx="8153400" cy="3235960"/>
        </p:xfrm>
        <a:graphic>
          <a:graphicData uri="http://schemas.openxmlformats.org/drawingml/2006/table">
            <a:tbl>
              <a:tblPr firstRow="1" bandRow="1">
                <a:tableStyleId>{5C22544A-7EE6-4342-B048-85BDC9FD1C3A}</a:tableStyleId>
              </a:tblPr>
              <a:tblGrid>
                <a:gridCol w="4267200"/>
                <a:gridCol w="2057400"/>
                <a:gridCol w="1828800"/>
              </a:tblGrid>
              <a:tr h="370840">
                <a:tc>
                  <a:txBody>
                    <a:bodyPr/>
                    <a:lstStyle/>
                    <a:p>
                      <a:r>
                        <a:rPr lang="en-US" dirty="0" smtClean="0"/>
                        <a:t>Category</a:t>
                      </a:r>
                      <a:endParaRPr lang="en-US" dirty="0"/>
                    </a:p>
                  </a:txBody>
                  <a:tcPr/>
                </a:tc>
                <a:tc>
                  <a:txBody>
                    <a:bodyPr/>
                    <a:lstStyle/>
                    <a:p>
                      <a:pPr algn="ctr"/>
                      <a:r>
                        <a:rPr lang="en-US" dirty="0" smtClean="0"/>
                        <a:t>PEIMS</a:t>
                      </a:r>
                      <a:endParaRPr lang="en-US" dirty="0"/>
                    </a:p>
                  </a:txBody>
                  <a:tcPr/>
                </a:tc>
                <a:tc>
                  <a:txBody>
                    <a:bodyPr/>
                    <a:lstStyle/>
                    <a:p>
                      <a:pPr algn="ctr"/>
                      <a:r>
                        <a:rPr lang="en-US" baseline="0" dirty="0" smtClean="0"/>
                        <a:t>studentGPS</a:t>
                      </a:r>
                      <a:r>
                        <a:rPr lang="en-US" sz="1800" dirty="0" smtClean="0"/>
                        <a:t>™ Dashboards</a:t>
                      </a:r>
                      <a:endParaRPr lang="en-US" dirty="0"/>
                    </a:p>
                  </a:txBody>
                  <a:tcPr/>
                </a:tc>
              </a:tr>
              <a:tr h="370840">
                <a:tc>
                  <a:txBody>
                    <a:bodyPr/>
                    <a:lstStyle/>
                    <a:p>
                      <a:r>
                        <a:rPr lang="en-US" dirty="0" smtClean="0"/>
                        <a:t>Education Organization</a:t>
                      </a:r>
                      <a:endParaRPr lang="en-US"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r>
              <a:tr h="370840">
                <a:tc>
                  <a:txBody>
                    <a:bodyPr/>
                    <a:lstStyle/>
                    <a:p>
                      <a:r>
                        <a:rPr lang="en-US" dirty="0" smtClean="0"/>
                        <a:t>Finance</a:t>
                      </a:r>
                      <a:endParaRPr lang="en-US"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r>
              <a:tr h="370840">
                <a:tc>
                  <a:txBody>
                    <a:bodyPr/>
                    <a:lstStyle/>
                    <a:p>
                      <a:r>
                        <a:rPr lang="en-US" dirty="0" smtClean="0"/>
                        <a:t>Staff</a:t>
                      </a:r>
                      <a:endParaRPr lang="en-US"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r>
              <a:tr h="370840">
                <a:tc>
                  <a:txBody>
                    <a:bodyPr/>
                    <a:lstStyle/>
                    <a:p>
                      <a:r>
                        <a:rPr lang="en-US" dirty="0" smtClean="0"/>
                        <a:t>Student</a:t>
                      </a:r>
                      <a:endParaRPr lang="en-US"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r>
              <a:tr h="370840">
                <a:tc>
                  <a:txBody>
                    <a:bodyPr/>
                    <a:lstStyle/>
                    <a:p>
                      <a:r>
                        <a:rPr lang="en-US" dirty="0" smtClean="0"/>
                        <a:t>Campus</a:t>
                      </a:r>
                      <a:r>
                        <a:rPr lang="en-US" baseline="0" dirty="0" smtClean="0"/>
                        <a:t> Course Section</a:t>
                      </a:r>
                      <a:endParaRPr lang="en-US"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r>
              <a:tr h="370840">
                <a:tc>
                  <a:txBody>
                    <a:bodyPr/>
                    <a:lstStyle/>
                    <a:p>
                      <a:r>
                        <a:rPr lang="en-US" dirty="0" smtClean="0"/>
                        <a:t>Assessment</a:t>
                      </a:r>
                      <a:endParaRPr lang="en-US" dirty="0"/>
                    </a:p>
                  </a:txBody>
                  <a:tcPr/>
                </a:tc>
                <a:tc>
                  <a:txBody>
                    <a:bodyPr/>
                    <a:lstStyle/>
                    <a:p>
                      <a:pPr algn="ctr"/>
                      <a:endParaRPr lang="en-US" dirty="0"/>
                    </a:p>
                  </a:txBody>
                  <a:tcPr/>
                </a:tc>
                <a:tc>
                  <a:txBody>
                    <a:bodyPr/>
                    <a:lstStyle/>
                    <a:p>
                      <a:pPr algn="ctr"/>
                      <a:r>
                        <a:rPr lang="en-US" dirty="0" smtClean="0"/>
                        <a:t>X</a:t>
                      </a:r>
                      <a:endParaRPr lang="en-US" dirty="0"/>
                    </a:p>
                  </a:txBody>
                  <a:tcPr/>
                </a:tc>
              </a:tr>
              <a:tr h="370840">
                <a:tc>
                  <a:txBody>
                    <a:bodyPr/>
                    <a:lstStyle/>
                    <a:p>
                      <a:r>
                        <a:rPr lang="en-US" dirty="0" smtClean="0"/>
                        <a:t>Cohort</a:t>
                      </a:r>
                      <a:endParaRPr lang="en-US" dirty="0"/>
                    </a:p>
                  </a:txBody>
                  <a:tcPr/>
                </a:tc>
                <a:tc>
                  <a:txBody>
                    <a:bodyPr/>
                    <a:lstStyle/>
                    <a:p>
                      <a:pPr algn="ctr"/>
                      <a:endParaRPr lang="en-US" dirty="0"/>
                    </a:p>
                  </a:txBody>
                  <a:tcPr/>
                </a:tc>
                <a:tc>
                  <a:txBody>
                    <a:bodyPr/>
                    <a:lstStyle/>
                    <a:p>
                      <a:pPr algn="ctr"/>
                      <a:r>
                        <a:rPr lang="en-US" dirty="0" smtClean="0"/>
                        <a:t>X</a:t>
                      </a:r>
                      <a:endParaRPr lang="en-US" dirty="0"/>
                    </a:p>
                  </a:txBody>
                  <a:tcPr/>
                </a:tc>
              </a:tr>
            </a:tbl>
          </a:graphicData>
        </a:graphic>
      </p:graphicFrame>
      <p:sp>
        <p:nvSpPr>
          <p:cNvPr id="4" name="Slide Number Placeholder 3"/>
          <p:cNvSpPr>
            <a:spLocks noGrp="1"/>
          </p:cNvSpPr>
          <p:nvPr>
            <p:ph type="sldNum" sz="quarter" idx="12"/>
          </p:nvPr>
        </p:nvSpPr>
        <p:spPr/>
        <p:txBody>
          <a:bodyPr/>
          <a:lstStyle/>
          <a:p>
            <a:fld id="{2F0C4421-5918-4AA3-AE4A-C36EDD2FD6EB}" type="slidenum">
              <a:rPr lang="en-US" smtClean="0"/>
              <a:pPr/>
              <a:t>12</a:t>
            </a:fld>
            <a:endParaRPr lang="en-US" dirty="0"/>
          </a:p>
        </p:txBody>
      </p:sp>
      <p:sp>
        <p:nvSpPr>
          <p:cNvPr id="6" name="TextBox 5"/>
          <p:cNvSpPr txBox="1"/>
          <p:nvPr/>
        </p:nvSpPr>
        <p:spPr>
          <a:xfrm>
            <a:off x="152400" y="1676400"/>
            <a:ext cx="8991600" cy="1554272"/>
          </a:xfrm>
          <a:prstGeom prst="rect">
            <a:avLst/>
          </a:prstGeom>
          <a:noFill/>
        </p:spPr>
        <p:txBody>
          <a:bodyPr wrap="square" rtlCol="0">
            <a:spAutoFit/>
          </a:bodyPr>
          <a:lstStyle/>
          <a:p>
            <a:r>
              <a:rPr lang="en-US" sz="1600" dirty="0" smtClean="0"/>
              <a:t>There are 7 Categories of data reporting; 5 of which are used for PEIMS.  In legacy PEIMS, these were referred to as Record Types.  The chart below illustrates that Cohort and Student Assessment data is not reported for PEIMS but data associated with these categories can be submitted for display on the studentGPS™ Dashboards.</a:t>
            </a:r>
          </a:p>
          <a:p>
            <a:r>
              <a:rPr lang="en-US" sz="1400" u="sng" dirty="0" smtClean="0">
                <a:hlinkClick r:id="rId3"/>
              </a:rPr>
              <a:t>http://www.tea.state.tx.us/TSDS/TEDS/TEDS_Section_2_-_Data_Submission_Requirements_by_Category/</a:t>
            </a:r>
            <a:endParaRPr lang="en-US" sz="1400" dirty="0" smtClean="0"/>
          </a:p>
          <a:p>
            <a:endParaRPr lang="en-US" sz="17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Schemas</a:t>
            </a:r>
            <a:endParaRPr lang="en-US" dirty="0"/>
          </a:p>
        </p:txBody>
      </p:sp>
      <p:sp>
        <p:nvSpPr>
          <p:cNvPr id="3" name="Content Placeholder 2"/>
          <p:cNvSpPr>
            <a:spLocks noGrp="1"/>
          </p:cNvSpPr>
          <p:nvPr>
            <p:ph sz="quarter" idx="1"/>
          </p:nvPr>
        </p:nvSpPr>
        <p:spPr>
          <a:xfrm>
            <a:off x="533400" y="1752600"/>
            <a:ext cx="8153400" cy="4648200"/>
          </a:xfrm>
        </p:spPr>
        <p:txBody>
          <a:bodyPr/>
          <a:lstStyle/>
          <a:p>
            <a:r>
              <a:rPr lang="en-US" dirty="0" smtClean="0"/>
              <a:t>Think of the schemas as the building blocks of complex types that will be used to make up every data element within TEDS.  There are two schemas used in TEDS:</a:t>
            </a:r>
          </a:p>
          <a:p>
            <a:pPr lvl="1"/>
            <a:r>
              <a:rPr lang="en-US" dirty="0" smtClean="0"/>
              <a:t>EdFi Core:</a:t>
            </a:r>
          </a:p>
          <a:p>
            <a:pPr lvl="2"/>
            <a:r>
              <a:rPr lang="en-US" dirty="0" smtClean="0"/>
              <a:t>A third-party XML-based schema provided by the Michael &amp; Susan Dell Foundation (MSDF)  that will be used as a national standard</a:t>
            </a:r>
          </a:p>
          <a:p>
            <a:pPr lvl="2"/>
            <a:r>
              <a:rPr lang="en-US" dirty="0" smtClean="0"/>
              <a:t>Maintained &amp; published by MSDF</a:t>
            </a:r>
          </a:p>
          <a:p>
            <a:pPr lvl="1"/>
            <a:r>
              <a:rPr lang="en-US" dirty="0" smtClean="0"/>
              <a:t>TX Core Extension:</a:t>
            </a:r>
          </a:p>
          <a:p>
            <a:pPr lvl="2"/>
            <a:r>
              <a:rPr lang="en-US" dirty="0" smtClean="0"/>
              <a:t>Includes complex types that are either unique to Texas or extensions to existing Ed-Fi Core complex types which comprise a Texas specific data standard</a:t>
            </a:r>
          </a:p>
          <a:p>
            <a:pPr lvl="2"/>
            <a:r>
              <a:rPr lang="en-US" dirty="0" smtClean="0"/>
              <a:t>Maintained and published by TEA</a:t>
            </a:r>
          </a:p>
          <a:p>
            <a:pPr marL="320040" lvl="1" indent="-320040">
              <a:buClr>
                <a:schemeClr val="accent2"/>
              </a:buClr>
              <a:buSzPct val="60000"/>
              <a:buFont typeface="Wingdings"/>
              <a:buChar char=""/>
              <a:tabLst>
                <a:tab pos="285750" algn="l"/>
              </a:tabLst>
            </a:pPr>
            <a:endParaRPr lang="en-US" dirty="0" smtClean="0">
              <a:latin typeface="+mn-lt"/>
            </a:endParaRPr>
          </a:p>
        </p:txBody>
      </p:sp>
      <p:sp>
        <p:nvSpPr>
          <p:cNvPr id="4" name="Slide Number Placeholder 3"/>
          <p:cNvSpPr>
            <a:spLocks noGrp="1"/>
          </p:cNvSpPr>
          <p:nvPr>
            <p:ph type="sldNum" sz="quarter" idx="12"/>
          </p:nvPr>
        </p:nvSpPr>
        <p:spPr/>
        <p:txBody>
          <a:bodyPr/>
          <a:lstStyle/>
          <a:p>
            <a:fld id="{2F0C4421-5918-4AA3-AE4A-C36EDD2FD6EB}" type="slidenum">
              <a:rPr lang="en-US" smtClean="0"/>
              <a:pPr/>
              <a:t>13</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Schema &amp; Interchange Diagram</a:t>
            </a:r>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14</a:t>
            </a:fld>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381000" y="1828800"/>
            <a:ext cx="8353425" cy="442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Interchanges</a:t>
            </a:r>
            <a:endParaRPr lang="en-US" dirty="0"/>
          </a:p>
        </p:txBody>
      </p:sp>
      <p:sp>
        <p:nvSpPr>
          <p:cNvPr id="3" name="Content Placeholder 2"/>
          <p:cNvSpPr>
            <a:spLocks noGrp="1"/>
          </p:cNvSpPr>
          <p:nvPr>
            <p:ph sz="quarter" idx="1"/>
          </p:nvPr>
        </p:nvSpPr>
        <p:spPr/>
        <p:txBody>
          <a:bodyPr/>
          <a:lstStyle/>
          <a:p>
            <a:r>
              <a:rPr lang="en-US" dirty="0" smtClean="0"/>
              <a:t>Interchanges are XML Schema Definitions (XSDs) which group related complex types from the Ed-Fi Core Schema and/or Texas Core Extension Schema.</a:t>
            </a:r>
          </a:p>
          <a:p>
            <a:r>
              <a:rPr lang="en-US" dirty="0" smtClean="0"/>
              <a:t>There are 17 interchanges that are used by Education Organizations to load data into the ODS.</a:t>
            </a:r>
          </a:p>
          <a:p>
            <a:r>
              <a:rPr lang="en-US" dirty="0" smtClean="0"/>
              <a:t>For referential integrity, they must be submitted in the order displayed on the following slides.</a:t>
            </a:r>
          </a:p>
          <a:p>
            <a:endParaRPr lang="en-US" dirty="0" smtClean="0"/>
          </a:p>
          <a:p>
            <a:endParaRPr lang="en-US" dirty="0" smtClean="0"/>
          </a:p>
          <a:p>
            <a:endParaRPr lang="en-US" dirty="0" smtClean="0"/>
          </a:p>
          <a:p>
            <a:endParaRPr lang="en-US" dirty="0" smtClean="0"/>
          </a:p>
        </p:txBody>
      </p:sp>
      <p:sp>
        <p:nvSpPr>
          <p:cNvPr id="4" name="Slide Number Placeholder 3"/>
          <p:cNvSpPr>
            <a:spLocks noGrp="1"/>
          </p:cNvSpPr>
          <p:nvPr>
            <p:ph type="sldNum" sz="quarter" idx="12"/>
          </p:nvPr>
        </p:nvSpPr>
        <p:spPr/>
        <p:txBody>
          <a:bodyPr/>
          <a:lstStyle/>
          <a:p>
            <a:fld id="{2F0C4421-5918-4AA3-AE4A-C36EDD2FD6EB}" type="slidenum">
              <a:rPr lang="en-US" smtClean="0"/>
              <a:pPr/>
              <a:t>15</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Interchanges</a:t>
            </a:r>
            <a:endParaRPr lang="en-US" dirty="0"/>
          </a:p>
        </p:txBody>
      </p:sp>
      <p:graphicFrame>
        <p:nvGraphicFramePr>
          <p:cNvPr id="7" name="Content Placeholder 6"/>
          <p:cNvGraphicFramePr>
            <a:graphicFrameLocks noGrp="1"/>
          </p:cNvGraphicFramePr>
          <p:nvPr>
            <p:ph sz="quarter" idx="1"/>
          </p:nvPr>
        </p:nvGraphicFramePr>
        <p:xfrm>
          <a:off x="838200" y="2057401"/>
          <a:ext cx="7696200" cy="4495797"/>
        </p:xfrm>
        <a:graphic>
          <a:graphicData uri="http://schemas.openxmlformats.org/drawingml/2006/table">
            <a:tbl>
              <a:tblPr firstRow="1" bandRow="1">
                <a:tableStyleId>{5C22544A-7EE6-4342-B048-85BDC9FD1C3A}</a:tableStyleId>
              </a:tblPr>
              <a:tblGrid>
                <a:gridCol w="4027918"/>
                <a:gridCol w="1582396"/>
                <a:gridCol w="2085886"/>
              </a:tblGrid>
              <a:tr h="873381">
                <a:tc>
                  <a:txBody>
                    <a:bodyPr/>
                    <a:lstStyle/>
                    <a:p>
                      <a:r>
                        <a:rPr lang="en-US" dirty="0" smtClean="0"/>
                        <a:t>Interchange</a:t>
                      </a:r>
                      <a:endParaRPr lang="en-US" dirty="0"/>
                    </a:p>
                  </a:txBody>
                  <a:tcPr/>
                </a:tc>
                <a:tc>
                  <a:txBody>
                    <a:bodyPr/>
                    <a:lstStyle/>
                    <a:p>
                      <a:r>
                        <a:rPr lang="en-US" dirty="0" smtClean="0"/>
                        <a:t>PEIMS Collections</a:t>
                      </a:r>
                      <a:endParaRPr lang="en-US" dirty="0"/>
                    </a:p>
                  </a:txBody>
                  <a:tcPr/>
                </a:tc>
                <a:tc>
                  <a:txBody>
                    <a:bodyPr/>
                    <a:lstStyle/>
                    <a:p>
                      <a:r>
                        <a:rPr lang="en-US" dirty="0" smtClean="0"/>
                        <a:t>studentGPS™ Dashboards</a:t>
                      </a:r>
                      <a:endParaRPr lang="en-US" dirty="0"/>
                    </a:p>
                  </a:txBody>
                  <a:tcPr/>
                </a:tc>
              </a:tr>
              <a:tr h="452802">
                <a:tc>
                  <a:txBody>
                    <a:bodyPr/>
                    <a:lstStyle/>
                    <a:p>
                      <a:r>
                        <a:rPr lang="en-US" sz="1200" b="1" dirty="0" smtClean="0"/>
                        <a:t>Interchange</a:t>
                      </a:r>
                      <a:r>
                        <a:rPr lang="en-US" sz="1200" b="1" baseline="0" dirty="0" smtClean="0"/>
                        <a:t>EducationOrganizationExtension</a:t>
                      </a:r>
                      <a:endParaRPr lang="en-US" sz="1200" b="1" dirty="0"/>
                    </a:p>
                  </a:txBody>
                  <a:tcPr/>
                </a:tc>
                <a:tc>
                  <a:txBody>
                    <a:bodyPr/>
                    <a:lstStyle/>
                    <a:p>
                      <a:r>
                        <a:rPr lang="en-US" sz="1200" b="1" dirty="0" smtClean="0"/>
                        <a:t>1, 2, 3, 4</a:t>
                      </a:r>
                      <a:endParaRPr lang="en-US" sz="1200" b="1" dirty="0"/>
                    </a:p>
                  </a:txBody>
                  <a:tcPr/>
                </a:tc>
                <a:tc>
                  <a:txBody>
                    <a:bodyPr/>
                    <a:lstStyle/>
                    <a:p>
                      <a:r>
                        <a:rPr lang="en-US" sz="1200" b="1" dirty="0" smtClean="0"/>
                        <a:t>Y</a:t>
                      </a:r>
                      <a:endParaRPr lang="en-US" sz="1200" b="1" dirty="0"/>
                    </a:p>
                  </a:txBody>
                  <a:tcPr/>
                </a:tc>
              </a:tr>
              <a:tr h="452802">
                <a:tc>
                  <a:txBody>
                    <a:bodyPr/>
                    <a:lstStyle/>
                    <a:p>
                      <a:r>
                        <a:rPr lang="en-US" sz="1200" b="1" dirty="0" smtClean="0"/>
                        <a:t>InterchangeEducationOrgCalendar</a:t>
                      </a:r>
                      <a:endParaRPr lang="en-US" sz="1200" b="1" dirty="0"/>
                    </a:p>
                  </a:txBody>
                  <a:tcPr/>
                </a:tc>
                <a:tc>
                  <a:txBody>
                    <a:bodyPr/>
                    <a:lstStyle/>
                    <a:p>
                      <a:r>
                        <a:rPr lang="en-US" sz="1200" b="1" dirty="0" smtClean="0"/>
                        <a:t>N/A</a:t>
                      </a:r>
                      <a:endParaRPr lang="en-US" sz="1200" b="1" dirty="0"/>
                    </a:p>
                  </a:txBody>
                  <a:tcPr/>
                </a:tc>
                <a:tc>
                  <a:txBody>
                    <a:bodyPr/>
                    <a:lstStyle/>
                    <a:p>
                      <a:r>
                        <a:rPr lang="en-US" sz="1200" b="1" dirty="0" smtClean="0"/>
                        <a:t>Y</a:t>
                      </a:r>
                      <a:endParaRPr lang="en-US" sz="1200" b="1" dirty="0"/>
                    </a:p>
                  </a:txBody>
                  <a:tcPr/>
                </a:tc>
              </a:tr>
              <a:tr h="452802">
                <a:tc>
                  <a:txBody>
                    <a:bodyPr/>
                    <a:lstStyle/>
                    <a:p>
                      <a:r>
                        <a:rPr lang="en-US" sz="1200" b="1" dirty="0" smtClean="0"/>
                        <a:t>InterchangeMasterScheduleExtension</a:t>
                      </a:r>
                      <a:endParaRPr lang="en-US" sz="1200" b="1" dirty="0"/>
                    </a:p>
                  </a:txBody>
                  <a:tcPr/>
                </a:tc>
                <a:tc>
                  <a:txBody>
                    <a:bodyPr/>
                    <a:lstStyle/>
                    <a:p>
                      <a:r>
                        <a:rPr lang="en-US" sz="1200" b="1" dirty="0" smtClean="0"/>
                        <a:t>3, 4</a:t>
                      </a:r>
                      <a:endParaRPr lang="en-US" sz="1200" b="1" dirty="0"/>
                    </a:p>
                  </a:txBody>
                  <a:tcPr/>
                </a:tc>
                <a:tc>
                  <a:txBody>
                    <a:bodyPr/>
                    <a:lstStyle/>
                    <a:p>
                      <a:r>
                        <a:rPr lang="en-US" sz="1200" b="1" dirty="0" smtClean="0"/>
                        <a:t>Y</a:t>
                      </a:r>
                      <a:endParaRPr lang="en-US" sz="1200" b="1" dirty="0"/>
                    </a:p>
                  </a:txBody>
                  <a:tcPr/>
                </a:tc>
              </a:tr>
              <a:tr h="452802">
                <a:tc>
                  <a:txBody>
                    <a:bodyPr/>
                    <a:lstStyle/>
                    <a:p>
                      <a:r>
                        <a:rPr lang="en-US" sz="1200" b="1" dirty="0" smtClean="0"/>
                        <a:t>InterchangeStudentExtension</a:t>
                      </a:r>
                      <a:endParaRPr lang="en-US" sz="1200" b="1" dirty="0"/>
                    </a:p>
                  </a:txBody>
                  <a:tcPr/>
                </a:tc>
                <a:tc>
                  <a:txBody>
                    <a:bodyPr/>
                    <a:lstStyle/>
                    <a:p>
                      <a:r>
                        <a:rPr lang="en-US" sz="1200" b="1" dirty="0" smtClean="0"/>
                        <a:t>1, 3, 4</a:t>
                      </a:r>
                      <a:endParaRPr lang="en-US" sz="1200" b="1" dirty="0"/>
                    </a:p>
                  </a:txBody>
                  <a:tcPr/>
                </a:tc>
                <a:tc>
                  <a:txBody>
                    <a:bodyPr/>
                    <a:lstStyle/>
                    <a:p>
                      <a:r>
                        <a:rPr lang="en-US" sz="1200" b="1" dirty="0" smtClean="0"/>
                        <a:t>Y</a:t>
                      </a:r>
                      <a:endParaRPr lang="en-US" sz="1200" b="1" dirty="0"/>
                    </a:p>
                  </a:txBody>
                  <a:tcPr/>
                </a:tc>
              </a:tr>
              <a:tr h="452802">
                <a:tc>
                  <a:txBody>
                    <a:bodyPr/>
                    <a:lstStyle/>
                    <a:p>
                      <a:r>
                        <a:rPr lang="en-US" sz="1200" b="1" dirty="0" smtClean="0"/>
                        <a:t>InterchangeStudentParentExtension</a:t>
                      </a:r>
                      <a:endParaRPr lang="en-US" sz="1200" b="1" dirty="0"/>
                    </a:p>
                  </a:txBody>
                  <a:tcPr/>
                </a:tc>
                <a:tc>
                  <a:txBody>
                    <a:bodyPr/>
                    <a:lstStyle/>
                    <a:p>
                      <a:r>
                        <a:rPr lang="en-US" sz="1200" b="1" dirty="0" smtClean="0"/>
                        <a:t>N/A</a:t>
                      </a:r>
                      <a:endParaRPr lang="en-US" sz="1200" b="1" dirty="0"/>
                    </a:p>
                  </a:txBody>
                  <a:tcPr/>
                </a:tc>
                <a:tc>
                  <a:txBody>
                    <a:bodyPr/>
                    <a:lstStyle/>
                    <a:p>
                      <a:r>
                        <a:rPr lang="en-US" sz="1200" b="1" dirty="0" smtClean="0"/>
                        <a:t>Y</a:t>
                      </a:r>
                      <a:endParaRPr lang="en-US" sz="1200" b="1" dirty="0"/>
                    </a:p>
                  </a:txBody>
                  <a:tcPr/>
                </a:tc>
              </a:tr>
              <a:tr h="452802">
                <a:tc>
                  <a:txBody>
                    <a:bodyPr/>
                    <a:lstStyle/>
                    <a:p>
                      <a:r>
                        <a:rPr lang="en-US" sz="1200" b="1" dirty="0" smtClean="0"/>
                        <a:t>InterchangeStudentEnrollmentExtension</a:t>
                      </a:r>
                      <a:endParaRPr lang="en-US" sz="1200" b="1" dirty="0"/>
                    </a:p>
                  </a:txBody>
                  <a:tcPr/>
                </a:tc>
                <a:tc>
                  <a:txBody>
                    <a:bodyPr/>
                    <a:lstStyle/>
                    <a:p>
                      <a:r>
                        <a:rPr lang="en-US" sz="1200" b="1" dirty="0" smtClean="0"/>
                        <a:t>1, 3, 4</a:t>
                      </a:r>
                      <a:endParaRPr lang="en-US" sz="1200" b="1" dirty="0"/>
                    </a:p>
                  </a:txBody>
                  <a:tcPr/>
                </a:tc>
                <a:tc>
                  <a:txBody>
                    <a:bodyPr/>
                    <a:lstStyle/>
                    <a:p>
                      <a:r>
                        <a:rPr lang="en-US" sz="1200" b="1" dirty="0" smtClean="0"/>
                        <a:t>Y</a:t>
                      </a:r>
                      <a:endParaRPr lang="en-US" sz="1200" b="1" dirty="0"/>
                    </a:p>
                  </a:txBody>
                  <a:tcPr/>
                </a:tc>
              </a:tr>
              <a:tr h="452802">
                <a:tc>
                  <a:txBody>
                    <a:bodyPr/>
                    <a:lstStyle/>
                    <a:p>
                      <a:r>
                        <a:rPr lang="en-US" sz="1200" b="1" dirty="0" smtClean="0"/>
                        <a:t>InterchangeStaffAssociationExtension</a:t>
                      </a:r>
                      <a:endParaRPr lang="en-US" sz="1200" b="1" dirty="0"/>
                    </a:p>
                  </a:txBody>
                  <a:tcPr/>
                </a:tc>
                <a:tc>
                  <a:txBody>
                    <a:bodyPr/>
                    <a:lstStyle/>
                    <a:p>
                      <a:r>
                        <a:rPr lang="en-US" sz="1200" b="1" dirty="0" smtClean="0"/>
                        <a:t>1,</a:t>
                      </a:r>
                      <a:r>
                        <a:rPr lang="en-US" sz="1200" b="1" baseline="0" dirty="0" smtClean="0"/>
                        <a:t> 3</a:t>
                      </a:r>
                      <a:endParaRPr lang="en-US" sz="1200" b="1" dirty="0"/>
                    </a:p>
                  </a:txBody>
                  <a:tcPr/>
                </a:tc>
                <a:tc>
                  <a:txBody>
                    <a:bodyPr/>
                    <a:lstStyle/>
                    <a:p>
                      <a:r>
                        <a:rPr lang="en-US" sz="1200" b="1" dirty="0" smtClean="0"/>
                        <a:t>Y</a:t>
                      </a:r>
                      <a:endParaRPr lang="en-US" sz="1200" b="1" dirty="0"/>
                    </a:p>
                  </a:txBody>
                  <a:tcPr/>
                </a:tc>
              </a:tr>
              <a:tr h="452802">
                <a:tc>
                  <a:txBody>
                    <a:bodyPr/>
                    <a:lstStyle/>
                    <a:p>
                      <a:r>
                        <a:rPr lang="en-US" sz="1200" b="1" dirty="0" smtClean="0"/>
                        <a:t>InterchangeStudentAttendanceExtension</a:t>
                      </a:r>
                      <a:endParaRPr lang="en-US" sz="1200" b="1" dirty="0"/>
                    </a:p>
                  </a:txBody>
                  <a:tcPr/>
                </a:tc>
                <a:tc>
                  <a:txBody>
                    <a:bodyPr/>
                    <a:lstStyle/>
                    <a:p>
                      <a:r>
                        <a:rPr lang="en-US" sz="1200" b="1" dirty="0" smtClean="0"/>
                        <a:t>3, 4</a:t>
                      </a:r>
                      <a:endParaRPr lang="en-US" sz="1200" b="1" dirty="0"/>
                    </a:p>
                  </a:txBody>
                  <a:tcPr/>
                </a:tc>
                <a:tc>
                  <a:txBody>
                    <a:bodyPr/>
                    <a:lstStyle/>
                    <a:p>
                      <a:r>
                        <a:rPr lang="en-US" sz="1200" b="1" dirty="0" smtClean="0"/>
                        <a:t>Y</a:t>
                      </a:r>
                      <a:endParaRPr lang="en-US" sz="1200" b="1" dirty="0"/>
                    </a:p>
                  </a:txBody>
                  <a:tcPr/>
                </a:tc>
              </a:tr>
            </a:tbl>
          </a:graphicData>
        </a:graphic>
      </p:graphicFrame>
      <p:sp>
        <p:nvSpPr>
          <p:cNvPr id="4" name="Slide Number Placeholder 3"/>
          <p:cNvSpPr>
            <a:spLocks noGrp="1"/>
          </p:cNvSpPr>
          <p:nvPr>
            <p:ph type="sldNum" sz="quarter" idx="12"/>
          </p:nvPr>
        </p:nvSpPr>
        <p:spPr/>
        <p:txBody>
          <a:bodyPr/>
          <a:lstStyle/>
          <a:p>
            <a:fld id="{2F0C4421-5918-4AA3-AE4A-C36EDD2FD6EB}" type="slidenum">
              <a:rPr lang="en-US" smtClean="0"/>
              <a:pPr/>
              <a:t>16</a:t>
            </a:fld>
            <a:endParaRPr lang="en-US" dirty="0"/>
          </a:p>
        </p:txBody>
      </p:sp>
      <p:sp>
        <p:nvSpPr>
          <p:cNvPr id="8" name="Content Placeholder 2"/>
          <p:cNvSpPr txBox="1">
            <a:spLocks/>
          </p:cNvSpPr>
          <p:nvPr/>
        </p:nvSpPr>
        <p:spPr>
          <a:xfrm>
            <a:off x="533400" y="1752600"/>
            <a:ext cx="8153400" cy="4648200"/>
          </a:xfrm>
          <a:prstGeom prst="rect">
            <a:avLst/>
          </a:prstGeom>
        </p:spPr>
        <p:txBody>
          <a:bodyPr vert="horz">
            <a:noAutofit/>
          </a:bodyPr>
          <a:lstStyle/>
          <a:p>
            <a:pPr marL="320040" marR="0" lvl="1" indent="-320040" algn="l" defTabSz="914400" rtl="0" eaLnBrk="1" fontAlgn="auto" latinLnBrk="0" hangingPunct="1">
              <a:lnSpc>
                <a:spcPct val="106000"/>
              </a:lnSpc>
              <a:spcBef>
                <a:spcPts val="600"/>
              </a:spcBef>
              <a:spcAft>
                <a:spcPts val="300"/>
              </a:spcAft>
              <a:buClr>
                <a:schemeClr val="accent2"/>
              </a:buClr>
              <a:buSzPct val="60000"/>
              <a:buFont typeface="Wingdings"/>
              <a:buChar char=""/>
              <a:tabLst>
                <a:tab pos="285750" algn="l"/>
              </a:tabLst>
              <a:defRPr/>
            </a:pPr>
            <a:endParaRPr kumimoji="0" lang="en-US" sz="1800" b="0" i="0" u="none" strike="noStrike" kern="1200" cap="none" spc="0" normalizeH="0" baseline="0" noProof="0" dirty="0" smtClean="0">
              <a:ln>
                <a:noFill/>
              </a:ln>
              <a:solidFill>
                <a:schemeClr val="tx1"/>
              </a:solidFill>
              <a:effectLst/>
              <a:uLnTx/>
              <a:uFillTx/>
              <a:latin typeface="+mn-lt"/>
              <a:ea typeface="+mn-ea"/>
              <a:cs typeface="Arial" pitchFamily="34" charset="0"/>
            </a:endParaRPr>
          </a:p>
        </p:txBody>
      </p:sp>
      <p:sp>
        <p:nvSpPr>
          <p:cNvPr id="6" name="Rectangle 5"/>
          <p:cNvSpPr/>
          <p:nvPr/>
        </p:nvSpPr>
        <p:spPr>
          <a:xfrm>
            <a:off x="381000" y="1524001"/>
            <a:ext cx="8763000" cy="646331"/>
          </a:xfrm>
          <a:prstGeom prst="rect">
            <a:avLst/>
          </a:prstGeom>
        </p:spPr>
        <p:txBody>
          <a:bodyPr wrap="square">
            <a:spAutoFit/>
          </a:bodyPr>
          <a:lstStyle/>
          <a:p>
            <a:r>
              <a:rPr lang="en-US" dirty="0" smtClean="0">
                <a:hlinkClick r:id="rId3"/>
              </a:rPr>
              <a:t>http://www.tea.state.tx.us/TSDS/TEDS/TEDS_Section_7_-_Interchange_Schemas/</a:t>
            </a:r>
            <a:endParaRPr lang="en-US" dirty="0" smtClean="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Interchanges</a:t>
            </a:r>
            <a:endParaRPr lang="en-US" dirty="0"/>
          </a:p>
        </p:txBody>
      </p:sp>
      <p:graphicFrame>
        <p:nvGraphicFramePr>
          <p:cNvPr id="7" name="Content Placeholder 6"/>
          <p:cNvGraphicFramePr>
            <a:graphicFrameLocks noGrp="1"/>
          </p:cNvGraphicFramePr>
          <p:nvPr>
            <p:ph sz="quarter" idx="1"/>
          </p:nvPr>
        </p:nvGraphicFramePr>
        <p:xfrm>
          <a:off x="685800" y="1905000"/>
          <a:ext cx="8077200" cy="4060498"/>
        </p:xfrm>
        <a:graphic>
          <a:graphicData uri="http://schemas.openxmlformats.org/drawingml/2006/table">
            <a:tbl>
              <a:tblPr firstRow="1" bandRow="1">
                <a:tableStyleId>{5C22544A-7EE6-4342-B048-85BDC9FD1C3A}</a:tableStyleId>
              </a:tblPr>
              <a:tblGrid>
                <a:gridCol w="4227320"/>
                <a:gridCol w="1660732"/>
                <a:gridCol w="2189148"/>
              </a:tblGrid>
              <a:tr h="749839">
                <a:tc>
                  <a:txBody>
                    <a:bodyPr/>
                    <a:lstStyle/>
                    <a:p>
                      <a:r>
                        <a:rPr lang="en-US" dirty="0" smtClean="0"/>
                        <a:t>Interchange</a:t>
                      </a:r>
                      <a:endParaRPr lang="en-US" dirty="0"/>
                    </a:p>
                  </a:txBody>
                  <a:tcPr/>
                </a:tc>
                <a:tc>
                  <a:txBody>
                    <a:bodyPr/>
                    <a:lstStyle/>
                    <a:p>
                      <a:r>
                        <a:rPr lang="en-US" dirty="0" smtClean="0"/>
                        <a:t>PEIMS Collections</a:t>
                      </a:r>
                      <a:endParaRPr lang="en-US" dirty="0"/>
                    </a:p>
                  </a:txBody>
                  <a:tcPr/>
                </a:tc>
                <a:tc>
                  <a:txBody>
                    <a:bodyPr/>
                    <a:lstStyle/>
                    <a:p>
                      <a:r>
                        <a:rPr lang="en-US" dirty="0" smtClean="0"/>
                        <a:t>studentGPS™ Dashboards</a:t>
                      </a:r>
                      <a:endParaRPr lang="en-US" dirty="0"/>
                    </a:p>
                  </a:txBody>
                  <a:tcPr/>
                </a:tc>
              </a:tr>
              <a:tr h="367851">
                <a:tc>
                  <a:txBody>
                    <a:bodyPr/>
                    <a:lstStyle/>
                    <a:p>
                      <a:r>
                        <a:rPr lang="en-US" sz="1200" b="1" dirty="0" smtClean="0"/>
                        <a:t>InterchangeStudentDisciplineExtension</a:t>
                      </a:r>
                      <a:endParaRPr lang="en-US" sz="1200" b="1" dirty="0"/>
                    </a:p>
                  </a:txBody>
                  <a:tcPr/>
                </a:tc>
                <a:tc>
                  <a:txBody>
                    <a:bodyPr/>
                    <a:lstStyle/>
                    <a:p>
                      <a:r>
                        <a:rPr lang="en-US" sz="1200" b="1" dirty="0" smtClean="0"/>
                        <a:t>3</a:t>
                      </a:r>
                      <a:endParaRPr lang="en-US" sz="1200" b="1" dirty="0"/>
                    </a:p>
                  </a:txBody>
                  <a:tcPr/>
                </a:tc>
                <a:tc>
                  <a:txBody>
                    <a:bodyPr/>
                    <a:lstStyle/>
                    <a:p>
                      <a:r>
                        <a:rPr lang="en-US" sz="1200" b="1" dirty="0" smtClean="0"/>
                        <a:t>Y</a:t>
                      </a:r>
                      <a:endParaRPr lang="en-US" sz="1200" b="1" dirty="0"/>
                    </a:p>
                  </a:txBody>
                  <a:tcPr/>
                </a:tc>
              </a:tr>
              <a:tr h="367851">
                <a:tc>
                  <a:txBody>
                    <a:bodyPr/>
                    <a:lstStyle/>
                    <a:p>
                      <a:r>
                        <a:rPr lang="en-US" sz="1200" b="1" dirty="0" smtClean="0"/>
                        <a:t>InterchangeStudentGradeExtension</a:t>
                      </a:r>
                      <a:endParaRPr lang="en-US" sz="1200" b="1" dirty="0"/>
                    </a:p>
                  </a:txBody>
                  <a:tcPr/>
                </a:tc>
                <a:tc>
                  <a:txBody>
                    <a:bodyPr/>
                    <a:lstStyle/>
                    <a:p>
                      <a:r>
                        <a:rPr lang="en-US" sz="1200" b="1" dirty="0" smtClean="0"/>
                        <a:t>3, 4</a:t>
                      </a:r>
                      <a:endParaRPr lang="en-US" sz="1200" b="1" dirty="0"/>
                    </a:p>
                  </a:txBody>
                  <a:tcPr/>
                </a:tc>
                <a:tc>
                  <a:txBody>
                    <a:bodyPr/>
                    <a:lstStyle/>
                    <a:p>
                      <a:r>
                        <a:rPr lang="en-US" sz="1200" b="1" dirty="0" smtClean="0"/>
                        <a:t>Y</a:t>
                      </a:r>
                      <a:endParaRPr lang="en-US" sz="1200" b="1" dirty="0"/>
                    </a:p>
                  </a:txBody>
                  <a:tcPr/>
                </a:tc>
              </a:tr>
              <a:tr h="367851">
                <a:tc>
                  <a:txBody>
                    <a:bodyPr/>
                    <a:lstStyle/>
                    <a:p>
                      <a:r>
                        <a:rPr lang="en-US" sz="1200" b="1" dirty="0" smtClean="0"/>
                        <a:t>InterchangeStudentProgramExtension</a:t>
                      </a:r>
                      <a:endParaRPr lang="en-US" sz="1200" b="1" dirty="0"/>
                    </a:p>
                  </a:txBody>
                  <a:tcPr/>
                </a:tc>
                <a:tc>
                  <a:txBody>
                    <a:bodyPr/>
                    <a:lstStyle/>
                    <a:p>
                      <a:r>
                        <a:rPr lang="en-US" sz="1200" b="1" dirty="0" smtClean="0"/>
                        <a:t>1, 3, 4</a:t>
                      </a:r>
                      <a:endParaRPr lang="en-US" sz="1200" b="1" dirty="0"/>
                    </a:p>
                  </a:txBody>
                  <a:tcPr/>
                </a:tc>
                <a:tc>
                  <a:txBody>
                    <a:bodyPr/>
                    <a:lstStyle/>
                    <a:p>
                      <a:r>
                        <a:rPr lang="en-US" sz="1200" b="1" dirty="0" smtClean="0"/>
                        <a:t>Y</a:t>
                      </a:r>
                      <a:endParaRPr lang="en-US" sz="1200" b="1" dirty="0"/>
                    </a:p>
                  </a:txBody>
                  <a:tcPr/>
                </a:tc>
              </a:tr>
              <a:tr h="367851">
                <a:tc>
                  <a:txBody>
                    <a:bodyPr/>
                    <a:lstStyle/>
                    <a:p>
                      <a:r>
                        <a:rPr lang="en-US" sz="1200" b="1" dirty="0" smtClean="0"/>
                        <a:t>InterchangeAssessmentMetadata</a:t>
                      </a:r>
                      <a:endParaRPr lang="en-US" sz="1200" b="1" dirty="0"/>
                    </a:p>
                  </a:txBody>
                  <a:tcPr/>
                </a:tc>
                <a:tc>
                  <a:txBody>
                    <a:bodyPr/>
                    <a:lstStyle/>
                    <a:p>
                      <a:r>
                        <a:rPr lang="en-US" sz="1200" b="1" dirty="0" smtClean="0"/>
                        <a:t>N/A</a:t>
                      </a:r>
                      <a:endParaRPr lang="en-US" sz="1200" b="1" dirty="0"/>
                    </a:p>
                  </a:txBody>
                  <a:tcPr/>
                </a:tc>
                <a:tc>
                  <a:txBody>
                    <a:bodyPr/>
                    <a:lstStyle/>
                    <a:p>
                      <a:r>
                        <a:rPr lang="en-US" sz="1200" b="1" dirty="0" smtClean="0"/>
                        <a:t>Y</a:t>
                      </a:r>
                      <a:endParaRPr lang="en-US" sz="1200" b="1" dirty="0"/>
                    </a:p>
                  </a:txBody>
                  <a:tcPr/>
                </a:tc>
              </a:tr>
              <a:tr h="367851">
                <a:tc>
                  <a:txBody>
                    <a:bodyPr/>
                    <a:lstStyle/>
                    <a:p>
                      <a:r>
                        <a:rPr lang="en-US" sz="1200" b="1" dirty="0" smtClean="0"/>
                        <a:t>InterchangeStudentAssessment</a:t>
                      </a:r>
                      <a:endParaRPr lang="en-US" sz="1200" b="1" dirty="0"/>
                    </a:p>
                  </a:txBody>
                  <a:tcPr/>
                </a:tc>
                <a:tc>
                  <a:txBody>
                    <a:bodyPr/>
                    <a:lstStyle/>
                    <a:p>
                      <a:r>
                        <a:rPr lang="en-US" sz="1200" b="1" dirty="0" smtClean="0"/>
                        <a:t>N/A</a:t>
                      </a:r>
                      <a:endParaRPr lang="en-US" sz="1200" b="1" dirty="0"/>
                    </a:p>
                  </a:txBody>
                  <a:tcPr/>
                </a:tc>
                <a:tc>
                  <a:txBody>
                    <a:bodyPr/>
                    <a:lstStyle/>
                    <a:p>
                      <a:r>
                        <a:rPr lang="en-US" sz="1200" b="1" dirty="0" smtClean="0"/>
                        <a:t>Y</a:t>
                      </a:r>
                      <a:endParaRPr lang="en-US" sz="1200" b="1" dirty="0"/>
                    </a:p>
                  </a:txBody>
                  <a:tcPr/>
                </a:tc>
              </a:tr>
              <a:tr h="367851">
                <a:tc>
                  <a:txBody>
                    <a:bodyPr/>
                    <a:lstStyle/>
                    <a:p>
                      <a:r>
                        <a:rPr lang="en-US" sz="1200" b="1" dirty="0" smtClean="0"/>
                        <a:t>InterchangeStudentCohort</a:t>
                      </a:r>
                      <a:endParaRPr lang="en-US" sz="1200" b="1" dirty="0"/>
                    </a:p>
                  </a:txBody>
                  <a:tcPr/>
                </a:tc>
                <a:tc>
                  <a:txBody>
                    <a:bodyPr/>
                    <a:lstStyle/>
                    <a:p>
                      <a:r>
                        <a:rPr lang="en-US" sz="1200" b="1" dirty="0" smtClean="0"/>
                        <a:t>N/A</a:t>
                      </a:r>
                      <a:endParaRPr lang="en-US" sz="1200" b="1" dirty="0"/>
                    </a:p>
                  </a:txBody>
                  <a:tcPr/>
                </a:tc>
                <a:tc>
                  <a:txBody>
                    <a:bodyPr/>
                    <a:lstStyle/>
                    <a:p>
                      <a:r>
                        <a:rPr lang="en-US" sz="1200" b="1" dirty="0" smtClean="0"/>
                        <a:t>Y</a:t>
                      </a:r>
                      <a:endParaRPr lang="en-US" sz="1200" b="1" dirty="0"/>
                    </a:p>
                  </a:txBody>
                  <a:tcPr/>
                </a:tc>
              </a:tr>
              <a:tr h="367851">
                <a:tc>
                  <a:txBody>
                    <a:bodyPr/>
                    <a:lstStyle/>
                    <a:p>
                      <a:r>
                        <a:rPr lang="en-US" sz="1200" b="1" dirty="0" smtClean="0"/>
                        <a:t>InterchangeSSAOrganizationAssociationExtension</a:t>
                      </a:r>
                      <a:endParaRPr lang="en-US" sz="1200" b="1" dirty="0"/>
                    </a:p>
                  </a:txBody>
                  <a:tcPr/>
                </a:tc>
                <a:tc>
                  <a:txBody>
                    <a:bodyPr/>
                    <a:lstStyle/>
                    <a:p>
                      <a:r>
                        <a:rPr lang="en-US" sz="1200" b="1" dirty="0" smtClean="0"/>
                        <a:t>1,</a:t>
                      </a:r>
                      <a:r>
                        <a:rPr lang="en-US" sz="1200" b="1" baseline="0" dirty="0" smtClean="0"/>
                        <a:t> 2</a:t>
                      </a:r>
                      <a:endParaRPr lang="en-US" sz="1200" b="1" dirty="0"/>
                    </a:p>
                  </a:txBody>
                  <a:tcPr/>
                </a:tc>
                <a:tc>
                  <a:txBody>
                    <a:bodyPr/>
                    <a:lstStyle/>
                    <a:p>
                      <a:r>
                        <a:rPr lang="en-US" sz="1200" b="1" dirty="0" smtClean="0"/>
                        <a:t>N</a:t>
                      </a:r>
                      <a:endParaRPr lang="en-US" sz="1200" b="1" dirty="0"/>
                    </a:p>
                  </a:txBody>
                  <a:tcPr/>
                </a:tc>
              </a:tr>
              <a:tr h="367851">
                <a:tc>
                  <a:txBody>
                    <a:bodyPr/>
                    <a:lstStyle/>
                    <a:p>
                      <a:r>
                        <a:rPr lang="en-US" sz="1200" b="1" dirty="0" smtClean="0"/>
                        <a:t>InterchangeFinanceExtension</a:t>
                      </a:r>
                      <a:endParaRPr lang="en-US" sz="1200" b="1" dirty="0"/>
                    </a:p>
                  </a:txBody>
                  <a:tcPr/>
                </a:tc>
                <a:tc>
                  <a:txBody>
                    <a:bodyPr/>
                    <a:lstStyle/>
                    <a:p>
                      <a:r>
                        <a:rPr lang="en-US" sz="1200" b="1" dirty="0" smtClean="0"/>
                        <a:t>1, 2</a:t>
                      </a:r>
                      <a:endParaRPr lang="en-US" sz="1200" b="1" dirty="0"/>
                    </a:p>
                  </a:txBody>
                  <a:tcPr/>
                </a:tc>
                <a:tc>
                  <a:txBody>
                    <a:bodyPr/>
                    <a:lstStyle/>
                    <a:p>
                      <a:r>
                        <a:rPr lang="en-US" sz="1200" b="1" dirty="0" smtClean="0"/>
                        <a:t>N</a:t>
                      </a:r>
                      <a:endParaRPr lang="en-US" sz="1200" b="1" dirty="0"/>
                    </a:p>
                  </a:txBody>
                  <a:tcPr/>
                </a:tc>
              </a:tr>
              <a:tr h="367851">
                <a:tc>
                  <a:txBody>
                    <a:bodyPr/>
                    <a:lstStyle/>
                    <a:p>
                      <a:r>
                        <a:rPr lang="en-US" sz="1200" b="1" dirty="0" smtClean="0"/>
                        <a:t>InterchangeStudentRestraintEventExtension</a:t>
                      </a:r>
                      <a:endParaRPr lang="en-US" sz="1200" b="1" dirty="0"/>
                    </a:p>
                  </a:txBody>
                  <a:tcPr/>
                </a:tc>
                <a:tc>
                  <a:txBody>
                    <a:bodyPr/>
                    <a:lstStyle/>
                    <a:p>
                      <a:r>
                        <a:rPr lang="en-US" sz="1200" b="1" dirty="0" smtClean="0"/>
                        <a:t>3</a:t>
                      </a:r>
                      <a:endParaRPr lang="en-US" sz="1200" b="1" dirty="0"/>
                    </a:p>
                  </a:txBody>
                  <a:tcPr/>
                </a:tc>
                <a:tc>
                  <a:txBody>
                    <a:bodyPr/>
                    <a:lstStyle/>
                    <a:p>
                      <a:r>
                        <a:rPr lang="en-US" sz="1200" b="1" dirty="0" smtClean="0"/>
                        <a:t>N</a:t>
                      </a:r>
                      <a:endParaRPr lang="en-US" sz="1200" b="1" dirty="0"/>
                    </a:p>
                  </a:txBody>
                  <a:tcPr/>
                </a:tc>
              </a:tr>
            </a:tbl>
          </a:graphicData>
        </a:graphic>
      </p:graphicFrame>
      <p:sp>
        <p:nvSpPr>
          <p:cNvPr id="4" name="Slide Number Placeholder 3"/>
          <p:cNvSpPr>
            <a:spLocks noGrp="1"/>
          </p:cNvSpPr>
          <p:nvPr>
            <p:ph type="sldNum" sz="quarter" idx="12"/>
          </p:nvPr>
        </p:nvSpPr>
        <p:spPr/>
        <p:txBody>
          <a:bodyPr/>
          <a:lstStyle/>
          <a:p>
            <a:fld id="{2F0C4421-5918-4AA3-AE4A-C36EDD2FD6EB}" type="slidenum">
              <a:rPr lang="en-US" smtClean="0"/>
              <a:pPr/>
              <a:t>17</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 Legacy PEIMS to TSDS PEIMS Submission Requirements</a:t>
            </a:r>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18</a:t>
            </a:fld>
            <a:endParaRPr lang="en-US" dirty="0"/>
          </a:p>
        </p:txBody>
      </p:sp>
      <p:pic>
        <p:nvPicPr>
          <p:cNvPr id="102406" name="Picture 6"/>
          <p:cNvPicPr>
            <a:picLocks noChangeAspect="1" noChangeArrowheads="1"/>
          </p:cNvPicPr>
          <p:nvPr/>
        </p:nvPicPr>
        <p:blipFill>
          <a:blip r:embed="rId3" cstate="print"/>
          <a:srcRect/>
          <a:stretch>
            <a:fillRect/>
          </a:stretch>
        </p:blipFill>
        <p:spPr bwMode="auto">
          <a:xfrm>
            <a:off x="609600" y="3810000"/>
            <a:ext cx="8077200" cy="2133600"/>
          </a:xfrm>
          <a:prstGeom prst="rect">
            <a:avLst/>
          </a:prstGeom>
          <a:noFill/>
          <a:ln w="9525">
            <a:solidFill>
              <a:schemeClr val="tx1"/>
            </a:solidFill>
            <a:miter lim="800000"/>
            <a:headEnd/>
            <a:tailEnd/>
          </a:ln>
        </p:spPr>
      </p:pic>
      <p:sp>
        <p:nvSpPr>
          <p:cNvPr id="11" name="TextBox 10"/>
          <p:cNvSpPr txBox="1"/>
          <p:nvPr/>
        </p:nvSpPr>
        <p:spPr>
          <a:xfrm>
            <a:off x="609600" y="1676400"/>
            <a:ext cx="8305800" cy="338554"/>
          </a:xfrm>
          <a:prstGeom prst="rect">
            <a:avLst/>
          </a:prstGeom>
          <a:noFill/>
        </p:spPr>
        <p:txBody>
          <a:bodyPr wrap="square" rtlCol="0">
            <a:spAutoFit/>
          </a:bodyPr>
          <a:lstStyle/>
          <a:p>
            <a:r>
              <a:rPr lang="en-US" sz="1600" b="1" dirty="0" smtClean="0"/>
              <a:t>Legacy PEIMS Submission Requirements for Organization Record Types:</a:t>
            </a:r>
            <a:endParaRPr lang="en-US" sz="1600" b="1" dirty="0"/>
          </a:p>
        </p:txBody>
      </p:sp>
      <p:sp>
        <p:nvSpPr>
          <p:cNvPr id="12" name="TextBox 11"/>
          <p:cNvSpPr txBox="1"/>
          <p:nvPr/>
        </p:nvSpPr>
        <p:spPr>
          <a:xfrm>
            <a:off x="533400" y="3429000"/>
            <a:ext cx="8382000" cy="338554"/>
          </a:xfrm>
          <a:prstGeom prst="rect">
            <a:avLst/>
          </a:prstGeom>
          <a:noFill/>
        </p:spPr>
        <p:txBody>
          <a:bodyPr wrap="square" rtlCol="0">
            <a:spAutoFit/>
          </a:bodyPr>
          <a:lstStyle/>
          <a:p>
            <a:r>
              <a:rPr lang="en-US" sz="1600" b="1" dirty="0" smtClean="0"/>
              <a:t>TSDS PEIMS TEDS Submission Requirements for Education Organization Category:</a:t>
            </a:r>
            <a:endParaRPr lang="en-US" sz="1600" b="1" dirty="0"/>
          </a:p>
        </p:txBody>
      </p:sp>
      <p:sp>
        <p:nvSpPr>
          <p:cNvPr id="8" name="Rectangle 7"/>
          <p:cNvSpPr/>
          <p:nvPr/>
        </p:nvSpPr>
        <p:spPr>
          <a:xfrm>
            <a:off x="457200" y="6019800"/>
            <a:ext cx="8229600" cy="923330"/>
          </a:xfrm>
          <a:prstGeom prst="rect">
            <a:avLst/>
          </a:prstGeom>
        </p:spPr>
        <p:txBody>
          <a:bodyPr wrap="square">
            <a:spAutoFit/>
          </a:bodyPr>
          <a:lstStyle/>
          <a:p>
            <a:r>
              <a:rPr lang="en-US" dirty="0" smtClean="0"/>
              <a:t>Here is a link to the TEDS document above:</a:t>
            </a:r>
            <a:endParaRPr lang="en-US" u="sng" dirty="0" smtClean="0">
              <a:hlinkClick r:id="rId4"/>
            </a:endParaRPr>
          </a:p>
          <a:p>
            <a:r>
              <a:rPr lang="en-US" dirty="0" smtClean="0">
                <a:hlinkClick r:id="rId4"/>
              </a:rPr>
              <a:t>http://castro.tea.state.tx.us/tsds/teds/2014A/v2.0/ds8/teds-peims-ds8.1.pdf</a:t>
            </a:r>
            <a:endParaRPr lang="en-US" dirty="0" smtClean="0"/>
          </a:p>
          <a:p>
            <a:endParaRPr lang="en-US" dirty="0"/>
          </a:p>
        </p:txBody>
      </p:sp>
      <p:pic>
        <p:nvPicPr>
          <p:cNvPr id="1026" name="Picture 2"/>
          <p:cNvPicPr>
            <a:picLocks noGrp="1" noChangeAspect="1" noChangeArrowheads="1"/>
          </p:cNvPicPr>
          <p:nvPr>
            <p:ph sz="quarter" idx="1"/>
          </p:nvPr>
        </p:nvPicPr>
        <p:blipFill>
          <a:blip r:embed="rId5" cstate="print"/>
          <a:srcRect/>
          <a:stretch>
            <a:fillRect/>
          </a:stretch>
        </p:blipFill>
        <p:spPr bwMode="auto">
          <a:xfrm>
            <a:off x="685800" y="2133600"/>
            <a:ext cx="8001000"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838200"/>
          </a:xfrm>
          <a:prstGeom prst="rect">
            <a:avLst/>
          </a:prstGeom>
        </p:spPr>
        <p:txBody>
          <a:bodyPr>
            <a:noAutofit/>
          </a:bodyPr>
          <a:lstStyle/>
          <a:p>
            <a:r>
              <a:rPr lang="en-US" dirty="0" smtClean="0"/>
              <a:t>Course Agenda</a:t>
            </a:r>
            <a:endParaRPr lang="en-US" dirty="0"/>
          </a:p>
        </p:txBody>
      </p:sp>
      <p:sp>
        <p:nvSpPr>
          <p:cNvPr id="4" name="Content Placeholder 3"/>
          <p:cNvSpPr>
            <a:spLocks noGrp="1"/>
          </p:cNvSpPr>
          <p:nvPr>
            <p:ph sz="quarter" idx="1"/>
          </p:nvPr>
        </p:nvSpPr>
        <p:spPr>
          <a:xfrm>
            <a:off x="533400" y="1752600"/>
            <a:ext cx="8153400" cy="4495800"/>
          </a:xfrm>
        </p:spPr>
        <p:txBody>
          <a:bodyPr wrap="square" lIns="91440" tIns="45720" rIns="91440" bIns="45720" anchor="t"/>
          <a:lstStyle/>
          <a:p>
            <a:pPr marL="640080" indent="-274320" algn="l" defTabSz="914400" latinLnBrk="0">
              <a:lnSpc>
                <a:spcPct val="109000"/>
              </a:lnSpc>
              <a:spcBef>
                <a:spcPts val="0"/>
              </a:spcBef>
              <a:spcAft>
                <a:spcPts val="300"/>
              </a:spcAft>
              <a:buFontTx/>
              <a:buNone/>
            </a:pPr>
            <a:r>
              <a:rPr lang="en-US" altLang="ko-KR" sz="1800" dirty="0" smtClean="0">
                <a:solidFill>
                  <a:srgbClr val="000000"/>
                </a:solidFill>
                <a:latin typeface="Arial" charset="0"/>
              </a:rPr>
              <a:t>A closer look at:</a:t>
            </a:r>
            <a:endParaRPr lang="ko-KR" altLang="en-US" sz="1800" dirty="0" smtClean="0">
              <a:latin typeface="Arial" charset="0"/>
            </a:endParaRPr>
          </a:p>
          <a:p>
            <a:pPr marL="640080" indent="-274320" algn="l" defTabSz="914400" latinLnBrk="0">
              <a:lnSpc>
                <a:spcPct val="109000"/>
              </a:lnSpc>
              <a:spcBef>
                <a:spcPts val="600"/>
              </a:spcBef>
              <a:spcAft>
                <a:spcPts val="300"/>
              </a:spcAft>
              <a:buFontTx/>
              <a:buNone/>
            </a:pPr>
            <a:r>
              <a:rPr lang="en-US" altLang="ko-KR" sz="1800" dirty="0" smtClean="0">
                <a:solidFill>
                  <a:srgbClr val="000000"/>
                </a:solidFill>
                <a:latin typeface="Arial" charset="0"/>
              </a:rPr>
              <a:t>		</a:t>
            </a:r>
            <a:endParaRPr lang="ko-KR" altLang="en-US" sz="1800" dirty="0" smtClean="0">
              <a:latin typeface="Arial" charset="0"/>
            </a:endParaRPr>
          </a:p>
          <a:p>
            <a:pPr marL="640080" indent="-274320" algn="l" defTabSz="914400" latinLnBrk="0">
              <a:lnSpc>
                <a:spcPct val="109000"/>
              </a:lnSpc>
              <a:spcBef>
                <a:spcPts val="600"/>
              </a:spcBef>
              <a:spcAft>
                <a:spcPts val="300"/>
              </a:spcAft>
              <a:buClr>
                <a:srgbClr val="0082C8"/>
              </a:buClr>
              <a:buFont typeface="Wingdings 2"/>
              <a:buChar char="¤"/>
            </a:pPr>
            <a:r>
              <a:rPr lang="en-US" altLang="ko-KR" sz="1800" dirty="0" smtClean="0">
                <a:solidFill>
                  <a:srgbClr val="000000"/>
                </a:solidFill>
                <a:latin typeface="Arial" charset="0"/>
              </a:rPr>
              <a:t>Relating TEDS to the PEIMS you know today</a:t>
            </a:r>
            <a:endParaRPr lang="ko-KR" altLang="en-US" sz="1800" dirty="0" smtClean="0">
              <a:latin typeface="Arial" charset="0"/>
            </a:endParaRPr>
          </a:p>
          <a:p>
            <a:pPr marL="365760" indent="0" algn="l" defTabSz="914400" latinLnBrk="0">
              <a:lnSpc>
                <a:spcPct val="109000"/>
              </a:lnSpc>
              <a:spcBef>
                <a:spcPts val="600"/>
              </a:spcBef>
              <a:spcAft>
                <a:spcPts val="300"/>
              </a:spcAft>
              <a:buFontTx/>
              <a:buNone/>
            </a:pPr>
            <a:endParaRPr lang="ko-KR" altLang="en-US" sz="1800" dirty="0" smtClean="0">
              <a:latin typeface="Arial" charset="0"/>
            </a:endParaRPr>
          </a:p>
          <a:p>
            <a:pPr marL="640080" indent="-274320" algn="l" defTabSz="914400" latinLnBrk="0">
              <a:lnSpc>
                <a:spcPct val="109000"/>
              </a:lnSpc>
              <a:spcBef>
                <a:spcPts val="600"/>
              </a:spcBef>
              <a:spcAft>
                <a:spcPts val="300"/>
              </a:spcAft>
              <a:buClr>
                <a:srgbClr val="0082C8"/>
              </a:buClr>
              <a:buFont typeface="Wingdings 2"/>
              <a:buChar char="¤"/>
            </a:pPr>
            <a:r>
              <a:rPr lang="en-US" altLang="ko-KR" sz="1800" dirty="0" smtClean="0">
                <a:solidFill>
                  <a:srgbClr val="000000"/>
                </a:solidFill>
                <a:latin typeface="Arial" charset="0"/>
              </a:rPr>
              <a:t>Interchanges</a:t>
            </a:r>
            <a:endParaRPr lang="ko-KR" altLang="en-US" sz="1800" dirty="0" smtClean="0">
              <a:latin typeface="Arial" charset="0"/>
            </a:endParaRPr>
          </a:p>
          <a:p>
            <a:pPr marL="640080" indent="-274320" algn="l" defTabSz="914400" latinLnBrk="0">
              <a:lnSpc>
                <a:spcPct val="109000"/>
              </a:lnSpc>
              <a:spcBef>
                <a:spcPts val="600"/>
              </a:spcBef>
              <a:spcAft>
                <a:spcPts val="300"/>
              </a:spcAft>
              <a:buFontTx/>
              <a:buNone/>
            </a:pPr>
            <a:endParaRPr lang="ko-KR" altLang="en-US" sz="1800" dirty="0" smtClean="0">
              <a:latin typeface="Arial" charset="0"/>
            </a:endParaRPr>
          </a:p>
          <a:p>
            <a:pPr marL="640080" indent="-274320" algn="l" defTabSz="914400" latinLnBrk="0">
              <a:lnSpc>
                <a:spcPct val="109000"/>
              </a:lnSpc>
              <a:spcBef>
                <a:spcPts val="600"/>
              </a:spcBef>
              <a:spcAft>
                <a:spcPts val="300"/>
              </a:spcAft>
              <a:buClr>
                <a:srgbClr val="0082C8"/>
              </a:buClr>
              <a:buFont typeface="Wingdings 2"/>
              <a:buChar char="¤"/>
            </a:pPr>
            <a:r>
              <a:rPr lang="en-US" altLang="ko-KR" sz="1800" dirty="0" smtClean="0">
                <a:solidFill>
                  <a:srgbClr val="000000"/>
                </a:solidFill>
                <a:latin typeface="Arial" charset="0"/>
              </a:rPr>
              <a:t>Complex Types and associated Categories</a:t>
            </a:r>
            <a:endParaRPr lang="ko-KR" altLang="en-US" sz="1800" dirty="0" smtClean="0">
              <a:latin typeface="Arial" charset="0"/>
            </a:endParaRPr>
          </a:p>
          <a:p>
            <a:pPr marL="640080" indent="-274320" algn="l" defTabSz="914400" latinLnBrk="0">
              <a:lnSpc>
                <a:spcPct val="109000"/>
              </a:lnSpc>
              <a:spcBef>
                <a:spcPts val="600"/>
              </a:spcBef>
              <a:spcAft>
                <a:spcPts val="300"/>
              </a:spcAft>
              <a:buFontTx/>
              <a:buNone/>
            </a:pPr>
            <a:endParaRPr lang="ko-KR" altLang="en-US" sz="1800" dirty="0" smtClean="0">
              <a:latin typeface="Arial" charset="0"/>
            </a:endParaRPr>
          </a:p>
          <a:p>
            <a:pPr marL="640080" indent="-274320" algn="l" defTabSz="914400" latinLnBrk="0">
              <a:lnSpc>
                <a:spcPct val="109000"/>
              </a:lnSpc>
              <a:spcBef>
                <a:spcPts val="600"/>
              </a:spcBef>
              <a:spcAft>
                <a:spcPts val="300"/>
              </a:spcAft>
              <a:buClr>
                <a:srgbClr val="0082C8"/>
              </a:buClr>
              <a:buFont typeface="Wingdings 2"/>
              <a:buChar char="¤"/>
            </a:pPr>
            <a:r>
              <a:rPr lang="en-US" altLang="ko-KR" sz="1800" dirty="0" smtClean="0">
                <a:solidFill>
                  <a:srgbClr val="000000"/>
                </a:solidFill>
                <a:latin typeface="Arial" charset="0"/>
              </a:rPr>
              <a:t>Data Elements </a:t>
            </a:r>
            <a:endParaRPr lang="ko-KR" altLang="en-US" sz="1800" dirty="0" smtClean="0">
              <a:latin typeface="Arial" charset="0"/>
            </a:endParaRPr>
          </a:p>
          <a:p>
            <a:pPr marL="640080" indent="-274320" algn="l" defTabSz="914400" latinLnBrk="0">
              <a:lnSpc>
                <a:spcPct val="109000"/>
              </a:lnSpc>
              <a:spcBef>
                <a:spcPts val="600"/>
              </a:spcBef>
              <a:spcAft>
                <a:spcPts val="300"/>
              </a:spcAft>
              <a:buFontTx/>
              <a:buNone/>
            </a:pPr>
            <a:endParaRPr lang="ko-KR" altLang="en-US" sz="1800" dirty="0" smtClean="0">
              <a:latin typeface="Arial" charset="0"/>
            </a:endParaRPr>
          </a:p>
          <a:p>
            <a:pPr marL="640080" indent="-274320" algn="l" defTabSz="914400" latinLnBrk="0">
              <a:lnSpc>
                <a:spcPct val="109000"/>
              </a:lnSpc>
              <a:spcBef>
                <a:spcPts val="600"/>
              </a:spcBef>
              <a:spcAft>
                <a:spcPts val="300"/>
              </a:spcAft>
              <a:buClr>
                <a:srgbClr val="0082C8"/>
              </a:buClr>
              <a:buFont typeface="Wingdings 2"/>
              <a:buChar char="¤"/>
            </a:pPr>
            <a:r>
              <a:rPr lang="en-US" altLang="ko-KR" sz="1800" dirty="0" smtClean="0">
                <a:solidFill>
                  <a:srgbClr val="000000"/>
                </a:solidFill>
                <a:latin typeface="Arial" charset="0"/>
              </a:rPr>
              <a:t>Simple Types </a:t>
            </a:r>
            <a:endParaRPr lang="ko-KR" altLang="en-US" sz="1800" dirty="0" smtClean="0">
              <a:latin typeface="Arial" charset="0"/>
            </a:endParaRPr>
          </a:p>
          <a:p>
            <a:pPr marL="640080" indent="-274320" algn="l" defTabSz="914400" latinLnBrk="0">
              <a:lnSpc>
                <a:spcPct val="109000"/>
              </a:lnSpc>
              <a:spcBef>
                <a:spcPts val="600"/>
              </a:spcBef>
              <a:spcAft>
                <a:spcPts val="300"/>
              </a:spcAft>
              <a:buFontTx/>
              <a:buNone/>
            </a:pPr>
            <a:endParaRPr lang="ko-KR" altLang="en-US" sz="1800" dirty="0" smtClean="0">
              <a:latin typeface="Arial" charset="0"/>
            </a:endParaRPr>
          </a:p>
          <a:p>
            <a:pPr marL="640080" indent="-274320" algn="l" defTabSz="914400" latinLnBrk="0">
              <a:lnSpc>
                <a:spcPct val="109000"/>
              </a:lnSpc>
              <a:spcBef>
                <a:spcPts val="600"/>
              </a:spcBef>
              <a:spcAft>
                <a:spcPts val="0"/>
              </a:spcAft>
              <a:buFontTx/>
              <a:buNone/>
            </a:pPr>
            <a:endParaRPr lang="ko-KR" altLang="en-US" sz="1800" dirty="0" smtClean="0">
              <a:latin typeface="Arial" charset="0"/>
            </a:endParaRPr>
          </a:p>
        </p:txBody>
      </p:sp>
      <p:sp>
        <p:nvSpPr>
          <p:cNvPr id="5" name="Slide Number Placeholder 4"/>
          <p:cNvSpPr>
            <a:spLocks noGrp="1"/>
          </p:cNvSpPr>
          <p:nvPr>
            <p:ph type="sldNum" sz="quarter" idx="12"/>
          </p:nvPr>
        </p:nvSpPr>
        <p:spPr/>
        <p:txBody>
          <a:bodyPr>
            <a:noAutofit/>
          </a:bodyPr>
          <a:lstStyle>
            <a:lvl1pPr>
              <a:defRPr sz="1300">
                <a:latin typeface="Arial" pitchFamily="34" charset="0"/>
                <a:cs typeface="Arial" pitchFamily="34" charset="0"/>
              </a:defRPr>
            </a:lvl1pPr>
          </a:lstStyle>
          <a:p>
            <a:fld id="{2F0C4421-5918-4AA3-AE4A-C36EDD2FD6EB}" type="slidenum">
              <a:rPr lang="en-US" sz="1200" smtClean="0"/>
              <a:pPr/>
              <a:t>1</a:t>
            </a:fld>
            <a:endParaRPr lang="en-US" sz="1200" dirty="0"/>
          </a:p>
        </p:txBody>
      </p:sp>
    </p:spTree>
    <p:extLst>
      <p:ext uri="{BB962C8B-B14F-4D97-AF65-F5344CB8AC3E}">
        <p14:creationId xmlns:p14="http://schemas.microsoft.com/office/powerpoint/2010/main" xmlns="" val="5604723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7010400" cy="841248"/>
          </a:xfrm>
        </p:spPr>
        <p:txBody>
          <a:bodyPr/>
          <a:lstStyle/>
          <a:p>
            <a:r>
              <a:rPr lang="en-US" sz="2600" dirty="0" smtClean="0"/>
              <a:t>Complex Types			</a:t>
            </a:r>
            <a:endParaRPr lang="en-US" sz="2600" dirty="0"/>
          </a:p>
        </p:txBody>
      </p:sp>
      <p:sp>
        <p:nvSpPr>
          <p:cNvPr id="5" name="Content Placeholder 2"/>
          <p:cNvSpPr>
            <a:spLocks noGrp="1"/>
          </p:cNvSpPr>
          <p:nvPr>
            <p:ph sz="quarter" idx="1"/>
          </p:nvPr>
        </p:nvSpPr>
        <p:spPr/>
        <p:txBody>
          <a:bodyPr/>
          <a:lstStyle/>
          <a:p>
            <a:pPr lvl="2">
              <a:buNone/>
            </a:pPr>
            <a:endParaRPr lang="en-US" dirty="0" smtClean="0"/>
          </a:p>
          <a:p>
            <a:pPr lvl="1">
              <a:buNone/>
            </a:pPr>
            <a:endParaRPr lang="en-US" dirty="0" smtClean="0"/>
          </a:p>
          <a:p>
            <a:endParaRPr lang="en-US" dirty="0" smtClean="0"/>
          </a:p>
          <a:p>
            <a:pPr>
              <a:buNone/>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19</a:t>
            </a:fld>
            <a:endParaRPr lang="en-US" dirty="0"/>
          </a:p>
        </p:txBody>
      </p:sp>
      <p:sp>
        <p:nvSpPr>
          <p:cNvPr id="6" name="Content Placeholder 2"/>
          <p:cNvSpPr txBox="1">
            <a:spLocks/>
          </p:cNvSpPr>
          <p:nvPr/>
        </p:nvSpPr>
        <p:spPr>
          <a:xfrm>
            <a:off x="533400" y="1752600"/>
            <a:ext cx="8153400" cy="4648200"/>
          </a:xfrm>
          <a:prstGeom prst="rect">
            <a:avLst/>
          </a:prstGeom>
        </p:spPr>
        <p:txBody>
          <a:bodyPr vert="horz">
            <a:noAutofit/>
          </a:bodyPr>
          <a:lstStyle/>
          <a:p>
            <a:pPr marL="320040" indent="-320040">
              <a:lnSpc>
                <a:spcPct val="106000"/>
              </a:lnSpc>
              <a:spcBef>
                <a:spcPts val="600"/>
              </a:spcBef>
              <a:spcAft>
                <a:spcPts val="300"/>
              </a:spcAft>
              <a:buClr>
                <a:schemeClr val="accent2"/>
              </a:buClr>
              <a:buSzPct val="60000"/>
              <a:buFont typeface="Wingdings"/>
              <a:buChar char=""/>
              <a:defRPr/>
            </a:pPr>
            <a:r>
              <a:rPr lang="en-US" dirty="0" smtClean="0">
                <a:cs typeface="Arial" pitchFamily="34" charset="0"/>
              </a:rPr>
              <a:t>Are used in building interchange schemas</a:t>
            </a:r>
          </a:p>
          <a:p>
            <a:pPr marL="320040" marR="0" lvl="0" indent="-320040" algn="l" defTabSz="914400" rtl="0" eaLnBrk="1" fontAlgn="auto" latinLnBrk="0" hangingPunct="1">
              <a:lnSpc>
                <a:spcPct val="106000"/>
              </a:lnSpc>
              <a:spcBef>
                <a:spcPts val="600"/>
              </a:spcBef>
              <a:spcAft>
                <a:spcPts val="300"/>
              </a:spcAft>
              <a:buClr>
                <a:schemeClr val="accent2"/>
              </a:buClr>
              <a:buSzPct val="60000"/>
              <a:buFont typeface="Wingdings"/>
              <a:buChar char=""/>
              <a:tabLst/>
              <a:defRPr/>
            </a:pPr>
            <a:endParaRPr lang="en-US" dirty="0" smtClean="0">
              <a:latin typeface="Arial" pitchFamily="34" charset="0"/>
              <a:cs typeface="Arial" pitchFamily="34" charset="0"/>
            </a:endParaRPr>
          </a:p>
          <a:p>
            <a:pPr marL="320040" marR="0" lvl="0" indent="-320040" algn="l" defTabSz="914400" rtl="0" eaLnBrk="1" fontAlgn="auto" latinLnBrk="0" hangingPunct="1">
              <a:lnSpc>
                <a:spcPct val="106000"/>
              </a:lnSpc>
              <a:spcBef>
                <a:spcPts val="600"/>
              </a:spcBef>
              <a:spcAft>
                <a:spcPts val="300"/>
              </a:spcAft>
              <a:buClr>
                <a:schemeClr val="accent2"/>
              </a:buClr>
              <a:buSzPct val="60000"/>
              <a:buFont typeface="Wingdings"/>
              <a:buChar char=""/>
              <a:tabLst/>
              <a:defRPr/>
            </a:pPr>
            <a:r>
              <a:rPr lang="en-US" dirty="0" smtClean="0">
                <a:latin typeface="Arial" pitchFamily="34" charset="0"/>
                <a:cs typeface="Arial" pitchFamily="34" charset="0"/>
              </a:rPr>
              <a:t>A grouping of related data elements that comprise specific information</a:t>
            </a:r>
          </a:p>
          <a:p>
            <a:pPr marL="777240" lvl="1" indent="-320040">
              <a:lnSpc>
                <a:spcPct val="106000"/>
              </a:lnSpc>
              <a:spcBef>
                <a:spcPts val="600"/>
              </a:spcBef>
              <a:spcAft>
                <a:spcPts val="300"/>
              </a:spcAft>
              <a:buClr>
                <a:schemeClr val="accent2"/>
              </a:buClr>
              <a:buSzPct val="60000"/>
            </a:pPr>
            <a:endParaRPr lang="en-US" noProof="0" dirty="0" smtClean="0">
              <a:cs typeface="Arial" pitchFamily="34" charset="0"/>
            </a:endParaRPr>
          </a:p>
          <a:p>
            <a:pPr marL="320040" indent="-320040">
              <a:lnSpc>
                <a:spcPct val="106000"/>
              </a:lnSpc>
              <a:spcBef>
                <a:spcPts val="600"/>
              </a:spcBef>
              <a:spcAft>
                <a:spcPts val="300"/>
              </a:spcAft>
              <a:buClr>
                <a:schemeClr val="accent2"/>
              </a:buClr>
              <a:buSzPct val="60000"/>
              <a:buFont typeface="Wingdings"/>
              <a:buChar char=""/>
            </a:pPr>
            <a:r>
              <a:rPr lang="en-US" noProof="0" dirty="0" smtClean="0">
                <a:cs typeface="Arial" pitchFamily="34" charset="0"/>
              </a:rPr>
              <a:t>Complex types may include individual data elements and/or other complex types</a:t>
            </a:r>
            <a:endParaRPr kumimoji="0" lang="en-US" b="0" i="0" u="none" strike="noStrike" kern="1200" cap="none" spc="0" normalizeH="0" noProof="0" dirty="0" smtClean="0">
              <a:ln>
                <a:noFill/>
              </a:ln>
              <a:solidFill>
                <a:schemeClr val="tx1"/>
              </a:solidFill>
              <a:effectLst/>
              <a:uLnTx/>
              <a:uFillTx/>
              <a:latin typeface="+mn-lt"/>
              <a:ea typeface="+mn-ea"/>
              <a:cs typeface="Arial" pitchFamily="34" charset="0"/>
            </a:endParaRPr>
          </a:p>
          <a:p>
            <a:pPr marL="640080" marR="0" lvl="1" indent="-274320" algn="l" defTabSz="914400" rtl="0" eaLnBrk="1" fontAlgn="auto" latinLnBrk="0" hangingPunct="1">
              <a:lnSpc>
                <a:spcPct val="106000"/>
              </a:lnSpc>
              <a:spcBef>
                <a:spcPts val="600"/>
              </a:spcBef>
              <a:spcAft>
                <a:spcPts val="300"/>
              </a:spcAft>
              <a:buClr>
                <a:schemeClr val="accent1"/>
              </a:buClr>
              <a:buSzPct val="70000"/>
              <a:buFont typeface="Wingdings 2"/>
              <a:buChar char=""/>
              <a:tabLst/>
              <a:defRPr/>
            </a:pPr>
            <a:endParaRPr lang="en-US" dirty="0" smtClean="0">
              <a:latin typeface="Arial" pitchFamily="34" charset="0"/>
              <a:cs typeface="Arial" pitchFamily="34" charset="0"/>
            </a:endParaRPr>
          </a:p>
          <a:p>
            <a:pPr marL="640080" marR="0" lvl="1" indent="-274320" algn="l" defTabSz="914400" rtl="0" eaLnBrk="1" fontAlgn="auto" latinLnBrk="0" hangingPunct="1">
              <a:lnSpc>
                <a:spcPct val="106000"/>
              </a:lnSpc>
              <a:spcBef>
                <a:spcPts val="600"/>
              </a:spcBef>
              <a:spcAft>
                <a:spcPts val="300"/>
              </a:spcAft>
              <a:buClr>
                <a:schemeClr val="accent1"/>
              </a:buClr>
              <a:buSzPct val="70000"/>
              <a:buFont typeface="Wingdings 2"/>
              <a:buChar char=""/>
              <a:tabLst/>
              <a:defRPr/>
            </a:pPr>
            <a:r>
              <a:rPr lang="en-US" dirty="0" smtClean="0">
                <a:latin typeface="Arial" pitchFamily="34" charset="0"/>
                <a:cs typeface="Arial" pitchFamily="34" charset="0"/>
              </a:rPr>
              <a:t>Complex Type Name includes the following data elements:</a:t>
            </a:r>
          </a:p>
          <a:p>
            <a:pPr lvl="2" indent="-228600">
              <a:lnSpc>
                <a:spcPct val="106000"/>
              </a:lnSpc>
              <a:spcBef>
                <a:spcPts val="600"/>
              </a:spcBef>
              <a:spcAft>
                <a:spcPts val="300"/>
              </a:spcAft>
              <a:buClr>
                <a:schemeClr val="accent2"/>
              </a:buClr>
              <a:buSzPct val="75000"/>
              <a:buFont typeface="Wingdings"/>
              <a:buChar char=""/>
            </a:pPr>
            <a:r>
              <a:rPr lang="en-US" dirty="0" smtClean="0">
                <a:latin typeface="Arial" pitchFamily="34" charset="0"/>
                <a:cs typeface="Arial" pitchFamily="34" charset="0"/>
              </a:rPr>
              <a:t>First Name, Middle Name, Last Name, Generation Code Suffix</a:t>
            </a:r>
          </a:p>
          <a:p>
            <a:pPr marL="640080" lvl="1" indent="-274320">
              <a:lnSpc>
                <a:spcPct val="106000"/>
              </a:lnSpc>
              <a:spcBef>
                <a:spcPts val="600"/>
              </a:spcBef>
              <a:spcAft>
                <a:spcPts val="300"/>
              </a:spcAft>
              <a:buClr>
                <a:schemeClr val="accent1"/>
              </a:buClr>
              <a:buSzPct val="70000"/>
              <a:buFont typeface="Wingdings 2"/>
              <a:buChar char=""/>
            </a:pPr>
            <a:endParaRPr lang="en-US" dirty="0" smtClean="0">
              <a:latin typeface="Arial" pitchFamily="34" charset="0"/>
              <a:cs typeface="Arial" pitchFamily="34" charset="0"/>
            </a:endParaRPr>
          </a:p>
          <a:p>
            <a:pPr marL="640080" marR="0" lvl="1" indent="-274320" algn="l" defTabSz="914400" rtl="0" eaLnBrk="1" fontAlgn="auto" latinLnBrk="0" hangingPunct="1">
              <a:lnSpc>
                <a:spcPct val="106000"/>
              </a:lnSpc>
              <a:spcBef>
                <a:spcPts val="600"/>
              </a:spcBef>
              <a:spcAft>
                <a:spcPts val="300"/>
              </a:spcAft>
              <a:buClr>
                <a:schemeClr val="accent1"/>
              </a:buClr>
              <a:buSzPct val="70000"/>
              <a:tabLst/>
              <a:defRPr/>
            </a:pPr>
            <a:r>
              <a:rPr lang="en-US" dirty="0" smtClean="0">
                <a:latin typeface="Arial" pitchFamily="34" charset="0"/>
                <a:cs typeface="Arial" pitchFamily="34" charset="0"/>
              </a:rPr>
              <a:t>	</a:t>
            </a:r>
          </a:p>
          <a:p>
            <a:pPr marL="640080" marR="0" lvl="1" indent="-274320" algn="l" defTabSz="914400" rtl="0" eaLnBrk="1" fontAlgn="auto" latinLnBrk="0" hangingPunct="1">
              <a:lnSpc>
                <a:spcPct val="106000"/>
              </a:lnSpc>
              <a:spcBef>
                <a:spcPts val="600"/>
              </a:spcBef>
              <a:spcAft>
                <a:spcPts val="300"/>
              </a:spcAft>
              <a:buClr>
                <a:schemeClr val="accent1"/>
              </a:buClr>
              <a:buSzPct val="70000"/>
              <a:tabLst/>
              <a:defRPr/>
            </a:pPr>
            <a:endParaRPr kumimoji="0" lang="en-US" sz="1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914400" marR="0" lvl="2" indent="-228600" algn="l" defTabSz="914400" rtl="0" eaLnBrk="1" fontAlgn="auto" latinLnBrk="0" hangingPunct="1">
              <a:lnSpc>
                <a:spcPct val="106000"/>
              </a:lnSpc>
              <a:spcBef>
                <a:spcPts val="600"/>
              </a:spcBef>
              <a:spcAft>
                <a:spcPts val="300"/>
              </a:spcAft>
              <a:buClr>
                <a:schemeClr val="accent2"/>
              </a:buClr>
              <a:buSzPct val="75000"/>
              <a:buFont typeface="Wingdings"/>
              <a:buChar char=""/>
              <a:tabLst/>
              <a:defRPr/>
            </a:pPr>
            <a:endParaRPr kumimoji="0" lang="en-US" sz="1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320040" marR="0" lvl="1" indent="-320040" algn="l" defTabSz="914400" rtl="0" eaLnBrk="1" fontAlgn="auto" latinLnBrk="0" hangingPunct="1">
              <a:lnSpc>
                <a:spcPct val="106000"/>
              </a:lnSpc>
              <a:spcBef>
                <a:spcPts val="600"/>
              </a:spcBef>
              <a:spcAft>
                <a:spcPts val="300"/>
              </a:spcAft>
              <a:buClr>
                <a:schemeClr val="accent2"/>
              </a:buClr>
              <a:buSzPct val="60000"/>
              <a:buFont typeface="Wingdings"/>
              <a:buChar char=""/>
              <a:tabLst>
                <a:tab pos="285750" algn="l"/>
              </a:tabLst>
              <a:defRPr/>
            </a:pPr>
            <a:endParaRPr kumimoji="0" lang="en-US" sz="1800" b="0" i="0" u="none" strike="noStrike" kern="1200" cap="none" spc="0" normalizeH="0" baseline="0" noProof="0" dirty="0" smtClean="0">
              <a:ln>
                <a:noFill/>
              </a:ln>
              <a:solidFill>
                <a:schemeClr val="tx1"/>
              </a:solidFill>
              <a:effectLst/>
              <a:uLnTx/>
              <a:uFillTx/>
              <a:latin typeface="+mn-lt"/>
              <a:ea typeface="+mn-ea"/>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Education Service Center Complex Type</a:t>
            </a:r>
            <a:endParaRPr lang="en-US" sz="2400" dirty="0"/>
          </a:p>
        </p:txBody>
      </p:sp>
      <p:sp>
        <p:nvSpPr>
          <p:cNvPr id="3" name="Content Placeholder 2"/>
          <p:cNvSpPr>
            <a:spLocks noGrp="1"/>
          </p:cNvSpPr>
          <p:nvPr>
            <p:ph sz="quarter" idx="1"/>
          </p:nvPr>
        </p:nvSpPr>
        <p:spPr/>
        <p:txBody>
          <a:bodyPr/>
          <a:lstStyle/>
          <a:p>
            <a:r>
              <a:rPr lang="en-US" dirty="0" smtClean="0"/>
              <a:t>The EducationServiceCenter Complex Type represents a regional, multi-services public agency authorized by State law to develop, manage, and provide services, programs, or other options support (e.g., construction, food services, and technology services) to LEAs. </a:t>
            </a:r>
          </a:p>
          <a:p>
            <a:r>
              <a:rPr lang="en-US" dirty="0" smtClean="0"/>
              <a:t>It includes the following data elements &amp; complex type:</a:t>
            </a:r>
          </a:p>
          <a:p>
            <a:pPr lvl="1"/>
            <a:r>
              <a:rPr lang="en-US" dirty="0" smtClean="0"/>
              <a:t>Education Service Center ID (data element)</a:t>
            </a:r>
          </a:p>
          <a:p>
            <a:pPr lvl="1"/>
            <a:r>
              <a:rPr lang="en-US" dirty="0" smtClean="0"/>
              <a:t>Education Service Center Name (data element)</a:t>
            </a:r>
          </a:p>
          <a:p>
            <a:pPr lvl="1"/>
            <a:r>
              <a:rPr lang="en-US" dirty="0" smtClean="0"/>
              <a:t>Organization Category (complex type)</a:t>
            </a:r>
          </a:p>
          <a:p>
            <a:pPr lvl="1"/>
            <a:r>
              <a:rPr lang="en-US" dirty="0" smtClean="0"/>
              <a:t>This is the new subcategory under the Organization Category that does not have an equivalence in legacy PEIMS.  There was no 5 record type; ESCs reported themselves in the 10 record in legacy PEIMS.</a:t>
            </a:r>
          </a:p>
          <a:p>
            <a:pPr>
              <a:buNone/>
            </a:pPr>
            <a:r>
              <a:rPr lang="en-US" dirty="0" smtClean="0"/>
              <a:t>	</a:t>
            </a:r>
          </a:p>
          <a:p>
            <a:pPr lvl="1"/>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20</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Education Service Center Complex Type</a:t>
            </a:r>
            <a:endParaRPr lang="en-US" sz="2400" dirty="0"/>
          </a:p>
        </p:txBody>
      </p:sp>
      <p:pic>
        <p:nvPicPr>
          <p:cNvPr id="7" name="Picture 2"/>
          <p:cNvPicPr>
            <a:picLocks noGrp="1" noChangeAspect="1" noChangeArrowheads="1"/>
          </p:cNvPicPr>
          <p:nvPr>
            <p:ph sz="quarter" idx="1"/>
          </p:nvPr>
        </p:nvPicPr>
        <p:blipFill>
          <a:blip r:embed="rId3" cstate="print"/>
          <a:srcRect/>
          <a:stretch>
            <a:fillRect/>
          </a:stretch>
        </p:blipFill>
        <p:spPr bwMode="auto">
          <a:xfrm>
            <a:off x="457201" y="1752601"/>
            <a:ext cx="7851429" cy="3124199"/>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2F0C4421-5918-4AA3-AE4A-C36EDD2FD6EB}" type="slidenum">
              <a:rPr lang="en-US" smtClean="0"/>
              <a:pPr/>
              <a:t>21</a:t>
            </a:fld>
            <a:endParaRPr lang="en-US" dirty="0"/>
          </a:p>
        </p:txBody>
      </p:sp>
      <p:sp>
        <p:nvSpPr>
          <p:cNvPr id="5" name="TextBox 4"/>
          <p:cNvSpPr txBox="1"/>
          <p:nvPr/>
        </p:nvSpPr>
        <p:spPr>
          <a:xfrm>
            <a:off x="609600" y="5181600"/>
            <a:ext cx="8229600" cy="923330"/>
          </a:xfrm>
          <a:prstGeom prst="rect">
            <a:avLst/>
          </a:prstGeom>
          <a:noFill/>
        </p:spPr>
        <p:txBody>
          <a:bodyPr wrap="square" rtlCol="0">
            <a:spAutoFit/>
          </a:bodyPr>
          <a:lstStyle/>
          <a:p>
            <a:r>
              <a:rPr lang="en-US" dirty="0" smtClean="0"/>
              <a:t>Here is a link to the document above:</a:t>
            </a:r>
          </a:p>
          <a:p>
            <a:r>
              <a:rPr lang="en-US" dirty="0" smtClean="0">
                <a:hlinkClick r:id="rId4"/>
              </a:rPr>
              <a:t>http://castro.tea.state.tx.us/tsds/teds/2014A/v2.0/ds8/teds-peims-ds8.2.1.pdf</a:t>
            </a:r>
            <a:endParaRPr lang="en-US" dirty="0" smtClean="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Code Tables</a:t>
            </a:r>
            <a:endParaRPr lang="en-US" dirty="0"/>
          </a:p>
        </p:txBody>
      </p:sp>
      <p:sp>
        <p:nvSpPr>
          <p:cNvPr id="3" name="Content Placeholder 2"/>
          <p:cNvSpPr>
            <a:spLocks noGrp="1"/>
          </p:cNvSpPr>
          <p:nvPr>
            <p:ph sz="quarter" idx="1"/>
          </p:nvPr>
        </p:nvSpPr>
        <p:spPr>
          <a:xfrm>
            <a:off x="533400" y="1752600"/>
            <a:ext cx="8153400" cy="685800"/>
          </a:xfrm>
        </p:spPr>
        <p:txBody>
          <a:bodyPr/>
          <a:lstStyle/>
          <a:p>
            <a:r>
              <a:rPr lang="en-US" dirty="0" smtClean="0"/>
              <a:t>Specifies the valid codes and the decode values for a specific data element</a:t>
            </a:r>
          </a:p>
          <a:p>
            <a:pPr>
              <a:buNone/>
            </a:pPr>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22</a:t>
            </a:fld>
            <a:endParaRPr lang="en-US" dirty="0"/>
          </a:p>
        </p:txBody>
      </p:sp>
      <p:pic>
        <p:nvPicPr>
          <p:cNvPr id="2051" name="Picture 3"/>
          <p:cNvPicPr>
            <a:picLocks noChangeAspect="1" noChangeArrowheads="1"/>
          </p:cNvPicPr>
          <p:nvPr/>
        </p:nvPicPr>
        <p:blipFill>
          <a:blip r:embed="rId2" cstate="print"/>
          <a:srcRect/>
          <a:stretch>
            <a:fillRect/>
          </a:stretch>
        </p:blipFill>
        <p:spPr bwMode="auto">
          <a:xfrm>
            <a:off x="304799" y="2438400"/>
            <a:ext cx="8610601" cy="4048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Sample: Education Service Center </a:t>
            </a:r>
            <a:endParaRPr lang="en-US" dirty="0"/>
          </a:p>
        </p:txBody>
      </p:sp>
      <p:pic>
        <p:nvPicPr>
          <p:cNvPr id="5" name="Picture 3"/>
          <p:cNvPicPr>
            <a:picLocks noGrp="1" noChangeAspect="1" noChangeArrowheads="1"/>
          </p:cNvPicPr>
          <p:nvPr>
            <p:ph sz="quarter" idx="1"/>
          </p:nvPr>
        </p:nvPicPr>
        <p:blipFill>
          <a:blip r:embed="rId3" cstate="print"/>
          <a:srcRect/>
          <a:stretch>
            <a:fillRect/>
          </a:stretch>
        </p:blipFill>
        <p:spPr bwMode="auto">
          <a:xfrm>
            <a:off x="533400" y="1752600"/>
            <a:ext cx="8153400" cy="381000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2F0C4421-5918-4AA3-AE4A-C36EDD2FD6EB}" type="slidenum">
              <a:rPr lang="en-US" smtClean="0"/>
              <a:pPr/>
              <a:t>23</a:t>
            </a:fld>
            <a:endParaRPr lang="en-US" dirty="0"/>
          </a:p>
        </p:txBody>
      </p:sp>
      <p:sp>
        <p:nvSpPr>
          <p:cNvPr id="8" name="TextBox 7"/>
          <p:cNvSpPr txBox="1"/>
          <p:nvPr/>
        </p:nvSpPr>
        <p:spPr>
          <a:xfrm>
            <a:off x="152400" y="5715000"/>
            <a:ext cx="8839200" cy="292388"/>
          </a:xfrm>
          <a:prstGeom prst="rect">
            <a:avLst/>
          </a:prstGeom>
          <a:noFill/>
        </p:spPr>
        <p:txBody>
          <a:bodyPr wrap="square" rtlCol="0">
            <a:spAutoFit/>
          </a:bodyPr>
          <a:lstStyle/>
          <a:p>
            <a:r>
              <a:rPr lang="en-US" sz="1300" u="sng" dirty="0" smtClean="0">
                <a:hlinkClick r:id="rId4"/>
              </a:rPr>
              <a:t>http://castro.tea.state.tx.us/tsds/teds/2014A/v2.0/data_samples/PEIMS-EO-EducationServiceCenterDataSample.xml</a:t>
            </a:r>
            <a:endParaRPr lang="en-US" sz="13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Types (1)			</a:t>
            </a:r>
            <a:endParaRPr lang="en-US" dirty="0"/>
          </a:p>
        </p:txBody>
      </p:sp>
      <p:pic>
        <p:nvPicPr>
          <p:cNvPr id="2072" name="Picture 24"/>
          <p:cNvPicPr>
            <a:picLocks noGrp="1" noChangeAspect="1" noChangeArrowheads="1"/>
          </p:cNvPicPr>
          <p:nvPr>
            <p:ph sz="quarter" idx="1"/>
          </p:nvPr>
        </p:nvPicPr>
        <p:blipFill>
          <a:blip r:embed="rId3" cstate="print"/>
          <a:srcRect/>
          <a:stretch>
            <a:fillRect/>
          </a:stretch>
        </p:blipFill>
        <p:spPr bwMode="auto">
          <a:xfrm>
            <a:off x="533400" y="3876838"/>
            <a:ext cx="8077200" cy="1457162"/>
          </a:xfrm>
          <a:prstGeom prst="rect">
            <a:avLst/>
          </a:prstGeom>
          <a:noFill/>
          <a:ln w="9525">
            <a:solidFill>
              <a:schemeClr val="tx2">
                <a:lumMod val="75000"/>
              </a:schemeClr>
            </a:solidFill>
            <a:miter lim="800000"/>
            <a:headEnd/>
            <a:tailEnd/>
          </a:ln>
        </p:spPr>
      </p:pic>
      <p:sp>
        <p:nvSpPr>
          <p:cNvPr id="4" name="Slide Number Placeholder 3"/>
          <p:cNvSpPr>
            <a:spLocks noGrp="1"/>
          </p:cNvSpPr>
          <p:nvPr>
            <p:ph type="sldNum" sz="quarter" idx="12"/>
          </p:nvPr>
        </p:nvSpPr>
        <p:spPr/>
        <p:txBody>
          <a:bodyPr/>
          <a:lstStyle/>
          <a:p>
            <a:fld id="{2F0C4421-5918-4AA3-AE4A-C36EDD2FD6EB}" type="slidenum">
              <a:rPr lang="en-US" smtClean="0"/>
              <a:pPr/>
              <a:t>24</a:t>
            </a:fld>
            <a:endParaRPr lang="en-US" dirty="0"/>
          </a:p>
        </p:txBody>
      </p:sp>
      <p:sp>
        <p:nvSpPr>
          <p:cNvPr id="35" name="Rectangle 34"/>
          <p:cNvSpPr/>
          <p:nvPr/>
        </p:nvSpPr>
        <p:spPr>
          <a:xfrm>
            <a:off x="533400" y="1676400"/>
            <a:ext cx="7620000" cy="2022028"/>
          </a:xfrm>
          <a:prstGeom prst="rect">
            <a:avLst/>
          </a:prstGeom>
        </p:spPr>
        <p:txBody>
          <a:bodyPr wrap="square">
            <a:spAutoFit/>
          </a:bodyPr>
          <a:lstStyle/>
          <a:p>
            <a:pPr marL="320040" indent="-320040">
              <a:lnSpc>
                <a:spcPct val="106000"/>
              </a:lnSpc>
              <a:spcBef>
                <a:spcPts val="600"/>
              </a:spcBef>
              <a:spcAft>
                <a:spcPts val="300"/>
              </a:spcAft>
              <a:buClr>
                <a:schemeClr val="accent2"/>
              </a:buClr>
              <a:buSzPct val="60000"/>
              <a:buFont typeface="Wingdings"/>
              <a:buChar char=""/>
            </a:pPr>
            <a:r>
              <a:rPr lang="en-US" dirty="0" smtClean="0">
                <a:cs typeface="Arial" pitchFamily="34" charset="0"/>
              </a:rPr>
              <a:t>Defines the data element: </a:t>
            </a:r>
          </a:p>
          <a:p>
            <a:pPr marL="320040" indent="-320040">
              <a:lnSpc>
                <a:spcPct val="106000"/>
              </a:lnSpc>
              <a:spcBef>
                <a:spcPts val="600"/>
              </a:spcBef>
              <a:spcAft>
                <a:spcPts val="300"/>
              </a:spcAft>
              <a:buClr>
                <a:schemeClr val="accent2"/>
              </a:buClr>
              <a:buSzPct val="60000"/>
              <a:buFont typeface="Wingdings"/>
              <a:buChar char=""/>
            </a:pPr>
            <a:endParaRPr lang="en-US" dirty="0" smtClean="0">
              <a:cs typeface="Arial" pitchFamily="34" charset="0"/>
            </a:endParaRPr>
          </a:p>
          <a:p>
            <a:pPr marL="777240" lvl="1" indent="-320040">
              <a:lnSpc>
                <a:spcPct val="106000"/>
              </a:lnSpc>
              <a:spcBef>
                <a:spcPts val="600"/>
              </a:spcBef>
              <a:spcAft>
                <a:spcPts val="300"/>
              </a:spcAft>
              <a:buClr>
                <a:schemeClr val="accent2"/>
              </a:buClr>
              <a:buSzPct val="60000"/>
            </a:pPr>
            <a:r>
              <a:rPr lang="en-US" dirty="0" smtClean="0">
                <a:cs typeface="Arial" pitchFamily="34" charset="0"/>
                <a:hlinkClick r:id="rId4"/>
              </a:rPr>
              <a:t>http://castro.tea.state.tx.us/tsds/teds/2014A/v3.0/Ed-Fi-Core.xsd</a:t>
            </a:r>
            <a:endParaRPr lang="en-US" dirty="0" smtClean="0">
              <a:cs typeface="Arial" pitchFamily="34" charset="0"/>
            </a:endParaRPr>
          </a:p>
          <a:p>
            <a:pPr marL="320040" indent="-320040">
              <a:lnSpc>
                <a:spcPct val="106000"/>
              </a:lnSpc>
              <a:spcBef>
                <a:spcPts val="600"/>
              </a:spcBef>
              <a:spcAft>
                <a:spcPts val="300"/>
              </a:spcAft>
              <a:buClr>
                <a:schemeClr val="accent2"/>
              </a:buClr>
              <a:buSzPct val="60000"/>
              <a:buFont typeface="Wingdings"/>
              <a:buChar char=""/>
            </a:pPr>
            <a:endParaRPr lang="en-US" dirty="0" smtClean="0">
              <a:cs typeface="Arial" pitchFamily="34" charset="0"/>
            </a:endParaRPr>
          </a:p>
          <a:p>
            <a:pPr marL="320040" indent="-320040">
              <a:lnSpc>
                <a:spcPct val="106000"/>
              </a:lnSpc>
              <a:spcBef>
                <a:spcPts val="600"/>
              </a:spcBef>
              <a:spcAft>
                <a:spcPts val="300"/>
              </a:spcAft>
              <a:buClr>
                <a:schemeClr val="accent2"/>
              </a:buClr>
              <a:buSzPct val="60000"/>
              <a:buFont typeface="Wingdings"/>
              <a:buChar char=""/>
            </a:pPr>
            <a:r>
              <a:rPr lang="en-US" dirty="0" smtClean="0">
                <a:cs typeface="Arial" pitchFamily="34" charset="0"/>
              </a:rPr>
              <a:t>Defines the restrictions for the data element, for example:</a:t>
            </a:r>
          </a:p>
        </p:txBody>
      </p:sp>
      <p:pic>
        <p:nvPicPr>
          <p:cNvPr id="1026" name="Picture 2"/>
          <p:cNvPicPr>
            <a:picLocks noChangeAspect="1" noChangeArrowheads="1"/>
          </p:cNvPicPr>
          <p:nvPr/>
        </p:nvPicPr>
        <p:blipFill>
          <a:blip r:embed="rId5" cstate="print"/>
          <a:srcRect/>
          <a:stretch>
            <a:fillRect/>
          </a:stretch>
        </p:blipFill>
        <p:spPr bwMode="auto">
          <a:xfrm>
            <a:off x="838200" y="2133600"/>
            <a:ext cx="8007350" cy="247650"/>
          </a:xfrm>
          <a:prstGeom prst="rect">
            <a:avLst/>
          </a:prstGeom>
          <a:noFill/>
          <a:ln w="9525">
            <a:noFill/>
            <a:miter lim="800000"/>
            <a:headEnd/>
            <a:tailEnd/>
          </a:ln>
        </p:spPr>
      </p:pic>
      <p:sp>
        <p:nvSpPr>
          <p:cNvPr id="7" name="TextBox 6"/>
          <p:cNvSpPr txBox="1"/>
          <p:nvPr/>
        </p:nvSpPr>
        <p:spPr>
          <a:xfrm>
            <a:off x="609600" y="5638801"/>
            <a:ext cx="7086600" cy="646331"/>
          </a:xfrm>
          <a:prstGeom prst="rect">
            <a:avLst/>
          </a:prstGeom>
          <a:noFill/>
        </p:spPr>
        <p:txBody>
          <a:bodyPr wrap="square" rtlCol="0">
            <a:spAutoFit/>
          </a:bodyPr>
          <a:lstStyle/>
          <a:p>
            <a:r>
              <a:rPr lang="en-US" dirty="0" smtClean="0">
                <a:hlinkClick r:id="rId6"/>
              </a:rPr>
              <a:t>http://castro.tea.state.tx.us/tsds/teds/2015P/v1.0/Ed-Fi-Core.xsd</a:t>
            </a:r>
            <a:endParaRPr lang="en-US" dirty="0" smtClean="0"/>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Types (2)			</a:t>
            </a:r>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25</a:t>
            </a:fld>
            <a:endParaRPr lang="en-US" dirty="0"/>
          </a:p>
        </p:txBody>
      </p:sp>
      <p:sp>
        <p:nvSpPr>
          <p:cNvPr id="16" name="Content Placeholder 2"/>
          <p:cNvSpPr txBox="1">
            <a:spLocks/>
          </p:cNvSpPr>
          <p:nvPr/>
        </p:nvSpPr>
        <p:spPr>
          <a:xfrm>
            <a:off x="457200" y="1524000"/>
            <a:ext cx="8153400" cy="304800"/>
          </a:xfrm>
          <a:prstGeom prst="rect">
            <a:avLst/>
          </a:prstGeom>
        </p:spPr>
        <p:txBody>
          <a:bodyPr vert="horz">
            <a:noAutofit/>
          </a:bodyPr>
          <a:lstStyle/>
          <a:p>
            <a:pPr marL="320040" marR="0" lvl="0" indent="-320040" algn="l" defTabSz="914400" rtl="0" eaLnBrk="1" fontAlgn="auto" latinLnBrk="0" hangingPunct="1">
              <a:lnSpc>
                <a:spcPct val="106000"/>
              </a:lnSpc>
              <a:spcBef>
                <a:spcPts val="600"/>
              </a:spcBef>
              <a:spcAft>
                <a:spcPts val="300"/>
              </a:spcAft>
              <a:buClr>
                <a:schemeClr val="accent2"/>
              </a:buClr>
              <a:buSzPct val="60000"/>
              <a:buFont typeface="Wingdings"/>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Arial" pitchFamily="34" charset="0"/>
              </a:rPr>
              <a:t>Define the enumerated values for a data element, for example:</a:t>
            </a:r>
          </a:p>
          <a:p>
            <a:pPr marL="914400" marR="0" lvl="2" indent="-228600" algn="l" defTabSz="914400" rtl="0" eaLnBrk="1" fontAlgn="auto" latinLnBrk="0" hangingPunct="1">
              <a:lnSpc>
                <a:spcPct val="106000"/>
              </a:lnSpc>
              <a:spcBef>
                <a:spcPts val="600"/>
              </a:spcBef>
              <a:spcAft>
                <a:spcPts val="300"/>
              </a:spcAft>
              <a:buClr>
                <a:schemeClr val="accent2"/>
              </a:buClr>
              <a:buSzPct val="75000"/>
              <a:buFont typeface="Wingdings"/>
              <a:buNone/>
              <a:tabLst/>
              <a:defRPr/>
            </a:pPr>
            <a:endParaRPr kumimoji="0" lang="en-US" sz="1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914400" marR="0" lvl="2" indent="-228600" algn="l" defTabSz="914400" rtl="0" eaLnBrk="1" fontAlgn="auto" latinLnBrk="0" hangingPunct="1">
              <a:lnSpc>
                <a:spcPct val="106000"/>
              </a:lnSpc>
              <a:spcBef>
                <a:spcPts val="600"/>
              </a:spcBef>
              <a:spcAft>
                <a:spcPts val="300"/>
              </a:spcAft>
              <a:buClr>
                <a:schemeClr val="accent2"/>
              </a:buClr>
              <a:buSzPct val="75000"/>
              <a:buFont typeface="Wingdings"/>
              <a:buNone/>
              <a:tabLst/>
              <a:defRPr/>
            </a:pPr>
            <a:endParaRPr kumimoji="0" lang="en-US" sz="1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914400" marR="0" lvl="2" indent="-228600" algn="l" defTabSz="914400" rtl="0" eaLnBrk="1" fontAlgn="auto" latinLnBrk="0" hangingPunct="1">
              <a:lnSpc>
                <a:spcPct val="106000"/>
              </a:lnSpc>
              <a:spcBef>
                <a:spcPts val="600"/>
              </a:spcBef>
              <a:spcAft>
                <a:spcPts val="300"/>
              </a:spcAft>
              <a:buClr>
                <a:schemeClr val="accent2"/>
              </a:buClr>
              <a:buSzPct val="75000"/>
              <a:buFont typeface="Wingdings"/>
              <a:buNone/>
              <a:tabLst/>
              <a:defRPr/>
            </a:pPr>
            <a:endParaRPr kumimoji="0" lang="en-US" sz="1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640080" marR="0" lvl="1" indent="-274320" algn="l" defTabSz="914400" rtl="0" eaLnBrk="1" fontAlgn="auto" latinLnBrk="0" hangingPunct="1">
              <a:lnSpc>
                <a:spcPct val="106000"/>
              </a:lnSpc>
              <a:spcBef>
                <a:spcPts val="600"/>
              </a:spcBef>
              <a:spcAft>
                <a:spcPts val="300"/>
              </a:spcAft>
              <a:buClr>
                <a:schemeClr val="accent1"/>
              </a:buClr>
              <a:buSzPct val="70000"/>
              <a:buFont typeface="Wingdings 2"/>
              <a:buChar char=""/>
              <a:tabLst/>
              <a:defRPr/>
            </a:pPr>
            <a:endParaRPr kumimoji="0" lang="en-US" sz="1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320040" lvl="0" indent="-320040">
              <a:lnSpc>
                <a:spcPct val="106000"/>
              </a:lnSpc>
              <a:spcBef>
                <a:spcPts val="600"/>
              </a:spcBef>
              <a:spcAft>
                <a:spcPts val="300"/>
              </a:spcAft>
              <a:buClr>
                <a:schemeClr val="accent2"/>
              </a:buClr>
              <a:buSzPct val="60000"/>
              <a:defRPr/>
            </a:pPr>
            <a:r>
              <a:rPr lang="en-US" sz="1600" dirty="0" smtClean="0">
                <a:cs typeface="Arial" pitchFamily="34" charset="0"/>
                <a:hlinkClick r:id="rId3"/>
              </a:rPr>
              <a:t>http://castro.tea.state.tx.us/tsds/teds/2014A/v3.0/Ed-Fi-Core.xsd</a:t>
            </a:r>
            <a:endParaRPr lang="en-US" sz="1600" dirty="0" smtClean="0">
              <a:cs typeface="Arial" pitchFamily="34" charset="0"/>
            </a:endParaRPr>
          </a:p>
          <a:p>
            <a:pPr marL="320040" indent="-320040">
              <a:lnSpc>
                <a:spcPct val="106000"/>
              </a:lnSpc>
              <a:spcBef>
                <a:spcPts val="600"/>
              </a:spcBef>
              <a:spcAft>
                <a:spcPts val="300"/>
              </a:spcAft>
              <a:buClr>
                <a:schemeClr val="accent2"/>
              </a:buClr>
              <a:buSzPct val="60000"/>
              <a:buFont typeface="Wingdings"/>
              <a:buChar char=""/>
              <a:defRPr/>
            </a:pPr>
            <a:r>
              <a:rPr lang="en-US" dirty="0" smtClean="0">
                <a:cs typeface="Arial" pitchFamily="34" charset="0"/>
              </a:rPr>
              <a:t>Enumerated values are derived from Code Tables:</a:t>
            </a:r>
          </a:p>
          <a:p>
            <a:pPr marL="320040" lvl="0" indent="-320040">
              <a:lnSpc>
                <a:spcPct val="106000"/>
              </a:lnSpc>
              <a:spcBef>
                <a:spcPts val="600"/>
              </a:spcBef>
              <a:spcAft>
                <a:spcPts val="300"/>
              </a:spcAft>
              <a:buClr>
                <a:schemeClr val="accent2"/>
              </a:buClr>
              <a:buSzPct val="60000"/>
              <a:buFont typeface="Wingdings"/>
              <a:buChar char=""/>
              <a:defRPr/>
            </a:pPr>
            <a:endParaRPr kumimoji="0" lang="en-US" sz="1800" b="0" i="0" u="none" strike="noStrike" kern="1200" cap="none" spc="0" normalizeH="0" baseline="0" noProof="0" dirty="0" smtClean="0">
              <a:ln>
                <a:noFill/>
              </a:ln>
              <a:solidFill>
                <a:schemeClr val="tx1"/>
              </a:solidFill>
              <a:effectLst/>
              <a:uLnTx/>
              <a:uFillTx/>
              <a:latin typeface="+mn-lt"/>
              <a:ea typeface="+mn-ea"/>
              <a:cs typeface="Arial" pitchFamily="34" charset="0"/>
            </a:endParaRPr>
          </a:p>
          <a:p>
            <a:pPr marL="320040" marR="0" lvl="0" indent="-320040" algn="l" defTabSz="914400" rtl="0" eaLnBrk="1" fontAlgn="auto" latinLnBrk="0" hangingPunct="1">
              <a:lnSpc>
                <a:spcPct val="106000"/>
              </a:lnSpc>
              <a:spcBef>
                <a:spcPts val="600"/>
              </a:spcBef>
              <a:spcAft>
                <a:spcPts val="300"/>
              </a:spcAft>
              <a:buClr>
                <a:schemeClr val="accent2"/>
              </a:buClr>
              <a:buSzPct val="60000"/>
              <a:buFont typeface="Wingdings"/>
              <a:buNone/>
              <a:tabLst/>
              <a:defRPr/>
            </a:pPr>
            <a:endParaRPr kumimoji="0" lang="en-US" sz="1800" b="0" i="0" u="none" strike="noStrike" kern="1200" cap="none" spc="0" normalizeH="0" baseline="0" noProof="0" dirty="0" smtClean="0">
              <a:ln>
                <a:noFill/>
              </a:ln>
              <a:solidFill>
                <a:schemeClr val="tx1"/>
              </a:solidFill>
              <a:effectLst/>
              <a:uLnTx/>
              <a:uFillTx/>
              <a:latin typeface="+mn-lt"/>
              <a:ea typeface="+mn-ea"/>
              <a:cs typeface="Arial" pitchFamily="34" charset="0"/>
            </a:endParaRPr>
          </a:p>
          <a:p>
            <a:pPr marL="320040" marR="0" lvl="0" indent="-320040" algn="l" defTabSz="914400" rtl="0" eaLnBrk="1" fontAlgn="auto" latinLnBrk="0" hangingPunct="1">
              <a:lnSpc>
                <a:spcPct val="106000"/>
              </a:lnSpc>
              <a:spcBef>
                <a:spcPts val="600"/>
              </a:spcBef>
              <a:spcAft>
                <a:spcPts val="300"/>
              </a:spcAft>
              <a:buClr>
                <a:schemeClr val="accent2"/>
              </a:buClr>
              <a:buSzPct val="60000"/>
              <a:buFont typeface="Wingdings"/>
              <a:buChar char=""/>
              <a:tabLst/>
              <a:defRPr/>
            </a:pPr>
            <a:endParaRPr kumimoji="0" lang="en-US" sz="1800" b="0" i="0" u="none" strike="noStrike" kern="1200" cap="none" spc="0" normalizeH="0" baseline="0" noProof="0" dirty="0" smtClean="0">
              <a:ln>
                <a:noFill/>
              </a:ln>
              <a:solidFill>
                <a:schemeClr val="tx1"/>
              </a:solidFill>
              <a:effectLst/>
              <a:uLnTx/>
              <a:uFillTx/>
              <a:latin typeface="+mn-lt"/>
              <a:ea typeface="+mn-ea"/>
              <a:cs typeface="Arial" pitchFamily="34" charset="0"/>
            </a:endParaRPr>
          </a:p>
          <a:p>
            <a:pPr marL="320040" marR="0" lvl="0" indent="-320040" algn="l" defTabSz="914400" rtl="0" eaLnBrk="1" fontAlgn="auto" latinLnBrk="0" hangingPunct="1">
              <a:lnSpc>
                <a:spcPct val="106000"/>
              </a:lnSpc>
              <a:spcBef>
                <a:spcPts val="600"/>
              </a:spcBef>
              <a:spcAft>
                <a:spcPts val="300"/>
              </a:spcAft>
              <a:buClr>
                <a:schemeClr val="accent2"/>
              </a:buClr>
              <a:buSzPct val="60000"/>
              <a:buFont typeface="Wingdings"/>
              <a:buChar char=""/>
              <a:tabLst/>
              <a:defRPr/>
            </a:pPr>
            <a:endParaRPr kumimoji="0" lang="en-US" sz="1800" b="0" i="0" u="none" strike="noStrike" kern="1200" cap="none" spc="0" normalizeH="0" baseline="0" noProof="0" dirty="0" smtClean="0">
              <a:ln>
                <a:noFill/>
              </a:ln>
              <a:solidFill>
                <a:schemeClr val="tx1"/>
              </a:solidFill>
              <a:effectLst/>
              <a:uLnTx/>
              <a:uFillTx/>
              <a:latin typeface="+mn-lt"/>
              <a:ea typeface="+mn-ea"/>
              <a:cs typeface="Arial" pitchFamily="34" charset="0"/>
            </a:endParaRPr>
          </a:p>
          <a:p>
            <a:pPr marL="320040" marR="0" lvl="0" indent="-320040" algn="l" defTabSz="914400" rtl="0" eaLnBrk="1" fontAlgn="auto" latinLnBrk="0" hangingPunct="1">
              <a:lnSpc>
                <a:spcPct val="106000"/>
              </a:lnSpc>
              <a:spcBef>
                <a:spcPts val="600"/>
              </a:spcBef>
              <a:spcAft>
                <a:spcPts val="300"/>
              </a:spcAft>
              <a:buClr>
                <a:schemeClr val="accent2"/>
              </a:buClr>
              <a:buSzPct val="60000"/>
              <a:buFont typeface="Wingdings"/>
              <a:buChar char=""/>
              <a:tabLst/>
              <a:defRPr/>
            </a:pPr>
            <a:endParaRPr kumimoji="0" lang="en-US" sz="1800" b="0" i="0" u="none" strike="noStrike" kern="1200" cap="none" spc="0" normalizeH="0" baseline="0" noProof="0" dirty="0">
              <a:ln>
                <a:noFill/>
              </a:ln>
              <a:solidFill>
                <a:schemeClr val="tx1"/>
              </a:solidFill>
              <a:effectLst/>
              <a:uLnTx/>
              <a:uFillTx/>
              <a:latin typeface="+mn-lt"/>
              <a:ea typeface="+mn-ea"/>
              <a:cs typeface="Arial" pitchFamily="34" charset="0"/>
            </a:endParaRPr>
          </a:p>
        </p:txBody>
      </p:sp>
      <p:pic>
        <p:nvPicPr>
          <p:cNvPr id="2059" name="Picture 11"/>
          <p:cNvPicPr>
            <a:picLocks noChangeAspect="1" noChangeArrowheads="1"/>
          </p:cNvPicPr>
          <p:nvPr/>
        </p:nvPicPr>
        <p:blipFill>
          <a:blip r:embed="rId4" cstate="print"/>
          <a:srcRect/>
          <a:stretch>
            <a:fillRect/>
          </a:stretch>
        </p:blipFill>
        <p:spPr bwMode="auto">
          <a:xfrm>
            <a:off x="609600" y="1905000"/>
            <a:ext cx="8229600" cy="1524000"/>
          </a:xfrm>
          <a:prstGeom prst="rect">
            <a:avLst/>
          </a:prstGeom>
          <a:noFill/>
          <a:ln w="9525">
            <a:solidFill>
              <a:schemeClr val="tx2">
                <a:lumMod val="75000"/>
              </a:schemeClr>
            </a:solidFill>
            <a:miter lim="800000"/>
            <a:headEnd/>
            <a:tailEnd/>
          </a:ln>
        </p:spPr>
      </p:pic>
      <p:pic>
        <p:nvPicPr>
          <p:cNvPr id="3075" name="Picture 3"/>
          <p:cNvPicPr>
            <a:picLocks noChangeAspect="1" noChangeArrowheads="1"/>
          </p:cNvPicPr>
          <p:nvPr/>
        </p:nvPicPr>
        <p:blipFill>
          <a:blip r:embed="rId5" cstate="print"/>
          <a:srcRect/>
          <a:stretch>
            <a:fillRect/>
          </a:stretch>
        </p:blipFill>
        <p:spPr bwMode="auto">
          <a:xfrm>
            <a:off x="533400" y="4267200"/>
            <a:ext cx="8399463" cy="1905000"/>
          </a:xfrm>
          <a:prstGeom prst="rect">
            <a:avLst/>
          </a:prstGeom>
          <a:noFill/>
          <a:ln w="9525">
            <a:solidFill>
              <a:schemeClr val="accent1"/>
            </a:solidFill>
            <a:miter lim="800000"/>
            <a:headEnd/>
            <a:tailEnd/>
          </a:ln>
        </p:spPr>
      </p:pic>
      <p:sp>
        <p:nvSpPr>
          <p:cNvPr id="12" name="Rectangle 11"/>
          <p:cNvSpPr/>
          <p:nvPr/>
        </p:nvSpPr>
        <p:spPr>
          <a:xfrm>
            <a:off x="457200" y="6211669"/>
            <a:ext cx="8001000" cy="646331"/>
          </a:xfrm>
          <a:prstGeom prst="rect">
            <a:avLst/>
          </a:prstGeom>
        </p:spPr>
        <p:txBody>
          <a:bodyPr wrap="square">
            <a:spAutoFit/>
          </a:bodyPr>
          <a:lstStyle/>
          <a:p>
            <a:r>
              <a:rPr lang="en-US" dirty="0" smtClean="0">
                <a:hlinkClick r:id="rId6"/>
              </a:rPr>
              <a:t>http://castro.tea.state.tx.us/tsds/teds/2015P/v1.0/teds-ds4.pdf</a:t>
            </a:r>
            <a:endParaRPr lang="en-US" dirty="0" smtClean="0"/>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200" b="1" dirty="0" smtClean="0"/>
              <a:t>Questions?</a:t>
            </a:r>
            <a:endParaRPr lang="en-US" sz="4200" b="1" dirty="0"/>
          </a:p>
        </p:txBody>
      </p:sp>
      <p:sp>
        <p:nvSpPr>
          <p:cNvPr id="9" name="Slide Number Placeholder 8"/>
          <p:cNvSpPr>
            <a:spLocks noGrp="1"/>
          </p:cNvSpPr>
          <p:nvPr>
            <p:ph type="sldNum" sz="quarter" idx="11"/>
          </p:nvPr>
        </p:nvSpPr>
        <p:spPr/>
        <p:txBody>
          <a:bodyPr/>
          <a:lstStyle/>
          <a:p>
            <a:fld id="{2F0C4421-5918-4AA3-AE4A-C36EDD2FD6EB}" type="slidenum">
              <a:rPr lang="en-US" smtClean="0"/>
              <a:pPr/>
              <a:t>26</a:t>
            </a:fld>
            <a:endParaRPr lang="en-US" dirty="0"/>
          </a:p>
        </p:txBody>
      </p:sp>
      <p:sp>
        <p:nvSpPr>
          <p:cNvPr id="3" name="Title 8"/>
          <p:cNvSpPr txBox="1">
            <a:spLocks/>
          </p:cNvSpPr>
          <p:nvPr/>
        </p:nvSpPr>
        <p:spPr>
          <a:xfrm>
            <a:off x="1524000" y="5562600"/>
            <a:ext cx="7620000" cy="838200"/>
          </a:xfrm>
          <a:prstGeom prst="rect">
            <a:avLst/>
          </a:prstGeom>
        </p:spPr>
        <p:txBody>
          <a:bodyPr vert="horz" lIns="91440" rIns="45720" rtlCol="0" anchor="ctr">
            <a:normAutofit fontScale="97500"/>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200" b="1" i="0" strike="noStrike" kern="1200" cap="none" spc="0" normalizeH="0" baseline="0" noProof="0" dirty="0" smtClean="0">
                <a:ln>
                  <a:noFill/>
                </a:ln>
                <a:solidFill>
                  <a:schemeClr val="tx2"/>
                </a:solidFill>
                <a:effectLst/>
                <a:uLnTx/>
                <a:uFillTx/>
                <a:latin typeface="Corbel" pitchFamily="34" charset="0"/>
                <a:ea typeface="+mj-ea"/>
                <a:cs typeface="+mj-cs"/>
                <a:hlinkClick r:id="rId3"/>
              </a:rPr>
              <a:t>TSDSCustomerSupport@tea.state.tx.us</a:t>
            </a:r>
            <a:endParaRPr kumimoji="0" lang="en-US" sz="3200" b="1" i="0" strike="noStrike" kern="1200" cap="none" spc="0" normalizeH="0" baseline="0" noProof="0" dirty="0">
              <a:ln>
                <a:noFill/>
              </a:ln>
              <a:solidFill>
                <a:schemeClr val="tx1"/>
              </a:solidFill>
              <a:effectLst/>
              <a:uLnTx/>
              <a:uFillTx/>
              <a:latin typeface="+mj-lt"/>
              <a:ea typeface="+mj-ea"/>
              <a:cs typeface="+mj-cs"/>
            </a:endParaRPr>
          </a:p>
        </p:txBody>
      </p:sp>
      <p:pic>
        <p:nvPicPr>
          <p:cNvPr id="172033" name="Picture 1"/>
          <p:cNvPicPr>
            <a:picLocks noChangeAspect="1" noChangeArrowheads="1"/>
          </p:cNvPicPr>
          <p:nvPr/>
        </p:nvPicPr>
        <p:blipFill>
          <a:blip r:embed="rId4" cstate="print"/>
          <a:srcRect l="12927" r="9783" b="33828"/>
          <a:stretch>
            <a:fillRect/>
          </a:stretch>
        </p:blipFill>
        <p:spPr bwMode="auto">
          <a:xfrm>
            <a:off x="1558289" y="0"/>
            <a:ext cx="7585711" cy="4561159"/>
          </a:xfrm>
          <a:prstGeom prst="rect">
            <a:avLst/>
          </a:prstGeom>
          <a:noFill/>
          <a:ln w="15875">
            <a:solidFill>
              <a:srgbClr val="0083CC"/>
            </a:solidFill>
            <a:miter lim="800000"/>
            <a:headEnd/>
            <a:tailEnd/>
          </a:ln>
        </p:spPr>
      </p:pic>
    </p:spTree>
    <p:extLst>
      <p:ext uri="{BB962C8B-B14F-4D97-AF65-F5344CB8AC3E}">
        <p14:creationId xmlns:p14="http://schemas.microsoft.com/office/powerpoint/2010/main" xmlns="" val="19816944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chorCtr="0">
            <a:noAutofit/>
          </a:bodyPr>
          <a:lstStyle/>
          <a:p>
            <a:r>
              <a:rPr lang="en-US" sz="3000" dirty="0" smtClean="0"/>
              <a:t>What is TEDS?</a:t>
            </a:r>
            <a:endParaRPr lang="en-US" sz="3000" dirty="0"/>
          </a:p>
        </p:txBody>
      </p:sp>
    </p:spTree>
    <p:extLst>
      <p:ext uri="{BB962C8B-B14F-4D97-AF65-F5344CB8AC3E}">
        <p14:creationId xmlns:p14="http://schemas.microsoft.com/office/powerpoint/2010/main" xmlns="" val="9613048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05000" y="384048"/>
            <a:ext cx="7162800" cy="838200"/>
          </a:xfrm>
          <a:prstGeom prst="rect">
            <a:avLst/>
          </a:prstGeom>
        </p:spPr>
        <p:txBody>
          <a:bodyPr>
            <a:noAutofit/>
          </a:bodyPr>
          <a:lstStyle/>
          <a:p>
            <a:r>
              <a:rPr lang="en-US" sz="2400" dirty="0" smtClean="0"/>
              <a:t>What is TEDS?</a:t>
            </a:r>
            <a:endParaRPr lang="en-US" sz="2400" dirty="0"/>
          </a:p>
        </p:txBody>
      </p:sp>
      <p:sp>
        <p:nvSpPr>
          <p:cNvPr id="10" name="Content Placeholder 3"/>
          <p:cNvSpPr>
            <a:spLocks noGrp="1"/>
          </p:cNvSpPr>
          <p:nvPr>
            <p:ph sz="quarter" idx="1"/>
          </p:nvPr>
        </p:nvSpPr>
        <p:spPr>
          <a:xfrm>
            <a:off x="304800" y="1828800"/>
            <a:ext cx="8458200" cy="4419600"/>
          </a:xfrm>
        </p:spPr>
        <p:txBody>
          <a:bodyPr>
            <a:noAutofit/>
          </a:bodyPr>
          <a:lstStyle/>
          <a:p>
            <a:pPr marL="0" indent="0" fontAlgn="base">
              <a:buNone/>
            </a:pPr>
            <a:r>
              <a:rPr lang="en-US" dirty="0" smtClean="0"/>
              <a:t>A set of documented standards that is used by LEAs and vendors to submit PEIMS and studentGPS™ Dashboards data to TEA</a:t>
            </a:r>
          </a:p>
          <a:p>
            <a:pPr fontAlgn="base"/>
            <a:r>
              <a:rPr lang="en-US" dirty="0" smtClean="0"/>
              <a:t>The standards:</a:t>
            </a:r>
          </a:p>
          <a:p>
            <a:pPr lvl="1"/>
            <a:r>
              <a:rPr lang="en-US" dirty="0" smtClean="0"/>
              <a:t>Describe the data reporting requirements; </a:t>
            </a:r>
          </a:p>
          <a:p>
            <a:pPr lvl="1"/>
            <a:r>
              <a:rPr lang="en-US" dirty="0" smtClean="0"/>
              <a:t>Provide descriptions of data elements and the codes used to report them; </a:t>
            </a:r>
          </a:p>
          <a:p>
            <a:pPr lvl="1"/>
            <a:r>
              <a:rPr lang="en-US" dirty="0" smtClean="0"/>
              <a:t>Detail the responsibilities of local education agencies, education service centers, and the Texas Education Agency in connection with the data collection process; and </a:t>
            </a:r>
          </a:p>
          <a:p>
            <a:pPr lvl="1"/>
            <a:r>
              <a:rPr lang="en-US" dirty="0" smtClean="0"/>
              <a:t>Provide descriptions of the data collection requirements, including data elements and data edit specifications </a:t>
            </a:r>
          </a:p>
          <a:p>
            <a:pPr lvl="1"/>
            <a:r>
              <a:rPr lang="en-US" dirty="0" smtClean="0">
                <a:hlinkClick r:id="rId3"/>
              </a:rPr>
              <a:t>http://www.tea.state.tx.us/TSDS/TEDS/TEDS_Latest_Release/</a:t>
            </a:r>
            <a:endParaRPr lang="en-US" dirty="0" smtClean="0"/>
          </a:p>
        </p:txBody>
      </p:sp>
      <p:sp>
        <p:nvSpPr>
          <p:cNvPr id="5" name="Slide Number Placeholder 4"/>
          <p:cNvSpPr>
            <a:spLocks noGrp="1"/>
          </p:cNvSpPr>
          <p:nvPr>
            <p:ph type="sldNum" sz="quarter" idx="12"/>
          </p:nvPr>
        </p:nvSpPr>
        <p:spPr/>
        <p:txBody>
          <a:bodyPr>
            <a:noAutofit/>
          </a:bodyPr>
          <a:lstStyle>
            <a:lvl1pPr>
              <a:defRPr sz="1300">
                <a:latin typeface="Arial" pitchFamily="34" charset="0"/>
                <a:cs typeface="Arial" pitchFamily="34" charset="0"/>
              </a:defRPr>
            </a:lvl1pPr>
          </a:lstStyle>
          <a:p>
            <a:fld id="{2F0C4421-5918-4AA3-AE4A-C36EDD2FD6EB}" type="slidenum">
              <a:rPr lang="en-US" sz="1200" smtClean="0"/>
              <a:pPr/>
              <a:t>3</a:t>
            </a:fld>
            <a:endParaRPr lang="en-US" sz="1200" dirty="0"/>
          </a:p>
        </p:txBody>
      </p:sp>
    </p:spTree>
    <p:extLst>
      <p:ext uri="{BB962C8B-B14F-4D97-AF65-F5344CB8AC3E}">
        <p14:creationId xmlns:p14="http://schemas.microsoft.com/office/powerpoint/2010/main" xmlns="" val="9228662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TEDS Documentation</a:t>
            </a:r>
            <a:endParaRPr lang="en-US" dirty="0"/>
          </a:p>
        </p:txBody>
      </p:sp>
      <p:pic>
        <p:nvPicPr>
          <p:cNvPr id="1026" name="Picture 2"/>
          <p:cNvPicPr>
            <a:picLocks noGrp="1" noChangeAspect="1" noChangeArrowheads="1"/>
          </p:cNvPicPr>
          <p:nvPr>
            <p:ph sz="quarter" idx="1"/>
          </p:nvPr>
        </p:nvPicPr>
        <p:blipFill>
          <a:blip r:embed="rId2" cstate="print"/>
          <a:srcRect/>
          <a:stretch>
            <a:fillRect/>
          </a:stretch>
        </p:blipFill>
        <p:spPr bwMode="auto">
          <a:xfrm>
            <a:off x="1143000" y="1676400"/>
            <a:ext cx="6553199" cy="4419600"/>
          </a:xfrm>
          <a:prstGeom prst="rect">
            <a:avLst/>
          </a:prstGeom>
          <a:noFill/>
          <a:ln w="9525">
            <a:solidFill>
              <a:schemeClr val="accent1"/>
            </a:solidFill>
            <a:miter lim="800000"/>
            <a:headEnd/>
            <a:tailEnd/>
          </a:ln>
        </p:spPr>
      </p:pic>
      <p:sp>
        <p:nvSpPr>
          <p:cNvPr id="4" name="Slide Number Placeholder 3"/>
          <p:cNvSpPr>
            <a:spLocks noGrp="1"/>
          </p:cNvSpPr>
          <p:nvPr>
            <p:ph type="sldNum" sz="quarter" idx="12"/>
          </p:nvPr>
        </p:nvSpPr>
        <p:spPr/>
        <p:txBody>
          <a:bodyPr/>
          <a:lstStyle/>
          <a:p>
            <a:fld id="{2F0C4421-5918-4AA3-AE4A-C36EDD2FD6EB}" type="slidenum">
              <a:rPr lang="en-US" smtClean="0"/>
              <a:pPr/>
              <a:t>4</a:t>
            </a:fld>
            <a:endParaRPr lang="en-US" dirty="0"/>
          </a:p>
        </p:txBody>
      </p:sp>
      <p:sp>
        <p:nvSpPr>
          <p:cNvPr id="5" name="TextBox 4"/>
          <p:cNvSpPr txBox="1"/>
          <p:nvPr/>
        </p:nvSpPr>
        <p:spPr>
          <a:xfrm>
            <a:off x="1066800" y="6211669"/>
            <a:ext cx="7162800" cy="646331"/>
          </a:xfrm>
          <a:prstGeom prst="rect">
            <a:avLst/>
          </a:prstGeom>
          <a:noFill/>
        </p:spPr>
        <p:txBody>
          <a:bodyPr wrap="square" rtlCol="0">
            <a:spAutoFit/>
          </a:bodyPr>
          <a:lstStyle/>
          <a:p>
            <a:r>
              <a:rPr lang="en-US" dirty="0" smtClean="0">
                <a:hlinkClick r:id="rId3"/>
              </a:rPr>
              <a:t>http://www.tea.state.tx.us/TSDS/TEDS/TEDS_Latest_Release/</a:t>
            </a:r>
            <a:endParaRPr lang="en-US" dirty="0" smtClean="0"/>
          </a:p>
          <a:p>
            <a:endParaRPr lang="en-US" dirty="0"/>
          </a:p>
        </p:txBody>
      </p:sp>
    </p:spTree>
    <p:extLst>
      <p:ext uri="{BB962C8B-B14F-4D97-AF65-F5344CB8AC3E}">
        <p14:creationId xmlns:p14="http://schemas.microsoft.com/office/powerpoint/2010/main" xmlns="" val="9048341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TEDS and TSDS</a:t>
            </a:r>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5</a:t>
            </a:fld>
            <a:endParaRPr lang="en-US" dirty="0"/>
          </a:p>
        </p:txBody>
      </p:sp>
      <p:pic>
        <p:nvPicPr>
          <p:cNvPr id="3" name="Content Placeholder 2"/>
          <p:cNvPicPr>
            <a:picLocks noGrp="1" noChangeAspect="1" noChangeArrowheads="1"/>
          </p:cNvPicPr>
          <p:nvPr>
            <p:ph sz="quarter" idx="1"/>
          </p:nvPr>
        </p:nvPicPr>
        <p:blipFill>
          <a:blip r:embed="rId3" cstate="print"/>
          <a:srcRect/>
          <a:stretch>
            <a:fillRect/>
          </a:stretch>
        </p:blipFill>
        <p:spPr bwMode="auto">
          <a:xfrm>
            <a:off x="1752600" y="2057400"/>
            <a:ext cx="5912795" cy="3886200"/>
          </a:xfrm>
          <a:prstGeom prst="rect">
            <a:avLst/>
          </a:prstGeom>
          <a:noFill/>
          <a:ln w="9525">
            <a:noFill/>
            <a:miter lim="800000"/>
            <a:headEnd/>
            <a:tailEnd/>
          </a:ln>
        </p:spPr>
      </p:pic>
    </p:spTree>
    <p:extLst>
      <p:ext uri="{BB962C8B-B14F-4D97-AF65-F5344CB8AC3E}">
        <p14:creationId xmlns:p14="http://schemas.microsoft.com/office/powerpoint/2010/main" xmlns="" val="10613315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sz="quarter" idx="1"/>
          </p:nvPr>
        </p:nvSpPr>
        <p:spPr>
          <a:xfrm>
            <a:off x="533400" y="1752600"/>
            <a:ext cx="8153400" cy="4800600"/>
          </a:xfrm>
        </p:spPr>
        <p:txBody>
          <a:bodyPr/>
          <a:lstStyle/>
          <a:p>
            <a:pPr>
              <a:spcBef>
                <a:spcPts val="0"/>
              </a:spcBef>
            </a:pPr>
            <a:endParaRPr lang="en-US" sz="1600" dirty="0" smtClean="0"/>
          </a:p>
          <a:p>
            <a:endParaRPr lang="en-US" dirty="0" smtClean="0"/>
          </a:p>
          <a:p>
            <a:pPr>
              <a:buNone/>
            </a:pPr>
            <a:endParaRPr lang="en-US" dirty="0" smtClean="0"/>
          </a:p>
          <a:p>
            <a:endParaRPr lang="en-US" dirty="0" smtClean="0"/>
          </a:p>
        </p:txBody>
      </p:sp>
      <p:sp>
        <p:nvSpPr>
          <p:cNvPr id="4" name="Slide Number Placeholder 3"/>
          <p:cNvSpPr>
            <a:spLocks noGrp="1"/>
          </p:cNvSpPr>
          <p:nvPr>
            <p:ph type="sldNum" sz="quarter" idx="12"/>
          </p:nvPr>
        </p:nvSpPr>
        <p:spPr/>
        <p:txBody>
          <a:bodyPr/>
          <a:lstStyle/>
          <a:p>
            <a:fld id="{2F0C4421-5918-4AA3-AE4A-C36EDD2FD6EB}" type="slidenum">
              <a:rPr lang="en-US" smtClean="0"/>
              <a:pPr/>
              <a:t>6</a:t>
            </a:fld>
            <a:endParaRPr lang="en-US" dirty="0"/>
          </a:p>
        </p:txBody>
      </p:sp>
      <p:sp>
        <p:nvSpPr>
          <p:cNvPr id="5" name="Rectangle 4"/>
          <p:cNvSpPr/>
          <p:nvPr/>
        </p:nvSpPr>
        <p:spPr>
          <a:xfrm>
            <a:off x="457200" y="2133600"/>
            <a:ext cx="2819400" cy="246221"/>
          </a:xfrm>
          <a:prstGeom prst="rect">
            <a:avLst/>
          </a:prstGeom>
        </p:spPr>
        <p:txBody>
          <a:bodyPr wrap="square">
            <a:spAutoFit/>
          </a:bodyPr>
          <a:lstStyle/>
          <a:p>
            <a:r>
              <a:rPr lang="en-US" sz="1000" b="1" dirty="0" smtClean="0"/>
              <a:t>010 ORGANIZATION DATA – DISTRICT</a:t>
            </a:r>
            <a:endParaRPr lang="en-US" sz="1000" dirty="0"/>
          </a:p>
        </p:txBody>
      </p:sp>
      <p:graphicFrame>
        <p:nvGraphicFramePr>
          <p:cNvPr id="6" name="Table 5"/>
          <p:cNvGraphicFramePr>
            <a:graphicFrameLocks noGrp="1"/>
          </p:cNvGraphicFramePr>
          <p:nvPr/>
        </p:nvGraphicFramePr>
        <p:xfrm>
          <a:off x="304800" y="2667000"/>
          <a:ext cx="3200400" cy="1851660"/>
        </p:xfrm>
        <a:graphic>
          <a:graphicData uri="http://schemas.openxmlformats.org/drawingml/2006/table">
            <a:tbl>
              <a:tblPr/>
              <a:tblGrid>
                <a:gridCol w="685799"/>
                <a:gridCol w="762000"/>
                <a:gridCol w="1099324"/>
                <a:gridCol w="653277"/>
              </a:tblGrid>
              <a:tr h="555498">
                <a:tc>
                  <a:txBody>
                    <a:bodyPr/>
                    <a:lstStyle/>
                    <a:p>
                      <a:pPr marL="0" marR="0" algn="ctr">
                        <a:lnSpc>
                          <a:spcPct val="115000"/>
                        </a:lnSpc>
                        <a:spcBef>
                          <a:spcPts val="0"/>
                        </a:spcBef>
                        <a:spcAft>
                          <a:spcPts val="0"/>
                        </a:spcAft>
                      </a:pPr>
                      <a:r>
                        <a:rPr lang="en-US" sz="900" b="1" baseline="0" dirty="0">
                          <a:latin typeface="Arial"/>
                          <a:ea typeface="Times New Roman"/>
                          <a:cs typeface="Times New Roman"/>
                        </a:rPr>
                        <a:t>Record </a:t>
                      </a:r>
                      <a:br>
                        <a:rPr lang="en-US" sz="900" b="1" baseline="0" dirty="0">
                          <a:latin typeface="Arial"/>
                          <a:ea typeface="Times New Roman"/>
                          <a:cs typeface="Times New Roman"/>
                        </a:rPr>
                      </a:br>
                      <a:r>
                        <a:rPr lang="en-US" sz="900" b="1" baseline="0" dirty="0">
                          <a:latin typeface="Arial"/>
                          <a:ea typeface="Times New Roman"/>
                          <a:cs typeface="Times New Roman"/>
                        </a:rPr>
                        <a:t>Type </a:t>
                      </a:r>
                      <a:br>
                        <a:rPr lang="en-US" sz="900" b="1" baseline="0" dirty="0">
                          <a:latin typeface="Arial"/>
                          <a:ea typeface="Times New Roman"/>
                          <a:cs typeface="Times New Roman"/>
                        </a:rPr>
                      </a:br>
                      <a:r>
                        <a:rPr lang="en-US" sz="900" b="1" baseline="0" dirty="0">
                          <a:latin typeface="Arial"/>
                          <a:ea typeface="Times New Roman"/>
                          <a:cs typeface="Times New Roman"/>
                        </a:rPr>
                        <a:t>Code</a:t>
                      </a:r>
                      <a:endParaRPr lang="en-US" sz="900" baseline="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b="1" baseline="0" dirty="0">
                          <a:latin typeface="Arial"/>
                          <a:ea typeface="Times New Roman"/>
                          <a:cs typeface="Times New Roman"/>
                        </a:rPr>
                        <a:t>District ID</a:t>
                      </a:r>
                      <a:endParaRPr lang="en-US" sz="900" baseline="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b="1" baseline="0" dirty="0">
                          <a:latin typeface="Arial"/>
                          <a:ea typeface="Times New Roman"/>
                          <a:cs typeface="Times New Roman"/>
                        </a:rPr>
                        <a:t>District Name</a:t>
                      </a:r>
                      <a:endParaRPr lang="en-US" sz="900" baseline="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b="1" baseline="0" dirty="0" smtClean="0">
                          <a:latin typeface="+mj-lt"/>
                          <a:ea typeface="Calibri"/>
                          <a:cs typeface="Times New Roman"/>
                        </a:rPr>
                        <a:t>…</a:t>
                      </a:r>
                      <a:endParaRPr lang="en-US" sz="900" b="1" baseline="0" dirty="0">
                        <a:latin typeface="+mj-lt"/>
                        <a:ea typeface="Calibri"/>
                        <a:cs typeface="Times New Roman"/>
                      </a:endParaRPr>
                    </a:p>
                  </a:txBody>
                  <a:tcPr marL="68580" marR="6858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166">
                <a:tc>
                  <a:txBody>
                    <a:bodyPr/>
                    <a:lstStyle/>
                    <a:p>
                      <a:pPr marL="0" marR="0" algn="ctr">
                        <a:lnSpc>
                          <a:spcPct val="115000"/>
                        </a:lnSpc>
                        <a:spcBef>
                          <a:spcPts val="0"/>
                        </a:spcBef>
                        <a:spcAft>
                          <a:spcPts val="0"/>
                        </a:spcAft>
                      </a:pPr>
                      <a:r>
                        <a:rPr lang="en-US" sz="900" baseline="0" dirty="0">
                          <a:latin typeface="Arial"/>
                          <a:ea typeface="Times New Roman"/>
                          <a:cs typeface="Times New Roman"/>
                        </a:rPr>
                        <a:t>E0755</a:t>
                      </a:r>
                      <a:endParaRPr lang="en-US" sz="900" baseline="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baseline="0" dirty="0">
                          <a:latin typeface="Arial"/>
                          <a:ea typeface="Times New Roman"/>
                          <a:cs typeface="Times New Roman"/>
                        </a:rPr>
                        <a:t>E0212</a:t>
                      </a:r>
                      <a:endParaRPr lang="en-US" sz="900" baseline="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baseline="0" dirty="0">
                          <a:latin typeface="Arial"/>
                          <a:ea typeface="Times New Roman"/>
                          <a:cs typeface="Times New Roman"/>
                        </a:rPr>
                        <a:t>E0213</a:t>
                      </a:r>
                      <a:endParaRPr lang="en-US" sz="900" baseline="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b="1" baseline="0" dirty="0" smtClean="0">
                          <a:latin typeface="Arial"/>
                          <a:ea typeface="Calibri"/>
                          <a:cs typeface="Times New Roman"/>
                        </a:rPr>
                        <a:t>...</a:t>
                      </a:r>
                      <a:endParaRPr lang="en-US" sz="900" b="1" baseline="0" dirty="0">
                        <a:latin typeface="Arial"/>
                        <a:ea typeface="Calibri"/>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166">
                <a:tc>
                  <a:txBody>
                    <a:bodyPr/>
                    <a:lstStyle/>
                    <a:p>
                      <a:pPr marL="0" marR="0" algn="ctr">
                        <a:lnSpc>
                          <a:spcPct val="115000"/>
                        </a:lnSpc>
                        <a:spcBef>
                          <a:spcPts val="0"/>
                        </a:spcBef>
                        <a:spcAft>
                          <a:spcPts val="0"/>
                        </a:spcAft>
                      </a:pPr>
                      <a:r>
                        <a:rPr lang="en-US" sz="900" baseline="0" dirty="0">
                          <a:latin typeface="Arial"/>
                          <a:ea typeface="Times New Roman"/>
                          <a:cs typeface="Times New Roman"/>
                        </a:rPr>
                        <a:t>C042</a:t>
                      </a:r>
                      <a:endParaRPr lang="en-US" sz="900" baseline="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900" baseline="0" dirty="0">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900" baseline="0" dirty="0">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900" baseline="0" dirty="0">
                        <a:latin typeface="Arial"/>
                        <a:ea typeface="Calibri"/>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5498">
                <a:tc>
                  <a:txBody>
                    <a:bodyPr/>
                    <a:lstStyle/>
                    <a:p>
                      <a:pPr marL="0" marR="0" algn="ctr">
                        <a:lnSpc>
                          <a:spcPct val="115000"/>
                        </a:lnSpc>
                        <a:spcBef>
                          <a:spcPts val="0"/>
                        </a:spcBef>
                        <a:spcAft>
                          <a:spcPts val="0"/>
                        </a:spcAft>
                      </a:pPr>
                      <a:r>
                        <a:rPr lang="en-US" sz="900" b="1" baseline="0" dirty="0">
                          <a:latin typeface="Arial"/>
                          <a:ea typeface="Times New Roman"/>
                          <a:cs typeface="Times New Roman"/>
                        </a:rPr>
                        <a:t>Columns</a:t>
                      </a:r>
                      <a:br>
                        <a:rPr lang="en-US" sz="900" b="1" baseline="0" dirty="0">
                          <a:latin typeface="Arial"/>
                          <a:ea typeface="Times New Roman"/>
                          <a:cs typeface="Times New Roman"/>
                        </a:rPr>
                      </a:br>
                      <a:r>
                        <a:rPr lang="en-US" sz="900" b="1" baseline="0" dirty="0">
                          <a:latin typeface="Arial"/>
                          <a:ea typeface="Times New Roman"/>
                          <a:cs typeface="Times New Roman"/>
                        </a:rPr>
                        <a:t>1 – 3</a:t>
                      </a:r>
                      <a:endParaRPr lang="en-US" sz="900" baseline="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b="1" baseline="0" dirty="0">
                          <a:latin typeface="Arial"/>
                          <a:ea typeface="Times New Roman"/>
                          <a:cs typeface="Times New Roman"/>
                        </a:rPr>
                        <a:t>Columns</a:t>
                      </a:r>
                      <a:br>
                        <a:rPr lang="en-US" sz="900" b="1" baseline="0" dirty="0">
                          <a:latin typeface="Arial"/>
                          <a:ea typeface="Times New Roman"/>
                          <a:cs typeface="Times New Roman"/>
                        </a:rPr>
                      </a:br>
                      <a:r>
                        <a:rPr lang="en-US" sz="900" b="1" baseline="0" dirty="0">
                          <a:latin typeface="Arial"/>
                          <a:ea typeface="Times New Roman"/>
                          <a:cs typeface="Times New Roman"/>
                        </a:rPr>
                        <a:t>4 – 9</a:t>
                      </a:r>
                      <a:endParaRPr lang="en-US" sz="900" baseline="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b="1" baseline="0" dirty="0">
                          <a:latin typeface="Arial"/>
                          <a:ea typeface="Times New Roman"/>
                          <a:cs typeface="Times New Roman"/>
                        </a:rPr>
                        <a:t>Columns</a:t>
                      </a:r>
                      <a:br>
                        <a:rPr lang="en-US" sz="900" b="1" baseline="0" dirty="0">
                          <a:latin typeface="Arial"/>
                          <a:ea typeface="Times New Roman"/>
                          <a:cs typeface="Times New Roman"/>
                        </a:rPr>
                      </a:br>
                      <a:r>
                        <a:rPr lang="en-US" sz="900" b="1" baseline="0" dirty="0">
                          <a:latin typeface="Arial"/>
                          <a:ea typeface="Times New Roman"/>
                          <a:cs typeface="Times New Roman"/>
                        </a:rPr>
                        <a:t>10 - 43</a:t>
                      </a:r>
                      <a:endParaRPr lang="en-US" sz="900" baseline="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b="1" baseline="0" dirty="0">
                          <a:latin typeface="Arial"/>
                          <a:ea typeface="Times New Roman"/>
                          <a:cs typeface="Times New Roman"/>
                        </a:rPr>
                        <a:t>Columns</a:t>
                      </a:r>
                      <a:br>
                        <a:rPr lang="en-US" sz="900" b="1" baseline="0" dirty="0">
                          <a:latin typeface="Arial"/>
                          <a:ea typeface="Times New Roman"/>
                          <a:cs typeface="Times New Roman"/>
                        </a:rPr>
                      </a:br>
                      <a:r>
                        <a:rPr lang="en-US" sz="900" b="1" baseline="0" dirty="0">
                          <a:latin typeface="Arial"/>
                          <a:ea typeface="Times New Roman"/>
                          <a:cs typeface="Times New Roman"/>
                        </a:rPr>
                        <a:t>44 – 80</a:t>
                      </a:r>
                      <a:endParaRPr lang="en-US" sz="900" baseline="0" dirty="0">
                        <a:latin typeface="Calibri"/>
                        <a:ea typeface="Calibri"/>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5166">
                <a:tc>
                  <a:txBody>
                    <a:bodyPr/>
                    <a:lstStyle/>
                    <a:p>
                      <a:pPr marL="0" marR="0" algn="ctr">
                        <a:lnSpc>
                          <a:spcPct val="115000"/>
                        </a:lnSpc>
                        <a:spcBef>
                          <a:spcPts val="0"/>
                        </a:spcBef>
                        <a:spcAft>
                          <a:spcPts val="0"/>
                        </a:spcAft>
                      </a:pPr>
                      <a:r>
                        <a:rPr lang="en-US" sz="900" i="1" baseline="0" dirty="0">
                          <a:latin typeface="Arial"/>
                          <a:ea typeface="Times New Roman"/>
                          <a:cs typeface="Times New Roman"/>
                        </a:rPr>
                        <a:t>010</a:t>
                      </a:r>
                      <a:endParaRPr lang="en-US" sz="900" baseline="0" dirty="0">
                        <a:latin typeface="Calibri"/>
                        <a:ea typeface="Calibri"/>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900" baseline="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900" baseline="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900" baseline="0" dirty="0">
                        <a:latin typeface="Calibri"/>
                        <a:ea typeface="Calibri"/>
                        <a:cs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r>
              <a:tr h="185166">
                <a:tc>
                  <a:txBody>
                    <a:bodyPr/>
                    <a:lstStyle/>
                    <a:p>
                      <a:pPr marL="0" marR="0" algn="ctr">
                        <a:lnSpc>
                          <a:spcPct val="115000"/>
                        </a:lnSpc>
                        <a:spcBef>
                          <a:spcPts val="0"/>
                        </a:spcBef>
                        <a:spcAft>
                          <a:spcPts val="0"/>
                        </a:spcAft>
                      </a:pPr>
                      <a:r>
                        <a:rPr lang="en-US" sz="900" i="1" baseline="0" dirty="0">
                          <a:latin typeface="Arial"/>
                          <a:ea typeface="Times New Roman"/>
                          <a:cs typeface="Times New Roman"/>
                        </a:rPr>
                        <a:t>010</a:t>
                      </a:r>
                      <a:endParaRPr lang="en-US" sz="900" baseline="0" dirty="0">
                        <a:latin typeface="Calibri"/>
                        <a:ea typeface="Calibri"/>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900" baseline="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900" baseline="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900" baseline="0" dirty="0">
                        <a:latin typeface="Calibri"/>
                        <a:ea typeface="Calibri"/>
                        <a:cs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000000"/>
                    </a:solidFill>
                  </a:tcPr>
                </a:tc>
              </a:tr>
            </a:tbl>
          </a:graphicData>
        </a:graphic>
      </p:graphicFrame>
      <p:pic>
        <p:nvPicPr>
          <p:cNvPr id="7"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581400" y="1676400"/>
            <a:ext cx="80963" cy="48815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5" name="TextBox 14"/>
          <p:cNvSpPr txBox="1"/>
          <p:nvPr/>
        </p:nvSpPr>
        <p:spPr>
          <a:xfrm>
            <a:off x="3662363" y="2075021"/>
            <a:ext cx="5410200" cy="276999"/>
          </a:xfrm>
          <a:prstGeom prst="rect">
            <a:avLst/>
          </a:prstGeom>
          <a:noFill/>
        </p:spPr>
        <p:txBody>
          <a:bodyPr wrap="square" rtlCol="0">
            <a:spAutoFit/>
          </a:bodyPr>
          <a:lstStyle/>
          <a:p>
            <a:r>
              <a:rPr lang="en-US" sz="1200" b="1" dirty="0" smtClean="0"/>
              <a:t>Texas Core Extension - LocalEducationAgencyExtension Complex Type  </a:t>
            </a:r>
            <a:endParaRPr lang="en-US" sz="1200" b="1" dirty="0"/>
          </a:p>
        </p:txBody>
      </p:sp>
      <p:sp>
        <p:nvSpPr>
          <p:cNvPr id="23" name="Title 1"/>
          <p:cNvSpPr txBox="1">
            <a:spLocks/>
          </p:cNvSpPr>
          <p:nvPr/>
        </p:nvSpPr>
        <p:spPr>
          <a:xfrm>
            <a:off x="1981200" y="304800"/>
            <a:ext cx="6858000" cy="841248"/>
          </a:xfrm>
          <a:prstGeom prst="rect">
            <a:avLst/>
          </a:prstGeom>
        </p:spPr>
        <p:txBody>
          <a:bodyPr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accent3">
                    <a:lumMod val="75000"/>
                  </a:schemeClr>
                </a:solidFill>
                <a:effectLst/>
                <a:uLnTx/>
                <a:uFillTx/>
                <a:latin typeface="Arial" pitchFamily="34" charset="0"/>
                <a:ea typeface="+mj-ea"/>
                <a:cs typeface="Arial" pitchFamily="34" charset="0"/>
              </a:rPr>
              <a:t>	</a:t>
            </a:r>
            <a:endParaRPr kumimoji="0" lang="en-US" sz="2800" b="1" i="0" u="none" strike="noStrike" kern="1200" cap="none" spc="0" normalizeH="0" baseline="0" noProof="0" dirty="0">
              <a:ln>
                <a:noFill/>
              </a:ln>
              <a:solidFill>
                <a:schemeClr val="accent3">
                  <a:lumMod val="75000"/>
                </a:schemeClr>
              </a:solidFill>
              <a:effectLst/>
              <a:uLnTx/>
              <a:uFillTx/>
              <a:latin typeface="Arial" pitchFamily="34" charset="0"/>
              <a:ea typeface="+mj-ea"/>
              <a:cs typeface="Arial" pitchFamily="34" charset="0"/>
            </a:endParaRPr>
          </a:p>
        </p:txBody>
      </p:sp>
      <p:sp>
        <p:nvSpPr>
          <p:cNvPr id="24" name="Title 1"/>
          <p:cNvSpPr txBox="1">
            <a:spLocks/>
          </p:cNvSpPr>
          <p:nvPr/>
        </p:nvSpPr>
        <p:spPr>
          <a:xfrm>
            <a:off x="1752600" y="457200"/>
            <a:ext cx="7391400" cy="762000"/>
          </a:xfrm>
          <a:prstGeom prst="rect">
            <a:avLst/>
          </a:prstGeom>
        </p:spPr>
        <p:txBody>
          <a:bodyPr anchor="ctr">
            <a:noAutofit/>
          </a:bodyPr>
          <a:lstStyle/>
          <a:p>
            <a:pPr lvl="0">
              <a:spcBef>
                <a:spcPct val="0"/>
              </a:spcBef>
              <a:defRPr/>
            </a:pPr>
            <a:r>
              <a:rPr kumimoji="0" lang="en-US" b="1" i="0" u="none" strike="noStrike" kern="1200" cap="none" spc="0" normalizeH="0" baseline="0" noProof="0" dirty="0" smtClean="0">
                <a:ln>
                  <a:noFill/>
                </a:ln>
                <a:solidFill>
                  <a:schemeClr val="accent3">
                    <a:lumMod val="75000"/>
                  </a:schemeClr>
                </a:solidFill>
                <a:effectLst/>
                <a:uLnTx/>
                <a:uFillTx/>
                <a:latin typeface="Arial" pitchFamily="34" charset="0"/>
                <a:ea typeface="+mj-ea"/>
                <a:cs typeface="Arial" pitchFamily="34" charset="0"/>
              </a:rPr>
              <a:t>Comparing </a:t>
            </a:r>
            <a:r>
              <a:rPr lang="en-US" b="1" dirty="0">
                <a:solidFill>
                  <a:schemeClr val="accent3">
                    <a:lumMod val="75000"/>
                  </a:schemeClr>
                </a:solidFill>
                <a:latin typeface="Arial" pitchFamily="34" charset="0"/>
                <a:ea typeface="+mj-ea"/>
                <a:cs typeface="Arial" pitchFamily="34" charset="0"/>
              </a:rPr>
              <a:t>Data Samples of </a:t>
            </a:r>
            <a:r>
              <a:rPr kumimoji="0" lang="en-US" b="1" i="0" u="none" strike="noStrike" kern="1200" cap="none" spc="0" normalizeH="0" baseline="0" noProof="0" dirty="0" smtClean="0">
                <a:ln>
                  <a:noFill/>
                </a:ln>
                <a:solidFill>
                  <a:schemeClr val="accent3">
                    <a:lumMod val="75000"/>
                  </a:schemeClr>
                </a:solidFill>
                <a:effectLst/>
                <a:uLnTx/>
                <a:uFillTx/>
                <a:latin typeface="Arial" pitchFamily="34" charset="0"/>
                <a:ea typeface="+mj-ea"/>
                <a:cs typeface="Arial" pitchFamily="34" charset="0"/>
              </a:rPr>
              <a:t>Legacy PEIMS</a:t>
            </a:r>
            <a:r>
              <a:rPr kumimoji="0" lang="en-US" b="1" i="0" u="none" strike="noStrike" kern="1200" cap="none" spc="0" normalizeH="0" noProof="0" dirty="0" smtClean="0">
                <a:ln>
                  <a:noFill/>
                </a:ln>
                <a:solidFill>
                  <a:schemeClr val="accent3">
                    <a:lumMod val="75000"/>
                  </a:schemeClr>
                </a:solidFill>
                <a:effectLst/>
                <a:uLnTx/>
                <a:uFillTx/>
                <a:latin typeface="Arial" pitchFamily="34" charset="0"/>
                <a:ea typeface="+mj-ea"/>
                <a:cs typeface="Arial" pitchFamily="34" charset="0"/>
              </a:rPr>
              <a:t> </a:t>
            </a:r>
            <a:r>
              <a:rPr lang="en-US" b="1" dirty="0">
                <a:solidFill>
                  <a:schemeClr val="accent3">
                    <a:lumMod val="75000"/>
                  </a:schemeClr>
                </a:solidFill>
                <a:latin typeface="Arial" pitchFamily="34" charset="0"/>
                <a:ea typeface="+mj-ea"/>
                <a:cs typeface="Arial" pitchFamily="34" charset="0"/>
              </a:rPr>
              <a:t>&amp;</a:t>
            </a:r>
            <a:r>
              <a:rPr kumimoji="0" lang="en-US" b="1" i="0" u="none" strike="noStrike" kern="1200" cap="none" spc="0" normalizeH="0" baseline="0" noProof="0" dirty="0" smtClean="0">
                <a:ln>
                  <a:noFill/>
                </a:ln>
                <a:solidFill>
                  <a:schemeClr val="accent3">
                    <a:lumMod val="75000"/>
                  </a:schemeClr>
                </a:solidFill>
                <a:effectLst/>
                <a:uLnTx/>
                <a:uFillTx/>
                <a:latin typeface="Arial" pitchFamily="34" charset="0"/>
                <a:ea typeface="+mj-ea"/>
                <a:cs typeface="Arial" pitchFamily="34" charset="0"/>
              </a:rPr>
              <a:t> TSDS PEIMS</a:t>
            </a:r>
          </a:p>
        </p:txBody>
      </p:sp>
      <p:grpSp>
        <p:nvGrpSpPr>
          <p:cNvPr id="10" name="Group 9"/>
          <p:cNvGrpSpPr/>
          <p:nvPr/>
        </p:nvGrpSpPr>
        <p:grpSpPr>
          <a:xfrm>
            <a:off x="152401" y="5218331"/>
            <a:ext cx="3352800" cy="369332"/>
            <a:chOff x="391976" y="5218331"/>
            <a:chExt cx="5018223" cy="369332"/>
          </a:xfrm>
        </p:grpSpPr>
        <p:sp>
          <p:nvSpPr>
            <p:cNvPr id="9" name="Rectangle 8"/>
            <p:cNvSpPr/>
            <p:nvPr/>
          </p:nvSpPr>
          <p:spPr>
            <a:xfrm>
              <a:off x="427170" y="5218331"/>
              <a:ext cx="4983029" cy="36933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391976" y="5218331"/>
              <a:ext cx="5018223" cy="369332"/>
            </a:xfrm>
            <a:prstGeom prst="rect">
              <a:avLst/>
            </a:prstGeom>
            <a:noFill/>
          </p:spPr>
          <p:txBody>
            <a:bodyPr wrap="square" rtlCol="0">
              <a:spAutoFit/>
            </a:bodyPr>
            <a:lstStyle/>
            <a:p>
              <a:r>
                <a:rPr lang="en-US" dirty="0" smtClean="0"/>
                <a:t>010999901Learning ISD…</a:t>
              </a:r>
              <a:endParaRPr lang="en-US" dirty="0"/>
            </a:p>
          </p:txBody>
        </p:sp>
      </p:grpSp>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657600" y="2352020"/>
            <a:ext cx="5414963" cy="3448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2" name="TextBox 11"/>
          <p:cNvSpPr txBox="1"/>
          <p:nvPr/>
        </p:nvSpPr>
        <p:spPr>
          <a:xfrm>
            <a:off x="1133475" y="4747736"/>
            <a:ext cx="1031051" cy="369332"/>
          </a:xfrm>
          <a:prstGeom prst="rect">
            <a:avLst/>
          </a:prstGeom>
          <a:noFill/>
        </p:spPr>
        <p:txBody>
          <a:bodyPr wrap="none" rtlCol="0">
            <a:spAutoFit/>
          </a:bodyPr>
          <a:lstStyle/>
          <a:p>
            <a:r>
              <a:rPr lang="en-US" dirty="0" smtClean="0"/>
              <a:t>Sample:</a:t>
            </a:r>
            <a:endParaRPr lang="en-US" dirty="0"/>
          </a:p>
        </p:txBody>
      </p:sp>
      <p:sp>
        <p:nvSpPr>
          <p:cNvPr id="16" name="Rectangle 15"/>
          <p:cNvSpPr/>
          <p:nvPr/>
        </p:nvSpPr>
        <p:spPr>
          <a:xfrm>
            <a:off x="3810000" y="5867400"/>
            <a:ext cx="5334000" cy="738664"/>
          </a:xfrm>
          <a:prstGeom prst="rect">
            <a:avLst/>
          </a:prstGeom>
        </p:spPr>
        <p:txBody>
          <a:bodyPr wrap="square">
            <a:spAutoFit/>
          </a:bodyPr>
          <a:lstStyle/>
          <a:p>
            <a:r>
              <a:rPr lang="en-US" sz="1400" b="1" dirty="0" smtClean="0">
                <a:hlinkClick r:id="rId4"/>
              </a:rPr>
              <a:t>http://castro.tea.state.tx.us/tsds/teds/2014A/v2.0/ds8/PEIMS-InterchangeEducationOrganizationExtension.xml</a:t>
            </a:r>
            <a:endParaRPr lang="en-US" sz="1400" b="1" dirty="0" smtClean="0"/>
          </a:p>
          <a:p>
            <a:endParaRPr lang="en-US" sz="14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457200"/>
            <a:ext cx="7391400" cy="762000"/>
          </a:xfrm>
        </p:spPr>
        <p:txBody>
          <a:bodyPr/>
          <a:lstStyle/>
          <a:p>
            <a:r>
              <a:rPr lang="en-US" sz="2000" dirty="0" smtClean="0"/>
              <a:t>Transitioning from Legacy PEIMS to TSDS PEIMS</a:t>
            </a:r>
          </a:p>
        </p:txBody>
      </p:sp>
      <p:pic>
        <p:nvPicPr>
          <p:cNvPr id="1029" name="Picture 5"/>
          <p:cNvPicPr>
            <a:picLocks noChangeAspect="1" noChangeArrowheads="1"/>
          </p:cNvPicPr>
          <p:nvPr/>
        </p:nvPicPr>
        <p:blipFill>
          <a:blip r:embed="rId3" cstate="print"/>
          <a:srcRect/>
          <a:stretch>
            <a:fillRect/>
          </a:stretch>
        </p:blipFill>
        <p:spPr bwMode="auto">
          <a:xfrm>
            <a:off x="381000" y="1781175"/>
            <a:ext cx="2524125" cy="4238625"/>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968380" y="1524000"/>
            <a:ext cx="79620" cy="4800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131719" y="1600200"/>
            <a:ext cx="77132" cy="46505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127375" y="1752600"/>
            <a:ext cx="2892425" cy="45767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6" name="Straight Arrow Connector 5"/>
          <p:cNvCxnSpPr/>
          <p:nvPr/>
        </p:nvCxnSpPr>
        <p:spPr>
          <a:xfrm>
            <a:off x="1295400" y="2914650"/>
            <a:ext cx="1981200" cy="1524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981200" y="5791200"/>
            <a:ext cx="1295400" cy="2286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8" name="Picture 4"/>
          <p:cNvPicPr>
            <a:picLocks noChangeAspect="1" noChangeArrowheads="1"/>
          </p:cNvPicPr>
          <p:nvPr/>
        </p:nvPicPr>
        <p:blipFill>
          <a:blip r:embed="rId6" cstate="print"/>
          <a:srcRect/>
          <a:stretch>
            <a:fillRect/>
          </a:stretch>
        </p:blipFill>
        <p:spPr bwMode="auto">
          <a:xfrm>
            <a:off x="6400800" y="1600200"/>
            <a:ext cx="2019300" cy="3667125"/>
          </a:xfrm>
          <a:prstGeom prst="rect">
            <a:avLst/>
          </a:prstGeom>
          <a:noFill/>
          <a:ln w="9525">
            <a:noFill/>
            <a:miter lim="800000"/>
            <a:headEnd/>
            <a:tailEnd/>
          </a:ln>
        </p:spPr>
      </p:pic>
      <p:cxnSp>
        <p:nvCxnSpPr>
          <p:cNvPr id="17" name="Straight Arrow Connector 16"/>
          <p:cNvCxnSpPr/>
          <p:nvPr/>
        </p:nvCxnSpPr>
        <p:spPr>
          <a:xfrm rot="10800000">
            <a:off x="4800600" y="4343400"/>
            <a:ext cx="1752600" cy="7620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Slide Number Placeholder 3"/>
          <p:cNvSpPr>
            <a:spLocks noGrp="1"/>
          </p:cNvSpPr>
          <p:nvPr>
            <p:ph type="sldNum" sz="quarter" idx="12"/>
          </p:nvPr>
        </p:nvSpPr>
        <p:spPr>
          <a:xfrm>
            <a:off x="0" y="1280848"/>
            <a:ext cx="533400" cy="244476"/>
          </a:xfrm>
        </p:spPr>
        <p:txBody>
          <a:bodyPr/>
          <a:lstStyle/>
          <a:p>
            <a:fld id="{2F0C4421-5918-4AA3-AE4A-C36EDD2FD6EB}" type="slidenum">
              <a:rPr lang="en-US" smtClean="0"/>
              <a:pPr/>
              <a:t>7</a:t>
            </a:fld>
            <a:endParaRPr lang="en-US" dirty="0"/>
          </a:p>
        </p:txBody>
      </p:sp>
    </p:spTree>
    <p:extLst>
      <p:ext uri="{BB962C8B-B14F-4D97-AF65-F5344CB8AC3E}">
        <p14:creationId xmlns:p14="http://schemas.microsoft.com/office/powerpoint/2010/main" xmlns="" val="1349817468"/>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wipe(up)">
                                      <p:cBhvr>
                                        <p:cTn id="7" dur="3000"/>
                                        <p:tgtEl>
                                          <p:spTgt spid="102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3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027"/>
                                        </p:tgtEl>
                                        <p:attrNameLst>
                                          <p:attrName>style.visibility</p:attrName>
                                        </p:attrNameLst>
                                      </p:cBhvr>
                                      <p:to>
                                        <p:strVal val="visible"/>
                                      </p:to>
                                    </p:set>
                                    <p:animEffect transition="in" filter="wipe(up)">
                                      <p:cBhvr>
                                        <p:cTn id="17" dur="2000"/>
                                        <p:tgtEl>
                                          <p:spTgt spid="1027"/>
                                        </p:tgtEl>
                                      </p:cBhvr>
                                    </p:animEffect>
                                  </p:childTnLst>
                                </p:cTn>
                              </p:par>
                            </p:childTnLst>
                          </p:cTn>
                        </p:par>
                      </p:childTnLst>
                    </p:cTn>
                  </p:par>
                  <p:par>
                    <p:cTn id="18" fill="hold">
                      <p:stCondLst>
                        <p:cond delay="indefinite"/>
                      </p:stCondLst>
                      <p:childTnLst>
                        <p:par>
                          <p:cTn id="19" fill="hold">
                            <p:stCondLst>
                              <p:cond delay="0"/>
                            </p:stCondLst>
                            <p:childTnLst>
                              <p:par>
                                <p:cTn id="20" presetID="45"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2000"/>
                                        <p:tgtEl>
                                          <p:spTgt spid="6"/>
                                        </p:tgtEl>
                                      </p:cBhvr>
                                    </p:animEffect>
                                    <p:anim calcmode="lin" valueType="num">
                                      <p:cBhvr>
                                        <p:cTn id="23" dur="2000" fill="hold"/>
                                        <p:tgtEl>
                                          <p:spTgt spid="6"/>
                                        </p:tgtEl>
                                        <p:attrNameLst>
                                          <p:attrName>ppt_w</p:attrName>
                                        </p:attrNameLst>
                                      </p:cBhvr>
                                      <p:tavLst>
                                        <p:tav tm="0" fmla="#ppt_w*sin(2.5*pi*$)">
                                          <p:val>
                                            <p:fltVal val="0"/>
                                          </p:val>
                                        </p:tav>
                                        <p:tav tm="100000">
                                          <p:val>
                                            <p:fltVal val="1"/>
                                          </p:val>
                                        </p:tav>
                                      </p:tavLst>
                                    </p:anim>
                                    <p:anim calcmode="lin" valueType="num">
                                      <p:cBhvr>
                                        <p:cTn id="24" dur="2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45" presetClass="entr" presetSubtype="0"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2000"/>
                                        <p:tgtEl>
                                          <p:spTgt spid="9"/>
                                        </p:tgtEl>
                                      </p:cBhvr>
                                    </p:animEffect>
                                    <p:anim calcmode="lin" valueType="num">
                                      <p:cBhvr>
                                        <p:cTn id="30" dur="2000" fill="hold"/>
                                        <p:tgtEl>
                                          <p:spTgt spid="9"/>
                                        </p:tgtEl>
                                        <p:attrNameLst>
                                          <p:attrName>ppt_w</p:attrName>
                                        </p:attrNameLst>
                                      </p:cBhvr>
                                      <p:tavLst>
                                        <p:tav tm="0" fmla="#ppt_w*sin(2.5*pi*$)">
                                          <p:val>
                                            <p:fltVal val="0"/>
                                          </p:val>
                                        </p:tav>
                                        <p:tav tm="100000">
                                          <p:val>
                                            <p:fltVal val="1"/>
                                          </p:val>
                                        </p:tav>
                                      </p:tavLst>
                                    </p:anim>
                                    <p:anim calcmode="lin" valueType="num">
                                      <p:cBhvr>
                                        <p:cTn id="31" dur="2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19" presetClass="entr" presetSubtype="10" fill="hold" nodeType="click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p:cTn id="36" dur="2000" fill="hold"/>
                                        <p:tgtEl>
                                          <p:spTgt spid="17"/>
                                        </p:tgtEl>
                                        <p:attrNameLst>
                                          <p:attrName>ppt_w</p:attrName>
                                        </p:attrNameLst>
                                      </p:cBhvr>
                                      <p:tavLst>
                                        <p:tav tm="0" fmla="#ppt_w*sin(2.5*pi*$)">
                                          <p:val>
                                            <p:fltVal val="0"/>
                                          </p:val>
                                        </p:tav>
                                        <p:tav tm="100000">
                                          <p:val>
                                            <p:fltVal val="1"/>
                                          </p:val>
                                        </p:tav>
                                      </p:tavLst>
                                    </p:anim>
                                    <p:anim calcmode="lin" valueType="num">
                                      <p:cBhvr>
                                        <p:cTn id="37" dur="2000" fill="hold"/>
                                        <p:tgtEl>
                                          <p:spTgt spid="1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228600"/>
            <a:ext cx="6858000" cy="841248"/>
          </a:xfrm>
        </p:spPr>
        <p:txBody>
          <a:bodyPr/>
          <a:lstStyle/>
          <a:p>
            <a:pPr algn="ctr"/>
            <a:r>
              <a:rPr lang="en-US" sz="2400" dirty="0" smtClean="0"/>
              <a:t>Legacy PEIMS and TSDS PEIMS </a:t>
            </a:r>
            <a:r>
              <a:rPr lang="en-US" sz="2400" dirty="0"/>
              <a:t/>
            </a:r>
            <a:br>
              <a:rPr lang="en-US" sz="2400" dirty="0"/>
            </a:br>
            <a:r>
              <a:rPr lang="en-US" sz="2400" dirty="0" smtClean="0"/>
              <a:t>(Their many colors)</a:t>
            </a:r>
            <a:br>
              <a:rPr lang="en-US" sz="2400" dirty="0" smtClean="0"/>
            </a:br>
            <a:r>
              <a:rPr lang="en-US" sz="2400" dirty="0" smtClean="0"/>
              <a:t>Organization</a:t>
            </a:r>
            <a:endParaRPr lang="en-US" sz="2400"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8</a:t>
            </a:fld>
            <a:endParaRPr lang="en-US" dirty="0"/>
          </a:p>
        </p:txBody>
      </p:sp>
      <p:pic>
        <p:nvPicPr>
          <p:cNvPr id="5" name="Picture 5"/>
          <p:cNvPicPr>
            <a:picLocks noGrp="1" noChangeAspect="1" noChangeArrowheads="1"/>
          </p:cNvPicPr>
          <p:nvPr>
            <p:ph sz="quarter"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200" y="1676400"/>
            <a:ext cx="8991600" cy="5105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Rectangle 5"/>
          <p:cNvSpPr/>
          <p:nvPr/>
        </p:nvSpPr>
        <p:spPr>
          <a:xfrm>
            <a:off x="838200" y="1828800"/>
            <a:ext cx="3124200" cy="4953000"/>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4581525" y="1838325"/>
            <a:ext cx="4495800" cy="4953000"/>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447800" y="1828800"/>
            <a:ext cx="2514600" cy="4953000"/>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5210175" y="1838325"/>
            <a:ext cx="3867150" cy="4953000"/>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1828800" y="1828800"/>
            <a:ext cx="2143125" cy="4953000"/>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5648325" y="1838325"/>
            <a:ext cx="3429000" cy="4953000"/>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5667375" y="1838325"/>
            <a:ext cx="990600" cy="4953000"/>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xmlns="" val="2368093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subTnLst>
                                    <p:set>
                                      <p:cBhvr override="childStyle">
                                        <p:cTn dur="1" fill="hold" display="0" masterRel="nextClick" afterEffect="1"/>
                                        <p:tgtEl>
                                          <p:spTgt spid="6"/>
                                        </p:tgtEl>
                                        <p:attrNameLst>
                                          <p:attrName>style.visibility</p:attrName>
                                        </p:attrNameLst>
                                      </p:cBhvr>
                                      <p:to>
                                        <p:strVal val="hidden"/>
                                      </p:to>
                                    </p:set>
                                  </p:sub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subTnLst>
                                    <p:set>
                                      <p:cBhvr override="childStyle">
                                        <p:cTn dur="1" fill="hold" display="0" masterRel="nextClick" afterEffect="1"/>
                                        <p:tgtEl>
                                          <p:spTgt spid="10"/>
                                        </p:tgtEl>
                                        <p:attrNameLst>
                                          <p:attrName>style.visibility</p:attrName>
                                        </p:attrNameLst>
                                      </p:cBhvr>
                                      <p:to>
                                        <p:strVal val="hidden"/>
                                      </p:to>
                                    </p:set>
                                  </p:sub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SDS (Oct12)">
  <a:themeElements>
    <a:clrScheme name="Custom 13">
      <a:dk1>
        <a:srgbClr val="000000"/>
      </a:dk1>
      <a:lt1>
        <a:srgbClr val="FCD192"/>
      </a:lt1>
      <a:dk2>
        <a:srgbClr val="2E6AA6"/>
      </a:dk2>
      <a:lt2>
        <a:srgbClr val="C9E9DB"/>
      </a:lt2>
      <a:accent1>
        <a:srgbClr val="0082C8"/>
      </a:accent1>
      <a:accent2>
        <a:srgbClr val="F9A451"/>
      </a:accent2>
      <a:accent3>
        <a:srgbClr val="72C6A2"/>
      </a:accent3>
      <a:accent4>
        <a:srgbClr val="2E6AA6"/>
      </a:accent4>
      <a:accent5>
        <a:srgbClr val="00B5CB"/>
      </a:accent5>
      <a:accent6>
        <a:srgbClr val="AADCC7"/>
      </a:accent6>
      <a:hlink>
        <a:srgbClr val="2E6AA6"/>
      </a:hlink>
      <a:folHlink>
        <a:srgbClr val="7F7F7F"/>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8388B943D1A2944A2203298FD1F90B3" ma:contentTypeVersion="0" ma:contentTypeDescription="Create a new document." ma:contentTypeScope="" ma:versionID="2987a52bd1680a9cbbcb5e260ac2b4ad">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4B45A69-778E-4D41-A5A4-6C4FF6432815}">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 ds:uri="http://schemas.microsoft.com/office/infopath/2007/PartnerControls"/>
  </ds:schemaRefs>
</ds:datastoreItem>
</file>

<file path=customXml/itemProps2.xml><?xml version="1.0" encoding="utf-8"?>
<ds:datastoreItem xmlns:ds="http://schemas.openxmlformats.org/officeDocument/2006/customXml" ds:itemID="{2087D7E5-365A-4856-BF3D-F9A851F57D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8E204C14-91B9-45BA-8FFF-0F8E553DDC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8046</TotalTime>
  <Pages>50</Pages>
  <Words>1723</Words>
  <Characters>0</Characters>
  <Application>Microsoft Office PowerPoint</Application>
  <DocSecurity>0</DocSecurity>
  <PresentationFormat>On-screen Show (4:3)</PresentationFormat>
  <Lines>0</Lines>
  <Paragraphs>296</Paragraphs>
  <Slides>27</Slides>
  <Notes>18</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TSDS (Oct12)</vt:lpstr>
      <vt:lpstr>TSDS Texas Education Data Standards (TEDS) Advanced Course for PEIMS Champions and Stewards     </vt:lpstr>
      <vt:lpstr>Course Agenda</vt:lpstr>
      <vt:lpstr>What is TEDS?</vt:lpstr>
      <vt:lpstr>What is TEDS?</vt:lpstr>
      <vt:lpstr>TEDS Documentation</vt:lpstr>
      <vt:lpstr>TEDS and TSDS</vt:lpstr>
      <vt:lpstr>  </vt:lpstr>
      <vt:lpstr>Transitioning from Legacy PEIMS to TSDS PEIMS</vt:lpstr>
      <vt:lpstr>Legacy PEIMS and TSDS PEIMS  (Their many colors) Organization</vt:lpstr>
      <vt:lpstr>Legacy PEIMS Records Combined in TSDS PEIMS Subcategories (Student)</vt:lpstr>
      <vt:lpstr>Data Elements in TSDS PEIMS</vt:lpstr>
      <vt:lpstr>TEDS – Common Terms  </vt:lpstr>
      <vt:lpstr>Data Submission Categories</vt:lpstr>
      <vt:lpstr>Schemas</vt:lpstr>
      <vt:lpstr>Schema &amp; Interchange Diagram</vt:lpstr>
      <vt:lpstr>Interchanges</vt:lpstr>
      <vt:lpstr>Interchanges</vt:lpstr>
      <vt:lpstr>Interchanges</vt:lpstr>
      <vt:lpstr>Comparing Legacy PEIMS to TSDS PEIMS Submission Requirements</vt:lpstr>
      <vt:lpstr>Complex Types   </vt:lpstr>
      <vt:lpstr>Education Service Center Complex Type</vt:lpstr>
      <vt:lpstr>Education Service Center Complex Type</vt:lpstr>
      <vt:lpstr>Code Tables</vt:lpstr>
      <vt:lpstr>Data Sample: Education Service Center </vt:lpstr>
      <vt:lpstr>Simple Types (1)   </vt:lpstr>
      <vt:lpstr>Simple Types (2)   </vt:lpstr>
      <vt:lpstr>Questions?</vt:lpstr>
    </vt:vector>
  </TitlesOfParts>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jcaven</dc:creator>
  <cp:lastModifiedBy>melledge</cp:lastModifiedBy>
  <cp:revision>570</cp:revision>
  <dcterms:modified xsi:type="dcterms:W3CDTF">2013-12-10T20:37:04Z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0x01010068388B943D1A2944A2203298FD1F90B3</vt:lpwstr>
  </property>
  <property fmtid="{D5CDD505-2E9C-101B-9397-08002B2CF9AE}" pid="3" name="_NewReviewCycle">
    <vt:lpwstr/>
  </property>
  <property fmtid="{D5CDD505-2E9C-101B-9397-08002B2CF9AE}" pid="4" name="_dlc_DocIdItemGuid">
    <vt:lpwstr>7fd8e421-004a-41be-b615-d2e44760db7c</vt:lpwstr>
  </property>
</Properties>
</file>

<file path=docProps/infrawarePen.xml><?xml version="1.0" encoding="utf-8"?>
<InfrawarePenDraw xmlns="http://www.infraware.co.kr/2012/penmode"/>
</file>