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6" r:id="rId4"/>
  </p:sldMasterIdLst>
  <p:notesMasterIdLst>
    <p:notesMasterId r:id="rId31"/>
  </p:notesMasterIdLst>
  <p:handoutMasterIdLst>
    <p:handoutMasterId r:id="rId32"/>
  </p:handoutMasterIdLst>
  <p:sldIdLst>
    <p:sldId id="466" r:id="rId5"/>
    <p:sldId id="720" r:id="rId6"/>
    <p:sldId id="721" r:id="rId7"/>
    <p:sldId id="783" r:id="rId8"/>
    <p:sldId id="784" r:id="rId9"/>
    <p:sldId id="761" r:id="rId10"/>
    <p:sldId id="760" r:id="rId11"/>
    <p:sldId id="755" r:id="rId12"/>
    <p:sldId id="698" r:id="rId13"/>
    <p:sldId id="759" r:id="rId14"/>
    <p:sldId id="762" r:id="rId15"/>
    <p:sldId id="753" r:id="rId16"/>
    <p:sldId id="776" r:id="rId17"/>
    <p:sldId id="775" r:id="rId18"/>
    <p:sldId id="774" r:id="rId19"/>
    <p:sldId id="773" r:id="rId20"/>
    <p:sldId id="772" r:id="rId21"/>
    <p:sldId id="771" r:id="rId22"/>
    <p:sldId id="780" r:id="rId23"/>
    <p:sldId id="770" r:id="rId24"/>
    <p:sldId id="769" r:id="rId25"/>
    <p:sldId id="751" r:id="rId26"/>
    <p:sldId id="750" r:id="rId27"/>
    <p:sldId id="754" r:id="rId28"/>
    <p:sldId id="778" r:id="rId29"/>
    <p:sldId id="573" r:id="rId30"/>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qP9kIcgOFaMkWG4oNUKvA==" hashData="0M4pOK6VPJj9gph2NzVGtl8i6c8="/>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ynep Young" initials="ZY" lastIdx="2" clrIdx="0"/>
  <p:cmAuthor id="1" name="Sharon Reddehase" initials="SNR" lastIdx="1" clrIdx="1"/>
  <p:cmAuthor id="2" name="mulrich" initials="mu" lastIdx="4" clrIdx="2"/>
  <p:cmAuthor id="3" name="Hartwig, Alan" initials="AH" lastIdx="7"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a:srgbClr val="CDCDCD"/>
    <a:srgbClr val="9DD7EB"/>
    <a:srgbClr val="CAF4F6"/>
    <a:srgbClr val="31B3C5"/>
    <a:srgbClr val="66DEE4"/>
    <a:srgbClr val="9AEAEE"/>
    <a:srgbClr val="9FD7EB"/>
    <a:srgbClr val="70C4E2"/>
    <a:srgbClr val="E3F3F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04" autoAdjust="0"/>
    <p:restoredTop sz="87770" autoAdjust="0"/>
  </p:normalViewPr>
  <p:slideViewPr>
    <p:cSldViewPr>
      <p:cViewPr>
        <p:scale>
          <a:sx n="82" d="100"/>
          <a:sy n="82" d="100"/>
        </p:scale>
        <p:origin x="-1776"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p:cViewPr varScale="1">
        <p:scale>
          <a:sx n="58" d="100"/>
          <a:sy n="58" d="100"/>
        </p:scale>
        <p:origin x="-2400" y="-84"/>
      </p:cViewPr>
      <p:guideLst>
        <p:guide orient="horz" pos="2910"/>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3037840" cy="461804"/>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sz="quarter" idx="1"/>
          </p:nvPr>
        </p:nvSpPr>
        <p:spPr>
          <a:xfrm>
            <a:off x="3970939" y="0"/>
            <a:ext cx="3037840" cy="461804"/>
          </a:xfrm>
          <a:prstGeom prst="rect">
            <a:avLst/>
          </a:prstGeom>
        </p:spPr>
        <p:txBody>
          <a:bodyPr vert="horz" lIns="92924" tIns="46463" rIns="92924" bIns="46463" rtlCol="0"/>
          <a:lstStyle>
            <a:lvl1pPr algn="r">
              <a:defRPr sz="1200"/>
            </a:lvl1pPr>
          </a:lstStyle>
          <a:p>
            <a:fld id="{A030672E-E987-4208-B802-497B74C6D590}" type="datetimeFigureOut">
              <a:rPr lang="en-US" smtClean="0"/>
              <a:pPr/>
              <a:t>11/19/2013</a:t>
            </a:fld>
            <a:endParaRPr lang="en-US" dirty="0"/>
          </a:p>
        </p:txBody>
      </p:sp>
      <p:sp>
        <p:nvSpPr>
          <p:cNvPr id="4" name="Footer Placeholder 3"/>
          <p:cNvSpPr>
            <a:spLocks noGrp="1"/>
          </p:cNvSpPr>
          <p:nvPr>
            <p:ph type="ftr" sz="quarter" idx="2"/>
          </p:nvPr>
        </p:nvSpPr>
        <p:spPr>
          <a:xfrm>
            <a:off x="4" y="8772668"/>
            <a:ext cx="3037840" cy="461804"/>
          </a:xfrm>
          <a:prstGeom prst="rect">
            <a:avLst/>
          </a:prstGeom>
        </p:spPr>
        <p:txBody>
          <a:bodyPr vert="horz" lIns="92924" tIns="46463" rIns="92924" bIns="4646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772668"/>
            <a:ext cx="3037840" cy="461804"/>
          </a:xfrm>
          <a:prstGeom prst="rect">
            <a:avLst/>
          </a:prstGeom>
        </p:spPr>
        <p:txBody>
          <a:bodyPr vert="horz" lIns="92924" tIns="46463" rIns="92924" bIns="46463" rtlCol="0" anchor="b"/>
          <a:lstStyle>
            <a:lvl1pPr algn="r">
              <a:defRPr sz="1200"/>
            </a:lvl1pPr>
          </a:lstStyle>
          <a:p>
            <a:fld id="{563BF832-B673-4E9B-A5C5-DEC0860B5060}" type="slidenum">
              <a:rPr lang="en-US" smtClean="0"/>
              <a:pPr/>
              <a:t>‹#›</a:t>
            </a:fld>
            <a:endParaRPr lang="en-US" dirty="0"/>
          </a:p>
        </p:txBody>
      </p:sp>
    </p:spTree>
    <p:extLst>
      <p:ext uri="{BB962C8B-B14F-4D97-AF65-F5344CB8AC3E}">
        <p14:creationId xmlns:p14="http://schemas.microsoft.com/office/powerpoint/2010/main" xmlns="" val="18220717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3037840" cy="461804"/>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idx="1"/>
          </p:nvPr>
        </p:nvSpPr>
        <p:spPr>
          <a:xfrm>
            <a:off x="3970939" y="0"/>
            <a:ext cx="3037840" cy="461804"/>
          </a:xfrm>
          <a:prstGeom prst="rect">
            <a:avLst/>
          </a:prstGeom>
        </p:spPr>
        <p:txBody>
          <a:bodyPr vert="horz" lIns="92924" tIns="46463" rIns="92924" bIns="46463" rtlCol="0"/>
          <a:lstStyle>
            <a:lvl1pPr algn="r">
              <a:defRPr sz="1200"/>
            </a:lvl1pPr>
          </a:lstStyle>
          <a:p>
            <a:fld id="{DB0EB5D8-2522-4108-8D60-F7CA4D8873A0}" type="datetimeFigureOut">
              <a:rPr lang="en-US" smtClean="0"/>
              <a:pPr/>
              <a:t>11/19/2013</a:t>
            </a:fld>
            <a:endParaRPr lang="en-US" dirty="0"/>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924" tIns="46463" rIns="92924" bIns="46463" rtlCol="0" anchor="ctr"/>
          <a:lstStyle/>
          <a:p>
            <a:endParaRPr lang="en-US" dirty="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2924" tIns="46463" rIns="92924" bIns="46463"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4" y="8772668"/>
            <a:ext cx="3037840" cy="461804"/>
          </a:xfrm>
          <a:prstGeom prst="rect">
            <a:avLst/>
          </a:prstGeom>
        </p:spPr>
        <p:txBody>
          <a:bodyPr vert="horz" lIns="92924" tIns="46463" rIns="92924" bIns="4646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772668"/>
            <a:ext cx="3037840" cy="461804"/>
          </a:xfrm>
          <a:prstGeom prst="rect">
            <a:avLst/>
          </a:prstGeom>
        </p:spPr>
        <p:txBody>
          <a:bodyPr vert="horz" lIns="92924" tIns="46463" rIns="92924" bIns="46463" rtlCol="0" anchor="b"/>
          <a:lstStyle>
            <a:lvl1pPr algn="r">
              <a:defRPr sz="1200"/>
            </a:lvl1pPr>
          </a:lstStyle>
          <a:p>
            <a:fld id="{7872E534-9B96-469B-99C0-8551271B58B1}" type="slidenum">
              <a:rPr lang="en-US" smtClean="0"/>
              <a:pPr/>
              <a:t>‹#›</a:t>
            </a:fld>
            <a:endParaRPr lang="en-US" dirty="0"/>
          </a:p>
        </p:txBody>
      </p:sp>
    </p:spTree>
    <p:extLst>
      <p:ext uri="{BB962C8B-B14F-4D97-AF65-F5344CB8AC3E}">
        <p14:creationId xmlns:p14="http://schemas.microsoft.com/office/powerpoint/2010/main" xmlns="" val="235045213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baseline="0">
        <a:solidFill>
          <a:schemeClr val="tx1"/>
        </a:solidFill>
        <a:latin typeface="Arial" pitchFamily="34" charset="0"/>
        <a:ea typeface="+mn-ea"/>
        <a:cs typeface="+mn-cs"/>
      </a:defRPr>
    </a:lvl1pPr>
    <a:lvl2pPr marL="457200" algn="l" defTabSz="914400" rtl="0" eaLnBrk="1" latinLnBrk="0" hangingPunct="1">
      <a:defRPr sz="1200" kern="1200" baseline="0">
        <a:solidFill>
          <a:schemeClr val="tx1"/>
        </a:solidFill>
        <a:latin typeface="Arial" pitchFamily="34" charset="0"/>
        <a:ea typeface="+mn-ea"/>
        <a:cs typeface="+mn-cs"/>
      </a:defRPr>
    </a:lvl2pPr>
    <a:lvl3pPr marL="914400" algn="l" defTabSz="914400" rtl="0" eaLnBrk="1" latinLnBrk="0" hangingPunct="1">
      <a:defRPr sz="1200" kern="1200" baseline="0">
        <a:solidFill>
          <a:schemeClr val="tx1"/>
        </a:solidFill>
        <a:latin typeface="Arial" pitchFamily="34" charset="0"/>
        <a:ea typeface="+mn-ea"/>
        <a:cs typeface="+mn-cs"/>
      </a:defRPr>
    </a:lvl3pPr>
    <a:lvl4pPr marL="1371600" algn="l" defTabSz="914400" rtl="0" eaLnBrk="1" latinLnBrk="0" hangingPunct="1">
      <a:defRPr sz="1200" kern="1200" baseline="0">
        <a:solidFill>
          <a:schemeClr val="tx1"/>
        </a:solidFill>
        <a:latin typeface="Arial" pitchFamily="34" charset="0"/>
        <a:ea typeface="+mn-ea"/>
        <a:cs typeface="+mn-cs"/>
      </a:defRPr>
    </a:lvl4pPr>
    <a:lvl5pPr marL="1828800" algn="l" defTabSz="914400" rtl="0" eaLnBrk="1" latinLnBrk="0" hangingPunct="1">
      <a:defRPr sz="12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b="0" dirty="0" smtClean="0">
                <a:solidFill>
                  <a:schemeClr val="bg1"/>
                </a:solidFill>
              </a:rPr>
              <a:t>Welcome to the Texas Student Data System and studentGPS™ Dashboards 101</a:t>
            </a:r>
            <a:r>
              <a:rPr lang="en-US" b="0" baseline="0" dirty="0" smtClean="0">
                <a:solidFill>
                  <a:schemeClr val="bg1"/>
                </a:solidFill>
              </a:rPr>
              <a:t> training.  During this session, we will learn to navigate and discuss the practical uses of the studentGPS™ Dashboards.</a:t>
            </a:r>
            <a:endParaRPr lang="en-US" b="0" dirty="0" smtClean="0">
              <a:solidFill>
                <a:schemeClr val="bg1"/>
              </a:solidFill>
            </a:endParaRPr>
          </a:p>
          <a:p>
            <a:pPr marL="232108" marR="0" indent="-232108" algn="l" defTabSz="914400" rtl="0" eaLnBrk="1" fontAlgn="auto" latinLnBrk="0" hangingPunct="1">
              <a:lnSpc>
                <a:spcPct val="100000"/>
              </a:lnSpc>
              <a:spcBef>
                <a:spcPct val="0"/>
              </a:spcBef>
              <a:spcAft>
                <a:spcPts val="0"/>
              </a:spcAft>
              <a:buClrTx/>
              <a:buSzTx/>
              <a:buFontTx/>
              <a:buNone/>
              <a:tabLst/>
              <a:defRPr/>
            </a:pPr>
            <a:endParaRPr lang="en-US" b="0" dirty="0" smtClean="0">
              <a:solidFill>
                <a:schemeClr val="accent2">
                  <a:lumMod val="75000"/>
                </a:schemeClr>
              </a:solidFill>
            </a:endParaRPr>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A20616-7B71-4702-A286-C5FF8E60A4CF}" type="slidenum">
              <a:rPr lang="en-US" smtClean="0"/>
              <a:pPr fontAlgn="base">
                <a:spcBef>
                  <a:spcPct val="0"/>
                </a:spcBef>
                <a:spcAft>
                  <a:spcPct val="0"/>
                </a:spcAft>
                <a:defRPr/>
              </a:pPr>
              <a:t>0</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Let’s take a quick review of the functionality we saw in the video.</a:t>
            </a:r>
          </a:p>
        </p:txBody>
      </p:sp>
      <p:sp>
        <p:nvSpPr>
          <p:cNvPr id="4" name="Slide Number Placeholder 3"/>
          <p:cNvSpPr>
            <a:spLocks noGrp="1"/>
          </p:cNvSpPr>
          <p:nvPr>
            <p:ph type="sldNum" sz="quarter" idx="10"/>
          </p:nvPr>
        </p:nvSpPr>
        <p:spPr/>
        <p:txBody>
          <a:bodyPr/>
          <a:lstStyle/>
          <a:p>
            <a:fld id="{7872E534-9B96-469B-99C0-8551271B58B1}" type="slidenum">
              <a:rPr lang="en-US" smtClean="0"/>
              <a:pPr/>
              <a:t>10</a:t>
            </a:fld>
            <a:endParaRPr lang="en-US" dirty="0"/>
          </a:p>
        </p:txBody>
      </p:sp>
    </p:spTree>
    <p:extLst>
      <p:ext uri="{BB962C8B-B14F-4D97-AF65-F5344CB8AC3E}">
        <p14:creationId xmlns:p14="http://schemas.microsoft.com/office/powerpoint/2010/main" xmlns="" val="3027800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162"/>
            <a:r>
              <a:rPr lang="en-US" baseline="0" dirty="0" smtClean="0">
                <a:latin typeface="Arial" pitchFamily="34" charset="0"/>
              </a:rPr>
              <a:t>Let’s do some Guided Exercises together. Each of you should have a copy of the Guided Exercises booklet for use during today’s studentGPS™ Dashboards data analysis. During this session participants will log into the system to look at their actual student data. </a:t>
            </a:r>
          </a:p>
          <a:p>
            <a:pPr defTabSz="914162"/>
            <a:endParaRPr lang="en-US" baseline="0" dirty="0" smtClean="0">
              <a:latin typeface="Arial" pitchFamily="34" charset="0"/>
            </a:endParaRPr>
          </a:p>
          <a:p>
            <a:pPr defTabSz="914162"/>
            <a:r>
              <a:rPr lang="en-US" baseline="0" dirty="0" smtClean="0">
                <a:latin typeface="Arial" pitchFamily="34" charset="0"/>
              </a:rPr>
              <a:t>As a trainer, I will utilize the studentGPS™ Dashboards demo site for today’s exercises. It is important to note that all of the data we will look at in the projected demo site is FERPA-compliant and has been anonymized.</a:t>
            </a:r>
          </a:p>
          <a:p>
            <a:endParaRPr lang="en-US" baseline="0" dirty="0" smtClean="0">
              <a:latin typeface="Arial" pitchFamily="34" charset="0"/>
            </a:endParaRPr>
          </a:p>
          <a:p>
            <a:r>
              <a:rPr lang="en-US" b="1" baseline="0" dirty="0" smtClean="0">
                <a:latin typeface="Arial" pitchFamily="34" charset="0"/>
              </a:rPr>
              <a:t>(Trainer’s note:</a:t>
            </a:r>
            <a:r>
              <a:rPr lang="en-US" b="1" baseline="0" dirty="0" smtClean="0">
                <a:latin typeface="Arial" pitchFamily="34" charset="0"/>
                <a:sym typeface="Wingdings" pitchFamily="2" charset="2"/>
              </a:rPr>
              <a:t>) </a:t>
            </a:r>
            <a:r>
              <a:rPr lang="en-US" b="0" baseline="0" dirty="0" smtClean="0">
                <a:latin typeface="Arial" pitchFamily="34" charset="0"/>
                <a:sym typeface="Wingdings" pitchFamily="2" charset="2"/>
              </a:rPr>
              <a:t>The trainer should open a second window and log into the demo site. (This demo site data is </a:t>
            </a:r>
            <a:r>
              <a:rPr lang="en-US" b="0" baseline="0" dirty="0" smtClean="0">
                <a:latin typeface="Arial" pitchFamily="34" charset="0"/>
              </a:rPr>
              <a:t>FERPA-compliant and has been anonymized.)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Arial" pitchFamily="34" charset="0"/>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11</a:t>
            </a:fld>
            <a:endParaRPr lang="en-US" dirty="0"/>
          </a:p>
        </p:txBody>
      </p:sp>
    </p:spTree>
    <p:extLst>
      <p:ext uri="{BB962C8B-B14F-4D97-AF65-F5344CB8AC3E}">
        <p14:creationId xmlns:p14="http://schemas.microsoft.com/office/powerpoint/2010/main" xmlns="" val="2437108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itchFamily="34" charset="0"/>
                <a:ea typeface="+mn-ea"/>
                <a:cs typeface="Arial" pitchFamily="34" charset="0"/>
              </a:rPr>
              <a:t>All educators will access the studentGPS™ Dashboards through TEAL. </a:t>
            </a:r>
            <a:r>
              <a:rPr lang="en-US" sz="1200" kern="1200" baseline="0" dirty="0" smtClean="0">
                <a:solidFill>
                  <a:schemeClr val="tx1"/>
                </a:solidFill>
                <a:effectLst/>
                <a:latin typeface="Arial" pitchFamily="34" charset="0"/>
                <a:ea typeface="+mn-ea"/>
                <a:cs typeface="Arial" pitchFamily="34" charset="0"/>
              </a:rPr>
              <a:t> You can access the TEAL login page from the TEA website. www.tea.state.tx.us Then click the ‘TEASE and TEAL secure applications’ button on the right hand side of the page. Next, click the ‘TEAL login’ button.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Arial" pitchFamily="34" charset="0"/>
                <a:ea typeface="+mn-ea"/>
                <a:cs typeface="Arial" pitchFamily="34" charset="0"/>
              </a:rPr>
              <a:t>Once you have logged in, you are ready to start the guided exercises.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Raise your hand if you are having trouble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Arial" pitchFamily="34" charset="0"/>
              <a:ea typeface="+mn-ea"/>
              <a:cs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12</a:t>
            </a:fld>
            <a:endParaRPr lang="en-US" dirty="0"/>
          </a:p>
        </p:txBody>
      </p:sp>
    </p:spTree>
    <p:extLst>
      <p:ext uri="{BB962C8B-B14F-4D97-AF65-F5344CB8AC3E}">
        <p14:creationId xmlns:p14="http://schemas.microsoft.com/office/powerpoint/2010/main" xmlns="" val="20561377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Your home screen will be your classroom view.  The grid contains several pieces of information.  However, the dashboard also includes information that is not displayed in the default view.  You can customize which data columns you see when you log in to your classroom view by using the Customize View button.</a:t>
            </a:r>
          </a:p>
          <a:p>
            <a:endParaRPr lang="en-US" dirty="0" smtClean="0"/>
          </a:p>
          <a:p>
            <a:r>
              <a:rPr lang="en-US" b="0" u="sng" dirty="0" smtClean="0"/>
              <a:t>(</a:t>
            </a:r>
            <a:r>
              <a:rPr lang="en-US" b="1" u="none" dirty="0" smtClean="0"/>
              <a:t>Trainer’s Note: </a:t>
            </a:r>
            <a:r>
              <a:rPr lang="en-US" u="none" dirty="0" smtClean="0"/>
              <a:t>If user logs in and sees the campus view (campus leader), assist them in selecting a list of students by program (demographic group, special designation)  from the campus overview page.  They will be able to use this list for the exercises as they would a classroom list.)</a:t>
            </a:r>
          </a:p>
          <a:p>
            <a:endParaRPr lang="en-US" dirty="0" smtClean="0"/>
          </a:p>
          <a:p>
            <a:r>
              <a:rPr lang="en-US" b="1" dirty="0" smtClean="0"/>
              <a:t>(Task</a:t>
            </a:r>
            <a:r>
              <a:rPr lang="en-US" b="1" dirty="0" smtClean="0">
                <a:sym typeface="Wingdings" pitchFamily="2" charset="2"/>
              </a:rPr>
              <a:t>)</a:t>
            </a:r>
            <a:r>
              <a:rPr lang="en-US" b="1" baseline="0" dirty="0" smtClean="0">
                <a:sym typeface="Wingdings" pitchFamily="2" charset="2"/>
              </a:rPr>
              <a:t> </a:t>
            </a:r>
            <a:r>
              <a:rPr lang="en-US" dirty="0" smtClean="0"/>
              <a:t>Let’s </a:t>
            </a:r>
            <a:r>
              <a:rPr lang="en-US" b="0" dirty="0" smtClean="0"/>
              <a:t>Add “Number of Days Absent</a:t>
            </a:r>
            <a:r>
              <a:rPr lang="en-US" b="0" baseline="0" dirty="0" smtClean="0"/>
              <a:t>” to your default view</a:t>
            </a:r>
            <a:endParaRPr lang="en-US" b="1" dirty="0" smtClean="0"/>
          </a:p>
          <a:p>
            <a:endParaRPr lang="en-US" dirty="0" smtClean="0"/>
          </a:p>
          <a:p>
            <a:r>
              <a:rPr lang="en-US" u="sng" dirty="0" smtClean="0"/>
              <a:t>Customize View</a:t>
            </a:r>
            <a:endParaRPr lang="en-US" dirty="0" smtClean="0"/>
          </a:p>
          <a:p>
            <a:pPr marL="235060" indent="-235060">
              <a:buAutoNum type="arabicParenR"/>
            </a:pPr>
            <a:r>
              <a:rPr lang="en-US" dirty="0" smtClean="0"/>
              <a:t>Click Customize View and See More Data.</a:t>
            </a:r>
          </a:p>
          <a:p>
            <a:pPr marL="235060" indent="-235060">
              <a:buAutoNum type="arabicParenR"/>
            </a:pPr>
            <a:r>
              <a:rPr lang="en-US" dirty="0" smtClean="0"/>
              <a:t>Select the columns you wish to add: Number of Days Absent.</a:t>
            </a:r>
          </a:p>
          <a:p>
            <a:pPr marL="235060" indent="-235060">
              <a:buAutoNum type="arabicParenR"/>
            </a:pPr>
            <a:r>
              <a:rPr lang="en-US" dirty="0" smtClean="0"/>
              <a:t>Click Save Columns.</a:t>
            </a:r>
          </a:p>
          <a:p>
            <a:r>
              <a:rPr lang="en-US" dirty="0" smtClean="0"/>
              <a:t>This view will be saved and appear the next time they log in.  Encourage them to explore the other columns available in the student view. </a:t>
            </a:r>
          </a:p>
          <a:p>
            <a:endParaRPr lang="en-US" dirty="0" smtClean="0"/>
          </a:p>
          <a:p>
            <a:r>
              <a:rPr lang="en-US" b="1" dirty="0" smtClean="0"/>
              <a:t>Debrief</a:t>
            </a:r>
            <a:r>
              <a:rPr lang="en-US" dirty="0" smtClean="0"/>
              <a:t>:</a:t>
            </a:r>
          </a:p>
          <a:p>
            <a:r>
              <a:rPr lang="en-US" dirty="0" smtClean="0"/>
              <a:t>How might you use the number of days absent information?</a:t>
            </a:r>
          </a:p>
          <a:p>
            <a:r>
              <a:rPr lang="en-US" dirty="0" smtClean="0"/>
              <a:t>What other types of outcome data might be informed by a student’s number of days absent?</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13</a:t>
            </a:fld>
            <a:endParaRPr lang="en-US" dirty="0"/>
          </a:p>
        </p:txBody>
      </p:sp>
    </p:spTree>
    <p:extLst>
      <p:ext uri="{BB962C8B-B14F-4D97-AF65-F5344CB8AC3E}">
        <p14:creationId xmlns:p14="http://schemas.microsoft.com/office/powerpoint/2010/main" xmlns="" val="27212963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Once Number of Days Absent appears in my default view, I become curious about how students with a high number of absences are performing on other metrics.  So, let’s sort the list and create a watch list for those students.</a:t>
            </a:r>
          </a:p>
          <a:p>
            <a:endParaRPr lang="en-US" dirty="0" smtClean="0"/>
          </a:p>
          <a:p>
            <a:r>
              <a:rPr lang="en-US" b="1" dirty="0" smtClean="0"/>
              <a:t>(Task)</a:t>
            </a:r>
            <a:r>
              <a:rPr lang="en-US" b="0" dirty="0" smtClean="0"/>
              <a:t> Create a watch list for students</a:t>
            </a:r>
            <a:r>
              <a:rPr lang="en-US" b="0" baseline="0" dirty="0" smtClean="0"/>
              <a:t> with a high number of absences</a:t>
            </a:r>
            <a:endParaRPr lang="en-US" b="1" dirty="0" smtClean="0"/>
          </a:p>
          <a:p>
            <a:endParaRPr lang="en-US" dirty="0" smtClean="0"/>
          </a:p>
          <a:p>
            <a:pPr marL="235060" indent="-235060">
              <a:buAutoNum type="arabicParenR"/>
            </a:pPr>
            <a:r>
              <a:rPr lang="en-US" dirty="0" smtClean="0"/>
              <a:t>Click on the “Number of Days Absent” column heading to sort the list so that students with the highest number of absences appear at the top of the list.</a:t>
            </a:r>
          </a:p>
          <a:p>
            <a:pPr marL="235060" indent="-235060">
              <a:buAutoNum type="arabicParenR"/>
            </a:pPr>
            <a:r>
              <a:rPr lang="en-US" dirty="0" smtClean="0"/>
              <a:t>Click “Customize View” and select “Create or Add to Watch List”.</a:t>
            </a:r>
          </a:p>
          <a:p>
            <a:pPr marL="235060" indent="-235060">
              <a:buAutoNum type="arabicParenR"/>
            </a:pPr>
            <a:r>
              <a:rPr lang="en-US" dirty="0" smtClean="0"/>
              <a:t>Select the students you’re interested in following.  Click “Add Selected Students to Watch List”.</a:t>
            </a:r>
          </a:p>
          <a:p>
            <a:pPr marL="235060" indent="-235060">
              <a:buAutoNum type="arabicParenR"/>
            </a:pPr>
            <a:r>
              <a:rPr lang="en-US" dirty="0" smtClean="0"/>
              <a:t>Now that you’ve selected the students, you can either create a new list or add those students to an existing list.  We’re going to create a new list named “High Number of Absences”.  Click OK.</a:t>
            </a:r>
            <a:br>
              <a:rPr lang="en-US" dirty="0" smtClean="0"/>
            </a:br>
            <a:r>
              <a:rPr lang="en-US" b="1" dirty="0" smtClean="0"/>
              <a:t>(Note) </a:t>
            </a:r>
            <a:r>
              <a:rPr lang="en-US" dirty="0" smtClean="0"/>
              <a:t>Because only you can see your watch lists, you can make the title as descriptive as you would like.</a:t>
            </a:r>
          </a:p>
          <a:p>
            <a:pPr marL="235060" indent="-235060">
              <a:buAutoNum type="arabicParenR"/>
            </a:pPr>
            <a:r>
              <a:rPr lang="en-US" dirty="0" smtClean="0"/>
              <a:t>Now the watch list will appear under the Student List dropdown menu (with your class sections).</a:t>
            </a:r>
            <a:br>
              <a:rPr lang="en-US" dirty="0" smtClean="0"/>
            </a:br>
            <a:r>
              <a:rPr lang="en-US" b="1" dirty="0" smtClean="0"/>
              <a:t>(Note) </a:t>
            </a:r>
            <a:r>
              <a:rPr lang="en-US" dirty="0" smtClean="0"/>
              <a:t>Be sure to go back to your class view once you’re finished looking at the data for the watch list students.</a:t>
            </a:r>
          </a:p>
          <a:p>
            <a:pPr marL="235060" indent="-235060">
              <a:buAutoNum type="arabicParenR"/>
            </a:pPr>
            <a:endParaRPr lang="en-US" dirty="0" smtClean="0"/>
          </a:p>
          <a:p>
            <a:r>
              <a:rPr lang="en-US" b="1" dirty="0" smtClean="0"/>
              <a:t>Debrief:</a:t>
            </a:r>
            <a:r>
              <a:rPr lang="en-US" b="0" dirty="0" smtClean="0"/>
              <a:t> How often would you update your watch list? </a:t>
            </a:r>
            <a:r>
              <a:rPr lang="en-US" dirty="0" smtClean="0"/>
              <a:t>How could your watch list be used in collaborating with your grade level or department team?</a:t>
            </a:r>
            <a:endParaRPr lang="en-US" b="1" dirty="0" smtClean="0"/>
          </a:p>
          <a:p>
            <a:pPr marL="235060" indent="-235060">
              <a:buAutoNum type="arabicParenR"/>
            </a:pPr>
            <a:endParaRPr lang="en-US" dirty="0" smtClean="0"/>
          </a:p>
          <a:p>
            <a:r>
              <a:rPr lang="en-US" b="1" u="none" dirty="0" smtClean="0"/>
              <a:t>(Trainer’s note: </a:t>
            </a:r>
            <a:r>
              <a:rPr lang="en-US" u="none" dirty="0" smtClean="0"/>
              <a:t>Assess the understanding of the audience.  If they seem comfortable with the dashboards, move into independent completion of the remaining worksheets.  If not, complete the next guided exercise as a demo.)</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14</a:t>
            </a:fld>
            <a:endParaRPr lang="en-US" dirty="0"/>
          </a:p>
        </p:txBody>
      </p:sp>
    </p:spTree>
    <p:extLst>
      <p:ext uri="{BB962C8B-B14F-4D97-AF65-F5344CB8AC3E}">
        <p14:creationId xmlns:p14="http://schemas.microsoft.com/office/powerpoint/2010/main" xmlns="" val="35843608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a:t>
            </a:r>
            <a:r>
              <a:rPr lang="en-US" dirty="0" smtClean="0">
                <a:solidFill>
                  <a:schemeClr val="tx1"/>
                </a:solidFill>
              </a:rPr>
              <a:t>particularly interested in one student’s academic and attendance history.  Let’s look at the student’s data in multiple ways.</a:t>
            </a:r>
          </a:p>
          <a:p>
            <a:endParaRPr lang="en-US" dirty="0" smtClean="0">
              <a:solidFill>
                <a:schemeClr val="tx1"/>
              </a:solidFill>
            </a:endParaRPr>
          </a:p>
          <a:p>
            <a:pPr defTabSz="889450">
              <a:defRPr/>
            </a:pPr>
            <a:r>
              <a:rPr lang="en-US" b="1" dirty="0" smtClean="0">
                <a:solidFill>
                  <a:schemeClr val="tx1"/>
                </a:solidFill>
              </a:rPr>
              <a:t>(Task) </a:t>
            </a:r>
            <a:r>
              <a:rPr lang="en-US" dirty="0" smtClean="0">
                <a:solidFill>
                  <a:schemeClr val="tx1"/>
                </a:solidFill>
              </a:rPr>
              <a:t>View one of your student’s class period absences or tardy information by date. Then view daily attendance rate historical trends.</a:t>
            </a:r>
          </a:p>
          <a:p>
            <a:endParaRPr lang="en-US" dirty="0" smtClean="0">
              <a:solidFill>
                <a:schemeClr val="tx1"/>
              </a:solidFill>
            </a:endParaRPr>
          </a:p>
          <a:p>
            <a:pPr marL="235060" indent="-235060">
              <a:buAutoNum type="arabicParenR"/>
            </a:pPr>
            <a:r>
              <a:rPr lang="en-US" dirty="0" smtClean="0">
                <a:solidFill>
                  <a:schemeClr val="tx1"/>
                </a:solidFill>
              </a:rPr>
              <a:t>To access information for an individual student, including historical charts, click on that student’s name in the list.</a:t>
            </a:r>
          </a:p>
          <a:p>
            <a:pPr marL="235060" indent="-235060">
              <a:buAutoNum type="arabicParenR"/>
            </a:pPr>
            <a:r>
              <a:rPr lang="en-US" dirty="0" smtClean="0">
                <a:solidFill>
                  <a:schemeClr val="tx1"/>
                </a:solidFill>
              </a:rPr>
              <a:t>The screen will default to his or her Academic Dashboard.</a:t>
            </a:r>
          </a:p>
          <a:p>
            <a:pPr marL="235060" indent="-235060">
              <a:buAutoNum type="arabicParenR"/>
            </a:pPr>
            <a:r>
              <a:rPr lang="en-US" dirty="0" smtClean="0">
                <a:solidFill>
                  <a:schemeClr val="tx1"/>
                </a:solidFill>
              </a:rPr>
              <a:t>Click on the “Attendance and Discipline” tab.</a:t>
            </a:r>
          </a:p>
          <a:p>
            <a:pPr marL="235060" indent="-235060">
              <a:buAutoNum type="arabicParenR"/>
            </a:pPr>
            <a:r>
              <a:rPr lang="en-US" dirty="0" smtClean="0">
                <a:solidFill>
                  <a:schemeClr val="tx1"/>
                </a:solidFill>
              </a:rPr>
              <a:t>From this screen you can see the student’s current information.</a:t>
            </a:r>
          </a:p>
          <a:p>
            <a:pPr marL="235060" indent="-235060">
              <a:buAutoNum type="arabicParenR"/>
            </a:pPr>
            <a:r>
              <a:rPr lang="en-US" dirty="0" smtClean="0">
                <a:solidFill>
                  <a:schemeClr val="tx1"/>
                </a:solidFill>
              </a:rPr>
              <a:t>Click on the “More” menu under “Class Period Absence Date” to see the Dated Calendar of Absences or Historical Charts for Class Period Absences. </a:t>
            </a:r>
            <a:br>
              <a:rPr lang="en-US" dirty="0" smtClean="0">
                <a:solidFill>
                  <a:schemeClr val="tx1"/>
                </a:solidFill>
              </a:rPr>
            </a:br>
            <a:r>
              <a:rPr lang="en-US" dirty="0" smtClean="0">
                <a:solidFill>
                  <a:schemeClr val="tx1"/>
                </a:solidFill>
              </a:rPr>
              <a:t>Note: You can view the Historical Charts by Day, Week, Grading Period, Semester, or Year.  Use the bar at the bottom to define your time period. </a:t>
            </a:r>
          </a:p>
          <a:p>
            <a:pPr marL="235060" indent="-235060">
              <a:buAutoNum type="arabicParenR"/>
            </a:pPr>
            <a:endParaRPr lang="en-US" dirty="0" smtClean="0">
              <a:solidFill>
                <a:schemeClr val="tx1"/>
              </a:solidFill>
            </a:endParaRPr>
          </a:p>
          <a:p>
            <a:pPr defTabSz="889450">
              <a:defRPr/>
            </a:pPr>
            <a:r>
              <a:rPr lang="en-US" b="1" dirty="0" smtClean="0">
                <a:solidFill>
                  <a:schemeClr val="tx1"/>
                </a:solidFill>
              </a:rPr>
              <a:t>Debrief: </a:t>
            </a:r>
            <a:r>
              <a:rPr lang="en-US" dirty="0" smtClean="0">
                <a:solidFill>
                  <a:schemeClr val="tx1"/>
                </a:solidFill>
              </a:rPr>
              <a:t>What trends did you observe in the attendance information?</a:t>
            </a:r>
          </a:p>
          <a:p>
            <a:endParaRPr lang="en-US" dirty="0" smtClean="0">
              <a:solidFill>
                <a:schemeClr val="tx1"/>
              </a:solidFill>
            </a:endParaRPr>
          </a:p>
          <a:p>
            <a:endParaRPr lang="en-US" dirty="0" smtClean="0">
              <a:solidFill>
                <a:schemeClr val="tx1"/>
              </a:solidFill>
            </a:endParaRPr>
          </a:p>
          <a:p>
            <a:endParaRPr lang="en-US" dirty="0">
              <a:solidFill>
                <a:schemeClr val="tx1"/>
              </a:solidFill>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15</a:t>
            </a:fld>
            <a:endParaRPr lang="en-US" dirty="0"/>
          </a:p>
        </p:txBody>
      </p:sp>
    </p:spTree>
    <p:extLst>
      <p:ext uri="{BB962C8B-B14F-4D97-AF65-F5344CB8AC3E}">
        <p14:creationId xmlns:p14="http://schemas.microsoft.com/office/powerpoint/2010/main" xmlns="" val="28218420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b="1" dirty="0" smtClean="0"/>
              <a:t>Trainer’s note</a:t>
            </a:r>
            <a:r>
              <a:rPr lang="en-US" dirty="0" smtClean="0"/>
              <a:t>: Participants may complete the remainder</a:t>
            </a:r>
            <a:r>
              <a:rPr lang="en-US" baseline="0" dirty="0" smtClean="0"/>
              <a:t> of the Guided Exercises on their own.) (slides 22-25)</a:t>
            </a:r>
          </a:p>
          <a:p>
            <a:endParaRPr lang="en-US" baseline="0" dirty="0" smtClean="0"/>
          </a:p>
          <a:p>
            <a:r>
              <a:rPr lang="en-US" baseline="0" dirty="0" smtClean="0"/>
              <a:t>Lets look at the state assessment scores for our classroom.</a:t>
            </a:r>
          </a:p>
          <a:p>
            <a:pPr marL="228600" indent="-228600">
              <a:buAutoNum type="arabicPeriod"/>
            </a:pPr>
            <a:r>
              <a:rPr lang="en-US" baseline="0" dirty="0" smtClean="0"/>
              <a:t>From the class homepage, select the desired assessment from the ‘Data View’ drop-down menu. </a:t>
            </a:r>
          </a:p>
          <a:p>
            <a:pPr marL="228600" indent="-228600">
              <a:buAutoNum type="arabicPeriod"/>
            </a:pPr>
            <a:r>
              <a:rPr lang="en-US" baseline="0" dirty="0" smtClean="0"/>
              <a:t>I will select the EOC Algebra I assessment. </a:t>
            </a:r>
          </a:p>
          <a:p>
            <a:pPr marL="228600" indent="-228600">
              <a:buAutoNum type="arabicPeriod"/>
            </a:pPr>
            <a:r>
              <a:rPr lang="en-US" baseline="0" dirty="0" smtClean="0"/>
              <a:t>By default, the assessment results will display alphabetically by student last name. The list can be sorted by clicking on the reporting category in the column heading. </a:t>
            </a:r>
          </a:p>
          <a:p>
            <a:r>
              <a:rPr lang="en-US" b="1" baseline="0" dirty="0" smtClean="0"/>
              <a:t>Debrief: </a:t>
            </a:r>
            <a:r>
              <a:rPr lang="en-US" baseline="0" dirty="0" smtClean="0"/>
              <a:t>Which students did not master the reporting categories you plan to review? How can you use this information for lesson planning and differentiating instruction?</a:t>
            </a:r>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16</a:t>
            </a:fld>
            <a:endParaRPr lang="en-US" dirty="0"/>
          </a:p>
        </p:txBody>
      </p:sp>
    </p:spTree>
    <p:extLst>
      <p:ext uri="{BB962C8B-B14F-4D97-AF65-F5344CB8AC3E}">
        <p14:creationId xmlns:p14="http://schemas.microsoft.com/office/powerpoint/2010/main" xmlns="" val="1043759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0238">
              <a:defRPr/>
            </a:pPr>
            <a:r>
              <a:rPr lang="en-US" b="1" u="none" dirty="0" smtClean="0"/>
              <a:t>(Presenter’s note: </a:t>
            </a:r>
            <a:r>
              <a:rPr lang="en-US" u="none" dirty="0" smtClean="0"/>
              <a:t>When you wish to transition participants to completely independent practice, prompt them to search for a student for whom they have concerns about performance in attendance, grades, or testing and explore that student’s data.)</a:t>
            </a:r>
          </a:p>
          <a:p>
            <a:pPr defTabSz="940238">
              <a:defRPr/>
            </a:pPr>
            <a:endParaRPr lang="en-US" dirty="0" smtClean="0"/>
          </a:p>
          <a:p>
            <a:pPr defTabSz="940238">
              <a:defRPr/>
            </a:pPr>
            <a:r>
              <a:rPr lang="en-US" dirty="0" smtClean="0"/>
              <a:t>What if I want to quickly find the information on a specific student?</a:t>
            </a:r>
          </a:p>
          <a:p>
            <a:pPr defTabSz="940238">
              <a:defRPr/>
            </a:pPr>
            <a:r>
              <a:rPr lang="en-US" b="1" dirty="0" smtClean="0"/>
              <a:t>(Task) </a:t>
            </a:r>
            <a:r>
              <a:rPr lang="en-US" dirty="0" smtClean="0"/>
              <a:t>Search for a student by name to view his/her general student overview and information pages</a:t>
            </a:r>
          </a:p>
          <a:p>
            <a:pPr marL="235060" indent="-235060" defTabSz="940238">
              <a:buFontTx/>
              <a:buAutoNum type="arabicParenR"/>
              <a:defRPr/>
            </a:pPr>
            <a:r>
              <a:rPr lang="en-US" dirty="0" smtClean="0"/>
              <a:t>Type a student’s name in the “Search” box.</a:t>
            </a:r>
          </a:p>
          <a:p>
            <a:pPr marL="235060" indent="-235060" defTabSz="940238">
              <a:buFontTx/>
              <a:buAutoNum type="arabicParenR"/>
              <a:defRPr/>
            </a:pPr>
            <a:r>
              <a:rPr lang="en-US" dirty="0" smtClean="0"/>
              <a:t>All results will populate.</a:t>
            </a:r>
          </a:p>
          <a:p>
            <a:pPr marL="235060" indent="-235060" defTabSz="940238">
              <a:buFontTx/>
              <a:buAutoNum type="arabicParenR"/>
              <a:defRPr/>
            </a:pPr>
            <a:r>
              <a:rPr lang="en-US" dirty="0" smtClean="0"/>
              <a:t>Click on a name to see the student’s “Overview” page.</a:t>
            </a:r>
          </a:p>
          <a:p>
            <a:pPr defTabSz="940238">
              <a:defRPr/>
            </a:pPr>
            <a:r>
              <a:rPr lang="en-US" b="1" dirty="0" smtClean="0"/>
              <a:t>Debrief: </a:t>
            </a:r>
            <a:r>
              <a:rPr lang="en-US" dirty="0" smtClean="0"/>
              <a:t>How can the student-level dashboard information be used to prepare for a parent/teacher conference?</a:t>
            </a:r>
          </a:p>
          <a:p>
            <a:endParaRPr lang="en-US" dirty="0" smtClean="0">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17</a:t>
            </a:fld>
            <a:endParaRPr lang="en-US" dirty="0"/>
          </a:p>
        </p:txBody>
      </p:sp>
    </p:spTree>
    <p:extLst>
      <p:ext uri="{BB962C8B-B14F-4D97-AF65-F5344CB8AC3E}">
        <p14:creationId xmlns:p14="http://schemas.microsoft.com/office/powerpoint/2010/main" xmlns="" val="2228510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 the support icon in the upper right</a:t>
            </a:r>
            <a:r>
              <a:rPr lang="en-US" baseline="0" dirty="0" smtClean="0"/>
              <a:t> corner of your screen. This will open an email support request window. Type your comments in the box and click ‘Submit Request’. The request will be emailed to the appropriate support person.</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18</a:t>
            </a:fld>
            <a:endParaRPr lang="en-US" dirty="0"/>
          </a:p>
        </p:txBody>
      </p:sp>
    </p:spTree>
    <p:extLst>
      <p:ext uri="{BB962C8B-B14F-4D97-AF65-F5344CB8AC3E}">
        <p14:creationId xmlns:p14="http://schemas.microsoft.com/office/powerpoint/2010/main" xmlns="" val="17607661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let’s click the ‘Home’ icon in the upper</a:t>
            </a:r>
            <a:r>
              <a:rPr lang="en-US" baseline="0" dirty="0" smtClean="0"/>
              <a:t> left corner of your page to navigate back to our home screen. </a:t>
            </a:r>
            <a:endParaRPr lang="en-US"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19</a:t>
            </a:fld>
            <a:endParaRPr lang="en-US" dirty="0"/>
          </a:p>
        </p:txBody>
      </p:sp>
    </p:spTree>
    <p:extLst>
      <p:ext uri="{BB962C8B-B14F-4D97-AF65-F5344CB8AC3E}">
        <p14:creationId xmlns:p14="http://schemas.microsoft.com/office/powerpoint/2010/main" xmlns="" val="2407423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During today’s session, we will take a look at </a:t>
            </a:r>
            <a:r>
              <a:rPr lang="en-US" b="0" baseline="0" dirty="0" smtClean="0"/>
              <a:t>the overview and vision of the TSDS studentGPS™ Dashboards, </a:t>
            </a:r>
            <a:r>
              <a:rPr lang="en-US" b="0" dirty="0" smtClean="0"/>
              <a:t>discuss the functionality and practical</a:t>
            </a:r>
            <a:r>
              <a:rPr lang="en-US" b="0" baseline="0" dirty="0" smtClean="0"/>
              <a:t> use of the dashboards, and </a:t>
            </a:r>
            <a:r>
              <a:rPr lang="en-US" b="0" dirty="0" smtClean="0"/>
              <a:t>provide hands on access to the dashboards data.</a:t>
            </a:r>
          </a:p>
          <a:p>
            <a:endParaRPr lang="en-US" b="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a:t>
            </a:fld>
            <a:endParaRPr lang="en-US" dirty="0"/>
          </a:p>
        </p:txBody>
      </p:sp>
    </p:spTree>
    <p:extLst>
      <p:ext uri="{BB962C8B-B14F-4D97-AF65-F5344CB8AC3E}">
        <p14:creationId xmlns:p14="http://schemas.microsoft.com/office/powerpoint/2010/main" xmlns="" val="7353138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The studentGPS™ Dashboard</a:t>
            </a:r>
            <a:r>
              <a:rPr lang="en-US" baseline="0" dirty="0" smtClean="0"/>
              <a:t> system has several practical uses:</a:t>
            </a:r>
            <a:endParaRPr lang="en-US" dirty="0" smtClean="0"/>
          </a:p>
          <a:p>
            <a:r>
              <a:rPr lang="en-US" dirty="0" smtClean="0"/>
              <a:t>For Individual Student Data—</a:t>
            </a:r>
          </a:p>
          <a:p>
            <a:r>
              <a:rPr lang="en-US" dirty="0" smtClean="0"/>
              <a:t>The Texas Student Data</a:t>
            </a:r>
            <a:r>
              <a:rPr lang="en-US" baseline="0" dirty="0" smtClean="0"/>
              <a:t> System can serve as an ea</a:t>
            </a:r>
            <a:r>
              <a:rPr lang="en-US" dirty="0" smtClean="0"/>
              <a:t>rly</a:t>
            </a:r>
            <a:r>
              <a:rPr lang="en-US" baseline="0" dirty="0" smtClean="0"/>
              <a:t> warning indicator of attendance, discipline or achievement issues for individual students. Students can be monitored on “Watch Lists” in order for staff to intervene prior to dropping out of school. Students with patterns of dropping grades or increasing absences can be easily identified and interventions can be monitored for effectiveness. Data can be used to illustrate troubling trends or improving patterns of behavior to parents during parent teacher conferences. Teachers can use the dashboards to work with students individually to establish individual attendance, discipline or academic goals.</a:t>
            </a:r>
            <a:endParaRPr lang="en-US" dirty="0" smtClean="0"/>
          </a:p>
          <a:p>
            <a:endParaRPr lang="en-US" dirty="0" smtClean="0"/>
          </a:p>
          <a:p>
            <a:r>
              <a:rPr lang="en-US" dirty="0" smtClean="0"/>
              <a:t>Cross Section of Data---</a:t>
            </a:r>
          </a:p>
          <a:p>
            <a:r>
              <a:rPr lang="en-US" baseline="0" dirty="0" smtClean="0"/>
              <a:t>Student Success Team meetings can use the multiple data sets to analyze patterns related to early reading results and classroom performance, local benchmark assessment results, state assessment results, grades and enrollment in advance placement courses. Comparisons can easily be made across silos of data since the data is all contained within the same program. Cross sections of data can also be taken to ARD committee meetings, or student support meeting to present the whole picture of the child’s performance.</a:t>
            </a:r>
            <a:endParaRPr lang="en-US" dirty="0" smtClean="0"/>
          </a:p>
          <a:p>
            <a:endParaRPr lang="en-US" dirty="0" smtClean="0"/>
          </a:p>
          <a:p>
            <a:r>
              <a:rPr lang="en-US" dirty="0" smtClean="0"/>
              <a:t>Campus Use of Data—</a:t>
            </a:r>
          </a:p>
          <a:p>
            <a:r>
              <a:rPr lang="en-US" dirty="0" smtClean="0"/>
              <a:t>Campuses can evaluate the metric performance</a:t>
            </a:r>
            <a:r>
              <a:rPr lang="en-US" baseline="0" dirty="0" smtClean="0"/>
              <a:t> on their campus on a variety of campus level metric indicators and use the data to spark c</a:t>
            </a:r>
            <a:r>
              <a:rPr lang="en-US" dirty="0" smtClean="0"/>
              <a:t>ampus</a:t>
            </a:r>
            <a:r>
              <a:rPr lang="en-US" baseline="0" dirty="0" smtClean="0"/>
              <a:t> level improvement planning. Campuses can easily view their performance on a variety of metric attendance values, or discipline, local assessment, state assessment, or college readiness indicators. Campuses can use the goal setting tool in the TSDS application to set and monitor their progress toward their achievement goals on a variety of indicators.</a:t>
            </a:r>
            <a:endParaRPr lang="en-US"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20</a:t>
            </a:fld>
            <a:endParaRPr lang="en-US" dirty="0"/>
          </a:p>
        </p:txBody>
      </p:sp>
    </p:spTree>
    <p:extLst>
      <p:ext uri="{BB962C8B-B14F-4D97-AF65-F5344CB8AC3E}">
        <p14:creationId xmlns:p14="http://schemas.microsoft.com/office/powerpoint/2010/main" xmlns="" val="23578044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it is time for</a:t>
            </a:r>
            <a:r>
              <a:rPr lang="en-US" baseline="0" dirty="0" smtClean="0"/>
              <a:t> a quick </a:t>
            </a:r>
            <a:r>
              <a:rPr lang="en-US" dirty="0" smtClean="0"/>
              <a:t>Wrap</a:t>
            </a:r>
            <a:r>
              <a:rPr lang="en-US" baseline="0" dirty="0" smtClean="0"/>
              <a:t> Up, Knowledge Check, Survey, and Questions</a:t>
            </a:r>
          </a:p>
        </p:txBody>
      </p:sp>
      <p:sp>
        <p:nvSpPr>
          <p:cNvPr id="4" name="Slide Number Placeholder 3"/>
          <p:cNvSpPr>
            <a:spLocks noGrp="1"/>
          </p:cNvSpPr>
          <p:nvPr>
            <p:ph type="sldNum" sz="quarter" idx="10"/>
          </p:nvPr>
        </p:nvSpPr>
        <p:spPr/>
        <p:txBody>
          <a:bodyPr/>
          <a:lstStyle/>
          <a:p>
            <a:fld id="{7872E534-9B96-469B-99C0-8551271B58B1}" type="slidenum">
              <a:rPr lang="en-US" smtClean="0"/>
              <a:pPr/>
              <a:t>21</a:t>
            </a:fld>
            <a:endParaRPr lang="en-US" dirty="0"/>
          </a:p>
        </p:txBody>
      </p:sp>
    </p:spTree>
    <p:extLst>
      <p:ext uri="{BB962C8B-B14F-4D97-AF65-F5344CB8AC3E}">
        <p14:creationId xmlns:p14="http://schemas.microsoft.com/office/powerpoint/2010/main" xmlns="" val="24371086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solidFill>
                  <a:schemeClr val="tx1"/>
                </a:solidFill>
              </a:rPr>
              <a:t>During Today’s session we looked at the studentGPS™ Dashboards Functionality, Navigation and Practical Uses.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i="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baseline="0" dirty="0" smtClean="0">
                <a:solidFill>
                  <a:schemeClr val="tx1"/>
                </a:solidFill>
              </a:rPr>
              <a:t>Trainer Questions: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solidFill>
                  <a:schemeClr val="tx1"/>
                </a:solidFill>
              </a:rPr>
              <a:t>Who can describe one of the navigation features of the dashboard?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solidFill>
                  <a:schemeClr val="tx1"/>
                </a:solidFill>
              </a:rPr>
              <a:t>During the course of our training today, tell me one thing that surprised you about the data from your campus?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solidFill>
                  <a:schemeClr val="tx1"/>
                </a:solidFill>
              </a:rPr>
              <a:t>How can the data in the Dashboards help you in your regular teaching routine? </a:t>
            </a:r>
            <a:endParaRPr lang="en-US" sz="1200" baseline="0" dirty="0" smtClean="0">
              <a:solidFill>
                <a:schemeClr val="tx1"/>
              </a:solidFill>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22</a:t>
            </a:fld>
            <a:endParaRPr lang="en-US" dirty="0"/>
          </a:p>
        </p:txBody>
      </p:sp>
    </p:spTree>
    <p:extLst>
      <p:ext uri="{BB962C8B-B14F-4D97-AF65-F5344CB8AC3E}">
        <p14:creationId xmlns:p14="http://schemas.microsoft.com/office/powerpoint/2010/main" xmlns="" val="33073093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Please click the Knowledge Check link in Project Share and take 10 minutes to answer questions about this training session.</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23</a:t>
            </a:fld>
            <a:endParaRPr lang="en-US" dirty="0"/>
          </a:p>
        </p:txBody>
      </p:sp>
    </p:spTree>
    <p:extLst>
      <p:ext uri="{BB962C8B-B14F-4D97-AF65-F5344CB8AC3E}">
        <p14:creationId xmlns:p14="http://schemas.microsoft.com/office/powerpoint/2010/main" xmlns="" val="34620223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Please click the survey link in Project Share and take 5 minutes to answer questions about this training session.</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24</a:t>
            </a:fld>
            <a:endParaRPr lang="en-US" dirty="0"/>
          </a:p>
        </p:txBody>
      </p:sp>
    </p:spTree>
    <p:extLst>
      <p:ext uri="{BB962C8B-B14F-4D97-AF65-F5344CB8AC3E}">
        <p14:creationId xmlns:p14="http://schemas.microsoft.com/office/powerpoint/2010/main" xmlns="" val="16478889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a:t>
            </a:r>
            <a:r>
              <a:rPr lang="en-US" baseline="0" dirty="0" smtClean="0"/>
              <a:t> information is available on the Texas Student Data System website located at www.texasstudentdatasystem.org.</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 the conclusion of today’s session, you should be able to</a:t>
            </a:r>
            <a:r>
              <a:rPr lang="en-US" baseline="0" dirty="0" smtClean="0"/>
              <a:t> understand key functionality in the studentGPS™ Dashboards (based on key functionality that teachers and specialists used most often in the LPRs), view and sort classroom data in the studentGPS™ Dashboards, and feel comfortable navigating in the studentGPS™ Dashboards after this class is over. </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a:t>
            </a:fld>
            <a:endParaRPr lang="en-US" dirty="0"/>
          </a:p>
        </p:txBody>
      </p:sp>
    </p:spTree>
    <p:extLst>
      <p:ext uri="{BB962C8B-B14F-4D97-AF65-F5344CB8AC3E}">
        <p14:creationId xmlns:p14="http://schemas.microsoft.com/office/powerpoint/2010/main" xmlns="" val="2756417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 are a few pre-requisites listed for this course. First participants should attend a training session or view Course 1 Overview. The LEA should have loaded the data from the prior year state assessments and the first two grading cycle grades and attendance. Participants will need a TEAL ID with access to the studentGPS™ Dashboards application as well as a Project Share user ID.</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a:t>
            </a:fld>
            <a:endParaRPr lang="en-US" dirty="0"/>
          </a:p>
        </p:txBody>
      </p:sp>
    </p:spTree>
    <p:extLst>
      <p:ext uri="{BB962C8B-B14F-4D97-AF65-F5344CB8AC3E}">
        <p14:creationId xmlns:p14="http://schemas.microsoft.com/office/powerpoint/2010/main" xmlns="" val="2756417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begin with the studentGPS™ Dashboards Overview.</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a:t>
            </a:fld>
            <a:endParaRPr lang="en-US" dirty="0"/>
          </a:p>
        </p:txBody>
      </p:sp>
    </p:spTree>
    <p:extLst>
      <p:ext uri="{BB962C8B-B14F-4D97-AF65-F5344CB8AC3E}">
        <p14:creationId xmlns:p14="http://schemas.microsoft.com/office/powerpoint/2010/main" xmlns="" val="2282035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100000"/>
              </a:lnSpc>
              <a:spcBef>
                <a:spcPts val="0"/>
              </a:spcBef>
              <a:spcAft>
                <a:spcPts val="0"/>
              </a:spcAft>
            </a:pPr>
            <a:r>
              <a:rPr lang="en-US" sz="1200" b="0" i="0" baseline="0" dirty="0" smtClean="0">
                <a:latin typeface="Arial" pitchFamily="34" charset="0"/>
              </a:rPr>
              <a:t>The dashboards help educators make informed decisions to improve student performance. Educators can use information strategically, seeing patterns, gaps and opportunities to make adjustments.</a:t>
            </a:r>
          </a:p>
          <a:p>
            <a:pPr lvl="0">
              <a:lnSpc>
                <a:spcPct val="100000"/>
              </a:lnSpc>
              <a:spcBef>
                <a:spcPts val="0"/>
              </a:spcBef>
              <a:spcAft>
                <a:spcPts val="0"/>
              </a:spcAft>
            </a:pPr>
            <a:endParaRPr lang="en-US" sz="1200" b="0" i="0" baseline="0" dirty="0" smtClean="0">
              <a:latin typeface="Arial" pitchFamily="34" charset="0"/>
            </a:endParaRPr>
          </a:p>
          <a:p>
            <a:pPr>
              <a:lnSpc>
                <a:spcPct val="100000"/>
              </a:lnSpc>
              <a:spcBef>
                <a:spcPts val="0"/>
              </a:spcBef>
              <a:spcAft>
                <a:spcPts val="0"/>
              </a:spcAft>
            </a:pPr>
            <a:r>
              <a:rPr lang="en-US" sz="1200" b="0" i="0" baseline="0" dirty="0" smtClean="0">
                <a:latin typeface="Arial" pitchFamily="34" charset="0"/>
              </a:rPr>
              <a:t>studentGPS™ Dashboards allow you to set goals with students, campuses and your LEA and track progress compared to goals using easy to read snapshots with only a couple of clicks.</a:t>
            </a:r>
          </a:p>
          <a:p>
            <a:pPr>
              <a:lnSpc>
                <a:spcPct val="100000"/>
              </a:lnSpc>
              <a:spcBef>
                <a:spcPts val="0"/>
              </a:spcBef>
              <a:spcAft>
                <a:spcPts val="0"/>
              </a:spcAft>
            </a:pPr>
            <a:endParaRPr lang="en-US" sz="1200" b="0" i="0" baseline="0" dirty="0" smtClean="0">
              <a:latin typeface="Arial" pitchFamily="34" charset="0"/>
            </a:endParaRPr>
          </a:p>
          <a:p>
            <a:pPr>
              <a:lnSpc>
                <a:spcPct val="100000"/>
              </a:lnSpc>
              <a:spcBef>
                <a:spcPts val="0"/>
              </a:spcBef>
              <a:spcAft>
                <a:spcPts val="0"/>
              </a:spcAft>
            </a:pPr>
            <a:r>
              <a:rPr lang="en-US" sz="1200" b="0" i="0" baseline="0" dirty="0" smtClean="0">
                <a:latin typeface="Arial" pitchFamily="34" charset="0"/>
              </a:rPr>
              <a:t>Educators can share selected views found in the dashboards with both parents and students. This enables educators to support decisions with solid information. This information can also help parents and students assess their performance and set goals for improvement.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baseline="0" dirty="0" smtClean="0">
              <a:solidFill>
                <a:schemeClr val="tx1"/>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6</a:t>
            </a:fld>
            <a:endParaRPr lang="en-US" dirty="0"/>
          </a:p>
        </p:txBody>
      </p:sp>
    </p:spTree>
    <p:extLst>
      <p:ext uri="{BB962C8B-B14F-4D97-AF65-F5344CB8AC3E}">
        <p14:creationId xmlns:p14="http://schemas.microsoft.com/office/powerpoint/2010/main" xmlns="" val="3027800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0238">
              <a:defRPr/>
            </a:pPr>
            <a:r>
              <a:rPr lang="en-US" baseline="0" dirty="0" smtClean="0"/>
              <a:t>The </a:t>
            </a:r>
            <a:r>
              <a:rPr lang="en-US" dirty="0" smtClean="0"/>
              <a:t>studentGPS™ Dashboards</a:t>
            </a:r>
            <a:r>
              <a:rPr lang="en-US" baseline="0" dirty="0" smtClean="0"/>
              <a:t> is a component of TSDS that allows teachers, campus administrators, and LEA personnel to use and analyze student data. The dashboards pull from multiple demographic, assessment, and behavior data sets to put all information in one place.  Student attendance, discipline, assessments, grades and credits, advanced academics, college and career readiness, program participation and parent contact information is all easily accessible in the studentGPS™ Dashboards.  In the Dashboards, student data rolls up into classroom, campus, and LEA data, which may be viewed based on the educator’s role. Educators will only be able to see data for the students for whom they have academic responsibility.  As teachers, this will include students in the teacher’s classroom.  Campus administrators have the ability to see data for all students and teachers on their campus.</a:t>
            </a:r>
          </a:p>
          <a:p>
            <a:pPr defTabSz="940238">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DAF2B83E-D87F-440F-B233-42AE7C30C477}"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look at the functionality and some practical uses of the dashboards.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8</a:t>
            </a:fld>
            <a:endParaRPr lang="en-US" dirty="0"/>
          </a:p>
        </p:txBody>
      </p:sp>
    </p:spTree>
    <p:extLst>
      <p:ext uri="{BB962C8B-B14F-4D97-AF65-F5344CB8AC3E}">
        <p14:creationId xmlns:p14="http://schemas.microsoft.com/office/powerpoint/2010/main" xmlns="" val="2282035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it is time for a short preview</a:t>
            </a:r>
            <a:r>
              <a:rPr lang="en-US" baseline="0" dirty="0" smtClean="0"/>
              <a:t> of the studentGPS™ Dashboards.</a:t>
            </a:r>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9</a:t>
            </a:fld>
            <a:endParaRPr lang="en-US" dirty="0"/>
          </a:p>
        </p:txBody>
      </p:sp>
    </p:spTree>
    <p:extLst>
      <p:ext uri="{BB962C8B-B14F-4D97-AF65-F5344CB8AC3E}">
        <p14:creationId xmlns:p14="http://schemas.microsoft.com/office/powerpoint/2010/main" xmlns="" val="38089016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a:prstGeom prst="rect">
            <a:avLst/>
          </a:prstGeom>
        </p:spPr>
        <p:txBody>
          <a:bodyPr anchor="b"/>
          <a:lstStyle>
            <a:lvl1pPr>
              <a:defRPr cap="all" baseline="0">
                <a:latin typeface="Arial" pitchFamily="34" charset="0"/>
                <a:cs typeface="Arial" pitchFamily="34" charset="0"/>
              </a:defRPr>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latin typeface="Arial" pitchFamily="34" charset="0"/>
                <a:cs typeface="Arial"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latin typeface="Arial" pitchFamily="34" charset="0"/>
                <a:cs typeface="Arial" pitchFamily="34" charset="0"/>
              </a:defRPr>
            </a:lvl1pPr>
          </a:lstStyle>
          <a:p>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12" name="Picture 11" descr="TEA-003 TSDS Logo_white_green.png"/>
          <p:cNvPicPr>
            <a:picLocks noChangeAspect="1"/>
          </p:cNvPicPr>
          <p:nvPr userDrawn="1"/>
        </p:nvPicPr>
        <p:blipFill>
          <a:blip r:embed="rId2" cstate="print"/>
          <a:stretch>
            <a:fillRect/>
          </a:stretch>
        </p:blipFill>
        <p:spPr>
          <a:xfrm>
            <a:off x="180475" y="152401"/>
            <a:ext cx="2464905" cy="762000"/>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a:prstGeom prst="rect">
            <a:avLst/>
          </a:prstGeo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F0C4421-5918-4AA3-AE4A-C36EDD2FD6EB}"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F0C4421-5918-4AA3-AE4A-C36EDD2FD6EB}" type="slidenum">
              <a:rPr lang="en-US" smtClean="0"/>
              <a:pPr/>
              <a:t>‹#›</a:t>
            </a:fld>
            <a:endParaRPr lang="en-US" dirty="0"/>
          </a:p>
        </p:txBody>
      </p:sp>
      <p:sp>
        <p:nvSpPr>
          <p:cNvPr id="7"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a:prstGeom prst="rect">
            <a:avLst/>
          </a:prstGeo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2F0C4421-5918-4AA3-AE4A-C36EDD2FD6E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3" name="Group 7"/>
          <p:cNvGrpSpPr>
            <a:grpSpLocks/>
          </p:cNvGrpSpPr>
          <p:nvPr userDrawn="1"/>
        </p:nvGrpSpPr>
        <p:grpSpPr bwMode="auto">
          <a:xfrm>
            <a:off x="457200" y="652463"/>
            <a:ext cx="8258175" cy="2749550"/>
            <a:chOff x="457200" y="652570"/>
            <a:chExt cx="8258158" cy="2749743"/>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658906"/>
              <a:ext cx="8177087" cy="27434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3"/>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3477230" y="652570"/>
              <a:ext cx="5238128"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 name="Title 1"/>
          <p:cNvSpPr>
            <a:spLocks noGrp="1"/>
          </p:cNvSpPr>
          <p:nvPr>
            <p:ph type="title"/>
          </p:nvPr>
        </p:nvSpPr>
        <p:spPr>
          <a:xfrm>
            <a:off x="457200" y="4191000"/>
            <a:ext cx="7823200" cy="798513"/>
          </a:xfrm>
          <a:prstGeom prst="rect">
            <a:avLst/>
          </a:prstGeom>
        </p:spPr>
        <p:txBody>
          <a:bodyPr/>
          <a:lstStyle>
            <a:lvl1pPr>
              <a:defRPr>
                <a:latin typeface="Arial" pitchFamily="34" charset="0"/>
                <a:cs typeface="Arial" pitchFamily="34" charset="0"/>
              </a:defRPr>
            </a:lvl1pPr>
          </a:lstStyle>
          <a:p>
            <a:endParaRPr lang="en-US" dirty="0"/>
          </a:p>
        </p:txBody>
      </p:sp>
    </p:spTree>
    <p:extLst>
      <p:ext uri="{BB962C8B-B14F-4D97-AF65-F5344CB8AC3E}">
        <p14:creationId xmlns:p14="http://schemas.microsoft.com/office/powerpoint/2010/main" xmlns="" val="423863867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w logo">
    <p:spTree>
      <p:nvGrpSpPr>
        <p:cNvPr id="1" name=""/>
        <p:cNvGrpSpPr/>
        <p:nvPr/>
      </p:nvGrpSpPr>
      <p:grpSpPr>
        <a:xfrm>
          <a:off x="0" y="0"/>
          <a:ext cx="0" cy="0"/>
          <a:chOff x="0" y="0"/>
          <a:chExt cx="0" cy="0"/>
        </a:xfrm>
      </p:grpSpPr>
      <p:sp>
        <p:nvSpPr>
          <p:cNvPr id="9" name="Rectangle 8"/>
          <p:cNvSpPr/>
          <p:nvPr/>
        </p:nvSpPr>
        <p:spPr>
          <a:xfrm>
            <a:off x="1905000" y="0"/>
            <a:ext cx="72390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a:xfrm>
            <a:off x="3429000" y="6248400"/>
            <a:ext cx="5334000" cy="365125"/>
          </a:xfrm>
        </p:spPr>
        <p:txBody>
          <a:bodyPr/>
          <a:lstStyle/>
          <a:p>
            <a:endParaRPr lang="en-US" dirty="0"/>
          </a:p>
        </p:txBody>
      </p:sp>
      <p:sp>
        <p:nvSpPr>
          <p:cNvPr id="4" name="Footer Placeholder 3"/>
          <p:cNvSpPr>
            <a:spLocks noGrp="1"/>
          </p:cNvSpPr>
          <p:nvPr>
            <p:ph type="ftr" sz="quarter" idx="11"/>
          </p:nvPr>
        </p:nvSpPr>
        <p:spPr>
          <a:xfrm>
            <a:off x="533400" y="6248400"/>
            <a:ext cx="8165682" cy="364931"/>
          </a:xfrm>
        </p:spPr>
        <p:txBody>
          <a:bodyPr/>
          <a:lstStyle>
            <a:lvl1pPr>
              <a:defRPr sz="800">
                <a:solidFill>
                  <a:schemeClr val="tx2"/>
                </a:solidFill>
                <a:latin typeface="+mn-lt"/>
              </a:defRPr>
            </a:lvl1pPr>
          </a:lstStyle>
          <a:p>
            <a:pPr marL="1828800">
              <a:spcBef>
                <a:spcPts val="600"/>
              </a:spcBef>
              <a:spcAft>
                <a:spcPts val="600"/>
              </a:spcAft>
            </a:pPr>
            <a:endParaRPr lang="en-US" dirty="0" smtClean="0">
              <a:ea typeface="Times New Roman"/>
              <a:cs typeface="Times New Roman"/>
            </a:endParaRPr>
          </a:p>
        </p:txBody>
      </p:sp>
      <p:sp>
        <p:nvSpPr>
          <p:cNvPr id="5" name="Slide Number Placeholder 4"/>
          <p:cNvSpPr>
            <a:spLocks noGrp="1"/>
          </p:cNvSpPr>
          <p:nvPr>
            <p:ph type="sldNum" sz="quarter" idx="12"/>
          </p:nvPr>
        </p:nvSpPr>
        <p:spPr/>
        <p:txBody>
          <a:bodyPr>
            <a:noAutofit/>
          </a:bodyPr>
          <a:lstStyle>
            <a:lvl1pPr>
              <a:defRPr sz="1200" baseline="0">
                <a:latin typeface="Arial" pitchFamily="34" charset="0"/>
                <a:cs typeface="Arial" pitchFamily="34" charset="0"/>
              </a:defRPr>
            </a:lvl1pPr>
          </a:lstStyle>
          <a:p>
            <a:fld id="{2F0C4421-5918-4AA3-AE4A-C36EDD2FD6EB}" type="slidenum">
              <a:rPr lang="en-US" smtClean="0"/>
              <a:pPr/>
              <a:t>‹#›</a:t>
            </a:fld>
            <a:endParaRPr lang="en-US" dirty="0"/>
          </a:p>
        </p:txBody>
      </p:sp>
      <p:pic>
        <p:nvPicPr>
          <p:cNvPr id="7" name="Picture 6" descr="Logo no tag.png"/>
          <p:cNvPicPr>
            <a:picLocks noChangeAspect="1"/>
          </p:cNvPicPr>
          <p:nvPr/>
        </p:nvPicPr>
        <p:blipFill>
          <a:blip r:embed="rId2" cstate="print"/>
          <a:stretch>
            <a:fillRect/>
          </a:stretch>
        </p:blipFill>
        <p:spPr>
          <a:xfrm>
            <a:off x="152400" y="152400"/>
            <a:ext cx="1617717" cy="1007787"/>
          </a:xfrm>
          <a:prstGeom prst="rect">
            <a:avLst/>
          </a:prstGeom>
        </p:spPr>
      </p:pic>
      <p:sp>
        <p:nvSpPr>
          <p:cNvPr id="11" name="Title 1"/>
          <p:cNvSpPr>
            <a:spLocks noGrp="1"/>
          </p:cNvSpPr>
          <p:nvPr>
            <p:ph type="title"/>
          </p:nvPr>
        </p:nvSpPr>
        <p:spPr>
          <a:xfrm>
            <a:off x="1905000" y="533400"/>
            <a:ext cx="6858000" cy="841248"/>
          </a:xfrm>
          <a:prstGeom prst="rect">
            <a:avLst/>
          </a:prstGeom>
        </p:spPr>
        <p:txBody>
          <a:bodyPr anchor="ctr">
            <a:noAutofit/>
          </a:bodyPr>
          <a:lstStyle>
            <a:lvl1pPr algn="l">
              <a:buNone/>
              <a:defRPr sz="2800" b="1">
                <a:solidFill>
                  <a:schemeClr val="accent3">
                    <a:lumMod val="75000"/>
                  </a:schemeClr>
                </a:solidFill>
                <a:latin typeface="Arial" pitchFamily="34" charset="0"/>
                <a:cs typeface="Arial" pitchFamily="34" charset="0"/>
              </a:defRPr>
            </a:lvl1pPr>
          </a:lstStyle>
          <a:p>
            <a:r>
              <a:rPr kumimoji="0" lang="en-US" dirty="0" smtClean="0"/>
              <a:t>Click to edit Master title style</a:t>
            </a:r>
            <a:endParaRPr kumimoji="0" lang="en-US" dirty="0"/>
          </a:p>
        </p:txBody>
      </p:sp>
      <p:sp>
        <p:nvSpPr>
          <p:cNvPr id="13" name="Content Placeholder 3"/>
          <p:cNvSpPr>
            <a:spLocks noGrp="1"/>
          </p:cNvSpPr>
          <p:nvPr>
            <p:ph sz="quarter" idx="1" hasCustomPrompt="1"/>
          </p:nvPr>
        </p:nvSpPr>
        <p:spPr>
          <a:xfrm>
            <a:off x="533400" y="1752600"/>
            <a:ext cx="8153400" cy="4495800"/>
          </a:xfrm>
        </p:spPr>
        <p:txBody>
          <a:bodyPr>
            <a:noAutofit/>
          </a:bodyPr>
          <a:lstStyle>
            <a:lvl1pPr>
              <a:lnSpc>
                <a:spcPct val="106000"/>
              </a:lnSpc>
              <a:spcAft>
                <a:spcPts val="300"/>
              </a:spcAft>
              <a:defRPr sz="1800" baseline="0">
                <a:latin typeface="+mn-lt"/>
              </a:defRPr>
            </a:lvl1pPr>
          </a:lstStyle>
          <a:p>
            <a:pPr>
              <a:spcBef>
                <a:spcPts val="600"/>
              </a:spcBef>
              <a:spcAft>
                <a:spcPts val="600"/>
              </a:spcAft>
              <a:buFont typeface="Wingdings" pitchFamily="2" charset="2"/>
              <a:buChar char="q"/>
            </a:pPr>
            <a:r>
              <a:rPr lang="en-US" sz="2600" dirty="0" smtClean="0"/>
              <a:t>Insert text</a:t>
            </a:r>
            <a:endParaRPr lang="en-US" dirty="0"/>
          </a:p>
        </p:txBody>
      </p:sp>
      <p:sp>
        <p:nvSpPr>
          <p:cNvPr id="10" name="TextBox 9"/>
          <p:cNvSpPr txBox="1"/>
          <p:nvPr userDrawn="1"/>
        </p:nvSpPr>
        <p:spPr>
          <a:xfrm>
            <a:off x="3048000" y="6356122"/>
            <a:ext cx="5638800" cy="215444"/>
          </a:xfrm>
          <a:prstGeom prst="rect">
            <a:avLst/>
          </a:prstGeom>
          <a:noFill/>
        </p:spPr>
        <p:txBody>
          <a:bodyPr wrap="square" rtlCol="0">
            <a:spAutoFit/>
          </a:bodyPr>
          <a:lstStyle/>
          <a:p>
            <a:pPr algn="r"/>
            <a:r>
              <a:rPr lang="en-US" sz="800" kern="1200" baseline="0" dirty="0" smtClean="0">
                <a:solidFill>
                  <a:schemeClr val="tx2"/>
                </a:solidFill>
                <a:effectLst/>
                <a:latin typeface="Arial" pitchFamily="34" charset="0"/>
                <a:ea typeface="+mn-ea"/>
                <a:cs typeface="+mn-cs"/>
              </a:rPr>
              <a:t>Copyright © 2013 Texas Education Agency. All rights reserved. TEA confidential and proprietary.</a:t>
            </a:r>
            <a:endParaRPr lang="en-US" sz="800" kern="1200" baseline="0" dirty="0">
              <a:solidFill>
                <a:schemeClr val="tx2"/>
              </a:solidFill>
              <a:effectLst/>
              <a:latin typeface="Arial" pitchFamily="34" charset="0"/>
              <a:ea typeface="+mn-ea"/>
              <a:cs typeface="+mn-cs"/>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Ref idx="1003">
        <a:schemeClr val="bg1"/>
      </p:bgRef>
    </p:bg>
    <p:spTree>
      <p:nvGrpSpPr>
        <p:cNvPr id="1" name=""/>
        <p:cNvGrpSpPr/>
        <p:nvPr/>
      </p:nvGrpSpPr>
      <p:grpSpPr>
        <a:xfrm>
          <a:off x="0" y="0"/>
          <a:ext cx="0" cy="0"/>
          <a:chOff x="0" y="0"/>
          <a:chExt cx="0" cy="0"/>
        </a:xfrm>
      </p:grpSpPr>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nchorCtr="0"/>
          <a:lstStyle/>
          <a:p>
            <a:pPr algn="ctr" eaLnBrk="1" latinLnBrk="0" hangingPunct="1"/>
            <a:endParaRPr kumimoji="0" lang="en-US" b="0" dirty="0"/>
          </a:p>
        </p:txBody>
      </p:sp>
      <p:sp>
        <p:nvSpPr>
          <p:cNvPr id="2" name="Title 1"/>
          <p:cNvSpPr>
            <a:spLocks noGrp="1"/>
          </p:cNvSpPr>
          <p:nvPr>
            <p:ph type="title"/>
          </p:nvPr>
        </p:nvSpPr>
        <p:spPr>
          <a:xfrm>
            <a:off x="1371600" y="1600200"/>
            <a:ext cx="7620000" cy="990600"/>
          </a:xfrm>
          <a:prstGeom prst="rect">
            <a:avLst/>
          </a:prstGeom>
        </p:spPr>
        <p:txBody>
          <a:bodyPr>
            <a:normAutofit/>
          </a:bodyPr>
          <a:lstStyle>
            <a:lvl1pPr algn="l">
              <a:buNone/>
              <a:defRPr sz="3000" b="1" cap="none">
                <a:solidFill>
                  <a:srgbClr val="FFFFFF"/>
                </a:solidFill>
                <a:latin typeface="Arial" pitchFamily="34" charset="0"/>
                <a:cs typeface="Arial" pitchFamily="34" charset="0"/>
              </a:defRPr>
            </a:lvl1pPr>
          </a:lstStyle>
          <a:p>
            <a:r>
              <a:rPr kumimoji="0" lang="en-US" dirty="0" smtClean="0"/>
              <a:t>Click to edit Master title style</a:t>
            </a:r>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98568" y="1752600"/>
            <a:ext cx="1100860" cy="685801"/>
          </a:xfrm>
          <a:prstGeom prst="rect">
            <a:avLst/>
          </a:prstGeom>
        </p:spPr>
      </p:pic>
      <p:sp>
        <p:nvSpPr>
          <p:cNvPr id="13" name="Slide Number Placeholder 12"/>
          <p:cNvSpPr>
            <a:spLocks noGrp="1"/>
          </p:cNvSpPr>
          <p:nvPr>
            <p:ph type="sldNum" sz="quarter" idx="11"/>
          </p:nvPr>
        </p:nvSpPr>
        <p:spPr>
          <a:xfrm>
            <a:off x="152400" y="6477000"/>
            <a:ext cx="533400" cy="244476"/>
          </a:xfrm>
        </p:spPr>
        <p:txBody>
          <a:bodyPr/>
          <a:lstStyle/>
          <a:p>
            <a:fld id="{25037DA4-2335-4A87-8586-64B2BAB0821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uron's Section Dividers">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152400" y="152400"/>
            <a:ext cx="1100860" cy="685801"/>
          </a:xfrm>
          <a:prstGeom prst="rect">
            <a:avLst/>
          </a:prstGeom>
        </p:spPr>
      </p:pic>
      <p:sp>
        <p:nvSpPr>
          <p:cNvPr id="13" name="Slide Number Placeholder 12"/>
          <p:cNvSpPr>
            <a:spLocks noGrp="1"/>
          </p:cNvSpPr>
          <p:nvPr>
            <p:ph type="sldNum" sz="quarter" idx="11"/>
          </p:nvPr>
        </p:nvSpPr>
        <p:spPr>
          <a:xfrm>
            <a:off x="8458200" y="533400"/>
            <a:ext cx="533400" cy="244476"/>
          </a:xfrm>
        </p:spPr>
        <p:txBody>
          <a:bodyPr/>
          <a:lstStyle/>
          <a:p>
            <a:fld id="{25037DA4-2335-4A87-8586-64B2BAB0821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Content Placeholder 8"/>
          <p:cNvSpPr>
            <a:spLocks noGrp="1"/>
          </p:cNvSpPr>
          <p:nvPr>
            <p:ph sz="quarter" idx="1"/>
          </p:nvPr>
        </p:nvSpPr>
        <p:spPr>
          <a:xfrm>
            <a:off x="609600"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endParaRPr lang="en-US" dirty="0"/>
          </a:p>
        </p:txBody>
      </p:sp>
      <p:sp>
        <p:nvSpPr>
          <p:cNvPr id="10" name="Slide Number Placeholder 9"/>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609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endParaRPr lang="en-US" dirty="0"/>
          </a:p>
        </p:txBody>
      </p:sp>
      <p:sp>
        <p:nvSpPr>
          <p:cNvPr id="12" name="Slide Number Placeholder 11"/>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dirty="0"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6248400"/>
            <a:ext cx="1676400" cy="365125"/>
          </a:xfrm>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5" name="Picture 4" descr="Logo no tag.png"/>
          <p:cNvPicPr>
            <a:picLocks noChangeAspect="1"/>
          </p:cNvPicPr>
          <p:nvPr userDrawn="1"/>
        </p:nvPicPr>
        <p:blipFill>
          <a:blip r:embed="rId2" cstate="print"/>
          <a:stretch>
            <a:fillRect/>
          </a:stretch>
        </p:blipFill>
        <p:spPr>
          <a:xfrm>
            <a:off x="7793824" y="5892800"/>
            <a:ext cx="1223176" cy="762000"/>
          </a:xfrm>
          <a:prstGeom prst="rect">
            <a:avLst/>
          </a:prstGeom>
        </p:spPr>
      </p:pic>
      <p:sp>
        <p:nvSpPr>
          <p:cNvPr id="7" name="Title 1"/>
          <p:cNvSpPr>
            <a:spLocks noGrp="1"/>
          </p:cNvSpPr>
          <p:nvPr>
            <p:ph type="title"/>
          </p:nvPr>
        </p:nvSpPr>
        <p:spPr>
          <a:xfrm>
            <a:off x="1981200" y="4572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600200"/>
            <a:ext cx="8153400" cy="4526280"/>
          </a:xfrm>
          <a:prstGeom prst="rect">
            <a:avLst/>
          </a:prstGeom>
        </p:spPr>
        <p:txBody>
          <a:bodyPr vert="horz">
            <a:no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80848"/>
            <a:ext cx="533400" cy="244476"/>
          </a:xfrm>
          <a:prstGeom prst="rect">
            <a:avLst/>
          </a:prstGeom>
        </p:spPr>
        <p:txBody>
          <a:bodyPr vert="horz" anchor="ctr" anchorCtr="0">
            <a:normAutofit/>
          </a:bodyPr>
          <a:lstStyle>
            <a:lvl1pPr algn="ctr" eaLnBrk="1" latinLnBrk="0" hangingPunct="1">
              <a:defRPr kumimoji="0" sz="1300" b="1">
                <a:solidFill>
                  <a:srgbClr val="FFFFFF"/>
                </a:solidFill>
                <a:latin typeface="Arial" pitchFamily="34" charset="0"/>
                <a:cs typeface="Arial" pitchFamily="34" charset="0"/>
              </a:defRPr>
            </a:lvl1pPr>
          </a:lstStyle>
          <a:p>
            <a:fld id="{25037DA4-2335-4A87-8586-64B2BAB08211}" type="slidenum">
              <a:rPr lang="en-US" smtClean="0"/>
              <a:pPr/>
              <a:t>‹#›</a:t>
            </a:fld>
            <a:endParaRPr lang="en-US" dirty="0"/>
          </a:p>
        </p:txBody>
      </p:sp>
      <p:pic>
        <p:nvPicPr>
          <p:cNvPr id="12" name="Picture 11" descr="Logo no tag.png"/>
          <p:cNvPicPr>
            <a:picLocks noChangeAspect="1"/>
          </p:cNvPicPr>
          <p:nvPr/>
        </p:nvPicPr>
        <p:blipFill>
          <a:blip r:embed="rId16" cstate="print"/>
          <a:stretch>
            <a:fillRect/>
          </a:stretch>
        </p:blipFill>
        <p:spPr>
          <a:xfrm>
            <a:off x="152400" y="152400"/>
            <a:ext cx="1617717" cy="1007787"/>
          </a:xfrm>
          <a:prstGeom prst="rect">
            <a:avLst/>
          </a:prstGeom>
        </p:spPr>
      </p:pic>
      <p:sp>
        <p:nvSpPr>
          <p:cNvPr id="11" name="Title 1"/>
          <p:cNvSpPr txBox="1">
            <a:spLocks/>
          </p:cNvSpPr>
          <p:nvPr userDrawn="1"/>
        </p:nvSpPr>
        <p:spPr>
          <a:xfrm>
            <a:off x="1905000" y="533400"/>
            <a:ext cx="6705600" cy="685800"/>
          </a:xfrm>
          <a:prstGeom prst="rect">
            <a:avLst/>
          </a:prstGeom>
        </p:spPr>
        <p:txBody>
          <a:bodyPr anchor="ctr">
            <a:normAutofit/>
          </a:bodyPr>
          <a:lstStyle>
            <a:lvl1pPr algn="l" rtl="0" eaLnBrk="1" latinLnBrk="0" hangingPunct="1">
              <a:spcBef>
                <a:spcPct val="0"/>
              </a:spcBef>
              <a:buNone/>
              <a:defRPr kumimoji="0" sz="3200" b="1" kern="1200">
                <a:solidFill>
                  <a:schemeClr val="tx1"/>
                </a:solidFill>
                <a:latin typeface="Arial" pitchFamily="34" charset="0"/>
                <a:ea typeface="+mj-ea"/>
                <a:cs typeface="Arial" pitchFamily="34" charset="0"/>
              </a:defRPr>
            </a:lvl1pPr>
          </a:lstStyle>
          <a:p>
            <a:r>
              <a:rPr lang="en-US" sz="2800" dirty="0" smtClean="0"/>
              <a:t>Click to edit Master title style</a:t>
            </a:r>
            <a:endParaRPr lang="en-US" sz="2800" dirty="0"/>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65" r:id="rId4"/>
    <p:sldLayoutId id="2147483740" r:id="rId5"/>
    <p:sldLayoutId id="2147483741" r:id="rId6"/>
    <p:sldLayoutId id="2147483742" r:id="rId7"/>
    <p:sldLayoutId id="2147483743" r:id="rId8"/>
    <p:sldLayoutId id="2147483764" r:id="rId9"/>
    <p:sldLayoutId id="2147483744" r:id="rId10"/>
    <p:sldLayoutId id="2147483745" r:id="rId11"/>
    <p:sldLayoutId id="2147483746" r:id="rId12"/>
    <p:sldLayoutId id="2147483747" r:id="rId13"/>
    <p:sldLayoutId id="2147483763" r:id="rId14"/>
  </p:sldLayoutIdLst>
  <p:timing>
    <p:tnLst>
      <p:par>
        <p:cTn id="1" dur="indefinite" restart="never" nodeType="tmRoot"/>
      </p:par>
    </p:tnLst>
  </p:timing>
  <p:hf hdr="0" ftr="0" dt="0"/>
  <p:txStyles>
    <p:titleStyle>
      <a:lvl1pPr algn="l" rtl="0" eaLnBrk="1" latinLnBrk="0" hangingPunct="1">
        <a:spcBef>
          <a:spcPct val="0"/>
        </a:spcBef>
        <a:buNone/>
        <a:defRPr kumimoji="0" sz="4400" kern="1200">
          <a:solidFill>
            <a:schemeClr val="tx1"/>
          </a:solidFill>
          <a:latin typeface="+mj-lt"/>
          <a:ea typeface="+mj-ea"/>
          <a:cs typeface="+mj-cs"/>
        </a:defRPr>
      </a:lvl1pPr>
    </p:titleStyle>
    <p:body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a:solidFill>
            <a:schemeClr val="tx1"/>
          </a:solidFill>
          <a:latin typeface="Arial" pitchFamily="34" charset="0"/>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vimeo.com/47511948"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http://www.tea.state.tx.u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projectsharetexas.or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projectsharetexas.org/"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texasstudentdatasystem.org/" TargetMode="External"/><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slideLayout" Target="../slideLayouts/slideLayout2.xml"/><Relationship Id="rId7" Type="http://schemas.openxmlformats.org/officeDocument/2006/relationships/image" Target="../media/image12.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notesSlide" Target="../notesSlides/notesSlide7.xml"/><Relationship Id="rId9"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2438400" y="5943600"/>
            <a:ext cx="6477000" cy="838200"/>
          </a:xfrm>
        </p:spPr>
        <p:txBody>
          <a:bodyPr>
            <a:normAutofit fontScale="90000"/>
          </a:bodyPr>
          <a:lstStyle/>
          <a:p>
            <a:r>
              <a:rPr lang="en-US" sz="3800" b="1" cap="none" dirty="0" smtClean="0"/>
              <a:t>studentGPS™ Dashboards Course 2A: </a:t>
            </a:r>
            <a:r>
              <a:rPr lang="en-US" sz="3800" b="1" cap="none" dirty="0" smtClean="0">
                <a:solidFill>
                  <a:srgbClr val="43E4FF"/>
                </a:solidFill>
              </a:rPr>
              <a:t>studentGPS™ Dashboards 101 for Teachers and Specialists</a:t>
            </a:r>
            <a:r>
              <a:rPr lang="en-US" b="1" cap="none" dirty="0" smtClean="0">
                <a:solidFill>
                  <a:srgbClr val="43E4FF"/>
                </a:solidFill>
              </a:rPr>
              <a:t/>
            </a:r>
            <a:br>
              <a:rPr lang="en-US" b="1" cap="none" dirty="0" smtClean="0">
                <a:solidFill>
                  <a:srgbClr val="43E4FF"/>
                </a:solidFill>
              </a:rPr>
            </a:br>
            <a:r>
              <a:rPr lang="en-US" sz="3100" dirty="0" smtClean="0"/>
              <a:t/>
            </a:r>
            <a:br>
              <a:rPr lang="en-US" sz="3100" dirty="0" smtClean="0"/>
            </a:br>
            <a:r>
              <a:rPr lang="en-US" sz="2400" dirty="0" smtClean="0">
                <a:solidFill>
                  <a:srgbClr val="11D4E9"/>
                </a:solidFill>
              </a:rPr>
              <a:t> </a:t>
            </a:r>
            <a:br>
              <a:rPr lang="en-US" sz="2400" dirty="0" smtClean="0">
                <a:solidFill>
                  <a:srgbClr val="11D4E9"/>
                </a:solidFill>
              </a:rPr>
            </a:br>
            <a:r>
              <a:rPr lang="en-US" sz="2400" dirty="0">
                <a:solidFill>
                  <a:srgbClr val="11D4E9"/>
                </a:solidFill>
              </a:rPr>
              <a:t>Document Number: </a:t>
            </a:r>
            <a:r>
              <a:rPr lang="en-US" sz="2400" dirty="0" smtClean="0">
                <a:solidFill>
                  <a:srgbClr val="11D4E9"/>
                </a:solidFill>
              </a:rPr>
              <a:t>TSDS-</a:t>
            </a:r>
            <a:r>
              <a:rPr lang="en-US" sz="2400" cap="none" dirty="0" smtClean="0">
                <a:solidFill>
                  <a:srgbClr val="11D4E9"/>
                </a:solidFill>
              </a:rPr>
              <a:t>s</a:t>
            </a:r>
            <a:r>
              <a:rPr lang="en-US" sz="2400" dirty="0" smtClean="0">
                <a:solidFill>
                  <a:srgbClr val="11D4E9"/>
                </a:solidFill>
              </a:rPr>
              <a:t>GPS-L002A-D002</a:t>
            </a:r>
            <a:endParaRPr lang="en-US" sz="2400" dirty="0">
              <a:solidFill>
                <a:srgbClr val="FCD192"/>
              </a:solidFill>
            </a:endParaRPr>
          </a:p>
        </p:txBody>
      </p:sp>
      <p:sp>
        <p:nvSpPr>
          <p:cNvPr id="6" name="Rectangle 5"/>
          <p:cNvSpPr/>
          <p:nvPr/>
        </p:nvSpPr>
        <p:spPr>
          <a:xfrm>
            <a:off x="110990" y="870099"/>
            <a:ext cx="2832442" cy="338554"/>
          </a:xfrm>
          <a:prstGeom prst="rect">
            <a:avLst/>
          </a:prstGeom>
        </p:spPr>
        <p:txBody>
          <a:bodyPr wrap="none">
            <a:spAutoFit/>
          </a:bodyPr>
          <a:lstStyle/>
          <a:p>
            <a:r>
              <a:rPr lang="en-US" sz="1600" dirty="0" smtClean="0">
                <a:solidFill>
                  <a:srgbClr val="11D4E9"/>
                </a:solidFill>
              </a:rPr>
              <a:t>Simple Solution. Brighter Futures.</a:t>
            </a:r>
            <a:endParaRPr lang="en-U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905000" y="381000"/>
            <a:ext cx="6858000" cy="841248"/>
          </a:xfrm>
          <a:prstGeom prst="rect">
            <a:avLst/>
          </a:prstGeom>
        </p:spPr>
        <p:txBody>
          <a:bodyPr>
            <a:noAutofit/>
          </a:bodyPr>
          <a:lstStyle/>
          <a:p>
            <a:r>
              <a:rPr lang="en-US" sz="2400" dirty="0" smtClean="0"/>
              <a:t>Video: Demonstration of studentGPS™ Dashboards</a:t>
            </a:r>
            <a:endParaRPr lang="en-US" sz="2400" dirty="0"/>
          </a:p>
        </p:txBody>
      </p:sp>
      <p:pic>
        <p:nvPicPr>
          <p:cNvPr id="6" name="Picture Placeholder 6" descr="vimeo.png"/>
          <p:cNvPicPr>
            <a:picLocks noChangeAspect="1"/>
          </p:cNvPicPr>
          <p:nvPr/>
        </p:nvPicPr>
        <p:blipFill>
          <a:blip r:embed="rId3" cstate="print"/>
          <a:srcRect l="5199" r="5199"/>
          <a:stretch>
            <a:fillRect/>
          </a:stretch>
        </p:blipFill>
        <p:spPr>
          <a:xfrm>
            <a:off x="1219200" y="1752600"/>
            <a:ext cx="6858000" cy="4131890"/>
          </a:xfrm>
          <a:prstGeom prst="rect">
            <a:avLst/>
          </a:prstGeom>
        </p:spPr>
      </p:pic>
      <p:sp>
        <p:nvSpPr>
          <p:cNvPr id="7" name="Text Placeholder 5"/>
          <p:cNvSpPr txBox="1">
            <a:spLocks/>
          </p:cNvSpPr>
          <p:nvPr/>
        </p:nvSpPr>
        <p:spPr>
          <a:xfrm>
            <a:off x="1219200" y="5943600"/>
            <a:ext cx="6858000" cy="533400"/>
          </a:xfrm>
          <a:prstGeom prst="rect">
            <a:avLst/>
          </a:prstGeom>
        </p:spPr>
        <p:txBody>
          <a:bodyPr>
            <a:noAutofit/>
          </a:bodyPr>
          <a:lstStyle>
            <a:lvl1pPr marL="320040" indent="-320040" algn="l" rtl="0" eaLnBrk="1" latinLnBrk="0" hangingPunct="1">
              <a:spcBef>
                <a:spcPts val="700"/>
              </a:spcBef>
              <a:buClr>
                <a:schemeClr val="accent2"/>
              </a:buClr>
              <a:buSzPct val="60000"/>
              <a:buFont typeface="Wingdings"/>
              <a:buChar char=""/>
              <a:defRPr kumimoji="0" sz="26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ctr">
              <a:buNone/>
            </a:pPr>
            <a:r>
              <a:rPr lang="en-US" sz="1800" dirty="0" smtClean="0">
                <a:hlinkClick r:id="rId4"/>
              </a:rPr>
              <a:t>http://vimeo.com/47511948</a:t>
            </a:r>
            <a:endParaRPr lang="en-US" sz="1800" dirty="0" smtClean="0"/>
          </a:p>
        </p:txBody>
      </p:sp>
      <p:sp>
        <p:nvSpPr>
          <p:cNvPr id="2" name="Slide Number Placeholder 1"/>
          <p:cNvSpPr>
            <a:spLocks noGrp="1"/>
          </p:cNvSpPr>
          <p:nvPr>
            <p:ph type="sldNum" sz="quarter" idx="12"/>
          </p:nvPr>
        </p:nvSpPr>
        <p:spPr/>
        <p:txBody>
          <a:bodyPr/>
          <a:lstStyle/>
          <a:p>
            <a:fld id="{2F0C4421-5918-4AA3-AE4A-C36EDD2FD6EB}" type="slidenum">
              <a:rPr lang="en-US" smtClean="0"/>
              <a:pPr/>
              <a:t>9</a:t>
            </a:fld>
            <a:endParaRPr lang="en-US" dirty="0"/>
          </a:p>
        </p:txBody>
      </p:sp>
    </p:spTree>
    <p:extLst>
      <p:ext uri="{BB962C8B-B14F-4D97-AF65-F5344CB8AC3E}">
        <p14:creationId xmlns:p14="http://schemas.microsoft.com/office/powerpoint/2010/main" xmlns="" val="41654128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05000" y="381000"/>
            <a:ext cx="6858000" cy="838200"/>
          </a:xfrm>
          <a:prstGeom prst="rect">
            <a:avLst/>
          </a:prstGeom>
        </p:spPr>
        <p:txBody>
          <a:bodyPr>
            <a:noAutofit/>
          </a:bodyPr>
          <a:lstStyle/>
          <a:p>
            <a:r>
              <a:rPr lang="en-US" sz="2400" dirty="0" smtClean="0"/>
              <a:t>studentGPS™ Dashboards Key </a:t>
            </a:r>
            <a:br>
              <a:rPr lang="en-US" sz="2400" dirty="0" smtClean="0"/>
            </a:br>
            <a:r>
              <a:rPr lang="en-US" sz="2400" dirty="0" smtClean="0"/>
              <a:t>Functionality</a:t>
            </a:r>
            <a:endParaRPr lang="en-US" sz="2400" dirty="0"/>
          </a:p>
        </p:txBody>
      </p:sp>
      <p:sp>
        <p:nvSpPr>
          <p:cNvPr id="10" name="Content Placeholder 3"/>
          <p:cNvSpPr>
            <a:spLocks noGrp="1"/>
          </p:cNvSpPr>
          <p:nvPr>
            <p:ph sz="quarter" idx="4294967295"/>
          </p:nvPr>
        </p:nvSpPr>
        <p:spPr>
          <a:xfrm>
            <a:off x="304800" y="1828800"/>
            <a:ext cx="8458200" cy="4419600"/>
          </a:xfrm>
        </p:spPr>
        <p:txBody>
          <a:bodyPr>
            <a:noAutofit/>
          </a:bodyPr>
          <a:lstStyle/>
          <a:p>
            <a:r>
              <a:rPr lang="en-US" b="1" dirty="0">
                <a:solidFill>
                  <a:schemeClr val="accent2"/>
                </a:solidFill>
              </a:rPr>
              <a:t>During this session we will explore key </a:t>
            </a:r>
            <a:r>
              <a:rPr lang="en-US" b="1" dirty="0" smtClean="0">
                <a:solidFill>
                  <a:schemeClr val="accent2"/>
                </a:solidFill>
              </a:rPr>
              <a:t>studentGPS™ </a:t>
            </a:r>
            <a:r>
              <a:rPr lang="en-US" b="1" dirty="0">
                <a:solidFill>
                  <a:schemeClr val="accent2"/>
                </a:solidFill>
              </a:rPr>
              <a:t>Dashboards </a:t>
            </a:r>
            <a:r>
              <a:rPr lang="en-US" b="1" dirty="0" smtClean="0">
                <a:solidFill>
                  <a:schemeClr val="accent2"/>
                </a:solidFill>
              </a:rPr>
              <a:t>functionality:</a:t>
            </a:r>
            <a:endParaRPr lang="en-US" b="1" dirty="0">
              <a:solidFill>
                <a:schemeClr val="accent2"/>
              </a:solidFill>
            </a:endParaRPr>
          </a:p>
          <a:p>
            <a:pPr lvl="1"/>
            <a:r>
              <a:rPr lang="en-US" dirty="0"/>
              <a:t>Customize </a:t>
            </a:r>
            <a:r>
              <a:rPr lang="en-US" dirty="0" smtClean="0"/>
              <a:t>Your View</a:t>
            </a:r>
            <a:endParaRPr lang="en-US" dirty="0"/>
          </a:p>
          <a:p>
            <a:pPr lvl="1"/>
            <a:r>
              <a:rPr lang="en-US" dirty="0" smtClean="0"/>
              <a:t>Create </a:t>
            </a:r>
            <a:r>
              <a:rPr lang="en-US" dirty="0"/>
              <a:t>a </a:t>
            </a:r>
            <a:r>
              <a:rPr lang="en-US" dirty="0" smtClean="0"/>
              <a:t>Watch </a:t>
            </a:r>
            <a:r>
              <a:rPr lang="en-US" dirty="0"/>
              <a:t>L</a:t>
            </a:r>
            <a:r>
              <a:rPr lang="en-US" dirty="0" smtClean="0"/>
              <a:t>ist</a:t>
            </a:r>
            <a:endParaRPr lang="en-US" dirty="0"/>
          </a:p>
          <a:p>
            <a:pPr lvl="1"/>
            <a:r>
              <a:rPr lang="en-US" dirty="0"/>
              <a:t>Use the “More” M</a:t>
            </a:r>
            <a:r>
              <a:rPr lang="en-US" dirty="0" smtClean="0"/>
              <a:t>enu</a:t>
            </a:r>
            <a:endParaRPr lang="en-US" dirty="0"/>
          </a:p>
          <a:p>
            <a:pPr lvl="1"/>
            <a:r>
              <a:rPr lang="en-US" dirty="0" smtClean="0"/>
              <a:t>View Assessment Details</a:t>
            </a:r>
            <a:endParaRPr lang="en-US" dirty="0"/>
          </a:p>
          <a:p>
            <a:pPr lvl="1"/>
            <a:r>
              <a:rPr lang="en-US" dirty="0" smtClean="0"/>
              <a:t>How to Perform a Search</a:t>
            </a:r>
          </a:p>
          <a:p>
            <a:pPr lvl="1"/>
            <a:r>
              <a:rPr lang="en-US" dirty="0" smtClean="0"/>
              <a:t>How to get Support</a:t>
            </a:r>
          </a:p>
          <a:p>
            <a:pPr lvl="1"/>
            <a:r>
              <a:rPr lang="en-US" dirty="0" smtClean="0"/>
              <a:t>How to go back to Home </a:t>
            </a:r>
            <a:endParaRPr lang="en-US" dirty="0"/>
          </a:p>
          <a:p>
            <a:pPr>
              <a:lnSpc>
                <a:spcPct val="116000"/>
              </a:lnSpc>
              <a:spcBef>
                <a:spcPts val="600"/>
              </a:spcBef>
              <a:spcAft>
                <a:spcPts val="300"/>
              </a:spcAft>
            </a:pPr>
            <a:endParaRPr lang="en-US" dirty="0"/>
          </a:p>
        </p:txBody>
      </p:sp>
      <p:sp>
        <p:nvSpPr>
          <p:cNvPr id="2" name="Slide Number Placeholder 1"/>
          <p:cNvSpPr>
            <a:spLocks noGrp="1"/>
          </p:cNvSpPr>
          <p:nvPr>
            <p:ph type="sldNum" sz="quarter" idx="12"/>
          </p:nvPr>
        </p:nvSpPr>
        <p:spPr/>
        <p:txBody>
          <a:bodyPr/>
          <a:lstStyle/>
          <a:p>
            <a:fld id="{2F0C4421-5918-4AA3-AE4A-C36EDD2FD6EB}" type="slidenum">
              <a:rPr lang="en-US" smtClean="0"/>
              <a:pPr/>
              <a:t>10</a:t>
            </a:fld>
            <a:endParaRPr lang="en-US" dirty="0"/>
          </a:p>
        </p:txBody>
      </p:sp>
    </p:spTree>
    <p:extLst>
      <p:ext uri="{BB962C8B-B14F-4D97-AF65-F5344CB8AC3E}">
        <p14:creationId xmlns:p14="http://schemas.microsoft.com/office/powerpoint/2010/main" xmlns="" val="35508245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dirty="0" smtClean="0"/>
              <a:t>studentGPS™ Dashboards Guided Exercises</a:t>
            </a:r>
            <a:endParaRPr lang="en-US" dirty="0"/>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11</a:t>
            </a:fld>
            <a:endParaRPr lang="en-US" dirty="0"/>
          </a:p>
        </p:txBody>
      </p:sp>
    </p:spTree>
    <p:extLst>
      <p:ext uri="{BB962C8B-B14F-4D97-AF65-F5344CB8AC3E}">
        <p14:creationId xmlns:p14="http://schemas.microsoft.com/office/powerpoint/2010/main" xmlns="" val="10751685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12</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Logging In</a:t>
            </a:r>
            <a:endParaRPr lang="en-US" dirty="0"/>
          </a:p>
        </p:txBody>
      </p:sp>
      <p:sp>
        <p:nvSpPr>
          <p:cNvPr id="4" name="Content Placeholder 3"/>
          <p:cNvSpPr>
            <a:spLocks noGrp="1"/>
          </p:cNvSpPr>
          <p:nvPr>
            <p:ph sz="quarter" idx="1"/>
          </p:nvPr>
        </p:nvSpPr>
        <p:spPr>
          <a:xfrm>
            <a:off x="533400" y="1752600"/>
            <a:ext cx="7848600" cy="1752600"/>
          </a:xfrm>
        </p:spPr>
        <p:txBody>
          <a:bodyPr/>
          <a:lstStyle/>
          <a:p>
            <a:r>
              <a:rPr lang="en-US" dirty="0" smtClean="0"/>
              <a:t>Log </a:t>
            </a:r>
            <a:r>
              <a:rPr lang="en-US" dirty="0"/>
              <a:t>in via the TSDS Portal using your TEAL username and password</a:t>
            </a:r>
          </a:p>
          <a:p>
            <a:r>
              <a:rPr lang="en-US" dirty="0"/>
              <a:t>Click the </a:t>
            </a:r>
            <a:r>
              <a:rPr lang="en-US" dirty="0" smtClean="0"/>
              <a:t>studentGPS</a:t>
            </a:r>
            <a:r>
              <a:rPr lang="en-US" baseline="50000" dirty="0" smtClean="0"/>
              <a:t>TM</a:t>
            </a:r>
            <a:r>
              <a:rPr lang="en-US" dirty="0" smtClean="0"/>
              <a:t> </a:t>
            </a:r>
            <a:r>
              <a:rPr lang="en-US" dirty="0"/>
              <a:t>Dashboards icon in the TSDS Portal.</a:t>
            </a:r>
          </a:p>
          <a:p>
            <a:pPr marL="0" indent="0">
              <a:buNone/>
            </a:pPr>
            <a:endParaRPr lang="en-US"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3124200"/>
            <a:ext cx="3425825" cy="23098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a:hlinkClick r:id="rId4"/>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971800" y="5715000"/>
            <a:ext cx="3200400" cy="603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5"/>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5102352" y="3425952"/>
            <a:ext cx="3266749" cy="1984248"/>
          </a:xfrm>
          <a:prstGeom prst="rect">
            <a:avLst/>
          </a:prstGeom>
        </p:spPr>
      </p:pic>
    </p:spTree>
    <p:extLst>
      <p:ext uri="{BB962C8B-B14F-4D97-AF65-F5344CB8AC3E}">
        <p14:creationId xmlns:p14="http://schemas.microsoft.com/office/powerpoint/2010/main" xmlns="" val="22743514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13</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Customize Your View</a:t>
            </a:r>
            <a:endParaRPr lang="en-US" dirty="0"/>
          </a:p>
        </p:txBody>
      </p:sp>
      <p:sp>
        <p:nvSpPr>
          <p:cNvPr id="4" name="Content Placeholder 3"/>
          <p:cNvSpPr>
            <a:spLocks noGrp="1"/>
          </p:cNvSpPr>
          <p:nvPr>
            <p:ph sz="quarter" idx="1"/>
          </p:nvPr>
        </p:nvSpPr>
        <p:spPr/>
        <p:txBody>
          <a:bodyPr/>
          <a:lstStyle/>
          <a:p>
            <a:pPr marL="0" indent="0">
              <a:buNone/>
            </a:pPr>
            <a:r>
              <a:rPr lang="en-US" b="1" dirty="0" smtClean="0">
                <a:solidFill>
                  <a:schemeClr val="accent2"/>
                </a:solidFill>
              </a:rPr>
              <a:t>Task</a:t>
            </a:r>
            <a:r>
              <a:rPr lang="en-US" dirty="0">
                <a:solidFill>
                  <a:schemeClr val="accent2"/>
                </a:solidFill>
              </a:rPr>
              <a:t>: </a:t>
            </a:r>
            <a:r>
              <a:rPr lang="en-US" dirty="0"/>
              <a:t>Add “Number of Days Absent” to your default view</a:t>
            </a:r>
          </a:p>
          <a:p>
            <a:pPr marL="0" indent="0">
              <a:buNone/>
            </a:pPr>
            <a:r>
              <a:rPr lang="en-US" b="1" dirty="0">
                <a:solidFill>
                  <a:schemeClr val="accent2"/>
                </a:solidFill>
              </a:rPr>
              <a:t>Debrief: </a:t>
            </a:r>
            <a:r>
              <a:rPr lang="en-US" dirty="0"/>
              <a:t>How might you use the number of days absent information</a:t>
            </a:r>
            <a:r>
              <a:rPr lang="en-US" dirty="0" smtClean="0"/>
              <a:t>? </a:t>
            </a:r>
            <a:r>
              <a:rPr lang="en-US" dirty="0"/>
              <a:t>What other types of outcome data might be impacted by a student’s number of days absent? </a:t>
            </a:r>
          </a:p>
          <a:p>
            <a:pPr marL="0" indent="0">
              <a:buNone/>
            </a:pPr>
            <a:endParaRPr lang="en-US" dirty="0"/>
          </a:p>
          <a:p>
            <a:endParaRPr lang="en-US" dirty="0"/>
          </a:p>
        </p:txBody>
      </p:sp>
      <p:pic>
        <p:nvPicPr>
          <p:cNvPr id="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3124200"/>
            <a:ext cx="4419600" cy="32677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Right Arrow 7"/>
          <p:cNvSpPr/>
          <p:nvPr/>
        </p:nvSpPr>
        <p:spPr>
          <a:xfrm>
            <a:off x="376528" y="4247158"/>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4583215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14</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Create a Watch List</a:t>
            </a:r>
            <a:endParaRPr lang="en-US" dirty="0"/>
          </a:p>
        </p:txBody>
      </p:sp>
      <p:sp>
        <p:nvSpPr>
          <p:cNvPr id="4" name="Content Placeholder 3"/>
          <p:cNvSpPr>
            <a:spLocks noGrp="1"/>
          </p:cNvSpPr>
          <p:nvPr>
            <p:ph sz="quarter" idx="1"/>
          </p:nvPr>
        </p:nvSpPr>
        <p:spPr/>
        <p:txBody>
          <a:bodyPr/>
          <a:lstStyle/>
          <a:p>
            <a:pPr marL="0" indent="0">
              <a:buNone/>
            </a:pPr>
            <a:r>
              <a:rPr lang="en-US" b="1" dirty="0">
                <a:solidFill>
                  <a:schemeClr val="accent2"/>
                </a:solidFill>
              </a:rPr>
              <a:t>Task: </a:t>
            </a:r>
            <a:r>
              <a:rPr lang="en-US" dirty="0"/>
              <a:t>Create a watch list for students with a high number of absences</a:t>
            </a:r>
          </a:p>
          <a:p>
            <a:pPr marL="0" indent="0">
              <a:buNone/>
            </a:pPr>
            <a:r>
              <a:rPr lang="en-US" b="1" dirty="0">
                <a:solidFill>
                  <a:schemeClr val="accent2"/>
                </a:solidFill>
              </a:rPr>
              <a:t>Debrief: </a:t>
            </a:r>
            <a:r>
              <a:rPr lang="en-US" dirty="0" smtClean="0"/>
              <a:t>How </a:t>
            </a:r>
            <a:r>
              <a:rPr lang="en-US" dirty="0"/>
              <a:t>often would you update your watch </a:t>
            </a:r>
            <a:r>
              <a:rPr lang="en-US" dirty="0" smtClean="0"/>
              <a:t>list?  How </a:t>
            </a:r>
            <a:r>
              <a:rPr lang="en-US" dirty="0"/>
              <a:t>could your watch list be used in collaborating with your grade level or department team?</a:t>
            </a:r>
            <a:endParaRPr lang="en-US" b="1" dirty="0"/>
          </a:p>
          <a:p>
            <a:pPr marL="0" indent="0">
              <a:buNone/>
            </a:pPr>
            <a:endParaRPr lang="en-US"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4701" y="3140473"/>
            <a:ext cx="5948499" cy="2879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Down Arrow 5"/>
          <p:cNvSpPr/>
          <p:nvPr/>
        </p:nvSpPr>
        <p:spPr>
          <a:xfrm>
            <a:off x="1728948" y="2872417"/>
            <a:ext cx="609601" cy="480383"/>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6899691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15</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Use the More Menu</a:t>
            </a:r>
            <a:endParaRPr lang="en-US" dirty="0"/>
          </a:p>
        </p:txBody>
      </p:sp>
      <p:sp>
        <p:nvSpPr>
          <p:cNvPr id="4" name="Content Placeholder 3"/>
          <p:cNvSpPr>
            <a:spLocks noGrp="1"/>
          </p:cNvSpPr>
          <p:nvPr>
            <p:ph sz="quarter" idx="1"/>
          </p:nvPr>
        </p:nvSpPr>
        <p:spPr/>
        <p:txBody>
          <a:bodyPr/>
          <a:lstStyle/>
          <a:p>
            <a:pPr marL="0" indent="0">
              <a:buNone/>
            </a:pPr>
            <a:r>
              <a:rPr lang="en-US" b="1" dirty="0">
                <a:solidFill>
                  <a:schemeClr val="accent2"/>
                </a:solidFill>
              </a:rPr>
              <a:t>Task: </a:t>
            </a:r>
            <a:r>
              <a:rPr lang="en-US" dirty="0"/>
              <a:t>View one of your student’s class period absences or tardy information by date. Then view daily attendance rate historical trends.</a:t>
            </a:r>
          </a:p>
          <a:p>
            <a:pPr marL="0" indent="0">
              <a:buNone/>
            </a:pPr>
            <a:r>
              <a:rPr lang="en-US" b="1" dirty="0">
                <a:solidFill>
                  <a:schemeClr val="accent2"/>
                </a:solidFill>
              </a:rPr>
              <a:t>Debrief: </a:t>
            </a:r>
            <a:r>
              <a:rPr lang="en-US" dirty="0"/>
              <a:t>What trends did you observe about one of your students in the class period absence or tardy information?</a:t>
            </a:r>
          </a:p>
          <a:p>
            <a:endParaRPr lang="en-US" dirty="0"/>
          </a:p>
          <a:p>
            <a:pPr marL="0" indent="0">
              <a:buNone/>
            </a:pPr>
            <a:endParaRPr lang="en-US" dirty="0"/>
          </a:p>
        </p:txBody>
      </p:sp>
      <p:grpSp>
        <p:nvGrpSpPr>
          <p:cNvPr id="5" name="Group 4"/>
          <p:cNvGrpSpPr/>
          <p:nvPr/>
        </p:nvGrpSpPr>
        <p:grpSpPr>
          <a:xfrm>
            <a:off x="791902" y="3352800"/>
            <a:ext cx="3593539" cy="2848018"/>
            <a:chOff x="1272210" y="1529873"/>
            <a:chExt cx="7002532" cy="4945539"/>
          </a:xfrm>
        </p:grpSpPr>
        <p:pic>
          <p:nvPicPr>
            <p:cNvPr id="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72210" y="1529873"/>
              <a:ext cx="7002532" cy="49455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Rectangle 6"/>
            <p:cNvSpPr/>
            <p:nvPr/>
          </p:nvSpPr>
          <p:spPr>
            <a:xfrm>
              <a:off x="1371600" y="1529873"/>
              <a:ext cx="6850132" cy="494553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038600" y="4036851"/>
            <a:ext cx="789754" cy="3065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Right Arrow 8"/>
          <p:cNvSpPr/>
          <p:nvPr/>
        </p:nvSpPr>
        <p:spPr>
          <a:xfrm>
            <a:off x="3530802" y="3929617"/>
            <a:ext cx="457293" cy="427501"/>
          </a:xfrm>
          <a:prstGeom prst="rightArrow">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232842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16</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View Assessment Details</a:t>
            </a:r>
            <a:endParaRPr lang="en-US" dirty="0"/>
          </a:p>
        </p:txBody>
      </p:sp>
      <p:sp>
        <p:nvSpPr>
          <p:cNvPr id="4" name="Content Placeholder 3"/>
          <p:cNvSpPr>
            <a:spLocks noGrp="1"/>
          </p:cNvSpPr>
          <p:nvPr>
            <p:ph sz="quarter" idx="1"/>
          </p:nvPr>
        </p:nvSpPr>
        <p:spPr/>
        <p:txBody>
          <a:bodyPr/>
          <a:lstStyle/>
          <a:p>
            <a:pPr marL="0" indent="0">
              <a:buNone/>
            </a:pPr>
            <a:r>
              <a:rPr lang="en-US" b="1" dirty="0">
                <a:solidFill>
                  <a:schemeClr val="accent2"/>
                </a:solidFill>
              </a:rPr>
              <a:t>Task: </a:t>
            </a:r>
            <a:r>
              <a:rPr lang="en-US" dirty="0"/>
              <a:t>View </a:t>
            </a:r>
            <a:r>
              <a:rPr lang="en-US" dirty="0" smtClean="0"/>
              <a:t>STAAR</a:t>
            </a:r>
            <a:r>
              <a:rPr lang="en-US" baseline="30000" dirty="0">
                <a:latin typeface="Symbol"/>
              </a:rPr>
              <a:t>â</a:t>
            </a:r>
            <a:r>
              <a:rPr lang="en-US" dirty="0" smtClean="0"/>
              <a:t> </a:t>
            </a:r>
            <a:r>
              <a:rPr lang="en-US" dirty="0"/>
              <a:t>ELA/Reading or early reading assessment results across your class by reporting category</a:t>
            </a:r>
          </a:p>
          <a:p>
            <a:pPr marL="0" indent="0">
              <a:buNone/>
            </a:pPr>
            <a:r>
              <a:rPr lang="en-US" b="1" dirty="0">
                <a:solidFill>
                  <a:schemeClr val="accent2"/>
                </a:solidFill>
              </a:rPr>
              <a:t>Debrief: </a:t>
            </a:r>
            <a:r>
              <a:rPr lang="en-US" dirty="0"/>
              <a:t>Which students did not master the reporting categories you </a:t>
            </a:r>
            <a:r>
              <a:rPr lang="en-US" dirty="0" smtClean="0"/>
              <a:t>reviewed? How </a:t>
            </a:r>
            <a:r>
              <a:rPr lang="en-US" dirty="0"/>
              <a:t>can you use this information for lesson planning and differentiating instruction?</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3657600"/>
            <a:ext cx="4429366" cy="2575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934303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17</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Search</a:t>
            </a:r>
            <a:endParaRPr lang="en-US" dirty="0"/>
          </a:p>
        </p:txBody>
      </p:sp>
      <p:sp>
        <p:nvSpPr>
          <p:cNvPr id="4" name="Content Placeholder 3"/>
          <p:cNvSpPr>
            <a:spLocks noGrp="1"/>
          </p:cNvSpPr>
          <p:nvPr>
            <p:ph sz="quarter" idx="1"/>
          </p:nvPr>
        </p:nvSpPr>
        <p:spPr/>
        <p:txBody>
          <a:bodyPr/>
          <a:lstStyle/>
          <a:p>
            <a:pPr marL="0" indent="0">
              <a:buNone/>
            </a:pPr>
            <a:r>
              <a:rPr lang="en-US" b="1" dirty="0">
                <a:solidFill>
                  <a:schemeClr val="accent2"/>
                </a:solidFill>
              </a:rPr>
              <a:t>Task: </a:t>
            </a:r>
            <a:r>
              <a:rPr lang="en-US" dirty="0"/>
              <a:t>Search for </a:t>
            </a:r>
            <a:r>
              <a:rPr lang="en-US" dirty="0" smtClean="0"/>
              <a:t>student by </a:t>
            </a:r>
            <a:r>
              <a:rPr lang="en-US" dirty="0"/>
              <a:t>name to view general student overview and information pages</a:t>
            </a:r>
          </a:p>
          <a:p>
            <a:pPr marL="0" indent="0">
              <a:buNone/>
            </a:pPr>
            <a:r>
              <a:rPr lang="en-US" b="1" dirty="0">
                <a:solidFill>
                  <a:schemeClr val="accent2"/>
                </a:solidFill>
              </a:rPr>
              <a:t>Debrief: </a:t>
            </a:r>
            <a:r>
              <a:rPr lang="en-US" dirty="0"/>
              <a:t>How can the student information and academic pages be used to prepare for a parent teacher conference?</a:t>
            </a:r>
          </a:p>
          <a:p>
            <a:pPr marL="0" indent="0">
              <a:buNone/>
            </a:pPr>
            <a:endParaRPr lang="en-US"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3200400"/>
            <a:ext cx="4953000" cy="31596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480173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18</a:t>
            </a:fld>
            <a:endParaRPr lang="en-US" dirty="0"/>
          </a:p>
        </p:txBody>
      </p:sp>
      <p:sp>
        <p:nvSpPr>
          <p:cNvPr id="5" name="Title 4"/>
          <p:cNvSpPr>
            <a:spLocks noGrp="1"/>
          </p:cNvSpPr>
          <p:nvPr>
            <p:ph type="title"/>
          </p:nvPr>
        </p:nvSpPr>
        <p:spPr>
          <a:xfrm>
            <a:off x="1905000" y="457200"/>
            <a:ext cx="6858000" cy="841248"/>
          </a:xfrm>
        </p:spPr>
        <p:txBody>
          <a:bodyPr/>
          <a:lstStyle/>
          <a:p>
            <a:r>
              <a:rPr lang="en-US" dirty="0" smtClean="0"/>
              <a:t>Support</a:t>
            </a:r>
            <a:endParaRPr lang="en-US" dirty="0"/>
          </a:p>
        </p:txBody>
      </p:sp>
      <p:sp>
        <p:nvSpPr>
          <p:cNvPr id="6" name="Content Placeholder 5"/>
          <p:cNvSpPr>
            <a:spLocks noGrp="1"/>
          </p:cNvSpPr>
          <p:nvPr>
            <p:ph sz="quarter" idx="1"/>
          </p:nvPr>
        </p:nvSpPr>
        <p:spPr>
          <a:xfrm>
            <a:off x="533400" y="1752600"/>
            <a:ext cx="8229600" cy="990600"/>
          </a:xfrm>
        </p:spPr>
        <p:txBody>
          <a:bodyPr/>
          <a:lstStyle/>
          <a:p>
            <a:pPr marL="0" indent="0">
              <a:buNone/>
            </a:pPr>
            <a:r>
              <a:rPr lang="en-US" b="1" dirty="0" smtClean="0">
                <a:solidFill>
                  <a:schemeClr val="accent2"/>
                </a:solidFill>
              </a:rPr>
              <a:t>Task: </a:t>
            </a:r>
            <a:r>
              <a:rPr lang="en-US" dirty="0"/>
              <a:t>Click the </a:t>
            </a:r>
            <a:r>
              <a:rPr lang="en-US" dirty="0" smtClean="0"/>
              <a:t>support </a:t>
            </a:r>
            <a:r>
              <a:rPr lang="en-US" dirty="0"/>
              <a:t>icon to </a:t>
            </a:r>
            <a:r>
              <a:rPr lang="en-US" dirty="0" smtClean="0"/>
              <a:t>submit a support request page </a:t>
            </a:r>
            <a:r>
              <a:rPr lang="en-US" dirty="0"/>
              <a:t>from any location in the </a:t>
            </a:r>
            <a:r>
              <a:rPr lang="en-US" dirty="0" smtClean="0"/>
              <a:t>studentGPS™ Dashboards.</a:t>
            </a:r>
            <a:endParaRPr lang="en-US" dirty="0"/>
          </a:p>
          <a:p>
            <a:endParaRPr lang="en-US" dirty="0"/>
          </a:p>
        </p:txBody>
      </p:sp>
      <p:sp>
        <p:nvSpPr>
          <p:cNvPr id="8" name="Down Arrow 7"/>
          <p:cNvSpPr/>
          <p:nvPr/>
        </p:nvSpPr>
        <p:spPr>
          <a:xfrm>
            <a:off x="6096000" y="2293234"/>
            <a:ext cx="304800" cy="228600"/>
          </a:xfrm>
          <a:prstGeom prst="downArrow">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051478" y="2514600"/>
            <a:ext cx="5041045" cy="36576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Up Arrow 6"/>
          <p:cNvSpPr/>
          <p:nvPr/>
        </p:nvSpPr>
        <p:spPr>
          <a:xfrm>
            <a:off x="4953000" y="5898266"/>
            <a:ext cx="457200" cy="304800"/>
          </a:xfrm>
          <a:prstGeom prst="upArrow">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551403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noAutofit/>
          </a:bodyPr>
          <a:lstStyle/>
          <a:p>
            <a:r>
              <a:rPr lang="en-US" sz="2800" dirty="0" smtClean="0"/>
              <a:t>Course Agenda</a:t>
            </a:r>
            <a:endParaRPr lang="en-US" sz="2800" dirty="0"/>
          </a:p>
        </p:txBody>
      </p:sp>
      <p:sp>
        <p:nvSpPr>
          <p:cNvPr id="4" name="Content Placeholder 3"/>
          <p:cNvSpPr>
            <a:spLocks noGrp="1"/>
          </p:cNvSpPr>
          <p:nvPr>
            <p:ph sz="quarter" idx="4294967295"/>
          </p:nvPr>
        </p:nvSpPr>
        <p:spPr>
          <a:xfrm>
            <a:off x="533400" y="1752600"/>
            <a:ext cx="8153400" cy="4495800"/>
          </a:xfrm>
        </p:spPr>
        <p:txBody>
          <a:bodyPr>
            <a:noAutofit/>
          </a:bodyPr>
          <a:lstStyle/>
          <a:p>
            <a:pPr marL="339587" indent="-259577" fontAlgn="ctr"/>
            <a:r>
              <a:rPr lang="en-US" dirty="0" smtClean="0"/>
              <a:t>Overview </a:t>
            </a:r>
          </a:p>
          <a:p>
            <a:pPr marL="659627" lvl="1" indent="-259577" fontAlgn="ctr"/>
            <a:r>
              <a:rPr lang="en-US" dirty="0" smtClean="0"/>
              <a:t>studentGPS™ Dashboards Overview </a:t>
            </a:r>
            <a:endParaRPr lang="en-US" dirty="0"/>
          </a:p>
          <a:p>
            <a:pPr marL="339587" indent="-259577" fontAlgn="ctr"/>
            <a:r>
              <a:rPr lang="en-US" dirty="0" smtClean="0"/>
              <a:t>Functionality </a:t>
            </a:r>
            <a:r>
              <a:rPr lang="en-US" dirty="0"/>
              <a:t>and Practical Uses</a:t>
            </a:r>
          </a:p>
          <a:p>
            <a:pPr marL="659627" lvl="1" indent="-259577" fontAlgn="ctr"/>
            <a:r>
              <a:rPr lang="en-US" dirty="0" smtClean="0"/>
              <a:t>studentGPS™ Dashboards </a:t>
            </a:r>
            <a:r>
              <a:rPr lang="en-US" dirty="0"/>
              <a:t>Demonstration </a:t>
            </a:r>
            <a:r>
              <a:rPr lang="en-US" dirty="0" smtClean="0"/>
              <a:t>Video</a:t>
            </a:r>
          </a:p>
          <a:p>
            <a:pPr marL="659627" lvl="1" indent="-259577" fontAlgn="ctr"/>
            <a:r>
              <a:rPr lang="en-US" dirty="0" smtClean="0"/>
              <a:t>Functionality </a:t>
            </a:r>
            <a:r>
              <a:rPr lang="en-US" dirty="0"/>
              <a:t>and Use of the </a:t>
            </a:r>
            <a:r>
              <a:rPr lang="en-US" dirty="0" smtClean="0"/>
              <a:t>studentGPS™ Dashboards</a:t>
            </a:r>
            <a:endParaRPr lang="en-US" dirty="0"/>
          </a:p>
          <a:p>
            <a:pPr marL="659627" lvl="1" indent="-259577" fontAlgn="ctr"/>
            <a:r>
              <a:rPr lang="en-US" dirty="0"/>
              <a:t>Guided Exercises and studentGPS</a:t>
            </a:r>
            <a:r>
              <a:rPr lang="en-US" dirty="0" smtClean="0"/>
              <a:t>™ Dashboards </a:t>
            </a:r>
            <a:r>
              <a:rPr lang="en-US" dirty="0"/>
              <a:t>Uses</a:t>
            </a:r>
          </a:p>
          <a:p>
            <a:pPr marL="339587" indent="-259577" fontAlgn="ctr"/>
            <a:r>
              <a:rPr lang="en-US" dirty="0"/>
              <a:t>Wrap Up, Training Survey, and Questions</a:t>
            </a:r>
          </a:p>
          <a:p>
            <a:pPr>
              <a:lnSpc>
                <a:spcPct val="106000"/>
              </a:lnSpc>
              <a:spcBef>
                <a:spcPts val="600"/>
              </a:spcBef>
              <a:spcAft>
                <a:spcPts val="300"/>
              </a:spcAft>
              <a:buFont typeface="Wingdings" pitchFamily="2" charset="2"/>
              <a:buChar char="q"/>
            </a:pPr>
            <a:endParaRPr lang="en-US" sz="2200" dirty="0"/>
          </a:p>
        </p:txBody>
      </p:sp>
      <p:sp>
        <p:nvSpPr>
          <p:cNvPr id="5" name="Slide Number Placeholder 4"/>
          <p:cNvSpPr>
            <a:spLocks noGrp="1"/>
          </p:cNvSpPr>
          <p:nvPr>
            <p:ph type="sldNum" sz="quarter" idx="12"/>
          </p:nvPr>
        </p:nvSpPr>
        <p:spPr/>
        <p:txBody>
          <a:bodyPr/>
          <a:lstStyle/>
          <a:p>
            <a:fld id="{2F0C4421-5918-4AA3-AE4A-C36EDD2FD6EB}" type="slidenum">
              <a:rPr lang="en-US" smtClean="0"/>
              <a:pPr/>
              <a:t>1</a:t>
            </a:fld>
            <a:endParaRPr lang="en-US" dirty="0"/>
          </a:p>
        </p:txBody>
      </p:sp>
    </p:spTree>
    <p:extLst>
      <p:ext uri="{BB962C8B-B14F-4D97-AF65-F5344CB8AC3E}">
        <p14:creationId xmlns:p14="http://schemas.microsoft.com/office/powerpoint/2010/main" xmlns="" val="2214035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19</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Home</a:t>
            </a:r>
            <a:endParaRPr lang="en-US" dirty="0"/>
          </a:p>
        </p:txBody>
      </p:sp>
      <p:sp>
        <p:nvSpPr>
          <p:cNvPr id="4" name="Content Placeholder 3"/>
          <p:cNvSpPr>
            <a:spLocks noGrp="1"/>
          </p:cNvSpPr>
          <p:nvPr>
            <p:ph sz="quarter" idx="1"/>
          </p:nvPr>
        </p:nvSpPr>
        <p:spPr/>
        <p:txBody>
          <a:bodyPr/>
          <a:lstStyle/>
          <a:p>
            <a:pPr marL="0" indent="0">
              <a:buNone/>
            </a:pPr>
            <a:r>
              <a:rPr lang="en-US" b="1" dirty="0">
                <a:solidFill>
                  <a:schemeClr val="accent2"/>
                </a:solidFill>
              </a:rPr>
              <a:t>Task: </a:t>
            </a:r>
            <a:r>
              <a:rPr lang="en-US" dirty="0"/>
              <a:t>Click the home icon to navigate to your home landing page from any location in </a:t>
            </a:r>
            <a:r>
              <a:rPr lang="en-US" dirty="0" smtClean="0"/>
              <a:t>the studentGPS™ Dashboards.</a:t>
            </a:r>
            <a:endParaRPr lang="en-US" dirty="0"/>
          </a:p>
        </p:txBody>
      </p:sp>
      <p:grpSp>
        <p:nvGrpSpPr>
          <p:cNvPr id="5" name="Group 4"/>
          <p:cNvGrpSpPr/>
          <p:nvPr/>
        </p:nvGrpSpPr>
        <p:grpSpPr>
          <a:xfrm>
            <a:off x="1295400" y="2502953"/>
            <a:ext cx="6341737" cy="3658737"/>
            <a:chOff x="790575" y="1733550"/>
            <a:chExt cx="7639050" cy="4591050"/>
          </a:xfrm>
        </p:grpSpPr>
        <p:pic>
          <p:nvPicPr>
            <p:cNvPr id="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0575" y="1733550"/>
              <a:ext cx="7639050" cy="4591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Rectangle 6"/>
            <p:cNvSpPr/>
            <p:nvPr/>
          </p:nvSpPr>
          <p:spPr>
            <a:xfrm>
              <a:off x="790575" y="1733550"/>
              <a:ext cx="7639050" cy="459105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ight Arrow 7"/>
          <p:cNvSpPr/>
          <p:nvPr/>
        </p:nvSpPr>
        <p:spPr>
          <a:xfrm>
            <a:off x="806616" y="2819399"/>
            <a:ext cx="513626" cy="426719"/>
          </a:xfrm>
          <a:prstGeom prst="rightArrow">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5894169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20</a:t>
            </a:fld>
            <a:endParaRPr lang="en-US" dirty="0"/>
          </a:p>
        </p:txBody>
      </p:sp>
      <p:sp>
        <p:nvSpPr>
          <p:cNvPr id="3" name="Title 2"/>
          <p:cNvSpPr>
            <a:spLocks noGrp="1"/>
          </p:cNvSpPr>
          <p:nvPr>
            <p:ph type="title"/>
          </p:nvPr>
        </p:nvSpPr>
        <p:spPr>
          <a:xfrm>
            <a:off x="1905000" y="381000"/>
            <a:ext cx="6858000" cy="841248"/>
          </a:xfrm>
        </p:spPr>
        <p:txBody>
          <a:bodyPr>
            <a:noAutofit/>
          </a:bodyPr>
          <a:lstStyle/>
          <a:p>
            <a:r>
              <a:rPr lang="en-US" sz="2400" dirty="0" smtClean="0"/>
              <a:t>Practical Uses of studentGPS™ </a:t>
            </a:r>
            <a:br>
              <a:rPr lang="en-US" sz="2400" dirty="0" smtClean="0"/>
            </a:br>
            <a:r>
              <a:rPr lang="en-US" sz="2400" dirty="0" smtClean="0"/>
              <a:t>Dashboards </a:t>
            </a:r>
            <a:endParaRPr lang="en-US" sz="2400" dirty="0"/>
          </a:p>
        </p:txBody>
      </p:sp>
      <p:sp>
        <p:nvSpPr>
          <p:cNvPr id="12" name="Content Placeholder 8"/>
          <p:cNvSpPr>
            <a:spLocks noGrp="1"/>
          </p:cNvSpPr>
          <p:nvPr>
            <p:ph sz="quarter" idx="1"/>
          </p:nvPr>
        </p:nvSpPr>
        <p:spPr>
          <a:xfrm>
            <a:off x="3581400" y="2209800"/>
            <a:ext cx="4419600" cy="931080"/>
          </a:xfrm>
          <a:ln>
            <a:solidFill>
              <a:schemeClr val="accent1"/>
            </a:solidFill>
          </a:ln>
        </p:spPr>
        <p:txBody>
          <a:bodyPr>
            <a:noAutofit/>
          </a:bodyPr>
          <a:lstStyle/>
          <a:p>
            <a:pPr>
              <a:lnSpc>
                <a:spcPct val="126000"/>
              </a:lnSpc>
            </a:pPr>
            <a:r>
              <a:rPr lang="en-US" dirty="0" smtClean="0"/>
              <a:t>Parent Teacher Conference</a:t>
            </a:r>
          </a:p>
          <a:p>
            <a:pPr>
              <a:lnSpc>
                <a:spcPct val="126000"/>
              </a:lnSpc>
            </a:pPr>
            <a:r>
              <a:rPr lang="en-US" dirty="0" smtClean="0"/>
              <a:t>Student Goal Setting</a:t>
            </a:r>
          </a:p>
        </p:txBody>
      </p:sp>
      <p:sp>
        <p:nvSpPr>
          <p:cNvPr id="13" name="Rounded Rectangle 12"/>
          <p:cNvSpPr/>
          <p:nvPr/>
        </p:nvSpPr>
        <p:spPr>
          <a:xfrm>
            <a:off x="1219200" y="2214562"/>
            <a:ext cx="2138235" cy="92631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b="1" dirty="0" smtClean="0">
                <a:solidFill>
                  <a:srgbClr val="FFFFFF"/>
                </a:solidFill>
              </a:rPr>
              <a:t>Individual Student</a:t>
            </a:r>
            <a:endParaRPr lang="en-US" b="1" dirty="0">
              <a:solidFill>
                <a:srgbClr val="FFFFFF"/>
              </a:solidFill>
            </a:endParaRPr>
          </a:p>
        </p:txBody>
      </p:sp>
      <p:sp>
        <p:nvSpPr>
          <p:cNvPr id="14" name="Content Placeholder 8"/>
          <p:cNvSpPr txBox="1">
            <a:spLocks/>
          </p:cNvSpPr>
          <p:nvPr/>
        </p:nvSpPr>
        <p:spPr>
          <a:xfrm>
            <a:off x="3581400" y="3507581"/>
            <a:ext cx="4419600" cy="926318"/>
          </a:xfrm>
          <a:prstGeom prst="rect">
            <a:avLst/>
          </a:prstGeom>
          <a:ln>
            <a:solidFill>
              <a:schemeClr val="accent1"/>
            </a:solidFill>
          </a:ln>
        </p:spPr>
        <p:txBody>
          <a:bodyPr vert="horz">
            <a:noAutofit/>
          </a:bodyPr>
          <a:lst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baseline="0">
                <a:solidFill>
                  <a:schemeClr val="tx1"/>
                </a:solidFill>
                <a:latin typeface="+mn-lt"/>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nSpc>
                <a:spcPct val="126000"/>
              </a:lnSpc>
            </a:pPr>
            <a:r>
              <a:rPr lang="en-US" dirty="0" smtClean="0"/>
              <a:t>Student Success Team Meetings</a:t>
            </a:r>
          </a:p>
          <a:p>
            <a:pPr>
              <a:lnSpc>
                <a:spcPct val="126000"/>
              </a:lnSpc>
            </a:pPr>
            <a:r>
              <a:rPr lang="en-US" dirty="0" smtClean="0"/>
              <a:t>Department or Team Meetings</a:t>
            </a:r>
          </a:p>
        </p:txBody>
      </p:sp>
      <p:sp>
        <p:nvSpPr>
          <p:cNvPr id="15" name="Rounded Rectangle 14"/>
          <p:cNvSpPr/>
          <p:nvPr/>
        </p:nvSpPr>
        <p:spPr>
          <a:xfrm>
            <a:off x="1219200" y="3512343"/>
            <a:ext cx="2138235" cy="9215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b="1" dirty="0" smtClean="0">
                <a:solidFill>
                  <a:srgbClr val="FFFFFF"/>
                </a:solidFill>
              </a:rPr>
              <a:t>Cross Section of Data</a:t>
            </a:r>
            <a:endParaRPr lang="en-US" b="1" dirty="0">
              <a:solidFill>
                <a:srgbClr val="FFFFFF"/>
              </a:solidFill>
            </a:endParaRPr>
          </a:p>
        </p:txBody>
      </p:sp>
      <p:sp>
        <p:nvSpPr>
          <p:cNvPr id="16" name="Content Placeholder 8"/>
          <p:cNvSpPr txBox="1">
            <a:spLocks/>
          </p:cNvSpPr>
          <p:nvPr/>
        </p:nvSpPr>
        <p:spPr>
          <a:xfrm>
            <a:off x="3581400" y="4800600"/>
            <a:ext cx="4419600" cy="914400"/>
          </a:xfrm>
          <a:prstGeom prst="rect">
            <a:avLst/>
          </a:prstGeom>
          <a:ln>
            <a:solidFill>
              <a:schemeClr val="accent1"/>
            </a:solidFill>
          </a:ln>
        </p:spPr>
        <p:txBody>
          <a:bodyPr vert="horz">
            <a:noAutofit/>
          </a:bodyPr>
          <a:lst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baseline="0">
                <a:solidFill>
                  <a:schemeClr val="tx1"/>
                </a:solidFill>
                <a:latin typeface="+mn-lt"/>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nSpc>
                <a:spcPct val="126000"/>
              </a:lnSpc>
            </a:pPr>
            <a:r>
              <a:rPr lang="en-US" dirty="0" smtClean="0"/>
              <a:t>Campus Improvement Planning</a:t>
            </a:r>
          </a:p>
          <a:p>
            <a:pPr>
              <a:lnSpc>
                <a:spcPct val="126000"/>
              </a:lnSpc>
            </a:pPr>
            <a:r>
              <a:rPr lang="en-US" dirty="0" smtClean="0"/>
              <a:t>Campus Goal Setting</a:t>
            </a:r>
          </a:p>
        </p:txBody>
      </p:sp>
      <p:sp>
        <p:nvSpPr>
          <p:cNvPr id="17" name="Rounded Rectangle 16"/>
          <p:cNvSpPr/>
          <p:nvPr/>
        </p:nvSpPr>
        <p:spPr>
          <a:xfrm>
            <a:off x="1219200" y="4805362"/>
            <a:ext cx="2138235" cy="90963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b="1" dirty="0" smtClean="0">
                <a:solidFill>
                  <a:srgbClr val="FFFFFF"/>
                </a:solidFill>
              </a:rPr>
              <a:t>Campus Level Data</a:t>
            </a:r>
            <a:endParaRPr lang="en-US" b="1" dirty="0">
              <a:solidFill>
                <a:srgbClr val="FFFFFF"/>
              </a:solidFill>
            </a:endParaRPr>
          </a:p>
        </p:txBody>
      </p:sp>
    </p:spTree>
    <p:extLst>
      <p:ext uri="{BB962C8B-B14F-4D97-AF65-F5344CB8AC3E}">
        <p14:creationId xmlns:p14="http://schemas.microsoft.com/office/powerpoint/2010/main" xmlns="" val="42047119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dirty="0" smtClean="0"/>
              <a:t>Wrap Up, Knowledge Check, Survey, and Questions</a:t>
            </a:r>
            <a:endParaRPr lang="en-US" dirty="0"/>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21</a:t>
            </a:fld>
            <a:endParaRPr lang="en-US" dirty="0"/>
          </a:p>
        </p:txBody>
      </p:sp>
    </p:spTree>
    <p:extLst>
      <p:ext uri="{BB962C8B-B14F-4D97-AF65-F5344CB8AC3E}">
        <p14:creationId xmlns:p14="http://schemas.microsoft.com/office/powerpoint/2010/main" xmlns="" val="41590002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41248"/>
          </a:xfrm>
          <a:prstGeom prst="rect">
            <a:avLst/>
          </a:prstGeom>
        </p:spPr>
        <p:txBody>
          <a:bodyPr>
            <a:noAutofit/>
          </a:bodyPr>
          <a:lstStyle/>
          <a:p>
            <a:r>
              <a:rPr lang="en-US" dirty="0" smtClean="0"/>
              <a:t>Wrap Up</a:t>
            </a:r>
            <a:endParaRPr lang="en-US" dirty="0"/>
          </a:p>
        </p:txBody>
      </p:sp>
      <p:sp>
        <p:nvSpPr>
          <p:cNvPr id="6" name="Content Placeholder 2"/>
          <p:cNvSpPr>
            <a:spLocks noGrp="1"/>
          </p:cNvSpPr>
          <p:nvPr>
            <p:ph sz="quarter" idx="1"/>
          </p:nvPr>
        </p:nvSpPr>
        <p:spPr>
          <a:xfrm>
            <a:off x="533400" y="1752600"/>
            <a:ext cx="8382000" cy="4495800"/>
          </a:xfrm>
        </p:spPr>
        <p:txBody>
          <a:bodyPr>
            <a:noAutofit/>
          </a:bodyPr>
          <a:lstStyle/>
          <a:p>
            <a:pPr marL="0" indent="0">
              <a:spcBef>
                <a:spcPts val="600"/>
              </a:spcBef>
              <a:buNone/>
            </a:pPr>
            <a:r>
              <a:rPr lang="en-US" sz="1800" b="1" dirty="0" smtClean="0">
                <a:solidFill>
                  <a:schemeClr val="accent2"/>
                </a:solidFill>
                <a:sym typeface="Helvetica" charset="0"/>
              </a:rPr>
              <a:t>Today we talked about: </a:t>
            </a:r>
            <a:endParaRPr lang="en-US" sz="1800" dirty="0"/>
          </a:p>
          <a:p>
            <a:r>
              <a:rPr lang="en-US" dirty="0" smtClean="0"/>
              <a:t>studentGPS™ </a:t>
            </a:r>
            <a:r>
              <a:rPr lang="en-US" dirty="0"/>
              <a:t>Dashboards </a:t>
            </a:r>
            <a:r>
              <a:rPr lang="en-US" dirty="0" smtClean="0"/>
              <a:t>Functionality and Navigation</a:t>
            </a:r>
            <a:endParaRPr lang="en-US" dirty="0"/>
          </a:p>
          <a:p>
            <a:r>
              <a:rPr lang="en-US" dirty="0"/>
              <a:t>Practical Use of the </a:t>
            </a:r>
            <a:r>
              <a:rPr lang="en-US" dirty="0" smtClean="0"/>
              <a:t>studentGPS™ </a:t>
            </a:r>
            <a:r>
              <a:rPr lang="en-US" dirty="0"/>
              <a:t>Dashboards</a:t>
            </a:r>
          </a:p>
          <a:p>
            <a:endParaRPr lang="en-US" sz="1800" dirty="0" smtClean="0"/>
          </a:p>
          <a:p>
            <a:pPr>
              <a:spcBef>
                <a:spcPts val="600"/>
              </a:spcBef>
              <a:spcAft>
                <a:spcPts val="900"/>
              </a:spcAft>
            </a:pPr>
            <a:endParaRPr lang="en-US" sz="1800" dirty="0" smtClean="0"/>
          </a:p>
          <a:p>
            <a:pPr lvl="0">
              <a:spcBef>
                <a:spcPts val="600"/>
              </a:spcBef>
              <a:spcAft>
                <a:spcPts val="900"/>
              </a:spcAft>
            </a:pPr>
            <a:endParaRPr lang="en-US" sz="1800" dirty="0" smtClean="0"/>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3103179"/>
            <a:ext cx="4076700" cy="3139277"/>
          </a:xfrm>
          <a:prstGeom prst="rect">
            <a:avLst/>
          </a:prstGeom>
          <a:noFill/>
          <a:ln w="9525">
            <a:solidFill>
              <a:schemeClr val="tx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Slide Number Placeholder 6"/>
          <p:cNvSpPr>
            <a:spLocks noGrp="1"/>
          </p:cNvSpPr>
          <p:nvPr>
            <p:ph type="sldNum" sz="quarter" idx="12"/>
          </p:nvPr>
        </p:nvSpPr>
        <p:spPr/>
        <p:txBody>
          <a:bodyPr/>
          <a:lstStyle/>
          <a:p>
            <a:fld id="{2F0C4421-5918-4AA3-AE4A-C36EDD2FD6EB}" type="slidenum">
              <a:rPr lang="en-US" smtClean="0"/>
              <a:pPr/>
              <a:t>22</a:t>
            </a:fld>
            <a:endParaRPr lang="en-US" dirty="0"/>
          </a:p>
        </p:txBody>
      </p:sp>
    </p:spTree>
    <p:extLst>
      <p:ext uri="{BB962C8B-B14F-4D97-AF65-F5344CB8AC3E}">
        <p14:creationId xmlns:p14="http://schemas.microsoft.com/office/powerpoint/2010/main" xmlns="" val="4585132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23</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Knowledge Check</a:t>
            </a:r>
            <a:endParaRPr lang="en-US" dirty="0"/>
          </a:p>
        </p:txBody>
      </p:sp>
      <p:sp>
        <p:nvSpPr>
          <p:cNvPr id="4" name="Content Placeholder 3"/>
          <p:cNvSpPr>
            <a:spLocks noGrp="1"/>
          </p:cNvSpPr>
          <p:nvPr>
            <p:ph sz="quarter" idx="1"/>
          </p:nvPr>
        </p:nvSpPr>
        <p:spPr/>
        <p:txBody>
          <a:bodyPr/>
          <a:lstStyle/>
          <a:p>
            <a:r>
              <a:rPr lang="en-US" dirty="0"/>
              <a:t>Please click the Knowledge Check link in Project Share and take </a:t>
            </a:r>
            <a:r>
              <a:rPr lang="en-US" dirty="0" smtClean="0"/>
              <a:t>ten </a:t>
            </a:r>
            <a:r>
              <a:rPr lang="en-US" dirty="0"/>
              <a:t>minutes to answer questions about this training session</a:t>
            </a:r>
            <a:r>
              <a:rPr lang="en-US" dirty="0" smtClean="0"/>
              <a:t>.</a:t>
            </a:r>
            <a:endParaRPr lang="en-US" dirty="0"/>
          </a:p>
        </p:txBody>
      </p:sp>
      <p:sp>
        <p:nvSpPr>
          <p:cNvPr id="5" name="Rounded Rectangle 4"/>
          <p:cNvSpPr/>
          <p:nvPr/>
        </p:nvSpPr>
        <p:spPr>
          <a:xfrm>
            <a:off x="914400" y="3733801"/>
            <a:ext cx="7772400" cy="762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FF"/>
                </a:solidFill>
                <a:hlinkClick r:id="rId3"/>
              </a:rPr>
              <a:t>www.projectsharetx.org</a:t>
            </a:r>
            <a:endParaRPr lang="en-US" sz="2400" b="1" dirty="0">
              <a:solidFill>
                <a:srgbClr val="FFFFFF"/>
              </a:solidFill>
            </a:endParaRPr>
          </a:p>
        </p:txBody>
      </p:sp>
    </p:spTree>
    <p:extLst>
      <p:ext uri="{BB962C8B-B14F-4D97-AF65-F5344CB8AC3E}">
        <p14:creationId xmlns:p14="http://schemas.microsoft.com/office/powerpoint/2010/main" xmlns="" val="36989305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24</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Survey</a:t>
            </a:r>
            <a:endParaRPr lang="en-US" dirty="0"/>
          </a:p>
        </p:txBody>
      </p:sp>
      <p:sp>
        <p:nvSpPr>
          <p:cNvPr id="4" name="Content Placeholder 3"/>
          <p:cNvSpPr>
            <a:spLocks noGrp="1"/>
          </p:cNvSpPr>
          <p:nvPr>
            <p:ph sz="quarter" idx="1"/>
          </p:nvPr>
        </p:nvSpPr>
        <p:spPr/>
        <p:txBody>
          <a:bodyPr/>
          <a:lstStyle/>
          <a:p>
            <a:r>
              <a:rPr lang="en-US" dirty="0"/>
              <a:t>Please click the survey link in Project Share and take 5 minutes to answer questions about this training session</a:t>
            </a:r>
            <a:r>
              <a:rPr lang="en-US" dirty="0" smtClean="0"/>
              <a:t>.</a:t>
            </a:r>
            <a:endParaRPr lang="en-US" dirty="0"/>
          </a:p>
        </p:txBody>
      </p:sp>
      <p:sp>
        <p:nvSpPr>
          <p:cNvPr id="7" name="Rounded Rectangle 6"/>
          <p:cNvSpPr/>
          <p:nvPr/>
        </p:nvSpPr>
        <p:spPr>
          <a:xfrm>
            <a:off x="914400" y="3733801"/>
            <a:ext cx="7772400" cy="762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FF"/>
                </a:solidFill>
                <a:hlinkClick r:id="rId3"/>
              </a:rPr>
              <a:t>www.projectsharetx.org</a:t>
            </a:r>
            <a:endParaRPr lang="en-US" sz="2400" b="1" dirty="0">
              <a:solidFill>
                <a:srgbClr val="FFFFFF"/>
              </a:solidFill>
            </a:endParaRPr>
          </a:p>
        </p:txBody>
      </p:sp>
    </p:spTree>
    <p:extLst>
      <p:ext uri="{BB962C8B-B14F-4D97-AF65-F5344CB8AC3E}">
        <p14:creationId xmlns:p14="http://schemas.microsoft.com/office/powerpoint/2010/main" xmlns="" val="35381385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latin typeface="Arial" pitchFamily="34" charset="0"/>
                <a:cs typeface="Arial" pitchFamily="34" charset="0"/>
              </a:rPr>
              <a:t>Questions?</a:t>
            </a:r>
            <a:endParaRPr lang="en-US" b="1" dirty="0">
              <a:latin typeface="Arial" pitchFamily="34" charset="0"/>
              <a:cs typeface="Arial" pitchFamily="34" charset="0"/>
            </a:endParaRPr>
          </a:p>
        </p:txBody>
      </p:sp>
      <p:sp>
        <p:nvSpPr>
          <p:cNvPr id="9" name="Slide Number Placeholder 8"/>
          <p:cNvSpPr>
            <a:spLocks noGrp="1"/>
          </p:cNvSpPr>
          <p:nvPr>
            <p:ph type="sldNum" sz="quarter" idx="11"/>
          </p:nvPr>
        </p:nvSpPr>
        <p:spPr/>
        <p:txBody>
          <a:bodyPr/>
          <a:lstStyle/>
          <a:p>
            <a:fld id="{2F0C4421-5918-4AA3-AE4A-C36EDD2FD6EB}" type="slidenum">
              <a:rPr lang="en-US" smtClean="0"/>
              <a:pPr/>
              <a:t>25</a:t>
            </a:fld>
            <a:endParaRPr lang="en-US" dirty="0"/>
          </a:p>
        </p:txBody>
      </p:sp>
      <p:sp>
        <p:nvSpPr>
          <p:cNvPr id="3" name="Title 8"/>
          <p:cNvSpPr txBox="1">
            <a:spLocks/>
          </p:cNvSpPr>
          <p:nvPr/>
        </p:nvSpPr>
        <p:spPr>
          <a:xfrm>
            <a:off x="1524000" y="5562600"/>
            <a:ext cx="7620000" cy="83820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1" i="0" strike="noStrike" kern="1200" cap="none" spc="0" normalizeH="0" baseline="0" noProof="0" dirty="0" smtClean="0">
                <a:ln>
                  <a:noFill/>
                </a:ln>
                <a:solidFill>
                  <a:schemeClr val="tx2"/>
                </a:solidFill>
                <a:effectLst/>
                <a:uLnTx/>
                <a:uFillTx/>
                <a:latin typeface="Arial" pitchFamily="34" charset="0"/>
                <a:ea typeface="+mj-ea"/>
                <a:cs typeface="Arial" pitchFamily="34" charset="0"/>
                <a:hlinkClick r:id="rId3"/>
              </a:rPr>
              <a:t>www.TexasStudentDataSystem.org</a:t>
            </a:r>
            <a:endParaRPr kumimoji="0" lang="en-US" sz="2800" b="1" i="0"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grpSp>
        <p:nvGrpSpPr>
          <p:cNvPr id="7" name="Group 6"/>
          <p:cNvGrpSpPr/>
          <p:nvPr/>
        </p:nvGrpSpPr>
        <p:grpSpPr>
          <a:xfrm>
            <a:off x="1524000" y="0"/>
            <a:ext cx="7620000" cy="4648200"/>
            <a:chOff x="1524000" y="0"/>
            <a:chExt cx="7620000" cy="4648200"/>
          </a:xfrm>
        </p:grpSpPr>
        <p:sp>
          <p:nvSpPr>
            <p:cNvPr id="4" name="Rectangle 3"/>
            <p:cNvSpPr/>
            <p:nvPr/>
          </p:nvSpPr>
          <p:spPr>
            <a:xfrm>
              <a:off x="1524000" y="0"/>
              <a:ext cx="7620000" cy="4648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553200" y="228600"/>
              <a:ext cx="2286000" cy="685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536510" y="-13648"/>
            <a:ext cx="7620000" cy="4597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905000" y="457200"/>
            <a:ext cx="6858000" cy="838200"/>
          </a:xfrm>
          <a:prstGeom prst="rect">
            <a:avLst/>
          </a:prstGeom>
        </p:spPr>
        <p:txBody>
          <a:bodyPr>
            <a:noAutofit/>
          </a:bodyPr>
          <a:lstStyle/>
          <a:p>
            <a:r>
              <a:rPr lang="en-US" dirty="0" smtClean="0"/>
              <a:t>Course Objectives</a:t>
            </a:r>
            <a:endParaRPr lang="en-US" dirty="0"/>
          </a:p>
        </p:txBody>
      </p:sp>
      <p:sp>
        <p:nvSpPr>
          <p:cNvPr id="8"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lvl="0">
              <a:lnSpc>
                <a:spcPct val="106000"/>
              </a:lnSpc>
              <a:spcBef>
                <a:spcPts val="600"/>
              </a:spcBef>
              <a:spcAft>
                <a:spcPts val="300"/>
              </a:spcAft>
            </a:pPr>
            <a:r>
              <a:rPr lang="en-US" sz="1800" b="1" dirty="0" smtClean="0">
                <a:solidFill>
                  <a:schemeClr val="accent2"/>
                </a:solidFill>
              </a:rPr>
              <a:t>The participant will be able to:</a:t>
            </a:r>
          </a:p>
          <a:p>
            <a:pPr lvl="1">
              <a:lnSpc>
                <a:spcPct val="106000"/>
              </a:lnSpc>
              <a:spcBef>
                <a:spcPts val="600"/>
              </a:spcBef>
              <a:spcAft>
                <a:spcPts val="300"/>
              </a:spcAft>
            </a:pPr>
            <a:r>
              <a:rPr lang="en-US" sz="1800" dirty="0" smtClean="0"/>
              <a:t>Understand key functionality in </a:t>
            </a:r>
            <a:r>
              <a:rPr lang="en-US" sz="1800" dirty="0"/>
              <a:t>the </a:t>
            </a:r>
            <a:r>
              <a:rPr lang="en-US" sz="1800" dirty="0" smtClean="0"/>
              <a:t>studentGPS™ </a:t>
            </a:r>
            <a:r>
              <a:rPr lang="en-US" sz="1800" dirty="0"/>
              <a:t>Dashboards</a:t>
            </a:r>
          </a:p>
          <a:p>
            <a:pPr lvl="1">
              <a:lnSpc>
                <a:spcPct val="106000"/>
              </a:lnSpc>
              <a:spcBef>
                <a:spcPts val="600"/>
              </a:spcBef>
              <a:spcAft>
                <a:spcPts val="300"/>
              </a:spcAft>
            </a:pPr>
            <a:r>
              <a:rPr lang="en-US" sz="1800" dirty="0" smtClean="0"/>
              <a:t>View and sort classroom data in the studentGPS™ Dashboards</a:t>
            </a:r>
          </a:p>
          <a:p>
            <a:pPr lvl="1">
              <a:lnSpc>
                <a:spcPct val="106000"/>
              </a:lnSpc>
              <a:spcBef>
                <a:spcPts val="600"/>
              </a:spcBef>
              <a:spcAft>
                <a:spcPts val="300"/>
              </a:spcAft>
            </a:pPr>
            <a:r>
              <a:rPr lang="en-US" sz="1800" dirty="0"/>
              <a:t>Feel comfortable navigating in the </a:t>
            </a:r>
            <a:r>
              <a:rPr lang="en-US" sz="1800" dirty="0" smtClean="0"/>
              <a:t>studentGPS™ Dashboards</a:t>
            </a:r>
            <a:endParaRPr lang="en-US" sz="1800" dirty="0"/>
          </a:p>
        </p:txBody>
      </p:sp>
      <p:sp>
        <p:nvSpPr>
          <p:cNvPr id="2" name="Slide Number Placeholder 1"/>
          <p:cNvSpPr>
            <a:spLocks noGrp="1"/>
          </p:cNvSpPr>
          <p:nvPr>
            <p:ph type="sldNum" sz="quarter" idx="12"/>
          </p:nvPr>
        </p:nvSpPr>
        <p:spPr/>
        <p:txBody>
          <a:bodyPr/>
          <a:lstStyle/>
          <a:p>
            <a:fld id="{2F0C4421-5918-4AA3-AE4A-C36EDD2FD6EB}" type="slidenum">
              <a:rPr lang="en-US" smtClean="0"/>
              <a:pPr/>
              <a:t>2</a:t>
            </a:fld>
            <a:endParaRPr lang="en-US" dirty="0"/>
          </a:p>
        </p:txBody>
      </p:sp>
    </p:spTree>
    <p:extLst>
      <p:ext uri="{BB962C8B-B14F-4D97-AF65-F5344CB8AC3E}">
        <p14:creationId xmlns:p14="http://schemas.microsoft.com/office/powerpoint/2010/main" xmlns="" val="109397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noAutofit/>
          </a:bodyPr>
          <a:lstStyle/>
          <a:p>
            <a:r>
              <a:rPr lang="en-US" dirty="0" smtClean="0"/>
              <a:t>Course Pre-requisites </a:t>
            </a:r>
            <a:endParaRPr lang="en-US" dirty="0"/>
          </a:p>
        </p:txBody>
      </p:sp>
      <p:sp>
        <p:nvSpPr>
          <p:cNvPr id="6"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lvl="0">
              <a:lnSpc>
                <a:spcPct val="106000"/>
              </a:lnSpc>
              <a:spcBef>
                <a:spcPts val="600"/>
              </a:spcBef>
              <a:spcAft>
                <a:spcPts val="300"/>
              </a:spcAft>
            </a:pPr>
            <a:r>
              <a:rPr lang="en-US" sz="1800" b="1" dirty="0" smtClean="0">
                <a:solidFill>
                  <a:schemeClr val="accent2"/>
                </a:solidFill>
              </a:rPr>
              <a:t>Pre-requisites that are needed prior to this training: </a:t>
            </a:r>
          </a:p>
          <a:p>
            <a:pPr lvl="1">
              <a:lnSpc>
                <a:spcPct val="106000"/>
              </a:lnSpc>
              <a:spcBef>
                <a:spcPts val="600"/>
              </a:spcBef>
              <a:spcAft>
                <a:spcPts val="300"/>
              </a:spcAft>
            </a:pPr>
            <a:r>
              <a:rPr lang="en-US" sz="1800" u="sng" dirty="0"/>
              <a:t>Training </a:t>
            </a:r>
            <a:r>
              <a:rPr lang="en-US" sz="1800" u="sng" dirty="0" smtClean="0"/>
              <a:t>Pre-requisites</a:t>
            </a:r>
            <a:r>
              <a:rPr lang="en-US" sz="1800" dirty="0"/>
              <a:t>: </a:t>
            </a:r>
          </a:p>
          <a:p>
            <a:pPr lvl="2">
              <a:lnSpc>
                <a:spcPct val="106000"/>
              </a:lnSpc>
              <a:spcBef>
                <a:spcPts val="600"/>
              </a:spcBef>
              <a:spcAft>
                <a:spcPts val="300"/>
              </a:spcAft>
            </a:pPr>
            <a:r>
              <a:rPr lang="en-US" sz="1800" dirty="0" smtClean="0"/>
              <a:t>Course 1: TSDS and studentGPS™ Dashboards Training Overview</a:t>
            </a:r>
          </a:p>
          <a:p>
            <a:pPr lvl="1">
              <a:lnSpc>
                <a:spcPct val="106000"/>
              </a:lnSpc>
              <a:spcBef>
                <a:spcPts val="600"/>
              </a:spcBef>
              <a:spcAft>
                <a:spcPts val="300"/>
              </a:spcAft>
            </a:pPr>
            <a:r>
              <a:rPr lang="en-US" sz="1800" u="sng" dirty="0" smtClean="0"/>
              <a:t>Timing Pre-requisites</a:t>
            </a:r>
            <a:r>
              <a:rPr lang="en-US" sz="1800" dirty="0"/>
              <a:t>: </a:t>
            </a:r>
          </a:p>
          <a:p>
            <a:pPr lvl="2">
              <a:lnSpc>
                <a:spcPct val="106000"/>
              </a:lnSpc>
              <a:spcBef>
                <a:spcPts val="600"/>
              </a:spcBef>
              <a:spcAft>
                <a:spcPts val="300"/>
              </a:spcAft>
            </a:pPr>
            <a:r>
              <a:rPr lang="en-US" sz="1800" dirty="0"/>
              <a:t>This training session should be held after the following data has been loaded:</a:t>
            </a:r>
          </a:p>
          <a:p>
            <a:pPr lvl="3">
              <a:lnSpc>
                <a:spcPct val="106000"/>
              </a:lnSpc>
              <a:spcBef>
                <a:spcPts val="600"/>
              </a:spcBef>
              <a:spcAft>
                <a:spcPts val="300"/>
              </a:spcAft>
            </a:pPr>
            <a:r>
              <a:rPr lang="en-US" sz="1800" dirty="0" smtClean="0"/>
              <a:t>The </a:t>
            </a:r>
            <a:r>
              <a:rPr lang="en-US" sz="1800" dirty="0"/>
              <a:t>prior year state assessments</a:t>
            </a:r>
          </a:p>
          <a:p>
            <a:pPr lvl="3">
              <a:lnSpc>
                <a:spcPct val="106000"/>
              </a:lnSpc>
              <a:spcBef>
                <a:spcPts val="600"/>
              </a:spcBef>
              <a:spcAft>
                <a:spcPts val="300"/>
              </a:spcAft>
            </a:pPr>
            <a:r>
              <a:rPr lang="en-US" sz="1800" dirty="0"/>
              <a:t>The first </a:t>
            </a:r>
            <a:r>
              <a:rPr lang="en-US" sz="1800" dirty="0" smtClean="0"/>
              <a:t>two grading </a:t>
            </a:r>
            <a:r>
              <a:rPr lang="en-US" sz="1800" dirty="0"/>
              <a:t>cycle </a:t>
            </a:r>
            <a:r>
              <a:rPr lang="en-US" sz="1800" dirty="0" smtClean="0"/>
              <a:t>grades and attendance</a:t>
            </a:r>
          </a:p>
          <a:p>
            <a:pPr lvl="1">
              <a:lnSpc>
                <a:spcPct val="106000"/>
              </a:lnSpc>
              <a:spcBef>
                <a:spcPts val="600"/>
              </a:spcBef>
              <a:spcAft>
                <a:spcPts val="300"/>
              </a:spcAft>
            </a:pPr>
            <a:r>
              <a:rPr lang="en-US" sz="1800" u="sng" dirty="0"/>
              <a:t>Technical </a:t>
            </a:r>
            <a:r>
              <a:rPr lang="en-US" sz="1800" u="sng" dirty="0" smtClean="0"/>
              <a:t>Pre-requisites</a:t>
            </a:r>
            <a:r>
              <a:rPr lang="en-US" sz="1800" dirty="0"/>
              <a:t>:</a:t>
            </a:r>
          </a:p>
          <a:p>
            <a:pPr lvl="2">
              <a:lnSpc>
                <a:spcPct val="106000"/>
              </a:lnSpc>
              <a:spcBef>
                <a:spcPts val="600"/>
              </a:spcBef>
              <a:spcAft>
                <a:spcPts val="300"/>
              </a:spcAft>
            </a:pPr>
            <a:r>
              <a:rPr lang="en-US" sz="1800" dirty="0"/>
              <a:t>Participants will need a TEAL ID with access to the </a:t>
            </a:r>
            <a:r>
              <a:rPr lang="en-US" sz="1800" dirty="0" smtClean="0"/>
              <a:t>studentGPS™ </a:t>
            </a:r>
            <a:r>
              <a:rPr lang="en-US" sz="1800" dirty="0"/>
              <a:t>Dashboards application </a:t>
            </a:r>
          </a:p>
          <a:p>
            <a:pPr lvl="2">
              <a:lnSpc>
                <a:spcPct val="106000"/>
              </a:lnSpc>
              <a:spcBef>
                <a:spcPts val="600"/>
              </a:spcBef>
              <a:spcAft>
                <a:spcPts val="300"/>
              </a:spcAft>
            </a:pPr>
            <a:r>
              <a:rPr lang="en-US" sz="1800" dirty="0"/>
              <a:t>Participants will need a Project Share user ID</a:t>
            </a:r>
          </a:p>
          <a:p>
            <a:pPr marL="365760" lvl="1" indent="0">
              <a:lnSpc>
                <a:spcPct val="106000"/>
              </a:lnSpc>
              <a:spcBef>
                <a:spcPts val="600"/>
              </a:spcBef>
              <a:spcAft>
                <a:spcPts val="300"/>
              </a:spcAft>
              <a:buNone/>
            </a:pPr>
            <a:endParaRPr lang="en-US" sz="2100" dirty="0" smtClean="0"/>
          </a:p>
          <a:p>
            <a:pPr marL="0" indent="0">
              <a:buFont typeface="Wingdings"/>
              <a:buNone/>
            </a:pPr>
            <a:endParaRPr lang="en-US" sz="2400"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3</a:t>
            </a:fld>
            <a:endParaRPr lang="en-US" dirty="0"/>
          </a:p>
        </p:txBody>
      </p:sp>
    </p:spTree>
    <p:extLst>
      <p:ext uri="{BB962C8B-B14F-4D97-AF65-F5344CB8AC3E}">
        <p14:creationId xmlns:p14="http://schemas.microsoft.com/office/powerpoint/2010/main" xmlns="" val="56296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4</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Course Acronyms</a:t>
            </a:r>
            <a:endParaRPr lang="en-US" dirty="0"/>
          </a:p>
        </p:txBody>
      </p:sp>
      <p:sp>
        <p:nvSpPr>
          <p:cNvPr id="4" name="Content Placeholder 3"/>
          <p:cNvSpPr>
            <a:spLocks noGrp="1"/>
          </p:cNvSpPr>
          <p:nvPr>
            <p:ph sz="quarter" idx="1"/>
          </p:nvPr>
        </p:nvSpPr>
        <p:spPr/>
        <p:txBody>
          <a:bodyPr/>
          <a:lstStyle/>
          <a:p>
            <a:r>
              <a:rPr lang="en-US" dirty="0" smtClean="0"/>
              <a:t>TSDS – Texas Student Data System</a:t>
            </a:r>
          </a:p>
          <a:p>
            <a:r>
              <a:rPr lang="en-US" dirty="0" smtClean="0"/>
              <a:t>LEA – Local Education Agency</a:t>
            </a:r>
          </a:p>
          <a:p>
            <a:r>
              <a:rPr lang="en-US" dirty="0" smtClean="0"/>
              <a:t>SAT, ACT, PSAT – College Entrance Exams</a:t>
            </a:r>
          </a:p>
          <a:p>
            <a:r>
              <a:rPr lang="en-US" dirty="0" smtClean="0"/>
              <a:t>TAKS – Texas Assessment of Knowledge and Skills </a:t>
            </a:r>
          </a:p>
          <a:p>
            <a:r>
              <a:rPr lang="en-US" dirty="0" smtClean="0"/>
              <a:t>STAAR</a:t>
            </a:r>
            <a:r>
              <a:rPr lang="en-US" baseline="30000" dirty="0">
                <a:latin typeface="Symbol"/>
              </a:rPr>
              <a:t>â</a:t>
            </a:r>
            <a:r>
              <a:rPr lang="en-US" dirty="0" smtClean="0"/>
              <a:t> – State of Texas Assessments of Academic Readiness</a:t>
            </a:r>
          </a:p>
          <a:p>
            <a:r>
              <a:rPr lang="en-US" dirty="0" smtClean="0"/>
              <a:t>TEAL – TEA Login</a:t>
            </a:r>
          </a:p>
          <a:p>
            <a:r>
              <a:rPr lang="en-US" dirty="0" smtClean="0"/>
              <a:t>ELA – English Language Arts</a:t>
            </a:r>
          </a:p>
          <a:p>
            <a:r>
              <a:rPr lang="en-US" dirty="0"/>
              <a:t>FERPA – Family Educational Rights and Privacy Act</a:t>
            </a:r>
          </a:p>
          <a:p>
            <a:pPr marL="0" indent="0">
              <a:buNone/>
            </a:pPr>
            <a:endParaRPr lang="en-US" dirty="0"/>
          </a:p>
        </p:txBody>
      </p:sp>
    </p:spTree>
    <p:extLst>
      <p:ext uri="{BB962C8B-B14F-4D97-AF65-F5344CB8AC3E}">
        <p14:creationId xmlns:p14="http://schemas.microsoft.com/office/powerpoint/2010/main" xmlns="" val="40896215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Autofit/>
          </a:bodyPr>
          <a:lstStyle/>
          <a:p>
            <a:r>
              <a:rPr lang="en-US" sz="3000" dirty="0" smtClean="0"/>
              <a:t>studentGPS™ Dashboards Overview</a:t>
            </a:r>
            <a:endParaRPr lang="en-US" sz="3000" dirty="0"/>
          </a:p>
        </p:txBody>
      </p:sp>
      <p:sp>
        <p:nvSpPr>
          <p:cNvPr id="2" name="Slide Number Placeholder 1"/>
          <p:cNvSpPr>
            <a:spLocks noGrp="1"/>
          </p:cNvSpPr>
          <p:nvPr>
            <p:ph type="sldNum" sz="quarter" idx="11"/>
          </p:nvPr>
        </p:nvSpPr>
        <p:spPr/>
        <p:txBody>
          <a:bodyPr>
            <a:normAutofit fontScale="92500" lnSpcReduction="20000"/>
          </a:bodyPr>
          <a:lstStyle/>
          <a:p>
            <a:fld id="{25037DA4-2335-4A87-8586-64B2BAB08211}" type="slidenum">
              <a:rPr lang="en-US" smtClean="0"/>
              <a:pPr/>
              <a:t>5</a:t>
            </a:fld>
            <a:endParaRPr lang="en-US" dirty="0"/>
          </a:p>
        </p:txBody>
      </p:sp>
    </p:spTree>
    <p:extLst>
      <p:ext uri="{BB962C8B-B14F-4D97-AF65-F5344CB8AC3E}">
        <p14:creationId xmlns:p14="http://schemas.microsoft.com/office/powerpoint/2010/main" xmlns="" val="3804414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05000" y="457200"/>
            <a:ext cx="6858000" cy="838200"/>
          </a:xfrm>
          <a:prstGeom prst="rect">
            <a:avLst/>
          </a:prstGeom>
        </p:spPr>
        <p:txBody>
          <a:bodyPr>
            <a:noAutofit/>
          </a:bodyPr>
          <a:lstStyle/>
          <a:p>
            <a:r>
              <a:rPr lang="en-US" dirty="0" smtClean="0"/>
              <a:t>studentGPS™ Dashboards Overview</a:t>
            </a:r>
            <a:endParaRPr lang="en-US" dirty="0"/>
          </a:p>
        </p:txBody>
      </p:sp>
      <p:sp>
        <p:nvSpPr>
          <p:cNvPr id="10" name="Content Placeholder 3"/>
          <p:cNvSpPr>
            <a:spLocks noGrp="1"/>
          </p:cNvSpPr>
          <p:nvPr>
            <p:ph sz="quarter" idx="4294967295"/>
          </p:nvPr>
        </p:nvSpPr>
        <p:spPr>
          <a:xfrm>
            <a:off x="304800" y="1828800"/>
            <a:ext cx="4572000" cy="4419600"/>
          </a:xfrm>
        </p:spPr>
        <p:txBody>
          <a:bodyPr>
            <a:noAutofit/>
          </a:bodyPr>
          <a:lstStyle/>
          <a:p>
            <a:pPr lvl="0">
              <a:spcBef>
                <a:spcPts val="600"/>
              </a:spcBef>
              <a:spcAft>
                <a:spcPts val="300"/>
              </a:spcAft>
            </a:pPr>
            <a:r>
              <a:rPr lang="en-US" sz="1500" dirty="0" smtClean="0"/>
              <a:t>The </a:t>
            </a:r>
            <a:r>
              <a:rPr lang="en-US" sz="1500" dirty="0"/>
              <a:t>dashboards help educators make informed decisions to improve student performance. Educators can use information strategically, seeing patterns, gaps and opportunities to make adjustments</a:t>
            </a:r>
            <a:r>
              <a:rPr lang="en-US" sz="1500" dirty="0" smtClean="0"/>
              <a:t>.</a:t>
            </a:r>
          </a:p>
          <a:p>
            <a:pPr>
              <a:spcBef>
                <a:spcPts val="600"/>
              </a:spcBef>
              <a:spcAft>
                <a:spcPts val="300"/>
              </a:spcAft>
            </a:pPr>
            <a:r>
              <a:rPr lang="en-US" sz="1500" dirty="0" smtClean="0"/>
              <a:t>studentGPS™ </a:t>
            </a:r>
            <a:r>
              <a:rPr lang="en-US" sz="1500" dirty="0"/>
              <a:t>Dashboards allow you to set goals with students, campuses and your LEA and track progress compared to goals using easy to read snapshots </a:t>
            </a:r>
            <a:r>
              <a:rPr lang="en-US" sz="1500" dirty="0" smtClean="0"/>
              <a:t>with only </a:t>
            </a:r>
            <a:r>
              <a:rPr lang="en-US" sz="1500" dirty="0"/>
              <a:t>a couple of clicks.</a:t>
            </a:r>
          </a:p>
          <a:p>
            <a:pPr>
              <a:spcBef>
                <a:spcPts val="600"/>
              </a:spcBef>
              <a:spcAft>
                <a:spcPts val="300"/>
              </a:spcAft>
            </a:pPr>
            <a:r>
              <a:rPr lang="en-US" sz="1500" dirty="0"/>
              <a:t>Educators can share selected views found in the dashboards with both parents and students. This enables educators to support decisions with solid information. This information can also help parents and students assess their performance and set goals for improvement. </a:t>
            </a:r>
            <a:endParaRPr lang="en-US" sz="1500" b="1" dirty="0" smtClean="0"/>
          </a:p>
          <a:p>
            <a:pPr>
              <a:spcBef>
                <a:spcPts val="600"/>
              </a:spcBef>
              <a:spcAft>
                <a:spcPts val="300"/>
              </a:spcAft>
            </a:pPr>
            <a:endParaRPr lang="en-US" sz="1500" dirty="0"/>
          </a:p>
          <a:p>
            <a:pPr>
              <a:spcBef>
                <a:spcPts val="600"/>
              </a:spcBef>
              <a:spcAft>
                <a:spcPts val="300"/>
              </a:spcAft>
            </a:pPr>
            <a:endParaRPr lang="en-US" sz="1500" dirty="0"/>
          </a:p>
        </p:txBody>
      </p:sp>
      <p:pic>
        <p:nvPicPr>
          <p:cNvPr id="5"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29200" y="1981200"/>
            <a:ext cx="3886200" cy="3453683"/>
          </a:xfrm>
          <a:prstGeom prst="rect">
            <a:avLst/>
          </a:prstGeom>
          <a:noFill/>
          <a:ln w="9525">
            <a:solidFill>
              <a:schemeClr val="tx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2F0C4421-5918-4AA3-AE4A-C36EDD2FD6EB}" type="slidenum">
              <a:rPr lang="en-US" smtClean="0"/>
              <a:pPr/>
              <a:t>6</a:t>
            </a:fld>
            <a:endParaRPr lang="en-US" dirty="0"/>
          </a:p>
        </p:txBody>
      </p:sp>
    </p:spTree>
    <p:extLst>
      <p:ext uri="{BB962C8B-B14F-4D97-AF65-F5344CB8AC3E}">
        <p14:creationId xmlns:p14="http://schemas.microsoft.com/office/powerpoint/2010/main" xmlns="" val="448119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905000" y="381000"/>
            <a:ext cx="6858000" cy="838200"/>
          </a:xfrm>
          <a:prstGeom prst="rect">
            <a:avLst/>
          </a:prstGeom>
        </p:spPr>
        <p:txBody>
          <a:bodyPr>
            <a:noAutofit/>
          </a:bodyPr>
          <a:lstStyle/>
          <a:p>
            <a:r>
              <a:rPr lang="en-US" sz="2400" b="1" dirty="0" smtClean="0"/>
              <a:t>studentGPS™ Dashboards: </a:t>
            </a:r>
            <a:r>
              <a:rPr lang="en-US" sz="2400" dirty="0" smtClean="0"/>
              <a:t>Mapping Success </a:t>
            </a:r>
            <a:r>
              <a:rPr lang="en-US" sz="2400" dirty="0"/>
              <a:t>for the </a:t>
            </a:r>
            <a:r>
              <a:rPr lang="en-US" sz="2400" dirty="0" smtClean="0"/>
              <a:t>Whole </a:t>
            </a:r>
            <a:r>
              <a:rPr lang="en-US" sz="2400" dirty="0"/>
              <a:t>S</a:t>
            </a:r>
            <a:r>
              <a:rPr lang="en-US" sz="2400" dirty="0" smtClean="0"/>
              <a:t>tudent</a:t>
            </a:r>
            <a:endParaRPr lang="en-US" sz="2400" dirty="0"/>
          </a:p>
        </p:txBody>
      </p:sp>
      <p:cxnSp>
        <p:nvCxnSpPr>
          <p:cNvPr id="33" name="Straight Connector 32"/>
          <p:cNvCxnSpPr/>
          <p:nvPr/>
        </p:nvCxnSpPr>
        <p:spPr bwMode="auto">
          <a:xfrm>
            <a:off x="781054" y="4376737"/>
            <a:ext cx="7943850" cy="0"/>
          </a:xfrm>
          <a:prstGeom prst="line">
            <a:avLst/>
          </a:prstGeom>
          <a:blipFill dpi="0" rotWithShape="0">
            <a:blip r:embed="rId5" cstate="print">
              <a:extLst>
                <a:ext uri="{28A0092B-C50C-407E-A947-70E740481C1C}">
                  <a14:useLocalDpi xmlns:a14="http://schemas.microsoft.com/office/drawing/2010/main" xmlns="" val="0"/>
                </a:ext>
              </a:extLst>
            </a:blip>
            <a:srcRect/>
            <a:tile tx="0" ty="0" sx="100000" sy="100000" flip="none" algn="tl"/>
          </a:blipFill>
          <a:ln w="9525" cap="flat" cmpd="sng" algn="ctr">
            <a:solidFill>
              <a:schemeClr val="accent1">
                <a:lumMod val="75000"/>
              </a:schemeClr>
            </a:solidFill>
            <a:prstDash val="sysDot"/>
            <a:round/>
            <a:headEnd type="none" w="med" len="med"/>
            <a:tailEnd type="none" w="med" len="med"/>
          </a:ln>
          <a:effectLst/>
        </p:spPr>
      </p:cxnSp>
      <p:grpSp>
        <p:nvGrpSpPr>
          <p:cNvPr id="20" name="Group 19"/>
          <p:cNvGrpSpPr/>
          <p:nvPr/>
        </p:nvGrpSpPr>
        <p:grpSpPr>
          <a:xfrm>
            <a:off x="500060" y="1905000"/>
            <a:ext cx="8415340" cy="4419600"/>
            <a:chOff x="500060" y="1905000"/>
            <a:chExt cx="8415340" cy="4419600"/>
          </a:xfrm>
        </p:grpSpPr>
        <p:sp>
          <p:nvSpPr>
            <p:cNvPr id="5" name="Rectangle 4"/>
            <p:cNvSpPr/>
            <p:nvPr/>
          </p:nvSpPr>
          <p:spPr bwMode="auto">
            <a:xfrm>
              <a:off x="500060" y="5501492"/>
              <a:ext cx="8272469" cy="823108"/>
            </a:xfrm>
            <a:prstGeom prst="rect">
              <a:avLst/>
            </a:prstGeom>
            <a:solidFill>
              <a:schemeClr val="accent1">
                <a:lumMod val="75000"/>
              </a:schemeClr>
            </a:solidFill>
            <a:ln w="25400" cap="flat" cmpd="sng" algn="ctr">
              <a:noFill/>
              <a:prstDash val="solid"/>
              <a:round/>
              <a:headEnd type="none" w="med" len="med"/>
              <a:tailEnd type="none" w="med" len="med"/>
            </a:ln>
            <a:effectLst/>
          </p:spPr>
          <p:txBody>
            <a:bodyPr vert="horz" wrap="square" lIns="102409" tIns="51205" rIns="102409" bIns="51205" numCol="1" rtlCol="0" anchor="t" anchorCtr="0" compatLnSpc="1">
              <a:prstTxWarp prst="textNoShape">
                <a:avLst/>
              </a:prstTxWarp>
            </a:bodyPr>
            <a:lstStyle/>
            <a:p>
              <a:pPr algn="ctr" defTabSz="1024087" fontAlgn="base">
                <a:spcBef>
                  <a:spcPct val="0"/>
                </a:spcBef>
                <a:spcAft>
                  <a:spcPct val="0"/>
                </a:spcAft>
              </a:pPr>
              <a:endParaRPr lang="en-US" sz="4700" dirty="0">
                <a:solidFill>
                  <a:srgbClr val="000000"/>
                </a:solidFill>
                <a:latin typeface="+mj-lt"/>
                <a:sym typeface="Gill Sans" pitchFamily="-106" charset="0"/>
              </a:endParaRPr>
            </a:p>
          </p:txBody>
        </p:sp>
        <p:sp>
          <p:nvSpPr>
            <p:cNvPr id="6" name="TextBox 5"/>
            <p:cNvSpPr txBox="1"/>
            <p:nvPr/>
          </p:nvSpPr>
          <p:spPr>
            <a:xfrm>
              <a:off x="500061" y="5658534"/>
              <a:ext cx="1157976" cy="503520"/>
            </a:xfrm>
            <a:prstGeom prst="rect">
              <a:avLst/>
            </a:prstGeom>
            <a:noFill/>
          </p:spPr>
          <p:txBody>
            <a:bodyPr wrap="square" lIns="102409" tIns="51205" rIns="102409" bIns="51205" rtlCol="0">
              <a:noAutofit/>
            </a:bodyPr>
            <a:lstStyle/>
            <a:p>
              <a:pPr marL="320027" indent="-320027" algn="ctr"/>
              <a:r>
                <a:rPr lang="en-US" sz="1300" b="1" dirty="0">
                  <a:solidFill>
                    <a:srgbClr val="FFFFFF"/>
                  </a:solidFill>
                  <a:latin typeface="Arial" pitchFamily="34" charset="0"/>
                  <a:cs typeface="Arial" pitchFamily="34" charset="0"/>
                </a:rPr>
                <a:t>Key </a:t>
              </a:r>
              <a:endParaRPr lang="en-US" sz="1300" b="1" dirty="0" smtClean="0">
                <a:solidFill>
                  <a:srgbClr val="FFFFFF"/>
                </a:solidFill>
                <a:latin typeface="Arial" pitchFamily="34" charset="0"/>
                <a:cs typeface="Arial" pitchFamily="34" charset="0"/>
              </a:endParaRPr>
            </a:p>
            <a:p>
              <a:pPr marL="320027" indent="-320027" algn="ctr"/>
              <a:r>
                <a:rPr lang="en-US" sz="1300" b="1" dirty="0" smtClean="0">
                  <a:solidFill>
                    <a:srgbClr val="FFFFFF"/>
                  </a:solidFill>
                  <a:latin typeface="Arial" pitchFamily="34" charset="0"/>
                  <a:cs typeface="Arial" pitchFamily="34" charset="0"/>
                </a:rPr>
                <a:t>Features</a:t>
              </a:r>
              <a:r>
                <a:rPr lang="en-US" sz="1300" b="1" dirty="0">
                  <a:solidFill>
                    <a:srgbClr val="FFFFFF"/>
                  </a:solidFill>
                  <a:latin typeface="Arial" pitchFamily="34" charset="0"/>
                  <a:cs typeface="Arial" pitchFamily="34" charset="0"/>
                </a:rPr>
                <a:t>:</a:t>
              </a:r>
            </a:p>
          </p:txBody>
        </p:sp>
        <p:sp>
          <p:nvSpPr>
            <p:cNvPr id="8" name="Rectangle 7"/>
            <p:cNvSpPr/>
            <p:nvPr/>
          </p:nvSpPr>
          <p:spPr>
            <a:xfrm>
              <a:off x="3292121" y="3624223"/>
              <a:ext cx="2554543" cy="749741"/>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Advanced course potential</a:t>
              </a:r>
            </a:p>
            <a:p>
              <a:pPr marL="256022" indent="-256022">
                <a:buFont typeface="Wingdings" pitchFamily="2" charset="2"/>
                <a:buChar char="§"/>
              </a:pPr>
              <a:r>
                <a:rPr lang="en-US" sz="1400" dirty="0">
                  <a:latin typeface="Arial" pitchFamily="34" charset="0"/>
                  <a:cs typeface="Arial" pitchFamily="34" charset="0"/>
                </a:rPr>
                <a:t>College readiness indicators</a:t>
              </a:r>
            </a:p>
          </p:txBody>
        </p:sp>
        <p:grpSp>
          <p:nvGrpSpPr>
            <p:cNvPr id="2" name="Group 55"/>
            <p:cNvGrpSpPr>
              <a:grpSpLocks noChangeAspect="1"/>
            </p:cNvGrpSpPr>
            <p:nvPr/>
          </p:nvGrpSpPr>
          <p:grpSpPr>
            <a:xfrm>
              <a:off x="785818" y="3625505"/>
              <a:ext cx="2534515" cy="647556"/>
              <a:chOff x="685800" y="4249882"/>
              <a:chExt cx="2534515" cy="647556"/>
            </a:xfrm>
          </p:grpSpPr>
          <p:sp>
            <p:nvSpPr>
              <p:cNvPr id="10" name="TextBox 9"/>
              <p:cNvSpPr txBox="1"/>
              <p:nvPr/>
            </p:nvSpPr>
            <p:spPr>
              <a:xfrm>
                <a:off x="1294534" y="4249882"/>
                <a:ext cx="1925781" cy="646331"/>
              </a:xfrm>
              <a:prstGeom prst="rect">
                <a:avLst/>
              </a:prstGeom>
              <a:noFill/>
            </p:spPr>
            <p:txBody>
              <a:bodyPr wrap="square" rtlCol="0">
                <a:noAutofit/>
              </a:bodyPr>
              <a:lstStyle/>
              <a:p>
                <a:r>
                  <a:rPr lang="en-US" b="1" dirty="0" smtClean="0">
                    <a:solidFill>
                      <a:schemeClr val="tx1">
                        <a:lumMod val="75000"/>
                        <a:lumOff val="25000"/>
                      </a:schemeClr>
                    </a:solidFill>
                    <a:latin typeface="Arial" pitchFamily="34" charset="0"/>
                    <a:cs typeface="Arial" pitchFamily="34" charset="0"/>
                  </a:rPr>
                  <a:t>Advanced Academics</a:t>
                </a:r>
                <a:endParaRPr lang="en-US" b="1" dirty="0">
                  <a:solidFill>
                    <a:schemeClr val="tx1">
                      <a:lumMod val="75000"/>
                      <a:lumOff val="25000"/>
                    </a:schemeClr>
                  </a:solidFill>
                  <a:latin typeface="Arial" pitchFamily="34" charset="0"/>
                  <a:cs typeface="Arial" pitchFamily="34" charset="0"/>
                </a:endParaRPr>
              </a:p>
            </p:txBody>
          </p:sp>
          <p:grpSp>
            <p:nvGrpSpPr>
              <p:cNvPr id="3" name="Group 68"/>
              <p:cNvGrpSpPr/>
              <p:nvPr/>
            </p:nvGrpSpPr>
            <p:grpSpPr>
              <a:xfrm>
                <a:off x="685800" y="4268788"/>
                <a:ext cx="628650" cy="628650"/>
                <a:chOff x="1319213" y="4419600"/>
                <a:chExt cx="628650" cy="628650"/>
              </a:xfrm>
            </p:grpSpPr>
            <p:sp>
              <p:nvSpPr>
                <p:cNvPr id="12" name="Oval 11"/>
                <p:cNvSpPr/>
                <p:nvPr/>
              </p:nvSpPr>
              <p:spPr bwMode="auto">
                <a:xfrm>
                  <a:off x="1319213" y="4419600"/>
                  <a:ext cx="628650" cy="628650"/>
                </a:xfrm>
                <a:prstGeom prst="ellipse">
                  <a:avLst/>
                </a:prstGeom>
                <a:solidFill>
                  <a:schemeClr val="accent1">
                    <a:lumMod val="20000"/>
                    <a:lumOff val="8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1024087" fontAlgn="base">
                    <a:spcBef>
                      <a:spcPct val="0"/>
                    </a:spcBef>
                    <a:spcAft>
                      <a:spcPct val="0"/>
                    </a:spcAft>
                  </a:pPr>
                  <a:endParaRPr lang="en-US" sz="4700" dirty="0">
                    <a:solidFill>
                      <a:srgbClr val="000000"/>
                    </a:solidFill>
                    <a:latin typeface="+mj-lt"/>
                    <a:sym typeface="Gill Sans" pitchFamily="-106" charset="0"/>
                  </a:endParaRPr>
                </a:p>
              </p:txBody>
            </p:sp>
            <p:pic>
              <p:nvPicPr>
                <p:cNvPr id="13" name="Picture 10" descr="http://www.syf.org/wp-content/uploads/2011/09/SYF-Mortar-Board-For-Web1.jpg"/>
                <p:cNvPicPr>
                  <a:picLocks noChangeAspect="1" noChangeArrowheads="1"/>
                </p:cNvPicPr>
                <p:nvPr/>
              </p:nvPicPr>
              <p:blipFill>
                <a:blip r:embed="rId6" cstate="print">
                  <a:clrChange>
                    <a:clrFrom>
                      <a:srgbClr val="FFFFFF"/>
                    </a:clrFrom>
                    <a:clrTo>
                      <a:srgbClr val="FFFFFF">
                        <a:alpha val="0"/>
                      </a:srgbClr>
                    </a:clrTo>
                  </a:clrChange>
                  <a:duotone>
                    <a:prstClr val="black"/>
                    <a:schemeClr val="accent1">
                      <a:tint val="45000"/>
                      <a:satMod val="400000"/>
                    </a:schemeClr>
                  </a:duotone>
                  <a:extLst>
                    <a:ext uri="{28A0092B-C50C-407E-A947-70E740481C1C}">
                      <a14:useLocalDpi xmlns:a14="http://schemas.microsoft.com/office/drawing/2010/main" xmlns="" val="0"/>
                    </a:ext>
                  </a:extLst>
                </a:blip>
                <a:srcRect/>
                <a:stretch>
                  <a:fillRect/>
                </a:stretch>
              </p:blipFill>
              <p:spPr bwMode="auto">
                <a:xfrm flipH="1">
                  <a:off x="1343029" y="4581576"/>
                  <a:ext cx="557207" cy="318976"/>
                </a:xfrm>
                <a:prstGeom prst="rect">
                  <a:avLst/>
                </a:prstGeom>
                <a:noFill/>
              </p:spPr>
            </p:pic>
          </p:grpSp>
        </p:grpSp>
        <p:grpSp>
          <p:nvGrpSpPr>
            <p:cNvPr id="4" name="Group 61"/>
            <p:cNvGrpSpPr>
              <a:grpSpLocks noChangeAspect="1"/>
            </p:cNvGrpSpPr>
            <p:nvPr/>
          </p:nvGrpSpPr>
          <p:grpSpPr>
            <a:xfrm>
              <a:off x="785818" y="1978582"/>
              <a:ext cx="2534515" cy="667546"/>
              <a:chOff x="685800" y="1757362"/>
              <a:chExt cx="2534515" cy="667545"/>
            </a:xfrm>
          </p:grpSpPr>
          <p:grpSp>
            <p:nvGrpSpPr>
              <p:cNvPr id="9" name="Group 66"/>
              <p:cNvGrpSpPr/>
              <p:nvPr/>
            </p:nvGrpSpPr>
            <p:grpSpPr>
              <a:xfrm>
                <a:off x="685800" y="1757362"/>
                <a:ext cx="628650" cy="628650"/>
                <a:chOff x="1343025" y="2143125"/>
                <a:chExt cx="628650" cy="628650"/>
              </a:xfrm>
            </p:grpSpPr>
            <p:sp>
              <p:nvSpPr>
                <p:cNvPr id="17" name="Oval 16"/>
                <p:cNvSpPr/>
                <p:nvPr/>
              </p:nvSpPr>
              <p:spPr bwMode="auto">
                <a:xfrm>
                  <a:off x="1343025" y="2143125"/>
                  <a:ext cx="628650" cy="628650"/>
                </a:xfrm>
                <a:prstGeom prst="ellipse">
                  <a:avLst/>
                </a:prstGeom>
                <a:solidFill>
                  <a:schemeClr val="accent1">
                    <a:lumMod val="20000"/>
                    <a:lumOff val="8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1024087" fontAlgn="base">
                    <a:spcBef>
                      <a:spcPct val="0"/>
                    </a:spcBef>
                    <a:spcAft>
                      <a:spcPct val="0"/>
                    </a:spcAft>
                  </a:pPr>
                  <a:endParaRPr lang="en-US" sz="4700" dirty="0">
                    <a:solidFill>
                      <a:srgbClr val="000000"/>
                    </a:solidFill>
                    <a:latin typeface="+mj-lt"/>
                    <a:sym typeface="Gill Sans" pitchFamily="-106" charset="0"/>
                  </a:endParaRPr>
                </a:p>
              </p:txBody>
            </p:sp>
            <p:pic>
              <p:nvPicPr>
                <p:cNvPr id="18" name="Picture 10" descr="https://encrypted-tbn3.google.com/images?q=tbn:ANd9GcQxFfN5Y1B8AZGWjoD34KxM3tx_IK44O_-xB7pd7LgtPXxf3wH8"/>
                <p:cNvPicPr>
                  <a:picLocks noChangeAspect="1" noChangeArrowheads="1"/>
                </p:cNvPicPr>
                <p:nvPr>
                  <p:custDataLst>
                    <p:tags r:id="rId2"/>
                  </p:custDataLst>
                </p:nvPr>
              </p:nvPicPr>
              <p:blipFill>
                <a:blip r:embed="rId7" cstate="print">
                  <a:clrChange>
                    <a:clrFrom>
                      <a:srgbClr val="FFFEFA"/>
                    </a:clrFrom>
                    <a:clrTo>
                      <a:srgbClr val="FFFEFA">
                        <a:alpha val="0"/>
                      </a:srgbClr>
                    </a:clrTo>
                  </a:clrChange>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bwMode="auto">
                <a:xfrm>
                  <a:off x="1400176" y="2256242"/>
                  <a:ext cx="463238" cy="403403"/>
                </a:xfrm>
                <a:prstGeom prst="rect">
                  <a:avLst/>
                </a:prstGeom>
                <a:noFill/>
                <a:ln>
                  <a:noFill/>
                </a:ln>
              </p:spPr>
            </p:pic>
          </p:grpSp>
          <p:sp>
            <p:nvSpPr>
              <p:cNvPr id="16" name="TextBox 15"/>
              <p:cNvSpPr txBox="1"/>
              <p:nvPr/>
            </p:nvSpPr>
            <p:spPr>
              <a:xfrm>
                <a:off x="1294534" y="1778577"/>
                <a:ext cx="1925781" cy="646330"/>
              </a:xfrm>
              <a:prstGeom prst="rect">
                <a:avLst/>
              </a:prstGeom>
              <a:noFill/>
            </p:spPr>
            <p:txBody>
              <a:bodyPr wrap="square" rtlCol="0">
                <a:noAutofit/>
              </a:bodyPr>
              <a:lstStyle/>
              <a:p>
                <a:r>
                  <a:rPr lang="en-US" b="1" dirty="0">
                    <a:solidFill>
                      <a:schemeClr val="tx1">
                        <a:lumMod val="75000"/>
                        <a:lumOff val="25000"/>
                      </a:schemeClr>
                    </a:solidFill>
                    <a:latin typeface="Arial" pitchFamily="34" charset="0"/>
                    <a:cs typeface="Arial" pitchFamily="34" charset="0"/>
                  </a:rPr>
                  <a:t>Attendance and Discipline</a:t>
                </a:r>
              </a:p>
            </p:txBody>
          </p:sp>
        </p:grpSp>
        <p:grpSp>
          <p:nvGrpSpPr>
            <p:cNvPr id="11" name="Group 72"/>
            <p:cNvGrpSpPr>
              <a:grpSpLocks noChangeAspect="1"/>
            </p:cNvGrpSpPr>
            <p:nvPr/>
          </p:nvGrpSpPr>
          <p:grpSpPr>
            <a:xfrm>
              <a:off x="785818" y="4467872"/>
              <a:ext cx="2534515" cy="646331"/>
              <a:chOff x="685800" y="5514975"/>
              <a:chExt cx="2534515" cy="646331"/>
            </a:xfrm>
          </p:grpSpPr>
          <p:grpSp>
            <p:nvGrpSpPr>
              <p:cNvPr id="14" name="Group 67"/>
              <p:cNvGrpSpPr/>
              <p:nvPr/>
            </p:nvGrpSpPr>
            <p:grpSpPr>
              <a:xfrm>
                <a:off x="685800" y="5524500"/>
                <a:ext cx="628650" cy="628650"/>
                <a:chOff x="1252538" y="5524500"/>
                <a:chExt cx="628650" cy="628650"/>
              </a:xfrm>
            </p:grpSpPr>
            <p:sp>
              <p:nvSpPr>
                <p:cNvPr id="22" name="Oval 21"/>
                <p:cNvSpPr/>
                <p:nvPr/>
              </p:nvSpPr>
              <p:spPr bwMode="auto">
                <a:xfrm>
                  <a:off x="1252538" y="5524500"/>
                  <a:ext cx="628650" cy="628650"/>
                </a:xfrm>
                <a:prstGeom prst="ellipse">
                  <a:avLst/>
                </a:prstGeom>
                <a:solidFill>
                  <a:schemeClr val="accent1">
                    <a:lumMod val="20000"/>
                    <a:lumOff val="8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1024087" fontAlgn="base">
                    <a:spcBef>
                      <a:spcPct val="0"/>
                    </a:spcBef>
                    <a:spcAft>
                      <a:spcPct val="0"/>
                    </a:spcAft>
                  </a:pPr>
                  <a:endParaRPr lang="en-US" sz="4700" dirty="0">
                    <a:solidFill>
                      <a:srgbClr val="000000"/>
                    </a:solidFill>
                    <a:latin typeface="+mj-lt"/>
                    <a:sym typeface="Gill Sans" pitchFamily="-106" charset="0"/>
                  </a:endParaRPr>
                </a:p>
              </p:txBody>
            </p:sp>
            <p:pic>
              <p:nvPicPr>
                <p:cNvPr id="23" name="Picture 22" descr="http://hydetech.host56.com/images/student-icon.gif"/>
                <p:cNvPicPr>
                  <a:picLocks noChangeAspect="1" noChangeArrowheads="1"/>
                </p:cNvPicPr>
                <p:nvPr>
                  <p:custDataLst>
                    <p:tags r:id="rId1"/>
                  </p:custDataLst>
                </p:nvPr>
              </p:nvPicPr>
              <p:blipFill>
                <a:blip r:embed="rId8" cstate="print">
                  <a:duotone>
                    <a:schemeClr val="accent1">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1385884" y="5611150"/>
                  <a:ext cx="470682" cy="446749"/>
                </a:xfrm>
                <a:prstGeom prst="rect">
                  <a:avLst/>
                </a:prstGeom>
                <a:noFill/>
              </p:spPr>
            </p:pic>
          </p:grpSp>
          <p:sp>
            <p:nvSpPr>
              <p:cNvPr id="21" name="TextBox 20"/>
              <p:cNvSpPr txBox="1"/>
              <p:nvPr/>
            </p:nvSpPr>
            <p:spPr>
              <a:xfrm>
                <a:off x="1294534" y="5514975"/>
                <a:ext cx="1925781" cy="646331"/>
              </a:xfrm>
              <a:prstGeom prst="rect">
                <a:avLst/>
              </a:prstGeom>
              <a:noFill/>
            </p:spPr>
            <p:txBody>
              <a:bodyPr wrap="square" rtlCol="0">
                <a:noAutofit/>
              </a:bodyPr>
              <a:lstStyle/>
              <a:p>
                <a:r>
                  <a:rPr lang="en-US" b="1" dirty="0">
                    <a:solidFill>
                      <a:schemeClr val="tx1">
                        <a:lumMod val="75000"/>
                        <a:lumOff val="25000"/>
                      </a:schemeClr>
                    </a:solidFill>
                    <a:latin typeface="Arial" pitchFamily="34" charset="0"/>
                    <a:cs typeface="Arial" pitchFamily="34" charset="0"/>
                  </a:rPr>
                  <a:t>Student Information</a:t>
                </a:r>
              </a:p>
            </p:txBody>
          </p:sp>
        </p:grpSp>
        <p:grpSp>
          <p:nvGrpSpPr>
            <p:cNvPr id="15" name="Group 77"/>
            <p:cNvGrpSpPr>
              <a:grpSpLocks noChangeAspect="1"/>
            </p:cNvGrpSpPr>
            <p:nvPr/>
          </p:nvGrpSpPr>
          <p:grpSpPr>
            <a:xfrm>
              <a:off x="785818" y="2802045"/>
              <a:ext cx="2534515" cy="647054"/>
              <a:chOff x="685800" y="3013075"/>
              <a:chExt cx="2534515" cy="647053"/>
            </a:xfrm>
          </p:grpSpPr>
          <p:sp>
            <p:nvSpPr>
              <p:cNvPr id="25" name="TextBox 24"/>
              <p:cNvSpPr txBox="1"/>
              <p:nvPr/>
            </p:nvSpPr>
            <p:spPr>
              <a:xfrm>
                <a:off x="1294534" y="3013798"/>
                <a:ext cx="1925781" cy="646330"/>
              </a:xfrm>
              <a:prstGeom prst="rect">
                <a:avLst/>
              </a:prstGeom>
              <a:noFill/>
            </p:spPr>
            <p:txBody>
              <a:bodyPr wrap="square" rtlCol="0">
                <a:noAutofit/>
              </a:bodyPr>
              <a:lstStyle/>
              <a:p>
                <a:r>
                  <a:rPr lang="en-US" b="1" dirty="0">
                    <a:solidFill>
                      <a:schemeClr val="tx1">
                        <a:lumMod val="75000"/>
                        <a:lumOff val="25000"/>
                      </a:schemeClr>
                    </a:solidFill>
                    <a:latin typeface="Arial" pitchFamily="34" charset="0"/>
                    <a:cs typeface="Arial" pitchFamily="34" charset="0"/>
                  </a:rPr>
                  <a:t>Assessments and Grades</a:t>
                </a:r>
              </a:p>
            </p:txBody>
          </p:sp>
          <p:grpSp>
            <p:nvGrpSpPr>
              <p:cNvPr id="19" name="Group 70"/>
              <p:cNvGrpSpPr/>
              <p:nvPr/>
            </p:nvGrpSpPr>
            <p:grpSpPr>
              <a:xfrm>
                <a:off x="685800" y="3013075"/>
                <a:ext cx="628650" cy="628650"/>
                <a:chOff x="1357313" y="3357563"/>
                <a:chExt cx="628650" cy="628650"/>
              </a:xfrm>
            </p:grpSpPr>
            <p:sp>
              <p:nvSpPr>
                <p:cNvPr id="27" name="Oval 26"/>
                <p:cNvSpPr/>
                <p:nvPr/>
              </p:nvSpPr>
              <p:spPr bwMode="auto">
                <a:xfrm>
                  <a:off x="1357313" y="3357563"/>
                  <a:ext cx="628650" cy="628650"/>
                </a:xfrm>
                <a:prstGeom prst="ellipse">
                  <a:avLst/>
                </a:prstGeom>
                <a:solidFill>
                  <a:schemeClr val="accent1">
                    <a:lumMod val="20000"/>
                    <a:lumOff val="8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1024087" fontAlgn="base">
                    <a:spcBef>
                      <a:spcPct val="0"/>
                    </a:spcBef>
                    <a:spcAft>
                      <a:spcPct val="0"/>
                    </a:spcAft>
                  </a:pPr>
                  <a:endParaRPr lang="en-US" sz="4700" dirty="0">
                    <a:solidFill>
                      <a:srgbClr val="000000"/>
                    </a:solidFill>
                    <a:latin typeface="+mj-lt"/>
                    <a:sym typeface="Gill Sans" pitchFamily="-106" charset="0"/>
                  </a:endParaRPr>
                </a:p>
              </p:txBody>
            </p:sp>
            <p:pic>
              <p:nvPicPr>
                <p:cNvPr id="28" name="Picture 11"/>
                <p:cNvPicPr>
                  <a:picLocks noChangeAspect="1" noChangeArrowheads="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1494132" y="3466840"/>
                  <a:ext cx="334668" cy="419360"/>
                </a:xfrm>
                <a:prstGeom prst="rect">
                  <a:avLst/>
                </a:prstGeom>
                <a:noFill/>
                <a:ln w="9525">
                  <a:noFill/>
                  <a:miter lim="800000"/>
                  <a:headEnd/>
                  <a:tailEnd/>
                </a:ln>
              </p:spPr>
            </p:pic>
          </p:grpSp>
        </p:grpSp>
        <p:sp>
          <p:nvSpPr>
            <p:cNvPr id="29" name="Rectangle 28"/>
            <p:cNvSpPr/>
            <p:nvPr/>
          </p:nvSpPr>
          <p:spPr>
            <a:xfrm>
              <a:off x="3292120" y="1905000"/>
              <a:ext cx="2554541" cy="749741"/>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Daily attendance and </a:t>
              </a:r>
              <a:endParaRPr lang="en-US" sz="1400" dirty="0" smtClean="0">
                <a:latin typeface="Arial" pitchFamily="34" charset="0"/>
                <a:cs typeface="Arial" pitchFamily="34" charset="0"/>
              </a:endParaRPr>
            </a:p>
            <a:p>
              <a:pPr marL="259281"/>
              <a:r>
                <a:rPr lang="en-US" sz="1400" dirty="0" smtClean="0">
                  <a:latin typeface="Arial" pitchFamily="34" charset="0"/>
                  <a:cs typeface="Arial" pitchFamily="34" charset="0"/>
                </a:rPr>
                <a:t>days absent</a:t>
              </a:r>
              <a:endParaRPr lang="en-US" sz="1400" dirty="0">
                <a:latin typeface="Arial" pitchFamily="34" charset="0"/>
                <a:cs typeface="Arial" pitchFamily="34" charset="0"/>
              </a:endParaRPr>
            </a:p>
            <a:p>
              <a:pPr marL="256022" indent="-256022">
                <a:buFont typeface="Wingdings" pitchFamily="2" charset="2"/>
                <a:buChar char="§"/>
              </a:pPr>
              <a:r>
                <a:rPr lang="en-US" sz="1400" dirty="0">
                  <a:latin typeface="Arial" pitchFamily="34" charset="0"/>
                  <a:cs typeface="Arial" pitchFamily="34" charset="0"/>
                </a:rPr>
                <a:t>Class period attendance</a:t>
              </a:r>
            </a:p>
          </p:txBody>
        </p:sp>
        <p:sp>
          <p:nvSpPr>
            <p:cNvPr id="30" name="Rectangle 29"/>
            <p:cNvSpPr/>
            <p:nvPr/>
          </p:nvSpPr>
          <p:spPr>
            <a:xfrm>
              <a:off x="5846663" y="1905000"/>
              <a:ext cx="2878241" cy="534297"/>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Tardy rates</a:t>
              </a:r>
            </a:p>
            <a:p>
              <a:pPr marL="256022" indent="-256022">
                <a:buFont typeface="Wingdings" pitchFamily="2" charset="2"/>
                <a:buChar char="§"/>
              </a:pPr>
              <a:r>
                <a:rPr lang="en-US" sz="1400" dirty="0">
                  <a:latin typeface="Arial" pitchFamily="34" charset="0"/>
                  <a:cs typeface="Arial" pitchFamily="34" charset="0"/>
                </a:rPr>
                <a:t>Discipline</a:t>
              </a:r>
            </a:p>
          </p:txBody>
        </p:sp>
        <p:cxnSp>
          <p:nvCxnSpPr>
            <p:cNvPr id="31" name="Straight Connector 30"/>
            <p:cNvCxnSpPr/>
            <p:nvPr/>
          </p:nvCxnSpPr>
          <p:spPr bwMode="auto">
            <a:xfrm>
              <a:off x="781054" y="2700339"/>
              <a:ext cx="7943850" cy="0"/>
            </a:xfrm>
            <a:prstGeom prst="line">
              <a:avLst/>
            </a:prstGeom>
            <a:blipFill dpi="0" rotWithShape="0">
              <a:blip r:embed="rId5" cstate="print">
                <a:extLst>
                  <a:ext uri="{28A0092B-C50C-407E-A947-70E740481C1C}">
                    <a14:useLocalDpi xmlns:a14="http://schemas.microsoft.com/office/drawing/2010/main" xmlns="" val="0"/>
                  </a:ext>
                </a:extLst>
              </a:blip>
              <a:srcRect/>
              <a:tile tx="0" ty="0" sx="100000" sy="100000" flip="none" algn="tl"/>
            </a:blipFill>
            <a:ln w="9525" cap="flat" cmpd="sng" algn="ctr">
              <a:solidFill>
                <a:schemeClr val="accent1">
                  <a:lumMod val="75000"/>
                </a:schemeClr>
              </a:solidFill>
              <a:prstDash val="sysDot"/>
              <a:round/>
              <a:headEnd type="none" w="med" len="med"/>
              <a:tailEnd type="none" w="med" len="med"/>
            </a:ln>
            <a:effectLst/>
          </p:spPr>
        </p:cxnSp>
        <p:cxnSp>
          <p:nvCxnSpPr>
            <p:cNvPr id="32" name="Straight Connector 31"/>
            <p:cNvCxnSpPr/>
            <p:nvPr/>
          </p:nvCxnSpPr>
          <p:spPr bwMode="auto">
            <a:xfrm>
              <a:off x="781054" y="3538539"/>
              <a:ext cx="7943850" cy="0"/>
            </a:xfrm>
            <a:prstGeom prst="line">
              <a:avLst/>
            </a:prstGeom>
            <a:blipFill dpi="0" rotWithShape="0">
              <a:blip r:embed="rId5" cstate="print">
                <a:extLst>
                  <a:ext uri="{28A0092B-C50C-407E-A947-70E740481C1C}">
                    <a14:useLocalDpi xmlns:a14="http://schemas.microsoft.com/office/drawing/2010/main" xmlns="" val="0"/>
                  </a:ext>
                </a:extLst>
              </a:blip>
              <a:srcRect/>
              <a:tile tx="0" ty="0" sx="100000" sy="100000" flip="none" algn="tl"/>
            </a:blipFill>
            <a:ln w="9525" cap="flat" cmpd="sng" algn="ctr">
              <a:solidFill>
                <a:schemeClr val="accent1">
                  <a:lumMod val="75000"/>
                </a:schemeClr>
              </a:solidFill>
              <a:prstDash val="sysDot"/>
              <a:round/>
              <a:headEnd type="none" w="med" len="med"/>
              <a:tailEnd type="none" w="med" len="med"/>
            </a:ln>
            <a:effectLst/>
          </p:spPr>
        </p:cxnSp>
        <p:sp>
          <p:nvSpPr>
            <p:cNvPr id="34" name="Rectangle 33"/>
            <p:cNvSpPr/>
            <p:nvPr/>
          </p:nvSpPr>
          <p:spPr>
            <a:xfrm>
              <a:off x="3292122" y="2710428"/>
              <a:ext cx="2554542" cy="749741"/>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State assessments</a:t>
              </a:r>
            </a:p>
            <a:p>
              <a:pPr marL="256022" indent="-256022">
                <a:buFont typeface="Wingdings" pitchFamily="2" charset="2"/>
                <a:buChar char="§"/>
              </a:pPr>
              <a:r>
                <a:rPr lang="en-US" sz="1400" dirty="0">
                  <a:latin typeface="Arial" pitchFamily="34" charset="0"/>
                  <a:cs typeface="Arial" pitchFamily="34" charset="0"/>
                </a:rPr>
                <a:t>Language assessments</a:t>
              </a:r>
            </a:p>
            <a:p>
              <a:pPr marL="256022" indent="-256022">
                <a:buFont typeface="Wingdings" pitchFamily="2" charset="2"/>
                <a:buChar char="§"/>
              </a:pPr>
              <a:r>
                <a:rPr lang="en-US" sz="1400" dirty="0">
                  <a:latin typeface="Arial" pitchFamily="34" charset="0"/>
                  <a:cs typeface="Arial" pitchFamily="34" charset="0"/>
                </a:rPr>
                <a:t>Early reading</a:t>
              </a:r>
            </a:p>
          </p:txBody>
        </p:sp>
        <p:sp>
          <p:nvSpPr>
            <p:cNvPr id="35" name="Rectangle 34"/>
            <p:cNvSpPr/>
            <p:nvPr/>
          </p:nvSpPr>
          <p:spPr>
            <a:xfrm>
              <a:off x="5846662" y="2710428"/>
              <a:ext cx="2878242" cy="749741"/>
            </a:xfrm>
            <a:prstGeom prst="rect">
              <a:avLst/>
            </a:prstGeom>
          </p:spPr>
          <p:txBody>
            <a:bodyPr wrap="square" lIns="102409" tIns="51205" rIns="102409" bIns="51205">
              <a:noAutofit/>
            </a:bodyPr>
            <a:lstStyle/>
            <a:p>
              <a:pPr marL="256022" indent="-256022">
                <a:buFont typeface="Wingdings" pitchFamily="2" charset="2"/>
                <a:buChar char="§"/>
              </a:pPr>
              <a:r>
                <a:rPr lang="en-US" sz="1400" dirty="0" smtClean="0">
                  <a:latin typeface="Arial" pitchFamily="34" charset="0"/>
                  <a:cs typeface="Arial" pitchFamily="34" charset="0"/>
                </a:rPr>
                <a:t>LEA assessments</a:t>
              </a:r>
              <a:endParaRPr lang="en-US" sz="1400" dirty="0">
                <a:latin typeface="Arial" pitchFamily="34" charset="0"/>
                <a:cs typeface="Arial" pitchFamily="34" charset="0"/>
              </a:endParaRPr>
            </a:p>
            <a:p>
              <a:pPr marL="256022" indent="-256022">
                <a:buFont typeface="Wingdings" pitchFamily="2" charset="2"/>
                <a:buChar char="§"/>
              </a:pPr>
              <a:r>
                <a:rPr lang="en-US" sz="1400" dirty="0">
                  <a:latin typeface="Arial" pitchFamily="34" charset="0"/>
                  <a:cs typeface="Arial" pitchFamily="34" charset="0"/>
                </a:rPr>
                <a:t>Course / subject area grades</a:t>
              </a:r>
            </a:p>
            <a:p>
              <a:pPr marL="256022" indent="-256022">
                <a:buFont typeface="Wingdings" pitchFamily="2" charset="2"/>
                <a:buChar char="§"/>
              </a:pPr>
              <a:r>
                <a:rPr lang="en-US" sz="1400" dirty="0">
                  <a:latin typeface="Arial" pitchFamily="34" charset="0"/>
                  <a:cs typeface="Arial" pitchFamily="34" charset="0"/>
                </a:rPr>
                <a:t>Credit </a:t>
              </a:r>
              <a:r>
                <a:rPr lang="en-US" sz="1400" dirty="0" smtClean="0">
                  <a:latin typeface="Arial" pitchFamily="34" charset="0"/>
                  <a:cs typeface="Arial" pitchFamily="34" charset="0"/>
                </a:rPr>
                <a:t>accumulation</a:t>
              </a:r>
              <a:endParaRPr lang="en-US" sz="1400" dirty="0">
                <a:latin typeface="Arial" pitchFamily="34" charset="0"/>
                <a:cs typeface="Arial" pitchFamily="34" charset="0"/>
              </a:endParaRPr>
            </a:p>
          </p:txBody>
        </p:sp>
        <p:sp>
          <p:nvSpPr>
            <p:cNvPr id="36" name="Rectangle 35"/>
            <p:cNvSpPr/>
            <p:nvPr/>
          </p:nvSpPr>
          <p:spPr>
            <a:xfrm>
              <a:off x="5846662" y="3624223"/>
              <a:ext cx="2878242" cy="534297"/>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College entrance exams (SAT, ACT, PSAT)</a:t>
              </a:r>
            </a:p>
          </p:txBody>
        </p:sp>
        <p:sp>
          <p:nvSpPr>
            <p:cNvPr id="37" name="Rectangle 36"/>
            <p:cNvSpPr/>
            <p:nvPr/>
          </p:nvSpPr>
          <p:spPr>
            <a:xfrm>
              <a:off x="3292121" y="4394511"/>
              <a:ext cx="2554540" cy="749741"/>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Program participation</a:t>
              </a:r>
            </a:p>
            <a:p>
              <a:pPr marL="256022" indent="-256022">
                <a:buFont typeface="Wingdings" pitchFamily="2" charset="2"/>
                <a:buChar char="§"/>
              </a:pPr>
              <a:r>
                <a:rPr lang="en-US" sz="1400" dirty="0">
                  <a:latin typeface="Arial" pitchFamily="34" charset="0"/>
                  <a:cs typeface="Arial" pitchFamily="34" charset="0"/>
                </a:rPr>
                <a:t>Enrollment dates</a:t>
              </a:r>
            </a:p>
            <a:p>
              <a:pPr marL="256022" indent="-256022">
                <a:buFont typeface="Wingdings" pitchFamily="2" charset="2"/>
                <a:buChar char="§"/>
              </a:pPr>
              <a:r>
                <a:rPr lang="en-US" sz="1400" dirty="0">
                  <a:latin typeface="Arial" pitchFamily="34" charset="0"/>
                  <a:cs typeface="Arial" pitchFamily="34" charset="0"/>
                </a:rPr>
                <a:t>Contact information</a:t>
              </a:r>
            </a:p>
          </p:txBody>
        </p:sp>
        <p:sp>
          <p:nvSpPr>
            <p:cNvPr id="38" name="Rectangle 37"/>
            <p:cNvSpPr/>
            <p:nvPr/>
          </p:nvSpPr>
          <p:spPr>
            <a:xfrm>
              <a:off x="5846662" y="4394511"/>
              <a:ext cx="3068738" cy="965184"/>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Key transcript data:</a:t>
              </a:r>
            </a:p>
            <a:p>
              <a:pPr lvl="1" indent="-197351">
                <a:buFont typeface="Arial" pitchFamily="34" charset="0"/>
                <a:buChar char="–"/>
              </a:pPr>
              <a:r>
                <a:rPr lang="en-US" sz="1400" dirty="0">
                  <a:latin typeface="Arial" pitchFamily="34" charset="0"/>
                  <a:cs typeface="Arial" pitchFamily="34" charset="0"/>
                </a:rPr>
                <a:t>Current &amp; historical courses, grades</a:t>
              </a:r>
            </a:p>
            <a:p>
              <a:pPr lvl="1" indent="-197351">
                <a:buFont typeface="Arial" pitchFamily="34" charset="0"/>
                <a:buChar char="–"/>
              </a:pPr>
              <a:r>
                <a:rPr lang="en-US" sz="1400" dirty="0">
                  <a:latin typeface="Arial" pitchFamily="34" charset="0"/>
                  <a:cs typeface="Arial" pitchFamily="34" charset="0"/>
                </a:rPr>
                <a:t>TAKS </a:t>
              </a:r>
              <a:r>
                <a:rPr lang="en-US" sz="1400" dirty="0" smtClean="0">
                  <a:latin typeface="Arial" pitchFamily="34" charset="0"/>
                  <a:cs typeface="Arial" pitchFamily="34" charset="0"/>
                </a:rPr>
                <a:t>and STAAR</a:t>
              </a:r>
              <a:r>
                <a:rPr lang="en-US" sz="1400" baseline="30000" dirty="0">
                  <a:latin typeface="Symbol"/>
                </a:rPr>
                <a:t>â</a:t>
              </a:r>
              <a:r>
                <a:rPr lang="en-US" sz="1400" dirty="0" smtClean="0">
                  <a:latin typeface="Arial" pitchFamily="34" charset="0"/>
                  <a:cs typeface="Arial" pitchFamily="34" charset="0"/>
                </a:rPr>
                <a:t> history</a:t>
              </a:r>
              <a:endParaRPr lang="en-US" sz="1400" dirty="0">
                <a:latin typeface="Arial" pitchFamily="34" charset="0"/>
                <a:cs typeface="Arial" pitchFamily="34" charset="0"/>
              </a:endParaRPr>
            </a:p>
          </p:txBody>
        </p:sp>
        <p:sp>
          <p:nvSpPr>
            <p:cNvPr id="39" name="Rectangle 38"/>
            <p:cNvSpPr/>
            <p:nvPr/>
          </p:nvSpPr>
          <p:spPr>
            <a:xfrm>
              <a:off x="1658038" y="5556695"/>
              <a:ext cx="7257362" cy="703574"/>
            </a:xfrm>
            <a:prstGeom prst="rect">
              <a:avLst/>
            </a:prstGeom>
          </p:spPr>
          <p:txBody>
            <a:bodyPr wrap="square" lIns="102409" tIns="51205" rIns="102409" bIns="51205">
              <a:noAutofit/>
            </a:bodyPr>
            <a:lstStyle/>
            <a:p>
              <a:pPr marL="320027" indent="-320027">
                <a:buFont typeface="Wingdings" pitchFamily="2" charset="2"/>
                <a:buChar char="§"/>
              </a:pPr>
              <a:r>
                <a:rPr lang="en-US" sz="1300" dirty="0">
                  <a:solidFill>
                    <a:srgbClr val="FFFFFF"/>
                  </a:solidFill>
                  <a:latin typeface="Arial" pitchFamily="34" charset="0"/>
                  <a:cs typeface="Arial" pitchFamily="34" charset="0"/>
                </a:rPr>
                <a:t>Highlights trends over time and flags negative trends</a:t>
              </a:r>
            </a:p>
            <a:p>
              <a:pPr marL="320027" indent="-320027">
                <a:buFont typeface="Wingdings" pitchFamily="2" charset="2"/>
                <a:buChar char="§"/>
              </a:pPr>
              <a:r>
                <a:rPr lang="en-US" sz="1300" dirty="0">
                  <a:solidFill>
                    <a:srgbClr val="FFFFFF"/>
                  </a:solidFill>
                  <a:latin typeface="Arial" pitchFamily="34" charset="0"/>
                  <a:cs typeface="Arial" pitchFamily="34" charset="0"/>
                </a:rPr>
                <a:t>Easily drill down for more detail (e.g., </a:t>
              </a:r>
              <a:r>
                <a:rPr lang="en-US" sz="1300" dirty="0" smtClean="0">
                  <a:solidFill>
                    <a:srgbClr val="FFFFFF"/>
                  </a:solidFill>
                  <a:latin typeface="Arial" pitchFamily="34" charset="0"/>
                  <a:cs typeface="Arial" pitchFamily="34" charset="0"/>
                </a:rPr>
                <a:t>detail, </a:t>
              </a:r>
              <a:r>
                <a:rPr lang="en-US" sz="1300" dirty="0">
                  <a:solidFill>
                    <a:srgbClr val="FFFFFF"/>
                  </a:solidFill>
                  <a:latin typeface="Arial" pitchFamily="34" charset="0"/>
                  <a:cs typeface="Arial" pitchFamily="34" charset="0"/>
                </a:rPr>
                <a:t>historical data, student exception lists)</a:t>
              </a:r>
            </a:p>
            <a:p>
              <a:pPr marL="320027" indent="-320027">
                <a:buFont typeface="Wingdings" pitchFamily="2" charset="2"/>
                <a:buChar char="§"/>
              </a:pPr>
              <a:r>
                <a:rPr lang="en-US" sz="1300" dirty="0">
                  <a:solidFill>
                    <a:srgbClr val="FFFFFF"/>
                  </a:solidFill>
                  <a:latin typeface="Arial" pitchFamily="34" charset="0"/>
                  <a:cs typeface="Arial" pitchFamily="34" charset="0"/>
                </a:rPr>
                <a:t>Highlights where students are not meeting performance goals</a:t>
              </a:r>
            </a:p>
          </p:txBody>
        </p:sp>
      </p:grpSp>
      <p:sp>
        <p:nvSpPr>
          <p:cNvPr id="24" name="Slide Number Placeholder 23"/>
          <p:cNvSpPr>
            <a:spLocks noGrp="1"/>
          </p:cNvSpPr>
          <p:nvPr>
            <p:ph type="sldNum" sz="quarter" idx="12"/>
          </p:nvPr>
        </p:nvSpPr>
        <p:spPr/>
        <p:txBody>
          <a:bodyPr/>
          <a:lstStyle/>
          <a:p>
            <a:fld id="{2F0C4421-5918-4AA3-AE4A-C36EDD2FD6EB}" type="slidenum">
              <a:rPr lang="en-US" smtClean="0"/>
              <a:pPr/>
              <a:t>7</a:t>
            </a:fld>
            <a:endParaRPr lang="en-US" dirty="0"/>
          </a:p>
        </p:txBody>
      </p:sp>
    </p:spTree>
    <p:extLst>
      <p:ext uri="{BB962C8B-B14F-4D97-AF65-F5344CB8AC3E}">
        <p14:creationId xmlns:p14="http://schemas.microsoft.com/office/powerpoint/2010/main" xmlns="" val="40814298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Autofit/>
          </a:bodyPr>
          <a:lstStyle/>
          <a:p>
            <a:r>
              <a:rPr lang="en-US" dirty="0" smtClean="0"/>
              <a:t>Functionality and Practical Uses </a:t>
            </a:r>
            <a:endParaRPr lang="en-US" sz="3000" dirty="0"/>
          </a:p>
        </p:txBody>
      </p:sp>
      <p:sp>
        <p:nvSpPr>
          <p:cNvPr id="2" name="Slide Number Placeholder 1"/>
          <p:cNvSpPr>
            <a:spLocks noGrp="1"/>
          </p:cNvSpPr>
          <p:nvPr>
            <p:ph type="sldNum" sz="quarter" idx="11"/>
          </p:nvPr>
        </p:nvSpPr>
        <p:spPr/>
        <p:txBody>
          <a:bodyPr>
            <a:normAutofit fontScale="92500" lnSpcReduction="20000"/>
          </a:bodyPr>
          <a:lstStyle/>
          <a:p>
            <a:fld id="{25037DA4-2335-4A87-8586-64B2BAB08211}" type="slidenum">
              <a:rPr lang="en-US" smtClean="0"/>
              <a:pPr/>
              <a:t>8</a:t>
            </a:fld>
            <a:endParaRPr lang="en-US" dirty="0"/>
          </a:p>
        </p:txBody>
      </p:sp>
    </p:spTree>
    <p:extLst>
      <p:ext uri="{BB962C8B-B14F-4D97-AF65-F5344CB8AC3E}">
        <p14:creationId xmlns:p14="http://schemas.microsoft.com/office/powerpoint/2010/main" xmlns="" val="141854647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jcaven\AppData\Local\Temp\articulate\presenter\imgtemp\5Nk2PFqt_files\slide0001_image001.png"/>
</p:tagLst>
</file>

<file path=ppt/tags/tag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jcaven\AppData\Local\Temp\articulate\presenter\imgtemp\mg4pGaeU_files\slide0001_image001.png"/>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SDS (Oct12)">
  <a:themeElements>
    <a:clrScheme name="Custom 13">
      <a:dk1>
        <a:srgbClr val="000000"/>
      </a:dk1>
      <a:lt1>
        <a:srgbClr val="FCD192"/>
      </a:lt1>
      <a:dk2>
        <a:srgbClr val="2E6AA6"/>
      </a:dk2>
      <a:lt2>
        <a:srgbClr val="C9E9DB"/>
      </a:lt2>
      <a:accent1>
        <a:srgbClr val="0082C8"/>
      </a:accent1>
      <a:accent2>
        <a:srgbClr val="F9A451"/>
      </a:accent2>
      <a:accent3>
        <a:srgbClr val="72C6A2"/>
      </a:accent3>
      <a:accent4>
        <a:srgbClr val="2E6AA6"/>
      </a:accent4>
      <a:accent5>
        <a:srgbClr val="00B5CB"/>
      </a:accent5>
      <a:accent6>
        <a:srgbClr val="AADCC7"/>
      </a:accent6>
      <a:hlink>
        <a:srgbClr val="2E6AA6"/>
      </a:hlink>
      <a:folHlink>
        <a:srgbClr val="7F7F7F"/>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388B943D1A2944A2203298FD1F90B3" ma:contentTypeVersion="0" ma:contentTypeDescription="Create a new document." ma:contentTypeScope="" ma:versionID="2987a52bd1680a9cbbcb5e260ac2b4a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8E204C14-91B9-45BA-8FFF-0F8E553DDC36}">
  <ds:schemaRefs>
    <ds:schemaRef ds:uri="http://schemas.microsoft.com/sharepoint/v3/contenttype/forms"/>
  </ds:schemaRefs>
</ds:datastoreItem>
</file>

<file path=customXml/itemProps2.xml><?xml version="1.0" encoding="utf-8"?>
<ds:datastoreItem xmlns:ds="http://schemas.openxmlformats.org/officeDocument/2006/customXml" ds:itemID="{D41B96BF-A5C9-4224-B5C9-2F05705CC7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4B45A69-778E-4D41-A5A4-6C4FF6432815}">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78391</TotalTime>
  <Words>2942</Words>
  <Application>Microsoft Office PowerPoint</Application>
  <PresentationFormat>On-screen Show (4:3)</PresentationFormat>
  <Paragraphs>279</Paragraphs>
  <Slides>26</Slides>
  <Notes>25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TSDS (Oct12)</vt:lpstr>
      <vt:lpstr>studentGPS™ Dashboards Course 2A: studentGPS™ Dashboards 101 for Teachers and Specialists    Document Number: TSDS-sGPS-L002A-D002</vt:lpstr>
      <vt:lpstr>Course Agenda</vt:lpstr>
      <vt:lpstr>Course Objectives</vt:lpstr>
      <vt:lpstr>Course Pre-requisites </vt:lpstr>
      <vt:lpstr>Course Acronyms</vt:lpstr>
      <vt:lpstr>studentGPS™ Dashboards Overview</vt:lpstr>
      <vt:lpstr>studentGPS™ Dashboards Overview</vt:lpstr>
      <vt:lpstr>studentGPS™ Dashboards: Mapping Success for the Whole Student</vt:lpstr>
      <vt:lpstr>Functionality and Practical Uses </vt:lpstr>
      <vt:lpstr>Video: Demonstration of studentGPS™ Dashboards</vt:lpstr>
      <vt:lpstr>studentGPS™ Dashboards Key  Functionality</vt:lpstr>
      <vt:lpstr>studentGPS™ Dashboards Guided Exercises</vt:lpstr>
      <vt:lpstr>Logging In</vt:lpstr>
      <vt:lpstr>Customize Your View</vt:lpstr>
      <vt:lpstr>Create a Watch List</vt:lpstr>
      <vt:lpstr>Use the More Menu</vt:lpstr>
      <vt:lpstr>View Assessment Details</vt:lpstr>
      <vt:lpstr>Search</vt:lpstr>
      <vt:lpstr>Support</vt:lpstr>
      <vt:lpstr>Home</vt:lpstr>
      <vt:lpstr>Practical Uses of studentGPS™  Dashboards </vt:lpstr>
      <vt:lpstr>Wrap Up, Knowledge Check, Survey, and Questions</vt:lpstr>
      <vt:lpstr>Wrap Up</vt:lpstr>
      <vt:lpstr>Knowledge Check</vt:lpstr>
      <vt:lpstr>Survey</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dc:creator>
  <cp:lastModifiedBy>mbaunack</cp:lastModifiedBy>
  <cp:revision>1899</cp:revision>
  <cp:lastPrinted>2013-03-21T17:06:46Z</cp:lastPrinted>
  <dcterms:created xsi:type="dcterms:W3CDTF">2009-09-01T20:11:00Z</dcterms:created>
  <dcterms:modified xsi:type="dcterms:W3CDTF">2013-11-19T15:51:06Z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0x01010068388B943D1A2944A2203298FD1F90B3</vt:lpwstr>
  </property>
  <property fmtid="{D5CDD505-2E9C-101B-9397-08002B2CF9AE}" pid="3" name="_NewReviewCycle">
    <vt:lpwstr/>
  </property>
  <property fmtid="{D5CDD505-2E9C-101B-9397-08002B2CF9AE}" pid="4" name="_dlc_DocIdItemGuid">
    <vt:lpwstr>7fd8e421-004a-41be-b615-d2e44760db7c</vt:lpwstr>
  </property>
</Properties>
</file>