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36" r:id="rId4"/>
  </p:sldMasterIdLst>
  <p:notesMasterIdLst>
    <p:notesMasterId r:id="rId64"/>
  </p:notesMasterIdLst>
  <p:handoutMasterIdLst>
    <p:handoutMasterId r:id="rId65"/>
  </p:handoutMasterIdLst>
  <p:sldIdLst>
    <p:sldId id="466" r:id="rId5"/>
    <p:sldId id="720" r:id="rId6"/>
    <p:sldId id="756" r:id="rId7"/>
    <p:sldId id="783" r:id="rId8"/>
    <p:sldId id="698" r:id="rId9"/>
    <p:sldId id="785" r:id="rId10"/>
    <p:sldId id="806" r:id="rId11"/>
    <p:sldId id="812" r:id="rId12"/>
    <p:sldId id="854" r:id="rId13"/>
    <p:sldId id="855" r:id="rId14"/>
    <p:sldId id="815" r:id="rId15"/>
    <p:sldId id="814" r:id="rId16"/>
    <p:sldId id="870" r:id="rId17"/>
    <p:sldId id="871" r:id="rId18"/>
    <p:sldId id="872" r:id="rId19"/>
    <p:sldId id="873" r:id="rId20"/>
    <p:sldId id="874" r:id="rId21"/>
    <p:sldId id="852" r:id="rId22"/>
    <p:sldId id="821" r:id="rId23"/>
    <p:sldId id="788" r:id="rId24"/>
    <p:sldId id="807" r:id="rId25"/>
    <p:sldId id="808" r:id="rId26"/>
    <p:sldId id="856" r:id="rId27"/>
    <p:sldId id="822" r:id="rId28"/>
    <p:sldId id="876" r:id="rId29"/>
    <p:sldId id="875" r:id="rId30"/>
    <p:sldId id="847" r:id="rId31"/>
    <p:sldId id="878" r:id="rId32"/>
    <p:sldId id="802" r:id="rId33"/>
    <p:sldId id="796" r:id="rId34"/>
    <p:sldId id="787" r:id="rId35"/>
    <p:sldId id="853" r:id="rId36"/>
    <p:sldId id="801" r:id="rId37"/>
    <p:sldId id="800" r:id="rId38"/>
    <p:sldId id="766" r:id="rId39"/>
    <p:sldId id="835" r:id="rId40"/>
    <p:sldId id="851" r:id="rId41"/>
    <p:sldId id="841" r:id="rId42"/>
    <p:sldId id="839" r:id="rId43"/>
    <p:sldId id="793" r:id="rId44"/>
    <p:sldId id="857" r:id="rId45"/>
    <p:sldId id="858" r:id="rId46"/>
    <p:sldId id="859" r:id="rId47"/>
    <p:sldId id="860" r:id="rId48"/>
    <p:sldId id="861" r:id="rId49"/>
    <p:sldId id="862" r:id="rId50"/>
    <p:sldId id="863" r:id="rId51"/>
    <p:sldId id="864" r:id="rId52"/>
    <p:sldId id="865" r:id="rId53"/>
    <p:sldId id="866" r:id="rId54"/>
    <p:sldId id="867" r:id="rId55"/>
    <p:sldId id="868" r:id="rId56"/>
    <p:sldId id="877" r:id="rId57"/>
    <p:sldId id="869" r:id="rId58"/>
    <p:sldId id="757" r:id="rId59"/>
    <p:sldId id="758" r:id="rId60"/>
    <p:sldId id="759" r:id="rId61"/>
    <p:sldId id="760" r:id="rId62"/>
    <p:sldId id="573" r:id="rId6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Y1e2jXlXHBI5u77YINkqNw==" hashData="bjBVdRJeAbFrvMDBpSyBrz92PVs="/>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ynep Young" initials="ZY" lastIdx="2" clrIdx="0"/>
  <p:cmAuthor id="7" name="sjohnson" initials="sj" lastIdx="2" clrIdx="7"/>
  <p:cmAuthor id="1" name="Sharon Reddehase" initials="SNR" lastIdx="1" clrIdx="1"/>
  <p:cmAuthor id="8" name="dsorrel" initials="ds" lastIdx="8" clrIdx="8"/>
  <p:cmAuthor id="2" name="mulrich" initials="mu" lastIdx="4" clrIdx="2"/>
  <p:cmAuthor id="3" name="Elaine Rulla" initials="ER" lastIdx="19" clrIdx="3"/>
  <p:cmAuthor id="4" name="Grapes, Chris" initials="CG" lastIdx="72" clrIdx="4"/>
  <p:cmAuthor id="5" name="Hartwig, Alan" initials="AH" lastIdx="7" clrIdx="5"/>
  <p:cmAuthor id="6" name="melledge" initials="me"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DCDCD"/>
    <a:srgbClr val="9DD7EB"/>
    <a:srgbClr val="CAF4F6"/>
    <a:srgbClr val="31B3C5"/>
    <a:srgbClr val="66DEE4"/>
    <a:srgbClr val="9AEAEE"/>
    <a:srgbClr val="9FD7EB"/>
    <a:srgbClr val="70C4E2"/>
    <a:srgbClr val="E3F3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03" autoAdjust="0"/>
    <p:restoredTop sz="86387" autoAdjust="0"/>
  </p:normalViewPr>
  <p:slideViewPr>
    <p:cSldViewPr>
      <p:cViewPr>
        <p:scale>
          <a:sx n="63" d="100"/>
          <a:sy n="63" d="100"/>
        </p:scale>
        <p:origin x="-139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3630"/>
    </p:cViewPr>
  </p:sorterViewPr>
  <p:notesViewPr>
    <p:cSldViewPr>
      <p:cViewPr varScale="1">
        <p:scale>
          <a:sx n="58" d="100"/>
          <a:sy n="58" d="100"/>
        </p:scale>
        <p:origin x="-2568" y="-96"/>
      </p:cViewPr>
      <p:guideLst>
        <p:guide orient="horz" pos="2929"/>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diagrams/_rels/data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5" Type="http://schemas.openxmlformats.org/officeDocument/2006/relationships/image" Target="../media/image20.png"/><Relationship Id="rId4" Type="http://schemas.openxmlformats.org/officeDocument/2006/relationships/image" Target="../media/image1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5" Type="http://schemas.openxmlformats.org/officeDocument/2006/relationships/image" Target="../media/image20.png"/><Relationship Id="rId4"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552E30-6A7C-4738-A9A3-B74D97F1692E}" type="doc">
      <dgm:prSet loTypeId="urn:microsoft.com/office/officeart/2005/8/layout/pList2#1" loCatId="list" qsTypeId="urn:microsoft.com/office/officeart/2005/8/quickstyle/3d1" qsCatId="3D" csTypeId="urn:microsoft.com/office/officeart/2005/8/colors/accent1_2" csCatId="accent1" phldr="1"/>
      <dgm:spPr/>
      <dgm:t>
        <a:bodyPr/>
        <a:lstStyle/>
        <a:p>
          <a:endParaRPr lang="en-US"/>
        </a:p>
      </dgm:t>
    </dgm:pt>
    <dgm:pt modelId="{8A23735F-8877-4ABE-A1D0-BE97FEB9214E}">
      <dgm:prSet phldrT="[Text]" custT="1"/>
      <dgm:spPr>
        <a:solidFill>
          <a:srgbClr val="D9F1FF"/>
        </a:solidFill>
      </dgm:spPr>
      <dgm:t>
        <a:bodyPr/>
        <a:lstStyle/>
        <a:p>
          <a:pPr algn="l">
            <a:spcBef>
              <a:spcPts val="900"/>
            </a:spcBef>
            <a:spcAft>
              <a:spcPts val="1200"/>
            </a:spcAft>
          </a:pPr>
          <a:r>
            <a:rPr lang="en-US" sz="1400" b="1" dirty="0" smtClean="0">
              <a:solidFill>
                <a:schemeClr val="accent1"/>
              </a:solidFill>
              <a:latin typeface="Tw Cen MT Condensed Extra Bold" pitchFamily="34" charset="0"/>
            </a:rPr>
            <a:t>• </a:t>
          </a:r>
          <a:r>
            <a:rPr lang="en-US" sz="1400" b="1" dirty="0" smtClean="0">
              <a:solidFill>
                <a:schemeClr val="accent1"/>
              </a:solidFill>
            </a:rPr>
            <a:t>Optional</a:t>
          </a:r>
        </a:p>
        <a:p>
          <a:pPr algn="l">
            <a:spcBef>
              <a:spcPts val="900"/>
            </a:spcBef>
            <a:spcAft>
              <a:spcPts val="1200"/>
            </a:spcAft>
          </a:pPr>
          <a:r>
            <a:rPr lang="en-US" sz="1400" b="0" dirty="0" smtClean="0">
              <a:solidFill>
                <a:schemeClr val="accent1"/>
              </a:solidFill>
              <a:latin typeface="Tw Cen MT Condensed Extra Bold" pitchFamily="34" charset="0"/>
            </a:rPr>
            <a:t>• </a:t>
          </a:r>
          <a:r>
            <a:rPr lang="en-US" sz="1400" b="0" dirty="0" smtClean="0">
              <a:solidFill>
                <a:schemeClr val="tx1"/>
              </a:solidFill>
              <a:latin typeface="+mn-lt"/>
              <a:cs typeface="Arial" pitchFamily="34" charset="0"/>
            </a:rPr>
            <a:t>Skyward or TCC </a:t>
          </a:r>
          <a:r>
            <a:rPr lang="en-US" sz="1400" b="0" dirty="0" err="1" smtClean="0">
              <a:solidFill>
                <a:schemeClr val="tx1"/>
              </a:solidFill>
              <a:latin typeface="+mn-lt"/>
              <a:cs typeface="Arial" pitchFamily="34" charset="0"/>
            </a:rPr>
            <a:t>TxEIS</a:t>
          </a:r>
          <a:endParaRPr lang="en-US" sz="1400" b="0" dirty="0" smtClean="0">
            <a:solidFill>
              <a:schemeClr val="tx1"/>
            </a:solidFill>
            <a:latin typeface="+mn-lt"/>
            <a:cs typeface="Arial" pitchFamily="34" charset="0"/>
          </a:endParaRPr>
        </a:p>
        <a:p>
          <a:pPr algn="l">
            <a:spcBef>
              <a:spcPts val="900"/>
            </a:spcBef>
            <a:spcAft>
              <a:spcPts val="1200"/>
            </a:spcAft>
          </a:pPr>
          <a:r>
            <a:rPr lang="en-US" sz="1400" b="0" dirty="0" smtClean="0">
              <a:solidFill>
                <a:schemeClr val="accent1"/>
              </a:solidFill>
              <a:latin typeface="Tw Cen MT Condensed Extra Bold" pitchFamily="34" charset="0"/>
            </a:rPr>
            <a:t>• </a:t>
          </a:r>
          <a:r>
            <a:rPr lang="en-US" sz="1400" b="0" dirty="0" smtClean="0">
              <a:solidFill>
                <a:schemeClr val="tx1"/>
              </a:solidFill>
              <a:latin typeface="+mn-lt"/>
              <a:cs typeface="Arial" pitchFamily="34" charset="0"/>
            </a:rPr>
            <a:t>Reduced price</a:t>
          </a:r>
        </a:p>
        <a:p>
          <a:pPr algn="l">
            <a:spcBef>
              <a:spcPts val="900"/>
            </a:spcBef>
            <a:spcAft>
              <a:spcPts val="1200"/>
            </a:spcAft>
          </a:pPr>
          <a:r>
            <a:rPr lang="en-US" sz="1400" b="0" dirty="0" smtClean="0">
              <a:solidFill>
                <a:schemeClr val="accent1"/>
              </a:solidFill>
              <a:latin typeface="Tw Cen MT Condensed Extra Bold" pitchFamily="34" charset="0"/>
            </a:rPr>
            <a:t>• </a:t>
          </a:r>
          <a:r>
            <a:rPr lang="en-US" sz="1400" b="0" dirty="0" smtClean="0">
              <a:solidFill>
                <a:schemeClr val="tx1"/>
              </a:solidFill>
              <a:latin typeface="+mn-lt"/>
              <a:cs typeface="Arial" pitchFamily="34" charset="0"/>
            </a:rPr>
            <a:t>Improved functionality</a:t>
          </a:r>
        </a:p>
        <a:p>
          <a:pPr algn="l">
            <a:spcBef>
              <a:spcPts val="900"/>
            </a:spcBef>
            <a:spcAft>
              <a:spcPts val="1200"/>
            </a:spcAft>
          </a:pPr>
          <a:r>
            <a:rPr lang="en-US" sz="1400" b="0" dirty="0" smtClean="0">
              <a:solidFill>
                <a:schemeClr val="accent1"/>
              </a:solidFill>
              <a:latin typeface="Tw Cen MT Condensed Extra Bold" pitchFamily="34" charset="0"/>
            </a:rPr>
            <a:t>• </a:t>
          </a:r>
          <a:r>
            <a:rPr lang="en-US" sz="1400" b="0" dirty="0" smtClean="0">
              <a:solidFill>
                <a:schemeClr val="tx1"/>
              </a:solidFill>
              <a:latin typeface="+mn-lt"/>
              <a:cs typeface="Arial" pitchFamily="34" charset="0"/>
            </a:rPr>
            <a:t>Hosted system</a:t>
          </a:r>
        </a:p>
        <a:p>
          <a:pPr algn="l">
            <a:spcBef>
              <a:spcPts val="600"/>
            </a:spcBef>
            <a:spcAft>
              <a:spcPts val="900"/>
            </a:spcAft>
          </a:pPr>
          <a:endParaRPr lang="en-US" sz="1300" dirty="0" smtClean="0">
            <a:solidFill>
              <a:schemeClr val="tx1"/>
            </a:solidFill>
            <a:latin typeface="+mn-lt"/>
            <a:cs typeface="Arial" pitchFamily="34" charset="0"/>
          </a:endParaRPr>
        </a:p>
      </dgm:t>
    </dgm:pt>
    <dgm:pt modelId="{B7F5AB23-64ED-46A9-8C20-2BE340F95EF8}" type="parTrans" cxnId="{3C7DDA94-BFDB-4AF5-8B78-9951052E4ED3}">
      <dgm:prSet/>
      <dgm:spPr/>
      <dgm:t>
        <a:bodyPr/>
        <a:lstStyle/>
        <a:p>
          <a:endParaRPr lang="en-US"/>
        </a:p>
      </dgm:t>
    </dgm:pt>
    <dgm:pt modelId="{826D78FC-0C10-4DB6-A019-88EB0E66C7C5}" type="sibTrans" cxnId="{3C7DDA94-BFDB-4AF5-8B78-9951052E4ED3}">
      <dgm:prSet/>
      <dgm:spPr/>
      <dgm:t>
        <a:bodyPr/>
        <a:lstStyle/>
        <a:p>
          <a:endParaRPr lang="en-US"/>
        </a:p>
      </dgm:t>
    </dgm:pt>
    <dgm:pt modelId="{119F279A-704F-4388-97B4-3FC71D3DC7DA}">
      <dgm:prSet phldrT="[Text]" custT="1"/>
      <dgm:spPr>
        <a:solidFill>
          <a:srgbClr val="D9F1FF"/>
        </a:solidFill>
      </dgm:spPr>
      <dgm:t>
        <a:bodyPr lIns="18288" rIns="18288"/>
        <a:lstStyle/>
        <a:p>
          <a:pPr algn="l">
            <a:spcBef>
              <a:spcPts val="900"/>
            </a:spcBef>
            <a:spcAft>
              <a:spcPts val="1200"/>
            </a:spcAft>
          </a:pPr>
          <a:r>
            <a:rPr lang="en-US" sz="1400" b="0" dirty="0" smtClean="0">
              <a:solidFill>
                <a:schemeClr val="accent1"/>
              </a:solidFill>
              <a:latin typeface="Tw Cen MT Condensed Extra Bold" pitchFamily="34" charset="0"/>
            </a:rPr>
            <a:t>• </a:t>
          </a:r>
          <a:r>
            <a:rPr lang="en-US" sz="1400" b="0" dirty="0" smtClean="0">
              <a:solidFill>
                <a:schemeClr val="tx1"/>
              </a:solidFill>
            </a:rPr>
            <a:t>Data submission platform</a:t>
          </a:r>
        </a:p>
        <a:p>
          <a:pPr algn="l">
            <a:spcBef>
              <a:spcPts val="900"/>
            </a:spcBef>
            <a:spcAft>
              <a:spcPts val="1200"/>
            </a:spcAft>
          </a:pPr>
          <a:r>
            <a:rPr lang="en-US" sz="1400" b="0" dirty="0" smtClean="0">
              <a:solidFill>
                <a:schemeClr val="accent1"/>
              </a:solidFill>
              <a:latin typeface="Tw Cen MT Condensed Extra Bold" pitchFamily="34" charset="0"/>
            </a:rPr>
            <a:t>• </a:t>
          </a:r>
          <a:r>
            <a:rPr lang="en-US" sz="1400" b="0" dirty="0" smtClean="0">
              <a:solidFill>
                <a:schemeClr val="tx1"/>
              </a:solidFill>
            </a:rPr>
            <a:t>Supported by TEA</a:t>
          </a:r>
        </a:p>
        <a:p>
          <a:pPr algn="l">
            <a:spcBef>
              <a:spcPts val="900"/>
            </a:spcBef>
            <a:spcAft>
              <a:spcPts val="1200"/>
            </a:spcAft>
          </a:pPr>
          <a:r>
            <a:rPr lang="en-US" sz="1400" b="0" dirty="0" smtClean="0">
              <a:solidFill>
                <a:schemeClr val="accent1"/>
              </a:solidFill>
              <a:latin typeface="Tw Cen MT Condensed Extra Bold" pitchFamily="34" charset="0"/>
            </a:rPr>
            <a:t>• </a:t>
          </a:r>
          <a:r>
            <a:rPr lang="en-US" sz="1400" b="0" dirty="0" smtClean="0">
              <a:solidFill>
                <a:schemeClr val="tx1"/>
              </a:solidFill>
            </a:rPr>
            <a:t>Data available only to educators</a:t>
          </a:r>
        </a:p>
        <a:p>
          <a:pPr algn="l">
            <a:spcBef>
              <a:spcPts val="900"/>
            </a:spcBef>
            <a:spcAft>
              <a:spcPts val="1200"/>
            </a:spcAft>
          </a:pPr>
          <a:r>
            <a:rPr lang="en-US" sz="1400" b="0" dirty="0" smtClean="0">
              <a:solidFill>
                <a:schemeClr val="accent1"/>
              </a:solidFill>
              <a:latin typeface="Tw Cen MT Condensed Extra Bold" pitchFamily="34" charset="0"/>
            </a:rPr>
            <a:t>• </a:t>
          </a:r>
          <a:r>
            <a:rPr lang="en-US" sz="1400" b="0" dirty="0" smtClean="0">
              <a:solidFill>
                <a:schemeClr val="tx1"/>
              </a:solidFill>
            </a:rPr>
            <a:t>Powers StudentGPS™ Dashboards</a:t>
          </a:r>
        </a:p>
      </dgm:t>
    </dgm:pt>
    <dgm:pt modelId="{FFD38A7A-96CF-4876-9324-27FA3579CAB3}" type="parTrans" cxnId="{FB27B144-B21C-4698-A239-F32479F53F31}">
      <dgm:prSet/>
      <dgm:spPr/>
      <dgm:t>
        <a:bodyPr/>
        <a:lstStyle/>
        <a:p>
          <a:endParaRPr lang="en-US"/>
        </a:p>
      </dgm:t>
    </dgm:pt>
    <dgm:pt modelId="{9AB22D1E-DE82-4E61-983B-C90B842CF008}" type="sibTrans" cxnId="{FB27B144-B21C-4698-A239-F32479F53F31}">
      <dgm:prSet/>
      <dgm:spPr/>
      <dgm:t>
        <a:bodyPr/>
        <a:lstStyle/>
        <a:p>
          <a:endParaRPr lang="en-US"/>
        </a:p>
      </dgm:t>
    </dgm:pt>
    <dgm:pt modelId="{FAE5715A-C005-4C0B-9A68-847F51F3B804}">
      <dgm:prSet phldrT="[Text]" custT="1"/>
      <dgm:spPr>
        <a:solidFill>
          <a:srgbClr val="D9F1FF"/>
        </a:solidFill>
      </dgm:spPr>
      <dgm:t>
        <a:bodyPr/>
        <a:lstStyle/>
        <a:p>
          <a:pPr algn="l">
            <a:spcBef>
              <a:spcPts val="900"/>
            </a:spcBef>
            <a:spcAft>
              <a:spcPts val="1200"/>
            </a:spcAft>
          </a:pPr>
          <a:r>
            <a:rPr lang="en-US" sz="1400" b="0" dirty="0" smtClean="0">
              <a:solidFill>
                <a:schemeClr val="accent1"/>
              </a:solidFill>
              <a:latin typeface="Tw Cen MT Condensed Extra Bold" pitchFamily="34" charset="0"/>
            </a:rPr>
            <a:t>•</a:t>
          </a:r>
          <a:r>
            <a:rPr lang="en-US" sz="1400" b="0" dirty="0" smtClean="0">
              <a:solidFill>
                <a:schemeClr val="tx1"/>
              </a:solidFill>
              <a:latin typeface="Tw Cen MT Condensed Extra Bold" pitchFamily="34" charset="0"/>
            </a:rPr>
            <a:t> </a:t>
          </a:r>
          <a:r>
            <a:rPr lang="en-US" sz="1400" b="0" dirty="0" smtClean="0">
              <a:solidFill>
                <a:schemeClr val="tx1"/>
              </a:solidFill>
              <a:latin typeface="+mn-lt"/>
              <a:cs typeface="Arial" pitchFamily="34" charset="0"/>
            </a:rPr>
            <a:t>Education reporting system</a:t>
          </a:r>
        </a:p>
        <a:p>
          <a:pPr algn="l">
            <a:spcBef>
              <a:spcPts val="900"/>
            </a:spcBef>
            <a:spcAft>
              <a:spcPts val="1200"/>
            </a:spcAft>
          </a:pPr>
          <a:r>
            <a:rPr lang="en-US" sz="1400" b="0" dirty="0" smtClean="0">
              <a:solidFill>
                <a:schemeClr val="accent1"/>
              </a:solidFill>
              <a:latin typeface="Tw Cen MT Condensed Extra Bold" pitchFamily="34" charset="0"/>
            </a:rPr>
            <a:t>•</a:t>
          </a:r>
          <a:r>
            <a:rPr lang="en-US" sz="1400" b="0" dirty="0" smtClean="0">
              <a:solidFill>
                <a:schemeClr val="tx1"/>
              </a:solidFill>
              <a:latin typeface="Tw Cen MT Condensed Extra Bold" pitchFamily="34" charset="0"/>
            </a:rPr>
            <a:t> </a:t>
          </a:r>
          <a:r>
            <a:rPr lang="en-US" sz="1400" b="0" dirty="0" smtClean="0">
              <a:solidFill>
                <a:schemeClr val="tx1"/>
              </a:solidFill>
              <a:latin typeface="+mn-lt"/>
              <a:cs typeface="Arial" pitchFamily="34" charset="0"/>
            </a:rPr>
            <a:t>Efficient</a:t>
          </a:r>
        </a:p>
        <a:p>
          <a:pPr algn="l">
            <a:spcBef>
              <a:spcPts val="900"/>
            </a:spcBef>
            <a:spcAft>
              <a:spcPts val="1200"/>
            </a:spcAft>
          </a:pPr>
          <a:r>
            <a:rPr lang="en-US" sz="1400" b="0" dirty="0" smtClean="0">
              <a:solidFill>
                <a:schemeClr val="accent1"/>
              </a:solidFill>
              <a:latin typeface="Tw Cen MT Condensed Extra Bold" pitchFamily="34" charset="0"/>
            </a:rPr>
            <a:t>•</a:t>
          </a:r>
          <a:r>
            <a:rPr lang="en-US" sz="1400" b="0" dirty="0" smtClean="0">
              <a:solidFill>
                <a:schemeClr val="tx1"/>
              </a:solidFill>
              <a:latin typeface="Tw Cen MT Condensed Extra Bold" pitchFamily="34" charset="0"/>
            </a:rPr>
            <a:t> </a:t>
          </a:r>
          <a:r>
            <a:rPr lang="en-US" sz="1400" b="0" dirty="0" smtClean="0">
              <a:solidFill>
                <a:schemeClr val="tx1"/>
              </a:solidFill>
              <a:latin typeface="+mn-lt"/>
              <a:cs typeface="Arial" pitchFamily="34" charset="0"/>
            </a:rPr>
            <a:t>Stable</a:t>
          </a:r>
        </a:p>
        <a:p>
          <a:pPr algn="l">
            <a:spcBef>
              <a:spcPts val="900"/>
            </a:spcBef>
            <a:spcAft>
              <a:spcPts val="1200"/>
            </a:spcAft>
          </a:pPr>
          <a:r>
            <a:rPr lang="en-US" sz="1400" b="0" dirty="0" smtClean="0">
              <a:solidFill>
                <a:schemeClr val="accent1"/>
              </a:solidFill>
              <a:latin typeface="Tw Cen MT Condensed Extra Bold" pitchFamily="34" charset="0"/>
            </a:rPr>
            <a:t>•</a:t>
          </a:r>
          <a:r>
            <a:rPr lang="en-US" sz="1400" b="0" dirty="0" smtClean="0">
              <a:solidFill>
                <a:schemeClr val="tx1"/>
              </a:solidFill>
              <a:latin typeface="Tw Cen MT Condensed Extra Bold" pitchFamily="34" charset="0"/>
            </a:rPr>
            <a:t> </a:t>
          </a:r>
          <a:r>
            <a:rPr lang="en-US" sz="1400" b="0" dirty="0" smtClean="0">
              <a:solidFill>
                <a:schemeClr val="tx1"/>
              </a:solidFill>
              <a:latin typeface="+mn-lt"/>
              <a:cs typeface="Arial" pitchFamily="34" charset="0"/>
            </a:rPr>
            <a:t>Expandable</a:t>
          </a:r>
          <a:endParaRPr lang="en-US" sz="1400" b="0" dirty="0" smtClean="0">
            <a:solidFill>
              <a:schemeClr val="tx1"/>
            </a:solidFill>
            <a:latin typeface="+mn-lt"/>
          </a:endParaRPr>
        </a:p>
      </dgm:t>
    </dgm:pt>
    <dgm:pt modelId="{8DEDBCA9-AEA1-4F0E-B160-3AE8E4B7FCC8}" type="parTrans" cxnId="{3B1DB0B3-CB26-4E46-9FF0-A0A597A253D5}">
      <dgm:prSet/>
      <dgm:spPr/>
      <dgm:t>
        <a:bodyPr/>
        <a:lstStyle/>
        <a:p>
          <a:endParaRPr lang="en-US"/>
        </a:p>
      </dgm:t>
    </dgm:pt>
    <dgm:pt modelId="{7D07C536-A42E-4CF2-AC53-7245B61173B0}" type="sibTrans" cxnId="{3B1DB0B3-CB26-4E46-9FF0-A0A597A253D5}">
      <dgm:prSet/>
      <dgm:spPr/>
      <dgm:t>
        <a:bodyPr/>
        <a:lstStyle/>
        <a:p>
          <a:endParaRPr lang="en-US"/>
        </a:p>
      </dgm:t>
    </dgm:pt>
    <dgm:pt modelId="{68F17A5C-CB22-413E-A387-AC3DD07A97C4}">
      <dgm:prSet custT="1"/>
      <dgm:spPr>
        <a:solidFill>
          <a:srgbClr val="D9F1FF"/>
        </a:solidFill>
      </dgm:spPr>
      <dgm:t>
        <a:bodyPr/>
        <a:lstStyle/>
        <a:p>
          <a:pPr algn="l" defTabSz="577850">
            <a:lnSpc>
              <a:spcPct val="90000"/>
            </a:lnSpc>
            <a:spcBef>
              <a:spcPts val="900"/>
            </a:spcBef>
            <a:spcAft>
              <a:spcPts val="1200"/>
            </a:spcAft>
          </a:pPr>
          <a:r>
            <a:rPr lang="en-US" sz="1400" b="1" dirty="0" smtClean="0">
              <a:solidFill>
                <a:schemeClr val="accent1"/>
              </a:solidFill>
              <a:latin typeface="Tw Cen MT Condensed Extra Bold" pitchFamily="34" charset="0"/>
            </a:rPr>
            <a:t>•</a:t>
          </a:r>
          <a:r>
            <a:rPr lang="en-US" sz="1400" b="0" dirty="0" smtClean="0">
              <a:solidFill>
                <a:schemeClr val="accent1"/>
              </a:solidFill>
              <a:latin typeface="Tw Cen MT Condensed Extra Bold" pitchFamily="34" charset="0"/>
            </a:rPr>
            <a:t> </a:t>
          </a:r>
          <a:r>
            <a:rPr lang="en-US" sz="1400" b="1" dirty="0" smtClean="0">
              <a:solidFill>
                <a:schemeClr val="accent1"/>
              </a:solidFill>
              <a:latin typeface="+mn-lt"/>
              <a:cs typeface="Arial" pitchFamily="34" charset="0"/>
            </a:rPr>
            <a:t>Optional</a:t>
          </a:r>
          <a:endParaRPr lang="en-US" sz="1400" b="1" dirty="0" smtClean="0">
            <a:solidFill>
              <a:schemeClr val="accent1"/>
            </a:solidFill>
            <a:latin typeface="Tw Cen MT Condensed Extra Bold" pitchFamily="34" charset="0"/>
          </a:endParaRPr>
        </a:p>
        <a:p>
          <a:pPr algn="l" defTabSz="577850">
            <a:lnSpc>
              <a:spcPct val="90000"/>
            </a:lnSpc>
            <a:spcBef>
              <a:spcPts val="900"/>
            </a:spcBef>
            <a:spcAft>
              <a:spcPts val="1200"/>
            </a:spcAft>
          </a:pPr>
          <a:r>
            <a:rPr lang="en-US" sz="1400" b="1" dirty="0" smtClean="0">
              <a:solidFill>
                <a:schemeClr val="accent1"/>
              </a:solidFill>
              <a:latin typeface="Tw Cen MT Condensed Extra Bold" pitchFamily="34" charset="0"/>
            </a:rPr>
            <a:t>•</a:t>
          </a:r>
          <a:r>
            <a:rPr lang="en-US" sz="1400" b="0" dirty="0" smtClean="0">
              <a:solidFill>
                <a:schemeClr val="accent1"/>
              </a:solidFill>
              <a:latin typeface="Tw Cen MT Condensed Extra Bold" pitchFamily="34" charset="0"/>
            </a:rPr>
            <a:t> </a:t>
          </a:r>
          <a:r>
            <a:rPr lang="en-US" sz="1400" b="0" dirty="0" smtClean="0">
              <a:solidFill>
                <a:schemeClr val="tx1"/>
              </a:solidFill>
              <a:latin typeface="+mn-lt"/>
              <a:cs typeface="Arial" pitchFamily="34" charset="0"/>
            </a:rPr>
            <a:t>Student performance reports</a:t>
          </a:r>
        </a:p>
        <a:p>
          <a:pPr algn="l" defTabSz="577850">
            <a:lnSpc>
              <a:spcPct val="90000"/>
            </a:lnSpc>
            <a:spcBef>
              <a:spcPts val="900"/>
            </a:spcBef>
            <a:spcAft>
              <a:spcPts val="1200"/>
            </a:spcAft>
          </a:pPr>
          <a:r>
            <a:rPr lang="en-US" sz="1400" b="0" dirty="0" smtClean="0">
              <a:solidFill>
                <a:schemeClr val="accent1"/>
              </a:solidFill>
              <a:latin typeface="Tw Cen MT Condensed Extra Bold" pitchFamily="34" charset="0"/>
            </a:rPr>
            <a:t>• </a:t>
          </a:r>
          <a:r>
            <a:rPr lang="en-US" sz="1400" b="0" dirty="0" smtClean="0">
              <a:solidFill>
                <a:schemeClr val="tx1"/>
              </a:solidFill>
              <a:latin typeface="+mn-lt"/>
              <a:cs typeface="Arial" pitchFamily="34" charset="0"/>
            </a:rPr>
            <a:t>Easy-to-understand</a:t>
          </a:r>
        </a:p>
        <a:p>
          <a:pPr marL="0" marR="0" indent="0" algn="l" defTabSz="914400" eaLnBrk="1" fontAlgn="auto" latinLnBrk="0" hangingPunct="1">
            <a:lnSpc>
              <a:spcPct val="90000"/>
            </a:lnSpc>
            <a:spcBef>
              <a:spcPts val="900"/>
            </a:spcBef>
            <a:spcAft>
              <a:spcPts val="1200"/>
            </a:spcAft>
            <a:buClrTx/>
            <a:buSzTx/>
            <a:buFontTx/>
            <a:buNone/>
            <a:tabLst/>
            <a:defRPr/>
          </a:pPr>
          <a:r>
            <a:rPr lang="en-US" sz="1400" b="0" dirty="0" smtClean="0">
              <a:solidFill>
                <a:schemeClr val="accent1"/>
              </a:solidFill>
              <a:latin typeface="Tw Cen MT Condensed Extra Bold" pitchFamily="34" charset="0"/>
            </a:rPr>
            <a:t>• </a:t>
          </a:r>
          <a:r>
            <a:rPr lang="en-US" sz="1400" b="0" dirty="0" smtClean="0">
              <a:solidFill>
                <a:schemeClr val="tx1"/>
              </a:solidFill>
              <a:latin typeface="+mn-lt"/>
              <a:cs typeface="Arial" pitchFamily="34" charset="0"/>
            </a:rPr>
            <a:t>Early warning indicators</a:t>
          </a:r>
        </a:p>
        <a:p>
          <a:pPr marL="0" marR="0" indent="0" algn="l" defTabSz="577850" eaLnBrk="1" fontAlgn="auto" latinLnBrk="0" hangingPunct="1">
            <a:lnSpc>
              <a:spcPct val="90000"/>
            </a:lnSpc>
            <a:spcBef>
              <a:spcPts val="900"/>
            </a:spcBef>
            <a:spcAft>
              <a:spcPts val="1200"/>
            </a:spcAft>
            <a:buClrTx/>
            <a:buSzTx/>
            <a:buFontTx/>
            <a:buNone/>
            <a:tabLst/>
            <a:defRPr/>
          </a:pPr>
          <a:r>
            <a:rPr lang="en-US" sz="1400" b="0" dirty="0" smtClean="0">
              <a:solidFill>
                <a:schemeClr val="accent1"/>
              </a:solidFill>
              <a:latin typeface="Tw Cen MT Condensed Extra Bold" pitchFamily="34" charset="0"/>
            </a:rPr>
            <a:t>• </a:t>
          </a:r>
          <a:r>
            <a:rPr lang="en-US" sz="1400" b="0" dirty="0" smtClean="0">
              <a:solidFill>
                <a:schemeClr val="tx1"/>
              </a:solidFill>
              <a:latin typeface="+mn-lt"/>
              <a:cs typeface="Arial" pitchFamily="34" charset="0"/>
            </a:rPr>
            <a:t>Performance trends</a:t>
          </a:r>
        </a:p>
      </dgm:t>
    </dgm:pt>
    <dgm:pt modelId="{28BC9258-296F-4AC3-BC8F-5AC2159946EE}" type="parTrans" cxnId="{57146AC9-58B7-4A9C-8759-23C56394730D}">
      <dgm:prSet/>
      <dgm:spPr/>
      <dgm:t>
        <a:bodyPr/>
        <a:lstStyle/>
        <a:p>
          <a:endParaRPr lang="en-US"/>
        </a:p>
      </dgm:t>
    </dgm:pt>
    <dgm:pt modelId="{4FC89E24-B53D-43F2-8CD6-34E7C6709B17}" type="sibTrans" cxnId="{57146AC9-58B7-4A9C-8759-23C56394730D}">
      <dgm:prSet/>
      <dgm:spPr/>
      <dgm:t>
        <a:bodyPr/>
        <a:lstStyle/>
        <a:p>
          <a:endParaRPr lang="en-US"/>
        </a:p>
      </dgm:t>
    </dgm:pt>
    <dgm:pt modelId="{53F42C81-1214-4609-BC2A-269E4048BD86}">
      <dgm:prSet custT="1"/>
      <dgm:spPr>
        <a:solidFill>
          <a:srgbClr val="D9F1FF"/>
        </a:solidFill>
      </dgm:spPr>
      <dgm:t>
        <a:bodyPr/>
        <a:lstStyle/>
        <a:p>
          <a:pPr marL="0" marR="0" indent="0" algn="l" defTabSz="914400" eaLnBrk="1" fontAlgn="auto" latinLnBrk="0" hangingPunct="1">
            <a:lnSpc>
              <a:spcPct val="90000"/>
            </a:lnSpc>
            <a:spcBef>
              <a:spcPts val="900"/>
            </a:spcBef>
            <a:spcAft>
              <a:spcPts val="1200"/>
            </a:spcAft>
            <a:buClrTx/>
            <a:buSzTx/>
            <a:buFontTx/>
            <a:buNone/>
            <a:tabLst/>
            <a:defRPr/>
          </a:pPr>
          <a:r>
            <a:rPr lang="en-US" sz="1400" b="0" dirty="0" smtClean="0">
              <a:solidFill>
                <a:schemeClr val="accent1"/>
              </a:solidFill>
              <a:latin typeface="Tw Cen MT Condensed Extra Bold" pitchFamily="34" charset="0"/>
            </a:rPr>
            <a:t>•</a:t>
          </a:r>
          <a:r>
            <a:rPr lang="en-US" sz="1400" b="0" dirty="0" smtClean="0">
              <a:solidFill>
                <a:schemeClr val="tx1"/>
              </a:solidFill>
            </a:rPr>
            <a:t> State</a:t>
          </a:r>
          <a:r>
            <a:rPr lang="en-US" sz="1400" b="0" dirty="0" smtClean="0">
              <a:solidFill>
                <a:schemeClr val="tx1"/>
              </a:solidFill>
              <a:latin typeface="+mn-lt"/>
              <a:cs typeface="Arial" pitchFamily="34" charset="0"/>
            </a:rPr>
            <a:t>wide</a:t>
          </a:r>
        </a:p>
        <a:p>
          <a:pPr algn="l" defTabSz="577850">
            <a:lnSpc>
              <a:spcPct val="90000"/>
            </a:lnSpc>
            <a:spcBef>
              <a:spcPts val="900"/>
            </a:spcBef>
            <a:spcAft>
              <a:spcPts val="1200"/>
            </a:spcAft>
          </a:pPr>
          <a:r>
            <a:rPr lang="en-US" sz="1400" b="0" dirty="0" smtClean="0">
              <a:solidFill>
                <a:schemeClr val="accent1"/>
              </a:solidFill>
              <a:latin typeface="Tw Cen MT Condensed Extra Bold" pitchFamily="34" charset="0"/>
            </a:rPr>
            <a:t>•</a:t>
          </a:r>
          <a:r>
            <a:rPr lang="en-US" sz="1400" b="0" dirty="0" smtClean="0">
              <a:solidFill>
                <a:schemeClr val="tx1"/>
              </a:solidFill>
            </a:rPr>
            <a:t> Pre-K through workforce data</a:t>
          </a:r>
        </a:p>
        <a:p>
          <a:pPr algn="l" defTabSz="577850">
            <a:lnSpc>
              <a:spcPct val="90000"/>
            </a:lnSpc>
            <a:spcBef>
              <a:spcPts val="900"/>
            </a:spcBef>
            <a:spcAft>
              <a:spcPts val="1200"/>
            </a:spcAft>
          </a:pPr>
          <a:r>
            <a:rPr lang="en-US" sz="1400" b="0" dirty="0" smtClean="0">
              <a:solidFill>
                <a:schemeClr val="accent1"/>
              </a:solidFill>
              <a:latin typeface="Tw Cen MT Condensed Extra Bold" pitchFamily="34" charset="0"/>
            </a:rPr>
            <a:t>•</a:t>
          </a:r>
          <a:r>
            <a:rPr lang="en-US" sz="1400" b="0" dirty="0" smtClean="0">
              <a:solidFill>
                <a:schemeClr val="tx1"/>
              </a:solidFill>
            </a:rPr>
            <a:t> </a:t>
          </a:r>
          <a:r>
            <a:rPr lang="en-US" sz="1400" b="0" dirty="0" smtClean="0">
              <a:solidFill>
                <a:schemeClr val="tx1"/>
              </a:solidFill>
              <a:latin typeface="+mn-lt"/>
              <a:cs typeface="Arial" pitchFamily="34" charset="0"/>
            </a:rPr>
            <a:t>Publicly available</a:t>
          </a:r>
        </a:p>
        <a:p>
          <a:pPr algn="l" defTabSz="577850">
            <a:lnSpc>
              <a:spcPct val="90000"/>
            </a:lnSpc>
            <a:spcBef>
              <a:spcPts val="900"/>
            </a:spcBef>
            <a:spcAft>
              <a:spcPts val="1200"/>
            </a:spcAft>
          </a:pPr>
          <a:r>
            <a:rPr lang="en-US" sz="1400" b="0" dirty="0" smtClean="0">
              <a:solidFill>
                <a:schemeClr val="accent1"/>
              </a:solidFill>
              <a:latin typeface="Tw Cen MT Condensed Extra Bold" pitchFamily="34" charset="0"/>
            </a:rPr>
            <a:t>•</a:t>
          </a:r>
          <a:r>
            <a:rPr lang="en-US" sz="1400" b="0" dirty="0" smtClean="0">
              <a:solidFill>
                <a:schemeClr val="tx1"/>
              </a:solidFill>
            </a:rPr>
            <a:t> Aggregated and anonymous</a:t>
          </a:r>
          <a:endParaRPr lang="en-US" sz="1400" b="0" dirty="0" smtClean="0">
            <a:solidFill>
              <a:schemeClr val="tx1"/>
            </a:solidFill>
            <a:latin typeface="+mn-lt"/>
            <a:cs typeface="Arial" pitchFamily="34" charset="0"/>
          </a:endParaRPr>
        </a:p>
        <a:p>
          <a:pPr marL="0" marR="0" indent="0" algn="l" defTabSz="577850" eaLnBrk="1" fontAlgn="auto" latinLnBrk="0" hangingPunct="1">
            <a:lnSpc>
              <a:spcPct val="90000"/>
            </a:lnSpc>
            <a:spcBef>
              <a:spcPts val="900"/>
            </a:spcBef>
            <a:spcAft>
              <a:spcPts val="1200"/>
            </a:spcAft>
            <a:buClrTx/>
            <a:buSzTx/>
            <a:buFontTx/>
            <a:buNone/>
            <a:tabLst/>
            <a:defRPr/>
          </a:pPr>
          <a:r>
            <a:rPr lang="en-US" sz="1400" b="0" dirty="0" smtClean="0">
              <a:solidFill>
                <a:schemeClr val="accent1"/>
              </a:solidFill>
              <a:latin typeface="Tw Cen MT Condensed Extra Bold" pitchFamily="34" charset="0"/>
            </a:rPr>
            <a:t>•</a:t>
          </a:r>
          <a:r>
            <a:rPr lang="en-US" sz="1400" b="0" dirty="0" smtClean="0">
              <a:solidFill>
                <a:schemeClr val="tx1"/>
              </a:solidFill>
            </a:rPr>
            <a:t> </a:t>
          </a:r>
          <a:r>
            <a:rPr lang="en-US" sz="1400" b="0" dirty="0" smtClean="0">
              <a:solidFill>
                <a:schemeClr val="tx1"/>
              </a:solidFill>
              <a:latin typeface="+mn-lt"/>
              <a:cs typeface="Arial" pitchFamily="34" charset="0"/>
            </a:rPr>
            <a:t>Supports education research</a:t>
          </a:r>
          <a:endParaRPr lang="en-US" sz="1400" b="0" dirty="0"/>
        </a:p>
      </dgm:t>
    </dgm:pt>
    <dgm:pt modelId="{CDBFF51D-7520-45BB-B994-9215449D171D}" type="parTrans" cxnId="{FAC117A0-A68B-47F9-9967-8B9A0DC4620D}">
      <dgm:prSet/>
      <dgm:spPr/>
      <dgm:t>
        <a:bodyPr/>
        <a:lstStyle/>
        <a:p>
          <a:endParaRPr lang="en-US"/>
        </a:p>
      </dgm:t>
    </dgm:pt>
    <dgm:pt modelId="{F5BDEED0-7EE0-4B5A-A95D-CA8EF4E78737}" type="sibTrans" cxnId="{FAC117A0-A68B-47F9-9967-8B9A0DC4620D}">
      <dgm:prSet/>
      <dgm:spPr/>
      <dgm:t>
        <a:bodyPr/>
        <a:lstStyle/>
        <a:p>
          <a:endParaRPr lang="en-US"/>
        </a:p>
      </dgm:t>
    </dgm:pt>
    <dgm:pt modelId="{974EB1B9-6A67-4A55-A809-A56766974342}" type="pres">
      <dgm:prSet presAssocID="{57552E30-6A7C-4738-A9A3-B74D97F1692E}" presName="Name0" presStyleCnt="0">
        <dgm:presLayoutVars>
          <dgm:dir/>
          <dgm:resizeHandles val="exact"/>
        </dgm:presLayoutVars>
      </dgm:prSet>
      <dgm:spPr/>
      <dgm:t>
        <a:bodyPr/>
        <a:lstStyle/>
        <a:p>
          <a:endParaRPr lang="en-US"/>
        </a:p>
      </dgm:t>
    </dgm:pt>
    <dgm:pt modelId="{2B1417E2-DFAF-40A4-A500-29386D8EB547}" type="pres">
      <dgm:prSet presAssocID="{57552E30-6A7C-4738-A9A3-B74D97F1692E}" presName="bkgdShp" presStyleLbl="alignAccFollowNode1" presStyleIdx="0" presStyleCnt="1" custScaleX="96667" custScaleY="86733" custLinFactNeighborY="-3317"/>
      <dgm:spPr>
        <a:solidFill>
          <a:schemeClr val="accent1">
            <a:alpha val="89804"/>
          </a:schemeClr>
        </a:solidFill>
      </dgm:spPr>
    </dgm:pt>
    <dgm:pt modelId="{9B91CBE0-E8F7-45D0-B270-DEAEE8FFC321}" type="pres">
      <dgm:prSet presAssocID="{57552E30-6A7C-4738-A9A3-B74D97F1692E}" presName="linComp" presStyleCnt="0"/>
      <dgm:spPr/>
    </dgm:pt>
    <dgm:pt modelId="{CB4814DB-C3ED-4C8B-87E2-AA39FB357D0D}" type="pres">
      <dgm:prSet presAssocID="{8A23735F-8877-4ABE-A1D0-BE97FEB9214E}" presName="compNode" presStyleCnt="0"/>
      <dgm:spPr/>
    </dgm:pt>
    <dgm:pt modelId="{614120D9-FEF3-476F-A1AC-4ADF1794D46B}" type="pres">
      <dgm:prSet presAssocID="{8A23735F-8877-4ABE-A1D0-BE97FEB9214E}" presName="node" presStyleLbl="node1" presStyleIdx="0" presStyleCnt="5" custScaleY="106827" custLinFactNeighborX="3046" custLinFactNeighborY="-2613">
        <dgm:presLayoutVars>
          <dgm:bulletEnabled val="1"/>
        </dgm:presLayoutVars>
      </dgm:prSet>
      <dgm:spPr/>
      <dgm:t>
        <a:bodyPr/>
        <a:lstStyle/>
        <a:p>
          <a:endParaRPr lang="en-US"/>
        </a:p>
      </dgm:t>
    </dgm:pt>
    <dgm:pt modelId="{289C812E-2B51-495F-B805-D4CFD38DC0C5}" type="pres">
      <dgm:prSet presAssocID="{8A23735F-8877-4ABE-A1D0-BE97FEB9214E}" presName="invisiNode" presStyleLbl="node1" presStyleIdx="0" presStyleCnt="5"/>
      <dgm:spPr/>
    </dgm:pt>
    <dgm:pt modelId="{1117440C-032C-4EED-9A57-E59911C0CD86}" type="pres">
      <dgm:prSet presAssocID="{8A23735F-8877-4ABE-A1D0-BE97FEB9214E}" presName="imagNode" presStyleLbl="fgImgPlace1" presStyleIdx="0" presStyleCnt="5" custScaleY="76051" custLinFactNeighborX="-176" custLinFactNeighborY="-15416"/>
      <dgm:spPr>
        <a:blipFill rotWithShape="0">
          <a:blip xmlns:r="http://schemas.openxmlformats.org/officeDocument/2006/relationships" r:embed="rId1"/>
          <a:stretch>
            <a:fillRect/>
          </a:stretch>
        </a:blipFill>
      </dgm:spPr>
    </dgm:pt>
    <dgm:pt modelId="{B61422C7-2ED2-4268-BB53-42F2E805AF86}" type="pres">
      <dgm:prSet presAssocID="{826D78FC-0C10-4DB6-A019-88EB0E66C7C5}" presName="sibTrans" presStyleLbl="sibTrans2D1" presStyleIdx="0" presStyleCnt="0"/>
      <dgm:spPr/>
      <dgm:t>
        <a:bodyPr/>
        <a:lstStyle/>
        <a:p>
          <a:endParaRPr lang="en-US"/>
        </a:p>
      </dgm:t>
    </dgm:pt>
    <dgm:pt modelId="{F36F069C-B68A-427A-A041-ED2082D361D6}" type="pres">
      <dgm:prSet presAssocID="{119F279A-704F-4388-97B4-3FC71D3DC7DA}" presName="compNode" presStyleCnt="0"/>
      <dgm:spPr/>
    </dgm:pt>
    <dgm:pt modelId="{30F2011E-54E2-4607-A569-05516336F0AA}" type="pres">
      <dgm:prSet presAssocID="{119F279A-704F-4388-97B4-3FC71D3DC7DA}" presName="node" presStyleLbl="node1" presStyleIdx="1" presStyleCnt="5" custScaleY="106827" custLinFactNeighborY="-2552">
        <dgm:presLayoutVars>
          <dgm:bulletEnabled val="1"/>
        </dgm:presLayoutVars>
      </dgm:prSet>
      <dgm:spPr/>
      <dgm:t>
        <a:bodyPr/>
        <a:lstStyle/>
        <a:p>
          <a:endParaRPr lang="en-US"/>
        </a:p>
      </dgm:t>
    </dgm:pt>
    <dgm:pt modelId="{BD995F4E-0994-4344-9A70-DED2814FB30F}" type="pres">
      <dgm:prSet presAssocID="{119F279A-704F-4388-97B4-3FC71D3DC7DA}" presName="invisiNode" presStyleLbl="node1" presStyleIdx="1" presStyleCnt="5"/>
      <dgm:spPr/>
    </dgm:pt>
    <dgm:pt modelId="{1A91263D-0C06-449B-900D-E8BF75B80D80}" type="pres">
      <dgm:prSet presAssocID="{119F279A-704F-4388-97B4-3FC71D3DC7DA}" presName="imagNode" presStyleLbl="fgImgPlace1" presStyleIdx="1" presStyleCnt="5" custScaleY="76051" custLinFactNeighborX="-176" custLinFactNeighborY="-15416"/>
      <dgm:spPr>
        <a:blipFill rotWithShape="0">
          <a:blip xmlns:r="http://schemas.openxmlformats.org/officeDocument/2006/relationships" r:embed="rId2"/>
          <a:stretch>
            <a:fillRect/>
          </a:stretch>
        </a:blipFill>
      </dgm:spPr>
    </dgm:pt>
    <dgm:pt modelId="{FAD7E267-320D-420B-AFD1-43BA067261EB}" type="pres">
      <dgm:prSet presAssocID="{9AB22D1E-DE82-4E61-983B-C90B842CF008}" presName="sibTrans" presStyleLbl="sibTrans2D1" presStyleIdx="0" presStyleCnt="0"/>
      <dgm:spPr/>
      <dgm:t>
        <a:bodyPr/>
        <a:lstStyle/>
        <a:p>
          <a:endParaRPr lang="en-US"/>
        </a:p>
      </dgm:t>
    </dgm:pt>
    <dgm:pt modelId="{E83FDBAC-40E2-4A46-A97A-4A87534AA5EF}" type="pres">
      <dgm:prSet presAssocID="{FAE5715A-C005-4C0B-9A68-847F51F3B804}" presName="compNode" presStyleCnt="0"/>
      <dgm:spPr/>
    </dgm:pt>
    <dgm:pt modelId="{89ADC6B0-8922-431A-9811-43A9F27221E3}" type="pres">
      <dgm:prSet presAssocID="{FAE5715A-C005-4C0B-9A68-847F51F3B804}" presName="node" presStyleLbl="node1" presStyleIdx="2" presStyleCnt="5" custScaleY="106827" custLinFactNeighborY="-2552">
        <dgm:presLayoutVars>
          <dgm:bulletEnabled val="1"/>
        </dgm:presLayoutVars>
      </dgm:prSet>
      <dgm:spPr/>
      <dgm:t>
        <a:bodyPr/>
        <a:lstStyle/>
        <a:p>
          <a:endParaRPr lang="en-US"/>
        </a:p>
      </dgm:t>
    </dgm:pt>
    <dgm:pt modelId="{405F50C6-C074-4018-9200-C2E0C3BE5A64}" type="pres">
      <dgm:prSet presAssocID="{FAE5715A-C005-4C0B-9A68-847F51F3B804}" presName="invisiNode" presStyleLbl="node1" presStyleIdx="2" presStyleCnt="5"/>
      <dgm:spPr/>
    </dgm:pt>
    <dgm:pt modelId="{7175DD66-9849-4A1C-BAF4-0B5E200549B0}" type="pres">
      <dgm:prSet presAssocID="{FAE5715A-C005-4C0B-9A68-847F51F3B804}" presName="imagNode" presStyleLbl="fgImgPlace1" presStyleIdx="2" presStyleCnt="5" custScaleY="76051" custLinFactNeighborX="-176" custLinFactNeighborY="-15416"/>
      <dgm:spPr>
        <a:blipFill rotWithShape="0">
          <a:blip xmlns:r="http://schemas.openxmlformats.org/officeDocument/2006/relationships" r:embed="rId3"/>
          <a:stretch>
            <a:fillRect/>
          </a:stretch>
        </a:blipFill>
      </dgm:spPr>
    </dgm:pt>
    <dgm:pt modelId="{27C52CF7-A430-414A-89AC-78D1CE3976FB}" type="pres">
      <dgm:prSet presAssocID="{7D07C536-A42E-4CF2-AC53-7245B61173B0}" presName="sibTrans" presStyleLbl="sibTrans2D1" presStyleIdx="0" presStyleCnt="0"/>
      <dgm:spPr/>
      <dgm:t>
        <a:bodyPr/>
        <a:lstStyle/>
        <a:p>
          <a:endParaRPr lang="en-US"/>
        </a:p>
      </dgm:t>
    </dgm:pt>
    <dgm:pt modelId="{E5E2BE33-D288-4BF7-845E-A56E8D6CC3EC}" type="pres">
      <dgm:prSet presAssocID="{68F17A5C-CB22-413E-A387-AC3DD07A97C4}" presName="compNode" presStyleCnt="0"/>
      <dgm:spPr/>
    </dgm:pt>
    <dgm:pt modelId="{F5EF25D5-95F8-45B7-9F88-9C067377C250}" type="pres">
      <dgm:prSet presAssocID="{68F17A5C-CB22-413E-A387-AC3DD07A97C4}" presName="node" presStyleLbl="node1" presStyleIdx="3" presStyleCnt="5" custAng="0" custScaleY="106827" custLinFactNeighborY="-2552">
        <dgm:presLayoutVars>
          <dgm:bulletEnabled val="1"/>
        </dgm:presLayoutVars>
      </dgm:prSet>
      <dgm:spPr/>
      <dgm:t>
        <a:bodyPr/>
        <a:lstStyle/>
        <a:p>
          <a:endParaRPr lang="en-US"/>
        </a:p>
      </dgm:t>
    </dgm:pt>
    <dgm:pt modelId="{5D8AABCD-CA82-4CD2-9397-CCAA70D83CB0}" type="pres">
      <dgm:prSet presAssocID="{68F17A5C-CB22-413E-A387-AC3DD07A97C4}" presName="invisiNode" presStyleLbl="node1" presStyleIdx="3" presStyleCnt="5"/>
      <dgm:spPr/>
    </dgm:pt>
    <dgm:pt modelId="{E23BE0C8-5EA5-45AB-A3E9-0AA6EDABC0CF}" type="pres">
      <dgm:prSet presAssocID="{68F17A5C-CB22-413E-A387-AC3DD07A97C4}" presName="imagNode" presStyleLbl="fgImgPlace1" presStyleIdx="3" presStyleCnt="5" custScaleY="76401" custLinFactNeighborY="-15591"/>
      <dgm:spPr>
        <a:blipFill rotWithShape="0">
          <a:blip xmlns:r="http://schemas.openxmlformats.org/officeDocument/2006/relationships" r:embed="rId4"/>
          <a:stretch>
            <a:fillRect/>
          </a:stretch>
        </a:blipFill>
      </dgm:spPr>
    </dgm:pt>
    <dgm:pt modelId="{22032AFA-C0E5-4348-AE7B-C6968B98397B}" type="pres">
      <dgm:prSet presAssocID="{4FC89E24-B53D-43F2-8CD6-34E7C6709B17}" presName="sibTrans" presStyleLbl="sibTrans2D1" presStyleIdx="0" presStyleCnt="0"/>
      <dgm:spPr/>
      <dgm:t>
        <a:bodyPr/>
        <a:lstStyle/>
        <a:p>
          <a:endParaRPr lang="en-US"/>
        </a:p>
      </dgm:t>
    </dgm:pt>
    <dgm:pt modelId="{09C4FB17-64C2-4A9B-A37D-3E12400D4706}" type="pres">
      <dgm:prSet presAssocID="{53F42C81-1214-4609-BC2A-269E4048BD86}" presName="compNode" presStyleCnt="0"/>
      <dgm:spPr/>
    </dgm:pt>
    <dgm:pt modelId="{0F83EDD4-B75A-4B91-82E3-5E7DC1B82B5B}" type="pres">
      <dgm:prSet presAssocID="{53F42C81-1214-4609-BC2A-269E4048BD86}" presName="node" presStyleLbl="node1" presStyleIdx="4" presStyleCnt="5" custScaleY="106241" custLinFactNeighborY="-3016">
        <dgm:presLayoutVars>
          <dgm:bulletEnabled val="1"/>
        </dgm:presLayoutVars>
      </dgm:prSet>
      <dgm:spPr/>
      <dgm:t>
        <a:bodyPr/>
        <a:lstStyle/>
        <a:p>
          <a:endParaRPr lang="en-US"/>
        </a:p>
      </dgm:t>
    </dgm:pt>
    <dgm:pt modelId="{C23321F7-919E-475A-AAEB-6AC9F55CC25B}" type="pres">
      <dgm:prSet presAssocID="{53F42C81-1214-4609-BC2A-269E4048BD86}" presName="invisiNode" presStyleLbl="node1" presStyleIdx="4" presStyleCnt="5"/>
      <dgm:spPr/>
    </dgm:pt>
    <dgm:pt modelId="{FA6EF4D0-D5DC-41C5-A876-CBB18051BF13}" type="pres">
      <dgm:prSet presAssocID="{53F42C81-1214-4609-BC2A-269E4048BD86}" presName="imagNode" presStyleLbl="fgImgPlace1" presStyleIdx="4" presStyleCnt="5" custScaleY="76889" custLinFactNeighborX="-577" custLinFactNeighborY="-16084"/>
      <dgm:spPr>
        <a:blipFill rotWithShape="0">
          <a:blip xmlns:r="http://schemas.openxmlformats.org/officeDocument/2006/relationships" r:embed="rId5"/>
          <a:stretch>
            <a:fillRect/>
          </a:stretch>
        </a:blipFill>
      </dgm:spPr>
      <dgm:t>
        <a:bodyPr/>
        <a:lstStyle/>
        <a:p>
          <a:endParaRPr lang="en-US"/>
        </a:p>
      </dgm:t>
    </dgm:pt>
  </dgm:ptLst>
  <dgm:cxnLst>
    <dgm:cxn modelId="{FAC117A0-A68B-47F9-9967-8B9A0DC4620D}" srcId="{57552E30-6A7C-4738-A9A3-B74D97F1692E}" destId="{53F42C81-1214-4609-BC2A-269E4048BD86}" srcOrd="4" destOrd="0" parTransId="{CDBFF51D-7520-45BB-B994-9215449D171D}" sibTransId="{F5BDEED0-7EE0-4B5A-A95D-CA8EF4E78737}"/>
    <dgm:cxn modelId="{C5951D38-BC91-4FEF-B752-1A6ADAB10DC0}" type="presOf" srcId="{119F279A-704F-4388-97B4-3FC71D3DC7DA}" destId="{30F2011E-54E2-4607-A569-05516336F0AA}" srcOrd="0" destOrd="0" presId="urn:microsoft.com/office/officeart/2005/8/layout/pList2#1"/>
    <dgm:cxn modelId="{FB27B144-B21C-4698-A239-F32479F53F31}" srcId="{57552E30-6A7C-4738-A9A3-B74D97F1692E}" destId="{119F279A-704F-4388-97B4-3FC71D3DC7DA}" srcOrd="1" destOrd="0" parTransId="{FFD38A7A-96CF-4876-9324-27FA3579CAB3}" sibTransId="{9AB22D1E-DE82-4E61-983B-C90B842CF008}"/>
    <dgm:cxn modelId="{E678835A-8CF4-41BB-B8E9-12C447AC2EAB}" type="presOf" srcId="{FAE5715A-C005-4C0B-9A68-847F51F3B804}" destId="{89ADC6B0-8922-431A-9811-43A9F27221E3}" srcOrd="0" destOrd="0" presId="urn:microsoft.com/office/officeart/2005/8/layout/pList2#1"/>
    <dgm:cxn modelId="{FB3BD5ED-C9D6-41CD-9EFE-1347663B92C2}" type="presOf" srcId="{7D07C536-A42E-4CF2-AC53-7245B61173B0}" destId="{27C52CF7-A430-414A-89AC-78D1CE3976FB}" srcOrd="0" destOrd="0" presId="urn:microsoft.com/office/officeart/2005/8/layout/pList2#1"/>
    <dgm:cxn modelId="{3D4234D8-AE45-4461-AEE1-FC42D14304E8}" type="presOf" srcId="{68F17A5C-CB22-413E-A387-AC3DD07A97C4}" destId="{F5EF25D5-95F8-45B7-9F88-9C067377C250}" srcOrd="0" destOrd="0" presId="urn:microsoft.com/office/officeart/2005/8/layout/pList2#1"/>
    <dgm:cxn modelId="{57146AC9-58B7-4A9C-8759-23C56394730D}" srcId="{57552E30-6A7C-4738-A9A3-B74D97F1692E}" destId="{68F17A5C-CB22-413E-A387-AC3DD07A97C4}" srcOrd="3" destOrd="0" parTransId="{28BC9258-296F-4AC3-BC8F-5AC2159946EE}" sibTransId="{4FC89E24-B53D-43F2-8CD6-34E7C6709B17}"/>
    <dgm:cxn modelId="{20D6DFD1-4EFA-4265-A860-58990B455256}" type="presOf" srcId="{53F42C81-1214-4609-BC2A-269E4048BD86}" destId="{0F83EDD4-B75A-4B91-82E3-5E7DC1B82B5B}" srcOrd="0" destOrd="0" presId="urn:microsoft.com/office/officeart/2005/8/layout/pList2#1"/>
    <dgm:cxn modelId="{E6DFCB54-FD44-4271-A479-BBAB88957D65}" type="presOf" srcId="{4FC89E24-B53D-43F2-8CD6-34E7C6709B17}" destId="{22032AFA-C0E5-4348-AE7B-C6968B98397B}" srcOrd="0" destOrd="0" presId="urn:microsoft.com/office/officeart/2005/8/layout/pList2#1"/>
    <dgm:cxn modelId="{3B1DB0B3-CB26-4E46-9FF0-A0A597A253D5}" srcId="{57552E30-6A7C-4738-A9A3-B74D97F1692E}" destId="{FAE5715A-C005-4C0B-9A68-847F51F3B804}" srcOrd="2" destOrd="0" parTransId="{8DEDBCA9-AEA1-4F0E-B160-3AE8E4B7FCC8}" sibTransId="{7D07C536-A42E-4CF2-AC53-7245B61173B0}"/>
    <dgm:cxn modelId="{6722A76D-797F-4C35-B75C-AFACE3DFD011}" type="presOf" srcId="{826D78FC-0C10-4DB6-A019-88EB0E66C7C5}" destId="{B61422C7-2ED2-4268-BB53-42F2E805AF86}" srcOrd="0" destOrd="0" presId="urn:microsoft.com/office/officeart/2005/8/layout/pList2#1"/>
    <dgm:cxn modelId="{3C7DDA94-BFDB-4AF5-8B78-9951052E4ED3}" srcId="{57552E30-6A7C-4738-A9A3-B74D97F1692E}" destId="{8A23735F-8877-4ABE-A1D0-BE97FEB9214E}" srcOrd="0" destOrd="0" parTransId="{B7F5AB23-64ED-46A9-8C20-2BE340F95EF8}" sibTransId="{826D78FC-0C10-4DB6-A019-88EB0E66C7C5}"/>
    <dgm:cxn modelId="{D14C0A05-30C1-4628-A8FA-C03BBFA5132B}" type="presOf" srcId="{9AB22D1E-DE82-4E61-983B-C90B842CF008}" destId="{FAD7E267-320D-420B-AFD1-43BA067261EB}" srcOrd="0" destOrd="0" presId="urn:microsoft.com/office/officeart/2005/8/layout/pList2#1"/>
    <dgm:cxn modelId="{2E94F0CF-8368-4A40-9540-D87747EEB914}" type="presOf" srcId="{57552E30-6A7C-4738-A9A3-B74D97F1692E}" destId="{974EB1B9-6A67-4A55-A809-A56766974342}" srcOrd="0" destOrd="0" presId="urn:microsoft.com/office/officeart/2005/8/layout/pList2#1"/>
    <dgm:cxn modelId="{01FC2B9E-4B8C-49EB-9849-63FB204A7FBA}" type="presOf" srcId="{8A23735F-8877-4ABE-A1D0-BE97FEB9214E}" destId="{614120D9-FEF3-476F-A1AC-4ADF1794D46B}" srcOrd="0" destOrd="0" presId="urn:microsoft.com/office/officeart/2005/8/layout/pList2#1"/>
    <dgm:cxn modelId="{714C53DE-4527-4216-8D11-62132E46CC8B}" type="presParOf" srcId="{974EB1B9-6A67-4A55-A809-A56766974342}" destId="{2B1417E2-DFAF-40A4-A500-29386D8EB547}" srcOrd="0" destOrd="0" presId="urn:microsoft.com/office/officeart/2005/8/layout/pList2#1"/>
    <dgm:cxn modelId="{C9F52B77-2EB0-4E20-BD7A-6BE3557057D7}" type="presParOf" srcId="{974EB1B9-6A67-4A55-A809-A56766974342}" destId="{9B91CBE0-E8F7-45D0-B270-DEAEE8FFC321}" srcOrd="1" destOrd="0" presId="urn:microsoft.com/office/officeart/2005/8/layout/pList2#1"/>
    <dgm:cxn modelId="{B885244A-2F98-4842-B525-F00ED8394A2B}" type="presParOf" srcId="{9B91CBE0-E8F7-45D0-B270-DEAEE8FFC321}" destId="{CB4814DB-C3ED-4C8B-87E2-AA39FB357D0D}" srcOrd="0" destOrd="0" presId="urn:microsoft.com/office/officeart/2005/8/layout/pList2#1"/>
    <dgm:cxn modelId="{DAAC47E8-A703-484A-8DAB-26D4BF1AA458}" type="presParOf" srcId="{CB4814DB-C3ED-4C8B-87E2-AA39FB357D0D}" destId="{614120D9-FEF3-476F-A1AC-4ADF1794D46B}" srcOrd="0" destOrd="0" presId="urn:microsoft.com/office/officeart/2005/8/layout/pList2#1"/>
    <dgm:cxn modelId="{9AA2CE23-A250-4E5E-A92B-24850A5B4B57}" type="presParOf" srcId="{CB4814DB-C3ED-4C8B-87E2-AA39FB357D0D}" destId="{289C812E-2B51-495F-B805-D4CFD38DC0C5}" srcOrd="1" destOrd="0" presId="urn:microsoft.com/office/officeart/2005/8/layout/pList2#1"/>
    <dgm:cxn modelId="{2EF7E799-6CF8-4440-A556-CEA4D969A68D}" type="presParOf" srcId="{CB4814DB-C3ED-4C8B-87E2-AA39FB357D0D}" destId="{1117440C-032C-4EED-9A57-E59911C0CD86}" srcOrd="2" destOrd="0" presId="urn:microsoft.com/office/officeart/2005/8/layout/pList2#1"/>
    <dgm:cxn modelId="{43CD9234-E27B-42AE-9A16-59D2F68C0062}" type="presParOf" srcId="{9B91CBE0-E8F7-45D0-B270-DEAEE8FFC321}" destId="{B61422C7-2ED2-4268-BB53-42F2E805AF86}" srcOrd="1" destOrd="0" presId="urn:microsoft.com/office/officeart/2005/8/layout/pList2#1"/>
    <dgm:cxn modelId="{DE433BFB-1CD6-46BF-86B1-8B8EA9AC0384}" type="presParOf" srcId="{9B91CBE0-E8F7-45D0-B270-DEAEE8FFC321}" destId="{F36F069C-B68A-427A-A041-ED2082D361D6}" srcOrd="2" destOrd="0" presId="urn:microsoft.com/office/officeart/2005/8/layout/pList2#1"/>
    <dgm:cxn modelId="{71A84D68-A3A3-4520-810D-2CEE562AC912}" type="presParOf" srcId="{F36F069C-B68A-427A-A041-ED2082D361D6}" destId="{30F2011E-54E2-4607-A569-05516336F0AA}" srcOrd="0" destOrd="0" presId="urn:microsoft.com/office/officeart/2005/8/layout/pList2#1"/>
    <dgm:cxn modelId="{AF67B3C4-F584-41D6-8051-3B3F228F22F0}" type="presParOf" srcId="{F36F069C-B68A-427A-A041-ED2082D361D6}" destId="{BD995F4E-0994-4344-9A70-DED2814FB30F}" srcOrd="1" destOrd="0" presId="urn:microsoft.com/office/officeart/2005/8/layout/pList2#1"/>
    <dgm:cxn modelId="{B3DB18AA-B476-4CC6-A444-F48AC708CEBA}" type="presParOf" srcId="{F36F069C-B68A-427A-A041-ED2082D361D6}" destId="{1A91263D-0C06-449B-900D-E8BF75B80D80}" srcOrd="2" destOrd="0" presId="urn:microsoft.com/office/officeart/2005/8/layout/pList2#1"/>
    <dgm:cxn modelId="{4EA9E061-DF71-4069-99FD-50B63E94EEC1}" type="presParOf" srcId="{9B91CBE0-E8F7-45D0-B270-DEAEE8FFC321}" destId="{FAD7E267-320D-420B-AFD1-43BA067261EB}" srcOrd="3" destOrd="0" presId="urn:microsoft.com/office/officeart/2005/8/layout/pList2#1"/>
    <dgm:cxn modelId="{2D2D5534-0B13-402A-8A95-9AF5B6D84673}" type="presParOf" srcId="{9B91CBE0-E8F7-45D0-B270-DEAEE8FFC321}" destId="{E83FDBAC-40E2-4A46-A97A-4A87534AA5EF}" srcOrd="4" destOrd="0" presId="urn:microsoft.com/office/officeart/2005/8/layout/pList2#1"/>
    <dgm:cxn modelId="{55FF2C0C-737B-48E7-A2A9-6D70ED3368BE}" type="presParOf" srcId="{E83FDBAC-40E2-4A46-A97A-4A87534AA5EF}" destId="{89ADC6B0-8922-431A-9811-43A9F27221E3}" srcOrd="0" destOrd="0" presId="urn:microsoft.com/office/officeart/2005/8/layout/pList2#1"/>
    <dgm:cxn modelId="{10425DBC-9C83-428E-8AFC-B0B7EF7428D9}" type="presParOf" srcId="{E83FDBAC-40E2-4A46-A97A-4A87534AA5EF}" destId="{405F50C6-C074-4018-9200-C2E0C3BE5A64}" srcOrd="1" destOrd="0" presId="urn:microsoft.com/office/officeart/2005/8/layout/pList2#1"/>
    <dgm:cxn modelId="{23BB6A3C-5B7A-4553-8C4A-46D8BBD47E25}" type="presParOf" srcId="{E83FDBAC-40E2-4A46-A97A-4A87534AA5EF}" destId="{7175DD66-9849-4A1C-BAF4-0B5E200549B0}" srcOrd="2" destOrd="0" presId="urn:microsoft.com/office/officeart/2005/8/layout/pList2#1"/>
    <dgm:cxn modelId="{F50FC43F-41F3-4152-A864-979ADA1C2CCA}" type="presParOf" srcId="{9B91CBE0-E8F7-45D0-B270-DEAEE8FFC321}" destId="{27C52CF7-A430-414A-89AC-78D1CE3976FB}" srcOrd="5" destOrd="0" presId="urn:microsoft.com/office/officeart/2005/8/layout/pList2#1"/>
    <dgm:cxn modelId="{B84B33D1-14A7-4E4D-A554-7FB07843A07C}" type="presParOf" srcId="{9B91CBE0-E8F7-45D0-B270-DEAEE8FFC321}" destId="{E5E2BE33-D288-4BF7-845E-A56E8D6CC3EC}" srcOrd="6" destOrd="0" presId="urn:microsoft.com/office/officeart/2005/8/layout/pList2#1"/>
    <dgm:cxn modelId="{6AE13ABE-8CD9-4CA9-A412-3A61A0FBAACD}" type="presParOf" srcId="{E5E2BE33-D288-4BF7-845E-A56E8D6CC3EC}" destId="{F5EF25D5-95F8-45B7-9F88-9C067377C250}" srcOrd="0" destOrd="0" presId="urn:microsoft.com/office/officeart/2005/8/layout/pList2#1"/>
    <dgm:cxn modelId="{8BDA3C95-4B5E-43D2-B6A1-10794F98A99F}" type="presParOf" srcId="{E5E2BE33-D288-4BF7-845E-A56E8D6CC3EC}" destId="{5D8AABCD-CA82-4CD2-9397-CCAA70D83CB0}" srcOrd="1" destOrd="0" presId="urn:microsoft.com/office/officeart/2005/8/layout/pList2#1"/>
    <dgm:cxn modelId="{F8ED6EE6-F2E4-4607-8399-9AB6850CA448}" type="presParOf" srcId="{E5E2BE33-D288-4BF7-845E-A56E8D6CC3EC}" destId="{E23BE0C8-5EA5-45AB-A3E9-0AA6EDABC0CF}" srcOrd="2" destOrd="0" presId="urn:microsoft.com/office/officeart/2005/8/layout/pList2#1"/>
    <dgm:cxn modelId="{6949555D-C713-4E6B-871D-D9EEA3D636B7}" type="presParOf" srcId="{9B91CBE0-E8F7-45D0-B270-DEAEE8FFC321}" destId="{22032AFA-C0E5-4348-AE7B-C6968B98397B}" srcOrd="7" destOrd="0" presId="urn:microsoft.com/office/officeart/2005/8/layout/pList2#1"/>
    <dgm:cxn modelId="{C7B3C4A3-FAEE-42AA-BC46-16500AD31B97}" type="presParOf" srcId="{9B91CBE0-E8F7-45D0-B270-DEAEE8FFC321}" destId="{09C4FB17-64C2-4A9B-A37D-3E12400D4706}" srcOrd="8" destOrd="0" presId="urn:microsoft.com/office/officeart/2005/8/layout/pList2#1"/>
    <dgm:cxn modelId="{F8A36590-F758-4ACB-A60B-2F0483F407EA}" type="presParOf" srcId="{09C4FB17-64C2-4A9B-A37D-3E12400D4706}" destId="{0F83EDD4-B75A-4B91-82E3-5E7DC1B82B5B}" srcOrd="0" destOrd="0" presId="urn:microsoft.com/office/officeart/2005/8/layout/pList2#1"/>
    <dgm:cxn modelId="{FA85C6D5-AC02-42C7-91AB-127051CDB901}" type="presParOf" srcId="{09C4FB17-64C2-4A9B-A37D-3E12400D4706}" destId="{C23321F7-919E-475A-AAEB-6AC9F55CC25B}" srcOrd="1" destOrd="0" presId="urn:microsoft.com/office/officeart/2005/8/layout/pList2#1"/>
    <dgm:cxn modelId="{306B4B21-7AA5-4F21-93D6-4170A33058BF}" type="presParOf" srcId="{09C4FB17-64C2-4A9B-A37D-3E12400D4706}" destId="{FA6EF4D0-D5DC-41C5-A876-CBB18051BF13}" srcOrd="2" destOrd="0" presId="urn:microsoft.com/office/officeart/2005/8/layout/p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0DF172-CE20-4417-AB1E-D810B2E2920E}"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B5787C09-4339-4953-A656-20B3577A15FD}">
      <dgm:prSet phldrT="[Text]"/>
      <dgm:spPr>
        <a:ln>
          <a:noFill/>
        </a:ln>
      </dgm:spPr>
      <dgm:t>
        <a:bodyPr/>
        <a:lstStyle/>
        <a:p>
          <a:r>
            <a:rPr lang="en-US" b="1" dirty="0" smtClean="0">
              <a:solidFill>
                <a:srgbClr val="FFFFFF"/>
              </a:solidFill>
            </a:rPr>
            <a:t>Awareness and Acceptance </a:t>
          </a:r>
        </a:p>
        <a:p>
          <a:r>
            <a:rPr lang="en-US" b="1" dirty="0" smtClean="0">
              <a:solidFill>
                <a:srgbClr val="FFFFFF"/>
              </a:solidFill>
            </a:rPr>
            <a:t>50%</a:t>
          </a:r>
          <a:endParaRPr lang="en-US" b="1" dirty="0">
            <a:solidFill>
              <a:srgbClr val="FFFFFF"/>
            </a:solidFill>
          </a:endParaRPr>
        </a:p>
      </dgm:t>
    </dgm:pt>
    <dgm:pt modelId="{72C36A44-495F-4525-B584-E6DBC3E0C417}" type="parTrans" cxnId="{F16240AF-CBD2-4824-9C6C-1515390D0826}">
      <dgm:prSet/>
      <dgm:spPr/>
      <dgm:t>
        <a:bodyPr/>
        <a:lstStyle/>
        <a:p>
          <a:endParaRPr lang="en-US"/>
        </a:p>
      </dgm:t>
    </dgm:pt>
    <dgm:pt modelId="{30104D3A-98CC-44D4-9476-99914DC85214}" type="sibTrans" cxnId="{F16240AF-CBD2-4824-9C6C-1515390D0826}">
      <dgm:prSet/>
      <dgm:spPr>
        <a:solidFill>
          <a:schemeClr val="accent2"/>
        </a:solidFill>
      </dgm:spPr>
      <dgm:t>
        <a:bodyPr/>
        <a:lstStyle/>
        <a:p>
          <a:endParaRPr lang="en-US"/>
        </a:p>
      </dgm:t>
    </dgm:pt>
    <dgm:pt modelId="{4C21EC84-4E4A-493C-8C34-209A714AD9C7}">
      <dgm:prSet phldrT="[Text]" custT="1"/>
      <dgm:spPr>
        <a:ln>
          <a:noFill/>
        </a:ln>
      </dgm:spPr>
      <dgm:t>
        <a:bodyPr/>
        <a:lstStyle/>
        <a:p>
          <a:r>
            <a:rPr lang="en-US" sz="1700" b="1" dirty="0" smtClean="0">
              <a:solidFill>
                <a:srgbClr val="FFFFFF"/>
              </a:solidFill>
              <a:latin typeface="+mn-lt"/>
            </a:rPr>
            <a:t>Willingness</a:t>
          </a:r>
        </a:p>
        <a:p>
          <a:r>
            <a:rPr lang="en-US" sz="1700" b="1" dirty="0" smtClean="0">
              <a:solidFill>
                <a:srgbClr val="FFFFFF"/>
              </a:solidFill>
            </a:rPr>
            <a:t>25%</a:t>
          </a:r>
          <a:endParaRPr lang="en-US" sz="1700" b="1" dirty="0">
            <a:solidFill>
              <a:srgbClr val="FFFFFF"/>
            </a:solidFill>
          </a:endParaRPr>
        </a:p>
      </dgm:t>
    </dgm:pt>
    <dgm:pt modelId="{EB2C5449-B8DC-439F-99A9-F89FE09A3EF4}" type="parTrans" cxnId="{6B30705B-FB22-4B6C-9619-4301A953A18C}">
      <dgm:prSet/>
      <dgm:spPr/>
      <dgm:t>
        <a:bodyPr/>
        <a:lstStyle/>
        <a:p>
          <a:endParaRPr lang="en-US"/>
        </a:p>
      </dgm:t>
    </dgm:pt>
    <dgm:pt modelId="{6A8BF5F4-9368-4EB6-A09A-202E929FBBB5}" type="sibTrans" cxnId="{6B30705B-FB22-4B6C-9619-4301A953A18C}">
      <dgm:prSet/>
      <dgm:spPr/>
      <dgm:t>
        <a:bodyPr/>
        <a:lstStyle/>
        <a:p>
          <a:endParaRPr lang="en-US"/>
        </a:p>
      </dgm:t>
    </dgm:pt>
    <dgm:pt modelId="{35EA9CCE-6F87-4F1B-A79E-506DF03A5F6E}">
      <dgm:prSet phldrT="[Text]"/>
      <dgm:spPr>
        <a:ln>
          <a:noFill/>
        </a:ln>
      </dgm:spPr>
      <dgm:t>
        <a:bodyPr/>
        <a:lstStyle/>
        <a:p>
          <a:r>
            <a:rPr lang="en-US" b="1" dirty="0" smtClean="0">
              <a:solidFill>
                <a:srgbClr val="FFFFFF"/>
              </a:solidFill>
            </a:rPr>
            <a:t>Learning Activity </a:t>
          </a:r>
        </a:p>
        <a:p>
          <a:r>
            <a:rPr lang="en-US" b="1" dirty="0" smtClean="0">
              <a:solidFill>
                <a:srgbClr val="FFFFFF"/>
              </a:solidFill>
            </a:rPr>
            <a:t>25%</a:t>
          </a:r>
          <a:endParaRPr lang="en-US" b="1" dirty="0">
            <a:solidFill>
              <a:srgbClr val="FFFFFF"/>
            </a:solidFill>
          </a:endParaRPr>
        </a:p>
      </dgm:t>
    </dgm:pt>
    <dgm:pt modelId="{488FA081-1CB5-46D4-BFEF-C03E6E359A6C}" type="parTrans" cxnId="{477C0325-DA79-44C6-BC3F-F425CDBA8E06}">
      <dgm:prSet/>
      <dgm:spPr/>
      <dgm:t>
        <a:bodyPr/>
        <a:lstStyle/>
        <a:p>
          <a:endParaRPr lang="en-US"/>
        </a:p>
      </dgm:t>
    </dgm:pt>
    <dgm:pt modelId="{A232DA6C-9371-42A5-9B0E-A0487D0A20C8}" type="sibTrans" cxnId="{477C0325-DA79-44C6-BC3F-F425CDBA8E06}">
      <dgm:prSet/>
      <dgm:spPr/>
      <dgm:t>
        <a:bodyPr/>
        <a:lstStyle/>
        <a:p>
          <a:endParaRPr lang="en-US"/>
        </a:p>
      </dgm:t>
    </dgm:pt>
    <dgm:pt modelId="{B04F83EA-AF59-45D5-9E0A-F9054CBCECDC}" type="pres">
      <dgm:prSet presAssocID="{5B0DF172-CE20-4417-AB1E-D810B2E2920E}" presName="Name0" presStyleCnt="0">
        <dgm:presLayoutVars>
          <dgm:dir/>
          <dgm:resizeHandles val="exact"/>
        </dgm:presLayoutVars>
      </dgm:prSet>
      <dgm:spPr/>
      <dgm:t>
        <a:bodyPr/>
        <a:lstStyle/>
        <a:p>
          <a:endParaRPr lang="en-US"/>
        </a:p>
      </dgm:t>
    </dgm:pt>
    <dgm:pt modelId="{4C6C747C-E7A9-4168-902F-65F22BB58E98}" type="pres">
      <dgm:prSet presAssocID="{5B0DF172-CE20-4417-AB1E-D810B2E2920E}" presName="cycle" presStyleCnt="0"/>
      <dgm:spPr/>
    </dgm:pt>
    <dgm:pt modelId="{CAA9ED61-D2F6-4E77-B375-F67AD27ED087}" type="pres">
      <dgm:prSet presAssocID="{B5787C09-4339-4953-A656-20B3577A15FD}" presName="nodeFirstNode" presStyleLbl="node1" presStyleIdx="0" presStyleCnt="3">
        <dgm:presLayoutVars>
          <dgm:bulletEnabled val="1"/>
        </dgm:presLayoutVars>
      </dgm:prSet>
      <dgm:spPr/>
      <dgm:t>
        <a:bodyPr/>
        <a:lstStyle/>
        <a:p>
          <a:endParaRPr lang="en-US"/>
        </a:p>
      </dgm:t>
    </dgm:pt>
    <dgm:pt modelId="{FF5A66B1-823F-4A87-8D7D-383399C80218}" type="pres">
      <dgm:prSet presAssocID="{30104D3A-98CC-44D4-9476-99914DC85214}" presName="sibTransFirstNode" presStyleLbl="bgShp" presStyleIdx="0" presStyleCnt="1"/>
      <dgm:spPr/>
      <dgm:t>
        <a:bodyPr/>
        <a:lstStyle/>
        <a:p>
          <a:endParaRPr lang="en-US"/>
        </a:p>
      </dgm:t>
    </dgm:pt>
    <dgm:pt modelId="{DE48C3BE-0D1D-4083-9B15-63E3154234AA}" type="pres">
      <dgm:prSet presAssocID="{4C21EC84-4E4A-493C-8C34-209A714AD9C7}" presName="nodeFollowingNodes" presStyleLbl="node1" presStyleIdx="1" presStyleCnt="3">
        <dgm:presLayoutVars>
          <dgm:bulletEnabled val="1"/>
        </dgm:presLayoutVars>
      </dgm:prSet>
      <dgm:spPr/>
      <dgm:t>
        <a:bodyPr/>
        <a:lstStyle/>
        <a:p>
          <a:endParaRPr lang="en-US"/>
        </a:p>
      </dgm:t>
    </dgm:pt>
    <dgm:pt modelId="{C2135941-D54A-43E3-AB27-6239159802DF}" type="pres">
      <dgm:prSet presAssocID="{35EA9CCE-6F87-4F1B-A79E-506DF03A5F6E}" presName="nodeFollowingNodes" presStyleLbl="node1" presStyleIdx="2" presStyleCnt="3">
        <dgm:presLayoutVars>
          <dgm:bulletEnabled val="1"/>
        </dgm:presLayoutVars>
      </dgm:prSet>
      <dgm:spPr/>
      <dgm:t>
        <a:bodyPr/>
        <a:lstStyle/>
        <a:p>
          <a:endParaRPr lang="en-US"/>
        </a:p>
      </dgm:t>
    </dgm:pt>
  </dgm:ptLst>
  <dgm:cxnLst>
    <dgm:cxn modelId="{6B30705B-FB22-4B6C-9619-4301A953A18C}" srcId="{5B0DF172-CE20-4417-AB1E-D810B2E2920E}" destId="{4C21EC84-4E4A-493C-8C34-209A714AD9C7}" srcOrd="1" destOrd="0" parTransId="{EB2C5449-B8DC-439F-99A9-F89FE09A3EF4}" sibTransId="{6A8BF5F4-9368-4EB6-A09A-202E929FBBB5}"/>
    <dgm:cxn modelId="{1029825C-6B24-4F78-861E-357252902906}" type="presOf" srcId="{B5787C09-4339-4953-A656-20B3577A15FD}" destId="{CAA9ED61-D2F6-4E77-B375-F67AD27ED087}" srcOrd="0" destOrd="0" presId="urn:microsoft.com/office/officeart/2005/8/layout/cycle3"/>
    <dgm:cxn modelId="{E76DDD75-1AC6-40A6-8889-A776429F99BC}" type="presOf" srcId="{5B0DF172-CE20-4417-AB1E-D810B2E2920E}" destId="{B04F83EA-AF59-45D5-9E0A-F9054CBCECDC}" srcOrd="0" destOrd="0" presId="urn:microsoft.com/office/officeart/2005/8/layout/cycle3"/>
    <dgm:cxn modelId="{E033DEED-E3F3-496D-944A-DDCD62CC925A}" type="presOf" srcId="{30104D3A-98CC-44D4-9476-99914DC85214}" destId="{FF5A66B1-823F-4A87-8D7D-383399C80218}" srcOrd="0" destOrd="0" presId="urn:microsoft.com/office/officeart/2005/8/layout/cycle3"/>
    <dgm:cxn modelId="{E60A3DFD-A719-4EBD-8B7E-218550B75AFD}" type="presOf" srcId="{35EA9CCE-6F87-4F1B-A79E-506DF03A5F6E}" destId="{C2135941-D54A-43E3-AB27-6239159802DF}" srcOrd="0" destOrd="0" presId="urn:microsoft.com/office/officeart/2005/8/layout/cycle3"/>
    <dgm:cxn modelId="{477C0325-DA79-44C6-BC3F-F425CDBA8E06}" srcId="{5B0DF172-CE20-4417-AB1E-D810B2E2920E}" destId="{35EA9CCE-6F87-4F1B-A79E-506DF03A5F6E}" srcOrd="2" destOrd="0" parTransId="{488FA081-1CB5-46D4-BFEF-C03E6E359A6C}" sibTransId="{A232DA6C-9371-42A5-9B0E-A0487D0A20C8}"/>
    <dgm:cxn modelId="{006ED292-98E2-436B-BD00-4FE595C2B15E}" type="presOf" srcId="{4C21EC84-4E4A-493C-8C34-209A714AD9C7}" destId="{DE48C3BE-0D1D-4083-9B15-63E3154234AA}" srcOrd="0" destOrd="0" presId="urn:microsoft.com/office/officeart/2005/8/layout/cycle3"/>
    <dgm:cxn modelId="{F16240AF-CBD2-4824-9C6C-1515390D0826}" srcId="{5B0DF172-CE20-4417-AB1E-D810B2E2920E}" destId="{B5787C09-4339-4953-A656-20B3577A15FD}" srcOrd="0" destOrd="0" parTransId="{72C36A44-495F-4525-B584-E6DBC3E0C417}" sibTransId="{30104D3A-98CC-44D4-9476-99914DC85214}"/>
    <dgm:cxn modelId="{DA586991-6C0F-4541-A182-DD5D1E1B87A5}" type="presParOf" srcId="{B04F83EA-AF59-45D5-9E0A-F9054CBCECDC}" destId="{4C6C747C-E7A9-4168-902F-65F22BB58E98}" srcOrd="0" destOrd="0" presId="urn:microsoft.com/office/officeart/2005/8/layout/cycle3"/>
    <dgm:cxn modelId="{5B8AAD89-D539-43B2-AFDD-A13C1F65521D}" type="presParOf" srcId="{4C6C747C-E7A9-4168-902F-65F22BB58E98}" destId="{CAA9ED61-D2F6-4E77-B375-F67AD27ED087}" srcOrd="0" destOrd="0" presId="urn:microsoft.com/office/officeart/2005/8/layout/cycle3"/>
    <dgm:cxn modelId="{1ABEFD5A-D54A-4850-8BD1-6151BCE7A3D3}" type="presParOf" srcId="{4C6C747C-E7A9-4168-902F-65F22BB58E98}" destId="{FF5A66B1-823F-4A87-8D7D-383399C80218}" srcOrd="1" destOrd="0" presId="urn:microsoft.com/office/officeart/2005/8/layout/cycle3"/>
    <dgm:cxn modelId="{E98A1096-71A6-4BEA-AE76-AAFBC1C7D9B2}" type="presParOf" srcId="{4C6C747C-E7A9-4168-902F-65F22BB58E98}" destId="{DE48C3BE-0D1D-4083-9B15-63E3154234AA}" srcOrd="2" destOrd="0" presId="urn:microsoft.com/office/officeart/2005/8/layout/cycle3"/>
    <dgm:cxn modelId="{1C8F82CE-CA69-46B3-AE5B-5D3E20EFA86B}" type="presParOf" srcId="{4C6C747C-E7A9-4168-902F-65F22BB58E98}" destId="{C2135941-D54A-43E3-AB27-6239159802DF}" srcOrd="3"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6FA245-FCAF-4CEA-8196-98F9065B1BF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CFEC0CCD-7E31-4618-99FB-51529A7ABD1C}">
      <dgm:prSet phldrT="[Text]" custT="1"/>
      <dgm:spPr>
        <a:ln>
          <a:noFill/>
        </a:ln>
      </dgm:spPr>
      <dgm:t>
        <a:bodyPr/>
        <a:lstStyle/>
        <a:p>
          <a:r>
            <a:rPr lang="en-US" sz="2400" b="1" dirty="0" smtClean="0">
              <a:solidFill>
                <a:srgbClr val="FFFFFF"/>
              </a:solidFill>
            </a:rPr>
            <a:t>Stimulus</a:t>
          </a:r>
          <a:endParaRPr lang="en-US" sz="2400" b="1" dirty="0">
            <a:solidFill>
              <a:srgbClr val="FFFFFF"/>
            </a:solidFill>
          </a:endParaRPr>
        </a:p>
      </dgm:t>
    </dgm:pt>
    <dgm:pt modelId="{30BC5382-87B0-4AC3-B867-1A6A0C81C3B1}" type="parTrans" cxnId="{F6666F00-F2BD-4BEC-B8FC-237BE1DC8E29}">
      <dgm:prSet/>
      <dgm:spPr/>
      <dgm:t>
        <a:bodyPr/>
        <a:lstStyle/>
        <a:p>
          <a:endParaRPr lang="en-US"/>
        </a:p>
      </dgm:t>
    </dgm:pt>
    <dgm:pt modelId="{F426EF9C-F01A-4C7C-B2E4-8DDC81B8F588}" type="sibTrans" cxnId="{F6666F00-F2BD-4BEC-B8FC-237BE1DC8E29}">
      <dgm:prSet/>
      <dgm:spPr/>
      <dgm:t>
        <a:bodyPr/>
        <a:lstStyle/>
        <a:p>
          <a:endParaRPr lang="en-US"/>
        </a:p>
      </dgm:t>
    </dgm:pt>
    <dgm:pt modelId="{41961FDA-57C0-4571-82DA-B14B6001139A}">
      <dgm:prSet phldrT="[Text]"/>
      <dgm:spPr>
        <a:solidFill>
          <a:schemeClr val="accent1">
            <a:lumMod val="20000"/>
            <a:lumOff val="80000"/>
            <a:alpha val="90000"/>
          </a:schemeClr>
        </a:solidFill>
      </dgm:spPr>
      <dgm:t>
        <a:bodyPr/>
        <a:lstStyle/>
        <a:p>
          <a:r>
            <a:rPr lang="en-US" dirty="0" smtClean="0"/>
            <a:t>What are you going to do to get the participants to think or react to their learning experience?</a:t>
          </a:r>
          <a:endParaRPr lang="en-US" dirty="0"/>
        </a:p>
      </dgm:t>
    </dgm:pt>
    <dgm:pt modelId="{C656D3EB-8DBF-4243-8917-AA627087376B}" type="parTrans" cxnId="{CE3CBB33-501E-43FD-B890-9073B4E2EA55}">
      <dgm:prSet/>
      <dgm:spPr/>
      <dgm:t>
        <a:bodyPr/>
        <a:lstStyle/>
        <a:p>
          <a:endParaRPr lang="en-US"/>
        </a:p>
      </dgm:t>
    </dgm:pt>
    <dgm:pt modelId="{E7D8AC69-B75A-4969-908A-03F8673E9494}" type="sibTrans" cxnId="{CE3CBB33-501E-43FD-B890-9073B4E2EA55}">
      <dgm:prSet/>
      <dgm:spPr/>
      <dgm:t>
        <a:bodyPr/>
        <a:lstStyle/>
        <a:p>
          <a:endParaRPr lang="en-US"/>
        </a:p>
      </dgm:t>
    </dgm:pt>
    <dgm:pt modelId="{11B74C1C-FE89-493C-A112-239B3A93994B}">
      <dgm:prSet phldrT="[Text]" custT="1"/>
      <dgm:spPr>
        <a:ln>
          <a:noFill/>
        </a:ln>
      </dgm:spPr>
      <dgm:t>
        <a:bodyPr/>
        <a:lstStyle/>
        <a:p>
          <a:r>
            <a:rPr lang="en-US" sz="2400" b="1" dirty="0" smtClean="0">
              <a:solidFill>
                <a:srgbClr val="FFFFFF"/>
              </a:solidFill>
            </a:rPr>
            <a:t>Motivation</a:t>
          </a:r>
          <a:endParaRPr lang="en-US" sz="2400" b="1" dirty="0">
            <a:solidFill>
              <a:srgbClr val="FFFFFF"/>
            </a:solidFill>
          </a:endParaRPr>
        </a:p>
      </dgm:t>
    </dgm:pt>
    <dgm:pt modelId="{3FBAE9C8-DFA8-4A27-8738-7AD3FC0E51DF}" type="parTrans" cxnId="{5DE2538E-EDAD-49FE-BB5C-BA4D813DBEBC}">
      <dgm:prSet/>
      <dgm:spPr/>
      <dgm:t>
        <a:bodyPr/>
        <a:lstStyle/>
        <a:p>
          <a:endParaRPr lang="en-US"/>
        </a:p>
      </dgm:t>
    </dgm:pt>
    <dgm:pt modelId="{25718578-86A6-4EB0-862A-0431987FDC44}" type="sibTrans" cxnId="{5DE2538E-EDAD-49FE-BB5C-BA4D813DBEBC}">
      <dgm:prSet/>
      <dgm:spPr/>
      <dgm:t>
        <a:bodyPr/>
        <a:lstStyle/>
        <a:p>
          <a:endParaRPr lang="en-US"/>
        </a:p>
      </dgm:t>
    </dgm:pt>
    <dgm:pt modelId="{06A253B3-3E30-4650-A976-BD8ED9A1BB82}">
      <dgm:prSet phldrT="[Text]"/>
      <dgm:spPr>
        <a:solidFill>
          <a:schemeClr val="accent1">
            <a:lumMod val="20000"/>
            <a:lumOff val="80000"/>
            <a:alpha val="90000"/>
          </a:schemeClr>
        </a:solidFill>
      </dgm:spPr>
      <dgm:t>
        <a:bodyPr/>
        <a:lstStyle/>
        <a:p>
          <a:r>
            <a:rPr lang="en-US" dirty="0" smtClean="0"/>
            <a:t>What will create the desire to learn?</a:t>
          </a:r>
          <a:endParaRPr lang="en-US" dirty="0"/>
        </a:p>
      </dgm:t>
    </dgm:pt>
    <dgm:pt modelId="{32616176-B076-4BEC-AFA2-4BE27DC5F87A}" type="parTrans" cxnId="{547848A2-917B-43CA-8DC8-FB06D61A5872}">
      <dgm:prSet/>
      <dgm:spPr/>
      <dgm:t>
        <a:bodyPr/>
        <a:lstStyle/>
        <a:p>
          <a:endParaRPr lang="en-US"/>
        </a:p>
      </dgm:t>
    </dgm:pt>
    <dgm:pt modelId="{07974C22-9EBD-490D-B07E-E54F059F609A}" type="sibTrans" cxnId="{547848A2-917B-43CA-8DC8-FB06D61A5872}">
      <dgm:prSet/>
      <dgm:spPr/>
      <dgm:t>
        <a:bodyPr/>
        <a:lstStyle/>
        <a:p>
          <a:endParaRPr lang="en-US"/>
        </a:p>
      </dgm:t>
    </dgm:pt>
    <dgm:pt modelId="{F3B1FB4E-C0E5-48AA-B852-F66967DA960F}">
      <dgm:prSet phldrT="[Text]" custT="1"/>
      <dgm:spPr>
        <a:ln>
          <a:noFill/>
        </a:ln>
      </dgm:spPr>
      <dgm:t>
        <a:bodyPr/>
        <a:lstStyle/>
        <a:p>
          <a:r>
            <a:rPr lang="en-US" sz="2400" b="1" dirty="0" smtClean="0">
              <a:solidFill>
                <a:srgbClr val="FFFFFF"/>
              </a:solidFill>
            </a:rPr>
            <a:t>Application</a:t>
          </a:r>
        </a:p>
      </dgm:t>
    </dgm:pt>
    <dgm:pt modelId="{536B6416-1A08-41C8-837D-BBEF39D2A309}" type="parTrans" cxnId="{59B9F0BC-4465-4B8A-A5F4-A013CC97746F}">
      <dgm:prSet/>
      <dgm:spPr/>
      <dgm:t>
        <a:bodyPr/>
        <a:lstStyle/>
        <a:p>
          <a:endParaRPr lang="en-US"/>
        </a:p>
      </dgm:t>
    </dgm:pt>
    <dgm:pt modelId="{9AAEDBE9-7D4F-4BCD-ABB0-AE9F55F95CFD}" type="sibTrans" cxnId="{59B9F0BC-4465-4B8A-A5F4-A013CC97746F}">
      <dgm:prSet/>
      <dgm:spPr/>
      <dgm:t>
        <a:bodyPr/>
        <a:lstStyle/>
        <a:p>
          <a:endParaRPr lang="en-US"/>
        </a:p>
      </dgm:t>
    </dgm:pt>
    <dgm:pt modelId="{0609AD5E-4235-4583-8218-0D4E62B8606A}">
      <dgm:prSet phldrT="[Text]"/>
      <dgm:spPr>
        <a:solidFill>
          <a:schemeClr val="accent1">
            <a:lumMod val="20000"/>
            <a:lumOff val="80000"/>
            <a:alpha val="90000"/>
          </a:schemeClr>
        </a:solidFill>
      </dgm:spPr>
      <dgm:t>
        <a:bodyPr/>
        <a:lstStyle/>
        <a:p>
          <a:r>
            <a:rPr lang="en-US" dirty="0" smtClean="0"/>
            <a:t>The quicker they use, the quicker they learn</a:t>
          </a:r>
          <a:endParaRPr lang="en-US" dirty="0"/>
        </a:p>
      </dgm:t>
    </dgm:pt>
    <dgm:pt modelId="{9B3EBBC8-6B4B-46E1-9236-21DA36FE0041}" type="parTrans" cxnId="{CCDD20EB-1E1D-4DA3-BD4E-FCA5105E4CB7}">
      <dgm:prSet/>
      <dgm:spPr/>
      <dgm:t>
        <a:bodyPr/>
        <a:lstStyle/>
        <a:p>
          <a:endParaRPr lang="en-US"/>
        </a:p>
      </dgm:t>
    </dgm:pt>
    <dgm:pt modelId="{929213A4-4792-455F-A53E-B5E43A4E2025}" type="sibTrans" cxnId="{CCDD20EB-1E1D-4DA3-BD4E-FCA5105E4CB7}">
      <dgm:prSet/>
      <dgm:spPr/>
      <dgm:t>
        <a:bodyPr/>
        <a:lstStyle/>
        <a:p>
          <a:endParaRPr lang="en-US"/>
        </a:p>
      </dgm:t>
    </dgm:pt>
    <dgm:pt modelId="{AFB22D09-9D66-4336-AA62-B55DC5DF5DE4}">
      <dgm:prSet phldrT="[Text]" custT="1"/>
      <dgm:spPr>
        <a:ln>
          <a:noFill/>
        </a:ln>
      </dgm:spPr>
      <dgm:t>
        <a:bodyPr/>
        <a:lstStyle/>
        <a:p>
          <a:r>
            <a:rPr lang="en-US" sz="2400" b="1" dirty="0" smtClean="0">
              <a:solidFill>
                <a:srgbClr val="FFFFFF"/>
              </a:solidFill>
            </a:rPr>
            <a:t>Repetition</a:t>
          </a:r>
          <a:endParaRPr lang="en-US" sz="2400" b="1" dirty="0">
            <a:solidFill>
              <a:srgbClr val="FFFFFF"/>
            </a:solidFill>
          </a:endParaRPr>
        </a:p>
      </dgm:t>
    </dgm:pt>
    <dgm:pt modelId="{164A63D8-E20E-429E-83F4-100211BA935B}" type="parTrans" cxnId="{D71C7A19-00FA-40DD-9C36-4B006932C2BD}">
      <dgm:prSet/>
      <dgm:spPr/>
      <dgm:t>
        <a:bodyPr/>
        <a:lstStyle/>
        <a:p>
          <a:endParaRPr lang="en-US"/>
        </a:p>
      </dgm:t>
    </dgm:pt>
    <dgm:pt modelId="{06323AE5-6EFA-4F1C-B563-493EC7BF8528}" type="sibTrans" cxnId="{D71C7A19-00FA-40DD-9C36-4B006932C2BD}">
      <dgm:prSet/>
      <dgm:spPr/>
      <dgm:t>
        <a:bodyPr/>
        <a:lstStyle/>
        <a:p>
          <a:endParaRPr lang="en-US"/>
        </a:p>
      </dgm:t>
    </dgm:pt>
    <dgm:pt modelId="{4EB3BE0A-721E-46A2-838A-5F0F727D7006}">
      <dgm:prSet phldrT="[Text]"/>
      <dgm:spPr>
        <a:solidFill>
          <a:schemeClr val="accent1">
            <a:lumMod val="20000"/>
            <a:lumOff val="80000"/>
            <a:alpha val="90000"/>
          </a:schemeClr>
        </a:solidFill>
      </dgm:spPr>
      <dgm:t>
        <a:bodyPr/>
        <a:lstStyle/>
        <a:p>
          <a:r>
            <a:rPr lang="en-US" dirty="0" smtClean="0"/>
            <a:t>Increasing exposure to the learning will assist with imprinting it on the mind</a:t>
          </a:r>
          <a:endParaRPr lang="en-US" dirty="0"/>
        </a:p>
      </dgm:t>
    </dgm:pt>
    <dgm:pt modelId="{72B9EE5F-5EBA-4A28-9739-BB08F1491BAE}" type="parTrans" cxnId="{0D97B872-C03C-4245-BDAB-E9CDB60F4DC4}">
      <dgm:prSet/>
      <dgm:spPr/>
      <dgm:t>
        <a:bodyPr/>
        <a:lstStyle/>
        <a:p>
          <a:endParaRPr lang="en-US"/>
        </a:p>
      </dgm:t>
    </dgm:pt>
    <dgm:pt modelId="{727E171E-D9ED-491C-AD22-A974FA997DA7}" type="sibTrans" cxnId="{0D97B872-C03C-4245-BDAB-E9CDB60F4DC4}">
      <dgm:prSet/>
      <dgm:spPr/>
      <dgm:t>
        <a:bodyPr/>
        <a:lstStyle/>
        <a:p>
          <a:endParaRPr lang="en-US"/>
        </a:p>
      </dgm:t>
    </dgm:pt>
    <dgm:pt modelId="{248633A4-3A30-4074-8260-0D1011D96490}">
      <dgm:prSet phldrT="[Text]" custT="1"/>
      <dgm:spPr>
        <a:ln>
          <a:noFill/>
        </a:ln>
      </dgm:spPr>
      <dgm:t>
        <a:bodyPr/>
        <a:lstStyle/>
        <a:p>
          <a:r>
            <a:rPr lang="en-US" sz="2400" b="1" dirty="0" smtClean="0">
              <a:solidFill>
                <a:srgbClr val="FFFFFF"/>
              </a:solidFill>
            </a:rPr>
            <a:t>Transfer</a:t>
          </a:r>
          <a:endParaRPr lang="en-US" sz="2400" b="1" dirty="0">
            <a:solidFill>
              <a:srgbClr val="FFFFFF"/>
            </a:solidFill>
          </a:endParaRPr>
        </a:p>
      </dgm:t>
    </dgm:pt>
    <dgm:pt modelId="{40ECFA17-EC90-4D8C-A426-93A16B200E0B}" type="parTrans" cxnId="{A63DC23A-A91F-4EF2-95D7-69B623B5F972}">
      <dgm:prSet/>
      <dgm:spPr/>
      <dgm:t>
        <a:bodyPr/>
        <a:lstStyle/>
        <a:p>
          <a:endParaRPr lang="en-US"/>
        </a:p>
      </dgm:t>
    </dgm:pt>
    <dgm:pt modelId="{755703F5-B917-4A66-9899-9FCDF88A1BCC}" type="sibTrans" cxnId="{A63DC23A-A91F-4EF2-95D7-69B623B5F972}">
      <dgm:prSet/>
      <dgm:spPr/>
      <dgm:t>
        <a:bodyPr/>
        <a:lstStyle/>
        <a:p>
          <a:endParaRPr lang="en-US"/>
        </a:p>
      </dgm:t>
    </dgm:pt>
    <dgm:pt modelId="{8E32181F-30C4-4137-A690-5033C7F6FF3F}">
      <dgm:prSet phldrT="[Text]"/>
      <dgm:spPr>
        <a:solidFill>
          <a:schemeClr val="accent1">
            <a:lumMod val="20000"/>
            <a:lumOff val="80000"/>
            <a:alpha val="90000"/>
          </a:schemeClr>
        </a:solidFill>
      </dgm:spPr>
      <dgm:t>
        <a:bodyPr/>
        <a:lstStyle/>
        <a:p>
          <a:r>
            <a:rPr lang="en-US" dirty="0" smtClean="0"/>
            <a:t>Build on prior knowledge to make a connection</a:t>
          </a:r>
          <a:endParaRPr lang="en-US" dirty="0"/>
        </a:p>
      </dgm:t>
    </dgm:pt>
    <dgm:pt modelId="{DE43788D-EB6F-4543-8C3E-AB22F93B8669}" type="parTrans" cxnId="{E4BE0285-213E-4A1E-BA17-13F28C3A1322}">
      <dgm:prSet/>
      <dgm:spPr/>
      <dgm:t>
        <a:bodyPr/>
        <a:lstStyle/>
        <a:p>
          <a:endParaRPr lang="en-US"/>
        </a:p>
      </dgm:t>
    </dgm:pt>
    <dgm:pt modelId="{2F44629B-D4C5-4FFC-B7BC-A9DD25FD9C89}" type="sibTrans" cxnId="{E4BE0285-213E-4A1E-BA17-13F28C3A1322}">
      <dgm:prSet/>
      <dgm:spPr/>
      <dgm:t>
        <a:bodyPr/>
        <a:lstStyle/>
        <a:p>
          <a:endParaRPr lang="en-US"/>
        </a:p>
      </dgm:t>
    </dgm:pt>
    <dgm:pt modelId="{D284622D-BC30-4186-B2FB-DAA94E1B9F7D}">
      <dgm:prSet phldrT="[Text]"/>
      <dgm:spPr>
        <a:solidFill>
          <a:schemeClr val="accent1">
            <a:lumMod val="20000"/>
            <a:lumOff val="80000"/>
            <a:alpha val="90000"/>
          </a:schemeClr>
        </a:solidFill>
      </dgm:spPr>
      <dgm:t>
        <a:bodyPr/>
        <a:lstStyle/>
        <a:p>
          <a:r>
            <a:rPr lang="en-US" dirty="0" smtClean="0"/>
            <a:t>What’s in it for me?</a:t>
          </a:r>
          <a:endParaRPr lang="en-US" dirty="0"/>
        </a:p>
      </dgm:t>
    </dgm:pt>
    <dgm:pt modelId="{8C831F44-E269-470C-A84A-BDE535F91633}" type="parTrans" cxnId="{944B38A1-8EF2-4DBB-8DF1-AB40CCE3D267}">
      <dgm:prSet/>
      <dgm:spPr/>
      <dgm:t>
        <a:bodyPr/>
        <a:lstStyle/>
        <a:p>
          <a:endParaRPr lang="en-US"/>
        </a:p>
      </dgm:t>
    </dgm:pt>
    <dgm:pt modelId="{C82633E0-46AB-4D8A-90FF-9725FD2B9A19}" type="sibTrans" cxnId="{944B38A1-8EF2-4DBB-8DF1-AB40CCE3D267}">
      <dgm:prSet/>
      <dgm:spPr/>
      <dgm:t>
        <a:bodyPr/>
        <a:lstStyle/>
        <a:p>
          <a:endParaRPr lang="en-US"/>
        </a:p>
      </dgm:t>
    </dgm:pt>
    <dgm:pt modelId="{7DEFB8A4-0373-4804-8DF9-9D513691FCFE}" type="pres">
      <dgm:prSet presAssocID="{446FA245-FCAF-4CEA-8196-98F9065B1BFD}" presName="Name0" presStyleCnt="0">
        <dgm:presLayoutVars>
          <dgm:dir/>
          <dgm:animLvl val="lvl"/>
          <dgm:resizeHandles val="exact"/>
        </dgm:presLayoutVars>
      </dgm:prSet>
      <dgm:spPr/>
      <dgm:t>
        <a:bodyPr/>
        <a:lstStyle/>
        <a:p>
          <a:endParaRPr lang="en-US"/>
        </a:p>
      </dgm:t>
    </dgm:pt>
    <dgm:pt modelId="{E27E7A86-6AE3-44B4-8548-5358CE8D996E}" type="pres">
      <dgm:prSet presAssocID="{CFEC0CCD-7E31-4618-99FB-51529A7ABD1C}" presName="linNode" presStyleCnt="0"/>
      <dgm:spPr/>
    </dgm:pt>
    <dgm:pt modelId="{36B90930-CE96-49AF-9184-C7F2DF7421AB}" type="pres">
      <dgm:prSet presAssocID="{CFEC0CCD-7E31-4618-99FB-51529A7ABD1C}" presName="parentText" presStyleLbl="node1" presStyleIdx="0" presStyleCnt="5">
        <dgm:presLayoutVars>
          <dgm:chMax val="1"/>
          <dgm:bulletEnabled val="1"/>
        </dgm:presLayoutVars>
      </dgm:prSet>
      <dgm:spPr/>
      <dgm:t>
        <a:bodyPr/>
        <a:lstStyle/>
        <a:p>
          <a:endParaRPr lang="en-US"/>
        </a:p>
      </dgm:t>
    </dgm:pt>
    <dgm:pt modelId="{36B8AB9D-5B96-43C8-94CE-BB5F9F43B325}" type="pres">
      <dgm:prSet presAssocID="{CFEC0CCD-7E31-4618-99FB-51529A7ABD1C}" presName="descendantText" presStyleLbl="alignAccFollowNode1" presStyleIdx="0" presStyleCnt="5">
        <dgm:presLayoutVars>
          <dgm:bulletEnabled val="1"/>
        </dgm:presLayoutVars>
      </dgm:prSet>
      <dgm:spPr/>
      <dgm:t>
        <a:bodyPr/>
        <a:lstStyle/>
        <a:p>
          <a:endParaRPr lang="en-US"/>
        </a:p>
      </dgm:t>
    </dgm:pt>
    <dgm:pt modelId="{385C3FF9-CA12-43AA-8104-69782BD41980}" type="pres">
      <dgm:prSet presAssocID="{F426EF9C-F01A-4C7C-B2E4-8DDC81B8F588}" presName="sp" presStyleCnt="0"/>
      <dgm:spPr/>
    </dgm:pt>
    <dgm:pt modelId="{AF415D5A-088E-45A2-B414-C986AFEA6F85}" type="pres">
      <dgm:prSet presAssocID="{11B74C1C-FE89-493C-A112-239B3A93994B}" presName="linNode" presStyleCnt="0"/>
      <dgm:spPr/>
    </dgm:pt>
    <dgm:pt modelId="{F1CC3D8E-EF40-44D6-928C-F36DFF281975}" type="pres">
      <dgm:prSet presAssocID="{11B74C1C-FE89-493C-A112-239B3A93994B}" presName="parentText" presStyleLbl="node1" presStyleIdx="1" presStyleCnt="5" custLinFactNeighborY="-1137">
        <dgm:presLayoutVars>
          <dgm:chMax val="1"/>
          <dgm:bulletEnabled val="1"/>
        </dgm:presLayoutVars>
      </dgm:prSet>
      <dgm:spPr/>
      <dgm:t>
        <a:bodyPr/>
        <a:lstStyle/>
        <a:p>
          <a:endParaRPr lang="en-US"/>
        </a:p>
      </dgm:t>
    </dgm:pt>
    <dgm:pt modelId="{B8A4B405-7336-44A7-BFBA-68CFE5BDC19C}" type="pres">
      <dgm:prSet presAssocID="{11B74C1C-FE89-493C-A112-239B3A93994B}" presName="descendantText" presStyleLbl="alignAccFollowNode1" presStyleIdx="1" presStyleCnt="5">
        <dgm:presLayoutVars>
          <dgm:bulletEnabled val="1"/>
        </dgm:presLayoutVars>
      </dgm:prSet>
      <dgm:spPr/>
      <dgm:t>
        <a:bodyPr/>
        <a:lstStyle/>
        <a:p>
          <a:endParaRPr lang="en-US"/>
        </a:p>
      </dgm:t>
    </dgm:pt>
    <dgm:pt modelId="{9AC8A0DB-2EE2-43AE-89CD-8F1FDE10CAF8}" type="pres">
      <dgm:prSet presAssocID="{25718578-86A6-4EB0-862A-0431987FDC44}" presName="sp" presStyleCnt="0"/>
      <dgm:spPr/>
    </dgm:pt>
    <dgm:pt modelId="{C81A76DF-1A8A-4764-A7B0-A518232BE69A}" type="pres">
      <dgm:prSet presAssocID="{F3B1FB4E-C0E5-48AA-B852-F66967DA960F}" presName="linNode" presStyleCnt="0"/>
      <dgm:spPr/>
    </dgm:pt>
    <dgm:pt modelId="{351A5E62-9136-48B7-8D51-8D1EC8D24DC9}" type="pres">
      <dgm:prSet presAssocID="{F3B1FB4E-C0E5-48AA-B852-F66967DA960F}" presName="parentText" presStyleLbl="node1" presStyleIdx="2" presStyleCnt="5">
        <dgm:presLayoutVars>
          <dgm:chMax val="1"/>
          <dgm:bulletEnabled val="1"/>
        </dgm:presLayoutVars>
      </dgm:prSet>
      <dgm:spPr/>
      <dgm:t>
        <a:bodyPr/>
        <a:lstStyle/>
        <a:p>
          <a:endParaRPr lang="en-US"/>
        </a:p>
      </dgm:t>
    </dgm:pt>
    <dgm:pt modelId="{82CC5FFE-1051-47B6-8415-660BC292A44B}" type="pres">
      <dgm:prSet presAssocID="{F3B1FB4E-C0E5-48AA-B852-F66967DA960F}" presName="descendantText" presStyleLbl="alignAccFollowNode1" presStyleIdx="2" presStyleCnt="5">
        <dgm:presLayoutVars>
          <dgm:bulletEnabled val="1"/>
        </dgm:presLayoutVars>
      </dgm:prSet>
      <dgm:spPr/>
      <dgm:t>
        <a:bodyPr/>
        <a:lstStyle/>
        <a:p>
          <a:endParaRPr lang="en-US"/>
        </a:p>
      </dgm:t>
    </dgm:pt>
    <dgm:pt modelId="{1C26EDBE-8155-4DD7-B8DA-380729FBC0CD}" type="pres">
      <dgm:prSet presAssocID="{9AAEDBE9-7D4F-4BCD-ABB0-AE9F55F95CFD}" presName="sp" presStyleCnt="0"/>
      <dgm:spPr/>
    </dgm:pt>
    <dgm:pt modelId="{3F37B66B-9B93-4E85-8621-322F33D45719}" type="pres">
      <dgm:prSet presAssocID="{AFB22D09-9D66-4336-AA62-B55DC5DF5DE4}" presName="linNode" presStyleCnt="0"/>
      <dgm:spPr/>
    </dgm:pt>
    <dgm:pt modelId="{18FACDFC-11E6-4BDA-9487-A346DA614946}" type="pres">
      <dgm:prSet presAssocID="{AFB22D09-9D66-4336-AA62-B55DC5DF5DE4}" presName="parentText" presStyleLbl="node1" presStyleIdx="3" presStyleCnt="5">
        <dgm:presLayoutVars>
          <dgm:chMax val="1"/>
          <dgm:bulletEnabled val="1"/>
        </dgm:presLayoutVars>
      </dgm:prSet>
      <dgm:spPr/>
      <dgm:t>
        <a:bodyPr/>
        <a:lstStyle/>
        <a:p>
          <a:endParaRPr lang="en-US"/>
        </a:p>
      </dgm:t>
    </dgm:pt>
    <dgm:pt modelId="{10DE177A-00F2-4722-9146-55C0C8758C0E}" type="pres">
      <dgm:prSet presAssocID="{AFB22D09-9D66-4336-AA62-B55DC5DF5DE4}" presName="descendantText" presStyleLbl="alignAccFollowNode1" presStyleIdx="3" presStyleCnt="5">
        <dgm:presLayoutVars>
          <dgm:bulletEnabled val="1"/>
        </dgm:presLayoutVars>
      </dgm:prSet>
      <dgm:spPr/>
      <dgm:t>
        <a:bodyPr/>
        <a:lstStyle/>
        <a:p>
          <a:endParaRPr lang="en-US"/>
        </a:p>
      </dgm:t>
    </dgm:pt>
    <dgm:pt modelId="{7B2D87DF-A5F1-473C-BBD0-9ECE8BB7044A}" type="pres">
      <dgm:prSet presAssocID="{06323AE5-6EFA-4F1C-B563-493EC7BF8528}" presName="sp" presStyleCnt="0"/>
      <dgm:spPr/>
    </dgm:pt>
    <dgm:pt modelId="{DDF2CDF5-0C23-497F-B5A7-22BCAA10F819}" type="pres">
      <dgm:prSet presAssocID="{248633A4-3A30-4074-8260-0D1011D96490}" presName="linNode" presStyleCnt="0"/>
      <dgm:spPr/>
    </dgm:pt>
    <dgm:pt modelId="{F71CE321-CBC5-4075-A1CC-21754B6A2F61}" type="pres">
      <dgm:prSet presAssocID="{248633A4-3A30-4074-8260-0D1011D96490}" presName="parentText" presStyleLbl="node1" presStyleIdx="4" presStyleCnt="5">
        <dgm:presLayoutVars>
          <dgm:chMax val="1"/>
          <dgm:bulletEnabled val="1"/>
        </dgm:presLayoutVars>
      </dgm:prSet>
      <dgm:spPr/>
      <dgm:t>
        <a:bodyPr/>
        <a:lstStyle/>
        <a:p>
          <a:endParaRPr lang="en-US"/>
        </a:p>
      </dgm:t>
    </dgm:pt>
    <dgm:pt modelId="{9D61F9CF-D8B0-4CA7-AA57-482E3221795D}" type="pres">
      <dgm:prSet presAssocID="{248633A4-3A30-4074-8260-0D1011D96490}" presName="descendantText" presStyleLbl="alignAccFollowNode1" presStyleIdx="4" presStyleCnt="5">
        <dgm:presLayoutVars>
          <dgm:bulletEnabled val="1"/>
        </dgm:presLayoutVars>
      </dgm:prSet>
      <dgm:spPr/>
      <dgm:t>
        <a:bodyPr/>
        <a:lstStyle/>
        <a:p>
          <a:endParaRPr lang="en-US"/>
        </a:p>
      </dgm:t>
    </dgm:pt>
  </dgm:ptLst>
  <dgm:cxnLst>
    <dgm:cxn modelId="{C40F08F2-99D6-4EEC-B729-D467D7FCD0C5}" type="presOf" srcId="{4EB3BE0A-721E-46A2-838A-5F0F727D7006}" destId="{10DE177A-00F2-4722-9146-55C0C8758C0E}" srcOrd="0" destOrd="0" presId="urn:microsoft.com/office/officeart/2005/8/layout/vList5"/>
    <dgm:cxn modelId="{0D97B872-C03C-4245-BDAB-E9CDB60F4DC4}" srcId="{AFB22D09-9D66-4336-AA62-B55DC5DF5DE4}" destId="{4EB3BE0A-721E-46A2-838A-5F0F727D7006}" srcOrd="0" destOrd="0" parTransId="{72B9EE5F-5EBA-4A28-9739-BB08F1491BAE}" sibTransId="{727E171E-D9ED-491C-AD22-A974FA997DA7}"/>
    <dgm:cxn modelId="{D71C7A19-00FA-40DD-9C36-4B006932C2BD}" srcId="{446FA245-FCAF-4CEA-8196-98F9065B1BFD}" destId="{AFB22D09-9D66-4336-AA62-B55DC5DF5DE4}" srcOrd="3" destOrd="0" parTransId="{164A63D8-E20E-429E-83F4-100211BA935B}" sibTransId="{06323AE5-6EFA-4F1C-B563-493EC7BF8528}"/>
    <dgm:cxn modelId="{B917C33E-52FA-4946-A175-74ACDE991A0E}" type="presOf" srcId="{CFEC0CCD-7E31-4618-99FB-51529A7ABD1C}" destId="{36B90930-CE96-49AF-9184-C7F2DF7421AB}" srcOrd="0" destOrd="0" presId="urn:microsoft.com/office/officeart/2005/8/layout/vList5"/>
    <dgm:cxn modelId="{8916F583-EAAC-4B7D-989F-9B4EE9F005A8}" type="presOf" srcId="{11B74C1C-FE89-493C-A112-239B3A93994B}" destId="{F1CC3D8E-EF40-44D6-928C-F36DFF281975}" srcOrd="0" destOrd="0" presId="urn:microsoft.com/office/officeart/2005/8/layout/vList5"/>
    <dgm:cxn modelId="{55712EDD-9996-4B56-A436-E34D6FB5B999}" type="presOf" srcId="{0609AD5E-4235-4583-8218-0D4E62B8606A}" destId="{82CC5FFE-1051-47B6-8415-660BC292A44B}" srcOrd="0" destOrd="0" presId="urn:microsoft.com/office/officeart/2005/8/layout/vList5"/>
    <dgm:cxn modelId="{C3B07381-F3FC-45CC-A192-B15AAE445DB0}" type="presOf" srcId="{8E32181F-30C4-4137-A690-5033C7F6FF3F}" destId="{9D61F9CF-D8B0-4CA7-AA57-482E3221795D}" srcOrd="0" destOrd="0" presId="urn:microsoft.com/office/officeart/2005/8/layout/vList5"/>
    <dgm:cxn modelId="{44A3298A-1388-42EB-BF33-5AC8D39F65AE}" type="presOf" srcId="{D284622D-BC30-4186-B2FB-DAA94E1B9F7D}" destId="{B8A4B405-7336-44A7-BFBA-68CFE5BDC19C}" srcOrd="0" destOrd="1" presId="urn:microsoft.com/office/officeart/2005/8/layout/vList5"/>
    <dgm:cxn modelId="{944B38A1-8EF2-4DBB-8DF1-AB40CCE3D267}" srcId="{11B74C1C-FE89-493C-A112-239B3A93994B}" destId="{D284622D-BC30-4186-B2FB-DAA94E1B9F7D}" srcOrd="1" destOrd="0" parTransId="{8C831F44-E269-470C-A84A-BDE535F91633}" sibTransId="{C82633E0-46AB-4D8A-90FF-9725FD2B9A19}"/>
    <dgm:cxn modelId="{E4BE0285-213E-4A1E-BA17-13F28C3A1322}" srcId="{248633A4-3A30-4074-8260-0D1011D96490}" destId="{8E32181F-30C4-4137-A690-5033C7F6FF3F}" srcOrd="0" destOrd="0" parTransId="{DE43788D-EB6F-4543-8C3E-AB22F93B8669}" sibTransId="{2F44629B-D4C5-4FFC-B7BC-A9DD25FD9C89}"/>
    <dgm:cxn modelId="{F6666F00-F2BD-4BEC-B8FC-237BE1DC8E29}" srcId="{446FA245-FCAF-4CEA-8196-98F9065B1BFD}" destId="{CFEC0CCD-7E31-4618-99FB-51529A7ABD1C}" srcOrd="0" destOrd="0" parTransId="{30BC5382-87B0-4AC3-B867-1A6A0C81C3B1}" sibTransId="{F426EF9C-F01A-4C7C-B2E4-8DDC81B8F588}"/>
    <dgm:cxn modelId="{A63DC23A-A91F-4EF2-95D7-69B623B5F972}" srcId="{446FA245-FCAF-4CEA-8196-98F9065B1BFD}" destId="{248633A4-3A30-4074-8260-0D1011D96490}" srcOrd="4" destOrd="0" parTransId="{40ECFA17-EC90-4D8C-A426-93A16B200E0B}" sibTransId="{755703F5-B917-4A66-9899-9FCDF88A1BCC}"/>
    <dgm:cxn modelId="{59B9F0BC-4465-4B8A-A5F4-A013CC97746F}" srcId="{446FA245-FCAF-4CEA-8196-98F9065B1BFD}" destId="{F3B1FB4E-C0E5-48AA-B852-F66967DA960F}" srcOrd="2" destOrd="0" parTransId="{536B6416-1A08-41C8-837D-BBEF39D2A309}" sibTransId="{9AAEDBE9-7D4F-4BCD-ABB0-AE9F55F95CFD}"/>
    <dgm:cxn modelId="{547848A2-917B-43CA-8DC8-FB06D61A5872}" srcId="{11B74C1C-FE89-493C-A112-239B3A93994B}" destId="{06A253B3-3E30-4650-A976-BD8ED9A1BB82}" srcOrd="0" destOrd="0" parTransId="{32616176-B076-4BEC-AFA2-4BE27DC5F87A}" sibTransId="{07974C22-9EBD-490D-B07E-E54F059F609A}"/>
    <dgm:cxn modelId="{CCDD20EB-1E1D-4DA3-BD4E-FCA5105E4CB7}" srcId="{F3B1FB4E-C0E5-48AA-B852-F66967DA960F}" destId="{0609AD5E-4235-4583-8218-0D4E62B8606A}" srcOrd="0" destOrd="0" parTransId="{9B3EBBC8-6B4B-46E1-9236-21DA36FE0041}" sibTransId="{929213A4-4792-455F-A53E-B5E43A4E2025}"/>
    <dgm:cxn modelId="{BC8EDE30-646F-4680-900A-FD8F14DF03EE}" type="presOf" srcId="{AFB22D09-9D66-4336-AA62-B55DC5DF5DE4}" destId="{18FACDFC-11E6-4BDA-9487-A346DA614946}" srcOrd="0" destOrd="0" presId="urn:microsoft.com/office/officeart/2005/8/layout/vList5"/>
    <dgm:cxn modelId="{3A3878EC-2264-4233-97A5-7F34C1723F8E}" type="presOf" srcId="{248633A4-3A30-4074-8260-0D1011D96490}" destId="{F71CE321-CBC5-4075-A1CC-21754B6A2F61}" srcOrd="0" destOrd="0" presId="urn:microsoft.com/office/officeart/2005/8/layout/vList5"/>
    <dgm:cxn modelId="{5DE2538E-EDAD-49FE-BB5C-BA4D813DBEBC}" srcId="{446FA245-FCAF-4CEA-8196-98F9065B1BFD}" destId="{11B74C1C-FE89-493C-A112-239B3A93994B}" srcOrd="1" destOrd="0" parTransId="{3FBAE9C8-DFA8-4A27-8738-7AD3FC0E51DF}" sibTransId="{25718578-86A6-4EB0-862A-0431987FDC44}"/>
    <dgm:cxn modelId="{CE3CBB33-501E-43FD-B890-9073B4E2EA55}" srcId="{CFEC0CCD-7E31-4618-99FB-51529A7ABD1C}" destId="{41961FDA-57C0-4571-82DA-B14B6001139A}" srcOrd="0" destOrd="0" parTransId="{C656D3EB-8DBF-4243-8917-AA627087376B}" sibTransId="{E7D8AC69-B75A-4969-908A-03F8673E9494}"/>
    <dgm:cxn modelId="{BCDAD80D-B965-4B6C-9932-EE4D7B058A93}" type="presOf" srcId="{06A253B3-3E30-4650-A976-BD8ED9A1BB82}" destId="{B8A4B405-7336-44A7-BFBA-68CFE5BDC19C}" srcOrd="0" destOrd="0" presId="urn:microsoft.com/office/officeart/2005/8/layout/vList5"/>
    <dgm:cxn modelId="{6FCB795B-4569-4441-B1AD-32A742D8A146}" type="presOf" srcId="{446FA245-FCAF-4CEA-8196-98F9065B1BFD}" destId="{7DEFB8A4-0373-4804-8DF9-9D513691FCFE}" srcOrd="0" destOrd="0" presId="urn:microsoft.com/office/officeart/2005/8/layout/vList5"/>
    <dgm:cxn modelId="{5D54F470-A1B4-4D34-87B4-633E04996C15}" type="presOf" srcId="{F3B1FB4E-C0E5-48AA-B852-F66967DA960F}" destId="{351A5E62-9136-48B7-8D51-8D1EC8D24DC9}" srcOrd="0" destOrd="0" presId="urn:microsoft.com/office/officeart/2005/8/layout/vList5"/>
    <dgm:cxn modelId="{480EEB0B-A6A1-4FDD-A553-CB5A8A73747F}" type="presOf" srcId="{41961FDA-57C0-4571-82DA-B14B6001139A}" destId="{36B8AB9D-5B96-43C8-94CE-BB5F9F43B325}" srcOrd="0" destOrd="0" presId="urn:microsoft.com/office/officeart/2005/8/layout/vList5"/>
    <dgm:cxn modelId="{059E6DFC-69D7-4FE0-90F3-888DBCF7E87C}" type="presParOf" srcId="{7DEFB8A4-0373-4804-8DF9-9D513691FCFE}" destId="{E27E7A86-6AE3-44B4-8548-5358CE8D996E}" srcOrd="0" destOrd="0" presId="urn:microsoft.com/office/officeart/2005/8/layout/vList5"/>
    <dgm:cxn modelId="{5B283D86-FEC2-41CF-99AF-DA4F93235870}" type="presParOf" srcId="{E27E7A86-6AE3-44B4-8548-5358CE8D996E}" destId="{36B90930-CE96-49AF-9184-C7F2DF7421AB}" srcOrd="0" destOrd="0" presId="urn:microsoft.com/office/officeart/2005/8/layout/vList5"/>
    <dgm:cxn modelId="{A501672E-8563-4136-8312-308AD8CF2C98}" type="presParOf" srcId="{E27E7A86-6AE3-44B4-8548-5358CE8D996E}" destId="{36B8AB9D-5B96-43C8-94CE-BB5F9F43B325}" srcOrd="1" destOrd="0" presId="urn:microsoft.com/office/officeart/2005/8/layout/vList5"/>
    <dgm:cxn modelId="{5B052CD2-0844-41F0-BF90-BA95A24E53A7}" type="presParOf" srcId="{7DEFB8A4-0373-4804-8DF9-9D513691FCFE}" destId="{385C3FF9-CA12-43AA-8104-69782BD41980}" srcOrd="1" destOrd="0" presId="urn:microsoft.com/office/officeart/2005/8/layout/vList5"/>
    <dgm:cxn modelId="{F3B007F4-C4E3-41E4-B7A6-CD5954D2989F}" type="presParOf" srcId="{7DEFB8A4-0373-4804-8DF9-9D513691FCFE}" destId="{AF415D5A-088E-45A2-B414-C986AFEA6F85}" srcOrd="2" destOrd="0" presId="urn:microsoft.com/office/officeart/2005/8/layout/vList5"/>
    <dgm:cxn modelId="{125B01B4-E6F8-4FF4-8FCC-3C276E1C733C}" type="presParOf" srcId="{AF415D5A-088E-45A2-B414-C986AFEA6F85}" destId="{F1CC3D8E-EF40-44D6-928C-F36DFF281975}" srcOrd="0" destOrd="0" presId="urn:microsoft.com/office/officeart/2005/8/layout/vList5"/>
    <dgm:cxn modelId="{FF116319-57D7-4781-82EF-F5DB629DD407}" type="presParOf" srcId="{AF415D5A-088E-45A2-B414-C986AFEA6F85}" destId="{B8A4B405-7336-44A7-BFBA-68CFE5BDC19C}" srcOrd="1" destOrd="0" presId="urn:microsoft.com/office/officeart/2005/8/layout/vList5"/>
    <dgm:cxn modelId="{0DFC0E9F-07E5-444A-947F-C68C707F336D}" type="presParOf" srcId="{7DEFB8A4-0373-4804-8DF9-9D513691FCFE}" destId="{9AC8A0DB-2EE2-43AE-89CD-8F1FDE10CAF8}" srcOrd="3" destOrd="0" presId="urn:microsoft.com/office/officeart/2005/8/layout/vList5"/>
    <dgm:cxn modelId="{A52DAFC8-5D3D-41BE-834D-8F9DA0E0CA39}" type="presParOf" srcId="{7DEFB8A4-0373-4804-8DF9-9D513691FCFE}" destId="{C81A76DF-1A8A-4764-A7B0-A518232BE69A}" srcOrd="4" destOrd="0" presId="urn:microsoft.com/office/officeart/2005/8/layout/vList5"/>
    <dgm:cxn modelId="{2CCD4A66-2EBC-4429-BF19-6E2F53804323}" type="presParOf" srcId="{C81A76DF-1A8A-4764-A7B0-A518232BE69A}" destId="{351A5E62-9136-48B7-8D51-8D1EC8D24DC9}" srcOrd="0" destOrd="0" presId="urn:microsoft.com/office/officeart/2005/8/layout/vList5"/>
    <dgm:cxn modelId="{D982E356-6A64-4E7E-9581-84A70C1CDF86}" type="presParOf" srcId="{C81A76DF-1A8A-4764-A7B0-A518232BE69A}" destId="{82CC5FFE-1051-47B6-8415-660BC292A44B}" srcOrd="1" destOrd="0" presId="urn:microsoft.com/office/officeart/2005/8/layout/vList5"/>
    <dgm:cxn modelId="{A9CA8736-F8AE-4249-A48E-3887FE8266B8}" type="presParOf" srcId="{7DEFB8A4-0373-4804-8DF9-9D513691FCFE}" destId="{1C26EDBE-8155-4DD7-B8DA-380729FBC0CD}" srcOrd="5" destOrd="0" presId="urn:microsoft.com/office/officeart/2005/8/layout/vList5"/>
    <dgm:cxn modelId="{711BFDF9-7875-482E-A681-CE8E1683EE38}" type="presParOf" srcId="{7DEFB8A4-0373-4804-8DF9-9D513691FCFE}" destId="{3F37B66B-9B93-4E85-8621-322F33D45719}" srcOrd="6" destOrd="0" presId="urn:microsoft.com/office/officeart/2005/8/layout/vList5"/>
    <dgm:cxn modelId="{602585DE-489F-4394-ACE9-0BAA9BCC3223}" type="presParOf" srcId="{3F37B66B-9B93-4E85-8621-322F33D45719}" destId="{18FACDFC-11E6-4BDA-9487-A346DA614946}" srcOrd="0" destOrd="0" presId="urn:microsoft.com/office/officeart/2005/8/layout/vList5"/>
    <dgm:cxn modelId="{27E6A2D3-6D8E-4A9E-9CC7-687358B745F2}" type="presParOf" srcId="{3F37B66B-9B93-4E85-8621-322F33D45719}" destId="{10DE177A-00F2-4722-9146-55C0C8758C0E}" srcOrd="1" destOrd="0" presId="urn:microsoft.com/office/officeart/2005/8/layout/vList5"/>
    <dgm:cxn modelId="{A5E7145F-AEC0-4559-97C7-FFBF05B97E37}" type="presParOf" srcId="{7DEFB8A4-0373-4804-8DF9-9D513691FCFE}" destId="{7B2D87DF-A5F1-473C-BBD0-9ECE8BB7044A}" srcOrd="7" destOrd="0" presId="urn:microsoft.com/office/officeart/2005/8/layout/vList5"/>
    <dgm:cxn modelId="{54763BFE-5EFA-4D07-97EC-8CBD83F039EF}" type="presParOf" srcId="{7DEFB8A4-0373-4804-8DF9-9D513691FCFE}" destId="{DDF2CDF5-0C23-497F-B5A7-22BCAA10F819}" srcOrd="8" destOrd="0" presId="urn:microsoft.com/office/officeart/2005/8/layout/vList5"/>
    <dgm:cxn modelId="{90EE4635-B2B7-455F-8BF0-BC032E068721}" type="presParOf" srcId="{DDF2CDF5-0C23-497F-B5A7-22BCAA10F819}" destId="{F71CE321-CBC5-4075-A1CC-21754B6A2F61}" srcOrd="0" destOrd="0" presId="urn:microsoft.com/office/officeart/2005/8/layout/vList5"/>
    <dgm:cxn modelId="{AC2E92D5-ABDC-471D-BEE4-6B264A069BF9}" type="presParOf" srcId="{DDF2CDF5-0C23-497F-B5A7-22BCAA10F819}" destId="{9D61F9CF-D8B0-4CA7-AA57-482E3221795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1417E2-DFAF-40A4-A500-29386D8EB547}">
      <dsp:nvSpPr>
        <dsp:cNvPr id="0" name=""/>
        <dsp:cNvSpPr/>
      </dsp:nvSpPr>
      <dsp:spPr>
        <a:xfrm>
          <a:off x="142278" y="76194"/>
          <a:ext cx="8253017" cy="1992629"/>
        </a:xfrm>
        <a:prstGeom prst="roundRect">
          <a:avLst>
            <a:gd name="adj" fmla="val 10000"/>
          </a:avLst>
        </a:prstGeom>
        <a:solidFill>
          <a:schemeClr val="accent1">
            <a:alpha val="89804"/>
          </a:schemeClr>
        </a:solidFill>
        <a:ln w="10000" cap="flat" cmpd="sng" algn="ctr">
          <a:solidFill>
            <a:schemeClr val="accent1">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1117440C-032C-4EED-9A57-E59911C0CD86}">
      <dsp:nvSpPr>
        <dsp:cNvPr id="0" name=""/>
        <dsp:cNvSpPr/>
      </dsp:nvSpPr>
      <dsp:spPr>
        <a:xfrm>
          <a:off x="260174" y="200417"/>
          <a:ext cx="1483704" cy="1281293"/>
        </a:xfrm>
        <a:prstGeom prst="roundRect">
          <a:avLst>
            <a:gd name="adj" fmla="val 10000"/>
          </a:avLst>
        </a:prstGeom>
        <a:blipFill rotWithShape="0">
          <a:blip xmlns:r="http://schemas.openxmlformats.org/officeDocument/2006/relationships" r:embed="rId1"/>
          <a:stretch>
            <a:fillRect/>
          </a:stretch>
        </a:blipFill>
        <a:ln>
          <a:noFill/>
        </a:ln>
        <a:effectLst>
          <a:outerShdw blurRad="38100" dist="30000" dir="5400000" rotWithShape="0">
            <a:srgbClr val="000000">
              <a:alpha val="4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614120D9-FEF3-476F-A1AC-4ADF1794D46B}">
      <dsp:nvSpPr>
        <dsp:cNvPr id="0" name=""/>
        <dsp:cNvSpPr/>
      </dsp:nvSpPr>
      <dsp:spPr>
        <a:xfrm rot="10800000">
          <a:off x="307979" y="2080282"/>
          <a:ext cx="1483704" cy="2999670"/>
        </a:xfrm>
        <a:prstGeom prst="round2SameRect">
          <a:avLst>
            <a:gd name="adj1" fmla="val 10500"/>
            <a:gd name="adj2" fmla="val 0"/>
          </a:avLst>
        </a:prstGeom>
        <a:solidFill>
          <a:srgbClr val="D9F1FF"/>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ts val="1200"/>
            </a:spcAft>
          </a:pPr>
          <a:r>
            <a:rPr lang="en-US" sz="1400" b="1" kern="1200" dirty="0" smtClean="0">
              <a:solidFill>
                <a:schemeClr val="accent1"/>
              </a:solidFill>
              <a:latin typeface="Tw Cen MT Condensed Extra Bold" pitchFamily="34" charset="0"/>
            </a:rPr>
            <a:t>• </a:t>
          </a:r>
          <a:r>
            <a:rPr lang="en-US" sz="1400" b="1" kern="1200" dirty="0" smtClean="0">
              <a:solidFill>
                <a:schemeClr val="accent1"/>
              </a:solidFill>
            </a:rPr>
            <a:t>Optional</a:t>
          </a: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latin typeface="+mn-lt"/>
              <a:cs typeface="Arial" pitchFamily="34" charset="0"/>
            </a:rPr>
            <a:t>Skyward or TCC </a:t>
          </a:r>
          <a:r>
            <a:rPr lang="en-US" sz="1400" b="0" kern="1200" dirty="0" err="1" smtClean="0">
              <a:solidFill>
                <a:schemeClr val="tx1"/>
              </a:solidFill>
              <a:latin typeface="+mn-lt"/>
              <a:cs typeface="Arial" pitchFamily="34" charset="0"/>
            </a:rPr>
            <a:t>TxEIS</a:t>
          </a:r>
          <a:endParaRPr lang="en-US" sz="1400" b="0" kern="1200" dirty="0" smtClean="0">
            <a:solidFill>
              <a:schemeClr val="tx1"/>
            </a:solidFill>
            <a:latin typeface="+mn-lt"/>
            <a:cs typeface="Arial" pitchFamily="34" charset="0"/>
          </a:endParaRP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latin typeface="+mn-lt"/>
              <a:cs typeface="Arial" pitchFamily="34" charset="0"/>
            </a:rPr>
            <a:t>Reduced price</a:t>
          </a: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latin typeface="+mn-lt"/>
              <a:cs typeface="Arial" pitchFamily="34" charset="0"/>
            </a:rPr>
            <a:t>Improved functionality</a:t>
          </a: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latin typeface="+mn-lt"/>
              <a:cs typeface="Arial" pitchFamily="34" charset="0"/>
            </a:rPr>
            <a:t>Hosted system</a:t>
          </a:r>
        </a:p>
        <a:p>
          <a:pPr lvl="0" algn="l" defTabSz="622300">
            <a:lnSpc>
              <a:spcPct val="90000"/>
            </a:lnSpc>
            <a:spcBef>
              <a:spcPct val="0"/>
            </a:spcBef>
            <a:spcAft>
              <a:spcPts val="900"/>
            </a:spcAft>
          </a:pPr>
          <a:endParaRPr lang="en-US" sz="1300" kern="1200" dirty="0" smtClean="0">
            <a:solidFill>
              <a:schemeClr val="tx1"/>
            </a:solidFill>
            <a:latin typeface="+mn-lt"/>
            <a:cs typeface="Arial" pitchFamily="34" charset="0"/>
          </a:endParaRPr>
        </a:p>
      </dsp:txBody>
      <dsp:txXfrm rot="10800000">
        <a:off x="353608" y="2080282"/>
        <a:ext cx="1392446" cy="2954041"/>
      </dsp:txXfrm>
    </dsp:sp>
    <dsp:sp modelId="{1A91263D-0C06-449B-900D-E8BF75B80D80}">
      <dsp:nvSpPr>
        <dsp:cNvPr id="0" name=""/>
        <dsp:cNvSpPr/>
      </dsp:nvSpPr>
      <dsp:spPr>
        <a:xfrm>
          <a:off x="1892249" y="200417"/>
          <a:ext cx="1483704" cy="1281293"/>
        </a:xfrm>
        <a:prstGeom prst="roundRect">
          <a:avLst>
            <a:gd name="adj" fmla="val 10000"/>
          </a:avLst>
        </a:prstGeom>
        <a:blipFill rotWithShape="0">
          <a:blip xmlns:r="http://schemas.openxmlformats.org/officeDocument/2006/relationships" r:embed="rId2"/>
          <a:stretch>
            <a:fillRect/>
          </a:stretch>
        </a:blipFill>
        <a:ln>
          <a:noFill/>
        </a:ln>
        <a:effectLst>
          <a:outerShdw blurRad="38100" dist="30000" dir="5400000" rotWithShape="0">
            <a:srgbClr val="000000">
              <a:alpha val="4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0F2011E-54E2-4607-A569-05516336F0AA}">
      <dsp:nvSpPr>
        <dsp:cNvPr id="0" name=""/>
        <dsp:cNvSpPr/>
      </dsp:nvSpPr>
      <dsp:spPr>
        <a:xfrm rot="10800000">
          <a:off x="1894860" y="2081995"/>
          <a:ext cx="1483704" cy="2999670"/>
        </a:xfrm>
        <a:prstGeom prst="round2SameRect">
          <a:avLst>
            <a:gd name="adj1" fmla="val 10500"/>
            <a:gd name="adj2" fmla="val 0"/>
          </a:avLst>
        </a:prstGeom>
        <a:solidFill>
          <a:srgbClr val="D9F1FF"/>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 tIns="99568" rIns="18288" bIns="99568" numCol="1" spcCol="1270" anchor="t" anchorCtr="0">
          <a:noAutofit/>
        </a:bodyPr>
        <a:lstStyle/>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rPr>
            <a:t>Data submission platform</a:t>
          </a: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rPr>
            <a:t>Supported by TEA</a:t>
          </a: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rPr>
            <a:t>Data available only to educators</a:t>
          </a: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rPr>
            <a:t>Powers StudentGPS™ Dashboards</a:t>
          </a:r>
        </a:p>
      </dsp:txBody>
      <dsp:txXfrm rot="10800000">
        <a:off x="1940489" y="2081995"/>
        <a:ext cx="1392446" cy="2954041"/>
      </dsp:txXfrm>
    </dsp:sp>
    <dsp:sp modelId="{7175DD66-9849-4A1C-BAF4-0B5E200549B0}">
      <dsp:nvSpPr>
        <dsp:cNvPr id="0" name=""/>
        <dsp:cNvSpPr/>
      </dsp:nvSpPr>
      <dsp:spPr>
        <a:xfrm>
          <a:off x="3524324" y="200417"/>
          <a:ext cx="1483704" cy="1281293"/>
        </a:xfrm>
        <a:prstGeom prst="roundRect">
          <a:avLst>
            <a:gd name="adj" fmla="val 10000"/>
          </a:avLst>
        </a:prstGeom>
        <a:blipFill rotWithShape="0">
          <a:blip xmlns:r="http://schemas.openxmlformats.org/officeDocument/2006/relationships" r:embed="rId3"/>
          <a:stretch>
            <a:fillRect/>
          </a:stretch>
        </a:blipFill>
        <a:ln>
          <a:noFill/>
        </a:ln>
        <a:effectLst>
          <a:outerShdw blurRad="38100" dist="30000" dir="5400000" rotWithShape="0">
            <a:srgbClr val="000000">
              <a:alpha val="4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89ADC6B0-8922-431A-9811-43A9F27221E3}">
      <dsp:nvSpPr>
        <dsp:cNvPr id="0" name=""/>
        <dsp:cNvSpPr/>
      </dsp:nvSpPr>
      <dsp:spPr>
        <a:xfrm rot="10800000">
          <a:off x="3526935" y="2081995"/>
          <a:ext cx="1483704" cy="2999670"/>
        </a:xfrm>
        <a:prstGeom prst="round2SameRect">
          <a:avLst>
            <a:gd name="adj1" fmla="val 10500"/>
            <a:gd name="adj2" fmla="val 0"/>
          </a:avLst>
        </a:prstGeom>
        <a:solidFill>
          <a:srgbClr val="D9F1FF"/>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a:t>
          </a:r>
          <a:r>
            <a:rPr lang="en-US" sz="1400" b="0" kern="1200" dirty="0" smtClean="0">
              <a:solidFill>
                <a:schemeClr val="tx1"/>
              </a:solidFill>
              <a:latin typeface="Tw Cen MT Condensed Extra Bold" pitchFamily="34" charset="0"/>
            </a:rPr>
            <a:t> </a:t>
          </a:r>
          <a:r>
            <a:rPr lang="en-US" sz="1400" b="0" kern="1200" dirty="0" smtClean="0">
              <a:solidFill>
                <a:schemeClr val="tx1"/>
              </a:solidFill>
              <a:latin typeface="+mn-lt"/>
              <a:cs typeface="Arial" pitchFamily="34" charset="0"/>
            </a:rPr>
            <a:t>Education reporting system</a:t>
          </a: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a:t>
          </a:r>
          <a:r>
            <a:rPr lang="en-US" sz="1400" b="0" kern="1200" dirty="0" smtClean="0">
              <a:solidFill>
                <a:schemeClr val="tx1"/>
              </a:solidFill>
              <a:latin typeface="Tw Cen MT Condensed Extra Bold" pitchFamily="34" charset="0"/>
            </a:rPr>
            <a:t> </a:t>
          </a:r>
          <a:r>
            <a:rPr lang="en-US" sz="1400" b="0" kern="1200" dirty="0" smtClean="0">
              <a:solidFill>
                <a:schemeClr val="tx1"/>
              </a:solidFill>
              <a:latin typeface="+mn-lt"/>
              <a:cs typeface="Arial" pitchFamily="34" charset="0"/>
            </a:rPr>
            <a:t>Efficient</a:t>
          </a: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a:t>
          </a:r>
          <a:r>
            <a:rPr lang="en-US" sz="1400" b="0" kern="1200" dirty="0" smtClean="0">
              <a:solidFill>
                <a:schemeClr val="tx1"/>
              </a:solidFill>
              <a:latin typeface="Tw Cen MT Condensed Extra Bold" pitchFamily="34" charset="0"/>
            </a:rPr>
            <a:t> </a:t>
          </a:r>
          <a:r>
            <a:rPr lang="en-US" sz="1400" b="0" kern="1200" dirty="0" smtClean="0">
              <a:solidFill>
                <a:schemeClr val="tx1"/>
              </a:solidFill>
              <a:latin typeface="+mn-lt"/>
              <a:cs typeface="Arial" pitchFamily="34" charset="0"/>
            </a:rPr>
            <a:t>Stable</a:t>
          </a:r>
        </a:p>
        <a:p>
          <a:pPr lvl="0" algn="l" defTabSz="622300">
            <a:lnSpc>
              <a:spcPct val="90000"/>
            </a:lnSpc>
            <a:spcBef>
              <a:spcPct val="0"/>
            </a:spcBef>
            <a:spcAft>
              <a:spcPts val="1200"/>
            </a:spcAft>
          </a:pPr>
          <a:r>
            <a:rPr lang="en-US" sz="1400" b="0" kern="1200" dirty="0" smtClean="0">
              <a:solidFill>
                <a:schemeClr val="accent1"/>
              </a:solidFill>
              <a:latin typeface="Tw Cen MT Condensed Extra Bold" pitchFamily="34" charset="0"/>
            </a:rPr>
            <a:t>•</a:t>
          </a:r>
          <a:r>
            <a:rPr lang="en-US" sz="1400" b="0" kern="1200" dirty="0" smtClean="0">
              <a:solidFill>
                <a:schemeClr val="tx1"/>
              </a:solidFill>
              <a:latin typeface="Tw Cen MT Condensed Extra Bold" pitchFamily="34" charset="0"/>
            </a:rPr>
            <a:t> </a:t>
          </a:r>
          <a:r>
            <a:rPr lang="en-US" sz="1400" b="0" kern="1200" dirty="0" smtClean="0">
              <a:solidFill>
                <a:schemeClr val="tx1"/>
              </a:solidFill>
              <a:latin typeface="+mn-lt"/>
              <a:cs typeface="Arial" pitchFamily="34" charset="0"/>
            </a:rPr>
            <a:t>Expandable</a:t>
          </a:r>
          <a:endParaRPr lang="en-US" sz="1400" b="0" kern="1200" dirty="0" smtClean="0">
            <a:solidFill>
              <a:schemeClr val="tx1"/>
            </a:solidFill>
            <a:latin typeface="+mn-lt"/>
          </a:endParaRPr>
        </a:p>
      </dsp:txBody>
      <dsp:txXfrm rot="10800000">
        <a:off x="3572564" y="2081995"/>
        <a:ext cx="1392446" cy="2954041"/>
      </dsp:txXfrm>
    </dsp:sp>
    <dsp:sp modelId="{E23BE0C8-5EA5-45AB-A3E9-0AA6EDABC0CF}">
      <dsp:nvSpPr>
        <dsp:cNvPr id="0" name=""/>
        <dsp:cNvSpPr/>
      </dsp:nvSpPr>
      <dsp:spPr>
        <a:xfrm>
          <a:off x="5159010" y="194520"/>
          <a:ext cx="1483704" cy="1287190"/>
        </a:xfrm>
        <a:prstGeom prst="roundRect">
          <a:avLst>
            <a:gd name="adj" fmla="val 10000"/>
          </a:avLst>
        </a:prstGeom>
        <a:blipFill rotWithShape="0">
          <a:blip xmlns:r="http://schemas.openxmlformats.org/officeDocument/2006/relationships" r:embed="rId4"/>
          <a:stretch>
            <a:fillRect/>
          </a:stretch>
        </a:blipFill>
        <a:ln>
          <a:noFill/>
        </a:ln>
        <a:effectLst>
          <a:outerShdw blurRad="38100" dist="30000" dir="5400000" rotWithShape="0">
            <a:srgbClr val="000000">
              <a:alpha val="4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F5EF25D5-95F8-45B7-9F88-9C067377C250}">
      <dsp:nvSpPr>
        <dsp:cNvPr id="0" name=""/>
        <dsp:cNvSpPr/>
      </dsp:nvSpPr>
      <dsp:spPr>
        <a:xfrm rot="10800000">
          <a:off x="5159010" y="2081995"/>
          <a:ext cx="1483704" cy="2999670"/>
        </a:xfrm>
        <a:prstGeom prst="round2SameRect">
          <a:avLst>
            <a:gd name="adj1" fmla="val 10500"/>
            <a:gd name="adj2" fmla="val 0"/>
          </a:avLst>
        </a:prstGeom>
        <a:solidFill>
          <a:srgbClr val="D9F1FF"/>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577850">
            <a:lnSpc>
              <a:spcPct val="90000"/>
            </a:lnSpc>
            <a:spcBef>
              <a:spcPct val="0"/>
            </a:spcBef>
            <a:spcAft>
              <a:spcPts val="1200"/>
            </a:spcAft>
          </a:pPr>
          <a:r>
            <a:rPr lang="en-US" sz="1400" b="1" kern="1200" dirty="0" smtClean="0">
              <a:solidFill>
                <a:schemeClr val="accent1"/>
              </a:solidFill>
              <a:latin typeface="Tw Cen MT Condensed Extra Bold" pitchFamily="34" charset="0"/>
            </a:rPr>
            <a:t>•</a:t>
          </a:r>
          <a:r>
            <a:rPr lang="en-US" sz="1400" b="0" kern="1200" dirty="0" smtClean="0">
              <a:solidFill>
                <a:schemeClr val="accent1"/>
              </a:solidFill>
              <a:latin typeface="Tw Cen MT Condensed Extra Bold" pitchFamily="34" charset="0"/>
            </a:rPr>
            <a:t> </a:t>
          </a:r>
          <a:r>
            <a:rPr lang="en-US" sz="1400" b="1" kern="1200" dirty="0" smtClean="0">
              <a:solidFill>
                <a:schemeClr val="accent1"/>
              </a:solidFill>
              <a:latin typeface="+mn-lt"/>
              <a:cs typeface="Arial" pitchFamily="34" charset="0"/>
            </a:rPr>
            <a:t>Optional</a:t>
          </a:r>
          <a:endParaRPr lang="en-US" sz="1400" b="1" kern="1200" dirty="0" smtClean="0">
            <a:solidFill>
              <a:schemeClr val="accent1"/>
            </a:solidFill>
            <a:latin typeface="Tw Cen MT Condensed Extra Bold" pitchFamily="34" charset="0"/>
          </a:endParaRPr>
        </a:p>
        <a:p>
          <a:pPr lvl="0" algn="l" defTabSz="577850">
            <a:lnSpc>
              <a:spcPct val="90000"/>
            </a:lnSpc>
            <a:spcBef>
              <a:spcPct val="0"/>
            </a:spcBef>
            <a:spcAft>
              <a:spcPts val="1200"/>
            </a:spcAft>
          </a:pPr>
          <a:r>
            <a:rPr lang="en-US" sz="1400" b="1" kern="1200" dirty="0" smtClean="0">
              <a:solidFill>
                <a:schemeClr val="accent1"/>
              </a:solidFill>
              <a:latin typeface="Tw Cen MT Condensed Extra Bold" pitchFamily="34" charset="0"/>
            </a:rPr>
            <a:t>•</a:t>
          </a:r>
          <a:r>
            <a:rPr lang="en-US" sz="1400" b="0" kern="1200" dirty="0" smtClean="0">
              <a:solidFill>
                <a:schemeClr val="accent1"/>
              </a:solidFill>
              <a:latin typeface="Tw Cen MT Condensed Extra Bold" pitchFamily="34" charset="0"/>
            </a:rPr>
            <a:t> </a:t>
          </a:r>
          <a:r>
            <a:rPr lang="en-US" sz="1400" b="0" kern="1200" dirty="0" smtClean="0">
              <a:solidFill>
                <a:schemeClr val="tx1"/>
              </a:solidFill>
              <a:latin typeface="+mn-lt"/>
              <a:cs typeface="Arial" pitchFamily="34" charset="0"/>
            </a:rPr>
            <a:t>Student performance reports</a:t>
          </a:r>
        </a:p>
        <a:p>
          <a:pPr lvl="0" algn="l" defTabSz="577850">
            <a:lnSpc>
              <a:spcPct val="90000"/>
            </a:lnSpc>
            <a:spcBef>
              <a:spcPct val="0"/>
            </a:spcBef>
            <a:spcAft>
              <a:spcPts val="1200"/>
            </a:spcAft>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latin typeface="+mn-lt"/>
              <a:cs typeface="Arial" pitchFamily="34" charset="0"/>
            </a:rPr>
            <a:t>Easy-to-understand</a:t>
          </a:r>
        </a:p>
        <a:p>
          <a:pPr marL="0" marR="0" lvl="0" indent="0" algn="l" defTabSz="914400" eaLnBrk="1" fontAlgn="auto" latinLnBrk="0" hangingPunct="1">
            <a:lnSpc>
              <a:spcPct val="90000"/>
            </a:lnSpc>
            <a:spcBef>
              <a:spcPct val="0"/>
            </a:spcBef>
            <a:spcAft>
              <a:spcPts val="1200"/>
            </a:spcAft>
            <a:buClrTx/>
            <a:buSzTx/>
            <a:buFontTx/>
            <a:buNone/>
            <a:tabLst/>
            <a:defRPr/>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latin typeface="+mn-lt"/>
              <a:cs typeface="Arial" pitchFamily="34" charset="0"/>
            </a:rPr>
            <a:t>Early warning indicators</a:t>
          </a:r>
        </a:p>
        <a:p>
          <a:pPr marL="0" marR="0" lvl="0" indent="0" algn="l" defTabSz="577850" eaLnBrk="1" fontAlgn="auto" latinLnBrk="0" hangingPunct="1">
            <a:lnSpc>
              <a:spcPct val="90000"/>
            </a:lnSpc>
            <a:spcBef>
              <a:spcPct val="0"/>
            </a:spcBef>
            <a:spcAft>
              <a:spcPts val="1200"/>
            </a:spcAft>
            <a:buClrTx/>
            <a:buSzTx/>
            <a:buFontTx/>
            <a:buNone/>
            <a:tabLst/>
            <a:defRPr/>
          </a:pPr>
          <a:r>
            <a:rPr lang="en-US" sz="1400" b="0" kern="1200" dirty="0" smtClean="0">
              <a:solidFill>
                <a:schemeClr val="accent1"/>
              </a:solidFill>
              <a:latin typeface="Tw Cen MT Condensed Extra Bold" pitchFamily="34" charset="0"/>
            </a:rPr>
            <a:t>• </a:t>
          </a:r>
          <a:r>
            <a:rPr lang="en-US" sz="1400" b="0" kern="1200" dirty="0" smtClean="0">
              <a:solidFill>
                <a:schemeClr val="tx1"/>
              </a:solidFill>
              <a:latin typeface="+mn-lt"/>
              <a:cs typeface="Arial" pitchFamily="34" charset="0"/>
            </a:rPr>
            <a:t>Performance trends</a:t>
          </a:r>
        </a:p>
      </dsp:txBody>
      <dsp:txXfrm rot="10800000">
        <a:off x="5204639" y="2081995"/>
        <a:ext cx="1392446" cy="2954041"/>
      </dsp:txXfrm>
    </dsp:sp>
    <dsp:sp modelId="{FA6EF4D0-D5DC-41C5-A876-CBB18051BF13}">
      <dsp:nvSpPr>
        <dsp:cNvPr id="0" name=""/>
        <dsp:cNvSpPr/>
      </dsp:nvSpPr>
      <dsp:spPr>
        <a:xfrm>
          <a:off x="6782523" y="186217"/>
          <a:ext cx="1483704" cy="1295412"/>
        </a:xfrm>
        <a:prstGeom prst="roundRect">
          <a:avLst>
            <a:gd name="adj" fmla="val 10000"/>
          </a:avLst>
        </a:prstGeom>
        <a:blipFill rotWithShape="0">
          <a:blip xmlns:r="http://schemas.openxmlformats.org/officeDocument/2006/relationships" r:embed="rId5"/>
          <a:stretch>
            <a:fillRect/>
          </a:stretch>
        </a:blipFill>
        <a:ln>
          <a:noFill/>
        </a:ln>
        <a:effectLst>
          <a:outerShdw blurRad="38100" dist="30000" dir="5400000" rotWithShape="0">
            <a:srgbClr val="000000">
              <a:alpha val="4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F83EDD4-B75A-4B91-82E3-5E7DC1B82B5B}">
      <dsp:nvSpPr>
        <dsp:cNvPr id="0" name=""/>
        <dsp:cNvSpPr/>
      </dsp:nvSpPr>
      <dsp:spPr>
        <a:xfrm rot="10800000">
          <a:off x="6791084" y="2081307"/>
          <a:ext cx="1483704" cy="2983215"/>
        </a:xfrm>
        <a:prstGeom prst="round2SameRect">
          <a:avLst>
            <a:gd name="adj1" fmla="val 10500"/>
            <a:gd name="adj2" fmla="val 0"/>
          </a:avLst>
        </a:prstGeom>
        <a:solidFill>
          <a:srgbClr val="D9F1FF"/>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marL="0" marR="0" lvl="0" indent="0" algn="l" defTabSz="914400" eaLnBrk="1" fontAlgn="auto" latinLnBrk="0" hangingPunct="1">
            <a:lnSpc>
              <a:spcPct val="90000"/>
            </a:lnSpc>
            <a:spcBef>
              <a:spcPct val="0"/>
            </a:spcBef>
            <a:spcAft>
              <a:spcPts val="1200"/>
            </a:spcAft>
            <a:buClrTx/>
            <a:buSzTx/>
            <a:buFontTx/>
            <a:buNone/>
            <a:tabLst/>
            <a:defRPr/>
          </a:pPr>
          <a:r>
            <a:rPr lang="en-US" sz="1400" b="0" kern="1200" dirty="0" smtClean="0">
              <a:solidFill>
                <a:schemeClr val="accent1"/>
              </a:solidFill>
              <a:latin typeface="Tw Cen MT Condensed Extra Bold" pitchFamily="34" charset="0"/>
            </a:rPr>
            <a:t>•</a:t>
          </a:r>
          <a:r>
            <a:rPr lang="en-US" sz="1400" b="0" kern="1200" dirty="0" smtClean="0">
              <a:solidFill>
                <a:schemeClr val="tx1"/>
              </a:solidFill>
            </a:rPr>
            <a:t> State</a:t>
          </a:r>
          <a:r>
            <a:rPr lang="en-US" sz="1400" b="0" kern="1200" dirty="0" smtClean="0">
              <a:solidFill>
                <a:schemeClr val="tx1"/>
              </a:solidFill>
              <a:latin typeface="+mn-lt"/>
              <a:cs typeface="Arial" pitchFamily="34" charset="0"/>
            </a:rPr>
            <a:t>wide</a:t>
          </a:r>
        </a:p>
        <a:p>
          <a:pPr lvl="0" algn="l" defTabSz="577850">
            <a:lnSpc>
              <a:spcPct val="90000"/>
            </a:lnSpc>
            <a:spcBef>
              <a:spcPct val="0"/>
            </a:spcBef>
            <a:spcAft>
              <a:spcPts val="1200"/>
            </a:spcAft>
          </a:pPr>
          <a:r>
            <a:rPr lang="en-US" sz="1400" b="0" kern="1200" dirty="0" smtClean="0">
              <a:solidFill>
                <a:schemeClr val="accent1"/>
              </a:solidFill>
              <a:latin typeface="Tw Cen MT Condensed Extra Bold" pitchFamily="34" charset="0"/>
            </a:rPr>
            <a:t>•</a:t>
          </a:r>
          <a:r>
            <a:rPr lang="en-US" sz="1400" b="0" kern="1200" dirty="0" smtClean="0">
              <a:solidFill>
                <a:schemeClr val="tx1"/>
              </a:solidFill>
            </a:rPr>
            <a:t> Pre-K through workforce data</a:t>
          </a:r>
        </a:p>
        <a:p>
          <a:pPr lvl="0" algn="l" defTabSz="577850">
            <a:lnSpc>
              <a:spcPct val="90000"/>
            </a:lnSpc>
            <a:spcBef>
              <a:spcPct val="0"/>
            </a:spcBef>
            <a:spcAft>
              <a:spcPts val="1200"/>
            </a:spcAft>
          </a:pPr>
          <a:r>
            <a:rPr lang="en-US" sz="1400" b="0" kern="1200" dirty="0" smtClean="0">
              <a:solidFill>
                <a:schemeClr val="accent1"/>
              </a:solidFill>
              <a:latin typeface="Tw Cen MT Condensed Extra Bold" pitchFamily="34" charset="0"/>
            </a:rPr>
            <a:t>•</a:t>
          </a:r>
          <a:r>
            <a:rPr lang="en-US" sz="1400" b="0" kern="1200" dirty="0" smtClean="0">
              <a:solidFill>
                <a:schemeClr val="tx1"/>
              </a:solidFill>
            </a:rPr>
            <a:t> </a:t>
          </a:r>
          <a:r>
            <a:rPr lang="en-US" sz="1400" b="0" kern="1200" dirty="0" smtClean="0">
              <a:solidFill>
                <a:schemeClr val="tx1"/>
              </a:solidFill>
              <a:latin typeface="+mn-lt"/>
              <a:cs typeface="Arial" pitchFamily="34" charset="0"/>
            </a:rPr>
            <a:t>Publicly available</a:t>
          </a:r>
        </a:p>
        <a:p>
          <a:pPr lvl="0" algn="l" defTabSz="577850">
            <a:lnSpc>
              <a:spcPct val="90000"/>
            </a:lnSpc>
            <a:spcBef>
              <a:spcPct val="0"/>
            </a:spcBef>
            <a:spcAft>
              <a:spcPts val="1200"/>
            </a:spcAft>
          </a:pPr>
          <a:r>
            <a:rPr lang="en-US" sz="1400" b="0" kern="1200" dirty="0" smtClean="0">
              <a:solidFill>
                <a:schemeClr val="accent1"/>
              </a:solidFill>
              <a:latin typeface="Tw Cen MT Condensed Extra Bold" pitchFamily="34" charset="0"/>
            </a:rPr>
            <a:t>•</a:t>
          </a:r>
          <a:r>
            <a:rPr lang="en-US" sz="1400" b="0" kern="1200" dirty="0" smtClean="0">
              <a:solidFill>
                <a:schemeClr val="tx1"/>
              </a:solidFill>
            </a:rPr>
            <a:t> Aggregated and anonymous</a:t>
          </a:r>
          <a:endParaRPr lang="en-US" sz="1400" b="0" kern="1200" dirty="0" smtClean="0">
            <a:solidFill>
              <a:schemeClr val="tx1"/>
            </a:solidFill>
            <a:latin typeface="+mn-lt"/>
            <a:cs typeface="Arial" pitchFamily="34" charset="0"/>
          </a:endParaRPr>
        </a:p>
        <a:p>
          <a:pPr marL="0" marR="0" lvl="0" indent="0" algn="l" defTabSz="577850" eaLnBrk="1" fontAlgn="auto" latinLnBrk="0" hangingPunct="1">
            <a:lnSpc>
              <a:spcPct val="90000"/>
            </a:lnSpc>
            <a:spcBef>
              <a:spcPct val="0"/>
            </a:spcBef>
            <a:spcAft>
              <a:spcPts val="1200"/>
            </a:spcAft>
            <a:buClrTx/>
            <a:buSzTx/>
            <a:buFontTx/>
            <a:buNone/>
            <a:tabLst/>
            <a:defRPr/>
          </a:pPr>
          <a:r>
            <a:rPr lang="en-US" sz="1400" b="0" kern="1200" dirty="0" smtClean="0">
              <a:solidFill>
                <a:schemeClr val="accent1"/>
              </a:solidFill>
              <a:latin typeface="Tw Cen MT Condensed Extra Bold" pitchFamily="34" charset="0"/>
            </a:rPr>
            <a:t>•</a:t>
          </a:r>
          <a:r>
            <a:rPr lang="en-US" sz="1400" b="0" kern="1200" dirty="0" smtClean="0">
              <a:solidFill>
                <a:schemeClr val="tx1"/>
              </a:solidFill>
            </a:rPr>
            <a:t> </a:t>
          </a:r>
          <a:r>
            <a:rPr lang="en-US" sz="1400" b="0" kern="1200" dirty="0" smtClean="0">
              <a:solidFill>
                <a:schemeClr val="tx1"/>
              </a:solidFill>
              <a:latin typeface="+mn-lt"/>
              <a:cs typeface="Arial" pitchFamily="34" charset="0"/>
            </a:rPr>
            <a:t>Supports education research</a:t>
          </a:r>
          <a:endParaRPr lang="en-US" sz="1400" b="0" kern="1200" dirty="0"/>
        </a:p>
      </dsp:txBody>
      <dsp:txXfrm rot="10800000">
        <a:off x="6836713" y="2081307"/>
        <a:ext cx="1392446" cy="29375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List2#1">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sz="quarter" idx="1"/>
          </p:nvPr>
        </p:nvSpPr>
        <p:spPr>
          <a:xfrm>
            <a:off x="3884614" y="0"/>
            <a:ext cx="2971800" cy="464820"/>
          </a:xfrm>
          <a:prstGeom prst="rect">
            <a:avLst/>
          </a:prstGeom>
        </p:spPr>
        <p:txBody>
          <a:bodyPr vert="horz" lIns="92924" tIns="46463" rIns="92924" bIns="46463" rtlCol="0"/>
          <a:lstStyle>
            <a:lvl1pPr algn="r">
              <a:defRPr sz="1200"/>
            </a:lvl1pPr>
          </a:lstStyle>
          <a:p>
            <a:fld id="{A030672E-E987-4208-B802-497B74C6D590}" type="datetimeFigureOut">
              <a:rPr lang="en-US" smtClean="0"/>
              <a:pPr/>
              <a:t>12/20/2013</a:t>
            </a:fld>
            <a:endParaRPr lang="en-US" dirty="0"/>
          </a:p>
        </p:txBody>
      </p:sp>
      <p:sp>
        <p:nvSpPr>
          <p:cNvPr id="4" name="Footer Placeholder 3"/>
          <p:cNvSpPr>
            <a:spLocks noGrp="1"/>
          </p:cNvSpPr>
          <p:nvPr>
            <p:ph type="ftr" sz="quarter" idx="2"/>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4" y="8829966"/>
            <a:ext cx="2971800" cy="464820"/>
          </a:xfrm>
          <a:prstGeom prst="rect">
            <a:avLst/>
          </a:prstGeom>
        </p:spPr>
        <p:txBody>
          <a:bodyPr vert="horz" lIns="92924" tIns="46463" rIns="92924" bIns="46463" rtlCol="0" anchor="b"/>
          <a:lstStyle>
            <a:lvl1pPr algn="r">
              <a:defRPr sz="1200"/>
            </a:lvl1pPr>
          </a:lstStyle>
          <a:p>
            <a:fld id="{563BF832-B673-4E9B-A5C5-DEC0860B5060}" type="slidenum">
              <a:rPr lang="en-US" smtClean="0"/>
              <a:pPr/>
              <a:t>‹#›</a:t>
            </a:fld>
            <a:endParaRPr lang="en-US" dirty="0"/>
          </a:p>
        </p:txBody>
      </p:sp>
    </p:spTree>
    <p:extLst>
      <p:ext uri="{BB962C8B-B14F-4D97-AF65-F5344CB8AC3E}">
        <p14:creationId xmlns:p14="http://schemas.microsoft.com/office/powerpoint/2010/main" val="18220717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idx="1"/>
          </p:nvPr>
        </p:nvSpPr>
        <p:spPr>
          <a:xfrm>
            <a:off x="3884614" y="0"/>
            <a:ext cx="2971800" cy="464820"/>
          </a:xfrm>
          <a:prstGeom prst="rect">
            <a:avLst/>
          </a:prstGeom>
        </p:spPr>
        <p:txBody>
          <a:bodyPr vert="horz" lIns="92924" tIns="46463" rIns="92924" bIns="46463" rtlCol="0"/>
          <a:lstStyle>
            <a:lvl1pPr algn="r">
              <a:defRPr sz="1200"/>
            </a:lvl1pPr>
          </a:lstStyle>
          <a:p>
            <a:fld id="{DB0EB5D8-2522-4108-8D60-F7CA4D8873A0}" type="datetimeFigureOut">
              <a:rPr lang="en-US" smtClean="0"/>
              <a:pPr/>
              <a:t>12/20/2013</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924" tIns="46463" rIns="92924" bIns="46463"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924" tIns="46463" rIns="92924" bIns="46463"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829966"/>
            <a:ext cx="2971800" cy="464820"/>
          </a:xfrm>
          <a:prstGeom prst="rect">
            <a:avLst/>
          </a:prstGeom>
        </p:spPr>
        <p:txBody>
          <a:bodyPr vert="horz" lIns="92924" tIns="46463" rIns="92924" bIns="46463" rtlCol="0" anchor="b"/>
          <a:lstStyle>
            <a:lvl1pPr algn="r">
              <a:defRPr sz="1200"/>
            </a:lvl1pPr>
          </a:lstStyle>
          <a:p>
            <a:fld id="{7872E534-9B96-469B-99C0-8551271B58B1}" type="slidenum">
              <a:rPr lang="en-US" smtClean="0"/>
              <a:pPr/>
              <a:t>‹#›</a:t>
            </a:fld>
            <a:endParaRPr lang="en-US" dirty="0"/>
          </a:p>
        </p:txBody>
      </p:sp>
    </p:spTree>
    <p:extLst>
      <p:ext uri="{BB962C8B-B14F-4D97-AF65-F5344CB8AC3E}">
        <p14:creationId xmlns:p14="http://schemas.microsoft.com/office/powerpoint/2010/main" val="23504521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marL="232108" marR="0" indent="-232108" algn="l" defTabSz="914400" rtl="0" eaLnBrk="1" fontAlgn="auto" latinLnBrk="0" hangingPunct="1">
              <a:lnSpc>
                <a:spcPct val="100000"/>
              </a:lnSpc>
              <a:spcBef>
                <a:spcPct val="0"/>
              </a:spcBef>
              <a:spcAft>
                <a:spcPts val="0"/>
              </a:spcAft>
              <a:buClrTx/>
              <a:buSzTx/>
              <a:buFontTx/>
              <a:buNone/>
              <a:tabLst/>
              <a:defRPr/>
            </a:pPr>
            <a:r>
              <a:rPr lang="en-US" b="0" dirty="0" smtClean="0">
                <a:solidFill>
                  <a:schemeClr val="bg1"/>
                </a:solidFill>
              </a:rPr>
              <a:t>Welcome to the TSDS</a:t>
            </a:r>
            <a:r>
              <a:rPr lang="en-US" b="0" baseline="0" dirty="0" smtClean="0">
                <a:solidFill>
                  <a:schemeClr val="bg1"/>
                </a:solidFill>
              </a:rPr>
              <a:t> Technical </a:t>
            </a:r>
            <a:r>
              <a:rPr lang="en-US" b="0" dirty="0" smtClean="0">
                <a:solidFill>
                  <a:schemeClr val="bg1"/>
                </a:solidFill>
              </a:rPr>
              <a:t>Course 7: Train-the-Trainer</a:t>
            </a:r>
            <a:r>
              <a:rPr lang="en-US" b="0" baseline="0" dirty="0" smtClean="0">
                <a:solidFill>
                  <a:schemeClr val="bg1"/>
                </a:solidFill>
              </a:rPr>
              <a:t> Best Practices and Resources.</a:t>
            </a:r>
            <a:endParaRPr lang="en-US" b="0" dirty="0" smtClean="0">
              <a:solidFill>
                <a:schemeClr val="bg1"/>
              </a:solidFill>
            </a:endParaRP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A20616-7B71-4702-A286-C5FF8E60A4CF}" type="slidenum">
              <a:rPr lang="en-US" smtClean="0"/>
              <a:pPr fontAlgn="base">
                <a:spcBef>
                  <a:spcPct val="0"/>
                </a:spcBef>
                <a:spcAft>
                  <a:spcPct val="0"/>
                </a:spcAft>
                <a:defRPr/>
              </a:pPr>
              <a:t>0</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Course</a:t>
            </a:r>
            <a:r>
              <a:rPr lang="en-US" baseline="0" dirty="0" smtClean="0"/>
              <a:t> 5 (Data Loads into the Dashboard Data Mart) and Course 6 (</a:t>
            </a:r>
            <a:r>
              <a:rPr lang="en-US" baseline="0" dirty="0" err="1" smtClean="0"/>
              <a:t>studentGPS</a:t>
            </a:r>
            <a:r>
              <a:rPr lang="en-US" baseline="0" dirty="0" smtClean="0"/>
              <a:t>™ Dashboards Configuration and Administrative Tasks)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9</a:t>
            </a:fld>
            <a:endParaRPr lang="en-US" dirty="0"/>
          </a:p>
        </p:txBody>
      </p:sp>
    </p:spTree>
    <p:extLst>
      <p:ext uri="{BB962C8B-B14F-4D97-AF65-F5344CB8AC3E}">
        <p14:creationId xmlns:p14="http://schemas.microsoft.com/office/powerpoint/2010/main" val="3883604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 page of the Course Summary Matrix. Course 7</a:t>
            </a:r>
            <a:r>
              <a:rPr lang="en-US" baseline="0" dirty="0" smtClean="0"/>
              <a:t> (Train the Trainer Best Practices and Resources) and Course 8 (TSDS Technical Certification). </a:t>
            </a:r>
            <a:endParaRPr lang="en-US" dirty="0" smtClean="0"/>
          </a:p>
          <a:p>
            <a:endParaRPr lang="en-US" dirty="0" smtClean="0"/>
          </a:p>
          <a:p>
            <a:r>
              <a:rPr lang="en-US" b="1" dirty="0" smtClean="0"/>
              <a:t>Trainer</a:t>
            </a:r>
            <a:r>
              <a:rPr lang="en-US" b="1" baseline="0" dirty="0" smtClean="0"/>
              <a:t> Question:</a:t>
            </a:r>
          </a:p>
          <a:p>
            <a:pPr marL="171450" indent="-171450">
              <a:buFont typeface="Arial" pitchFamily="34" charset="0"/>
              <a:buChar char="•"/>
            </a:pPr>
            <a:r>
              <a:rPr lang="en-US" baseline="0" dirty="0" smtClean="0"/>
              <a:t>Which course number are we currently taking today? </a:t>
            </a:r>
          </a:p>
          <a:p>
            <a:pPr marL="171450" indent="-171450">
              <a:buFont typeface="Arial" pitchFamily="34" charset="0"/>
              <a:buChar char="•"/>
            </a:pPr>
            <a:r>
              <a:rPr lang="en-US" baseline="0" dirty="0" smtClean="0"/>
              <a:t>Locate a course which is a prerequisite to almost all other courses.</a:t>
            </a:r>
          </a:p>
          <a:p>
            <a:pPr marL="171450" indent="-171450">
              <a:buFont typeface="Arial" pitchFamily="34" charset="0"/>
              <a:buChar char="•"/>
            </a:pPr>
            <a:r>
              <a:rPr lang="en-US" baseline="0" dirty="0" smtClean="0"/>
              <a:t>What type of training resources are available?</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10</a:t>
            </a:fld>
            <a:endParaRPr lang="en-US" dirty="0"/>
          </a:p>
        </p:txBody>
      </p:sp>
    </p:spTree>
    <p:extLst>
      <p:ext uri="{BB962C8B-B14F-4D97-AF65-F5344CB8AC3E}">
        <p14:creationId xmlns:p14="http://schemas.microsoft.com/office/powerpoint/2010/main" val="2336959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target audience matrix</a:t>
            </a:r>
            <a:r>
              <a:rPr lang="en-US" baseline="0" dirty="0" smtClean="0"/>
              <a:t> contains the full list of TSDS Technical courses.  The Technical Certification is optional for LEA Data Stewards but mandatory for ESC Technical Champions, all other TSDS Technical courses </a:t>
            </a:r>
            <a:r>
              <a:rPr lang="en-US" baseline="0" smtClean="0"/>
              <a:t>are recommended. </a:t>
            </a:r>
            <a:endParaRPr lang="en-US" b="1" baseline="0"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11</a:t>
            </a:fld>
            <a:endParaRPr lang="en-US" dirty="0"/>
          </a:p>
        </p:txBody>
      </p:sp>
    </p:spTree>
    <p:extLst>
      <p:ext uri="{BB962C8B-B14F-4D97-AF65-F5344CB8AC3E}">
        <p14:creationId xmlns:p14="http://schemas.microsoft.com/office/powerpoint/2010/main" val="31549055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illustrates a</a:t>
            </a:r>
            <a:r>
              <a:rPr lang="en-US" baseline="0" dirty="0" smtClean="0"/>
              <a:t> recommended LEA Data Steward Training schedule. The total training sessions will require 2.5 days.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17</a:t>
            </a:fld>
            <a:endParaRPr lang="en-US" dirty="0"/>
          </a:p>
        </p:txBody>
      </p:sp>
    </p:spTree>
    <p:extLst>
      <p:ext uri="{BB962C8B-B14F-4D97-AF65-F5344CB8AC3E}">
        <p14:creationId xmlns:p14="http://schemas.microsoft.com/office/powerpoint/2010/main" val="3691040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studentGPS™ Dashboards Policy Recommendations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18</a:t>
            </a:fld>
            <a:endParaRPr lang="en-US" dirty="0"/>
          </a:p>
        </p:txBody>
      </p:sp>
    </p:spTree>
    <p:extLst>
      <p:ext uri="{BB962C8B-B14F-4D97-AF65-F5344CB8AC3E}">
        <p14:creationId xmlns:p14="http://schemas.microsoft.com/office/powerpoint/2010/main" val="23099896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a:t>
            </a:r>
            <a:r>
              <a:rPr lang="en-US" baseline="0" dirty="0" smtClean="0"/>
              <a:t> recommends that LEAs put in place a set of Dashboard Policy Guideline to support the use of the powerful new tools available in the TSDS system.</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19</a:t>
            </a:fld>
            <a:endParaRPr lang="en-US" dirty="0"/>
          </a:p>
        </p:txBody>
      </p:sp>
    </p:spTree>
    <p:extLst>
      <p:ext uri="{BB962C8B-B14F-4D97-AF65-F5344CB8AC3E}">
        <p14:creationId xmlns:p14="http://schemas.microsoft.com/office/powerpoint/2010/main" val="1995509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Policies</a:t>
            </a:r>
            <a:r>
              <a:rPr lang="en-US" baseline="0" dirty="0" smtClean="0"/>
              <a:t> regarding the updating of teacher gradebooks and the regular loading of data to the studentGPS™ Dashboards would be particularly effective.</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20</a:t>
            </a:fld>
            <a:endParaRPr lang="en-US" dirty="0"/>
          </a:p>
        </p:txBody>
      </p:sp>
    </p:spTree>
    <p:extLst>
      <p:ext uri="{BB962C8B-B14F-4D97-AF65-F5344CB8AC3E}">
        <p14:creationId xmlns:p14="http://schemas.microsoft.com/office/powerpoint/2010/main" val="4039385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the LEA should consider recommending that educators login and check their</a:t>
            </a:r>
            <a:r>
              <a:rPr lang="en-US" baseline="0" dirty="0" smtClean="0"/>
              <a:t> studentGPS™ Dashboards on a regular basis.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21</a:t>
            </a:fld>
            <a:endParaRPr lang="en-US" dirty="0"/>
          </a:p>
        </p:txBody>
      </p:sp>
    </p:spTree>
    <p:extLst>
      <p:ext uri="{BB962C8B-B14F-4D97-AF65-F5344CB8AC3E}">
        <p14:creationId xmlns:p14="http://schemas.microsoft.com/office/powerpoint/2010/main" val="5047456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the FERPA regulations listed on this slide with the LEA Data Stewards. Emphasize that the studentGPS™ Dashboards demonstration site is FERPA compliant and should be used when you (the ESC Technical Champion) trains the LEA Data Stewards.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However, please note that we recommend that individual Data Stewards use their own data when going through the Quality Assurance Checklist in Course 6: </a:t>
            </a:r>
            <a:r>
              <a:rPr lang="en-US" sz="1200" b="0" i="0" u="none" strike="noStrike" dirty="0" err="1" smtClean="0">
                <a:solidFill>
                  <a:srgbClr val="000000"/>
                </a:solidFill>
                <a:effectLst/>
                <a:latin typeface="Arial"/>
              </a:rPr>
              <a:t>studentGPS</a:t>
            </a:r>
            <a:r>
              <a:rPr lang="en-US" sz="1200" b="0" i="0" u="none" strike="noStrike" dirty="0" smtClean="0">
                <a:solidFill>
                  <a:srgbClr val="000000"/>
                </a:solidFill>
                <a:effectLst/>
                <a:latin typeface="Arial"/>
              </a:rPr>
              <a:t>™ Dashboards Configuration and Administrative Tasks</a:t>
            </a:r>
            <a:r>
              <a:rPr lang="en-US" sz="1200" b="0" i="0" u="none" strike="noStrike" baseline="0" dirty="0" smtClean="0">
                <a:solidFill>
                  <a:srgbClr val="000000"/>
                </a:solidFill>
                <a:effectLst/>
                <a:latin typeface="Arial"/>
              </a:rPr>
              <a:t> (just don’t project any of this data for others to see).</a:t>
            </a:r>
            <a:endParaRPr lang="en-US" sz="1200" b="0" i="0" u="none" strike="noStrike" dirty="0" smtClean="0">
              <a:solidFill>
                <a:srgbClr val="000000"/>
              </a:solidFill>
              <a:effectLst/>
              <a:latin typeface="Arial"/>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22</a:t>
            </a:fld>
            <a:endParaRPr lang="en-US" dirty="0"/>
          </a:p>
        </p:txBody>
      </p:sp>
    </p:spTree>
    <p:extLst>
      <p:ext uri="{BB962C8B-B14F-4D97-AF65-F5344CB8AC3E}">
        <p14:creationId xmlns:p14="http://schemas.microsoft.com/office/powerpoint/2010/main" val="3569343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Roles and Responsibilities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23</a:t>
            </a:fld>
            <a:endParaRPr lang="en-US" dirty="0"/>
          </a:p>
        </p:txBody>
      </p:sp>
    </p:spTree>
    <p:extLst>
      <p:ext uri="{BB962C8B-B14F-4D97-AF65-F5344CB8AC3E}">
        <p14:creationId xmlns:p14="http://schemas.microsoft.com/office/powerpoint/2010/main" val="3204285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Today we</a:t>
            </a:r>
            <a:r>
              <a:rPr lang="en-US" b="0" baseline="0" dirty="0" smtClean="0"/>
              <a:t> will take a look at the TSDS Technical training curriculum, the trainer resources, and the LEA roles and responsibilities. In addition, everyone will have an opportunity to practice teaching a training segment.  Afterwards, we will discuss training best practices and the training of end users. Finally, during this session we will cover </a:t>
            </a:r>
            <a:r>
              <a:rPr lang="en-US" b="0" baseline="0" smtClean="0"/>
              <a:t>the TSDS help </a:t>
            </a:r>
            <a:r>
              <a:rPr lang="en-US" b="0" baseline="0" dirty="0" smtClean="0"/>
              <a:t>desk and points of escalation.</a:t>
            </a:r>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a:t>
            </a:fld>
            <a:endParaRPr lang="en-US" dirty="0"/>
          </a:p>
        </p:txBody>
      </p:sp>
    </p:spTree>
    <p:extLst>
      <p:ext uri="{BB962C8B-B14F-4D97-AF65-F5344CB8AC3E}">
        <p14:creationId xmlns:p14="http://schemas.microsoft.com/office/powerpoint/2010/main" val="735313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solidFill>
                  <a:schemeClr val="tx1"/>
                </a:solidFill>
                <a:latin typeface="Arial" pitchFamily="34" charset="0"/>
                <a:cs typeface="Arial" pitchFamily="34" charset="0"/>
              </a:rPr>
              <a:t>The Texas Student Data System (TSDS) consists of multiple components that will improve and standardize the data collection and data management process in the State of Texas, and equip educators with timely, actionable and historical student data to drive classroom and student success. The TSDS components consist of the Optional State Sponsored Student Information System, the Education Data Warehouse, the TSDS PEIMS Application, the </a:t>
            </a:r>
            <a:r>
              <a:rPr lang="en-US" sz="1200" baseline="0" dirty="0" err="1" smtClean="0">
                <a:solidFill>
                  <a:schemeClr val="tx1"/>
                </a:solidFill>
                <a:latin typeface="Arial" pitchFamily="34" charset="0"/>
                <a:cs typeface="Arial" pitchFamily="34" charset="0"/>
              </a:rPr>
              <a:t>studentGPS</a:t>
            </a:r>
            <a:r>
              <a:rPr lang="en-US" sz="1200" baseline="0" dirty="0" smtClean="0">
                <a:solidFill>
                  <a:schemeClr val="tx1"/>
                </a:solidFill>
                <a:latin typeface="Arial" pitchFamily="34" charset="0"/>
                <a:cs typeface="Arial" pitchFamily="34" charset="0"/>
              </a:rPr>
              <a:t>™ Dashboards and the TPEIR public reporting system.</a:t>
            </a:r>
            <a:endParaRPr lang="en-US" baseline="0"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24</a:t>
            </a:fld>
            <a:endParaRPr lang="en-US" dirty="0"/>
          </a:p>
        </p:txBody>
      </p:sp>
    </p:spTree>
    <p:extLst>
      <p:ext uri="{BB962C8B-B14F-4D97-AF65-F5344CB8AC3E}">
        <p14:creationId xmlns:p14="http://schemas.microsoft.com/office/powerpoint/2010/main" val="20407022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TSDS Implementation timeline</a:t>
            </a:r>
            <a:r>
              <a:rPr lang="en-US" sz="1200" baseline="0" dirty="0" smtClean="0"/>
              <a:t> shows the work flow of the TSDS rollout, starting with Stakeholder Engagement and Prototyping.  Next in line is the Development and Limited Production Releases.  TEDS was field tested and several LPRs implemented the </a:t>
            </a:r>
            <a:r>
              <a:rPr lang="en-US" sz="1200" dirty="0" err="1" smtClean="0"/>
              <a:t>studentGPS</a:t>
            </a:r>
            <a:r>
              <a:rPr lang="en-US" sz="1200" dirty="0" smtClean="0"/>
              <a:t>™ Dashboards.</a:t>
            </a:r>
            <a:r>
              <a:rPr lang="en-US" sz="1200" baseline="0" dirty="0" smtClean="0"/>
              <a:t>  </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Texas PEIMS and </a:t>
            </a:r>
            <a:r>
              <a:rPr lang="en-US" sz="1200" dirty="0" err="1" smtClean="0"/>
              <a:t>studentGPS</a:t>
            </a:r>
            <a:r>
              <a:rPr lang="en-US" sz="1200" dirty="0" smtClean="0"/>
              <a:t>™ Dashboards will continue</a:t>
            </a:r>
            <a:r>
              <a:rPr lang="en-US" sz="1200" baseline="0" dirty="0" smtClean="0"/>
              <a:t> to </a:t>
            </a:r>
            <a:r>
              <a:rPr lang="en-US" sz="1200" dirty="0" smtClean="0"/>
              <a:t>deploy over the next four years.  The</a:t>
            </a:r>
            <a:r>
              <a:rPr lang="en-US" sz="1200" baseline="0" dirty="0" smtClean="0"/>
              <a:t> 2013-2014 School Year Participants </a:t>
            </a:r>
            <a:r>
              <a:rPr lang="en-US" sz="1200" dirty="0" smtClean="0"/>
              <a:t>are part of the Early Adopter phase and there will be three other stages</a:t>
            </a:r>
            <a:r>
              <a:rPr lang="en-US" sz="1200" baseline="0" dirty="0" smtClean="0"/>
              <a:t> </a:t>
            </a:r>
            <a:r>
              <a:rPr lang="en-US" sz="1200" dirty="0" smtClean="0">
                <a:solidFill>
                  <a:srgbClr val="FF0000"/>
                </a:solidFill>
              </a:rPr>
              <a:t>from 2014 – 2017 </a:t>
            </a:r>
            <a:r>
              <a:rPr lang="en-US" sz="1200" dirty="0" smtClean="0"/>
              <a:t>after the Early Adopter phase,</a:t>
            </a:r>
            <a:r>
              <a:rPr lang="en-US" sz="1200" baseline="0" dirty="0" smtClean="0"/>
              <a:t> </a:t>
            </a:r>
            <a:r>
              <a:rPr lang="en-US" sz="1200" dirty="0" smtClean="0"/>
              <a:t>called Stages 1 through 3.  As part of the Early Adopter phase, TSDS PEIMS will be deployed to over 610,000  students and </a:t>
            </a:r>
            <a:r>
              <a:rPr lang="en-US" sz="1200" dirty="0" err="1" smtClean="0"/>
              <a:t>studentGPS</a:t>
            </a:r>
            <a:r>
              <a:rPr lang="en-US" sz="1200" dirty="0" smtClean="0"/>
              <a:t>™ Dashboards will be deployed to over 722,000 students.  In Stages 1 – 3, TSDS PEIMS will be deployed to approximately 1.5 million new students per year and studentGPS™ Dashboards will be deployed to approximately 667,000 new students per year.</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25</a:t>
            </a:fld>
            <a:endParaRPr lang="en-US" dirty="0"/>
          </a:p>
        </p:txBody>
      </p:sp>
    </p:spTree>
    <p:extLst>
      <p:ext uri="{BB962C8B-B14F-4D97-AF65-F5344CB8AC3E}">
        <p14:creationId xmlns:p14="http://schemas.microsoft.com/office/powerpoint/2010/main" val="22416628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0" dirty="0" smtClean="0"/>
              <a:t>The Field Coordination Network is a two-way feedback mechanism that effectively uses a tiered communications path. It enables TSDS to deliver consistent and timely communications to users in ESCs and LEAs. </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26</a:t>
            </a:fld>
            <a:endParaRPr lang="en-US" dirty="0"/>
          </a:p>
        </p:txBody>
      </p:sp>
    </p:spTree>
    <p:extLst>
      <p:ext uri="{BB962C8B-B14F-4D97-AF65-F5344CB8AC3E}">
        <p14:creationId xmlns:p14="http://schemas.microsoft.com/office/powerpoint/2010/main" val="4024800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Within the LEA, there are several key players in the roll</a:t>
            </a:r>
            <a:r>
              <a:rPr lang="en-US" baseline="0" dirty="0" smtClean="0"/>
              <a:t> out of the Texas Student Data System and the studentGPS™ Dashboards.</a:t>
            </a:r>
          </a:p>
          <a:p>
            <a:r>
              <a:rPr lang="en-US" b="1" baseline="0" dirty="0" smtClean="0"/>
              <a:t>The ESC studentGPS™ Dashboards Champion will: </a:t>
            </a:r>
          </a:p>
          <a:p>
            <a:pPr marL="171428" indent="-171428">
              <a:buFont typeface="Arial" pitchFamily="34" charset="0"/>
              <a:buChar char="•"/>
            </a:pPr>
            <a:r>
              <a:rPr lang="en-US" dirty="0"/>
              <a:t>Help raise awareness around </a:t>
            </a:r>
            <a:r>
              <a:rPr lang="en-US" dirty="0" smtClean="0"/>
              <a:t>studentGPS </a:t>
            </a:r>
            <a:r>
              <a:rPr lang="en-US" dirty="0"/>
              <a:t>Dashboards with LEAs in their region</a:t>
            </a:r>
          </a:p>
          <a:p>
            <a:pPr marL="171428" indent="-171428">
              <a:buFont typeface="Arial" pitchFamily="34" charset="0"/>
              <a:buChar char="•"/>
            </a:pPr>
            <a:r>
              <a:rPr lang="en-US" dirty="0"/>
              <a:t>Lead or facilitate LEA </a:t>
            </a:r>
            <a:r>
              <a:rPr lang="en-US" dirty="0" smtClean="0"/>
              <a:t>studentGPS </a:t>
            </a:r>
            <a:r>
              <a:rPr lang="en-US" dirty="0"/>
              <a:t>Dashboard training (TEA will provide training materials)</a:t>
            </a:r>
          </a:p>
          <a:p>
            <a:pPr marL="171428" indent="-171428">
              <a:buFont typeface="Arial" pitchFamily="34" charset="0"/>
              <a:buChar char="•"/>
            </a:pPr>
            <a:r>
              <a:rPr lang="en-US" dirty="0"/>
              <a:t>Answer any questions that educators have in their region about how to effectively use </a:t>
            </a:r>
            <a:r>
              <a:rPr lang="en-US" dirty="0" smtClean="0"/>
              <a:t>studentGPS </a:t>
            </a:r>
            <a:r>
              <a:rPr lang="en-US" dirty="0"/>
              <a:t>Dashboards</a:t>
            </a:r>
          </a:p>
          <a:p>
            <a:r>
              <a:rPr lang="en-US" b="1" baseline="0" dirty="0" smtClean="0"/>
              <a:t>The LEA studentGPS™ Dashboards Steward will: </a:t>
            </a:r>
          </a:p>
          <a:p>
            <a:pPr marL="171428" indent="-171428">
              <a:buFont typeface="Arial" pitchFamily="34" charset="0"/>
              <a:buChar char="•"/>
            </a:pPr>
            <a:r>
              <a:rPr lang="en-US" dirty="0"/>
              <a:t>Attend Train-the-Trainer and Technical Support training sessions on TSDS </a:t>
            </a:r>
            <a:r>
              <a:rPr lang="en-US" dirty="0" smtClean="0"/>
              <a:t>studentGPS™ </a:t>
            </a:r>
            <a:r>
              <a:rPr lang="en-US" dirty="0"/>
              <a:t>Dashboards</a:t>
            </a:r>
          </a:p>
          <a:p>
            <a:pPr marL="171428" indent="-171428">
              <a:buFont typeface="Arial" pitchFamily="34" charset="0"/>
              <a:buChar char="•"/>
            </a:pPr>
            <a:r>
              <a:rPr lang="en-US" dirty="0"/>
              <a:t>Ensure appropriate LEA end users are trained in relevant TSDS </a:t>
            </a:r>
            <a:r>
              <a:rPr lang="en-US" dirty="0" smtClean="0"/>
              <a:t>studentGPS™ </a:t>
            </a:r>
            <a:r>
              <a:rPr lang="en-US" dirty="0"/>
              <a:t>Dashboards functions</a:t>
            </a:r>
          </a:p>
          <a:p>
            <a:pPr marL="171428" indent="-171428">
              <a:buFont typeface="Arial" pitchFamily="34" charset="0"/>
              <a:buChar char="•"/>
            </a:pPr>
            <a:r>
              <a:rPr lang="en-US" dirty="0"/>
              <a:t>Work closely with curriculum department to connect intervention strategies/tactics with the data provided in the dashboards Help raise awareness around </a:t>
            </a:r>
            <a:r>
              <a:rPr lang="en-US" dirty="0" smtClean="0"/>
              <a:t>studentGPS </a:t>
            </a:r>
            <a:r>
              <a:rPr lang="en-US" dirty="0"/>
              <a:t>Dashboards with LEAs in their region</a:t>
            </a:r>
          </a:p>
          <a:p>
            <a:pPr marL="171428" indent="-171428">
              <a:buFont typeface="Arial" pitchFamily="34" charset="0"/>
              <a:buChar char="•"/>
            </a:pPr>
            <a:r>
              <a:rPr lang="en-US" dirty="0"/>
              <a:t>Answer any questions that educators have in their region about how to effectively use </a:t>
            </a:r>
            <a:r>
              <a:rPr lang="en-US" dirty="0" smtClean="0"/>
              <a:t>studentGPS </a:t>
            </a:r>
            <a:r>
              <a:rPr lang="en-US" dirty="0"/>
              <a:t>Dashboards</a:t>
            </a:r>
            <a:endParaRPr lang="en-US" baseline="0" dirty="0" smtClean="0"/>
          </a:p>
          <a:p>
            <a:r>
              <a:rPr lang="en-US" baseline="0" dirty="0" smtClean="0"/>
              <a:t>Educators and other end users at the campus, district, or charter school level should reach out to their TSDS studentGPS™ Dashboards Steward if they have any questions about the studentGPS™ Dashboards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27</a:t>
            </a:fld>
            <a:endParaRPr lang="en-US" dirty="0"/>
          </a:p>
        </p:txBody>
      </p:sp>
    </p:spTree>
    <p:extLst>
      <p:ext uri="{BB962C8B-B14F-4D97-AF65-F5344CB8AC3E}">
        <p14:creationId xmlns:p14="http://schemas.microsoft.com/office/powerpoint/2010/main" val="3206726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Training</a:t>
            </a:r>
            <a:r>
              <a:rPr lang="en-US" baseline="0" dirty="0" smtClean="0"/>
              <a:t> End Users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28</a:t>
            </a:fld>
            <a:endParaRPr lang="en-US" dirty="0"/>
          </a:p>
        </p:txBody>
      </p:sp>
    </p:spTree>
    <p:extLst>
      <p:ext uri="{BB962C8B-B14F-4D97-AF65-F5344CB8AC3E}">
        <p14:creationId xmlns:p14="http://schemas.microsoft.com/office/powerpoint/2010/main" val="31695800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contains a list of the trainer’s responsibilities.</a:t>
            </a:r>
          </a:p>
          <a:p>
            <a:pPr marL="171450" indent="-171450">
              <a:buFont typeface="Arial" pitchFamily="34" charset="0"/>
              <a:buChar char="•"/>
            </a:pPr>
            <a:r>
              <a:rPr lang="en-US" dirty="0" smtClean="0"/>
              <a:t>Provide end-user training to LEA Data Stewards</a:t>
            </a:r>
          </a:p>
          <a:p>
            <a:pPr marL="171450" indent="-171450">
              <a:buFont typeface="Arial" pitchFamily="34" charset="0"/>
              <a:buChar char="•"/>
            </a:pPr>
            <a:r>
              <a:rPr lang="en-US" dirty="0" smtClean="0"/>
              <a:t>Conduct training based on the provided materials</a:t>
            </a:r>
          </a:p>
          <a:p>
            <a:pPr marL="171450" indent="-171450">
              <a:buFont typeface="Arial" pitchFamily="34" charset="0"/>
              <a:buChar char="•"/>
            </a:pPr>
            <a:r>
              <a:rPr lang="en-US" dirty="0" smtClean="0"/>
              <a:t>Encourage an active dialogue during training</a:t>
            </a:r>
          </a:p>
          <a:p>
            <a:pPr marL="171450" indent="-171450">
              <a:buFont typeface="Arial" pitchFamily="34" charset="0"/>
              <a:buChar char="•"/>
            </a:pPr>
            <a:r>
              <a:rPr lang="en-US" dirty="0" smtClean="0"/>
              <a:t>Promote a positive view of TSDS PEIMS and </a:t>
            </a:r>
            <a:r>
              <a:rPr lang="en-US" dirty="0" err="1" smtClean="0"/>
              <a:t>studentGPS</a:t>
            </a:r>
            <a:r>
              <a:rPr lang="en-US" dirty="0" smtClean="0"/>
              <a:t>™ Dashboards and informational resources they represent</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29</a:t>
            </a:fld>
            <a:endParaRPr lang="en-US" dirty="0"/>
          </a:p>
        </p:txBody>
      </p:sp>
    </p:spTree>
    <p:extLst>
      <p:ext uri="{BB962C8B-B14F-4D97-AF65-F5344CB8AC3E}">
        <p14:creationId xmlns:p14="http://schemas.microsoft.com/office/powerpoint/2010/main" val="36866679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Training</a:t>
            </a:r>
            <a:r>
              <a:rPr lang="en-US" baseline="0" dirty="0" smtClean="0"/>
              <a:t> Checklists are provided with each course. Let’s open a TSDS Technical Training Checklist on Project Share.</a:t>
            </a:r>
          </a:p>
          <a:p>
            <a:endParaRPr lang="en-US" baseline="0" dirty="0" smtClean="0"/>
          </a:p>
          <a:p>
            <a:r>
              <a:rPr lang="en-US" baseline="0" dirty="0" smtClean="0"/>
              <a:t>The Training Checklist should be used as a guide when ESCs are preparing to train LEA Data Stewards.  Please note, the Training Checklists are suggested guidelines to help trainers think about and prepare for training and do not account for every technical variation at each LEA.</a:t>
            </a:r>
          </a:p>
          <a:p>
            <a:endParaRPr lang="en-US" dirty="0" smtClean="0"/>
          </a:p>
          <a:p>
            <a:r>
              <a:rPr lang="en-US" dirty="0" smtClean="0"/>
              <a:t>Each</a:t>
            </a:r>
            <a:r>
              <a:rPr lang="en-US" baseline="0" dirty="0" smtClean="0"/>
              <a:t> Training </a:t>
            </a:r>
            <a:r>
              <a:rPr lang="en-US" dirty="0" smtClean="0"/>
              <a:t>Checklist contains:</a:t>
            </a:r>
          </a:p>
          <a:p>
            <a:pPr marL="171450" indent="-171450">
              <a:buFont typeface="Arial" pitchFamily="34" charset="0"/>
              <a:buChar char="•"/>
            </a:pPr>
            <a:r>
              <a:rPr lang="en-US" dirty="0" smtClean="0"/>
              <a:t>Course Description</a:t>
            </a:r>
          </a:p>
          <a:p>
            <a:pPr marL="171450" indent="-171450">
              <a:buFont typeface="Arial" pitchFamily="34" charset="0"/>
              <a:buChar char="•"/>
            </a:pPr>
            <a:r>
              <a:rPr lang="en-US" dirty="0" smtClean="0"/>
              <a:t>Course Objectives</a:t>
            </a:r>
          </a:p>
          <a:p>
            <a:pPr marL="171450" indent="-171450">
              <a:buFont typeface="Arial" pitchFamily="34" charset="0"/>
              <a:buChar char="•"/>
            </a:pPr>
            <a:r>
              <a:rPr lang="en-US" dirty="0" smtClean="0"/>
              <a:t>Course Prerequisites</a:t>
            </a:r>
          </a:p>
          <a:p>
            <a:pPr marL="171450" indent="-171450">
              <a:buFont typeface="Arial" pitchFamily="34" charset="0"/>
              <a:buChar char="•"/>
            </a:pPr>
            <a:r>
              <a:rPr lang="en-US" dirty="0" smtClean="0"/>
              <a:t>Course</a:t>
            </a:r>
            <a:r>
              <a:rPr lang="en-US" baseline="0" dirty="0" smtClean="0"/>
              <a:t> Resources</a:t>
            </a:r>
            <a:endParaRPr lang="en-US" dirty="0" smtClean="0"/>
          </a:p>
          <a:p>
            <a:pPr marL="171450" indent="-171450">
              <a:buFont typeface="Arial" pitchFamily="34" charset="0"/>
              <a:buChar char="•"/>
            </a:pPr>
            <a:r>
              <a:rPr lang="en-US" dirty="0" smtClean="0"/>
              <a:t>Course Timing </a:t>
            </a:r>
          </a:p>
        </p:txBody>
      </p:sp>
      <p:sp>
        <p:nvSpPr>
          <p:cNvPr id="4" name="Slide Number Placeholder 3"/>
          <p:cNvSpPr>
            <a:spLocks noGrp="1"/>
          </p:cNvSpPr>
          <p:nvPr>
            <p:ph type="sldNum" sz="quarter" idx="10"/>
          </p:nvPr>
        </p:nvSpPr>
        <p:spPr/>
        <p:txBody>
          <a:bodyPr/>
          <a:lstStyle/>
          <a:p>
            <a:fld id="{7872E534-9B96-469B-99C0-8551271B58B1}" type="slidenum">
              <a:rPr lang="en-US" smtClean="0"/>
              <a:pPr/>
              <a:t>30</a:t>
            </a:fld>
            <a:endParaRPr lang="en-US" dirty="0"/>
          </a:p>
        </p:txBody>
      </p:sp>
    </p:spTree>
    <p:extLst>
      <p:ext uri="{BB962C8B-B14F-4D97-AF65-F5344CB8AC3E}">
        <p14:creationId xmlns:p14="http://schemas.microsoft.com/office/powerpoint/2010/main" val="16660788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five sections of the checklist are participant</a:t>
            </a:r>
            <a:r>
              <a:rPr lang="en-US" baseline="0" dirty="0" smtClean="0"/>
              <a:t> readiness, trainer readiness, training room readiness, technical readiness, and general readiness.</a:t>
            </a:r>
          </a:p>
          <a:p>
            <a:endParaRPr lang="en-US" baseline="0" dirty="0" smtClean="0"/>
          </a:p>
          <a:p>
            <a:r>
              <a:rPr lang="en-US" baseline="0" dirty="0" smtClean="0"/>
              <a:t>The participant readiness section contains reminders to the trainer to send an email to participants with the time, location, and training agenda. </a:t>
            </a:r>
            <a:r>
              <a:rPr lang="en-US" dirty="0" smtClean="0"/>
              <a:t>In this section, trainers</a:t>
            </a:r>
            <a:r>
              <a:rPr lang="en-US" baseline="0" dirty="0" smtClean="0"/>
              <a:t> are also asked to remind participants that they will need a TEAL log-in ID and password as well as a Project Share log-in ID and password for the training session.</a:t>
            </a:r>
          </a:p>
          <a:p>
            <a:endParaRPr lang="en-US" baseline="0" dirty="0" smtClean="0"/>
          </a:p>
          <a:p>
            <a:r>
              <a:rPr lang="en-US" baseline="0" dirty="0" smtClean="0"/>
              <a:t>The Trainer Readiness section consists of items for the trainer to prepare for him/herself such as reviewing the training materials, printing the Guided Practices and downloading the videos to his/her machine.</a:t>
            </a:r>
          </a:p>
          <a:p>
            <a:endParaRPr lang="en-US" baseline="0" dirty="0" smtClean="0"/>
          </a:p>
          <a:p>
            <a:r>
              <a:rPr lang="en-US" baseline="0" dirty="0" smtClean="0"/>
              <a:t>The Training Room Readiness section centers around the readiness of the training location such as room and computer availability and links to the TSDS Portal and Project Share.</a:t>
            </a:r>
          </a:p>
          <a:p>
            <a:endParaRPr lang="en-US" baseline="0" dirty="0" smtClean="0"/>
          </a:p>
          <a:p>
            <a:r>
              <a:rPr lang="en-US" baseline="0" dirty="0" smtClean="0"/>
              <a:t>The Technical Readiness section provides a technical list of items to check such as the loading of the data needed for the training session and the availability of Internet access in the training location.</a:t>
            </a:r>
          </a:p>
          <a:p>
            <a:endParaRPr lang="en-US" baseline="0" dirty="0" smtClean="0"/>
          </a:p>
          <a:p>
            <a:r>
              <a:rPr lang="en-US" baseline="0" dirty="0" smtClean="0"/>
              <a:t>Finally, the General Readiness Section provides a list of other items including tracking and monitoring attendance, collecting and evaluating Training Survey results, along with a few blank lines for trainers to fill in with other region specific items that need to be taken care of before/after training.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31</a:t>
            </a:fld>
            <a:endParaRPr lang="en-US" dirty="0"/>
          </a:p>
        </p:txBody>
      </p:sp>
    </p:spTree>
    <p:extLst>
      <p:ext uri="{BB962C8B-B14F-4D97-AF65-F5344CB8AC3E}">
        <p14:creationId xmlns:p14="http://schemas.microsoft.com/office/powerpoint/2010/main" val="40451148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dirty="0" smtClean="0"/>
              <a:t>On</a:t>
            </a:r>
            <a:r>
              <a:rPr lang="en-US" baseline="0" dirty="0" smtClean="0"/>
              <a:t> the day of training…</a:t>
            </a:r>
          </a:p>
          <a:p>
            <a:pPr marL="171450" indent="-171450">
              <a:buFont typeface="Arial" pitchFamily="34" charset="0"/>
              <a:buChar char="•"/>
            </a:pPr>
            <a:r>
              <a:rPr lang="en-US" dirty="0" smtClean="0"/>
              <a:t>Bring a projector, if necessary</a:t>
            </a:r>
          </a:p>
          <a:p>
            <a:pPr marL="171450" indent="-171450">
              <a:buFont typeface="Arial" pitchFamily="34" charset="0"/>
              <a:buChar char="•"/>
            </a:pPr>
            <a:r>
              <a:rPr lang="en-US" dirty="0" smtClean="0"/>
              <a:t>Copy training materials to a USB drive (strongly recommended)</a:t>
            </a:r>
          </a:p>
          <a:p>
            <a:pPr marL="171450" indent="-171450">
              <a:buFont typeface="Arial" pitchFamily="34" charset="0"/>
              <a:buChar char="•"/>
            </a:pPr>
            <a:r>
              <a:rPr lang="en-US" dirty="0" smtClean="0"/>
              <a:t>Bring printed copies of each Guided Practice</a:t>
            </a:r>
          </a:p>
          <a:p>
            <a:pPr marL="171450" indent="-171450">
              <a:buFont typeface="Arial" pitchFamily="34" charset="0"/>
              <a:buChar char="•"/>
            </a:pPr>
            <a:r>
              <a:rPr lang="en-US" dirty="0" smtClean="0"/>
              <a:t>Bring training sign-in sheets</a:t>
            </a:r>
          </a:p>
          <a:p>
            <a:pPr marL="171450" indent="-171450">
              <a:buFont typeface="Arial" pitchFamily="34" charset="0"/>
              <a:buChar char="•"/>
            </a:pPr>
            <a:r>
              <a:rPr lang="en-US" dirty="0" smtClean="0"/>
              <a:t>Make sure the Internet connectivity is working properly (if applicable, make sure to have user name and passwords for outside users to access the LEA intranet)</a:t>
            </a:r>
          </a:p>
          <a:p>
            <a:pPr marL="171450" indent="-171450">
              <a:buFont typeface="Arial" pitchFamily="34" charset="0"/>
              <a:buChar char="•"/>
            </a:pPr>
            <a:r>
              <a:rPr lang="en-US" dirty="0" smtClean="0"/>
              <a:t>Provide URL links to the TSDS Portal and Project Share</a:t>
            </a:r>
          </a:p>
          <a:p>
            <a:pPr marL="0" indent="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32</a:t>
            </a:fld>
            <a:endParaRPr lang="en-US" dirty="0"/>
          </a:p>
        </p:txBody>
      </p:sp>
    </p:spTree>
    <p:extLst>
      <p:ext uri="{BB962C8B-B14F-4D97-AF65-F5344CB8AC3E}">
        <p14:creationId xmlns:p14="http://schemas.microsoft.com/office/powerpoint/2010/main" val="3158769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Train in small groups - 20 participants to 1 trainer is the recommended ratio</a:t>
            </a:r>
          </a:p>
          <a:p>
            <a:pPr marL="171450" indent="-171450">
              <a:buFont typeface="Arial" pitchFamily="34" charset="0"/>
              <a:buChar char="•"/>
            </a:pPr>
            <a:r>
              <a:rPr lang="en-US" dirty="0" smtClean="0"/>
              <a:t>Everyone should have individual access to a computer to ensure hands-on participation during the Guided Practices.</a:t>
            </a:r>
          </a:p>
          <a:p>
            <a:pPr marL="171450" indent="-171450">
              <a:buFont typeface="Arial" pitchFamily="34" charset="0"/>
              <a:buChar char="•"/>
            </a:pPr>
            <a:r>
              <a:rPr lang="en-US" dirty="0" smtClean="0"/>
              <a:t>Send an email to training participants in advance asking them to test their TSDS Portal (via TEAL user name and password) and Project Share access prior to attending the training session.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33</a:t>
            </a:fld>
            <a:endParaRPr lang="en-US" dirty="0"/>
          </a:p>
        </p:txBody>
      </p:sp>
    </p:spTree>
    <p:extLst>
      <p:ext uri="{BB962C8B-B14F-4D97-AF65-F5344CB8AC3E}">
        <p14:creationId xmlns:p14="http://schemas.microsoft.com/office/powerpoint/2010/main" val="1884603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lnSpc>
                <a:spcPct val="100000"/>
              </a:lnSpc>
              <a:spcBef>
                <a:spcPts val="0"/>
              </a:spcBef>
              <a:spcAft>
                <a:spcPts val="0"/>
              </a:spcAft>
            </a:pPr>
            <a:r>
              <a:rPr lang="en-US" dirty="0" smtClean="0"/>
              <a:t>At the conclusion of this training, the participant</a:t>
            </a:r>
            <a:r>
              <a:rPr lang="en-US" baseline="0" dirty="0" smtClean="0"/>
              <a:t> will be able to:</a:t>
            </a:r>
          </a:p>
          <a:p>
            <a:pPr marL="628650" lvl="1" indent="-171450">
              <a:lnSpc>
                <a:spcPct val="100000"/>
              </a:lnSpc>
              <a:spcBef>
                <a:spcPts val="0"/>
              </a:spcBef>
              <a:spcAft>
                <a:spcPts val="0"/>
              </a:spcAft>
              <a:buFont typeface="Arial" pitchFamily="34" charset="0"/>
              <a:buChar char="•"/>
            </a:pPr>
            <a:r>
              <a:rPr lang="en-US" sz="1200" baseline="0" dirty="0" smtClean="0"/>
              <a:t>Demonstrate the ability to locate the training materials for the TSDS Technical Courses on Project Share</a:t>
            </a:r>
          </a:p>
          <a:p>
            <a:pPr marL="628650" lvl="1" indent="-171450">
              <a:lnSpc>
                <a:spcPct val="100000"/>
              </a:lnSpc>
              <a:spcBef>
                <a:spcPts val="0"/>
              </a:spcBef>
              <a:spcAft>
                <a:spcPts val="0"/>
              </a:spcAft>
              <a:buFont typeface="Arial" pitchFamily="34" charset="0"/>
              <a:buChar char="•"/>
            </a:pPr>
            <a:r>
              <a:rPr lang="en-US" sz="1200" baseline="0" dirty="0" smtClean="0"/>
              <a:t>Describe three Train-the-Trainer Best Practices</a:t>
            </a:r>
          </a:p>
          <a:p>
            <a:pPr marL="628650" lvl="1" indent="-171450">
              <a:lnSpc>
                <a:spcPct val="100000"/>
              </a:lnSpc>
              <a:spcBef>
                <a:spcPts val="0"/>
              </a:spcBef>
              <a:spcAft>
                <a:spcPts val="0"/>
              </a:spcAft>
              <a:buFont typeface="Arial" pitchFamily="34" charset="0"/>
              <a:buChar char="•"/>
            </a:pPr>
            <a:r>
              <a:rPr lang="en-US" sz="1200" baseline="0" dirty="0" smtClean="0"/>
              <a:t>Explain how to use the Training Checklists</a:t>
            </a:r>
          </a:p>
          <a:p>
            <a:pPr marL="628650" lvl="1" indent="-171450">
              <a:lnSpc>
                <a:spcPct val="100000"/>
              </a:lnSpc>
              <a:spcBef>
                <a:spcPts val="0"/>
              </a:spcBef>
              <a:spcAft>
                <a:spcPts val="0"/>
              </a:spcAft>
              <a:buFont typeface="Arial" pitchFamily="34" charset="0"/>
              <a:buChar char="•"/>
            </a:pPr>
            <a:r>
              <a:rPr lang="en-US" sz="1200" baseline="0" dirty="0" smtClean="0"/>
              <a:t>Discuss the studentGPS™ Dashboards policy recommendations</a:t>
            </a:r>
          </a:p>
          <a:p>
            <a:pPr marL="628650" lvl="1" indent="-171450">
              <a:lnSpc>
                <a:spcPct val="100000"/>
              </a:lnSpc>
              <a:spcBef>
                <a:spcPts val="0"/>
              </a:spcBef>
              <a:spcAft>
                <a:spcPts val="0"/>
              </a:spcAft>
              <a:buFont typeface="Arial" pitchFamily="34" charset="0"/>
              <a:buChar char="•"/>
            </a:pPr>
            <a:r>
              <a:rPr lang="en-US" sz="1200" baseline="0" dirty="0" smtClean="0"/>
              <a:t>Identify key help desk contacts for their Region* (*TEA Responsibility)</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a:t>
            </a:fld>
            <a:endParaRPr lang="en-US" dirty="0"/>
          </a:p>
        </p:txBody>
      </p:sp>
    </p:spTree>
    <p:extLst>
      <p:ext uri="{BB962C8B-B14F-4D97-AF65-F5344CB8AC3E}">
        <p14:creationId xmlns:p14="http://schemas.microsoft.com/office/powerpoint/2010/main" val="27564176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b="1" kern="1200" baseline="0" dirty="0" smtClean="0">
                <a:solidFill>
                  <a:schemeClr val="tx1"/>
                </a:solidFill>
                <a:effectLst/>
                <a:latin typeface="Arial" pitchFamily="34" charset="0"/>
                <a:ea typeface="+mn-ea"/>
                <a:cs typeface="Arial" pitchFamily="34" charset="0"/>
              </a:rPr>
              <a:t>Trainer notes: </a:t>
            </a:r>
          </a:p>
          <a:p>
            <a:r>
              <a:rPr lang="en-US" sz="1200" b="0" kern="1200" baseline="0" dirty="0" smtClean="0">
                <a:solidFill>
                  <a:schemeClr val="tx1"/>
                </a:solidFill>
                <a:effectLst/>
                <a:latin typeface="Arial" pitchFamily="34" charset="0"/>
                <a:ea typeface="+mn-ea"/>
                <a:cs typeface="Arial" pitchFamily="34" charset="0"/>
              </a:rPr>
              <a:t>Open a second window and log into Project Share to show where trainees can access the course material. </a:t>
            </a:r>
          </a:p>
          <a:p>
            <a:endParaRPr lang="en-US" sz="1200" b="1" kern="1200" baseline="0" dirty="0" smtClean="0">
              <a:solidFill>
                <a:schemeClr val="tx1"/>
              </a:solidFill>
              <a:effectLst/>
              <a:latin typeface="Arial" pitchFamily="34" charset="0"/>
              <a:ea typeface="+mn-ea"/>
              <a:cs typeface="Arial" pitchFamily="34" charset="0"/>
            </a:endParaRPr>
          </a:p>
          <a:p>
            <a:r>
              <a:rPr lang="en-US" sz="1200" b="1" kern="1200" baseline="0" dirty="0" smtClean="0">
                <a:solidFill>
                  <a:schemeClr val="tx1"/>
                </a:solidFill>
                <a:effectLst/>
                <a:latin typeface="Arial" pitchFamily="34" charset="0"/>
                <a:ea typeface="+mn-ea"/>
                <a:cs typeface="Arial" pitchFamily="34" charset="0"/>
              </a:rPr>
              <a:t>Teach Back Practice Timing: </a:t>
            </a:r>
            <a:endParaRPr lang="en-US" sz="1200" kern="1200" baseline="0" dirty="0" smtClean="0">
              <a:solidFill>
                <a:schemeClr val="tx1"/>
              </a:solidFill>
              <a:effectLst/>
              <a:latin typeface="Arial" pitchFamily="34" charset="0"/>
              <a:ea typeface="+mn-ea"/>
              <a:cs typeface="Arial" pitchFamily="34" charset="0"/>
            </a:endParaRPr>
          </a:p>
          <a:p>
            <a:r>
              <a:rPr lang="en-US" sz="1200" kern="1200" baseline="0" dirty="0" smtClean="0">
                <a:solidFill>
                  <a:schemeClr val="tx1"/>
                </a:solidFill>
                <a:effectLst/>
                <a:latin typeface="Arial" pitchFamily="34" charset="0"/>
                <a:ea typeface="+mn-ea"/>
                <a:cs typeface="Arial" pitchFamily="34" charset="0"/>
              </a:rPr>
              <a:t>30 minutes prep time to review the course, select the segment of the course to teach back and decide which segment each team member will deliver</a:t>
            </a:r>
          </a:p>
          <a:p>
            <a:r>
              <a:rPr lang="en-US" sz="1200" kern="1200" baseline="0" dirty="0" smtClean="0">
                <a:solidFill>
                  <a:schemeClr val="tx1"/>
                </a:solidFill>
                <a:effectLst/>
                <a:latin typeface="Arial" pitchFamily="34" charset="0"/>
                <a:ea typeface="+mn-ea"/>
                <a:cs typeface="Arial" pitchFamily="34" charset="0"/>
              </a:rPr>
              <a:t>Each team will then have 30 minutes to deliver their content to the other team.</a:t>
            </a:r>
          </a:p>
          <a:p>
            <a:r>
              <a:rPr lang="en-US" sz="1200" kern="1200" baseline="0" dirty="0" smtClean="0">
                <a:solidFill>
                  <a:schemeClr val="tx1"/>
                </a:solidFill>
                <a:effectLst/>
                <a:latin typeface="Arial" pitchFamily="34" charset="0"/>
                <a:ea typeface="+mn-ea"/>
                <a:cs typeface="Arial" pitchFamily="34" charset="0"/>
              </a:rPr>
              <a:t>After 30 minutes, switch teachers…(Team A presents to Team B then Team B presents to Team A)</a:t>
            </a:r>
          </a:p>
          <a:p>
            <a:r>
              <a:rPr lang="en-US" sz="1200" kern="1200" baseline="0" dirty="0" smtClean="0">
                <a:solidFill>
                  <a:schemeClr val="tx1"/>
                </a:solidFill>
                <a:effectLst/>
                <a:latin typeface="Arial" pitchFamily="34" charset="0"/>
                <a:ea typeface="+mn-ea"/>
                <a:cs typeface="Arial" pitchFamily="34" charset="0"/>
              </a:rPr>
              <a:t>After presentations, take 10-15 minutes to cover the debrief questions with the entire group.</a:t>
            </a:r>
          </a:p>
          <a:p>
            <a:endParaRPr lang="en-US" sz="1200" b="1" kern="1200" baseline="0" dirty="0" smtClean="0">
              <a:solidFill>
                <a:schemeClr val="tx1"/>
              </a:solidFill>
              <a:effectLst/>
              <a:latin typeface="Arial" pitchFamily="34" charset="0"/>
              <a:ea typeface="+mn-ea"/>
              <a:cs typeface="Arial" pitchFamily="34" charset="0"/>
            </a:endParaRPr>
          </a:p>
          <a:p>
            <a:r>
              <a:rPr lang="en-US" sz="1200" b="1" kern="1200" baseline="0" dirty="0" smtClean="0">
                <a:solidFill>
                  <a:schemeClr val="tx1"/>
                </a:solidFill>
                <a:effectLst/>
                <a:latin typeface="Arial" pitchFamily="34" charset="0"/>
                <a:ea typeface="+mn-ea"/>
                <a:cs typeface="Arial" pitchFamily="34" charset="0"/>
              </a:rPr>
              <a:t>Instructions:</a:t>
            </a:r>
            <a:endParaRPr lang="en-US" sz="1200" kern="1200" baseline="0" dirty="0" smtClean="0">
              <a:solidFill>
                <a:schemeClr val="tx1"/>
              </a:solidFill>
              <a:effectLst/>
              <a:latin typeface="Arial" pitchFamily="34" charset="0"/>
              <a:ea typeface="+mn-ea"/>
              <a:cs typeface="Arial" pitchFamily="34" charset="0"/>
            </a:endParaRPr>
          </a:p>
          <a:p>
            <a:pPr marL="171450" lvl="0" indent="-171450">
              <a:buFont typeface="Arial" pitchFamily="34" charset="0"/>
              <a:buChar char="•"/>
            </a:pPr>
            <a:r>
              <a:rPr lang="en-US" sz="1200" kern="1200" baseline="0" dirty="0" smtClean="0">
                <a:solidFill>
                  <a:schemeClr val="tx1"/>
                </a:solidFill>
                <a:effectLst/>
                <a:latin typeface="Arial" pitchFamily="34" charset="0"/>
                <a:ea typeface="+mn-ea"/>
                <a:cs typeface="Arial" pitchFamily="34" charset="0"/>
              </a:rPr>
              <a:t>Divide into teams of two (pair with a neighbor) to practice leading the guided practices</a:t>
            </a:r>
          </a:p>
          <a:p>
            <a:pPr marL="171450" lvl="0" indent="-171450">
              <a:buFont typeface="Arial" pitchFamily="34" charset="0"/>
              <a:buChar char="•"/>
            </a:pPr>
            <a:r>
              <a:rPr lang="en-US" sz="1200" kern="1200" baseline="0" dirty="0" smtClean="0">
                <a:solidFill>
                  <a:schemeClr val="tx1"/>
                </a:solidFill>
                <a:effectLst/>
                <a:latin typeface="Arial" pitchFamily="34" charset="0"/>
                <a:ea typeface="+mn-ea"/>
                <a:cs typeface="Arial" pitchFamily="34" charset="0"/>
              </a:rPr>
              <a:t>One team of 2, called Team A will deliver to another Team of 2 called Team B. and then visa versa. </a:t>
            </a:r>
          </a:p>
          <a:p>
            <a:pPr marL="171450" lvl="0" indent="-171450">
              <a:buFont typeface="Arial" pitchFamily="34" charset="0"/>
              <a:buChar char="•"/>
            </a:pPr>
            <a:r>
              <a:rPr lang="en-US" sz="1200" kern="1200" baseline="0" dirty="0" smtClean="0">
                <a:solidFill>
                  <a:schemeClr val="tx1"/>
                </a:solidFill>
                <a:effectLst/>
                <a:latin typeface="Arial" pitchFamily="34" charset="0"/>
                <a:ea typeface="+mn-ea"/>
                <a:cs typeface="Arial" pitchFamily="34" charset="0"/>
              </a:rPr>
              <a:t>Teams may move their laptops into the four corners of the room or use four workstations on the corners of the lab if not moveable.</a:t>
            </a:r>
          </a:p>
          <a:p>
            <a:pPr marL="628650" lvl="1" indent="-171450">
              <a:buFont typeface="Arial" pitchFamily="34" charset="0"/>
              <a:buChar char="•"/>
            </a:pPr>
            <a:r>
              <a:rPr lang="en-US" sz="1200" kern="1200" baseline="0" dirty="0" smtClean="0">
                <a:solidFill>
                  <a:schemeClr val="tx1"/>
                </a:solidFill>
                <a:effectLst/>
                <a:latin typeface="Arial" pitchFamily="34" charset="0"/>
                <a:ea typeface="+mn-ea"/>
                <a:cs typeface="Arial" pitchFamily="34" charset="0"/>
              </a:rPr>
              <a:t>Expect that the room will be noisy for this presentation</a:t>
            </a:r>
          </a:p>
          <a:p>
            <a:pPr marL="171450" lvl="0" indent="-171450">
              <a:buFont typeface="Arial" pitchFamily="34" charset="0"/>
              <a:buChar char="•"/>
            </a:pPr>
            <a:r>
              <a:rPr lang="en-US" sz="1200" kern="1200" baseline="0" dirty="0" smtClean="0">
                <a:solidFill>
                  <a:schemeClr val="tx1"/>
                </a:solidFill>
                <a:effectLst/>
                <a:latin typeface="Arial" pitchFamily="34" charset="0"/>
                <a:ea typeface="+mn-ea"/>
                <a:cs typeface="Arial" pitchFamily="34" charset="0"/>
              </a:rPr>
              <a:t>Make sure to refer to the Guided Practices worksheets throughout the process</a:t>
            </a:r>
          </a:p>
          <a:p>
            <a:pPr marL="171450" lvl="0" indent="-171450">
              <a:buFont typeface="Arial" pitchFamily="34" charset="0"/>
              <a:buChar char="•"/>
            </a:pPr>
            <a:r>
              <a:rPr lang="en-US" sz="1200" kern="1200" baseline="0" dirty="0" smtClean="0">
                <a:solidFill>
                  <a:schemeClr val="tx1"/>
                </a:solidFill>
                <a:effectLst/>
                <a:latin typeface="Arial" pitchFamily="34" charset="0"/>
                <a:ea typeface="+mn-ea"/>
                <a:cs typeface="Arial" pitchFamily="34" charset="0"/>
              </a:rPr>
              <a:t>Ask each pair to choose a course to deliver. </a:t>
            </a:r>
          </a:p>
          <a:p>
            <a:pPr marL="628650" lvl="1" indent="-171450">
              <a:buFont typeface="Arial" pitchFamily="34" charset="0"/>
              <a:buChar char="•"/>
            </a:pPr>
            <a:r>
              <a:rPr lang="en-US" sz="1200" kern="1200" baseline="0" dirty="0" smtClean="0">
                <a:solidFill>
                  <a:schemeClr val="tx1"/>
                </a:solidFill>
                <a:effectLst/>
                <a:latin typeface="Arial" pitchFamily="34" charset="0"/>
                <a:ea typeface="+mn-ea"/>
                <a:cs typeface="Arial" pitchFamily="34" charset="0"/>
              </a:rPr>
              <a:t>If teams struggle to choose a course quickly (more than one minute) then just ask them to deliver Course 2</a:t>
            </a:r>
          </a:p>
          <a:p>
            <a:pPr marL="171450" lvl="0" indent="-171450">
              <a:buFont typeface="Arial" pitchFamily="34" charset="0"/>
              <a:buChar char="•"/>
            </a:pPr>
            <a:r>
              <a:rPr lang="en-US" dirty="0" smtClean="0"/>
              <a:t>Ask participants to prepare their resources, discuss with their team the segments which each trainer will present, practice</a:t>
            </a:r>
            <a:r>
              <a:rPr lang="en-US" baseline="0" dirty="0" smtClean="0"/>
              <a:t> thei</a:t>
            </a:r>
            <a:r>
              <a:rPr lang="en-US" dirty="0" smtClean="0"/>
              <a:t>r presentations and then present to another team</a:t>
            </a:r>
            <a:endParaRPr lang="en-US" sz="1200" kern="1200" baseline="0" dirty="0" smtClean="0">
              <a:solidFill>
                <a:schemeClr val="tx1"/>
              </a:solidFill>
              <a:effectLst/>
              <a:latin typeface="Arial" pitchFamily="34" charset="0"/>
              <a:ea typeface="+mn-ea"/>
              <a:cs typeface="Arial" pitchFamily="34" charset="0"/>
            </a:endParaRPr>
          </a:p>
          <a:p>
            <a:pPr marL="171450" lvl="0" indent="-171450">
              <a:buFont typeface="Arial" pitchFamily="34" charset="0"/>
              <a:buChar char="•"/>
            </a:pPr>
            <a:r>
              <a:rPr lang="en-US" sz="1200" kern="1200" baseline="0" dirty="0" smtClean="0">
                <a:solidFill>
                  <a:schemeClr val="tx1"/>
                </a:solidFill>
                <a:effectLst/>
                <a:latin typeface="Arial" pitchFamily="34" charset="0"/>
                <a:ea typeface="+mn-ea"/>
                <a:cs typeface="Arial" pitchFamily="34" charset="0"/>
              </a:rPr>
              <a:t>Lead your  partner team through the practices, using the Guided Practices worksheets.</a:t>
            </a:r>
          </a:p>
          <a:p>
            <a:pPr marL="628650" lvl="1" indent="-171450">
              <a:buFont typeface="Arial" pitchFamily="34" charset="0"/>
              <a:buChar char="•"/>
            </a:pPr>
            <a:r>
              <a:rPr lang="en-US" sz="1200" kern="1200" baseline="0" dirty="0" smtClean="0">
                <a:solidFill>
                  <a:schemeClr val="tx1"/>
                </a:solidFill>
                <a:effectLst/>
                <a:latin typeface="Arial" pitchFamily="34" charset="0"/>
                <a:ea typeface="+mn-ea"/>
                <a:cs typeface="Arial" pitchFamily="34" charset="0"/>
              </a:rPr>
              <a:t>For those playing the partner team role, be sure to ask your presenter team questions, when appropriate.</a:t>
            </a:r>
          </a:p>
          <a:p>
            <a:endParaRPr lang="en-US" sz="1200" b="1" kern="1200" baseline="0" dirty="0" smtClean="0">
              <a:solidFill>
                <a:schemeClr val="tx1"/>
              </a:solidFill>
              <a:effectLst/>
              <a:latin typeface="Arial" pitchFamily="34" charset="0"/>
              <a:ea typeface="+mn-ea"/>
              <a:cs typeface="Arial" pitchFamily="34" charset="0"/>
            </a:endParaRPr>
          </a:p>
          <a:p>
            <a:r>
              <a:rPr lang="en-US" sz="1200" b="1" kern="1200" baseline="0" dirty="0" smtClean="0">
                <a:solidFill>
                  <a:schemeClr val="tx1"/>
                </a:solidFill>
                <a:effectLst/>
                <a:latin typeface="Arial" pitchFamily="34" charset="0"/>
                <a:ea typeface="+mn-ea"/>
                <a:cs typeface="Arial" pitchFamily="34" charset="0"/>
              </a:rPr>
              <a:t>Trainer Debrief: (After all presentations—debrief with the group)</a:t>
            </a:r>
            <a:endParaRPr lang="en-US" sz="1200" kern="1200" baseline="0" dirty="0" smtClean="0">
              <a:solidFill>
                <a:schemeClr val="tx1"/>
              </a:solidFill>
              <a:effectLst/>
              <a:latin typeface="Arial" pitchFamily="34" charset="0"/>
              <a:ea typeface="+mn-ea"/>
              <a:cs typeface="Arial" pitchFamily="34" charset="0"/>
            </a:endParaRPr>
          </a:p>
          <a:p>
            <a:r>
              <a:rPr lang="en-US" sz="1200" kern="1200" baseline="0" dirty="0" smtClean="0">
                <a:solidFill>
                  <a:schemeClr val="tx1"/>
                </a:solidFill>
                <a:effectLst/>
                <a:latin typeface="Arial" pitchFamily="34" charset="0"/>
                <a:ea typeface="+mn-ea"/>
                <a:cs typeface="Arial" pitchFamily="34" charset="0"/>
              </a:rPr>
              <a:t>Did you practice all of the practices?</a:t>
            </a:r>
          </a:p>
          <a:p>
            <a:r>
              <a:rPr lang="en-US" sz="1200" kern="1200" baseline="0" dirty="0" smtClean="0">
                <a:solidFill>
                  <a:schemeClr val="tx1"/>
                </a:solidFill>
                <a:effectLst/>
                <a:latin typeface="Arial" pitchFamily="34" charset="0"/>
                <a:ea typeface="+mn-ea"/>
                <a:cs typeface="Arial" pitchFamily="34" charset="0"/>
              </a:rPr>
              <a:t>What did you find most difficult about walking your partner through the practice? </a:t>
            </a:r>
          </a:p>
          <a:p>
            <a:r>
              <a:rPr lang="en-US" sz="1200" kern="1200" baseline="0" dirty="0" smtClean="0">
                <a:solidFill>
                  <a:schemeClr val="tx1"/>
                </a:solidFill>
                <a:effectLst/>
                <a:latin typeface="Arial" pitchFamily="34" charset="0"/>
                <a:ea typeface="+mn-ea"/>
                <a:cs typeface="Arial" pitchFamily="34" charset="0"/>
              </a:rPr>
              <a:t>What did you feel worked well?</a:t>
            </a:r>
          </a:p>
          <a:p>
            <a:r>
              <a:rPr lang="en-US" sz="1200" kern="1200" baseline="0" dirty="0" smtClean="0">
                <a:solidFill>
                  <a:schemeClr val="tx1"/>
                </a:solidFill>
                <a:effectLst/>
                <a:latin typeface="Arial" pitchFamily="34" charset="0"/>
                <a:ea typeface="+mn-ea"/>
                <a:cs typeface="Arial" pitchFamily="34" charset="0"/>
              </a:rPr>
              <a:t>Which aspects of the practices would you like to review?</a:t>
            </a:r>
          </a:p>
          <a:p>
            <a:pPr>
              <a:spcAft>
                <a:spcPts val="691"/>
              </a:spcAft>
            </a:pPr>
            <a:endParaRPr lang="en-US" sz="1200" baseline="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34</a:t>
            </a:fld>
            <a:endParaRPr lang="en-US" dirty="0"/>
          </a:p>
        </p:txBody>
      </p:sp>
    </p:spTree>
    <p:extLst>
      <p:ext uri="{BB962C8B-B14F-4D97-AF65-F5344CB8AC3E}">
        <p14:creationId xmlns:p14="http://schemas.microsoft.com/office/powerpoint/2010/main" val="18933396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take a look at some Train-the-Trainer</a:t>
            </a:r>
            <a:r>
              <a:rPr lang="en-US" baseline="0" dirty="0" smtClean="0"/>
              <a:t> Best Practices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35</a:t>
            </a:fld>
            <a:endParaRPr lang="en-US" dirty="0"/>
          </a:p>
        </p:txBody>
      </p:sp>
    </p:spTree>
    <p:extLst>
      <p:ext uri="{BB962C8B-B14F-4D97-AF65-F5344CB8AC3E}">
        <p14:creationId xmlns:p14="http://schemas.microsoft.com/office/powerpoint/2010/main" val="23983171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solidFill>
                  <a:schemeClr val="tx1"/>
                </a:solidFill>
              </a:rPr>
              <a:t>Task:</a:t>
            </a:r>
            <a:r>
              <a:rPr lang="en-US" dirty="0" smtClean="0">
                <a:solidFill>
                  <a:schemeClr val="tx1"/>
                </a:solidFill>
              </a:rPr>
              <a:t> </a:t>
            </a:r>
            <a:r>
              <a:rPr lang="en-US" sz="1200" kern="1200" dirty="0" smtClean="0">
                <a:solidFill>
                  <a:schemeClr val="tx1"/>
                </a:solidFill>
                <a:effectLst/>
                <a:latin typeface="Arial" pitchFamily="34" charset="0"/>
                <a:ea typeface="+mn-ea"/>
                <a:cs typeface="Arial" pitchFamily="34" charset="0"/>
              </a:rPr>
              <a:t>The instructor will help you divide into teams for this practice. Each team will brainstorm as many Train-the-Trainer Best Practices as they can think of. Write your list in the space provided below.</a:t>
            </a:r>
          </a:p>
          <a:p>
            <a:r>
              <a:rPr lang="en-US" b="1" dirty="0" smtClean="0">
                <a:solidFill>
                  <a:schemeClr val="tx1"/>
                </a:solidFill>
              </a:rPr>
              <a:t>Debrief: </a:t>
            </a:r>
            <a:r>
              <a:rPr lang="en-US" sz="1200" kern="1200" dirty="0" smtClean="0">
                <a:solidFill>
                  <a:schemeClr val="tx1"/>
                </a:solidFill>
                <a:effectLst/>
                <a:latin typeface="Arial" pitchFamily="34" charset="0"/>
                <a:ea typeface="+mn-ea"/>
                <a:cs typeface="Arial" pitchFamily="34" charset="0"/>
              </a:rPr>
              <a:t>Share with the whole group the list of Train-the-Trainer Best Practices your team compiled.  What did you hear from another group that you would like to try?</a:t>
            </a:r>
            <a:endParaRPr lang="en-US" dirty="0" smtClean="0">
              <a:solidFill>
                <a:schemeClr val="tx1"/>
              </a:solidFill>
            </a:endParaRPr>
          </a:p>
          <a:p>
            <a:endParaRPr lang="en-US" b="1" dirty="0" smtClean="0">
              <a:solidFill>
                <a:schemeClr val="tx1"/>
              </a:solidFill>
            </a:endParaRPr>
          </a:p>
          <a:p>
            <a:r>
              <a:rPr lang="en-US" b="1" dirty="0" smtClean="0">
                <a:solidFill>
                  <a:schemeClr val="tx1"/>
                </a:solidFill>
              </a:rPr>
              <a:t>Trainer Notes:</a:t>
            </a:r>
          </a:p>
          <a:p>
            <a:r>
              <a:rPr lang="en-US" dirty="0" smtClean="0">
                <a:solidFill>
                  <a:schemeClr val="tx1"/>
                </a:solidFill>
              </a:rPr>
              <a:t>Select team</a:t>
            </a:r>
            <a:r>
              <a:rPr lang="en-US" baseline="0" dirty="0" smtClean="0">
                <a:solidFill>
                  <a:schemeClr val="tx1"/>
                </a:solidFill>
              </a:rPr>
              <a:t> leaders and do a school yard pick to get new teams for this brainstorm activity. Ask leaders to select participants from a table other than the one at which they are sitting. Team size should be about 3-5 participants. The instructor should p</a:t>
            </a:r>
            <a:r>
              <a:rPr lang="en-US" dirty="0" smtClean="0">
                <a:solidFill>
                  <a:schemeClr val="tx1"/>
                </a:solidFill>
              </a:rPr>
              <a:t>ick</a:t>
            </a:r>
            <a:r>
              <a:rPr lang="en-US" baseline="0" dirty="0" smtClean="0">
                <a:solidFill>
                  <a:schemeClr val="tx1"/>
                </a:solidFill>
              </a:rPr>
              <a:t> team leaders based on one or more of the following criteria: </a:t>
            </a:r>
          </a:p>
          <a:p>
            <a:r>
              <a:rPr lang="en-US" baseline="0" dirty="0" smtClean="0">
                <a:solidFill>
                  <a:schemeClr val="tx1"/>
                </a:solidFill>
              </a:rPr>
              <a:t>Least/most years of service</a:t>
            </a:r>
          </a:p>
          <a:p>
            <a:r>
              <a:rPr lang="en-US" baseline="0" dirty="0" smtClean="0">
                <a:solidFill>
                  <a:schemeClr val="tx1"/>
                </a:solidFill>
              </a:rPr>
              <a:t>Oldest/newest vehicle</a:t>
            </a:r>
          </a:p>
          <a:p>
            <a:r>
              <a:rPr lang="en-US" baseline="0" dirty="0" smtClean="0">
                <a:solidFill>
                  <a:schemeClr val="tx1"/>
                </a:solidFill>
              </a:rPr>
              <a:t>Drove the farthest</a:t>
            </a:r>
          </a:p>
          <a:p>
            <a:r>
              <a:rPr lang="en-US" baseline="0" dirty="0" smtClean="0">
                <a:solidFill>
                  <a:schemeClr val="tx1"/>
                </a:solidFill>
              </a:rPr>
              <a:t>Sitting closest to the center</a:t>
            </a:r>
          </a:p>
          <a:p>
            <a:r>
              <a:rPr lang="en-US" baseline="0" dirty="0" smtClean="0">
                <a:solidFill>
                  <a:schemeClr val="tx1"/>
                </a:solidFill>
              </a:rPr>
              <a:t>Biggest purse</a:t>
            </a:r>
          </a:p>
          <a:p>
            <a:r>
              <a:rPr lang="en-US" baseline="0" dirty="0" smtClean="0">
                <a:solidFill>
                  <a:schemeClr val="tx1"/>
                </a:solidFill>
              </a:rPr>
              <a:t>Largest watch face</a:t>
            </a:r>
          </a:p>
          <a:p>
            <a:r>
              <a:rPr lang="en-US" baseline="0" dirty="0" smtClean="0">
                <a:solidFill>
                  <a:schemeClr val="tx1"/>
                </a:solidFill>
              </a:rPr>
              <a:t>Had more than # number of cups of coffee today</a:t>
            </a:r>
          </a:p>
          <a:p>
            <a:r>
              <a:rPr lang="en-US" baseline="0" dirty="0" smtClean="0">
                <a:solidFill>
                  <a:schemeClr val="tx1"/>
                </a:solidFill>
              </a:rPr>
              <a:t>Most doodles on note pad</a:t>
            </a:r>
          </a:p>
          <a:p>
            <a:r>
              <a:rPr lang="en-US" baseline="0" dirty="0" smtClean="0">
                <a:solidFill>
                  <a:schemeClr val="tx1"/>
                </a:solidFill>
              </a:rPr>
              <a:t>Most children</a:t>
            </a:r>
          </a:p>
          <a:p>
            <a:r>
              <a:rPr lang="en-US" baseline="0" dirty="0" smtClean="0">
                <a:solidFill>
                  <a:schemeClr val="tx1"/>
                </a:solidFill>
              </a:rPr>
              <a:t>Most colorful socks</a:t>
            </a:r>
          </a:p>
          <a:p>
            <a:r>
              <a:rPr lang="en-US" baseline="0" dirty="0" smtClean="0">
                <a:solidFill>
                  <a:schemeClr val="tx1"/>
                </a:solidFill>
              </a:rPr>
              <a:t>Largest number of siblings</a:t>
            </a:r>
          </a:p>
          <a:p>
            <a:endParaRPr lang="en-US" baseline="0"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42121060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a:t>
            </a:r>
            <a:r>
              <a:rPr lang="en-US" baseline="0" dirty="0" smtClean="0"/>
              <a:t> the change model for adult learners.</a:t>
            </a:r>
          </a:p>
          <a:p>
            <a:endParaRPr lang="en-US" baseline="0" dirty="0" smtClean="0"/>
          </a:p>
          <a:p>
            <a:r>
              <a:rPr lang="en-US" b="1" baseline="0" dirty="0" smtClean="0"/>
              <a:t>Trainers Questions:</a:t>
            </a:r>
          </a:p>
          <a:p>
            <a:pPr marL="171450" indent="-171450">
              <a:buFont typeface="Arial" pitchFamily="34" charset="0"/>
              <a:buChar char="•"/>
            </a:pPr>
            <a:r>
              <a:rPr lang="en-US" baseline="0" dirty="0" smtClean="0"/>
              <a:t>In your experience as a trainer, what else have you noticed about adult learners?</a:t>
            </a:r>
          </a:p>
          <a:p>
            <a:pPr marL="171450" indent="-171450">
              <a:buFont typeface="Arial" pitchFamily="34" charset="0"/>
              <a:buChar char="•"/>
            </a:pPr>
            <a:r>
              <a:rPr lang="en-US" baseline="0" dirty="0" smtClean="0"/>
              <a:t>What types of activities are easiest for adult learners to participate in?</a:t>
            </a:r>
          </a:p>
          <a:p>
            <a:pPr marL="171450" indent="-171450">
              <a:buFont typeface="Arial" pitchFamily="34" charset="0"/>
              <a:buChar char="•"/>
            </a:pPr>
            <a:r>
              <a:rPr lang="en-US" baseline="0" dirty="0" smtClean="0"/>
              <a:t>What types of activities do adults resist the most?</a:t>
            </a:r>
          </a:p>
          <a:p>
            <a:pPr marL="171450" indent="-171450">
              <a:buFont typeface="Arial" pitchFamily="34" charset="0"/>
              <a:buChar char="•"/>
            </a:pPr>
            <a:r>
              <a:rPr lang="en-US" baseline="0" dirty="0" smtClean="0"/>
              <a:t>Who has a tip you would share with the group that you have used in the past to motivate adult learners?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37</a:t>
            </a:fld>
            <a:endParaRPr lang="en-US" dirty="0"/>
          </a:p>
        </p:txBody>
      </p:sp>
    </p:spTree>
    <p:extLst>
      <p:ext uri="{BB962C8B-B14F-4D97-AF65-F5344CB8AC3E}">
        <p14:creationId xmlns:p14="http://schemas.microsoft.com/office/powerpoint/2010/main" val="20491282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the SMART</a:t>
            </a:r>
            <a:r>
              <a:rPr lang="en-US" baseline="0" dirty="0" smtClean="0"/>
              <a:t> acronym for adult learners</a:t>
            </a:r>
          </a:p>
          <a:p>
            <a:endParaRPr lang="en-US" baseline="0" dirty="0" smtClean="0"/>
          </a:p>
          <a:p>
            <a:r>
              <a:rPr lang="en-US" b="1" baseline="0" dirty="0" smtClean="0"/>
              <a:t>Trainer’s questions:</a:t>
            </a:r>
          </a:p>
          <a:p>
            <a:pPr marL="171450" indent="-171450">
              <a:buFont typeface="Arial" pitchFamily="34" charset="0"/>
              <a:buChar char="•"/>
            </a:pPr>
            <a:r>
              <a:rPr lang="en-US" baseline="0" dirty="0" smtClean="0"/>
              <a:t>What kinds of stimuli have you seen used in adult learning sessions before?</a:t>
            </a:r>
          </a:p>
          <a:p>
            <a:pPr marL="171450" indent="-171450">
              <a:buFont typeface="Arial" pitchFamily="34" charset="0"/>
              <a:buChar char="•"/>
            </a:pPr>
            <a:r>
              <a:rPr lang="en-US" baseline="0" dirty="0" smtClean="0"/>
              <a:t>Who can give an example of ‘application’ of new information?</a:t>
            </a:r>
          </a:p>
          <a:p>
            <a:pPr marL="171450" indent="-171450">
              <a:buFont typeface="Arial" pitchFamily="34" charset="0"/>
              <a:buChar char="•"/>
            </a:pPr>
            <a:r>
              <a:rPr lang="en-US" baseline="0" dirty="0" smtClean="0"/>
              <a:t>Does anyone have an example of ‘motivation’ techniques used?</a:t>
            </a:r>
          </a:p>
          <a:p>
            <a:pPr marL="171450" indent="-171450">
              <a:buFont typeface="Arial" pitchFamily="34" charset="0"/>
              <a:buChar char="•"/>
            </a:pPr>
            <a:r>
              <a:rPr lang="en-US" baseline="0" dirty="0" smtClean="0"/>
              <a:t>How do companies motivate teachers to come to their booth at a conference?</a:t>
            </a:r>
          </a:p>
          <a:p>
            <a:pPr marL="171450" indent="-171450">
              <a:buFont typeface="Arial" pitchFamily="34" charset="0"/>
              <a:buChar char="•"/>
            </a:pPr>
            <a:r>
              <a:rPr lang="en-US" baseline="0" dirty="0" smtClean="0"/>
              <a:t>How do companies get a teacher to sit through a demonstration of their product at a conference?</a:t>
            </a:r>
          </a:p>
          <a:p>
            <a:pPr marL="171450" indent="-171450">
              <a:buFont typeface="Arial" pitchFamily="34" charset="0"/>
              <a:buChar char="•"/>
            </a:pPr>
            <a:r>
              <a:rPr lang="en-US" baseline="0" dirty="0" smtClean="0"/>
              <a:t>How is motivation for adults different from motivation for a younger student?</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38</a:t>
            </a:fld>
            <a:endParaRPr lang="en-US" dirty="0"/>
          </a:p>
        </p:txBody>
      </p:sp>
    </p:spTree>
    <p:extLst>
      <p:ext uri="{BB962C8B-B14F-4D97-AF65-F5344CB8AC3E}">
        <p14:creationId xmlns:p14="http://schemas.microsoft.com/office/powerpoint/2010/main" val="22137857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Help Desk Contacts and Points of Escalation</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39</a:t>
            </a:fld>
            <a:endParaRPr lang="en-US" dirty="0"/>
          </a:p>
        </p:txBody>
      </p:sp>
    </p:spTree>
    <p:extLst>
      <p:ext uri="{BB962C8B-B14F-4D97-AF65-F5344CB8AC3E}">
        <p14:creationId xmlns:p14="http://schemas.microsoft.com/office/powerpoint/2010/main" val="36195346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TIMS stands for the TSDS Incident Management System.</a:t>
            </a:r>
          </a:p>
          <a:p>
            <a:r>
              <a:rPr lang="en-US" dirty="0" smtClean="0"/>
              <a:t>TIMS is an application that manages the support and escalation process between the four levels of support.</a:t>
            </a:r>
          </a:p>
          <a:p>
            <a:r>
              <a:rPr lang="en-US" dirty="0" smtClean="0"/>
              <a:t>LEA Data Stewards and the technical support teams at the ESC and TEA, as well as the Subject matter Experts and vendors use TIMS for incident management and work assignment.  </a:t>
            </a:r>
          </a:p>
          <a:p>
            <a:r>
              <a:rPr lang="en-US" dirty="0" smtClean="0"/>
              <a:t>TIMS allows users to create new support incidents (tickets) and monitor the progress of any incident they have opened until it is resolved.</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40</a:t>
            </a:fld>
            <a:endParaRPr lang="en-US" dirty="0"/>
          </a:p>
        </p:txBody>
      </p:sp>
    </p:spTree>
    <p:extLst>
      <p:ext uri="{BB962C8B-B14F-4D97-AF65-F5344CB8AC3E}">
        <p14:creationId xmlns:p14="http://schemas.microsoft.com/office/powerpoint/2010/main" val="35599714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Trainer</a:t>
            </a:r>
            <a:r>
              <a:rPr lang="en-US" baseline="0" dirty="0" smtClean="0"/>
              <a:t> Notes:</a:t>
            </a:r>
          </a:p>
          <a:p>
            <a:endParaRPr lang="en-US" baseline="0" dirty="0" smtClean="0"/>
          </a:p>
          <a:p>
            <a:r>
              <a:rPr lang="en-US" baseline="0" dirty="0" smtClean="0"/>
              <a:t>Read through each level and definition in the table.</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41</a:t>
            </a:fld>
            <a:endParaRPr lang="en-US" dirty="0"/>
          </a:p>
        </p:txBody>
      </p:sp>
    </p:spTree>
    <p:extLst>
      <p:ext uri="{BB962C8B-B14F-4D97-AF65-F5344CB8AC3E}">
        <p14:creationId xmlns:p14="http://schemas.microsoft.com/office/powerpoint/2010/main" val="12297135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overview of the support and escalation process that is initiated when an LEA or Campus User opens a support ticket through the TSDS Portal.</a:t>
            </a:r>
            <a:r>
              <a:rPr lang="en-US" baseline="0" dirty="0" smtClean="0"/>
              <a:t>  </a:t>
            </a:r>
            <a:r>
              <a:rPr lang="en-US" dirty="0" smtClean="0"/>
              <a:t>At each step troubleshooting is executed by the support contact.</a:t>
            </a:r>
            <a:r>
              <a:rPr lang="en-US" baseline="0" dirty="0" smtClean="0"/>
              <a:t>  </a:t>
            </a:r>
            <a:r>
              <a:rPr lang="en-US" dirty="0" smtClean="0"/>
              <a:t>If the issue cannot be resolved at that level, the support ticket is escalated to the next tier.</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42</a:t>
            </a:fld>
            <a:endParaRPr lang="en-US" dirty="0"/>
          </a:p>
        </p:txBody>
      </p:sp>
    </p:spTree>
    <p:extLst>
      <p:ext uri="{BB962C8B-B14F-4D97-AF65-F5344CB8AC3E}">
        <p14:creationId xmlns:p14="http://schemas.microsoft.com/office/powerpoint/2010/main" val="31865820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Trainer</a:t>
            </a:r>
            <a:r>
              <a:rPr lang="en-US" b="1" baseline="0" dirty="0" smtClean="0"/>
              <a:t> notes: </a:t>
            </a:r>
          </a:p>
          <a:p>
            <a:endParaRPr lang="en-US" b="1" baseline="0" dirty="0" smtClean="0"/>
          </a:p>
          <a:p>
            <a:r>
              <a:rPr lang="en-US" b="0" baseline="0" dirty="0" smtClean="0"/>
              <a:t>Walk the participants through the process, step by step.</a:t>
            </a:r>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43</a:t>
            </a:fld>
            <a:endParaRPr lang="en-US" dirty="0"/>
          </a:p>
        </p:txBody>
      </p:sp>
    </p:spTree>
    <p:extLst>
      <p:ext uri="{BB962C8B-B14F-4D97-AF65-F5344CB8AC3E}">
        <p14:creationId xmlns:p14="http://schemas.microsoft.com/office/powerpoint/2010/main" val="1197580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rPr>
              <a:t>There are a couple pre-requisites listed for this course.</a:t>
            </a:r>
            <a:r>
              <a:rPr lang="en-US" baseline="0" dirty="0" smtClean="0">
                <a:latin typeface="Arial" pitchFamily="34" charset="0"/>
              </a:rPr>
              <a:t> First participants should attend TSDS Technical Courses 1-6.  Participants will also need a Project Share user ID and password to access course materials.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a:t>
            </a:fld>
            <a:endParaRPr lang="en-US" dirty="0"/>
          </a:p>
        </p:txBody>
      </p:sp>
    </p:spTree>
    <p:extLst>
      <p:ext uri="{BB962C8B-B14F-4D97-AF65-F5344CB8AC3E}">
        <p14:creationId xmlns:p14="http://schemas.microsoft.com/office/powerpoint/2010/main" val="13564482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support ticket will be assigned a level of severity.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the ticket is escalated or circumstances evolve, the severity level can be revised.</a:t>
            </a:r>
          </a:p>
          <a:p>
            <a:r>
              <a:rPr lang="en-US" dirty="0" smtClean="0"/>
              <a:t>Each level of severity requires that the incident be resolved within a certain time frame.</a:t>
            </a:r>
          </a:p>
          <a:p>
            <a:endParaRPr lang="en-US" dirty="0" smtClean="0"/>
          </a:p>
          <a:p>
            <a:r>
              <a:rPr lang="en-US" b="1" dirty="0" smtClean="0"/>
              <a:t>Trainer</a:t>
            </a:r>
            <a:r>
              <a:rPr lang="en-US" b="1" baseline="0" dirty="0" smtClean="0"/>
              <a:t> Notes:</a:t>
            </a:r>
          </a:p>
          <a:p>
            <a:r>
              <a:rPr lang="en-US" b="0" baseline="0" dirty="0" smtClean="0"/>
              <a:t>Read through the table.</a:t>
            </a:r>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44</a:t>
            </a:fld>
            <a:endParaRPr lang="en-US" dirty="0"/>
          </a:p>
        </p:txBody>
      </p:sp>
    </p:spTree>
    <p:extLst>
      <p:ext uri="{BB962C8B-B14F-4D97-AF65-F5344CB8AC3E}">
        <p14:creationId xmlns:p14="http://schemas.microsoft.com/office/powerpoint/2010/main" val="28267351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Support can be accessed from any page in the TSDS Portal.</a:t>
            </a:r>
            <a:r>
              <a:rPr lang="en-US" baseline="0" dirty="0" smtClean="0"/>
              <a:t>  </a:t>
            </a:r>
            <a:r>
              <a:rPr lang="en-US" dirty="0" smtClean="0"/>
              <a:t>Note the location on the topmost tool bar.</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45</a:t>
            </a:fld>
            <a:endParaRPr lang="en-US" dirty="0"/>
          </a:p>
        </p:txBody>
      </p:sp>
    </p:spTree>
    <p:extLst>
      <p:ext uri="{BB962C8B-B14F-4D97-AF65-F5344CB8AC3E}">
        <p14:creationId xmlns:p14="http://schemas.microsoft.com/office/powerpoint/2010/main" val="7820053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 Support</a:t>
            </a:r>
            <a:r>
              <a:rPr lang="en-US" baseline="0" dirty="0" smtClean="0"/>
              <a:t> in the TSDS Portal there are three options:  Create an Incident; View My Incidents; and Search Knowledge Base.  We already discussed that the Knowledge Base in the first stop.</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46</a:t>
            </a:fld>
            <a:endParaRPr lang="en-US" dirty="0"/>
          </a:p>
        </p:txBody>
      </p:sp>
    </p:spTree>
    <p:extLst>
      <p:ext uri="{BB962C8B-B14F-4D97-AF65-F5344CB8AC3E}">
        <p14:creationId xmlns:p14="http://schemas.microsoft.com/office/powerpoint/2010/main" val="1449244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 TSDS Support, Search Knowledge Base is one of the available tools. This is the first support resource that should always be checked. The TSDS Support Knowledge Base provides documented resolutions.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47</a:t>
            </a:fld>
            <a:endParaRPr lang="en-US" dirty="0"/>
          </a:p>
        </p:txBody>
      </p:sp>
    </p:spTree>
    <p:extLst>
      <p:ext uri="{BB962C8B-B14F-4D97-AF65-F5344CB8AC3E}">
        <p14:creationId xmlns:p14="http://schemas.microsoft.com/office/powerpoint/2010/main" val="27262822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Once logged in to the TSDS Portal the </a:t>
            </a:r>
            <a:r>
              <a:rPr lang="en-US" dirty="0" smtClean="0"/>
              <a:t>TSDS Support Knowledge Base </a:t>
            </a:r>
            <a:r>
              <a:rPr lang="en-US" baseline="0" dirty="0" smtClean="0"/>
              <a:t>is an option for all users.</a:t>
            </a:r>
            <a:endParaRPr lang="en-US" dirty="0" smtClean="0"/>
          </a:p>
          <a:p>
            <a:r>
              <a:rPr lang="en-US" dirty="0" smtClean="0"/>
              <a:t>The TSDS Support Knowledge Base is located under the Support</a:t>
            </a:r>
            <a:r>
              <a:rPr lang="en-US" baseline="0" dirty="0" smtClean="0"/>
              <a:t> </a:t>
            </a:r>
            <a:r>
              <a:rPr lang="en-US" dirty="0" smtClean="0"/>
              <a:t>tab in the TSDS portal</a:t>
            </a:r>
          </a:p>
          <a:p>
            <a:r>
              <a:rPr lang="en-US" dirty="0" smtClean="0"/>
              <a:t>Search for documentation using common terms</a:t>
            </a:r>
          </a:p>
          <a:p>
            <a:r>
              <a:rPr lang="en-US" dirty="0" smtClean="0"/>
              <a:t>Scroll through the list</a:t>
            </a:r>
            <a:r>
              <a:rPr lang="en-US" baseline="0" dirty="0" smtClean="0"/>
              <a:t> of topics </a:t>
            </a:r>
            <a:r>
              <a:rPr lang="en-US" dirty="0" smtClean="0"/>
              <a:t>using the pagination links on the bottom of the page</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48</a:t>
            </a:fld>
            <a:endParaRPr lang="en-US" dirty="0"/>
          </a:p>
        </p:txBody>
      </p:sp>
    </p:spTree>
    <p:extLst>
      <p:ext uri="{BB962C8B-B14F-4D97-AF65-F5344CB8AC3E}">
        <p14:creationId xmlns:p14="http://schemas.microsoft.com/office/powerpoint/2010/main" val="35523197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start with</a:t>
            </a:r>
            <a:r>
              <a:rPr lang="en-US" baseline="0" dirty="0" smtClean="0"/>
              <a:t> Create an Incident. </a:t>
            </a:r>
            <a:r>
              <a:rPr lang="en-US" dirty="0" smtClean="0"/>
              <a:t>Create an Incident opens a support ticket in TIMS.</a:t>
            </a:r>
            <a:r>
              <a:rPr lang="en-US" baseline="0" dirty="0" smtClean="0"/>
              <a:t>  </a:t>
            </a:r>
            <a:r>
              <a:rPr lang="en-US" dirty="0" smtClean="0"/>
              <a:t>Users are required to provide specific information.</a:t>
            </a:r>
            <a:r>
              <a:rPr lang="en-US" baseline="0" dirty="0" smtClean="0"/>
              <a:t>  </a:t>
            </a:r>
            <a:r>
              <a:rPr lang="en-US" dirty="0" smtClean="0"/>
              <a:t>Some information is automatically captured when the ticket is initiated.</a:t>
            </a:r>
            <a:r>
              <a:rPr lang="en-US" baseline="0" dirty="0" smtClean="0"/>
              <a:t>  </a:t>
            </a:r>
            <a:r>
              <a:rPr lang="en-US" dirty="0" smtClean="0"/>
              <a:t>This link is used to report problems , ask questions or to suggest improvements.</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49</a:t>
            </a:fld>
            <a:endParaRPr lang="en-US" dirty="0"/>
          </a:p>
        </p:txBody>
      </p:sp>
    </p:spTree>
    <p:extLst>
      <p:ext uri="{BB962C8B-B14F-4D97-AF65-F5344CB8AC3E}">
        <p14:creationId xmlns:p14="http://schemas.microsoft.com/office/powerpoint/2010/main" val="1449244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Information like Name, Email, Organization and Date are automatically captured</a:t>
            </a:r>
          </a:p>
          <a:p>
            <a:pPr marL="171450" indent="-171450">
              <a:buFont typeface="Arial" pitchFamily="34" charset="0"/>
              <a:buChar char="•"/>
            </a:pPr>
            <a:r>
              <a:rPr lang="en-US" dirty="0" smtClean="0"/>
              <a:t>Users are required to provide additional contact information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Users are required to provide a detailed description of the issue, question or request</a:t>
            </a:r>
          </a:p>
          <a:p>
            <a:pPr marL="171450" indent="-171450">
              <a:buFont typeface="Arial" pitchFamily="34" charset="0"/>
              <a:buChar char="•"/>
            </a:pPr>
            <a:r>
              <a:rPr lang="en-US" dirty="0" smtClean="0"/>
              <a:t>Screen shots should be included using the Attachment tool</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50</a:t>
            </a:fld>
            <a:endParaRPr lang="en-US" dirty="0"/>
          </a:p>
        </p:txBody>
      </p:sp>
    </p:spTree>
    <p:extLst>
      <p:ext uri="{BB962C8B-B14F-4D97-AF65-F5344CB8AC3E}">
        <p14:creationId xmlns:p14="http://schemas.microsoft.com/office/powerpoint/2010/main" val="118514099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Gold Support Button</a:t>
            </a:r>
            <a:r>
              <a:rPr lang="en-US" baseline="0" dirty="0" smtClean="0"/>
              <a:t> on the studentGPS™ Dashboards can be used to submit support requests.</a:t>
            </a:r>
          </a:p>
          <a:p>
            <a:r>
              <a:rPr lang="en-US" dirty="0" smtClean="0"/>
              <a:t>Locate the gold “Support” button in the upper right hand corner of the studentGPS™ Dashboards</a:t>
            </a:r>
          </a:p>
          <a:p>
            <a:r>
              <a:rPr lang="en-US" dirty="0" smtClean="0"/>
              <a:t>Use the “Support” button to submit requests for help with the studentGPS™ Dashboards</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51</a:t>
            </a:fld>
            <a:endParaRPr lang="en-US" dirty="0"/>
          </a:p>
        </p:txBody>
      </p:sp>
    </p:spTree>
    <p:extLst>
      <p:ext uri="{BB962C8B-B14F-4D97-AF65-F5344CB8AC3E}">
        <p14:creationId xmlns:p14="http://schemas.microsoft.com/office/powerpoint/2010/main" val="34651916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the</a:t>
            </a:r>
            <a:r>
              <a:rPr lang="en-US" baseline="0" dirty="0" smtClean="0"/>
              <a:t> user selects the gold support button, the next screen allows the user to enter a detailed description of the incident.  Note that selections marked with a red asterisk are required, including the Issue.  The user would select the appropriate Issue from the drop down menu.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52</a:t>
            </a:fld>
            <a:endParaRPr lang="en-US" dirty="0"/>
          </a:p>
        </p:txBody>
      </p:sp>
    </p:spTree>
    <p:extLst>
      <p:ext uri="{BB962C8B-B14F-4D97-AF65-F5344CB8AC3E}">
        <p14:creationId xmlns:p14="http://schemas.microsoft.com/office/powerpoint/2010/main" val="36131230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 Support and Escalation Training will be available through the Regional Education Service Centers.</a:t>
            </a:r>
          </a:p>
          <a:p>
            <a:r>
              <a:rPr lang="en-US" dirty="0" smtClean="0"/>
              <a:t>All Regional Education Service Centers will receive training from the TEA in the support and escalation process.</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53</a:t>
            </a:fld>
            <a:endParaRPr lang="en-US" dirty="0"/>
          </a:p>
        </p:txBody>
      </p:sp>
    </p:spTree>
    <p:extLst>
      <p:ext uri="{BB962C8B-B14F-4D97-AF65-F5344CB8AC3E}">
        <p14:creationId xmlns:p14="http://schemas.microsoft.com/office/powerpoint/2010/main" val="2549285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Let’s begin with the Project Share Resources.</a:t>
            </a:r>
            <a:endParaRPr lang="en-US" baseline="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a:t>
            </a:fld>
            <a:endParaRPr lang="en-US" dirty="0"/>
          </a:p>
        </p:txBody>
      </p:sp>
    </p:spTree>
    <p:extLst>
      <p:ext uri="{BB962C8B-B14F-4D97-AF65-F5344CB8AC3E}">
        <p14:creationId xmlns:p14="http://schemas.microsoft.com/office/powerpoint/2010/main" val="22820356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135">
              <a:defRPr/>
            </a:pPr>
            <a:r>
              <a:rPr lang="en-US" dirty="0" smtClean="0"/>
              <a:t>Now it is time for</a:t>
            </a:r>
            <a:r>
              <a:rPr lang="en-US" baseline="0" dirty="0" smtClean="0"/>
              <a:t> a quick </a:t>
            </a:r>
            <a:r>
              <a:rPr lang="en-US" dirty="0" smtClean="0"/>
              <a:t>Wrap</a:t>
            </a:r>
            <a:r>
              <a:rPr lang="en-US" baseline="0" dirty="0" smtClean="0"/>
              <a:t> Up, Knowledge Check, Survey, and Questions</a:t>
            </a:r>
          </a:p>
        </p:txBody>
      </p:sp>
      <p:sp>
        <p:nvSpPr>
          <p:cNvPr id="4" name="Slide Number Placeholder 3"/>
          <p:cNvSpPr>
            <a:spLocks noGrp="1"/>
          </p:cNvSpPr>
          <p:nvPr>
            <p:ph type="sldNum" sz="quarter" idx="10"/>
          </p:nvPr>
        </p:nvSpPr>
        <p:spPr/>
        <p:txBody>
          <a:bodyPr/>
          <a:lstStyle/>
          <a:p>
            <a:fld id="{7872E534-9B96-469B-99C0-8551271B58B1}" type="slidenum">
              <a:rPr lang="en-US" smtClean="0"/>
              <a:pPr/>
              <a:t>54</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nSpc>
                <a:spcPct val="100000"/>
              </a:lnSpc>
              <a:spcBef>
                <a:spcPts val="0"/>
              </a:spcBef>
              <a:spcAft>
                <a:spcPts val="0"/>
              </a:spcAft>
              <a:buNone/>
            </a:pPr>
            <a:r>
              <a:rPr lang="en-US" sz="1200" b="1" dirty="0" smtClean="0">
                <a:solidFill>
                  <a:schemeClr val="accent2"/>
                </a:solidFill>
                <a:sym typeface="Helvetica" charset="0"/>
              </a:rPr>
              <a:t>Today we talked about: </a:t>
            </a:r>
          </a:p>
          <a:p>
            <a:pPr marL="171450" indent="-171450">
              <a:lnSpc>
                <a:spcPct val="100000"/>
              </a:lnSpc>
              <a:spcBef>
                <a:spcPts val="0"/>
              </a:spcBef>
              <a:spcAft>
                <a:spcPts val="0"/>
              </a:spcAft>
              <a:buFont typeface="Arial" pitchFamily="34" charset="0"/>
              <a:buChar char="•"/>
            </a:pPr>
            <a:r>
              <a:rPr lang="en-US" sz="1200" dirty="0" smtClean="0"/>
              <a:t>Where to locate the TSDS Technical courses on Project Share</a:t>
            </a:r>
          </a:p>
          <a:p>
            <a:pPr marL="171450" indent="-171450">
              <a:lnSpc>
                <a:spcPct val="100000"/>
              </a:lnSpc>
              <a:spcBef>
                <a:spcPts val="0"/>
              </a:spcBef>
              <a:spcAft>
                <a:spcPts val="0"/>
              </a:spcAft>
              <a:buFont typeface="Arial" pitchFamily="34" charset="0"/>
              <a:buChar char="•"/>
            </a:pPr>
            <a:r>
              <a:rPr lang="en-US" sz="1200" dirty="0" smtClean="0">
                <a:sym typeface="Helvetica" charset="0"/>
              </a:rPr>
              <a:t>How to best leverage the Training Checklists </a:t>
            </a:r>
          </a:p>
          <a:p>
            <a:pPr marL="171450" indent="-171450">
              <a:lnSpc>
                <a:spcPct val="100000"/>
              </a:lnSpc>
              <a:spcBef>
                <a:spcPts val="0"/>
              </a:spcBef>
              <a:spcAft>
                <a:spcPts val="0"/>
              </a:spcAft>
              <a:buFont typeface="Arial" pitchFamily="34" charset="0"/>
              <a:buChar char="•"/>
            </a:pPr>
            <a:r>
              <a:rPr lang="en-US" sz="1200" dirty="0" smtClean="0">
                <a:sym typeface="Helvetica" charset="0"/>
              </a:rPr>
              <a:t>What Train-the-Trainer Best Practices to leverage when training others</a:t>
            </a:r>
          </a:p>
          <a:p>
            <a:pPr marL="0" indent="0">
              <a:lnSpc>
                <a:spcPct val="100000"/>
              </a:lnSpc>
              <a:spcBef>
                <a:spcPts val="0"/>
              </a:spcBef>
              <a:spcAft>
                <a:spcPts val="0"/>
              </a:spcAft>
              <a:buNone/>
            </a:pPr>
            <a:endParaRPr lang="en-US" sz="1200" b="1" dirty="0" smtClean="0">
              <a:solidFill>
                <a:schemeClr val="accent2"/>
              </a:solidFill>
              <a:sym typeface="Helvetica" charset="0"/>
            </a:endParaRPr>
          </a:p>
          <a:p>
            <a:pPr marL="0" indent="0">
              <a:lnSpc>
                <a:spcPct val="100000"/>
              </a:lnSpc>
              <a:spcBef>
                <a:spcPts val="0"/>
              </a:spcBef>
              <a:spcAft>
                <a:spcPts val="0"/>
              </a:spcAft>
              <a:buNone/>
            </a:pPr>
            <a:r>
              <a:rPr lang="en-US" sz="1200" b="1" dirty="0" smtClean="0">
                <a:solidFill>
                  <a:schemeClr val="accent2"/>
                </a:solidFill>
                <a:sym typeface="Helvetica" charset="0"/>
              </a:rPr>
              <a:t>What did you learn?</a:t>
            </a:r>
            <a:endParaRPr lang="en-US" sz="1200" dirty="0" smtClean="0"/>
          </a:p>
          <a:p>
            <a:pPr marL="171450" indent="-171450">
              <a:lnSpc>
                <a:spcPct val="100000"/>
              </a:lnSpc>
              <a:spcBef>
                <a:spcPts val="0"/>
              </a:spcBef>
              <a:spcAft>
                <a:spcPts val="0"/>
              </a:spcAft>
              <a:buFont typeface="Arial" pitchFamily="34" charset="0"/>
              <a:buChar char="•"/>
            </a:pPr>
            <a:r>
              <a:rPr lang="en-US" sz="1200" dirty="0" smtClean="0"/>
              <a:t>How can the Training Checklists help the trainer be prepared for the course delivery?</a:t>
            </a:r>
          </a:p>
          <a:p>
            <a:pPr marL="171450" indent="-171450">
              <a:lnSpc>
                <a:spcPct val="100000"/>
              </a:lnSpc>
              <a:spcBef>
                <a:spcPts val="0"/>
              </a:spcBef>
              <a:spcAft>
                <a:spcPts val="0"/>
              </a:spcAft>
              <a:buFont typeface="Arial" pitchFamily="34" charset="0"/>
              <a:buChar char="•"/>
            </a:pPr>
            <a:r>
              <a:rPr lang="en-US" sz="1200" dirty="0" smtClean="0"/>
              <a:t>What is one thing you’ll try to improve as a trainer when delivering the TSDS Technical courses to LEA Data Stewards?  </a:t>
            </a:r>
          </a:p>
          <a:p>
            <a:pPr marL="171450" indent="-171450">
              <a:lnSpc>
                <a:spcPct val="100000"/>
              </a:lnSpc>
              <a:spcBef>
                <a:spcPts val="0"/>
              </a:spcBef>
              <a:spcAft>
                <a:spcPts val="0"/>
              </a:spcAft>
              <a:buFont typeface="Arial" pitchFamily="34" charset="0"/>
              <a:buChar char="•"/>
            </a:pPr>
            <a:r>
              <a:rPr lang="en-US" sz="1200" dirty="0" smtClean="0"/>
              <a:t>Name one of the Train-the-Trainer Best Practices which you will incorporate into your training sessions</a:t>
            </a:r>
          </a:p>
          <a:p>
            <a:pPr>
              <a:lnSpc>
                <a:spcPct val="100000"/>
              </a:lnSpc>
              <a:spcBef>
                <a:spcPts val="0"/>
              </a:spcBef>
              <a:spcAft>
                <a:spcPts val="0"/>
              </a:spcAft>
            </a:pPr>
            <a:endParaRPr lang="en-US" sz="1200" b="1" kern="1200" dirty="0" smtClean="0">
              <a:solidFill>
                <a:schemeClr val="tx1"/>
              </a:solidFill>
              <a:effectLst/>
              <a:latin typeface="Arial" pitchFamily="34" charset="0"/>
              <a:ea typeface="+mn-ea"/>
              <a:cs typeface="Arial" pitchFamily="34" charset="0"/>
            </a:endParaRPr>
          </a:p>
          <a:p>
            <a:pPr>
              <a:lnSpc>
                <a:spcPct val="100000"/>
              </a:lnSpc>
              <a:spcBef>
                <a:spcPts val="0"/>
              </a:spcBef>
              <a:spcAft>
                <a:spcPts val="0"/>
              </a:spcAft>
            </a:pPr>
            <a:r>
              <a:rPr lang="en-US" sz="1200" b="1" kern="1200" dirty="0" smtClean="0">
                <a:solidFill>
                  <a:schemeClr val="tx1"/>
                </a:solidFill>
                <a:effectLst/>
                <a:latin typeface="Arial" pitchFamily="34" charset="0"/>
                <a:ea typeface="+mn-ea"/>
                <a:cs typeface="Arial" pitchFamily="34" charset="0"/>
              </a:rPr>
              <a:t>Trainer Questions:</a:t>
            </a:r>
            <a:endParaRPr lang="en-US" sz="1200" kern="1200" dirty="0" smtClean="0">
              <a:solidFill>
                <a:schemeClr val="tx1"/>
              </a:solidFill>
              <a:effectLst/>
              <a:latin typeface="Arial" pitchFamily="34" charset="0"/>
              <a:ea typeface="+mn-ea"/>
              <a:cs typeface="Arial" pitchFamily="34" charset="0"/>
            </a:endParaRPr>
          </a:p>
          <a:p>
            <a:pPr marL="171450" indent="-171450">
              <a:lnSpc>
                <a:spcPct val="100000"/>
              </a:lnSpc>
              <a:spcBef>
                <a:spcPts val="0"/>
              </a:spcBef>
              <a:spcAft>
                <a:spcPts val="0"/>
              </a:spcAft>
              <a:buFont typeface="Arial" pitchFamily="34" charset="0"/>
              <a:buChar char="•"/>
            </a:pPr>
            <a:r>
              <a:rPr lang="en-US" sz="1200" kern="1200" dirty="0" smtClean="0">
                <a:solidFill>
                  <a:schemeClr val="tx1"/>
                </a:solidFill>
                <a:effectLst/>
                <a:latin typeface="Arial" pitchFamily="34" charset="0"/>
                <a:ea typeface="+mn-ea"/>
                <a:cs typeface="Arial" pitchFamily="34" charset="0"/>
              </a:rPr>
              <a:t>What will you take away from today’s training session?</a:t>
            </a:r>
          </a:p>
          <a:p>
            <a:pPr marL="171450" indent="-171450">
              <a:lnSpc>
                <a:spcPct val="100000"/>
              </a:lnSpc>
              <a:spcBef>
                <a:spcPts val="0"/>
              </a:spcBef>
              <a:spcAft>
                <a:spcPts val="0"/>
              </a:spcAft>
              <a:buFont typeface="Arial" pitchFamily="34" charset="0"/>
              <a:buChar char="•"/>
            </a:pPr>
            <a:r>
              <a:rPr lang="en-US" sz="1200" kern="1200" dirty="0" smtClean="0">
                <a:solidFill>
                  <a:schemeClr val="tx1"/>
                </a:solidFill>
                <a:effectLst/>
                <a:latin typeface="Arial" pitchFamily="34" charset="0"/>
                <a:ea typeface="+mn-ea"/>
                <a:cs typeface="Arial" pitchFamily="34" charset="0"/>
              </a:rPr>
              <a:t>What did you see or hear today that you would like to try to incorporate back at your LEA?</a:t>
            </a:r>
          </a:p>
          <a:p>
            <a:pPr marL="171450" indent="-171450">
              <a:lnSpc>
                <a:spcPct val="100000"/>
              </a:lnSpc>
              <a:spcBef>
                <a:spcPts val="0"/>
              </a:spcBef>
              <a:spcAft>
                <a:spcPts val="0"/>
              </a:spcAft>
              <a:buFont typeface="Arial" pitchFamily="34" charset="0"/>
              <a:buChar char="•"/>
            </a:pPr>
            <a:r>
              <a:rPr lang="en-US" sz="1200" kern="1200" dirty="0" smtClean="0">
                <a:solidFill>
                  <a:schemeClr val="tx1"/>
                </a:solidFill>
                <a:effectLst/>
                <a:latin typeface="Arial" pitchFamily="34" charset="0"/>
                <a:ea typeface="+mn-ea"/>
                <a:cs typeface="Arial" pitchFamily="34" charset="0"/>
              </a:rPr>
              <a:t>Did you make any new friends or contacts in today’s session?</a:t>
            </a:r>
          </a:p>
          <a:p>
            <a:pPr>
              <a:lnSpc>
                <a:spcPct val="100000"/>
              </a:lnSpc>
              <a:spcBef>
                <a:spcPts val="0"/>
              </a:spcBef>
              <a:spcAft>
                <a:spcPts val="0"/>
              </a:spcAft>
            </a:pPr>
            <a:endParaRPr lang="en-US" sz="1200" kern="1200" dirty="0" smtClean="0">
              <a:solidFill>
                <a:schemeClr val="tx1"/>
              </a:solidFill>
              <a:effectLst/>
              <a:latin typeface="Arial" pitchFamily="34" charset="0"/>
              <a:ea typeface="+mn-ea"/>
              <a:cs typeface="Arial" pitchFamily="34" charset="0"/>
            </a:endParaRPr>
          </a:p>
          <a:p>
            <a:pPr>
              <a:lnSpc>
                <a:spcPct val="100000"/>
              </a:lnSpc>
              <a:spcBef>
                <a:spcPts val="0"/>
              </a:spcBef>
              <a:spcAft>
                <a:spcPts val="0"/>
              </a:spcAft>
            </a:pPr>
            <a:r>
              <a:rPr lang="en-US" sz="1200" b="1" kern="1200" dirty="0" smtClean="0">
                <a:solidFill>
                  <a:schemeClr val="tx1"/>
                </a:solidFill>
                <a:effectLst/>
                <a:latin typeface="Arial" pitchFamily="34" charset="0"/>
                <a:ea typeface="+mn-ea"/>
                <a:cs typeface="Arial" pitchFamily="34" charset="0"/>
              </a:rPr>
              <a:t>Trainer</a:t>
            </a:r>
            <a:r>
              <a:rPr lang="en-US" sz="1200" b="1" kern="1200" baseline="0" dirty="0" smtClean="0">
                <a:solidFill>
                  <a:schemeClr val="tx1"/>
                </a:solidFill>
                <a:effectLst/>
                <a:latin typeface="Arial" pitchFamily="34" charset="0"/>
                <a:ea typeface="+mn-ea"/>
                <a:cs typeface="Arial" pitchFamily="34" charset="0"/>
              </a:rPr>
              <a:t> Continues: </a:t>
            </a:r>
            <a:r>
              <a:rPr lang="en-US" sz="1200" kern="1200" dirty="0" smtClean="0">
                <a:solidFill>
                  <a:schemeClr val="tx1"/>
                </a:solidFill>
                <a:effectLst/>
                <a:latin typeface="Arial" pitchFamily="34" charset="0"/>
                <a:ea typeface="+mn-ea"/>
                <a:cs typeface="Arial" pitchFamily="34" charset="0"/>
              </a:rPr>
              <a:t>We have a quick knowledge check and survey to go and then we will wrap it up for today! </a:t>
            </a:r>
          </a:p>
          <a:p>
            <a:pPr>
              <a:lnSpc>
                <a:spcPct val="100000"/>
              </a:lnSpc>
              <a:spcBef>
                <a:spcPts val="0"/>
              </a:spcBef>
              <a:spcAft>
                <a:spcPts val="0"/>
              </a:spcAft>
            </a:pPr>
            <a:endParaRPr lang="en-US" sz="1200" dirty="0"/>
          </a:p>
          <a:p>
            <a:pPr defTabSz="919342">
              <a:lnSpc>
                <a:spcPct val="100000"/>
              </a:lnSpc>
              <a:spcBef>
                <a:spcPts val="0"/>
              </a:spcBef>
              <a:spcAft>
                <a:spcPts val="0"/>
              </a:spcAft>
              <a:defRPr/>
            </a:pPr>
            <a:endParaRPr lang="en-US" sz="1200" dirty="0" smtClean="0"/>
          </a:p>
          <a:p>
            <a:pPr defTabSz="909135">
              <a:lnSpc>
                <a:spcPct val="100000"/>
              </a:lnSpc>
              <a:spcBef>
                <a:spcPts val="0"/>
              </a:spcBef>
              <a:spcAft>
                <a:spcPts val="0"/>
              </a:spcAft>
              <a:defRPr/>
            </a:pPr>
            <a:endParaRPr lang="en-US" sz="120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55</a:t>
            </a:fld>
            <a:endParaRPr lang="en-US" dirty="0"/>
          </a:p>
        </p:txBody>
      </p:sp>
    </p:spTree>
    <p:extLst>
      <p:ext uri="{BB962C8B-B14F-4D97-AF65-F5344CB8AC3E}">
        <p14:creationId xmlns:p14="http://schemas.microsoft.com/office/powerpoint/2010/main" val="34620223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135">
              <a:defRPr/>
            </a:pPr>
            <a:r>
              <a:rPr lang="en-US" dirty="0" smtClean="0"/>
              <a:t>Please click the Knowledge Check link in Project Share and take ten</a:t>
            </a:r>
            <a:r>
              <a:rPr lang="en-US" baseline="0" dirty="0" smtClean="0"/>
              <a:t> </a:t>
            </a:r>
            <a:r>
              <a:rPr lang="en-US" dirty="0" smtClean="0"/>
              <a:t>minutes to answer questions about this training session.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56</a:t>
            </a:fld>
            <a:endParaRPr lang="en-US" dirty="0"/>
          </a:p>
        </p:txBody>
      </p:sp>
    </p:spTree>
    <p:extLst>
      <p:ext uri="{BB962C8B-B14F-4D97-AF65-F5344CB8AC3E}">
        <p14:creationId xmlns:p14="http://schemas.microsoft.com/office/powerpoint/2010/main" val="346202231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73161">
              <a:defRPr/>
            </a:pPr>
            <a:r>
              <a:rPr lang="en-US" baseline="0" dirty="0" smtClean="0">
                <a:latin typeface="Arial" pitchFamily="34" charset="0"/>
              </a:rPr>
              <a:t>Please click the survey link in Project Share and take five minutes to answer questions about this training session.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57</a:t>
            </a:fld>
            <a:endParaRPr lang="en-US" dirty="0"/>
          </a:p>
        </p:txBody>
      </p:sp>
    </p:spTree>
    <p:extLst>
      <p:ext uri="{BB962C8B-B14F-4D97-AF65-F5344CB8AC3E}">
        <p14:creationId xmlns:p14="http://schemas.microsoft.com/office/powerpoint/2010/main" val="346202231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a:t>
            </a:r>
            <a:r>
              <a:rPr lang="en-US" baseline="0" dirty="0" smtClean="0"/>
              <a:t> information is available on the Texas Student Data System website located at www.texasstudentdatasystem.org.</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TSDS</a:t>
            </a:r>
            <a:r>
              <a:rPr lang="en-US" baseline="0" dirty="0" smtClean="0"/>
              <a:t> Technical </a:t>
            </a:r>
            <a:r>
              <a:rPr lang="en-US" dirty="0" smtClean="0"/>
              <a:t>courses are organized</a:t>
            </a:r>
            <a:r>
              <a:rPr lang="en-US" baseline="0" dirty="0" smtClean="0"/>
              <a:t> in Project Share. On this slide we see the course listings on Project Share for TSDS Technical training courses.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a:t>
            </a:fld>
            <a:endParaRPr lang="en-US" dirty="0"/>
          </a:p>
        </p:txBody>
      </p:sp>
    </p:spTree>
    <p:extLst>
      <p:ext uri="{BB962C8B-B14F-4D97-AF65-F5344CB8AC3E}">
        <p14:creationId xmlns:p14="http://schemas.microsoft.com/office/powerpoint/2010/main" val="2598611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tx1"/>
                </a:solidFill>
              </a:rPr>
              <a:t>Locate</a:t>
            </a:r>
            <a:r>
              <a:rPr lang="en-US" baseline="0" dirty="0" smtClean="0">
                <a:solidFill>
                  <a:schemeClr val="tx1"/>
                </a:solidFill>
              </a:rPr>
              <a:t> the Guided Practices booklet you received at the beginning of this training session. Next let’s complete the task below….</a:t>
            </a:r>
          </a:p>
          <a:p>
            <a:endParaRPr lang="en-US" baseline="0" dirty="0" smtClean="0">
              <a:solidFill>
                <a:schemeClr val="tx1"/>
              </a:solidFill>
            </a:endParaRPr>
          </a:p>
          <a:p>
            <a:pPr marL="0" indent="0">
              <a:buNone/>
            </a:pPr>
            <a:r>
              <a:rPr lang="en-US" b="1" dirty="0" smtClean="0">
                <a:solidFill>
                  <a:schemeClr val="accent2"/>
                </a:solidFill>
              </a:rPr>
              <a:t>Task: </a:t>
            </a:r>
            <a:r>
              <a:rPr lang="en-US" dirty="0" smtClean="0"/>
              <a:t>Log into Project Share and locate the TSDS Technical Courses and course materials.</a:t>
            </a:r>
          </a:p>
          <a:p>
            <a:pPr marL="651510" lvl="1" indent="-285750">
              <a:buFont typeface="Arial" pitchFamily="34" charset="0"/>
              <a:buChar char="•"/>
            </a:pPr>
            <a:r>
              <a:rPr lang="en-US" dirty="0" smtClean="0"/>
              <a:t>Navigate to the TSDS Technical Course you are about to teach</a:t>
            </a:r>
          </a:p>
          <a:p>
            <a:pPr marL="651510" lvl="1" indent="-285750">
              <a:buFont typeface="Arial" pitchFamily="34" charset="0"/>
              <a:buChar char="•"/>
            </a:pPr>
            <a:r>
              <a:rPr lang="en-US" dirty="0" smtClean="0"/>
              <a:t>Locate the Course PowerPoint</a:t>
            </a:r>
          </a:p>
          <a:p>
            <a:pPr marL="651510" lvl="1" indent="-285750">
              <a:buFont typeface="Arial" pitchFamily="34" charset="0"/>
              <a:buChar char="•"/>
            </a:pPr>
            <a:r>
              <a:rPr lang="en-US" dirty="0" smtClean="0"/>
              <a:t>Locate the Guided Practices</a:t>
            </a:r>
          </a:p>
          <a:p>
            <a:pPr marL="651510" lvl="1" indent="-285750">
              <a:buFont typeface="Arial" pitchFamily="34" charset="0"/>
              <a:buChar char="•"/>
            </a:pPr>
            <a:r>
              <a:rPr lang="en-US" dirty="0" smtClean="0"/>
              <a:t>Locate the additional resources available for this training course</a:t>
            </a:r>
          </a:p>
          <a:p>
            <a:pPr marL="651510" lvl="1" indent="-285750">
              <a:buFont typeface="Arial" pitchFamily="34" charset="0"/>
              <a:buChar char="•"/>
            </a:pPr>
            <a:r>
              <a:rPr lang="en-US" dirty="0" smtClean="0"/>
              <a:t>Locate the links for the training survey and the knowledge check</a:t>
            </a:r>
          </a:p>
          <a:p>
            <a:pPr marL="0" indent="0">
              <a:buNone/>
            </a:pPr>
            <a:endParaRPr lang="en-US" b="1" dirty="0" smtClean="0">
              <a:solidFill>
                <a:schemeClr val="accent2"/>
              </a:solidFill>
            </a:endParaRPr>
          </a:p>
          <a:p>
            <a:pPr marL="0" indent="0">
              <a:buNone/>
            </a:pPr>
            <a:r>
              <a:rPr lang="en-US" b="1" dirty="0" smtClean="0">
                <a:solidFill>
                  <a:schemeClr val="accent2"/>
                </a:solidFill>
              </a:rPr>
              <a:t>Debrief: </a:t>
            </a:r>
            <a:r>
              <a:rPr lang="en-US" dirty="0" smtClean="0"/>
              <a:t>Did you find the location of the materials? List at least two hints to help you locate the materials when you log into Project Share in the future. What was most difficult for you to locate?</a:t>
            </a:r>
          </a:p>
          <a:p>
            <a:endParaRPr lang="en-US" baseline="0" dirty="0" smtClean="0">
              <a:solidFill>
                <a:schemeClr val="tx1"/>
              </a:solidFill>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6</a:t>
            </a:fld>
            <a:endParaRPr lang="en-US" dirty="0"/>
          </a:p>
        </p:txBody>
      </p:sp>
    </p:spTree>
    <p:extLst>
      <p:ext uri="{BB962C8B-B14F-4D97-AF65-F5344CB8AC3E}">
        <p14:creationId xmlns:p14="http://schemas.microsoft.com/office/powerpoint/2010/main" val="1455054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Course</a:t>
            </a:r>
            <a:r>
              <a:rPr lang="en-US" baseline="0" dirty="0" smtClean="0"/>
              <a:t> Summary Matrix document contains a detailed listing of the TSDS Technical Courses including title, description, objectives and timing requirements. This document is available to you on Project Share. This slide shows Course 1 (Overview of TSDS and TSDS High Level End User Process Map) and Course 2 (TSDS Client-Side Validation Tool). </a:t>
            </a:r>
          </a:p>
          <a:p>
            <a:endParaRPr lang="en-US" baseline="0" dirty="0" smtClean="0"/>
          </a:p>
          <a:p>
            <a:r>
              <a:rPr lang="en-US" b="1" baseline="0" dirty="0" smtClean="0"/>
              <a:t>Trainer Notes: </a:t>
            </a:r>
          </a:p>
          <a:p>
            <a:r>
              <a:rPr lang="en-US" baseline="0" dirty="0" smtClean="0"/>
              <a:t>Please have the TSDS Technical Course Summary Matrix and Target Audience Chart available as a handout and direct the participants to view this handout as you review slides 7-11.  If time permits and users are logged into Project Share, ask them to locate this document and open it on their computer.</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7</a:t>
            </a:fld>
            <a:endParaRPr lang="en-US" dirty="0"/>
          </a:p>
        </p:txBody>
      </p:sp>
    </p:spTree>
    <p:extLst>
      <p:ext uri="{BB962C8B-B14F-4D97-AF65-F5344CB8AC3E}">
        <p14:creationId xmlns:p14="http://schemas.microsoft.com/office/powerpoint/2010/main" val="3883604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Course</a:t>
            </a:r>
            <a:r>
              <a:rPr lang="en-US" baseline="0" dirty="0" smtClean="0"/>
              <a:t> 3 (Loading Data into the ODS) and Course 4 (Managing Data Loads into the TSDS PEIMS Data Mart)</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8</a:t>
            </a:fld>
            <a:endParaRPr lang="en-US" dirty="0"/>
          </a:p>
        </p:txBody>
      </p:sp>
    </p:spTree>
    <p:extLst>
      <p:ext uri="{BB962C8B-B14F-4D97-AF65-F5344CB8AC3E}">
        <p14:creationId xmlns:p14="http://schemas.microsoft.com/office/powerpoint/2010/main" val="38836045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a:prstGeom prst="rect">
            <a:avLst/>
          </a:prstGeom>
        </p:spPr>
        <p:txBody>
          <a:bodyPr anchor="b"/>
          <a:lstStyle>
            <a:lvl1pPr>
              <a:defRPr cap="all" baseline="0">
                <a:latin typeface="Arial" pitchFamily="34" charset="0"/>
                <a:cs typeface="Arial" pitchFamily="34" charset="0"/>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latin typeface="Arial" pitchFamily="34" charset="0"/>
                <a:cs typeface="Arial"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Arial" pitchFamily="34" charset="0"/>
                <a:cs typeface="Arial" pitchFamily="34" charset="0"/>
              </a:defRPr>
            </a:lvl1pPr>
          </a:lstStyle>
          <a:p>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12" name="Picture 11" descr="TEA-003 TSDS Logo_white_green.png"/>
          <p:cNvPicPr>
            <a:picLocks noChangeAspect="1"/>
          </p:cNvPicPr>
          <p:nvPr userDrawn="1"/>
        </p:nvPicPr>
        <p:blipFill>
          <a:blip r:embed="rId2" cstate="print"/>
          <a:stretch>
            <a:fillRect/>
          </a:stretch>
        </p:blipFill>
        <p:spPr>
          <a:xfrm>
            <a:off x="180475" y="152401"/>
            <a:ext cx="2464905" cy="762000"/>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a:prstGeom prst="rect">
            <a:avLst/>
          </a:prstGeo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F0C4421-5918-4AA3-AE4A-C36EDD2FD6EB}"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0C4421-5918-4AA3-AE4A-C36EDD2FD6EB}" type="slidenum">
              <a:rPr lang="en-US" smtClean="0"/>
              <a:pPr/>
              <a:t>‹#›</a:t>
            </a:fld>
            <a:endParaRPr lang="en-US" dirty="0"/>
          </a:p>
        </p:txBody>
      </p:sp>
      <p:sp>
        <p:nvSpPr>
          <p:cNvPr id="7"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a:prstGeom prst="rect">
            <a:avLst/>
          </a:prstGeo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2F0C4421-5918-4AA3-AE4A-C36EDD2FD6E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3" name="Group 7"/>
          <p:cNvGrpSpPr>
            <a:grpSpLocks/>
          </p:cNvGrpSpPr>
          <p:nvPr userDrawn="1"/>
        </p:nvGrpSpPr>
        <p:grpSpPr bwMode="auto">
          <a:xfrm>
            <a:off x="457200" y="652463"/>
            <a:ext cx="8258175" cy="2749550"/>
            <a:chOff x="457200" y="652570"/>
            <a:chExt cx="8258158" cy="2749743"/>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658906"/>
              <a:ext cx="8177087" cy="2743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477230" y="652570"/>
              <a:ext cx="523812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457200" y="4191000"/>
            <a:ext cx="7823200" cy="798513"/>
          </a:xfrm>
          <a:prstGeom prst="rect">
            <a:avLst/>
          </a:prstGeom>
        </p:spPr>
        <p:txBody>
          <a:bodyPr/>
          <a:lstStyle>
            <a:lvl1pPr>
              <a:defRPr>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val="42386386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w logo">
    <p:spTree>
      <p:nvGrpSpPr>
        <p:cNvPr id="1" name=""/>
        <p:cNvGrpSpPr/>
        <p:nvPr/>
      </p:nvGrpSpPr>
      <p:grpSpPr>
        <a:xfrm>
          <a:off x="0" y="0"/>
          <a:ext cx="0" cy="0"/>
          <a:chOff x="0" y="0"/>
          <a:chExt cx="0" cy="0"/>
        </a:xfrm>
      </p:grpSpPr>
      <p:sp>
        <p:nvSpPr>
          <p:cNvPr id="9" name="Rectangle 8"/>
          <p:cNvSpPr/>
          <p:nvPr userDrawn="1"/>
        </p:nvSpPr>
        <p:spPr>
          <a:xfrm>
            <a:off x="1905000" y="0"/>
            <a:ext cx="72390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noAutofit/>
          </a:bodyPr>
          <a:lstStyle>
            <a:lvl1pPr>
              <a:defRPr sz="1200" baseline="0">
                <a:latin typeface="Arial" pitchFamily="34" charset="0"/>
                <a:cs typeface="Arial" pitchFamily="34" charset="0"/>
              </a:defRPr>
            </a:lvl1pPr>
          </a:lstStyle>
          <a:p>
            <a:fld id="{2F0C4421-5918-4AA3-AE4A-C36EDD2FD6EB}" type="slidenum">
              <a:rPr lang="en-US" smtClean="0"/>
              <a:pPr/>
              <a:t>‹#›</a:t>
            </a:fld>
            <a:endParaRPr lang="en-US" dirty="0"/>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3" name="Content Placeholder 3"/>
          <p:cNvSpPr>
            <a:spLocks noGrp="1"/>
          </p:cNvSpPr>
          <p:nvPr>
            <p:ph sz="quarter" idx="1" hasCustomPrompt="1"/>
          </p:nvPr>
        </p:nvSpPr>
        <p:spPr>
          <a:xfrm>
            <a:off x="609600" y="1752600"/>
            <a:ext cx="8153400" cy="4495800"/>
          </a:xfrm>
        </p:spPr>
        <p:txBody>
          <a:bodyPr>
            <a:noAutofit/>
          </a:bodyPr>
          <a:lstStyle>
            <a:lvl1pPr>
              <a:lnSpc>
                <a:spcPct val="106000"/>
              </a:lnSpc>
              <a:spcAft>
                <a:spcPts val="300"/>
              </a:spcAft>
              <a:defRPr sz="1800" baseline="0">
                <a:latin typeface="+mn-lt"/>
              </a:defRPr>
            </a:lvl1pPr>
          </a:lstStyle>
          <a:p>
            <a:pPr>
              <a:spcBef>
                <a:spcPts val="600"/>
              </a:spcBef>
              <a:spcAft>
                <a:spcPts val="600"/>
              </a:spcAft>
              <a:buFont typeface="Wingdings" pitchFamily="2" charset="2"/>
              <a:buChar char="q"/>
            </a:pPr>
            <a:r>
              <a:rPr lang="en-US" dirty="0" smtClean="0"/>
              <a:t>text</a:t>
            </a:r>
            <a:endParaRPr lang="en-US" dirty="0"/>
          </a:p>
        </p:txBody>
      </p:sp>
      <p:sp>
        <p:nvSpPr>
          <p:cNvPr id="11" name="Title 1"/>
          <p:cNvSpPr>
            <a:spLocks noGrp="1"/>
          </p:cNvSpPr>
          <p:nvPr>
            <p:ph type="title"/>
          </p:nvPr>
        </p:nvSpPr>
        <p:spPr>
          <a:xfrm>
            <a:off x="1905000" y="457200"/>
            <a:ext cx="6858000" cy="841248"/>
          </a:xfrm>
          <a:prstGeom prst="rect">
            <a:avLst/>
          </a:prstGeom>
        </p:spPr>
        <p:txBody>
          <a:bodyPr anchor="ctr">
            <a:noAutofit/>
          </a:bodyPr>
          <a:lstStyle>
            <a:lvl1pPr algn="l">
              <a:buNone/>
              <a:defRPr sz="2800" b="1">
                <a:solidFill>
                  <a:schemeClr val="accent3">
                    <a:lumMod val="75000"/>
                  </a:schemeClr>
                </a:solidFill>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Ref idx="1003">
        <a:schemeClr val="bg1"/>
      </p:bgRef>
    </p:bg>
    <p:spTree>
      <p:nvGrpSpPr>
        <p:cNvPr id="1" name=""/>
        <p:cNvGrpSpPr/>
        <p:nvPr/>
      </p:nvGrpSpPr>
      <p:grpSpPr>
        <a:xfrm>
          <a:off x="0" y="0"/>
          <a:ext cx="0" cy="0"/>
          <a:chOff x="0" y="0"/>
          <a:chExt cx="0" cy="0"/>
        </a:xfrm>
      </p:grpSpPr>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nchorCtr="0"/>
          <a:lstStyle/>
          <a:p>
            <a:pPr algn="ctr" eaLnBrk="1" latinLnBrk="0" hangingPunct="1"/>
            <a:endParaRPr kumimoji="0" lang="en-US" b="0" dirty="0"/>
          </a:p>
        </p:txBody>
      </p:sp>
      <p:sp>
        <p:nvSpPr>
          <p:cNvPr id="2" name="Title 1"/>
          <p:cNvSpPr>
            <a:spLocks noGrp="1"/>
          </p:cNvSpPr>
          <p:nvPr>
            <p:ph type="title"/>
          </p:nvPr>
        </p:nvSpPr>
        <p:spPr>
          <a:xfrm>
            <a:off x="1371600" y="1600200"/>
            <a:ext cx="7620000" cy="990600"/>
          </a:xfrm>
          <a:prstGeom prst="rect">
            <a:avLst/>
          </a:prstGeom>
        </p:spPr>
        <p:txBody>
          <a:bodyPr>
            <a:normAutofit/>
          </a:bodyPr>
          <a:lstStyle>
            <a:lvl1pPr algn="l">
              <a:buNone/>
              <a:defRPr sz="3000" b="1" cap="none">
                <a:solidFill>
                  <a:srgbClr val="FFFFFF"/>
                </a:solidFill>
                <a:latin typeface="Arial" pitchFamily="34" charset="0"/>
                <a:cs typeface="Arial" pitchFamily="34" charset="0"/>
              </a:defRPr>
            </a:lvl1pPr>
          </a:lstStyle>
          <a:p>
            <a:r>
              <a:rPr kumimoji="0" lang="en-US" dirty="0" smtClean="0"/>
              <a:t>Click to edit Master title style</a:t>
            </a:r>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98568" y="1752600"/>
            <a:ext cx="1100860" cy="685801"/>
          </a:xfrm>
          <a:prstGeom prst="rect">
            <a:avLst/>
          </a:prstGeom>
        </p:spPr>
      </p:pic>
      <p:sp>
        <p:nvSpPr>
          <p:cNvPr id="13" name="Slide Number Placeholder 12"/>
          <p:cNvSpPr>
            <a:spLocks noGrp="1"/>
          </p:cNvSpPr>
          <p:nvPr>
            <p:ph type="sldNum" sz="quarter" idx="11"/>
          </p:nvPr>
        </p:nvSpPr>
        <p:spPr>
          <a:xfrm>
            <a:off x="152400" y="64770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uron's Section Dividers">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152400" y="152400"/>
            <a:ext cx="1100860" cy="685801"/>
          </a:xfrm>
          <a:prstGeom prst="rect">
            <a:avLst/>
          </a:prstGeom>
        </p:spPr>
      </p:pic>
      <p:sp>
        <p:nvSpPr>
          <p:cNvPr id="13" name="Slide Number Placeholder 12"/>
          <p:cNvSpPr>
            <a:spLocks noGrp="1"/>
          </p:cNvSpPr>
          <p:nvPr>
            <p:ph type="sldNum" sz="quarter" idx="11"/>
          </p:nvPr>
        </p:nvSpPr>
        <p:spPr>
          <a:xfrm>
            <a:off x="8458200" y="5334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8"/>
          <p:cNvSpPr>
            <a:spLocks noGrp="1"/>
          </p:cNvSpPr>
          <p:nvPr>
            <p:ph sz="quarter" idx="1"/>
          </p:nvPr>
        </p:nvSpPr>
        <p:spPr>
          <a:xfrm>
            <a:off x="609600"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609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1676400" cy="365125"/>
          </a:xfr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5" name="Picture 4" descr="Logo no tag.png"/>
          <p:cNvPicPr>
            <a:picLocks noChangeAspect="1"/>
          </p:cNvPicPr>
          <p:nvPr userDrawn="1"/>
        </p:nvPicPr>
        <p:blipFill>
          <a:blip r:embed="rId2" cstate="print"/>
          <a:stretch>
            <a:fillRect/>
          </a:stretch>
        </p:blipFill>
        <p:spPr>
          <a:xfrm>
            <a:off x="7793824" y="5892800"/>
            <a:ext cx="1223176" cy="762000"/>
          </a:xfrm>
          <a:prstGeom prst="rect">
            <a:avLst/>
          </a:prstGeom>
        </p:spPr>
      </p:pic>
      <p:sp>
        <p:nvSpPr>
          <p:cNvPr id="7" name="Title 1"/>
          <p:cNvSpPr>
            <a:spLocks noGrp="1"/>
          </p:cNvSpPr>
          <p:nvPr>
            <p:ph type="title"/>
          </p:nvPr>
        </p:nvSpPr>
        <p:spPr>
          <a:xfrm>
            <a:off x="1981200" y="4572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600200"/>
            <a:ext cx="8153400" cy="4526280"/>
          </a:xfrm>
          <a:prstGeom prst="rect">
            <a:avLst/>
          </a:prstGeom>
        </p:spPr>
        <p:txBody>
          <a:bodyPr vert="horz">
            <a:no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80848"/>
            <a:ext cx="533400" cy="244476"/>
          </a:xfrm>
          <a:prstGeom prst="rect">
            <a:avLst/>
          </a:prstGeom>
        </p:spPr>
        <p:txBody>
          <a:bodyPr vert="horz" anchor="ctr" anchorCtr="0">
            <a:normAutofit/>
          </a:bodyPr>
          <a:lstStyle>
            <a:lvl1pPr algn="ctr" eaLnBrk="1" latinLnBrk="0" hangingPunct="1">
              <a:defRPr kumimoji="0" sz="1300" b="1">
                <a:solidFill>
                  <a:srgbClr val="FFFFFF"/>
                </a:solidFill>
                <a:latin typeface="Arial" pitchFamily="34" charset="0"/>
                <a:cs typeface="Arial" pitchFamily="34" charset="0"/>
              </a:defRPr>
            </a:lvl1pPr>
          </a:lstStyle>
          <a:p>
            <a:fld id="{25037DA4-2335-4A87-8586-64B2BAB08211}" type="slidenum">
              <a:rPr lang="en-US" smtClean="0"/>
              <a:pPr/>
              <a:t>‹#›</a:t>
            </a:fld>
            <a:endParaRPr lang="en-US" dirty="0"/>
          </a:p>
        </p:txBody>
      </p:sp>
      <p:pic>
        <p:nvPicPr>
          <p:cNvPr id="12" name="Picture 11" descr="Logo no tag.png"/>
          <p:cNvPicPr>
            <a:picLocks noChangeAspect="1"/>
          </p:cNvPicPr>
          <p:nvPr/>
        </p:nvPicPr>
        <p:blipFill>
          <a:blip r:embed="rId16" cstate="print"/>
          <a:stretch>
            <a:fillRect/>
          </a:stretch>
        </p:blipFill>
        <p:spPr>
          <a:xfrm>
            <a:off x="152400" y="152400"/>
            <a:ext cx="1617717" cy="1007787"/>
          </a:xfrm>
          <a:prstGeom prst="rect">
            <a:avLst/>
          </a:prstGeom>
        </p:spPr>
      </p:pic>
      <p:sp>
        <p:nvSpPr>
          <p:cNvPr id="11" name="Title 1"/>
          <p:cNvSpPr txBox="1">
            <a:spLocks/>
          </p:cNvSpPr>
          <p:nvPr userDrawn="1"/>
        </p:nvSpPr>
        <p:spPr>
          <a:xfrm>
            <a:off x="1905000" y="533400"/>
            <a:ext cx="6705600" cy="685800"/>
          </a:xfrm>
          <a:prstGeom prst="rect">
            <a:avLst/>
          </a:prstGeom>
        </p:spPr>
        <p:txBody>
          <a:bodyPr anchor="ctr">
            <a:normAutofit/>
          </a:bodyPr>
          <a:lstStyle>
            <a:lvl1pPr algn="l" rtl="0" eaLnBrk="1" latinLnBrk="0" hangingPunct="1">
              <a:spcBef>
                <a:spcPct val="0"/>
              </a:spcBef>
              <a:buNone/>
              <a:defRPr kumimoji="0" sz="3200" b="1" kern="1200">
                <a:solidFill>
                  <a:schemeClr val="tx1"/>
                </a:solidFill>
                <a:latin typeface="Arial" pitchFamily="34" charset="0"/>
                <a:ea typeface="+mj-ea"/>
                <a:cs typeface="Arial" pitchFamily="34" charset="0"/>
              </a:defRPr>
            </a:lvl1pPr>
          </a:lstStyle>
          <a:p>
            <a:r>
              <a:rPr lang="en-US" sz="2800" dirty="0" smtClean="0"/>
              <a:t>Click to edit Master title style</a:t>
            </a:r>
            <a:endParaRPr lang="en-US" sz="2800" dirty="0"/>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65" r:id="rId4"/>
    <p:sldLayoutId id="2147483740" r:id="rId5"/>
    <p:sldLayoutId id="2147483741" r:id="rId6"/>
    <p:sldLayoutId id="2147483742" r:id="rId7"/>
    <p:sldLayoutId id="2147483743" r:id="rId8"/>
    <p:sldLayoutId id="2147483764" r:id="rId9"/>
    <p:sldLayoutId id="2147483744" r:id="rId10"/>
    <p:sldLayoutId id="2147483745" r:id="rId11"/>
    <p:sldLayoutId id="2147483746" r:id="rId12"/>
    <p:sldLayoutId id="2147483747" r:id="rId13"/>
    <p:sldLayoutId id="2147483763" r:id="rId14"/>
  </p:sldLayoutIdLst>
  <p:timing>
    <p:tnLst>
      <p:par>
        <p:cTn id="1" dur="indefinite" restart="never" nodeType="tmRoot"/>
      </p:par>
    </p:tnLst>
  </p:timing>
  <p:hf hdr="0" ftr="0" dt="0"/>
  <p:txStyles>
    <p:titleStyle>
      <a:lvl1pPr algn="l" rtl="0" eaLnBrk="1" latinLnBrk="0" hangingPunct="1">
        <a:spcBef>
          <a:spcPct val="0"/>
        </a:spcBef>
        <a:buNone/>
        <a:defRPr kumimoji="0" sz="4400" kern="1200">
          <a:solidFill>
            <a:schemeClr val="tx1"/>
          </a:solidFill>
          <a:latin typeface="+mj-lt"/>
          <a:ea typeface="+mj-ea"/>
          <a:cs typeface="+mj-cs"/>
        </a:defRPr>
      </a:lvl1pPr>
    </p:titleStyle>
    <p:body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projectsharetexas.org/"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projectsharetexas.org/"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www.texasstudentdatasystem.org/" TargetMode="External"/><Relationship Id="rId2" Type="http://schemas.openxmlformats.org/officeDocument/2006/relationships/notesSlide" Target="../notesSlides/notesSlide54.xml"/><Relationship Id="rId1" Type="http://schemas.openxmlformats.org/officeDocument/2006/relationships/slideLayout" Target="../slideLayouts/slideLayout11.xm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2438400" y="5745480"/>
            <a:ext cx="6477000" cy="838200"/>
          </a:xfrm>
        </p:spPr>
        <p:txBody>
          <a:bodyPr>
            <a:normAutofit fontScale="90000"/>
          </a:bodyPr>
          <a:lstStyle/>
          <a:p>
            <a:r>
              <a:rPr lang="en-US" sz="3800" b="1" cap="none" dirty="0" smtClean="0"/>
              <a:t>TSDS Technical Course </a:t>
            </a:r>
            <a:r>
              <a:rPr lang="en-US" sz="3800" b="1" cap="none" dirty="0"/>
              <a:t>7</a:t>
            </a:r>
            <a:r>
              <a:rPr lang="en-US" sz="3800" b="1" cap="none" dirty="0" smtClean="0"/>
              <a:t>: </a:t>
            </a:r>
            <a:r>
              <a:rPr lang="en-US" sz="3800" b="1" cap="none" dirty="0" smtClean="0">
                <a:solidFill>
                  <a:srgbClr val="43E4FF"/>
                </a:solidFill>
              </a:rPr>
              <a:t>Train-the-Trainer Best Practices and Resources</a:t>
            </a:r>
            <a:r>
              <a:rPr lang="en-US" b="1" cap="none" dirty="0" smtClean="0">
                <a:solidFill>
                  <a:srgbClr val="43E4FF"/>
                </a:solidFill>
              </a:rPr>
              <a:t/>
            </a:r>
            <a:br>
              <a:rPr lang="en-US" b="1" cap="none" dirty="0" smtClean="0">
                <a:solidFill>
                  <a:srgbClr val="43E4FF"/>
                </a:solidFill>
              </a:rPr>
            </a:br>
            <a:r>
              <a:rPr lang="en-US" sz="3100" dirty="0" smtClean="0"/>
              <a:t/>
            </a:r>
            <a:br>
              <a:rPr lang="en-US" sz="3100" dirty="0" smtClean="0"/>
            </a:br>
            <a:r>
              <a:rPr lang="en-US" sz="2400" dirty="0" smtClean="0">
                <a:solidFill>
                  <a:srgbClr val="11D4E9"/>
                </a:solidFill>
              </a:rPr>
              <a:t> TSDS-Tech-L007-D003</a:t>
            </a:r>
            <a:endParaRPr lang="en-US" sz="2400" dirty="0">
              <a:solidFill>
                <a:srgbClr val="FCD192"/>
              </a:solidFill>
            </a:endParaRPr>
          </a:p>
        </p:txBody>
      </p:sp>
      <p:sp>
        <p:nvSpPr>
          <p:cNvPr id="6" name="Rectangle 5"/>
          <p:cNvSpPr/>
          <p:nvPr/>
        </p:nvSpPr>
        <p:spPr>
          <a:xfrm>
            <a:off x="110990" y="870099"/>
            <a:ext cx="2832442" cy="338554"/>
          </a:xfrm>
          <a:prstGeom prst="rect">
            <a:avLst/>
          </a:prstGeom>
        </p:spPr>
        <p:txBody>
          <a:bodyPr wrap="none">
            <a:spAutoFit/>
          </a:bodyPr>
          <a:lstStyle/>
          <a:p>
            <a:r>
              <a:rPr lang="en-US" sz="1600" dirty="0" smtClean="0">
                <a:solidFill>
                  <a:srgbClr val="11D4E9"/>
                </a:solidFill>
              </a:rPr>
              <a:t>Simple Solution. Brighter Futures.</a:t>
            </a:r>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9</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015618665"/>
              </p:ext>
            </p:extLst>
          </p:nvPr>
        </p:nvGraphicFramePr>
        <p:xfrm>
          <a:off x="304801" y="1600200"/>
          <a:ext cx="8534399" cy="4529328"/>
        </p:xfrm>
        <a:graphic>
          <a:graphicData uri="http://schemas.openxmlformats.org/drawingml/2006/table">
            <a:tbl>
              <a:tblPr/>
              <a:tblGrid>
                <a:gridCol w="690666"/>
                <a:gridCol w="909533"/>
                <a:gridCol w="1981200"/>
                <a:gridCol w="2209800"/>
                <a:gridCol w="762000"/>
                <a:gridCol w="1447800"/>
                <a:gridCol w="533400"/>
              </a:tblGrid>
              <a:tr h="155094">
                <a:tc>
                  <a:txBody>
                    <a:bodyPr/>
                    <a:lstStyle/>
                    <a:p>
                      <a:pPr algn="ctr" fontAlgn="ctr"/>
                      <a:r>
                        <a:rPr lang="en-US" sz="1000" b="1" i="0" u="none" strike="noStrike" dirty="0">
                          <a:solidFill>
                            <a:srgbClr val="FFFFFF"/>
                          </a:solidFill>
                          <a:effectLst/>
                          <a:latin typeface="Arial"/>
                        </a:rPr>
                        <a:t>Course</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dirty="0">
                          <a:solidFill>
                            <a:srgbClr val="FFFFFF"/>
                          </a:solidFill>
                          <a:effectLst/>
                          <a:latin typeface="Arial"/>
                        </a:rPr>
                        <a:t>Title</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Course Description</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Objectives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Pre-Requisites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Resources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Timing</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r>
              <a:tr h="402201">
                <a:tc>
                  <a:txBody>
                    <a:bodyPr/>
                    <a:lstStyle/>
                    <a:p>
                      <a:pPr algn="ctr" fontAlgn="ctr"/>
                      <a:r>
                        <a:rPr lang="en-US" sz="1000" b="1" i="0" u="none" strike="noStrike" dirty="0">
                          <a:solidFill>
                            <a:srgbClr val="000000"/>
                          </a:solidFill>
                          <a:effectLst/>
                          <a:latin typeface="Arial"/>
                        </a:rPr>
                        <a:t>Course 5:</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000" b="0" i="0" u="none" strike="noStrike">
                          <a:solidFill>
                            <a:srgbClr val="000000"/>
                          </a:solidFill>
                          <a:effectLst/>
                          <a:latin typeface="Arial"/>
                        </a:rPr>
                        <a:t>Data Loads into the Dashboards Data Mart</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l" fontAlgn="t"/>
                      <a:r>
                        <a:rPr lang="en-US" sz="1000" b="0" i="0" u="none" strike="noStrike" dirty="0">
                          <a:solidFill>
                            <a:srgbClr val="000000"/>
                          </a:solidFill>
                          <a:effectLst/>
                          <a:latin typeface="Arial"/>
                        </a:rPr>
                        <a:t>Facilitated workshop that provides a detailed understanding how XML Interchange Files are automatically loaded to the </a:t>
                      </a:r>
                      <a:r>
                        <a:rPr lang="en-US" sz="1000" b="0" i="0" u="none" strike="noStrike" dirty="0" smtClean="0">
                          <a:solidFill>
                            <a:srgbClr val="000000"/>
                          </a:solidFill>
                          <a:effectLst/>
                          <a:latin typeface="Arial"/>
                        </a:rPr>
                        <a:t>Dashboard </a:t>
                      </a:r>
                      <a:r>
                        <a:rPr lang="en-US" sz="1000" b="0" i="0" u="none" strike="noStrike" dirty="0">
                          <a:solidFill>
                            <a:srgbClr val="000000"/>
                          </a:solidFill>
                          <a:effectLst/>
                          <a:latin typeface="Arial"/>
                        </a:rPr>
                        <a:t>Data Mart (DDM) and verified. Additionally, you will learn how to view </a:t>
                      </a:r>
                      <a:r>
                        <a:rPr lang="en-US" sz="1000" b="0" i="0" u="none" strike="noStrike" dirty="0" err="1">
                          <a:solidFill>
                            <a:srgbClr val="000000"/>
                          </a:solidFill>
                          <a:effectLst/>
                          <a:latin typeface="Arial"/>
                        </a:rPr>
                        <a:t>studentGPS</a:t>
                      </a:r>
                      <a:r>
                        <a:rPr lang="en-US" sz="1000" b="0" i="0" u="none" strike="noStrike" dirty="0">
                          <a:solidFill>
                            <a:srgbClr val="000000"/>
                          </a:solidFill>
                          <a:effectLst/>
                          <a:latin typeface="Arial"/>
                        </a:rPr>
                        <a:t>(TM) Dashboards Validation Reports.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By the end of this workshop, the participant will be able to explain how data is loaded in the DDM, verify data has been loaded into the DDM and review </a:t>
                      </a:r>
                      <a:r>
                        <a:rPr lang="en-US" sz="1000" b="0" i="0" u="none" strike="noStrike" dirty="0" err="1">
                          <a:solidFill>
                            <a:srgbClr val="000000"/>
                          </a:solidFill>
                          <a:effectLst/>
                          <a:latin typeface="Arial"/>
                        </a:rPr>
                        <a:t>studentGPS</a:t>
                      </a:r>
                      <a:r>
                        <a:rPr lang="en-US" sz="1000" b="0" i="0" u="none" strike="noStrike" dirty="0">
                          <a:solidFill>
                            <a:srgbClr val="000000"/>
                          </a:solidFill>
                          <a:effectLst/>
                          <a:latin typeface="Arial"/>
                        </a:rPr>
                        <a:t> ™ Dashboards Validation Reports.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Course 1 - 4 </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Sample Verification Reports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45 minutes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8560">
                <a:tc>
                  <a:txBody>
                    <a:bodyPr/>
                    <a:lstStyle/>
                    <a:p>
                      <a:pPr algn="ctr" fontAlgn="ctr"/>
                      <a:r>
                        <a:rPr lang="en-US" sz="1000" b="1" i="0" u="none" strike="noStrike">
                          <a:solidFill>
                            <a:srgbClr val="000000"/>
                          </a:solidFill>
                          <a:effectLst/>
                          <a:latin typeface="Arial"/>
                        </a:rPr>
                        <a:t>Course 6:</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000" b="0" i="0" u="none" strike="noStrike" dirty="0" err="1">
                          <a:solidFill>
                            <a:srgbClr val="000000"/>
                          </a:solidFill>
                          <a:effectLst/>
                          <a:latin typeface="Arial"/>
                        </a:rPr>
                        <a:t>studentGPS</a:t>
                      </a:r>
                      <a:r>
                        <a:rPr lang="en-US" sz="1000" b="0" i="0" u="none" strike="noStrike" dirty="0">
                          <a:solidFill>
                            <a:srgbClr val="000000"/>
                          </a:solidFill>
                          <a:effectLst/>
                          <a:latin typeface="Arial"/>
                        </a:rPr>
                        <a:t>™ Dashboards Configuration and Administrative Tasks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l" fontAlgn="t"/>
                      <a:r>
                        <a:rPr lang="en-US" sz="1000" b="0" i="0" u="none" strike="noStrike">
                          <a:solidFill>
                            <a:srgbClr val="000000"/>
                          </a:solidFill>
                          <a:effectLst/>
                          <a:latin typeface="Arial"/>
                        </a:rPr>
                        <a:t>Facilitated workshop to understand key studentGPS™ Dashboards functionality and administrative tasks available to the LEA Data Steward.</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By the end of this workshop, the participant will be able to use the </a:t>
                      </a:r>
                      <a:r>
                        <a:rPr lang="en-US" sz="1000" b="0" i="0" u="none" strike="noStrike" dirty="0" err="1">
                          <a:solidFill>
                            <a:srgbClr val="000000"/>
                          </a:solidFill>
                          <a:effectLst/>
                          <a:latin typeface="Arial"/>
                        </a:rPr>
                        <a:t>studentGPS</a:t>
                      </a:r>
                      <a:r>
                        <a:rPr lang="en-US" sz="1000" b="0" i="0" u="none" strike="noStrike" dirty="0">
                          <a:solidFill>
                            <a:srgbClr val="000000"/>
                          </a:solidFill>
                          <a:effectLst/>
                          <a:latin typeface="Arial"/>
                        </a:rPr>
                        <a:t>™ Dashboards Quality Assurance Checklist to check that the data in the dashboard is correct, understand key </a:t>
                      </a:r>
                      <a:r>
                        <a:rPr lang="en-US" sz="1000" b="0" i="0" u="none" strike="noStrike" dirty="0" err="1">
                          <a:solidFill>
                            <a:srgbClr val="000000"/>
                          </a:solidFill>
                          <a:effectLst/>
                          <a:latin typeface="Arial"/>
                        </a:rPr>
                        <a:t>StudentGPS</a:t>
                      </a:r>
                      <a:r>
                        <a:rPr lang="en-US" sz="1000" b="0" i="0" u="none" strike="noStrike" dirty="0">
                          <a:solidFill>
                            <a:srgbClr val="000000"/>
                          </a:solidFill>
                          <a:effectLst/>
                          <a:latin typeface="Arial"/>
                        </a:rPr>
                        <a:t>™ Dashboards administrative functionality, and learn how to configure staff classification/claim sets in the </a:t>
                      </a:r>
                      <a:r>
                        <a:rPr lang="en-US" sz="1000" b="0" i="0" u="none" strike="noStrike" dirty="0" err="1">
                          <a:solidFill>
                            <a:srgbClr val="000000"/>
                          </a:solidFill>
                          <a:effectLst/>
                          <a:latin typeface="Arial"/>
                        </a:rPr>
                        <a:t>studentGPS</a:t>
                      </a:r>
                      <a:r>
                        <a:rPr lang="en-US" sz="1000" b="0" i="0" u="none" strike="noStrike" dirty="0">
                          <a:solidFill>
                            <a:srgbClr val="000000"/>
                          </a:solidFill>
                          <a:effectLst/>
                          <a:latin typeface="Arial"/>
                        </a:rPr>
                        <a:t>™ Dashboards</a:t>
                      </a:r>
                      <a:br>
                        <a:rPr lang="en-US" sz="1000" b="0" i="0" u="none" strike="noStrike" dirty="0">
                          <a:solidFill>
                            <a:srgbClr val="000000"/>
                          </a:solidFill>
                          <a:effectLst/>
                          <a:latin typeface="Arial"/>
                        </a:rPr>
                      </a:br>
                      <a:endParaRPr lang="en-US" sz="1000" b="0" i="0" u="none" strike="noStrike" dirty="0">
                        <a:solidFill>
                          <a:srgbClr val="000000"/>
                        </a:solidFill>
                        <a:effectLst/>
                        <a:latin typeface="Arial"/>
                      </a:endParaRP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smtClean="0">
                          <a:solidFill>
                            <a:srgbClr val="000000"/>
                          </a:solidFill>
                          <a:effectLst/>
                          <a:latin typeface="+mn-lt"/>
                        </a:rPr>
                        <a:t>Course 1 - 3, Course 5</a:t>
                      </a:r>
                      <a:endParaRPr lang="en-US" sz="1000" b="0" i="0" u="none" strike="noStrike" dirty="0">
                        <a:solidFill>
                          <a:srgbClr val="000000"/>
                        </a:solidFill>
                        <a:effectLst/>
                        <a:latin typeface="Arial"/>
                      </a:endParaRP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Guided Practices:</a:t>
                      </a:r>
                      <a:br>
                        <a:rPr lang="en-US" sz="1000" b="0" i="0" u="none" strike="noStrike" dirty="0">
                          <a:solidFill>
                            <a:srgbClr val="000000"/>
                          </a:solidFill>
                          <a:effectLst/>
                          <a:latin typeface="Arial"/>
                        </a:rPr>
                      </a:br>
                      <a:r>
                        <a:rPr lang="en-US" sz="1000" b="0" i="0" u="none" strike="noStrike" dirty="0" smtClean="0">
                          <a:solidFill>
                            <a:srgbClr val="000000"/>
                          </a:solidFill>
                          <a:effectLst/>
                          <a:latin typeface="Arial"/>
                        </a:rPr>
                        <a:t>- District </a:t>
                      </a:r>
                      <a:r>
                        <a:rPr lang="en-US" sz="1000" b="0" i="0" u="none" strike="noStrike" dirty="0">
                          <a:solidFill>
                            <a:srgbClr val="000000"/>
                          </a:solidFill>
                          <a:effectLst/>
                          <a:latin typeface="Arial"/>
                        </a:rPr>
                        <a:t>View Guided </a:t>
                      </a:r>
                      <a:r>
                        <a:rPr lang="en-US" sz="1000" b="0" i="0" u="none" strike="noStrike" dirty="0" smtClean="0">
                          <a:solidFill>
                            <a:srgbClr val="000000"/>
                          </a:solidFill>
                          <a:effectLst/>
                          <a:latin typeface="Arial"/>
                        </a:rPr>
                        <a:t>Practice</a:t>
                      </a:r>
                      <a:r>
                        <a:rPr lang="en-US" sz="1000" b="0" i="0" u="none" strike="noStrike" dirty="0">
                          <a:solidFill>
                            <a:srgbClr val="000000"/>
                          </a:solidFill>
                          <a:effectLst/>
                          <a:latin typeface="Arial"/>
                        </a:rPr>
                        <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Campus View Guided </a:t>
                      </a:r>
                      <a:r>
                        <a:rPr lang="en-US" sz="1000" b="0" i="0" u="none" strike="noStrike" dirty="0" smtClean="0">
                          <a:solidFill>
                            <a:srgbClr val="000000"/>
                          </a:solidFill>
                          <a:effectLst/>
                          <a:latin typeface="Arial"/>
                        </a:rPr>
                        <a:t>Practice</a:t>
                      </a:r>
                      <a:r>
                        <a:rPr lang="en-US" sz="1000" b="0" i="0" u="none" strike="noStrike" dirty="0">
                          <a:solidFill>
                            <a:srgbClr val="000000"/>
                          </a:solidFill>
                          <a:effectLst/>
                          <a:latin typeface="Arial"/>
                        </a:rPr>
                        <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Classroom &amp; Student Guided </a:t>
                      </a:r>
                      <a:r>
                        <a:rPr lang="en-US" sz="1000" b="0" i="0" u="none" strike="noStrike" dirty="0" smtClean="0">
                          <a:solidFill>
                            <a:srgbClr val="000000"/>
                          </a:solidFill>
                          <a:effectLst/>
                          <a:latin typeface="Arial"/>
                        </a:rPr>
                        <a:t>Practice</a:t>
                      </a:r>
                      <a:r>
                        <a:rPr lang="en-US" sz="1000" b="0" i="0" u="none" strike="noStrike" dirty="0">
                          <a:solidFill>
                            <a:srgbClr val="000000"/>
                          </a:solidFill>
                          <a:effectLst/>
                          <a:latin typeface="Arial"/>
                        </a:rPr>
                        <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Administrative Functions &amp; Claim Set Simulation</a:t>
                      </a:r>
                      <a:br>
                        <a:rPr lang="en-US" sz="1000" b="0" i="0" u="none" strike="noStrike" dirty="0">
                          <a:solidFill>
                            <a:srgbClr val="000000"/>
                          </a:solidFill>
                          <a:effectLst/>
                          <a:latin typeface="Arial"/>
                        </a:rPr>
                      </a:br>
                      <a:r>
                        <a:rPr lang="en-US" sz="1000" b="0" i="0" u="none" strike="noStrike" dirty="0" smtClean="0">
                          <a:solidFill>
                            <a:srgbClr val="000000"/>
                          </a:solidFill>
                          <a:effectLst/>
                          <a:latin typeface="Arial"/>
                        </a:rPr>
                        <a:t>- </a:t>
                      </a:r>
                      <a:r>
                        <a:rPr lang="en-US" sz="1000" b="0" i="0" u="none" strike="noStrike" dirty="0" err="1" smtClean="0">
                          <a:solidFill>
                            <a:srgbClr val="000000"/>
                          </a:solidFill>
                          <a:effectLst/>
                          <a:latin typeface="Arial"/>
                        </a:rPr>
                        <a:t>studentGPS</a:t>
                      </a:r>
                      <a:r>
                        <a:rPr lang="en-US" sz="1000" b="0" i="0" u="none" strike="noStrike" dirty="0" smtClean="0">
                          <a:solidFill>
                            <a:srgbClr val="000000"/>
                          </a:solidFill>
                          <a:effectLst/>
                          <a:latin typeface="Arial"/>
                        </a:rPr>
                        <a:t>™ </a:t>
                      </a:r>
                      <a:r>
                        <a:rPr lang="en-US" sz="1000" b="0" i="0" u="none" strike="noStrike" dirty="0">
                          <a:solidFill>
                            <a:srgbClr val="000000"/>
                          </a:solidFill>
                          <a:effectLst/>
                          <a:latin typeface="Arial"/>
                        </a:rPr>
                        <a:t>QA Checklist District View</a:t>
                      </a:r>
                      <a:br>
                        <a:rPr lang="en-US" sz="1000" b="0" i="0" u="none" strike="noStrike" dirty="0">
                          <a:solidFill>
                            <a:srgbClr val="000000"/>
                          </a:solidFill>
                          <a:effectLst/>
                          <a:latin typeface="Arial"/>
                        </a:rPr>
                      </a:br>
                      <a:r>
                        <a:rPr lang="en-US" sz="1000" b="0" i="0" u="none" strike="noStrike" dirty="0" smtClean="0">
                          <a:solidFill>
                            <a:srgbClr val="000000"/>
                          </a:solidFill>
                          <a:effectLst/>
                          <a:latin typeface="Arial"/>
                        </a:rPr>
                        <a:t>- </a:t>
                      </a:r>
                      <a:r>
                        <a:rPr lang="en-US" sz="1000" b="0" i="0" u="none" strike="noStrike" dirty="0" err="1" smtClean="0">
                          <a:solidFill>
                            <a:srgbClr val="000000"/>
                          </a:solidFill>
                          <a:effectLst/>
                          <a:latin typeface="Arial"/>
                        </a:rPr>
                        <a:t>studentGPS</a:t>
                      </a:r>
                      <a:r>
                        <a:rPr lang="en-US" sz="1000" b="0" i="0" u="none" strike="noStrike" dirty="0" smtClean="0">
                          <a:solidFill>
                            <a:srgbClr val="000000"/>
                          </a:solidFill>
                          <a:effectLst/>
                          <a:latin typeface="Arial"/>
                        </a:rPr>
                        <a:t>™ </a:t>
                      </a:r>
                      <a:r>
                        <a:rPr lang="en-US" sz="1000" b="0" i="0" u="none" strike="noStrike" dirty="0">
                          <a:solidFill>
                            <a:srgbClr val="000000"/>
                          </a:solidFill>
                          <a:effectLst/>
                          <a:latin typeface="Arial"/>
                        </a:rPr>
                        <a:t>QA Checklist Campus View</a:t>
                      </a:r>
                      <a:br>
                        <a:rPr lang="en-US" sz="1000" b="0" i="0" u="none" strike="noStrike" dirty="0">
                          <a:solidFill>
                            <a:srgbClr val="000000"/>
                          </a:solidFill>
                          <a:effectLst/>
                          <a:latin typeface="Arial"/>
                        </a:rPr>
                      </a:br>
                      <a:r>
                        <a:rPr lang="en-US" sz="1000" b="0" i="0" u="none" strike="noStrike" dirty="0" smtClean="0">
                          <a:solidFill>
                            <a:srgbClr val="000000"/>
                          </a:solidFill>
                          <a:effectLst/>
                          <a:latin typeface="Arial"/>
                        </a:rPr>
                        <a:t>- </a:t>
                      </a:r>
                      <a:r>
                        <a:rPr lang="en-US" sz="1000" b="0" i="0" u="none" strike="noStrike" dirty="0" err="1" smtClean="0">
                          <a:solidFill>
                            <a:srgbClr val="000000"/>
                          </a:solidFill>
                          <a:effectLst/>
                          <a:latin typeface="Arial"/>
                        </a:rPr>
                        <a:t>studentGPS</a:t>
                      </a:r>
                      <a:r>
                        <a:rPr lang="en-US" sz="1000" b="0" i="0" u="none" strike="noStrike" dirty="0" smtClean="0">
                          <a:solidFill>
                            <a:srgbClr val="000000"/>
                          </a:solidFill>
                          <a:effectLst/>
                          <a:latin typeface="Arial"/>
                        </a:rPr>
                        <a:t>™ Quick </a:t>
                      </a:r>
                      <a:r>
                        <a:rPr lang="en-US" sz="1000" b="0" i="0" u="none" strike="noStrike" dirty="0">
                          <a:solidFill>
                            <a:srgbClr val="000000"/>
                          </a:solidFill>
                          <a:effectLst/>
                          <a:latin typeface="Arial"/>
                        </a:rPr>
                        <a:t>Reference Guide</a:t>
                      </a:r>
                      <a:br>
                        <a:rPr lang="en-US" sz="1000" b="0" i="0" u="none" strike="noStrike" dirty="0">
                          <a:solidFill>
                            <a:srgbClr val="000000"/>
                          </a:solidFill>
                          <a:effectLst/>
                          <a:latin typeface="Arial"/>
                        </a:rPr>
                      </a:br>
                      <a:r>
                        <a:rPr lang="en-US" sz="1000" b="0" i="0" u="none" strike="noStrike" dirty="0" smtClean="0">
                          <a:solidFill>
                            <a:srgbClr val="000000"/>
                          </a:solidFill>
                          <a:effectLst/>
                          <a:latin typeface="Arial"/>
                        </a:rPr>
                        <a:t>- </a:t>
                      </a:r>
                      <a:r>
                        <a:rPr lang="en-US" sz="1000" b="0" i="0" u="none" strike="noStrike" dirty="0" err="1" smtClean="0">
                          <a:solidFill>
                            <a:srgbClr val="000000"/>
                          </a:solidFill>
                          <a:effectLst/>
                          <a:latin typeface="Arial"/>
                        </a:rPr>
                        <a:t>studentGPS</a:t>
                      </a:r>
                      <a:r>
                        <a:rPr lang="en-US" sz="1000" b="0" i="0" u="none" strike="noStrike" dirty="0" smtClean="0">
                          <a:solidFill>
                            <a:srgbClr val="000000"/>
                          </a:solidFill>
                          <a:effectLst/>
                          <a:latin typeface="Arial"/>
                        </a:rPr>
                        <a:t>™ </a:t>
                      </a:r>
                      <a:r>
                        <a:rPr lang="en-US" sz="1000" b="0" i="0" u="none" strike="noStrike" dirty="0">
                          <a:solidFill>
                            <a:srgbClr val="000000"/>
                          </a:solidFill>
                          <a:effectLst/>
                          <a:latin typeface="Arial"/>
                        </a:rPr>
                        <a:t>QA Checklist </a:t>
                      </a:r>
                      <a:r>
                        <a:rPr lang="en-US" sz="1000" b="0" i="0" u="none" strike="noStrike" dirty="0" smtClean="0">
                          <a:solidFill>
                            <a:srgbClr val="000000"/>
                          </a:solidFill>
                          <a:effectLst/>
                          <a:latin typeface="Arial"/>
                        </a:rPr>
                        <a:t>Classroom/Student</a:t>
                      </a:r>
                      <a:r>
                        <a:rPr lang="en-US" sz="1000" b="0" i="0" u="none" strike="noStrike" baseline="0" dirty="0" smtClean="0">
                          <a:solidFill>
                            <a:srgbClr val="000000"/>
                          </a:solidFill>
                          <a:effectLst/>
                          <a:latin typeface="Arial"/>
                        </a:rPr>
                        <a:t> </a:t>
                      </a:r>
                      <a:r>
                        <a:rPr lang="en-US" sz="1000" b="0" i="0" u="none" strike="noStrike" dirty="0" smtClean="0">
                          <a:solidFill>
                            <a:srgbClr val="000000"/>
                          </a:solidFill>
                          <a:effectLst/>
                          <a:latin typeface="Arial"/>
                        </a:rPr>
                        <a:t>View</a:t>
                      </a:r>
                      <a:endParaRPr lang="en-US" sz="1000" b="0" i="0" u="none" strike="noStrike" dirty="0">
                        <a:solidFill>
                          <a:srgbClr val="000000"/>
                        </a:solidFill>
                        <a:effectLst/>
                        <a:latin typeface="Arial"/>
                      </a:endParaRP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Arial"/>
                        </a:rPr>
                        <a:t>3.5 hours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Title 3"/>
          <p:cNvSpPr>
            <a:spLocks noGrp="1"/>
          </p:cNvSpPr>
          <p:nvPr>
            <p:ph type="title"/>
          </p:nvPr>
        </p:nvSpPr>
        <p:spPr>
          <a:xfrm>
            <a:off x="1905000" y="381000"/>
            <a:ext cx="6858000" cy="841248"/>
          </a:xfrm>
        </p:spPr>
        <p:txBody>
          <a:bodyPr/>
          <a:lstStyle/>
          <a:p>
            <a:r>
              <a:rPr lang="en-US" sz="2400" dirty="0" smtClean="0"/>
              <a:t>TSDS Technical Course </a:t>
            </a:r>
            <a:br>
              <a:rPr lang="en-US" sz="2400" dirty="0" smtClean="0"/>
            </a:br>
            <a:r>
              <a:rPr lang="en-US" sz="2400" dirty="0" smtClean="0"/>
              <a:t>Summary Matrix  (Slide 3 of 4)</a:t>
            </a:r>
            <a:endParaRPr lang="en-US" sz="2400" dirty="0"/>
          </a:p>
        </p:txBody>
      </p:sp>
    </p:spTree>
    <p:extLst>
      <p:ext uri="{BB962C8B-B14F-4D97-AF65-F5344CB8AC3E}">
        <p14:creationId xmlns:p14="http://schemas.microsoft.com/office/powerpoint/2010/main" val="1620415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10</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66214643"/>
              </p:ext>
            </p:extLst>
          </p:nvPr>
        </p:nvGraphicFramePr>
        <p:xfrm>
          <a:off x="304801" y="1600200"/>
          <a:ext cx="8534399" cy="2395728"/>
        </p:xfrm>
        <a:graphic>
          <a:graphicData uri="http://schemas.openxmlformats.org/drawingml/2006/table">
            <a:tbl>
              <a:tblPr/>
              <a:tblGrid>
                <a:gridCol w="690666"/>
                <a:gridCol w="909533"/>
                <a:gridCol w="1981200"/>
                <a:gridCol w="2209800"/>
                <a:gridCol w="762000"/>
                <a:gridCol w="1447800"/>
                <a:gridCol w="533400"/>
              </a:tblGrid>
              <a:tr h="155094">
                <a:tc>
                  <a:txBody>
                    <a:bodyPr/>
                    <a:lstStyle/>
                    <a:p>
                      <a:pPr algn="ctr" fontAlgn="ctr"/>
                      <a:r>
                        <a:rPr lang="en-US" sz="1000" b="1" i="0" u="none" strike="noStrike" dirty="0">
                          <a:solidFill>
                            <a:srgbClr val="FFFFFF"/>
                          </a:solidFill>
                          <a:effectLst/>
                          <a:latin typeface="Arial"/>
                        </a:rPr>
                        <a:t>Course</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dirty="0">
                          <a:solidFill>
                            <a:srgbClr val="FFFFFF"/>
                          </a:solidFill>
                          <a:effectLst/>
                          <a:latin typeface="Arial"/>
                        </a:rPr>
                        <a:t>Title</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Course Description</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Objectives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Pre-Requisites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Resources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Timing</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r>
              <a:tr h="440304">
                <a:tc>
                  <a:txBody>
                    <a:bodyPr/>
                    <a:lstStyle/>
                    <a:p>
                      <a:pPr algn="ctr" fontAlgn="ctr"/>
                      <a:r>
                        <a:rPr lang="en-US" sz="1000" b="1" i="0" u="none" strike="noStrike" dirty="0">
                          <a:solidFill>
                            <a:srgbClr val="000000"/>
                          </a:solidFill>
                          <a:effectLst/>
                          <a:latin typeface="Arial"/>
                        </a:rPr>
                        <a:t>Course 7:</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000" b="0" i="0" u="none" strike="noStrike" dirty="0">
                          <a:solidFill>
                            <a:srgbClr val="000000"/>
                          </a:solidFill>
                          <a:effectLst/>
                          <a:latin typeface="Arial"/>
                        </a:rPr>
                        <a:t>Train the Trainer Best Practices and Resources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l" fontAlgn="t"/>
                      <a:r>
                        <a:rPr lang="en-US" sz="1000" b="0" i="0" u="none" strike="noStrike" dirty="0">
                          <a:solidFill>
                            <a:srgbClr val="000000"/>
                          </a:solidFill>
                          <a:effectLst/>
                          <a:latin typeface="Arial"/>
                        </a:rPr>
                        <a:t>Facilitated workshop to train ESC Technical Champions and LEA Data Stewards on best practices and how to train end users.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By the end of this workshop, the participants will be able to access training materials on Project Share, discuss the Train-The-Trainer (TTT) best practices, review and explain how to use the recommended training </a:t>
                      </a:r>
                      <a:r>
                        <a:rPr lang="en-US" sz="1000" b="0" i="0" u="none" strike="noStrike" dirty="0" smtClean="0">
                          <a:solidFill>
                            <a:srgbClr val="000000"/>
                          </a:solidFill>
                          <a:effectLst/>
                          <a:latin typeface="Arial"/>
                        </a:rPr>
                        <a:t>checklists</a:t>
                      </a:r>
                      <a:r>
                        <a:rPr lang="en-US" sz="1000" b="0" i="0" u="none" strike="noStrike" dirty="0">
                          <a:solidFill>
                            <a:srgbClr val="000000"/>
                          </a:solidFill>
                          <a:effectLst/>
                          <a:latin typeface="Arial"/>
                        </a:rPr>
                        <a:t>,  identify key help desk contacts for their regions, and list five resources available to them when providing TSDS Technical training</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Arial"/>
                        </a:rPr>
                        <a:t>Course 1-6</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Guided </a:t>
                      </a:r>
                      <a:r>
                        <a:rPr lang="en-US" sz="1000" b="0" i="0" u="none" strike="noStrike" dirty="0" smtClean="0">
                          <a:solidFill>
                            <a:srgbClr val="000000"/>
                          </a:solidFill>
                          <a:effectLst/>
                          <a:latin typeface="Arial"/>
                        </a:rPr>
                        <a:t>Practices</a:t>
                      </a:r>
                      <a:r>
                        <a:rPr lang="en-US" sz="1000" b="0" i="0" u="none" strike="noStrike" dirty="0">
                          <a:solidFill>
                            <a:srgbClr val="000000"/>
                          </a:solidFill>
                          <a:effectLst/>
                          <a:latin typeface="Arial"/>
                        </a:rPr>
                        <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Course Summary Matrix</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3 hours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1101">
                <a:tc>
                  <a:txBody>
                    <a:bodyPr/>
                    <a:lstStyle/>
                    <a:p>
                      <a:pPr algn="ctr" fontAlgn="ctr"/>
                      <a:r>
                        <a:rPr lang="en-US" sz="1000" b="1" i="0" u="none" strike="noStrike">
                          <a:solidFill>
                            <a:srgbClr val="000000"/>
                          </a:solidFill>
                          <a:effectLst/>
                          <a:latin typeface="Arial"/>
                        </a:rPr>
                        <a:t>Course 8</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000" b="0" i="0" u="none" strike="noStrike">
                          <a:solidFill>
                            <a:srgbClr val="000000"/>
                          </a:solidFill>
                          <a:effectLst/>
                          <a:latin typeface="Arial"/>
                        </a:rPr>
                        <a:t>TSDS Technical  Certification</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l" fontAlgn="t"/>
                      <a:r>
                        <a:rPr lang="en-US" sz="1000" b="0" i="0" u="none" strike="noStrike">
                          <a:solidFill>
                            <a:srgbClr val="000000"/>
                          </a:solidFill>
                          <a:effectLst/>
                          <a:latin typeface="Arial"/>
                        </a:rPr>
                        <a:t>TSDS Technical Certification Assessment </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Arial"/>
                        </a:rPr>
                        <a:t>All ESC Technical Champions must pass the TSDS Technical Certification Assessment</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Arial"/>
                        </a:rPr>
                        <a:t>Courses 1-7</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Arial"/>
                        </a:rPr>
                        <a:t>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Arial"/>
                        </a:rPr>
                        <a:t>As Needed</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Title 3"/>
          <p:cNvSpPr>
            <a:spLocks noGrp="1"/>
          </p:cNvSpPr>
          <p:nvPr>
            <p:ph type="title"/>
          </p:nvPr>
        </p:nvSpPr>
        <p:spPr>
          <a:xfrm>
            <a:off x="1905000" y="381000"/>
            <a:ext cx="6858000" cy="841248"/>
          </a:xfrm>
        </p:spPr>
        <p:txBody>
          <a:bodyPr/>
          <a:lstStyle/>
          <a:p>
            <a:r>
              <a:rPr lang="en-US" sz="2400" dirty="0" smtClean="0"/>
              <a:t>TSDS Technical Course </a:t>
            </a:r>
            <a:br>
              <a:rPr lang="en-US" sz="2400" dirty="0" smtClean="0"/>
            </a:br>
            <a:r>
              <a:rPr lang="en-US" sz="2400" dirty="0" smtClean="0"/>
              <a:t>Summary Matrix  (Slide 4 of 4)</a:t>
            </a:r>
            <a:endParaRPr lang="en-US" sz="2400" dirty="0"/>
          </a:p>
        </p:txBody>
      </p:sp>
    </p:spTree>
    <p:extLst>
      <p:ext uri="{BB962C8B-B14F-4D97-AF65-F5344CB8AC3E}">
        <p14:creationId xmlns:p14="http://schemas.microsoft.com/office/powerpoint/2010/main" val="21785858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11</a:t>
            </a:fld>
            <a:endParaRPr lang="en-US" dirty="0"/>
          </a:p>
        </p:txBody>
      </p:sp>
      <p:sp>
        <p:nvSpPr>
          <p:cNvPr id="4" name="Title 3"/>
          <p:cNvSpPr>
            <a:spLocks noGrp="1"/>
          </p:cNvSpPr>
          <p:nvPr>
            <p:ph type="title"/>
          </p:nvPr>
        </p:nvSpPr>
        <p:spPr/>
        <p:txBody>
          <a:bodyPr/>
          <a:lstStyle/>
          <a:p>
            <a:r>
              <a:rPr lang="en-US" dirty="0" smtClean="0"/>
              <a:t>Target Audience Matrix</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928116100"/>
              </p:ext>
            </p:extLst>
          </p:nvPr>
        </p:nvGraphicFramePr>
        <p:xfrm>
          <a:off x="304800" y="2047024"/>
          <a:ext cx="8534400" cy="2524976"/>
        </p:xfrm>
        <a:graphic>
          <a:graphicData uri="http://schemas.openxmlformats.org/drawingml/2006/table">
            <a:tbl>
              <a:tblPr/>
              <a:tblGrid>
                <a:gridCol w="1474215"/>
                <a:gridCol w="1008519"/>
                <a:gridCol w="853440"/>
                <a:gridCol w="785611"/>
                <a:gridCol w="882523"/>
                <a:gridCol w="882523"/>
                <a:gridCol w="971169"/>
                <a:gridCol w="793877"/>
                <a:gridCol w="882523"/>
              </a:tblGrid>
              <a:tr h="373720">
                <a:tc>
                  <a:txBody>
                    <a:bodyPr/>
                    <a:lstStyle/>
                    <a:p>
                      <a:pPr algn="ctr" fontAlgn="ctr"/>
                      <a:r>
                        <a:rPr lang="en-US" sz="1100" b="1" i="0" u="none" strike="noStrike" dirty="0">
                          <a:solidFill>
                            <a:srgbClr val="000000"/>
                          </a:solidFill>
                          <a:effectLst/>
                          <a:latin typeface="Arial"/>
                        </a:rPr>
                        <a:t>TSDS Technical</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1" i="0" u="none" strike="noStrike">
                          <a:solidFill>
                            <a:srgbClr val="000000"/>
                          </a:solidFill>
                          <a:effectLst/>
                          <a:latin typeface="Arial"/>
                        </a:rPr>
                        <a:t>Course 1:</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1" i="0" u="none" strike="noStrike">
                          <a:solidFill>
                            <a:srgbClr val="000000"/>
                          </a:solidFill>
                          <a:effectLst/>
                          <a:latin typeface="Arial"/>
                        </a:rPr>
                        <a:t>Course 2:</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1" i="0" u="none" strike="noStrike">
                          <a:solidFill>
                            <a:srgbClr val="000000"/>
                          </a:solidFill>
                          <a:effectLst/>
                          <a:latin typeface="Arial"/>
                        </a:rPr>
                        <a:t>Course 3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1" i="0" u="none" strike="noStrike">
                          <a:solidFill>
                            <a:srgbClr val="000000"/>
                          </a:solidFill>
                          <a:effectLst/>
                          <a:latin typeface="Arial"/>
                        </a:rPr>
                        <a:t>Course 4:</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1" i="0" u="none" strike="noStrike">
                          <a:solidFill>
                            <a:srgbClr val="000000"/>
                          </a:solidFill>
                          <a:effectLst/>
                          <a:latin typeface="Arial"/>
                        </a:rPr>
                        <a:t>Course 5:</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1" i="0" u="none" strike="noStrike">
                          <a:solidFill>
                            <a:srgbClr val="000000"/>
                          </a:solidFill>
                          <a:effectLst/>
                          <a:latin typeface="Arial"/>
                        </a:rPr>
                        <a:t>Course 6:</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1" i="0" u="none" strike="noStrike">
                          <a:solidFill>
                            <a:srgbClr val="000000"/>
                          </a:solidFill>
                          <a:effectLst/>
                          <a:latin typeface="Arial"/>
                        </a:rPr>
                        <a:t>Course 7:</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1" i="0" u="none" strike="noStrike">
                          <a:solidFill>
                            <a:srgbClr val="000000"/>
                          </a:solidFill>
                          <a:effectLst/>
                          <a:latin typeface="Arial"/>
                        </a:rPr>
                        <a:t>Course 8:</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r>
              <a:tr h="763868">
                <a:tc>
                  <a:txBody>
                    <a:bodyPr/>
                    <a:lstStyle/>
                    <a:p>
                      <a:pPr algn="ctr" fontAlgn="ctr"/>
                      <a:r>
                        <a:rPr lang="en-US" sz="1100" b="0" i="0" u="none" strike="noStrike" dirty="0">
                          <a:solidFill>
                            <a:srgbClr val="000000"/>
                          </a:solidFill>
                          <a:effectLst/>
                          <a:latin typeface="Arial"/>
                        </a:rPr>
                        <a:t>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dirty="0">
                          <a:solidFill>
                            <a:srgbClr val="000000"/>
                          </a:solidFill>
                          <a:effectLst/>
                          <a:latin typeface="Arial"/>
                        </a:rPr>
                        <a:t>Overview of TSDS and TSDS High Level End User Process Map</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dirty="0">
                          <a:solidFill>
                            <a:srgbClr val="000000"/>
                          </a:solidFill>
                          <a:effectLst/>
                          <a:latin typeface="Arial"/>
                        </a:rPr>
                        <a:t>TSDS Client-Side Validation Tool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dirty="0">
                          <a:solidFill>
                            <a:srgbClr val="000000"/>
                          </a:solidFill>
                          <a:effectLst/>
                          <a:latin typeface="Arial"/>
                        </a:rPr>
                        <a:t>Loading Data into the ODS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dirty="0">
                          <a:solidFill>
                            <a:srgbClr val="000000"/>
                          </a:solidFill>
                          <a:effectLst/>
                          <a:latin typeface="Arial"/>
                        </a:rPr>
                        <a:t>Managing Data Loads into the PEIMS Data Mart</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dirty="0">
                          <a:solidFill>
                            <a:srgbClr val="000000"/>
                          </a:solidFill>
                          <a:effectLst/>
                          <a:latin typeface="Arial"/>
                        </a:rPr>
                        <a:t>Data Loads into the Dashboards Data Mart</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dirty="0" err="1">
                          <a:solidFill>
                            <a:srgbClr val="000000"/>
                          </a:solidFill>
                          <a:effectLst/>
                          <a:latin typeface="Arial"/>
                        </a:rPr>
                        <a:t>studentGPS</a:t>
                      </a:r>
                      <a:r>
                        <a:rPr lang="en-US" sz="1100" b="0" i="0" u="none" strike="noStrike" dirty="0">
                          <a:solidFill>
                            <a:srgbClr val="000000"/>
                          </a:solidFill>
                          <a:effectLst/>
                          <a:latin typeface="Arial"/>
                        </a:rPr>
                        <a:t>™ Dashboards Configuration and Administrative Tasks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dirty="0">
                          <a:solidFill>
                            <a:srgbClr val="000000"/>
                          </a:solidFill>
                          <a:effectLst/>
                          <a:latin typeface="Arial"/>
                        </a:rPr>
                        <a:t>Train the Trainer Best Practices and Resources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dirty="0">
                          <a:solidFill>
                            <a:srgbClr val="000000"/>
                          </a:solidFill>
                          <a:effectLst/>
                          <a:latin typeface="Arial"/>
                        </a:rPr>
                        <a:t>Technical Certification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r>
              <a:tr h="353186">
                <a:tc>
                  <a:txBody>
                    <a:bodyPr/>
                    <a:lstStyle/>
                    <a:p>
                      <a:pPr algn="ctr" fontAlgn="ctr"/>
                      <a:r>
                        <a:rPr lang="en-US" sz="1100" b="0" i="0" u="none" strike="noStrike">
                          <a:solidFill>
                            <a:srgbClr val="000000"/>
                          </a:solidFill>
                          <a:effectLst/>
                          <a:latin typeface="Arial"/>
                        </a:rPr>
                        <a:t>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Arial"/>
                        </a:rPr>
                        <a:t>30 minutes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a:solidFill>
                            <a:srgbClr val="000000"/>
                          </a:solidFill>
                          <a:effectLst/>
                          <a:latin typeface="Arial"/>
                        </a:rPr>
                        <a:t>3.5 hours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a:solidFill>
                            <a:srgbClr val="000000"/>
                          </a:solidFill>
                          <a:effectLst/>
                          <a:latin typeface="Arial"/>
                        </a:rPr>
                        <a:t>6 hours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dirty="0">
                          <a:solidFill>
                            <a:srgbClr val="000000"/>
                          </a:solidFill>
                          <a:effectLst/>
                          <a:latin typeface="Arial"/>
                        </a:rPr>
                        <a:t>2 hours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a:solidFill>
                            <a:srgbClr val="000000"/>
                          </a:solidFill>
                          <a:effectLst/>
                          <a:latin typeface="Arial"/>
                        </a:rPr>
                        <a:t>1.5 hours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a:solidFill>
                            <a:srgbClr val="000000"/>
                          </a:solidFill>
                          <a:effectLst/>
                          <a:latin typeface="Arial"/>
                        </a:rPr>
                        <a:t>3.5 hours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a:solidFill>
                            <a:srgbClr val="000000"/>
                          </a:solidFill>
                          <a:effectLst/>
                          <a:latin typeface="Arial"/>
                        </a:rPr>
                        <a:t>3 hour</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100" b="0" i="0" u="none" strike="noStrike" dirty="0">
                          <a:solidFill>
                            <a:srgbClr val="000000"/>
                          </a:solidFill>
                          <a:effectLst/>
                          <a:latin typeface="Arial"/>
                        </a:rPr>
                        <a:t>1 hour</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r>
              <a:tr h="377827">
                <a:tc>
                  <a:txBody>
                    <a:bodyPr/>
                    <a:lstStyle/>
                    <a:p>
                      <a:pPr algn="l" fontAlgn="ctr"/>
                      <a:r>
                        <a:rPr lang="en-US" sz="1100" b="0" i="0" u="none" strike="noStrike">
                          <a:solidFill>
                            <a:srgbClr val="FFFFFF"/>
                          </a:solidFill>
                          <a:effectLst/>
                          <a:latin typeface="Arial"/>
                        </a:rPr>
                        <a:t>ESC Technical Champions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2E6AA6"/>
                    </a:solidFill>
                  </a:tcPr>
                </a:tc>
                <a:tc>
                  <a:txBody>
                    <a:bodyPr/>
                    <a:lstStyle/>
                    <a:p>
                      <a:pPr algn="ctr" fontAlgn="ctr"/>
                      <a:r>
                        <a:rPr lang="en-US" sz="1100" b="0" i="0" u="none" strike="noStrike">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7827">
                <a:tc>
                  <a:txBody>
                    <a:bodyPr/>
                    <a:lstStyle/>
                    <a:p>
                      <a:pPr algn="l" fontAlgn="ctr"/>
                      <a:r>
                        <a:rPr lang="en-US" sz="1100" b="0" i="0" u="none" strike="noStrike">
                          <a:solidFill>
                            <a:srgbClr val="FFFFFF"/>
                          </a:solidFill>
                          <a:effectLst/>
                          <a:latin typeface="Arial"/>
                        </a:rPr>
                        <a:t>LEA Data Stewards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2E6AA6"/>
                    </a:solidFill>
                  </a:tcPr>
                </a:tc>
                <a:tc>
                  <a:txBody>
                    <a:bodyPr/>
                    <a:lstStyle/>
                    <a:p>
                      <a:pPr algn="ctr" fontAlgn="ctr"/>
                      <a:r>
                        <a:rPr lang="en-US" sz="1100" b="0" i="0" u="none" strike="noStrike">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Arial"/>
                        </a:rPr>
                        <a:t>X</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Arial"/>
                        </a:rPr>
                        <a:t>Optional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Arial"/>
                        </a:rPr>
                        <a:t>Optional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45194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12</a:t>
            </a:fld>
            <a:endParaRPr lang="en-US" dirty="0"/>
          </a:p>
        </p:txBody>
      </p:sp>
      <p:sp>
        <p:nvSpPr>
          <p:cNvPr id="4" name="Title 3"/>
          <p:cNvSpPr>
            <a:spLocks noGrp="1"/>
          </p:cNvSpPr>
          <p:nvPr>
            <p:ph type="title"/>
          </p:nvPr>
        </p:nvSpPr>
        <p:spPr/>
        <p:txBody>
          <a:bodyPr/>
          <a:lstStyle/>
          <a:p>
            <a:r>
              <a:rPr lang="en-US" dirty="0" smtClean="0"/>
              <a:t>Training Materials List (slide 1 of 5)</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8701" y="1600200"/>
            <a:ext cx="7086599" cy="50043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429705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13</a:t>
            </a:fld>
            <a:endParaRPr lang="en-US" dirty="0"/>
          </a:p>
        </p:txBody>
      </p:sp>
      <p:sp>
        <p:nvSpPr>
          <p:cNvPr id="4" name="Title 3"/>
          <p:cNvSpPr>
            <a:spLocks noGrp="1"/>
          </p:cNvSpPr>
          <p:nvPr>
            <p:ph type="title"/>
          </p:nvPr>
        </p:nvSpPr>
        <p:spPr/>
        <p:txBody>
          <a:bodyPr/>
          <a:lstStyle/>
          <a:p>
            <a:r>
              <a:rPr lang="en-US" dirty="0"/>
              <a:t>Training Materials List (slide </a:t>
            </a:r>
            <a:r>
              <a:rPr lang="en-US" dirty="0" smtClean="0"/>
              <a:t>2 </a:t>
            </a:r>
            <a:r>
              <a:rPr lang="en-US" dirty="0"/>
              <a:t>of 5)</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8700" y="1600200"/>
            <a:ext cx="7086600" cy="472671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92406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14</a:t>
            </a:fld>
            <a:endParaRPr lang="en-US" dirty="0"/>
          </a:p>
        </p:txBody>
      </p:sp>
      <p:sp>
        <p:nvSpPr>
          <p:cNvPr id="4" name="Title 3"/>
          <p:cNvSpPr>
            <a:spLocks noGrp="1"/>
          </p:cNvSpPr>
          <p:nvPr>
            <p:ph type="title"/>
          </p:nvPr>
        </p:nvSpPr>
        <p:spPr/>
        <p:txBody>
          <a:bodyPr/>
          <a:lstStyle/>
          <a:p>
            <a:r>
              <a:rPr lang="en-US" dirty="0"/>
              <a:t>Training Materials List (slide </a:t>
            </a:r>
            <a:r>
              <a:rPr lang="en-US" dirty="0" smtClean="0"/>
              <a:t>3 </a:t>
            </a:r>
            <a:r>
              <a:rPr lang="en-US" dirty="0"/>
              <a:t>of 5)</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8700" y="1600200"/>
            <a:ext cx="7086600" cy="472671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2140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15</a:t>
            </a:fld>
            <a:endParaRPr lang="en-US" dirty="0"/>
          </a:p>
        </p:txBody>
      </p:sp>
      <p:sp>
        <p:nvSpPr>
          <p:cNvPr id="4" name="Title 3"/>
          <p:cNvSpPr>
            <a:spLocks noGrp="1"/>
          </p:cNvSpPr>
          <p:nvPr>
            <p:ph type="title"/>
          </p:nvPr>
        </p:nvSpPr>
        <p:spPr/>
        <p:txBody>
          <a:bodyPr/>
          <a:lstStyle/>
          <a:p>
            <a:r>
              <a:rPr lang="en-US" dirty="0"/>
              <a:t>Training Materials List (slide </a:t>
            </a:r>
            <a:r>
              <a:rPr lang="en-US" dirty="0" smtClean="0"/>
              <a:t>4 </a:t>
            </a:r>
            <a:r>
              <a:rPr lang="en-US" dirty="0"/>
              <a:t>of 5)</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8700" y="1600200"/>
            <a:ext cx="7086600" cy="278327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97328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16</a:t>
            </a:fld>
            <a:endParaRPr lang="en-US" dirty="0"/>
          </a:p>
        </p:txBody>
      </p:sp>
      <p:sp>
        <p:nvSpPr>
          <p:cNvPr id="4" name="Title 3"/>
          <p:cNvSpPr>
            <a:spLocks noGrp="1"/>
          </p:cNvSpPr>
          <p:nvPr>
            <p:ph type="title"/>
          </p:nvPr>
        </p:nvSpPr>
        <p:spPr/>
        <p:txBody>
          <a:bodyPr/>
          <a:lstStyle/>
          <a:p>
            <a:r>
              <a:rPr lang="en-US" dirty="0"/>
              <a:t>Training Materials List (slide </a:t>
            </a:r>
            <a:r>
              <a:rPr lang="en-US" dirty="0" smtClean="0"/>
              <a:t>5 </a:t>
            </a:r>
            <a:r>
              <a:rPr lang="en-US" dirty="0"/>
              <a:t>of 5)</a:t>
            </a: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8700" y="1600200"/>
            <a:ext cx="7086600" cy="333854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1602498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17</a:t>
            </a:fld>
            <a:endParaRPr lang="en-US" dirty="0"/>
          </a:p>
        </p:txBody>
      </p:sp>
      <p:sp>
        <p:nvSpPr>
          <p:cNvPr id="4" name="Title 3"/>
          <p:cNvSpPr>
            <a:spLocks noGrp="1"/>
          </p:cNvSpPr>
          <p:nvPr>
            <p:ph type="title"/>
          </p:nvPr>
        </p:nvSpPr>
        <p:spPr>
          <a:xfrm>
            <a:off x="1905000" y="381000"/>
            <a:ext cx="6858000" cy="841248"/>
          </a:xfrm>
        </p:spPr>
        <p:txBody>
          <a:bodyPr/>
          <a:lstStyle/>
          <a:p>
            <a:r>
              <a:rPr lang="en-US" sz="2400" dirty="0" smtClean="0"/>
              <a:t>Recommended LEA Data Steward Training</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4158554185"/>
              </p:ext>
            </p:extLst>
          </p:nvPr>
        </p:nvGraphicFramePr>
        <p:xfrm>
          <a:off x="533400" y="1981200"/>
          <a:ext cx="8153400" cy="2459049"/>
        </p:xfrm>
        <a:graphic>
          <a:graphicData uri="http://schemas.openxmlformats.org/drawingml/2006/table">
            <a:tbl>
              <a:tblPr/>
              <a:tblGrid>
                <a:gridCol w="1801017"/>
                <a:gridCol w="870673"/>
                <a:gridCol w="108495"/>
                <a:gridCol w="1801017"/>
                <a:gridCol w="694368"/>
                <a:gridCol w="108495"/>
                <a:gridCol w="1801017"/>
                <a:gridCol w="968318"/>
              </a:tblGrid>
              <a:tr h="309417">
                <a:tc gridSpan="2">
                  <a:txBody>
                    <a:bodyPr/>
                    <a:lstStyle/>
                    <a:p>
                      <a:pPr algn="ctr" fontAlgn="ctr"/>
                      <a:r>
                        <a:rPr lang="en-US" sz="1400" b="1" i="0" u="none" strike="noStrike" dirty="0">
                          <a:solidFill>
                            <a:srgbClr val="FFFFFF"/>
                          </a:solidFill>
                          <a:effectLst/>
                          <a:latin typeface="Arial"/>
                        </a:rPr>
                        <a:t>Day 1</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E6AA6"/>
                    </a:solidFill>
                  </a:tcPr>
                </a:tc>
                <a:tc hMerge="1">
                  <a:txBody>
                    <a:bodyPr/>
                    <a:lstStyle/>
                    <a:p>
                      <a:endParaRPr lang="en-US"/>
                    </a:p>
                  </a:txBody>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en-US" sz="1400" b="1" i="0" u="none" strike="noStrike">
                          <a:solidFill>
                            <a:srgbClr val="FFFFFF"/>
                          </a:solidFill>
                          <a:effectLst/>
                          <a:latin typeface="Arial"/>
                        </a:rPr>
                        <a:t>Day 2</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E6AA6"/>
                    </a:solidFill>
                  </a:tcPr>
                </a:tc>
                <a:tc hMerge="1">
                  <a:txBody>
                    <a:bodyPr/>
                    <a:lstStyle/>
                    <a:p>
                      <a:endParaRPr lang="en-US"/>
                    </a:p>
                  </a:txBody>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en-US" sz="1400" b="1" i="0" u="none" strike="noStrike">
                          <a:solidFill>
                            <a:srgbClr val="FFFFFF"/>
                          </a:solidFill>
                          <a:effectLst/>
                          <a:latin typeface="Arial"/>
                        </a:rPr>
                        <a:t>Day 3</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E6AA6"/>
                    </a:solidFill>
                  </a:tcPr>
                </a:tc>
                <a:tc hMerge="1">
                  <a:txBody>
                    <a:bodyPr/>
                    <a:lstStyle/>
                    <a:p>
                      <a:endParaRPr lang="en-US"/>
                    </a:p>
                  </a:txBody>
                  <a:tcPr/>
                </a:tc>
              </a:tr>
              <a:tr h="488553">
                <a:tc>
                  <a:txBody>
                    <a:bodyPr/>
                    <a:lstStyle/>
                    <a:p>
                      <a:pPr algn="ctr" fontAlgn="ctr"/>
                      <a:r>
                        <a:rPr lang="en-US" sz="1000" b="0" i="0" u="none" strike="noStrike">
                          <a:solidFill>
                            <a:srgbClr val="000000"/>
                          </a:solidFill>
                          <a:effectLst/>
                          <a:latin typeface="Arial"/>
                        </a:rPr>
                        <a:t>Overview of TSDS and TSDS High Level End User Process Map</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30 minutes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effectLst/>
                          <a:latin typeface="Arial"/>
                        </a:rPr>
                        <a:t>Loading Data into the ODS (Part II)</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3 hours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dirty="0">
                          <a:solidFill>
                            <a:srgbClr val="000000"/>
                          </a:solidFill>
                          <a:effectLst/>
                          <a:latin typeface="Arial"/>
                        </a:rPr>
                        <a:t>Train the Trainer Best Practices and Resources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3 hours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5831">
                <a:tc>
                  <a:txBody>
                    <a:bodyPr/>
                    <a:lstStyle/>
                    <a:p>
                      <a:pPr algn="ctr" fontAlgn="ctr"/>
                      <a:r>
                        <a:rPr lang="en-US" sz="1000" b="0" i="0" u="none" strike="noStrike">
                          <a:solidFill>
                            <a:srgbClr val="000000"/>
                          </a:solidFill>
                          <a:effectLst/>
                          <a:latin typeface="Arial"/>
                        </a:rPr>
                        <a:t>TSDS Client-Side Validation Tool </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3.5 hours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effectLst/>
                          <a:latin typeface="Arial"/>
                        </a:rPr>
                        <a:t>Managing Data Loads into the PEIMS Data Mart</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45 minutes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effectLst/>
                          <a:latin typeface="Arial"/>
                        </a:rPr>
                        <a:t>TSDS Technical Certification</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As Needed (Approximately 1 hour)</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5702">
                <a:tc>
                  <a:txBody>
                    <a:bodyPr/>
                    <a:lstStyle/>
                    <a:p>
                      <a:pPr algn="ctr" fontAlgn="ctr"/>
                      <a:r>
                        <a:rPr lang="en-US" sz="1000" b="0" i="0" u="none" strike="noStrike">
                          <a:solidFill>
                            <a:srgbClr val="000000"/>
                          </a:solidFill>
                          <a:effectLst/>
                          <a:latin typeface="Arial"/>
                        </a:rPr>
                        <a:t>Loading Data into the ODS (Part I)</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3 hours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dirty="0">
                          <a:solidFill>
                            <a:srgbClr val="000000"/>
                          </a:solidFill>
                          <a:effectLst/>
                          <a:latin typeface="Arial"/>
                        </a:rPr>
                        <a:t>Data Loads into the </a:t>
                      </a:r>
                      <a:r>
                        <a:rPr lang="en-US" sz="1000" b="0" i="0" u="none" strike="noStrike" dirty="0" smtClean="0">
                          <a:solidFill>
                            <a:srgbClr val="000000"/>
                          </a:solidFill>
                          <a:effectLst/>
                          <a:latin typeface="Arial"/>
                        </a:rPr>
                        <a:t>Dashboard </a:t>
                      </a:r>
                      <a:r>
                        <a:rPr lang="en-US" sz="1000" b="0" i="0" u="none" strike="noStrike" dirty="0">
                          <a:solidFill>
                            <a:srgbClr val="000000"/>
                          </a:solidFill>
                          <a:effectLst/>
                          <a:latin typeface="Arial"/>
                        </a:rPr>
                        <a:t>Data Mart</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30 minutes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en-US" sz="1000" b="1" i="0" u="none" strike="noStrike">
                          <a:solidFill>
                            <a:srgbClr val="000000"/>
                          </a:solidFill>
                          <a:effectLst/>
                          <a:latin typeface="Arial"/>
                        </a:rPr>
                        <a:t>Total Time: 4 hours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488553">
                <a:tc gridSpan="2">
                  <a:txBody>
                    <a:bodyPr/>
                    <a:lstStyle/>
                    <a:p>
                      <a:pPr algn="ctr" fontAlgn="ctr"/>
                      <a:r>
                        <a:rPr lang="en-US" sz="1000" b="1" i="0" u="none" strike="noStrike">
                          <a:solidFill>
                            <a:srgbClr val="000000"/>
                          </a:solidFill>
                          <a:effectLst/>
                          <a:latin typeface="Arial"/>
                        </a:rPr>
                        <a:t>Total Time:  7 hours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effectLst/>
                          <a:latin typeface="Arial"/>
                        </a:rPr>
                        <a:t>studentGPS™ Dashboards Configuration and Administrative Tasks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3.5 hours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ctr" fontAlgn="ctr"/>
                      <a:endParaRPr lang="en-US" sz="1000" b="1" i="0" u="none" strike="noStrike">
                        <a:solidFill>
                          <a:srgbClr val="000000"/>
                        </a:solidFill>
                        <a:effectLst/>
                        <a:latin typeface="Arial"/>
                      </a:endParaRPr>
                    </a:p>
                  </a:txBody>
                  <a:tcPr marL="8143" marR="8143" marT="8143"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r>
              <a:tr h="170993">
                <a:tc>
                  <a:txBody>
                    <a:bodyPr/>
                    <a:lstStyle/>
                    <a:p>
                      <a:pPr algn="ctr" fontAlgn="ctr"/>
                      <a:endParaRPr lang="en-US" sz="1000" b="0" i="0" u="none" strike="noStrike">
                        <a:solidFill>
                          <a:srgbClr val="000000"/>
                        </a:solidFill>
                        <a:effectLst/>
                        <a:latin typeface="Arial"/>
                      </a:endParaRPr>
                    </a:p>
                  </a:txBody>
                  <a:tcPr marL="8143" marR="8143" marT="814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effectLst/>
                        <a:latin typeface="Arial"/>
                      </a:endParaRPr>
                    </a:p>
                  </a:txBody>
                  <a:tcPr marL="8143" marR="8143" marT="814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effectLst/>
                        <a:latin typeface="Arial"/>
                      </a:endParaRPr>
                    </a:p>
                  </a:txBody>
                  <a:tcPr marL="8143" marR="8143" marT="8143"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en-US" sz="1000" b="1" i="0" u="none" strike="noStrike">
                          <a:solidFill>
                            <a:srgbClr val="000000"/>
                          </a:solidFill>
                          <a:effectLst/>
                          <a:latin typeface="Arial"/>
                        </a:rPr>
                        <a:t>Total Time: 7.75 hours</a:t>
                      </a:r>
                    </a:p>
                  </a:txBody>
                  <a:tcPr marL="8143" marR="8143" marT="81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900" b="0" i="0" u="none" strike="noStrike">
                        <a:solidFill>
                          <a:srgbClr val="000000"/>
                        </a:solidFill>
                        <a:effectLst/>
                        <a:latin typeface="Arial"/>
                      </a:endParaRPr>
                    </a:p>
                  </a:txBody>
                  <a:tcPr marL="8143" marR="8143" marT="8143"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a:solidFill>
                          <a:srgbClr val="000000"/>
                        </a:solidFill>
                        <a:effectLst/>
                        <a:latin typeface="Arial"/>
                      </a:endParaRPr>
                    </a:p>
                  </a:txBody>
                  <a:tcPr marL="8143" marR="8143" marT="8143" marB="0" anchor="b">
                    <a:lnL>
                      <a:noFill/>
                    </a:lnL>
                    <a:lnR>
                      <a:noFill/>
                    </a:lnR>
                    <a:lnT>
                      <a:noFill/>
                    </a:lnT>
                    <a:lnB>
                      <a:noFill/>
                    </a:lnB>
                  </a:tcPr>
                </a:tc>
                <a:tc>
                  <a:txBody>
                    <a:bodyPr/>
                    <a:lstStyle/>
                    <a:p>
                      <a:pPr algn="l" fontAlgn="b"/>
                      <a:endParaRPr lang="en-US" sz="900" b="0" i="0" u="none" strike="noStrike" dirty="0">
                        <a:solidFill>
                          <a:srgbClr val="000000"/>
                        </a:solidFill>
                        <a:effectLst/>
                        <a:latin typeface="Arial"/>
                      </a:endParaRPr>
                    </a:p>
                  </a:txBody>
                  <a:tcPr marL="8143" marR="8143" marT="8143" marB="0" anchor="b">
                    <a:lnL>
                      <a:noFill/>
                    </a:lnL>
                    <a:lnR>
                      <a:noFill/>
                    </a:lnR>
                    <a:lnT>
                      <a:noFill/>
                    </a:lnT>
                    <a:lnB>
                      <a:noFill/>
                    </a:lnB>
                  </a:tcPr>
                </a:tc>
              </a:tr>
            </a:tbl>
          </a:graphicData>
        </a:graphic>
      </p:graphicFrame>
    </p:spTree>
    <p:extLst>
      <p:ext uri="{BB962C8B-B14F-4D97-AF65-F5344CB8AC3E}">
        <p14:creationId xmlns:p14="http://schemas.microsoft.com/office/powerpoint/2010/main" val="3588077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a:t>s</a:t>
            </a:r>
            <a:r>
              <a:rPr lang="en-US" dirty="0" smtClean="0"/>
              <a:t>tudent GPS™ Dashboards </a:t>
            </a:r>
            <a:br>
              <a:rPr lang="en-US" dirty="0" smtClean="0"/>
            </a:br>
            <a:r>
              <a:rPr lang="en-US" dirty="0" smtClean="0"/>
              <a:t>Policy Recommendations</a:t>
            </a:r>
            <a:endParaRPr lang="en-US" dirty="0"/>
          </a:p>
        </p:txBody>
      </p:sp>
      <p:sp>
        <p:nvSpPr>
          <p:cNvPr id="3" name="Slide Number Placeholder 2"/>
          <p:cNvSpPr>
            <a:spLocks noGrp="1"/>
          </p:cNvSpPr>
          <p:nvPr>
            <p:ph type="sldNum" sz="quarter" idx="11"/>
          </p:nvPr>
        </p:nvSpPr>
        <p:spPr/>
        <p:txBody>
          <a:bodyPr>
            <a:normAutofit fontScale="92500" lnSpcReduction="20000"/>
          </a:bodyPr>
          <a:lstStyle/>
          <a:p>
            <a:fld id="{25037DA4-2335-4A87-8586-64B2BAB08211}" type="slidenum">
              <a:rPr lang="en-US" smtClean="0"/>
              <a:pPr/>
              <a:t>18</a:t>
            </a:fld>
            <a:endParaRPr lang="en-US" dirty="0"/>
          </a:p>
        </p:txBody>
      </p:sp>
    </p:spTree>
    <p:extLst>
      <p:ext uri="{BB962C8B-B14F-4D97-AF65-F5344CB8AC3E}">
        <p14:creationId xmlns:p14="http://schemas.microsoft.com/office/powerpoint/2010/main" val="3321417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rmAutofit/>
          </a:bodyPr>
          <a:lstStyle/>
          <a:p>
            <a:r>
              <a:rPr lang="en-US" dirty="0" smtClean="0"/>
              <a:t>Course Agenda</a:t>
            </a:r>
            <a:endParaRPr lang="en-US" dirty="0"/>
          </a:p>
        </p:txBody>
      </p:sp>
      <p:sp>
        <p:nvSpPr>
          <p:cNvPr id="4" name="Content Placeholder 3"/>
          <p:cNvSpPr>
            <a:spLocks noGrp="1"/>
          </p:cNvSpPr>
          <p:nvPr>
            <p:ph sz="quarter" idx="4294967295"/>
          </p:nvPr>
        </p:nvSpPr>
        <p:spPr>
          <a:xfrm>
            <a:off x="533400" y="1755648"/>
            <a:ext cx="6553200" cy="4495800"/>
          </a:xfrm>
        </p:spPr>
        <p:txBody>
          <a:bodyPr>
            <a:noAutofit/>
          </a:bodyPr>
          <a:lstStyle/>
          <a:p>
            <a:pPr>
              <a:lnSpc>
                <a:spcPct val="106000"/>
              </a:lnSpc>
              <a:spcBef>
                <a:spcPts val="600"/>
              </a:spcBef>
              <a:spcAft>
                <a:spcPts val="300"/>
              </a:spcAft>
              <a:buFont typeface="Wingdings" pitchFamily="2" charset="2"/>
              <a:buChar char="q"/>
            </a:pPr>
            <a:r>
              <a:rPr lang="en-US" dirty="0" smtClean="0"/>
              <a:t>Review Project Share Resources</a:t>
            </a:r>
          </a:p>
          <a:p>
            <a:pPr lvl="1">
              <a:buFont typeface="Wingdings" pitchFamily="2" charset="2"/>
              <a:buChar char="q"/>
            </a:pPr>
            <a:r>
              <a:rPr lang="en-US" dirty="0" smtClean="0"/>
              <a:t>Guided Practice: Project Share</a:t>
            </a:r>
          </a:p>
          <a:p>
            <a:pPr>
              <a:lnSpc>
                <a:spcPct val="106000"/>
              </a:lnSpc>
              <a:spcBef>
                <a:spcPts val="600"/>
              </a:spcBef>
              <a:spcAft>
                <a:spcPts val="300"/>
              </a:spcAft>
              <a:buFont typeface="Wingdings" pitchFamily="2" charset="2"/>
              <a:buChar char="q"/>
            </a:pPr>
            <a:r>
              <a:rPr lang="en-US" dirty="0" smtClean="0"/>
              <a:t>Train-the-Trainer Resources</a:t>
            </a:r>
          </a:p>
          <a:p>
            <a:pPr>
              <a:lnSpc>
                <a:spcPct val="106000"/>
              </a:lnSpc>
              <a:spcBef>
                <a:spcPts val="600"/>
              </a:spcBef>
              <a:spcAft>
                <a:spcPts val="300"/>
              </a:spcAft>
              <a:buFont typeface="Wingdings" pitchFamily="2" charset="2"/>
              <a:buChar char="q"/>
            </a:pPr>
            <a:r>
              <a:rPr lang="en-US" dirty="0" smtClean="0"/>
              <a:t>studentGPS™ Dashboards Policy Recommendations</a:t>
            </a:r>
          </a:p>
          <a:p>
            <a:pPr>
              <a:lnSpc>
                <a:spcPct val="106000"/>
              </a:lnSpc>
              <a:spcBef>
                <a:spcPts val="600"/>
              </a:spcBef>
              <a:spcAft>
                <a:spcPts val="300"/>
              </a:spcAft>
              <a:buFont typeface="Wingdings" pitchFamily="2" charset="2"/>
              <a:buChar char="q"/>
            </a:pPr>
            <a:r>
              <a:rPr lang="en-US" dirty="0" smtClean="0"/>
              <a:t>Roles and Responsibilities</a:t>
            </a:r>
          </a:p>
          <a:p>
            <a:pPr>
              <a:lnSpc>
                <a:spcPct val="106000"/>
              </a:lnSpc>
              <a:spcBef>
                <a:spcPts val="600"/>
              </a:spcBef>
              <a:spcAft>
                <a:spcPts val="300"/>
              </a:spcAft>
              <a:buFont typeface="Wingdings" pitchFamily="2" charset="2"/>
              <a:buChar char="q"/>
            </a:pPr>
            <a:r>
              <a:rPr lang="en-US" dirty="0" smtClean="0"/>
              <a:t>Training End Users</a:t>
            </a:r>
          </a:p>
          <a:p>
            <a:pPr lvl="1">
              <a:buFont typeface="Wingdings" pitchFamily="2" charset="2"/>
              <a:buChar char="q"/>
            </a:pPr>
            <a:r>
              <a:rPr lang="en-US" dirty="0" smtClean="0"/>
              <a:t>Guided Practice: Teach Back Practice</a:t>
            </a:r>
          </a:p>
          <a:p>
            <a:pPr>
              <a:buFont typeface="Wingdings" pitchFamily="2" charset="2"/>
              <a:buChar char="q"/>
            </a:pPr>
            <a:r>
              <a:rPr lang="en-US" dirty="0" smtClean="0"/>
              <a:t>Train-the-Trainer </a:t>
            </a:r>
            <a:r>
              <a:rPr lang="en-US" dirty="0"/>
              <a:t>Best </a:t>
            </a:r>
            <a:r>
              <a:rPr lang="en-US" dirty="0" smtClean="0"/>
              <a:t>Practices</a:t>
            </a:r>
          </a:p>
          <a:p>
            <a:pPr lvl="1">
              <a:buFont typeface="Wingdings" pitchFamily="2" charset="2"/>
              <a:buChar char="q"/>
            </a:pPr>
            <a:r>
              <a:rPr lang="en-US" dirty="0" smtClean="0"/>
              <a:t>Guided Practice: Best Practices</a:t>
            </a:r>
          </a:p>
          <a:p>
            <a:pPr>
              <a:lnSpc>
                <a:spcPct val="106000"/>
              </a:lnSpc>
              <a:spcBef>
                <a:spcPts val="600"/>
              </a:spcBef>
              <a:spcAft>
                <a:spcPts val="300"/>
              </a:spcAft>
              <a:buFont typeface="Wingdings" pitchFamily="2" charset="2"/>
              <a:buChar char="q"/>
            </a:pPr>
            <a:r>
              <a:rPr lang="en-US" dirty="0" smtClean="0"/>
              <a:t>Support Overview and Support and Escalation Training</a:t>
            </a:r>
          </a:p>
          <a:p>
            <a:pPr>
              <a:lnSpc>
                <a:spcPct val="106000"/>
              </a:lnSpc>
              <a:spcBef>
                <a:spcPts val="600"/>
              </a:spcBef>
              <a:spcAft>
                <a:spcPts val="300"/>
              </a:spcAft>
              <a:buFont typeface="Wingdings" pitchFamily="2" charset="2"/>
              <a:buChar char="q"/>
            </a:pPr>
            <a:r>
              <a:rPr lang="en-US" dirty="0" smtClean="0"/>
              <a:t>Wrap Up, Knowledge Check, Survey, Questions</a:t>
            </a:r>
            <a:endParaRPr lang="en-US" dirty="0"/>
          </a:p>
        </p:txBody>
      </p:sp>
      <p:sp>
        <p:nvSpPr>
          <p:cNvPr id="5" name="Slide Number Placeholder 4"/>
          <p:cNvSpPr>
            <a:spLocks noGrp="1"/>
          </p:cNvSpPr>
          <p:nvPr>
            <p:ph type="sldNum" sz="quarter" idx="12"/>
          </p:nvPr>
        </p:nvSpPr>
        <p:spPr/>
        <p:txBody>
          <a:bodyPr/>
          <a:lstStyle/>
          <a:p>
            <a:fld id="{2F0C4421-5918-4AA3-AE4A-C36EDD2FD6EB}" type="slidenum">
              <a:rPr lang="en-US" smtClean="0"/>
              <a:pPr/>
              <a:t>1</a:t>
            </a:fld>
            <a:endParaRPr lang="en-US" dirty="0"/>
          </a:p>
        </p:txBody>
      </p:sp>
    </p:spTree>
    <p:extLst>
      <p:ext uri="{BB962C8B-B14F-4D97-AF65-F5344CB8AC3E}">
        <p14:creationId xmlns:p14="http://schemas.microsoft.com/office/powerpoint/2010/main" val="2214035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19</a:t>
            </a:fld>
            <a:endParaRPr lang="en-US" dirty="0"/>
          </a:p>
        </p:txBody>
      </p:sp>
      <p:sp>
        <p:nvSpPr>
          <p:cNvPr id="6" name="Content Placeholder 5"/>
          <p:cNvSpPr>
            <a:spLocks noGrp="1"/>
          </p:cNvSpPr>
          <p:nvPr>
            <p:ph sz="quarter" idx="1"/>
          </p:nvPr>
        </p:nvSpPr>
        <p:spPr>
          <a:xfrm>
            <a:off x="530352" y="1752600"/>
            <a:ext cx="8153400" cy="4495800"/>
          </a:xfrm>
        </p:spPr>
        <p:txBody>
          <a:bodyPr/>
          <a:lstStyle/>
          <a:p>
            <a:r>
              <a:rPr lang="en-US" dirty="0"/>
              <a:t>The </a:t>
            </a:r>
            <a:r>
              <a:rPr lang="en-US" dirty="0" smtClean="0"/>
              <a:t>studentGPS™ </a:t>
            </a:r>
            <a:r>
              <a:rPr lang="en-US" dirty="0"/>
              <a:t>Dashboards that are part of the new TSDS system have the potential to significantly aid teachers in helping, challenging, and responding to students.</a:t>
            </a:r>
          </a:p>
          <a:p>
            <a:r>
              <a:rPr lang="en-US" dirty="0"/>
              <a:t>However, users are often reluctant to adopt a new technology, especially if they are uncertain of the benefits. For this reason, TEA strongly recommends that local education agencies (LEAs—Texas school districts and charter schools) put in place a set of </a:t>
            </a:r>
            <a:r>
              <a:rPr lang="en-US" dirty="0" smtClean="0"/>
              <a:t>studentGPS™ Dashboards </a:t>
            </a:r>
            <a:r>
              <a:rPr lang="en-US" dirty="0"/>
              <a:t>Policy Guidelines to help support the use of these powerful new tools.</a:t>
            </a:r>
          </a:p>
          <a:p>
            <a:pPr marL="0" indent="0">
              <a:buNone/>
            </a:pPr>
            <a:endParaRPr lang="en-US" dirty="0"/>
          </a:p>
        </p:txBody>
      </p:sp>
      <p:sp>
        <p:nvSpPr>
          <p:cNvPr id="5" name="Title 4"/>
          <p:cNvSpPr>
            <a:spLocks noGrp="1"/>
          </p:cNvSpPr>
          <p:nvPr>
            <p:ph type="title"/>
          </p:nvPr>
        </p:nvSpPr>
        <p:spPr>
          <a:xfrm>
            <a:off x="1905000" y="381000"/>
            <a:ext cx="6858000" cy="841248"/>
          </a:xfrm>
        </p:spPr>
        <p:txBody>
          <a:bodyPr/>
          <a:lstStyle/>
          <a:p>
            <a:r>
              <a:rPr lang="en-US" sz="2400" dirty="0" smtClean="0"/>
              <a:t>studentGPS™ Dashboards Policy Recommendations</a:t>
            </a:r>
            <a:endParaRPr lang="en-US" sz="2400" dirty="0"/>
          </a:p>
        </p:txBody>
      </p:sp>
    </p:spTree>
    <p:extLst>
      <p:ext uri="{BB962C8B-B14F-4D97-AF65-F5344CB8AC3E}">
        <p14:creationId xmlns:p14="http://schemas.microsoft.com/office/powerpoint/2010/main" val="27328469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20</a:t>
            </a:fld>
            <a:endParaRPr lang="en-US" dirty="0"/>
          </a:p>
        </p:txBody>
      </p:sp>
      <p:sp>
        <p:nvSpPr>
          <p:cNvPr id="6" name="Content Placeholder 5"/>
          <p:cNvSpPr>
            <a:spLocks noGrp="1"/>
          </p:cNvSpPr>
          <p:nvPr>
            <p:ph sz="quarter" idx="1"/>
          </p:nvPr>
        </p:nvSpPr>
        <p:spPr>
          <a:xfrm>
            <a:off x="530352" y="1752600"/>
            <a:ext cx="8153400" cy="4495800"/>
          </a:xfrm>
        </p:spPr>
        <p:txBody>
          <a:bodyPr/>
          <a:lstStyle/>
          <a:p>
            <a:pPr marL="0" indent="0">
              <a:buNone/>
            </a:pPr>
            <a:r>
              <a:rPr lang="en-US" b="1" dirty="0">
                <a:solidFill>
                  <a:schemeClr val="accent2"/>
                </a:solidFill>
              </a:rPr>
              <a:t>Below are some of the areas where policy would be particularly effective</a:t>
            </a:r>
            <a:r>
              <a:rPr lang="en-US" b="1" dirty="0" smtClean="0">
                <a:solidFill>
                  <a:schemeClr val="accent2"/>
                </a:solidFill>
              </a:rPr>
              <a:t>:</a:t>
            </a:r>
          </a:p>
          <a:p>
            <a:r>
              <a:rPr lang="en-US" dirty="0"/>
              <a:t>Update </a:t>
            </a:r>
            <a:r>
              <a:rPr lang="en-US" dirty="0" smtClean="0"/>
              <a:t>Gradebooks</a:t>
            </a:r>
            <a:endParaRPr lang="en-US" dirty="0"/>
          </a:p>
          <a:p>
            <a:pPr lvl="1"/>
            <a:r>
              <a:rPr lang="en-US" dirty="0" smtClean="0">
                <a:latin typeface="+mn-lt"/>
              </a:rPr>
              <a:t>If </a:t>
            </a:r>
            <a:r>
              <a:rPr lang="en-US" dirty="0">
                <a:latin typeface="+mn-lt"/>
              </a:rPr>
              <a:t>your LEA does not already have a policy in place covering electronic gradebooks, create one that requires routine updates of gradebook and attendance </a:t>
            </a:r>
            <a:r>
              <a:rPr lang="en-US" dirty="0" smtClean="0">
                <a:latin typeface="+mn-lt"/>
              </a:rPr>
              <a:t>records</a:t>
            </a:r>
          </a:p>
          <a:p>
            <a:pPr marL="365760" lvl="1" indent="0">
              <a:buNone/>
            </a:pPr>
            <a:endParaRPr lang="en-US" dirty="0">
              <a:latin typeface="+mn-lt"/>
            </a:endParaRPr>
          </a:p>
          <a:p>
            <a:r>
              <a:rPr lang="en-US" dirty="0"/>
              <a:t>Update </a:t>
            </a:r>
            <a:r>
              <a:rPr lang="en-US" dirty="0" smtClean="0"/>
              <a:t>TSDS</a:t>
            </a:r>
          </a:p>
          <a:p>
            <a:pPr lvl="1"/>
            <a:r>
              <a:rPr lang="en-US" dirty="0" smtClean="0">
                <a:latin typeface="+mn-lt"/>
              </a:rPr>
              <a:t>Schedule </a:t>
            </a:r>
            <a:r>
              <a:rPr lang="en-US" dirty="0">
                <a:latin typeface="+mn-lt"/>
              </a:rPr>
              <a:t>regular loads of </a:t>
            </a:r>
            <a:r>
              <a:rPr lang="en-US" dirty="0" smtClean="0">
                <a:latin typeface="+mn-lt"/>
              </a:rPr>
              <a:t>studentGPS™ Dashboards </a:t>
            </a:r>
            <a:r>
              <a:rPr lang="en-US" dirty="0">
                <a:latin typeface="+mn-lt"/>
              </a:rPr>
              <a:t>data from your LEA or campuses. Weekly, at a minimum, but preferably </a:t>
            </a:r>
            <a:r>
              <a:rPr lang="en-US" dirty="0" smtClean="0">
                <a:latin typeface="+mn-lt"/>
              </a:rPr>
              <a:t>daily.</a:t>
            </a:r>
          </a:p>
          <a:p>
            <a:pPr marL="365760" lvl="1" indent="0">
              <a:buNone/>
            </a:pPr>
            <a:endParaRPr lang="en-US" dirty="0" smtClean="0">
              <a:latin typeface="+mn-lt"/>
            </a:endParaRPr>
          </a:p>
          <a:p>
            <a:r>
              <a:rPr lang="en-US" dirty="0" smtClean="0"/>
              <a:t>Review FERPA policies and ensure your district is compliant</a:t>
            </a:r>
            <a:endParaRPr lang="en-US" dirty="0">
              <a:latin typeface="+mn-lt"/>
            </a:endParaRPr>
          </a:p>
        </p:txBody>
      </p:sp>
      <p:sp>
        <p:nvSpPr>
          <p:cNvPr id="5" name="Title 4"/>
          <p:cNvSpPr>
            <a:spLocks noGrp="1"/>
          </p:cNvSpPr>
          <p:nvPr>
            <p:ph type="title"/>
          </p:nvPr>
        </p:nvSpPr>
        <p:spPr>
          <a:xfrm>
            <a:off x="1905000" y="381000"/>
            <a:ext cx="6858000" cy="841248"/>
          </a:xfrm>
        </p:spPr>
        <p:txBody>
          <a:bodyPr/>
          <a:lstStyle/>
          <a:p>
            <a:r>
              <a:rPr lang="en-US" sz="2400" dirty="0" smtClean="0"/>
              <a:t>studentGPS™ </a:t>
            </a:r>
            <a:r>
              <a:rPr lang="en-US" sz="2400" dirty="0"/>
              <a:t>Dashboards Policy Recommendations</a:t>
            </a:r>
          </a:p>
        </p:txBody>
      </p:sp>
    </p:spTree>
    <p:extLst>
      <p:ext uri="{BB962C8B-B14F-4D97-AF65-F5344CB8AC3E}">
        <p14:creationId xmlns:p14="http://schemas.microsoft.com/office/powerpoint/2010/main" val="42874161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21</a:t>
            </a:fld>
            <a:endParaRPr lang="en-US" dirty="0"/>
          </a:p>
        </p:txBody>
      </p:sp>
      <p:sp>
        <p:nvSpPr>
          <p:cNvPr id="3" name="Content Placeholder 2"/>
          <p:cNvSpPr>
            <a:spLocks noGrp="1"/>
          </p:cNvSpPr>
          <p:nvPr>
            <p:ph sz="quarter" idx="1"/>
          </p:nvPr>
        </p:nvSpPr>
        <p:spPr>
          <a:xfrm>
            <a:off x="533400" y="1752600"/>
            <a:ext cx="8153400" cy="4495800"/>
          </a:xfrm>
        </p:spPr>
        <p:txBody>
          <a:bodyPr/>
          <a:lstStyle/>
          <a:p>
            <a:pPr marL="0" indent="0">
              <a:buNone/>
            </a:pPr>
            <a:r>
              <a:rPr lang="en-US" b="1" dirty="0">
                <a:solidFill>
                  <a:schemeClr val="accent2"/>
                </a:solidFill>
              </a:rPr>
              <a:t>Below are some of the areas where policy would be particularly </a:t>
            </a:r>
            <a:r>
              <a:rPr lang="en-US" b="1" dirty="0" smtClean="0">
                <a:solidFill>
                  <a:schemeClr val="accent2"/>
                </a:solidFill>
              </a:rPr>
              <a:t>effective:</a:t>
            </a:r>
            <a:endParaRPr lang="en-US" b="1" dirty="0" smtClean="0"/>
          </a:p>
          <a:p>
            <a:r>
              <a:rPr lang="en-US" dirty="0" smtClean="0"/>
              <a:t>Check </a:t>
            </a:r>
            <a:r>
              <a:rPr lang="en-US" dirty="0"/>
              <a:t>Dashboards Regularly</a:t>
            </a:r>
          </a:p>
          <a:p>
            <a:pPr lvl="1"/>
            <a:r>
              <a:rPr lang="en-US" dirty="0"/>
              <a:t>Establish the standard that teachers should check </a:t>
            </a:r>
            <a:r>
              <a:rPr lang="en-US" dirty="0" smtClean="0"/>
              <a:t>their studentGPS™  Dashboards </a:t>
            </a:r>
            <a:r>
              <a:rPr lang="en-US" dirty="0"/>
              <a:t>at least twice per week. Encourage them to print out relevant studentGPS™ </a:t>
            </a:r>
            <a:r>
              <a:rPr lang="en-US" dirty="0" smtClean="0"/>
              <a:t>Dashboard</a:t>
            </a:r>
            <a:r>
              <a:rPr lang="en-US" strike="sngStrike" dirty="0" smtClean="0"/>
              <a:t>s</a:t>
            </a:r>
            <a:r>
              <a:rPr lang="en-US" dirty="0" smtClean="0"/>
              <a:t> </a:t>
            </a:r>
            <a:r>
              <a:rPr lang="en-US" dirty="0"/>
              <a:t>screens to share during parent-teacher meetings. </a:t>
            </a:r>
          </a:p>
          <a:p>
            <a:endParaRPr lang="en-US" dirty="0" smtClean="0"/>
          </a:p>
          <a:p>
            <a:r>
              <a:rPr lang="en-US" dirty="0" smtClean="0"/>
              <a:t>Host </a:t>
            </a:r>
            <a:r>
              <a:rPr lang="en-US" dirty="0"/>
              <a:t>Workshops</a:t>
            </a:r>
          </a:p>
          <a:p>
            <a:pPr lvl="1"/>
            <a:r>
              <a:rPr lang="en-US" dirty="0"/>
              <a:t>Make </a:t>
            </a:r>
            <a:r>
              <a:rPr lang="en-US" dirty="0" smtClean="0"/>
              <a:t>studentGPS™ Dashboard</a:t>
            </a:r>
            <a:r>
              <a:rPr lang="en-US" strike="sngStrike" dirty="0" smtClean="0"/>
              <a:t>s</a:t>
            </a:r>
            <a:r>
              <a:rPr lang="en-US" dirty="0" smtClean="0"/>
              <a:t> </a:t>
            </a:r>
            <a:r>
              <a:rPr lang="en-US" dirty="0"/>
              <a:t>use the focus of a teacher workshop, in which teachers can share strategies for using </a:t>
            </a:r>
            <a:r>
              <a:rPr lang="en-US" dirty="0" smtClean="0"/>
              <a:t>studentGPS™ Dashboard</a:t>
            </a:r>
            <a:r>
              <a:rPr lang="en-US" strike="sngStrike" dirty="0" smtClean="0"/>
              <a:t>s</a:t>
            </a:r>
            <a:r>
              <a:rPr lang="en-US" dirty="0" smtClean="0"/>
              <a:t> </a:t>
            </a:r>
            <a:r>
              <a:rPr lang="en-US" dirty="0"/>
              <a:t>data to improve student performance</a:t>
            </a:r>
            <a:r>
              <a:rPr lang="en-US" dirty="0" smtClean="0"/>
              <a:t>.</a:t>
            </a:r>
            <a:endParaRPr lang="en-US" dirty="0"/>
          </a:p>
        </p:txBody>
      </p:sp>
      <p:sp>
        <p:nvSpPr>
          <p:cNvPr id="4" name="Title 3"/>
          <p:cNvSpPr>
            <a:spLocks noGrp="1"/>
          </p:cNvSpPr>
          <p:nvPr>
            <p:ph type="title"/>
          </p:nvPr>
        </p:nvSpPr>
        <p:spPr>
          <a:xfrm>
            <a:off x="1905000" y="381000"/>
            <a:ext cx="6858000" cy="841248"/>
          </a:xfrm>
        </p:spPr>
        <p:txBody>
          <a:bodyPr/>
          <a:lstStyle/>
          <a:p>
            <a:r>
              <a:rPr lang="en-US" sz="2400" dirty="0" smtClean="0"/>
              <a:t>studentGPS™ </a:t>
            </a:r>
            <a:r>
              <a:rPr lang="en-US" sz="2400" dirty="0"/>
              <a:t>Dashboards Policy Recommendations</a:t>
            </a:r>
          </a:p>
        </p:txBody>
      </p:sp>
    </p:spTree>
    <p:extLst>
      <p:ext uri="{BB962C8B-B14F-4D97-AF65-F5344CB8AC3E}">
        <p14:creationId xmlns:p14="http://schemas.microsoft.com/office/powerpoint/2010/main" val="28002033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0352" y="1752600"/>
            <a:ext cx="8153400" cy="2133600"/>
          </a:xfrm>
        </p:spPr>
        <p:txBody>
          <a:bodyPr/>
          <a:lstStyle/>
          <a:p>
            <a:r>
              <a:rPr lang="en-US" dirty="0" smtClean="0"/>
              <a:t>FERPA is a federal law that protects the privacy of student records</a:t>
            </a:r>
          </a:p>
          <a:p>
            <a:r>
              <a:rPr lang="en-US" dirty="0" smtClean="0"/>
              <a:t>While training LEA Data Stewards on the studentGPS™ Dashboards, the trainer should always use the demonstration site, shown below as “Glendale ISD” when showing functionality</a:t>
            </a:r>
          </a:p>
          <a:p>
            <a:pPr lvl="1"/>
            <a:r>
              <a:rPr lang="en-US" dirty="0" smtClean="0"/>
              <a:t>The demo site contains anonymized data</a:t>
            </a:r>
          </a:p>
          <a:p>
            <a:r>
              <a:rPr lang="en-US" dirty="0" smtClean="0"/>
              <a:t>Trainers should never demonstrate using LEA data to an audience</a:t>
            </a:r>
          </a:p>
        </p:txBody>
      </p:sp>
      <p:sp>
        <p:nvSpPr>
          <p:cNvPr id="2" name="Slide Number Placeholder 1"/>
          <p:cNvSpPr>
            <a:spLocks noGrp="1"/>
          </p:cNvSpPr>
          <p:nvPr>
            <p:ph type="sldNum" sz="quarter" idx="12"/>
          </p:nvPr>
        </p:nvSpPr>
        <p:spPr/>
        <p:txBody>
          <a:bodyPr/>
          <a:lstStyle/>
          <a:p>
            <a:fld id="{2F0C4421-5918-4AA3-AE4A-C36EDD2FD6EB}" type="slidenum">
              <a:rPr lang="en-US" smtClean="0"/>
              <a:pPr/>
              <a:t>22</a:t>
            </a:fld>
            <a:endParaRPr lang="en-US" dirty="0"/>
          </a:p>
        </p:txBody>
      </p:sp>
      <p:sp>
        <p:nvSpPr>
          <p:cNvPr id="4" name="Title 3"/>
          <p:cNvSpPr>
            <a:spLocks noGrp="1"/>
          </p:cNvSpPr>
          <p:nvPr>
            <p:ph type="title"/>
          </p:nvPr>
        </p:nvSpPr>
        <p:spPr>
          <a:xfrm>
            <a:off x="1905000" y="365760"/>
            <a:ext cx="6858000" cy="841248"/>
          </a:xfrm>
        </p:spPr>
        <p:txBody>
          <a:bodyPr/>
          <a:lstStyle/>
          <a:p>
            <a:r>
              <a:rPr lang="en-US" sz="2400" dirty="0" smtClean="0"/>
              <a:t>Purpose of </a:t>
            </a:r>
            <a:r>
              <a:rPr lang="en-US" sz="2400" smtClean="0"/>
              <a:t>the Dashboard Demonstration </a:t>
            </a:r>
            <a:r>
              <a:rPr lang="en-US" sz="2400" dirty="0"/>
              <a:t>S</a:t>
            </a:r>
            <a:r>
              <a:rPr lang="en-US" sz="2400" smtClean="0"/>
              <a:t>ite</a:t>
            </a:r>
            <a:endParaRPr lang="en-US" sz="2400"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4038600"/>
            <a:ext cx="5238750" cy="2379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50510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Roles and Responsibilities</a:t>
            </a:r>
            <a:endParaRPr lang="en-US" dirty="0"/>
          </a:p>
        </p:txBody>
      </p:sp>
      <p:sp>
        <p:nvSpPr>
          <p:cNvPr id="3" name="Slide Number Placeholder 2"/>
          <p:cNvSpPr>
            <a:spLocks noGrp="1"/>
          </p:cNvSpPr>
          <p:nvPr>
            <p:ph type="sldNum" sz="quarter" idx="11"/>
          </p:nvPr>
        </p:nvSpPr>
        <p:spPr/>
        <p:txBody>
          <a:bodyPr>
            <a:normAutofit fontScale="92500" lnSpcReduction="20000"/>
          </a:bodyPr>
          <a:lstStyle/>
          <a:p>
            <a:fld id="{25037DA4-2335-4A87-8586-64B2BAB08211}" type="slidenum">
              <a:rPr lang="en-US" smtClean="0"/>
              <a:pPr/>
              <a:t>23</a:t>
            </a:fld>
            <a:endParaRPr lang="en-US" dirty="0"/>
          </a:p>
        </p:txBody>
      </p:sp>
    </p:spTree>
    <p:extLst>
      <p:ext uri="{BB962C8B-B14F-4D97-AF65-F5344CB8AC3E}">
        <p14:creationId xmlns:p14="http://schemas.microsoft.com/office/powerpoint/2010/main" val="5575331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905000" y="228600"/>
            <a:ext cx="7239000" cy="990600"/>
          </a:xfrm>
        </p:spPr>
        <p:txBody>
          <a:bodyPr>
            <a:normAutofit/>
          </a:bodyPr>
          <a:lstStyle/>
          <a:p>
            <a:r>
              <a:rPr lang="en-US" b="1" dirty="0" smtClean="0"/>
              <a:t>What are the TSDS Components?</a:t>
            </a:r>
            <a:endParaRPr lang="en-US" b="1" dirty="0"/>
          </a:p>
        </p:txBody>
      </p:sp>
      <p:sp>
        <p:nvSpPr>
          <p:cNvPr id="10" name="Slide Number Placeholder 9"/>
          <p:cNvSpPr>
            <a:spLocks noGrp="1"/>
          </p:cNvSpPr>
          <p:nvPr>
            <p:ph type="sldNum" sz="quarter" idx="12"/>
          </p:nvPr>
        </p:nvSpPr>
        <p:spPr/>
        <p:txBody>
          <a:bodyPr>
            <a:normAutofit fontScale="92500" lnSpcReduction="10000"/>
          </a:bodyPr>
          <a:lstStyle/>
          <a:p>
            <a:fld id="{2F0C4421-5918-4AA3-AE4A-C36EDD2FD6EB}" type="slidenum">
              <a:rPr lang="en-US" smtClean="0"/>
              <a:pPr/>
              <a:t>24</a:t>
            </a:fld>
            <a:endParaRPr lang="en-US" dirty="0"/>
          </a:p>
        </p:txBody>
      </p:sp>
      <p:graphicFrame>
        <p:nvGraphicFramePr>
          <p:cNvPr id="26" name="Content Placeholder 25"/>
          <p:cNvGraphicFramePr>
            <a:graphicFrameLocks noGrp="1"/>
          </p:cNvGraphicFramePr>
          <p:nvPr>
            <p:ph sz="quarter" idx="1"/>
          </p:nvPr>
        </p:nvGraphicFramePr>
        <p:xfrm>
          <a:off x="301625" y="1524000"/>
          <a:ext cx="85375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Rectangle 28"/>
          <p:cNvSpPr/>
          <p:nvPr/>
        </p:nvSpPr>
        <p:spPr>
          <a:xfrm>
            <a:off x="457200" y="3113360"/>
            <a:ext cx="1676401" cy="323165"/>
          </a:xfrm>
          <a:prstGeom prst="rect">
            <a:avLst/>
          </a:prstGeom>
        </p:spPr>
        <p:txBody>
          <a:bodyPr wrap="square">
            <a:spAutoFit/>
          </a:bodyPr>
          <a:lstStyle/>
          <a:p>
            <a:pPr algn="ctr"/>
            <a:r>
              <a:rPr lang="en-US" sz="1500" dirty="0" smtClean="0">
                <a:solidFill>
                  <a:srgbClr val="FFFFFF"/>
                </a:solidFill>
                <a:effectLst>
                  <a:outerShdw blurRad="38100" dist="38100" dir="2700000" algn="tl">
                    <a:srgbClr val="000000">
                      <a:alpha val="43137"/>
                    </a:srgbClr>
                  </a:outerShdw>
                </a:effectLst>
                <a:latin typeface="Tw Cen MT Condensed Extra Bold" pitchFamily="34" charset="0"/>
              </a:rPr>
              <a:t>State-sponsored SIS</a:t>
            </a:r>
            <a:endParaRPr lang="en-US" sz="1500" dirty="0">
              <a:solidFill>
                <a:srgbClr val="FFFFFF"/>
              </a:solidFill>
            </a:endParaRPr>
          </a:p>
        </p:txBody>
      </p:sp>
      <p:sp>
        <p:nvSpPr>
          <p:cNvPr id="31" name="Rectangle 30"/>
          <p:cNvSpPr/>
          <p:nvPr/>
        </p:nvSpPr>
        <p:spPr>
          <a:xfrm>
            <a:off x="1752597" y="3035484"/>
            <a:ext cx="2362200" cy="553998"/>
          </a:xfrm>
          <a:prstGeom prst="rect">
            <a:avLst/>
          </a:prstGeom>
        </p:spPr>
        <p:txBody>
          <a:bodyPr wrap="square">
            <a:spAutoFit/>
          </a:bodyPr>
          <a:lstStyle/>
          <a:p>
            <a:pPr algn="ctr">
              <a:lnSpc>
                <a:spcPts val="1800"/>
              </a:lnSpc>
            </a:pPr>
            <a:r>
              <a:rPr lang="en-US" sz="1500" dirty="0" smtClean="0">
                <a:solidFill>
                  <a:srgbClr val="FFFFFF"/>
                </a:solidFill>
                <a:effectLst>
                  <a:outerShdw blurRad="38100" dist="38100" dir="2700000" algn="tl">
                    <a:srgbClr val="000000">
                      <a:alpha val="43137"/>
                    </a:srgbClr>
                  </a:outerShdw>
                </a:effectLst>
                <a:latin typeface="Tw Cen MT Condensed Extra Bold" pitchFamily="34" charset="0"/>
              </a:rPr>
              <a:t>Education Data </a:t>
            </a:r>
            <a:br>
              <a:rPr lang="en-US" sz="1500" dirty="0" smtClean="0">
                <a:solidFill>
                  <a:srgbClr val="FFFFFF"/>
                </a:solidFill>
                <a:effectLst>
                  <a:outerShdw blurRad="38100" dist="38100" dir="2700000" algn="tl">
                    <a:srgbClr val="000000">
                      <a:alpha val="43137"/>
                    </a:srgbClr>
                  </a:outerShdw>
                </a:effectLst>
                <a:latin typeface="Tw Cen MT Condensed Extra Bold" pitchFamily="34" charset="0"/>
              </a:rPr>
            </a:br>
            <a:r>
              <a:rPr lang="en-US" sz="1500" dirty="0" smtClean="0">
                <a:solidFill>
                  <a:srgbClr val="FFFFFF"/>
                </a:solidFill>
                <a:effectLst>
                  <a:outerShdw blurRad="38100" dist="38100" dir="2700000" algn="tl">
                    <a:srgbClr val="000000">
                      <a:alpha val="43137"/>
                    </a:srgbClr>
                  </a:outerShdw>
                </a:effectLst>
                <a:latin typeface="Tw Cen MT Condensed Extra Bold" pitchFamily="34" charset="0"/>
              </a:rPr>
              <a:t>Warehouse</a:t>
            </a:r>
            <a:endParaRPr lang="en-US" sz="1500" dirty="0">
              <a:solidFill>
                <a:srgbClr val="FFFFFF"/>
              </a:solidFill>
            </a:endParaRPr>
          </a:p>
        </p:txBody>
      </p:sp>
      <p:sp>
        <p:nvSpPr>
          <p:cNvPr id="32" name="Rectangle 31"/>
          <p:cNvSpPr/>
          <p:nvPr/>
        </p:nvSpPr>
        <p:spPr>
          <a:xfrm>
            <a:off x="3683001" y="3113360"/>
            <a:ext cx="1752600" cy="323165"/>
          </a:xfrm>
          <a:prstGeom prst="rect">
            <a:avLst/>
          </a:prstGeom>
        </p:spPr>
        <p:txBody>
          <a:bodyPr wrap="square">
            <a:spAutoFit/>
          </a:bodyPr>
          <a:lstStyle/>
          <a:p>
            <a:pPr algn="ctr"/>
            <a:r>
              <a:rPr lang="en-US" sz="1500" dirty="0" smtClean="0">
                <a:solidFill>
                  <a:srgbClr val="FFFFFF"/>
                </a:solidFill>
                <a:effectLst>
                  <a:outerShdw blurRad="38100" dist="38100" dir="2700000" algn="tl">
                    <a:srgbClr val="000000">
                      <a:alpha val="43137"/>
                    </a:srgbClr>
                  </a:outerShdw>
                </a:effectLst>
                <a:latin typeface="Tw Cen MT Condensed Extra Bold" pitchFamily="34" charset="0"/>
              </a:rPr>
              <a:t>TSDS PEIMS</a:t>
            </a:r>
            <a:endParaRPr lang="en-US" sz="1500" dirty="0">
              <a:solidFill>
                <a:srgbClr val="FFFFFF"/>
              </a:solidFill>
            </a:endParaRPr>
          </a:p>
        </p:txBody>
      </p:sp>
      <p:sp>
        <p:nvSpPr>
          <p:cNvPr id="33" name="Rectangle 32"/>
          <p:cNvSpPr/>
          <p:nvPr/>
        </p:nvSpPr>
        <p:spPr>
          <a:xfrm>
            <a:off x="7054552" y="3113360"/>
            <a:ext cx="1556048" cy="323165"/>
          </a:xfrm>
          <a:prstGeom prst="rect">
            <a:avLst/>
          </a:prstGeom>
        </p:spPr>
        <p:txBody>
          <a:bodyPr wrap="square">
            <a:spAutoFit/>
          </a:bodyPr>
          <a:lstStyle/>
          <a:p>
            <a:pPr algn="ctr"/>
            <a:r>
              <a:rPr lang="en-US" sz="1500" dirty="0" smtClean="0">
                <a:solidFill>
                  <a:srgbClr val="FFFFFF"/>
                </a:solidFill>
                <a:effectLst>
                  <a:outerShdw blurRad="38100" dist="38100" dir="2700000" algn="tl">
                    <a:srgbClr val="000000">
                      <a:alpha val="43137"/>
                    </a:srgbClr>
                  </a:outerShdw>
                </a:effectLst>
                <a:latin typeface="Tw Cen MT Condensed Extra Bold" pitchFamily="34" charset="0"/>
              </a:rPr>
              <a:t>TPEIR</a:t>
            </a:r>
            <a:endParaRPr lang="en-US" sz="1500" dirty="0">
              <a:solidFill>
                <a:srgbClr val="FFFFFF"/>
              </a:solidFill>
            </a:endParaRPr>
          </a:p>
        </p:txBody>
      </p:sp>
      <p:sp>
        <p:nvSpPr>
          <p:cNvPr id="11" name="Rectangle 10"/>
          <p:cNvSpPr/>
          <p:nvPr/>
        </p:nvSpPr>
        <p:spPr>
          <a:xfrm>
            <a:off x="5461002" y="3022599"/>
            <a:ext cx="1556048" cy="553998"/>
          </a:xfrm>
          <a:prstGeom prst="rect">
            <a:avLst/>
          </a:prstGeom>
        </p:spPr>
        <p:txBody>
          <a:bodyPr wrap="square">
            <a:spAutoFit/>
          </a:bodyPr>
          <a:lstStyle/>
          <a:p>
            <a:pPr algn="ctr"/>
            <a:r>
              <a:rPr lang="en-US" sz="1500" dirty="0" smtClean="0">
                <a:solidFill>
                  <a:srgbClr val="FFFFFF"/>
                </a:solidFill>
                <a:effectLst>
                  <a:outerShdw blurRad="38100" dist="38100" dir="2700000" algn="tl">
                    <a:srgbClr val="000000">
                      <a:alpha val="43137"/>
                    </a:srgbClr>
                  </a:outerShdw>
                </a:effectLst>
                <a:latin typeface="Tw Cen MT Condensed Extra Bold" pitchFamily="34" charset="0"/>
              </a:rPr>
              <a:t>StudentGPS™ Dashboards</a:t>
            </a:r>
            <a:endParaRPr lang="en-US" sz="1500" dirty="0">
              <a:solidFill>
                <a:srgbClr val="FFFFFF"/>
              </a:solidFill>
            </a:endParaRPr>
          </a:p>
        </p:txBody>
      </p:sp>
    </p:spTree>
    <p:extLst>
      <p:ext uri="{BB962C8B-B14F-4D97-AF65-F5344CB8AC3E}">
        <p14:creationId xmlns:p14="http://schemas.microsoft.com/office/powerpoint/2010/main" val="13604331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25</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TSDS Implementation Timeline</a:t>
            </a:r>
            <a:endParaRPr lang="en-US" dirty="0"/>
          </a:p>
        </p:txBody>
      </p:sp>
      <p:pic>
        <p:nvPicPr>
          <p:cNvPr id="5" name="Picture 4" descr="TSDS_timeline_1.1.png"/>
          <p:cNvPicPr>
            <a:picLocks noChangeAspect="1"/>
          </p:cNvPicPr>
          <p:nvPr/>
        </p:nvPicPr>
        <p:blipFill rotWithShape="1">
          <a:blip r:embed="rId3" cstate="print"/>
          <a:srcRect l="3088" t="24107" r="3529" b="3572"/>
          <a:stretch/>
        </p:blipFill>
        <p:spPr>
          <a:xfrm>
            <a:off x="27833" y="1676400"/>
            <a:ext cx="9039967" cy="4754880"/>
          </a:xfrm>
          <a:prstGeom prst="rect">
            <a:avLst/>
          </a:prstGeom>
        </p:spPr>
      </p:pic>
    </p:spTree>
    <p:extLst>
      <p:ext uri="{BB962C8B-B14F-4D97-AF65-F5344CB8AC3E}">
        <p14:creationId xmlns:p14="http://schemas.microsoft.com/office/powerpoint/2010/main" val="5115790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26</a:t>
            </a:fld>
            <a:endParaRPr lang="en-US" dirty="0"/>
          </a:p>
        </p:txBody>
      </p:sp>
      <p:sp>
        <p:nvSpPr>
          <p:cNvPr id="3" name="Title 2"/>
          <p:cNvSpPr>
            <a:spLocks noGrp="1"/>
          </p:cNvSpPr>
          <p:nvPr>
            <p:ph type="title"/>
          </p:nvPr>
        </p:nvSpPr>
        <p:spPr/>
        <p:txBody>
          <a:bodyPr>
            <a:noAutofit/>
          </a:bodyPr>
          <a:lstStyle/>
          <a:p>
            <a:r>
              <a:rPr lang="en-US" dirty="0" smtClean="0"/>
              <a:t>TSDS Field Coordination Network</a:t>
            </a:r>
            <a:endParaRPr lang="en-US" dirty="0"/>
          </a:p>
        </p:txBody>
      </p:sp>
      <p:sp>
        <p:nvSpPr>
          <p:cNvPr id="4" name="Content Placeholder 3"/>
          <p:cNvSpPr>
            <a:spLocks noGrp="1"/>
          </p:cNvSpPr>
          <p:nvPr>
            <p:ph sz="quarter" idx="1"/>
          </p:nvPr>
        </p:nvSpPr>
        <p:spPr/>
        <p:txBody>
          <a:bodyPr>
            <a:noAutofit/>
          </a:bodyPr>
          <a:lstStyle/>
          <a:p>
            <a:pPr marL="0" indent="0">
              <a:spcBef>
                <a:spcPts val="600"/>
              </a:spcBef>
              <a:buNone/>
            </a:pPr>
            <a:r>
              <a:rPr lang="en-US" sz="1400" kern="0" dirty="0"/>
              <a:t>The Field Coordination Network is a two-way feedback mechanism that effectively uses a tiered communications path. It enables TSDS to deliver consistent and timely communications to users in ESCs and LEAs. </a:t>
            </a:r>
          </a:p>
          <a:p>
            <a:endParaRPr lang="en-US" sz="1400" dirty="0"/>
          </a:p>
        </p:txBody>
      </p:sp>
      <p:sp>
        <p:nvSpPr>
          <p:cNvPr id="5" name="Text Placeholder 2"/>
          <p:cNvSpPr txBox="1">
            <a:spLocks/>
          </p:cNvSpPr>
          <p:nvPr/>
        </p:nvSpPr>
        <p:spPr>
          <a:xfrm>
            <a:off x="-2705961" y="2873320"/>
            <a:ext cx="8382000" cy="533400"/>
          </a:xfrm>
          <a:prstGeom prst="rect">
            <a:avLst/>
          </a:prstGeom>
        </p:spPr>
        <p:txBody>
          <a:bodyPr vert="horz" anchor="ctr" anchorCtr="0">
            <a:normAutofit/>
          </a:bodyPr>
          <a:lstStyle>
            <a:defPPr>
              <a:defRPr lang="en-US"/>
            </a:defPPr>
            <a:lvl1pPr marL="0" algn="l" defTabSz="914400" rtl="0" eaLnBrk="1" latinLnBrk="0" hangingPunct="1">
              <a:defRPr kumimoji="0" sz="14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6000"/>
              </a:lnSpc>
            </a:pPr>
            <a:endParaRPr lang="en-US" sz="1200" kern="0" dirty="0"/>
          </a:p>
        </p:txBody>
      </p:sp>
      <p:grpSp>
        <p:nvGrpSpPr>
          <p:cNvPr id="6" name="Group 5"/>
          <p:cNvGrpSpPr/>
          <p:nvPr/>
        </p:nvGrpSpPr>
        <p:grpSpPr>
          <a:xfrm>
            <a:off x="284391" y="2514600"/>
            <a:ext cx="8402409" cy="4114800"/>
            <a:chOff x="179587" y="2209800"/>
            <a:chExt cx="8402409" cy="4114800"/>
          </a:xfrm>
        </p:grpSpPr>
        <p:sp>
          <p:nvSpPr>
            <p:cNvPr id="7" name="Rectangle 3"/>
            <p:cNvSpPr txBox="1">
              <a:spLocks noChangeArrowheads="1"/>
            </p:cNvSpPr>
            <p:nvPr/>
          </p:nvSpPr>
          <p:spPr>
            <a:xfrm>
              <a:off x="179587" y="2743200"/>
              <a:ext cx="1496813" cy="442942"/>
            </a:xfrm>
            <a:prstGeom prst="rect">
              <a:avLst/>
            </a:prstGeom>
          </p:spPr>
          <p:txBody>
            <a:bodyPr vert="horz" lIns="54864" tIns="91440" rtlCol="0">
              <a:noAutofit/>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0" lvl="1" indent="0">
                <a:lnSpc>
                  <a:spcPct val="106000"/>
                </a:lnSpc>
                <a:spcBef>
                  <a:spcPts val="600"/>
                </a:spcBef>
                <a:spcAft>
                  <a:spcPts val="300"/>
                </a:spcAft>
                <a:buNone/>
                <a:defRPr/>
              </a:pPr>
              <a:r>
                <a:rPr lang="en-US" sz="1300" b="1" dirty="0" smtClean="0">
                  <a:latin typeface="Arial" pitchFamily="34" charset="0"/>
                  <a:cs typeface="Arial" pitchFamily="34" charset="0"/>
                </a:rPr>
                <a:t>Feedback</a:t>
              </a:r>
              <a:endParaRPr lang="en-US" sz="1300" b="1" dirty="0">
                <a:latin typeface="Arial" pitchFamily="34" charset="0"/>
                <a:cs typeface="Arial" pitchFamily="34" charset="0"/>
              </a:endParaRPr>
            </a:p>
          </p:txBody>
        </p:sp>
        <p:grpSp>
          <p:nvGrpSpPr>
            <p:cNvPr id="8" name="Group 7"/>
            <p:cNvGrpSpPr/>
            <p:nvPr/>
          </p:nvGrpSpPr>
          <p:grpSpPr>
            <a:xfrm>
              <a:off x="741288" y="2209800"/>
              <a:ext cx="7840708" cy="4114800"/>
              <a:chOff x="830262" y="4098923"/>
              <a:chExt cx="7840708" cy="2161221"/>
            </a:xfrm>
          </p:grpSpPr>
          <p:sp>
            <p:nvSpPr>
              <p:cNvPr id="18" name="Rounded Rectangle 17"/>
              <p:cNvSpPr/>
              <p:nvPr/>
            </p:nvSpPr>
            <p:spPr>
              <a:xfrm>
                <a:off x="3143308" y="4098923"/>
                <a:ext cx="3194066" cy="48027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200" b="1" dirty="0">
                    <a:solidFill>
                      <a:srgbClr val="FFFFFF"/>
                    </a:solidFill>
                    <a:latin typeface="Arial" pitchFamily="34" charset="0"/>
                    <a:cs typeface="Arial" pitchFamily="34" charset="0"/>
                  </a:rPr>
                  <a:t>TEA</a:t>
                </a:r>
              </a:p>
              <a:p>
                <a:pPr lvl="0" algn="ctr"/>
                <a:r>
                  <a:rPr lang="en-US" sz="1150" dirty="0" smtClean="0">
                    <a:solidFill>
                      <a:srgbClr val="FFFFFF"/>
                    </a:solidFill>
                    <a:latin typeface="Arial" pitchFamily="34" charset="0"/>
                    <a:cs typeface="Arial" pitchFamily="34" charset="0"/>
                  </a:rPr>
                  <a:t>Deliver high level communications intended for LEAs and provide detailed communications and training for ESC Champions</a:t>
                </a:r>
                <a:endParaRPr lang="en-US" sz="1150" dirty="0">
                  <a:solidFill>
                    <a:srgbClr val="FFFFFF"/>
                  </a:solidFill>
                  <a:latin typeface="Arial" pitchFamily="34" charset="0"/>
                  <a:cs typeface="Arial" pitchFamily="34" charset="0"/>
                </a:endParaRPr>
              </a:p>
            </p:txBody>
          </p:sp>
          <p:sp>
            <p:nvSpPr>
              <p:cNvPr id="19" name="Rounded Rectangle 18"/>
              <p:cNvSpPr/>
              <p:nvPr/>
            </p:nvSpPr>
            <p:spPr>
              <a:xfrm>
                <a:off x="2324233" y="4754784"/>
                <a:ext cx="4737013" cy="475089"/>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200" b="1" dirty="0" smtClean="0">
                    <a:solidFill>
                      <a:srgbClr val="FFFFFF"/>
                    </a:solidFill>
                    <a:latin typeface="Arial" pitchFamily="34" charset="0"/>
                    <a:cs typeface="Arial" pitchFamily="34" charset="0"/>
                  </a:rPr>
                  <a:t>ESC Champions</a:t>
                </a:r>
                <a:endParaRPr lang="en-US" sz="1200" b="1" dirty="0">
                  <a:solidFill>
                    <a:srgbClr val="FFFFFF"/>
                  </a:solidFill>
                  <a:latin typeface="Arial" pitchFamily="34" charset="0"/>
                  <a:cs typeface="Arial" pitchFamily="34" charset="0"/>
                </a:endParaRPr>
              </a:p>
              <a:p>
                <a:pPr lvl="0" algn="ctr"/>
                <a:r>
                  <a:rPr lang="en-US" sz="1200" dirty="0" smtClean="0">
                    <a:solidFill>
                      <a:srgbClr val="FFFFFF"/>
                    </a:solidFill>
                    <a:latin typeface="Arial" pitchFamily="34" charset="0"/>
                    <a:cs typeface="Arial" pitchFamily="34" charset="0"/>
                  </a:rPr>
                  <a:t>Provide detailed communications and training to LEA Stewards</a:t>
                </a:r>
              </a:p>
            </p:txBody>
          </p:sp>
          <p:sp>
            <p:nvSpPr>
              <p:cNvPr id="20" name="Rounded Rectangle 19"/>
              <p:cNvSpPr/>
              <p:nvPr/>
            </p:nvSpPr>
            <p:spPr>
              <a:xfrm>
                <a:off x="1498698" y="5382958"/>
                <a:ext cx="6407134" cy="35990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200" b="1" dirty="0">
                    <a:solidFill>
                      <a:srgbClr val="FFFFFF"/>
                    </a:solidFill>
                    <a:latin typeface="Arial" pitchFamily="34" charset="0"/>
                    <a:cs typeface="Arial" pitchFamily="34" charset="0"/>
                  </a:rPr>
                  <a:t>LEA Stewards</a:t>
                </a:r>
              </a:p>
              <a:p>
                <a:pPr lvl="0" algn="ctr"/>
                <a:r>
                  <a:rPr lang="en-US" sz="1200" dirty="0" smtClean="0">
                    <a:solidFill>
                      <a:srgbClr val="FFFFFF"/>
                    </a:solidFill>
                    <a:latin typeface="Arial" pitchFamily="34" charset="0"/>
                    <a:cs typeface="Arial" pitchFamily="34" charset="0"/>
                  </a:rPr>
                  <a:t>Deliver communications and training to TSDS </a:t>
                </a:r>
                <a:r>
                  <a:rPr lang="en-US" sz="1200" dirty="0">
                    <a:solidFill>
                      <a:srgbClr val="FFFFFF"/>
                    </a:solidFill>
                    <a:latin typeface="Arial" pitchFamily="34" charset="0"/>
                    <a:cs typeface="Arial" pitchFamily="34" charset="0"/>
                  </a:rPr>
                  <a:t>Users </a:t>
                </a:r>
                <a:r>
                  <a:rPr lang="en-US" sz="1200" dirty="0" smtClean="0">
                    <a:solidFill>
                      <a:srgbClr val="FFFFFF"/>
                    </a:solidFill>
                    <a:latin typeface="Arial" pitchFamily="34" charset="0"/>
                    <a:cs typeface="Arial" pitchFamily="34" charset="0"/>
                  </a:rPr>
                  <a:t>in LEA</a:t>
                </a:r>
                <a:endParaRPr lang="en-US" sz="1200" dirty="0">
                  <a:solidFill>
                    <a:srgbClr val="FFFFFF"/>
                  </a:solidFill>
                  <a:latin typeface="Arial" pitchFamily="34" charset="0"/>
                  <a:cs typeface="Arial" pitchFamily="34" charset="0"/>
                </a:endParaRPr>
              </a:p>
            </p:txBody>
          </p:sp>
          <p:sp>
            <p:nvSpPr>
              <p:cNvPr id="21" name="Rounded Rectangle 20"/>
              <p:cNvSpPr/>
              <p:nvPr/>
            </p:nvSpPr>
            <p:spPr>
              <a:xfrm>
                <a:off x="830262" y="5899941"/>
                <a:ext cx="7840708" cy="36020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200" b="1" dirty="0" smtClean="0">
                    <a:solidFill>
                      <a:schemeClr val="tx1"/>
                    </a:solidFill>
                    <a:latin typeface="Arial" pitchFamily="34" charset="0"/>
                    <a:cs typeface="Arial" pitchFamily="34" charset="0"/>
                  </a:rPr>
                  <a:t>TSDS End Users</a:t>
                </a:r>
                <a:endParaRPr lang="en-US" sz="1200" b="1" dirty="0">
                  <a:solidFill>
                    <a:schemeClr val="tx1"/>
                  </a:solidFill>
                  <a:latin typeface="Arial" pitchFamily="34" charset="0"/>
                  <a:cs typeface="Arial" pitchFamily="34" charset="0"/>
                </a:endParaRPr>
              </a:p>
            </p:txBody>
          </p:sp>
          <p:sp>
            <p:nvSpPr>
              <p:cNvPr id="22" name="Down Arrow 21"/>
              <p:cNvSpPr/>
              <p:nvPr/>
            </p:nvSpPr>
            <p:spPr>
              <a:xfrm>
                <a:off x="4359365" y="5259580"/>
                <a:ext cx="685800" cy="113173"/>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Down Arrow 8"/>
            <p:cNvSpPr/>
            <p:nvPr/>
          </p:nvSpPr>
          <p:spPr>
            <a:xfrm>
              <a:off x="4267200" y="3200407"/>
              <a:ext cx="685800" cy="202342"/>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own Arrow 9"/>
            <p:cNvSpPr/>
            <p:nvPr/>
          </p:nvSpPr>
          <p:spPr>
            <a:xfrm>
              <a:off x="4260866" y="5410208"/>
              <a:ext cx="685800" cy="202342"/>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Elbow Connector 10"/>
            <p:cNvCxnSpPr/>
            <p:nvPr/>
          </p:nvCxnSpPr>
          <p:spPr>
            <a:xfrm rot="16200000" flipH="1">
              <a:off x="5724025" y="3234406"/>
              <a:ext cx="2860420" cy="1693530"/>
            </a:xfrm>
            <a:prstGeom prst="bentConnector3">
              <a:avLst>
                <a:gd name="adj1" fmla="val 181"/>
              </a:avLst>
            </a:prstGeom>
            <a:ln w="254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Curved Down Arrow 11"/>
            <p:cNvSpPr/>
            <p:nvPr/>
          </p:nvSpPr>
          <p:spPr>
            <a:xfrm rot="18686162">
              <a:off x="1428292" y="3931140"/>
              <a:ext cx="746644" cy="488079"/>
            </a:xfrm>
            <a:prstGeom prst="curved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Curved Down Arrow 12"/>
            <p:cNvSpPr/>
            <p:nvPr/>
          </p:nvSpPr>
          <p:spPr>
            <a:xfrm rot="18686162">
              <a:off x="637268" y="4953381"/>
              <a:ext cx="746644" cy="488079"/>
            </a:xfrm>
            <a:prstGeom prst="curved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Curved Down Arrow 13"/>
            <p:cNvSpPr/>
            <p:nvPr/>
          </p:nvSpPr>
          <p:spPr>
            <a:xfrm rot="18686162">
              <a:off x="2266492" y="2667381"/>
              <a:ext cx="746644" cy="488079"/>
            </a:xfrm>
            <a:prstGeom prst="curved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5" name="Straight Connector 14"/>
            <p:cNvCxnSpPr/>
            <p:nvPr/>
          </p:nvCxnSpPr>
          <p:spPr>
            <a:xfrm>
              <a:off x="830653" y="3124207"/>
              <a:ext cx="93353" cy="15818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099030" y="2959897"/>
              <a:ext cx="11107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010590" y="3124207"/>
              <a:ext cx="540758" cy="7695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34711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381000"/>
            <a:ext cx="6858000" cy="838200"/>
          </a:xfrm>
          <a:prstGeom prst="rect">
            <a:avLst/>
          </a:prstGeom>
        </p:spPr>
        <p:txBody>
          <a:bodyPr>
            <a:noAutofit/>
          </a:bodyPr>
          <a:lstStyle/>
          <a:p>
            <a:r>
              <a:rPr lang="en-US" sz="2400" dirty="0" smtClean="0"/>
              <a:t>TSDS ESC (Champion) and LEA (Steward) Roles and Responsibilities</a:t>
            </a:r>
            <a:endParaRPr lang="en-US" sz="2400" dirty="0"/>
          </a:p>
        </p:txBody>
      </p:sp>
      <p:graphicFrame>
        <p:nvGraphicFramePr>
          <p:cNvPr id="10" name="Table 9"/>
          <p:cNvGraphicFramePr>
            <a:graphicFrameLocks noGrp="1"/>
          </p:cNvGraphicFramePr>
          <p:nvPr>
            <p:extLst>
              <p:ext uri="{D42A27DB-BD31-4B8C-83A1-F6EECF244321}">
                <p14:modId xmlns:p14="http://schemas.microsoft.com/office/powerpoint/2010/main" val="3367768808"/>
              </p:ext>
            </p:extLst>
          </p:nvPr>
        </p:nvGraphicFramePr>
        <p:xfrm>
          <a:off x="342900" y="1564341"/>
          <a:ext cx="8458200" cy="4796186"/>
        </p:xfrm>
        <a:graphic>
          <a:graphicData uri="http://schemas.openxmlformats.org/drawingml/2006/table">
            <a:tbl>
              <a:tblPr/>
              <a:tblGrid>
                <a:gridCol w="996413"/>
                <a:gridCol w="1869492"/>
                <a:gridCol w="5592295"/>
              </a:tblGrid>
              <a:tr h="370554">
                <a:tc>
                  <a:txBody>
                    <a:bodyPr/>
                    <a:lstStyle/>
                    <a:p>
                      <a:pPr algn="ctr" fontAlgn="b"/>
                      <a:r>
                        <a:rPr lang="en-US" sz="1100" b="1" i="0" u="none" strike="noStrike" dirty="0">
                          <a:solidFill>
                            <a:srgbClr val="FFFFFF"/>
                          </a:solidFill>
                          <a:effectLst/>
                          <a:latin typeface="Arial" pitchFamily="34" charset="0"/>
                          <a:cs typeface="Arial" pitchFamily="34" charset="0"/>
                        </a:rPr>
                        <a:t>Stakeholder </a:t>
                      </a:r>
                      <a:r>
                        <a:rPr lang="en-US" sz="1100" b="1" i="0" u="none" strike="noStrike" dirty="0" smtClean="0">
                          <a:solidFill>
                            <a:srgbClr val="FFFFFF"/>
                          </a:solidFill>
                          <a:effectLst/>
                          <a:latin typeface="Arial" pitchFamily="34" charset="0"/>
                          <a:cs typeface="Arial" pitchFamily="34" charset="0"/>
                        </a:rPr>
                        <a:t>Category ID</a:t>
                      </a:r>
                      <a:endParaRPr lang="en-US" sz="1100" b="1" i="0" u="none" strike="noStrike" dirty="0">
                        <a:solidFill>
                          <a:srgbClr val="FFFFFF"/>
                        </a:solidFill>
                        <a:effectLst/>
                        <a:latin typeface="Arial" pitchFamily="34" charset="0"/>
                        <a:cs typeface="Arial" pitchFamily="34" charset="0"/>
                      </a:endParaRPr>
                    </a:p>
                  </a:txBody>
                  <a:tcPr marL="45720" marR="45720" marT="18288" marB="1828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100" b="1" i="0" u="none" strike="noStrike" dirty="0">
                          <a:solidFill>
                            <a:srgbClr val="FFFFFF"/>
                          </a:solidFill>
                          <a:effectLst/>
                          <a:latin typeface="Arial" pitchFamily="34" charset="0"/>
                          <a:cs typeface="Arial" pitchFamily="34" charset="0"/>
                        </a:rPr>
                        <a:t>Stakeholder Group</a:t>
                      </a:r>
                    </a:p>
                  </a:txBody>
                  <a:tcPr marL="45720" marR="45720" marT="18288" marB="1828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100" b="1" i="0" u="none" strike="noStrike" dirty="0" smtClean="0">
                          <a:solidFill>
                            <a:srgbClr val="FFFFFF"/>
                          </a:solidFill>
                          <a:effectLst/>
                          <a:latin typeface="Arial" pitchFamily="34" charset="0"/>
                          <a:cs typeface="Arial" pitchFamily="34" charset="0"/>
                        </a:rPr>
                        <a:t>Stakeholder</a:t>
                      </a:r>
                      <a:r>
                        <a:rPr lang="en-US" sz="1100" b="1" i="0" u="none" strike="noStrike" baseline="0" dirty="0" smtClean="0">
                          <a:solidFill>
                            <a:srgbClr val="FFFFFF"/>
                          </a:solidFill>
                          <a:effectLst/>
                          <a:latin typeface="Arial" pitchFamily="34" charset="0"/>
                          <a:cs typeface="Arial" pitchFamily="34" charset="0"/>
                        </a:rPr>
                        <a:t> Definition</a:t>
                      </a:r>
                      <a:endParaRPr lang="en-US" sz="1100" b="1" i="0" u="none" strike="noStrike" dirty="0">
                        <a:solidFill>
                          <a:srgbClr val="FFFFFF"/>
                        </a:solidFill>
                        <a:effectLst/>
                        <a:latin typeface="Arial" pitchFamily="34" charset="0"/>
                        <a:cs typeface="Arial" pitchFamily="34" charset="0"/>
                      </a:endParaRPr>
                    </a:p>
                  </a:txBody>
                  <a:tcPr marL="45720" marR="45720" marT="18288" marB="1828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346255">
                <a:tc>
                  <a:txBody>
                    <a:bodyPr/>
                    <a:lstStyle/>
                    <a:p>
                      <a:pPr algn="l" fontAlgn="t"/>
                      <a:r>
                        <a:rPr lang="en-US" sz="900" b="0" i="0" u="none" strike="noStrike" dirty="0">
                          <a:solidFill>
                            <a:srgbClr val="FFFFFF"/>
                          </a:solidFill>
                          <a:effectLst/>
                          <a:latin typeface="Arial" pitchFamily="34" charset="0"/>
                          <a:cs typeface="Arial" pitchFamily="34" charset="0"/>
                        </a:rPr>
                        <a:t>ESCs</a:t>
                      </a: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75000"/>
                      </a:schemeClr>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Executive </a:t>
                      </a:r>
                      <a:r>
                        <a:rPr lang="en-US" sz="900" b="0" i="0" u="none" strike="noStrike" dirty="0" smtClean="0">
                          <a:solidFill>
                            <a:srgbClr val="000000"/>
                          </a:solidFill>
                          <a:effectLst/>
                          <a:latin typeface="Arial" pitchFamily="34" charset="0"/>
                          <a:cs typeface="Arial" pitchFamily="34" charset="0"/>
                        </a:rPr>
                        <a:t>Champion</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effectLst/>
                          <a:latin typeface="Arial" pitchFamily="34" charset="0"/>
                          <a:cs typeface="Arial" pitchFamily="34" charset="0"/>
                        </a:rPr>
                        <a:t>Appointed member (likely ESC</a:t>
                      </a:r>
                      <a:r>
                        <a:rPr lang="en-US" sz="900" b="0" i="0" u="none" strike="noStrike" baseline="0" dirty="0" smtClean="0">
                          <a:solidFill>
                            <a:srgbClr val="000000"/>
                          </a:solidFill>
                          <a:effectLst/>
                          <a:latin typeface="Arial" pitchFamily="34" charset="0"/>
                          <a:cs typeface="Arial" pitchFamily="34" charset="0"/>
                        </a:rPr>
                        <a:t> Executive Director) </a:t>
                      </a:r>
                      <a:r>
                        <a:rPr lang="en-US" sz="900" b="0" i="0" u="none" strike="noStrike" dirty="0" smtClean="0">
                          <a:solidFill>
                            <a:srgbClr val="000000"/>
                          </a:solidFill>
                          <a:effectLst/>
                          <a:latin typeface="Arial" pitchFamily="34" charset="0"/>
                          <a:cs typeface="Arial" pitchFamily="34" charset="0"/>
                        </a:rPr>
                        <a:t>that is</a:t>
                      </a:r>
                      <a:r>
                        <a:rPr lang="en-US" sz="900" b="0" i="0" u="none" strike="noStrike" baseline="0" dirty="0" smtClean="0">
                          <a:solidFill>
                            <a:srgbClr val="000000"/>
                          </a:solidFill>
                          <a:effectLst/>
                          <a:latin typeface="Arial" pitchFamily="34" charset="0"/>
                          <a:cs typeface="Arial" pitchFamily="34" charset="0"/>
                        </a:rPr>
                        <a:t> responsible for leading</a:t>
                      </a:r>
                      <a:r>
                        <a:rPr lang="en-US" sz="900" b="0" i="0" u="none" strike="noStrike" baseline="0" dirty="0" smtClean="0">
                          <a:solidFill>
                            <a:schemeClr val="tx1"/>
                          </a:solidFill>
                          <a:effectLst/>
                          <a:latin typeface="Arial" pitchFamily="34" charset="0"/>
                          <a:cs typeface="Arial" pitchFamily="34" charset="0"/>
                        </a:rPr>
                        <a:t> TSDS deployment within their region. </a:t>
                      </a:r>
                      <a:endParaRPr lang="en-US" sz="900" dirty="0" smtClean="0">
                        <a:solidFill>
                          <a:schemeClr val="tx1"/>
                        </a:solidFill>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6255">
                <a:tc>
                  <a:txBody>
                    <a:bodyPr/>
                    <a:lstStyle/>
                    <a:p>
                      <a:pPr algn="l" fontAlgn="t"/>
                      <a:r>
                        <a:rPr lang="en-US" sz="900" b="0" i="0" u="none" strike="noStrike" dirty="0">
                          <a:solidFill>
                            <a:srgbClr val="FFFFFF"/>
                          </a:solidFill>
                          <a:effectLst/>
                          <a:latin typeface="Arial" pitchFamily="34" charset="0"/>
                          <a:cs typeface="Arial" pitchFamily="34" charset="0"/>
                        </a:rPr>
                        <a:t>ESCs</a:t>
                      </a: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75000"/>
                      </a:schemeClr>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PEIMS </a:t>
                      </a:r>
                      <a:r>
                        <a:rPr lang="en-US" sz="900" b="0" i="0" u="none" strike="noStrike" dirty="0" smtClean="0">
                          <a:solidFill>
                            <a:srgbClr val="000000"/>
                          </a:solidFill>
                          <a:effectLst/>
                          <a:latin typeface="Arial" pitchFamily="34" charset="0"/>
                          <a:cs typeface="Arial" pitchFamily="34" charset="0"/>
                        </a:rPr>
                        <a:t>Champion*</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effectLst/>
                          <a:latin typeface="Arial" pitchFamily="34" charset="0"/>
                          <a:cs typeface="Arial" pitchFamily="34" charset="0"/>
                        </a:rPr>
                        <a:t>Appointed member (likely</a:t>
                      </a:r>
                      <a:r>
                        <a:rPr lang="en-US" sz="900" b="0" i="0" u="none" strike="noStrike" baseline="0" dirty="0" smtClean="0">
                          <a:solidFill>
                            <a:srgbClr val="000000"/>
                          </a:solidFill>
                          <a:effectLst/>
                          <a:latin typeface="Arial" pitchFamily="34" charset="0"/>
                          <a:cs typeface="Arial" pitchFamily="34" charset="0"/>
                        </a:rPr>
                        <a:t> PEIMS Coordinator) that is responsible for training and supporting the LEA PEIMS Coordinators as they transition to the new </a:t>
                      </a:r>
                      <a:r>
                        <a:rPr lang="en-US" sz="900" dirty="0" smtClean="0">
                          <a:solidFill>
                            <a:schemeClr val="tx1"/>
                          </a:solidFill>
                          <a:latin typeface="Arial" pitchFamily="34" charset="0"/>
                          <a:cs typeface="Arial" pitchFamily="34" charset="0"/>
                        </a:rPr>
                        <a:t>TSDS PEIMS process.</a:t>
                      </a:r>
                      <a:r>
                        <a:rPr lang="en-US" sz="900" baseline="0" dirty="0" smtClean="0">
                          <a:solidFill>
                            <a:schemeClr val="tx1"/>
                          </a:solidFill>
                          <a:latin typeface="Arial" pitchFamily="34" charset="0"/>
                          <a:cs typeface="Arial" pitchFamily="34" charset="0"/>
                        </a:rPr>
                        <a:t> </a:t>
                      </a:r>
                      <a:endParaRPr lang="en-US" sz="900" dirty="0" smtClean="0">
                        <a:solidFill>
                          <a:schemeClr val="tx1"/>
                        </a:solidFill>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1159">
                <a:tc>
                  <a:txBody>
                    <a:bodyPr/>
                    <a:lstStyle/>
                    <a:p>
                      <a:pPr algn="l" fontAlgn="t"/>
                      <a:r>
                        <a:rPr lang="en-US" sz="900" b="0" i="0" u="none" strike="noStrike" dirty="0">
                          <a:solidFill>
                            <a:srgbClr val="FFFFFF"/>
                          </a:solidFill>
                          <a:effectLst/>
                          <a:latin typeface="Arial" pitchFamily="34" charset="0"/>
                          <a:cs typeface="Arial" pitchFamily="34" charset="0"/>
                        </a:rPr>
                        <a:t>ESCs</a:t>
                      </a: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75000"/>
                      </a:schemeClr>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Technical </a:t>
                      </a:r>
                      <a:r>
                        <a:rPr lang="en-US" sz="900" b="0" i="0" u="none" strike="noStrike" dirty="0" smtClean="0">
                          <a:solidFill>
                            <a:srgbClr val="000000"/>
                          </a:solidFill>
                          <a:effectLst/>
                          <a:latin typeface="Arial" pitchFamily="34" charset="0"/>
                          <a:cs typeface="Arial" pitchFamily="34" charset="0"/>
                        </a:rPr>
                        <a:t>Champion*</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smtClean="0">
                          <a:solidFill>
                            <a:schemeClr val="tx1"/>
                          </a:solidFill>
                          <a:effectLst/>
                          <a:latin typeface="Arial" pitchFamily="34" charset="0"/>
                          <a:cs typeface="Arial" pitchFamily="34" charset="0"/>
                        </a:rPr>
                        <a:t>Appointed member that</a:t>
                      </a:r>
                      <a:r>
                        <a:rPr lang="en-US" sz="900" b="0" i="0" u="none" strike="noStrike" baseline="0" dirty="0" smtClean="0">
                          <a:solidFill>
                            <a:schemeClr val="tx1"/>
                          </a:solidFill>
                          <a:effectLst/>
                          <a:latin typeface="Arial" pitchFamily="34" charset="0"/>
                          <a:cs typeface="Arial" pitchFamily="34" charset="0"/>
                        </a:rPr>
                        <a:t> is responsible for training and supporting LEA Data Stewards on how to work with their source data vendors to ensure their data is properly loaded into the Operational Data Store (ODS).</a:t>
                      </a:r>
                      <a:endParaRPr lang="en-US" sz="900" b="0" i="0" u="none" strike="noStrike" dirty="0" smtClean="0">
                        <a:solidFill>
                          <a:schemeClr val="tx1"/>
                        </a:solidFill>
                        <a:effectLst/>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7725">
                <a:tc>
                  <a:txBody>
                    <a:bodyPr/>
                    <a:lstStyle/>
                    <a:p>
                      <a:pPr algn="l" fontAlgn="t"/>
                      <a:r>
                        <a:rPr lang="en-US" sz="900" b="0" i="0" u="none" strike="noStrike" dirty="0">
                          <a:solidFill>
                            <a:srgbClr val="FFFFFF"/>
                          </a:solidFill>
                          <a:effectLst/>
                          <a:latin typeface="Arial" pitchFamily="34" charset="0"/>
                          <a:cs typeface="Arial" pitchFamily="34" charset="0"/>
                        </a:rPr>
                        <a:t>ESCs</a:t>
                      </a: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75000"/>
                      </a:schemeClr>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a:t>
                      </a:r>
                      <a:r>
                        <a:rPr kumimoji="0" lang="en-US" sz="900" b="0" i="0" u="none" strike="noStrike" cap="none" normalizeH="0" baseline="0" dirty="0" smtClean="0">
                          <a:ln>
                            <a:noFill/>
                          </a:ln>
                          <a:solidFill>
                            <a:schemeClr val="tx1"/>
                          </a:solidFill>
                          <a:effectLst/>
                          <a:latin typeface="Arial" pitchFamily="34" charset="0"/>
                          <a:cs typeface="Arial" pitchFamily="34" charset="0"/>
                        </a:rPr>
                        <a:t>studentGPS</a:t>
                      </a:r>
                      <a:r>
                        <a:rPr lang="en-US" sz="900" dirty="0" smtClean="0">
                          <a:solidFill>
                            <a:schemeClr val="tx1"/>
                          </a:solidFill>
                          <a:latin typeface="Arial" pitchFamily="34" charset="0"/>
                          <a:cs typeface="Arial" pitchFamily="34" charset="0"/>
                        </a:rPr>
                        <a:t>™</a:t>
                      </a:r>
                      <a:r>
                        <a:rPr lang="en-US" sz="900" dirty="0" smtClean="0">
                          <a:solidFill>
                            <a:srgbClr val="000000"/>
                          </a:solidFill>
                          <a:latin typeface="Arial" pitchFamily="34" charset="0"/>
                          <a:cs typeface="Arial" pitchFamily="34" charset="0"/>
                        </a:rPr>
                        <a:t> </a:t>
                      </a:r>
                      <a:r>
                        <a:rPr lang="en-US" sz="900" b="0" i="0" u="none" strike="noStrike" dirty="0" smtClean="0">
                          <a:solidFill>
                            <a:srgbClr val="000000"/>
                          </a:solidFill>
                          <a:effectLst/>
                          <a:latin typeface="Arial" pitchFamily="34" charset="0"/>
                          <a:cs typeface="Arial" pitchFamily="34" charset="0"/>
                        </a:rPr>
                        <a:t>Dashboards Champion*</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l" fontAlgn="ctr"/>
                      <a:r>
                        <a:rPr lang="en-US" sz="900" b="0" i="0" u="none" strike="noStrike" dirty="0" smtClean="0">
                          <a:solidFill>
                            <a:srgbClr val="000000"/>
                          </a:solidFill>
                          <a:effectLst/>
                          <a:latin typeface="Arial" pitchFamily="34" charset="0"/>
                          <a:cs typeface="Arial" pitchFamily="34" charset="0"/>
                        </a:rPr>
                        <a:t>Appointed member that is responsible</a:t>
                      </a:r>
                      <a:r>
                        <a:rPr lang="en-US" sz="900" b="0" i="0" u="none" strike="noStrike" baseline="0" dirty="0" smtClean="0">
                          <a:solidFill>
                            <a:srgbClr val="000000"/>
                          </a:solidFill>
                          <a:effectLst/>
                          <a:latin typeface="Arial" pitchFamily="34" charset="0"/>
                          <a:cs typeface="Arial" pitchFamily="34" charset="0"/>
                        </a:rPr>
                        <a:t> for training and supporting LEA </a:t>
                      </a:r>
                      <a:r>
                        <a:rPr kumimoji="0" lang="en-US" sz="900" b="0" i="0" u="none" strike="noStrike" cap="none" normalizeH="0" baseline="0" dirty="0" smtClean="0">
                          <a:ln>
                            <a:noFill/>
                          </a:ln>
                          <a:solidFill>
                            <a:schemeClr val="tx1"/>
                          </a:solidFill>
                          <a:effectLst/>
                          <a:latin typeface="Arial" pitchFamily="34" charset="0"/>
                          <a:cs typeface="Arial" pitchFamily="34" charset="0"/>
                        </a:rPr>
                        <a:t>studentGPS</a:t>
                      </a:r>
                      <a:r>
                        <a:rPr lang="en-US" sz="900" dirty="0" smtClean="0">
                          <a:solidFill>
                            <a:schemeClr val="tx1"/>
                          </a:solidFill>
                          <a:latin typeface="Arial" pitchFamily="34" charset="0"/>
                          <a:cs typeface="Arial" pitchFamily="34" charset="0"/>
                        </a:rPr>
                        <a:t>™</a:t>
                      </a:r>
                      <a:r>
                        <a:rPr lang="en-US" sz="900" dirty="0" smtClean="0">
                          <a:solidFill>
                            <a:srgbClr val="000000"/>
                          </a:solidFill>
                          <a:latin typeface="Arial" pitchFamily="34" charset="0"/>
                          <a:cs typeface="Arial" pitchFamily="34" charset="0"/>
                        </a:rPr>
                        <a:t> </a:t>
                      </a:r>
                      <a:r>
                        <a:rPr lang="en-US" sz="900" b="0" i="0" u="none" strike="noStrike" baseline="0" dirty="0" smtClean="0">
                          <a:solidFill>
                            <a:srgbClr val="000000"/>
                          </a:solidFill>
                          <a:effectLst/>
                          <a:latin typeface="Arial" pitchFamily="34" charset="0"/>
                          <a:cs typeface="Arial" pitchFamily="34" charset="0"/>
                        </a:rPr>
                        <a:t>Dashboards Stewards in their region as their LEA launches and learns how to use the studentGPS</a:t>
                      </a:r>
                      <a:r>
                        <a:rPr lang="en-US" sz="900" dirty="0" smtClean="0">
                          <a:solidFill>
                            <a:schemeClr val="tx1"/>
                          </a:solidFill>
                          <a:latin typeface="Arial" pitchFamily="34" charset="0"/>
                          <a:cs typeface="Arial" pitchFamily="34" charset="0"/>
                        </a:rPr>
                        <a:t>™</a:t>
                      </a:r>
                      <a:r>
                        <a:rPr lang="en-US" sz="900" b="0" i="0" u="none" strike="noStrike" baseline="0" dirty="0" smtClean="0">
                          <a:solidFill>
                            <a:srgbClr val="000000"/>
                          </a:solidFill>
                          <a:effectLst/>
                          <a:latin typeface="Arial" pitchFamily="34" charset="0"/>
                          <a:cs typeface="Arial" pitchFamily="34" charset="0"/>
                        </a:rPr>
                        <a:t> Dashboards.</a:t>
                      </a:r>
                      <a:endParaRPr lang="en-US" sz="900" b="0" i="0" u="none" strike="noStrike" dirty="0">
                        <a:solidFill>
                          <a:srgbClr val="000000"/>
                        </a:solidFill>
                        <a:effectLst/>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6255">
                <a:tc>
                  <a:txBody>
                    <a:bodyPr/>
                    <a:lstStyle/>
                    <a:p>
                      <a:pPr algn="l" fontAlgn="t"/>
                      <a:r>
                        <a:rPr lang="en-US" sz="900" b="0" i="0" u="none" strike="noStrike" dirty="0">
                          <a:solidFill>
                            <a:srgbClr val="FFFFFF"/>
                          </a:solidFill>
                          <a:effectLst/>
                          <a:latin typeface="Arial" pitchFamily="34" charset="0"/>
                          <a:cs typeface="Arial" pitchFamily="34" charset="0"/>
                        </a:rPr>
                        <a:t>ESCs</a:t>
                      </a: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75000"/>
                      </a:schemeClr>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a:t>
                      </a:r>
                      <a:r>
                        <a:rPr lang="en-US" sz="900" b="0" i="0" u="none" strike="noStrike" dirty="0" smtClean="0">
                          <a:solidFill>
                            <a:srgbClr val="000000"/>
                          </a:solidFill>
                          <a:effectLst/>
                          <a:latin typeface="Arial" pitchFamily="34" charset="0"/>
                          <a:cs typeface="Arial" pitchFamily="34" charset="0"/>
                        </a:rPr>
                        <a:t>Unique</a:t>
                      </a:r>
                      <a:r>
                        <a:rPr lang="en-US" sz="900" b="0" i="0" u="none" strike="noStrike" baseline="0" dirty="0" smtClean="0">
                          <a:solidFill>
                            <a:srgbClr val="000000"/>
                          </a:solidFill>
                          <a:effectLst/>
                          <a:latin typeface="Arial" pitchFamily="34" charset="0"/>
                          <a:cs typeface="Arial" pitchFamily="34" charset="0"/>
                        </a:rPr>
                        <a:t> ID Champion*</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l" fontAlgn="ctr"/>
                      <a:r>
                        <a:rPr lang="en-US" sz="900" b="0" i="0" u="none" strike="noStrike" dirty="0" smtClean="0">
                          <a:solidFill>
                            <a:srgbClr val="000000"/>
                          </a:solidFill>
                          <a:effectLst/>
                          <a:latin typeface="Arial" pitchFamily="34" charset="0"/>
                          <a:cs typeface="Arial" pitchFamily="34" charset="0"/>
                        </a:rPr>
                        <a:t>Appointed</a:t>
                      </a:r>
                      <a:r>
                        <a:rPr lang="en-US" sz="900" b="0" i="0" u="none" strike="noStrike" baseline="0" dirty="0" smtClean="0">
                          <a:solidFill>
                            <a:srgbClr val="000000"/>
                          </a:solidFill>
                          <a:effectLst/>
                          <a:latin typeface="Arial" pitchFamily="34" charset="0"/>
                          <a:cs typeface="Arial" pitchFamily="34" charset="0"/>
                        </a:rPr>
                        <a:t> member that is responsible for training and supporting LEA Unique ID Stewards in the activation and launch of TSDS Unique ID.</a:t>
                      </a:r>
                      <a:endParaRPr lang="en-US" sz="900" b="0" i="0" u="none" strike="noStrike" dirty="0">
                        <a:solidFill>
                          <a:srgbClr val="000000"/>
                        </a:solidFill>
                        <a:effectLst/>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6255">
                <a:tc>
                  <a:txBody>
                    <a:bodyPr/>
                    <a:lstStyle/>
                    <a:p>
                      <a:pPr algn="l" fontAlgn="t"/>
                      <a:r>
                        <a:rPr lang="en-US" sz="900" b="0" i="0" u="none" strike="noStrike" dirty="0" smtClean="0">
                          <a:solidFill>
                            <a:srgbClr val="FFFFFF"/>
                          </a:solidFill>
                          <a:effectLst/>
                          <a:latin typeface="Arial" pitchFamily="34" charset="0"/>
                          <a:cs typeface="Arial" pitchFamily="34" charset="0"/>
                        </a:rPr>
                        <a:t>LEAs</a:t>
                      </a:r>
                      <a:endParaRPr lang="en-US" sz="900" b="0" i="0" u="none" strike="noStrike" dirty="0">
                        <a:solidFill>
                          <a:srgbClr val="FFFFFF"/>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l" fontAlgn="t"/>
                      <a:r>
                        <a:rPr lang="en-US" sz="900" b="0" i="0" u="none" strike="noStrike" dirty="0" smtClean="0">
                          <a:solidFill>
                            <a:srgbClr val="000000"/>
                          </a:solidFill>
                          <a:effectLst/>
                          <a:latin typeface="Arial" pitchFamily="34" charset="0"/>
                          <a:cs typeface="Arial" pitchFamily="34" charset="0"/>
                        </a:rPr>
                        <a:t>TSDS Executive Steward</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effectLst/>
                          <a:latin typeface="Arial" pitchFamily="34" charset="0"/>
                          <a:cs typeface="Arial" pitchFamily="34" charset="0"/>
                        </a:rPr>
                        <a:t>Appointed member (likely</a:t>
                      </a:r>
                      <a:r>
                        <a:rPr lang="en-US" sz="900" b="0" i="0" u="none" strike="noStrike" baseline="0" dirty="0" smtClean="0">
                          <a:solidFill>
                            <a:srgbClr val="000000"/>
                          </a:solidFill>
                          <a:effectLst/>
                          <a:latin typeface="Arial" pitchFamily="34" charset="0"/>
                          <a:cs typeface="Arial" pitchFamily="34" charset="0"/>
                        </a:rPr>
                        <a:t> Superintendent or designee) </a:t>
                      </a:r>
                      <a:r>
                        <a:rPr lang="en-US" sz="900" b="0" i="0" u="none" strike="noStrike" dirty="0" smtClean="0">
                          <a:solidFill>
                            <a:srgbClr val="000000"/>
                          </a:solidFill>
                          <a:effectLst/>
                          <a:latin typeface="Arial" pitchFamily="34" charset="0"/>
                          <a:cs typeface="Arial" pitchFamily="34" charset="0"/>
                        </a:rPr>
                        <a:t>that is</a:t>
                      </a:r>
                      <a:r>
                        <a:rPr lang="en-US" sz="900" b="0" i="0" u="none" strike="noStrike" baseline="0" dirty="0" smtClean="0">
                          <a:solidFill>
                            <a:srgbClr val="000000"/>
                          </a:solidFill>
                          <a:effectLst/>
                          <a:latin typeface="Arial" pitchFamily="34" charset="0"/>
                          <a:cs typeface="Arial" pitchFamily="34" charset="0"/>
                        </a:rPr>
                        <a:t> responsible for leading</a:t>
                      </a:r>
                      <a:r>
                        <a:rPr lang="en-US" sz="900" b="0" i="0" u="none" strike="noStrike" baseline="0" dirty="0" smtClean="0">
                          <a:solidFill>
                            <a:schemeClr val="tx1"/>
                          </a:solidFill>
                          <a:effectLst/>
                          <a:latin typeface="Arial" pitchFamily="34" charset="0"/>
                          <a:cs typeface="Arial" pitchFamily="34" charset="0"/>
                        </a:rPr>
                        <a:t> TSDS deployment for their LEA.</a:t>
                      </a:r>
                      <a:endParaRPr lang="en-US" sz="900" dirty="0" smtClean="0">
                        <a:solidFill>
                          <a:schemeClr val="tx1"/>
                        </a:solidFill>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9149">
                <a:tc>
                  <a:txBody>
                    <a:bodyPr/>
                    <a:lstStyle/>
                    <a:p>
                      <a:pPr algn="l" fontAlgn="t"/>
                      <a:r>
                        <a:rPr lang="en-US" sz="900" b="0" i="0" u="none" strike="noStrike" dirty="0" smtClean="0">
                          <a:solidFill>
                            <a:srgbClr val="FFFFFF"/>
                          </a:solidFill>
                          <a:effectLst/>
                          <a:latin typeface="Arial" pitchFamily="34" charset="0"/>
                          <a:cs typeface="Arial" pitchFamily="34" charset="0"/>
                        </a:rPr>
                        <a:t>LEAs</a:t>
                      </a:r>
                      <a:endParaRPr lang="en-US" sz="900" b="0" i="0" u="none" strike="noStrike" dirty="0">
                        <a:solidFill>
                          <a:srgbClr val="FFFFFF"/>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Program </a:t>
                      </a:r>
                      <a:r>
                        <a:rPr lang="en-US" sz="900" b="0" i="0" u="none" strike="noStrike" dirty="0" smtClean="0">
                          <a:solidFill>
                            <a:srgbClr val="000000"/>
                          </a:solidFill>
                          <a:effectLst/>
                          <a:latin typeface="Arial" pitchFamily="34" charset="0"/>
                          <a:cs typeface="Arial" pitchFamily="34" charset="0"/>
                        </a:rPr>
                        <a:t>Steward*</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l" fontAlgn="ctr"/>
                      <a:r>
                        <a:rPr lang="en-US" sz="900" b="0" i="0" u="none" strike="noStrike" dirty="0" smtClean="0">
                          <a:solidFill>
                            <a:srgbClr val="000000"/>
                          </a:solidFill>
                          <a:effectLst/>
                          <a:latin typeface="Arial" pitchFamily="34" charset="0"/>
                          <a:cs typeface="Arial" pitchFamily="34" charset="0"/>
                        </a:rPr>
                        <a:t>Recommended</a:t>
                      </a:r>
                      <a:r>
                        <a:rPr lang="en-US" sz="900" b="0" i="0" u="none" strike="noStrike" baseline="0" dirty="0" smtClean="0">
                          <a:solidFill>
                            <a:srgbClr val="000000"/>
                          </a:solidFill>
                          <a:effectLst/>
                          <a:latin typeface="Arial" pitchFamily="34" charset="0"/>
                          <a:cs typeface="Arial" pitchFamily="34" charset="0"/>
                        </a:rPr>
                        <a:t> position for large LEAs or LEAs that plan to implement multiple TSDS components at the same time to help manage the complexity of training and deployment within their LEA.</a:t>
                      </a:r>
                      <a:endParaRPr lang="en-US" sz="900" b="0" i="0" u="none" strike="noStrike" dirty="0">
                        <a:solidFill>
                          <a:srgbClr val="000000"/>
                        </a:solidFill>
                        <a:effectLst/>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6255">
                <a:tc>
                  <a:txBody>
                    <a:bodyPr/>
                    <a:lstStyle/>
                    <a:p>
                      <a:pPr algn="l" fontAlgn="t"/>
                      <a:r>
                        <a:rPr lang="en-US" sz="900" b="0" i="0" u="none" strike="noStrike" dirty="0" smtClean="0">
                          <a:solidFill>
                            <a:srgbClr val="FFFFFF"/>
                          </a:solidFill>
                          <a:effectLst/>
                          <a:latin typeface="Arial" pitchFamily="34" charset="0"/>
                          <a:cs typeface="Arial" pitchFamily="34" charset="0"/>
                        </a:rPr>
                        <a:t>LEAs</a:t>
                      </a:r>
                      <a:endParaRPr lang="en-US" sz="900" b="0" i="0" u="none" strike="noStrike" dirty="0">
                        <a:solidFill>
                          <a:srgbClr val="FFFFFF"/>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PEIMS Coordinator/ Steward </a:t>
                      </a:r>
                      <a:r>
                        <a:rPr lang="en-US" sz="900" b="0" i="0" u="none" strike="noStrike" dirty="0" smtClean="0">
                          <a:solidFill>
                            <a:srgbClr val="000000"/>
                          </a:solidFill>
                          <a:effectLst/>
                          <a:latin typeface="Arial" pitchFamily="34" charset="0"/>
                          <a:cs typeface="Arial" pitchFamily="34" charset="0"/>
                        </a:rPr>
                        <a:t>*</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l" fontAlgn="ctr"/>
                      <a:r>
                        <a:rPr lang="en-US" sz="900" b="0" i="0" u="none" strike="noStrike" dirty="0" smtClean="0">
                          <a:solidFill>
                            <a:srgbClr val="000000"/>
                          </a:solidFill>
                          <a:effectLst/>
                          <a:latin typeface="Arial" pitchFamily="34" charset="0"/>
                          <a:cs typeface="Arial" pitchFamily="34" charset="0"/>
                        </a:rPr>
                        <a:t>Designated</a:t>
                      </a:r>
                      <a:r>
                        <a:rPr lang="en-US" sz="900" b="0" i="0" u="none" strike="noStrike" baseline="0" dirty="0" smtClean="0">
                          <a:solidFill>
                            <a:srgbClr val="000000"/>
                          </a:solidFill>
                          <a:effectLst/>
                          <a:latin typeface="Arial" pitchFamily="34" charset="0"/>
                          <a:cs typeface="Arial" pitchFamily="34" charset="0"/>
                        </a:rPr>
                        <a:t> PEIMS Coordinators within LEAs across the state of Texas.</a:t>
                      </a:r>
                      <a:endParaRPr lang="en-US" sz="900" b="0" i="0" u="none" strike="noStrike" dirty="0">
                        <a:solidFill>
                          <a:srgbClr val="000000"/>
                        </a:solidFill>
                        <a:effectLst/>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1159">
                <a:tc>
                  <a:txBody>
                    <a:bodyPr/>
                    <a:lstStyle/>
                    <a:p>
                      <a:pPr algn="l" fontAlgn="t"/>
                      <a:r>
                        <a:rPr lang="en-US" sz="900" b="0" i="0" u="none" strike="noStrike" dirty="0" smtClean="0">
                          <a:solidFill>
                            <a:srgbClr val="FFFFFF"/>
                          </a:solidFill>
                          <a:effectLst/>
                          <a:latin typeface="Arial" pitchFamily="34" charset="0"/>
                          <a:cs typeface="Arial" pitchFamily="34" charset="0"/>
                        </a:rPr>
                        <a:t>LEAs</a:t>
                      </a:r>
                      <a:endParaRPr lang="en-US" sz="900" b="0" i="0" u="none" strike="noStrike" dirty="0">
                        <a:solidFill>
                          <a:srgbClr val="FFFFFF"/>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Data </a:t>
                      </a:r>
                      <a:r>
                        <a:rPr lang="en-US" sz="900" b="0" i="0" u="none" strike="noStrike" dirty="0" smtClean="0">
                          <a:solidFill>
                            <a:srgbClr val="000000"/>
                          </a:solidFill>
                          <a:effectLst/>
                          <a:latin typeface="Arial" pitchFamily="34" charset="0"/>
                          <a:cs typeface="Arial" pitchFamily="34" charset="0"/>
                        </a:rPr>
                        <a:t>Steward*</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l" fontAlgn="ctr"/>
                      <a:r>
                        <a:rPr lang="en-US" sz="900" b="0" i="0" u="none" strike="noStrike" dirty="0" smtClean="0">
                          <a:solidFill>
                            <a:srgbClr val="000000"/>
                          </a:solidFill>
                          <a:effectLst/>
                          <a:latin typeface="Arial" pitchFamily="34" charset="0"/>
                          <a:cs typeface="Arial" pitchFamily="34" charset="0"/>
                        </a:rPr>
                        <a:t>Recommended position for all LEAs launching</a:t>
                      </a:r>
                      <a:r>
                        <a:rPr lang="en-US" sz="900" b="0" i="0" u="none" strike="noStrike" baseline="0" dirty="0" smtClean="0">
                          <a:solidFill>
                            <a:srgbClr val="000000"/>
                          </a:solidFill>
                          <a:effectLst/>
                          <a:latin typeface="Arial" pitchFamily="34" charset="0"/>
                          <a:cs typeface="Arial" pitchFamily="34" charset="0"/>
                        </a:rPr>
                        <a:t> studentGPS</a:t>
                      </a:r>
                      <a:r>
                        <a:rPr lang="en-US" sz="900" dirty="0" smtClean="0">
                          <a:solidFill>
                            <a:schemeClr val="tx1"/>
                          </a:solidFill>
                          <a:latin typeface="Arial" pitchFamily="34" charset="0"/>
                          <a:cs typeface="Arial" pitchFamily="34" charset="0"/>
                        </a:rPr>
                        <a:t>™</a:t>
                      </a:r>
                      <a:r>
                        <a:rPr lang="en-US" sz="900" b="0" i="0" u="none" strike="noStrike" baseline="0" dirty="0" smtClean="0">
                          <a:solidFill>
                            <a:srgbClr val="000000"/>
                          </a:solidFill>
                          <a:effectLst/>
                          <a:latin typeface="Arial" pitchFamily="34" charset="0"/>
                          <a:cs typeface="Arial" pitchFamily="34" charset="0"/>
                        </a:rPr>
                        <a:t> Dashboards and/or TSDS PEIMS.  The TSDS Data Steward will work with the source data vendors to ensure the data is properly loaded into the Operational Data Store (ODS). </a:t>
                      </a:r>
                      <a:endParaRPr lang="en-US" sz="900" b="0" i="0" u="none" strike="noStrike" dirty="0">
                        <a:solidFill>
                          <a:srgbClr val="000000"/>
                        </a:solidFill>
                        <a:effectLst/>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1159">
                <a:tc>
                  <a:txBody>
                    <a:bodyPr/>
                    <a:lstStyle/>
                    <a:p>
                      <a:pPr algn="l" fontAlgn="t"/>
                      <a:r>
                        <a:rPr lang="en-US" sz="900" b="0" i="0" u="none" strike="noStrike" dirty="0" smtClean="0">
                          <a:solidFill>
                            <a:srgbClr val="FFFFFF"/>
                          </a:solidFill>
                          <a:effectLst/>
                          <a:latin typeface="Arial" pitchFamily="34" charset="0"/>
                          <a:cs typeface="Arial" pitchFamily="34" charset="0"/>
                        </a:rPr>
                        <a:t>LEAs</a:t>
                      </a:r>
                      <a:endParaRPr lang="en-US" sz="900" b="0" i="0" u="none" strike="noStrike" dirty="0">
                        <a:solidFill>
                          <a:srgbClr val="FFFFFF"/>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a:t>
                      </a:r>
                      <a:r>
                        <a:rPr kumimoji="0" lang="en-US" sz="900" b="0" i="0" u="none" strike="noStrike" cap="none" normalizeH="0" baseline="0" dirty="0" smtClean="0">
                          <a:ln>
                            <a:noFill/>
                          </a:ln>
                          <a:solidFill>
                            <a:schemeClr val="tx1"/>
                          </a:solidFill>
                          <a:effectLst/>
                          <a:latin typeface="Arial" pitchFamily="34" charset="0"/>
                          <a:cs typeface="Arial" pitchFamily="34" charset="0"/>
                        </a:rPr>
                        <a:t>studentGPS</a:t>
                      </a:r>
                      <a:r>
                        <a:rPr lang="en-US" sz="900" dirty="0" smtClean="0">
                          <a:solidFill>
                            <a:schemeClr val="tx1"/>
                          </a:solidFill>
                          <a:latin typeface="Arial" pitchFamily="34" charset="0"/>
                          <a:cs typeface="Arial" pitchFamily="34" charset="0"/>
                        </a:rPr>
                        <a:t>™</a:t>
                      </a:r>
                      <a:r>
                        <a:rPr lang="en-US" sz="900" dirty="0" smtClean="0">
                          <a:solidFill>
                            <a:srgbClr val="000000"/>
                          </a:solidFill>
                          <a:latin typeface="Arial" pitchFamily="34" charset="0"/>
                          <a:cs typeface="Arial" pitchFamily="34" charset="0"/>
                        </a:rPr>
                        <a:t> </a:t>
                      </a:r>
                      <a:r>
                        <a:rPr lang="en-US" sz="900" b="0" i="0" u="none" strike="noStrike" dirty="0" smtClean="0">
                          <a:solidFill>
                            <a:srgbClr val="000000"/>
                          </a:solidFill>
                          <a:effectLst/>
                          <a:latin typeface="Arial" pitchFamily="34" charset="0"/>
                          <a:cs typeface="Arial" pitchFamily="34" charset="0"/>
                        </a:rPr>
                        <a:t>Dashboards Steward*</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l" fontAlgn="ctr"/>
                      <a:r>
                        <a:rPr lang="en-US" sz="900" b="0" i="0" u="none" strike="noStrike" dirty="0" smtClean="0">
                          <a:solidFill>
                            <a:srgbClr val="000000"/>
                          </a:solidFill>
                          <a:effectLst/>
                          <a:latin typeface="Arial" pitchFamily="34" charset="0"/>
                          <a:cs typeface="Arial" pitchFamily="34" charset="0"/>
                        </a:rPr>
                        <a:t>Recommended position for all LEAs that</a:t>
                      </a:r>
                      <a:r>
                        <a:rPr lang="en-US" sz="900" b="0" i="0" u="none" strike="noStrike" baseline="0" dirty="0" smtClean="0">
                          <a:solidFill>
                            <a:srgbClr val="000000"/>
                          </a:solidFill>
                          <a:effectLst/>
                          <a:latin typeface="Arial" pitchFamily="34" charset="0"/>
                          <a:cs typeface="Arial" pitchFamily="34" charset="0"/>
                        </a:rPr>
                        <a:t> are launching studentGPS</a:t>
                      </a:r>
                      <a:r>
                        <a:rPr lang="en-US" sz="900" dirty="0" smtClean="0">
                          <a:solidFill>
                            <a:schemeClr val="tx1"/>
                          </a:solidFill>
                          <a:latin typeface="Arial" pitchFamily="34" charset="0"/>
                          <a:cs typeface="Arial" pitchFamily="34" charset="0"/>
                        </a:rPr>
                        <a:t>™</a:t>
                      </a:r>
                      <a:r>
                        <a:rPr lang="en-US" sz="900" dirty="0" smtClean="0">
                          <a:solidFill>
                            <a:srgbClr val="000000"/>
                          </a:solidFill>
                          <a:latin typeface="Arial" pitchFamily="34" charset="0"/>
                          <a:cs typeface="Arial" pitchFamily="34" charset="0"/>
                        </a:rPr>
                        <a:t> </a:t>
                      </a:r>
                      <a:r>
                        <a:rPr lang="en-US" sz="900" b="0" i="0" u="none" strike="noStrike" baseline="0" dirty="0" smtClean="0">
                          <a:solidFill>
                            <a:srgbClr val="000000"/>
                          </a:solidFill>
                          <a:effectLst/>
                          <a:latin typeface="Arial" pitchFamily="34" charset="0"/>
                          <a:cs typeface="Arial" pitchFamily="34" charset="0"/>
                        </a:rPr>
                        <a:t> Dashboards.  The TSDS</a:t>
                      </a:r>
                      <a:r>
                        <a:rPr lang="en-US" sz="900" dirty="0" smtClean="0">
                          <a:solidFill>
                            <a:srgbClr val="000000"/>
                          </a:solidFill>
                          <a:latin typeface="Arial" pitchFamily="34" charset="0"/>
                          <a:cs typeface="Arial" pitchFamily="34" charset="0"/>
                        </a:rPr>
                        <a:t> </a:t>
                      </a:r>
                      <a:r>
                        <a:rPr lang="en-US" sz="900" b="0" i="0" u="none" strike="noStrike" baseline="0" dirty="0" smtClean="0">
                          <a:solidFill>
                            <a:srgbClr val="000000"/>
                          </a:solidFill>
                          <a:effectLst/>
                          <a:latin typeface="Arial" pitchFamily="34" charset="0"/>
                          <a:cs typeface="Arial" pitchFamily="34" charset="0"/>
                        </a:rPr>
                        <a:t>studentGPS</a:t>
                      </a:r>
                      <a:r>
                        <a:rPr lang="en-US" sz="900" dirty="0" smtClean="0">
                          <a:solidFill>
                            <a:schemeClr val="tx1"/>
                          </a:solidFill>
                          <a:latin typeface="Arial" pitchFamily="34" charset="0"/>
                          <a:cs typeface="Arial" pitchFamily="34" charset="0"/>
                        </a:rPr>
                        <a:t>™</a:t>
                      </a:r>
                      <a:r>
                        <a:rPr lang="en-US" sz="900" dirty="0" smtClean="0">
                          <a:solidFill>
                            <a:srgbClr val="000000"/>
                          </a:solidFill>
                          <a:latin typeface="Arial" pitchFamily="34" charset="0"/>
                          <a:cs typeface="Arial" pitchFamily="34" charset="0"/>
                        </a:rPr>
                        <a:t> </a:t>
                      </a:r>
                      <a:r>
                        <a:rPr lang="en-US" sz="900" b="0" i="0" u="none" strike="noStrike" baseline="0" dirty="0" smtClean="0">
                          <a:solidFill>
                            <a:srgbClr val="000000"/>
                          </a:solidFill>
                          <a:effectLst/>
                          <a:latin typeface="Arial" pitchFamily="34" charset="0"/>
                          <a:cs typeface="Arial" pitchFamily="34" charset="0"/>
                        </a:rPr>
                        <a:t>Dashboards Steward would train educators within their LEA on how to use the studentGPS</a:t>
                      </a:r>
                      <a:r>
                        <a:rPr lang="en-US" sz="900" dirty="0" smtClean="0">
                          <a:solidFill>
                            <a:schemeClr val="tx1"/>
                          </a:solidFill>
                          <a:latin typeface="Arial" pitchFamily="34" charset="0"/>
                          <a:cs typeface="Arial" pitchFamily="34" charset="0"/>
                        </a:rPr>
                        <a:t>™</a:t>
                      </a:r>
                      <a:r>
                        <a:rPr lang="en-US" sz="900" dirty="0" smtClean="0">
                          <a:solidFill>
                            <a:srgbClr val="000000"/>
                          </a:solidFill>
                          <a:latin typeface="Arial" pitchFamily="34" charset="0"/>
                          <a:cs typeface="Arial" pitchFamily="34" charset="0"/>
                        </a:rPr>
                        <a:t> </a:t>
                      </a:r>
                      <a:r>
                        <a:rPr lang="en-US" sz="900" b="0" i="0" u="none" strike="noStrike" baseline="0" dirty="0" smtClean="0">
                          <a:solidFill>
                            <a:srgbClr val="000000"/>
                          </a:solidFill>
                          <a:effectLst/>
                          <a:latin typeface="Arial" pitchFamily="34" charset="0"/>
                          <a:cs typeface="Arial" pitchFamily="34" charset="0"/>
                        </a:rPr>
                        <a:t> Dashboards. </a:t>
                      </a:r>
                      <a:endParaRPr lang="en-US" sz="900" b="0" i="0" u="none" strike="noStrike" dirty="0">
                        <a:solidFill>
                          <a:srgbClr val="000000"/>
                        </a:solidFill>
                        <a:effectLst/>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352">
                <a:tc>
                  <a:txBody>
                    <a:bodyPr/>
                    <a:lstStyle/>
                    <a:p>
                      <a:pPr algn="l" fontAlgn="t"/>
                      <a:r>
                        <a:rPr lang="en-US" sz="900" b="0" i="0" u="none" strike="noStrike" dirty="0" smtClean="0">
                          <a:solidFill>
                            <a:srgbClr val="FFFFFF"/>
                          </a:solidFill>
                          <a:effectLst/>
                          <a:latin typeface="Arial" pitchFamily="34" charset="0"/>
                          <a:cs typeface="Arial" pitchFamily="34" charset="0"/>
                        </a:rPr>
                        <a:t>LEAs</a:t>
                      </a:r>
                      <a:endParaRPr lang="en-US" sz="900" b="0" i="0" u="none" strike="noStrike" dirty="0">
                        <a:solidFill>
                          <a:srgbClr val="FFFFFF"/>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l" fontAlgn="t"/>
                      <a:r>
                        <a:rPr lang="en-US" sz="900" b="0" i="0" u="none" strike="noStrike" dirty="0">
                          <a:solidFill>
                            <a:srgbClr val="000000"/>
                          </a:solidFill>
                          <a:effectLst/>
                          <a:latin typeface="Arial" pitchFamily="34" charset="0"/>
                          <a:cs typeface="Arial" pitchFamily="34" charset="0"/>
                        </a:rPr>
                        <a:t>TSDS </a:t>
                      </a:r>
                      <a:r>
                        <a:rPr lang="en-US" sz="900" b="0" i="0" u="none" strike="noStrike" dirty="0" smtClean="0">
                          <a:solidFill>
                            <a:srgbClr val="000000"/>
                          </a:solidFill>
                          <a:effectLst/>
                          <a:latin typeface="Arial" pitchFamily="34" charset="0"/>
                          <a:cs typeface="Arial" pitchFamily="34" charset="0"/>
                        </a:rPr>
                        <a:t>Unique</a:t>
                      </a:r>
                      <a:r>
                        <a:rPr lang="en-US" sz="900" b="0" i="0" u="none" strike="noStrike" baseline="0" dirty="0" smtClean="0">
                          <a:solidFill>
                            <a:srgbClr val="000000"/>
                          </a:solidFill>
                          <a:effectLst/>
                          <a:latin typeface="Arial" pitchFamily="34" charset="0"/>
                          <a:cs typeface="Arial" pitchFamily="34" charset="0"/>
                        </a:rPr>
                        <a:t> ID</a:t>
                      </a:r>
                      <a:r>
                        <a:rPr lang="en-US" sz="900" b="0" i="0" u="none" strike="noStrike" dirty="0" smtClean="0">
                          <a:solidFill>
                            <a:srgbClr val="000000"/>
                          </a:solidFill>
                          <a:effectLst/>
                          <a:latin typeface="Arial" pitchFamily="34" charset="0"/>
                          <a:cs typeface="Arial" pitchFamily="34" charset="0"/>
                        </a:rPr>
                        <a:t> Steward*</a:t>
                      </a:r>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l" fontAlgn="ctr"/>
                      <a:r>
                        <a:rPr lang="en-US" sz="900" b="0" i="0" u="none" strike="noStrike" dirty="0" smtClean="0">
                          <a:solidFill>
                            <a:srgbClr val="000000"/>
                          </a:solidFill>
                          <a:effectLst/>
                          <a:latin typeface="Arial" pitchFamily="34" charset="0"/>
                          <a:cs typeface="Arial" pitchFamily="34" charset="0"/>
                        </a:rPr>
                        <a:t>Recommended</a:t>
                      </a:r>
                      <a:r>
                        <a:rPr lang="en-US" sz="900" b="0" i="0" u="none" strike="noStrike" baseline="0" dirty="0" smtClean="0">
                          <a:solidFill>
                            <a:srgbClr val="000000"/>
                          </a:solidFill>
                          <a:effectLst/>
                          <a:latin typeface="Arial" pitchFamily="34" charset="0"/>
                          <a:cs typeface="Arial" pitchFamily="34" charset="0"/>
                        </a:rPr>
                        <a:t> position for all LEAs to help launch TSDS Unique ID within their LEA.  </a:t>
                      </a:r>
                      <a:endParaRPr lang="en-US" sz="900" b="0" i="0" u="none" strike="noStrike" dirty="0">
                        <a:solidFill>
                          <a:srgbClr val="000000"/>
                        </a:solidFill>
                        <a:effectLst/>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352">
                <a:tc gridSpan="3">
                  <a:txBody>
                    <a:bodyPr/>
                    <a:lstStyle/>
                    <a:p>
                      <a:pPr algn="l" fontAlgn="t"/>
                      <a:r>
                        <a:rPr lang="en-US" sz="900" b="0" i="0" u="none" strike="noStrike" baseline="0" dirty="0" smtClean="0">
                          <a:solidFill>
                            <a:schemeClr val="tx1"/>
                          </a:solidFill>
                          <a:effectLst/>
                          <a:latin typeface="Arial" pitchFamily="34" charset="0"/>
                          <a:cs typeface="Arial" pitchFamily="34" charset="0"/>
                        </a:rPr>
                        <a:t>*May be responsible for monitoring the TSDS Incident </a:t>
                      </a:r>
                      <a:r>
                        <a:rPr lang="en-US" sz="900" b="0" i="0" u="none" strike="noStrike" baseline="0" smtClean="0">
                          <a:solidFill>
                            <a:schemeClr val="tx1"/>
                          </a:solidFill>
                          <a:effectLst/>
                          <a:latin typeface="Arial" pitchFamily="34" charset="0"/>
                          <a:cs typeface="Arial" pitchFamily="34" charset="0"/>
                        </a:rPr>
                        <a:t>Management System (TIMS).</a:t>
                      </a:r>
                      <a:endParaRPr lang="en-US" sz="900" b="0" i="0" u="none" strike="noStrike" baseline="0" dirty="0">
                        <a:solidFill>
                          <a:schemeClr val="tx1"/>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t"/>
                      <a:endParaRPr lang="en-US" sz="900" b="0" i="0" u="none" strike="noStrike" dirty="0">
                        <a:solidFill>
                          <a:srgbClr val="000000"/>
                        </a:solidFill>
                        <a:effectLst/>
                        <a:latin typeface="Arial" pitchFamily="34" charset="0"/>
                        <a:cs typeface="Arial" pitchFamily="34" charset="0"/>
                      </a:endParaRPr>
                    </a:p>
                  </a:txBody>
                  <a:tcPr marL="45720" marR="45720"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hMerge="1">
                  <a:txBody>
                    <a:bodyPr/>
                    <a:lstStyle/>
                    <a:p>
                      <a:pPr algn="l" fontAlgn="ctr"/>
                      <a:endParaRPr lang="en-US" sz="900" b="0" i="0" u="none" strike="noStrike" dirty="0">
                        <a:solidFill>
                          <a:srgbClr val="000000"/>
                        </a:solidFill>
                        <a:effectLst/>
                        <a:latin typeface="Arial" pitchFamily="34" charset="0"/>
                        <a:cs typeface="Arial" pitchFamily="34" charset="0"/>
                      </a:endParaRPr>
                    </a:p>
                  </a:txBody>
                  <a:tcPr marL="45720" marR="45720"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Slide Number Placeholder 1"/>
          <p:cNvSpPr>
            <a:spLocks noGrp="1"/>
          </p:cNvSpPr>
          <p:nvPr>
            <p:ph type="sldNum" sz="quarter" idx="12"/>
          </p:nvPr>
        </p:nvSpPr>
        <p:spPr/>
        <p:txBody>
          <a:bodyPr/>
          <a:lstStyle/>
          <a:p>
            <a:fld id="{2F0C4421-5918-4AA3-AE4A-C36EDD2FD6EB}" type="slidenum">
              <a:rPr lang="en-US" smtClean="0"/>
              <a:pPr/>
              <a:t>27</a:t>
            </a:fld>
            <a:endParaRPr lang="en-US" dirty="0"/>
          </a:p>
        </p:txBody>
      </p:sp>
    </p:spTree>
    <p:extLst>
      <p:ext uri="{BB962C8B-B14F-4D97-AF65-F5344CB8AC3E}">
        <p14:creationId xmlns:p14="http://schemas.microsoft.com/office/powerpoint/2010/main" val="23515882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lstStyle/>
          <a:p>
            <a:r>
              <a:rPr lang="en-US" dirty="0" smtClean="0"/>
              <a:t>Training End Users</a:t>
            </a:r>
            <a:endParaRPr lang="en-US" dirty="0"/>
          </a:p>
        </p:txBody>
      </p:sp>
      <p:sp>
        <p:nvSpPr>
          <p:cNvPr id="2" name="Slide Number Placeholder 1"/>
          <p:cNvSpPr>
            <a:spLocks noGrp="1"/>
          </p:cNvSpPr>
          <p:nvPr>
            <p:ph type="sldNum" sz="quarter" idx="11"/>
          </p:nvPr>
        </p:nvSpPr>
        <p:spPr/>
        <p:txBody>
          <a:bodyPr>
            <a:normAutofit fontScale="92500" lnSpcReduction="20000"/>
          </a:bodyPr>
          <a:lstStyle/>
          <a:p>
            <a:fld id="{2F0C4421-5918-4AA3-AE4A-C36EDD2FD6EB}" type="slidenum">
              <a:rPr lang="en-US" smtClean="0"/>
              <a:pPr/>
              <a:t>28</a:t>
            </a:fld>
            <a:endParaRPr lang="en-US" dirty="0"/>
          </a:p>
        </p:txBody>
      </p:sp>
    </p:spTree>
    <p:extLst>
      <p:ext uri="{BB962C8B-B14F-4D97-AF65-F5344CB8AC3E}">
        <p14:creationId xmlns:p14="http://schemas.microsoft.com/office/powerpoint/2010/main" val="30444145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rmAutofit/>
          </a:bodyPr>
          <a:lstStyle/>
          <a:p>
            <a:r>
              <a:rPr lang="en-US" dirty="0" smtClean="0"/>
              <a:t>Course Objectives</a:t>
            </a:r>
            <a:endParaRPr lang="en-US" dirty="0"/>
          </a:p>
        </p:txBody>
      </p:sp>
      <p:sp>
        <p:nvSpPr>
          <p:cNvPr id="6"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lvl="0" indent="0">
              <a:lnSpc>
                <a:spcPct val="106000"/>
              </a:lnSpc>
              <a:spcBef>
                <a:spcPts val="600"/>
              </a:spcBef>
              <a:spcAft>
                <a:spcPts val="300"/>
              </a:spcAft>
              <a:buNone/>
            </a:pPr>
            <a:r>
              <a:rPr lang="en-US" sz="1800" b="1" dirty="0" smtClean="0">
                <a:solidFill>
                  <a:schemeClr val="accent2"/>
                </a:solidFill>
              </a:rPr>
              <a:t>The participant will be able to:</a:t>
            </a:r>
          </a:p>
          <a:p>
            <a:pPr lvl="1">
              <a:lnSpc>
                <a:spcPct val="106000"/>
              </a:lnSpc>
              <a:spcBef>
                <a:spcPts val="600"/>
              </a:spcBef>
              <a:spcAft>
                <a:spcPts val="300"/>
              </a:spcAft>
            </a:pPr>
            <a:r>
              <a:rPr lang="en-US" sz="1800" dirty="0" smtClean="0"/>
              <a:t>Demonstrate the ability to locate the training materials for the TSDS Technical Courses on Project Share</a:t>
            </a:r>
            <a:endParaRPr lang="en-US" sz="1800" dirty="0"/>
          </a:p>
          <a:p>
            <a:pPr lvl="1">
              <a:lnSpc>
                <a:spcPct val="106000"/>
              </a:lnSpc>
              <a:spcBef>
                <a:spcPts val="600"/>
              </a:spcBef>
              <a:spcAft>
                <a:spcPts val="300"/>
              </a:spcAft>
            </a:pPr>
            <a:r>
              <a:rPr lang="en-US" sz="1800" dirty="0" smtClean="0"/>
              <a:t>Describe three </a:t>
            </a:r>
            <a:r>
              <a:rPr lang="en-US" sz="1800" dirty="0"/>
              <a:t>Train-the-Trainer Best </a:t>
            </a:r>
            <a:r>
              <a:rPr lang="en-US" sz="1800" dirty="0" smtClean="0"/>
              <a:t>Practices</a:t>
            </a:r>
          </a:p>
          <a:p>
            <a:pPr lvl="1">
              <a:lnSpc>
                <a:spcPct val="106000"/>
              </a:lnSpc>
              <a:spcBef>
                <a:spcPts val="600"/>
              </a:spcBef>
              <a:spcAft>
                <a:spcPts val="300"/>
              </a:spcAft>
            </a:pPr>
            <a:r>
              <a:rPr lang="en-US" sz="1800" dirty="0" smtClean="0"/>
              <a:t>Explain how to use the Training Checklists</a:t>
            </a:r>
          </a:p>
          <a:p>
            <a:pPr lvl="1">
              <a:lnSpc>
                <a:spcPct val="106000"/>
              </a:lnSpc>
              <a:spcBef>
                <a:spcPts val="600"/>
              </a:spcBef>
              <a:spcAft>
                <a:spcPts val="300"/>
              </a:spcAft>
            </a:pPr>
            <a:r>
              <a:rPr lang="en-US" sz="1800" dirty="0" smtClean="0"/>
              <a:t>Discuss the studentGPS™ Dashboards policy recommendations</a:t>
            </a:r>
          </a:p>
          <a:p>
            <a:pPr lvl="1">
              <a:lnSpc>
                <a:spcPct val="106000"/>
              </a:lnSpc>
              <a:spcBef>
                <a:spcPts val="600"/>
              </a:spcBef>
              <a:spcAft>
                <a:spcPts val="300"/>
              </a:spcAft>
            </a:pPr>
            <a:r>
              <a:rPr lang="en-US" sz="1800" dirty="0" smtClean="0"/>
              <a:t>Identify key help desk contacts for their Region</a:t>
            </a:r>
            <a:endParaRPr lang="en-US" sz="1200" dirty="0"/>
          </a:p>
          <a:p>
            <a:pPr marL="0" indent="0">
              <a:buFont typeface="Wingdings"/>
              <a:buNone/>
            </a:pPr>
            <a:endParaRPr lang="en-US" sz="2400"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2</a:t>
            </a:fld>
            <a:endParaRPr lang="en-US" dirty="0"/>
          </a:p>
        </p:txBody>
      </p:sp>
    </p:spTree>
    <p:extLst>
      <p:ext uri="{BB962C8B-B14F-4D97-AF65-F5344CB8AC3E}">
        <p14:creationId xmlns:p14="http://schemas.microsoft.com/office/powerpoint/2010/main" val="25588670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29</a:t>
            </a:fld>
            <a:endParaRPr lang="en-US" dirty="0"/>
          </a:p>
        </p:txBody>
      </p:sp>
      <p:sp>
        <p:nvSpPr>
          <p:cNvPr id="4" name="Title 3"/>
          <p:cNvSpPr>
            <a:spLocks noGrp="1"/>
          </p:cNvSpPr>
          <p:nvPr>
            <p:ph type="title"/>
          </p:nvPr>
        </p:nvSpPr>
        <p:spPr/>
        <p:txBody>
          <a:bodyPr/>
          <a:lstStyle/>
          <a:p>
            <a:r>
              <a:rPr lang="en-US" dirty="0" smtClean="0"/>
              <a:t>Trainer’s Responsibility</a:t>
            </a:r>
            <a:endParaRPr lang="en-US" dirty="0"/>
          </a:p>
        </p:txBody>
      </p:sp>
      <p:sp>
        <p:nvSpPr>
          <p:cNvPr id="5" name="Content Placeholder 2"/>
          <p:cNvSpPr txBox="1">
            <a:spLocks/>
          </p:cNvSpPr>
          <p:nvPr/>
        </p:nvSpPr>
        <p:spPr>
          <a:xfrm>
            <a:off x="530352" y="1755648"/>
            <a:ext cx="8153400" cy="4495800"/>
          </a:xfrm>
          <a:prstGeom prst="rect">
            <a:avLst/>
          </a:prstGeom>
        </p:spPr>
        <p:txBody>
          <a:bodyPr vert="horz">
            <a:noAutofit/>
          </a:bodyPr>
          <a:lst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baseline="0">
                <a:solidFill>
                  <a:schemeClr val="tx1"/>
                </a:solidFill>
                <a:latin typeface="+mn-lt"/>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dirty="0" smtClean="0"/>
              <a:t>Provide </a:t>
            </a:r>
            <a:r>
              <a:rPr lang="en-US" dirty="0"/>
              <a:t>end-user training to </a:t>
            </a:r>
            <a:r>
              <a:rPr lang="en-US" dirty="0" smtClean="0"/>
              <a:t>LEA Data Stewards</a:t>
            </a:r>
          </a:p>
          <a:p>
            <a:r>
              <a:rPr lang="en-US" dirty="0" smtClean="0"/>
              <a:t>Conduct </a:t>
            </a:r>
            <a:r>
              <a:rPr lang="en-US" dirty="0"/>
              <a:t>training based on the provided </a:t>
            </a:r>
            <a:r>
              <a:rPr lang="en-US" dirty="0" smtClean="0"/>
              <a:t>materials</a:t>
            </a:r>
          </a:p>
          <a:p>
            <a:r>
              <a:rPr lang="en-US" dirty="0"/>
              <a:t>Encourage an active dialogue during </a:t>
            </a:r>
            <a:r>
              <a:rPr lang="en-US" dirty="0" smtClean="0"/>
              <a:t>training</a:t>
            </a:r>
          </a:p>
          <a:p>
            <a:r>
              <a:rPr lang="en-US" dirty="0" smtClean="0"/>
              <a:t>Promote </a:t>
            </a:r>
            <a:r>
              <a:rPr lang="en-US" dirty="0"/>
              <a:t>a positive view of </a:t>
            </a:r>
            <a:r>
              <a:rPr lang="en-US" dirty="0" smtClean="0"/>
              <a:t>TSDS PEIMS and </a:t>
            </a:r>
            <a:r>
              <a:rPr lang="en-US" dirty="0" err="1" smtClean="0"/>
              <a:t>studentGPS</a:t>
            </a:r>
            <a:r>
              <a:rPr lang="en-US" dirty="0" smtClean="0"/>
              <a:t>™ Dashboards </a:t>
            </a:r>
            <a:r>
              <a:rPr lang="en-US" dirty="0"/>
              <a:t>and informational resources they represent</a:t>
            </a:r>
          </a:p>
          <a:p>
            <a:endParaRPr lang="en-US" dirty="0" smtClean="0"/>
          </a:p>
          <a:p>
            <a:endParaRPr lang="en-US" dirty="0"/>
          </a:p>
        </p:txBody>
      </p:sp>
    </p:spTree>
    <p:extLst>
      <p:ext uri="{BB962C8B-B14F-4D97-AF65-F5344CB8AC3E}">
        <p14:creationId xmlns:p14="http://schemas.microsoft.com/office/powerpoint/2010/main" val="2958007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30</a:t>
            </a:fld>
            <a:endParaRPr lang="en-US" dirty="0"/>
          </a:p>
        </p:txBody>
      </p:sp>
      <p:sp>
        <p:nvSpPr>
          <p:cNvPr id="3" name="Content Placeholder 2"/>
          <p:cNvSpPr>
            <a:spLocks noGrp="1"/>
          </p:cNvSpPr>
          <p:nvPr>
            <p:ph sz="quarter" idx="1"/>
          </p:nvPr>
        </p:nvSpPr>
        <p:spPr>
          <a:xfrm>
            <a:off x="530352" y="1755648"/>
            <a:ext cx="8153400" cy="4495800"/>
          </a:xfrm>
        </p:spPr>
        <p:txBody>
          <a:bodyPr/>
          <a:lstStyle/>
          <a:p>
            <a:r>
              <a:rPr lang="en-US" dirty="0" smtClean="0"/>
              <a:t>Each TSDS Technical Course contains a Training Checklist</a:t>
            </a:r>
          </a:p>
          <a:p>
            <a:r>
              <a:rPr lang="en-US" dirty="0" smtClean="0"/>
              <a:t>Open or print a Training Checklist as we walk through the next two slides</a:t>
            </a:r>
          </a:p>
          <a:p>
            <a:r>
              <a:rPr lang="en-US" dirty="0" smtClean="0"/>
              <a:t>The checklist is designed to help the trainer prepare for the upcoming course</a:t>
            </a:r>
          </a:p>
          <a:p>
            <a:r>
              <a:rPr lang="en-US" dirty="0" smtClean="0"/>
              <a:t>The checklist contains important information regarding:</a:t>
            </a:r>
          </a:p>
          <a:p>
            <a:pPr lvl="1"/>
            <a:r>
              <a:rPr lang="en-US" dirty="0" smtClean="0"/>
              <a:t>Course description, objectives, and resources</a:t>
            </a:r>
          </a:p>
          <a:p>
            <a:pPr lvl="1"/>
            <a:r>
              <a:rPr lang="en-US" dirty="0" smtClean="0"/>
              <a:t>The timing of the training</a:t>
            </a:r>
          </a:p>
          <a:p>
            <a:pPr lvl="1"/>
            <a:r>
              <a:rPr lang="en-US" dirty="0" smtClean="0"/>
              <a:t>The studentGPS™ Dashboards data required for the training (Course 6)</a:t>
            </a:r>
          </a:p>
          <a:p>
            <a:pPr lvl="1"/>
            <a:r>
              <a:rPr lang="en-US" dirty="0" smtClean="0"/>
              <a:t>The pre-requisites for the training</a:t>
            </a:r>
          </a:p>
          <a:p>
            <a:pPr lvl="1"/>
            <a:r>
              <a:rPr lang="en-US" dirty="0" smtClean="0"/>
              <a:t>The technical setup for the training</a:t>
            </a:r>
          </a:p>
        </p:txBody>
      </p:sp>
      <p:sp>
        <p:nvSpPr>
          <p:cNvPr id="4" name="Title 3"/>
          <p:cNvSpPr>
            <a:spLocks noGrp="1"/>
          </p:cNvSpPr>
          <p:nvPr>
            <p:ph type="title"/>
          </p:nvPr>
        </p:nvSpPr>
        <p:spPr/>
        <p:txBody>
          <a:bodyPr/>
          <a:lstStyle/>
          <a:p>
            <a:r>
              <a:rPr lang="en-US" dirty="0" smtClean="0"/>
              <a:t>Training Checklists (slide 1 of 2)</a:t>
            </a:r>
            <a:endParaRPr lang="en-US" dirty="0"/>
          </a:p>
        </p:txBody>
      </p:sp>
    </p:spTree>
    <p:extLst>
      <p:ext uri="{BB962C8B-B14F-4D97-AF65-F5344CB8AC3E}">
        <p14:creationId xmlns:p14="http://schemas.microsoft.com/office/powerpoint/2010/main" val="24695566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31</a:t>
            </a:fld>
            <a:endParaRPr lang="en-US" dirty="0"/>
          </a:p>
        </p:txBody>
      </p:sp>
      <p:sp>
        <p:nvSpPr>
          <p:cNvPr id="3" name="Content Placeholder 2"/>
          <p:cNvSpPr>
            <a:spLocks noGrp="1"/>
          </p:cNvSpPr>
          <p:nvPr>
            <p:ph sz="quarter" idx="1"/>
          </p:nvPr>
        </p:nvSpPr>
        <p:spPr>
          <a:xfrm>
            <a:off x="609600" y="1752600"/>
            <a:ext cx="2971800" cy="4495800"/>
          </a:xfrm>
        </p:spPr>
        <p:txBody>
          <a:bodyPr/>
          <a:lstStyle/>
          <a:p>
            <a:r>
              <a:rPr lang="en-US" dirty="0" smtClean="0"/>
              <a:t>The Training Checklist contains five sections:</a:t>
            </a:r>
          </a:p>
          <a:p>
            <a:pPr lvl="1"/>
            <a:r>
              <a:rPr lang="en-US" dirty="0" smtClean="0"/>
              <a:t>Participant Readiness</a:t>
            </a:r>
          </a:p>
          <a:p>
            <a:pPr lvl="1"/>
            <a:r>
              <a:rPr lang="en-US" dirty="0" smtClean="0"/>
              <a:t>Trainer Readiness</a:t>
            </a:r>
          </a:p>
          <a:p>
            <a:pPr lvl="1"/>
            <a:r>
              <a:rPr lang="en-US" dirty="0" smtClean="0"/>
              <a:t>Training Room Readiness</a:t>
            </a:r>
          </a:p>
          <a:p>
            <a:pPr lvl="1"/>
            <a:r>
              <a:rPr lang="en-US" dirty="0" smtClean="0"/>
              <a:t>Technical Readiness</a:t>
            </a:r>
          </a:p>
          <a:p>
            <a:pPr lvl="1"/>
            <a:r>
              <a:rPr lang="en-US" dirty="0" smtClean="0"/>
              <a:t>General Readiness</a:t>
            </a:r>
          </a:p>
          <a:p>
            <a:endParaRPr lang="en-US" dirty="0"/>
          </a:p>
        </p:txBody>
      </p:sp>
      <p:sp>
        <p:nvSpPr>
          <p:cNvPr id="4" name="Title 3"/>
          <p:cNvSpPr>
            <a:spLocks noGrp="1"/>
          </p:cNvSpPr>
          <p:nvPr>
            <p:ph type="title"/>
          </p:nvPr>
        </p:nvSpPr>
        <p:spPr/>
        <p:txBody>
          <a:bodyPr/>
          <a:lstStyle/>
          <a:p>
            <a:r>
              <a:rPr lang="en-US" dirty="0"/>
              <a:t>Training Checklists (slide </a:t>
            </a:r>
            <a:r>
              <a:rPr lang="en-US" dirty="0" smtClean="0"/>
              <a:t>2 </a:t>
            </a:r>
            <a:r>
              <a:rPr lang="en-US" dirty="0"/>
              <a:t>of 2)</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1828800"/>
            <a:ext cx="5562600" cy="4002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10550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32</a:t>
            </a:fld>
            <a:endParaRPr lang="en-US" dirty="0"/>
          </a:p>
        </p:txBody>
      </p:sp>
      <p:sp>
        <p:nvSpPr>
          <p:cNvPr id="3" name="Content Placeholder 2"/>
          <p:cNvSpPr>
            <a:spLocks noGrp="1"/>
          </p:cNvSpPr>
          <p:nvPr>
            <p:ph sz="quarter" idx="1"/>
          </p:nvPr>
        </p:nvSpPr>
        <p:spPr>
          <a:xfrm>
            <a:off x="530352" y="1752600"/>
            <a:ext cx="8153400" cy="4495800"/>
          </a:xfrm>
        </p:spPr>
        <p:txBody>
          <a:bodyPr/>
          <a:lstStyle/>
          <a:p>
            <a:r>
              <a:rPr lang="en-US" dirty="0" smtClean="0"/>
              <a:t>Bring a projector, if necessary</a:t>
            </a:r>
          </a:p>
          <a:p>
            <a:r>
              <a:rPr lang="en-US" dirty="0" smtClean="0"/>
              <a:t>Copy training materials to a USB drive (strongly recommended)</a:t>
            </a:r>
          </a:p>
          <a:p>
            <a:r>
              <a:rPr lang="en-US" dirty="0" smtClean="0"/>
              <a:t>Bring printed copies of each Guided Practice</a:t>
            </a:r>
          </a:p>
          <a:p>
            <a:r>
              <a:rPr lang="en-US" dirty="0" smtClean="0"/>
              <a:t>Bring training sign-in sheets</a:t>
            </a:r>
          </a:p>
          <a:p>
            <a:r>
              <a:rPr lang="en-US" dirty="0" smtClean="0"/>
              <a:t>Make sure the Internet connectivity is working properly (if applicable, make sure to have user name and passwords for outside users to access the LEA intranet)</a:t>
            </a:r>
          </a:p>
          <a:p>
            <a:r>
              <a:rPr lang="en-US" dirty="0" smtClean="0"/>
              <a:t>Provide URL links </a:t>
            </a:r>
            <a:r>
              <a:rPr lang="en-US" dirty="0"/>
              <a:t>to </a:t>
            </a:r>
            <a:r>
              <a:rPr lang="en-US" dirty="0" smtClean="0"/>
              <a:t>the TSDS Portal </a:t>
            </a:r>
            <a:r>
              <a:rPr lang="en-US" dirty="0"/>
              <a:t>and Project </a:t>
            </a:r>
            <a:r>
              <a:rPr lang="en-US" dirty="0" smtClean="0"/>
              <a:t>Share</a:t>
            </a:r>
            <a:endParaRPr lang="en-US" dirty="0"/>
          </a:p>
          <a:p>
            <a:endParaRPr lang="en-US" dirty="0" smtClean="0"/>
          </a:p>
        </p:txBody>
      </p:sp>
      <p:sp>
        <p:nvSpPr>
          <p:cNvPr id="4" name="Title 3"/>
          <p:cNvSpPr>
            <a:spLocks noGrp="1"/>
          </p:cNvSpPr>
          <p:nvPr>
            <p:ph type="title"/>
          </p:nvPr>
        </p:nvSpPr>
        <p:spPr/>
        <p:txBody>
          <a:bodyPr/>
          <a:lstStyle/>
          <a:p>
            <a:r>
              <a:rPr lang="en-US" dirty="0" smtClean="0"/>
              <a:t>The Training Day</a:t>
            </a:r>
            <a:endParaRPr lang="en-US" dirty="0"/>
          </a:p>
        </p:txBody>
      </p:sp>
    </p:spTree>
    <p:extLst>
      <p:ext uri="{BB962C8B-B14F-4D97-AF65-F5344CB8AC3E}">
        <p14:creationId xmlns:p14="http://schemas.microsoft.com/office/powerpoint/2010/main" val="18410009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33</a:t>
            </a:fld>
            <a:endParaRPr lang="en-US" dirty="0"/>
          </a:p>
        </p:txBody>
      </p:sp>
      <p:sp>
        <p:nvSpPr>
          <p:cNvPr id="3" name="Content Placeholder 2"/>
          <p:cNvSpPr>
            <a:spLocks noGrp="1"/>
          </p:cNvSpPr>
          <p:nvPr>
            <p:ph sz="quarter" idx="1"/>
          </p:nvPr>
        </p:nvSpPr>
        <p:spPr>
          <a:xfrm>
            <a:off x="530352" y="1752600"/>
            <a:ext cx="8153400" cy="4495800"/>
          </a:xfrm>
        </p:spPr>
        <p:txBody>
          <a:bodyPr/>
          <a:lstStyle/>
          <a:p>
            <a:r>
              <a:rPr lang="en-US" dirty="0" smtClean="0"/>
              <a:t>Train in small groups - 20 participants to 1 trainer is the recommended ratio</a:t>
            </a:r>
          </a:p>
          <a:p>
            <a:r>
              <a:rPr lang="en-US" dirty="0" smtClean="0"/>
              <a:t>Everyone should have individual access to a computer to ensure hands-on participation during the Guided Practices.</a:t>
            </a:r>
          </a:p>
          <a:p>
            <a:r>
              <a:rPr lang="en-US" dirty="0" smtClean="0"/>
              <a:t>Send an email to training participants in advance asking them to test their TSDS Portal (via TEAL user name and password) and Project Share access prior to attending the training session.</a:t>
            </a:r>
          </a:p>
          <a:p>
            <a:pPr marL="0" indent="0">
              <a:buNone/>
            </a:pPr>
            <a:endParaRPr lang="en-US" dirty="0"/>
          </a:p>
        </p:txBody>
      </p:sp>
      <p:sp>
        <p:nvSpPr>
          <p:cNvPr id="4" name="Title 3"/>
          <p:cNvSpPr>
            <a:spLocks noGrp="1"/>
          </p:cNvSpPr>
          <p:nvPr>
            <p:ph type="title"/>
          </p:nvPr>
        </p:nvSpPr>
        <p:spPr>
          <a:xfrm>
            <a:off x="1905000" y="381000"/>
            <a:ext cx="6858000" cy="841248"/>
          </a:xfrm>
        </p:spPr>
        <p:txBody>
          <a:bodyPr/>
          <a:lstStyle/>
          <a:p>
            <a:r>
              <a:rPr lang="en-US" sz="2400" dirty="0" smtClean="0"/>
              <a:t>Train-the-Trainer:</a:t>
            </a:r>
            <a:br>
              <a:rPr lang="en-US" sz="2400" dirty="0" smtClean="0"/>
            </a:br>
            <a:r>
              <a:rPr lang="en-US" sz="2400" dirty="0" smtClean="0"/>
              <a:t>Other Considerations</a:t>
            </a:r>
            <a:endParaRPr lang="en-US" sz="2400" dirty="0"/>
          </a:p>
        </p:txBody>
      </p:sp>
    </p:spTree>
    <p:extLst>
      <p:ext uri="{BB962C8B-B14F-4D97-AF65-F5344CB8AC3E}">
        <p14:creationId xmlns:p14="http://schemas.microsoft.com/office/powerpoint/2010/main" val="7875687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41248"/>
          </a:xfrm>
        </p:spPr>
        <p:txBody>
          <a:bodyPr/>
          <a:lstStyle/>
          <a:p>
            <a:r>
              <a:rPr lang="en-US" dirty="0" smtClean="0"/>
              <a:t>Guided Practice: Teach Back Practice</a:t>
            </a:r>
            <a:endParaRPr lang="en-US" dirty="0"/>
          </a:p>
        </p:txBody>
      </p:sp>
      <p:sp>
        <p:nvSpPr>
          <p:cNvPr id="8" name="Content Placeholder 3"/>
          <p:cNvSpPr txBox="1">
            <a:spLocks/>
          </p:cNvSpPr>
          <p:nvPr/>
        </p:nvSpPr>
        <p:spPr>
          <a:xfrm>
            <a:off x="533400" y="1752600"/>
            <a:ext cx="8382000" cy="2514600"/>
          </a:xfrm>
          <a:prstGeom prst="rect">
            <a:avLst/>
          </a:prstGeom>
        </p:spPr>
        <p:txBody>
          <a:bodyPr vert="horz">
            <a:noAutofit/>
          </a:bodyPr>
          <a:lst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b="1" dirty="0">
                <a:solidFill>
                  <a:schemeClr val="accent2"/>
                </a:solidFill>
              </a:rPr>
              <a:t>Task: </a:t>
            </a:r>
            <a:r>
              <a:rPr lang="en-US" dirty="0"/>
              <a:t>Select a team of two or three trainers. Select one TSDS Technical course and collaborate with your team to teach back (</a:t>
            </a:r>
            <a:r>
              <a:rPr lang="en-US" dirty="0" smtClean="0"/>
              <a:t>to another group) </a:t>
            </a:r>
            <a:r>
              <a:rPr lang="en-US" dirty="0"/>
              <a:t>sections of the training course you selected</a:t>
            </a:r>
            <a:r>
              <a:rPr lang="en-US" dirty="0" smtClean="0"/>
              <a:t>.</a:t>
            </a:r>
          </a:p>
          <a:p>
            <a:pPr marL="0" indent="0">
              <a:buNone/>
            </a:pPr>
            <a:r>
              <a:rPr lang="en-US" b="1" dirty="0" smtClean="0">
                <a:solidFill>
                  <a:schemeClr val="accent2"/>
                </a:solidFill>
              </a:rPr>
              <a:t>Debrief</a:t>
            </a:r>
            <a:r>
              <a:rPr lang="en-US" b="1" dirty="0">
                <a:solidFill>
                  <a:schemeClr val="accent2"/>
                </a:solidFill>
              </a:rPr>
              <a:t>:</a:t>
            </a:r>
            <a:r>
              <a:rPr lang="en-US" dirty="0">
                <a:solidFill>
                  <a:schemeClr val="accent2"/>
                </a:solidFill>
              </a:rPr>
              <a:t> </a:t>
            </a:r>
            <a:r>
              <a:rPr lang="en-US" dirty="0"/>
              <a:t>Did you </a:t>
            </a:r>
            <a:r>
              <a:rPr lang="en-US" smtClean="0"/>
              <a:t>teach back all </a:t>
            </a:r>
            <a:r>
              <a:rPr lang="en-US" dirty="0"/>
              <a:t>of </a:t>
            </a:r>
            <a:r>
              <a:rPr lang="en-US" dirty="0" smtClean="0"/>
              <a:t>the guided </a:t>
            </a:r>
            <a:r>
              <a:rPr lang="en-US" dirty="0"/>
              <a:t>p</a:t>
            </a:r>
            <a:r>
              <a:rPr lang="en-US" dirty="0" smtClean="0"/>
              <a:t>ractices? What </a:t>
            </a:r>
            <a:r>
              <a:rPr lang="en-US" dirty="0"/>
              <a:t>did you find most difficult about walking </a:t>
            </a:r>
            <a:r>
              <a:rPr lang="en-US" dirty="0" smtClean="0"/>
              <a:t>your participants </a:t>
            </a:r>
            <a:r>
              <a:rPr lang="en-US" dirty="0"/>
              <a:t>through </a:t>
            </a:r>
            <a:r>
              <a:rPr lang="en-US" dirty="0" smtClean="0"/>
              <a:t>the exercise? </a:t>
            </a:r>
            <a:r>
              <a:rPr lang="en-US" dirty="0"/>
              <a:t>What did you feel worked </a:t>
            </a:r>
            <a:r>
              <a:rPr lang="en-US" dirty="0" smtClean="0"/>
              <a:t>well? Which </a:t>
            </a:r>
            <a:r>
              <a:rPr lang="en-US" dirty="0"/>
              <a:t>aspects of the </a:t>
            </a:r>
            <a:r>
              <a:rPr lang="en-US" dirty="0" smtClean="0"/>
              <a:t>practices </a:t>
            </a:r>
            <a:r>
              <a:rPr lang="en-US" dirty="0"/>
              <a:t>would you like to review?</a:t>
            </a:r>
          </a:p>
        </p:txBody>
      </p:sp>
      <p:sp>
        <p:nvSpPr>
          <p:cNvPr id="4" name="Slide Number Placeholder 3"/>
          <p:cNvSpPr>
            <a:spLocks noGrp="1"/>
          </p:cNvSpPr>
          <p:nvPr>
            <p:ph type="sldNum" sz="quarter" idx="12"/>
          </p:nvPr>
        </p:nvSpPr>
        <p:spPr/>
        <p:txBody>
          <a:bodyPr/>
          <a:lstStyle/>
          <a:p>
            <a:fld id="{2F0C4421-5918-4AA3-AE4A-C36EDD2FD6EB}" type="slidenum">
              <a:rPr lang="en-US" smtClean="0"/>
              <a:pPr/>
              <a:t>34</a:t>
            </a:fld>
            <a:endParaRPr lang="en-US" dirty="0"/>
          </a:p>
        </p:txBody>
      </p:sp>
    </p:spTree>
    <p:extLst>
      <p:ext uri="{BB962C8B-B14F-4D97-AF65-F5344CB8AC3E}">
        <p14:creationId xmlns:p14="http://schemas.microsoft.com/office/powerpoint/2010/main" val="34695079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lstStyle/>
          <a:p>
            <a:r>
              <a:rPr lang="en-US" dirty="0" smtClean="0"/>
              <a:t>Train-the-Trainer Best Practices</a:t>
            </a:r>
            <a:endParaRPr lang="en-US" dirty="0"/>
          </a:p>
        </p:txBody>
      </p:sp>
      <p:sp>
        <p:nvSpPr>
          <p:cNvPr id="2" name="Slide Number Placeholder 1"/>
          <p:cNvSpPr>
            <a:spLocks noGrp="1"/>
          </p:cNvSpPr>
          <p:nvPr>
            <p:ph type="sldNum" sz="quarter" idx="11"/>
          </p:nvPr>
        </p:nvSpPr>
        <p:spPr/>
        <p:txBody>
          <a:bodyPr>
            <a:normAutofit fontScale="92500" lnSpcReduction="20000"/>
          </a:bodyPr>
          <a:lstStyle/>
          <a:p>
            <a:fld id="{2F0C4421-5918-4AA3-AE4A-C36EDD2FD6EB}" type="slidenum">
              <a:rPr lang="en-US" smtClean="0"/>
              <a:pPr/>
              <a:t>35</a:t>
            </a:fld>
            <a:endParaRPr lang="en-US" dirty="0"/>
          </a:p>
        </p:txBody>
      </p:sp>
    </p:spTree>
    <p:extLst>
      <p:ext uri="{BB962C8B-B14F-4D97-AF65-F5344CB8AC3E}">
        <p14:creationId xmlns:p14="http://schemas.microsoft.com/office/powerpoint/2010/main" val="6559387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36</a:t>
            </a:fld>
            <a:endParaRPr lang="en-US" dirty="0"/>
          </a:p>
        </p:txBody>
      </p:sp>
      <p:sp>
        <p:nvSpPr>
          <p:cNvPr id="3" name="Content Placeholder 2"/>
          <p:cNvSpPr>
            <a:spLocks noGrp="1"/>
          </p:cNvSpPr>
          <p:nvPr>
            <p:ph sz="quarter" idx="1"/>
          </p:nvPr>
        </p:nvSpPr>
        <p:spPr>
          <a:xfrm>
            <a:off x="530352" y="1752600"/>
            <a:ext cx="8153400" cy="4495800"/>
          </a:xfrm>
        </p:spPr>
        <p:txBody>
          <a:bodyPr/>
          <a:lstStyle/>
          <a:p>
            <a:pPr marL="0" indent="0">
              <a:buNone/>
            </a:pPr>
            <a:r>
              <a:rPr lang="en-US" b="1" dirty="0">
                <a:solidFill>
                  <a:schemeClr val="accent2"/>
                </a:solidFill>
              </a:rPr>
              <a:t>Task:</a:t>
            </a:r>
            <a:r>
              <a:rPr lang="en-US" dirty="0">
                <a:solidFill>
                  <a:schemeClr val="accent2"/>
                </a:solidFill>
              </a:rPr>
              <a:t> </a:t>
            </a:r>
            <a:r>
              <a:rPr lang="en-US" dirty="0"/>
              <a:t>The instructor will help you divide into teams for this </a:t>
            </a:r>
            <a:r>
              <a:rPr lang="en-US" dirty="0" smtClean="0"/>
              <a:t>practice. </a:t>
            </a:r>
            <a:r>
              <a:rPr lang="en-US" dirty="0"/>
              <a:t>Each team will brainstorm as many Train-the-Trainer Best </a:t>
            </a:r>
            <a:r>
              <a:rPr lang="en-US" dirty="0" smtClean="0"/>
              <a:t>Practices as </a:t>
            </a:r>
            <a:r>
              <a:rPr lang="en-US" dirty="0"/>
              <a:t>they can think of. Write your list in the space provided </a:t>
            </a:r>
            <a:r>
              <a:rPr lang="en-US" dirty="0" smtClean="0"/>
              <a:t>in your Guided Practices booklet.</a:t>
            </a:r>
          </a:p>
          <a:p>
            <a:pPr marL="0" indent="0">
              <a:buNone/>
            </a:pPr>
            <a:r>
              <a:rPr lang="en-US" b="1" dirty="0" smtClean="0">
                <a:solidFill>
                  <a:schemeClr val="accent2"/>
                </a:solidFill>
              </a:rPr>
              <a:t>Debrief: </a:t>
            </a:r>
            <a:r>
              <a:rPr lang="en-US" dirty="0"/>
              <a:t>Share with the whole group the list of Train-the-Trainer Best Practices your team compiled.  What did you hear from another group that you would like to try?</a:t>
            </a:r>
          </a:p>
        </p:txBody>
      </p:sp>
      <p:sp>
        <p:nvSpPr>
          <p:cNvPr id="4" name="Title 3"/>
          <p:cNvSpPr>
            <a:spLocks noGrp="1"/>
          </p:cNvSpPr>
          <p:nvPr>
            <p:ph type="title"/>
          </p:nvPr>
        </p:nvSpPr>
        <p:spPr/>
        <p:txBody>
          <a:bodyPr/>
          <a:lstStyle/>
          <a:p>
            <a:r>
              <a:rPr lang="en-US" dirty="0" smtClean="0"/>
              <a:t>Guided Practice: Best </a:t>
            </a:r>
            <a:r>
              <a:rPr lang="en-US" dirty="0"/>
              <a:t>Practices</a:t>
            </a:r>
          </a:p>
        </p:txBody>
      </p:sp>
    </p:spTree>
    <p:extLst>
      <p:ext uri="{BB962C8B-B14F-4D97-AF65-F5344CB8AC3E}">
        <p14:creationId xmlns:p14="http://schemas.microsoft.com/office/powerpoint/2010/main" val="5735743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37</a:t>
            </a:fld>
            <a:endParaRPr lang="en-US" dirty="0"/>
          </a:p>
        </p:txBody>
      </p:sp>
      <p:sp>
        <p:nvSpPr>
          <p:cNvPr id="3" name="Content Placeholder 2"/>
          <p:cNvSpPr>
            <a:spLocks noGrp="1"/>
          </p:cNvSpPr>
          <p:nvPr>
            <p:ph sz="quarter" idx="1"/>
          </p:nvPr>
        </p:nvSpPr>
        <p:spPr>
          <a:xfrm>
            <a:off x="530352" y="1752600"/>
            <a:ext cx="3810000" cy="4495800"/>
          </a:xfrm>
        </p:spPr>
        <p:txBody>
          <a:bodyPr/>
          <a:lstStyle/>
          <a:p>
            <a:r>
              <a:rPr lang="en-US" dirty="0" smtClean="0"/>
              <a:t>Adults must want to learn</a:t>
            </a:r>
          </a:p>
          <a:p>
            <a:r>
              <a:rPr lang="en-US" dirty="0" smtClean="0"/>
              <a:t>Adults learn only what they feel they need to learn</a:t>
            </a:r>
          </a:p>
          <a:p>
            <a:r>
              <a:rPr lang="en-US" dirty="0" smtClean="0"/>
              <a:t>Adults learn by doing</a:t>
            </a:r>
          </a:p>
          <a:p>
            <a:r>
              <a:rPr lang="en-US" dirty="0" smtClean="0"/>
              <a:t>Adults learn by solving practical problems</a:t>
            </a:r>
          </a:p>
          <a:p>
            <a:r>
              <a:rPr lang="en-US" dirty="0" smtClean="0"/>
              <a:t>Adults learn through the application of past experiences</a:t>
            </a:r>
          </a:p>
          <a:p>
            <a:r>
              <a:rPr lang="en-US" dirty="0" smtClean="0"/>
              <a:t>Adults learn best in an informal environment</a:t>
            </a:r>
          </a:p>
          <a:p>
            <a:r>
              <a:rPr lang="en-US" dirty="0" smtClean="0"/>
              <a:t>Adults learn best through a variety of training methods</a:t>
            </a:r>
            <a:endParaRPr lang="en-US" dirty="0"/>
          </a:p>
        </p:txBody>
      </p:sp>
      <p:sp>
        <p:nvSpPr>
          <p:cNvPr id="4" name="Title 3"/>
          <p:cNvSpPr>
            <a:spLocks noGrp="1"/>
          </p:cNvSpPr>
          <p:nvPr>
            <p:ph type="title"/>
          </p:nvPr>
        </p:nvSpPr>
        <p:spPr/>
        <p:txBody>
          <a:bodyPr/>
          <a:lstStyle/>
          <a:p>
            <a:r>
              <a:rPr lang="en-US" dirty="0"/>
              <a:t>Adult Learners: Change Model</a:t>
            </a:r>
          </a:p>
        </p:txBody>
      </p:sp>
      <p:graphicFrame>
        <p:nvGraphicFramePr>
          <p:cNvPr id="5" name="Content Placeholder 10"/>
          <p:cNvGraphicFramePr>
            <a:graphicFrameLocks/>
          </p:cNvGraphicFramePr>
          <p:nvPr>
            <p:extLst>
              <p:ext uri="{D42A27DB-BD31-4B8C-83A1-F6EECF244321}">
                <p14:modId xmlns:p14="http://schemas.microsoft.com/office/powerpoint/2010/main" val="786929939"/>
              </p:ext>
            </p:extLst>
          </p:nvPr>
        </p:nvGraphicFramePr>
        <p:xfrm>
          <a:off x="4495800" y="1524000"/>
          <a:ext cx="41910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694633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38</a:t>
            </a:fld>
            <a:endParaRPr lang="en-US" dirty="0"/>
          </a:p>
        </p:txBody>
      </p:sp>
      <p:sp>
        <p:nvSpPr>
          <p:cNvPr id="4" name="Title 3"/>
          <p:cNvSpPr>
            <a:spLocks noGrp="1"/>
          </p:cNvSpPr>
          <p:nvPr>
            <p:ph type="title"/>
          </p:nvPr>
        </p:nvSpPr>
        <p:spPr>
          <a:xfrm>
            <a:off x="1905000" y="457200"/>
            <a:ext cx="6858000" cy="841248"/>
          </a:xfrm>
        </p:spPr>
        <p:txBody>
          <a:bodyPr/>
          <a:lstStyle/>
          <a:p>
            <a:r>
              <a:rPr lang="en-US" dirty="0" smtClean="0"/>
              <a:t>Adult Learners: SMART Model</a:t>
            </a:r>
            <a:endParaRPr lang="en-US" dirty="0"/>
          </a:p>
        </p:txBody>
      </p:sp>
      <p:graphicFrame>
        <p:nvGraphicFramePr>
          <p:cNvPr id="5" name="Diagram 4"/>
          <p:cNvGraphicFramePr/>
          <p:nvPr>
            <p:extLst>
              <p:ext uri="{D42A27DB-BD31-4B8C-83A1-F6EECF244321}">
                <p14:modId xmlns:p14="http://schemas.microsoft.com/office/powerpoint/2010/main" val="614710477"/>
              </p:ext>
            </p:extLst>
          </p:nvPr>
        </p:nvGraphicFramePr>
        <p:xfrm>
          <a:off x="838200" y="1676400"/>
          <a:ext cx="74676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36113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lvl="0" indent="0">
              <a:lnSpc>
                <a:spcPct val="106000"/>
              </a:lnSpc>
              <a:spcBef>
                <a:spcPts val="600"/>
              </a:spcBef>
              <a:spcAft>
                <a:spcPts val="300"/>
              </a:spcAft>
              <a:buNone/>
            </a:pPr>
            <a:r>
              <a:rPr lang="en-US" sz="1800" b="1" dirty="0" smtClean="0">
                <a:solidFill>
                  <a:schemeClr val="accent2"/>
                </a:solidFill>
              </a:rPr>
              <a:t>Pre-requisites </a:t>
            </a:r>
            <a:r>
              <a:rPr lang="en-US" sz="1800" b="1" dirty="0">
                <a:solidFill>
                  <a:schemeClr val="accent2"/>
                </a:solidFill>
              </a:rPr>
              <a:t>that are needed prior to this training: </a:t>
            </a:r>
            <a:endParaRPr lang="en-US" sz="1800" dirty="0"/>
          </a:p>
          <a:p>
            <a:pPr lvl="1">
              <a:lnSpc>
                <a:spcPct val="106000"/>
              </a:lnSpc>
              <a:spcBef>
                <a:spcPts val="600"/>
              </a:spcBef>
              <a:spcAft>
                <a:spcPts val="300"/>
              </a:spcAft>
            </a:pPr>
            <a:r>
              <a:rPr lang="en-US" sz="1800" u="sng" dirty="0" smtClean="0"/>
              <a:t>Training Pre-requisites</a:t>
            </a:r>
            <a:r>
              <a:rPr lang="en-US" sz="1800" dirty="0" smtClean="0"/>
              <a:t>: </a:t>
            </a:r>
          </a:p>
          <a:p>
            <a:pPr lvl="2">
              <a:lnSpc>
                <a:spcPct val="106000"/>
              </a:lnSpc>
              <a:spcBef>
                <a:spcPts val="600"/>
              </a:spcBef>
              <a:spcAft>
                <a:spcPts val="300"/>
              </a:spcAft>
            </a:pPr>
            <a:r>
              <a:rPr lang="en-US" sz="1800" dirty="0" smtClean="0"/>
              <a:t>It is recommended that participants attend TSDS Technical Courses 1-6</a:t>
            </a:r>
          </a:p>
          <a:p>
            <a:pPr lvl="1">
              <a:lnSpc>
                <a:spcPct val="106000"/>
              </a:lnSpc>
              <a:spcBef>
                <a:spcPts val="600"/>
              </a:spcBef>
              <a:spcAft>
                <a:spcPts val="300"/>
              </a:spcAft>
            </a:pPr>
            <a:r>
              <a:rPr lang="en-US" sz="1800" u="sng" dirty="0" smtClean="0"/>
              <a:t>Technical Pre-requisites</a:t>
            </a:r>
            <a:r>
              <a:rPr lang="en-US" sz="1800" dirty="0" smtClean="0"/>
              <a:t>:</a:t>
            </a:r>
            <a:endParaRPr lang="en-US" sz="1800" dirty="0"/>
          </a:p>
          <a:p>
            <a:pPr lvl="2">
              <a:lnSpc>
                <a:spcPct val="106000"/>
              </a:lnSpc>
              <a:spcBef>
                <a:spcPts val="600"/>
              </a:spcBef>
              <a:spcAft>
                <a:spcPts val="300"/>
              </a:spcAft>
            </a:pPr>
            <a:r>
              <a:rPr lang="en-US" sz="1800" dirty="0" smtClean="0"/>
              <a:t>Participants </a:t>
            </a:r>
            <a:r>
              <a:rPr lang="en-US" sz="1800" dirty="0"/>
              <a:t>will </a:t>
            </a:r>
            <a:r>
              <a:rPr lang="en-US" sz="1800" dirty="0" smtClean="0"/>
              <a:t>need a Project </a:t>
            </a:r>
            <a:r>
              <a:rPr lang="en-US" sz="1800" dirty="0"/>
              <a:t>Share </a:t>
            </a:r>
            <a:r>
              <a:rPr lang="en-US" sz="1800" dirty="0" smtClean="0"/>
              <a:t>User ID</a:t>
            </a:r>
            <a:endParaRPr lang="en-US" sz="1800" dirty="0"/>
          </a:p>
          <a:p>
            <a:pPr lvl="1">
              <a:lnSpc>
                <a:spcPct val="106000"/>
              </a:lnSpc>
              <a:spcBef>
                <a:spcPts val="600"/>
              </a:spcBef>
              <a:spcAft>
                <a:spcPts val="300"/>
              </a:spcAft>
            </a:pPr>
            <a:endParaRPr lang="en-US" sz="1800" dirty="0"/>
          </a:p>
        </p:txBody>
      </p:sp>
      <p:sp>
        <p:nvSpPr>
          <p:cNvPr id="4" name="Title 3"/>
          <p:cNvSpPr>
            <a:spLocks noGrp="1"/>
          </p:cNvSpPr>
          <p:nvPr>
            <p:ph type="title"/>
          </p:nvPr>
        </p:nvSpPr>
        <p:spPr>
          <a:xfrm>
            <a:off x="1905000" y="457200"/>
            <a:ext cx="6858000" cy="841248"/>
          </a:xfrm>
        </p:spPr>
        <p:txBody>
          <a:bodyPr>
            <a:noAutofit/>
          </a:bodyPr>
          <a:lstStyle/>
          <a:p>
            <a:r>
              <a:rPr lang="en-US" dirty="0" smtClean="0"/>
              <a:t>Course Pre-requisites </a:t>
            </a:r>
            <a:endParaRPr lang="en-US" dirty="0"/>
          </a:p>
        </p:txBody>
      </p:sp>
      <p:sp>
        <p:nvSpPr>
          <p:cNvPr id="3" name="Slide Number Placeholder 2"/>
          <p:cNvSpPr>
            <a:spLocks noGrp="1"/>
          </p:cNvSpPr>
          <p:nvPr>
            <p:ph type="sldNum" sz="quarter" idx="12"/>
          </p:nvPr>
        </p:nvSpPr>
        <p:spPr/>
        <p:txBody>
          <a:bodyPr/>
          <a:lstStyle/>
          <a:p>
            <a:fld id="{2F0C4421-5918-4AA3-AE4A-C36EDD2FD6EB}" type="slidenum">
              <a:rPr lang="en-US" smtClean="0"/>
              <a:pPr/>
              <a:t>3</a:t>
            </a:fld>
            <a:endParaRPr lang="en-US" dirty="0"/>
          </a:p>
        </p:txBody>
      </p:sp>
    </p:spTree>
    <p:extLst>
      <p:ext uri="{BB962C8B-B14F-4D97-AF65-F5344CB8AC3E}">
        <p14:creationId xmlns:p14="http://schemas.microsoft.com/office/powerpoint/2010/main" val="8981571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dirty="0" smtClean="0"/>
              <a:t>Support Overview and</a:t>
            </a:r>
            <a:br>
              <a:rPr lang="en-US" dirty="0" smtClean="0"/>
            </a:br>
            <a:r>
              <a:rPr lang="en-US" dirty="0" smtClean="0"/>
              <a:t>Support and Escalation Training</a:t>
            </a:r>
            <a:endParaRPr lang="en-US" dirty="0"/>
          </a:p>
        </p:txBody>
      </p:sp>
      <p:sp>
        <p:nvSpPr>
          <p:cNvPr id="2" name="Slide Number Placeholder 1"/>
          <p:cNvSpPr>
            <a:spLocks noGrp="1"/>
          </p:cNvSpPr>
          <p:nvPr>
            <p:ph type="sldNum" sz="quarter" idx="11"/>
          </p:nvPr>
        </p:nvSpPr>
        <p:spPr/>
        <p:txBody>
          <a:bodyPr>
            <a:normAutofit fontScale="92500" lnSpcReduction="20000"/>
          </a:bodyPr>
          <a:lstStyle/>
          <a:p>
            <a:fld id="{2F0C4421-5918-4AA3-AE4A-C36EDD2FD6EB}" type="slidenum">
              <a:rPr lang="en-US" smtClean="0"/>
              <a:pPr/>
              <a:t>39</a:t>
            </a:fld>
            <a:endParaRPr lang="en-US" dirty="0"/>
          </a:p>
        </p:txBody>
      </p:sp>
    </p:spTree>
    <p:extLst>
      <p:ext uri="{BB962C8B-B14F-4D97-AF65-F5344CB8AC3E}">
        <p14:creationId xmlns:p14="http://schemas.microsoft.com/office/powerpoint/2010/main" val="29686073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 Definition</a:t>
            </a:r>
            <a:endParaRPr lang="en-US" dirty="0"/>
          </a:p>
        </p:txBody>
      </p:sp>
      <p:sp>
        <p:nvSpPr>
          <p:cNvPr id="3" name="Content Placeholder 2"/>
          <p:cNvSpPr>
            <a:spLocks noGrp="1"/>
          </p:cNvSpPr>
          <p:nvPr>
            <p:ph sz="quarter" idx="1"/>
          </p:nvPr>
        </p:nvSpPr>
        <p:spPr/>
        <p:txBody>
          <a:bodyPr/>
          <a:lstStyle/>
          <a:p>
            <a:r>
              <a:rPr lang="en-US" dirty="0" smtClean="0"/>
              <a:t>TIMS </a:t>
            </a:r>
            <a:r>
              <a:rPr lang="en-US" dirty="0"/>
              <a:t>stands for the TSDS Incident Management System</a:t>
            </a:r>
          </a:p>
          <a:p>
            <a:r>
              <a:rPr lang="en-US" dirty="0" smtClean="0"/>
              <a:t>TIMS </a:t>
            </a:r>
            <a:r>
              <a:rPr lang="en-US" dirty="0"/>
              <a:t>is an application that manages the support and escalation process between the four levels of support</a:t>
            </a:r>
          </a:p>
          <a:p>
            <a:r>
              <a:rPr lang="en-US" dirty="0" smtClean="0"/>
              <a:t>LEA </a:t>
            </a:r>
            <a:r>
              <a:rPr lang="en-US" dirty="0"/>
              <a:t>Data Stewards and the technical support teams at the ESC and TEA, as well as the Subject </a:t>
            </a:r>
            <a:r>
              <a:rPr lang="en-US" dirty="0" smtClean="0"/>
              <a:t>Matter </a:t>
            </a:r>
            <a:r>
              <a:rPr lang="en-US" dirty="0"/>
              <a:t>Experts and vendors use </a:t>
            </a:r>
            <a:r>
              <a:rPr lang="en-US" dirty="0" smtClean="0"/>
              <a:t>TIMS for </a:t>
            </a:r>
            <a:r>
              <a:rPr lang="en-US" dirty="0"/>
              <a:t>incident management and work assignment  </a:t>
            </a:r>
          </a:p>
          <a:p>
            <a:r>
              <a:rPr lang="en-US" dirty="0" smtClean="0"/>
              <a:t>TIMS </a:t>
            </a:r>
            <a:r>
              <a:rPr lang="en-US" dirty="0"/>
              <a:t>allows users to create new support incidents (tickets) and monitor the progress of any incident they have opened until it is resolved</a:t>
            </a:r>
          </a:p>
        </p:txBody>
      </p:sp>
      <p:sp>
        <p:nvSpPr>
          <p:cNvPr id="4" name="Slide Number Placeholder 3"/>
          <p:cNvSpPr>
            <a:spLocks noGrp="1"/>
          </p:cNvSpPr>
          <p:nvPr>
            <p:ph type="sldNum" sz="quarter" idx="12"/>
          </p:nvPr>
        </p:nvSpPr>
        <p:spPr/>
        <p:txBody>
          <a:bodyPr/>
          <a:lstStyle/>
          <a:p>
            <a:fld id="{2F0C4421-5918-4AA3-AE4A-C36EDD2FD6EB}" type="slidenum">
              <a:rPr lang="en-US" smtClean="0"/>
              <a:pPr/>
              <a:t>40</a:t>
            </a:fld>
            <a:endParaRPr lang="en-US" dirty="0"/>
          </a:p>
        </p:txBody>
      </p:sp>
    </p:spTree>
    <p:extLst>
      <p:ext uri="{BB962C8B-B14F-4D97-AF65-F5344CB8AC3E}">
        <p14:creationId xmlns:p14="http://schemas.microsoft.com/office/powerpoint/2010/main" val="4959869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Tiers of Support</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577261015"/>
              </p:ext>
            </p:extLst>
          </p:nvPr>
        </p:nvGraphicFramePr>
        <p:xfrm>
          <a:off x="533400" y="1752600"/>
          <a:ext cx="8153400" cy="2392680"/>
        </p:xfrm>
        <a:graphic>
          <a:graphicData uri="http://schemas.openxmlformats.org/drawingml/2006/table">
            <a:tbl>
              <a:tblPr firstRow="1" bandRow="1">
                <a:tableStyleId>{5C22544A-7EE6-4342-B048-85BDC9FD1C3A}</a:tableStyleId>
              </a:tblPr>
              <a:tblGrid>
                <a:gridCol w="1066800"/>
                <a:gridCol w="7086600"/>
              </a:tblGrid>
              <a:tr h="370840">
                <a:tc>
                  <a:txBody>
                    <a:bodyPr/>
                    <a:lstStyle/>
                    <a:p>
                      <a:r>
                        <a:rPr lang="en-US" dirty="0" smtClean="0">
                          <a:solidFill>
                            <a:srgbClr val="FFFFFF"/>
                          </a:solidFill>
                        </a:rPr>
                        <a:t>Level</a:t>
                      </a:r>
                      <a:endParaRPr lang="en-US" dirty="0">
                        <a:solidFill>
                          <a:srgbClr val="FFFFFF"/>
                        </a:solidFill>
                      </a:endParaRPr>
                    </a:p>
                  </a:txBody>
                  <a:tcPr/>
                </a:tc>
                <a:tc>
                  <a:txBody>
                    <a:bodyPr/>
                    <a:lstStyle/>
                    <a:p>
                      <a:r>
                        <a:rPr lang="en-US" dirty="0" smtClean="0">
                          <a:solidFill>
                            <a:srgbClr val="FFFFFF"/>
                          </a:solidFill>
                        </a:rPr>
                        <a:t>Support Contact</a:t>
                      </a:r>
                      <a:endParaRPr lang="en-US" dirty="0">
                        <a:solidFill>
                          <a:srgbClr val="FFFFFF"/>
                        </a:solidFill>
                      </a:endParaRPr>
                    </a:p>
                  </a:txBody>
                  <a:tcPr/>
                </a:tc>
              </a:tr>
              <a:tr h="370840">
                <a:tc>
                  <a:txBody>
                    <a:bodyPr/>
                    <a:lstStyle/>
                    <a:p>
                      <a:r>
                        <a:rPr lang="en-US" dirty="0" smtClean="0"/>
                        <a:t>Level</a:t>
                      </a:r>
                      <a:r>
                        <a:rPr lang="en-US" baseline="0" dirty="0" smtClean="0"/>
                        <a:t> 1</a:t>
                      </a:r>
                      <a:endParaRPr lang="en-US" dirty="0"/>
                    </a:p>
                  </a:txBody>
                  <a:tcPr/>
                </a:tc>
                <a:tc>
                  <a:txBody>
                    <a:bodyPr/>
                    <a:lstStyle/>
                    <a:p>
                      <a:r>
                        <a:rPr lang="en-US" dirty="0" smtClean="0"/>
                        <a:t>LEA Data Steward</a:t>
                      </a:r>
                      <a:r>
                        <a:rPr lang="en-US" baseline="0" dirty="0" smtClean="0"/>
                        <a:t> or the ESC Technical Champion if support is contracted to the ESC</a:t>
                      </a:r>
                      <a:endParaRPr lang="en-US" dirty="0"/>
                    </a:p>
                  </a:txBody>
                  <a:tcPr/>
                </a:tc>
              </a:tr>
              <a:tr h="370840">
                <a:tc>
                  <a:txBody>
                    <a:bodyPr/>
                    <a:lstStyle/>
                    <a:p>
                      <a:r>
                        <a:rPr lang="en-US" dirty="0" smtClean="0"/>
                        <a:t>Level 2</a:t>
                      </a:r>
                      <a:endParaRPr lang="en-US" dirty="0"/>
                    </a:p>
                  </a:txBody>
                  <a:tcPr/>
                </a:tc>
                <a:tc>
                  <a:txBody>
                    <a:bodyPr/>
                    <a:lstStyle/>
                    <a:p>
                      <a:r>
                        <a:rPr lang="en-US" dirty="0" smtClean="0"/>
                        <a:t>ESC Technical</a:t>
                      </a:r>
                      <a:r>
                        <a:rPr lang="en-US" baseline="0" dirty="0" smtClean="0"/>
                        <a:t> Champions, supported by state-wide Technical Coaches</a:t>
                      </a:r>
                      <a:endParaRPr lang="en-US" dirty="0"/>
                    </a:p>
                  </a:txBody>
                  <a:tcPr/>
                </a:tc>
              </a:tr>
              <a:tr h="370840">
                <a:tc>
                  <a:txBody>
                    <a:bodyPr/>
                    <a:lstStyle/>
                    <a:p>
                      <a:r>
                        <a:rPr lang="en-US" dirty="0" smtClean="0"/>
                        <a:t>Level 3</a:t>
                      </a:r>
                      <a:endParaRPr lang="en-US" dirty="0"/>
                    </a:p>
                  </a:txBody>
                  <a:tcPr/>
                </a:tc>
                <a:tc>
                  <a:txBody>
                    <a:bodyPr/>
                    <a:lstStyle/>
                    <a:p>
                      <a:r>
                        <a:rPr lang="en-US" dirty="0" smtClean="0"/>
                        <a:t>TEA Support</a:t>
                      </a:r>
                      <a:endParaRPr lang="en-US" dirty="0"/>
                    </a:p>
                  </a:txBody>
                  <a:tcPr/>
                </a:tc>
              </a:tr>
              <a:tr h="370840">
                <a:tc>
                  <a:txBody>
                    <a:bodyPr/>
                    <a:lstStyle/>
                    <a:p>
                      <a:r>
                        <a:rPr lang="en-US" dirty="0" smtClean="0"/>
                        <a:t>Level 4</a:t>
                      </a:r>
                      <a:endParaRPr lang="en-US" dirty="0"/>
                    </a:p>
                  </a:txBody>
                  <a:tcPr/>
                </a:tc>
                <a:tc>
                  <a:txBody>
                    <a:bodyPr/>
                    <a:lstStyle/>
                    <a:p>
                      <a:r>
                        <a:rPr lang="en-US" dirty="0" smtClean="0"/>
                        <a:t>TEA Subject</a:t>
                      </a:r>
                      <a:r>
                        <a:rPr lang="en-US" baseline="0" dirty="0" smtClean="0"/>
                        <a:t> Matter Experts</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2F0C4421-5918-4AA3-AE4A-C36EDD2FD6EB}" type="slidenum">
              <a:rPr lang="en-US" smtClean="0"/>
              <a:pPr/>
              <a:t>41</a:t>
            </a:fld>
            <a:endParaRPr lang="en-US" dirty="0"/>
          </a:p>
        </p:txBody>
      </p:sp>
    </p:spTree>
    <p:extLst>
      <p:ext uri="{BB962C8B-B14F-4D97-AF65-F5344CB8AC3E}">
        <p14:creationId xmlns:p14="http://schemas.microsoft.com/office/powerpoint/2010/main" val="25694481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 Workflow Process Map</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42</a:t>
            </a:fld>
            <a:endParaRPr lang="en-US" dirty="0"/>
          </a:p>
        </p:txBody>
      </p:sp>
      <p:sp>
        <p:nvSpPr>
          <p:cNvPr id="5" name="Content Placeholder 5"/>
          <p:cNvSpPr>
            <a:spLocks noGrp="1"/>
          </p:cNvSpPr>
          <p:nvPr>
            <p:ph sz="quarter" idx="4294967295"/>
          </p:nvPr>
        </p:nvSpPr>
        <p:spPr>
          <a:xfrm>
            <a:off x="457200" y="1589567"/>
            <a:ext cx="8305800" cy="2068033"/>
          </a:xfrm>
          <a:prstGeom prst="rect">
            <a:avLst/>
          </a:prstGeom>
        </p:spPr>
        <p:txBody>
          <a:bodyPr/>
          <a:lstStyle/>
          <a:p>
            <a:r>
              <a:rPr lang="en-US" dirty="0" smtClean="0"/>
              <a:t>This is an overview of the support and escalation process that is initiated when an LEA or Campus User opens a support ticket through the TSDS Portal</a:t>
            </a:r>
          </a:p>
          <a:p>
            <a:r>
              <a:rPr lang="en-US" dirty="0" smtClean="0"/>
              <a:t>At each step troubleshooting is executed by the support contact</a:t>
            </a:r>
          </a:p>
          <a:p>
            <a:r>
              <a:rPr lang="en-US" dirty="0" smtClean="0"/>
              <a:t>If the issue cannot be resolved at that level, the support ticket is escalated to the next tier</a:t>
            </a:r>
            <a:endParaRPr lang="en-US" dirty="0"/>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848" t="20325" r="15333" b="14363"/>
          <a:stretch/>
        </p:blipFill>
        <p:spPr bwMode="auto">
          <a:xfrm>
            <a:off x="2177108" y="3657600"/>
            <a:ext cx="4789785" cy="2926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84150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 Process</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43</a:t>
            </a:fld>
            <a:endParaRPr lang="en-US"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848" t="20325" r="15333" b="14363"/>
          <a:stretch/>
        </p:blipFill>
        <p:spPr bwMode="auto">
          <a:xfrm>
            <a:off x="380871" y="1600200"/>
            <a:ext cx="8382129" cy="5120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69139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Levels of Severity</a:t>
            </a:r>
            <a:endParaRPr lang="en-US" dirty="0"/>
          </a:p>
        </p:txBody>
      </p:sp>
      <p:sp>
        <p:nvSpPr>
          <p:cNvPr id="3" name="Content Placeholder 2"/>
          <p:cNvSpPr>
            <a:spLocks noGrp="1"/>
          </p:cNvSpPr>
          <p:nvPr>
            <p:ph sz="quarter" idx="1"/>
          </p:nvPr>
        </p:nvSpPr>
        <p:spPr/>
        <p:txBody>
          <a:bodyPr/>
          <a:lstStyle/>
          <a:p>
            <a:r>
              <a:rPr lang="en-US" dirty="0" smtClean="0"/>
              <a:t>Each support ticket will be assigned a level of severity</a:t>
            </a:r>
          </a:p>
          <a:p>
            <a:r>
              <a:rPr lang="en-US" dirty="0" smtClean="0"/>
              <a:t>As the ticket is escalated or circumstances evolve, the severity level can be revised</a:t>
            </a:r>
          </a:p>
          <a:p>
            <a:r>
              <a:rPr lang="en-US" dirty="0" smtClean="0"/>
              <a:t>Each level of severity requires that the incident be resolved within a certain time frame</a:t>
            </a:r>
          </a:p>
          <a:p>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44</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061282477"/>
              </p:ext>
            </p:extLst>
          </p:nvPr>
        </p:nvGraphicFramePr>
        <p:xfrm>
          <a:off x="762000" y="3550616"/>
          <a:ext cx="7696200" cy="2773984"/>
        </p:xfrm>
        <a:graphic>
          <a:graphicData uri="http://schemas.openxmlformats.org/drawingml/2006/table">
            <a:tbl>
              <a:tblPr firstRow="1" firstCol="1" bandRow="1">
                <a:tableStyleId>{5C22544A-7EE6-4342-B048-85BDC9FD1C3A}</a:tableStyleId>
              </a:tblPr>
              <a:tblGrid>
                <a:gridCol w="2704070"/>
                <a:gridCol w="4992130"/>
              </a:tblGrid>
              <a:tr h="418949">
                <a:tc>
                  <a:txBody>
                    <a:bodyPr/>
                    <a:lstStyle/>
                    <a:p>
                      <a:pPr marL="0" marR="0" algn="just">
                        <a:spcBef>
                          <a:spcPts val="0"/>
                        </a:spcBef>
                        <a:spcAft>
                          <a:spcPts val="0"/>
                        </a:spcAft>
                      </a:pPr>
                      <a:r>
                        <a:rPr lang="en-US" sz="1600" dirty="0">
                          <a:solidFill>
                            <a:srgbClr val="FFFFFF"/>
                          </a:solidFill>
                          <a:effectLst/>
                        </a:rPr>
                        <a:t> </a:t>
                      </a:r>
                      <a:endParaRPr lang="en-US" sz="1600" dirty="0">
                        <a:solidFill>
                          <a:srgbClr val="FFFFFF"/>
                        </a:solidFill>
                        <a:effectLst/>
                        <a:latin typeface="Georgia"/>
                        <a:ea typeface="Calibri"/>
                        <a:cs typeface="Times New Roman"/>
                      </a:endParaRPr>
                    </a:p>
                  </a:txBody>
                  <a:tcPr marL="68580" marR="68580" marT="0" marB="0"/>
                </a:tc>
                <a:tc>
                  <a:txBody>
                    <a:bodyPr/>
                    <a:lstStyle/>
                    <a:p>
                      <a:pPr marL="0" marR="0" algn="just">
                        <a:spcBef>
                          <a:spcPts val="0"/>
                        </a:spcBef>
                        <a:spcAft>
                          <a:spcPts val="0"/>
                        </a:spcAft>
                      </a:pPr>
                      <a:r>
                        <a:rPr lang="en-US" sz="1600" dirty="0">
                          <a:solidFill>
                            <a:srgbClr val="FFFFFF"/>
                          </a:solidFill>
                          <a:effectLst/>
                        </a:rPr>
                        <a:t>Description</a:t>
                      </a:r>
                      <a:endParaRPr lang="en-US" sz="1600" dirty="0">
                        <a:solidFill>
                          <a:srgbClr val="FFFFFF"/>
                        </a:solidFill>
                        <a:effectLst/>
                        <a:latin typeface="Georgia"/>
                        <a:ea typeface="Calibri"/>
                        <a:cs typeface="Times New Roman"/>
                      </a:endParaRPr>
                    </a:p>
                  </a:txBody>
                  <a:tcPr marL="68580" marR="68580" marT="0" marB="0"/>
                </a:tc>
              </a:tr>
              <a:tr h="628424">
                <a:tc>
                  <a:txBody>
                    <a:bodyPr/>
                    <a:lstStyle/>
                    <a:p>
                      <a:pPr marL="0" marR="0" algn="just">
                        <a:spcBef>
                          <a:spcPts val="0"/>
                        </a:spcBef>
                        <a:spcAft>
                          <a:spcPts val="0"/>
                        </a:spcAft>
                      </a:pPr>
                      <a:r>
                        <a:rPr lang="en-US" sz="1600" dirty="0">
                          <a:solidFill>
                            <a:srgbClr val="FFFFFF"/>
                          </a:solidFill>
                          <a:effectLst/>
                        </a:rPr>
                        <a:t>Critical/Severity 1</a:t>
                      </a:r>
                      <a:endParaRPr lang="en-US" sz="1600" dirty="0">
                        <a:solidFill>
                          <a:srgbClr val="FFFFFF"/>
                        </a:solidFill>
                        <a:effectLst/>
                        <a:latin typeface="Georgia"/>
                        <a:ea typeface="Calibri"/>
                        <a:cs typeface="Times New Roman"/>
                      </a:endParaRPr>
                    </a:p>
                  </a:txBody>
                  <a:tcPr marL="68580" marR="68580" marT="0" marB="0"/>
                </a:tc>
                <a:tc>
                  <a:txBody>
                    <a:bodyPr/>
                    <a:lstStyle/>
                    <a:p>
                      <a:pPr marL="0" marR="0">
                        <a:spcBef>
                          <a:spcPts val="0"/>
                        </a:spcBef>
                        <a:spcAft>
                          <a:spcPts val="0"/>
                        </a:spcAft>
                      </a:pPr>
                      <a:r>
                        <a:rPr lang="en-US" sz="1600" dirty="0">
                          <a:effectLst/>
                        </a:rPr>
                        <a:t>Unplanned </a:t>
                      </a:r>
                      <a:r>
                        <a:rPr lang="en-US" sz="1600" dirty="0" smtClean="0">
                          <a:effectLst/>
                        </a:rPr>
                        <a:t>system</a:t>
                      </a:r>
                      <a:r>
                        <a:rPr lang="en-US" sz="1600" baseline="0" dirty="0" smtClean="0">
                          <a:effectLst/>
                        </a:rPr>
                        <a:t> </a:t>
                      </a:r>
                      <a:r>
                        <a:rPr lang="en-US" sz="1600" dirty="0" smtClean="0">
                          <a:effectLst/>
                        </a:rPr>
                        <a:t>outage/application</a:t>
                      </a:r>
                      <a:endParaRPr lang="en-US" sz="1600" dirty="0">
                        <a:effectLst/>
                      </a:endParaRPr>
                    </a:p>
                    <a:p>
                      <a:pPr marL="0" marR="0" algn="just">
                        <a:spcBef>
                          <a:spcPts val="0"/>
                        </a:spcBef>
                        <a:spcAft>
                          <a:spcPts val="0"/>
                        </a:spcAft>
                      </a:pPr>
                      <a:r>
                        <a:rPr lang="en-US" sz="1600" dirty="0">
                          <a:effectLst/>
                        </a:rPr>
                        <a:t>unavailable</a:t>
                      </a:r>
                      <a:endParaRPr lang="en-US" sz="1600" dirty="0">
                        <a:effectLst/>
                        <a:latin typeface="Georgia"/>
                        <a:ea typeface="Calibri"/>
                        <a:cs typeface="Times New Roman"/>
                      </a:endParaRPr>
                    </a:p>
                  </a:txBody>
                  <a:tcPr marL="68580" marR="68580" marT="0" marB="0"/>
                </a:tc>
              </a:tr>
              <a:tr h="476628">
                <a:tc>
                  <a:txBody>
                    <a:bodyPr/>
                    <a:lstStyle/>
                    <a:p>
                      <a:pPr marL="0" marR="0" algn="just">
                        <a:spcBef>
                          <a:spcPts val="0"/>
                        </a:spcBef>
                        <a:spcAft>
                          <a:spcPts val="0"/>
                        </a:spcAft>
                      </a:pPr>
                      <a:r>
                        <a:rPr lang="en-US" sz="1600" dirty="0">
                          <a:solidFill>
                            <a:srgbClr val="FFFFFF"/>
                          </a:solidFill>
                          <a:effectLst/>
                        </a:rPr>
                        <a:t>High/Severity 2</a:t>
                      </a:r>
                      <a:endParaRPr lang="en-US" sz="1600" dirty="0">
                        <a:solidFill>
                          <a:srgbClr val="FFFFFF"/>
                        </a:solidFill>
                        <a:effectLst/>
                        <a:latin typeface="Georgia"/>
                        <a:ea typeface="Calibri"/>
                        <a:cs typeface="Times New Roman"/>
                      </a:endParaRPr>
                    </a:p>
                  </a:txBody>
                  <a:tcPr marL="68580" marR="68580" marT="0" marB="0"/>
                </a:tc>
                <a:tc>
                  <a:txBody>
                    <a:bodyPr/>
                    <a:lstStyle/>
                    <a:p>
                      <a:pPr marL="0" marR="0">
                        <a:spcBef>
                          <a:spcPts val="0"/>
                        </a:spcBef>
                        <a:spcAft>
                          <a:spcPts val="0"/>
                        </a:spcAft>
                      </a:pPr>
                      <a:r>
                        <a:rPr lang="en-US" sz="1600" dirty="0">
                          <a:effectLst/>
                        </a:rPr>
                        <a:t>Bug with </a:t>
                      </a:r>
                      <a:r>
                        <a:rPr lang="en-US" sz="1600" dirty="0" smtClean="0">
                          <a:effectLst/>
                        </a:rPr>
                        <a:t>specific</a:t>
                      </a:r>
                      <a:r>
                        <a:rPr lang="en-US" sz="1600" baseline="0" dirty="0" smtClean="0">
                          <a:effectLst/>
                        </a:rPr>
                        <a:t> </a:t>
                      </a:r>
                      <a:r>
                        <a:rPr lang="en-US" sz="1600" dirty="0" smtClean="0">
                          <a:effectLst/>
                        </a:rPr>
                        <a:t>application functionality</a:t>
                      </a:r>
                      <a:endParaRPr lang="en-US" sz="1600" dirty="0">
                        <a:effectLst/>
                      </a:endParaRPr>
                    </a:p>
                    <a:p>
                      <a:pPr marL="0" marR="0" algn="just">
                        <a:spcBef>
                          <a:spcPts val="0"/>
                        </a:spcBef>
                        <a:spcAft>
                          <a:spcPts val="0"/>
                        </a:spcAft>
                      </a:pPr>
                      <a:r>
                        <a:rPr lang="en-US" sz="1600" dirty="0">
                          <a:effectLst/>
                        </a:rPr>
                        <a:t> </a:t>
                      </a:r>
                      <a:endParaRPr lang="en-US" sz="1600" dirty="0">
                        <a:effectLst/>
                        <a:latin typeface="Georgia"/>
                        <a:ea typeface="Calibri"/>
                        <a:cs typeface="Times New Roman"/>
                      </a:endParaRPr>
                    </a:p>
                  </a:txBody>
                  <a:tcPr marL="68580" marR="68580" marT="0" marB="0"/>
                </a:tc>
              </a:tr>
              <a:tr h="418949">
                <a:tc>
                  <a:txBody>
                    <a:bodyPr/>
                    <a:lstStyle/>
                    <a:p>
                      <a:pPr marL="0" marR="0" algn="just">
                        <a:spcBef>
                          <a:spcPts val="0"/>
                        </a:spcBef>
                        <a:spcAft>
                          <a:spcPts val="0"/>
                        </a:spcAft>
                      </a:pPr>
                      <a:r>
                        <a:rPr lang="en-US" sz="1600" dirty="0">
                          <a:solidFill>
                            <a:srgbClr val="FFFFFF"/>
                          </a:solidFill>
                          <a:effectLst/>
                        </a:rPr>
                        <a:t>Medium/Severity 3</a:t>
                      </a:r>
                      <a:endParaRPr lang="en-US" sz="1600" dirty="0">
                        <a:solidFill>
                          <a:srgbClr val="FFFFFF"/>
                        </a:solidFill>
                        <a:effectLst/>
                        <a:latin typeface="Georgia"/>
                        <a:ea typeface="Calibri"/>
                        <a:cs typeface="Times New Roman"/>
                      </a:endParaRPr>
                    </a:p>
                  </a:txBody>
                  <a:tcPr marL="68580" marR="68580" marT="0" marB="0"/>
                </a:tc>
                <a:tc>
                  <a:txBody>
                    <a:bodyPr/>
                    <a:lstStyle/>
                    <a:p>
                      <a:pPr marL="0" marR="0">
                        <a:spcBef>
                          <a:spcPts val="0"/>
                        </a:spcBef>
                        <a:spcAft>
                          <a:spcPts val="0"/>
                        </a:spcAft>
                      </a:pPr>
                      <a:r>
                        <a:rPr lang="en-US" sz="1600" dirty="0">
                          <a:effectLst/>
                        </a:rPr>
                        <a:t>Application </a:t>
                      </a:r>
                      <a:r>
                        <a:rPr lang="en-US" sz="1600" dirty="0" smtClean="0">
                          <a:effectLst/>
                        </a:rPr>
                        <a:t>functioning, but </a:t>
                      </a:r>
                      <a:r>
                        <a:rPr lang="en-US" sz="1600" dirty="0">
                          <a:effectLst/>
                        </a:rPr>
                        <a:t>not </a:t>
                      </a:r>
                      <a:r>
                        <a:rPr lang="en-US" sz="1600" dirty="0" smtClean="0">
                          <a:effectLst/>
                        </a:rPr>
                        <a:t>as desired/expected</a:t>
                      </a:r>
                      <a:endParaRPr lang="en-US" sz="1600" dirty="0">
                        <a:effectLst/>
                        <a:latin typeface="Georgia"/>
                        <a:ea typeface="Calibri"/>
                        <a:cs typeface="Times New Roman"/>
                      </a:endParaRPr>
                    </a:p>
                  </a:txBody>
                  <a:tcPr marL="68580" marR="68580" marT="0" marB="0"/>
                </a:tc>
              </a:tr>
              <a:tr h="819982">
                <a:tc>
                  <a:txBody>
                    <a:bodyPr/>
                    <a:lstStyle/>
                    <a:p>
                      <a:pPr marL="0" marR="0" algn="just">
                        <a:spcBef>
                          <a:spcPts val="0"/>
                        </a:spcBef>
                        <a:spcAft>
                          <a:spcPts val="0"/>
                        </a:spcAft>
                      </a:pPr>
                      <a:r>
                        <a:rPr lang="en-US" sz="1600" dirty="0">
                          <a:solidFill>
                            <a:srgbClr val="FFFFFF"/>
                          </a:solidFill>
                          <a:effectLst/>
                        </a:rPr>
                        <a:t>Low/Severity 4</a:t>
                      </a:r>
                      <a:endParaRPr lang="en-US" sz="1600" dirty="0">
                        <a:solidFill>
                          <a:srgbClr val="FFFFFF"/>
                        </a:solidFill>
                        <a:effectLst/>
                        <a:latin typeface="Georgia"/>
                        <a:ea typeface="Calibri"/>
                        <a:cs typeface="Times New Roman"/>
                      </a:endParaRPr>
                    </a:p>
                  </a:txBody>
                  <a:tcPr marL="68580" marR="68580" marT="0" marB="0"/>
                </a:tc>
                <a:tc>
                  <a:txBody>
                    <a:bodyPr/>
                    <a:lstStyle/>
                    <a:p>
                      <a:pPr marL="171450" marR="0" indent="-171450">
                        <a:spcBef>
                          <a:spcPts val="0"/>
                        </a:spcBef>
                        <a:spcAft>
                          <a:spcPts val="0"/>
                        </a:spcAft>
                        <a:buFont typeface="Arial" pitchFamily="34" charset="0"/>
                        <a:buChar char="•"/>
                      </a:pPr>
                      <a:r>
                        <a:rPr lang="en-US" sz="1600" dirty="0" smtClean="0">
                          <a:effectLst/>
                        </a:rPr>
                        <a:t>Enhancement</a:t>
                      </a:r>
                      <a:r>
                        <a:rPr lang="en-US" sz="1600" baseline="0" dirty="0" smtClean="0">
                          <a:effectLst/>
                        </a:rPr>
                        <a:t> </a:t>
                      </a:r>
                      <a:r>
                        <a:rPr lang="en-US" sz="1600" dirty="0" smtClean="0">
                          <a:effectLst/>
                        </a:rPr>
                        <a:t>request</a:t>
                      </a:r>
                      <a:endParaRPr lang="en-US" sz="1600" dirty="0">
                        <a:effectLst/>
                      </a:endParaRPr>
                    </a:p>
                    <a:p>
                      <a:pPr marL="171450" marR="0" indent="-171450">
                        <a:spcBef>
                          <a:spcPts val="0"/>
                        </a:spcBef>
                        <a:spcAft>
                          <a:spcPts val="0"/>
                        </a:spcAft>
                        <a:buFont typeface="Arial" pitchFamily="34" charset="0"/>
                        <a:buChar char="•"/>
                      </a:pPr>
                      <a:r>
                        <a:rPr lang="en-US" sz="1600" dirty="0" smtClean="0">
                          <a:effectLst/>
                        </a:rPr>
                        <a:t>Question on</a:t>
                      </a:r>
                      <a:r>
                        <a:rPr lang="en-US" sz="1600" baseline="0" dirty="0" smtClean="0">
                          <a:effectLst/>
                        </a:rPr>
                        <a:t> f</a:t>
                      </a:r>
                      <a:r>
                        <a:rPr lang="en-US" sz="1600" dirty="0" smtClean="0">
                          <a:effectLst/>
                        </a:rPr>
                        <a:t>unctionality</a:t>
                      </a:r>
                      <a:endParaRPr lang="en-US" sz="1600" dirty="0">
                        <a:effectLst/>
                      </a:endParaRPr>
                    </a:p>
                    <a:p>
                      <a:pPr marL="171450" marR="0" indent="-171450">
                        <a:spcBef>
                          <a:spcPts val="0"/>
                        </a:spcBef>
                        <a:spcAft>
                          <a:spcPts val="0"/>
                        </a:spcAft>
                        <a:buFont typeface="Arial" pitchFamily="34" charset="0"/>
                        <a:buChar char="•"/>
                      </a:pPr>
                      <a:r>
                        <a:rPr lang="en-US" sz="1600" dirty="0" smtClean="0">
                          <a:effectLst/>
                        </a:rPr>
                        <a:t>Display/formatting</a:t>
                      </a:r>
                      <a:r>
                        <a:rPr lang="en-US" sz="1600" baseline="0" dirty="0" smtClean="0">
                          <a:effectLst/>
                        </a:rPr>
                        <a:t> issues </a:t>
                      </a:r>
                      <a:endParaRPr lang="en-US" sz="1600" dirty="0">
                        <a:effectLst/>
                        <a:latin typeface="Georgi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2467569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Accessing Support</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45</a:t>
            </a:fld>
            <a:endParaRPr lang="en-US" dirty="0"/>
          </a:p>
        </p:txBody>
      </p:sp>
      <p:pic>
        <p:nvPicPr>
          <p:cNvPr id="5" name="Content Placeholder 4" descr="tsds-portal-home-r2_NEW-BUTTON.png"/>
          <p:cNvPicPr>
            <a:picLocks noGrp="1" noChangeAspect="1"/>
          </p:cNvPicPr>
          <p:nvPr>
            <p:ph sz="quarter" idx="1"/>
          </p:nvPr>
        </p:nvPicPr>
        <p:blipFill rotWithShape="1">
          <a:blip r:embed="rId3" cstate="print"/>
          <a:srcRect l="25325" t="566" r="10702" b="28775"/>
          <a:stretch/>
        </p:blipFill>
        <p:spPr>
          <a:xfrm>
            <a:off x="614952" y="1839951"/>
            <a:ext cx="4389864" cy="4179849"/>
          </a:xfrm>
          <a:prstGeom prst="rect">
            <a:avLst/>
          </a:prstGeom>
          <a:ln>
            <a:solidFill>
              <a:schemeClr val="accent1"/>
            </a:solidFill>
          </a:ln>
        </p:spPr>
      </p:pic>
      <p:sp>
        <p:nvSpPr>
          <p:cNvPr id="6" name="Content Placeholder 5"/>
          <p:cNvSpPr txBox="1">
            <a:spLocks/>
          </p:cNvSpPr>
          <p:nvPr/>
        </p:nvSpPr>
        <p:spPr>
          <a:xfrm>
            <a:off x="5029200" y="1752600"/>
            <a:ext cx="3886200" cy="4572000"/>
          </a:xfrm>
          <a:prstGeom prst="rect">
            <a:avLst/>
          </a:prstGeom>
        </p:spPr>
        <p:txBody>
          <a:bodyPr vert="horz">
            <a:noAutofit/>
          </a:bodyPr>
          <a:lst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dirty="0" smtClean="0"/>
              <a:t>Support can be accessed from any page in the TSDS Portal</a:t>
            </a:r>
          </a:p>
          <a:p>
            <a:r>
              <a:rPr lang="en-US" dirty="0" smtClean="0"/>
              <a:t>Note the location on the topmost tool bar</a:t>
            </a:r>
            <a:endParaRPr lang="en-US" dirty="0"/>
          </a:p>
        </p:txBody>
      </p:sp>
      <p:sp>
        <p:nvSpPr>
          <p:cNvPr id="7" name="Rectangle 6"/>
          <p:cNvSpPr/>
          <p:nvPr/>
        </p:nvSpPr>
        <p:spPr>
          <a:xfrm>
            <a:off x="2975517" y="1828038"/>
            <a:ext cx="529683" cy="217170"/>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953608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Tools in the TSDS Portal</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46</a:t>
            </a:fld>
            <a:endParaRPr lang="en-US" dirty="0"/>
          </a:p>
        </p:txBody>
      </p:sp>
      <p:sp>
        <p:nvSpPr>
          <p:cNvPr id="6" name="Content Placeholder 5"/>
          <p:cNvSpPr>
            <a:spLocks noGrp="1"/>
          </p:cNvSpPr>
          <p:nvPr>
            <p:ph sz="quarter" idx="4294967295"/>
          </p:nvPr>
        </p:nvSpPr>
        <p:spPr>
          <a:xfrm>
            <a:off x="533400" y="1828800"/>
            <a:ext cx="8229600" cy="1905000"/>
          </a:xfrm>
          <a:prstGeom prst="rect">
            <a:avLst/>
          </a:prstGeom>
        </p:spPr>
        <p:txBody>
          <a:bodyPr/>
          <a:lstStyle/>
          <a:p>
            <a:r>
              <a:rPr lang="en-US" dirty="0" smtClean="0"/>
              <a:t>Under the Support tab in the TSDS Portal there are three options:</a:t>
            </a:r>
          </a:p>
          <a:p>
            <a:pPr lvl="1"/>
            <a:r>
              <a:rPr lang="en-US" dirty="0" smtClean="0"/>
              <a:t>Search Knowledge Base</a:t>
            </a:r>
          </a:p>
          <a:p>
            <a:pPr lvl="1"/>
            <a:r>
              <a:rPr lang="en-US" dirty="0" smtClean="0"/>
              <a:t>Create an Incident</a:t>
            </a:r>
          </a:p>
          <a:p>
            <a:pPr lvl="1"/>
            <a:r>
              <a:rPr lang="en-US" dirty="0" smtClean="0"/>
              <a:t>View My Incidents</a:t>
            </a:r>
          </a:p>
        </p:txBody>
      </p:sp>
      <p:pic>
        <p:nvPicPr>
          <p:cNvPr id="8" name="Picture 7"/>
          <p:cNvPicPr>
            <a:picLocks noChangeAspect="1"/>
          </p:cNvPicPr>
          <p:nvPr/>
        </p:nvPicPr>
        <p:blipFill rotWithShape="1">
          <a:blip r:embed="rId3" cstate="print"/>
          <a:srcRect t="20237" r="16154" b="39733"/>
          <a:stretch/>
        </p:blipFill>
        <p:spPr bwMode="auto">
          <a:xfrm>
            <a:off x="1066800" y="3566160"/>
            <a:ext cx="6866128" cy="2834640"/>
          </a:xfrm>
          <a:prstGeom prst="rect">
            <a:avLst/>
          </a:prstGeom>
          <a:noFill/>
          <a:ln w="9525">
            <a:noFill/>
            <a:miter lim="800000"/>
            <a:headEnd/>
            <a:tailEnd/>
          </a:ln>
        </p:spPr>
      </p:pic>
    </p:spTree>
    <p:extLst>
      <p:ext uri="{BB962C8B-B14F-4D97-AF65-F5344CB8AC3E}">
        <p14:creationId xmlns:p14="http://schemas.microsoft.com/office/powerpoint/2010/main" val="13241470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print"/>
          <a:srcRect t="20237" r="16154" b="39733"/>
          <a:stretch/>
        </p:blipFill>
        <p:spPr bwMode="auto">
          <a:xfrm>
            <a:off x="1066800" y="3413760"/>
            <a:ext cx="6866128" cy="2834640"/>
          </a:xfrm>
          <a:prstGeom prst="rect">
            <a:avLst/>
          </a:prstGeom>
          <a:noFill/>
          <a:ln w="9525">
            <a:noFill/>
            <a:miter lim="800000"/>
            <a:headEnd/>
            <a:tailEnd/>
          </a:ln>
        </p:spPr>
      </p:pic>
      <p:sp>
        <p:nvSpPr>
          <p:cNvPr id="2" name="Title 1"/>
          <p:cNvSpPr>
            <a:spLocks noGrp="1"/>
          </p:cNvSpPr>
          <p:nvPr>
            <p:ph type="title"/>
          </p:nvPr>
        </p:nvSpPr>
        <p:spPr>
          <a:xfrm>
            <a:off x="1905000" y="381000"/>
            <a:ext cx="6858000" cy="841248"/>
          </a:xfrm>
        </p:spPr>
        <p:txBody>
          <a:bodyPr/>
          <a:lstStyle/>
          <a:p>
            <a:r>
              <a:rPr lang="en-US" sz="2400" dirty="0" smtClean="0"/>
              <a:t>Accessing the TSDS Support Knowledge Base</a:t>
            </a:r>
            <a:endParaRPr lang="en-US" sz="2400"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47</a:t>
            </a:fld>
            <a:endParaRPr lang="en-US" dirty="0"/>
          </a:p>
        </p:txBody>
      </p:sp>
      <p:sp>
        <p:nvSpPr>
          <p:cNvPr id="6" name="Content Placeholder 5"/>
          <p:cNvSpPr txBox="1">
            <a:spLocks/>
          </p:cNvSpPr>
          <p:nvPr/>
        </p:nvSpPr>
        <p:spPr>
          <a:xfrm>
            <a:off x="457200" y="1828800"/>
            <a:ext cx="8382000" cy="2057400"/>
          </a:xfrm>
          <a:prstGeom prst="rect">
            <a:avLst/>
          </a:prstGeom>
        </p:spPr>
        <p:txBody>
          <a:bodyPr vert="horz">
            <a:noAutofit/>
          </a:bodyPr>
          <a:lst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dirty="0" smtClean="0"/>
              <a:t>Under TSDS Support, Search Knowledge Base is one of the available tools </a:t>
            </a:r>
          </a:p>
          <a:p>
            <a:r>
              <a:rPr lang="en-US" dirty="0" smtClean="0"/>
              <a:t>This is the first support resource that should always be checked </a:t>
            </a:r>
          </a:p>
          <a:p>
            <a:r>
              <a:rPr lang="en-US" dirty="0" smtClean="0"/>
              <a:t>The TSDS Support Knowledge Base provides documented resolutions</a:t>
            </a:r>
            <a:endParaRPr lang="en-US" dirty="0"/>
          </a:p>
        </p:txBody>
      </p:sp>
      <p:sp>
        <p:nvSpPr>
          <p:cNvPr id="7" name="Rectangle 6"/>
          <p:cNvSpPr/>
          <p:nvPr/>
        </p:nvSpPr>
        <p:spPr>
          <a:xfrm>
            <a:off x="4191000" y="4282440"/>
            <a:ext cx="888380" cy="899160"/>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457406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858000" cy="841248"/>
          </a:xfrm>
        </p:spPr>
        <p:txBody>
          <a:bodyPr/>
          <a:lstStyle/>
          <a:p>
            <a:r>
              <a:rPr lang="en-US" sz="2400" dirty="0" smtClean="0"/>
              <a:t>Navigating the </a:t>
            </a:r>
            <a:r>
              <a:rPr lang="en-US" sz="2400" dirty="0"/>
              <a:t>TSDS Support Knowledge Base </a:t>
            </a:r>
          </a:p>
        </p:txBody>
      </p:sp>
      <p:sp>
        <p:nvSpPr>
          <p:cNvPr id="4" name="Slide Number Placeholder 3"/>
          <p:cNvSpPr>
            <a:spLocks noGrp="1"/>
          </p:cNvSpPr>
          <p:nvPr>
            <p:ph type="sldNum" sz="quarter" idx="12"/>
          </p:nvPr>
        </p:nvSpPr>
        <p:spPr/>
        <p:txBody>
          <a:bodyPr/>
          <a:lstStyle/>
          <a:p>
            <a:fld id="{2F0C4421-5918-4AA3-AE4A-C36EDD2FD6EB}" type="slidenum">
              <a:rPr lang="en-US" smtClean="0"/>
              <a:pPr/>
              <a:t>48</a:t>
            </a:fld>
            <a:endParaRPr lang="en-US" dirty="0"/>
          </a:p>
        </p:txBody>
      </p:sp>
      <p:sp>
        <p:nvSpPr>
          <p:cNvPr id="6" name="Content Placeholder 5"/>
          <p:cNvSpPr>
            <a:spLocks noGrp="1"/>
          </p:cNvSpPr>
          <p:nvPr>
            <p:ph sz="quarter" idx="4294967295"/>
          </p:nvPr>
        </p:nvSpPr>
        <p:spPr>
          <a:xfrm>
            <a:off x="5715000" y="1828800"/>
            <a:ext cx="3124200" cy="4572000"/>
          </a:xfrm>
          <a:prstGeom prst="rect">
            <a:avLst/>
          </a:prstGeom>
        </p:spPr>
        <p:txBody>
          <a:bodyPr/>
          <a:lstStyle/>
          <a:p>
            <a:r>
              <a:rPr lang="en-US" dirty="0" smtClean="0"/>
              <a:t>The </a:t>
            </a:r>
            <a:r>
              <a:rPr lang="en-US" dirty="0"/>
              <a:t>TSDS Support Knowledge Base is </a:t>
            </a:r>
            <a:r>
              <a:rPr lang="en-US" dirty="0" smtClean="0"/>
              <a:t>located under the Support tab in the TSDS porta</a:t>
            </a:r>
            <a:r>
              <a:rPr lang="en-US" dirty="0"/>
              <a:t>l</a:t>
            </a:r>
            <a:endParaRPr lang="en-US" dirty="0" smtClean="0"/>
          </a:p>
          <a:p>
            <a:r>
              <a:rPr lang="en-US" dirty="0" smtClean="0"/>
              <a:t>Search for documentation using common terms</a:t>
            </a:r>
          </a:p>
          <a:p>
            <a:r>
              <a:rPr lang="en-US" dirty="0" smtClean="0"/>
              <a:t>Scroll through the list of topics using the pagination links on the bottom of the page</a:t>
            </a:r>
            <a:endParaRPr lang="en-US" dirty="0"/>
          </a:p>
        </p:txBody>
      </p:sp>
      <p:pic>
        <p:nvPicPr>
          <p:cNvPr id="8" name="Picture 7" descr="tsds-portal_JIRA_KnowledgeBase.png"/>
          <p:cNvPicPr>
            <a:picLocks noChangeAspect="1"/>
          </p:cNvPicPr>
          <p:nvPr/>
        </p:nvPicPr>
        <p:blipFill rotWithShape="1">
          <a:blip r:embed="rId3" cstate="print"/>
          <a:srcRect l="10410" t="20830" r="8578" b="9726"/>
          <a:stretch/>
        </p:blipFill>
        <p:spPr>
          <a:xfrm>
            <a:off x="609600" y="1828800"/>
            <a:ext cx="5032391" cy="4038600"/>
          </a:xfrm>
          <a:prstGeom prst="rect">
            <a:avLst/>
          </a:prstGeom>
          <a:ln>
            <a:solidFill>
              <a:schemeClr val="accent1"/>
            </a:solidFill>
          </a:ln>
        </p:spPr>
      </p:pic>
    </p:spTree>
    <p:extLst>
      <p:ext uri="{BB962C8B-B14F-4D97-AF65-F5344CB8AC3E}">
        <p14:creationId xmlns:p14="http://schemas.microsoft.com/office/powerpoint/2010/main" val="3355587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Autofit/>
          </a:bodyPr>
          <a:lstStyle/>
          <a:p>
            <a:r>
              <a:rPr lang="en-US" sz="3000" dirty="0" smtClean="0"/>
              <a:t>Project Share Resources</a:t>
            </a:r>
            <a:endParaRPr lang="en-US" sz="3000" dirty="0"/>
          </a:p>
        </p:txBody>
      </p:sp>
      <p:sp>
        <p:nvSpPr>
          <p:cNvPr id="4" name="Slide Number Placeholder 3"/>
          <p:cNvSpPr>
            <a:spLocks noGrp="1"/>
          </p:cNvSpPr>
          <p:nvPr>
            <p:ph type="sldNum" sz="quarter" idx="11"/>
          </p:nvPr>
        </p:nvSpPr>
        <p:spPr/>
        <p:txBody>
          <a:bodyPr>
            <a:normAutofit fontScale="92500" lnSpcReduction="20000"/>
          </a:bodyPr>
          <a:lstStyle/>
          <a:p>
            <a:fld id="{25037DA4-2335-4A87-8586-64B2BAB08211}" type="slidenum">
              <a:rPr lang="en-US" smtClean="0"/>
              <a:pPr/>
              <a:t>4</a:t>
            </a:fld>
            <a:endParaRPr lang="en-US" dirty="0"/>
          </a:p>
        </p:txBody>
      </p:sp>
    </p:spTree>
    <p:extLst>
      <p:ext uri="{BB962C8B-B14F-4D97-AF65-F5344CB8AC3E}">
        <p14:creationId xmlns:p14="http://schemas.microsoft.com/office/powerpoint/2010/main" val="14185464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an Incident</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49</a:t>
            </a:fld>
            <a:endParaRPr lang="en-US" dirty="0"/>
          </a:p>
        </p:txBody>
      </p:sp>
      <p:sp>
        <p:nvSpPr>
          <p:cNvPr id="6" name="Content Placeholder 5"/>
          <p:cNvSpPr>
            <a:spLocks noGrp="1"/>
          </p:cNvSpPr>
          <p:nvPr>
            <p:ph sz="quarter" idx="4294967295"/>
          </p:nvPr>
        </p:nvSpPr>
        <p:spPr>
          <a:xfrm>
            <a:off x="457200" y="1828800"/>
            <a:ext cx="8305800" cy="1752600"/>
          </a:xfrm>
          <a:prstGeom prst="rect">
            <a:avLst/>
          </a:prstGeom>
        </p:spPr>
        <p:txBody>
          <a:bodyPr/>
          <a:lstStyle/>
          <a:p>
            <a:r>
              <a:rPr lang="en-US" dirty="0" smtClean="0"/>
              <a:t>Create an Incident opens a support ticket in TIMS</a:t>
            </a:r>
          </a:p>
          <a:p>
            <a:r>
              <a:rPr lang="en-US" dirty="0" smtClean="0"/>
              <a:t>Users are required to provide specific information</a:t>
            </a:r>
          </a:p>
          <a:p>
            <a:r>
              <a:rPr lang="en-US" dirty="0" smtClean="0"/>
              <a:t>Some information is automatically captured when the ticket is initiated</a:t>
            </a:r>
          </a:p>
          <a:p>
            <a:r>
              <a:rPr lang="en-US" dirty="0" smtClean="0"/>
              <a:t>This link is used to report problems, ask questions or suggest improvements</a:t>
            </a:r>
          </a:p>
        </p:txBody>
      </p:sp>
      <p:pic>
        <p:nvPicPr>
          <p:cNvPr id="8" name="Picture 7"/>
          <p:cNvPicPr>
            <a:picLocks noChangeAspect="1"/>
          </p:cNvPicPr>
          <p:nvPr/>
        </p:nvPicPr>
        <p:blipFill rotWithShape="1">
          <a:blip r:embed="rId3" cstate="print"/>
          <a:srcRect t="20237" r="16154" b="39733"/>
          <a:stretch/>
        </p:blipFill>
        <p:spPr bwMode="auto">
          <a:xfrm>
            <a:off x="1058672" y="3566160"/>
            <a:ext cx="6866128" cy="2834640"/>
          </a:xfrm>
          <a:prstGeom prst="rect">
            <a:avLst/>
          </a:prstGeom>
          <a:noFill/>
          <a:ln w="9525">
            <a:noFill/>
            <a:miter lim="800000"/>
            <a:headEnd/>
            <a:tailEnd/>
          </a:ln>
        </p:spPr>
      </p:pic>
      <p:sp>
        <p:nvSpPr>
          <p:cNvPr id="9" name="Rectangle 8"/>
          <p:cNvSpPr/>
          <p:nvPr/>
        </p:nvSpPr>
        <p:spPr>
          <a:xfrm>
            <a:off x="5131420" y="4419600"/>
            <a:ext cx="888380" cy="899160"/>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20724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t>
            </a:r>
            <a:r>
              <a:rPr lang="en-US" smtClean="0"/>
              <a:t>New Incident Form </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50</a:t>
            </a:fld>
            <a:endParaRPr lang="en-US" dirty="0"/>
          </a:p>
        </p:txBody>
      </p:sp>
      <p:pic>
        <p:nvPicPr>
          <p:cNvPr id="409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254" t="14350" r="36179" b="8577"/>
          <a:stretch/>
        </p:blipFill>
        <p:spPr bwMode="auto">
          <a:xfrm>
            <a:off x="682905" y="1752600"/>
            <a:ext cx="3660495" cy="4572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Content Placeholder 5"/>
          <p:cNvSpPr>
            <a:spLocks noGrp="1"/>
          </p:cNvSpPr>
          <p:nvPr>
            <p:ph sz="quarter" idx="4294967295"/>
          </p:nvPr>
        </p:nvSpPr>
        <p:spPr>
          <a:xfrm>
            <a:off x="4648200" y="1752600"/>
            <a:ext cx="4114800" cy="4572000"/>
          </a:xfrm>
          <a:prstGeom prst="rect">
            <a:avLst/>
          </a:prstGeom>
        </p:spPr>
        <p:txBody>
          <a:bodyPr/>
          <a:lstStyle/>
          <a:p>
            <a:r>
              <a:rPr lang="en-US" dirty="0" smtClean="0"/>
              <a:t>Information like Name, Email, Organization and Date are automatically captured</a:t>
            </a:r>
          </a:p>
          <a:p>
            <a:r>
              <a:rPr lang="en-US" dirty="0" smtClean="0"/>
              <a:t>Users are required to provide additional contact information</a:t>
            </a:r>
          </a:p>
          <a:p>
            <a:r>
              <a:rPr lang="en-US" dirty="0" smtClean="0"/>
              <a:t>Users are required to provide a detailed description of the issue, question or request</a:t>
            </a:r>
            <a:endParaRPr lang="en-US" dirty="0"/>
          </a:p>
          <a:p>
            <a:r>
              <a:rPr lang="en-US" dirty="0" smtClean="0"/>
              <a:t>Screen shots should be included using the Attachment tool</a:t>
            </a:r>
          </a:p>
        </p:txBody>
      </p:sp>
    </p:spTree>
    <p:extLst>
      <p:ext uri="{BB962C8B-B14F-4D97-AF65-F5344CB8AC3E}">
        <p14:creationId xmlns:p14="http://schemas.microsoft.com/office/powerpoint/2010/main" val="130050816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51</a:t>
            </a:fld>
            <a:endParaRPr lang="en-US" dirty="0"/>
          </a:p>
        </p:txBody>
      </p:sp>
      <p:sp>
        <p:nvSpPr>
          <p:cNvPr id="4" name="Title 3"/>
          <p:cNvSpPr>
            <a:spLocks noGrp="1"/>
          </p:cNvSpPr>
          <p:nvPr>
            <p:ph type="title"/>
          </p:nvPr>
        </p:nvSpPr>
        <p:spPr>
          <a:xfrm>
            <a:off x="1905000" y="384048"/>
            <a:ext cx="6858000" cy="841248"/>
          </a:xfrm>
        </p:spPr>
        <p:txBody>
          <a:bodyPr/>
          <a:lstStyle/>
          <a:p>
            <a:r>
              <a:rPr lang="en-US" sz="2400" dirty="0" smtClean="0"/>
              <a:t>Using the studentGPS™ Dashboards </a:t>
            </a:r>
            <a:br>
              <a:rPr lang="en-US" sz="2400" dirty="0" smtClean="0"/>
            </a:br>
            <a:r>
              <a:rPr lang="en-US" sz="2400" dirty="0" smtClean="0"/>
              <a:t>Support Button</a:t>
            </a:r>
            <a:endParaRPr lang="en-US" sz="2400" dirty="0"/>
          </a:p>
        </p:txBody>
      </p:sp>
      <p:sp>
        <p:nvSpPr>
          <p:cNvPr id="3" name="Content Placeholder 2"/>
          <p:cNvSpPr>
            <a:spLocks noGrp="1"/>
          </p:cNvSpPr>
          <p:nvPr>
            <p:ph sz="quarter" idx="1"/>
          </p:nvPr>
        </p:nvSpPr>
        <p:spPr>
          <a:xfrm>
            <a:off x="609600" y="1828799"/>
            <a:ext cx="3200400" cy="4021575"/>
          </a:xfrm>
        </p:spPr>
        <p:txBody>
          <a:bodyPr/>
          <a:lstStyle/>
          <a:p>
            <a:r>
              <a:rPr lang="en-US" dirty="0" smtClean="0"/>
              <a:t>Locate the gold “Support” button in the upper right hand corner of the studentGPS™ Dashboards</a:t>
            </a:r>
          </a:p>
          <a:p>
            <a:r>
              <a:rPr lang="en-US" dirty="0" smtClean="0"/>
              <a:t>Use the “Support” button to submit requests for help with the studentGPS™ Dashboards</a:t>
            </a:r>
          </a:p>
          <a:p>
            <a:r>
              <a:rPr lang="en-US" dirty="0" smtClean="0"/>
              <a:t>Submitting a support request will automatically create a new incident form in  TIMS (TSDS Incident Management System).</a:t>
            </a:r>
            <a:endParaRPr lang="en-US" dirty="0"/>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635"/>
          <a:stretch/>
        </p:blipFill>
        <p:spPr bwMode="auto">
          <a:xfrm>
            <a:off x="4267200" y="3200400"/>
            <a:ext cx="4195374" cy="2286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2814" y="1981200"/>
            <a:ext cx="1920240" cy="674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204596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858000" cy="841248"/>
          </a:xfrm>
        </p:spPr>
        <p:txBody>
          <a:bodyPr/>
          <a:lstStyle/>
          <a:p>
            <a:r>
              <a:rPr lang="en-US" sz="2500" dirty="0" smtClean="0"/>
              <a:t>Creating TIMS Ticket from the </a:t>
            </a:r>
            <a:r>
              <a:rPr lang="en-US" sz="2500" dirty="0"/>
              <a:t/>
            </a:r>
            <a:br>
              <a:rPr lang="en-US" sz="2500" dirty="0"/>
            </a:br>
            <a:r>
              <a:rPr lang="en-US" sz="2500" dirty="0" err="1"/>
              <a:t>studentGPS</a:t>
            </a:r>
            <a:r>
              <a:rPr lang="en-US" sz="2500" dirty="0"/>
              <a:t>™ Dashboards</a:t>
            </a:r>
          </a:p>
        </p:txBody>
      </p:sp>
      <p:sp>
        <p:nvSpPr>
          <p:cNvPr id="3" name="Content Placeholder 2"/>
          <p:cNvSpPr>
            <a:spLocks noGrp="1"/>
          </p:cNvSpPr>
          <p:nvPr>
            <p:ph sz="quarter" idx="1"/>
          </p:nvPr>
        </p:nvSpPr>
        <p:spPr/>
        <p:txBody>
          <a:bodyPr/>
          <a:lstStyle/>
          <a:p>
            <a:r>
              <a:rPr lang="en-US" dirty="0">
                <a:latin typeface="Avenir LT Std 55 Roman"/>
                <a:cs typeface="Calibri"/>
              </a:rPr>
              <a:t>Information collected on this request form is </a:t>
            </a:r>
            <a:r>
              <a:rPr lang="en-US" dirty="0" smtClean="0">
                <a:latin typeface="Avenir LT Std 55 Roman"/>
                <a:cs typeface="Calibri"/>
              </a:rPr>
              <a:t>transmitted directly </a:t>
            </a:r>
            <a:r>
              <a:rPr lang="en-US" dirty="0">
                <a:latin typeface="Avenir LT Std 55 Roman"/>
                <a:cs typeface="Calibri"/>
              </a:rPr>
              <a:t>to </a:t>
            </a:r>
            <a:r>
              <a:rPr lang="en-US" dirty="0" smtClean="0">
                <a:latin typeface="Avenir LT Std 55 Roman"/>
                <a:cs typeface="Calibri"/>
              </a:rPr>
              <a:t>TIMS</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52</a:t>
            </a:fld>
            <a:endParaRPr lang="en-US" dirty="0"/>
          </a:p>
        </p:txBody>
      </p:sp>
      <p:sp>
        <p:nvSpPr>
          <p:cNvPr id="6" name="Rectangle 5"/>
          <p:cNvSpPr/>
          <p:nvPr/>
        </p:nvSpPr>
        <p:spPr>
          <a:xfrm>
            <a:off x="3352800" y="3124200"/>
            <a:ext cx="838200" cy="1524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nvPr/>
        </p:nvPicPr>
        <p:blipFill>
          <a:blip r:embed="rId3"/>
          <a:stretch>
            <a:fillRect/>
          </a:stretch>
        </p:blipFill>
        <p:spPr>
          <a:xfrm>
            <a:off x="1432560" y="2209800"/>
            <a:ext cx="6339840" cy="4191000"/>
          </a:xfrm>
          <a:prstGeom prst="rect">
            <a:avLst/>
          </a:prstGeom>
          <a:ln>
            <a:solidFill>
              <a:schemeClr val="accent1"/>
            </a:solidFill>
          </a:ln>
        </p:spPr>
      </p:pic>
    </p:spTree>
    <p:extLst>
      <p:ext uri="{BB962C8B-B14F-4D97-AF65-F5344CB8AC3E}">
        <p14:creationId xmlns:p14="http://schemas.microsoft.com/office/powerpoint/2010/main" val="19880040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53</a:t>
            </a:fld>
            <a:endParaRPr lang="en-US" dirty="0"/>
          </a:p>
        </p:txBody>
      </p:sp>
      <p:sp>
        <p:nvSpPr>
          <p:cNvPr id="3" name="Content Placeholder 2"/>
          <p:cNvSpPr>
            <a:spLocks noGrp="1"/>
          </p:cNvSpPr>
          <p:nvPr>
            <p:ph sz="quarter" idx="1"/>
          </p:nvPr>
        </p:nvSpPr>
        <p:spPr/>
        <p:txBody>
          <a:bodyPr/>
          <a:lstStyle/>
          <a:p>
            <a:r>
              <a:rPr lang="en-US" dirty="0" smtClean="0"/>
              <a:t>LEA Support and Escalation Training will be available through the Regional Education Service Centers.</a:t>
            </a:r>
          </a:p>
          <a:p>
            <a:r>
              <a:rPr lang="en-US" dirty="0" smtClean="0"/>
              <a:t>All Regional Education Service Centers will receive training from the TEA in the support and escalation process.</a:t>
            </a:r>
            <a:endParaRPr lang="en-US" dirty="0"/>
          </a:p>
        </p:txBody>
      </p:sp>
      <p:sp>
        <p:nvSpPr>
          <p:cNvPr id="4" name="Title 3"/>
          <p:cNvSpPr>
            <a:spLocks noGrp="1"/>
          </p:cNvSpPr>
          <p:nvPr>
            <p:ph type="title"/>
          </p:nvPr>
        </p:nvSpPr>
        <p:spPr/>
        <p:txBody>
          <a:bodyPr/>
          <a:lstStyle/>
          <a:p>
            <a:r>
              <a:rPr lang="en-US" dirty="0"/>
              <a:t>Support and Escalation Training</a:t>
            </a:r>
          </a:p>
        </p:txBody>
      </p:sp>
    </p:spTree>
    <p:extLst>
      <p:ext uri="{BB962C8B-B14F-4D97-AF65-F5344CB8AC3E}">
        <p14:creationId xmlns:p14="http://schemas.microsoft.com/office/powerpoint/2010/main" val="414129161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smtClean="0"/>
              <a:t>Wrap Up, Knowledge Check, Survey, and Questions</a:t>
            </a:r>
            <a:endParaRPr lang="en-US" dirty="0"/>
          </a:p>
        </p:txBody>
      </p:sp>
      <p:sp>
        <p:nvSpPr>
          <p:cNvPr id="3" name="Slide Number Placeholder 2"/>
          <p:cNvSpPr>
            <a:spLocks noGrp="1"/>
          </p:cNvSpPr>
          <p:nvPr>
            <p:ph type="sldNum" sz="quarter" idx="11"/>
          </p:nvPr>
        </p:nvSpPr>
        <p:spPr/>
        <p:txBody>
          <a:bodyPr>
            <a:normAutofit fontScale="92500" lnSpcReduction="20000"/>
          </a:bodyPr>
          <a:lstStyle/>
          <a:p>
            <a:fld id="{25037DA4-2335-4A87-8586-64B2BAB08211}" type="slidenum">
              <a:rPr lang="en-US" smtClean="0"/>
              <a:pPr/>
              <a:t>54</a:t>
            </a:fld>
            <a:endParaRPr lang="en-US" dirty="0"/>
          </a:p>
        </p:txBody>
      </p:sp>
    </p:spTree>
    <p:extLst>
      <p:ext uri="{BB962C8B-B14F-4D97-AF65-F5344CB8AC3E}">
        <p14:creationId xmlns:p14="http://schemas.microsoft.com/office/powerpoint/2010/main" val="379878712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Wrap Up</a:t>
            </a:r>
            <a:endParaRPr lang="en-US" dirty="0"/>
          </a:p>
        </p:txBody>
      </p:sp>
      <p:sp>
        <p:nvSpPr>
          <p:cNvPr id="6"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nSpc>
                <a:spcPct val="106000"/>
              </a:lnSpc>
              <a:spcBef>
                <a:spcPts val="600"/>
              </a:spcBef>
              <a:spcAft>
                <a:spcPts val="300"/>
              </a:spcAft>
              <a:buNone/>
            </a:pPr>
            <a:r>
              <a:rPr lang="en-US" sz="1800" b="1" dirty="0">
                <a:solidFill>
                  <a:schemeClr val="accent2"/>
                </a:solidFill>
                <a:sym typeface="Helvetica" charset="0"/>
              </a:rPr>
              <a:t>Today we talked about: </a:t>
            </a:r>
          </a:p>
          <a:p>
            <a:pPr>
              <a:lnSpc>
                <a:spcPct val="106000"/>
              </a:lnSpc>
              <a:spcBef>
                <a:spcPts val="600"/>
              </a:spcBef>
              <a:spcAft>
                <a:spcPts val="300"/>
              </a:spcAft>
            </a:pPr>
            <a:r>
              <a:rPr lang="en-US" sz="1800" dirty="0"/>
              <a:t>Where to locate the TSDS </a:t>
            </a:r>
            <a:r>
              <a:rPr lang="en-US" sz="1800" dirty="0" smtClean="0"/>
              <a:t>Technical </a:t>
            </a:r>
            <a:r>
              <a:rPr lang="en-US" sz="1800" dirty="0"/>
              <a:t>courses on Project Share</a:t>
            </a:r>
          </a:p>
          <a:p>
            <a:pPr>
              <a:lnSpc>
                <a:spcPct val="106000"/>
              </a:lnSpc>
              <a:spcBef>
                <a:spcPts val="600"/>
              </a:spcBef>
              <a:spcAft>
                <a:spcPts val="300"/>
              </a:spcAft>
            </a:pPr>
            <a:r>
              <a:rPr lang="en-US" sz="1800" dirty="0" smtClean="0">
                <a:sym typeface="Helvetica" charset="0"/>
              </a:rPr>
              <a:t>How to best leverage the Training Checklists </a:t>
            </a:r>
            <a:endParaRPr lang="en-US" sz="1800" dirty="0">
              <a:sym typeface="Helvetica" charset="0"/>
            </a:endParaRPr>
          </a:p>
          <a:p>
            <a:pPr>
              <a:lnSpc>
                <a:spcPct val="106000"/>
              </a:lnSpc>
              <a:spcBef>
                <a:spcPts val="600"/>
              </a:spcBef>
              <a:spcAft>
                <a:spcPts val="300"/>
              </a:spcAft>
            </a:pPr>
            <a:r>
              <a:rPr lang="en-US" sz="1800" dirty="0" smtClean="0">
                <a:sym typeface="Helvetica" charset="0"/>
              </a:rPr>
              <a:t>What Train-the-Trainer Best Practices to leverage when training others</a:t>
            </a:r>
          </a:p>
          <a:p>
            <a:pPr marL="0" indent="0">
              <a:lnSpc>
                <a:spcPct val="106000"/>
              </a:lnSpc>
              <a:spcBef>
                <a:spcPts val="600"/>
              </a:spcBef>
              <a:spcAft>
                <a:spcPts val="300"/>
              </a:spcAft>
              <a:buNone/>
            </a:pPr>
            <a:r>
              <a:rPr lang="en-US" sz="1800" b="1" dirty="0" smtClean="0">
                <a:solidFill>
                  <a:schemeClr val="accent2"/>
                </a:solidFill>
                <a:sym typeface="Helvetica" charset="0"/>
              </a:rPr>
              <a:t>What </a:t>
            </a:r>
            <a:r>
              <a:rPr lang="en-US" sz="1800" b="1" dirty="0">
                <a:solidFill>
                  <a:schemeClr val="accent2"/>
                </a:solidFill>
                <a:sym typeface="Helvetica" charset="0"/>
              </a:rPr>
              <a:t>did you learn</a:t>
            </a:r>
            <a:r>
              <a:rPr lang="en-US" sz="1800" b="1" dirty="0" smtClean="0">
                <a:solidFill>
                  <a:schemeClr val="accent2"/>
                </a:solidFill>
                <a:sym typeface="Helvetica" charset="0"/>
              </a:rPr>
              <a:t>?</a:t>
            </a:r>
            <a:endParaRPr lang="en-US" sz="1800" dirty="0" smtClean="0"/>
          </a:p>
          <a:p>
            <a:pPr>
              <a:lnSpc>
                <a:spcPct val="106000"/>
              </a:lnSpc>
              <a:spcBef>
                <a:spcPts val="600"/>
              </a:spcBef>
              <a:spcAft>
                <a:spcPts val="300"/>
              </a:spcAft>
            </a:pPr>
            <a:r>
              <a:rPr lang="en-US" sz="1800" dirty="0" smtClean="0"/>
              <a:t>How can the Training Checklists help the trainer be prepared for the course delivery?</a:t>
            </a:r>
          </a:p>
          <a:p>
            <a:pPr>
              <a:lnSpc>
                <a:spcPct val="106000"/>
              </a:lnSpc>
              <a:spcBef>
                <a:spcPts val="600"/>
              </a:spcBef>
              <a:spcAft>
                <a:spcPts val="300"/>
              </a:spcAft>
            </a:pPr>
            <a:r>
              <a:rPr lang="en-US" sz="1800" dirty="0" smtClean="0"/>
              <a:t>What is one thing you’ll try to improve as a trainer when delivering the TSDS Technical courses to LEA Data Stewards? </a:t>
            </a:r>
          </a:p>
          <a:p>
            <a:pPr>
              <a:lnSpc>
                <a:spcPct val="106000"/>
              </a:lnSpc>
              <a:spcBef>
                <a:spcPts val="600"/>
              </a:spcBef>
              <a:spcAft>
                <a:spcPts val="300"/>
              </a:spcAft>
            </a:pPr>
            <a:r>
              <a:rPr lang="en-US" sz="1800" dirty="0" smtClean="0"/>
              <a:t>Name one of the Train-the-Trainer Best Practices which you will incorporate into your training sessions</a:t>
            </a:r>
          </a:p>
        </p:txBody>
      </p:sp>
      <p:sp>
        <p:nvSpPr>
          <p:cNvPr id="4" name="Slide Number Placeholder 3"/>
          <p:cNvSpPr>
            <a:spLocks noGrp="1"/>
          </p:cNvSpPr>
          <p:nvPr>
            <p:ph type="sldNum" sz="quarter" idx="12"/>
          </p:nvPr>
        </p:nvSpPr>
        <p:spPr/>
        <p:txBody>
          <a:bodyPr/>
          <a:lstStyle/>
          <a:p>
            <a:fld id="{2F0C4421-5918-4AA3-AE4A-C36EDD2FD6EB}" type="slidenum">
              <a:rPr lang="en-US" smtClean="0"/>
              <a:pPr/>
              <a:t>55</a:t>
            </a:fld>
            <a:endParaRPr lang="en-US" dirty="0"/>
          </a:p>
        </p:txBody>
      </p:sp>
    </p:spTree>
    <p:extLst>
      <p:ext uri="{BB962C8B-B14F-4D97-AF65-F5344CB8AC3E}">
        <p14:creationId xmlns:p14="http://schemas.microsoft.com/office/powerpoint/2010/main" val="339619642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Knowledge Check</a:t>
            </a:r>
            <a:endParaRPr lang="en-US" dirty="0"/>
          </a:p>
        </p:txBody>
      </p:sp>
      <p:sp>
        <p:nvSpPr>
          <p:cNvPr id="7"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06000"/>
              </a:lnSpc>
              <a:spcBef>
                <a:spcPts val="600"/>
              </a:spcBef>
              <a:spcAft>
                <a:spcPts val="300"/>
              </a:spcAft>
            </a:pPr>
            <a:r>
              <a:rPr lang="en-US" sz="1800" dirty="0"/>
              <a:t>Please click the Knowledge Check link in Project Share and take ten minutes to answer questions about this training session.</a:t>
            </a:r>
          </a:p>
          <a:p>
            <a:pPr marL="0" lvl="0" indent="0">
              <a:buNone/>
            </a:pPr>
            <a:endParaRPr lang="en-US" sz="1800" dirty="0"/>
          </a:p>
        </p:txBody>
      </p:sp>
      <p:sp>
        <p:nvSpPr>
          <p:cNvPr id="9" name="Rounded Rectangle 8"/>
          <p:cNvSpPr/>
          <p:nvPr/>
        </p:nvSpPr>
        <p:spPr>
          <a:xfrm>
            <a:off x="914400" y="3733801"/>
            <a:ext cx="7239000" cy="76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sp>
        <p:nvSpPr>
          <p:cNvPr id="4" name="Slide Number Placeholder 3"/>
          <p:cNvSpPr>
            <a:spLocks noGrp="1"/>
          </p:cNvSpPr>
          <p:nvPr>
            <p:ph type="sldNum" sz="quarter" idx="12"/>
          </p:nvPr>
        </p:nvSpPr>
        <p:spPr/>
        <p:txBody>
          <a:bodyPr/>
          <a:lstStyle/>
          <a:p>
            <a:fld id="{2F0C4421-5918-4AA3-AE4A-C36EDD2FD6EB}" type="slidenum">
              <a:rPr lang="en-US" smtClean="0"/>
              <a:pPr/>
              <a:t>56</a:t>
            </a:fld>
            <a:endParaRPr lang="en-US" dirty="0"/>
          </a:p>
        </p:txBody>
      </p:sp>
    </p:spTree>
    <p:extLst>
      <p:ext uri="{BB962C8B-B14F-4D97-AF65-F5344CB8AC3E}">
        <p14:creationId xmlns:p14="http://schemas.microsoft.com/office/powerpoint/2010/main" val="30530942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Training Survey</a:t>
            </a:r>
            <a:endParaRPr lang="en-US" dirty="0"/>
          </a:p>
        </p:txBody>
      </p:sp>
      <p:sp>
        <p:nvSpPr>
          <p:cNvPr id="7"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06000"/>
              </a:lnSpc>
              <a:spcBef>
                <a:spcPts val="600"/>
              </a:spcBef>
              <a:spcAft>
                <a:spcPts val="300"/>
              </a:spcAft>
            </a:pPr>
            <a:r>
              <a:rPr lang="en-US" sz="1800" dirty="0"/>
              <a:t>Please click the survey link in Project Share and take </a:t>
            </a:r>
            <a:r>
              <a:rPr lang="en-US" sz="1800" dirty="0" smtClean="0"/>
              <a:t>five </a:t>
            </a:r>
            <a:r>
              <a:rPr lang="en-US" sz="1800" dirty="0"/>
              <a:t>minutes to answer questions about this training session</a:t>
            </a:r>
            <a:r>
              <a:rPr lang="en-US" sz="1800" dirty="0" smtClean="0"/>
              <a:t>.</a:t>
            </a:r>
            <a:endParaRPr lang="en-US" sz="1800" dirty="0"/>
          </a:p>
        </p:txBody>
      </p:sp>
      <p:sp>
        <p:nvSpPr>
          <p:cNvPr id="9" name="Rounded Rectangle 8"/>
          <p:cNvSpPr/>
          <p:nvPr/>
        </p:nvSpPr>
        <p:spPr>
          <a:xfrm>
            <a:off x="914400" y="3733801"/>
            <a:ext cx="7239000" cy="76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sp>
        <p:nvSpPr>
          <p:cNvPr id="4" name="Slide Number Placeholder 3"/>
          <p:cNvSpPr>
            <a:spLocks noGrp="1"/>
          </p:cNvSpPr>
          <p:nvPr>
            <p:ph type="sldNum" sz="quarter" idx="12"/>
          </p:nvPr>
        </p:nvSpPr>
        <p:spPr/>
        <p:txBody>
          <a:bodyPr/>
          <a:lstStyle/>
          <a:p>
            <a:fld id="{2F0C4421-5918-4AA3-AE4A-C36EDD2FD6EB}" type="slidenum">
              <a:rPr lang="en-US" smtClean="0"/>
              <a:pPr/>
              <a:t>57</a:t>
            </a:fld>
            <a:endParaRPr lang="en-US" dirty="0"/>
          </a:p>
        </p:txBody>
      </p:sp>
    </p:spTree>
    <p:extLst>
      <p:ext uri="{BB962C8B-B14F-4D97-AF65-F5344CB8AC3E}">
        <p14:creationId xmlns:p14="http://schemas.microsoft.com/office/powerpoint/2010/main" val="203254009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latin typeface="+mn-lt"/>
              </a:rPr>
              <a:t>Questions?</a:t>
            </a:r>
            <a:endParaRPr lang="en-US" b="1" dirty="0">
              <a:latin typeface="+mn-lt"/>
            </a:endParaRPr>
          </a:p>
        </p:txBody>
      </p:sp>
      <p:sp>
        <p:nvSpPr>
          <p:cNvPr id="3" name="Title 8"/>
          <p:cNvSpPr txBox="1">
            <a:spLocks/>
          </p:cNvSpPr>
          <p:nvPr/>
        </p:nvSpPr>
        <p:spPr>
          <a:xfrm>
            <a:off x="1524000" y="5562600"/>
            <a:ext cx="7620000" cy="83820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1" i="0" strike="noStrike" kern="1200" cap="none" spc="0" normalizeH="0" baseline="0" noProof="0" dirty="0" smtClean="0">
                <a:ln>
                  <a:noFill/>
                </a:ln>
                <a:solidFill>
                  <a:schemeClr val="tx2"/>
                </a:solidFill>
                <a:effectLst/>
                <a:uLnTx/>
                <a:uFillTx/>
                <a:ea typeface="+mj-ea"/>
                <a:cs typeface="+mj-cs"/>
                <a:hlinkClick r:id="rId3"/>
              </a:rPr>
              <a:t>www.TexasStudentDataSystem.org</a:t>
            </a:r>
            <a:endParaRPr kumimoji="0" lang="en-US" sz="2800" b="1" i="0" strike="noStrike" kern="1200" cap="none" spc="0" normalizeH="0" baseline="0" noProof="0" dirty="0">
              <a:ln>
                <a:noFill/>
              </a:ln>
              <a:solidFill>
                <a:schemeClr val="tx1"/>
              </a:solidFill>
              <a:effectLst/>
              <a:uLnTx/>
              <a:uFillTx/>
              <a:ea typeface="+mj-ea"/>
              <a:cs typeface="+mj-cs"/>
            </a:endParaRPr>
          </a:p>
        </p:txBody>
      </p:sp>
      <p:sp>
        <p:nvSpPr>
          <p:cNvPr id="8" name="Slide Number Placeholder 7"/>
          <p:cNvSpPr>
            <a:spLocks noGrp="1"/>
          </p:cNvSpPr>
          <p:nvPr>
            <p:ph type="sldNum" sz="quarter" idx="11"/>
          </p:nvPr>
        </p:nvSpPr>
        <p:spPr/>
        <p:txBody>
          <a:bodyPr/>
          <a:lstStyle/>
          <a:p>
            <a:fld id="{2F0C4421-5918-4AA3-AE4A-C36EDD2FD6EB}" type="slidenum">
              <a:rPr lang="en-US" smtClean="0"/>
              <a:pPr/>
              <a:t>58</a:t>
            </a:fld>
            <a:endParaRPr lang="en-US" dirty="0"/>
          </a:p>
        </p:txBody>
      </p:sp>
      <p:pic>
        <p:nvPicPr>
          <p:cNvPr id="9" name="Picture 8"/>
          <p:cNvPicPr>
            <a:picLocks noChangeAspect="1" noChangeArrowheads="1"/>
          </p:cNvPicPr>
          <p:nvPr/>
        </p:nvPicPr>
        <p:blipFill>
          <a:blip r:embed="rId4" cstate="print"/>
          <a:srcRect l="12927" r="9783" b="33828"/>
          <a:stretch>
            <a:fillRect/>
          </a:stretch>
        </p:blipFill>
        <p:spPr bwMode="auto">
          <a:xfrm>
            <a:off x="1551465" y="0"/>
            <a:ext cx="7585711" cy="4561159"/>
          </a:xfrm>
          <a:prstGeom prst="rect">
            <a:avLst/>
          </a:prstGeom>
          <a:noFill/>
          <a:ln w="15875">
            <a:solidFill>
              <a:srgbClr val="0083CC"/>
            </a:solid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530352" y="1752600"/>
            <a:ext cx="8153400" cy="4495800"/>
          </a:xfrm>
        </p:spPr>
        <p:txBody>
          <a:bodyPr/>
          <a:lstStyle/>
          <a:p>
            <a:r>
              <a:rPr lang="en-US" dirty="0" smtClean="0"/>
              <a:t>Resources on Project Share are organized by each TSDS Technical Course</a:t>
            </a:r>
          </a:p>
        </p:txBody>
      </p:sp>
      <p:sp>
        <p:nvSpPr>
          <p:cNvPr id="3" name="Title 2"/>
          <p:cNvSpPr>
            <a:spLocks noGrp="1"/>
          </p:cNvSpPr>
          <p:nvPr>
            <p:ph type="title"/>
          </p:nvPr>
        </p:nvSpPr>
        <p:spPr/>
        <p:txBody>
          <a:bodyPr/>
          <a:lstStyle/>
          <a:p>
            <a:r>
              <a:rPr lang="en-US" dirty="0" smtClean="0"/>
              <a:t>Project Share Organization	</a:t>
            </a:r>
            <a:endParaRPr lang="en-US" dirty="0"/>
          </a:p>
        </p:txBody>
      </p:sp>
      <p:sp>
        <p:nvSpPr>
          <p:cNvPr id="5" name="Slide Number Placeholder 4"/>
          <p:cNvSpPr>
            <a:spLocks noGrp="1"/>
          </p:cNvSpPr>
          <p:nvPr>
            <p:ph type="sldNum" sz="quarter" idx="12"/>
          </p:nvPr>
        </p:nvSpPr>
        <p:spPr/>
        <p:txBody>
          <a:bodyPr/>
          <a:lstStyle/>
          <a:p>
            <a:fld id="{2F0C4421-5918-4AA3-AE4A-C36EDD2FD6EB}" type="slidenum">
              <a:rPr lang="en-US" smtClean="0"/>
              <a:pPr/>
              <a:t>5</a:t>
            </a:fld>
            <a:endParaRPr lang="en-US" dirty="0"/>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9700" y="2667000"/>
            <a:ext cx="6324601" cy="356891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41473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6</a:t>
            </a:fld>
            <a:endParaRPr lang="en-US" dirty="0"/>
          </a:p>
        </p:txBody>
      </p:sp>
      <p:sp>
        <p:nvSpPr>
          <p:cNvPr id="3" name="Content Placeholder 2"/>
          <p:cNvSpPr>
            <a:spLocks noGrp="1"/>
          </p:cNvSpPr>
          <p:nvPr>
            <p:ph sz="quarter" idx="1"/>
          </p:nvPr>
        </p:nvSpPr>
        <p:spPr>
          <a:xfrm>
            <a:off x="530352" y="1752600"/>
            <a:ext cx="8153400" cy="4495800"/>
          </a:xfrm>
        </p:spPr>
        <p:txBody>
          <a:bodyPr/>
          <a:lstStyle/>
          <a:p>
            <a:pPr marL="0" indent="0">
              <a:buNone/>
            </a:pPr>
            <a:r>
              <a:rPr lang="en-US" b="1" dirty="0" smtClean="0">
                <a:solidFill>
                  <a:schemeClr val="accent2"/>
                </a:solidFill>
              </a:rPr>
              <a:t>Task: </a:t>
            </a:r>
            <a:r>
              <a:rPr lang="en-US" dirty="0" smtClean="0"/>
              <a:t>Log into Project Share and locate the TSDS Technical Courses and course materials.</a:t>
            </a:r>
          </a:p>
          <a:p>
            <a:pPr marL="651510" lvl="1" indent="-285750"/>
            <a:r>
              <a:rPr lang="en-US" dirty="0" smtClean="0"/>
              <a:t>Select a TSDS Technical Course by navigating to this page on Project Share</a:t>
            </a:r>
          </a:p>
          <a:p>
            <a:pPr marL="651510" lvl="1" indent="-285750"/>
            <a:r>
              <a:rPr lang="en-US" dirty="0" smtClean="0"/>
              <a:t>Locate the Course PowerPoint</a:t>
            </a:r>
          </a:p>
          <a:p>
            <a:pPr marL="651510" lvl="1" indent="-285750"/>
            <a:r>
              <a:rPr lang="en-US" dirty="0" smtClean="0"/>
              <a:t>Locate the Guided Practices</a:t>
            </a:r>
          </a:p>
          <a:p>
            <a:pPr marL="651510" lvl="1" indent="-285750"/>
            <a:r>
              <a:rPr lang="en-US" dirty="0" smtClean="0"/>
              <a:t>Locate the additional resources available for this training course</a:t>
            </a:r>
          </a:p>
          <a:p>
            <a:pPr marL="651510" lvl="1" indent="-285750"/>
            <a:r>
              <a:rPr lang="en-US" dirty="0" smtClean="0"/>
              <a:t>Locate the links for the training survey and the knowledge check</a:t>
            </a:r>
          </a:p>
          <a:p>
            <a:pPr marL="0" indent="0">
              <a:buNone/>
            </a:pPr>
            <a:endParaRPr lang="en-US" b="1" dirty="0" smtClean="0">
              <a:solidFill>
                <a:schemeClr val="accent2"/>
              </a:solidFill>
            </a:endParaRPr>
          </a:p>
          <a:p>
            <a:pPr marL="0" indent="0">
              <a:buNone/>
            </a:pPr>
            <a:r>
              <a:rPr lang="en-US" b="1" dirty="0" smtClean="0">
                <a:solidFill>
                  <a:schemeClr val="accent2"/>
                </a:solidFill>
              </a:rPr>
              <a:t>Debrief: </a:t>
            </a:r>
            <a:r>
              <a:rPr lang="en-US" dirty="0" smtClean="0"/>
              <a:t>Did you find the location of the materials? List at least two hints to help you locate the materials when you log into Project Share in the future. What was most difficult for you to locate?</a:t>
            </a:r>
          </a:p>
          <a:p>
            <a:endParaRPr lang="en-US" dirty="0"/>
          </a:p>
        </p:txBody>
      </p:sp>
      <p:sp>
        <p:nvSpPr>
          <p:cNvPr id="4" name="Title 3"/>
          <p:cNvSpPr>
            <a:spLocks noGrp="1"/>
          </p:cNvSpPr>
          <p:nvPr>
            <p:ph type="title"/>
          </p:nvPr>
        </p:nvSpPr>
        <p:spPr>
          <a:xfrm>
            <a:off x="1905000" y="381000"/>
            <a:ext cx="6858000" cy="841248"/>
          </a:xfrm>
        </p:spPr>
        <p:txBody>
          <a:bodyPr/>
          <a:lstStyle/>
          <a:p>
            <a:r>
              <a:rPr lang="en-US" sz="2400" dirty="0" smtClean="0"/>
              <a:t>Guided Practice: </a:t>
            </a:r>
            <a:br>
              <a:rPr lang="en-US" sz="2400" dirty="0" smtClean="0"/>
            </a:br>
            <a:r>
              <a:rPr lang="en-US" sz="2400" dirty="0" smtClean="0"/>
              <a:t>Training </a:t>
            </a:r>
            <a:r>
              <a:rPr lang="en-US" sz="2400" dirty="0"/>
              <a:t>Materials on Project Share</a:t>
            </a:r>
          </a:p>
        </p:txBody>
      </p:sp>
    </p:spTree>
    <p:extLst>
      <p:ext uri="{BB962C8B-B14F-4D97-AF65-F5344CB8AC3E}">
        <p14:creationId xmlns:p14="http://schemas.microsoft.com/office/powerpoint/2010/main" val="2489708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7</a:t>
            </a:fld>
            <a:endParaRPr lang="en-US" dirty="0"/>
          </a:p>
        </p:txBody>
      </p:sp>
      <p:sp>
        <p:nvSpPr>
          <p:cNvPr id="4" name="Title 3"/>
          <p:cNvSpPr>
            <a:spLocks noGrp="1"/>
          </p:cNvSpPr>
          <p:nvPr>
            <p:ph type="title"/>
          </p:nvPr>
        </p:nvSpPr>
        <p:spPr>
          <a:xfrm>
            <a:off x="1905000" y="381000"/>
            <a:ext cx="6858000" cy="841248"/>
          </a:xfrm>
        </p:spPr>
        <p:txBody>
          <a:bodyPr/>
          <a:lstStyle/>
          <a:p>
            <a:r>
              <a:rPr lang="en-US" sz="2400" dirty="0" smtClean="0"/>
              <a:t>TSDS Technical Course </a:t>
            </a:r>
            <a:br>
              <a:rPr lang="en-US" sz="2400" dirty="0" smtClean="0"/>
            </a:br>
            <a:r>
              <a:rPr lang="en-US" sz="2400" dirty="0" smtClean="0"/>
              <a:t>Summary Matrix  (Slide 1 of 4)</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3301976695"/>
              </p:ext>
            </p:extLst>
          </p:nvPr>
        </p:nvGraphicFramePr>
        <p:xfrm>
          <a:off x="304801" y="1600200"/>
          <a:ext cx="8534399" cy="3614928"/>
        </p:xfrm>
        <a:graphic>
          <a:graphicData uri="http://schemas.openxmlformats.org/drawingml/2006/table">
            <a:tbl>
              <a:tblPr/>
              <a:tblGrid>
                <a:gridCol w="690666"/>
                <a:gridCol w="909533"/>
                <a:gridCol w="1981200"/>
                <a:gridCol w="2209800"/>
                <a:gridCol w="762000"/>
                <a:gridCol w="1447800"/>
                <a:gridCol w="533400"/>
              </a:tblGrid>
              <a:tr h="155094">
                <a:tc>
                  <a:txBody>
                    <a:bodyPr/>
                    <a:lstStyle/>
                    <a:p>
                      <a:pPr algn="ctr" fontAlgn="ctr"/>
                      <a:r>
                        <a:rPr lang="en-US" sz="1000" b="1" i="0" u="none" strike="noStrike" dirty="0">
                          <a:solidFill>
                            <a:srgbClr val="FFFFFF"/>
                          </a:solidFill>
                          <a:effectLst/>
                          <a:latin typeface="Arial"/>
                        </a:rPr>
                        <a:t>Course</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dirty="0">
                          <a:solidFill>
                            <a:srgbClr val="FFFFFF"/>
                          </a:solidFill>
                          <a:effectLst/>
                          <a:latin typeface="Arial"/>
                        </a:rPr>
                        <a:t>Title</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Course Description</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Objectives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Pre-Requisites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Resources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Timing</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r>
              <a:tr h="402201">
                <a:tc>
                  <a:txBody>
                    <a:bodyPr/>
                    <a:lstStyle/>
                    <a:p>
                      <a:pPr algn="ctr" fontAlgn="ctr"/>
                      <a:r>
                        <a:rPr lang="en-US" sz="1000" b="1" i="0" u="none" strike="noStrike" dirty="0">
                          <a:solidFill>
                            <a:srgbClr val="000000"/>
                          </a:solidFill>
                          <a:effectLst/>
                          <a:latin typeface="Arial"/>
                        </a:rPr>
                        <a:t>Course 1:</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000" b="0" i="0" u="none" strike="noStrike" dirty="0">
                          <a:solidFill>
                            <a:srgbClr val="000000"/>
                          </a:solidFill>
                          <a:effectLst/>
                          <a:latin typeface="Arial"/>
                        </a:rPr>
                        <a:t>Overview of TSDS and TSDS High Level End User Process Map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l" fontAlgn="t"/>
                      <a:r>
                        <a:rPr lang="en-US" sz="1000" b="0" i="0" u="none" strike="noStrike" dirty="0">
                          <a:solidFill>
                            <a:srgbClr val="000000"/>
                          </a:solidFill>
                          <a:effectLst/>
                          <a:latin typeface="Arial"/>
                        </a:rPr>
                        <a:t>Presentation overview on TSDS. The participant will gain an understanding of the vision and strategic rationale of TSDS and be presented with a visual of the TSDS High Level End User Process Map. Roles and Responsibilities will be discussed and the Deployment Plan will be reviewed.</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Arial"/>
                        </a:rPr>
                        <a:t>By the end of this presentation, the participant will be able to describe the TSDS vision, list three stakeholder benefits, discuss TSDS roles and responsibilities, and explain the TSDS high level functionality and process.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Arial"/>
                        </a:rPr>
                        <a:t>None</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endParaRPr lang="en-US" sz="1000" b="0" i="0" u="none" strike="noStrike" dirty="0">
                        <a:solidFill>
                          <a:srgbClr val="000000"/>
                        </a:solidFill>
                        <a:effectLst/>
                        <a:latin typeface="Arial"/>
                      </a:endParaRP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Arial"/>
                        </a:rPr>
                        <a:t>0.5 hours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2421">
                <a:tc>
                  <a:txBody>
                    <a:bodyPr/>
                    <a:lstStyle/>
                    <a:p>
                      <a:pPr algn="ctr" fontAlgn="ctr"/>
                      <a:r>
                        <a:rPr lang="en-US" sz="1000" b="1" i="0" u="none" strike="noStrike">
                          <a:solidFill>
                            <a:srgbClr val="000000"/>
                          </a:solidFill>
                          <a:effectLst/>
                          <a:latin typeface="Arial"/>
                        </a:rPr>
                        <a:t>Course 2:</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000" b="0" i="0" u="none" strike="noStrike">
                          <a:solidFill>
                            <a:srgbClr val="000000"/>
                          </a:solidFill>
                          <a:effectLst/>
                          <a:latin typeface="Arial"/>
                        </a:rPr>
                        <a:t>TSDS Client-Side Validation Tool </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l" fontAlgn="t"/>
                      <a:r>
                        <a:rPr lang="en-US" sz="1000" b="0" i="0" u="none" strike="noStrike" dirty="0">
                          <a:solidFill>
                            <a:srgbClr val="000000"/>
                          </a:solidFill>
                          <a:effectLst/>
                          <a:latin typeface="Arial"/>
                        </a:rPr>
                        <a:t>Facilitated workshop that provides an understanding of how to validate XML Interchange Files using the  TSDS Client-Side Validation Tool. You will install the tool; run and validate XML Interchange files and learn how to troubleshoot data error reports, run through the troubleshooting steps, and the escalation process.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By the end of this presentation, the participant will be able to describe the TSDS Client-Side Validation Tool functionality, download the TSDS Client-Side Validation Tool, check for the latest version of the tool, load and run the TSDS Client-Side Validation Tool, review </a:t>
                      </a:r>
                      <a:r>
                        <a:rPr lang="en-US" sz="1000" b="0" i="0" u="none" strike="noStrike" dirty="0" smtClean="0">
                          <a:solidFill>
                            <a:srgbClr val="000000"/>
                          </a:solidFill>
                          <a:effectLst/>
                          <a:latin typeface="Arial"/>
                        </a:rPr>
                        <a:t>error </a:t>
                      </a:r>
                      <a:r>
                        <a:rPr lang="en-US" sz="1000" b="0" i="0" u="none" strike="noStrike" dirty="0">
                          <a:solidFill>
                            <a:srgbClr val="000000"/>
                          </a:solidFill>
                          <a:effectLst/>
                          <a:latin typeface="Arial"/>
                        </a:rPr>
                        <a:t>r</a:t>
                      </a:r>
                      <a:r>
                        <a:rPr lang="en-US" sz="1000" b="0" i="0" u="none" strike="noStrike" dirty="0" smtClean="0">
                          <a:solidFill>
                            <a:srgbClr val="000000"/>
                          </a:solidFill>
                          <a:effectLst/>
                          <a:latin typeface="Arial"/>
                        </a:rPr>
                        <a:t>eports </a:t>
                      </a:r>
                      <a:r>
                        <a:rPr lang="en-US" sz="1000" b="0" i="0" u="none" strike="noStrike" dirty="0">
                          <a:solidFill>
                            <a:srgbClr val="000000"/>
                          </a:solidFill>
                          <a:effectLst/>
                          <a:latin typeface="Arial"/>
                        </a:rPr>
                        <a:t>and verify results, discuss the troubleshooting steps and escalation process related to data errors.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Course 1</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Guided Practices:</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Validation Process Simulation</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Troubleshooting Guided </a:t>
                      </a:r>
                      <a:r>
                        <a:rPr lang="en-US" sz="1000" b="0" i="0" u="none" strike="noStrike" dirty="0" smtClean="0">
                          <a:solidFill>
                            <a:srgbClr val="000000"/>
                          </a:solidFill>
                          <a:effectLst/>
                          <a:latin typeface="Arial"/>
                        </a:rPr>
                        <a:t>Practice</a:t>
                      </a:r>
                      <a:r>
                        <a:rPr lang="en-US" sz="1000" b="0" i="0" u="none" strike="noStrike" dirty="0">
                          <a:solidFill>
                            <a:srgbClr val="000000"/>
                          </a:solidFill>
                          <a:effectLst/>
                          <a:latin typeface="Arial"/>
                        </a:rPr>
                        <a:t/>
                      </a:r>
                      <a:br>
                        <a:rPr lang="en-US" sz="1000" b="0" i="0" u="none" strike="noStrike" dirty="0">
                          <a:solidFill>
                            <a:srgbClr val="000000"/>
                          </a:solidFill>
                          <a:effectLst/>
                          <a:latin typeface="Arial"/>
                        </a:rPr>
                      </a:br>
                      <a:r>
                        <a:rPr lang="en-US" sz="1000" b="0" i="0" u="none" strike="noStrike" dirty="0" smtClean="0">
                          <a:solidFill>
                            <a:srgbClr val="000000"/>
                          </a:solidFill>
                          <a:effectLst/>
                          <a:latin typeface="Arial"/>
                        </a:rPr>
                        <a:t>-Installation </a:t>
                      </a:r>
                      <a:r>
                        <a:rPr lang="en-US" sz="1000" b="0" i="0" u="none" strike="noStrike" dirty="0">
                          <a:solidFill>
                            <a:srgbClr val="000000"/>
                          </a:solidFill>
                          <a:effectLst/>
                          <a:latin typeface="Arial"/>
                        </a:rPr>
                        <a:t>&amp; Version Update Quick Reference Guide</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3.5 hours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332018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8</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775382340"/>
              </p:ext>
            </p:extLst>
          </p:nvPr>
        </p:nvGraphicFramePr>
        <p:xfrm>
          <a:off x="304801" y="1600200"/>
          <a:ext cx="8534399" cy="4224528"/>
        </p:xfrm>
        <a:graphic>
          <a:graphicData uri="http://schemas.openxmlformats.org/drawingml/2006/table">
            <a:tbl>
              <a:tblPr/>
              <a:tblGrid>
                <a:gridCol w="690666"/>
                <a:gridCol w="909533"/>
                <a:gridCol w="1981200"/>
                <a:gridCol w="2209800"/>
                <a:gridCol w="762000"/>
                <a:gridCol w="1447800"/>
                <a:gridCol w="533400"/>
              </a:tblGrid>
              <a:tr h="155094">
                <a:tc>
                  <a:txBody>
                    <a:bodyPr/>
                    <a:lstStyle/>
                    <a:p>
                      <a:pPr algn="ctr" fontAlgn="ctr"/>
                      <a:r>
                        <a:rPr lang="en-US" sz="1000" b="1" i="0" u="none" strike="noStrike" dirty="0">
                          <a:solidFill>
                            <a:srgbClr val="FFFFFF"/>
                          </a:solidFill>
                          <a:effectLst/>
                          <a:latin typeface="Arial"/>
                        </a:rPr>
                        <a:t>Course</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dirty="0">
                          <a:solidFill>
                            <a:srgbClr val="FFFFFF"/>
                          </a:solidFill>
                          <a:effectLst/>
                          <a:latin typeface="Arial"/>
                        </a:rPr>
                        <a:t>Title</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Course Description</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Objectives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Pre-Requisites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Resources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c>
                  <a:txBody>
                    <a:bodyPr/>
                    <a:lstStyle/>
                    <a:p>
                      <a:pPr algn="ctr" fontAlgn="ctr"/>
                      <a:r>
                        <a:rPr lang="en-US" sz="1000" b="1" i="0" u="none" strike="noStrike">
                          <a:solidFill>
                            <a:srgbClr val="FFFFFF"/>
                          </a:solidFill>
                          <a:effectLst/>
                          <a:latin typeface="Arial"/>
                        </a:rPr>
                        <a:t>Timing</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2507D"/>
                    </a:solidFill>
                  </a:tcPr>
                </a:tc>
              </a:tr>
              <a:tr h="620237">
                <a:tc>
                  <a:txBody>
                    <a:bodyPr/>
                    <a:lstStyle/>
                    <a:p>
                      <a:pPr algn="ctr" fontAlgn="ctr"/>
                      <a:r>
                        <a:rPr lang="en-US" sz="1000" b="1" i="0" u="none" strike="noStrike" dirty="0">
                          <a:solidFill>
                            <a:srgbClr val="000000"/>
                          </a:solidFill>
                          <a:effectLst/>
                          <a:latin typeface="Arial"/>
                        </a:rPr>
                        <a:t>Course 3:</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000" b="0" i="0" u="none" strike="noStrike">
                          <a:solidFill>
                            <a:srgbClr val="000000"/>
                          </a:solidFill>
                          <a:effectLst/>
                          <a:latin typeface="Arial"/>
                        </a:rPr>
                        <a:t>Loading Data into the ODS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l" fontAlgn="t"/>
                      <a:r>
                        <a:rPr lang="en-US" sz="1000" b="0" i="0" u="none" strike="noStrike" dirty="0">
                          <a:solidFill>
                            <a:srgbClr val="000000"/>
                          </a:solidFill>
                          <a:effectLst/>
                          <a:latin typeface="Arial"/>
                        </a:rPr>
                        <a:t>Facilitated workshop that provides a detailed understanding how to load and verify XML Interchange Files to the Operational Data Store (ODS). Learn to monitor and verify file transfers. Learn how to troubleshoot data error reports, run through the troubleshooting steps, and the escalation process.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By the end of this workshop, the participant will be able to explain the TSDS End User Process Map, access and navigate the DTU, transfer files on demand, schedule file transfers, monitor and verify file transfers, access and navigate </a:t>
                      </a:r>
                      <a:r>
                        <a:rPr lang="en-US" sz="1000" b="0" i="0" u="none" strike="noStrike" dirty="0" err="1">
                          <a:solidFill>
                            <a:srgbClr val="000000"/>
                          </a:solidFill>
                          <a:effectLst/>
                          <a:latin typeface="Arial"/>
                        </a:rPr>
                        <a:t>eDM</a:t>
                      </a:r>
                      <a:r>
                        <a:rPr lang="en-US" sz="1000" b="0" i="0" u="none" strike="noStrike" dirty="0">
                          <a:solidFill>
                            <a:srgbClr val="000000"/>
                          </a:solidFill>
                          <a:effectLst/>
                          <a:latin typeface="Arial"/>
                        </a:rPr>
                        <a:t>, upload an XML Interchange File, explain when and where errors may be generated within the process, verify the ODS has been inserted and updated with new records, and discuss the troubleshooting steps and escalation process related to data errors and XML Interchange File data errors.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Course 1 - 2</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Guided Practices:</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On Demand and Schedule Tab Simulation</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Monitoring &amp; Configuring the DTU Simulation</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Upload an XML Interchange File and File Manager Simulation</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Batch Manager Simulation</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-Troubleshooting </a:t>
                      </a:r>
                      <a:r>
                        <a:rPr lang="en-US" sz="1000" b="0" i="0" u="none" strike="noStrike" dirty="0" smtClean="0">
                          <a:solidFill>
                            <a:srgbClr val="000000"/>
                          </a:solidFill>
                          <a:effectLst/>
                          <a:latin typeface="Arial"/>
                        </a:rPr>
                        <a:t>Guided</a:t>
                      </a:r>
                      <a:r>
                        <a:rPr lang="en-US" sz="1000" b="0" i="0" u="none" strike="noStrike" baseline="0" dirty="0" smtClean="0">
                          <a:solidFill>
                            <a:srgbClr val="000000"/>
                          </a:solidFill>
                          <a:effectLst/>
                          <a:latin typeface="Arial"/>
                        </a:rPr>
                        <a:t> Practice</a:t>
                      </a:r>
                      <a:r>
                        <a:rPr lang="en-US" sz="1000" b="0" i="0" u="none" strike="noStrike" dirty="0">
                          <a:solidFill>
                            <a:srgbClr val="000000"/>
                          </a:solidFill>
                          <a:effectLst/>
                          <a:latin typeface="Arial"/>
                        </a:rPr>
                        <a:t/>
                      </a:r>
                      <a:br>
                        <a:rPr lang="en-US" sz="1000" b="0" i="0" u="none" strike="noStrike" dirty="0">
                          <a:solidFill>
                            <a:srgbClr val="000000"/>
                          </a:solidFill>
                          <a:effectLst/>
                          <a:latin typeface="Arial"/>
                        </a:rPr>
                      </a:br>
                      <a:r>
                        <a:rPr lang="en-US" sz="1000" b="0" i="0" u="none" strike="noStrike" dirty="0" smtClean="0">
                          <a:solidFill>
                            <a:srgbClr val="000000"/>
                          </a:solidFill>
                          <a:effectLst/>
                          <a:latin typeface="Arial"/>
                        </a:rPr>
                        <a:t>-DTU </a:t>
                      </a:r>
                      <a:r>
                        <a:rPr lang="en-US" sz="1000" b="0" i="0" u="none" strike="noStrike" dirty="0">
                          <a:solidFill>
                            <a:srgbClr val="000000"/>
                          </a:solidFill>
                          <a:effectLst/>
                          <a:latin typeface="Arial"/>
                        </a:rPr>
                        <a:t>Installation Quick Reference Guide</a:t>
                      </a:r>
                      <a:br>
                        <a:rPr lang="en-US" sz="1000" b="0" i="0" u="none" strike="noStrike" dirty="0">
                          <a:solidFill>
                            <a:srgbClr val="000000"/>
                          </a:solidFill>
                          <a:effectLst/>
                          <a:latin typeface="Arial"/>
                        </a:rPr>
                      </a:br>
                      <a:r>
                        <a:rPr lang="en-US" sz="1000" b="0" i="0" u="none" strike="noStrike" dirty="0" smtClean="0">
                          <a:solidFill>
                            <a:srgbClr val="000000"/>
                          </a:solidFill>
                          <a:effectLst/>
                          <a:latin typeface="Arial"/>
                        </a:rPr>
                        <a:t>-DTU</a:t>
                      </a:r>
                      <a:r>
                        <a:rPr lang="en-US" sz="1000" b="0" i="0" u="none" strike="noStrike" baseline="0" dirty="0" smtClean="0">
                          <a:solidFill>
                            <a:srgbClr val="000000"/>
                          </a:solidFill>
                          <a:effectLst/>
                          <a:latin typeface="Arial"/>
                        </a:rPr>
                        <a:t> On Demand and Schedule Quick Reference Guide</a:t>
                      </a:r>
                      <a:endParaRPr lang="en-US" sz="1000" b="0" i="0" u="none" strike="noStrike" dirty="0">
                        <a:solidFill>
                          <a:srgbClr val="000000"/>
                        </a:solidFill>
                        <a:effectLst/>
                        <a:latin typeface="Arial"/>
                      </a:endParaRP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a:rPr>
                        <a:t>6 hours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1109">
                <a:tc>
                  <a:txBody>
                    <a:bodyPr/>
                    <a:lstStyle/>
                    <a:p>
                      <a:pPr algn="ctr" fontAlgn="ctr"/>
                      <a:r>
                        <a:rPr lang="en-US" sz="1000" b="1" i="0" u="none" strike="noStrike">
                          <a:solidFill>
                            <a:srgbClr val="000000"/>
                          </a:solidFill>
                          <a:effectLst/>
                          <a:latin typeface="Arial"/>
                        </a:rPr>
                        <a:t>Course 4:</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ctr" fontAlgn="ctr"/>
                      <a:r>
                        <a:rPr lang="en-US" sz="1000" b="0" i="0" u="none" strike="noStrike">
                          <a:solidFill>
                            <a:srgbClr val="000000"/>
                          </a:solidFill>
                          <a:effectLst/>
                          <a:latin typeface="Arial"/>
                        </a:rPr>
                        <a:t>Managing Data Loads into the TSDS PEIMS Data Mart</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A451"/>
                    </a:solidFill>
                  </a:tcPr>
                </a:tc>
                <a:tc>
                  <a:txBody>
                    <a:bodyPr/>
                    <a:lstStyle/>
                    <a:p>
                      <a:pPr algn="l" fontAlgn="t"/>
                      <a:r>
                        <a:rPr lang="en-US" sz="1000" b="0" i="0" u="none" strike="noStrike">
                          <a:solidFill>
                            <a:srgbClr val="000000"/>
                          </a:solidFill>
                          <a:effectLst/>
                          <a:latin typeface="Arial"/>
                        </a:rPr>
                        <a:t>Facilitated workshop that provides a detailed understanding how to  promote XML Interchange Files to the TSDS PEIMS Data Mart (PDM) using the TSDS PEIMS Application.</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By the end of this workshop, the participant will be able to schedule promoted data loads from the ODS to the TSDS </a:t>
                      </a:r>
                      <a:r>
                        <a:rPr lang="en-US" sz="1000" b="0" i="0" u="none" strike="noStrike" dirty="0" smtClean="0">
                          <a:solidFill>
                            <a:srgbClr val="000000"/>
                          </a:solidFill>
                          <a:effectLst/>
                          <a:latin typeface="Arial"/>
                        </a:rPr>
                        <a:t>PEIMS </a:t>
                      </a:r>
                      <a:r>
                        <a:rPr lang="en-US" sz="1000" b="0" i="0" u="none" strike="noStrike" dirty="0">
                          <a:solidFill>
                            <a:srgbClr val="000000"/>
                          </a:solidFill>
                          <a:effectLst/>
                          <a:latin typeface="Arial"/>
                        </a:rPr>
                        <a:t>Data Mart (PDM) and discuss the troubleshooting steps and escalation process related to data errors.</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Arial"/>
                        </a:rPr>
                        <a:t>Course 1 -3</a:t>
                      </a: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Arial"/>
                        </a:rPr>
                        <a:t>Guided Practices:</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Schedule Data Promotion Simulation</a:t>
                      </a:r>
                      <a:br>
                        <a:rPr lang="en-US" sz="1000" b="0" i="0" u="none" strike="noStrike" dirty="0">
                          <a:solidFill>
                            <a:srgbClr val="000000"/>
                          </a:solidFill>
                          <a:effectLst/>
                          <a:latin typeface="Arial"/>
                        </a:rPr>
                      </a:br>
                      <a:r>
                        <a:rPr lang="en-US" sz="1000" b="0" i="0" u="none" strike="noStrike" dirty="0">
                          <a:solidFill>
                            <a:srgbClr val="000000"/>
                          </a:solidFill>
                          <a:effectLst/>
                          <a:latin typeface="Arial"/>
                        </a:rPr>
                        <a:t>- Troubleshooting Guided </a:t>
                      </a:r>
                      <a:r>
                        <a:rPr lang="en-US" sz="1000" b="0" i="0" u="none" strike="noStrike" dirty="0" smtClean="0">
                          <a:solidFill>
                            <a:srgbClr val="000000"/>
                          </a:solidFill>
                          <a:effectLst/>
                          <a:latin typeface="Arial"/>
                        </a:rPr>
                        <a:t>Practice</a:t>
                      </a:r>
                      <a:endParaRPr lang="en-US" sz="1000" b="0" i="0" u="none" strike="noStrike" dirty="0">
                        <a:solidFill>
                          <a:srgbClr val="000000"/>
                        </a:solidFill>
                        <a:effectLst/>
                        <a:latin typeface="Arial"/>
                      </a:endParaRPr>
                    </a:p>
                  </a:txBody>
                  <a:tcPr marL="18288" marR="18288" marT="18288" marB="1828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Arial"/>
                        </a:rPr>
                        <a:t>45 minutes</a:t>
                      </a:r>
                    </a:p>
                  </a:txBody>
                  <a:tcPr marL="18288" marR="18288" marT="18288" marB="18288"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Title 3"/>
          <p:cNvSpPr>
            <a:spLocks noGrp="1"/>
          </p:cNvSpPr>
          <p:nvPr>
            <p:ph type="title"/>
          </p:nvPr>
        </p:nvSpPr>
        <p:spPr>
          <a:xfrm>
            <a:off x="1905000" y="381000"/>
            <a:ext cx="6858000" cy="841248"/>
          </a:xfrm>
        </p:spPr>
        <p:txBody>
          <a:bodyPr/>
          <a:lstStyle/>
          <a:p>
            <a:r>
              <a:rPr lang="en-US" sz="2400" dirty="0" smtClean="0"/>
              <a:t>TSDS Technical Course </a:t>
            </a:r>
            <a:br>
              <a:rPr lang="en-US" sz="2400" dirty="0" smtClean="0"/>
            </a:br>
            <a:r>
              <a:rPr lang="en-US" sz="2400" dirty="0" smtClean="0"/>
              <a:t>Summary Matrix  (Slide </a:t>
            </a:r>
            <a:r>
              <a:rPr lang="en-US" sz="2400" dirty="0"/>
              <a:t>2</a:t>
            </a:r>
            <a:r>
              <a:rPr lang="en-US" sz="2400" dirty="0" smtClean="0"/>
              <a:t> of 4)</a:t>
            </a:r>
            <a:endParaRPr lang="en-US" sz="2400" dirty="0"/>
          </a:p>
        </p:txBody>
      </p:sp>
    </p:spTree>
    <p:extLst>
      <p:ext uri="{BB962C8B-B14F-4D97-AF65-F5344CB8AC3E}">
        <p14:creationId xmlns:p14="http://schemas.microsoft.com/office/powerpoint/2010/main" val="22725685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DS (Oct12)">
  <a:themeElements>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9503350F447034E88EE2E57AA2A5F22" ma:contentTypeVersion="0" ma:contentTypeDescription="Create a new document." ma:contentTypeScope="" ma:versionID="69ef94df6f1701d9f3c5622433ea8f0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B45A69-778E-4D41-A5A4-6C4FF6432815}">
  <ds:schemaRefs>
    <ds:schemaRef ds:uri="http://schemas.microsoft.com/office/infopath/2007/PartnerControls"/>
    <ds:schemaRef ds:uri="http://purl.org/dc/elements/1.1/"/>
    <ds:schemaRef ds:uri="http://purl.org/dc/terms/"/>
    <ds:schemaRef ds:uri="http://schemas.microsoft.com/office/2006/documentManagement/types"/>
    <ds:schemaRef ds:uri="http://www.w3.org/XML/1998/namespace"/>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0D143C01-C0B6-4EBB-B8DB-DF84CC255E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E204C14-91B9-45BA-8FFF-0F8E553DDC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85323</TotalTime>
  <Words>6742</Words>
  <Application>Microsoft Office PowerPoint</Application>
  <PresentationFormat>On-screen Show (4:3)</PresentationFormat>
  <Paragraphs>792</Paragraphs>
  <Slides>59</Slides>
  <Notes>54</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TSDS (Oct12)</vt:lpstr>
      <vt:lpstr>TSDS Technical Course 7: Train-the-Trainer Best Practices and Resources   TSDS-Tech-L007-D003</vt:lpstr>
      <vt:lpstr>Course Agenda</vt:lpstr>
      <vt:lpstr>Course Objectives</vt:lpstr>
      <vt:lpstr>Course Pre-requisites </vt:lpstr>
      <vt:lpstr>Project Share Resources</vt:lpstr>
      <vt:lpstr>Project Share Organization </vt:lpstr>
      <vt:lpstr>Guided Practice:  Training Materials on Project Share</vt:lpstr>
      <vt:lpstr>TSDS Technical Course  Summary Matrix  (Slide 1 of 4)</vt:lpstr>
      <vt:lpstr>TSDS Technical Course  Summary Matrix  (Slide 2 of 4)</vt:lpstr>
      <vt:lpstr>TSDS Technical Course  Summary Matrix  (Slide 3 of 4)</vt:lpstr>
      <vt:lpstr>TSDS Technical Course  Summary Matrix  (Slide 4 of 4)</vt:lpstr>
      <vt:lpstr>Target Audience Matrix</vt:lpstr>
      <vt:lpstr>Training Materials List (slide 1 of 5)</vt:lpstr>
      <vt:lpstr>Training Materials List (slide 2 of 5)</vt:lpstr>
      <vt:lpstr>Training Materials List (slide 3 of 5)</vt:lpstr>
      <vt:lpstr>Training Materials List (slide 4 of 5)</vt:lpstr>
      <vt:lpstr>Training Materials List (slide 5 of 5)</vt:lpstr>
      <vt:lpstr>Recommended LEA Data Steward Training</vt:lpstr>
      <vt:lpstr>student GPS™ Dashboards  Policy Recommendations</vt:lpstr>
      <vt:lpstr>studentGPS™ Dashboards Policy Recommendations</vt:lpstr>
      <vt:lpstr>studentGPS™ Dashboards Policy Recommendations</vt:lpstr>
      <vt:lpstr>studentGPS™ Dashboards Policy Recommendations</vt:lpstr>
      <vt:lpstr>Purpose of the Dashboard Demonstration Site</vt:lpstr>
      <vt:lpstr>Roles and Responsibilities</vt:lpstr>
      <vt:lpstr>What are the TSDS Components?</vt:lpstr>
      <vt:lpstr>TSDS Implementation Timeline</vt:lpstr>
      <vt:lpstr>TSDS Field Coordination Network</vt:lpstr>
      <vt:lpstr>TSDS ESC (Champion) and LEA (Steward) Roles and Responsibilities</vt:lpstr>
      <vt:lpstr>Training End Users</vt:lpstr>
      <vt:lpstr>Trainer’s Responsibility</vt:lpstr>
      <vt:lpstr>Training Checklists (slide 1 of 2)</vt:lpstr>
      <vt:lpstr>Training Checklists (slide 2 of 2)</vt:lpstr>
      <vt:lpstr>The Training Day</vt:lpstr>
      <vt:lpstr>Train-the-Trainer: Other Considerations</vt:lpstr>
      <vt:lpstr>Guided Practice: Teach Back Practice</vt:lpstr>
      <vt:lpstr>Train-the-Trainer Best Practices</vt:lpstr>
      <vt:lpstr>Guided Practice: Best Practices</vt:lpstr>
      <vt:lpstr>Adult Learners: Change Model</vt:lpstr>
      <vt:lpstr>Adult Learners: SMART Model</vt:lpstr>
      <vt:lpstr>Support Overview and Support and Escalation Training</vt:lpstr>
      <vt:lpstr>TIMS Definition</vt:lpstr>
      <vt:lpstr>Tiers of Support</vt:lpstr>
      <vt:lpstr>TIMS Workflow Process Map</vt:lpstr>
      <vt:lpstr>TIMS Process</vt:lpstr>
      <vt:lpstr>Levels of Severity</vt:lpstr>
      <vt:lpstr>Accessing Support</vt:lpstr>
      <vt:lpstr>Support Tools in the TSDS Portal</vt:lpstr>
      <vt:lpstr>Accessing the TSDS Support Knowledge Base</vt:lpstr>
      <vt:lpstr>Navigating the TSDS Support Knowledge Base </vt:lpstr>
      <vt:lpstr>Create an Incident</vt:lpstr>
      <vt:lpstr>Create New Incident Form </vt:lpstr>
      <vt:lpstr>Using the studentGPS™ Dashboards  Support Button</vt:lpstr>
      <vt:lpstr>Creating TIMS Ticket from the  studentGPS™ Dashboards</vt:lpstr>
      <vt:lpstr>Support and Escalation Training</vt:lpstr>
      <vt:lpstr>Wrap Up, Knowledge Check, Survey, and Questions</vt:lpstr>
      <vt:lpstr>Wrap Up</vt:lpstr>
      <vt:lpstr>Knowledge Check</vt:lpstr>
      <vt:lpstr>Training Survey</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jcaven</dc:creator>
  <cp:lastModifiedBy>Lisa McNicholas</cp:lastModifiedBy>
  <cp:revision>2165</cp:revision>
  <cp:lastPrinted>2013-04-18T20:53:35Z</cp:lastPrinted>
  <dcterms:created xsi:type="dcterms:W3CDTF">2009-09-01T20:11:00Z</dcterms:created>
  <dcterms:modified xsi:type="dcterms:W3CDTF">2013-12-20T19:42:29Z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0x010100C9503350F447034E88EE2E57AA2A5F22</vt:lpwstr>
  </property>
  <property fmtid="{D5CDD505-2E9C-101B-9397-08002B2CF9AE}" pid="3" name="_NewReviewCycle">
    <vt:lpwstr/>
  </property>
  <property fmtid="{D5CDD505-2E9C-101B-9397-08002B2CF9AE}" pid="4" name="_dlc_DocIdItemGuid">
    <vt:lpwstr>7fd8e421-004a-41be-b615-d2e44760db7c</vt:lpwstr>
  </property>
</Properties>
</file>